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7" r:id="rId12"/>
    <p:sldId id="268" r:id="rId13"/>
    <p:sldId id="276" r:id="rId14"/>
    <p:sldId id="269" r:id="rId15"/>
    <p:sldId id="272" r:id="rId16"/>
    <p:sldId id="273" r:id="rId17"/>
    <p:sldId id="274" r:id="rId18"/>
    <p:sldId id="275" r:id="rId19"/>
    <p:sldId id="277" r:id="rId20"/>
    <p:sldId id="282" r:id="rId21"/>
    <p:sldId id="284" r:id="rId22"/>
    <p:sldId id="285" r:id="rId23"/>
    <p:sldId id="279" r:id="rId24"/>
    <p:sldId id="281" r:id="rId25"/>
    <p:sldId id="286" r:id="rId26"/>
    <p:sldId id="287" r:id="rId27"/>
    <p:sldId id="288" r:id="rId28"/>
    <p:sldId id="289" r:id="rId29"/>
    <p:sldId id="2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s Korkas" initials="CK" lastIdx="1" clrIdx="0">
    <p:extLst>
      <p:ext uri="{19B8F6BF-5375-455C-9EA6-DF929625EA0E}">
        <p15:presenceInfo xmlns:p15="http://schemas.microsoft.com/office/powerpoint/2012/main" userId="Christos Kork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3" autoAdjust="0"/>
    <p:restoredTop sz="94660"/>
  </p:normalViewPr>
  <p:slideViewPr>
    <p:cSldViewPr snapToGrid="0">
      <p:cViewPr varScale="1">
        <p:scale>
          <a:sx n="114" d="100"/>
          <a:sy n="114" d="100"/>
        </p:scale>
        <p:origin x="4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56F5069-7627-44FE-BD66-C761F75B9075}" type="datetimeFigureOut">
              <a:rPr lang="el-GR" smtClean="0"/>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31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6F5069-7627-44FE-BD66-C761F75B9075}" type="datetimeFigureOut">
              <a:rPr lang="el-GR" smtClean="0"/>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1615881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6F5069-7627-44FE-BD66-C761F75B9075}" type="datetimeFigureOut">
              <a:rPr lang="el-GR" smtClean="0"/>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357291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6F5069-7627-44FE-BD66-C761F75B9075}" type="datetimeFigureOut">
              <a:rPr lang="el-GR" smtClean="0"/>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265245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56F5069-7627-44FE-BD66-C761F75B9075}" type="datetimeFigureOut">
              <a:rPr lang="el-GR" smtClean="0"/>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01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56F5069-7627-44FE-BD66-C761F75B9075}" type="datetimeFigureOut">
              <a:rPr lang="el-GR" smtClean="0"/>
              <a:t>26/3/2020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409192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56F5069-7627-44FE-BD66-C761F75B9075}" type="datetimeFigureOut">
              <a:rPr lang="el-GR" smtClean="0"/>
              <a:t>26/3/2020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247486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56F5069-7627-44FE-BD66-C761F75B9075}" type="datetimeFigureOut">
              <a:rPr lang="el-GR" smtClean="0"/>
              <a:t>26/3/2020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259862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56F5069-7627-44FE-BD66-C761F75B9075}" type="datetimeFigureOut">
              <a:rPr lang="el-GR" smtClean="0"/>
              <a:t>26/3/2020</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181308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56F5069-7627-44FE-BD66-C761F75B9075}" type="datetimeFigureOut">
              <a:rPr lang="el-GR" smtClean="0"/>
              <a:t>26/3/2020</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CEF8A5-3539-458C-A98C-756B02584A60}" type="slidenum">
              <a:rPr lang="el-GR" smtClean="0"/>
              <a:t>‹#›</a:t>
            </a:fld>
            <a:endParaRPr lang="el-GR"/>
          </a:p>
        </p:txBody>
      </p:sp>
    </p:spTree>
    <p:extLst>
      <p:ext uri="{BB962C8B-B14F-4D97-AF65-F5344CB8AC3E}">
        <p14:creationId xmlns:p14="http://schemas.microsoft.com/office/powerpoint/2010/main" val="30770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56F5069-7627-44FE-BD66-C761F75B9075}" type="datetimeFigureOut">
              <a:rPr lang="el-GR" smtClean="0"/>
              <a:t>26/3/2020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2608338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56F5069-7627-44FE-BD66-C761F75B9075}" type="datetimeFigureOut">
              <a:rPr lang="el-GR" smtClean="0"/>
              <a:t>26/3/2020</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7CEF8A5-3539-458C-A98C-756B02584A60}"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05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78200B-24F5-4B9A-BDC7-F5C6583E3FA3}"/>
              </a:ext>
            </a:extLst>
          </p:cNvPr>
          <p:cNvSpPr>
            <a:spLocks noGrp="1"/>
          </p:cNvSpPr>
          <p:nvPr>
            <p:ph type="ctrTitle"/>
          </p:nvPr>
        </p:nvSpPr>
        <p:spPr/>
        <p:txBody>
          <a:bodyPr/>
          <a:lstStyle/>
          <a:p>
            <a:r>
              <a:rPr lang="el-GR" dirty="0"/>
              <a:t>Πιθανότητες και Στατιστική</a:t>
            </a:r>
          </a:p>
        </p:txBody>
      </p:sp>
      <p:sp>
        <p:nvSpPr>
          <p:cNvPr id="3" name="Υπότιτλος 2">
            <a:extLst>
              <a:ext uri="{FF2B5EF4-FFF2-40B4-BE49-F238E27FC236}">
                <a16:creationId xmlns:a16="http://schemas.microsoft.com/office/drawing/2014/main" id="{FB8F5C35-1754-4777-9601-667DF18571BE}"/>
              </a:ext>
            </a:extLst>
          </p:cNvPr>
          <p:cNvSpPr>
            <a:spLocks noGrp="1"/>
          </p:cNvSpPr>
          <p:nvPr>
            <p:ph type="subTitle" idx="1"/>
          </p:nvPr>
        </p:nvSpPr>
        <p:spPr/>
        <p:txBody>
          <a:bodyPr/>
          <a:lstStyle/>
          <a:p>
            <a:r>
              <a:rPr lang="el-GR" dirty="0" err="1"/>
              <a:t>Συνεχεισ</a:t>
            </a:r>
            <a:r>
              <a:rPr lang="el-GR" dirty="0"/>
              <a:t> </a:t>
            </a:r>
            <a:r>
              <a:rPr lang="el-GR" dirty="0" err="1"/>
              <a:t>Τυχαιες</a:t>
            </a:r>
            <a:r>
              <a:rPr lang="el-GR" dirty="0"/>
              <a:t> </a:t>
            </a:r>
            <a:r>
              <a:rPr lang="el-GR" dirty="0" err="1"/>
              <a:t>Μεταβλητες</a:t>
            </a:r>
            <a:endParaRPr lang="el-GR" dirty="0"/>
          </a:p>
        </p:txBody>
      </p:sp>
    </p:spTree>
    <p:extLst>
      <p:ext uri="{BB962C8B-B14F-4D97-AF65-F5344CB8AC3E}">
        <p14:creationId xmlns:p14="http://schemas.microsoft.com/office/powerpoint/2010/main" val="3812744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EF81B6-C302-4E59-9238-FBABFBAB5786}"/>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Μέση Τιμή και διακύμανση</a:t>
            </a:r>
            <a:endParaRPr lang="el-GR" dirty="0"/>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2938007C-4B04-486F-AAC9-1FA62F342047}"/>
                  </a:ext>
                </a:extLst>
              </p:cNvPr>
              <p:cNvSpPr>
                <a:spLocks noGrp="1"/>
              </p:cNvSpPr>
              <p:nvPr>
                <p:ph idx="1"/>
              </p:nvPr>
            </p:nvSpPr>
            <p:spPr/>
            <p:txBody>
              <a:bodyPr/>
              <a:lstStyle/>
              <a:p>
                <a:r>
                  <a:rPr lang="el-GR" dirty="0">
                    <a:latin typeface="Times New Roman" panose="02020603050405020304" pitchFamily="18" charset="0"/>
                    <a:cs typeface="Times New Roman" panose="02020603050405020304" pitchFamily="18" charset="0"/>
                  </a:rPr>
                  <a:t>Παράδειγμα 3</a:t>
                </a:r>
                <a:r>
                  <a:rPr lang="en-US" dirty="0">
                    <a:latin typeface="Times New Roman" panose="02020603050405020304" pitchFamily="18" charset="0"/>
                    <a:cs typeface="Times New Roman" panose="02020603050405020304" pitchFamily="18" charset="0"/>
                  </a:rPr>
                  <a:t>:</a:t>
                </a:r>
              </a:p>
              <a:p>
                <a:r>
                  <a:rPr lang="el-GR" dirty="0">
                    <a:latin typeface="Times New Roman" panose="02020603050405020304" pitchFamily="18" charset="0"/>
                    <a:cs typeface="Times New Roman" panose="02020603050405020304" pitchFamily="18" charset="0"/>
                  </a:rPr>
                  <a:t>Να βρεθεί η μέση τιμή της συνεχούς τυχαίας μεταβλητής Χ με πυκνότητα πιθανότητας</a:t>
                </a:r>
                <a:r>
                  <a:rPr lang="en-US" dirty="0">
                    <a:latin typeface="Times New Roman" panose="02020603050405020304" pitchFamily="18" charset="0"/>
                    <a:cs typeface="Times New Roman" panose="02020603050405020304" pitchFamily="18" charset="0"/>
                  </a:rPr>
                  <a:t>:</a:t>
                </a:r>
              </a:p>
              <a:p>
                <a14:m>
                  <m:oMath xmlns:m="http://schemas.openxmlformats.org/officeDocument/2006/math">
                    <m:sSub>
                      <m:sSubPr>
                        <m:ctrlPr>
                          <a:rPr lang="el-GR"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𝑓</m:t>
                        </m:r>
                      </m:e>
                      <m:sub>
                        <m:r>
                          <a:rPr lang="en-US" b="0" i="1" smtClean="0">
                            <a:latin typeface="Cambria Math" panose="02040503050406030204" pitchFamily="18" charset="0"/>
                            <a:cs typeface="Times New Roman" panose="02020603050405020304" pitchFamily="18" charset="0"/>
                          </a:rPr>
                          <m:t>𝑋</m:t>
                        </m:r>
                      </m:sub>
                    </m:sSub>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𝑥</m:t>
                        </m:r>
                      </m:e>
                    </m:d>
                    <m:r>
                      <a:rPr lang="en-US" b="0" i="1" smtClean="0">
                        <a:latin typeface="Cambria Math" panose="02040503050406030204" pitchFamily="18" charset="0"/>
                        <a:cs typeface="Times New Roman" panose="02020603050405020304" pitchFamily="18" charset="0"/>
                      </a:rPr>
                      <m:t>= </m:t>
                    </m:r>
                    <m:d>
                      <m:dPr>
                        <m:begChr m:val="{"/>
                        <m:endChr m:val="}"/>
                        <m:ctrlPr>
                          <a:rPr lang="en-US" b="0" i="1" smtClean="0">
                            <a:latin typeface="Cambria Math" panose="02040503050406030204" pitchFamily="18" charset="0"/>
                            <a:cs typeface="Times New Roman" panose="02020603050405020304" pitchFamily="18" charset="0"/>
                          </a:rPr>
                        </m:ctrlPr>
                      </m:dPr>
                      <m:e>
                        <m:eqArr>
                          <m:eqArrPr>
                            <m:ctrlPr>
                              <a:rPr lang="en-US" b="0" i="1" smtClean="0">
                                <a:latin typeface="Cambria Math" panose="02040503050406030204" pitchFamily="18" charset="0"/>
                                <a:cs typeface="Times New Roman" panose="02020603050405020304" pitchFamily="18" charset="0"/>
                              </a:rPr>
                            </m:ctrlPr>
                          </m:eqArrPr>
                          <m:e>
                            <m:r>
                              <a:rPr lang="en-US" b="0" i="1" smtClean="0">
                                <a:latin typeface="Cambria Math" panose="02040503050406030204" pitchFamily="18" charset="0"/>
                                <a:cs typeface="Times New Roman" panose="02020603050405020304" pitchFamily="18" charset="0"/>
                              </a:rPr>
                              <m:t>0                    </m:t>
                            </m:r>
                            <m:r>
                              <a:rPr lang="en-US" b="0" i="1" smtClean="0">
                                <a:latin typeface="Cambria Math" panose="02040503050406030204" pitchFamily="18" charset="0"/>
                                <a:cs typeface="Times New Roman" panose="02020603050405020304" pitchFamily="18" charset="0"/>
                              </a:rPr>
                              <m:t>𝑥</m:t>
                            </m:r>
                            <m:r>
                              <a:rPr lang="en-US" b="0" i="1" smtClean="0">
                                <a:latin typeface="Cambria Math" panose="02040503050406030204" pitchFamily="18" charset="0"/>
                                <a:cs typeface="Times New Roman" panose="02020603050405020304" pitchFamily="18" charset="0"/>
                              </a:rPr>
                              <m:t>&lt;0</m:t>
                            </m:r>
                          </m:e>
                          <m:e>
                            <m:f>
                              <m:fPr>
                                <m:ctrlPr>
                                  <a:rPr lang="el-GR"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𝑥</m:t>
                            </m:r>
                            <m:r>
                              <a:rPr lang="en-US" b="0" i="1" smtClean="0">
                                <a:latin typeface="Cambria Math" panose="02040503050406030204" pitchFamily="18" charset="0"/>
                              </a:rPr>
                              <m:t>          0≤</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≤2</m:t>
                            </m:r>
                          </m:e>
                          <m:e>
                            <m:f>
                              <m:fPr>
                                <m:ctrlPr>
                                  <a:rPr lang="el-GR" i="1" smtClean="0">
                                    <a:latin typeface="Cambria Math" panose="02040503050406030204" pitchFamily="18" charset="0"/>
                                  </a:rPr>
                                </m:ctrlPr>
                              </m:fPr>
                              <m:num>
                                <m:r>
                                  <a:rPr lang="en-US" b="0" i="1" smtClean="0">
                                    <a:latin typeface="Cambria Math" panose="02040503050406030204" pitchFamily="18" charset="0"/>
                                  </a:rPr>
                                  <m:t>1 </m:t>
                                </m:r>
                              </m:num>
                              <m:den>
                                <m:r>
                                  <a:rPr lang="en-US" b="0" i="1" smtClean="0">
                                    <a:latin typeface="Cambria Math" panose="02040503050406030204" pitchFamily="18" charset="0"/>
                                  </a:rPr>
                                  <m:t>3 </m:t>
                                </m:r>
                              </m:den>
                            </m:f>
                            <m:r>
                              <a:rPr lang="en-US" b="0" i="1" smtClean="0">
                                <a:latin typeface="Cambria Math" panose="02040503050406030204" pitchFamily="18" charset="0"/>
                              </a:rPr>
                              <m:t>          2&lt;</m:t>
                            </m:r>
                            <m:r>
                              <a:rPr lang="en-US" b="0" i="1" smtClean="0">
                                <a:latin typeface="Cambria Math" panose="02040503050406030204" pitchFamily="18" charset="0"/>
                              </a:rPr>
                              <m:t>𝑥</m:t>
                            </m:r>
                            <m:r>
                              <a:rPr lang="en-US" b="0" i="1" smtClean="0">
                                <a:latin typeface="Cambria Math" panose="02040503050406030204" pitchFamily="18" charset="0"/>
                              </a:rPr>
                              <m:t>&lt;4   </m:t>
                            </m:r>
                          </m:e>
                          <m:e>
                            <m:r>
                              <a:rPr lang="en-US" b="0" i="1" smtClean="0">
                                <a:latin typeface="Cambria Math" panose="02040503050406030204" pitchFamily="18" charset="0"/>
                              </a:rPr>
                              <m:t>0                   </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rPr>
                              <m:t>    </m:t>
                            </m:r>
                          </m:e>
                        </m:eqArr>
                        <m:r>
                          <a:rPr lang="en-US" b="0" i="1" smtClean="0">
                            <a:latin typeface="Cambria Math" panose="02040503050406030204" pitchFamily="18" charset="0"/>
                          </a:rPr>
                          <m:t>   </m:t>
                        </m:r>
                      </m:e>
                    </m:d>
                  </m:oMath>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E(X) = </a:t>
                </a:r>
                <a14:m>
                  <m:oMath xmlns:m="http://schemas.openxmlformats.org/officeDocument/2006/math">
                    <m:nary>
                      <m:naryPr>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ea typeface="Cambria Math" panose="02040503050406030204" pitchFamily="18" charset="0"/>
                          </a:rPr>
                          <m:t>∞</m:t>
                        </m:r>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𝑥𝑓</m:t>
                            </m:r>
                          </m:e>
                          <m:sub>
                            <m:r>
                              <a:rPr lang="en-US" i="1">
                                <a:latin typeface="Cambria Math" panose="02040503050406030204" pitchFamily="18" charset="0"/>
                                <a:ea typeface="Cambria Math" panose="02040503050406030204" pitchFamily="18" charset="0"/>
                              </a:rPr>
                              <m:t>𝑋</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𝑑𝑥</m:t>
                        </m:r>
                      </m:e>
                    </m:nary>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nary>
                      <m:naryPr>
                        <m:ctrlPr>
                          <a:rPr lang="en-US" i="1">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2</m:t>
                        </m:r>
                      </m:sup>
                      <m:e>
                        <m:r>
                          <a:rPr lang="en-US" b="0" i="1" smtClean="0">
                            <a:latin typeface="Cambria Math" panose="02040503050406030204" pitchFamily="18" charset="0"/>
                            <a:ea typeface="Cambria Math" panose="02040503050406030204" pitchFamily="18" charset="0"/>
                          </a:rPr>
                          <m:t>𝑥</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6</m:t>
                            </m:r>
                          </m:den>
                        </m:f>
                        <m:r>
                          <a:rPr lang="en-US" b="0" i="1" smtClean="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𝑑𝑥</m:t>
                        </m:r>
                      </m:e>
                    </m:nary>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nary>
                      <m:naryPr>
                        <m:ctrlPr>
                          <a:rPr lang="en-US" i="1">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2</m:t>
                        </m:r>
                      </m:sub>
                      <m:sup>
                        <m:r>
                          <a:rPr lang="en-US" b="0" i="1" smtClean="0">
                            <a:latin typeface="Cambria Math" panose="02040503050406030204" pitchFamily="18" charset="0"/>
                            <a:ea typeface="Cambria Math" panose="02040503050406030204" pitchFamily="18" charset="0"/>
                          </a:rPr>
                          <m:t>4</m:t>
                        </m:r>
                      </m:sup>
                      <m:e>
                        <m:r>
                          <a:rPr lang="en-US" b="0" i="1" smtClean="0">
                            <a:latin typeface="Cambria Math" panose="02040503050406030204" pitchFamily="18" charset="0"/>
                            <a:ea typeface="Cambria Math" panose="02040503050406030204" pitchFamily="18" charset="0"/>
                          </a:rPr>
                          <m:t>𝑥</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m:t>
                            </m:r>
                          </m:den>
                        </m:f>
                        <m:r>
                          <a:rPr lang="en-US" i="1">
                            <a:latin typeface="Cambria Math" panose="02040503050406030204" pitchFamily="18" charset="0"/>
                            <a:ea typeface="Cambria Math" panose="02040503050406030204" pitchFamily="18" charset="0"/>
                          </a:rPr>
                          <m:t>𝑑𝑥</m:t>
                        </m:r>
                      </m:e>
                    </m:nary>
                  </m:oMath>
                </a14:m>
                <a:r>
                  <a:rPr lang="en-US" dirty="0">
                    <a:latin typeface="Times New Roman" panose="02020603050405020304" pitchFamily="18" charset="0"/>
                    <a:cs typeface="Times New Roman" panose="02020603050405020304" pitchFamily="18" charset="0"/>
                  </a:rPr>
                  <a:t> = 2.44</a:t>
                </a:r>
                <a:endParaRPr lang="el-GR" dirty="0">
                  <a:latin typeface="Times New Roman" panose="02020603050405020304" pitchFamily="18" charset="0"/>
                  <a:cs typeface="Times New Roman" panose="02020603050405020304" pitchFamily="18" charset="0"/>
                </a:endParaRPr>
              </a:p>
            </p:txBody>
          </p:sp>
        </mc:Choice>
        <mc:Fallback xmlns="">
          <p:sp>
            <p:nvSpPr>
              <p:cNvPr id="3" name="Θέση περιεχομένου 2">
                <a:extLst>
                  <a:ext uri="{FF2B5EF4-FFF2-40B4-BE49-F238E27FC236}">
                    <a16:creationId xmlns:a16="http://schemas.microsoft.com/office/drawing/2014/main" id="{2938007C-4B04-486F-AAC9-1FA62F342047}"/>
                  </a:ext>
                </a:extLst>
              </p:cNvPr>
              <p:cNvSpPr>
                <a:spLocks noGrp="1" noRot="1" noChangeAspect="1" noMove="1" noResize="1" noEditPoints="1" noAdjustHandles="1" noChangeArrowheads="1" noChangeShapeType="1" noTextEdit="1"/>
              </p:cNvSpPr>
              <p:nvPr>
                <p:ph idx="1"/>
              </p:nvPr>
            </p:nvSpPr>
            <p:spPr>
              <a:blipFill>
                <a:blip r:embed="rId2"/>
                <a:stretch>
                  <a:fillRect l="-606" t="-1667"/>
                </a:stretch>
              </a:blipFill>
            </p:spPr>
            <p:txBody>
              <a:bodyPr/>
              <a:lstStyle/>
              <a:p>
                <a:r>
                  <a:rPr lang="el-GR">
                    <a:noFill/>
                  </a:rPr>
                  <a:t> </a:t>
                </a:r>
              </a:p>
            </p:txBody>
          </p:sp>
        </mc:Fallback>
      </mc:AlternateContent>
    </p:spTree>
    <p:extLst>
      <p:ext uri="{BB962C8B-B14F-4D97-AF65-F5344CB8AC3E}">
        <p14:creationId xmlns:p14="http://schemas.microsoft.com/office/powerpoint/2010/main" val="241754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EF81B6-C302-4E59-9238-FBABFBAB5786}"/>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Μέση Τιμή και διακύμανση</a:t>
            </a:r>
            <a:endParaRPr lang="el-GR" dirty="0"/>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2938007C-4B04-486F-AAC9-1FA62F342047}"/>
                  </a:ext>
                </a:extLst>
              </p:cNvPr>
              <p:cNvSpPr>
                <a:spLocks noGrp="1"/>
              </p:cNvSpPr>
              <p:nvPr>
                <p:ph idx="1"/>
              </p:nvPr>
            </p:nvSpPr>
            <p:spPr/>
            <p:txBody>
              <a:bodyPr/>
              <a:lstStyle/>
              <a:p>
                <a:r>
                  <a:rPr lang="el-GR" dirty="0">
                    <a:latin typeface="Times New Roman" panose="02020603050405020304" pitchFamily="18" charset="0"/>
                    <a:cs typeface="Times New Roman" panose="02020603050405020304" pitchFamily="18" charset="0"/>
                  </a:rPr>
                  <a:t>Παράδειγμα </a:t>
                </a:r>
                <a:r>
                  <a:rPr lang="en-US" dirty="0">
                    <a:latin typeface="Times New Roman" panose="02020603050405020304" pitchFamily="18" charset="0"/>
                    <a:cs typeface="Times New Roman" panose="02020603050405020304" pitchFamily="18" charset="0"/>
                  </a:rPr>
                  <a:t>4:</a:t>
                </a:r>
              </a:p>
              <a:p>
                <a:r>
                  <a:rPr lang="el-GR" dirty="0">
                    <a:latin typeface="Times New Roman" panose="02020603050405020304" pitchFamily="18" charset="0"/>
                    <a:cs typeface="Times New Roman" panose="02020603050405020304" pitchFamily="18" charset="0"/>
                  </a:rPr>
                  <a:t>Αν η πυκνότητα πιθανότητας της συνεχούς μεταβλητής </a:t>
                </a:r>
                <a:r>
                  <a:rPr lang="en-US" dirty="0">
                    <a:latin typeface="Times New Roman" panose="02020603050405020304" pitchFamily="18" charset="0"/>
                    <a:cs typeface="Times New Roman" panose="02020603050405020304" pitchFamily="18" charset="0"/>
                  </a:rPr>
                  <a:t>X </a:t>
                </a:r>
                <a:r>
                  <a:rPr lang="el-GR" dirty="0">
                    <a:latin typeface="Times New Roman" panose="02020603050405020304" pitchFamily="18" charset="0"/>
                    <a:cs typeface="Times New Roman" panose="02020603050405020304" pitchFamily="18" charset="0"/>
                  </a:rPr>
                  <a:t>είναι</a:t>
                </a: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l-GR"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𝑓</m:t>
                        </m:r>
                      </m:e>
                      <m:sub>
                        <m:r>
                          <a:rPr lang="en-US" i="1">
                            <a:latin typeface="Cambria Math" panose="02040503050406030204" pitchFamily="18" charset="0"/>
                            <a:cs typeface="Times New Roman" panose="02020603050405020304" pitchFamily="18" charset="0"/>
                          </a:rPr>
                          <m:t>𝑋</m:t>
                        </m:r>
                      </m:sub>
                    </m:sSub>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𝑥</m:t>
                        </m:r>
                      </m:e>
                    </m:d>
                    <m:r>
                      <a:rPr lang="en-US" i="1">
                        <a:latin typeface="Cambria Math" panose="02040503050406030204" pitchFamily="18" charset="0"/>
                        <a:cs typeface="Times New Roman" panose="02020603050405020304" pitchFamily="18" charset="0"/>
                      </a:rPr>
                      <m:t>=</m:t>
                    </m:r>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9</m:t>
                        </m:r>
                      </m:den>
                    </m:f>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𝑥</m:t>
                        </m:r>
                      </m:e>
                      <m:sup>
                        <m:r>
                          <a:rPr lang="en-US" b="0" i="1" smtClean="0">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 0</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𝑥</m:t>
                    </m:r>
                    <m:r>
                      <a:rPr lang="en-US" b="0" i="1" smtClean="0">
                        <a:latin typeface="Cambria Math" panose="02040503050406030204" pitchFamily="18" charset="0"/>
                        <a:ea typeface="Cambria Math" panose="02040503050406030204" pitchFamily="18" charset="0"/>
                        <a:cs typeface="Times New Roman" panose="02020603050405020304" pitchFamily="18" charset="0"/>
                      </a:rPr>
                      <m:t>≤3 </m:t>
                    </m:r>
                  </m:oMath>
                </a14:m>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να υπολογιστούν</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 E(X) </a:t>
                </a:r>
              </a:p>
              <a:p>
                <a:r>
                  <a:rPr lang="en-US" dirty="0">
                    <a:latin typeface="Times New Roman" panose="02020603050405020304" pitchFamily="18" charset="0"/>
                    <a:cs typeface="Times New Roman" panose="02020603050405020304" pitchFamily="18" charset="0"/>
                  </a:rPr>
                  <a:t>b) E(</a:t>
                </a:r>
                <a14:m>
                  <m:oMath xmlns:m="http://schemas.openxmlformats.org/officeDocument/2006/math">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𝑋</m:t>
                        </m:r>
                      </m:e>
                      <m:sup>
                        <m:r>
                          <a:rPr lang="en-US" b="0" i="1" smtClean="0">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 </a:t>
                </a:r>
                <a:r>
                  <a:rPr lang="el-GR" dirty="0">
                    <a:latin typeface="Times New Roman" panose="02020603050405020304" pitchFamily="18" charset="0"/>
                    <a:cs typeface="Times New Roman" panose="02020603050405020304" pitchFamily="18" charset="0"/>
                  </a:rPr>
                  <a:t>η τυπική απόκλιση σ</a:t>
                </a:r>
              </a:p>
              <a:p>
                <a:r>
                  <a:rPr lang="en-US" dirty="0">
                    <a:latin typeface="Times New Roman" panose="02020603050405020304" pitchFamily="18" charset="0"/>
                    <a:cs typeface="Times New Roman" panose="02020603050405020304" pitchFamily="18" charset="0"/>
                  </a:rPr>
                  <a:t>d) </a:t>
                </a:r>
                <a:r>
                  <a:rPr lang="el-GR" dirty="0">
                    <a:latin typeface="Times New Roman" panose="02020603050405020304" pitchFamily="18" charset="0"/>
                    <a:cs typeface="Times New Roman" panose="02020603050405020304" pitchFamily="18" charset="0"/>
                  </a:rPr>
                  <a:t>η </a:t>
                </a:r>
                <a:r>
                  <a:rPr lang="en-US" dirty="0">
                    <a:latin typeface="Times New Roman" panose="02020603050405020304" pitchFamily="18" charset="0"/>
                    <a:cs typeface="Times New Roman" panose="02020603050405020304" pitchFamily="18" charset="0"/>
                  </a:rPr>
                  <a:t>P(</a:t>
                </a:r>
                <a14:m>
                  <m:oMath xmlns:m="http://schemas.openxmlformats.org/officeDocument/2006/math">
                    <m:d>
                      <m:dPr>
                        <m:begChr m:val="|"/>
                        <m:endChr m:val="|"/>
                        <m:ctrlPr>
                          <a:rPr lang="en-US"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𝑋</m:t>
                        </m:r>
                        <m:r>
                          <a:rPr lang="en-US" b="0" i="1" smtClean="0">
                            <a:latin typeface="Cambria Math" panose="02040503050406030204" pitchFamily="18" charset="0"/>
                            <a:cs typeface="Times New Roman" panose="02020603050405020304" pitchFamily="18" charset="0"/>
                          </a:rPr>
                          <m:t>−</m:t>
                        </m:r>
                        <m:r>
                          <a:rPr lang="el-GR" b="0" i="1" smtClean="0">
                            <a:latin typeface="Cambria Math" panose="02040503050406030204" pitchFamily="18" charset="0"/>
                            <a:cs typeface="Times New Roman" panose="02020603050405020304" pitchFamily="18" charset="0"/>
                          </a:rPr>
                          <m:t>𝜇</m:t>
                        </m:r>
                      </m:e>
                    </m:d>
                    <m:r>
                      <a:rPr lang="en-US" b="0" i="1" smtClean="0">
                        <a:latin typeface="Cambria Math" panose="02040503050406030204" pitchFamily="18" charset="0"/>
                        <a:cs typeface="Times New Roman" panose="02020603050405020304" pitchFamily="18" charset="0"/>
                      </a:rPr>
                      <m:t>&lt;</m:t>
                    </m:r>
                    <m:r>
                      <a:rPr lang="el-GR" b="0" i="1" smtClean="0">
                        <a:latin typeface="Cambria Math" panose="02040503050406030204" pitchFamily="18" charset="0"/>
                        <a:cs typeface="Times New Roman" panose="02020603050405020304" pitchFamily="18" charset="0"/>
                      </a:rPr>
                      <m:t>𝜎</m:t>
                    </m:r>
                    <m:r>
                      <a:rPr lang="el-GR" b="0" i="1" smtClean="0">
                        <a:latin typeface="Cambria Math" panose="02040503050406030204" pitchFamily="18" charset="0"/>
                        <a:cs typeface="Times New Roman" panose="02020603050405020304" pitchFamily="18" charset="0"/>
                      </a:rPr>
                      <m:t>)</m:t>
                    </m:r>
                  </m:oMath>
                </a14:m>
                <a:endParaRPr lang="en-US" dirty="0">
                  <a:latin typeface="Times New Roman" panose="02020603050405020304" pitchFamily="18" charset="0"/>
                  <a:cs typeface="Times New Roman" panose="02020603050405020304" pitchFamily="18" charset="0"/>
                </a:endParaRPr>
              </a:p>
            </p:txBody>
          </p:sp>
        </mc:Choice>
        <mc:Fallback xmlns="">
          <p:sp>
            <p:nvSpPr>
              <p:cNvPr id="3" name="Θέση περιεχομένου 2">
                <a:extLst>
                  <a:ext uri="{FF2B5EF4-FFF2-40B4-BE49-F238E27FC236}">
                    <a16:creationId xmlns:a16="http://schemas.microsoft.com/office/drawing/2014/main" id="{2938007C-4B04-486F-AAC9-1FA62F342047}"/>
                  </a:ext>
                </a:extLst>
              </p:cNvPr>
              <p:cNvSpPr>
                <a:spLocks noGrp="1" noRot="1" noChangeAspect="1" noMove="1" noResize="1" noEditPoints="1" noAdjustHandles="1" noChangeArrowheads="1" noChangeShapeType="1" noTextEdit="1"/>
              </p:cNvSpPr>
              <p:nvPr>
                <p:ph idx="1"/>
              </p:nvPr>
            </p:nvSpPr>
            <p:spPr>
              <a:blipFill>
                <a:blip r:embed="rId2"/>
                <a:stretch>
                  <a:fillRect l="-606" t="-1667"/>
                </a:stretch>
              </a:blipFill>
            </p:spPr>
            <p:txBody>
              <a:bodyPr/>
              <a:lstStyle/>
              <a:p>
                <a:r>
                  <a:rPr lang="el-GR">
                    <a:noFill/>
                  </a:rPr>
                  <a:t> </a:t>
                </a:r>
              </a:p>
            </p:txBody>
          </p:sp>
        </mc:Fallback>
      </mc:AlternateContent>
    </p:spTree>
    <p:extLst>
      <p:ext uri="{BB962C8B-B14F-4D97-AF65-F5344CB8AC3E}">
        <p14:creationId xmlns:p14="http://schemas.microsoft.com/office/powerpoint/2010/main" val="418772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EF81B6-C302-4E59-9238-FBABFBAB5786}"/>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Μέση Τιμή και διακύμανση</a:t>
            </a:r>
            <a:endParaRPr lang="el-GR" dirty="0"/>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2938007C-4B04-486F-AAC9-1FA62F342047}"/>
                  </a:ext>
                </a:extLst>
              </p:cNvPr>
              <p:cNvSpPr>
                <a:spLocks noGrp="1"/>
              </p:cNvSpPr>
              <p:nvPr>
                <p:ph idx="1"/>
              </p:nvPr>
            </p:nvSpPr>
            <p:spPr/>
            <p:txBody>
              <a:bodyPr>
                <a:normAutofit fontScale="92500"/>
              </a:bodyPr>
              <a:lstStyle/>
              <a:p>
                <a:r>
                  <a:rPr lang="el-GR" dirty="0">
                    <a:latin typeface="Times New Roman" panose="02020603050405020304" pitchFamily="18" charset="0"/>
                    <a:cs typeface="Times New Roman" panose="02020603050405020304" pitchFamily="18" charset="0"/>
                  </a:rPr>
                  <a:t>Παράδειγμα </a:t>
                </a:r>
                <a:r>
                  <a:rPr lang="en-US" dirty="0">
                    <a:latin typeface="Times New Roman" panose="02020603050405020304" pitchFamily="18" charset="0"/>
                    <a:cs typeface="Times New Roman" panose="02020603050405020304" pitchFamily="18" charset="0"/>
                  </a:rPr>
                  <a:t>4:</a:t>
                </a:r>
                <a:endParaRPr lang="el-GR" dirty="0">
                  <a:latin typeface="Times New Roman" panose="02020603050405020304" pitchFamily="18" charset="0"/>
                  <a:cs typeface="Times New Roman" panose="02020603050405020304" pitchFamily="18" charset="0"/>
                </a:endParaRPr>
              </a:p>
              <a:p>
                <a:r>
                  <a:rPr lang="en-US" dirty="0">
                    <a:cs typeface="Times New Roman" panose="02020603050405020304" pitchFamily="18" charset="0"/>
                  </a:rPr>
                  <a:t>a) </a:t>
                </a:r>
                <a14:m>
                  <m:oMath xmlns:m="http://schemas.openxmlformats.org/officeDocument/2006/math">
                    <m:r>
                      <m:rPr>
                        <m:sty m:val="p"/>
                      </m:rPr>
                      <a:rPr lang="el-GR">
                        <a:latin typeface="Cambria Math" panose="02040503050406030204" pitchFamily="18" charset="0"/>
                      </a:rPr>
                      <m:t>Ε</m:t>
                    </m:r>
                    <m:d>
                      <m:dPr>
                        <m:ctrlPr>
                          <a:rPr lang="el-GR" i="1">
                            <a:latin typeface="Cambria Math" panose="02040503050406030204" pitchFamily="18" charset="0"/>
                          </a:rPr>
                        </m:ctrlPr>
                      </m:dPr>
                      <m:e>
                        <m:r>
                          <m:rPr>
                            <m:sty m:val="p"/>
                          </m:rPr>
                          <a:rPr lang="el-GR">
                            <a:latin typeface="Cambria Math" panose="02040503050406030204" pitchFamily="18" charset="0"/>
                          </a:rPr>
                          <m:t>Χ</m:t>
                        </m:r>
                      </m:e>
                    </m:d>
                    <m:r>
                      <a:rPr lang="en-US" i="1">
                        <a:latin typeface="Cambria Math" panose="02040503050406030204" pitchFamily="18" charset="0"/>
                        <a:ea typeface="Cambria Math" panose="02040503050406030204" pitchFamily="18" charset="0"/>
                      </a:rPr>
                      <m:t>= </m:t>
                    </m:r>
                    <m:nary>
                      <m:naryPr>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ea typeface="Cambria Math" panose="02040503050406030204" pitchFamily="18" charset="0"/>
                          </a:rPr>
                          <m:t>∞</m:t>
                        </m:r>
                      </m:sup>
                      <m:e>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𝑥𝑓</m:t>
                            </m:r>
                          </m:e>
                          <m:sub>
                            <m:r>
                              <a:rPr lang="en-US" i="1">
                                <a:latin typeface="Cambria Math" panose="02040503050406030204" pitchFamily="18" charset="0"/>
                                <a:ea typeface="Cambria Math" panose="02040503050406030204" pitchFamily="18" charset="0"/>
                              </a:rPr>
                              <m:t>𝑋</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𝑑𝑥</m:t>
                        </m:r>
                      </m:e>
                    </m:nary>
                  </m:oMath>
                </a14:m>
                <a:r>
                  <a:rPr lang="en-US" dirty="0">
                    <a:cs typeface="Times New Roman" panose="02020603050405020304" pitchFamily="18" charset="0"/>
                  </a:rPr>
                  <a:t> = </a:t>
                </a:r>
                <a14:m>
                  <m:oMath xmlns:m="http://schemas.openxmlformats.org/officeDocument/2006/math">
                    <m:nary>
                      <m:naryPr>
                        <m:ctrlPr>
                          <a:rPr lang="en-US" i="1">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3</m:t>
                        </m:r>
                      </m:sup>
                      <m:e>
                        <m:r>
                          <a:rPr lang="en-US" b="0" i="1" smtClean="0">
                            <a:latin typeface="Cambria Math" panose="02040503050406030204" pitchFamily="18" charset="0"/>
                            <a:ea typeface="Cambria Math" panose="02040503050406030204" pitchFamily="18" charset="0"/>
                          </a:rPr>
                          <m:t>𝑥</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9</m:t>
                            </m:r>
                          </m:den>
                        </m:f>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𝑑𝑥</m:t>
                        </m:r>
                      </m:e>
                    </m:nary>
                  </m:oMath>
                </a14:m>
                <a:r>
                  <a:rPr lang="en-US" dirty="0">
                    <a:cs typeface="Times New Roman" panose="02020603050405020304" pitchFamily="18" charset="0"/>
                  </a:rPr>
                  <a:t> =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9</m:t>
                        </m:r>
                      </m:den>
                    </m:f>
                    <m:sSubSup>
                      <m:sSubSupPr>
                        <m:ctrlPr>
                          <a:rPr lang="en-US" i="1" smtClean="0">
                            <a:latin typeface="Cambria Math" panose="02040503050406030204" pitchFamily="18" charset="0"/>
                            <a:cs typeface="Times New Roman" panose="02020603050405020304" pitchFamily="18" charset="0"/>
                          </a:rPr>
                        </m:ctrlPr>
                      </m:sSubSupPr>
                      <m:e>
                        <m:d>
                          <m:dPr>
                            <m:begChr m:val="["/>
                            <m:endChr m:val="]"/>
                            <m:ctrlPr>
                              <a:rPr lang="en-US" i="1" smtClean="0">
                                <a:latin typeface="Cambria Math" panose="02040503050406030204" pitchFamily="18" charset="0"/>
                                <a:cs typeface="Times New Roman" panose="02020603050405020304" pitchFamily="18" charset="0"/>
                              </a:rPr>
                            </m:ctrlPr>
                          </m:dPr>
                          <m:e>
                            <m:f>
                              <m:fPr>
                                <m:ctrlPr>
                                  <a:rPr lang="en-US" i="1" smtClean="0">
                                    <a:latin typeface="Cambria Math" panose="02040503050406030204" pitchFamily="18" charset="0"/>
                                    <a:cs typeface="Times New Roman" panose="02020603050405020304" pitchFamily="18" charset="0"/>
                                  </a:rPr>
                                </m:ctrlPr>
                              </m:fPr>
                              <m:num>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𝑥</m:t>
                                    </m:r>
                                  </m:e>
                                  <m:sup>
                                    <m:r>
                                      <a:rPr lang="en-US" b="0" i="1" smtClean="0">
                                        <a:latin typeface="Cambria Math" panose="02040503050406030204" pitchFamily="18" charset="0"/>
                                        <a:cs typeface="Times New Roman" panose="02020603050405020304" pitchFamily="18" charset="0"/>
                                      </a:rPr>
                                      <m:t>4</m:t>
                                    </m:r>
                                  </m:sup>
                                </m:sSup>
                              </m:num>
                              <m:den>
                                <m:r>
                                  <a:rPr lang="en-US" b="0" i="1" smtClean="0">
                                    <a:latin typeface="Cambria Math" panose="02040503050406030204" pitchFamily="18" charset="0"/>
                                    <a:cs typeface="Times New Roman" panose="02020603050405020304" pitchFamily="18" charset="0"/>
                                  </a:rPr>
                                  <m:t>4</m:t>
                                </m:r>
                              </m:den>
                            </m:f>
                          </m:e>
                        </m:d>
                      </m:e>
                      <m:sub>
                        <m:r>
                          <a:rPr lang="en-US" b="0" i="1" smtClean="0">
                            <a:latin typeface="Cambria Math" panose="02040503050406030204" pitchFamily="18" charset="0"/>
                            <a:cs typeface="Times New Roman" panose="02020603050405020304" pitchFamily="18" charset="0"/>
                          </a:rPr>
                          <m:t>0</m:t>
                        </m:r>
                      </m:sub>
                      <m:sup>
                        <m:r>
                          <a:rPr lang="en-US" b="0" i="1" smtClean="0">
                            <a:latin typeface="Cambria Math" panose="02040503050406030204" pitchFamily="18" charset="0"/>
                            <a:cs typeface="Times New Roman" panose="02020603050405020304" pitchFamily="18" charset="0"/>
                          </a:rPr>
                          <m:t>3</m:t>
                        </m:r>
                      </m:sup>
                    </m:sSubSup>
                  </m:oMath>
                </a14:m>
                <a:r>
                  <a:rPr lang="en-US" dirty="0">
                    <a:cs typeface="Times New Roman" panose="02020603050405020304" pitchFamily="18" charset="0"/>
                  </a:rPr>
                  <a:t> =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9</m:t>
                        </m:r>
                      </m:num>
                      <m:den>
                        <m:r>
                          <a:rPr lang="en-US" b="0" i="1" smtClean="0">
                            <a:latin typeface="Cambria Math" panose="02040503050406030204" pitchFamily="18" charset="0"/>
                            <a:cs typeface="Times New Roman" panose="02020603050405020304" pitchFamily="18" charset="0"/>
                          </a:rPr>
                          <m:t>4</m:t>
                        </m:r>
                      </m:den>
                    </m:f>
                  </m:oMath>
                </a14:m>
                <a:r>
                  <a:rPr lang="en-US" dirty="0">
                    <a:cs typeface="Times New Roman" panose="02020603050405020304" pitchFamily="18" charset="0"/>
                  </a:rPr>
                  <a:t> = 2.25</a:t>
                </a:r>
              </a:p>
              <a:p>
                <a:r>
                  <a:rPr lang="en-US" dirty="0">
                    <a:cs typeface="Times New Roman" panose="02020603050405020304" pitchFamily="18" charset="0"/>
                  </a:rPr>
                  <a:t>b) </a:t>
                </a:r>
                <a14:m>
                  <m:oMath xmlns:m="http://schemas.openxmlformats.org/officeDocument/2006/math">
                    <m:r>
                      <m:rPr>
                        <m:sty m:val="p"/>
                      </m:rPr>
                      <a:rPr lang="el-GR">
                        <a:latin typeface="Cambria Math" panose="02040503050406030204" pitchFamily="18" charset="0"/>
                      </a:rPr>
                      <m:t>Ε</m:t>
                    </m:r>
                    <m:d>
                      <m:dPr>
                        <m:ctrlPr>
                          <a:rPr lang="el-GR" i="1">
                            <a:latin typeface="Cambria Math" panose="02040503050406030204" pitchFamily="18" charset="0"/>
                          </a:rPr>
                        </m:ctrlPr>
                      </m:dPr>
                      <m:e>
                        <m:r>
                          <m:rPr>
                            <m:sty m:val="p"/>
                          </m:rPr>
                          <a:rPr lang="el-GR">
                            <a:latin typeface="Cambria Math" panose="02040503050406030204" pitchFamily="18" charset="0"/>
                          </a:rPr>
                          <m:t>Χ</m:t>
                        </m:r>
                      </m:e>
                    </m:d>
                    <m:r>
                      <a:rPr lang="en-US" i="1">
                        <a:latin typeface="Cambria Math" panose="02040503050406030204" pitchFamily="18" charset="0"/>
                        <a:ea typeface="Cambria Math" panose="02040503050406030204" pitchFamily="18" charset="0"/>
                      </a:rPr>
                      <m:t>= </m:t>
                    </m:r>
                    <m:nary>
                      <m:naryPr>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ea typeface="Cambria Math" panose="02040503050406030204" pitchFamily="18" charset="0"/>
                          </a:rPr>
                          <m:t>∞</m:t>
                        </m:r>
                      </m:sup>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𝑑𝑥</m:t>
                        </m:r>
                      </m:e>
                    </m:nary>
                  </m:oMath>
                </a14:m>
                <a:r>
                  <a:rPr lang="en-US" dirty="0">
                    <a:cs typeface="Times New Roman" panose="02020603050405020304" pitchFamily="18" charset="0"/>
                  </a:rPr>
                  <a:t> = </a:t>
                </a:r>
                <a14:m>
                  <m:oMath xmlns:m="http://schemas.openxmlformats.org/officeDocument/2006/math">
                    <m:nary>
                      <m:naryPr>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3</m:t>
                        </m:r>
                      </m:sup>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9</m:t>
                            </m:r>
                          </m:den>
                        </m:f>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𝑑𝑥</m:t>
                        </m:r>
                      </m:e>
                    </m:nary>
                  </m:oMath>
                </a14:m>
                <a:r>
                  <a:rPr lang="en-US" dirty="0">
                    <a:cs typeface="Times New Roman" panose="02020603050405020304" pitchFamily="18" charset="0"/>
                  </a:rPr>
                  <a:t> =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1</m:t>
                        </m:r>
                      </m:num>
                      <m:den>
                        <m:r>
                          <a:rPr lang="en-US" i="1">
                            <a:latin typeface="Cambria Math" panose="02040503050406030204" pitchFamily="18" charset="0"/>
                            <a:cs typeface="Times New Roman" panose="02020603050405020304" pitchFamily="18" charset="0"/>
                          </a:rPr>
                          <m:t>9</m:t>
                        </m:r>
                      </m:den>
                    </m:f>
                    <m:sSubSup>
                      <m:sSubSupPr>
                        <m:ctrlPr>
                          <a:rPr lang="en-US" i="1">
                            <a:latin typeface="Cambria Math" panose="02040503050406030204" pitchFamily="18" charset="0"/>
                            <a:cs typeface="Times New Roman" panose="02020603050405020304" pitchFamily="18" charset="0"/>
                          </a:rPr>
                        </m:ctrlPr>
                      </m:sSubSupPr>
                      <m:e>
                        <m:d>
                          <m:dPr>
                            <m:begChr m:val="["/>
                            <m:endChr m:val="]"/>
                            <m:ctrlPr>
                              <a:rPr lang="en-US" i="1">
                                <a:latin typeface="Cambria Math" panose="02040503050406030204" pitchFamily="18" charset="0"/>
                                <a:cs typeface="Times New Roman" panose="02020603050405020304" pitchFamily="18" charset="0"/>
                              </a:rPr>
                            </m:ctrlPr>
                          </m:dPr>
                          <m:e>
                            <m:f>
                              <m:fPr>
                                <m:ctrlPr>
                                  <a:rPr lang="en-US" i="1">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𝑥</m:t>
                                    </m:r>
                                  </m:e>
                                  <m:sup>
                                    <m:r>
                                      <a:rPr lang="en-US" b="0" i="1" smtClean="0">
                                        <a:latin typeface="Cambria Math" panose="02040503050406030204" pitchFamily="18" charset="0"/>
                                        <a:cs typeface="Times New Roman" panose="02020603050405020304" pitchFamily="18" charset="0"/>
                                      </a:rPr>
                                      <m:t>5</m:t>
                                    </m:r>
                                  </m:sup>
                                </m:sSup>
                              </m:num>
                              <m:den>
                                <m:r>
                                  <a:rPr lang="en-US" b="0" i="1" smtClean="0">
                                    <a:latin typeface="Cambria Math" panose="02040503050406030204" pitchFamily="18" charset="0"/>
                                    <a:cs typeface="Times New Roman" panose="02020603050405020304" pitchFamily="18" charset="0"/>
                                  </a:rPr>
                                  <m:t>5</m:t>
                                </m:r>
                              </m:den>
                            </m:f>
                          </m:e>
                        </m:d>
                      </m:e>
                      <m:sub>
                        <m:r>
                          <a:rPr lang="en-US" i="1">
                            <a:latin typeface="Cambria Math" panose="02040503050406030204" pitchFamily="18" charset="0"/>
                            <a:cs typeface="Times New Roman" panose="02020603050405020304" pitchFamily="18" charset="0"/>
                          </a:rPr>
                          <m:t>0</m:t>
                        </m:r>
                      </m:sub>
                      <m:sup>
                        <m:r>
                          <a:rPr lang="en-US" i="1">
                            <a:latin typeface="Cambria Math" panose="02040503050406030204" pitchFamily="18" charset="0"/>
                            <a:cs typeface="Times New Roman" panose="02020603050405020304" pitchFamily="18" charset="0"/>
                          </a:rPr>
                          <m:t>3</m:t>
                        </m:r>
                      </m:sup>
                    </m:sSubSup>
                  </m:oMath>
                </a14:m>
                <a:r>
                  <a:rPr lang="en-US" dirty="0">
                    <a:cs typeface="Times New Roman" panose="02020603050405020304" pitchFamily="18" charset="0"/>
                  </a:rPr>
                  <a:t> =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27</m:t>
                        </m:r>
                      </m:num>
                      <m:den>
                        <m:r>
                          <a:rPr lang="en-US" b="0" i="1" smtClean="0">
                            <a:latin typeface="Cambria Math" panose="02040503050406030204" pitchFamily="18" charset="0"/>
                            <a:cs typeface="Times New Roman" panose="02020603050405020304" pitchFamily="18" charset="0"/>
                          </a:rPr>
                          <m:t>5</m:t>
                        </m:r>
                      </m:den>
                    </m:f>
                  </m:oMath>
                </a14:m>
                <a:r>
                  <a:rPr lang="en-US" dirty="0">
                    <a:cs typeface="Times New Roman" panose="02020603050405020304" pitchFamily="18" charset="0"/>
                  </a:rPr>
                  <a:t> = 5.4</a:t>
                </a:r>
              </a:p>
              <a:p>
                <a:r>
                  <a:rPr lang="en-US" dirty="0">
                    <a:cs typeface="Times New Roman" panose="02020603050405020304" pitchFamily="18" charset="0"/>
                  </a:rPr>
                  <a:t>c) </a:t>
                </a:r>
                <a14:m>
                  <m:oMath xmlns:m="http://schemas.openxmlformats.org/officeDocument/2006/math">
                    <m:r>
                      <a:rPr lang="en-US" b="0" i="1" smtClean="0">
                        <a:latin typeface="Cambria Math" panose="02040503050406030204" pitchFamily="18" charset="0"/>
                        <a:cs typeface="Times New Roman" panose="02020603050405020304" pitchFamily="18" charset="0"/>
                      </a:rPr>
                      <m:t>𝑉𝑎𝑟</m:t>
                    </m:r>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𝑋</m:t>
                        </m:r>
                      </m:e>
                    </m:d>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𝐸</m:t>
                    </m:r>
                    <m:d>
                      <m:dPr>
                        <m:ctrlPr>
                          <a:rPr lang="en-US" b="0" i="1" smtClean="0">
                            <a:latin typeface="Cambria Math" panose="02040503050406030204" pitchFamily="18" charset="0"/>
                            <a:cs typeface="Times New Roman" panose="02020603050405020304" pitchFamily="18" charset="0"/>
                          </a:rPr>
                        </m:ctrlPr>
                      </m:dPr>
                      <m:e>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𝑋</m:t>
                            </m:r>
                          </m:e>
                          <m:sup>
                            <m:r>
                              <a:rPr lang="en-US" b="0" i="1" smtClean="0">
                                <a:latin typeface="Cambria Math" panose="02040503050406030204" pitchFamily="18" charset="0"/>
                                <a:cs typeface="Times New Roman" panose="02020603050405020304" pitchFamily="18" charset="0"/>
                              </a:rPr>
                              <m:t>2</m:t>
                            </m:r>
                          </m:sup>
                        </m:sSup>
                      </m:e>
                    </m:d>
                    <m:r>
                      <a:rPr lang="en-US" b="0" i="1" smtClean="0">
                        <a:latin typeface="Cambria Math" panose="02040503050406030204" pitchFamily="18" charset="0"/>
                        <a:cs typeface="Times New Roman" panose="02020603050405020304" pitchFamily="18" charset="0"/>
                      </a:rPr>
                      <m:t> − </m:t>
                    </m:r>
                    <m:sSup>
                      <m:sSupPr>
                        <m:ctrlPr>
                          <a:rPr lang="en-US" b="0" i="1" smtClean="0">
                            <a:latin typeface="Cambria Math" panose="02040503050406030204" pitchFamily="18" charset="0"/>
                            <a:cs typeface="Times New Roman" panose="02020603050405020304" pitchFamily="18" charset="0"/>
                          </a:rPr>
                        </m:ctrlPr>
                      </m:sSupPr>
                      <m:e>
                        <m:r>
                          <a:rPr lang="el-GR" b="0" i="1" smtClean="0">
                            <a:latin typeface="Cambria Math" panose="02040503050406030204" pitchFamily="18" charset="0"/>
                            <a:cs typeface="Times New Roman" panose="02020603050405020304" pitchFamily="18" charset="0"/>
                          </a:rPr>
                          <m:t>𝜇</m:t>
                        </m:r>
                      </m:e>
                      <m:sup>
                        <m:r>
                          <a:rPr lang="el-GR" b="0" i="1" smtClean="0">
                            <a:latin typeface="Cambria Math" panose="02040503050406030204" pitchFamily="18" charset="0"/>
                            <a:cs typeface="Times New Roman" panose="02020603050405020304" pitchFamily="18" charset="0"/>
                          </a:rPr>
                          <m:t>2</m:t>
                        </m:r>
                      </m:sup>
                    </m:sSup>
                    <m:r>
                      <a:rPr lang="el-GR" b="0" i="1" smtClean="0">
                        <a:latin typeface="Cambria Math" panose="02040503050406030204" pitchFamily="18" charset="0"/>
                        <a:cs typeface="Times New Roman" panose="02020603050405020304" pitchFamily="18" charset="0"/>
                      </a:rPr>
                      <m:t>=5.4 − </m:t>
                    </m:r>
                    <m:sSup>
                      <m:sSupPr>
                        <m:ctrlPr>
                          <a:rPr lang="el-GR" b="0" i="1" smtClean="0">
                            <a:latin typeface="Cambria Math" panose="02040503050406030204" pitchFamily="18" charset="0"/>
                            <a:cs typeface="Times New Roman" panose="02020603050405020304" pitchFamily="18" charset="0"/>
                          </a:rPr>
                        </m:ctrlPr>
                      </m:sSupPr>
                      <m:e>
                        <m:r>
                          <a:rPr lang="el-GR" b="0" i="1" smtClean="0">
                            <a:latin typeface="Cambria Math" panose="02040503050406030204" pitchFamily="18" charset="0"/>
                            <a:cs typeface="Times New Roman" panose="02020603050405020304" pitchFamily="18" charset="0"/>
                          </a:rPr>
                          <m:t>2.25</m:t>
                        </m:r>
                      </m:e>
                      <m:sup>
                        <m:r>
                          <a:rPr lang="el-GR" b="0" i="1" smtClean="0">
                            <a:latin typeface="Cambria Math" panose="02040503050406030204" pitchFamily="18" charset="0"/>
                            <a:cs typeface="Times New Roman" panose="02020603050405020304" pitchFamily="18" charset="0"/>
                          </a:rPr>
                          <m:t>2</m:t>
                        </m:r>
                      </m:sup>
                    </m:sSup>
                    <m:r>
                      <a:rPr lang="el-GR" b="0" i="1" smtClean="0">
                        <a:latin typeface="Cambria Math" panose="02040503050406030204" pitchFamily="18" charset="0"/>
                        <a:cs typeface="Times New Roman" panose="02020603050405020304" pitchFamily="18" charset="0"/>
                      </a:rPr>
                      <m:t>=0.3375</m:t>
                    </m:r>
                  </m:oMath>
                </a14:m>
                <a:r>
                  <a:rPr lang="en-US" dirty="0">
                    <a:cs typeface="Times New Roman" panose="02020603050405020304" pitchFamily="18" charset="0"/>
                  </a:rPr>
                  <a:t>, </a:t>
                </a:r>
                <a:r>
                  <a:rPr lang="el-GR" dirty="0">
                    <a:cs typeface="Times New Roman" panose="02020603050405020304" pitchFamily="18" charset="0"/>
                  </a:rPr>
                  <a:t>σ = </a:t>
                </a:r>
                <a14:m>
                  <m:oMath xmlns:m="http://schemas.openxmlformats.org/officeDocument/2006/math">
                    <m:rad>
                      <m:radPr>
                        <m:degHide m:val="on"/>
                        <m:ctrlPr>
                          <a:rPr lang="el-GR" i="1" smtClean="0">
                            <a:latin typeface="Cambria Math" panose="02040503050406030204" pitchFamily="18" charset="0"/>
                            <a:cs typeface="Times New Roman" panose="02020603050405020304" pitchFamily="18" charset="0"/>
                          </a:rPr>
                        </m:ctrlPr>
                      </m:radPr>
                      <m:deg/>
                      <m:e>
                        <m:r>
                          <a:rPr lang="el-GR" b="0" i="1" smtClean="0">
                            <a:latin typeface="Cambria Math" panose="02040503050406030204" pitchFamily="18" charset="0"/>
                            <a:cs typeface="Times New Roman" panose="02020603050405020304" pitchFamily="18" charset="0"/>
                          </a:rPr>
                          <m:t>0.3375</m:t>
                        </m:r>
                      </m:e>
                    </m:rad>
                    <m:r>
                      <a:rPr lang="el-GR" b="0" i="1" smtClean="0">
                        <a:latin typeface="Cambria Math" panose="02040503050406030204" pitchFamily="18" charset="0"/>
                        <a:cs typeface="Times New Roman" panose="02020603050405020304" pitchFamily="18" charset="0"/>
                      </a:rPr>
                      <m:t>=0.581</m:t>
                    </m:r>
                  </m:oMath>
                </a14:m>
                <a:endParaRPr lang="el-GR" dirty="0">
                  <a:cs typeface="Times New Roman" panose="02020603050405020304" pitchFamily="18" charset="0"/>
                </a:endParaRPr>
              </a:p>
              <a:p>
                <a:r>
                  <a:rPr lang="en-US" dirty="0">
                    <a:cs typeface="Times New Roman" panose="02020603050405020304" pitchFamily="18" charset="0"/>
                  </a:rPr>
                  <a:t>d) P(</a:t>
                </a:r>
                <a14:m>
                  <m:oMath xmlns:m="http://schemas.openxmlformats.org/officeDocument/2006/math">
                    <m:d>
                      <m:dPr>
                        <m:begChr m:val="|"/>
                        <m:endChr m:val="|"/>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𝑋</m:t>
                        </m:r>
                        <m:r>
                          <a:rPr lang="en-US" i="1">
                            <a:latin typeface="Cambria Math" panose="02040503050406030204" pitchFamily="18" charset="0"/>
                            <a:cs typeface="Times New Roman" panose="02020603050405020304" pitchFamily="18" charset="0"/>
                          </a:rPr>
                          <m:t>−</m:t>
                        </m:r>
                        <m:r>
                          <a:rPr lang="el-GR" i="1">
                            <a:latin typeface="Cambria Math" panose="02040503050406030204" pitchFamily="18" charset="0"/>
                            <a:cs typeface="Times New Roman" panose="02020603050405020304" pitchFamily="18" charset="0"/>
                          </a:rPr>
                          <m:t>𝜇</m:t>
                        </m:r>
                      </m:e>
                    </m:d>
                    <m:r>
                      <a:rPr lang="en-US" i="1">
                        <a:latin typeface="Cambria Math" panose="02040503050406030204" pitchFamily="18" charset="0"/>
                        <a:cs typeface="Times New Roman" panose="02020603050405020304" pitchFamily="18" charset="0"/>
                      </a:rPr>
                      <m:t>&lt;</m:t>
                    </m:r>
                    <m:r>
                      <a:rPr lang="el-GR" i="1">
                        <a:latin typeface="Cambria Math" panose="02040503050406030204" pitchFamily="18" charset="0"/>
                        <a:cs typeface="Times New Roman" panose="02020603050405020304" pitchFamily="18" charset="0"/>
                      </a:rPr>
                      <m:t>𝜎</m:t>
                    </m:r>
                    <m:r>
                      <a:rPr lang="el-GR" i="1">
                        <a:latin typeface="Cambria Math" panose="02040503050406030204" pitchFamily="18" charset="0"/>
                        <a:cs typeface="Times New Roman" panose="02020603050405020304" pitchFamily="18" charset="0"/>
                      </a:rPr>
                      <m:t>)</m:t>
                    </m:r>
                  </m:oMath>
                </a14:m>
                <a:r>
                  <a:rPr lang="el-GR" dirty="0">
                    <a:cs typeface="Times New Roman" panose="02020603050405020304" pitchFamily="18" charset="0"/>
                  </a:rPr>
                  <a:t> = </a:t>
                </a:r>
                <a:r>
                  <a:rPr lang="en-US" dirty="0">
                    <a:cs typeface="Times New Roman" panose="02020603050405020304" pitchFamily="18" charset="0"/>
                  </a:rPr>
                  <a:t>P(-</a:t>
                </a:r>
                <a:r>
                  <a:rPr lang="el-GR" dirty="0">
                    <a:cs typeface="Times New Roman" panose="02020603050405020304" pitchFamily="18" charset="0"/>
                  </a:rPr>
                  <a:t>σ</a:t>
                </a:r>
                <a:r>
                  <a:rPr lang="en-US" dirty="0">
                    <a:cs typeface="Times New Roman" panose="02020603050405020304" pitchFamily="18" charset="0"/>
                  </a:rPr>
                  <a:t> </a:t>
                </a:r>
                <a:r>
                  <a:rPr lang="el-GR" dirty="0">
                    <a:cs typeface="Times New Roman" panose="02020603050405020304" pitchFamily="18" charset="0"/>
                  </a:rPr>
                  <a:t>&lt; Χ-μ</a:t>
                </a:r>
                <a:r>
                  <a:rPr lang="en-US" dirty="0">
                    <a:cs typeface="Times New Roman" panose="02020603050405020304" pitchFamily="18" charset="0"/>
                  </a:rPr>
                  <a:t> </a:t>
                </a:r>
                <a14:m>
                  <m:oMath xmlns:m="http://schemas.openxmlformats.org/officeDocument/2006/math">
                    <m:r>
                      <a:rPr lang="en-US" i="1">
                        <a:latin typeface="Cambria Math" panose="02040503050406030204" pitchFamily="18" charset="0"/>
                        <a:cs typeface="Times New Roman" panose="02020603050405020304" pitchFamily="18" charset="0"/>
                      </a:rPr>
                      <m:t>&lt;</m:t>
                    </m:r>
                    <m:r>
                      <a:rPr lang="el-GR" i="1">
                        <a:latin typeface="Cambria Math" panose="02040503050406030204" pitchFamily="18" charset="0"/>
                        <a:cs typeface="Times New Roman" panose="02020603050405020304" pitchFamily="18" charset="0"/>
                      </a:rPr>
                      <m:t>𝜎</m:t>
                    </m:r>
                    <m:r>
                      <a:rPr lang="en-US" b="0" i="1" smtClean="0">
                        <a:latin typeface="Cambria Math" panose="02040503050406030204" pitchFamily="18" charset="0"/>
                        <a:cs typeface="Times New Roman" panose="02020603050405020304" pitchFamily="18" charset="0"/>
                      </a:rPr>
                      <m:t>)</m:t>
                    </m:r>
                    <m:r>
                      <a:rPr lang="el-GR" b="0" i="1" smtClean="0">
                        <a:latin typeface="Cambria Math" panose="02040503050406030204" pitchFamily="18" charset="0"/>
                        <a:cs typeface="Times New Roman" panose="02020603050405020304" pitchFamily="18" charset="0"/>
                      </a:rPr>
                      <m:t>=</m:t>
                    </m:r>
                  </m:oMath>
                </a14:m>
                <a:r>
                  <a:rPr lang="en-US" dirty="0">
                    <a:cs typeface="Times New Roman" panose="02020603050405020304" pitchFamily="18" charset="0"/>
                  </a:rPr>
                  <a:t> P(</a:t>
                </a:r>
                <a:r>
                  <a:rPr lang="el-GR" dirty="0">
                    <a:cs typeface="Times New Roman" panose="02020603050405020304" pitchFamily="18" charset="0"/>
                  </a:rPr>
                  <a:t>μ</a:t>
                </a:r>
                <a:r>
                  <a:rPr lang="en-US" dirty="0">
                    <a:cs typeface="Times New Roman" panose="02020603050405020304" pitchFamily="18" charset="0"/>
                  </a:rPr>
                  <a:t>-</a:t>
                </a:r>
                <a:r>
                  <a:rPr lang="el-GR" dirty="0">
                    <a:cs typeface="Times New Roman" panose="02020603050405020304" pitchFamily="18" charset="0"/>
                  </a:rPr>
                  <a:t>σ&lt; Χ</a:t>
                </a:r>
                <a14:m>
                  <m:oMath xmlns:m="http://schemas.openxmlformats.org/officeDocument/2006/math">
                    <m:r>
                      <a:rPr lang="en-US" i="1">
                        <a:latin typeface="Cambria Math" panose="02040503050406030204" pitchFamily="18" charset="0"/>
                        <a:cs typeface="Times New Roman" panose="02020603050405020304" pitchFamily="18" charset="0"/>
                      </a:rPr>
                      <m:t>&lt;</m:t>
                    </m:r>
                    <m:r>
                      <a:rPr lang="el-GR" b="0" i="1" smtClean="0">
                        <a:latin typeface="Cambria Math" panose="02040503050406030204" pitchFamily="18" charset="0"/>
                        <a:cs typeface="Times New Roman" panose="02020603050405020304" pitchFamily="18" charset="0"/>
                      </a:rPr>
                      <m:t>𝜇</m:t>
                    </m:r>
                    <m:r>
                      <a:rPr lang="el-GR" b="0" i="1" smtClean="0">
                        <a:latin typeface="Cambria Math" panose="02040503050406030204" pitchFamily="18" charset="0"/>
                        <a:cs typeface="Times New Roman" panose="02020603050405020304" pitchFamily="18" charset="0"/>
                      </a:rPr>
                      <m:t>+</m:t>
                    </m:r>
                    <m:r>
                      <a:rPr lang="el-GR" i="1">
                        <a:latin typeface="Cambria Math" panose="02040503050406030204" pitchFamily="18" charset="0"/>
                        <a:cs typeface="Times New Roman" panose="02020603050405020304" pitchFamily="18" charset="0"/>
                      </a:rPr>
                      <m:t>𝜎</m:t>
                    </m:r>
                    <m:r>
                      <a:rPr lang="en-US" i="1">
                        <a:latin typeface="Cambria Math" panose="02040503050406030204" pitchFamily="18" charset="0"/>
                        <a:cs typeface="Times New Roman" panose="02020603050405020304" pitchFamily="18" charset="0"/>
                      </a:rPr>
                      <m:t>)</m:t>
                    </m:r>
                    <m:r>
                      <a:rPr lang="el-GR" b="0" i="1" smtClean="0">
                        <a:latin typeface="Cambria Math" panose="02040503050406030204" pitchFamily="18" charset="0"/>
                        <a:cs typeface="Times New Roman" panose="02020603050405020304" pitchFamily="18" charset="0"/>
                      </a:rPr>
                      <m:t>=</m:t>
                    </m:r>
                    <m:r>
                      <m:rPr>
                        <m:nor/>
                      </m:rPr>
                      <a:rPr lang="en-US" dirty="0">
                        <a:cs typeface="Times New Roman" panose="02020603050405020304" pitchFamily="18" charset="0"/>
                      </a:rPr>
                      <m:t>P</m:t>
                    </m:r>
                    <m:r>
                      <m:rPr>
                        <m:nor/>
                      </m:rPr>
                      <a:rPr lang="en-US" dirty="0">
                        <a:cs typeface="Times New Roman" panose="02020603050405020304" pitchFamily="18" charset="0"/>
                      </a:rPr>
                      <m:t>( 2.25 − </m:t>
                    </m:r>
                    <m:r>
                      <m:rPr>
                        <m:nor/>
                      </m:rPr>
                      <a:rPr lang="en-US" b="0" i="0" dirty="0" smtClean="0">
                        <a:cs typeface="Times New Roman" panose="02020603050405020304" pitchFamily="18" charset="0"/>
                      </a:rPr>
                      <m:t>0.581</m:t>
                    </m:r>
                    <m:r>
                      <m:rPr>
                        <m:nor/>
                      </m:rPr>
                      <a:rPr lang="el-GR" dirty="0">
                        <a:cs typeface="Times New Roman" panose="02020603050405020304" pitchFamily="18" charset="0"/>
                      </a:rPr>
                      <m:t>&lt; </m:t>
                    </m:r>
                    <m:r>
                      <m:rPr>
                        <m:nor/>
                      </m:rPr>
                      <a:rPr lang="el-GR" dirty="0">
                        <a:cs typeface="Times New Roman" panose="02020603050405020304" pitchFamily="18" charset="0"/>
                      </a:rPr>
                      <m:t>Χ</m:t>
                    </m:r>
                    <m:r>
                      <a:rPr lang="en-US" i="1">
                        <a:latin typeface="Cambria Math" panose="02040503050406030204" pitchFamily="18" charset="0"/>
                        <a:cs typeface="Times New Roman" panose="02020603050405020304" pitchFamily="18" charset="0"/>
                      </a:rPr>
                      <m:t>&lt;</m:t>
                    </m:r>
                    <m:r>
                      <a:rPr lang="en-US" b="0" i="1" smtClean="0">
                        <a:latin typeface="Cambria Math" panose="02040503050406030204" pitchFamily="18" charset="0"/>
                        <a:cs typeface="Times New Roman" panose="02020603050405020304" pitchFamily="18" charset="0"/>
                      </a:rPr>
                      <m:t>2.25+0.581</m:t>
                    </m:r>
                    <m:r>
                      <a:rPr lang="en-US" i="1">
                        <a:latin typeface="Cambria Math" panose="02040503050406030204" pitchFamily="18" charset="0"/>
                        <a:cs typeface="Times New Roman" panose="02020603050405020304" pitchFamily="18" charset="0"/>
                      </a:rPr>
                      <m:t>)</m:t>
                    </m:r>
                  </m:oMath>
                </a14:m>
                <a:r>
                  <a:rPr lang="en-US" dirty="0">
                    <a:cs typeface="Times New Roman" panose="02020603050405020304" pitchFamily="18" charset="0"/>
                  </a:rPr>
                  <a:t>   </a:t>
                </a:r>
              </a:p>
              <a:p>
                <a:r>
                  <a:rPr lang="en-US" dirty="0">
                    <a:cs typeface="Times New Roman" panose="02020603050405020304" pitchFamily="18" charset="0"/>
                  </a:rPr>
                  <a:t>     = </a:t>
                </a:r>
                <a14:m>
                  <m:oMath xmlns:m="http://schemas.openxmlformats.org/officeDocument/2006/math">
                    <m:nary>
                      <m:naryPr>
                        <m:ctrlPr>
                          <a:rPr lang="en-US"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1</m:t>
                        </m:r>
                        <m:r>
                          <a:rPr lang="en-US" b="0" i="1" smtClean="0">
                            <a:latin typeface="Cambria Math" panose="02040503050406030204" pitchFamily="18" charset="0"/>
                            <a:cs typeface="Times New Roman" panose="02020603050405020304" pitchFamily="18" charset="0"/>
                          </a:rPr>
                          <m:t>.669</m:t>
                        </m:r>
                      </m:sub>
                      <m:sup>
                        <m:r>
                          <a:rPr lang="en-US" b="0" i="1" smtClean="0">
                            <a:latin typeface="Cambria Math" panose="02040503050406030204" pitchFamily="18" charset="0"/>
                            <a:cs typeface="Times New Roman" panose="02020603050405020304" pitchFamily="18" charset="0"/>
                          </a:rPr>
                          <m:t>2.831</m:t>
                        </m:r>
                      </m:sup>
                      <m:e>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𝑓</m:t>
                            </m:r>
                          </m:e>
                          <m:sub>
                            <m:r>
                              <a:rPr lang="en-US" b="0" i="1" smtClean="0">
                                <a:latin typeface="Cambria Math" panose="02040503050406030204" pitchFamily="18" charset="0"/>
                                <a:cs typeface="Times New Roman" panose="02020603050405020304" pitchFamily="18" charset="0"/>
                              </a:rPr>
                              <m:t>𝑋</m:t>
                            </m:r>
                          </m:sub>
                        </m:sSub>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𝑥</m:t>
                            </m:r>
                          </m:e>
                        </m:d>
                        <m:r>
                          <a:rPr lang="en-US" b="0" i="1" smtClean="0">
                            <a:latin typeface="Cambria Math" panose="02040503050406030204" pitchFamily="18" charset="0"/>
                            <a:cs typeface="Times New Roman" panose="02020603050405020304" pitchFamily="18" charset="0"/>
                          </a:rPr>
                          <m:t>𝑑𝑥</m:t>
                        </m:r>
                      </m:e>
                    </m:nary>
                    <m:r>
                      <a:rPr lang="en-US" b="0" i="1" smtClean="0">
                        <a:latin typeface="Cambria Math" panose="02040503050406030204" pitchFamily="18" charset="0"/>
                        <a:cs typeface="Times New Roman" panose="02020603050405020304" pitchFamily="18" charset="0"/>
                      </a:rPr>
                      <m:t>=0.668</m:t>
                    </m:r>
                  </m:oMath>
                </a14:m>
                <a:endParaRPr lang="en-US" dirty="0">
                  <a:cs typeface="Times New Roman" panose="02020603050405020304" pitchFamily="18" charset="0"/>
                </a:endParaRPr>
              </a:p>
            </p:txBody>
          </p:sp>
        </mc:Choice>
        <mc:Fallback xmlns="">
          <p:sp>
            <p:nvSpPr>
              <p:cNvPr id="3" name="Θέση περιεχομένου 2">
                <a:extLst>
                  <a:ext uri="{FF2B5EF4-FFF2-40B4-BE49-F238E27FC236}">
                    <a16:creationId xmlns:a16="http://schemas.microsoft.com/office/drawing/2014/main" id="{2938007C-4B04-486F-AAC9-1FA62F342047}"/>
                  </a:ext>
                </a:extLst>
              </p:cNvPr>
              <p:cNvSpPr>
                <a:spLocks noGrp="1" noRot="1" noChangeAspect="1" noMove="1" noResize="1" noEditPoints="1" noAdjustHandles="1" noChangeArrowheads="1" noChangeShapeType="1" noTextEdit="1"/>
              </p:cNvSpPr>
              <p:nvPr>
                <p:ph idx="1"/>
              </p:nvPr>
            </p:nvSpPr>
            <p:spPr>
              <a:blipFill>
                <a:blip r:embed="rId2"/>
                <a:stretch>
                  <a:fillRect l="-545" t="-1515"/>
                </a:stretch>
              </a:blipFill>
            </p:spPr>
            <p:txBody>
              <a:bodyPr/>
              <a:lstStyle/>
              <a:p>
                <a:r>
                  <a:rPr lang="el-GR">
                    <a:noFill/>
                  </a:rPr>
                  <a:t> </a:t>
                </a:r>
              </a:p>
            </p:txBody>
          </p:sp>
        </mc:Fallback>
      </mc:AlternateContent>
    </p:spTree>
    <p:extLst>
      <p:ext uri="{BB962C8B-B14F-4D97-AF65-F5344CB8AC3E}">
        <p14:creationId xmlns:p14="http://schemas.microsoft.com/office/powerpoint/2010/main" val="291253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3231ABE8-5495-4516-A620-2377FB2C5B39}"/>
              </a:ext>
            </a:extLst>
          </p:cNvPr>
          <p:cNvSpPr>
            <a:spLocks noGrp="1"/>
          </p:cNvSpPr>
          <p:nvPr>
            <p:ph type="title"/>
          </p:nvPr>
        </p:nvSpPr>
        <p:spPr>
          <a:xfrm>
            <a:off x="1097280" y="286603"/>
            <a:ext cx="10058400" cy="1450757"/>
          </a:xfrm>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Μέση Τιμή και διακύμανση</a:t>
            </a:r>
            <a:endParaRPr lang="el-GR" dirty="0"/>
          </a:p>
        </p:txBody>
      </p:sp>
      <mc:AlternateContent xmlns:mc="http://schemas.openxmlformats.org/markup-compatibility/2006" xmlns:a14="http://schemas.microsoft.com/office/drawing/2010/main">
        <mc:Choice Requires="a14">
          <p:sp>
            <p:nvSpPr>
              <p:cNvPr id="5" name="Θέση περιεχομένου 3">
                <a:extLst>
                  <a:ext uri="{FF2B5EF4-FFF2-40B4-BE49-F238E27FC236}">
                    <a16:creationId xmlns:a16="http://schemas.microsoft.com/office/drawing/2014/main" id="{EB8424AB-BBA1-4B51-B990-CE993764248C}"/>
                  </a:ext>
                </a:extLst>
              </p:cNvPr>
              <p:cNvSpPr txBox="1">
                <a:spLocks noGrp="1"/>
              </p:cNvSpPr>
              <p:nvPr>
                <p:ph idx="1"/>
              </p:nvPr>
            </p:nvSpPr>
            <p:spPr>
              <a:xfrm>
                <a:off x="1096963" y="1846264"/>
                <a:ext cx="10058400" cy="169389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
                <a:endParaRPr lang="el-GR"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Για μια συνεχή τυχαία μεταβλητή, ορίζουμε ως </a:t>
                </a:r>
                <a:r>
                  <a:rPr lang="en-US" dirty="0">
                    <a:latin typeface="Times New Roman" panose="02020603050405020304" pitchFamily="18" charset="0"/>
                    <a:cs typeface="Times New Roman" panose="02020603050405020304" pitchFamily="18" charset="0"/>
                  </a:rPr>
                  <a:t>p-</a:t>
                </a:r>
                <a:r>
                  <a:rPr lang="el-GR" dirty="0">
                    <a:latin typeface="Times New Roman" panose="02020603050405020304" pitchFamily="18" charset="0"/>
                    <a:cs typeface="Times New Roman" panose="02020603050405020304" pitchFamily="18" charset="0"/>
                  </a:rPr>
                  <a:t>εκατοστημόριο την τιμή </a:t>
                </a:r>
                <a14:m>
                  <m:oMath xmlns:m="http://schemas.openxmlformats.org/officeDocument/2006/math">
                    <m:sSub>
                      <m:sSubPr>
                        <m:ctrlPr>
                          <a:rPr lang="el-GR"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𝑥</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για την οποία η πιθανότητα του ενδεχομένου Χ&lt; </a:t>
                </a:r>
                <a14:m>
                  <m:oMath xmlns:m="http://schemas.openxmlformats.org/officeDocument/2006/math">
                    <m:sSub>
                      <m:sSubPr>
                        <m:ctrlPr>
                          <a:rPr lang="el-GR"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𝑥</m:t>
                        </m:r>
                      </m:e>
                      <m:sub>
                        <m:r>
                          <a:rPr lang="en-US" i="1">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a:t>
                </a:r>
                <a:r>
                  <a:rPr lang="en-US" dirty="0">
                    <a:latin typeface="Times New Roman" panose="02020603050405020304" pitchFamily="18" charset="0"/>
                    <a:cs typeface="Times New Roman" panose="02020603050405020304" pitchFamily="18" charset="0"/>
                  </a:rPr>
                  <a:t>p </a:t>
                </a:r>
                <a:r>
                  <a:rPr lang="el-GR" dirty="0">
                    <a:latin typeface="Times New Roman" panose="02020603050405020304" pitchFamily="18" charset="0"/>
                    <a:cs typeface="Times New Roman" panose="02020603050405020304" pitchFamily="18" charset="0"/>
                  </a:rPr>
                  <a:t>ή ισοδύναμα το εμβαδό κάτω από την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αριστερά της </a:t>
                </a:r>
                <a14:m>
                  <m:oMath xmlns:m="http://schemas.openxmlformats.org/officeDocument/2006/math">
                    <m:sSub>
                      <m:sSubPr>
                        <m:ctrlPr>
                          <a:rPr lang="el-GR"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𝑥</m:t>
                        </m:r>
                      </m:e>
                      <m:sub>
                        <m:r>
                          <a:rPr lang="en-US" i="1">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ίσο με </a:t>
                </a:r>
                <a14:m>
                  <m:oMath xmlns:m="http://schemas.openxmlformats.org/officeDocument/2006/math">
                    <m:f>
                      <m:fPr>
                        <m:ctrlPr>
                          <a:rPr lang="el-GR"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𝑝</m:t>
                        </m:r>
                      </m:num>
                      <m:den>
                        <m:r>
                          <a:rPr lang="en-US" b="0" i="1" smtClean="0">
                            <a:latin typeface="Cambria Math" panose="02040503050406030204" pitchFamily="18" charset="0"/>
                            <a:cs typeface="Times New Roman" panose="02020603050405020304" pitchFamily="18" charset="0"/>
                          </a:rPr>
                          <m:t>100</m:t>
                        </m:r>
                      </m:den>
                    </m:f>
                  </m:oMath>
                </a14:m>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δηλαδή</a:t>
                </a:r>
                <a:r>
                  <a:rPr lang="en-US" dirty="0">
                    <a:latin typeface="Times New Roman" panose="02020603050405020304" pitchFamily="18" charset="0"/>
                    <a:cs typeface="Times New Roman" panose="02020603050405020304" pitchFamily="18" charset="0"/>
                  </a:rPr>
                  <a:t>:</a:t>
                </a:r>
              </a:p>
              <a:p>
                <a:pPr algn="ctr"/>
                <a14:m>
                  <m:oMath xmlns:m="http://schemas.openxmlformats.org/officeDocument/2006/math">
                    <m:nary>
                      <m:naryPr>
                        <m:ctrlPr>
                          <a:rPr lang="el-GR"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ub>
                      <m:sup>
                        <m:sSub>
                          <m:sSubPr>
                            <m:ctrlPr>
                              <a:rPr lang="el-GR"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𝑥</m:t>
                            </m:r>
                          </m:e>
                          <m:sub>
                            <m:r>
                              <a:rPr lang="en-US" i="1">
                                <a:latin typeface="Cambria Math" panose="02040503050406030204" pitchFamily="18" charset="0"/>
                                <a:cs typeface="Times New Roman" panose="02020603050405020304" pitchFamily="18" charset="0"/>
                              </a:rPr>
                              <m:t>𝑝</m:t>
                            </m:r>
                          </m:sub>
                        </m:sSub>
                      </m:sup>
                      <m:e>
                        <m:sSub>
                          <m:sSubPr>
                            <m:ctrlPr>
                              <a:rPr lang="el-G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𝑋</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e>
                    </m:nary>
                  </m:oMath>
                </a14:m>
                <a:r>
                  <a:rPr lang="en-US" dirty="0">
                    <a:latin typeface="Times New Roman" panose="02020603050405020304" pitchFamily="18" charset="0"/>
                    <a:cs typeface="Times New Roman" panose="02020603050405020304" pitchFamily="18" charset="0"/>
                  </a:rPr>
                  <a:t>dx = </a:t>
                </a:r>
                <a14:m>
                  <m:oMath xmlns:m="http://schemas.openxmlformats.org/officeDocument/2006/math">
                    <m:f>
                      <m:fPr>
                        <m:ctrlPr>
                          <a:rPr lang="el-GR"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𝑝</m:t>
                        </m:r>
                      </m:num>
                      <m:den>
                        <m:r>
                          <a:rPr lang="en-US" i="1">
                            <a:latin typeface="Cambria Math" panose="02040503050406030204" pitchFamily="18" charset="0"/>
                            <a:cs typeface="Times New Roman" panose="02020603050405020304" pitchFamily="18" charset="0"/>
                          </a:rPr>
                          <m:t>100</m:t>
                        </m:r>
                      </m:den>
                    </m:f>
                  </m:oMath>
                </a14:m>
                <a:endParaRPr lang="el-GR"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mc:Choice>
        <mc:Fallback xmlns="">
          <p:sp>
            <p:nvSpPr>
              <p:cNvPr id="5" name="Θέση περιεχομένου 3">
                <a:extLst>
                  <a:ext uri="{FF2B5EF4-FFF2-40B4-BE49-F238E27FC236}">
                    <a16:creationId xmlns:a16="http://schemas.microsoft.com/office/drawing/2014/main" id="{EB8424AB-BBA1-4B51-B990-CE993764248C}"/>
                  </a:ext>
                </a:extLst>
              </p:cNvPr>
              <p:cNvSpPr txBox="1">
                <a:spLocks noGrp="1" noRot="1" noChangeAspect="1" noMove="1" noResize="1" noEditPoints="1" noAdjustHandles="1" noChangeArrowheads="1" noChangeShapeType="1" noTextEdit="1"/>
              </p:cNvSpPr>
              <p:nvPr>
                <p:ph idx="1"/>
              </p:nvPr>
            </p:nvSpPr>
            <p:spPr>
              <a:xfrm>
                <a:off x="1096963" y="1846264"/>
                <a:ext cx="10058400" cy="1693890"/>
              </a:xfrm>
              <a:prstGeom prst="rect">
                <a:avLst/>
              </a:prstGeom>
              <a:blipFill>
                <a:blip r:embed="rId2"/>
                <a:stretch>
                  <a:fillRect t="-357" r="-545" b="-48571"/>
                </a:stretch>
              </a:blipFill>
            </p:spPr>
            <p:txBody>
              <a:bodyPr/>
              <a:lstStyle/>
              <a:p>
                <a:r>
                  <a:rPr lang="el-GR">
                    <a:noFill/>
                  </a:rPr>
                  <a:t> </a:t>
                </a:r>
              </a:p>
            </p:txBody>
          </p:sp>
        </mc:Fallback>
      </mc:AlternateContent>
      <p:pic>
        <p:nvPicPr>
          <p:cNvPr id="6" name="Εικόνα 5">
            <a:extLst>
              <a:ext uri="{FF2B5EF4-FFF2-40B4-BE49-F238E27FC236}">
                <a16:creationId xmlns:a16="http://schemas.microsoft.com/office/drawing/2014/main" id="{945DEB3F-5E9B-4252-A3E3-F63420E4C2A0}"/>
              </a:ext>
            </a:extLst>
          </p:cNvPr>
          <p:cNvPicPr>
            <a:picLocks noChangeAspect="1"/>
          </p:cNvPicPr>
          <p:nvPr/>
        </p:nvPicPr>
        <p:blipFill>
          <a:blip r:embed="rId3"/>
          <a:stretch>
            <a:fillRect/>
          </a:stretch>
        </p:blipFill>
        <p:spPr>
          <a:xfrm>
            <a:off x="3282425" y="3900728"/>
            <a:ext cx="5472127" cy="2191327"/>
          </a:xfrm>
          <a:prstGeom prst="rect">
            <a:avLst/>
          </a:prstGeom>
        </p:spPr>
      </p:pic>
    </p:spTree>
    <p:extLst>
      <p:ext uri="{BB962C8B-B14F-4D97-AF65-F5344CB8AC3E}">
        <p14:creationId xmlns:p14="http://schemas.microsoft.com/office/powerpoint/2010/main" val="2009918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5EE84-2053-4CDF-A750-6682813462E1}"/>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Βασικές Κατανομές συνεχών τυχαίων μεταβλητών</a:t>
            </a:r>
          </a:p>
        </p:txBody>
      </p:sp>
      <p:sp>
        <p:nvSpPr>
          <p:cNvPr id="3" name="Θέση περιεχομένου 2">
            <a:extLst>
              <a:ext uri="{FF2B5EF4-FFF2-40B4-BE49-F238E27FC236}">
                <a16:creationId xmlns:a16="http://schemas.microsoft.com/office/drawing/2014/main" id="{BB243A98-3600-4F61-A1B3-A9B527C5DFBF}"/>
              </a:ext>
            </a:extLst>
          </p:cNvPr>
          <p:cNvSpPr>
            <a:spLocks noGrp="1"/>
          </p:cNvSpPr>
          <p:nvPr>
            <p:ph idx="1"/>
          </p:nvPr>
        </p:nvSpPr>
        <p:spPr/>
        <p:txBody>
          <a:bodyPr/>
          <a:lstStyle/>
          <a:p>
            <a:r>
              <a:rPr lang="el-GR" u="sng" dirty="0"/>
              <a:t>Ομοιόμορφη Κατανομή</a:t>
            </a:r>
          </a:p>
          <a:p>
            <a:endParaRPr lang="el-GR" u="sng" dirty="0"/>
          </a:p>
        </p:txBody>
      </p:sp>
      <mc:AlternateContent xmlns:mc="http://schemas.openxmlformats.org/markup-compatibility/2006" xmlns:a14="http://schemas.microsoft.com/office/drawing/2010/main">
        <mc:Choice Requires="a14">
          <p:sp>
            <p:nvSpPr>
              <p:cNvPr id="4" name="Θέση περιεχομένου 3">
                <a:extLst>
                  <a:ext uri="{FF2B5EF4-FFF2-40B4-BE49-F238E27FC236}">
                    <a16:creationId xmlns:a16="http://schemas.microsoft.com/office/drawing/2014/main" id="{26FCB601-35C6-408B-B835-439BBFBEF767}"/>
                  </a:ext>
                </a:extLst>
              </p:cNvPr>
              <p:cNvSpPr txBox="1">
                <a:spLocks/>
              </p:cNvSpPr>
              <p:nvPr/>
            </p:nvSpPr>
            <p:spPr>
              <a:xfrm>
                <a:off x="1172464" y="2265027"/>
                <a:ext cx="10058400" cy="1524699"/>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
                <a:r>
                  <a:rPr lang="el-GR" dirty="0">
                    <a:latin typeface="Times New Roman" panose="02020603050405020304" pitchFamily="18" charset="0"/>
                    <a:cs typeface="Times New Roman" panose="02020603050405020304" pitchFamily="18" charset="0"/>
                  </a:rPr>
                  <a:t>Μια συνεχής τυχαία μεταβλητή λέμε ότι ακολουθεί </a:t>
                </a:r>
                <a:r>
                  <a:rPr lang="el-GR" dirty="0" err="1">
                    <a:latin typeface="Times New Roman" panose="02020603050405020304" pitchFamily="18" charset="0"/>
                    <a:cs typeface="Times New Roman" panose="02020603050405020304" pitchFamily="18" charset="0"/>
                  </a:rPr>
                  <a:t>ομοόμορφη</a:t>
                </a:r>
                <a:r>
                  <a:rPr lang="el-GR" dirty="0">
                    <a:latin typeface="Times New Roman" panose="02020603050405020304" pitchFamily="18" charset="0"/>
                    <a:cs typeface="Times New Roman" panose="02020603050405020304" pitchFamily="18" charset="0"/>
                  </a:rPr>
                  <a:t> κατανομή, αν η πυκνότητα πιθανότητας της έχει σταθερή τιμή σε ένα διάστημα  </a:t>
                </a:r>
                <a:r>
                  <a:rPr lang="en-US"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α,β</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και είναι μηδέν εκτός αυτού</a:t>
                </a:r>
                <a:r>
                  <a:rPr lang="en-US" dirty="0">
                    <a:latin typeface="Times New Roman" panose="02020603050405020304" pitchFamily="18" charset="0"/>
                    <a:cs typeface="Times New Roman" panose="02020603050405020304" pitchFamily="18" charset="0"/>
                  </a:rPr>
                  <a:t>:</a:t>
                </a:r>
              </a:p>
              <a:p>
                <a:pPr algn="ct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den>
                    </m:f>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a14:m>
                <a:endParaRPr lang="en-US" dirty="0">
                  <a:latin typeface="Times New Roman" panose="02020603050405020304" pitchFamily="18" charset="0"/>
                  <a:cs typeface="Times New Roman" panose="02020603050405020304" pitchFamily="18" charset="0"/>
                </a:endParaRPr>
              </a:p>
            </p:txBody>
          </p:sp>
        </mc:Choice>
        <mc:Fallback xmlns="">
          <p:sp>
            <p:nvSpPr>
              <p:cNvPr id="4" name="Θέση περιεχομένου 3">
                <a:extLst>
                  <a:ext uri="{FF2B5EF4-FFF2-40B4-BE49-F238E27FC236}">
                    <a16:creationId xmlns:a16="http://schemas.microsoft.com/office/drawing/2014/main" id="{26FCB601-35C6-408B-B835-439BBFBEF767}"/>
                  </a:ext>
                </a:extLst>
              </p:cNvPr>
              <p:cNvSpPr txBox="1">
                <a:spLocks noRot="1" noChangeAspect="1" noMove="1" noResize="1" noEditPoints="1" noAdjustHandles="1" noChangeArrowheads="1" noChangeShapeType="1" noTextEdit="1"/>
              </p:cNvSpPr>
              <p:nvPr/>
            </p:nvSpPr>
            <p:spPr>
              <a:xfrm>
                <a:off x="1172464" y="2265027"/>
                <a:ext cx="10058400" cy="1524699"/>
              </a:xfrm>
              <a:prstGeom prst="rect">
                <a:avLst/>
              </a:prstGeom>
              <a:blipFill>
                <a:blip r:embed="rId2"/>
                <a:stretch>
                  <a:fillRect r="-605"/>
                </a:stretch>
              </a:blipFill>
            </p:spPr>
            <p:txBody>
              <a:bodyPr/>
              <a:lstStyle/>
              <a:p>
                <a:r>
                  <a:rPr lang="el-GR">
                    <a:noFill/>
                  </a:rPr>
                  <a:t> </a:t>
                </a:r>
              </a:p>
            </p:txBody>
          </p:sp>
        </mc:Fallback>
      </mc:AlternateContent>
      <p:pic>
        <p:nvPicPr>
          <p:cNvPr id="6" name="Εικόνα 5">
            <a:extLst>
              <a:ext uri="{FF2B5EF4-FFF2-40B4-BE49-F238E27FC236}">
                <a16:creationId xmlns:a16="http://schemas.microsoft.com/office/drawing/2014/main" id="{139A098E-4302-4B23-A65C-C991EB4FB1F4}"/>
              </a:ext>
            </a:extLst>
          </p:cNvPr>
          <p:cNvPicPr>
            <a:picLocks noChangeAspect="1"/>
          </p:cNvPicPr>
          <p:nvPr/>
        </p:nvPicPr>
        <p:blipFill>
          <a:blip r:embed="rId3"/>
          <a:stretch>
            <a:fillRect/>
          </a:stretch>
        </p:blipFill>
        <p:spPr>
          <a:xfrm>
            <a:off x="2896674" y="3789726"/>
            <a:ext cx="6138269" cy="2570875"/>
          </a:xfrm>
          <a:prstGeom prst="rect">
            <a:avLst/>
          </a:prstGeom>
        </p:spPr>
      </p:pic>
    </p:spTree>
    <p:extLst>
      <p:ext uri="{BB962C8B-B14F-4D97-AF65-F5344CB8AC3E}">
        <p14:creationId xmlns:p14="http://schemas.microsoft.com/office/powerpoint/2010/main" val="360031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5EE84-2053-4CDF-A750-6682813462E1}"/>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Βασικές Κατανομές συνεχών τυχαίων μεταβλητών</a:t>
            </a:r>
          </a:p>
        </p:txBody>
      </p:sp>
      <p:sp>
        <p:nvSpPr>
          <p:cNvPr id="3" name="Θέση περιεχομένου 2">
            <a:extLst>
              <a:ext uri="{FF2B5EF4-FFF2-40B4-BE49-F238E27FC236}">
                <a16:creationId xmlns:a16="http://schemas.microsoft.com/office/drawing/2014/main" id="{BB243A98-3600-4F61-A1B3-A9B527C5DFBF}"/>
              </a:ext>
            </a:extLst>
          </p:cNvPr>
          <p:cNvSpPr>
            <a:spLocks noGrp="1"/>
          </p:cNvSpPr>
          <p:nvPr>
            <p:ph idx="1"/>
          </p:nvPr>
        </p:nvSpPr>
        <p:spPr/>
        <p:txBody>
          <a:bodyPr/>
          <a:lstStyle/>
          <a:p>
            <a:r>
              <a:rPr lang="el-GR" u="sng" dirty="0"/>
              <a:t>Εκθετική Κατανομή</a:t>
            </a:r>
          </a:p>
          <a:p>
            <a:endParaRPr lang="el-GR" u="sng" dirty="0"/>
          </a:p>
        </p:txBody>
      </p:sp>
      <mc:AlternateContent xmlns:mc="http://schemas.openxmlformats.org/markup-compatibility/2006" xmlns:a14="http://schemas.microsoft.com/office/drawing/2010/main">
        <mc:Choice Requires="a14">
          <p:sp>
            <p:nvSpPr>
              <p:cNvPr id="4" name="Θέση περιεχομένου 3">
                <a:extLst>
                  <a:ext uri="{FF2B5EF4-FFF2-40B4-BE49-F238E27FC236}">
                    <a16:creationId xmlns:a16="http://schemas.microsoft.com/office/drawing/2014/main" id="{26FCB601-35C6-408B-B835-439BBFBEF767}"/>
                  </a:ext>
                </a:extLst>
              </p:cNvPr>
              <p:cNvSpPr txBox="1">
                <a:spLocks/>
              </p:cNvSpPr>
              <p:nvPr/>
            </p:nvSpPr>
            <p:spPr>
              <a:xfrm>
                <a:off x="1172464" y="2265027"/>
                <a:ext cx="10058400" cy="177007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
                <a:r>
                  <a:rPr lang="el-GR" dirty="0">
                    <a:latin typeface="Times New Roman" panose="02020603050405020304" pitchFamily="18" charset="0"/>
                    <a:cs typeface="Times New Roman" panose="02020603050405020304" pitchFamily="18" charset="0"/>
                  </a:rPr>
                  <a:t>Αν ένα φαινόμενο επαναλαμβάνεται τυχαία στον χρόνο ή χώρο με μέσο ρυθμό επαναλήψεων λ στην μονάδα του χρόνου ή του χώρου, τότε η πυκνότητα πιθανότητας της τυχαίας μεταβλητής </a:t>
                </a:r>
              </a:p>
              <a:p>
                <a:pPr algn="just"/>
                <a:r>
                  <a:rPr lang="el-GR" dirty="0">
                    <a:latin typeface="Times New Roman" panose="02020603050405020304" pitchFamily="18" charset="0"/>
                    <a:cs typeface="Times New Roman" panose="02020603050405020304" pitchFamily="18" charset="0"/>
                  </a:rPr>
                  <a:t>Τ</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χρονικό διάστημα μεταξύ δυο διαδοχικών γεγονότων</a:t>
                </a:r>
                <a:r>
                  <a:rPr lang="en-US" dirty="0">
                    <a:latin typeface="Times New Roman" panose="02020603050405020304" pitchFamily="18" charset="0"/>
                    <a:cs typeface="Times New Roman" panose="02020603050405020304" pitchFamily="18" charset="0"/>
                  </a:rPr>
                  <a:t>”</a:t>
                </a:r>
              </a:p>
              <a:p>
                <a:pPr algn="ct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𝑓</m:t>
                        </m:r>
                      </m:e>
                      <m:sub>
                        <m:r>
                          <m:rPr>
                            <m:sty m:val="p"/>
                          </m:rPr>
                          <a:rPr lang="el-GR" b="0" i="0" smtClean="0">
                            <a:latin typeface="Cambria Math" panose="02040503050406030204" pitchFamily="18" charset="0"/>
                          </a:rPr>
                          <m:t>Τ</m:t>
                        </m:r>
                      </m:sub>
                    </m:sSub>
                    <m:d>
                      <m:dPr>
                        <m:ctrlPr>
                          <a:rPr lang="en-US" i="1">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l-GR" b="0" i="1" smtClean="0">
                        <a:latin typeface="Cambria Math" panose="02040503050406030204" pitchFamily="18" charset="0"/>
                      </a:rPr>
                      <m:t>𝜆</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l-GR" b="0" i="1" smtClean="0">
                            <a:latin typeface="Cambria Math" panose="02040503050406030204" pitchFamily="18" charset="0"/>
                          </a:rPr>
                          <m:t>𝜆𝜒</m:t>
                        </m:r>
                      </m:sup>
                    </m:sSup>
                    <m:r>
                      <a:rPr lang="en-US" b="0" i="1" smtClean="0">
                        <a:latin typeface="Cambria Math" panose="02040503050406030204" pitchFamily="18" charset="0"/>
                        <a:ea typeface="Cambria Math" panose="02040503050406030204" pitchFamily="18" charset="0"/>
                      </a:rPr>
                      <m:t>, 0≤</m:t>
                    </m:r>
                    <m:r>
                      <a:rPr lang="en-US" b="0" i="1" smtClean="0">
                        <a:latin typeface="Cambria Math" panose="02040503050406030204" pitchFamily="18" charset="0"/>
                        <a:ea typeface="Cambria Math" panose="02040503050406030204" pitchFamily="18" charset="0"/>
                      </a:rPr>
                      <m:t>𝑥</m:t>
                    </m:r>
                  </m:oMath>
                </a14:m>
                <a:endParaRPr lang="en-US" dirty="0">
                  <a:latin typeface="Times New Roman" panose="02020603050405020304" pitchFamily="18" charset="0"/>
                  <a:cs typeface="Times New Roman" panose="02020603050405020304" pitchFamily="18" charset="0"/>
                </a:endParaRPr>
              </a:p>
            </p:txBody>
          </p:sp>
        </mc:Choice>
        <mc:Fallback xmlns="">
          <p:sp>
            <p:nvSpPr>
              <p:cNvPr id="4" name="Θέση περιεχομένου 3">
                <a:extLst>
                  <a:ext uri="{FF2B5EF4-FFF2-40B4-BE49-F238E27FC236}">
                    <a16:creationId xmlns:a16="http://schemas.microsoft.com/office/drawing/2014/main" id="{26FCB601-35C6-408B-B835-439BBFBEF767}"/>
                  </a:ext>
                </a:extLst>
              </p:cNvPr>
              <p:cNvSpPr txBox="1">
                <a:spLocks noRot="1" noChangeAspect="1" noMove="1" noResize="1" noEditPoints="1" noAdjustHandles="1" noChangeArrowheads="1" noChangeShapeType="1" noTextEdit="1"/>
              </p:cNvSpPr>
              <p:nvPr/>
            </p:nvSpPr>
            <p:spPr>
              <a:xfrm>
                <a:off x="1172464" y="2265027"/>
                <a:ext cx="10058400" cy="1770078"/>
              </a:xfrm>
              <a:prstGeom prst="rect">
                <a:avLst/>
              </a:prstGeom>
              <a:blipFill>
                <a:blip r:embed="rId2"/>
                <a:stretch>
                  <a:fillRect r="-605"/>
                </a:stretch>
              </a:blipFill>
            </p:spPr>
            <p:txBody>
              <a:bodyPr/>
              <a:lstStyle/>
              <a:p>
                <a:r>
                  <a:rPr lang="el-GR">
                    <a:noFill/>
                  </a:rPr>
                  <a:t> </a:t>
                </a:r>
              </a:p>
            </p:txBody>
          </p:sp>
        </mc:Fallback>
      </mc:AlternateContent>
      <p:pic>
        <p:nvPicPr>
          <p:cNvPr id="5" name="Εικόνα 4">
            <a:extLst>
              <a:ext uri="{FF2B5EF4-FFF2-40B4-BE49-F238E27FC236}">
                <a16:creationId xmlns:a16="http://schemas.microsoft.com/office/drawing/2014/main" id="{62AED588-875D-41F8-8B45-269E3847AA0F}"/>
              </a:ext>
            </a:extLst>
          </p:cNvPr>
          <p:cNvPicPr>
            <a:picLocks noChangeAspect="1"/>
          </p:cNvPicPr>
          <p:nvPr/>
        </p:nvPicPr>
        <p:blipFill>
          <a:blip r:embed="rId3"/>
          <a:stretch>
            <a:fillRect/>
          </a:stretch>
        </p:blipFill>
        <p:spPr>
          <a:xfrm>
            <a:off x="7466231" y="4168631"/>
            <a:ext cx="3105376" cy="2027477"/>
          </a:xfrm>
          <a:prstGeom prst="rect">
            <a:avLst/>
          </a:prstGeom>
        </p:spPr>
      </p:pic>
      <mc:AlternateContent xmlns:mc="http://schemas.openxmlformats.org/markup-compatibility/2006" xmlns:a14="http://schemas.microsoft.com/office/drawing/2010/main">
        <mc:Choice Requires="a14">
          <p:sp>
            <p:nvSpPr>
              <p:cNvPr id="7" name="Θέση περιεχομένου 3">
                <a:extLst>
                  <a:ext uri="{FF2B5EF4-FFF2-40B4-BE49-F238E27FC236}">
                    <a16:creationId xmlns:a16="http://schemas.microsoft.com/office/drawing/2014/main" id="{C2DF382E-8CBB-44E5-871B-B397DCE75621}"/>
                  </a:ext>
                </a:extLst>
              </p:cNvPr>
              <p:cNvSpPr txBox="1">
                <a:spLocks/>
              </p:cNvSpPr>
              <p:nvPr/>
            </p:nvSpPr>
            <p:spPr>
              <a:xfrm>
                <a:off x="1547172" y="4332806"/>
                <a:ext cx="4548828" cy="1524699"/>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𝐹</m:t>
                        </m:r>
                      </m:e>
                      <m:sub>
                        <m:r>
                          <a:rPr lang="en-US" b="0" i="1" smtClean="0">
                            <a:latin typeface="Cambria Math" panose="02040503050406030204" pitchFamily="18" charset="0"/>
                            <a:cs typeface="Times New Roman" panose="02020603050405020304" pitchFamily="18" charset="0"/>
                          </a:rPr>
                          <m:t>𝑇</m:t>
                        </m:r>
                      </m:sub>
                    </m:sSub>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𝑡</m:t>
                        </m:r>
                      </m:e>
                    </m:d>
                    <m:r>
                      <a:rPr lang="en-US" b="0" i="1" smtClean="0">
                        <a:latin typeface="Cambria Math" panose="02040503050406030204" pitchFamily="18" charset="0"/>
                        <a:cs typeface="Times New Roman" panose="02020603050405020304" pitchFamily="18" charset="0"/>
                      </a:rPr>
                      <m:t>= </m:t>
                    </m:r>
                    <m:d>
                      <m:dPr>
                        <m:begChr m:val="{"/>
                        <m:endChr m:val="}"/>
                        <m:ctrlPr>
                          <a:rPr lang="en-US" b="0" i="1" smtClean="0">
                            <a:latin typeface="Cambria Math" panose="02040503050406030204" pitchFamily="18" charset="0"/>
                            <a:cs typeface="Times New Roman" panose="02020603050405020304" pitchFamily="18" charset="0"/>
                          </a:rPr>
                        </m:ctrlPr>
                      </m:dPr>
                      <m:e>
                        <m:eqArr>
                          <m:eqArrPr>
                            <m:ctrlPr>
                              <a:rPr lang="en-US" b="0" i="1" smtClean="0">
                                <a:latin typeface="Cambria Math" panose="02040503050406030204" pitchFamily="18" charset="0"/>
                                <a:cs typeface="Times New Roman" panose="02020603050405020304" pitchFamily="18" charset="0"/>
                              </a:rPr>
                            </m:ctrlPr>
                          </m:eqArrPr>
                          <m:e>
                            <m:r>
                              <a:rPr lang="en-US" b="0" i="1" smtClean="0">
                                <a:latin typeface="Cambria Math" panose="02040503050406030204" pitchFamily="18" charset="0"/>
                                <a:cs typeface="Times New Roman" panose="02020603050405020304" pitchFamily="18" charset="0"/>
                              </a:rPr>
                              <m:t>1 −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l-GR" i="1">
                                    <a:latin typeface="Cambria Math" panose="02040503050406030204" pitchFamily="18" charset="0"/>
                                  </a:rPr>
                                  <m:t>𝜆𝜒</m:t>
                                </m:r>
                              </m:sup>
                            </m:sSup>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rPr>
                              <m:t>0 ,                  </m:t>
                            </m:r>
                            <m:r>
                              <a:rPr lang="en-US" b="0" i="1" smtClean="0">
                                <a:latin typeface="Cambria Math" panose="02040503050406030204" pitchFamily="18" charset="0"/>
                              </a:rPr>
                              <m:t>𝑥</m:t>
                            </m:r>
                            <m:r>
                              <a:rPr lang="en-US" b="0" i="1" smtClean="0">
                                <a:latin typeface="Cambria Math" panose="02040503050406030204" pitchFamily="18" charset="0"/>
                              </a:rPr>
                              <m:t>&lt;0</m:t>
                            </m:r>
                          </m:e>
                        </m:eqArr>
                      </m:e>
                    </m:d>
                  </m:oMath>
                </a14:m>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P(T&gt;</a:t>
                </a:r>
                <a:r>
                  <a:rPr lang="el-GR"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l-GR" i="1">
                            <a:latin typeface="Cambria Math" panose="02040503050406030204" pitchFamily="18" charset="0"/>
                          </a:rPr>
                          <m:t>𝜆</m:t>
                        </m:r>
                        <m:r>
                          <a:rPr lang="en-US" b="0" i="1" smtClean="0">
                            <a:latin typeface="Cambria Math" panose="02040503050406030204" pitchFamily="18" charset="0"/>
                          </a:rPr>
                          <m:t>𝑎</m:t>
                        </m:r>
                      </m:sup>
                    </m:sSup>
                  </m:oMath>
                </a14:m>
                <a:r>
                  <a:rPr lang="el-GR" dirty="0">
                    <a:latin typeface="Times New Roman" panose="02020603050405020304" pitchFamily="18" charset="0"/>
                    <a:cs typeface="Times New Roman" panose="02020603050405020304" pitchFamily="18" charset="0"/>
                  </a:rPr>
                  <a:t>, α ≥ 0</a:t>
                </a:r>
                <a:endParaRPr lang="en-US" dirty="0">
                  <a:latin typeface="Times New Roman" panose="02020603050405020304" pitchFamily="18" charset="0"/>
                  <a:cs typeface="Times New Roman" panose="02020603050405020304" pitchFamily="18" charset="0"/>
                </a:endParaRPr>
              </a:p>
            </p:txBody>
          </p:sp>
        </mc:Choice>
        <mc:Fallback xmlns="">
          <p:sp>
            <p:nvSpPr>
              <p:cNvPr id="7" name="Θέση περιεχομένου 3">
                <a:extLst>
                  <a:ext uri="{FF2B5EF4-FFF2-40B4-BE49-F238E27FC236}">
                    <a16:creationId xmlns:a16="http://schemas.microsoft.com/office/drawing/2014/main" id="{C2DF382E-8CBB-44E5-871B-B397DCE75621}"/>
                  </a:ext>
                </a:extLst>
              </p:cNvPr>
              <p:cNvSpPr txBox="1">
                <a:spLocks noRot="1" noChangeAspect="1" noMove="1" noResize="1" noEditPoints="1" noAdjustHandles="1" noChangeArrowheads="1" noChangeShapeType="1" noTextEdit="1"/>
              </p:cNvSpPr>
              <p:nvPr/>
            </p:nvSpPr>
            <p:spPr>
              <a:xfrm>
                <a:off x="1547172" y="4332806"/>
                <a:ext cx="4548828" cy="1524699"/>
              </a:xfrm>
              <a:prstGeom prst="rect">
                <a:avLst/>
              </a:prstGeom>
              <a:blipFill>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60311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5EE84-2053-4CDF-A750-6682813462E1}"/>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Βασικές Κατανομές συνεχών τυχαίων μεταβλητών</a:t>
            </a:r>
          </a:p>
        </p:txBody>
      </p:sp>
      <p:sp>
        <p:nvSpPr>
          <p:cNvPr id="3" name="Θέση περιεχομένου 2">
            <a:extLst>
              <a:ext uri="{FF2B5EF4-FFF2-40B4-BE49-F238E27FC236}">
                <a16:creationId xmlns:a16="http://schemas.microsoft.com/office/drawing/2014/main" id="{BB243A98-3600-4F61-A1B3-A9B527C5DFBF}"/>
              </a:ext>
            </a:extLst>
          </p:cNvPr>
          <p:cNvSpPr>
            <a:spLocks noGrp="1"/>
          </p:cNvSpPr>
          <p:nvPr>
            <p:ph idx="1"/>
          </p:nvPr>
        </p:nvSpPr>
        <p:spPr/>
        <p:txBody>
          <a:bodyPr/>
          <a:lstStyle/>
          <a:p>
            <a:pPr marL="0" indent="0">
              <a:buNone/>
            </a:pPr>
            <a:endParaRPr lang="el-GR" u="sng" dirty="0"/>
          </a:p>
          <a:p>
            <a:pPr marL="0" indent="0">
              <a:buNone/>
            </a:pPr>
            <a:endParaRPr lang="el-GR" u="sng" dirty="0"/>
          </a:p>
          <a:p>
            <a:pPr marL="0" indent="0">
              <a:buNone/>
            </a:pPr>
            <a:endParaRPr lang="el-GR" u="sng" dirty="0"/>
          </a:p>
          <a:p>
            <a:pPr marL="0" indent="0">
              <a:buNone/>
            </a:pPr>
            <a:endParaRPr lang="el-GR" u="sng" dirty="0"/>
          </a:p>
          <a:p>
            <a:pPr marL="0" indent="0">
              <a:buNone/>
            </a:pPr>
            <a:endParaRPr lang="el-GR" u="sng" dirty="0"/>
          </a:p>
          <a:p>
            <a:pPr marL="0" indent="0">
              <a:buNone/>
            </a:pPr>
            <a:r>
              <a:rPr lang="el-GR" u="sng" dirty="0"/>
              <a:t>Κατανομή Γ</a:t>
            </a:r>
          </a:p>
        </p:txBody>
      </p:sp>
      <mc:AlternateContent xmlns:mc="http://schemas.openxmlformats.org/markup-compatibility/2006" xmlns:a14="http://schemas.microsoft.com/office/drawing/2010/main">
        <mc:Choice Requires="a14">
          <p:sp>
            <p:nvSpPr>
              <p:cNvPr id="4" name="Θέση περιεχομένου 3">
                <a:extLst>
                  <a:ext uri="{FF2B5EF4-FFF2-40B4-BE49-F238E27FC236}">
                    <a16:creationId xmlns:a16="http://schemas.microsoft.com/office/drawing/2014/main" id="{26FCB601-35C6-408B-B835-439BBFBEF767}"/>
                  </a:ext>
                </a:extLst>
              </p:cNvPr>
              <p:cNvSpPr txBox="1">
                <a:spLocks/>
              </p:cNvSpPr>
              <p:nvPr/>
            </p:nvSpPr>
            <p:spPr>
              <a:xfrm>
                <a:off x="1097280" y="1737360"/>
                <a:ext cx="10058400" cy="201335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lang="el-GR" dirty="0">
                    <a:solidFill>
                      <a:srgbClr val="000000"/>
                    </a:solidFill>
                    <a:latin typeface="Times New Roman" panose="02020603050405020304" pitchFamily="18" charset="0"/>
                    <a:cs typeface="Times New Roman" panose="02020603050405020304" pitchFamily="18" charset="0"/>
                  </a:rPr>
                  <a:t>Από τα τυχαία φαινόμενα που μπορούν να συμβούν οποιαδήποτε χρονική στιγμή και </a:t>
                </a:r>
                <a:r>
                  <a:rPr lang="el-GR" dirty="0" err="1">
                    <a:solidFill>
                      <a:srgbClr val="000000"/>
                    </a:solidFill>
                    <a:latin typeface="Times New Roman" panose="02020603050405020304" pitchFamily="18" charset="0"/>
                    <a:cs typeface="Times New Roman" panose="02020603050405020304" pitchFamily="18" charset="0"/>
                  </a:rPr>
                  <a:t>υπακούοον</a:t>
                </a:r>
                <a:r>
                  <a:rPr lang="el-GR" dirty="0">
                    <a:solidFill>
                      <a:srgbClr val="000000"/>
                    </a:solidFill>
                    <a:latin typeface="Times New Roman" panose="02020603050405020304" pitchFamily="18" charset="0"/>
                    <a:cs typeface="Times New Roman" panose="02020603050405020304" pitchFamily="18" charset="0"/>
                  </a:rPr>
                  <a:t> στους νόμους </a:t>
                </a:r>
                <a:r>
                  <a:rPr lang="en-US" dirty="0">
                    <a:solidFill>
                      <a:srgbClr val="000000"/>
                    </a:solidFill>
                    <a:latin typeface="Times New Roman" panose="02020603050405020304" pitchFamily="18" charset="0"/>
                    <a:cs typeface="Times New Roman" panose="02020603050405020304" pitchFamily="18" charset="0"/>
                  </a:rPr>
                  <a:t>Poisson </a:t>
                </a:r>
                <a:r>
                  <a:rPr lang="el-GR" dirty="0">
                    <a:solidFill>
                      <a:srgbClr val="000000"/>
                    </a:solidFill>
                    <a:latin typeface="Times New Roman" panose="02020603050405020304" pitchFamily="18" charset="0"/>
                    <a:cs typeface="Times New Roman" panose="02020603050405020304" pitchFamily="18" charset="0"/>
                  </a:rPr>
                  <a:t>παράγονται δύο τυχαίες μεταβλητές.</a:t>
                </a:r>
              </a:p>
              <a:p>
                <a:pPr algn="just">
                  <a:buClr>
                    <a:srgbClr val="E48312"/>
                  </a:buClr>
                  <a:buFont typeface="Wingdings" panose="05000000000000000000" pitchFamily="2" charset="2"/>
                  <a:buChar char="§"/>
                </a:pPr>
                <a14:m>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l-GR"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Χ</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𝑡</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m:t>
                    </m:r>
                  </m:oMath>
                </a14:m>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αριθμός φαινομένων που παρουσιάζονται σε χρόνο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t>
                </a:r>
                <a:r>
                  <a:rPr kumimoji="0" lang="en-US" sz="20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διακριτή μεταβλητή που ακολουθεί </a:t>
                </a:r>
                <a:r>
                  <a:rPr kumimoji="0" lang="el-GR" sz="20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κατανο</a:t>
                </a:r>
                <a:r>
                  <a:rPr lang="el-GR" dirty="0" err="1">
                    <a:solidFill>
                      <a:srgbClr val="000000"/>
                    </a:solidFill>
                    <a:latin typeface="Times New Roman" panose="02020603050405020304" pitchFamily="18" charset="0"/>
                    <a:cs typeface="Times New Roman" panose="02020603050405020304" pitchFamily="18" charset="0"/>
                  </a:rPr>
                  <a:t>μή</a:t>
                </a:r>
                <a:r>
                  <a:rPr lang="el-GR"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Poisson</a:t>
                </a:r>
              </a:p>
              <a:p>
                <a:pPr algn="just">
                  <a:buClr>
                    <a:srgbClr val="E48312"/>
                  </a:buClr>
                  <a:buFont typeface="Wingdings" panose="05000000000000000000" pitchFamily="2" charset="2"/>
                  <a:buChar char="§"/>
                </a:pP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 = ο χρόνος μεταξύ διαδοχικών φαινομένων, συνεχής μεταβλητή που ακολουθεί εκθετική κατανομή</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4" name="Θέση περιεχομένου 3">
                <a:extLst>
                  <a:ext uri="{FF2B5EF4-FFF2-40B4-BE49-F238E27FC236}">
                    <a16:creationId xmlns:a16="http://schemas.microsoft.com/office/drawing/2014/main" id="{26FCB601-35C6-408B-B835-439BBFBEF767}"/>
                  </a:ext>
                </a:extLst>
              </p:cNvPr>
              <p:cNvSpPr txBox="1">
                <a:spLocks noRot="1" noChangeAspect="1" noMove="1" noResize="1" noEditPoints="1" noAdjustHandles="1" noChangeArrowheads="1" noChangeShapeType="1" noTextEdit="1"/>
              </p:cNvSpPr>
              <p:nvPr/>
            </p:nvSpPr>
            <p:spPr>
              <a:xfrm>
                <a:off x="1097280" y="1737360"/>
                <a:ext cx="10058400" cy="2013358"/>
              </a:xfrm>
              <a:prstGeom prst="rect">
                <a:avLst/>
              </a:prstGeom>
              <a:blipFill>
                <a:blip r:embed="rId2"/>
                <a:stretch>
                  <a:fillRect l="-484" t="-4819" r="-545" b="-722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Θέση περιεχομένου 3">
                <a:extLst>
                  <a:ext uri="{FF2B5EF4-FFF2-40B4-BE49-F238E27FC236}">
                    <a16:creationId xmlns:a16="http://schemas.microsoft.com/office/drawing/2014/main" id="{39E1803A-BD4E-4EAE-BF61-DC6AEE4CBCFA}"/>
                  </a:ext>
                </a:extLst>
              </p:cNvPr>
              <p:cNvSpPr txBox="1">
                <a:spLocks/>
              </p:cNvSpPr>
              <p:nvPr/>
            </p:nvSpPr>
            <p:spPr>
              <a:xfrm>
                <a:off x="1097280" y="4467451"/>
                <a:ext cx="10058400" cy="1648123"/>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
                <a:r>
                  <a:rPr lang="el-GR" dirty="0">
                    <a:latin typeface="Times New Roman" panose="02020603050405020304" pitchFamily="18" charset="0"/>
                    <a:cs typeface="Times New Roman" panose="02020603050405020304" pitchFamily="18" charset="0"/>
                  </a:rPr>
                  <a:t>Αν ένα φαινόμενο επαναλαμβάνεται τυχαία στον χρόνο ή χώρο με μέσο ρυθμό επαναλήψεων λ στην μονάδα του χρόνου ή του χώρου, τότε η πυκνότητα πιθανότητας της τυχαίας μεταβλητής </a:t>
                </a:r>
              </a:p>
              <a:p>
                <a:pPr marL="0" indent="0" algn="just">
                  <a:buNone/>
                </a:pPr>
                <a:r>
                  <a:rPr lang="el-GR" dirty="0">
                    <a:latin typeface="Times New Roman" panose="02020603050405020304" pitchFamily="18" charset="0"/>
                    <a:cs typeface="Times New Roman" panose="02020603050405020304" pitchFamily="18" charset="0"/>
                  </a:rPr>
                  <a:t>Χ</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χρονικό διάστημα μέχρι να συμβεί η α-επανάληψη</a:t>
                </a:r>
                <a:r>
                  <a:rPr lang="en-US" dirty="0">
                    <a:latin typeface="Times New Roman" panose="02020603050405020304" pitchFamily="18" charset="0"/>
                    <a:cs typeface="Times New Roman" panose="02020603050405020304" pitchFamily="18" charset="0"/>
                  </a:rPr>
                  <a:t>”</a:t>
                </a:r>
              </a:p>
              <a:p>
                <a:pPr algn="ct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𝑓</m:t>
                        </m:r>
                      </m:e>
                      <m:sub>
                        <m:r>
                          <m:rPr>
                            <m:sty m:val="p"/>
                          </m:rPr>
                          <a:rPr lang="el-GR" b="0" i="0" smtClean="0">
                            <a:latin typeface="Cambria Math" panose="02040503050406030204" pitchFamily="18" charset="0"/>
                          </a:rPr>
                          <m:t>Χ</m:t>
                        </m:r>
                      </m:sub>
                    </m:sSub>
                    <m:d>
                      <m:dPr>
                        <m:ctrlPr>
                          <a:rPr lang="en-US" i="1">
                            <a:latin typeface="Cambria Math" panose="02040503050406030204" pitchFamily="18" charset="0"/>
                          </a:rPr>
                        </m:ctrlPr>
                      </m:dPr>
                      <m:e>
                        <m:r>
                          <a:rPr lang="en-US" b="0" i="1" smtClean="0">
                            <a:latin typeface="Cambria Math" panose="02040503050406030204" pitchFamily="18" charset="0"/>
                          </a:rPr>
                          <m:t>𝑥</m:t>
                        </m:r>
                      </m:e>
                    </m:d>
                    <m:r>
                      <a:rPr lang="en-US" i="1">
                        <a:latin typeface="Cambria Math" panose="02040503050406030204" pitchFamily="18" charset="0"/>
                      </a:rPr>
                      <m:t>= </m:t>
                    </m:r>
                    <m:f>
                      <m:fPr>
                        <m:ctrlPr>
                          <a:rPr lang="en-US" i="1" smtClean="0">
                            <a:latin typeface="Cambria Math" panose="02040503050406030204" pitchFamily="18" charset="0"/>
                          </a:rPr>
                        </m:ctrlPr>
                      </m:fPr>
                      <m:num>
                        <m:sSup>
                          <m:sSupPr>
                            <m:ctrlPr>
                              <a:rPr lang="el-GR" b="0" i="1" smtClean="0">
                                <a:latin typeface="Cambria Math" panose="02040503050406030204" pitchFamily="18" charset="0"/>
                              </a:rPr>
                            </m:ctrlPr>
                          </m:sSupPr>
                          <m:e>
                            <m:r>
                              <a:rPr lang="el-GR" b="0" i="1" smtClean="0">
                                <a:latin typeface="Cambria Math" panose="02040503050406030204" pitchFamily="18" charset="0"/>
                              </a:rPr>
                              <m:t>𝜆</m:t>
                            </m:r>
                          </m:e>
                          <m:sup>
                            <m:r>
                              <a:rPr lang="el-GR" b="0" i="1" smtClean="0">
                                <a:latin typeface="Cambria Math" panose="02040503050406030204" pitchFamily="18" charset="0"/>
                              </a:rPr>
                              <m:t>𝛼</m:t>
                            </m:r>
                          </m:sup>
                        </m:sSup>
                      </m:num>
                      <m:den>
                        <m:d>
                          <m:dPr>
                            <m:ctrlPr>
                              <a:rPr lang="el-GR" b="0" i="1" smtClean="0">
                                <a:latin typeface="Cambria Math" panose="02040503050406030204" pitchFamily="18" charset="0"/>
                              </a:rPr>
                            </m:ctrlPr>
                          </m:dPr>
                          <m:e>
                            <m:r>
                              <a:rPr lang="el-GR" b="0" i="1" smtClean="0">
                                <a:latin typeface="Cambria Math" panose="02040503050406030204" pitchFamily="18" charset="0"/>
                              </a:rPr>
                              <m:t>𝛼</m:t>
                            </m:r>
                            <m:r>
                              <a:rPr lang="el-GR" b="0" i="1" smtClean="0">
                                <a:latin typeface="Cambria Math" panose="02040503050406030204" pitchFamily="18" charset="0"/>
                              </a:rPr>
                              <m:t>−1</m:t>
                            </m:r>
                          </m:e>
                        </m:d>
                        <m:r>
                          <a:rPr lang="el-GR" b="0" i="1" smtClean="0">
                            <a:latin typeface="Cambria Math" panose="02040503050406030204" pitchFamily="18" charset="0"/>
                          </a:rPr>
                          <m:t>!</m:t>
                        </m:r>
                      </m:den>
                    </m:f>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l-GR" b="0" i="1" smtClean="0">
                            <a:latin typeface="Cambria Math" panose="02040503050406030204" pitchFamily="18" charset="0"/>
                          </a:rPr>
                          <m:t>𝜆𝜒</m:t>
                        </m:r>
                      </m:sup>
                    </m:sSup>
                    <m:r>
                      <a:rPr lang="el-GR"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𝑥</m:t>
                    </m:r>
                  </m:oMath>
                </a14:m>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8" name="Θέση περιεχομένου 3">
                <a:extLst>
                  <a:ext uri="{FF2B5EF4-FFF2-40B4-BE49-F238E27FC236}">
                    <a16:creationId xmlns:a16="http://schemas.microsoft.com/office/drawing/2014/main" id="{39E1803A-BD4E-4EAE-BF61-DC6AEE4CBCFA}"/>
                  </a:ext>
                </a:extLst>
              </p:cNvPr>
              <p:cNvSpPr txBox="1">
                <a:spLocks noRot="1" noChangeAspect="1" noMove="1" noResize="1" noEditPoints="1" noAdjustHandles="1" noChangeArrowheads="1" noChangeShapeType="1" noTextEdit="1"/>
              </p:cNvSpPr>
              <p:nvPr/>
            </p:nvSpPr>
            <p:spPr>
              <a:xfrm>
                <a:off x="1097280" y="4467451"/>
                <a:ext cx="10058400" cy="1648123"/>
              </a:xfrm>
              <a:prstGeom prst="rect">
                <a:avLst/>
              </a:prstGeom>
              <a:blipFill>
                <a:blip r:embed="rId3"/>
                <a:stretch>
                  <a:fillRect l="-545" t="-5882" r="-545"/>
                </a:stretch>
              </a:blipFill>
            </p:spPr>
            <p:txBody>
              <a:bodyPr/>
              <a:lstStyle/>
              <a:p>
                <a:r>
                  <a:rPr lang="el-GR">
                    <a:noFill/>
                  </a:rPr>
                  <a:t> </a:t>
                </a:r>
              </a:p>
            </p:txBody>
          </p:sp>
        </mc:Fallback>
      </mc:AlternateContent>
    </p:spTree>
    <p:extLst>
      <p:ext uri="{BB962C8B-B14F-4D97-AF65-F5344CB8AC3E}">
        <p14:creationId xmlns:p14="http://schemas.microsoft.com/office/powerpoint/2010/main" val="4271229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FC814C-03C0-4DC6-B884-36D14E99DA80}"/>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Βασικές Κατανομές συνεχών τυχαίων μεταβλητών</a:t>
            </a:r>
            <a:endParaRPr lang="el-GR" dirty="0"/>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8A3C7047-DA67-441A-9BB9-27E8ED7AE4AB}"/>
                  </a:ext>
                </a:extLst>
              </p:cNvPr>
              <p:cNvSpPr>
                <a:spLocks noGrp="1"/>
              </p:cNvSpPr>
              <p:nvPr>
                <p:ph idx="1"/>
              </p:nvPr>
            </p:nvSpPr>
            <p:spPr/>
            <p:txBody>
              <a:bodyPr>
                <a:normAutofit fontScale="92500" lnSpcReduction="10000"/>
              </a:bodyPr>
              <a:lstStyle/>
              <a:p>
                <a:r>
                  <a:rPr lang="el-GR" dirty="0"/>
                  <a:t>Παράδειγμα 5</a:t>
                </a:r>
                <a:r>
                  <a:rPr lang="en-US" dirty="0"/>
                  <a:t>:</a:t>
                </a:r>
              </a:p>
              <a:p>
                <a:r>
                  <a:rPr lang="el-GR" dirty="0"/>
                  <a:t>Σε ένα τηλεφωνικό κέντρο οι κλήσεις εισέρχονται τυχαία με μέσο ρυθμό 45 κλήσεις την ώρα. Να βρεθεί η πιθανότητα το χρονικό διάστημα μεταξύ 2 κλήσεων να είναι</a:t>
                </a:r>
                <a:r>
                  <a:rPr lang="en-US" dirty="0"/>
                  <a:t>:</a:t>
                </a:r>
              </a:p>
              <a:p>
                <a:r>
                  <a:rPr lang="en-US" dirty="0"/>
                  <a:t>a) </a:t>
                </a:r>
                <a:r>
                  <a:rPr lang="el-GR" dirty="0"/>
                  <a:t>μεταξύ 2 και 3 λεπτών, </a:t>
                </a:r>
                <a:r>
                  <a:rPr lang="en-US" dirty="0"/>
                  <a:t>b) </a:t>
                </a:r>
                <a:r>
                  <a:rPr lang="el-GR" dirty="0"/>
                  <a:t>μικρότερο του ενός λεπτού, </a:t>
                </a:r>
                <a:r>
                  <a:rPr lang="en-US" dirty="0"/>
                  <a:t>c) </a:t>
                </a:r>
                <a:r>
                  <a:rPr lang="el-GR" dirty="0"/>
                  <a:t>μεγαλύτερο των 2 λεπτών</a:t>
                </a:r>
              </a:p>
              <a:p>
                <a:r>
                  <a:rPr lang="el-GR" dirty="0">
                    <a:solidFill>
                      <a:srgbClr val="FF0000"/>
                    </a:solidFill>
                  </a:rPr>
                  <a:t>Λύση</a:t>
                </a:r>
              </a:p>
              <a:p>
                <a:r>
                  <a:rPr lang="en-US" dirty="0">
                    <a:solidFill>
                      <a:schemeClr val="tx1"/>
                    </a:solidFill>
                  </a:rPr>
                  <a:t>X: “</a:t>
                </a:r>
                <a:r>
                  <a:rPr lang="el-GR" dirty="0">
                    <a:solidFill>
                      <a:schemeClr val="tx1"/>
                    </a:solidFill>
                  </a:rPr>
                  <a:t>χρόνος σε λεπτά μεταξύ 2 διαδοχικών κλήσεων</a:t>
                </a:r>
                <a:r>
                  <a:rPr lang="en-US" dirty="0">
                    <a:solidFill>
                      <a:schemeClr val="tx1"/>
                    </a:solidFill>
                  </a:rPr>
                  <a:t>”, </a:t>
                </a:r>
                <a:r>
                  <a:rPr lang="el-GR" dirty="0">
                    <a:solidFill>
                      <a:schemeClr val="tx1"/>
                    </a:solidFill>
                  </a:rPr>
                  <a:t>ακολουθεί εκθετική κατανομή με παράμετρο λ = 0.75</a:t>
                </a:r>
                <a:r>
                  <a:rPr lang="en-US" dirty="0">
                    <a:solidFill>
                      <a:schemeClr val="tx1"/>
                    </a:solidFill>
                  </a:rPr>
                  <a:t>, </a:t>
                </a:r>
                <a:r>
                  <a:rPr lang="el-GR" dirty="0">
                    <a:solidFill>
                      <a:schemeClr val="tx1"/>
                    </a:solidFill>
                  </a:rPr>
                  <a:t>άρα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𝑓</m:t>
                        </m:r>
                      </m:e>
                      <m:sub>
                        <m:r>
                          <m:rPr>
                            <m:sty m:val="p"/>
                          </m:rPr>
                          <a:rPr lang="el-GR" b="0" i="0" smtClean="0">
                            <a:latin typeface="Cambria Math" panose="02040503050406030204" pitchFamily="18" charset="0"/>
                          </a:rPr>
                          <m:t>Χ</m:t>
                        </m:r>
                      </m:sub>
                    </m:sSub>
                    <m:d>
                      <m:dPr>
                        <m:ctrlPr>
                          <a:rPr lang="en-US" i="1">
                            <a:latin typeface="Cambria Math" panose="02040503050406030204" pitchFamily="18" charset="0"/>
                          </a:rPr>
                        </m:ctrlPr>
                      </m:dPr>
                      <m:e>
                        <m:r>
                          <a:rPr lang="en-US" b="0" i="1" smtClean="0">
                            <a:latin typeface="Cambria Math" panose="02040503050406030204" pitchFamily="18" charset="0"/>
                          </a:rPr>
                          <m:t>𝑥</m:t>
                        </m:r>
                      </m:e>
                    </m:d>
                    <m:r>
                      <a:rPr lang="en-US" i="1">
                        <a:latin typeface="Cambria Math" panose="02040503050406030204" pitchFamily="18" charset="0"/>
                      </a:rPr>
                      <m:t>=</m:t>
                    </m:r>
                    <m:r>
                      <a:rPr lang="el-GR" i="1">
                        <a:latin typeface="Cambria Math" panose="02040503050406030204" pitchFamily="18" charset="0"/>
                      </a:rPr>
                      <m:t>𝜆</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l-GR" i="1">
                            <a:latin typeface="Cambria Math" panose="02040503050406030204" pitchFamily="18" charset="0"/>
                          </a:rPr>
                          <m:t>𝜆</m:t>
                        </m:r>
                        <m:r>
                          <a:rPr lang="en-US" b="0" i="1" smtClean="0">
                            <a:latin typeface="Cambria Math" panose="02040503050406030204" pitchFamily="18" charset="0"/>
                          </a:rPr>
                          <m:t>𝑥</m:t>
                        </m:r>
                      </m:sup>
                    </m:sSup>
                  </m:oMath>
                </a14:m>
                <a:endParaRPr lang="en-US" dirty="0">
                  <a:solidFill>
                    <a:schemeClr val="tx1"/>
                  </a:solidFill>
                </a:endParaRPr>
              </a:p>
              <a:p>
                <a:r>
                  <a:rPr lang="en-US" dirty="0">
                    <a:solidFill>
                      <a:schemeClr val="tx1"/>
                    </a:solidFill>
                  </a:rPr>
                  <a:t>a) P(2&lt;X&lt;3) = </a:t>
                </a:r>
                <a14:m>
                  <m:oMath xmlns:m="http://schemas.openxmlformats.org/officeDocument/2006/math">
                    <m:nary>
                      <m:naryPr>
                        <m:ctrlPr>
                          <a:rPr lang="en-US" i="1" smtClean="0">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3</m:t>
                        </m:r>
                      </m:sup>
                      <m:e>
                        <m:r>
                          <a:rPr lang="en-US" b="0" i="1" smtClean="0">
                            <a:solidFill>
                              <a:schemeClr val="tx1"/>
                            </a:solidFill>
                            <a:latin typeface="Cambria Math" panose="02040503050406030204" pitchFamily="18" charset="0"/>
                          </a:rPr>
                          <m:t>0.75</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0.75</m:t>
                            </m:r>
                            <m:r>
                              <a:rPr lang="en-US" i="1">
                                <a:latin typeface="Cambria Math" panose="02040503050406030204" pitchFamily="18" charset="0"/>
                              </a:rPr>
                              <m:t>𝑥</m:t>
                            </m:r>
                          </m:sup>
                        </m:sSup>
                      </m:e>
                    </m:nary>
                  </m:oMath>
                </a14:m>
                <a:r>
                  <a:rPr lang="en-US" dirty="0">
                    <a:solidFill>
                      <a:schemeClr val="tx1"/>
                    </a:solidFill>
                  </a:rPr>
                  <a:t>dx = 0.1177</a:t>
                </a:r>
              </a:p>
              <a:p>
                <a:r>
                  <a:rPr lang="en-US" dirty="0">
                    <a:solidFill>
                      <a:schemeClr val="tx1"/>
                    </a:solidFill>
                  </a:rPr>
                  <a:t>b) P(X&lt;1) = </a:t>
                </a:r>
                <a14:m>
                  <m:oMath xmlns:m="http://schemas.openxmlformats.org/officeDocument/2006/math">
                    <m:nary>
                      <m:naryPr>
                        <m:ctrlPr>
                          <a:rPr lang="en-US" i="1">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1</m:t>
                        </m:r>
                      </m:sup>
                      <m:e>
                        <m:r>
                          <a:rPr lang="en-US" i="1">
                            <a:solidFill>
                              <a:schemeClr val="tx1"/>
                            </a:solidFill>
                            <a:latin typeface="Cambria Math" panose="02040503050406030204" pitchFamily="18" charset="0"/>
                          </a:rPr>
                          <m:t>0.75</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−0.75</m:t>
                            </m:r>
                            <m:r>
                              <a:rPr lang="en-US" i="1">
                                <a:latin typeface="Cambria Math" panose="02040503050406030204" pitchFamily="18" charset="0"/>
                              </a:rPr>
                              <m:t>𝑥</m:t>
                            </m:r>
                          </m:sup>
                        </m:sSup>
                      </m:e>
                    </m:nary>
                  </m:oMath>
                </a14:m>
                <a:r>
                  <a:rPr lang="en-US" dirty="0">
                    <a:solidFill>
                      <a:schemeClr val="tx1"/>
                    </a:solidFill>
                  </a:rPr>
                  <a:t>dx = 0,5276</a:t>
                </a:r>
              </a:p>
              <a:p>
                <a:r>
                  <a:rPr lang="en-US" dirty="0">
                    <a:solidFill>
                      <a:schemeClr val="tx1"/>
                    </a:solidFill>
                  </a:rPr>
                  <a:t>c) P(X&gt;2) = </a:t>
                </a:r>
                <a14:m>
                  <m:oMath xmlns:m="http://schemas.openxmlformats.org/officeDocument/2006/math">
                    <m:nary>
                      <m:naryPr>
                        <m:ctrlPr>
                          <a:rPr lang="en-US" i="1">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2</m:t>
                        </m:r>
                      </m:sub>
                      <m:sup>
                        <m:r>
                          <a:rPr lang="en-US" i="1" smtClean="0">
                            <a:solidFill>
                              <a:schemeClr val="tx1"/>
                            </a:solidFill>
                            <a:latin typeface="Cambria Math" panose="02040503050406030204" pitchFamily="18" charset="0"/>
                            <a:ea typeface="Cambria Math" panose="02040503050406030204" pitchFamily="18" charset="0"/>
                          </a:rPr>
                          <m:t>∞</m:t>
                        </m:r>
                      </m:sup>
                      <m:e>
                        <m:r>
                          <a:rPr lang="en-US" i="1">
                            <a:solidFill>
                              <a:schemeClr val="tx1"/>
                            </a:solidFill>
                            <a:latin typeface="Cambria Math" panose="02040503050406030204" pitchFamily="18" charset="0"/>
                          </a:rPr>
                          <m:t>0.75</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−0.75</m:t>
                            </m:r>
                            <m:r>
                              <a:rPr lang="en-US" i="1">
                                <a:latin typeface="Cambria Math" panose="02040503050406030204" pitchFamily="18" charset="0"/>
                              </a:rPr>
                              <m:t>𝑥</m:t>
                            </m:r>
                          </m:sup>
                        </m:sSup>
                      </m:e>
                    </m:nary>
                  </m:oMath>
                </a14:m>
                <a:r>
                  <a:rPr lang="en-US" dirty="0">
                    <a:solidFill>
                      <a:schemeClr val="tx1"/>
                    </a:solidFill>
                  </a:rPr>
                  <a:t>dx = 0,</a:t>
                </a:r>
                <a:r>
                  <a:rPr lang="el-GR" dirty="0">
                    <a:solidFill>
                      <a:schemeClr val="tx1"/>
                    </a:solidFill>
                  </a:rPr>
                  <a:t>2231</a:t>
                </a:r>
                <a:endParaRPr lang="en-US" dirty="0">
                  <a:solidFill>
                    <a:schemeClr val="tx1"/>
                  </a:solidFill>
                </a:endParaRPr>
              </a:p>
              <a:p>
                <a:endParaRPr lang="el-GR" dirty="0">
                  <a:solidFill>
                    <a:schemeClr val="tx1"/>
                  </a:solidFill>
                </a:endParaRPr>
              </a:p>
            </p:txBody>
          </p:sp>
        </mc:Choice>
        <mc:Fallback xmlns="">
          <p:sp>
            <p:nvSpPr>
              <p:cNvPr id="3" name="Θέση περιεχομένου 2">
                <a:extLst>
                  <a:ext uri="{FF2B5EF4-FFF2-40B4-BE49-F238E27FC236}">
                    <a16:creationId xmlns:a16="http://schemas.microsoft.com/office/drawing/2014/main" id="{8A3C7047-DA67-441A-9BB9-27E8ED7AE4AB}"/>
                  </a:ext>
                </a:extLst>
              </p:cNvPr>
              <p:cNvSpPr>
                <a:spLocks noGrp="1" noRot="1" noChangeAspect="1" noMove="1" noResize="1" noEditPoints="1" noAdjustHandles="1" noChangeArrowheads="1" noChangeShapeType="1" noTextEdit="1"/>
              </p:cNvSpPr>
              <p:nvPr>
                <p:ph idx="1"/>
              </p:nvPr>
            </p:nvSpPr>
            <p:spPr>
              <a:blipFill>
                <a:blip r:embed="rId2"/>
                <a:stretch>
                  <a:fillRect l="-545" t="-1970" r="-1212" b="-18182"/>
                </a:stretch>
              </a:blipFill>
            </p:spPr>
            <p:txBody>
              <a:bodyPr/>
              <a:lstStyle/>
              <a:p>
                <a:r>
                  <a:rPr lang="el-GR">
                    <a:noFill/>
                  </a:rPr>
                  <a:t> </a:t>
                </a:r>
              </a:p>
            </p:txBody>
          </p:sp>
        </mc:Fallback>
      </mc:AlternateContent>
    </p:spTree>
    <p:extLst>
      <p:ext uri="{BB962C8B-B14F-4D97-AF65-F5344CB8AC3E}">
        <p14:creationId xmlns:p14="http://schemas.microsoft.com/office/powerpoint/2010/main" val="50958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FC814C-03C0-4DC6-B884-36D14E99DA80}"/>
              </a:ext>
            </a:extLst>
          </p:cNvPr>
          <p:cNvSpPr>
            <a:spLocks noGrp="1"/>
          </p:cNvSpPr>
          <p:nvPr>
            <p:ph type="title"/>
          </p:nvPr>
        </p:nvSpPr>
        <p:spPr/>
        <p:txBody>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Βασικές Κατανομές συνεχών τυχαίων μεταβλητών</a:t>
            </a:r>
            <a:endParaRPr lang="el-GR" dirty="0"/>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8A3C7047-DA67-441A-9BB9-27E8ED7AE4AB}"/>
                  </a:ext>
                </a:extLst>
              </p:cNvPr>
              <p:cNvSpPr>
                <a:spLocks noGrp="1"/>
              </p:cNvSpPr>
              <p:nvPr>
                <p:ph idx="1"/>
              </p:nvPr>
            </p:nvSpPr>
            <p:spPr/>
            <p:txBody>
              <a:bodyPr>
                <a:normAutofit/>
              </a:bodyPr>
              <a:lstStyle/>
              <a:p>
                <a:r>
                  <a:rPr lang="el-GR" dirty="0"/>
                  <a:t>Παράδειγμα </a:t>
                </a:r>
                <a:r>
                  <a:rPr lang="en-US" dirty="0"/>
                  <a:t>7:</a:t>
                </a:r>
              </a:p>
              <a:p>
                <a:pPr algn="just"/>
                <a:r>
                  <a:rPr lang="el-GR" dirty="0">
                    <a:solidFill>
                      <a:schemeClr val="tx1"/>
                    </a:solidFill>
                  </a:rPr>
                  <a:t>Σε ένα κατάστημα εισέρχονται πελάτες με μέσο ρυθμό 20 ανά ώρα. Να υπολογιστεί η πιθανότητα να περάσουν τουλάχιστον 4 λεπτά από την στιγμή που μπαίνει ένας πελάτης έως την στιγμή που θα μπουν οι επόμενοι 2 πελάτες. </a:t>
                </a:r>
              </a:p>
              <a:p>
                <a:pPr algn="just"/>
                <a:r>
                  <a:rPr lang="el-GR" dirty="0">
                    <a:solidFill>
                      <a:srgbClr val="FF0000"/>
                    </a:solidFill>
                  </a:rPr>
                  <a:t>Λύση</a:t>
                </a:r>
                <a:r>
                  <a:rPr lang="en-US" dirty="0">
                    <a:solidFill>
                      <a:srgbClr val="FF0000"/>
                    </a:solidFill>
                  </a:rPr>
                  <a:t>:</a:t>
                </a:r>
              </a:p>
              <a:p>
                <a:pPr algn="just"/>
                <a:r>
                  <a:rPr lang="el-GR" dirty="0">
                    <a:solidFill>
                      <a:schemeClr val="tx1"/>
                    </a:solidFill>
                  </a:rPr>
                  <a:t>Χ </a:t>
                </a:r>
                <a:r>
                  <a:rPr lang="en-US" dirty="0">
                    <a:solidFill>
                      <a:schemeClr val="tx1"/>
                    </a:solidFill>
                  </a:rPr>
                  <a:t>: “</a:t>
                </a:r>
                <a:r>
                  <a:rPr lang="el-GR" dirty="0">
                    <a:solidFill>
                      <a:schemeClr val="tx1"/>
                    </a:solidFill>
                  </a:rPr>
                  <a:t>χρονικό διάστημα μέχρι να μπουν οι επόμενοι 2 πελάτες</a:t>
                </a:r>
                <a:r>
                  <a:rPr lang="en-US" dirty="0">
                    <a:solidFill>
                      <a:schemeClr val="tx1"/>
                    </a:solidFill>
                  </a:rPr>
                  <a:t>” , </a:t>
                </a:r>
                <a:r>
                  <a:rPr lang="el-GR" dirty="0">
                    <a:solidFill>
                      <a:schemeClr val="tx1"/>
                    </a:solidFill>
                  </a:rPr>
                  <a:t>ακολουθεί κατανομή Γ με παραμέτρους α=2 και λ =20/60=1/3 ανά λεπτό.</a:t>
                </a:r>
              </a:p>
              <a:p>
                <a:pPr algn="just"/>
                <a14:m>
                  <m:oMath xmlns:m="http://schemas.openxmlformats.org/officeDocument/2006/math">
                    <m:sSub>
                      <m:sSubPr>
                        <m:ctrlPr>
                          <a:rPr lang="el-GR"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𝑓</m:t>
                        </m:r>
                      </m:e>
                      <m:sub>
                        <m:r>
                          <m:rPr>
                            <m:sty m:val="p"/>
                          </m:rPr>
                          <a:rPr lang="el-GR" sz="1800">
                            <a:solidFill>
                              <a:srgbClr val="000000"/>
                            </a:solidFill>
                            <a:latin typeface="Cambria Math" panose="02040503050406030204" pitchFamily="18" charset="0"/>
                          </a:rPr>
                          <m:t>Χ</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 </m:t>
                    </m:r>
                    <m:f>
                      <m:fPr>
                        <m:ctrlPr>
                          <a:rPr lang="en-US" sz="1800" i="1">
                            <a:solidFill>
                              <a:srgbClr val="000000"/>
                            </a:solidFill>
                            <a:latin typeface="Cambria Math" panose="02040503050406030204" pitchFamily="18" charset="0"/>
                          </a:rPr>
                        </m:ctrlPr>
                      </m:fPr>
                      <m:num>
                        <m:sSup>
                          <m:sSupPr>
                            <m:ctrlPr>
                              <a:rPr lang="el-GR" sz="1800" i="1">
                                <a:solidFill>
                                  <a:srgbClr val="000000"/>
                                </a:solidFill>
                                <a:latin typeface="Cambria Math" panose="02040503050406030204" pitchFamily="18" charset="0"/>
                              </a:rPr>
                            </m:ctrlPr>
                          </m:sSupPr>
                          <m:e>
                            <m:f>
                              <m:fPr>
                                <m:ctrlPr>
                                  <a:rPr lang="el-GR" sz="1800" i="1" smtClean="0">
                                    <a:solidFill>
                                      <a:srgbClr val="000000"/>
                                    </a:solidFill>
                                    <a:latin typeface="Cambria Math" panose="02040503050406030204" pitchFamily="18" charset="0"/>
                                  </a:rPr>
                                </m:ctrlPr>
                              </m:fPr>
                              <m:num>
                                <m:r>
                                  <a:rPr lang="el-GR" sz="1800" b="0" i="1" smtClean="0">
                                    <a:solidFill>
                                      <a:srgbClr val="000000"/>
                                    </a:solidFill>
                                    <a:latin typeface="Cambria Math" panose="02040503050406030204" pitchFamily="18" charset="0"/>
                                  </a:rPr>
                                  <m:t>1</m:t>
                                </m:r>
                              </m:num>
                              <m:den>
                                <m:r>
                                  <a:rPr lang="el-GR" sz="1800" b="0" i="1" smtClean="0">
                                    <a:solidFill>
                                      <a:srgbClr val="000000"/>
                                    </a:solidFill>
                                    <a:latin typeface="Cambria Math" panose="02040503050406030204" pitchFamily="18" charset="0"/>
                                  </a:rPr>
                                  <m:t>3</m:t>
                                </m:r>
                              </m:den>
                            </m:f>
                          </m:e>
                          <m:sup>
                            <m:r>
                              <a:rPr lang="el-GR" sz="1800" b="0" i="1" smtClean="0">
                                <a:solidFill>
                                  <a:srgbClr val="000000"/>
                                </a:solidFill>
                                <a:latin typeface="Cambria Math" panose="02040503050406030204" pitchFamily="18" charset="0"/>
                              </a:rPr>
                              <m:t>2</m:t>
                            </m:r>
                          </m:sup>
                        </m:sSup>
                      </m:num>
                      <m:den>
                        <m:d>
                          <m:dPr>
                            <m:ctrlPr>
                              <a:rPr lang="el-GR" sz="1800" i="1">
                                <a:solidFill>
                                  <a:srgbClr val="000000"/>
                                </a:solidFill>
                                <a:latin typeface="Cambria Math" panose="02040503050406030204" pitchFamily="18" charset="0"/>
                              </a:rPr>
                            </m:ctrlPr>
                          </m:dPr>
                          <m:e>
                            <m:r>
                              <a:rPr lang="el-GR" sz="1800" b="0" i="1" smtClean="0">
                                <a:solidFill>
                                  <a:srgbClr val="000000"/>
                                </a:solidFill>
                                <a:latin typeface="Cambria Math" panose="02040503050406030204" pitchFamily="18" charset="0"/>
                              </a:rPr>
                              <m:t>2</m:t>
                            </m:r>
                            <m:r>
                              <a:rPr lang="el-GR" sz="1800" i="1">
                                <a:solidFill>
                                  <a:srgbClr val="000000"/>
                                </a:solidFill>
                                <a:latin typeface="Cambria Math" panose="02040503050406030204" pitchFamily="18" charset="0"/>
                              </a:rPr>
                              <m:t>−1</m:t>
                            </m:r>
                          </m:e>
                        </m:d>
                        <m:r>
                          <a:rPr lang="el-GR" sz="1800" i="1">
                            <a:solidFill>
                              <a:srgbClr val="000000"/>
                            </a:solidFill>
                            <a:latin typeface="Cambria Math" panose="02040503050406030204" pitchFamily="18" charset="0"/>
                          </a:rPr>
                          <m:t>!</m:t>
                        </m:r>
                      </m:den>
                    </m:f>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l-GR" sz="1800" b="0" i="1" smtClean="0">
                            <a:solidFill>
                              <a:srgbClr val="000000"/>
                            </a:solidFill>
                            <a:latin typeface="Cambria Math" panose="02040503050406030204" pitchFamily="18" charset="0"/>
                          </a:rPr>
                          <m:t>2</m:t>
                        </m:r>
                        <m:r>
                          <a:rPr lang="en-US" sz="1800" i="1">
                            <a:solidFill>
                              <a:srgbClr val="000000"/>
                            </a:solidFill>
                            <a:latin typeface="Cambria Math" panose="02040503050406030204" pitchFamily="18" charset="0"/>
                          </a:rPr>
                          <m:t>−1</m:t>
                        </m:r>
                      </m:sup>
                    </m:sSup>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𝑒</m:t>
                        </m:r>
                      </m:e>
                      <m:sup>
                        <m:r>
                          <a:rPr lang="en-US" sz="1800" i="1">
                            <a:solidFill>
                              <a:srgbClr val="000000"/>
                            </a:solidFill>
                            <a:latin typeface="Cambria Math" panose="02040503050406030204" pitchFamily="18" charset="0"/>
                          </a:rPr>
                          <m:t>−</m:t>
                        </m:r>
                        <m:f>
                          <m:fPr>
                            <m:ctrlPr>
                              <a:rPr lang="en-US" sz="1800" i="1" smtClean="0">
                                <a:solidFill>
                                  <a:srgbClr val="000000"/>
                                </a:solidFill>
                                <a:latin typeface="Cambria Math" panose="02040503050406030204" pitchFamily="18" charset="0"/>
                              </a:rPr>
                            </m:ctrlPr>
                          </m:fPr>
                          <m:num>
                            <m:r>
                              <a:rPr lang="en-US" sz="1800" b="0" i="1" smtClean="0">
                                <a:solidFill>
                                  <a:srgbClr val="000000"/>
                                </a:solidFill>
                                <a:latin typeface="Cambria Math" panose="02040503050406030204" pitchFamily="18" charset="0"/>
                              </a:rPr>
                              <m:t>𝑥</m:t>
                            </m:r>
                          </m:num>
                          <m:den>
                            <m:r>
                              <a:rPr lang="en-US" sz="1800" b="0" i="1" smtClean="0">
                                <a:solidFill>
                                  <a:srgbClr val="000000"/>
                                </a:solidFill>
                                <a:latin typeface="Cambria Math" panose="02040503050406030204" pitchFamily="18" charset="0"/>
                              </a:rPr>
                              <m:t>3</m:t>
                            </m:r>
                          </m:den>
                        </m:f>
                      </m:sup>
                    </m:sSup>
                  </m:oMath>
                </a14:m>
                <a:r>
                  <a:rPr lang="en-US" dirty="0">
                    <a:solidFill>
                      <a:schemeClr val="tx1"/>
                    </a:solidFill>
                  </a:rPr>
                  <a:t>  = </a:t>
                </a:r>
                <a14:m>
                  <m:oMath xmlns:m="http://schemas.openxmlformats.org/officeDocument/2006/math">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9</m:t>
                        </m:r>
                      </m:den>
                    </m:f>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𝑥</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𝑥</m:t>
                            </m:r>
                          </m:num>
                          <m:den>
                            <m:r>
                              <a:rPr lang="en-US" i="1">
                                <a:solidFill>
                                  <a:srgbClr val="000000"/>
                                </a:solidFill>
                                <a:latin typeface="Cambria Math" panose="02040503050406030204" pitchFamily="18" charset="0"/>
                              </a:rPr>
                              <m:t>3</m:t>
                            </m:r>
                          </m:den>
                        </m:f>
                      </m:sup>
                    </m:sSup>
                  </m:oMath>
                </a14:m>
                <a:r>
                  <a:rPr lang="en-US" dirty="0">
                    <a:solidFill>
                      <a:schemeClr val="tx1"/>
                    </a:solidFill>
                    <a:sym typeface="Wingdings" panose="05000000000000000000" pitchFamily="2" charset="2"/>
                  </a:rPr>
                  <a:t>  P(X&gt;4) = </a:t>
                </a: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n-US" b="0" i="1" smtClean="0">
                            <a:solidFill>
                              <a:srgbClr val="000000"/>
                            </a:solidFill>
                            <a:latin typeface="Cambria Math" panose="02040503050406030204" pitchFamily="18" charset="0"/>
                          </a:rPr>
                          <m:t>4</m:t>
                        </m:r>
                      </m:sub>
                      <m:sup>
                        <m: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p>
                      <m:e>
                        <m:r>
                          <m:rPr>
                            <m:nor/>
                          </m:rPr>
                          <a:rPr lang="en-US" dirty="0">
                            <a:solidFill>
                              <a:schemeClr val="tx1"/>
                            </a:solidFill>
                          </a:rPr>
                          <m:t> </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9</m:t>
                            </m:r>
                          </m:den>
                        </m:f>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𝑥</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𝑥</m:t>
                                </m:r>
                              </m:num>
                              <m:den>
                                <m:r>
                                  <a:rPr lang="en-US" i="1">
                                    <a:solidFill>
                                      <a:srgbClr val="000000"/>
                                    </a:solidFill>
                                    <a:latin typeface="Cambria Math" panose="02040503050406030204" pitchFamily="18" charset="0"/>
                                  </a:rPr>
                                  <m:t>3</m:t>
                                </m:r>
                              </m:den>
                            </m:f>
                          </m:sup>
                        </m:sSup>
                        <m:r>
                          <m:rPr>
                            <m:sty m:val="p"/>
                          </m:rPr>
                          <a:rPr lang="en-US">
                            <a:solidFill>
                              <a:srgbClr val="000000"/>
                            </a:solidFill>
                            <a:latin typeface="Cambria Math" panose="02040503050406030204" pitchFamily="18" charset="0"/>
                          </a:rPr>
                          <m:t>dx</m:t>
                        </m:r>
                      </m:e>
                    </m:nary>
                  </m:oMath>
                </a14:m>
                <a:r>
                  <a:rPr lang="en-US" dirty="0">
                    <a:solidFill>
                      <a:schemeClr val="tx1"/>
                    </a:solidFill>
                  </a:rPr>
                  <a:t> = </a:t>
                </a:r>
                <a14:m>
                  <m:oMath xmlns:m="http://schemas.openxmlformats.org/officeDocument/2006/math">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7</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𝑒</m:t>
                            </m:r>
                          </m:e>
                          <m:sup>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4</m:t>
                                </m:r>
                              </m:num>
                              <m:den>
                                <m:r>
                                  <a:rPr lang="en-US" b="0" i="1" smtClean="0">
                                    <a:solidFill>
                                      <a:schemeClr val="tx1"/>
                                    </a:solidFill>
                                    <a:latin typeface="Cambria Math" panose="02040503050406030204" pitchFamily="18" charset="0"/>
                                  </a:rPr>
                                  <m:t>3</m:t>
                                </m:r>
                              </m:den>
                            </m:f>
                          </m:sup>
                        </m:sSup>
                      </m:num>
                      <m:den>
                        <m:r>
                          <a:rPr lang="en-US" b="0" i="1" smtClean="0">
                            <a:solidFill>
                              <a:schemeClr val="tx1"/>
                            </a:solidFill>
                            <a:latin typeface="Cambria Math" panose="02040503050406030204" pitchFamily="18" charset="0"/>
                          </a:rPr>
                          <m:t>3</m:t>
                        </m:r>
                      </m:den>
                    </m:f>
                  </m:oMath>
                </a14:m>
                <a:r>
                  <a:rPr lang="en-US" dirty="0">
                    <a:solidFill>
                      <a:schemeClr val="tx1"/>
                    </a:solidFill>
                  </a:rPr>
                  <a:t> = 0.6151</a:t>
                </a:r>
                <a:endParaRPr lang="el-GR" dirty="0">
                  <a:solidFill>
                    <a:schemeClr val="tx1"/>
                  </a:solidFill>
                </a:endParaRPr>
              </a:p>
              <a:p>
                <a:pPr algn="just"/>
                <a:endParaRPr lang="el-GR" dirty="0">
                  <a:solidFill>
                    <a:schemeClr val="tx1"/>
                  </a:solidFill>
                </a:endParaRPr>
              </a:p>
            </p:txBody>
          </p:sp>
        </mc:Choice>
        <mc:Fallback xmlns="">
          <p:sp>
            <p:nvSpPr>
              <p:cNvPr id="3" name="Θέση περιεχομένου 2">
                <a:extLst>
                  <a:ext uri="{FF2B5EF4-FFF2-40B4-BE49-F238E27FC236}">
                    <a16:creationId xmlns:a16="http://schemas.microsoft.com/office/drawing/2014/main" id="{8A3C7047-DA67-441A-9BB9-27E8ED7AE4AB}"/>
                  </a:ext>
                </a:extLst>
              </p:cNvPr>
              <p:cNvSpPr>
                <a:spLocks noGrp="1" noRot="1" noChangeAspect="1" noMove="1" noResize="1" noEditPoints="1" noAdjustHandles="1" noChangeArrowheads="1" noChangeShapeType="1" noTextEdit="1"/>
              </p:cNvSpPr>
              <p:nvPr>
                <p:ph idx="1"/>
              </p:nvPr>
            </p:nvSpPr>
            <p:spPr>
              <a:blipFill>
                <a:blip r:embed="rId2"/>
                <a:stretch>
                  <a:fillRect l="-606" t="-1667" r="-1515"/>
                </a:stretch>
              </a:blipFill>
            </p:spPr>
            <p:txBody>
              <a:bodyPr/>
              <a:lstStyle/>
              <a:p>
                <a:r>
                  <a:rPr lang="el-GR">
                    <a:noFill/>
                  </a:rPr>
                  <a:t> </a:t>
                </a:r>
              </a:p>
            </p:txBody>
          </p:sp>
        </mc:Fallback>
      </mc:AlternateContent>
    </p:spTree>
    <p:extLst>
      <p:ext uri="{BB962C8B-B14F-4D97-AF65-F5344CB8AC3E}">
        <p14:creationId xmlns:p14="http://schemas.microsoft.com/office/powerpoint/2010/main" val="74746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BCA02B-9A3A-4676-9745-F0C46A6F2C10}"/>
              </a:ext>
            </a:extLst>
          </p:cNvPr>
          <p:cNvSpPr>
            <a:spLocks noGrp="1"/>
          </p:cNvSpPr>
          <p:nvPr>
            <p:ph type="title"/>
          </p:nvPr>
        </p:nvSpPr>
        <p:spPr/>
        <p:txBody>
          <a:bodyPr>
            <a:normAutofit/>
          </a:bodyPr>
          <a:lstStyle/>
          <a:p>
            <a:pPr algn="ctr"/>
            <a:r>
              <a:rPr lang="el-GR" sz="3600" dirty="0">
                <a:latin typeface="+mn-lt"/>
              </a:rPr>
              <a:t>Άσκηση 1</a:t>
            </a:r>
          </a:p>
        </p:txBody>
      </p:sp>
      <p:sp>
        <p:nvSpPr>
          <p:cNvPr id="3" name="Θέση περιεχομένου 2">
            <a:extLst>
              <a:ext uri="{FF2B5EF4-FFF2-40B4-BE49-F238E27FC236}">
                <a16:creationId xmlns:a16="http://schemas.microsoft.com/office/drawing/2014/main" id="{99123B0B-28DC-4F5F-AED4-EA7981C58230}"/>
              </a:ext>
            </a:extLst>
          </p:cNvPr>
          <p:cNvSpPr>
            <a:spLocks noGrp="1"/>
          </p:cNvSpPr>
          <p:nvPr>
            <p:ph idx="1"/>
          </p:nvPr>
        </p:nvSpPr>
        <p:spPr/>
        <p:txBody>
          <a:bodyPr/>
          <a:lstStyle/>
          <a:p>
            <a:r>
              <a:rPr lang="el-GR" dirty="0"/>
              <a:t>Να υπολογιστούν για την τυχαία μεταβλητή Χ με την πυκνότητα πιθανότητας του σχήματος παρακάτω</a:t>
            </a:r>
            <a:r>
              <a:rPr lang="en-US" dirty="0"/>
              <a:t>:</a:t>
            </a:r>
          </a:p>
          <a:p>
            <a:r>
              <a:rPr lang="en-US" dirty="0"/>
              <a:t>a) H </a:t>
            </a:r>
            <a:r>
              <a:rPr lang="el-GR" dirty="0"/>
              <a:t>τιμή της </a:t>
            </a:r>
            <a:r>
              <a:rPr lang="el-GR" dirty="0" err="1"/>
              <a:t>σταθεράς</a:t>
            </a:r>
            <a:r>
              <a:rPr lang="el-GR" dirty="0"/>
              <a:t> </a:t>
            </a:r>
            <a:r>
              <a:rPr lang="en-US" dirty="0"/>
              <a:t>k</a:t>
            </a:r>
          </a:p>
          <a:p>
            <a:r>
              <a:rPr lang="en-US" dirty="0"/>
              <a:t>b)</a:t>
            </a:r>
            <a:r>
              <a:rPr lang="el-GR" dirty="0"/>
              <a:t> Η συνάρτηση κατανομής</a:t>
            </a:r>
          </a:p>
          <a:p>
            <a:r>
              <a:rPr lang="en-US" dirty="0"/>
              <a:t>c) H </a:t>
            </a:r>
            <a:r>
              <a:rPr lang="el-GR" dirty="0"/>
              <a:t>διάμεσος</a:t>
            </a:r>
          </a:p>
          <a:p>
            <a:r>
              <a:rPr lang="en-US" dirty="0"/>
              <a:t>d) To </a:t>
            </a:r>
            <a:r>
              <a:rPr lang="el-GR" dirty="0"/>
              <a:t>πρώτο τεταρτημόριο</a:t>
            </a:r>
            <a:endParaRPr lang="en-US" dirty="0"/>
          </a:p>
        </p:txBody>
      </p:sp>
      <p:pic>
        <p:nvPicPr>
          <p:cNvPr id="4" name="Εικόνα 3">
            <a:extLst>
              <a:ext uri="{FF2B5EF4-FFF2-40B4-BE49-F238E27FC236}">
                <a16:creationId xmlns:a16="http://schemas.microsoft.com/office/drawing/2014/main" id="{187B1986-AA7F-4451-9D81-9824A7D3E2B8}"/>
              </a:ext>
            </a:extLst>
          </p:cNvPr>
          <p:cNvPicPr>
            <a:picLocks noChangeAspect="1"/>
          </p:cNvPicPr>
          <p:nvPr/>
        </p:nvPicPr>
        <p:blipFill>
          <a:blip r:embed="rId2"/>
          <a:stretch>
            <a:fillRect/>
          </a:stretch>
        </p:blipFill>
        <p:spPr>
          <a:xfrm>
            <a:off x="5459058" y="2770398"/>
            <a:ext cx="5635662" cy="2174032"/>
          </a:xfrm>
          <a:prstGeom prst="rect">
            <a:avLst/>
          </a:prstGeom>
        </p:spPr>
      </p:pic>
    </p:spTree>
    <p:extLst>
      <p:ext uri="{BB962C8B-B14F-4D97-AF65-F5344CB8AC3E}">
        <p14:creationId xmlns:p14="http://schemas.microsoft.com/office/powerpoint/2010/main" val="282225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339A9-7B72-4AD0-9D3B-587BADA40193}"/>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Συνεχείς μεταβλητές</a:t>
            </a:r>
          </a:p>
        </p:txBody>
      </p:sp>
      <p:sp>
        <p:nvSpPr>
          <p:cNvPr id="3" name="Θέση περιεχομένου 2">
            <a:extLst>
              <a:ext uri="{FF2B5EF4-FFF2-40B4-BE49-F238E27FC236}">
                <a16:creationId xmlns:a16="http://schemas.microsoft.com/office/drawing/2014/main" id="{4DA5437C-0608-4127-B219-99EA9DEDC495}"/>
              </a:ext>
            </a:extLst>
          </p:cNvPr>
          <p:cNvSpPr>
            <a:spLocks noGrp="1"/>
          </p:cNvSpPr>
          <p:nvPr>
            <p:ph idx="1"/>
          </p:nvPr>
        </p:nvSpPr>
        <p:spPr/>
        <p:txBody>
          <a:bodyPr/>
          <a:lstStyle/>
          <a:p>
            <a:endParaRPr lang="el-GR" dirty="0"/>
          </a:p>
          <a:p>
            <a:endParaRPr lang="el-GR" dirty="0"/>
          </a:p>
          <a:p>
            <a:endParaRPr lang="el-GR" dirty="0"/>
          </a:p>
          <a:p>
            <a:r>
              <a:rPr lang="el-GR" dirty="0">
                <a:latin typeface="Times New Roman" panose="02020603050405020304" pitchFamily="18" charset="0"/>
                <a:cs typeface="Times New Roman" panose="02020603050405020304" pitchFamily="18" charset="0"/>
              </a:rPr>
              <a:t>Παραδείγματα τυχαίων μεταβλητών</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 Το ύψος των ανθρώπων</a:t>
            </a:r>
          </a:p>
          <a:p>
            <a:pPr>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 Ο χρόνος άφιξης ενός αεροπλάνου</a:t>
            </a:r>
          </a:p>
          <a:p>
            <a:pPr>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 Το χρονικό διάστημα ανάμεσα σε δύο κλήσεις σε ένα τηλεφωνικό κέντρο</a:t>
            </a:r>
          </a:p>
        </p:txBody>
      </p:sp>
      <p:sp>
        <p:nvSpPr>
          <p:cNvPr id="4" name="Ορθογώνιο 3">
            <a:extLst>
              <a:ext uri="{FF2B5EF4-FFF2-40B4-BE49-F238E27FC236}">
                <a16:creationId xmlns:a16="http://schemas.microsoft.com/office/drawing/2014/main" id="{C11C08DD-04B6-406A-9176-6B146A491A42}"/>
              </a:ext>
            </a:extLst>
          </p:cNvPr>
          <p:cNvSpPr/>
          <p:nvPr/>
        </p:nvSpPr>
        <p:spPr>
          <a:xfrm>
            <a:off x="1168866" y="1929467"/>
            <a:ext cx="9680895" cy="8221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l-GR" sz="2000" dirty="0">
                <a:latin typeface="Times New Roman" panose="02020603050405020304" pitchFamily="18" charset="0"/>
                <a:cs typeface="Times New Roman" panose="02020603050405020304" pitchFamily="18" charset="0"/>
              </a:rPr>
              <a:t>Συνεχείς ονομάζουμε τις τυχαίες μεταβλητές που παίρνουν κάθε τιμή ενός διαστήματος ή μιας ένωσης διαστημάτων.</a:t>
            </a:r>
          </a:p>
        </p:txBody>
      </p:sp>
    </p:spTree>
    <p:extLst>
      <p:ext uri="{BB962C8B-B14F-4D97-AF65-F5344CB8AC3E}">
        <p14:creationId xmlns:p14="http://schemas.microsoft.com/office/powerpoint/2010/main" val="253544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CB31B346-9F07-48CB-8F2D-EB05A6D02084}"/>
                  </a:ext>
                </a:extLst>
              </p:cNvPr>
              <p:cNvSpPr>
                <a:spLocks noGrp="1"/>
              </p:cNvSpPr>
              <p:nvPr>
                <p:ph idx="1"/>
              </p:nvPr>
            </p:nvSpPr>
            <p:spPr/>
            <p:txBody>
              <a:bodyPr>
                <a:normAutofit/>
              </a:bodyPr>
              <a:lstStyle/>
              <a:p>
                <a:r>
                  <a:rPr lang="el-GR" dirty="0"/>
                  <a:t>Ορίζουμε την πυκνότητα πιθανότητας</a:t>
                </a:r>
                <a:r>
                  <a:rPr lang="en-US" dirty="0"/>
                  <a:t>:</a:t>
                </a:r>
              </a:p>
              <a:p>
                <a14:m>
                  <m:oMath xmlns:m="http://schemas.openxmlformats.org/officeDocument/2006/math">
                    <m:sSub>
                      <m:sSubPr>
                        <m:ctrlPr>
                          <a:rPr lang="el-GR"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𝑓</m:t>
                        </m:r>
                      </m:e>
                      <m:sub>
                        <m:r>
                          <a:rPr lang="en-US" i="1">
                            <a:latin typeface="Cambria Math" panose="02040503050406030204" pitchFamily="18" charset="0"/>
                            <a:cs typeface="Times New Roman" panose="02020603050405020304" pitchFamily="18" charset="0"/>
                          </a:rPr>
                          <m:t>𝑋</m:t>
                        </m:r>
                      </m:sub>
                    </m:sSub>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𝑥</m:t>
                        </m:r>
                      </m:e>
                    </m:d>
                    <m:r>
                      <a:rPr lang="en-US" i="1">
                        <a:latin typeface="Cambria Math" panose="02040503050406030204" pitchFamily="18" charset="0"/>
                        <a:cs typeface="Times New Roman" panose="02020603050405020304" pitchFamily="18" charset="0"/>
                      </a:rPr>
                      <m:t>= </m:t>
                    </m:r>
                    <m:d>
                      <m:dPr>
                        <m:begChr m:val="{"/>
                        <m:endChr m:val="}"/>
                        <m:ctrlPr>
                          <a:rPr lang="en-US" i="1">
                            <a:latin typeface="Cambria Math" panose="02040503050406030204" pitchFamily="18" charset="0"/>
                            <a:cs typeface="Times New Roman" panose="02020603050405020304" pitchFamily="18" charset="0"/>
                          </a:rPr>
                        </m:ctrlPr>
                      </m:dPr>
                      <m:e>
                        <m:eqArr>
                          <m:eqArrPr>
                            <m:ctrlPr>
                              <a:rPr lang="en-US" i="1">
                                <a:latin typeface="Cambria Math" panose="02040503050406030204" pitchFamily="18" charset="0"/>
                                <a:cs typeface="Times New Roman" panose="02020603050405020304" pitchFamily="18" charset="0"/>
                              </a:rPr>
                            </m:ctrlPr>
                          </m:eqArrPr>
                          <m:e>
                            <m:r>
                              <a:rPr lang="en-US" i="1">
                                <a:latin typeface="Cambria Math" panose="02040503050406030204" pitchFamily="18" charset="0"/>
                                <a:cs typeface="Times New Roman" panose="02020603050405020304" pitchFamily="18" charset="0"/>
                              </a:rPr>
                              <m:t>0                    </m:t>
                            </m:r>
                            <m:r>
                              <a:rPr lang="en-US" i="1">
                                <a:latin typeface="Cambria Math" panose="02040503050406030204" pitchFamily="18" charset="0"/>
                                <a:cs typeface="Times New Roman" panose="02020603050405020304" pitchFamily="18" charset="0"/>
                              </a:rPr>
                              <m:t>𝑥</m:t>
                            </m:r>
                            <m:r>
                              <a:rPr lang="en-US" i="1">
                                <a:latin typeface="Cambria Math" panose="02040503050406030204" pitchFamily="18" charset="0"/>
                                <a:cs typeface="Times New Roman" panose="02020603050405020304" pitchFamily="18" charset="0"/>
                              </a:rPr>
                              <m:t>&lt;0</m:t>
                            </m:r>
                          </m:e>
                          <m:e>
                            <m:f>
                              <m:fPr>
                                <m:ctrlPr>
                                  <a:rPr lang="el-GR" i="1">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2</m:t>
                                </m:r>
                              </m:den>
                            </m:f>
                            <m:r>
                              <a:rPr lang="en-US" i="1">
                                <a:latin typeface="Cambria Math" panose="02040503050406030204" pitchFamily="18" charset="0"/>
                              </a:rPr>
                              <m:t>𝑥</m:t>
                            </m:r>
                            <m:r>
                              <a:rPr lang="en-US" i="1">
                                <a:latin typeface="Cambria Math" panose="02040503050406030204" pitchFamily="18" charset="0"/>
                              </a:rPr>
                              <m:t>          0≤</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≤2</m:t>
                            </m:r>
                          </m:e>
                          <m:e>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rPr>
                              <m:t>          2&lt;</m:t>
                            </m:r>
                            <m:r>
                              <a:rPr lang="en-US" i="1">
                                <a:latin typeface="Cambria Math" panose="02040503050406030204" pitchFamily="18" charset="0"/>
                              </a:rPr>
                              <m:t>𝑥</m:t>
                            </m:r>
                            <m:r>
                              <a:rPr lang="en-US" i="1">
                                <a:latin typeface="Cambria Math" panose="02040503050406030204" pitchFamily="18" charset="0"/>
                              </a:rPr>
                              <m:t>&lt;4   </m:t>
                            </m:r>
                          </m:e>
                          <m:e>
                            <m:r>
                              <a:rPr lang="en-US" i="1">
                                <a:latin typeface="Cambria Math" panose="02040503050406030204" pitchFamily="18" charset="0"/>
                              </a:rPr>
                              <m:t>0                   </m:t>
                            </m:r>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rPr>
                              <m:t>    </m:t>
                            </m:r>
                          </m:e>
                        </m:eqArr>
                        <m:r>
                          <a:rPr lang="en-US" i="1">
                            <a:latin typeface="Cambria Math" panose="02040503050406030204" pitchFamily="18" charset="0"/>
                          </a:rPr>
                          <m:t>   </m:t>
                        </m:r>
                      </m:e>
                    </m:d>
                  </m:oMath>
                </a14:m>
                <a:endParaRPr lang="en-US" dirty="0">
                  <a:latin typeface="Times New Roman" panose="02020603050405020304" pitchFamily="18" charset="0"/>
                  <a:cs typeface="Times New Roman" panose="02020603050405020304" pitchFamily="18" charset="0"/>
                </a:endParaRPr>
              </a:p>
              <a:p>
                <a:pPr marL="0" lvl="0" indent="0">
                  <a:buClr>
                    <a:srgbClr val="E48312"/>
                  </a:buClr>
                  <a:buNone/>
                </a:pP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b>
                      <m:sup>
                        <m: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x</m:t>
                            </m:r>
                          </m:e>
                        </m:d>
                        <m:r>
                          <m:rPr>
                            <m:sty m:val="p"/>
                          </m:rPr>
                          <a:rPr lang="en-US">
                            <a:solidFill>
                              <a:srgbClr val="000000"/>
                            </a:solidFill>
                            <a:latin typeface="Cambria Math" panose="02040503050406030204" pitchFamily="18" charset="0"/>
                          </a:rPr>
                          <m:t>dx</m:t>
                        </m:r>
                        <m:r>
                          <a:rPr lang="en-US">
                            <a:solidFill>
                              <a:srgbClr val="000000"/>
                            </a:solidFill>
                            <a:latin typeface="Cambria Math" panose="02040503050406030204" pitchFamily="18" charset="0"/>
                          </a:rPr>
                          <m:t>=1</m:t>
                        </m:r>
                      </m:e>
                    </m:nary>
                  </m:oMath>
                </a14:m>
                <a:r>
                  <a:rPr lang="el-GR" dirty="0">
                    <a:solidFill>
                      <a:srgbClr val="000000">
                        <a:lumMod val="75000"/>
                        <a:lumOff val="25000"/>
                      </a:srgbClr>
                    </a:solidFill>
                    <a:latin typeface="Times New Roman" panose="02020603050405020304" pitchFamily="18" charset="0"/>
                    <a:cs typeface="Times New Roman" panose="02020603050405020304" pitchFamily="18" charset="0"/>
                  </a:rPr>
                  <a:t> με </a:t>
                </a:r>
                <a14:m>
                  <m:oMath xmlns:m="http://schemas.openxmlformats.org/officeDocument/2006/math">
                    <m:sSub>
                      <m:sSubPr>
                        <m:ctrlPr>
                          <a:rPr lang="el-GR" i="1">
                            <a:solidFill>
                              <a:srgbClr val="000000">
                                <a:lumMod val="75000"/>
                                <a:lumOff val="25000"/>
                              </a:srgbClr>
                            </a:solidFill>
                            <a:latin typeface="Cambria Math" panose="02040503050406030204" pitchFamily="18" charset="0"/>
                            <a:cs typeface="Times New Roman" panose="02020603050405020304" pitchFamily="18" charset="0"/>
                          </a:rPr>
                        </m:ctrlPr>
                      </m:sSubPr>
                      <m:e>
                        <m:r>
                          <a:rPr lang="en-US" i="1">
                            <a:solidFill>
                              <a:srgbClr val="000000">
                                <a:lumMod val="75000"/>
                                <a:lumOff val="25000"/>
                              </a:srgbClr>
                            </a:solidFill>
                            <a:latin typeface="Cambria Math" panose="02040503050406030204" pitchFamily="18" charset="0"/>
                            <a:cs typeface="Times New Roman" panose="02020603050405020304" pitchFamily="18" charset="0"/>
                          </a:rPr>
                          <m:t>𝑓</m:t>
                        </m:r>
                      </m:e>
                      <m:sub>
                        <m:r>
                          <a:rPr lang="en-US" i="1">
                            <a:solidFill>
                              <a:srgbClr val="000000">
                                <a:lumMod val="75000"/>
                                <a:lumOff val="25000"/>
                              </a:srgbClr>
                            </a:solidFill>
                            <a:latin typeface="Cambria Math" panose="02040503050406030204" pitchFamily="18" charset="0"/>
                            <a:cs typeface="Times New Roman" panose="02020603050405020304" pitchFamily="18" charset="0"/>
                          </a:rPr>
                          <m:t>𝑋</m:t>
                        </m:r>
                      </m:sub>
                    </m:sSub>
                    <m:d>
                      <m:dPr>
                        <m:ctrlPr>
                          <a:rPr lang="en-US" i="1">
                            <a:solidFill>
                              <a:srgbClr val="000000">
                                <a:lumMod val="75000"/>
                                <a:lumOff val="25000"/>
                              </a:srgbClr>
                            </a:solidFill>
                            <a:latin typeface="Cambria Math" panose="02040503050406030204" pitchFamily="18" charset="0"/>
                            <a:cs typeface="Times New Roman" panose="02020603050405020304" pitchFamily="18" charset="0"/>
                          </a:rPr>
                        </m:ctrlPr>
                      </m:dPr>
                      <m:e>
                        <m:r>
                          <a:rPr lang="en-US" i="1">
                            <a:solidFill>
                              <a:srgbClr val="000000">
                                <a:lumMod val="75000"/>
                                <a:lumOff val="25000"/>
                              </a:srgbClr>
                            </a:solidFill>
                            <a:latin typeface="Cambria Math" panose="02040503050406030204" pitchFamily="18" charset="0"/>
                            <a:cs typeface="Times New Roman" panose="02020603050405020304" pitchFamily="18" charset="0"/>
                          </a:rPr>
                          <m:t>𝑥</m:t>
                        </m:r>
                      </m:e>
                    </m:d>
                  </m:oMath>
                </a14:m>
                <a:r>
                  <a:rPr lang="el-GR" dirty="0">
                    <a:solidFill>
                      <a:srgbClr val="000000">
                        <a:lumMod val="75000"/>
                        <a:lumOff val="25000"/>
                      </a:srgbClr>
                    </a:solidFill>
                    <a:latin typeface="Times New Roman" panose="02020603050405020304" pitchFamily="18" charset="0"/>
                    <a:cs typeface="Times New Roman" panose="02020603050405020304" pitchFamily="18" charset="0"/>
                  </a:rPr>
                  <a:t>=0  για </a:t>
                </a:r>
                <a:r>
                  <a:rPr lang="en-US" dirty="0">
                    <a:solidFill>
                      <a:srgbClr val="000000">
                        <a:lumMod val="75000"/>
                        <a:lumOff val="25000"/>
                      </a:srgbClr>
                    </a:solidFill>
                    <a:latin typeface="Times New Roman" panose="02020603050405020304" pitchFamily="18" charset="0"/>
                    <a:cs typeface="Times New Roman" panose="02020603050405020304" pitchFamily="18" charset="0"/>
                  </a:rPr>
                  <a:t>x&lt;0 </a:t>
                </a:r>
                <a:r>
                  <a:rPr lang="el-GR" dirty="0">
                    <a:solidFill>
                      <a:srgbClr val="000000">
                        <a:lumMod val="75000"/>
                        <a:lumOff val="25000"/>
                      </a:srgbClr>
                    </a:solidFill>
                    <a:latin typeface="Times New Roman" panose="02020603050405020304" pitchFamily="18" charset="0"/>
                    <a:cs typeface="Times New Roman" panose="02020603050405020304" pitchFamily="18" charset="0"/>
                  </a:rPr>
                  <a:t>ή χ&gt;4</a:t>
                </a:r>
              </a:p>
              <a:p>
                <a:pPr marL="0" lvl="0" indent="0">
                  <a:buClr>
                    <a:srgbClr val="E48312"/>
                  </a:buClr>
                  <a:buNone/>
                </a:pPr>
                <a:endParaRPr lang="el-GR" dirty="0">
                  <a:solidFill>
                    <a:srgbClr val="000000">
                      <a:lumMod val="75000"/>
                      <a:lumOff val="25000"/>
                    </a:srgbClr>
                  </a:solidFill>
                  <a:latin typeface="Times New Roman" panose="02020603050405020304" pitchFamily="18" charset="0"/>
                  <a:cs typeface="Times New Roman" panose="02020603050405020304" pitchFamily="18" charset="0"/>
                </a:endParaRPr>
              </a:p>
              <a:p>
                <a:pPr marL="0" lvl="0" indent="0">
                  <a:buClr>
                    <a:srgbClr val="E48312"/>
                  </a:buClr>
                  <a:buNone/>
                </a:pP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b>
                      <m:sup>
                        <m: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x</m:t>
                            </m:r>
                          </m:e>
                        </m:d>
                        <m:r>
                          <m:rPr>
                            <m:sty m:val="p"/>
                          </m:rPr>
                          <a:rPr lang="en-US">
                            <a:solidFill>
                              <a:srgbClr val="000000"/>
                            </a:solidFill>
                            <a:latin typeface="Cambria Math" panose="02040503050406030204" pitchFamily="18" charset="0"/>
                          </a:rPr>
                          <m:t>dx</m:t>
                        </m:r>
                        <m:r>
                          <a:rPr lang="en-US">
                            <a:solidFill>
                              <a:srgbClr val="000000"/>
                            </a:solidFill>
                            <a:latin typeface="Cambria Math" panose="02040503050406030204" pitchFamily="18" charset="0"/>
                          </a:rPr>
                          <m:t>=</m:t>
                        </m:r>
                        <m:nary>
                          <m:naryPr>
                            <m:ctrlPr>
                              <a:rPr lang="el-GR" i="1">
                                <a:solidFill>
                                  <a:srgbClr val="000000"/>
                                </a:solidFill>
                                <a:latin typeface="Cambria Math" panose="02040503050406030204" pitchFamily="18" charset="0"/>
                              </a:rPr>
                            </m:ctrlPr>
                          </m:naryPr>
                          <m:sub>
                            <m:r>
                              <m:rPr>
                                <m:brk m:alnAt="23"/>
                              </m:rPr>
                              <a:rPr lang="el-GR" b="0" i="1" smtClean="0">
                                <a:solidFill>
                                  <a:srgbClr val="000000"/>
                                </a:solidFill>
                                <a:latin typeface="Cambria Math" panose="02040503050406030204" pitchFamily="18" charset="0"/>
                              </a:rPr>
                              <m:t>0</m:t>
                            </m:r>
                          </m:sub>
                          <m:sup>
                            <m:r>
                              <a:rPr lang="el-GR" b="0" i="0" smtClean="0">
                                <a:solidFill>
                                  <a:srgbClr val="000000"/>
                                </a:solidFill>
                                <a:latin typeface="Cambria Math" panose="02040503050406030204" pitchFamily="18" charset="0"/>
                                <a:ea typeface="Cambria Math" panose="02040503050406030204" pitchFamily="18" charset="0"/>
                              </a:rPr>
                              <m:t>2</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x</m:t>
                                </m:r>
                              </m:e>
                            </m:d>
                            <m:r>
                              <m:rPr>
                                <m:sty m:val="p"/>
                              </m:rPr>
                              <a:rPr lang="en-US">
                                <a:solidFill>
                                  <a:srgbClr val="000000"/>
                                </a:solidFill>
                                <a:latin typeface="Cambria Math" panose="02040503050406030204" pitchFamily="18" charset="0"/>
                              </a:rPr>
                              <m:t>dx</m:t>
                            </m:r>
                            <m:r>
                              <a:rPr lang="el-GR" b="0" i="1" smtClean="0">
                                <a:solidFill>
                                  <a:srgbClr val="000000"/>
                                </a:solidFill>
                                <a:latin typeface="Cambria Math" panose="02040503050406030204" pitchFamily="18" charset="0"/>
                              </a:rPr>
                              <m:t>+</m:t>
                            </m:r>
                            <m:r>
                              <a:rPr lang="el-GR" i="1">
                                <a:solidFill>
                                  <a:srgbClr val="000000"/>
                                </a:solidFill>
                                <a:latin typeface="Cambria Math" panose="02040503050406030204" pitchFamily="18" charset="0"/>
                              </a:rPr>
                              <m:t> </m:t>
                            </m:r>
                          </m:e>
                        </m:nary>
                      </m:e>
                    </m:nary>
                  </m:oMath>
                </a14:m>
                <a:r>
                  <a:rPr lang="el-GR" dirty="0">
                    <a:solidFill>
                      <a:srgbClr val="000000"/>
                    </a:solidFill>
                  </a:rPr>
                  <a:t> </a:t>
                </a: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l-GR" b="0" i="1" smtClean="0">
                            <a:solidFill>
                              <a:srgbClr val="000000"/>
                            </a:solidFill>
                            <a:latin typeface="Cambria Math" panose="02040503050406030204" pitchFamily="18" charset="0"/>
                          </a:rPr>
                          <m:t>2</m:t>
                        </m:r>
                      </m:sub>
                      <m:sup>
                        <m:r>
                          <a:rPr lang="el-GR" b="0" i="0" smtClean="0">
                            <a:solidFill>
                              <a:srgbClr val="000000"/>
                            </a:solidFill>
                            <a:latin typeface="Cambria Math" panose="02040503050406030204" pitchFamily="18" charset="0"/>
                            <a:ea typeface="Cambria Math" panose="02040503050406030204" pitchFamily="18" charset="0"/>
                          </a:rPr>
                          <m:t>4</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x</m:t>
                            </m:r>
                          </m:e>
                        </m:d>
                        <m:r>
                          <m:rPr>
                            <m:sty m:val="p"/>
                          </m:rPr>
                          <a:rPr lang="en-US">
                            <a:solidFill>
                              <a:srgbClr val="000000"/>
                            </a:solidFill>
                            <a:latin typeface="Cambria Math" panose="02040503050406030204" pitchFamily="18" charset="0"/>
                          </a:rPr>
                          <m:t>dx</m:t>
                        </m:r>
                        <m:r>
                          <a:rPr lang="el-GR" b="0" i="1" smtClean="0">
                            <a:solidFill>
                              <a:srgbClr val="000000"/>
                            </a:solidFill>
                            <a:latin typeface="Cambria Math" panose="02040503050406030204" pitchFamily="18" charset="0"/>
                          </a:rPr>
                          <m:t>=</m:t>
                        </m:r>
                        <m:nary>
                          <m:naryPr>
                            <m:ctrlPr>
                              <a:rPr lang="el-GR" i="1">
                                <a:solidFill>
                                  <a:srgbClr val="000000"/>
                                </a:solidFill>
                                <a:latin typeface="Cambria Math" panose="02040503050406030204" pitchFamily="18" charset="0"/>
                              </a:rPr>
                            </m:ctrlPr>
                          </m:naryPr>
                          <m:sub>
                            <m:r>
                              <m:rPr>
                                <m:brk m:alnAt="23"/>
                              </m:rPr>
                              <a:rPr lang="el-GR" i="1">
                                <a:solidFill>
                                  <a:srgbClr val="000000"/>
                                </a:solidFill>
                                <a:latin typeface="Cambria Math" panose="02040503050406030204" pitchFamily="18" charset="0"/>
                              </a:rPr>
                              <m:t>2</m:t>
                            </m:r>
                          </m:sub>
                          <m:sup>
                            <m:r>
                              <a:rPr lang="el-GR">
                                <a:solidFill>
                                  <a:srgbClr val="000000"/>
                                </a:solidFill>
                                <a:latin typeface="Cambria Math" panose="02040503050406030204" pitchFamily="18" charset="0"/>
                                <a:ea typeface="Cambria Math" panose="02040503050406030204" pitchFamily="18" charset="0"/>
                              </a:rPr>
                              <m:t>4</m:t>
                            </m:r>
                          </m:sup>
                          <m:e>
                            <m:f>
                              <m:fPr>
                                <m:ctrlPr>
                                  <a:rPr lang="el-GR" i="1">
                                    <a:latin typeface="Cambria Math" panose="02040503050406030204" pitchFamily="18" charset="0"/>
                                  </a:rPr>
                                </m:ctrlPr>
                              </m:fPr>
                              <m:num>
                                <m:r>
                                  <a:rPr lang="en-US" i="1">
                                    <a:latin typeface="Cambria Math" panose="02040503050406030204" pitchFamily="18" charset="0"/>
                                  </a:rPr>
                                  <m:t>𝑘</m:t>
                                </m:r>
                              </m:num>
                              <m:den>
                                <m:r>
                                  <a:rPr lang="en-US" i="1">
                                    <a:latin typeface="Cambria Math" panose="02040503050406030204" pitchFamily="18" charset="0"/>
                                  </a:rPr>
                                  <m:t>2</m:t>
                                </m:r>
                              </m:den>
                            </m:f>
                            <m:r>
                              <a:rPr lang="en-US" i="1">
                                <a:latin typeface="Cambria Math" panose="02040503050406030204" pitchFamily="18" charset="0"/>
                              </a:rPr>
                              <m:t>𝑥</m:t>
                            </m:r>
                            <m:r>
                              <m:rPr>
                                <m:sty m:val="p"/>
                              </m:rPr>
                              <a:rPr lang="en-US">
                                <a:solidFill>
                                  <a:srgbClr val="000000"/>
                                </a:solidFill>
                                <a:latin typeface="Cambria Math" panose="02040503050406030204" pitchFamily="18" charset="0"/>
                              </a:rPr>
                              <m:t>dx</m:t>
                            </m:r>
                          </m:e>
                        </m:nary>
                        <m:r>
                          <m:rPr>
                            <m:nor/>
                          </m:rPr>
                          <a:rPr lang="el-GR" b="0" i="0" smtClean="0">
                            <a:solidFill>
                              <a:srgbClr val="000000"/>
                            </a:solidFill>
                            <a:latin typeface="Cambria Math" panose="02040503050406030204" pitchFamily="18" charset="0"/>
                          </a:rPr>
                          <m:t>+</m:t>
                        </m:r>
                        <m:r>
                          <m:rPr>
                            <m:nor/>
                          </m:rPr>
                          <a:rPr lang="el-GR" dirty="0">
                            <a:solidFill>
                              <a:srgbClr val="000000"/>
                            </a:solidFill>
                          </a:rPr>
                          <m:t> </m:t>
                        </m:r>
                        <m:nary>
                          <m:naryPr>
                            <m:ctrlPr>
                              <a:rPr lang="el-GR" i="1">
                                <a:solidFill>
                                  <a:srgbClr val="000000"/>
                                </a:solidFill>
                                <a:latin typeface="Cambria Math" panose="02040503050406030204" pitchFamily="18" charset="0"/>
                              </a:rPr>
                            </m:ctrlPr>
                          </m:naryPr>
                          <m:sub>
                            <m:r>
                              <m:rPr>
                                <m:brk m:alnAt="23"/>
                              </m:rPr>
                              <a:rPr lang="el-GR" i="1">
                                <a:solidFill>
                                  <a:srgbClr val="000000"/>
                                </a:solidFill>
                                <a:latin typeface="Cambria Math" panose="02040503050406030204" pitchFamily="18" charset="0"/>
                              </a:rPr>
                              <m:t>2</m:t>
                            </m:r>
                          </m:sub>
                          <m:sup>
                            <m:r>
                              <a:rPr lang="el-GR">
                                <a:solidFill>
                                  <a:srgbClr val="000000"/>
                                </a:solidFill>
                                <a:latin typeface="Cambria Math" panose="02040503050406030204" pitchFamily="18" charset="0"/>
                                <a:ea typeface="Cambria Math" panose="02040503050406030204" pitchFamily="18" charset="0"/>
                              </a:rPr>
                              <m:t>4</m:t>
                            </m:r>
                          </m:sup>
                          <m:e>
                            <m:r>
                              <a:rPr lang="en-US" b="0" i="1" smtClean="0">
                                <a:solidFill>
                                  <a:srgbClr val="000000"/>
                                </a:solidFill>
                                <a:latin typeface="Cambria Math" panose="02040503050406030204" pitchFamily="18" charset="0"/>
                                <a:ea typeface="Cambria Math" panose="02040503050406030204" pitchFamily="18" charset="0"/>
                              </a:rPr>
                              <m:t>𝑘</m:t>
                            </m:r>
                            <m:r>
                              <a:rPr lang="en-US" b="0" i="0" smtClean="0">
                                <a:solidFill>
                                  <a:srgbClr val="000000"/>
                                </a:solidFill>
                                <a:latin typeface="Cambria Math" panose="02040503050406030204" pitchFamily="18" charset="0"/>
                                <a:ea typeface="Cambria Math" panose="02040503050406030204" pitchFamily="18" charset="0"/>
                              </a:rPr>
                              <m:t> </m:t>
                            </m:r>
                            <m:r>
                              <m:rPr>
                                <m:sty m:val="p"/>
                              </m:rPr>
                              <a:rPr lang="en-US">
                                <a:solidFill>
                                  <a:srgbClr val="000000"/>
                                </a:solidFill>
                                <a:latin typeface="Cambria Math" panose="02040503050406030204" pitchFamily="18" charset="0"/>
                              </a:rPr>
                              <m:t>dx</m:t>
                            </m:r>
                            <m:r>
                              <a:rPr lang="el-GR" i="1">
                                <a:solidFill>
                                  <a:srgbClr val="000000"/>
                                </a:solidFill>
                                <a:latin typeface="Cambria Math" panose="02040503050406030204" pitchFamily="18" charset="0"/>
                              </a:rPr>
                              <m:t>= </m:t>
                            </m:r>
                          </m:e>
                        </m:nary>
                      </m:e>
                    </m:nary>
                  </m:oMath>
                </a14:m>
                <a:r>
                  <a:rPr lang="en-US" dirty="0">
                    <a:solidFill>
                      <a:srgbClr val="000000">
                        <a:lumMod val="75000"/>
                        <a:lumOff val="25000"/>
                      </a:srgbClr>
                    </a:solidFill>
                    <a:latin typeface="Times New Roman" panose="02020603050405020304" pitchFamily="18" charset="0"/>
                    <a:cs typeface="Times New Roman" panose="02020603050405020304" pitchFamily="18" charset="0"/>
                  </a:rPr>
                  <a:t>k+2k = 3k </a:t>
                </a:r>
              </a:p>
              <a:p>
                <a:pPr marL="0" lvl="0" indent="0">
                  <a:buClr>
                    <a:srgbClr val="E48312"/>
                  </a:buClr>
                  <a:buNone/>
                </a:pPr>
                <a:r>
                  <a:rPr lang="en-US" dirty="0">
                    <a:solidFill>
                      <a:srgbClr val="000000">
                        <a:lumMod val="75000"/>
                        <a:lumOff val="25000"/>
                      </a:srgbClr>
                    </a:solidFill>
                    <a:latin typeface="Times New Roman" panose="02020603050405020304" pitchFamily="18" charset="0"/>
                    <a:cs typeface="Times New Roman" panose="02020603050405020304" pitchFamily="18" charset="0"/>
                  </a:rPr>
                  <a:t>3k =1, </a:t>
                </a:r>
                <a:r>
                  <a:rPr lang="el-GR" dirty="0">
                    <a:solidFill>
                      <a:srgbClr val="000000">
                        <a:lumMod val="75000"/>
                        <a:lumOff val="25000"/>
                      </a:srgbClr>
                    </a:solidFill>
                    <a:latin typeface="Times New Roman" panose="02020603050405020304" pitchFamily="18" charset="0"/>
                    <a:cs typeface="Times New Roman" panose="02020603050405020304" pitchFamily="18" charset="0"/>
                  </a:rPr>
                  <a:t>Άρα </a:t>
                </a:r>
                <a:r>
                  <a:rPr lang="en-US" dirty="0">
                    <a:solidFill>
                      <a:srgbClr val="000000">
                        <a:lumMod val="75000"/>
                        <a:lumOff val="25000"/>
                      </a:srgbClr>
                    </a:solidFill>
                    <a:latin typeface="Times New Roman" panose="02020603050405020304" pitchFamily="18" charset="0"/>
                    <a:cs typeface="Times New Roman" panose="02020603050405020304" pitchFamily="18" charset="0"/>
                  </a:rPr>
                  <a:t>k=1/3</a:t>
                </a:r>
                <a:endParaRPr lang="el-GR" dirty="0">
                  <a:solidFill>
                    <a:srgbClr val="000000">
                      <a:lumMod val="75000"/>
                      <a:lumOff val="25000"/>
                    </a:srgbClr>
                  </a:solidFill>
                  <a:latin typeface="Times New Roman" panose="02020603050405020304" pitchFamily="18" charset="0"/>
                  <a:cs typeface="Times New Roman" panose="02020603050405020304" pitchFamily="18" charset="0"/>
                </a:endParaRPr>
              </a:p>
              <a:p>
                <a:endParaRPr lang="en-US" dirty="0"/>
              </a:p>
              <a:p>
                <a:endParaRPr lang="el-GR" dirty="0"/>
              </a:p>
            </p:txBody>
          </p:sp>
        </mc:Choice>
        <mc:Fallback xmlns="">
          <p:sp>
            <p:nvSpPr>
              <p:cNvPr id="3" name="Θέση περιεχομένου 2">
                <a:extLst>
                  <a:ext uri="{FF2B5EF4-FFF2-40B4-BE49-F238E27FC236}">
                    <a16:creationId xmlns:a16="http://schemas.microsoft.com/office/drawing/2014/main" id="{CB31B346-9F07-48CB-8F2D-EB05A6D02084}"/>
                  </a:ext>
                </a:extLst>
              </p:cNvPr>
              <p:cNvSpPr>
                <a:spLocks noGrp="1" noRot="1" noChangeAspect="1" noMove="1" noResize="1" noEditPoints="1" noAdjustHandles="1" noChangeArrowheads="1" noChangeShapeType="1" noTextEdit="1"/>
              </p:cNvSpPr>
              <p:nvPr>
                <p:ph idx="1"/>
              </p:nvPr>
            </p:nvSpPr>
            <p:spPr>
              <a:blipFill>
                <a:blip r:embed="rId2"/>
                <a:stretch>
                  <a:fillRect l="-5576" t="-1667"/>
                </a:stretch>
              </a:blipFill>
            </p:spPr>
            <p:txBody>
              <a:bodyPr/>
              <a:lstStyle/>
              <a:p>
                <a:r>
                  <a:rPr lang="el-GR">
                    <a:noFill/>
                  </a:rPr>
                  <a:t> </a:t>
                </a:r>
              </a:p>
            </p:txBody>
          </p:sp>
        </mc:Fallback>
      </mc:AlternateContent>
      <p:sp>
        <p:nvSpPr>
          <p:cNvPr id="4" name="Τίτλος 1">
            <a:extLst>
              <a:ext uri="{FF2B5EF4-FFF2-40B4-BE49-F238E27FC236}">
                <a16:creationId xmlns:a16="http://schemas.microsoft.com/office/drawing/2014/main" id="{73318B51-6098-4D59-A8C6-AF21D4D2BA25}"/>
              </a:ext>
            </a:extLst>
          </p:cNvPr>
          <p:cNvSpPr>
            <a:spLocks noGrp="1"/>
          </p:cNvSpPr>
          <p:nvPr>
            <p:ph type="title"/>
          </p:nvPr>
        </p:nvSpPr>
        <p:spPr>
          <a:xfrm>
            <a:off x="1096963" y="287338"/>
            <a:ext cx="10058400" cy="1449387"/>
          </a:xfrm>
        </p:spPr>
        <p:txBody>
          <a:bodyPr>
            <a:normAutofit/>
          </a:bodyPr>
          <a:lstStyle/>
          <a:p>
            <a:pPr algn="ctr"/>
            <a:r>
              <a:rPr lang="el-GR" sz="3600" dirty="0">
                <a:latin typeface="+mn-lt"/>
              </a:rPr>
              <a:t>Άσκηση 1</a:t>
            </a:r>
          </a:p>
        </p:txBody>
      </p:sp>
    </p:spTree>
    <p:extLst>
      <p:ext uri="{BB962C8B-B14F-4D97-AF65-F5344CB8AC3E}">
        <p14:creationId xmlns:p14="http://schemas.microsoft.com/office/powerpoint/2010/main" val="260784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CB31B346-9F07-48CB-8F2D-EB05A6D02084}"/>
                  </a:ext>
                </a:extLst>
              </p:cNvPr>
              <p:cNvSpPr>
                <a:spLocks noGrp="1"/>
              </p:cNvSpPr>
              <p:nvPr>
                <p:ph idx="1"/>
              </p:nvPr>
            </p:nvSpPr>
            <p:spPr/>
            <p:txBody>
              <a:bodyPr>
                <a:normAutofit/>
              </a:bodyPr>
              <a:lstStyle/>
              <a:p>
                <a:r>
                  <a:rPr lang="el-GR" dirty="0"/>
                  <a:t>Για </a:t>
                </a:r>
                <a14:m>
                  <m:oMath xmlns:m="http://schemas.openxmlformats.org/officeDocument/2006/math">
                    <m:r>
                      <a:rPr lang="el-GR" b="0" i="1" smtClean="0">
                        <a:latin typeface="Cambria Math" panose="02040503050406030204" pitchFamily="18" charset="0"/>
                      </a:rPr>
                      <m:t>0</m:t>
                    </m:r>
                    <m:r>
                      <a:rPr lang="el-GR"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≤2</m:t>
                    </m:r>
                  </m:oMath>
                </a14:m>
                <a:r>
                  <a:rPr lang="en-US" dirty="0"/>
                  <a:t> </a:t>
                </a:r>
                <a:r>
                  <a:rPr lang="el-GR" dirty="0"/>
                  <a:t>έχουμε </a:t>
                </a:r>
                <a14:m>
                  <m:oMath xmlns:m="http://schemas.openxmlformats.org/officeDocument/2006/math">
                    <m:sSub>
                      <m:sSubPr>
                        <m:ctrlPr>
                          <a:rPr lang="el-GR"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𝑓</m:t>
                        </m:r>
                      </m:e>
                      <m:sub>
                        <m:r>
                          <a:rPr lang="en-US" i="1">
                            <a:latin typeface="Cambria Math" panose="02040503050406030204" pitchFamily="18" charset="0"/>
                            <a:cs typeface="Times New Roman" panose="02020603050405020304" pitchFamily="18" charset="0"/>
                          </a:rPr>
                          <m:t>𝑋</m:t>
                        </m:r>
                      </m:sub>
                    </m:sSub>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𝑥</m:t>
                        </m:r>
                      </m:e>
                    </m:d>
                    <m:r>
                      <a:rPr lang="en-US" i="1">
                        <a:latin typeface="Cambria Math" panose="02040503050406030204" pitchFamily="18" charset="0"/>
                        <a:cs typeface="Times New Roman" panose="02020603050405020304" pitchFamily="18" charset="0"/>
                      </a:rPr>
                      <m:t>= </m:t>
                    </m:r>
                    <m:f>
                      <m:fPr>
                        <m:ctrlPr>
                          <a:rPr lang="en-US" i="1" smtClean="0">
                            <a:latin typeface="Cambria Math" panose="02040503050406030204" pitchFamily="18" charset="0"/>
                            <a:cs typeface="Times New Roman" panose="02020603050405020304" pitchFamily="18" charset="0"/>
                          </a:rPr>
                        </m:ctrlPr>
                      </m:fPr>
                      <m:num>
                        <m:r>
                          <a:rPr lang="el-GR" b="0" i="1" smtClean="0">
                            <a:latin typeface="Cambria Math" panose="02040503050406030204" pitchFamily="18" charset="0"/>
                            <a:cs typeface="Times New Roman" panose="02020603050405020304" pitchFamily="18" charset="0"/>
                          </a:rPr>
                          <m:t>1</m:t>
                        </m:r>
                      </m:num>
                      <m:den>
                        <m:r>
                          <a:rPr lang="el-GR" b="0" i="1" smtClean="0">
                            <a:latin typeface="Cambria Math" panose="02040503050406030204" pitchFamily="18" charset="0"/>
                            <a:cs typeface="Times New Roman" panose="02020603050405020304" pitchFamily="18" charset="0"/>
                          </a:rPr>
                          <m:t>6</m:t>
                        </m:r>
                      </m:den>
                    </m:f>
                  </m:oMath>
                </a14:m>
                <a:r>
                  <a:rPr lang="el-GR" dirty="0"/>
                  <a:t> </a:t>
                </a:r>
                <a:r>
                  <a:rPr lang="en-US" dirty="0"/>
                  <a:t>x</a:t>
                </a:r>
              </a:p>
              <a:p>
                <a:r>
                  <a:rPr lang="el-GR" dirty="0"/>
                  <a:t>Άρα </a:t>
                </a:r>
                <a14:m>
                  <m:oMath xmlns:m="http://schemas.openxmlformats.org/officeDocument/2006/math">
                    <m:sSub>
                      <m:sSubPr>
                        <m:ctrlPr>
                          <a:rPr lang="el-GR" i="1">
                            <a:latin typeface="Cambria Math" panose="02040503050406030204" pitchFamily="18" charset="0"/>
                            <a:cs typeface="Times New Roman" panose="02020603050405020304" pitchFamily="18" charset="0"/>
                          </a:rPr>
                        </m:ctrlPr>
                      </m:sSubPr>
                      <m:e>
                        <m:r>
                          <m:rPr>
                            <m:sty m:val="p"/>
                          </m:rPr>
                          <a:rPr lang="en-US" b="0" i="0" smtClean="0">
                            <a:latin typeface="Cambria Math" panose="02040503050406030204" pitchFamily="18" charset="0"/>
                            <a:cs typeface="Times New Roman" panose="02020603050405020304" pitchFamily="18" charset="0"/>
                          </a:rPr>
                          <m:t>F</m:t>
                        </m:r>
                      </m:e>
                      <m:sub>
                        <m:r>
                          <a:rPr lang="en-US" i="1">
                            <a:latin typeface="Cambria Math" panose="02040503050406030204" pitchFamily="18" charset="0"/>
                            <a:cs typeface="Times New Roman" panose="02020603050405020304" pitchFamily="18" charset="0"/>
                          </a:rPr>
                          <m:t>𝑋</m:t>
                        </m:r>
                      </m:sub>
                    </m:sSub>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𝑥</m:t>
                        </m:r>
                      </m:e>
                    </m:d>
                    <m:r>
                      <a:rPr lang="el-GR" b="0" i="1" smtClean="0">
                        <a:latin typeface="Cambria Math" panose="02040503050406030204" pitchFamily="18" charset="0"/>
                        <a:cs typeface="Times New Roman" panose="02020603050405020304" pitchFamily="18" charset="0"/>
                      </a:rPr>
                      <m:t>=</m:t>
                    </m:r>
                    <m:nary>
                      <m:naryPr>
                        <m:ctrlPr>
                          <a:rPr lang="el-GR" i="1">
                            <a:solidFill>
                              <a:srgbClr val="000000"/>
                            </a:solidFill>
                            <a:latin typeface="Cambria Math" panose="02040503050406030204" pitchFamily="18" charset="0"/>
                          </a:rPr>
                        </m:ctrlPr>
                      </m:naryPr>
                      <m:sub>
                        <m:r>
                          <m:rPr>
                            <m:brk m:alnAt="23"/>
                          </m:rP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b>
                      <m:sup>
                        <m:r>
                          <a:rPr lang="en-US" b="0" i="1" smtClean="0">
                            <a:solidFill>
                              <a:srgbClr val="000000"/>
                            </a:solidFill>
                            <a:latin typeface="Cambria Math" panose="02040503050406030204" pitchFamily="18" charset="0"/>
                          </a:rPr>
                          <m:t>𝑥</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b="0" i="0" smtClean="0">
                                <a:solidFill>
                                  <a:srgbClr val="000000"/>
                                </a:solidFill>
                                <a:latin typeface="Cambria Math" panose="02040503050406030204" pitchFamily="18" charset="0"/>
                              </a:rPr>
                              <m:t>t</m:t>
                            </m:r>
                          </m:e>
                        </m:d>
                        <m:r>
                          <m:rPr>
                            <m:sty m:val="p"/>
                          </m:rPr>
                          <a:rPr lang="en-US">
                            <a:solidFill>
                              <a:srgbClr val="000000"/>
                            </a:solidFill>
                            <a:latin typeface="Cambria Math" panose="02040503050406030204" pitchFamily="18" charset="0"/>
                          </a:rPr>
                          <m:t>d</m:t>
                        </m:r>
                        <m:r>
                          <m:rPr>
                            <m:sty m:val="p"/>
                          </m:rPr>
                          <a:rPr lang="en-US" b="0" i="0" smtClean="0">
                            <a:solidFill>
                              <a:srgbClr val="000000"/>
                            </a:solidFill>
                            <a:latin typeface="Cambria Math" panose="02040503050406030204" pitchFamily="18" charset="0"/>
                          </a:rPr>
                          <m:t>t</m:t>
                        </m:r>
                        <m:r>
                          <a:rPr lang="en-US">
                            <a:solidFill>
                              <a:srgbClr val="000000"/>
                            </a:solidFill>
                            <a:latin typeface="Cambria Math" panose="02040503050406030204" pitchFamily="18" charset="0"/>
                          </a:rPr>
                          <m:t>=</m:t>
                        </m:r>
                        <m:r>
                          <a:rPr lang="en-US" b="0" i="0" smtClean="0">
                            <a:solidFill>
                              <a:srgbClr val="000000"/>
                            </a:solidFill>
                            <a:latin typeface="Cambria Math" panose="02040503050406030204" pitchFamily="18" charset="0"/>
                          </a:rPr>
                          <m:t> </m:t>
                        </m:r>
                      </m:e>
                    </m:nary>
                  </m:oMath>
                </a14:m>
                <a:r>
                  <a:rPr lang="el-GR" dirty="0">
                    <a:solidFill>
                      <a:srgbClr val="000000"/>
                    </a:solidFill>
                  </a:rPr>
                  <a:t> </a:t>
                </a:r>
                <a14:m>
                  <m:oMath xmlns:m="http://schemas.openxmlformats.org/officeDocument/2006/math">
                    <m:nary>
                      <m:naryPr>
                        <m:ctrlPr>
                          <a:rPr lang="el-GR" i="1">
                            <a:solidFill>
                              <a:srgbClr val="000000"/>
                            </a:solidFill>
                            <a:latin typeface="Cambria Math" panose="02040503050406030204" pitchFamily="18" charset="0"/>
                          </a:rPr>
                        </m:ctrlPr>
                      </m:naryPr>
                      <m:sub>
                        <m:r>
                          <a:rPr lang="en-US" b="0" i="1" smtClean="0">
                            <a:solidFill>
                              <a:srgbClr val="000000"/>
                            </a:solidFill>
                            <a:latin typeface="Cambria Math" panose="02040503050406030204" pitchFamily="18" charset="0"/>
                            <a:ea typeface="Cambria Math" panose="02040503050406030204" pitchFamily="18" charset="0"/>
                          </a:rPr>
                          <m:t>0</m:t>
                        </m:r>
                      </m:sub>
                      <m:sup>
                        <m:r>
                          <a:rPr lang="en-US" i="1">
                            <a:solidFill>
                              <a:srgbClr val="000000"/>
                            </a:solidFill>
                            <a:latin typeface="Cambria Math" panose="02040503050406030204" pitchFamily="18" charset="0"/>
                          </a:rPr>
                          <m:t>𝑥</m:t>
                        </m:r>
                      </m:sup>
                      <m:e>
                        <m:f>
                          <m:fPr>
                            <m:ctrlPr>
                              <a:rPr lang="en-US" i="1">
                                <a:latin typeface="Cambria Math" panose="02040503050406030204" pitchFamily="18" charset="0"/>
                                <a:cs typeface="Times New Roman" panose="02020603050405020304" pitchFamily="18" charset="0"/>
                              </a:rPr>
                            </m:ctrlPr>
                          </m:fPr>
                          <m:num>
                            <m:r>
                              <a:rPr lang="el-GR" i="1">
                                <a:latin typeface="Cambria Math" panose="02040503050406030204" pitchFamily="18" charset="0"/>
                                <a:cs typeface="Times New Roman" panose="02020603050405020304" pitchFamily="18" charset="0"/>
                              </a:rPr>
                              <m:t>1</m:t>
                            </m:r>
                          </m:num>
                          <m:den>
                            <m:r>
                              <a:rPr lang="el-GR" i="1">
                                <a:latin typeface="Cambria Math" panose="02040503050406030204" pitchFamily="18" charset="0"/>
                                <a:cs typeface="Times New Roman" panose="02020603050405020304" pitchFamily="18" charset="0"/>
                              </a:rPr>
                              <m:t>6</m:t>
                            </m:r>
                          </m:den>
                        </m:f>
                        <m:r>
                          <m:rPr>
                            <m:nor/>
                          </m:rPr>
                          <a:rPr lang="el-GR" dirty="0"/>
                          <m:t> </m:t>
                        </m:r>
                        <m:r>
                          <m:rPr>
                            <m:nor/>
                          </m:rPr>
                          <a:rPr lang="en-US" b="0" i="0" dirty="0" smtClean="0"/>
                          <m:t>t</m:t>
                        </m:r>
                        <m:r>
                          <m:rPr>
                            <m:nor/>
                          </m:rPr>
                          <a:rPr lang="en-US" dirty="0"/>
                          <m:t> </m:t>
                        </m:r>
                        <m:r>
                          <m:rPr>
                            <m:sty m:val="p"/>
                          </m:rPr>
                          <a:rPr lang="en-US">
                            <a:solidFill>
                              <a:srgbClr val="000000"/>
                            </a:solidFill>
                            <a:latin typeface="Cambria Math" panose="02040503050406030204" pitchFamily="18" charset="0"/>
                          </a:rPr>
                          <m:t>dt</m:t>
                        </m:r>
                        <m:r>
                          <a:rPr lang="en-US">
                            <a:solidFill>
                              <a:srgbClr val="000000"/>
                            </a:solidFill>
                            <a:latin typeface="Cambria Math" panose="02040503050406030204" pitchFamily="18" charset="0"/>
                          </a:rPr>
                          <m:t>= </m:t>
                        </m:r>
                      </m:e>
                    </m:nary>
                    <m:f>
                      <m:fPr>
                        <m:ctrlPr>
                          <a:rPr lang="en-US" i="1" smtClean="0">
                            <a:solidFill>
                              <a:srgbClr val="000000"/>
                            </a:solidFill>
                            <a:latin typeface="Cambria Math" panose="02040503050406030204" pitchFamily="18" charset="0"/>
                          </a:rPr>
                        </m:ctrlPr>
                      </m:fPr>
                      <m:num>
                        <m:sSup>
                          <m:sSupPr>
                            <m:ctrlPr>
                              <a:rPr lang="en-US"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𝑥</m:t>
                            </m:r>
                          </m:e>
                          <m:sup>
                            <m:r>
                              <a:rPr lang="en-US" b="0" i="1" smtClean="0">
                                <a:solidFill>
                                  <a:srgbClr val="000000"/>
                                </a:solidFill>
                                <a:latin typeface="Cambria Math" panose="02040503050406030204" pitchFamily="18" charset="0"/>
                              </a:rPr>
                              <m:t>2</m:t>
                            </m:r>
                          </m:sup>
                        </m:sSup>
                      </m:num>
                      <m:den>
                        <m:r>
                          <a:rPr lang="en-US" b="0" i="1" smtClean="0">
                            <a:solidFill>
                              <a:srgbClr val="000000"/>
                            </a:solidFill>
                            <a:latin typeface="Cambria Math" panose="02040503050406030204" pitchFamily="18" charset="0"/>
                          </a:rPr>
                          <m:t>12</m:t>
                        </m:r>
                      </m:den>
                    </m:f>
                  </m:oMath>
                </a14:m>
                <a:endParaRPr lang="en-US" dirty="0"/>
              </a:p>
              <a:p>
                <a:r>
                  <a:rPr lang="el-GR" dirty="0"/>
                  <a:t>Για </a:t>
                </a:r>
                <a14:m>
                  <m:oMath xmlns:m="http://schemas.openxmlformats.org/officeDocument/2006/math">
                    <m:r>
                      <a:rPr lang="en-US" i="1" dirty="0" smtClean="0">
                        <a:latin typeface="Cambria Math" panose="02040503050406030204" pitchFamily="18" charset="0"/>
                      </a:rPr>
                      <m:t>2</m:t>
                    </m:r>
                    <m:r>
                      <a:rPr lang="el-GR"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&lt;4</m:t>
                    </m:r>
                  </m:oMath>
                </a14:m>
                <a:r>
                  <a:rPr lang="en-US" dirty="0"/>
                  <a:t> </a:t>
                </a:r>
                <a:r>
                  <a:rPr lang="el-GR" dirty="0"/>
                  <a:t>έχουμε </a:t>
                </a:r>
                <a14:m>
                  <m:oMath xmlns:m="http://schemas.openxmlformats.org/officeDocument/2006/math">
                    <m:sSub>
                      <m:sSubPr>
                        <m:ctrlPr>
                          <a:rPr lang="el-GR"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𝑓</m:t>
                        </m:r>
                      </m:e>
                      <m:sub>
                        <m:r>
                          <a:rPr lang="en-US" i="1">
                            <a:latin typeface="Cambria Math" panose="02040503050406030204" pitchFamily="18" charset="0"/>
                            <a:cs typeface="Times New Roman" panose="02020603050405020304" pitchFamily="18" charset="0"/>
                          </a:rPr>
                          <m:t>𝑋</m:t>
                        </m:r>
                      </m:sub>
                    </m:sSub>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𝑥</m:t>
                        </m:r>
                      </m:e>
                    </m:d>
                    <m:r>
                      <a:rPr lang="en-US" i="1">
                        <a:latin typeface="Cambria Math" panose="02040503050406030204" pitchFamily="18" charset="0"/>
                        <a:cs typeface="Times New Roman" panose="02020603050405020304" pitchFamily="18" charset="0"/>
                      </a:rPr>
                      <m:t>= </m:t>
                    </m:r>
                    <m:f>
                      <m:fPr>
                        <m:ctrlPr>
                          <a:rPr lang="en-US" i="1">
                            <a:latin typeface="Cambria Math" panose="02040503050406030204" pitchFamily="18" charset="0"/>
                            <a:cs typeface="Times New Roman" panose="02020603050405020304" pitchFamily="18" charset="0"/>
                          </a:rPr>
                        </m:ctrlPr>
                      </m:fPr>
                      <m:num>
                        <m:r>
                          <a:rPr lang="el-GR" i="1">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3</m:t>
                        </m:r>
                      </m:den>
                    </m:f>
                  </m:oMath>
                </a14:m>
                <a:r>
                  <a:rPr lang="el-GR" dirty="0"/>
                  <a:t> </a:t>
                </a:r>
                <a:endParaRPr lang="en-US" dirty="0"/>
              </a:p>
              <a:p>
                <a:r>
                  <a:rPr lang="el-GR" dirty="0"/>
                  <a:t>Άρα </a:t>
                </a:r>
                <a14:m>
                  <m:oMath xmlns:m="http://schemas.openxmlformats.org/officeDocument/2006/math">
                    <m:sSub>
                      <m:sSubPr>
                        <m:ctrlPr>
                          <a:rPr lang="el-GR" i="1">
                            <a:latin typeface="Cambria Math" panose="02040503050406030204" pitchFamily="18" charset="0"/>
                            <a:cs typeface="Times New Roman" panose="02020603050405020304" pitchFamily="18" charset="0"/>
                          </a:rPr>
                        </m:ctrlPr>
                      </m:sSubPr>
                      <m:e>
                        <m:r>
                          <m:rPr>
                            <m:sty m:val="p"/>
                          </m:rPr>
                          <a:rPr lang="en-US">
                            <a:latin typeface="Cambria Math" panose="02040503050406030204" pitchFamily="18" charset="0"/>
                            <a:cs typeface="Times New Roman" panose="02020603050405020304" pitchFamily="18" charset="0"/>
                          </a:rPr>
                          <m:t>F</m:t>
                        </m:r>
                      </m:e>
                      <m:sub>
                        <m:r>
                          <a:rPr lang="en-US" i="1">
                            <a:latin typeface="Cambria Math" panose="02040503050406030204" pitchFamily="18" charset="0"/>
                            <a:cs typeface="Times New Roman" panose="02020603050405020304" pitchFamily="18" charset="0"/>
                          </a:rPr>
                          <m:t>𝑋</m:t>
                        </m:r>
                      </m:sub>
                    </m:sSub>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𝑥</m:t>
                        </m:r>
                      </m:e>
                    </m:d>
                    <m:r>
                      <a:rPr lang="el-GR" i="1">
                        <a:latin typeface="Cambria Math" panose="02040503050406030204" pitchFamily="18" charset="0"/>
                        <a:cs typeface="Times New Roman" panose="02020603050405020304" pitchFamily="18" charset="0"/>
                      </a:rPr>
                      <m:t>=</m:t>
                    </m:r>
                    <m:nary>
                      <m:naryPr>
                        <m:ctrlPr>
                          <a:rPr lang="el-GR" i="1">
                            <a:solidFill>
                              <a:srgbClr val="000000"/>
                            </a:solidFill>
                            <a:latin typeface="Cambria Math" panose="02040503050406030204" pitchFamily="18" charset="0"/>
                          </a:rPr>
                        </m:ctrlPr>
                      </m:naryPr>
                      <m:sub>
                        <m:r>
                          <m:rPr>
                            <m:brk m:alnAt="23"/>
                          </m:rP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b>
                      <m:sup>
                        <m:r>
                          <a:rPr lang="en-US" i="1">
                            <a:solidFill>
                              <a:srgbClr val="000000"/>
                            </a:solidFill>
                            <a:latin typeface="Cambria Math" panose="02040503050406030204" pitchFamily="18" charset="0"/>
                          </a:rPr>
                          <m:t>𝑥</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t</m:t>
                            </m:r>
                          </m:e>
                        </m:d>
                        <m:r>
                          <m:rPr>
                            <m:sty m:val="p"/>
                          </m:rPr>
                          <a:rPr lang="en-US">
                            <a:solidFill>
                              <a:srgbClr val="000000"/>
                            </a:solidFill>
                            <a:latin typeface="Cambria Math" panose="02040503050406030204" pitchFamily="18" charset="0"/>
                          </a:rPr>
                          <m:t>dt</m:t>
                        </m:r>
                        <m:r>
                          <a:rPr lang="en-US">
                            <a:solidFill>
                              <a:srgbClr val="000000"/>
                            </a:solidFill>
                            <a:latin typeface="Cambria Math" panose="02040503050406030204" pitchFamily="18" charset="0"/>
                          </a:rPr>
                          <m:t>= </m:t>
                        </m:r>
                      </m:e>
                    </m:nary>
                  </m:oMath>
                </a14:m>
                <a:r>
                  <a:rPr lang="el-GR" dirty="0">
                    <a:solidFill>
                      <a:srgbClr val="000000"/>
                    </a:solidFill>
                  </a:rPr>
                  <a:t> </a:t>
                </a:r>
                <a14:m>
                  <m:oMath xmlns:m="http://schemas.openxmlformats.org/officeDocument/2006/math">
                    <m:nary>
                      <m:naryPr>
                        <m:ctrlPr>
                          <a:rPr lang="el-GR"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ea typeface="Cambria Math" panose="02040503050406030204" pitchFamily="18" charset="0"/>
                          </a:rPr>
                          <m:t>0</m:t>
                        </m:r>
                      </m:sub>
                      <m:sup>
                        <m:r>
                          <a:rPr lang="en-US" b="0" i="1" smtClean="0">
                            <a:solidFill>
                              <a:srgbClr val="000000"/>
                            </a:solidFill>
                            <a:latin typeface="Cambria Math" panose="02040503050406030204" pitchFamily="18" charset="0"/>
                          </a:rPr>
                          <m:t>2</m:t>
                        </m:r>
                      </m:sup>
                      <m:e>
                        <m:f>
                          <m:fPr>
                            <m:ctrlPr>
                              <a:rPr lang="en-US" i="1">
                                <a:latin typeface="Cambria Math" panose="02040503050406030204" pitchFamily="18" charset="0"/>
                                <a:cs typeface="Times New Roman" panose="02020603050405020304" pitchFamily="18" charset="0"/>
                              </a:rPr>
                            </m:ctrlPr>
                          </m:fPr>
                          <m:num>
                            <m:r>
                              <a:rPr lang="el-GR" i="1">
                                <a:latin typeface="Cambria Math" panose="02040503050406030204" pitchFamily="18" charset="0"/>
                                <a:cs typeface="Times New Roman" panose="02020603050405020304" pitchFamily="18" charset="0"/>
                              </a:rPr>
                              <m:t>1</m:t>
                            </m:r>
                          </m:num>
                          <m:den>
                            <m:r>
                              <a:rPr lang="el-GR" i="1">
                                <a:latin typeface="Cambria Math" panose="02040503050406030204" pitchFamily="18" charset="0"/>
                                <a:cs typeface="Times New Roman" panose="02020603050405020304" pitchFamily="18" charset="0"/>
                              </a:rPr>
                              <m:t>6</m:t>
                            </m:r>
                          </m:den>
                        </m:f>
                        <m:r>
                          <m:rPr>
                            <m:nor/>
                          </m:rPr>
                          <a:rPr lang="el-GR" dirty="0"/>
                          <m:t> </m:t>
                        </m:r>
                        <m:r>
                          <m:rPr>
                            <m:nor/>
                          </m:rPr>
                          <a:rPr lang="en-US" dirty="0"/>
                          <m:t>t</m:t>
                        </m:r>
                        <m:r>
                          <m:rPr>
                            <m:nor/>
                          </m:rPr>
                          <a:rPr lang="en-US" dirty="0"/>
                          <m:t> </m:t>
                        </m:r>
                        <m:r>
                          <m:rPr>
                            <m:sty m:val="p"/>
                          </m:rPr>
                          <a:rPr lang="en-US">
                            <a:solidFill>
                              <a:srgbClr val="000000"/>
                            </a:solidFill>
                            <a:latin typeface="Cambria Math" panose="02040503050406030204" pitchFamily="18" charset="0"/>
                          </a:rPr>
                          <m:t>dt</m:t>
                        </m:r>
                        <m:r>
                          <a:rPr lang="en-US" b="0" i="0" smtClean="0">
                            <a:solidFill>
                              <a:srgbClr val="000000"/>
                            </a:solidFill>
                            <a:latin typeface="Cambria Math" panose="02040503050406030204" pitchFamily="18" charset="0"/>
                          </a:rPr>
                          <m:t>+</m:t>
                        </m:r>
                        <m:nary>
                          <m:naryPr>
                            <m:ctrlPr>
                              <a:rPr lang="el-GR" i="1">
                                <a:solidFill>
                                  <a:srgbClr val="000000"/>
                                </a:solidFill>
                                <a:latin typeface="Cambria Math" panose="02040503050406030204" pitchFamily="18" charset="0"/>
                              </a:rPr>
                            </m:ctrlPr>
                          </m:naryPr>
                          <m:sub>
                            <m:r>
                              <a:rPr lang="en-US" b="0" i="1" smtClean="0">
                                <a:solidFill>
                                  <a:srgbClr val="000000"/>
                                </a:solidFill>
                                <a:latin typeface="Cambria Math" panose="02040503050406030204" pitchFamily="18" charset="0"/>
                                <a:ea typeface="Cambria Math" panose="02040503050406030204" pitchFamily="18" charset="0"/>
                              </a:rPr>
                              <m:t>2</m:t>
                            </m:r>
                          </m:sub>
                          <m:sup>
                            <m:r>
                              <a:rPr lang="en-US" b="0" i="1" smtClean="0">
                                <a:solidFill>
                                  <a:srgbClr val="000000"/>
                                </a:solidFill>
                                <a:latin typeface="Cambria Math" panose="02040503050406030204" pitchFamily="18" charset="0"/>
                              </a:rPr>
                              <m:t>𝑥</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𝑡</m:t>
                                </m:r>
                              </m:e>
                            </m:d>
                            <m:r>
                              <m:rPr>
                                <m:sty m:val="p"/>
                              </m:rPr>
                              <a:rPr lang="en-US">
                                <a:solidFill>
                                  <a:srgbClr val="000000"/>
                                </a:solidFill>
                                <a:latin typeface="Cambria Math" panose="02040503050406030204" pitchFamily="18" charset="0"/>
                              </a:rPr>
                              <m:t>dt</m:t>
                            </m:r>
                            <m:r>
                              <a:rPr lang="en-US">
                                <a:solidFill>
                                  <a:srgbClr val="000000"/>
                                </a:solidFill>
                                <a:latin typeface="Cambria Math" panose="02040503050406030204" pitchFamily="18" charset="0"/>
                              </a:rPr>
                              <m:t>  </m:t>
                            </m:r>
                          </m:e>
                        </m:nary>
                      </m:e>
                    </m:nary>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sSubSup>
                      <m:sSubSupPr>
                        <m:ctrlPr>
                          <a:rPr lang="en-US"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e>
                        </m:d>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e>
                      <m:sub>
                        <m:r>
                          <a:rPr lang="en-US" b="0" i="1" smtClean="0">
                            <a:latin typeface="Cambria Math" panose="02040503050406030204" pitchFamily="18" charset="0"/>
                          </a:rPr>
                          <m:t>2</m:t>
                        </m:r>
                      </m:sub>
                      <m:sup>
                        <m:r>
                          <a:rPr lang="en-US" b="0" i="1" smtClean="0">
                            <a:latin typeface="Cambria Math" panose="02040503050406030204" pitchFamily="18" charset="0"/>
                          </a:rPr>
                          <m:t>𝑥</m:t>
                        </m:r>
                      </m:sup>
                    </m:sSubSup>
                  </m:oMath>
                </a14:m>
                <a:r>
                  <a:rPr lang="en-US" dirty="0"/>
                  <a:t>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3</m:t>
                        </m:r>
                      </m:den>
                    </m:f>
                    <m:r>
                      <a:rPr lang="en-US" b="0" i="1" dirty="0" smtClean="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3</m:t>
                        </m:r>
                      </m:den>
                    </m:f>
                    <m:r>
                      <m:rPr>
                        <m:sty m:val="p"/>
                      </m:rPr>
                      <a:rPr lang="en-US" b="0" i="0" dirty="0" smtClean="0">
                        <a:latin typeface="Cambria Math" panose="02040503050406030204" pitchFamily="18" charset="0"/>
                      </a:rPr>
                      <m:t>x</m:t>
                    </m:r>
                    <m:r>
                      <a:rPr lang="en-US" b="0" i="0" dirty="0" smtClean="0">
                        <a:latin typeface="Cambria Math" panose="02040503050406030204" pitchFamily="18" charset="0"/>
                      </a:rPr>
                      <m:t>−</m:t>
                    </m:r>
                    <m:f>
                      <m:fPr>
                        <m:ctrlPr>
                          <a:rPr lang="en-US" i="1" dirty="0">
                            <a:latin typeface="Cambria Math" panose="02040503050406030204" pitchFamily="18" charset="0"/>
                          </a:rPr>
                        </m:ctrlPr>
                      </m:fPr>
                      <m:num>
                        <m:r>
                          <a:rPr lang="en-US" b="0" i="1" dirty="0" smtClean="0">
                            <a:latin typeface="Cambria Math" panose="02040503050406030204" pitchFamily="18" charset="0"/>
                          </a:rPr>
                          <m:t>2</m:t>
                        </m:r>
                      </m:num>
                      <m:den>
                        <m:r>
                          <a:rPr lang="en-US" i="1" dirty="0">
                            <a:latin typeface="Cambria Math" panose="02040503050406030204" pitchFamily="18" charset="0"/>
                          </a:rPr>
                          <m:t>3</m:t>
                        </m:r>
                      </m:den>
                    </m:f>
                    <m:r>
                      <a:rPr lang="en-US" b="0" i="1" dirty="0" smtClean="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3</m:t>
                        </m:r>
                      </m:den>
                    </m:f>
                    <m:r>
                      <a:rPr lang="en-US" b="0" i="1" dirty="0" smtClean="0">
                        <a:latin typeface="Cambria Math" panose="02040503050406030204" pitchFamily="18" charset="0"/>
                      </a:rPr>
                      <m:t>𝑥</m:t>
                    </m:r>
                    <m:r>
                      <a:rPr lang="en-US" b="0" i="1" dirty="0" smtClean="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3</m:t>
                        </m:r>
                      </m:den>
                    </m:f>
                  </m:oMath>
                </a14:m>
                <a:endParaRPr lang="en-US" dirty="0"/>
              </a:p>
              <a:p>
                <a14:m>
                  <m:oMath xmlns:m="http://schemas.openxmlformats.org/officeDocument/2006/math">
                    <m:sSub>
                      <m:sSubPr>
                        <m:ctrlPr>
                          <a:rPr lang="el-GR" i="1">
                            <a:solidFill>
                              <a:srgbClr val="000000">
                                <a:lumMod val="75000"/>
                                <a:lumOff val="25000"/>
                              </a:srgbClr>
                            </a:solidFill>
                            <a:latin typeface="Cambria Math" panose="02040503050406030204" pitchFamily="18" charset="0"/>
                            <a:cs typeface="Times New Roman" panose="02020603050405020304" pitchFamily="18" charset="0"/>
                          </a:rPr>
                        </m:ctrlPr>
                      </m:sSubPr>
                      <m:e>
                        <m:r>
                          <a:rPr lang="en-US" i="1">
                            <a:solidFill>
                              <a:srgbClr val="000000">
                                <a:lumMod val="75000"/>
                                <a:lumOff val="25000"/>
                              </a:srgbClr>
                            </a:solidFill>
                            <a:latin typeface="Cambria Math" panose="02040503050406030204" pitchFamily="18" charset="0"/>
                            <a:cs typeface="Times New Roman" panose="02020603050405020304" pitchFamily="18" charset="0"/>
                          </a:rPr>
                          <m:t>𝑓</m:t>
                        </m:r>
                      </m:e>
                      <m:sub>
                        <m:r>
                          <a:rPr lang="en-US" i="1">
                            <a:solidFill>
                              <a:srgbClr val="000000">
                                <a:lumMod val="75000"/>
                                <a:lumOff val="25000"/>
                              </a:srgbClr>
                            </a:solidFill>
                            <a:latin typeface="Cambria Math" panose="02040503050406030204" pitchFamily="18" charset="0"/>
                            <a:cs typeface="Times New Roman" panose="02020603050405020304" pitchFamily="18" charset="0"/>
                          </a:rPr>
                          <m:t>𝑋</m:t>
                        </m:r>
                      </m:sub>
                    </m:sSub>
                    <m:d>
                      <m:dPr>
                        <m:ctrlPr>
                          <a:rPr lang="en-US" i="1">
                            <a:solidFill>
                              <a:srgbClr val="000000">
                                <a:lumMod val="75000"/>
                                <a:lumOff val="25000"/>
                              </a:srgbClr>
                            </a:solidFill>
                            <a:latin typeface="Cambria Math" panose="02040503050406030204" pitchFamily="18" charset="0"/>
                            <a:cs typeface="Times New Roman" panose="02020603050405020304" pitchFamily="18" charset="0"/>
                          </a:rPr>
                        </m:ctrlPr>
                      </m:dPr>
                      <m:e>
                        <m:r>
                          <a:rPr lang="en-US" i="1">
                            <a:solidFill>
                              <a:srgbClr val="000000">
                                <a:lumMod val="75000"/>
                                <a:lumOff val="25000"/>
                              </a:srgbClr>
                            </a:solidFill>
                            <a:latin typeface="Cambria Math" panose="02040503050406030204" pitchFamily="18" charset="0"/>
                            <a:cs typeface="Times New Roman" panose="02020603050405020304" pitchFamily="18" charset="0"/>
                          </a:rPr>
                          <m:t>𝑥</m:t>
                        </m:r>
                      </m:e>
                    </m:d>
                    <m:r>
                      <a:rPr lang="en-US" i="1">
                        <a:solidFill>
                          <a:srgbClr val="000000">
                            <a:lumMod val="75000"/>
                            <a:lumOff val="25000"/>
                          </a:srgbClr>
                        </a:solidFill>
                        <a:latin typeface="Cambria Math" panose="02040503050406030204" pitchFamily="18" charset="0"/>
                        <a:cs typeface="Times New Roman" panose="02020603050405020304" pitchFamily="18" charset="0"/>
                      </a:rPr>
                      <m:t>= </m:t>
                    </m:r>
                    <m:d>
                      <m:dPr>
                        <m:begChr m:val="{"/>
                        <m:endChr m:val="}"/>
                        <m:ctrlPr>
                          <a:rPr lang="en-US" i="1">
                            <a:solidFill>
                              <a:srgbClr val="000000">
                                <a:lumMod val="75000"/>
                                <a:lumOff val="25000"/>
                              </a:srgbClr>
                            </a:solidFill>
                            <a:latin typeface="Cambria Math" panose="02040503050406030204" pitchFamily="18" charset="0"/>
                            <a:cs typeface="Times New Roman" panose="02020603050405020304" pitchFamily="18" charset="0"/>
                          </a:rPr>
                        </m:ctrlPr>
                      </m:dPr>
                      <m:e>
                        <m:eqArr>
                          <m:eqArrPr>
                            <m:ctrlPr>
                              <a:rPr lang="en-US" i="1">
                                <a:solidFill>
                                  <a:srgbClr val="000000">
                                    <a:lumMod val="75000"/>
                                    <a:lumOff val="25000"/>
                                  </a:srgbClr>
                                </a:solidFill>
                                <a:latin typeface="Cambria Math" panose="02040503050406030204" pitchFamily="18" charset="0"/>
                                <a:cs typeface="Times New Roman" panose="02020603050405020304" pitchFamily="18" charset="0"/>
                              </a:rPr>
                            </m:ctrlPr>
                          </m:eqArrPr>
                          <m:e>
                            <m:r>
                              <a:rPr lang="en-US" i="1">
                                <a:solidFill>
                                  <a:srgbClr val="000000">
                                    <a:lumMod val="75000"/>
                                    <a:lumOff val="25000"/>
                                  </a:srgbClr>
                                </a:solidFill>
                                <a:latin typeface="Cambria Math" panose="02040503050406030204" pitchFamily="18" charset="0"/>
                                <a:cs typeface="Times New Roman" panose="02020603050405020304" pitchFamily="18" charset="0"/>
                              </a:rPr>
                              <m:t>0                    </m:t>
                            </m:r>
                            <m:r>
                              <a:rPr lang="en-US" i="1">
                                <a:solidFill>
                                  <a:srgbClr val="000000">
                                    <a:lumMod val="75000"/>
                                    <a:lumOff val="25000"/>
                                  </a:srgbClr>
                                </a:solidFill>
                                <a:latin typeface="Cambria Math" panose="02040503050406030204" pitchFamily="18" charset="0"/>
                                <a:cs typeface="Times New Roman" panose="02020603050405020304" pitchFamily="18" charset="0"/>
                              </a:rPr>
                              <m:t>𝑥</m:t>
                            </m:r>
                            <m:r>
                              <a:rPr lang="en-US" i="1">
                                <a:solidFill>
                                  <a:srgbClr val="000000">
                                    <a:lumMod val="75000"/>
                                    <a:lumOff val="25000"/>
                                  </a:srgbClr>
                                </a:solidFill>
                                <a:latin typeface="Cambria Math" panose="02040503050406030204" pitchFamily="18" charset="0"/>
                                <a:cs typeface="Times New Roman" panose="02020603050405020304" pitchFamily="18" charset="0"/>
                              </a:rPr>
                              <m:t>&lt;0</m:t>
                            </m:r>
                          </m:e>
                          <m:e>
                            <m:f>
                              <m:fPr>
                                <m:ctrlPr>
                                  <a:rPr lang="el-GR" i="1">
                                    <a:solidFill>
                                      <a:srgbClr val="000000">
                                        <a:lumMod val="75000"/>
                                        <a:lumOff val="25000"/>
                                      </a:srgbClr>
                                    </a:solidFill>
                                    <a:latin typeface="Cambria Math" panose="02040503050406030204" pitchFamily="18" charset="0"/>
                                  </a:rPr>
                                </m:ctrlPr>
                              </m:fPr>
                              <m:num>
                                <m:sSup>
                                  <m:sSupPr>
                                    <m:ctrlPr>
                                      <a:rPr lang="el-GR" i="1" smtClean="0">
                                        <a:solidFill>
                                          <a:srgbClr val="000000">
                                            <a:lumMod val="75000"/>
                                            <a:lumOff val="25000"/>
                                          </a:srgbClr>
                                        </a:solidFill>
                                        <a:latin typeface="Cambria Math" panose="02040503050406030204" pitchFamily="18" charset="0"/>
                                      </a:rPr>
                                    </m:ctrlPr>
                                  </m:sSupPr>
                                  <m:e>
                                    <m:r>
                                      <a:rPr lang="en-US" b="0" i="1" smtClean="0">
                                        <a:solidFill>
                                          <a:srgbClr val="000000">
                                            <a:lumMod val="75000"/>
                                            <a:lumOff val="25000"/>
                                          </a:srgbClr>
                                        </a:solidFill>
                                        <a:latin typeface="Cambria Math" panose="02040503050406030204" pitchFamily="18" charset="0"/>
                                      </a:rPr>
                                      <m:t>𝑥</m:t>
                                    </m:r>
                                  </m:e>
                                  <m:sup>
                                    <m:r>
                                      <a:rPr lang="en-US" b="0" i="1" smtClean="0">
                                        <a:solidFill>
                                          <a:srgbClr val="000000">
                                            <a:lumMod val="75000"/>
                                            <a:lumOff val="25000"/>
                                          </a:srgbClr>
                                        </a:solidFill>
                                        <a:latin typeface="Cambria Math" panose="02040503050406030204" pitchFamily="18" charset="0"/>
                                      </a:rPr>
                                      <m:t>2</m:t>
                                    </m:r>
                                  </m:sup>
                                </m:sSup>
                              </m:num>
                              <m:den>
                                <m:r>
                                  <a:rPr lang="en-US" b="0" i="1" smtClean="0">
                                    <a:solidFill>
                                      <a:srgbClr val="000000">
                                        <a:lumMod val="75000"/>
                                        <a:lumOff val="25000"/>
                                      </a:srgbClr>
                                    </a:solidFill>
                                    <a:latin typeface="Cambria Math" panose="02040503050406030204" pitchFamily="18" charset="0"/>
                                  </a:rPr>
                                  <m:t>1</m:t>
                                </m:r>
                                <m:r>
                                  <a:rPr lang="en-US" i="1">
                                    <a:solidFill>
                                      <a:srgbClr val="000000">
                                        <a:lumMod val="75000"/>
                                        <a:lumOff val="25000"/>
                                      </a:srgbClr>
                                    </a:solidFill>
                                    <a:latin typeface="Cambria Math" panose="02040503050406030204" pitchFamily="18" charset="0"/>
                                  </a:rPr>
                                  <m:t>2</m:t>
                                </m:r>
                              </m:den>
                            </m:f>
                            <m:r>
                              <a:rPr lang="en-US" i="1">
                                <a:solidFill>
                                  <a:srgbClr val="000000">
                                    <a:lumMod val="75000"/>
                                    <a:lumOff val="25000"/>
                                  </a:srgbClr>
                                </a:solidFill>
                                <a:latin typeface="Cambria Math" panose="02040503050406030204" pitchFamily="18" charset="0"/>
                              </a:rPr>
                              <m:t>          0≤</m:t>
                            </m:r>
                            <m:r>
                              <a:rPr lang="en-US" i="1">
                                <a:solidFill>
                                  <a:srgbClr val="000000">
                                    <a:lumMod val="75000"/>
                                    <a:lumOff val="25000"/>
                                  </a:srgbClr>
                                </a:solidFill>
                                <a:latin typeface="Cambria Math" panose="02040503050406030204" pitchFamily="18" charset="0"/>
                                <a:ea typeface="Cambria Math" panose="02040503050406030204" pitchFamily="18" charset="0"/>
                              </a:rPr>
                              <m:t>𝑥</m:t>
                            </m:r>
                            <m:r>
                              <a:rPr lang="en-US" i="1">
                                <a:solidFill>
                                  <a:srgbClr val="000000">
                                    <a:lumMod val="75000"/>
                                    <a:lumOff val="25000"/>
                                  </a:srgbClr>
                                </a:solidFill>
                                <a:latin typeface="Cambria Math" panose="02040503050406030204" pitchFamily="18" charset="0"/>
                                <a:ea typeface="Cambria Math" panose="02040503050406030204" pitchFamily="18" charset="0"/>
                              </a:rPr>
                              <m:t>≤2</m:t>
                            </m:r>
                          </m:e>
                          <m:e>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3</m:t>
                                </m:r>
                              </m:den>
                            </m:f>
                            <m:r>
                              <a:rPr lang="en-US" i="1" dirty="0">
                                <a:latin typeface="Cambria Math" panose="02040503050406030204" pitchFamily="18" charset="0"/>
                              </a:rPr>
                              <m:t>𝑥</m:t>
                            </m:r>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3</m:t>
                                </m:r>
                              </m:den>
                            </m:f>
                            <m:r>
                              <a:rPr lang="en-US" b="0" i="1" dirty="0" smtClean="0">
                                <a:latin typeface="Cambria Math" panose="02040503050406030204" pitchFamily="18" charset="0"/>
                              </a:rPr>
                              <m:t>   </m:t>
                            </m:r>
                            <m:r>
                              <a:rPr lang="en-US" i="1">
                                <a:solidFill>
                                  <a:srgbClr val="000000">
                                    <a:lumMod val="75000"/>
                                    <a:lumOff val="25000"/>
                                  </a:srgbClr>
                                </a:solidFill>
                                <a:latin typeface="Cambria Math" panose="02040503050406030204" pitchFamily="18" charset="0"/>
                              </a:rPr>
                              <m:t>2&lt;</m:t>
                            </m:r>
                            <m:r>
                              <a:rPr lang="en-US" i="1">
                                <a:solidFill>
                                  <a:srgbClr val="000000">
                                    <a:lumMod val="75000"/>
                                    <a:lumOff val="25000"/>
                                  </a:srgbClr>
                                </a:solidFill>
                                <a:latin typeface="Cambria Math" panose="02040503050406030204" pitchFamily="18" charset="0"/>
                              </a:rPr>
                              <m:t>𝑥</m:t>
                            </m:r>
                            <m:r>
                              <a:rPr lang="en-US" i="1">
                                <a:solidFill>
                                  <a:srgbClr val="000000">
                                    <a:lumMod val="75000"/>
                                    <a:lumOff val="25000"/>
                                  </a:srgbClr>
                                </a:solidFill>
                                <a:latin typeface="Cambria Math" panose="02040503050406030204" pitchFamily="18" charset="0"/>
                              </a:rPr>
                              <m:t>&lt;4   </m:t>
                            </m:r>
                          </m:e>
                          <m:e>
                            <m:r>
                              <a:rPr lang="en-US" i="1">
                                <a:solidFill>
                                  <a:srgbClr val="000000">
                                    <a:lumMod val="75000"/>
                                    <a:lumOff val="25000"/>
                                  </a:srgbClr>
                                </a:solidFill>
                                <a:latin typeface="Cambria Math" panose="02040503050406030204" pitchFamily="18" charset="0"/>
                              </a:rPr>
                              <m:t>                   </m:t>
                            </m:r>
                            <m:r>
                              <a:rPr lang="en-US" i="1">
                                <a:solidFill>
                                  <a:srgbClr val="000000">
                                    <a:lumMod val="75000"/>
                                    <a:lumOff val="25000"/>
                                  </a:srgbClr>
                                </a:solidFill>
                                <a:latin typeface="Cambria Math" panose="02040503050406030204" pitchFamily="18" charset="0"/>
                              </a:rPr>
                              <m:t>𝑥</m:t>
                            </m:r>
                            <m:r>
                              <a:rPr lang="en-US" i="1">
                                <a:solidFill>
                                  <a:srgbClr val="000000">
                                    <a:lumMod val="75000"/>
                                    <a:lumOff val="25000"/>
                                  </a:srgbClr>
                                </a:solidFill>
                                <a:latin typeface="Cambria Math" panose="02040503050406030204" pitchFamily="18" charset="0"/>
                                <a:ea typeface="Cambria Math" panose="02040503050406030204" pitchFamily="18" charset="0"/>
                              </a:rPr>
                              <m:t>≥4</m:t>
                            </m:r>
                            <m:r>
                              <a:rPr lang="en-US" i="1">
                                <a:solidFill>
                                  <a:srgbClr val="000000">
                                    <a:lumMod val="75000"/>
                                    <a:lumOff val="25000"/>
                                  </a:srgbClr>
                                </a:solidFill>
                                <a:latin typeface="Cambria Math" panose="02040503050406030204" pitchFamily="18" charset="0"/>
                              </a:rPr>
                              <m:t>    </m:t>
                            </m:r>
                          </m:e>
                        </m:eqArr>
                        <m:r>
                          <a:rPr lang="en-US" i="1">
                            <a:solidFill>
                              <a:srgbClr val="000000">
                                <a:lumMod val="75000"/>
                                <a:lumOff val="25000"/>
                              </a:srgbClr>
                            </a:solidFill>
                            <a:latin typeface="Cambria Math" panose="02040503050406030204" pitchFamily="18" charset="0"/>
                          </a:rPr>
                          <m:t>   </m:t>
                        </m:r>
                      </m:e>
                    </m:d>
                  </m:oMath>
                </a14:m>
                <a:endParaRPr lang="el-GR" dirty="0"/>
              </a:p>
            </p:txBody>
          </p:sp>
        </mc:Choice>
        <mc:Fallback xmlns="">
          <p:sp>
            <p:nvSpPr>
              <p:cNvPr id="3" name="Θέση περιεχομένου 2">
                <a:extLst>
                  <a:ext uri="{FF2B5EF4-FFF2-40B4-BE49-F238E27FC236}">
                    <a16:creationId xmlns:a16="http://schemas.microsoft.com/office/drawing/2014/main" id="{CB31B346-9F07-48CB-8F2D-EB05A6D02084}"/>
                  </a:ext>
                </a:extLst>
              </p:cNvPr>
              <p:cNvSpPr>
                <a:spLocks noGrp="1" noRot="1" noChangeAspect="1" noMove="1" noResize="1" noEditPoints="1" noAdjustHandles="1" noChangeArrowheads="1" noChangeShapeType="1" noTextEdit="1"/>
              </p:cNvSpPr>
              <p:nvPr>
                <p:ph idx="1"/>
              </p:nvPr>
            </p:nvSpPr>
            <p:spPr>
              <a:blipFill>
                <a:blip r:embed="rId2"/>
                <a:stretch>
                  <a:fillRect l="-606" t="-152"/>
                </a:stretch>
              </a:blipFill>
            </p:spPr>
            <p:txBody>
              <a:bodyPr/>
              <a:lstStyle/>
              <a:p>
                <a:r>
                  <a:rPr lang="el-GR">
                    <a:noFill/>
                  </a:rPr>
                  <a:t> </a:t>
                </a:r>
              </a:p>
            </p:txBody>
          </p:sp>
        </mc:Fallback>
      </mc:AlternateContent>
      <p:sp>
        <p:nvSpPr>
          <p:cNvPr id="4" name="Τίτλος 1">
            <a:extLst>
              <a:ext uri="{FF2B5EF4-FFF2-40B4-BE49-F238E27FC236}">
                <a16:creationId xmlns:a16="http://schemas.microsoft.com/office/drawing/2014/main" id="{73318B51-6098-4D59-A8C6-AF21D4D2BA25}"/>
              </a:ext>
            </a:extLst>
          </p:cNvPr>
          <p:cNvSpPr>
            <a:spLocks noGrp="1"/>
          </p:cNvSpPr>
          <p:nvPr>
            <p:ph type="title"/>
          </p:nvPr>
        </p:nvSpPr>
        <p:spPr>
          <a:xfrm>
            <a:off x="1096963" y="287338"/>
            <a:ext cx="10058400" cy="1449387"/>
          </a:xfrm>
        </p:spPr>
        <p:txBody>
          <a:bodyPr>
            <a:normAutofit/>
          </a:bodyPr>
          <a:lstStyle/>
          <a:p>
            <a:pPr algn="ctr"/>
            <a:r>
              <a:rPr lang="el-GR" sz="3600" dirty="0">
                <a:latin typeface="+mn-lt"/>
              </a:rPr>
              <a:t>Άσκηση 1</a:t>
            </a:r>
          </a:p>
        </p:txBody>
      </p:sp>
    </p:spTree>
    <p:extLst>
      <p:ext uri="{BB962C8B-B14F-4D97-AF65-F5344CB8AC3E}">
        <p14:creationId xmlns:p14="http://schemas.microsoft.com/office/powerpoint/2010/main" val="16685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CB31B346-9F07-48CB-8F2D-EB05A6D02084}"/>
                  </a:ext>
                </a:extLst>
              </p:cNvPr>
              <p:cNvSpPr>
                <a:spLocks noGrp="1"/>
              </p:cNvSpPr>
              <p:nvPr>
                <p:ph idx="1"/>
              </p:nvPr>
            </p:nvSpPr>
            <p:spPr/>
            <p:txBody>
              <a:bodyPr>
                <a:normAutofit/>
              </a:bodyPr>
              <a:lstStyle/>
              <a:p>
                <a:r>
                  <a:rPr lang="el-GR" dirty="0"/>
                  <a:t>Διάμεσος</a:t>
                </a:r>
                <a:r>
                  <a:rPr lang="en-US" dirty="0"/>
                  <a:t>:</a:t>
                </a:r>
              </a:p>
              <a:p>
                <a14:m>
                  <m:oMath xmlns:m="http://schemas.openxmlformats.org/officeDocument/2006/math">
                    <m:nary>
                      <m:naryPr>
                        <m:ctrlPr>
                          <a:rPr lang="el-GR" i="1">
                            <a:latin typeface="Cambria Math" panose="02040503050406030204" pitchFamily="18" charset="0"/>
                            <a:cs typeface="Times New Roman" panose="02020603050405020304" pitchFamily="18" charset="0"/>
                          </a:rPr>
                        </m:ctrlPr>
                      </m:naryPr>
                      <m:sub>
                        <m:r>
                          <m:rPr>
                            <m:brk m:alnAt="23"/>
                          </m:rP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m:t>
                        </m:r>
                      </m:sub>
                      <m:sup>
                        <m:sSub>
                          <m:sSubPr>
                            <m:ctrlPr>
                              <a:rPr lang="el-GR"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𝑥</m:t>
                            </m:r>
                          </m:e>
                          <m:sub>
                            <m:r>
                              <a:rPr lang="en-US" i="1">
                                <a:latin typeface="Cambria Math" panose="02040503050406030204" pitchFamily="18" charset="0"/>
                                <a:cs typeface="Times New Roman" panose="02020603050405020304" pitchFamily="18" charset="0"/>
                              </a:rPr>
                              <m:t>𝑝</m:t>
                            </m:r>
                          </m:sub>
                        </m:sSub>
                      </m:sup>
                      <m:e>
                        <m:sSub>
                          <m:sSubPr>
                            <m:ctrlPr>
                              <a:rPr lang="el-G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𝑋</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e>
                    </m:nary>
                  </m:oMath>
                </a14:m>
                <a:r>
                  <a:rPr lang="en-US" dirty="0">
                    <a:latin typeface="Times New Roman" panose="02020603050405020304" pitchFamily="18" charset="0"/>
                    <a:cs typeface="Times New Roman" panose="02020603050405020304" pitchFamily="18" charset="0"/>
                  </a:rPr>
                  <a:t>dx = </a:t>
                </a:r>
                <a14:m>
                  <m:oMath xmlns:m="http://schemas.openxmlformats.org/officeDocument/2006/math">
                    <m:f>
                      <m:fPr>
                        <m:ctrlPr>
                          <a:rPr lang="el-GR"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𝑝</m:t>
                        </m:r>
                      </m:num>
                      <m:den>
                        <m:r>
                          <a:rPr lang="en-US" i="1">
                            <a:latin typeface="Cambria Math" panose="02040503050406030204" pitchFamily="18" charset="0"/>
                            <a:cs typeface="Times New Roman" panose="02020603050405020304" pitchFamily="18" charset="0"/>
                          </a:rPr>
                          <m:t>100</m:t>
                        </m:r>
                      </m:den>
                    </m:f>
                  </m:oMath>
                </a14:m>
                <a:endParaRPr lang="en-US" dirty="0"/>
              </a:p>
              <a:p>
                <a14:m>
                  <m:oMath xmlns:m="http://schemas.openxmlformats.org/officeDocument/2006/math">
                    <m:sSub>
                      <m:sSubPr>
                        <m:ctrlPr>
                          <a:rPr lang="el-GR"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𝑋</m:t>
                        </m:r>
                      </m:sub>
                    </m:sSub>
                    <m:d>
                      <m:dPr>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𝑚</m:t>
                        </m:r>
                      </m:e>
                    </m:d>
                    <m:r>
                      <a:rPr lang="en-US" b="0" i="1" smtClean="0">
                        <a:solidFill>
                          <a:srgbClr val="000000"/>
                        </a:solidFill>
                        <a:latin typeface="Cambria Math" panose="02040503050406030204" pitchFamily="18" charset="0"/>
                      </a:rPr>
                      <m:t>= </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1</m:t>
                        </m:r>
                      </m:num>
                      <m:den>
                        <m:r>
                          <a:rPr lang="en-US" b="0" i="1" smtClean="0">
                            <a:solidFill>
                              <a:srgbClr val="000000"/>
                            </a:solidFill>
                            <a:latin typeface="Cambria Math" panose="02040503050406030204" pitchFamily="18" charset="0"/>
                          </a:rPr>
                          <m:t>2</m:t>
                        </m:r>
                      </m:den>
                    </m:f>
                    <m:r>
                      <a:rPr lang="en-US" b="0" i="1" smtClean="0">
                        <a:solidFill>
                          <a:srgbClr val="000000"/>
                        </a:solidFill>
                        <a:latin typeface="Cambria Math" panose="02040503050406030204" pitchFamily="18" charset="0"/>
                      </a:rPr>
                      <m:t>, </m:t>
                    </m:r>
                  </m:oMath>
                </a14:m>
                <a:r>
                  <a:rPr lang="el-GR" dirty="0"/>
                  <a:t>όμως </a:t>
                </a:r>
                <a14:m>
                  <m:oMath xmlns:m="http://schemas.openxmlformats.org/officeDocument/2006/math">
                    <m:sSub>
                      <m:sSubPr>
                        <m:ctrlPr>
                          <a:rPr lang="el-G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𝑋</m:t>
                        </m:r>
                      </m:sub>
                    </m:sSub>
                    <m:d>
                      <m:dPr>
                        <m:ctrlPr>
                          <a:rPr lang="en-US" i="1">
                            <a:solidFill>
                              <a:srgbClr val="000000"/>
                            </a:solidFill>
                            <a:latin typeface="Cambria Math" panose="02040503050406030204" pitchFamily="18" charset="0"/>
                          </a:rPr>
                        </m:ctrlPr>
                      </m:dPr>
                      <m:e>
                        <m:r>
                          <a:rPr lang="el-GR" b="0" i="1" smtClean="0">
                            <a:solidFill>
                              <a:srgbClr val="000000"/>
                            </a:solidFill>
                            <a:latin typeface="Cambria Math" panose="02040503050406030204" pitchFamily="18" charset="0"/>
                          </a:rPr>
                          <m:t>2</m:t>
                        </m:r>
                      </m:e>
                    </m:d>
                    <m:r>
                      <a:rPr lang="el-GR" b="0" i="1" smtClean="0">
                        <a:solidFill>
                          <a:srgbClr val="000000"/>
                        </a:solidFill>
                        <a:latin typeface="Cambria Math" panose="02040503050406030204" pitchFamily="18" charset="0"/>
                      </a:rPr>
                      <m:t>= </m:t>
                    </m:r>
                    <m:f>
                      <m:fPr>
                        <m:ctrlPr>
                          <a:rPr lang="el-GR" b="0" i="1" smtClean="0">
                            <a:solidFill>
                              <a:srgbClr val="000000"/>
                            </a:solidFill>
                            <a:latin typeface="Cambria Math" panose="02040503050406030204" pitchFamily="18" charset="0"/>
                          </a:rPr>
                        </m:ctrlPr>
                      </m:fPr>
                      <m:num>
                        <m:r>
                          <a:rPr lang="el-GR" b="0" i="1" smtClean="0">
                            <a:solidFill>
                              <a:srgbClr val="000000"/>
                            </a:solidFill>
                            <a:latin typeface="Cambria Math" panose="02040503050406030204" pitchFamily="18" charset="0"/>
                          </a:rPr>
                          <m:t>4</m:t>
                        </m:r>
                      </m:num>
                      <m:den>
                        <m:r>
                          <a:rPr lang="el-GR" b="0" i="1" smtClean="0">
                            <a:solidFill>
                              <a:srgbClr val="000000"/>
                            </a:solidFill>
                            <a:latin typeface="Cambria Math" panose="02040503050406030204" pitchFamily="18" charset="0"/>
                          </a:rPr>
                          <m:t>12</m:t>
                        </m:r>
                      </m:den>
                    </m:f>
                  </m:oMath>
                </a14:m>
                <a:r>
                  <a:rPr lang="el-GR" dirty="0"/>
                  <a:t> &lt; 0.5</a:t>
                </a:r>
              </a:p>
              <a:p>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3</m:t>
                        </m:r>
                      </m:den>
                    </m:f>
                    <m:r>
                      <a:rPr lang="en-US" i="1" dirty="0">
                        <a:latin typeface="Cambria Math" panose="02040503050406030204" pitchFamily="18" charset="0"/>
                      </a:rPr>
                      <m:t>𝑥</m:t>
                    </m:r>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3</m:t>
                        </m:r>
                      </m:den>
                    </m:f>
                    <m:r>
                      <a:rPr lang="el-GR" b="0" i="0" dirty="0" smtClean="0">
                        <a:latin typeface="Cambria Math" panose="02040503050406030204" pitchFamily="18" charset="0"/>
                      </a:rPr>
                      <m:t>= </m:t>
                    </m:r>
                    <m:f>
                      <m:fPr>
                        <m:ctrlPr>
                          <a:rPr lang="el-GR" b="0" i="1" dirty="0" smtClean="0">
                            <a:latin typeface="Cambria Math" panose="02040503050406030204" pitchFamily="18" charset="0"/>
                          </a:rPr>
                        </m:ctrlPr>
                      </m:fPr>
                      <m:num>
                        <m:r>
                          <a:rPr lang="el-GR" b="0" i="1" dirty="0" smtClean="0">
                            <a:latin typeface="Cambria Math" panose="02040503050406030204" pitchFamily="18" charset="0"/>
                          </a:rPr>
                          <m:t>1</m:t>
                        </m:r>
                      </m:num>
                      <m:den>
                        <m:r>
                          <a:rPr lang="el-GR" b="0" i="1" dirty="0" smtClean="0">
                            <a:latin typeface="Cambria Math" panose="02040503050406030204" pitchFamily="18" charset="0"/>
                          </a:rPr>
                          <m:t>2</m:t>
                        </m:r>
                      </m:den>
                    </m:f>
                    <m:r>
                      <a:rPr lang="el-GR" b="0" i="1" dirty="0" smtClean="0">
                        <a:latin typeface="Cambria Math" panose="02040503050406030204" pitchFamily="18" charset="0"/>
                      </a:rPr>
                      <m:t> </m:t>
                    </m:r>
                    <m:r>
                      <a:rPr lang="el-GR"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 </m:t>
                    </m:r>
                    <m:f>
                      <m:fPr>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5</m:t>
                        </m:r>
                      </m:num>
                      <m:den>
                        <m:r>
                          <a:rPr lang="en-US" b="0" i="1" dirty="0" smtClean="0">
                            <a:latin typeface="Cambria Math" panose="02040503050406030204" pitchFamily="18" charset="0"/>
                            <a:ea typeface="Cambria Math" panose="02040503050406030204" pitchFamily="18" charset="0"/>
                          </a:rPr>
                          <m:t>2</m:t>
                        </m:r>
                      </m:den>
                    </m:f>
                  </m:oMath>
                </a14:m>
                <a:endParaRPr lang="en-US" dirty="0"/>
              </a:p>
              <a:p>
                <a:r>
                  <a:rPr lang="el-GR" dirty="0"/>
                  <a:t>Πρώτο τεταρτημόριο</a:t>
                </a:r>
              </a:p>
              <a:p>
                <a14:m>
                  <m:oMath xmlns:m="http://schemas.openxmlformats.org/officeDocument/2006/math">
                    <m:sSub>
                      <m:sSubPr>
                        <m:ctrlPr>
                          <a:rPr lang="el-G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𝑋</m:t>
                        </m:r>
                      </m:sub>
                    </m:sSub>
                    <m:d>
                      <m:dPr>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𝑞</m:t>
                        </m:r>
                        <m:r>
                          <a:rPr lang="en-US" b="0" i="1" smtClean="0">
                            <a:solidFill>
                              <a:srgbClr val="000000"/>
                            </a:solidFill>
                            <a:latin typeface="Cambria Math" panose="02040503050406030204" pitchFamily="18" charset="0"/>
                          </a:rPr>
                          <m:t>1</m:t>
                        </m:r>
                      </m:e>
                    </m:d>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b="0" i="1" smtClean="0">
                            <a:solidFill>
                              <a:srgbClr val="000000"/>
                            </a:solidFill>
                            <a:latin typeface="Cambria Math" panose="02040503050406030204" pitchFamily="18" charset="0"/>
                          </a:rPr>
                          <m:t>4</m:t>
                        </m:r>
                      </m:den>
                    </m:f>
                    <m:r>
                      <a:rPr lang="el-GR"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 </m:t>
                    </m:r>
                    <m:f>
                      <m:fPr>
                        <m:ctrlPr>
                          <a:rPr lang="en-US" b="0" i="1" dirty="0" smtClean="0">
                            <a:latin typeface="Cambria Math" panose="02040503050406030204" pitchFamily="18" charset="0"/>
                            <a:ea typeface="Cambria Math" panose="02040503050406030204" pitchFamily="18" charset="0"/>
                          </a:rPr>
                        </m:ctrlPr>
                      </m:fPr>
                      <m:num>
                        <m:sSup>
                          <m:sSupPr>
                            <m:ctrlPr>
                              <a:rPr lang="en-US" b="0"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𝑥</m:t>
                            </m:r>
                          </m:e>
                          <m:sup>
                            <m:r>
                              <a:rPr lang="en-US" b="0" i="1" dirty="0" smtClean="0">
                                <a:latin typeface="Cambria Math" panose="02040503050406030204" pitchFamily="18" charset="0"/>
                                <a:ea typeface="Cambria Math" panose="02040503050406030204" pitchFamily="18" charset="0"/>
                              </a:rPr>
                              <m:t>2</m:t>
                            </m:r>
                          </m:sup>
                        </m:sSup>
                      </m:num>
                      <m:den>
                        <m:r>
                          <a:rPr lang="en-US" b="0" i="1" dirty="0" smtClean="0">
                            <a:latin typeface="Cambria Math" panose="02040503050406030204" pitchFamily="18" charset="0"/>
                            <a:ea typeface="Cambria Math" panose="02040503050406030204" pitchFamily="18" charset="0"/>
                          </a:rPr>
                          <m:t>12</m:t>
                        </m:r>
                      </m:den>
                    </m:f>
                    <m:r>
                      <a:rPr lang="en-US" b="0" i="1" dirty="0" smtClean="0">
                        <a:latin typeface="Cambria Math" panose="02040503050406030204" pitchFamily="18" charset="0"/>
                        <a:ea typeface="Cambria Math" panose="02040503050406030204" pitchFamily="18" charset="0"/>
                      </a:rPr>
                      <m:t>= </m:t>
                    </m:r>
                    <m:f>
                      <m:fPr>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1</m:t>
                        </m:r>
                      </m:num>
                      <m:den>
                        <m:r>
                          <a:rPr lang="en-US" b="0" i="1" dirty="0" smtClean="0">
                            <a:latin typeface="Cambria Math" panose="02040503050406030204" pitchFamily="18" charset="0"/>
                            <a:ea typeface="Cambria Math" panose="02040503050406030204" pitchFamily="18" charset="0"/>
                          </a:rPr>
                          <m:t>4</m:t>
                        </m:r>
                      </m:den>
                    </m:f>
                    <m:r>
                      <a:rPr lang="el-GR"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r>
                      <a:rPr lang="en-US" i="1" dirty="0">
                        <a:latin typeface="Cambria Math" panose="02040503050406030204" pitchFamily="18" charset="0"/>
                        <a:ea typeface="Cambria Math" panose="02040503050406030204" pitchFamily="18" charset="0"/>
                      </a:rPr>
                      <m:t>=1,732</m:t>
                    </m:r>
                  </m:oMath>
                </a14:m>
                <a:endParaRPr lang="el-GR" dirty="0"/>
              </a:p>
            </p:txBody>
          </p:sp>
        </mc:Choice>
        <mc:Fallback xmlns="">
          <p:sp>
            <p:nvSpPr>
              <p:cNvPr id="3" name="Θέση περιεχομένου 2">
                <a:extLst>
                  <a:ext uri="{FF2B5EF4-FFF2-40B4-BE49-F238E27FC236}">
                    <a16:creationId xmlns:a16="http://schemas.microsoft.com/office/drawing/2014/main" id="{CB31B346-9F07-48CB-8F2D-EB05A6D02084}"/>
                  </a:ext>
                </a:extLst>
              </p:cNvPr>
              <p:cNvSpPr>
                <a:spLocks noGrp="1" noRot="1" noChangeAspect="1" noMove="1" noResize="1" noEditPoints="1" noAdjustHandles="1" noChangeArrowheads="1" noChangeShapeType="1" noTextEdit="1"/>
              </p:cNvSpPr>
              <p:nvPr>
                <p:ph idx="1"/>
              </p:nvPr>
            </p:nvSpPr>
            <p:spPr>
              <a:blipFill>
                <a:blip r:embed="rId2"/>
                <a:stretch>
                  <a:fillRect l="-4667" t="-4394"/>
                </a:stretch>
              </a:blipFill>
            </p:spPr>
            <p:txBody>
              <a:bodyPr/>
              <a:lstStyle/>
              <a:p>
                <a:r>
                  <a:rPr lang="el-GR">
                    <a:noFill/>
                  </a:rPr>
                  <a:t> </a:t>
                </a:r>
              </a:p>
            </p:txBody>
          </p:sp>
        </mc:Fallback>
      </mc:AlternateContent>
      <p:sp>
        <p:nvSpPr>
          <p:cNvPr id="4" name="Τίτλος 1">
            <a:extLst>
              <a:ext uri="{FF2B5EF4-FFF2-40B4-BE49-F238E27FC236}">
                <a16:creationId xmlns:a16="http://schemas.microsoft.com/office/drawing/2014/main" id="{73318B51-6098-4D59-A8C6-AF21D4D2BA25}"/>
              </a:ext>
            </a:extLst>
          </p:cNvPr>
          <p:cNvSpPr>
            <a:spLocks noGrp="1"/>
          </p:cNvSpPr>
          <p:nvPr>
            <p:ph type="title"/>
          </p:nvPr>
        </p:nvSpPr>
        <p:spPr>
          <a:xfrm>
            <a:off x="1096963" y="287338"/>
            <a:ext cx="10058400" cy="1449387"/>
          </a:xfrm>
        </p:spPr>
        <p:txBody>
          <a:bodyPr>
            <a:normAutofit/>
          </a:bodyPr>
          <a:lstStyle/>
          <a:p>
            <a:pPr algn="ctr"/>
            <a:r>
              <a:rPr lang="el-GR" sz="3600" dirty="0">
                <a:latin typeface="+mn-lt"/>
              </a:rPr>
              <a:t>Άσκηση 1</a:t>
            </a:r>
          </a:p>
        </p:txBody>
      </p:sp>
    </p:spTree>
    <p:extLst>
      <p:ext uri="{BB962C8B-B14F-4D97-AF65-F5344CB8AC3E}">
        <p14:creationId xmlns:p14="http://schemas.microsoft.com/office/powerpoint/2010/main" val="42105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BCA02B-9A3A-4676-9745-F0C46A6F2C10}"/>
              </a:ext>
            </a:extLst>
          </p:cNvPr>
          <p:cNvSpPr>
            <a:spLocks noGrp="1"/>
          </p:cNvSpPr>
          <p:nvPr>
            <p:ph type="title"/>
          </p:nvPr>
        </p:nvSpPr>
        <p:spPr/>
        <p:txBody>
          <a:bodyPr>
            <a:normAutofit/>
          </a:bodyPr>
          <a:lstStyle/>
          <a:p>
            <a:pPr algn="ctr"/>
            <a:r>
              <a:rPr lang="el-GR" sz="3600" dirty="0">
                <a:latin typeface="+mn-lt"/>
              </a:rPr>
              <a:t>Άσκηση </a:t>
            </a:r>
            <a:r>
              <a:rPr lang="en-US" sz="3600" dirty="0">
                <a:latin typeface="+mn-lt"/>
              </a:rPr>
              <a:t>2</a:t>
            </a:r>
            <a:endParaRPr lang="el-GR" sz="3600" dirty="0">
              <a:latin typeface="+mn-lt"/>
            </a:endParaRP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99123B0B-28DC-4F5F-AED4-EA7981C58230}"/>
                  </a:ext>
                </a:extLst>
              </p:cNvPr>
              <p:cNvSpPr>
                <a:spLocks noGrp="1"/>
              </p:cNvSpPr>
              <p:nvPr>
                <p:ph idx="1"/>
              </p:nvPr>
            </p:nvSpPr>
            <p:spPr/>
            <p:txBody>
              <a:bodyPr/>
              <a:lstStyle/>
              <a:p>
                <a:r>
                  <a:rPr lang="el-GR" dirty="0"/>
                  <a:t>Το πλάτος Χ ενός ποταμού είναι τυχαία μεταβλητή με πυκνότητα πιθανότητας</a:t>
                </a:r>
                <a:r>
                  <a:rPr lang="en-US" dirty="0"/>
                  <a:t>:</a:t>
                </a:r>
              </a:p>
              <a:p>
                <a:pPr algn="just"/>
                <a14:m>
                  <m:oMath xmlns:m="http://schemas.openxmlformats.org/officeDocument/2006/math">
                    <m:sSub>
                      <m:sSubPr>
                        <m:ctrlPr>
                          <a:rPr lang="el-GR"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𝑓</m:t>
                        </m:r>
                      </m:e>
                      <m:sub>
                        <m:r>
                          <a:rPr lang="en-US" i="1">
                            <a:latin typeface="Cambria Math" panose="02040503050406030204" pitchFamily="18" charset="0"/>
                            <a:cs typeface="Times New Roman" panose="02020603050405020304" pitchFamily="18" charset="0"/>
                          </a:rPr>
                          <m:t>𝑋</m:t>
                        </m:r>
                      </m:sub>
                    </m:sSub>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𝑥</m:t>
                        </m:r>
                      </m:e>
                    </m:d>
                    <m:r>
                      <a:rPr lang="en-US" i="1">
                        <a:latin typeface="Cambria Math" panose="02040503050406030204" pitchFamily="18" charset="0"/>
                        <a:cs typeface="Times New Roman" panose="02020603050405020304" pitchFamily="18" charset="0"/>
                      </a:rPr>
                      <m:t>= </m:t>
                    </m:r>
                    <m:d>
                      <m:dPr>
                        <m:begChr m:val="{"/>
                        <m:endChr m:val="}"/>
                        <m:ctrlPr>
                          <a:rPr lang="en-US" i="1">
                            <a:latin typeface="Cambria Math" panose="02040503050406030204" pitchFamily="18" charset="0"/>
                            <a:cs typeface="Times New Roman" panose="02020603050405020304" pitchFamily="18" charset="0"/>
                          </a:rPr>
                        </m:ctrlPr>
                      </m:dPr>
                      <m:e>
                        <m:eqArr>
                          <m:eqArrPr>
                            <m:ctrlPr>
                              <a:rPr lang="en-US" i="1">
                                <a:latin typeface="Cambria Math" panose="02040503050406030204" pitchFamily="18" charset="0"/>
                                <a:cs typeface="Times New Roman" panose="02020603050405020304" pitchFamily="18" charset="0"/>
                              </a:rPr>
                            </m:ctrlPr>
                          </m:eqArrPr>
                          <m:e>
                            <m:r>
                              <a:rPr lang="en-US" b="0" i="1" smtClean="0">
                                <a:latin typeface="Cambria Math" panose="02040503050406030204" pitchFamily="18" charset="0"/>
                                <a:cs typeface="Times New Roman" panose="02020603050405020304" pitchFamily="18" charset="0"/>
                              </a:rPr>
                              <m:t>𝑘</m:t>
                            </m:r>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𝑥</m:t>
                                </m:r>
                                <m:r>
                                  <a:rPr lang="en-US" b="0" i="1" smtClean="0">
                                    <a:latin typeface="Cambria Math" panose="02040503050406030204" pitchFamily="18" charset="0"/>
                                    <a:cs typeface="Times New Roman" panose="02020603050405020304" pitchFamily="18" charset="0"/>
                                  </a:rPr>
                                  <m:t>−10</m:t>
                                </m:r>
                              </m:e>
                            </m:d>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14−</m:t>
                                </m:r>
                                <m:r>
                                  <a:rPr lang="en-US" b="0" i="1" smtClean="0">
                                    <a:latin typeface="Cambria Math" panose="02040503050406030204" pitchFamily="18" charset="0"/>
                                    <a:cs typeface="Times New Roman" panose="02020603050405020304" pitchFamily="18" charset="0"/>
                                  </a:rPr>
                                  <m:t>𝑥</m:t>
                                </m:r>
                              </m:e>
                            </m:d>
                            <m:r>
                              <a:rPr lang="en-US" b="0" i="1" smtClean="0">
                                <a:latin typeface="Cambria Math" panose="02040503050406030204" pitchFamily="18" charset="0"/>
                                <a:cs typeface="Times New Roman" panose="02020603050405020304" pitchFamily="18" charset="0"/>
                              </a:rPr>
                              <m:t>,    10&lt;</m:t>
                            </m:r>
                            <m:r>
                              <a:rPr lang="en-US" b="0" i="1" smtClean="0">
                                <a:latin typeface="Cambria Math" panose="02040503050406030204" pitchFamily="18" charset="0"/>
                                <a:cs typeface="Times New Roman" panose="02020603050405020304" pitchFamily="18" charset="0"/>
                              </a:rPr>
                              <m:t>𝑥</m:t>
                            </m:r>
                            <m:r>
                              <a:rPr lang="en-US" b="0" i="1" smtClean="0">
                                <a:latin typeface="Cambria Math" panose="02040503050406030204" pitchFamily="18" charset="0"/>
                                <a:cs typeface="Times New Roman" panose="02020603050405020304" pitchFamily="18" charset="0"/>
                              </a:rPr>
                              <m:t>&lt;14</m:t>
                            </m:r>
                          </m:e>
                          <m:e>
                            <m:r>
                              <a:rPr lang="en-US" b="0" i="1" smtClean="0">
                                <a:latin typeface="Cambria Math" panose="02040503050406030204" pitchFamily="18" charset="0"/>
                                <a:cs typeface="Times New Roman" panose="02020603050405020304" pitchFamily="18" charset="0"/>
                              </a:rPr>
                              <m:t>0,                        </m:t>
                            </m:r>
                            <m:r>
                              <a:rPr lang="el-GR" b="0" i="1" smtClean="0">
                                <a:latin typeface="Cambria Math" panose="02040503050406030204" pitchFamily="18" charset="0"/>
                                <a:cs typeface="Times New Roman" panose="02020603050405020304" pitchFamily="18" charset="0"/>
                              </a:rPr>
                              <m:t>𝛼𝜆𝜆𝜄</m:t>
                            </m:r>
                            <m:r>
                              <m:rPr>
                                <m:sty m:val="p"/>
                              </m:rPr>
                              <a:rPr lang="el-GR" b="0" i="1" smtClean="0">
                                <a:latin typeface="Cambria Math" panose="02040503050406030204" pitchFamily="18" charset="0"/>
                                <a:cs typeface="Times New Roman" panose="02020603050405020304" pitchFamily="18" charset="0"/>
                              </a:rPr>
                              <m:t>ώ</m:t>
                            </m:r>
                            <m:r>
                              <a:rPr lang="el-GR" b="0" i="1" smtClean="0">
                                <a:latin typeface="Cambria Math" panose="02040503050406030204" pitchFamily="18" charset="0"/>
                                <a:cs typeface="Times New Roman" panose="02020603050405020304" pitchFamily="18" charset="0"/>
                              </a:rPr>
                              <m:t>𝜍</m:t>
                            </m:r>
                            <m:r>
                              <a:rPr lang="en-US" b="0" i="1" smtClean="0">
                                <a:latin typeface="Cambria Math" panose="02040503050406030204" pitchFamily="18" charset="0"/>
                                <a:cs typeface="Times New Roman" panose="02020603050405020304" pitchFamily="18" charset="0"/>
                              </a:rPr>
                              <m:t>  </m:t>
                            </m:r>
                          </m:e>
                        </m:eqArr>
                      </m:e>
                    </m:d>
                  </m:oMath>
                </a14:m>
                <a:endParaRPr lang="en-US" dirty="0"/>
              </a:p>
              <a:p>
                <a:pPr algn="just"/>
                <a:r>
                  <a:rPr lang="el-GR" dirty="0"/>
                  <a:t>Να υπολογιστούν</a:t>
                </a:r>
                <a:r>
                  <a:rPr lang="en-US" dirty="0"/>
                  <a:t>:</a:t>
                </a:r>
              </a:p>
              <a:p>
                <a:pPr marL="0" indent="0" algn="just">
                  <a:buNone/>
                </a:pPr>
                <a:r>
                  <a:rPr lang="el-GR" dirty="0"/>
                  <a:t>α)Το μέσο πλάτος του ποταμού και η τυπική του απόκλιση.</a:t>
                </a:r>
              </a:p>
              <a:p>
                <a:pPr marL="0" indent="0" algn="just">
                  <a:buNone/>
                </a:pPr>
                <a:r>
                  <a:rPr lang="el-GR" dirty="0"/>
                  <a:t>β) Η πιθανότητα ότι το πλάτος του ποταμού είναι μεταξύ 11 και 12</a:t>
                </a:r>
                <a:r>
                  <a:rPr lang="en-US" dirty="0"/>
                  <a:t>m.</a:t>
                </a:r>
              </a:p>
            </p:txBody>
          </p:sp>
        </mc:Choice>
        <mc:Fallback xmlns="">
          <p:sp>
            <p:nvSpPr>
              <p:cNvPr id="3" name="Θέση περιεχομένου 2">
                <a:extLst>
                  <a:ext uri="{FF2B5EF4-FFF2-40B4-BE49-F238E27FC236}">
                    <a16:creationId xmlns:a16="http://schemas.microsoft.com/office/drawing/2014/main" id="{99123B0B-28DC-4F5F-AED4-EA7981C58230}"/>
                  </a:ext>
                </a:extLst>
              </p:cNvPr>
              <p:cNvSpPr>
                <a:spLocks noGrp="1" noRot="1" noChangeAspect="1" noMove="1" noResize="1" noEditPoints="1" noAdjustHandles="1" noChangeArrowheads="1" noChangeShapeType="1" noTextEdit="1"/>
              </p:cNvSpPr>
              <p:nvPr>
                <p:ph idx="1"/>
              </p:nvPr>
            </p:nvSpPr>
            <p:spPr>
              <a:blipFill>
                <a:blip r:embed="rId2"/>
                <a:stretch>
                  <a:fillRect l="-1515" t="-1667"/>
                </a:stretch>
              </a:blipFill>
            </p:spPr>
            <p:txBody>
              <a:bodyPr/>
              <a:lstStyle/>
              <a:p>
                <a:r>
                  <a:rPr lang="el-GR">
                    <a:noFill/>
                  </a:rPr>
                  <a:t> </a:t>
                </a:r>
              </a:p>
            </p:txBody>
          </p:sp>
        </mc:Fallback>
      </mc:AlternateContent>
    </p:spTree>
    <p:extLst>
      <p:ext uri="{BB962C8B-B14F-4D97-AF65-F5344CB8AC3E}">
        <p14:creationId xmlns:p14="http://schemas.microsoft.com/office/powerpoint/2010/main" val="691499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BCA02B-9A3A-4676-9745-F0C46A6F2C10}"/>
              </a:ext>
            </a:extLst>
          </p:cNvPr>
          <p:cNvSpPr>
            <a:spLocks noGrp="1"/>
          </p:cNvSpPr>
          <p:nvPr>
            <p:ph type="title"/>
          </p:nvPr>
        </p:nvSpPr>
        <p:spPr/>
        <p:txBody>
          <a:bodyPr>
            <a:normAutofit/>
          </a:bodyPr>
          <a:lstStyle/>
          <a:p>
            <a:pPr algn="ctr"/>
            <a:r>
              <a:rPr lang="el-GR" sz="3600" dirty="0">
                <a:latin typeface="+mn-lt"/>
              </a:rPr>
              <a:t>Άσκηση </a:t>
            </a:r>
            <a:r>
              <a:rPr lang="en-US" sz="3600" dirty="0">
                <a:latin typeface="+mn-lt"/>
              </a:rPr>
              <a:t>2</a:t>
            </a:r>
            <a:endParaRPr lang="el-GR" sz="3600" dirty="0">
              <a:latin typeface="+mn-lt"/>
            </a:endParaRP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99123B0B-28DC-4F5F-AED4-EA7981C58230}"/>
                  </a:ext>
                </a:extLst>
              </p:cNvPr>
              <p:cNvSpPr>
                <a:spLocks noGrp="1"/>
              </p:cNvSpPr>
              <p:nvPr>
                <p:ph idx="1"/>
              </p:nvPr>
            </p:nvSpPr>
            <p:spPr/>
            <p:txBody>
              <a:bodyPr>
                <a:normAutofit lnSpcReduction="10000"/>
              </a:bodyPr>
              <a:lstStyle/>
              <a:p>
                <a:pPr marL="0" lvl="0" indent="0">
                  <a:buClr>
                    <a:srgbClr val="E48312"/>
                  </a:buClr>
                  <a:buNone/>
                </a:pPr>
                <a14:m>
                  <m:oMath xmlns:m="http://schemas.openxmlformats.org/officeDocument/2006/math">
                    <m:nary>
                      <m:naryPr>
                        <m:ctrlPr>
                          <a:rPr lang="el-GR" i="1" smtClean="0">
                            <a:solidFill>
                              <a:srgbClr val="000000"/>
                            </a:solidFill>
                            <a:latin typeface="Cambria Math" panose="02040503050406030204" pitchFamily="18" charset="0"/>
                          </a:rPr>
                        </m:ctrlPr>
                      </m:naryPr>
                      <m:sub>
                        <m:r>
                          <m:rPr>
                            <m:brk m:alnAt="23"/>
                          </m:rP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b>
                      <m:sup>
                        <m: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x</m:t>
                            </m:r>
                          </m:e>
                        </m:d>
                        <m:r>
                          <m:rPr>
                            <m:sty m:val="p"/>
                          </m:rPr>
                          <a:rPr lang="en-US">
                            <a:solidFill>
                              <a:srgbClr val="000000"/>
                            </a:solidFill>
                            <a:latin typeface="Cambria Math" panose="02040503050406030204" pitchFamily="18" charset="0"/>
                          </a:rPr>
                          <m:t>dx</m:t>
                        </m:r>
                        <m:r>
                          <a:rPr lang="en-US">
                            <a:solidFill>
                              <a:srgbClr val="000000"/>
                            </a:solidFill>
                            <a:latin typeface="Cambria Math" panose="02040503050406030204" pitchFamily="18" charset="0"/>
                          </a:rPr>
                          <m:t>=1</m:t>
                        </m:r>
                      </m:e>
                    </m:nary>
                  </m:oMath>
                </a14:m>
                <a:r>
                  <a:rPr lang="el-GR" dirty="0">
                    <a:solidFill>
                      <a:srgbClr val="000000">
                        <a:lumMod val="75000"/>
                        <a:lumOff val="25000"/>
                      </a:srgbClr>
                    </a:solidFill>
                    <a:latin typeface="Times New Roman" panose="02020603050405020304" pitchFamily="18" charset="0"/>
                    <a:cs typeface="Times New Roman" panose="02020603050405020304" pitchFamily="18" charset="0"/>
                  </a:rPr>
                  <a:t>  </a:t>
                </a:r>
              </a:p>
              <a:p>
                <a:pPr marL="0" indent="0">
                  <a:buClr>
                    <a:srgbClr val="E48312"/>
                  </a:buClr>
                  <a:buNone/>
                </a:pP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b>
                      <m:sup>
                        <m: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x</m:t>
                            </m:r>
                          </m:e>
                        </m:d>
                        <m:r>
                          <m:rPr>
                            <m:sty m:val="p"/>
                          </m:rPr>
                          <a:rPr lang="en-US">
                            <a:solidFill>
                              <a:srgbClr val="000000"/>
                            </a:solidFill>
                            <a:latin typeface="Cambria Math" panose="02040503050406030204" pitchFamily="18" charset="0"/>
                          </a:rPr>
                          <m:t>dx</m:t>
                        </m:r>
                        <m:r>
                          <a:rPr lang="en-US">
                            <a:solidFill>
                              <a:srgbClr val="000000"/>
                            </a:solidFill>
                            <a:latin typeface="Cambria Math" panose="02040503050406030204" pitchFamily="18" charset="0"/>
                          </a:rPr>
                          <m:t>=</m:t>
                        </m:r>
                      </m:e>
                    </m:nary>
                  </m:oMath>
                </a14:m>
                <a:r>
                  <a:rPr lang="el-GR" dirty="0">
                    <a:latin typeface="Times New Roman" panose="02020603050405020304" pitchFamily="18" charset="0"/>
                    <a:cs typeface="Times New Roman" panose="02020603050405020304" pitchFamily="18" charset="0"/>
                  </a:rPr>
                  <a:t>  </a:t>
                </a: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l-GR" b="0" i="1" smtClean="0">
                            <a:solidFill>
                              <a:srgbClr val="000000"/>
                            </a:solidFill>
                            <a:latin typeface="Cambria Math" panose="02040503050406030204" pitchFamily="18" charset="0"/>
                          </a:rPr>
                          <m:t>1</m:t>
                        </m:r>
                        <m:r>
                          <a:rPr lang="el-GR" b="0" i="1" smtClean="0">
                            <a:solidFill>
                              <a:srgbClr val="000000"/>
                            </a:solidFill>
                            <a:latin typeface="Cambria Math" panose="02040503050406030204" pitchFamily="18" charset="0"/>
                          </a:rPr>
                          <m:t>0</m:t>
                        </m:r>
                      </m:sub>
                      <m:sup>
                        <m:r>
                          <a:rPr lang="el-GR" b="0" i="1" smtClean="0">
                            <a:solidFill>
                              <a:srgbClr val="000000"/>
                            </a:solidFill>
                            <a:latin typeface="Cambria Math" panose="02040503050406030204" pitchFamily="18" charset="0"/>
                          </a:rPr>
                          <m:t>14</m:t>
                        </m:r>
                      </m:sup>
                      <m:e>
                        <m:r>
                          <m:rPr>
                            <m:sty m:val="p"/>
                          </m:rPr>
                          <a:rPr lang="en-US" b="0" i="0" smtClean="0">
                            <a:solidFill>
                              <a:srgbClr val="000000"/>
                            </a:solidFill>
                            <a:latin typeface="Cambria Math" panose="02040503050406030204" pitchFamily="18" charset="0"/>
                            <a:ea typeface="Cambria Math" panose="02040503050406030204" pitchFamily="18" charset="0"/>
                          </a:rPr>
                          <m:t>k</m:t>
                        </m:r>
                        <m:r>
                          <a:rPr lang="en-US" b="0" i="0" smtClean="0">
                            <a:solidFill>
                              <a:srgbClr val="000000"/>
                            </a:solidFill>
                            <a:latin typeface="Cambria Math" panose="02040503050406030204" pitchFamily="18" charset="0"/>
                            <a:ea typeface="Cambria Math" panose="02040503050406030204" pitchFamily="18" charset="0"/>
                          </a:rPr>
                          <m:t>(</m:t>
                        </m:r>
                        <m:r>
                          <m:rPr>
                            <m:sty m:val="p"/>
                          </m:rPr>
                          <a:rPr lang="en-US" b="0" i="0" smtClean="0">
                            <a:solidFill>
                              <a:srgbClr val="000000"/>
                            </a:solidFill>
                            <a:latin typeface="Cambria Math" panose="02040503050406030204" pitchFamily="18" charset="0"/>
                            <a:ea typeface="Cambria Math" panose="02040503050406030204" pitchFamily="18" charset="0"/>
                          </a:rPr>
                          <m:t>x</m:t>
                        </m:r>
                        <m:r>
                          <a:rPr lang="en-US" b="0" i="0" smtClean="0">
                            <a:solidFill>
                              <a:srgbClr val="000000"/>
                            </a:solidFill>
                            <a:latin typeface="Cambria Math" panose="02040503050406030204" pitchFamily="18" charset="0"/>
                            <a:ea typeface="Cambria Math" panose="02040503050406030204" pitchFamily="18" charset="0"/>
                          </a:rPr>
                          <m:t>−10)(14−</m:t>
                        </m:r>
                        <m:r>
                          <m:rPr>
                            <m:sty m:val="p"/>
                          </m:rPr>
                          <a:rPr lang="en-US" b="0" i="0" smtClean="0">
                            <a:solidFill>
                              <a:srgbClr val="000000"/>
                            </a:solidFill>
                            <a:latin typeface="Cambria Math" panose="02040503050406030204" pitchFamily="18" charset="0"/>
                            <a:ea typeface="Cambria Math" panose="02040503050406030204" pitchFamily="18" charset="0"/>
                          </a:rPr>
                          <m:t>x</m:t>
                        </m:r>
                        <m:r>
                          <a:rPr lang="en-US" b="0" i="0" smtClean="0">
                            <a:solidFill>
                              <a:srgbClr val="000000"/>
                            </a:solidFill>
                            <a:latin typeface="Cambria Math" panose="02040503050406030204" pitchFamily="18" charset="0"/>
                            <a:ea typeface="Cambria Math" panose="02040503050406030204" pitchFamily="18" charset="0"/>
                          </a:rPr>
                          <m:t>)</m:t>
                        </m:r>
                        <m:r>
                          <m:rPr>
                            <m:sty m:val="p"/>
                          </m:rPr>
                          <a:rPr lang="en-US">
                            <a:solidFill>
                              <a:srgbClr val="000000"/>
                            </a:solidFill>
                            <a:latin typeface="Cambria Math" panose="02040503050406030204" pitchFamily="18" charset="0"/>
                          </a:rPr>
                          <m:t>dx</m:t>
                        </m:r>
                        <m:r>
                          <a:rPr lang="en-US">
                            <a:solidFill>
                              <a:srgbClr val="000000"/>
                            </a:solidFill>
                            <a:latin typeface="Cambria Math" panose="02040503050406030204" pitchFamily="18" charset="0"/>
                          </a:rPr>
                          <m:t>=</m:t>
                        </m:r>
                      </m:e>
                    </m:nary>
                  </m:oMath>
                </a14:m>
                <a:r>
                  <a:rPr lang="en-US" dirty="0">
                    <a:latin typeface="Times New Roman" panose="02020603050405020304" pitchFamily="18" charset="0"/>
                    <a:cs typeface="Times New Roman" panose="02020603050405020304" pitchFamily="18" charset="0"/>
                  </a:rPr>
                  <a:t>10,67k</a:t>
                </a:r>
              </a:p>
              <a:p>
                <a:pPr marL="0" indent="0">
                  <a:buClr>
                    <a:srgbClr val="E48312"/>
                  </a:buClr>
                  <a:buNone/>
                </a:pPr>
                <a:r>
                  <a:rPr lang="en-US" dirty="0">
                    <a:latin typeface="Times New Roman" panose="02020603050405020304" pitchFamily="18" charset="0"/>
                    <a:cs typeface="Times New Roman" panose="02020603050405020304" pitchFamily="18" charset="0"/>
                  </a:rPr>
                  <a:t>10,67k=1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k = 0,094</a:t>
                </a:r>
              </a:p>
              <a:p>
                <a:pPr marL="0" indent="0">
                  <a:buClr>
                    <a:srgbClr val="E48312"/>
                  </a:buClr>
                  <a:buNone/>
                </a:pPr>
                <a:r>
                  <a:rPr lang="en-US" dirty="0">
                    <a:latin typeface="Times New Roman" panose="02020603050405020304" pitchFamily="18" charset="0"/>
                    <a:cs typeface="Times New Roman" panose="02020603050405020304" pitchFamily="18" charset="0"/>
                  </a:rPr>
                  <a:t>a)    E(X) = </a:t>
                </a: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b>
                      <m:sup>
                        <m: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p>
                      <m:e>
                        <m:sSub>
                          <m:sSubPr>
                            <m:ctrlPr>
                              <a:rPr lang="el-GR" i="1">
                                <a:solidFill>
                                  <a:srgbClr val="000000"/>
                                </a:solidFill>
                                <a:latin typeface="Cambria Math" panose="02040503050406030204" pitchFamily="18" charset="0"/>
                              </a:rPr>
                            </m:ctrlPr>
                          </m:sSubPr>
                          <m:e>
                            <m:r>
                              <m:rPr>
                                <m:sty m:val="p"/>
                              </m:rPr>
                              <a:rPr lang="en-US" b="0" i="0" smtClean="0">
                                <a:solidFill>
                                  <a:srgbClr val="000000"/>
                                </a:solidFill>
                                <a:latin typeface="Cambria Math" panose="02040503050406030204" pitchFamily="18" charset="0"/>
                              </a:rPr>
                              <m:t>x</m:t>
                            </m:r>
                            <m:r>
                              <a:rPr lang="en-US" b="0" i="0" smtClean="0">
                                <a:solidFill>
                                  <a:srgbClr val="000000"/>
                                </a:solidFill>
                                <a:latin typeface="Cambria Math" panose="02040503050406030204" pitchFamily="18" charset="0"/>
                              </a:rPr>
                              <m:t> </m:t>
                            </m:r>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x</m:t>
                            </m:r>
                          </m:e>
                        </m:d>
                        <m:r>
                          <m:rPr>
                            <m:sty m:val="p"/>
                          </m:rPr>
                          <a:rPr lang="en-US">
                            <a:solidFill>
                              <a:srgbClr val="000000"/>
                            </a:solidFill>
                            <a:latin typeface="Cambria Math" panose="02040503050406030204" pitchFamily="18" charset="0"/>
                          </a:rPr>
                          <m:t>dx</m:t>
                        </m:r>
                        <m:r>
                          <a:rPr lang="en-US">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 </m:t>
                        </m:r>
                      </m:e>
                    </m:nary>
                  </m:oMath>
                </a14:m>
                <a:r>
                  <a:rPr lang="el-GR" dirty="0">
                    <a:solidFill>
                      <a:srgbClr val="000000"/>
                    </a:solidFill>
                  </a:rPr>
                  <a:t> </a:t>
                </a: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l-GR" i="1">
                            <a:solidFill>
                              <a:srgbClr val="000000"/>
                            </a:solidFill>
                            <a:latin typeface="Cambria Math" panose="02040503050406030204" pitchFamily="18" charset="0"/>
                          </a:rPr>
                          <m:t>1</m:t>
                        </m:r>
                        <m:r>
                          <a:rPr lang="el-GR" i="1">
                            <a:solidFill>
                              <a:srgbClr val="000000"/>
                            </a:solidFill>
                            <a:latin typeface="Cambria Math" panose="02040503050406030204" pitchFamily="18" charset="0"/>
                          </a:rPr>
                          <m:t>0</m:t>
                        </m:r>
                      </m:sub>
                      <m:sup>
                        <m:r>
                          <a:rPr lang="el-GR" i="1">
                            <a:solidFill>
                              <a:srgbClr val="000000"/>
                            </a:solidFill>
                            <a:latin typeface="Cambria Math" panose="02040503050406030204" pitchFamily="18" charset="0"/>
                          </a:rPr>
                          <m:t>14</m:t>
                        </m:r>
                      </m:sup>
                      <m:e>
                        <m:r>
                          <m:rPr>
                            <m:sty m:val="p"/>
                          </m:rPr>
                          <a:rPr lang="en-US" b="0" i="0" smtClean="0">
                            <a:solidFill>
                              <a:srgbClr val="000000"/>
                            </a:solidFill>
                            <a:latin typeface="Cambria Math" panose="02040503050406030204" pitchFamily="18" charset="0"/>
                          </a:rPr>
                          <m:t>x</m:t>
                        </m:r>
                        <m:r>
                          <a:rPr lang="en-US" b="0" i="0" smtClean="0">
                            <a:solidFill>
                              <a:srgbClr val="000000"/>
                            </a:solidFill>
                            <a:latin typeface="Cambria Math" panose="02040503050406030204" pitchFamily="18" charset="0"/>
                          </a:rPr>
                          <m:t> ∗0,094 (</m:t>
                        </m:r>
                        <m:r>
                          <m:rPr>
                            <m:sty m:val="p"/>
                          </m:rPr>
                          <a:rPr lang="en-US">
                            <a:solidFill>
                              <a:srgbClr val="000000"/>
                            </a:solidFill>
                            <a:latin typeface="Cambria Math" panose="02040503050406030204" pitchFamily="18" charset="0"/>
                            <a:ea typeface="Cambria Math" panose="02040503050406030204" pitchFamily="18" charset="0"/>
                          </a:rPr>
                          <m:t>x</m:t>
                        </m:r>
                        <m:r>
                          <a:rPr lang="en-US">
                            <a:solidFill>
                              <a:srgbClr val="000000"/>
                            </a:solidFill>
                            <a:latin typeface="Cambria Math" panose="02040503050406030204" pitchFamily="18" charset="0"/>
                            <a:ea typeface="Cambria Math" panose="02040503050406030204" pitchFamily="18" charset="0"/>
                          </a:rPr>
                          <m:t>−10)(14−</m:t>
                        </m:r>
                        <m:r>
                          <m:rPr>
                            <m:sty m:val="p"/>
                          </m:rPr>
                          <a:rPr lang="en-US">
                            <a:solidFill>
                              <a:srgbClr val="000000"/>
                            </a:solidFill>
                            <a:latin typeface="Cambria Math" panose="02040503050406030204" pitchFamily="18" charset="0"/>
                            <a:ea typeface="Cambria Math" panose="02040503050406030204" pitchFamily="18" charset="0"/>
                          </a:rPr>
                          <m:t>x</m:t>
                        </m:r>
                        <m:r>
                          <a:rPr lang="en-US">
                            <a:solidFill>
                              <a:srgbClr val="000000"/>
                            </a:solidFill>
                            <a:latin typeface="Cambria Math" panose="02040503050406030204" pitchFamily="18" charset="0"/>
                            <a:ea typeface="Cambria Math" panose="02040503050406030204" pitchFamily="18" charset="0"/>
                          </a:rPr>
                          <m:t>)</m:t>
                        </m:r>
                        <m:r>
                          <m:rPr>
                            <m:sty m:val="p"/>
                          </m:rPr>
                          <a:rPr lang="en-US">
                            <a:solidFill>
                              <a:srgbClr val="000000"/>
                            </a:solidFill>
                            <a:latin typeface="Cambria Math" panose="02040503050406030204" pitchFamily="18" charset="0"/>
                          </a:rPr>
                          <m:t>dx</m:t>
                        </m:r>
                        <m:r>
                          <a:rPr lang="en-US">
                            <a:solidFill>
                              <a:srgbClr val="000000"/>
                            </a:solidFill>
                            <a:latin typeface="Cambria Math" panose="02040503050406030204" pitchFamily="18" charset="0"/>
                          </a:rPr>
                          <m:t>=</m:t>
                        </m:r>
                      </m:e>
                    </m:nary>
                  </m:oMath>
                </a14:m>
                <a:r>
                  <a:rPr lang="en-US" dirty="0">
                    <a:latin typeface="Times New Roman" panose="02020603050405020304" pitchFamily="18" charset="0"/>
                    <a:cs typeface="Times New Roman" panose="02020603050405020304" pitchFamily="18" charset="0"/>
                  </a:rPr>
                  <a:t> 12,032m</a:t>
                </a:r>
                <a:r>
                  <a:rPr lang="el-GR" dirty="0">
                    <a:latin typeface="Times New Roman" panose="02020603050405020304" pitchFamily="18" charset="0"/>
                    <a:cs typeface="Times New Roman" panose="02020603050405020304" pitchFamily="18" charset="0"/>
                  </a:rPr>
                  <a:t> και</a:t>
                </a:r>
              </a:p>
              <a:p>
                <a:pPr marL="0" indent="0">
                  <a:buClr>
                    <a:srgbClr val="E48312"/>
                  </a:buClr>
                  <a:buNone/>
                </a:pPr>
                <a:r>
                  <a:rPr lang="el-GR" dirty="0">
                    <a:latin typeface="Times New Roman" panose="02020603050405020304" pitchFamily="18" charset="0"/>
                    <a:cs typeface="Times New Roman" panose="02020603050405020304" pitchFamily="18" charset="0"/>
                  </a:rPr>
                  <a:t>       Ε(</a:t>
                </a:r>
                <a14:m>
                  <m:oMath xmlns:m="http://schemas.openxmlformats.org/officeDocument/2006/math">
                    <m:sSup>
                      <m:sSupPr>
                        <m:ctrlPr>
                          <a:rPr lang="el-GR" i="1" smtClean="0">
                            <a:latin typeface="Cambria Math" panose="02040503050406030204" pitchFamily="18" charset="0"/>
                            <a:cs typeface="Times New Roman" panose="02020603050405020304" pitchFamily="18" charset="0"/>
                          </a:rPr>
                        </m:ctrlPr>
                      </m:sSupPr>
                      <m:e>
                        <m:r>
                          <m:rPr>
                            <m:sty m:val="p"/>
                          </m:rPr>
                          <a:rPr lang="el-GR" b="0" i="0" smtClean="0">
                            <a:latin typeface="Cambria Math" panose="02040503050406030204" pitchFamily="18" charset="0"/>
                            <a:cs typeface="Times New Roman" panose="02020603050405020304" pitchFamily="18" charset="0"/>
                          </a:rPr>
                          <m:t>Χ</m:t>
                        </m:r>
                      </m:e>
                      <m:sup>
                        <m:r>
                          <a:rPr lang="el-GR" b="0" i="1" smtClean="0">
                            <a:latin typeface="Cambria Math" panose="02040503050406030204" pitchFamily="18" charset="0"/>
                            <a:cs typeface="Times New Roman" panose="02020603050405020304" pitchFamily="18" charset="0"/>
                          </a:rPr>
                          <m:t>2</m:t>
                        </m:r>
                      </m:sup>
                    </m:sSup>
                  </m:oMath>
                </a14:m>
                <a:r>
                  <a:rPr lang="el-GR" dirty="0">
                    <a:latin typeface="Times New Roman" panose="02020603050405020304" pitchFamily="18" charset="0"/>
                    <a:cs typeface="Times New Roman" panose="02020603050405020304" pitchFamily="18" charset="0"/>
                  </a:rPr>
                  <a:t>) = </a:t>
                </a: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b>
                      <m:sup>
                        <m: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p>
                      <m:e>
                        <m:sSub>
                          <m:sSubPr>
                            <m:ctrlPr>
                              <a:rPr lang="el-GR" i="1" smtClean="0">
                                <a:solidFill>
                                  <a:srgbClr val="000000"/>
                                </a:solidFill>
                                <a:latin typeface="Cambria Math" panose="02040503050406030204" pitchFamily="18" charset="0"/>
                              </a:rPr>
                            </m:ctrlPr>
                          </m:sSubPr>
                          <m:e>
                            <m:sSup>
                              <m:sSupPr>
                                <m:ctrlPr>
                                  <a:rPr lang="el-GR"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𝑥</m:t>
                                </m:r>
                              </m:e>
                              <m:sup>
                                <m:r>
                                  <a:rPr lang="en-US" b="0" i="1" smtClean="0">
                                    <a:solidFill>
                                      <a:srgbClr val="000000"/>
                                    </a:solidFill>
                                    <a:latin typeface="Cambria Math" panose="02040503050406030204" pitchFamily="18" charset="0"/>
                                  </a:rPr>
                                  <m:t>2</m:t>
                                </m:r>
                              </m:sup>
                            </m:sSup>
                            <m:r>
                              <a:rPr lang="en-US">
                                <a:solidFill>
                                  <a:srgbClr val="000000"/>
                                </a:solidFill>
                                <a:latin typeface="Cambria Math" panose="02040503050406030204" pitchFamily="18" charset="0"/>
                              </a:rPr>
                              <m:t> </m:t>
                            </m:r>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x</m:t>
                            </m:r>
                          </m:e>
                        </m:d>
                        <m:r>
                          <m:rPr>
                            <m:sty m:val="p"/>
                          </m:rPr>
                          <a:rPr lang="en-US">
                            <a:solidFill>
                              <a:srgbClr val="000000"/>
                            </a:solidFill>
                            <a:latin typeface="Cambria Math" panose="02040503050406030204" pitchFamily="18" charset="0"/>
                          </a:rPr>
                          <m:t>dx</m:t>
                        </m:r>
                        <m:r>
                          <a:rPr lang="en-US">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e>
                    </m:nary>
                  </m:oMath>
                </a14:m>
                <a:r>
                  <a:rPr lang="en-US" dirty="0">
                    <a:latin typeface="Times New Roman" panose="02020603050405020304" pitchFamily="18" charset="0"/>
                    <a:cs typeface="Times New Roman" panose="02020603050405020304" pitchFamily="18" charset="0"/>
                  </a:rPr>
                  <a:t>145,18</a:t>
                </a:r>
              </a:p>
              <a:p>
                <a:pPr marL="0" indent="0">
                  <a:buClr>
                    <a:srgbClr val="E48312"/>
                  </a:buClr>
                  <a:buNone/>
                </a:pPr>
                <a:r>
                  <a:rPr lang="en-US" dirty="0">
                    <a:latin typeface="Times New Roman" panose="02020603050405020304" pitchFamily="18" charset="0"/>
                    <a:cs typeface="Times New Roman" panose="02020603050405020304" pitchFamily="18" charset="0"/>
                  </a:rPr>
                  <a:t>       Var(X) = 145,18 – </a:t>
                </a:r>
                <a14:m>
                  <m:oMath xmlns:m="http://schemas.openxmlformats.org/officeDocument/2006/math">
                    <m:sSup>
                      <m:sSupPr>
                        <m:ctrlPr>
                          <a:rPr lang="en-US" i="1" smtClean="0">
                            <a:latin typeface="Cambria Math" panose="02040503050406030204" pitchFamily="18" charset="0"/>
                            <a:cs typeface="Times New Roman" panose="02020603050405020304" pitchFamily="18" charset="0"/>
                          </a:rPr>
                        </m:ctrlPr>
                      </m:sSupPr>
                      <m:e>
                        <m:r>
                          <m:rPr>
                            <m:nor/>
                          </m:rPr>
                          <a:rPr lang="en-US" dirty="0">
                            <a:solidFill>
                              <a:srgbClr val="000000">
                                <a:lumMod val="75000"/>
                                <a:lumOff val="25000"/>
                              </a:srgbClr>
                            </a:solidFill>
                            <a:latin typeface="Times New Roman" panose="02020603050405020304" pitchFamily="18" charset="0"/>
                            <a:cs typeface="Times New Roman" panose="02020603050405020304" pitchFamily="18" charset="0"/>
                          </a:rPr>
                          <m:t>12,032</m:t>
                        </m:r>
                      </m:e>
                      <m:sup>
                        <m:r>
                          <a:rPr lang="en-US" b="0" i="1" smtClean="0">
                            <a:latin typeface="Cambria Math" panose="02040503050406030204" pitchFamily="18" charset="0"/>
                            <a:cs typeface="Times New Roman" panose="02020603050405020304" pitchFamily="18" charset="0"/>
                          </a:rPr>
                          <m:t>2</m:t>
                        </m:r>
                      </m:sup>
                    </m:sSup>
                  </m:oMath>
                </a14:m>
                <a:r>
                  <a:rPr lang="en-US" dirty="0">
                    <a:latin typeface="Times New Roman" panose="02020603050405020304" pitchFamily="18" charset="0"/>
                    <a:cs typeface="Times New Roman" panose="02020603050405020304" pitchFamily="18" charset="0"/>
                  </a:rPr>
                  <a:t> = 0.41</a:t>
                </a:r>
              </a:p>
              <a:p>
                <a:pPr marL="0" indent="0">
                  <a:buClr>
                    <a:srgbClr val="E48312"/>
                  </a:buClr>
                  <a:buNone/>
                </a:pP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l-GR" b="0" i="1" smtClean="0">
                            <a:latin typeface="Cambria Math" panose="02040503050406030204" pitchFamily="18" charset="0"/>
                            <a:cs typeface="Times New Roman" panose="02020603050405020304" pitchFamily="18" charset="0"/>
                          </a:rPr>
                          <m:t>𝜎</m:t>
                        </m:r>
                      </m:e>
                      <m:sub>
                        <m:r>
                          <a:rPr lang="el-GR" b="0" i="1" smtClean="0">
                            <a:latin typeface="Cambria Math" panose="02040503050406030204" pitchFamily="18" charset="0"/>
                            <a:cs typeface="Times New Roman" panose="02020603050405020304" pitchFamily="18" charset="0"/>
                          </a:rPr>
                          <m:t>𝜒</m:t>
                        </m:r>
                      </m:sub>
                    </m:sSub>
                    <m:r>
                      <a:rPr lang="el-GR" b="0" i="0" smtClean="0">
                        <a:latin typeface="Cambria Math" panose="02040503050406030204" pitchFamily="18" charset="0"/>
                        <a:cs typeface="Times New Roman" panose="02020603050405020304" pitchFamily="18" charset="0"/>
                      </a:rPr>
                      <m:t>= </m:t>
                    </m:r>
                    <m:rad>
                      <m:radPr>
                        <m:degHide m:val="on"/>
                        <m:ctrlPr>
                          <a:rPr lang="el-GR" b="0" i="1" smtClean="0">
                            <a:latin typeface="Cambria Math" panose="02040503050406030204" pitchFamily="18" charset="0"/>
                            <a:cs typeface="Times New Roman" panose="02020603050405020304" pitchFamily="18" charset="0"/>
                          </a:rPr>
                        </m:ctrlPr>
                      </m:radPr>
                      <m:deg/>
                      <m:e>
                        <m:r>
                          <a:rPr lang="el-GR" b="0" i="1" smtClean="0">
                            <a:latin typeface="Cambria Math" panose="02040503050406030204" pitchFamily="18" charset="0"/>
                            <a:cs typeface="Times New Roman" panose="02020603050405020304" pitchFamily="18" charset="0"/>
                          </a:rPr>
                          <m:t>0.41</m:t>
                        </m:r>
                      </m:e>
                    </m:rad>
                    <m:r>
                      <a:rPr lang="el-GR" b="0" i="1" smtClean="0">
                        <a:latin typeface="Cambria Math" panose="02040503050406030204" pitchFamily="18" charset="0"/>
                        <a:cs typeface="Times New Roman" panose="02020603050405020304" pitchFamily="18" charset="0"/>
                      </a:rPr>
                      <m:t>=0,64</m:t>
                    </m:r>
                  </m:oMath>
                </a14:m>
                <a:endParaRPr lang="el-GR" dirty="0">
                  <a:latin typeface="Times New Roman" panose="02020603050405020304" pitchFamily="18" charset="0"/>
                  <a:cs typeface="Times New Roman" panose="02020603050405020304" pitchFamily="18" charset="0"/>
                </a:endParaRPr>
              </a:p>
              <a:p>
                <a:pPr marL="0" indent="0">
                  <a:buClr>
                    <a:srgbClr val="E48312"/>
                  </a:buClr>
                  <a:buNone/>
                </a:pPr>
                <a:r>
                  <a:rPr lang="en-US" dirty="0">
                    <a:latin typeface="Times New Roman" panose="02020603050405020304" pitchFamily="18" charset="0"/>
                    <a:cs typeface="Times New Roman" panose="02020603050405020304" pitchFamily="18" charset="0"/>
                  </a:rPr>
                  <a:t>b) P( </a:t>
                </a:r>
                <a14:m>
                  <m:oMath xmlns:m="http://schemas.openxmlformats.org/officeDocument/2006/math">
                    <m:r>
                      <a:rPr lang="en-US" b="0" i="1" smtClean="0">
                        <a:latin typeface="Cambria Math" panose="02040503050406030204" pitchFamily="18" charset="0"/>
                        <a:cs typeface="Times New Roman" panose="02020603050405020304" pitchFamily="18" charset="0"/>
                      </a:rPr>
                      <m:t>11 </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𝑥</m:t>
                    </m:r>
                    <m:r>
                      <a:rPr lang="en-US" b="0" i="1" smtClean="0">
                        <a:latin typeface="Cambria Math" panose="02040503050406030204" pitchFamily="18" charset="0"/>
                        <a:ea typeface="Cambria Math" panose="02040503050406030204" pitchFamily="18" charset="0"/>
                        <a:cs typeface="Times New Roman" panose="02020603050405020304" pitchFamily="18" charset="0"/>
                      </a:rPr>
                      <m:t> ≤12</m:t>
                    </m:r>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l-GR" i="1">
                            <a:solidFill>
                              <a:srgbClr val="000000"/>
                            </a:solidFill>
                            <a:latin typeface="Cambria Math" panose="02040503050406030204" pitchFamily="18" charset="0"/>
                          </a:rPr>
                          <m:t>1</m:t>
                        </m:r>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12</m:t>
                        </m:r>
                      </m:sup>
                      <m:e>
                        <m:r>
                          <a:rPr lang="en-US">
                            <a:solidFill>
                              <a:srgbClr val="000000"/>
                            </a:solidFill>
                            <a:latin typeface="Cambria Math" panose="02040503050406030204" pitchFamily="18" charset="0"/>
                          </a:rPr>
                          <m:t>0,094 </m:t>
                        </m:r>
                        <m:d>
                          <m:dPr>
                            <m:ctrlPr>
                              <a:rPr lang="en-US" i="1">
                                <a:solidFill>
                                  <a:srgbClr val="000000"/>
                                </a:solidFill>
                                <a:latin typeface="Cambria Math" panose="02040503050406030204" pitchFamily="18" charset="0"/>
                                <a:ea typeface="Cambria Math" panose="02040503050406030204" pitchFamily="18" charset="0"/>
                              </a:rPr>
                            </m:ctrlPr>
                          </m:dPr>
                          <m:e>
                            <m:r>
                              <m:rPr>
                                <m:sty m:val="p"/>
                              </m:rPr>
                              <a:rPr lang="en-US">
                                <a:solidFill>
                                  <a:srgbClr val="000000"/>
                                </a:solidFill>
                                <a:latin typeface="Cambria Math" panose="02040503050406030204" pitchFamily="18" charset="0"/>
                                <a:ea typeface="Cambria Math" panose="02040503050406030204" pitchFamily="18" charset="0"/>
                              </a:rPr>
                              <m:t>x</m:t>
                            </m:r>
                            <m:r>
                              <a:rPr lang="en-US">
                                <a:solidFill>
                                  <a:srgbClr val="000000"/>
                                </a:solidFill>
                                <a:latin typeface="Cambria Math" panose="02040503050406030204" pitchFamily="18" charset="0"/>
                                <a:ea typeface="Cambria Math" panose="02040503050406030204" pitchFamily="18" charset="0"/>
                              </a:rPr>
                              <m:t>−10</m:t>
                            </m:r>
                          </m:e>
                        </m:d>
                        <m:d>
                          <m:dPr>
                            <m:ctrlPr>
                              <a:rPr lang="en-US" i="1">
                                <a:solidFill>
                                  <a:srgbClr val="000000"/>
                                </a:solidFill>
                                <a:latin typeface="Cambria Math" panose="02040503050406030204" pitchFamily="18" charset="0"/>
                                <a:ea typeface="Cambria Math" panose="02040503050406030204" pitchFamily="18" charset="0"/>
                              </a:rPr>
                            </m:ctrlPr>
                          </m:dPr>
                          <m:e>
                            <m:r>
                              <a:rPr lang="en-US">
                                <a:solidFill>
                                  <a:srgbClr val="000000"/>
                                </a:solidFill>
                                <a:latin typeface="Cambria Math" panose="02040503050406030204" pitchFamily="18" charset="0"/>
                                <a:ea typeface="Cambria Math" panose="02040503050406030204" pitchFamily="18" charset="0"/>
                              </a:rPr>
                              <m:t>14−</m:t>
                            </m:r>
                            <m:r>
                              <m:rPr>
                                <m:sty m:val="p"/>
                              </m:rPr>
                              <a:rPr lang="en-US">
                                <a:solidFill>
                                  <a:srgbClr val="000000"/>
                                </a:solidFill>
                                <a:latin typeface="Cambria Math" panose="02040503050406030204" pitchFamily="18" charset="0"/>
                                <a:ea typeface="Cambria Math" panose="02040503050406030204" pitchFamily="18" charset="0"/>
                              </a:rPr>
                              <m:t>x</m:t>
                            </m:r>
                          </m:e>
                        </m:d>
                        <m:r>
                          <m:rPr>
                            <m:sty m:val="p"/>
                          </m:rPr>
                          <a:rPr lang="en-US">
                            <a:solidFill>
                              <a:srgbClr val="000000"/>
                            </a:solidFill>
                            <a:latin typeface="Cambria Math" panose="02040503050406030204" pitchFamily="18" charset="0"/>
                          </a:rPr>
                          <m:t>dx</m:t>
                        </m:r>
                        <m:r>
                          <a:rPr lang="en-US">
                            <a:solidFill>
                              <a:srgbClr val="000000"/>
                            </a:solidFill>
                            <a:latin typeface="Cambria Math" panose="02040503050406030204" pitchFamily="18" charset="0"/>
                          </a:rPr>
                          <m:t>=0,345</m:t>
                        </m:r>
                      </m:e>
                    </m:nary>
                  </m:oMath>
                </a14:m>
                <a:endParaRPr lang="en-US"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lvl="0" indent="0">
                  <a:buClr>
                    <a:srgbClr val="E48312"/>
                  </a:buClr>
                  <a:buNone/>
                </a:pPr>
                <a:endParaRPr lang="el-GR" dirty="0">
                  <a:solidFill>
                    <a:srgbClr val="000000">
                      <a:lumMod val="75000"/>
                      <a:lumOff val="25000"/>
                    </a:srgbClr>
                  </a:solidFill>
                  <a:latin typeface="Times New Roman" panose="02020603050405020304" pitchFamily="18" charset="0"/>
                  <a:cs typeface="Times New Roman" panose="02020603050405020304" pitchFamily="18" charset="0"/>
                </a:endParaRPr>
              </a:p>
              <a:p>
                <a:endParaRPr lang="en-US" dirty="0"/>
              </a:p>
            </p:txBody>
          </p:sp>
        </mc:Choice>
        <mc:Fallback xmlns="">
          <p:sp>
            <p:nvSpPr>
              <p:cNvPr id="3" name="Θέση περιεχομένου 2">
                <a:extLst>
                  <a:ext uri="{FF2B5EF4-FFF2-40B4-BE49-F238E27FC236}">
                    <a16:creationId xmlns:a16="http://schemas.microsoft.com/office/drawing/2014/main" id="{99123B0B-28DC-4F5F-AED4-EA7981C58230}"/>
                  </a:ext>
                </a:extLst>
              </p:cNvPr>
              <p:cNvSpPr>
                <a:spLocks noGrp="1" noRot="1" noChangeAspect="1" noMove="1" noResize="1" noEditPoints="1" noAdjustHandles="1" noChangeArrowheads="1" noChangeShapeType="1" noTextEdit="1"/>
              </p:cNvSpPr>
              <p:nvPr>
                <p:ph idx="1"/>
              </p:nvPr>
            </p:nvSpPr>
            <p:spPr>
              <a:blipFill>
                <a:blip r:embed="rId2"/>
                <a:stretch>
                  <a:fillRect l="-5576" t="-15909"/>
                </a:stretch>
              </a:blipFill>
            </p:spPr>
            <p:txBody>
              <a:bodyPr/>
              <a:lstStyle/>
              <a:p>
                <a:r>
                  <a:rPr lang="el-GR">
                    <a:noFill/>
                  </a:rPr>
                  <a:t> </a:t>
                </a:r>
              </a:p>
            </p:txBody>
          </p:sp>
        </mc:Fallback>
      </mc:AlternateContent>
    </p:spTree>
    <p:extLst>
      <p:ext uri="{BB962C8B-B14F-4D97-AF65-F5344CB8AC3E}">
        <p14:creationId xmlns:p14="http://schemas.microsoft.com/office/powerpoint/2010/main" val="248606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BCA02B-9A3A-4676-9745-F0C46A6F2C10}"/>
              </a:ext>
            </a:extLst>
          </p:cNvPr>
          <p:cNvSpPr>
            <a:spLocks noGrp="1"/>
          </p:cNvSpPr>
          <p:nvPr>
            <p:ph type="title"/>
          </p:nvPr>
        </p:nvSpPr>
        <p:spPr/>
        <p:txBody>
          <a:bodyPr>
            <a:normAutofit/>
          </a:bodyPr>
          <a:lstStyle/>
          <a:p>
            <a:pPr algn="ctr"/>
            <a:r>
              <a:rPr lang="el-GR" sz="3600" dirty="0">
                <a:latin typeface="+mn-lt"/>
              </a:rPr>
              <a:t>Άσκηση 3</a:t>
            </a:r>
          </a:p>
        </p:txBody>
      </p:sp>
      <p:sp>
        <p:nvSpPr>
          <p:cNvPr id="3" name="Θέση περιεχομένου 2">
            <a:extLst>
              <a:ext uri="{FF2B5EF4-FFF2-40B4-BE49-F238E27FC236}">
                <a16:creationId xmlns:a16="http://schemas.microsoft.com/office/drawing/2014/main" id="{99123B0B-28DC-4F5F-AED4-EA7981C58230}"/>
              </a:ext>
            </a:extLst>
          </p:cNvPr>
          <p:cNvSpPr>
            <a:spLocks noGrp="1"/>
          </p:cNvSpPr>
          <p:nvPr>
            <p:ph idx="1"/>
          </p:nvPr>
        </p:nvSpPr>
        <p:spPr/>
        <p:txBody>
          <a:bodyPr>
            <a:normAutofit/>
          </a:bodyPr>
          <a:lstStyle/>
          <a:p>
            <a:pPr marL="0" lvl="0" indent="0">
              <a:buClr>
                <a:srgbClr val="E48312"/>
              </a:buClr>
              <a:buNone/>
            </a:pPr>
            <a:r>
              <a:rPr lang="el-GR" dirty="0">
                <a:latin typeface="Times New Roman" panose="02020603050405020304" pitchFamily="18" charset="0"/>
                <a:cs typeface="Times New Roman" panose="02020603050405020304" pitchFamily="18" charset="0"/>
              </a:rPr>
              <a:t>Σε μια μεταφορική εταιρία ο μέσος ρυθμός βλαβών </a:t>
            </a:r>
            <a:r>
              <a:rPr lang="el-GR" b="1" dirty="0">
                <a:latin typeface="Times New Roman" panose="02020603050405020304" pitchFamily="18" charset="0"/>
                <a:cs typeface="Times New Roman" panose="02020603050405020304" pitchFamily="18" charset="0"/>
              </a:rPr>
              <a:t>σε ένα αυτοκίνητο </a:t>
            </a:r>
            <a:r>
              <a:rPr lang="el-GR" dirty="0">
                <a:latin typeface="Times New Roman" panose="02020603050405020304" pitchFamily="18" charset="0"/>
                <a:cs typeface="Times New Roman" panose="02020603050405020304" pitchFamily="18" charset="0"/>
              </a:rPr>
              <a:t>είναι 2 βλάβες ανά 25 μήνες. </a:t>
            </a:r>
          </a:p>
          <a:p>
            <a:pPr marL="457200" lvl="0" indent="-457200">
              <a:buClr>
                <a:srgbClr val="E48312"/>
              </a:buClr>
              <a:buAutoNum type="alphaLcParenR"/>
            </a:pPr>
            <a:r>
              <a:rPr lang="el-GR" dirty="0">
                <a:latin typeface="Times New Roman" panose="02020603050405020304" pitchFamily="18" charset="0"/>
                <a:cs typeface="Times New Roman" panose="02020603050405020304" pitchFamily="18" charset="0"/>
              </a:rPr>
              <a:t>Να υπολογιστεί η πιθανότητα ένα αυτοκίνητο της εταιρείας να μην παρουσιάσει βλάβη σε λιγότερο από 2 χρόνια από την τελευταία επισκευή.</a:t>
            </a:r>
          </a:p>
          <a:p>
            <a:pPr marL="457200" lvl="0" indent="-457200">
              <a:buClr>
                <a:srgbClr val="E48312"/>
              </a:buClr>
              <a:buAutoNum type="alphaLcParenR"/>
            </a:pPr>
            <a:r>
              <a:rPr lang="el-GR" dirty="0">
                <a:latin typeface="Times New Roman" panose="02020603050405020304" pitchFamily="18" charset="0"/>
                <a:cs typeface="Times New Roman" panose="02020603050405020304" pitchFamily="18" charset="0"/>
              </a:rPr>
              <a:t> Η εταιρεία αποφασίζει να αντικαταστήσει εκείνα τα αυτοκίνητα για τα οποία ο χρόνος μεταξύ 2 βλαβών είναι μικρότερος από </a:t>
            </a:r>
            <a:r>
              <a:rPr lang="en-US" dirty="0">
                <a:latin typeface="Times New Roman" panose="02020603050405020304" pitchFamily="18" charset="0"/>
                <a:cs typeface="Times New Roman" panose="02020603050405020304" pitchFamily="18" charset="0"/>
              </a:rPr>
              <a:t>k </a:t>
            </a:r>
            <a:r>
              <a:rPr lang="el-GR" dirty="0">
                <a:latin typeface="Times New Roman" panose="02020603050405020304" pitchFamily="18" charset="0"/>
                <a:cs typeface="Times New Roman" panose="02020603050405020304" pitchFamily="18" charset="0"/>
              </a:rPr>
              <a:t>μήνες. Να υπολογιστεί η μέγιστη τιμή του </a:t>
            </a:r>
            <a:r>
              <a:rPr lang="en-US" dirty="0">
                <a:latin typeface="Times New Roman" panose="02020603050405020304" pitchFamily="18" charset="0"/>
                <a:cs typeface="Times New Roman" panose="02020603050405020304" pitchFamily="18" charset="0"/>
              </a:rPr>
              <a:t>k </a:t>
            </a:r>
            <a:r>
              <a:rPr lang="el-GR" dirty="0">
                <a:latin typeface="Times New Roman" panose="02020603050405020304" pitchFamily="18" charset="0"/>
                <a:cs typeface="Times New Roman" panose="02020603050405020304" pitchFamily="18" charset="0"/>
              </a:rPr>
              <a:t>ώστε η εταιρεία να μην αντικαταστήσει περισσότερα από 1 στα 4 αυτοκίνητα.</a:t>
            </a:r>
            <a:endParaRPr lang="en-US"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lvl="0" indent="0">
              <a:buClr>
                <a:srgbClr val="E48312"/>
              </a:buClr>
              <a:buNone/>
            </a:pPr>
            <a:endParaRPr lang="el-GR" dirty="0">
              <a:solidFill>
                <a:srgbClr val="000000">
                  <a:lumMod val="75000"/>
                  <a:lumOff val="25000"/>
                </a:srgb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0682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BCA02B-9A3A-4676-9745-F0C46A6F2C10}"/>
              </a:ext>
            </a:extLst>
          </p:cNvPr>
          <p:cNvSpPr>
            <a:spLocks noGrp="1"/>
          </p:cNvSpPr>
          <p:nvPr>
            <p:ph type="title"/>
          </p:nvPr>
        </p:nvSpPr>
        <p:spPr/>
        <p:txBody>
          <a:bodyPr>
            <a:normAutofit/>
          </a:bodyPr>
          <a:lstStyle/>
          <a:p>
            <a:pPr algn="ctr"/>
            <a:r>
              <a:rPr lang="el-GR" sz="3600" dirty="0">
                <a:latin typeface="+mn-lt"/>
              </a:rPr>
              <a:t>Άσκηση 3</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99123B0B-28DC-4F5F-AED4-EA7981C58230}"/>
                  </a:ext>
                </a:extLst>
              </p:cNvPr>
              <p:cNvSpPr>
                <a:spLocks noGrp="1"/>
              </p:cNvSpPr>
              <p:nvPr>
                <p:ph idx="1"/>
              </p:nvPr>
            </p:nvSpPr>
            <p:spPr/>
            <p:txBody>
              <a:bodyPr>
                <a:normAutofit/>
              </a:bodyPr>
              <a:lstStyle/>
              <a:p>
                <a:pPr marL="0" indent="0">
                  <a:buClr>
                    <a:srgbClr val="E48312"/>
                  </a:buClr>
                  <a:buNone/>
                </a:pPr>
                <a:r>
                  <a:rPr lang="el-GR" dirty="0">
                    <a:latin typeface="Times New Roman" panose="02020603050405020304" pitchFamily="18" charset="0"/>
                    <a:cs typeface="Times New Roman" panose="02020603050405020304" pitchFamily="18" charset="0"/>
                  </a:rPr>
                  <a:t>Τυχαία μεταβλητή</a:t>
                </a:r>
                <a:r>
                  <a:rPr lang="en-US" dirty="0">
                    <a:latin typeface="Times New Roman" panose="02020603050405020304" pitchFamily="18" charset="0"/>
                    <a:cs typeface="Times New Roman" panose="02020603050405020304" pitchFamily="18" charset="0"/>
                  </a:rPr>
                  <a:t> :</a:t>
                </a:r>
              </a:p>
              <a:p>
                <a:pPr marL="0" indent="0">
                  <a:buClr>
                    <a:srgbClr val="E48312"/>
                  </a:buClr>
                  <a:buNone/>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χρόνος σε μήνες μεταξύ δυο διαδοχικών βλαβών σε ένα αυτοκίνητο</a:t>
                </a:r>
                <a:r>
                  <a:rPr lang="en-US" dirty="0">
                    <a:latin typeface="Times New Roman" panose="02020603050405020304" pitchFamily="18" charset="0"/>
                    <a:cs typeface="Times New Roman" panose="02020603050405020304" pitchFamily="18" charset="0"/>
                  </a:rPr>
                  <a:t>”</a:t>
                </a:r>
              </a:p>
              <a:p>
                <a:pPr marL="0" indent="0">
                  <a:buClr>
                    <a:srgbClr val="E48312"/>
                  </a:buClr>
                  <a:buNone/>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Ακολουθεί εκθετική κατανομή με παράμετρο λ = </a:t>
                </a:r>
                <a14:m>
                  <m:oMath xmlns:m="http://schemas.openxmlformats.org/officeDocument/2006/math">
                    <m:f>
                      <m:fPr>
                        <m:ctrlPr>
                          <a:rPr lang="el-GR" i="1" smtClean="0">
                            <a:latin typeface="Cambria Math" panose="02040503050406030204" pitchFamily="18" charset="0"/>
                            <a:cs typeface="Times New Roman" panose="02020603050405020304" pitchFamily="18" charset="0"/>
                          </a:rPr>
                        </m:ctrlPr>
                      </m:fPr>
                      <m:num>
                        <m:r>
                          <a:rPr lang="el-GR" b="0" i="1" smtClean="0">
                            <a:latin typeface="Cambria Math" panose="02040503050406030204" pitchFamily="18" charset="0"/>
                            <a:cs typeface="Times New Roman" panose="02020603050405020304" pitchFamily="18" charset="0"/>
                          </a:rPr>
                          <m:t>2</m:t>
                        </m:r>
                      </m:num>
                      <m:den>
                        <m:r>
                          <a:rPr lang="el-GR" b="0" i="1" smtClean="0">
                            <a:latin typeface="Cambria Math" panose="02040503050406030204" pitchFamily="18" charset="0"/>
                            <a:cs typeface="Times New Roman" panose="02020603050405020304" pitchFamily="18" charset="0"/>
                          </a:rPr>
                          <m:t>25</m:t>
                        </m:r>
                      </m:den>
                    </m:f>
                    <m:r>
                      <a:rPr lang="el-GR" b="0" i="1" smtClean="0">
                        <a:latin typeface="Cambria Math" panose="02040503050406030204" pitchFamily="18" charset="0"/>
                        <a:cs typeface="Times New Roman" panose="02020603050405020304" pitchFamily="18" charset="0"/>
                      </a:rPr>
                      <m:t>=0,08 </m:t>
                    </m:r>
                  </m:oMath>
                </a14:m>
                <a:r>
                  <a:rPr lang="el-GR" dirty="0">
                    <a:latin typeface="Times New Roman" panose="02020603050405020304" pitchFamily="18" charset="0"/>
                    <a:cs typeface="Times New Roman" panose="02020603050405020304" pitchFamily="18" charset="0"/>
                  </a:rPr>
                  <a:t>βλάβες/μήνα</a:t>
                </a:r>
              </a:p>
              <a:p>
                <a:pPr marL="0" indent="0">
                  <a:buClr>
                    <a:srgbClr val="E48312"/>
                  </a:buClr>
                  <a:buNone/>
                </a:pP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P(T&gt;24) = </a:t>
                </a:r>
                <a14:m>
                  <m:oMath xmlns:m="http://schemas.openxmlformats.org/officeDocument/2006/math">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𝑒</m:t>
                        </m:r>
                      </m:e>
                      <m:sup>
                        <m:r>
                          <a:rPr lang="en-US" b="0" i="1" smtClean="0">
                            <a:latin typeface="Cambria Math" panose="02040503050406030204" pitchFamily="18" charset="0"/>
                            <a:cs typeface="Times New Roman" panose="02020603050405020304" pitchFamily="18" charset="0"/>
                          </a:rPr>
                          <m:t>−0,08∗24</m:t>
                        </m:r>
                      </m:sup>
                    </m:sSup>
                    <m:r>
                      <a:rPr lang="en-US" b="0" i="1" smtClean="0">
                        <a:latin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𝑒</m:t>
                        </m:r>
                      </m:e>
                      <m:sup>
                        <m:r>
                          <a:rPr lang="en-US" b="0" i="1" smtClean="0">
                            <a:latin typeface="Cambria Math" panose="02040503050406030204" pitchFamily="18" charset="0"/>
                            <a:cs typeface="Times New Roman" panose="02020603050405020304" pitchFamily="18" charset="0"/>
                          </a:rPr>
                          <m:t>−1,92</m:t>
                        </m:r>
                      </m:sup>
                    </m:sSup>
                    <m:r>
                      <a:rPr lang="en-US" b="0" i="1" smtClean="0">
                        <a:latin typeface="Cambria Math" panose="02040503050406030204" pitchFamily="18" charset="0"/>
                        <a:cs typeface="Times New Roman" panose="02020603050405020304" pitchFamily="18" charset="0"/>
                      </a:rPr>
                      <m:t>=0,1466</m:t>
                    </m:r>
                  </m:oMath>
                </a14:m>
                <a:endParaRPr lang="en-US" dirty="0">
                  <a:latin typeface="Times New Roman" panose="02020603050405020304" pitchFamily="18" charset="0"/>
                  <a:cs typeface="Times New Roman" panose="02020603050405020304" pitchFamily="18" charset="0"/>
                </a:endParaRPr>
              </a:p>
              <a:p>
                <a:pPr marL="0" indent="0">
                  <a:buClr>
                    <a:srgbClr val="E48312"/>
                  </a:buClr>
                  <a:buNone/>
                </a:pPr>
                <a:r>
                  <a:rPr lang="en-US" dirty="0">
                    <a:latin typeface="Times New Roman" panose="02020603050405020304" pitchFamily="18" charset="0"/>
                    <a:cs typeface="Times New Roman" panose="02020603050405020304" pitchFamily="18" charset="0"/>
                  </a:rPr>
                  <a:t>      P(T&lt;k) &lt;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4</m:t>
                        </m:r>
                      </m:den>
                    </m:f>
                    <m:r>
                      <a:rPr lang="en-US" b="0"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𝐹</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𝑇</m:t>
                        </m:r>
                      </m:sub>
                    </m:sSub>
                    <m:d>
                      <m:d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e>
                    </m:d>
                    <m:r>
                      <a:rPr lang="en-US" b="0" i="1" smtClean="0">
                        <a:latin typeface="Cambria Math" panose="02040503050406030204" pitchFamily="18" charset="0"/>
                        <a:ea typeface="Cambria Math" panose="02040503050406030204" pitchFamily="18" charset="0"/>
                        <a:cs typeface="Times New Roman" panose="02020603050405020304" pitchFamily="18" charset="0"/>
                      </a:rPr>
                      <m:t>&lt; </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4</m:t>
                        </m:r>
                      </m:den>
                    </m:f>
                    <m:r>
                      <a:rPr lang="en-US" b="0" i="1" smtClean="0">
                        <a:latin typeface="Cambria Math" panose="02040503050406030204" pitchFamily="18" charset="0"/>
                        <a:ea typeface="Cambria Math" panose="02040503050406030204" pitchFamily="18" charset="0"/>
                        <a:cs typeface="Times New Roman" panose="02020603050405020304" pitchFamily="18" charset="0"/>
                      </a:rPr>
                      <m:t> ⇔1−</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𝑒</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−0,08∗</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𝑘</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&lt; </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4</m:t>
                        </m:r>
                      </m:den>
                    </m:f>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i="1">
                            <a:latin typeface="Cambria Math" panose="02040503050406030204" pitchFamily="18" charset="0"/>
                            <a:ea typeface="Cambria Math" panose="020405030504060302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Times New Roman" panose="02020603050405020304" pitchFamily="18" charset="0"/>
                          </a:rPr>
                          <m:t>𝑒</m:t>
                        </m:r>
                      </m:e>
                      <m:sup>
                        <m:r>
                          <a:rPr lang="en-US" i="1">
                            <a:latin typeface="Cambria Math" panose="02040503050406030204" pitchFamily="18" charset="0"/>
                            <a:ea typeface="Cambria Math" panose="02040503050406030204" pitchFamily="18" charset="0"/>
                            <a:cs typeface="Times New Roman" panose="02020603050405020304" pitchFamily="18" charset="0"/>
                          </a:rPr>
                          <m:t>−0,08∗</m:t>
                        </m:r>
                        <m:r>
                          <a:rPr lang="en-US" i="1">
                            <a:latin typeface="Cambria Math" panose="02040503050406030204" pitchFamily="18" charset="0"/>
                            <a:ea typeface="Cambria Math" panose="02040503050406030204" pitchFamily="18" charset="0"/>
                            <a:cs typeface="Times New Roman" panose="02020603050405020304" pitchFamily="18" charset="0"/>
                          </a:rPr>
                          <m:t>𝑘</m:t>
                        </m:r>
                        <m:r>
                          <a:rPr lang="en-US" i="1">
                            <a:latin typeface="Cambria Math" panose="02040503050406030204" pitchFamily="18" charset="0"/>
                            <a:ea typeface="Cambria Math" panose="02040503050406030204" pitchFamily="18" charset="0"/>
                            <a:cs typeface="Times New Roman" panose="02020603050405020304" pitchFamily="18" charset="0"/>
                          </a:rPr>
                          <m:t> </m:t>
                        </m:r>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&gt;0.75⇔−0,08</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𝑘</m:t>
                    </m:r>
                    <m:r>
                      <a:rPr lang="en-US" b="0" i="1" smtClean="0">
                        <a:latin typeface="Cambria Math" panose="02040503050406030204" pitchFamily="18" charset="0"/>
                        <a:ea typeface="Cambria Math" panose="02040503050406030204" pitchFamily="18" charset="0"/>
                        <a:cs typeface="Times New Roman" panose="02020603050405020304" pitchFamily="18" charset="0"/>
                      </a:rPr>
                      <m:t>&gt;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𝑙𝑛</m:t>
                    </m:r>
                    <m:r>
                      <a:rPr lang="en-US" b="0" i="1" smtClean="0">
                        <a:latin typeface="Cambria Math" panose="02040503050406030204" pitchFamily="18" charset="0"/>
                        <a:ea typeface="Cambria Math" panose="02040503050406030204" pitchFamily="18" charset="0"/>
                        <a:cs typeface="Times New Roman" panose="02020603050405020304" pitchFamily="18" charset="0"/>
                      </a:rPr>
                      <m:t>0,75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𝑘</m:t>
                    </m:r>
                    <m:r>
                      <a:rPr lang="en-US" b="0" i="1" smtClean="0">
                        <a:latin typeface="Cambria Math" panose="02040503050406030204" pitchFamily="18" charset="0"/>
                        <a:ea typeface="Cambria Math" panose="02040503050406030204" pitchFamily="18" charset="0"/>
                        <a:cs typeface="Times New Roman" panose="02020603050405020304" pitchFamily="18" charset="0"/>
                      </a:rPr>
                      <m:t>&lt; </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𝑙𝑛</m:t>
                        </m:r>
                        <m:r>
                          <a:rPr lang="en-US" b="0" i="1" smtClean="0">
                            <a:latin typeface="Cambria Math" panose="02040503050406030204" pitchFamily="18" charset="0"/>
                            <a:ea typeface="Cambria Math" panose="02040503050406030204" pitchFamily="18" charset="0"/>
                            <a:cs typeface="Times New Roman" panose="02020603050405020304" pitchFamily="18" charset="0"/>
                          </a:rPr>
                          <m:t>0,75</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0,08</m:t>
                        </m:r>
                      </m:den>
                    </m:f>
                    <m:r>
                      <a:rPr lang="en-US" b="0" i="1" smtClean="0">
                        <a:latin typeface="Cambria Math" panose="02040503050406030204" pitchFamily="18" charset="0"/>
                        <a:ea typeface="Cambria Math" panose="02040503050406030204" pitchFamily="18" charset="0"/>
                        <a:cs typeface="Times New Roman" panose="02020603050405020304" pitchFamily="18" charset="0"/>
                      </a:rPr>
                      <m:t>=3,59</m:t>
                    </m:r>
                  </m:oMath>
                </a14:m>
                <a:endParaRPr lang="en-US" dirty="0">
                  <a:latin typeface="Times New Roman" panose="02020603050405020304" pitchFamily="18" charset="0"/>
                  <a:cs typeface="Times New Roman" panose="02020603050405020304" pitchFamily="18" charset="0"/>
                </a:endParaRPr>
              </a:p>
              <a:p>
                <a:pPr marL="0" indent="0">
                  <a:buClr>
                    <a:srgbClr val="E48312"/>
                  </a:buClr>
                  <a:buNone/>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Άρα </a:t>
                </a:r>
                <a:r>
                  <a:rPr lang="en-US" dirty="0">
                    <a:latin typeface="Times New Roman" panose="02020603050405020304" pitchFamily="18" charset="0"/>
                    <a:cs typeface="Times New Roman" panose="02020603050405020304" pitchFamily="18" charset="0"/>
                  </a:rPr>
                  <a:t>k=3 </a:t>
                </a:r>
                <a:r>
                  <a:rPr lang="el-GR" dirty="0">
                    <a:latin typeface="Times New Roman" panose="02020603050405020304" pitchFamily="18" charset="0"/>
                    <a:cs typeface="Times New Roman" panose="02020603050405020304" pitchFamily="18" charset="0"/>
                  </a:rPr>
                  <a:t>μήνες</a:t>
                </a:r>
                <a:endParaRPr lang="en-US"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lvl="0" indent="0">
                  <a:buClr>
                    <a:srgbClr val="E48312"/>
                  </a:buClr>
                  <a:buNone/>
                </a:pPr>
                <a:endParaRPr lang="el-GR" dirty="0">
                  <a:solidFill>
                    <a:srgbClr val="000000">
                      <a:lumMod val="75000"/>
                      <a:lumOff val="25000"/>
                    </a:srgbClr>
                  </a:solidFill>
                  <a:latin typeface="Times New Roman" panose="02020603050405020304" pitchFamily="18" charset="0"/>
                  <a:cs typeface="Times New Roman" panose="02020603050405020304" pitchFamily="18" charset="0"/>
                </a:endParaRPr>
              </a:p>
              <a:p>
                <a:endParaRPr lang="en-US" dirty="0"/>
              </a:p>
            </p:txBody>
          </p:sp>
        </mc:Choice>
        <mc:Fallback xmlns="">
          <p:sp>
            <p:nvSpPr>
              <p:cNvPr id="3" name="Θέση περιεχομένου 2">
                <a:extLst>
                  <a:ext uri="{FF2B5EF4-FFF2-40B4-BE49-F238E27FC236}">
                    <a16:creationId xmlns:a16="http://schemas.microsoft.com/office/drawing/2014/main" id="{99123B0B-28DC-4F5F-AED4-EA7981C58230}"/>
                  </a:ext>
                </a:extLst>
              </p:cNvPr>
              <p:cNvSpPr>
                <a:spLocks noGrp="1" noRot="1" noChangeAspect="1" noMove="1" noResize="1" noEditPoints="1" noAdjustHandles="1" noChangeArrowheads="1" noChangeShapeType="1" noTextEdit="1"/>
              </p:cNvSpPr>
              <p:nvPr>
                <p:ph idx="1"/>
              </p:nvPr>
            </p:nvSpPr>
            <p:spPr>
              <a:blipFill>
                <a:blip r:embed="rId2"/>
                <a:stretch>
                  <a:fillRect l="-1515" t="-1667"/>
                </a:stretch>
              </a:blipFill>
            </p:spPr>
            <p:txBody>
              <a:bodyPr/>
              <a:lstStyle/>
              <a:p>
                <a:r>
                  <a:rPr lang="el-GR">
                    <a:noFill/>
                  </a:rPr>
                  <a:t> </a:t>
                </a:r>
              </a:p>
            </p:txBody>
          </p:sp>
        </mc:Fallback>
      </mc:AlternateContent>
    </p:spTree>
    <p:extLst>
      <p:ext uri="{BB962C8B-B14F-4D97-AF65-F5344CB8AC3E}">
        <p14:creationId xmlns:p14="http://schemas.microsoft.com/office/powerpoint/2010/main" val="428080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BCA02B-9A3A-4676-9745-F0C46A6F2C10}"/>
              </a:ext>
            </a:extLst>
          </p:cNvPr>
          <p:cNvSpPr>
            <a:spLocks noGrp="1"/>
          </p:cNvSpPr>
          <p:nvPr>
            <p:ph type="title"/>
          </p:nvPr>
        </p:nvSpPr>
        <p:spPr/>
        <p:txBody>
          <a:bodyPr>
            <a:normAutofit/>
          </a:bodyPr>
          <a:lstStyle/>
          <a:p>
            <a:pPr algn="ctr"/>
            <a:r>
              <a:rPr lang="el-GR" sz="3600" dirty="0">
                <a:latin typeface="+mn-lt"/>
              </a:rPr>
              <a:t>Άσκηση </a:t>
            </a:r>
            <a:r>
              <a:rPr lang="en-US" sz="3600" dirty="0">
                <a:latin typeface="+mn-lt"/>
              </a:rPr>
              <a:t>4</a:t>
            </a:r>
            <a:endParaRPr lang="el-GR" sz="3600" dirty="0">
              <a:latin typeface="+mn-lt"/>
            </a:endParaRPr>
          </a:p>
        </p:txBody>
      </p:sp>
      <p:sp>
        <p:nvSpPr>
          <p:cNvPr id="3" name="Θέση περιεχομένου 2">
            <a:extLst>
              <a:ext uri="{FF2B5EF4-FFF2-40B4-BE49-F238E27FC236}">
                <a16:creationId xmlns:a16="http://schemas.microsoft.com/office/drawing/2014/main" id="{99123B0B-28DC-4F5F-AED4-EA7981C58230}"/>
              </a:ext>
            </a:extLst>
          </p:cNvPr>
          <p:cNvSpPr>
            <a:spLocks noGrp="1"/>
          </p:cNvSpPr>
          <p:nvPr>
            <p:ph idx="1"/>
          </p:nvPr>
        </p:nvSpPr>
        <p:spPr/>
        <p:txBody>
          <a:bodyPr>
            <a:normAutofit/>
          </a:bodyPr>
          <a:lstStyle/>
          <a:p>
            <a:pPr marL="0" lvl="0" indent="0">
              <a:buClr>
                <a:srgbClr val="E48312"/>
              </a:buClr>
              <a:buNone/>
            </a:pPr>
            <a:r>
              <a:rPr lang="el-GR" dirty="0">
                <a:latin typeface="Times New Roman" panose="02020603050405020304" pitchFamily="18" charset="0"/>
                <a:cs typeface="Times New Roman" panose="02020603050405020304" pitchFamily="18" charset="0"/>
              </a:rPr>
              <a:t>Μια κατασκευαστική εταιρεία αναλαμβάνει την κατασκευή ενός κάθετου άξονα μιας εθνικής οδού και του ανισόπεδου κόμβου με αυτήν. Αν οι δυο κατασκευές μπορούν να προχωρούν παράλληλα και οι πυκνότητες πιθανότητας των χρόνων αποπεράτωσης τους </a:t>
            </a:r>
            <a:r>
              <a:rPr lang="en-US" dirty="0">
                <a:latin typeface="Times New Roman" panose="02020603050405020304" pitchFamily="18" charset="0"/>
                <a:cs typeface="Times New Roman" panose="02020603050405020304" pitchFamily="18" charset="0"/>
              </a:rPr>
              <a:t>T1 </a:t>
            </a:r>
            <a:r>
              <a:rPr lang="el-GR" dirty="0">
                <a:latin typeface="Times New Roman" panose="02020603050405020304" pitchFamily="18" charset="0"/>
                <a:cs typeface="Times New Roman" panose="02020603050405020304" pitchFamily="18" charset="0"/>
              </a:rPr>
              <a:t>και Τ2 δίνονται στα σχήματα παρακάτω.</a:t>
            </a:r>
          </a:p>
          <a:p>
            <a:pPr marL="457200" lvl="0" indent="-457200">
              <a:buClr>
                <a:srgbClr val="E48312"/>
              </a:buClr>
              <a:buAutoNum type="alphaLcParenR"/>
            </a:pPr>
            <a:r>
              <a:rPr lang="el-GR" dirty="0">
                <a:latin typeface="Times New Roman" panose="02020603050405020304" pitchFamily="18" charset="0"/>
                <a:cs typeface="Times New Roman" panose="02020603050405020304" pitchFamily="18" charset="0"/>
              </a:rPr>
              <a:t>Να υπολογιστούν οι τιμές των σταθερών </a:t>
            </a:r>
            <a:r>
              <a:rPr lang="en-US" dirty="0">
                <a:latin typeface="Times New Roman" panose="02020603050405020304" pitchFamily="18" charset="0"/>
                <a:cs typeface="Times New Roman" panose="02020603050405020304" pitchFamily="18" charset="0"/>
              </a:rPr>
              <a:t>a </a:t>
            </a:r>
            <a:r>
              <a:rPr lang="el-GR" dirty="0">
                <a:latin typeface="Times New Roman" panose="02020603050405020304" pitchFamily="18" charset="0"/>
                <a:cs typeface="Times New Roman" panose="02020603050405020304" pitchFamily="18" charset="0"/>
              </a:rPr>
              <a:t>και </a:t>
            </a:r>
            <a:r>
              <a:rPr lang="en-US" dirty="0">
                <a:latin typeface="Times New Roman" panose="02020603050405020304" pitchFamily="18" charset="0"/>
                <a:cs typeface="Times New Roman" panose="02020603050405020304" pitchFamily="18" charset="0"/>
              </a:rPr>
              <a:t>b.</a:t>
            </a:r>
            <a:endParaRPr lang="el-GR" dirty="0">
              <a:latin typeface="Times New Roman" panose="02020603050405020304" pitchFamily="18" charset="0"/>
              <a:cs typeface="Times New Roman" panose="02020603050405020304" pitchFamily="18" charset="0"/>
            </a:endParaRPr>
          </a:p>
          <a:p>
            <a:pPr marL="457200" lvl="0" indent="-457200">
              <a:buClr>
                <a:srgbClr val="E48312"/>
              </a:buClr>
              <a:buAutoNum type="alphaLcParenR"/>
            </a:pPr>
            <a:r>
              <a:rPr lang="el-GR" dirty="0">
                <a:latin typeface="Times New Roman" panose="02020603050405020304" pitchFamily="18" charset="0"/>
                <a:cs typeface="Times New Roman" panose="02020603050405020304" pitchFamily="18" charset="0"/>
              </a:rPr>
              <a:t> Να υπολογιστεί η πιθανότητα το έργο να τελειώσει σε 20 μήνες. </a:t>
            </a:r>
            <a:endParaRPr lang="en-US"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lvl="0" indent="0">
              <a:buClr>
                <a:srgbClr val="E48312"/>
              </a:buClr>
              <a:buNone/>
            </a:pPr>
            <a:endParaRPr lang="el-GR" dirty="0">
              <a:solidFill>
                <a:srgbClr val="000000">
                  <a:lumMod val="75000"/>
                  <a:lumOff val="25000"/>
                </a:srgbClr>
              </a:solidFill>
              <a:latin typeface="Times New Roman" panose="02020603050405020304" pitchFamily="18" charset="0"/>
              <a:cs typeface="Times New Roman" panose="02020603050405020304" pitchFamily="18" charset="0"/>
            </a:endParaRPr>
          </a:p>
          <a:p>
            <a:endParaRPr lang="en-US" dirty="0"/>
          </a:p>
        </p:txBody>
      </p:sp>
      <p:pic>
        <p:nvPicPr>
          <p:cNvPr id="4" name="Εικόνα 3">
            <a:extLst>
              <a:ext uri="{FF2B5EF4-FFF2-40B4-BE49-F238E27FC236}">
                <a16:creationId xmlns:a16="http://schemas.microsoft.com/office/drawing/2014/main" id="{5D88DD10-A26A-4925-8476-A3B615D429A5}"/>
              </a:ext>
            </a:extLst>
          </p:cNvPr>
          <p:cNvPicPr>
            <a:picLocks noChangeAspect="1"/>
          </p:cNvPicPr>
          <p:nvPr/>
        </p:nvPicPr>
        <p:blipFill>
          <a:blip r:embed="rId2"/>
          <a:stretch>
            <a:fillRect/>
          </a:stretch>
        </p:blipFill>
        <p:spPr>
          <a:xfrm>
            <a:off x="880091" y="4100973"/>
            <a:ext cx="3616923" cy="2054412"/>
          </a:xfrm>
          <a:prstGeom prst="rect">
            <a:avLst/>
          </a:prstGeom>
        </p:spPr>
      </p:pic>
      <p:pic>
        <p:nvPicPr>
          <p:cNvPr id="5" name="Εικόνα 4">
            <a:extLst>
              <a:ext uri="{FF2B5EF4-FFF2-40B4-BE49-F238E27FC236}">
                <a16:creationId xmlns:a16="http://schemas.microsoft.com/office/drawing/2014/main" id="{8C5ED9CC-4584-4FA5-8E52-FF1C6099BC89}"/>
              </a:ext>
            </a:extLst>
          </p:cNvPr>
          <p:cNvPicPr>
            <a:picLocks noChangeAspect="1"/>
          </p:cNvPicPr>
          <p:nvPr/>
        </p:nvPicPr>
        <p:blipFill>
          <a:blip r:embed="rId3"/>
          <a:stretch>
            <a:fillRect/>
          </a:stretch>
        </p:blipFill>
        <p:spPr>
          <a:xfrm>
            <a:off x="5306984" y="4199491"/>
            <a:ext cx="5038725" cy="1857375"/>
          </a:xfrm>
          <a:prstGeom prst="rect">
            <a:avLst/>
          </a:prstGeom>
        </p:spPr>
      </p:pic>
    </p:spTree>
    <p:extLst>
      <p:ext uri="{BB962C8B-B14F-4D97-AF65-F5344CB8AC3E}">
        <p14:creationId xmlns:p14="http://schemas.microsoft.com/office/powerpoint/2010/main" val="1823765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BCA02B-9A3A-4676-9745-F0C46A6F2C10}"/>
              </a:ext>
            </a:extLst>
          </p:cNvPr>
          <p:cNvSpPr>
            <a:spLocks noGrp="1"/>
          </p:cNvSpPr>
          <p:nvPr>
            <p:ph type="title"/>
          </p:nvPr>
        </p:nvSpPr>
        <p:spPr/>
        <p:txBody>
          <a:bodyPr>
            <a:normAutofit/>
          </a:bodyPr>
          <a:lstStyle/>
          <a:p>
            <a:pPr algn="ctr"/>
            <a:r>
              <a:rPr lang="el-GR" sz="3600" dirty="0">
                <a:latin typeface="+mn-lt"/>
              </a:rPr>
              <a:t>Άσκηση </a:t>
            </a:r>
            <a:r>
              <a:rPr lang="en-US" sz="3600" dirty="0">
                <a:latin typeface="+mn-lt"/>
              </a:rPr>
              <a:t>4</a:t>
            </a:r>
            <a:endParaRPr lang="el-GR" sz="3600" dirty="0">
              <a:latin typeface="+mn-lt"/>
            </a:endParaRPr>
          </a:p>
        </p:txBody>
      </p:sp>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99123B0B-28DC-4F5F-AED4-EA7981C58230}"/>
                  </a:ext>
                </a:extLst>
              </p:cNvPr>
              <p:cNvSpPr>
                <a:spLocks noGrp="1"/>
              </p:cNvSpPr>
              <p:nvPr>
                <p:ph idx="1"/>
              </p:nvPr>
            </p:nvSpPr>
            <p:spPr/>
            <p:txBody>
              <a:bodyPr>
                <a:normAutofit/>
              </a:bodyPr>
              <a:lstStyle/>
              <a:p>
                <a:pPr marL="457200" lvl="0" indent="-457200">
                  <a:buClr>
                    <a:srgbClr val="E48312"/>
                  </a:buClr>
                  <a:buAutoNum type="alphaLcParenR"/>
                </a:pPr>
                <a:r>
                  <a:rPr lang="el-GR" dirty="0">
                    <a:latin typeface="Times New Roman" panose="02020603050405020304" pitchFamily="18" charset="0"/>
                    <a:cs typeface="Times New Roman" panose="02020603050405020304" pitchFamily="18" charset="0"/>
                  </a:rPr>
                  <a:t>Γνωρίζουμε ότι το εμβαδό κάτω από κάθε πυκνότητα πιθανότητας είναι 1.</a:t>
                </a:r>
              </a:p>
              <a:p>
                <a:pPr marL="0" indent="0">
                  <a:buClr>
                    <a:srgbClr val="E48312"/>
                  </a:buClr>
                  <a:buNone/>
                </a:pPr>
                <a:r>
                  <a:rPr lang="el-GR" dirty="0">
                    <a:latin typeface="Times New Roman" panose="02020603050405020304" pitchFamily="18" charset="0"/>
                    <a:cs typeface="Times New Roman" panose="02020603050405020304" pitchFamily="18" charset="0"/>
                  </a:rPr>
                  <a:t>Άρα</a:t>
                </a:r>
                <a:r>
                  <a:rPr lang="en-US" dirty="0">
                    <a:latin typeface="Times New Roman" panose="02020603050405020304" pitchFamily="18" charset="0"/>
                    <a:cs typeface="Times New Roman" panose="02020603050405020304" pitchFamily="18" charset="0"/>
                  </a:rPr>
                  <a:t>:  </a:t>
                </a: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b>
                      <m:sup>
                        <m: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b="0" i="0" smtClean="0">
                                <a:solidFill>
                                  <a:srgbClr val="000000"/>
                                </a:solidFill>
                                <a:latin typeface="Cambria Math" panose="02040503050406030204" pitchFamily="18" charset="0"/>
                              </a:rPr>
                              <m:t>T</m:t>
                            </m:r>
                            <m:r>
                              <a:rPr lang="en-US" b="0" i="0" smtClean="0">
                                <a:solidFill>
                                  <a:srgbClr val="000000"/>
                                </a:solidFill>
                                <a:latin typeface="Cambria Math" panose="02040503050406030204" pitchFamily="18" charset="0"/>
                              </a:rPr>
                              <m:t>1</m:t>
                            </m:r>
                          </m:sub>
                        </m:sSub>
                        <m:d>
                          <m:dPr>
                            <m:ctrlPr>
                              <a:rPr lang="en-US" i="1">
                                <a:solidFill>
                                  <a:srgbClr val="000000"/>
                                </a:solidFill>
                                <a:latin typeface="Cambria Math" panose="02040503050406030204" pitchFamily="18" charset="0"/>
                              </a:rPr>
                            </m:ctrlPr>
                          </m:dPr>
                          <m:e>
                            <m:r>
                              <m:rPr>
                                <m:sty m:val="p"/>
                              </m:rPr>
                              <a:rPr lang="en-US" b="0" i="0" smtClean="0">
                                <a:solidFill>
                                  <a:srgbClr val="000000"/>
                                </a:solidFill>
                                <a:latin typeface="Cambria Math" panose="02040503050406030204" pitchFamily="18" charset="0"/>
                              </a:rPr>
                              <m:t>t</m:t>
                            </m:r>
                          </m:e>
                        </m:d>
                        <m:r>
                          <m:rPr>
                            <m:sty m:val="p"/>
                          </m:rPr>
                          <a:rPr lang="en-US">
                            <a:solidFill>
                              <a:srgbClr val="000000"/>
                            </a:solidFill>
                            <a:latin typeface="Cambria Math" panose="02040503050406030204" pitchFamily="18" charset="0"/>
                          </a:rPr>
                          <m:t>d</m:t>
                        </m:r>
                        <m:r>
                          <m:rPr>
                            <m:sty m:val="p"/>
                          </m:rPr>
                          <a:rPr lang="en-US" b="0" i="0" smtClean="0">
                            <a:solidFill>
                              <a:srgbClr val="000000"/>
                            </a:solidFill>
                            <a:latin typeface="Cambria Math" panose="02040503050406030204" pitchFamily="18" charset="0"/>
                          </a:rPr>
                          <m:t>t</m:t>
                        </m:r>
                        <m:r>
                          <a:rPr lang="en-US">
                            <a:solidFill>
                              <a:srgbClr val="000000"/>
                            </a:solidFill>
                            <a:latin typeface="Cambria Math" panose="02040503050406030204" pitchFamily="18" charset="0"/>
                          </a:rPr>
                          <m:t>=1</m:t>
                        </m:r>
                        <m:r>
                          <a:rPr lang="en-US" b="0" i="0"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ea typeface="Cambria Math" panose="02040503050406030204" pitchFamily="18" charset="0"/>
                          </a:rPr>
                          <m:t>⇔</m:t>
                        </m:r>
                        <m:d>
                          <m:dPr>
                            <m:ctrlPr>
                              <a:rPr lang="en-US" b="0" i="1" smtClean="0">
                                <a:solidFill>
                                  <a:srgbClr val="000000"/>
                                </a:solidFill>
                                <a:latin typeface="Cambria Math" panose="02040503050406030204" pitchFamily="18" charset="0"/>
                                <a:ea typeface="Cambria Math" panose="02040503050406030204" pitchFamily="18" charset="0"/>
                              </a:rPr>
                            </m:ctrlPr>
                          </m:dPr>
                          <m:e>
                            <m:r>
                              <a:rPr lang="en-US" b="0" i="1" smtClean="0">
                                <a:solidFill>
                                  <a:srgbClr val="000000"/>
                                </a:solidFill>
                                <a:latin typeface="Cambria Math" panose="02040503050406030204" pitchFamily="18" charset="0"/>
                                <a:ea typeface="Cambria Math" panose="02040503050406030204" pitchFamily="18" charset="0"/>
                              </a:rPr>
                              <m:t>22−17</m:t>
                            </m:r>
                          </m:e>
                        </m:d>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𝑎</m:t>
                        </m:r>
                        <m:r>
                          <a:rPr lang="en-US" b="0" i="1" smtClean="0">
                            <a:solidFill>
                              <a:srgbClr val="000000"/>
                            </a:solidFill>
                            <a:latin typeface="Cambria Math" panose="02040503050406030204" pitchFamily="18" charset="0"/>
                            <a:ea typeface="Cambria Math" panose="02040503050406030204" pitchFamily="18" charset="0"/>
                          </a:rPr>
                          <m:t>=1⇔</m:t>
                        </m:r>
                        <m:r>
                          <a:rPr lang="en-US" b="0" i="1" smtClean="0">
                            <a:solidFill>
                              <a:srgbClr val="000000"/>
                            </a:solidFill>
                            <a:latin typeface="Cambria Math" panose="02040503050406030204" pitchFamily="18" charset="0"/>
                            <a:ea typeface="Cambria Math" panose="02040503050406030204" pitchFamily="18" charset="0"/>
                          </a:rPr>
                          <m:t>𝑎</m:t>
                        </m:r>
                        <m:r>
                          <a:rPr lang="en-US" b="0" i="1" smtClean="0">
                            <a:solidFill>
                              <a:srgbClr val="000000"/>
                            </a:solidFill>
                            <a:latin typeface="Cambria Math" panose="02040503050406030204" pitchFamily="18" charset="0"/>
                            <a:ea typeface="Cambria Math" panose="02040503050406030204" pitchFamily="18" charset="0"/>
                          </a:rPr>
                          <m:t>=0,2</m:t>
                        </m:r>
                      </m:e>
                    </m:nary>
                  </m:oMath>
                </a14:m>
                <a:r>
                  <a:rPr lang="el-GR" dirty="0">
                    <a:solidFill>
                      <a:srgbClr val="000000">
                        <a:lumMod val="75000"/>
                        <a:lumOff val="25000"/>
                      </a:srgbClr>
                    </a:solidFill>
                    <a:latin typeface="Times New Roman" panose="02020603050405020304" pitchFamily="18" charset="0"/>
                    <a:cs typeface="Times New Roman" panose="02020603050405020304" pitchFamily="18" charset="0"/>
                  </a:rPr>
                  <a:t>  </a:t>
                </a:r>
                <a:endParaRPr lang="en-US" dirty="0">
                  <a:solidFill>
                    <a:srgbClr val="000000">
                      <a:lumMod val="75000"/>
                      <a:lumOff val="25000"/>
                    </a:srgbClr>
                  </a:solidFill>
                  <a:latin typeface="Times New Roman" panose="02020603050405020304" pitchFamily="18" charset="0"/>
                  <a:cs typeface="Times New Roman" panose="02020603050405020304" pitchFamily="18" charset="0"/>
                </a:endParaRPr>
              </a:p>
              <a:p>
                <a:pPr marL="0" indent="0">
                  <a:buClr>
                    <a:srgbClr val="E48312"/>
                  </a:buClr>
                  <a:buNone/>
                </a:pPr>
                <a:r>
                  <a:rPr lang="en-US" dirty="0">
                    <a:solidFill>
                      <a:srgbClr val="000000">
                        <a:lumMod val="75000"/>
                        <a:lumOff val="25000"/>
                      </a:srgbClr>
                    </a:solidFill>
                    <a:latin typeface="Times New Roman" panose="02020603050405020304" pitchFamily="18" charset="0"/>
                    <a:cs typeface="Times New Roman" panose="02020603050405020304" pitchFamily="18" charset="0"/>
                  </a:rPr>
                  <a:t>          </a:t>
                </a: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b>
                      <m:sup>
                        <m: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T</m:t>
                            </m:r>
                            <m:r>
                              <a:rPr lang="en-US" b="0" i="1" smtClean="0">
                                <a:solidFill>
                                  <a:srgbClr val="000000"/>
                                </a:solidFill>
                                <a:latin typeface="Cambria Math" panose="02040503050406030204" pitchFamily="18" charset="0"/>
                              </a:rPr>
                              <m:t>2</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t</m:t>
                            </m:r>
                          </m:e>
                        </m:d>
                        <m:r>
                          <m:rPr>
                            <m:sty m:val="p"/>
                          </m:rPr>
                          <a:rPr lang="en-US">
                            <a:solidFill>
                              <a:srgbClr val="000000"/>
                            </a:solidFill>
                            <a:latin typeface="Cambria Math" panose="02040503050406030204" pitchFamily="18" charset="0"/>
                          </a:rPr>
                          <m:t>d</m:t>
                        </m:r>
                        <m:r>
                          <m:rPr>
                            <m:sty m:val="p"/>
                          </m:rPr>
                          <a:rPr lang="en-US">
                            <a:solidFill>
                              <a:srgbClr val="000000"/>
                            </a:solidFill>
                            <a:latin typeface="Cambria Math" panose="02040503050406030204" pitchFamily="18" charset="0"/>
                          </a:rPr>
                          <m:t>t</m:t>
                        </m:r>
                        <m:r>
                          <a:rPr lang="en-US">
                            <a:solidFill>
                              <a:srgbClr val="000000"/>
                            </a:solidFill>
                            <a:latin typeface="Cambria Math" panose="02040503050406030204" pitchFamily="18" charset="0"/>
                          </a:rPr>
                          <m:t>=1</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ea typeface="Cambria Math" panose="02040503050406030204" pitchFamily="18" charset="0"/>
                          </a:rPr>
                          <m:t>⇔  </m:t>
                        </m:r>
                        <m:f>
                          <m:fPr>
                            <m:ctrlPr>
                              <a:rPr lang="en-US" b="0" i="1" smtClean="0">
                                <a:solidFill>
                                  <a:srgbClr val="000000"/>
                                </a:solidFill>
                                <a:latin typeface="Cambria Math" panose="02040503050406030204" pitchFamily="18" charset="0"/>
                                <a:ea typeface="Cambria Math" panose="02040503050406030204" pitchFamily="18" charset="0"/>
                              </a:rPr>
                            </m:ctrlPr>
                          </m:fPr>
                          <m:num>
                            <m:r>
                              <a:rPr lang="en-US" b="0" i="1" smtClean="0">
                                <a:solidFill>
                                  <a:srgbClr val="000000"/>
                                </a:solidFill>
                                <a:latin typeface="Cambria Math" panose="02040503050406030204" pitchFamily="18" charset="0"/>
                                <a:ea typeface="Cambria Math" panose="02040503050406030204" pitchFamily="18" charset="0"/>
                              </a:rPr>
                              <m:t>1</m:t>
                            </m:r>
                          </m:num>
                          <m:den>
                            <m:r>
                              <a:rPr lang="en-US" b="0" i="1" smtClean="0">
                                <a:solidFill>
                                  <a:srgbClr val="000000"/>
                                </a:solidFill>
                                <a:latin typeface="Cambria Math" panose="02040503050406030204" pitchFamily="18" charset="0"/>
                                <a:ea typeface="Cambria Math" panose="02040503050406030204" pitchFamily="18" charset="0"/>
                              </a:rPr>
                              <m:t>2</m:t>
                            </m:r>
                          </m:den>
                        </m:f>
                        <m:d>
                          <m:dPr>
                            <m:ctrlPr>
                              <a:rPr lang="en-US" b="0" i="1" smtClean="0">
                                <a:solidFill>
                                  <a:srgbClr val="000000"/>
                                </a:solidFill>
                                <a:latin typeface="Cambria Math" panose="02040503050406030204" pitchFamily="18" charset="0"/>
                                <a:ea typeface="Cambria Math" panose="02040503050406030204" pitchFamily="18" charset="0"/>
                              </a:rPr>
                            </m:ctrlPr>
                          </m:dPr>
                          <m:e>
                            <m:r>
                              <a:rPr lang="en-US" b="0" i="1" smtClean="0">
                                <a:solidFill>
                                  <a:srgbClr val="000000"/>
                                </a:solidFill>
                                <a:latin typeface="Cambria Math" panose="02040503050406030204" pitchFamily="18" charset="0"/>
                                <a:ea typeface="Cambria Math" panose="02040503050406030204" pitchFamily="18" charset="0"/>
                              </a:rPr>
                              <m:t>22−18</m:t>
                            </m:r>
                          </m:e>
                        </m:d>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𝑏</m:t>
                        </m:r>
                        <m:r>
                          <a:rPr lang="en-US" i="1">
                            <a:solidFill>
                              <a:srgbClr val="000000"/>
                            </a:solidFill>
                            <a:latin typeface="Cambria Math" panose="02040503050406030204" pitchFamily="18" charset="0"/>
                            <a:ea typeface="Cambria Math" panose="02040503050406030204" pitchFamily="18" charset="0"/>
                          </a:rPr>
                          <m:t>=1</m:t>
                        </m:r>
                        <m:r>
                          <a:rPr lang="en-US" b="0" i="1" smtClean="0">
                            <a:solidFill>
                              <a:srgbClr val="000000"/>
                            </a:solidFill>
                            <a:latin typeface="Cambria Math" panose="02040503050406030204" pitchFamily="18" charset="0"/>
                            <a:ea typeface="Cambria Math" panose="02040503050406030204" pitchFamily="18" charset="0"/>
                          </a:rPr>
                          <m:t> ⟺</m:t>
                        </m:r>
                        <m:r>
                          <a:rPr lang="en-US" b="0" i="1" smtClean="0">
                            <a:solidFill>
                              <a:srgbClr val="000000"/>
                            </a:solidFill>
                            <a:latin typeface="Cambria Math" panose="02040503050406030204" pitchFamily="18" charset="0"/>
                            <a:ea typeface="Cambria Math" panose="02040503050406030204" pitchFamily="18" charset="0"/>
                          </a:rPr>
                          <m:t>𝑏</m:t>
                        </m:r>
                        <m:r>
                          <a:rPr lang="en-US" i="1">
                            <a:solidFill>
                              <a:srgbClr val="000000"/>
                            </a:solidFill>
                            <a:latin typeface="Cambria Math" panose="02040503050406030204" pitchFamily="18" charset="0"/>
                            <a:ea typeface="Cambria Math" panose="02040503050406030204" pitchFamily="18" charset="0"/>
                          </a:rPr>
                          <m:t>=0,</m:t>
                        </m:r>
                        <m:r>
                          <a:rPr lang="en-US" b="0" i="1" smtClean="0">
                            <a:solidFill>
                              <a:srgbClr val="000000"/>
                            </a:solidFill>
                            <a:latin typeface="Cambria Math" panose="02040503050406030204" pitchFamily="18" charset="0"/>
                            <a:ea typeface="Cambria Math" panose="02040503050406030204" pitchFamily="18" charset="0"/>
                          </a:rPr>
                          <m:t>5</m:t>
                        </m:r>
                      </m:e>
                    </m:nary>
                  </m:oMath>
                </a14:m>
                <a:endParaRPr lang="en-US" dirty="0">
                  <a:solidFill>
                    <a:srgbClr val="000000">
                      <a:lumMod val="75000"/>
                      <a:lumOff val="25000"/>
                    </a:srgbClr>
                  </a:solidFill>
                  <a:latin typeface="Times New Roman" panose="02020603050405020304" pitchFamily="18" charset="0"/>
                  <a:cs typeface="Times New Roman" panose="02020603050405020304" pitchFamily="18" charset="0"/>
                </a:endParaRPr>
              </a:p>
              <a:p>
                <a:pPr marL="0" indent="0">
                  <a:buClr>
                    <a:srgbClr val="E48312"/>
                  </a:buClr>
                  <a:buNone/>
                </a:pPr>
                <a:r>
                  <a:rPr lang="en-US" dirty="0">
                    <a:solidFill>
                      <a:srgbClr val="000000">
                        <a:lumMod val="75000"/>
                        <a:lumOff val="25000"/>
                      </a:srgbClr>
                    </a:solidFill>
                    <a:latin typeface="Times New Roman" panose="02020603050405020304" pitchFamily="18" charset="0"/>
                    <a:cs typeface="Times New Roman" panose="02020603050405020304" pitchFamily="18" charset="0"/>
                  </a:rPr>
                  <a:t> </a:t>
                </a:r>
                <a:r>
                  <a:rPr lang="el-GR" dirty="0">
                    <a:solidFill>
                      <a:srgbClr val="000000">
                        <a:lumMod val="75000"/>
                        <a:lumOff val="25000"/>
                      </a:srgbClr>
                    </a:solidFill>
                    <a:latin typeface="Times New Roman" panose="02020603050405020304" pitchFamily="18" charset="0"/>
                    <a:cs typeface="Times New Roman" panose="02020603050405020304" pitchFamily="18" charset="0"/>
                  </a:rPr>
                  <a:t>Οπότε για την Τ1 ισχύει</a:t>
                </a:r>
                <a:r>
                  <a:rPr lang="en-US" dirty="0">
                    <a:solidFill>
                      <a:srgbClr val="000000">
                        <a:lumMod val="75000"/>
                        <a:lumOff val="25000"/>
                      </a:srgbClr>
                    </a:solidFill>
                    <a:latin typeface="Times New Roman" panose="02020603050405020304" pitchFamily="18" charset="0"/>
                    <a:cs typeface="Times New Roman" panose="02020603050405020304" pitchFamily="18" charset="0"/>
                  </a:rPr>
                  <a:t>: </a:t>
                </a:r>
              </a:p>
              <a:p>
                <a:pPr marL="0" indent="0">
                  <a:buClr>
                    <a:srgbClr val="E48312"/>
                  </a:buClr>
                  <a:buNone/>
                </a:pPr>
                <a:r>
                  <a:rPr lang="en-US" dirty="0">
                    <a:solidFill>
                      <a:srgbClr val="000000">
                        <a:lumMod val="75000"/>
                        <a:lumOff val="25000"/>
                      </a:srgb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smtClean="0">
                            <a:solidFill>
                              <a:srgbClr val="000000">
                                <a:lumMod val="75000"/>
                                <a:lumOff val="25000"/>
                              </a:srgbClr>
                            </a:solidFill>
                            <a:latin typeface="Cambria Math" panose="02040503050406030204" pitchFamily="18" charset="0"/>
                            <a:cs typeface="Times New Roman" panose="02020603050405020304" pitchFamily="18" charset="0"/>
                          </a:rPr>
                        </m:ctrlPr>
                      </m:sSubPr>
                      <m:e>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𝑓</m:t>
                        </m:r>
                      </m:e>
                      <m:sub>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𝑇</m:t>
                        </m:r>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1</m:t>
                        </m:r>
                      </m:sub>
                    </m:sSub>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=0,2  </m:t>
                    </m:r>
                    <m:r>
                      <a:rPr lang="el-GR" b="0" i="1" smtClean="0">
                        <a:solidFill>
                          <a:srgbClr val="000000">
                            <a:lumMod val="75000"/>
                            <a:lumOff val="25000"/>
                          </a:srgbClr>
                        </a:solidFill>
                        <a:latin typeface="Cambria Math" panose="02040503050406030204" pitchFamily="18" charset="0"/>
                        <a:cs typeface="Times New Roman" panose="02020603050405020304" pitchFamily="18" charset="0"/>
                      </a:rPr>
                      <m:t>𝛾𝜄𝛼</m:t>
                    </m:r>
                    <m:r>
                      <a:rPr lang="el-GR" b="0" i="1" smtClean="0">
                        <a:solidFill>
                          <a:srgbClr val="000000">
                            <a:lumMod val="75000"/>
                            <a:lumOff val="25000"/>
                          </a:srgbClr>
                        </a:solidFill>
                        <a:latin typeface="Cambria Math" panose="02040503050406030204" pitchFamily="18" charset="0"/>
                        <a:cs typeface="Times New Roman" panose="02020603050405020304" pitchFamily="18" charset="0"/>
                      </a:rPr>
                      <m:t> </m:t>
                    </m:r>
                  </m:oMath>
                </a14:m>
                <a:r>
                  <a:rPr lang="el-GR" dirty="0">
                    <a:solidFill>
                      <a:srgbClr val="000000">
                        <a:lumMod val="75000"/>
                        <a:lumOff val="25000"/>
                      </a:srgbClr>
                    </a:solidFill>
                    <a:latin typeface="Times New Roman" panose="02020603050405020304" pitchFamily="18" charset="0"/>
                    <a:cs typeface="Times New Roman" panose="02020603050405020304" pitchFamily="18" charset="0"/>
                  </a:rPr>
                  <a:t>17≤</a:t>
                </a:r>
                <a:r>
                  <a:rPr lang="en-US" dirty="0">
                    <a:solidFill>
                      <a:srgbClr val="000000">
                        <a:lumMod val="75000"/>
                        <a:lumOff val="25000"/>
                      </a:srgbClr>
                    </a:solidFill>
                    <a:latin typeface="Times New Roman" panose="02020603050405020304" pitchFamily="18" charset="0"/>
                    <a:cs typeface="Times New Roman" panose="02020603050405020304" pitchFamily="18" charset="0"/>
                  </a:rPr>
                  <a:t>t≤22</a:t>
                </a:r>
              </a:p>
              <a:p>
                <a:pPr marL="0" indent="0">
                  <a:buClr>
                    <a:srgbClr val="E48312"/>
                  </a:buClr>
                  <a:buNone/>
                </a:pPr>
                <a:r>
                  <a:rPr lang="en-US" dirty="0">
                    <a:solidFill>
                      <a:srgbClr val="000000">
                        <a:lumMod val="75000"/>
                        <a:lumOff val="25000"/>
                      </a:srgbClr>
                    </a:solidFill>
                    <a:latin typeface="Times New Roman" panose="02020603050405020304" pitchFamily="18" charset="0"/>
                    <a:cs typeface="Times New Roman" panose="02020603050405020304" pitchFamily="18" charset="0"/>
                  </a:rPr>
                  <a:t> </a:t>
                </a:r>
                <a:r>
                  <a:rPr lang="el-GR" dirty="0">
                    <a:solidFill>
                      <a:srgbClr val="000000">
                        <a:lumMod val="75000"/>
                        <a:lumOff val="25000"/>
                      </a:srgbClr>
                    </a:solidFill>
                    <a:latin typeface="Times New Roman" panose="02020603050405020304" pitchFamily="18" charset="0"/>
                    <a:cs typeface="Times New Roman" panose="02020603050405020304" pitchFamily="18" charset="0"/>
                  </a:rPr>
                  <a:t>Για την Τ2</a:t>
                </a:r>
                <a:r>
                  <a:rPr lang="en-US" dirty="0">
                    <a:solidFill>
                      <a:srgbClr val="000000">
                        <a:lumMod val="75000"/>
                        <a:lumOff val="25000"/>
                      </a:srgbClr>
                    </a:solidFill>
                    <a:latin typeface="Times New Roman" panose="02020603050405020304" pitchFamily="18" charset="0"/>
                    <a:cs typeface="Times New Roman" panose="02020603050405020304" pitchFamily="18" charset="0"/>
                  </a:rPr>
                  <a:t>:</a:t>
                </a:r>
              </a:p>
              <a:p>
                <a:pPr marL="0" indent="0">
                  <a:buClr>
                    <a:srgbClr val="E48312"/>
                  </a:buClr>
                  <a:buNone/>
                </a:pPr>
                <a:r>
                  <a:rPr lang="en-US" dirty="0">
                    <a:solidFill>
                      <a:srgbClr val="000000">
                        <a:lumMod val="75000"/>
                        <a:lumOff val="25000"/>
                      </a:srgbClr>
                    </a:solidFill>
                    <a:latin typeface="Times New Roman" panose="02020603050405020304" pitchFamily="18" charset="0"/>
                    <a:cs typeface="Times New Roman" panose="02020603050405020304" pitchFamily="18" charset="0"/>
                  </a:rPr>
                  <a:t>        </a:t>
                </a:r>
                <a:r>
                  <a:rPr lang="el-GR" dirty="0">
                    <a:solidFill>
                      <a:srgbClr val="000000">
                        <a:lumMod val="75000"/>
                        <a:lumOff val="25000"/>
                      </a:srgbClr>
                    </a:solidFill>
                    <a:latin typeface="Times New Roman" panose="02020603050405020304" pitchFamily="18" charset="0"/>
                    <a:cs typeface="Times New Roman" panose="02020603050405020304" pitchFamily="18" charset="0"/>
                  </a:rPr>
                  <a:t>λ = </a:t>
                </a:r>
                <a14:m>
                  <m:oMath xmlns:m="http://schemas.openxmlformats.org/officeDocument/2006/math">
                    <m:r>
                      <a:rPr lang="el-GR" b="0" i="1" smtClean="0">
                        <a:solidFill>
                          <a:srgbClr val="000000">
                            <a:lumMod val="75000"/>
                            <a:lumOff val="25000"/>
                          </a:srgbClr>
                        </a:solidFill>
                        <a:latin typeface="Cambria Math" panose="02040503050406030204" pitchFamily="18" charset="0"/>
                        <a:cs typeface="Times New Roman" panose="02020603050405020304" pitchFamily="18" charset="0"/>
                      </a:rPr>
                      <m:t>− </m:t>
                    </m:r>
                    <m:f>
                      <m:fPr>
                        <m:ctrlPr>
                          <a:rPr lang="el-GR" b="0" i="1" smtClean="0">
                            <a:solidFill>
                              <a:srgbClr val="000000">
                                <a:lumMod val="75000"/>
                                <a:lumOff val="25000"/>
                              </a:srgbClr>
                            </a:solidFill>
                            <a:latin typeface="Cambria Math" panose="02040503050406030204" pitchFamily="18" charset="0"/>
                            <a:cs typeface="Times New Roman" panose="02020603050405020304" pitchFamily="18" charset="0"/>
                          </a:rPr>
                        </m:ctrlPr>
                      </m:fPr>
                      <m:num>
                        <m:r>
                          <a:rPr lang="el-GR" b="0" i="1" smtClean="0">
                            <a:solidFill>
                              <a:srgbClr val="000000">
                                <a:lumMod val="75000"/>
                                <a:lumOff val="25000"/>
                              </a:srgbClr>
                            </a:solidFill>
                            <a:latin typeface="Cambria Math" panose="02040503050406030204" pitchFamily="18" charset="0"/>
                            <a:cs typeface="Times New Roman" panose="02020603050405020304" pitchFamily="18" charset="0"/>
                          </a:rPr>
                          <m:t>0,5</m:t>
                        </m:r>
                      </m:num>
                      <m:den>
                        <m:r>
                          <a:rPr lang="el-GR" b="0" i="1" smtClean="0">
                            <a:solidFill>
                              <a:srgbClr val="000000">
                                <a:lumMod val="75000"/>
                                <a:lumOff val="25000"/>
                              </a:srgbClr>
                            </a:solidFill>
                            <a:latin typeface="Cambria Math" panose="02040503050406030204" pitchFamily="18" charset="0"/>
                            <a:cs typeface="Times New Roman" panose="02020603050405020304" pitchFamily="18" charset="0"/>
                          </a:rPr>
                          <m:t>22−18</m:t>
                        </m:r>
                      </m:den>
                    </m:f>
                    <m:r>
                      <a:rPr lang="el-GR" b="0" i="1" smtClean="0">
                        <a:solidFill>
                          <a:srgbClr val="000000">
                            <a:lumMod val="75000"/>
                            <a:lumOff val="25000"/>
                          </a:srgbClr>
                        </a:solidFill>
                        <a:latin typeface="Cambria Math" panose="02040503050406030204" pitchFamily="18" charset="0"/>
                        <a:cs typeface="Times New Roman" panose="02020603050405020304" pitchFamily="18" charset="0"/>
                      </a:rPr>
                      <m:t>=− </m:t>
                    </m:r>
                    <m:f>
                      <m:fPr>
                        <m:ctrlPr>
                          <a:rPr lang="el-GR" b="0" i="1" smtClean="0">
                            <a:solidFill>
                              <a:srgbClr val="000000">
                                <a:lumMod val="75000"/>
                                <a:lumOff val="25000"/>
                              </a:srgbClr>
                            </a:solidFill>
                            <a:latin typeface="Cambria Math" panose="02040503050406030204" pitchFamily="18" charset="0"/>
                            <a:cs typeface="Times New Roman" panose="02020603050405020304" pitchFamily="18" charset="0"/>
                          </a:rPr>
                        </m:ctrlPr>
                      </m:fPr>
                      <m:num>
                        <m:r>
                          <a:rPr lang="el-GR" b="0" i="1" smtClean="0">
                            <a:solidFill>
                              <a:srgbClr val="000000">
                                <a:lumMod val="75000"/>
                                <a:lumOff val="25000"/>
                              </a:srgbClr>
                            </a:solidFill>
                            <a:latin typeface="Cambria Math" panose="02040503050406030204" pitchFamily="18" charset="0"/>
                            <a:cs typeface="Times New Roman" panose="02020603050405020304" pitchFamily="18" charset="0"/>
                          </a:rPr>
                          <m:t>1</m:t>
                        </m:r>
                      </m:num>
                      <m:den>
                        <m:r>
                          <a:rPr lang="el-GR" b="0" i="1" smtClean="0">
                            <a:solidFill>
                              <a:srgbClr val="000000">
                                <a:lumMod val="75000"/>
                                <a:lumOff val="25000"/>
                              </a:srgbClr>
                            </a:solidFill>
                            <a:latin typeface="Cambria Math" panose="02040503050406030204" pitchFamily="18" charset="0"/>
                            <a:cs typeface="Times New Roman" panose="02020603050405020304" pitchFamily="18" charset="0"/>
                          </a:rPr>
                          <m:t>8</m:t>
                        </m:r>
                      </m:den>
                    </m:f>
                  </m:oMath>
                </a14:m>
                <a:endParaRPr lang="el-GR" dirty="0">
                  <a:solidFill>
                    <a:srgbClr val="000000">
                      <a:lumMod val="75000"/>
                      <a:lumOff val="25000"/>
                    </a:srgbClr>
                  </a:solidFill>
                  <a:latin typeface="Times New Roman" panose="02020603050405020304" pitchFamily="18" charset="0"/>
                  <a:cs typeface="Times New Roman" panose="02020603050405020304" pitchFamily="18" charset="0"/>
                </a:endParaRPr>
              </a:p>
              <a:p>
                <a:pPr marL="0" indent="0">
                  <a:buClr>
                    <a:srgbClr val="E48312"/>
                  </a:buClr>
                  <a:buNone/>
                </a:pPr>
                <a:r>
                  <a:rPr lang="el-GR" dirty="0">
                    <a:solidFill>
                      <a:srgbClr val="000000">
                        <a:lumMod val="75000"/>
                        <a:lumOff val="25000"/>
                      </a:srgb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rgbClr val="000000">
                                <a:lumMod val="75000"/>
                                <a:lumOff val="25000"/>
                              </a:srgbClr>
                            </a:solidFill>
                            <a:latin typeface="Cambria Math" panose="02040503050406030204" pitchFamily="18" charset="0"/>
                            <a:cs typeface="Times New Roman" panose="02020603050405020304" pitchFamily="18" charset="0"/>
                          </a:rPr>
                        </m:ctrlPr>
                      </m:sSubPr>
                      <m:e>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        </m:t>
                        </m:r>
                        <m:r>
                          <a:rPr lang="en-US" i="1">
                            <a:solidFill>
                              <a:srgbClr val="000000">
                                <a:lumMod val="75000"/>
                                <a:lumOff val="25000"/>
                              </a:srgbClr>
                            </a:solidFill>
                            <a:latin typeface="Cambria Math" panose="02040503050406030204" pitchFamily="18" charset="0"/>
                            <a:cs typeface="Times New Roman" panose="02020603050405020304" pitchFamily="18" charset="0"/>
                          </a:rPr>
                          <m:t>𝑓</m:t>
                        </m:r>
                      </m:e>
                      <m:sub>
                        <m:r>
                          <a:rPr lang="en-US" i="1">
                            <a:solidFill>
                              <a:srgbClr val="000000">
                                <a:lumMod val="75000"/>
                                <a:lumOff val="25000"/>
                              </a:srgbClr>
                            </a:solidFill>
                            <a:latin typeface="Cambria Math" panose="02040503050406030204" pitchFamily="18" charset="0"/>
                            <a:cs typeface="Times New Roman" panose="02020603050405020304" pitchFamily="18" charset="0"/>
                          </a:rPr>
                          <m:t>𝑇</m:t>
                        </m:r>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2</m:t>
                        </m:r>
                      </m:sub>
                    </m:sSub>
                    <m:r>
                      <a:rPr lang="en-US" i="1">
                        <a:solidFill>
                          <a:srgbClr val="000000">
                            <a:lumMod val="75000"/>
                            <a:lumOff val="25000"/>
                          </a:srgbClr>
                        </a:solidFill>
                        <a:latin typeface="Cambria Math" panose="02040503050406030204" pitchFamily="18" charset="0"/>
                        <a:cs typeface="Times New Roman" panose="02020603050405020304" pitchFamily="18" charset="0"/>
                      </a:rPr>
                      <m:t>=</m:t>
                    </m:r>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m:t>
                    </m:r>
                    <m:f>
                      <m:fPr>
                        <m:ctrlPr>
                          <a:rPr lang="el-GR" i="1" dirty="0" smtClean="0">
                            <a:solidFill>
                              <a:srgbClr val="000000">
                                <a:lumMod val="75000"/>
                                <a:lumOff val="25000"/>
                              </a:srgbClr>
                            </a:solidFill>
                            <a:latin typeface="Cambria Math" panose="02040503050406030204" pitchFamily="18" charset="0"/>
                            <a:cs typeface="Times New Roman" panose="02020603050405020304" pitchFamily="18" charset="0"/>
                          </a:rPr>
                        </m:ctrlPr>
                      </m:fPr>
                      <m:num>
                        <m:r>
                          <a:rPr lang="en-US" b="0" i="1" dirty="0" smtClean="0">
                            <a:solidFill>
                              <a:srgbClr val="000000">
                                <a:lumMod val="75000"/>
                                <a:lumOff val="25000"/>
                              </a:srgbClr>
                            </a:solidFill>
                            <a:latin typeface="Cambria Math" panose="02040503050406030204" pitchFamily="18" charset="0"/>
                            <a:cs typeface="Times New Roman" panose="02020603050405020304" pitchFamily="18" charset="0"/>
                          </a:rPr>
                          <m:t>1</m:t>
                        </m:r>
                      </m:num>
                      <m:den>
                        <m:r>
                          <a:rPr lang="en-US" b="0" i="1" dirty="0" smtClean="0">
                            <a:solidFill>
                              <a:srgbClr val="000000">
                                <a:lumMod val="75000"/>
                                <a:lumOff val="25000"/>
                              </a:srgbClr>
                            </a:solidFill>
                            <a:latin typeface="Cambria Math" panose="02040503050406030204" pitchFamily="18" charset="0"/>
                            <a:cs typeface="Times New Roman" panose="02020603050405020304" pitchFamily="18" charset="0"/>
                          </a:rPr>
                          <m:t>8</m:t>
                        </m:r>
                      </m:den>
                    </m:f>
                    <m:r>
                      <a:rPr lang="en-US" b="0" i="1" dirty="0" smtClean="0">
                        <a:solidFill>
                          <a:srgbClr val="000000">
                            <a:lumMod val="75000"/>
                            <a:lumOff val="25000"/>
                          </a:srgbClr>
                        </a:solidFill>
                        <a:latin typeface="Cambria Math" panose="02040503050406030204" pitchFamily="18" charset="0"/>
                        <a:cs typeface="Times New Roman" panose="02020603050405020304" pitchFamily="18" charset="0"/>
                      </a:rPr>
                      <m:t>𝑡</m:t>
                    </m:r>
                    <m:r>
                      <a:rPr lang="en-US" b="0" i="1" dirty="0" smtClean="0">
                        <a:solidFill>
                          <a:srgbClr val="000000">
                            <a:lumMod val="75000"/>
                            <a:lumOff val="25000"/>
                          </a:srgbClr>
                        </a:solidFill>
                        <a:latin typeface="Cambria Math" panose="02040503050406030204" pitchFamily="18" charset="0"/>
                        <a:cs typeface="Times New Roman" panose="02020603050405020304" pitchFamily="18" charset="0"/>
                      </a:rPr>
                      <m:t>+</m:t>
                    </m:r>
                    <m:f>
                      <m:fPr>
                        <m:ctrlPr>
                          <a:rPr lang="en-US" b="0" i="1" dirty="0" smtClean="0">
                            <a:solidFill>
                              <a:srgbClr val="000000">
                                <a:lumMod val="75000"/>
                                <a:lumOff val="25000"/>
                              </a:srgbClr>
                            </a:solidFill>
                            <a:latin typeface="Cambria Math" panose="02040503050406030204" pitchFamily="18" charset="0"/>
                            <a:cs typeface="Times New Roman" panose="02020603050405020304" pitchFamily="18" charset="0"/>
                          </a:rPr>
                        </m:ctrlPr>
                      </m:fPr>
                      <m:num>
                        <m:r>
                          <a:rPr lang="en-US" b="0" i="1" dirty="0" smtClean="0">
                            <a:solidFill>
                              <a:srgbClr val="000000">
                                <a:lumMod val="75000"/>
                                <a:lumOff val="25000"/>
                              </a:srgbClr>
                            </a:solidFill>
                            <a:latin typeface="Cambria Math" panose="02040503050406030204" pitchFamily="18" charset="0"/>
                            <a:cs typeface="Times New Roman" panose="02020603050405020304" pitchFamily="18" charset="0"/>
                          </a:rPr>
                          <m:t>11</m:t>
                        </m:r>
                      </m:num>
                      <m:den>
                        <m:r>
                          <a:rPr lang="en-US" b="0" i="1" dirty="0" smtClean="0">
                            <a:solidFill>
                              <a:srgbClr val="000000">
                                <a:lumMod val="75000"/>
                                <a:lumOff val="25000"/>
                              </a:srgbClr>
                            </a:solidFill>
                            <a:latin typeface="Cambria Math" panose="02040503050406030204" pitchFamily="18" charset="0"/>
                            <a:cs typeface="Times New Roman" panose="02020603050405020304" pitchFamily="18" charset="0"/>
                          </a:rPr>
                          <m:t>4</m:t>
                        </m:r>
                      </m:den>
                    </m:f>
                    <m:r>
                      <a:rPr lang="en-US" i="1">
                        <a:solidFill>
                          <a:srgbClr val="000000">
                            <a:lumMod val="75000"/>
                            <a:lumOff val="25000"/>
                          </a:srgbClr>
                        </a:solidFill>
                        <a:latin typeface="Cambria Math" panose="02040503050406030204" pitchFamily="18" charset="0"/>
                        <a:cs typeface="Times New Roman" panose="02020603050405020304" pitchFamily="18" charset="0"/>
                      </a:rPr>
                      <m:t>  </m:t>
                    </m:r>
                    <m:r>
                      <a:rPr lang="el-GR" i="1">
                        <a:solidFill>
                          <a:srgbClr val="000000">
                            <a:lumMod val="75000"/>
                            <a:lumOff val="25000"/>
                          </a:srgbClr>
                        </a:solidFill>
                        <a:latin typeface="Cambria Math" panose="02040503050406030204" pitchFamily="18" charset="0"/>
                        <a:cs typeface="Times New Roman" panose="02020603050405020304" pitchFamily="18" charset="0"/>
                      </a:rPr>
                      <m:t>𝛾𝜄𝛼</m:t>
                    </m:r>
                    <m:r>
                      <a:rPr lang="el-GR" i="1">
                        <a:solidFill>
                          <a:srgbClr val="000000">
                            <a:lumMod val="75000"/>
                            <a:lumOff val="25000"/>
                          </a:srgbClr>
                        </a:solidFill>
                        <a:latin typeface="Cambria Math" panose="02040503050406030204" pitchFamily="18" charset="0"/>
                        <a:cs typeface="Times New Roman" panose="02020603050405020304" pitchFamily="18" charset="0"/>
                      </a:rPr>
                      <m:t> </m:t>
                    </m:r>
                  </m:oMath>
                </a14:m>
                <a:r>
                  <a:rPr lang="el-GR" dirty="0">
                    <a:solidFill>
                      <a:srgbClr val="000000">
                        <a:lumMod val="75000"/>
                        <a:lumOff val="25000"/>
                      </a:srgbClr>
                    </a:solidFill>
                    <a:latin typeface="Times New Roman" panose="02020603050405020304" pitchFamily="18" charset="0"/>
                    <a:cs typeface="Times New Roman" panose="02020603050405020304" pitchFamily="18" charset="0"/>
                  </a:rPr>
                  <a:t>1</a:t>
                </a:r>
                <a:r>
                  <a:rPr lang="en-US" dirty="0">
                    <a:solidFill>
                      <a:srgbClr val="000000">
                        <a:lumMod val="75000"/>
                        <a:lumOff val="25000"/>
                      </a:srgbClr>
                    </a:solidFill>
                    <a:latin typeface="Times New Roman" panose="02020603050405020304" pitchFamily="18" charset="0"/>
                    <a:cs typeface="Times New Roman" panose="02020603050405020304" pitchFamily="18" charset="0"/>
                  </a:rPr>
                  <a:t>8&lt;t&lt; 22</a:t>
                </a:r>
              </a:p>
              <a:p>
                <a:pPr marL="0" indent="0">
                  <a:buClr>
                    <a:srgbClr val="E48312"/>
                  </a:buClr>
                  <a:buNone/>
                </a:pPr>
                <a:endParaRPr lang="en-US" dirty="0">
                  <a:solidFill>
                    <a:srgbClr val="000000">
                      <a:lumMod val="75000"/>
                      <a:lumOff val="25000"/>
                    </a:srgbClr>
                  </a:solidFill>
                  <a:latin typeface="Times New Roman" panose="02020603050405020304" pitchFamily="18" charset="0"/>
                  <a:cs typeface="Times New Roman" panose="02020603050405020304" pitchFamily="18" charset="0"/>
                </a:endParaRPr>
              </a:p>
              <a:p>
                <a:pPr marL="0" indent="0">
                  <a:buClr>
                    <a:srgbClr val="E48312"/>
                  </a:buClr>
                  <a:buNone/>
                </a:pPr>
                <a:endParaRPr lang="el-GR" dirty="0">
                  <a:solidFill>
                    <a:srgbClr val="000000">
                      <a:lumMod val="75000"/>
                      <a:lumOff val="25000"/>
                    </a:srgbClr>
                  </a:solidFill>
                  <a:latin typeface="Times New Roman" panose="02020603050405020304" pitchFamily="18" charset="0"/>
                  <a:cs typeface="Times New Roman" panose="02020603050405020304" pitchFamily="18" charset="0"/>
                </a:endParaRPr>
              </a:p>
              <a:p>
                <a:pPr marL="0" lvl="0" indent="0">
                  <a:buClr>
                    <a:srgbClr val="E48312"/>
                  </a:buClr>
                  <a:buNone/>
                </a:pPr>
                <a:endParaRPr lang="el-GR" dirty="0">
                  <a:latin typeface="Times New Roman" panose="02020603050405020304" pitchFamily="18" charset="0"/>
                  <a:cs typeface="Times New Roman" panose="02020603050405020304" pitchFamily="18" charset="0"/>
                </a:endParaRPr>
              </a:p>
              <a:p>
                <a:pPr marL="0" lvl="0" indent="0">
                  <a:buClr>
                    <a:srgbClr val="E48312"/>
                  </a:buClr>
                  <a:buNone/>
                </a:pPr>
                <a:endParaRPr lang="en-US"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lvl="0" indent="0">
                  <a:buClr>
                    <a:srgbClr val="E48312"/>
                  </a:buClr>
                  <a:buNone/>
                </a:pPr>
                <a:endParaRPr lang="el-GR" dirty="0">
                  <a:solidFill>
                    <a:srgbClr val="000000">
                      <a:lumMod val="75000"/>
                      <a:lumOff val="25000"/>
                    </a:srgbClr>
                  </a:solidFill>
                  <a:latin typeface="Times New Roman" panose="02020603050405020304" pitchFamily="18" charset="0"/>
                  <a:cs typeface="Times New Roman" panose="02020603050405020304" pitchFamily="18" charset="0"/>
                </a:endParaRPr>
              </a:p>
              <a:p>
                <a:endParaRPr lang="en-US" dirty="0"/>
              </a:p>
            </p:txBody>
          </p:sp>
        </mc:Choice>
        <mc:Fallback>
          <p:sp>
            <p:nvSpPr>
              <p:cNvPr id="3" name="Θέση περιεχομένου 2">
                <a:extLst>
                  <a:ext uri="{FF2B5EF4-FFF2-40B4-BE49-F238E27FC236}">
                    <a16:creationId xmlns:a16="http://schemas.microsoft.com/office/drawing/2014/main" id="{99123B0B-28DC-4F5F-AED4-EA7981C58230}"/>
                  </a:ext>
                </a:extLst>
              </p:cNvPr>
              <p:cNvSpPr>
                <a:spLocks noGrp="1" noRot="1" noChangeAspect="1" noMove="1" noResize="1" noEditPoints="1" noAdjustHandles="1" noChangeArrowheads="1" noChangeShapeType="1" noTextEdit="1"/>
              </p:cNvSpPr>
              <p:nvPr>
                <p:ph idx="1"/>
              </p:nvPr>
            </p:nvSpPr>
            <p:spPr>
              <a:blipFill>
                <a:blip r:embed="rId2"/>
                <a:stretch>
                  <a:fillRect l="-1515" t="-3939"/>
                </a:stretch>
              </a:blipFill>
            </p:spPr>
            <p:txBody>
              <a:bodyPr/>
              <a:lstStyle/>
              <a:p>
                <a:r>
                  <a:rPr lang="el-GR">
                    <a:noFill/>
                  </a:rPr>
                  <a:t> </a:t>
                </a:r>
              </a:p>
            </p:txBody>
          </p:sp>
        </mc:Fallback>
      </mc:AlternateContent>
    </p:spTree>
    <p:extLst>
      <p:ext uri="{BB962C8B-B14F-4D97-AF65-F5344CB8AC3E}">
        <p14:creationId xmlns:p14="http://schemas.microsoft.com/office/powerpoint/2010/main" val="109307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BCA02B-9A3A-4676-9745-F0C46A6F2C10}"/>
              </a:ext>
            </a:extLst>
          </p:cNvPr>
          <p:cNvSpPr>
            <a:spLocks noGrp="1"/>
          </p:cNvSpPr>
          <p:nvPr>
            <p:ph type="title"/>
          </p:nvPr>
        </p:nvSpPr>
        <p:spPr/>
        <p:txBody>
          <a:bodyPr>
            <a:normAutofit/>
          </a:bodyPr>
          <a:lstStyle/>
          <a:p>
            <a:pPr algn="ctr"/>
            <a:r>
              <a:rPr lang="el-GR" sz="3600" dirty="0">
                <a:latin typeface="+mn-lt"/>
              </a:rPr>
              <a:t>Άσκηση </a:t>
            </a:r>
            <a:r>
              <a:rPr lang="en-US" sz="3600" dirty="0">
                <a:latin typeface="+mn-lt"/>
              </a:rPr>
              <a:t>4</a:t>
            </a:r>
            <a:endParaRPr lang="el-GR" sz="3600" dirty="0">
              <a:latin typeface="+mn-lt"/>
            </a:endParaRPr>
          </a:p>
        </p:txBody>
      </p:sp>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99123B0B-28DC-4F5F-AED4-EA7981C58230}"/>
                  </a:ext>
                </a:extLst>
              </p:cNvPr>
              <p:cNvSpPr>
                <a:spLocks noGrp="1"/>
              </p:cNvSpPr>
              <p:nvPr>
                <p:ph idx="1"/>
              </p:nvPr>
            </p:nvSpPr>
            <p:spPr/>
            <p:txBody>
              <a:bodyPr>
                <a:normAutofit/>
              </a:bodyPr>
              <a:lstStyle/>
              <a:p>
                <a:pPr marL="457200" indent="-457200">
                  <a:buClr>
                    <a:srgbClr val="E48312"/>
                  </a:buClr>
                  <a:buAutoNum type="alphaLcParenR" startAt="2"/>
                </a:pPr>
                <a:r>
                  <a:rPr lang="en-US" dirty="0">
                    <a:solidFill>
                      <a:srgbClr val="000000">
                        <a:lumMod val="75000"/>
                        <a:lumOff val="25000"/>
                      </a:srgbClr>
                    </a:solidFill>
                    <a:latin typeface="Times New Roman" panose="02020603050405020304" pitchFamily="18" charset="0"/>
                    <a:cs typeface="Times New Roman" panose="02020603050405020304" pitchFamily="18" charset="0"/>
                  </a:rPr>
                  <a:t>P1 = </a:t>
                </a:r>
                <a14:m>
                  <m:oMath xmlns:m="http://schemas.openxmlformats.org/officeDocument/2006/math">
                    <m:nary>
                      <m:naryPr>
                        <m:ctrlPr>
                          <a:rPr lang="en-US" i="1" smtClean="0">
                            <a:solidFill>
                              <a:srgbClr val="000000">
                                <a:lumMod val="75000"/>
                                <a:lumOff val="25000"/>
                              </a:srgbClr>
                            </a:solidFill>
                            <a:latin typeface="Cambria Math" panose="02040503050406030204" pitchFamily="18" charset="0"/>
                            <a:cs typeface="Times New Roman" panose="02020603050405020304" pitchFamily="18" charset="0"/>
                          </a:rPr>
                        </m:ctrlPr>
                      </m:naryPr>
                      <m:sub>
                        <m:r>
                          <m:rPr>
                            <m:brk m:alnAt="23"/>
                          </m:rPr>
                          <a:rPr lang="en-US" b="0" i="1" smtClean="0">
                            <a:solidFill>
                              <a:srgbClr val="000000">
                                <a:lumMod val="75000"/>
                                <a:lumOff val="25000"/>
                              </a:srgbClr>
                            </a:solidFill>
                            <a:latin typeface="Cambria Math" panose="02040503050406030204" pitchFamily="18" charset="0"/>
                            <a:cs typeface="Times New Roman" panose="02020603050405020304" pitchFamily="18" charset="0"/>
                          </a:rPr>
                          <m:t>17</m:t>
                        </m:r>
                      </m:sub>
                      <m:sup>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20</m:t>
                        </m:r>
                      </m:sup>
                      <m:e>
                        <m:sSub>
                          <m:sSubPr>
                            <m:ctrlPr>
                              <a:rPr lang="en-US" i="1" smtClean="0">
                                <a:solidFill>
                                  <a:srgbClr val="000000">
                                    <a:lumMod val="75000"/>
                                    <a:lumOff val="25000"/>
                                  </a:srgbClr>
                                </a:solidFill>
                                <a:latin typeface="Cambria Math" panose="02040503050406030204" pitchFamily="18" charset="0"/>
                                <a:cs typeface="Times New Roman" panose="02020603050405020304" pitchFamily="18" charset="0"/>
                              </a:rPr>
                            </m:ctrlPr>
                          </m:sSubPr>
                          <m:e>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𝑓</m:t>
                            </m:r>
                          </m:e>
                          <m:sub>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𝑇</m:t>
                            </m:r>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1</m:t>
                            </m:r>
                          </m:sub>
                        </m:sSub>
                        <m:d>
                          <m:dPr>
                            <m:ctrlPr>
                              <a:rPr lang="en-US" b="0" i="1" smtClean="0">
                                <a:solidFill>
                                  <a:srgbClr val="000000">
                                    <a:lumMod val="75000"/>
                                    <a:lumOff val="25000"/>
                                  </a:srgbClr>
                                </a:solidFill>
                                <a:latin typeface="Cambria Math" panose="02040503050406030204" pitchFamily="18" charset="0"/>
                                <a:cs typeface="Times New Roman" panose="02020603050405020304" pitchFamily="18" charset="0"/>
                              </a:rPr>
                            </m:ctrlPr>
                          </m:dPr>
                          <m:e>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𝑡</m:t>
                            </m:r>
                          </m:e>
                        </m:d>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𝑑𝑡</m:t>
                        </m:r>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 </m:t>
                        </m:r>
                      </m:e>
                    </m:nary>
                  </m:oMath>
                </a14:m>
                <a:r>
                  <a:rPr lang="en-US" dirty="0">
                    <a:solidFill>
                      <a:srgbClr val="000000">
                        <a:lumMod val="75000"/>
                        <a:lumOff val="25000"/>
                      </a:srgbClr>
                    </a:solidFill>
                    <a:cs typeface="Times New Roman" panose="02020603050405020304" pitchFamily="18" charset="0"/>
                  </a:rPr>
                  <a:t> </a:t>
                </a:r>
                <a14:m>
                  <m:oMath xmlns:m="http://schemas.openxmlformats.org/officeDocument/2006/math">
                    <m:nary>
                      <m:naryPr>
                        <m:ctrlPr>
                          <a:rPr lang="en-US" i="1">
                            <a:solidFill>
                              <a:srgbClr val="000000">
                                <a:lumMod val="75000"/>
                                <a:lumOff val="25000"/>
                              </a:srgbClr>
                            </a:solidFill>
                            <a:latin typeface="Cambria Math" panose="02040503050406030204" pitchFamily="18" charset="0"/>
                            <a:cs typeface="Times New Roman" panose="02020603050405020304" pitchFamily="18" charset="0"/>
                          </a:rPr>
                        </m:ctrlPr>
                      </m:naryPr>
                      <m:sub>
                        <m:r>
                          <m:rPr>
                            <m:brk m:alnAt="23"/>
                          </m:rPr>
                          <a:rPr lang="en-US" i="1">
                            <a:solidFill>
                              <a:srgbClr val="000000">
                                <a:lumMod val="75000"/>
                                <a:lumOff val="25000"/>
                              </a:srgbClr>
                            </a:solidFill>
                            <a:latin typeface="Cambria Math" panose="02040503050406030204" pitchFamily="18" charset="0"/>
                            <a:cs typeface="Times New Roman" panose="02020603050405020304" pitchFamily="18" charset="0"/>
                          </a:rPr>
                          <m:t>1</m:t>
                        </m:r>
                        <m:r>
                          <a:rPr lang="en-US" i="1">
                            <a:solidFill>
                              <a:srgbClr val="000000">
                                <a:lumMod val="75000"/>
                                <a:lumOff val="25000"/>
                              </a:srgbClr>
                            </a:solidFill>
                            <a:latin typeface="Cambria Math" panose="02040503050406030204" pitchFamily="18" charset="0"/>
                            <a:cs typeface="Times New Roman" panose="02020603050405020304" pitchFamily="18" charset="0"/>
                          </a:rPr>
                          <m:t>7</m:t>
                        </m:r>
                      </m:sub>
                      <m:sup>
                        <m:r>
                          <a:rPr lang="en-US" i="1">
                            <a:solidFill>
                              <a:srgbClr val="000000">
                                <a:lumMod val="75000"/>
                                <a:lumOff val="25000"/>
                              </a:srgbClr>
                            </a:solidFill>
                            <a:latin typeface="Cambria Math" panose="02040503050406030204" pitchFamily="18" charset="0"/>
                            <a:cs typeface="Times New Roman" panose="02020603050405020304" pitchFamily="18" charset="0"/>
                          </a:rPr>
                          <m:t>20</m:t>
                        </m:r>
                      </m:sup>
                      <m:e>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0,2</m:t>
                        </m:r>
                        <m:r>
                          <a:rPr lang="en-US" i="1">
                            <a:solidFill>
                              <a:srgbClr val="000000">
                                <a:lumMod val="75000"/>
                                <a:lumOff val="25000"/>
                              </a:srgbClr>
                            </a:solidFill>
                            <a:latin typeface="Cambria Math" panose="02040503050406030204" pitchFamily="18" charset="0"/>
                            <a:cs typeface="Times New Roman" panose="02020603050405020304" pitchFamily="18" charset="0"/>
                          </a:rPr>
                          <m:t>𝑑𝑡</m:t>
                        </m:r>
                        <m:r>
                          <a:rPr lang="en-US" i="1">
                            <a:solidFill>
                              <a:srgbClr val="000000">
                                <a:lumMod val="75000"/>
                                <a:lumOff val="25000"/>
                              </a:srgbClr>
                            </a:solidFill>
                            <a:latin typeface="Cambria Math" panose="02040503050406030204" pitchFamily="18" charset="0"/>
                            <a:cs typeface="Times New Roman" panose="02020603050405020304" pitchFamily="18" charset="0"/>
                          </a:rPr>
                          <m:t>= </m:t>
                        </m:r>
                      </m:e>
                    </m:nary>
                  </m:oMath>
                </a14:m>
                <a:r>
                  <a:rPr lang="en-US" dirty="0">
                    <a:solidFill>
                      <a:srgbClr val="000000">
                        <a:lumMod val="75000"/>
                        <a:lumOff val="25000"/>
                      </a:srgbClr>
                    </a:solidFill>
                    <a:latin typeface="Times New Roman" panose="02020603050405020304" pitchFamily="18" charset="0"/>
                    <a:cs typeface="Times New Roman" panose="02020603050405020304" pitchFamily="18" charset="0"/>
                  </a:rPr>
                  <a:t>0,6</a:t>
                </a:r>
              </a:p>
              <a:p>
                <a:pPr marL="0" indent="0">
                  <a:buClr>
                    <a:srgbClr val="E48312"/>
                  </a:buClr>
                  <a:buNone/>
                </a:pPr>
                <a:r>
                  <a:rPr lang="en-US" dirty="0">
                    <a:solidFill>
                      <a:srgbClr val="000000">
                        <a:lumMod val="75000"/>
                        <a:lumOff val="25000"/>
                      </a:srgbClr>
                    </a:solidFill>
                    <a:latin typeface="Times New Roman" panose="02020603050405020304" pitchFamily="18" charset="0"/>
                    <a:cs typeface="Times New Roman" panose="02020603050405020304" pitchFamily="18" charset="0"/>
                  </a:rPr>
                  <a:t>        P2 = </a:t>
                </a:r>
                <a14:m>
                  <m:oMath xmlns:m="http://schemas.openxmlformats.org/officeDocument/2006/math">
                    <m:nary>
                      <m:naryPr>
                        <m:ctrlPr>
                          <a:rPr lang="en-US" i="1">
                            <a:solidFill>
                              <a:srgbClr val="000000">
                                <a:lumMod val="75000"/>
                                <a:lumOff val="25000"/>
                              </a:srgbClr>
                            </a:solidFill>
                            <a:latin typeface="Cambria Math" panose="02040503050406030204" pitchFamily="18" charset="0"/>
                            <a:cs typeface="Times New Roman" panose="02020603050405020304" pitchFamily="18" charset="0"/>
                          </a:rPr>
                        </m:ctrlPr>
                      </m:naryPr>
                      <m:sub>
                        <m:r>
                          <m:rPr>
                            <m:brk m:alnAt="23"/>
                          </m:rPr>
                          <a:rPr lang="en-US" i="1">
                            <a:solidFill>
                              <a:srgbClr val="000000">
                                <a:lumMod val="75000"/>
                                <a:lumOff val="25000"/>
                              </a:srgbClr>
                            </a:solidFill>
                            <a:latin typeface="Cambria Math" panose="02040503050406030204" pitchFamily="18" charset="0"/>
                            <a:cs typeface="Times New Roman" panose="02020603050405020304" pitchFamily="18" charset="0"/>
                          </a:rPr>
                          <m:t>1</m:t>
                        </m:r>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8</m:t>
                        </m:r>
                      </m:sub>
                      <m:sup>
                        <m:r>
                          <a:rPr lang="en-US" i="1">
                            <a:solidFill>
                              <a:srgbClr val="000000">
                                <a:lumMod val="75000"/>
                                <a:lumOff val="25000"/>
                              </a:srgbClr>
                            </a:solidFill>
                            <a:latin typeface="Cambria Math" panose="02040503050406030204" pitchFamily="18" charset="0"/>
                            <a:cs typeface="Times New Roman" panose="02020603050405020304" pitchFamily="18" charset="0"/>
                          </a:rPr>
                          <m:t>20</m:t>
                        </m:r>
                      </m:sup>
                      <m:e>
                        <m:sSub>
                          <m:sSubPr>
                            <m:ctrlPr>
                              <a:rPr lang="en-US" i="1">
                                <a:solidFill>
                                  <a:srgbClr val="000000">
                                    <a:lumMod val="75000"/>
                                    <a:lumOff val="25000"/>
                                  </a:srgbClr>
                                </a:solidFill>
                                <a:latin typeface="Cambria Math" panose="02040503050406030204" pitchFamily="18" charset="0"/>
                                <a:cs typeface="Times New Roman" panose="02020603050405020304" pitchFamily="18" charset="0"/>
                              </a:rPr>
                            </m:ctrlPr>
                          </m:sSubPr>
                          <m:e>
                            <m:r>
                              <a:rPr lang="en-US" i="1">
                                <a:solidFill>
                                  <a:srgbClr val="000000">
                                    <a:lumMod val="75000"/>
                                    <a:lumOff val="25000"/>
                                  </a:srgbClr>
                                </a:solidFill>
                                <a:latin typeface="Cambria Math" panose="02040503050406030204" pitchFamily="18" charset="0"/>
                                <a:cs typeface="Times New Roman" panose="02020603050405020304" pitchFamily="18" charset="0"/>
                              </a:rPr>
                              <m:t>𝑓</m:t>
                            </m:r>
                          </m:e>
                          <m:sub>
                            <m:r>
                              <a:rPr lang="en-US" i="1">
                                <a:solidFill>
                                  <a:srgbClr val="000000">
                                    <a:lumMod val="75000"/>
                                    <a:lumOff val="25000"/>
                                  </a:srgbClr>
                                </a:solidFill>
                                <a:latin typeface="Cambria Math" panose="02040503050406030204" pitchFamily="18" charset="0"/>
                                <a:cs typeface="Times New Roman" panose="02020603050405020304" pitchFamily="18" charset="0"/>
                              </a:rPr>
                              <m:t>𝑇</m:t>
                            </m:r>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2</m:t>
                            </m:r>
                          </m:sub>
                        </m:sSub>
                        <m:d>
                          <m:dPr>
                            <m:ctrlPr>
                              <a:rPr lang="en-US" i="1">
                                <a:solidFill>
                                  <a:srgbClr val="000000">
                                    <a:lumMod val="75000"/>
                                    <a:lumOff val="25000"/>
                                  </a:srgbClr>
                                </a:solidFill>
                                <a:latin typeface="Cambria Math" panose="02040503050406030204" pitchFamily="18" charset="0"/>
                                <a:cs typeface="Times New Roman" panose="02020603050405020304" pitchFamily="18" charset="0"/>
                              </a:rPr>
                            </m:ctrlPr>
                          </m:dPr>
                          <m:e>
                            <m:r>
                              <a:rPr lang="en-US" i="1">
                                <a:solidFill>
                                  <a:srgbClr val="000000">
                                    <a:lumMod val="75000"/>
                                    <a:lumOff val="25000"/>
                                  </a:srgbClr>
                                </a:solidFill>
                                <a:latin typeface="Cambria Math" panose="02040503050406030204" pitchFamily="18" charset="0"/>
                                <a:cs typeface="Times New Roman" panose="02020603050405020304" pitchFamily="18" charset="0"/>
                              </a:rPr>
                              <m:t>𝑡</m:t>
                            </m:r>
                          </m:e>
                        </m:d>
                        <m:r>
                          <a:rPr lang="en-US" i="1">
                            <a:solidFill>
                              <a:srgbClr val="000000">
                                <a:lumMod val="75000"/>
                                <a:lumOff val="25000"/>
                              </a:srgbClr>
                            </a:solidFill>
                            <a:latin typeface="Cambria Math" panose="02040503050406030204" pitchFamily="18" charset="0"/>
                            <a:cs typeface="Times New Roman" panose="02020603050405020304" pitchFamily="18" charset="0"/>
                          </a:rPr>
                          <m:t>𝑑𝑡</m:t>
                        </m:r>
                        <m:r>
                          <a:rPr lang="en-US" i="1">
                            <a:solidFill>
                              <a:srgbClr val="000000">
                                <a:lumMod val="75000"/>
                                <a:lumOff val="25000"/>
                              </a:srgbClr>
                            </a:solidFill>
                            <a:latin typeface="Cambria Math" panose="02040503050406030204" pitchFamily="18" charset="0"/>
                            <a:cs typeface="Times New Roman" panose="02020603050405020304" pitchFamily="18" charset="0"/>
                          </a:rPr>
                          <m:t>= </m:t>
                        </m:r>
                      </m:e>
                    </m:nary>
                  </m:oMath>
                </a14:m>
                <a:r>
                  <a:rPr lang="en-US" dirty="0">
                    <a:solidFill>
                      <a:srgbClr val="000000">
                        <a:lumMod val="75000"/>
                        <a:lumOff val="25000"/>
                      </a:srgbClr>
                    </a:solidFill>
                    <a:cs typeface="Times New Roman" panose="02020603050405020304" pitchFamily="18" charset="0"/>
                  </a:rPr>
                  <a:t> </a:t>
                </a:r>
                <a14:m>
                  <m:oMath xmlns:m="http://schemas.openxmlformats.org/officeDocument/2006/math">
                    <m:nary>
                      <m:naryPr>
                        <m:ctrlPr>
                          <a:rPr lang="en-US" i="1">
                            <a:solidFill>
                              <a:srgbClr val="000000">
                                <a:lumMod val="75000"/>
                                <a:lumOff val="25000"/>
                              </a:srgbClr>
                            </a:solidFill>
                            <a:latin typeface="Cambria Math" panose="02040503050406030204" pitchFamily="18" charset="0"/>
                            <a:cs typeface="Times New Roman" panose="02020603050405020304" pitchFamily="18" charset="0"/>
                          </a:rPr>
                        </m:ctrlPr>
                      </m:naryPr>
                      <m:sub>
                        <m:r>
                          <m:rPr>
                            <m:brk m:alnAt="23"/>
                          </m:rPr>
                          <a:rPr lang="en-US" i="1">
                            <a:solidFill>
                              <a:srgbClr val="000000">
                                <a:lumMod val="75000"/>
                                <a:lumOff val="25000"/>
                              </a:srgbClr>
                            </a:solidFill>
                            <a:latin typeface="Cambria Math" panose="02040503050406030204" pitchFamily="18" charset="0"/>
                            <a:cs typeface="Times New Roman" panose="02020603050405020304" pitchFamily="18" charset="0"/>
                          </a:rPr>
                          <m:t>1</m:t>
                        </m:r>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8</m:t>
                        </m:r>
                      </m:sub>
                      <m:sup>
                        <m:r>
                          <a:rPr lang="en-US" i="1">
                            <a:solidFill>
                              <a:srgbClr val="000000">
                                <a:lumMod val="75000"/>
                                <a:lumOff val="25000"/>
                              </a:srgbClr>
                            </a:solidFill>
                            <a:latin typeface="Cambria Math" panose="02040503050406030204" pitchFamily="18" charset="0"/>
                            <a:cs typeface="Times New Roman" panose="02020603050405020304" pitchFamily="18" charset="0"/>
                          </a:rPr>
                          <m:t>20</m:t>
                        </m:r>
                      </m:sup>
                      <m:e>
                        <m:r>
                          <a:rPr lang="en-US" b="0" i="1" smtClean="0">
                            <a:solidFill>
                              <a:srgbClr val="000000">
                                <a:lumMod val="75000"/>
                                <a:lumOff val="25000"/>
                              </a:srgbClr>
                            </a:solidFill>
                            <a:latin typeface="Cambria Math" panose="02040503050406030204" pitchFamily="18" charset="0"/>
                            <a:cs typeface="Times New Roman" panose="02020603050405020304" pitchFamily="18" charset="0"/>
                          </a:rPr>
                          <m:t>(</m:t>
                        </m:r>
                        <m:r>
                          <a:rPr lang="en-US" i="1">
                            <a:solidFill>
                              <a:srgbClr val="000000">
                                <a:lumMod val="75000"/>
                                <a:lumOff val="25000"/>
                              </a:srgbClr>
                            </a:solidFill>
                            <a:latin typeface="Cambria Math" panose="02040503050406030204" pitchFamily="18" charset="0"/>
                            <a:cs typeface="Times New Roman" panose="02020603050405020304" pitchFamily="18" charset="0"/>
                          </a:rPr>
                          <m:t>−</m:t>
                        </m:r>
                        <m:f>
                          <m:fPr>
                            <m:ctrlPr>
                              <a:rPr lang="el-GR" i="1" dirty="0">
                                <a:solidFill>
                                  <a:srgbClr val="000000">
                                    <a:lumMod val="75000"/>
                                    <a:lumOff val="25000"/>
                                  </a:srgbClr>
                                </a:solidFill>
                                <a:latin typeface="Cambria Math" panose="02040503050406030204" pitchFamily="18" charset="0"/>
                                <a:cs typeface="Times New Roman" panose="02020603050405020304" pitchFamily="18" charset="0"/>
                              </a:rPr>
                            </m:ctrlPr>
                          </m:fPr>
                          <m:num>
                            <m:r>
                              <a:rPr lang="en-US" i="1" dirty="0">
                                <a:solidFill>
                                  <a:srgbClr val="000000">
                                    <a:lumMod val="75000"/>
                                    <a:lumOff val="25000"/>
                                  </a:srgbClr>
                                </a:solidFill>
                                <a:latin typeface="Cambria Math" panose="02040503050406030204" pitchFamily="18" charset="0"/>
                                <a:cs typeface="Times New Roman" panose="02020603050405020304" pitchFamily="18" charset="0"/>
                              </a:rPr>
                              <m:t>1</m:t>
                            </m:r>
                          </m:num>
                          <m:den>
                            <m:r>
                              <a:rPr lang="en-US" i="1" dirty="0">
                                <a:solidFill>
                                  <a:srgbClr val="000000">
                                    <a:lumMod val="75000"/>
                                    <a:lumOff val="25000"/>
                                  </a:srgbClr>
                                </a:solidFill>
                                <a:latin typeface="Cambria Math" panose="02040503050406030204" pitchFamily="18" charset="0"/>
                                <a:cs typeface="Times New Roman" panose="02020603050405020304" pitchFamily="18" charset="0"/>
                              </a:rPr>
                              <m:t>8</m:t>
                            </m:r>
                          </m:den>
                        </m:f>
                        <m:r>
                          <a:rPr lang="en-US" i="1" dirty="0">
                            <a:solidFill>
                              <a:srgbClr val="000000">
                                <a:lumMod val="75000"/>
                                <a:lumOff val="25000"/>
                              </a:srgbClr>
                            </a:solidFill>
                            <a:latin typeface="Cambria Math" panose="02040503050406030204" pitchFamily="18" charset="0"/>
                            <a:cs typeface="Times New Roman" panose="02020603050405020304" pitchFamily="18" charset="0"/>
                          </a:rPr>
                          <m:t>𝑡</m:t>
                        </m:r>
                        <m:r>
                          <a:rPr lang="en-US" i="1" dirty="0">
                            <a:solidFill>
                              <a:srgbClr val="000000">
                                <a:lumMod val="75000"/>
                                <a:lumOff val="25000"/>
                              </a:srgbClr>
                            </a:solidFill>
                            <a:latin typeface="Cambria Math" panose="02040503050406030204" pitchFamily="18" charset="0"/>
                            <a:cs typeface="Times New Roman" panose="02020603050405020304" pitchFamily="18" charset="0"/>
                          </a:rPr>
                          <m:t>+</m:t>
                        </m:r>
                        <m:f>
                          <m:fPr>
                            <m:ctrlPr>
                              <a:rPr lang="en-US" i="1" dirty="0">
                                <a:solidFill>
                                  <a:srgbClr val="000000">
                                    <a:lumMod val="75000"/>
                                    <a:lumOff val="25000"/>
                                  </a:srgbClr>
                                </a:solidFill>
                                <a:latin typeface="Cambria Math" panose="02040503050406030204" pitchFamily="18" charset="0"/>
                                <a:cs typeface="Times New Roman" panose="02020603050405020304" pitchFamily="18" charset="0"/>
                              </a:rPr>
                            </m:ctrlPr>
                          </m:fPr>
                          <m:num>
                            <m:r>
                              <a:rPr lang="en-US" i="1" dirty="0">
                                <a:solidFill>
                                  <a:srgbClr val="000000">
                                    <a:lumMod val="75000"/>
                                    <a:lumOff val="25000"/>
                                  </a:srgbClr>
                                </a:solidFill>
                                <a:latin typeface="Cambria Math" panose="02040503050406030204" pitchFamily="18" charset="0"/>
                                <a:cs typeface="Times New Roman" panose="02020603050405020304" pitchFamily="18" charset="0"/>
                              </a:rPr>
                              <m:t>11</m:t>
                            </m:r>
                          </m:num>
                          <m:den>
                            <m:r>
                              <a:rPr lang="en-US" i="1" dirty="0">
                                <a:solidFill>
                                  <a:srgbClr val="000000">
                                    <a:lumMod val="75000"/>
                                    <a:lumOff val="25000"/>
                                  </a:srgbClr>
                                </a:solidFill>
                                <a:latin typeface="Cambria Math" panose="02040503050406030204" pitchFamily="18" charset="0"/>
                                <a:cs typeface="Times New Roman" panose="02020603050405020304" pitchFamily="18" charset="0"/>
                              </a:rPr>
                              <m:t>4</m:t>
                            </m:r>
                          </m:den>
                        </m:f>
                        <m:r>
                          <a:rPr lang="en-US" b="0" i="1" dirty="0" smtClean="0">
                            <a:solidFill>
                              <a:srgbClr val="000000">
                                <a:lumMod val="75000"/>
                                <a:lumOff val="25000"/>
                              </a:srgbClr>
                            </a:solidFill>
                            <a:latin typeface="Cambria Math" panose="02040503050406030204" pitchFamily="18" charset="0"/>
                            <a:cs typeface="Times New Roman" panose="02020603050405020304" pitchFamily="18" charset="0"/>
                          </a:rPr>
                          <m:t>)</m:t>
                        </m:r>
                        <m:r>
                          <a:rPr lang="en-US" i="1">
                            <a:solidFill>
                              <a:srgbClr val="000000">
                                <a:lumMod val="75000"/>
                                <a:lumOff val="25000"/>
                              </a:srgbClr>
                            </a:solidFill>
                            <a:latin typeface="Cambria Math" panose="02040503050406030204" pitchFamily="18" charset="0"/>
                            <a:cs typeface="Times New Roman" panose="02020603050405020304" pitchFamily="18" charset="0"/>
                          </a:rPr>
                          <m:t>𝑑𝑡</m:t>
                        </m:r>
                        <m:r>
                          <a:rPr lang="en-US" i="1">
                            <a:solidFill>
                              <a:srgbClr val="000000">
                                <a:lumMod val="75000"/>
                                <a:lumOff val="25000"/>
                              </a:srgbClr>
                            </a:solidFill>
                            <a:latin typeface="Cambria Math" panose="02040503050406030204" pitchFamily="18" charset="0"/>
                            <a:cs typeface="Times New Roman" panose="02020603050405020304" pitchFamily="18" charset="0"/>
                          </a:rPr>
                          <m:t>= </m:t>
                        </m:r>
                      </m:e>
                    </m:nary>
                  </m:oMath>
                </a14:m>
                <a:r>
                  <a:rPr lang="en-US" dirty="0">
                    <a:solidFill>
                      <a:srgbClr val="000000">
                        <a:lumMod val="75000"/>
                        <a:lumOff val="25000"/>
                      </a:srgbClr>
                    </a:solidFill>
                    <a:latin typeface="Times New Roman" panose="02020603050405020304" pitchFamily="18" charset="0"/>
                    <a:cs typeface="Times New Roman" panose="02020603050405020304" pitchFamily="18" charset="0"/>
                  </a:rPr>
                  <a:t>0,75</a:t>
                </a:r>
              </a:p>
              <a:p>
                <a:pPr marL="0" indent="0">
                  <a:buClr>
                    <a:srgbClr val="E48312"/>
                  </a:buClr>
                  <a:buNone/>
                </a:pPr>
                <a:endParaRPr lang="en-US" dirty="0">
                  <a:solidFill>
                    <a:srgbClr val="000000">
                      <a:lumMod val="75000"/>
                      <a:lumOff val="25000"/>
                    </a:srgbClr>
                  </a:solidFill>
                  <a:latin typeface="Times New Roman" panose="02020603050405020304" pitchFamily="18" charset="0"/>
                  <a:cs typeface="Times New Roman" panose="02020603050405020304" pitchFamily="18" charset="0"/>
                </a:endParaRPr>
              </a:p>
              <a:p>
                <a:pPr marL="0" indent="0">
                  <a:buClr>
                    <a:srgbClr val="E48312"/>
                  </a:buClr>
                  <a:buNone/>
                </a:pPr>
                <a:r>
                  <a:rPr lang="el-GR" dirty="0">
                    <a:solidFill>
                      <a:srgbClr val="000000">
                        <a:lumMod val="75000"/>
                        <a:lumOff val="25000"/>
                      </a:srgbClr>
                    </a:solidFill>
                    <a:latin typeface="Times New Roman" panose="02020603050405020304" pitchFamily="18" charset="0"/>
                    <a:cs typeface="Times New Roman" panose="02020603050405020304" pitchFamily="18" charset="0"/>
                  </a:rPr>
                  <a:t>Άρα η πιθανότητα να τελειώσουν και τα 2 σε λιγότερο από 20 μήνες είναι</a:t>
                </a:r>
                <a:r>
                  <a:rPr lang="en-US" dirty="0">
                    <a:solidFill>
                      <a:srgbClr val="000000">
                        <a:lumMod val="75000"/>
                        <a:lumOff val="25000"/>
                      </a:srgbClr>
                    </a:solidFill>
                    <a:latin typeface="Times New Roman" panose="02020603050405020304" pitchFamily="18" charset="0"/>
                    <a:cs typeface="Times New Roman" panose="02020603050405020304" pitchFamily="18" charset="0"/>
                  </a:rPr>
                  <a:t> :</a:t>
                </a:r>
              </a:p>
              <a:p>
                <a:pPr marL="0" indent="0">
                  <a:buClr>
                    <a:srgbClr val="E48312"/>
                  </a:buClr>
                  <a:buNone/>
                </a:pPr>
                <a:r>
                  <a:rPr lang="en-US" dirty="0">
                    <a:solidFill>
                      <a:srgbClr val="000000">
                        <a:lumMod val="75000"/>
                        <a:lumOff val="25000"/>
                      </a:srgbClr>
                    </a:solidFill>
                    <a:latin typeface="Times New Roman" panose="02020603050405020304" pitchFamily="18" charset="0"/>
                    <a:cs typeface="Times New Roman" panose="02020603050405020304" pitchFamily="18" charset="0"/>
                  </a:rPr>
                  <a:t>    P[(T1&lt;20) ∩ (T2&lt;20)] = P(T1&lt;20) * P(T2&lt;20) = 0,6*0,75=0,45</a:t>
                </a:r>
              </a:p>
              <a:p>
                <a:pPr marL="0" indent="0">
                  <a:buClr>
                    <a:srgbClr val="E48312"/>
                  </a:buClr>
                  <a:buNone/>
                </a:pPr>
                <a:endParaRPr lang="el-GR" dirty="0">
                  <a:solidFill>
                    <a:srgbClr val="000000">
                      <a:lumMod val="75000"/>
                      <a:lumOff val="25000"/>
                    </a:srgbClr>
                  </a:solidFill>
                  <a:latin typeface="Times New Roman" panose="02020603050405020304" pitchFamily="18" charset="0"/>
                  <a:cs typeface="Times New Roman" panose="02020603050405020304" pitchFamily="18" charset="0"/>
                </a:endParaRPr>
              </a:p>
              <a:p>
                <a:pPr marL="0" lvl="0" indent="0">
                  <a:buClr>
                    <a:srgbClr val="E48312"/>
                  </a:buClr>
                  <a:buNone/>
                </a:pPr>
                <a:endParaRPr lang="el-GR" dirty="0">
                  <a:latin typeface="Times New Roman" panose="02020603050405020304" pitchFamily="18" charset="0"/>
                  <a:cs typeface="Times New Roman" panose="02020603050405020304" pitchFamily="18" charset="0"/>
                </a:endParaRPr>
              </a:p>
              <a:p>
                <a:pPr marL="0" lvl="0" indent="0">
                  <a:buClr>
                    <a:srgbClr val="E48312"/>
                  </a:buClr>
                  <a:buNone/>
                </a:pPr>
                <a:endParaRPr lang="en-US"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indent="0">
                  <a:buClr>
                    <a:srgbClr val="E48312"/>
                  </a:buClr>
                  <a:buNone/>
                </a:pPr>
                <a:endParaRPr lang="el-GR" dirty="0">
                  <a:latin typeface="Times New Roman" panose="02020603050405020304" pitchFamily="18" charset="0"/>
                  <a:cs typeface="Times New Roman" panose="02020603050405020304" pitchFamily="18" charset="0"/>
                </a:endParaRPr>
              </a:p>
              <a:p>
                <a:pPr marL="0" lvl="0" indent="0">
                  <a:buClr>
                    <a:srgbClr val="E48312"/>
                  </a:buClr>
                  <a:buNone/>
                </a:pPr>
                <a:endParaRPr lang="el-GR" dirty="0">
                  <a:solidFill>
                    <a:srgbClr val="000000">
                      <a:lumMod val="75000"/>
                      <a:lumOff val="25000"/>
                    </a:srgbClr>
                  </a:solidFill>
                  <a:latin typeface="Times New Roman" panose="02020603050405020304" pitchFamily="18" charset="0"/>
                  <a:cs typeface="Times New Roman" panose="02020603050405020304" pitchFamily="18" charset="0"/>
                </a:endParaRPr>
              </a:p>
              <a:p>
                <a:endParaRPr lang="en-US" dirty="0"/>
              </a:p>
            </p:txBody>
          </p:sp>
        </mc:Choice>
        <mc:Fallback>
          <p:sp>
            <p:nvSpPr>
              <p:cNvPr id="3" name="Θέση περιεχομένου 2">
                <a:extLst>
                  <a:ext uri="{FF2B5EF4-FFF2-40B4-BE49-F238E27FC236}">
                    <a16:creationId xmlns:a16="http://schemas.microsoft.com/office/drawing/2014/main" id="{99123B0B-28DC-4F5F-AED4-EA7981C58230}"/>
                  </a:ext>
                </a:extLst>
              </p:cNvPr>
              <p:cNvSpPr>
                <a:spLocks noGrp="1" noRot="1" noChangeAspect="1" noMove="1" noResize="1" noEditPoints="1" noAdjustHandles="1" noChangeArrowheads="1" noChangeShapeType="1" noTextEdit="1"/>
              </p:cNvSpPr>
              <p:nvPr>
                <p:ph idx="1"/>
              </p:nvPr>
            </p:nvSpPr>
            <p:spPr>
              <a:blipFill>
                <a:blip r:embed="rId2"/>
                <a:stretch>
                  <a:fillRect l="-1515" t="-152"/>
                </a:stretch>
              </a:blipFill>
            </p:spPr>
            <p:txBody>
              <a:bodyPr/>
              <a:lstStyle/>
              <a:p>
                <a:r>
                  <a:rPr lang="el-GR">
                    <a:noFill/>
                  </a:rPr>
                  <a:t> </a:t>
                </a:r>
              </a:p>
            </p:txBody>
          </p:sp>
        </mc:Fallback>
      </mc:AlternateContent>
    </p:spTree>
    <p:extLst>
      <p:ext uri="{BB962C8B-B14F-4D97-AF65-F5344CB8AC3E}">
        <p14:creationId xmlns:p14="http://schemas.microsoft.com/office/powerpoint/2010/main" val="58163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5C801E-9B87-4BB2-BD61-560E32D89875}"/>
              </a:ext>
            </a:extLst>
          </p:cNvPr>
          <p:cNvSpPr>
            <a:spLocks noGrp="1"/>
          </p:cNvSpPr>
          <p:nvPr>
            <p:ph type="title"/>
          </p:nvPr>
        </p:nvSpPr>
        <p:spPr>
          <a:xfrm>
            <a:off x="1172781" y="697663"/>
            <a:ext cx="10058400" cy="812355"/>
          </a:xfrm>
        </p:spPr>
        <p:txBody>
          <a:bodyPr>
            <a:normAutofit/>
          </a:bodyPr>
          <a:lstStyle/>
          <a:p>
            <a:pPr algn="ctr"/>
            <a:r>
              <a:rPr lang="el-GR" sz="2800" dirty="0">
                <a:latin typeface="Times New Roman" panose="02020603050405020304" pitchFamily="18" charset="0"/>
                <a:cs typeface="Times New Roman" panose="02020603050405020304" pitchFamily="18" charset="0"/>
              </a:rPr>
              <a:t>Πυκνότητα Πιθανότητας και συνάρτηση κατανομής</a:t>
            </a:r>
          </a:p>
        </p:txBody>
      </p:sp>
      <mc:AlternateContent xmlns:mc="http://schemas.openxmlformats.org/markup-compatibility/2006" xmlns:a14="http://schemas.microsoft.com/office/drawing/2010/main">
        <mc:Choice Requires="a14">
          <p:sp>
            <p:nvSpPr>
              <p:cNvPr id="4" name="Θέση περιεχομένου 3">
                <a:extLst>
                  <a:ext uri="{FF2B5EF4-FFF2-40B4-BE49-F238E27FC236}">
                    <a16:creationId xmlns:a16="http://schemas.microsoft.com/office/drawing/2014/main" id="{2705DEBE-02E8-4980-8E1F-A31C6A62E0BC}"/>
                  </a:ext>
                </a:extLst>
              </p:cNvPr>
              <p:cNvSpPr>
                <a:spLocks noGrp="1"/>
              </p:cNvSpPr>
              <p:nvPr>
                <p:ph idx="1"/>
              </p:nvPr>
            </p:nvSpPr>
            <p:spPr>
              <a:xfrm>
                <a:off x="1096963" y="1854199"/>
                <a:ext cx="10058400" cy="21913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l-GR" sz="1800" dirty="0">
                    <a:latin typeface="Times New Roman" panose="02020603050405020304" pitchFamily="18" charset="0"/>
                    <a:cs typeface="Times New Roman" panose="02020603050405020304" pitchFamily="18" charset="0"/>
                  </a:rPr>
                  <a:t>Ονομάζουμε συνάρτηση πυκνότητας πιθανότητας ή πυκνότητα πιθανότητας μιας συνεχούς τυχαίας μεταβλητής Χ τη συνάρτηση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𝑓</m:t>
                        </m:r>
                      </m:e>
                      <m:sub>
                        <m:r>
                          <a:rPr lang="en-US" sz="1800" b="0" i="1" smtClean="0">
                            <a:latin typeface="Cambria Math" panose="02040503050406030204" pitchFamily="18" charset="0"/>
                          </a:rPr>
                          <m:t>𝑋</m:t>
                        </m:r>
                      </m:sub>
                    </m:sSub>
                    <m:r>
                      <a:rPr lang="en-US" sz="1800" b="0" i="1" smtClean="0">
                        <a:latin typeface="Cambria Math" panose="02040503050406030204" pitchFamily="18" charset="0"/>
                      </a:rPr>
                      <m:t>(</m:t>
                    </m:r>
                    <m:r>
                      <a:rPr lang="en-US" sz="1800" b="0" i="1" smtClean="0">
                        <a:latin typeface="Cambria Math" panose="02040503050406030204" pitchFamily="18" charset="0"/>
                      </a:rPr>
                      <m:t>𝑥</m:t>
                    </m:r>
                    <m:r>
                      <a:rPr lang="en-US" sz="1800" b="0" i="1" smtClean="0">
                        <a:latin typeface="Cambria Math" panose="02040503050406030204" pitchFamily="18" charset="0"/>
                      </a:rPr>
                      <m:t>)</m:t>
                    </m:r>
                  </m:oMath>
                </a14:m>
                <a:r>
                  <a:rPr lang="en-US" sz="1800" dirty="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για την οποία ισχύουν τα εξής</a:t>
                </a:r>
                <a:r>
                  <a:rPr lang="en-US" sz="1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14:m>
                  <m:oMath xmlns:m="http://schemas.openxmlformats.org/officeDocument/2006/math">
                    <m:sSub>
                      <m:sSubPr>
                        <m:ctrlPr>
                          <a:rPr lang="el-GR" sz="1800" i="1">
                            <a:latin typeface="Cambria Math" panose="02040503050406030204" pitchFamily="18" charset="0"/>
                          </a:rPr>
                        </m:ctrlPr>
                      </m:sSubPr>
                      <m:e>
                        <m:r>
                          <a:rPr lang="en-US" sz="1800" i="1">
                            <a:latin typeface="Cambria Math" panose="02040503050406030204" pitchFamily="18" charset="0"/>
                          </a:rPr>
                          <m:t>𝑓</m:t>
                        </m:r>
                      </m:e>
                      <m:sub>
                        <m:r>
                          <a:rPr lang="en-US" sz="1800" i="1">
                            <a:latin typeface="Cambria Math" panose="02040503050406030204" pitchFamily="18" charset="0"/>
                          </a:rPr>
                          <m:t>𝑋</m:t>
                        </m:r>
                      </m:sub>
                    </m:sSub>
                    <m:d>
                      <m:dPr>
                        <m:ctrlPr>
                          <a:rPr lang="en-US" sz="1800" i="1">
                            <a:latin typeface="Cambria Math" panose="02040503050406030204" pitchFamily="18" charset="0"/>
                          </a:rPr>
                        </m:ctrlPr>
                      </m:dPr>
                      <m:e>
                        <m:r>
                          <a:rPr lang="en-US" sz="1800" i="1">
                            <a:latin typeface="Cambria Math" panose="02040503050406030204" pitchFamily="18" charset="0"/>
                          </a:rPr>
                          <m:t>𝑥</m:t>
                        </m:r>
                      </m:e>
                    </m:d>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oMath>
                </a14:m>
                <a:r>
                  <a:rPr lang="en-US" sz="1800" dirty="0">
                    <a:latin typeface="Times New Roman" panose="02020603050405020304" pitchFamily="18" charset="0"/>
                    <a:cs typeface="Times New Roman" panose="02020603050405020304" pitchFamily="18" charset="0"/>
                  </a:rPr>
                  <a:t> </a:t>
                </a:r>
                <a:r>
                  <a:rPr lang="el-GR" sz="1800" dirty="0">
                    <a:latin typeface="Times New Roman" panose="02020603050405020304" pitchFamily="18" charset="0"/>
                    <a:cs typeface="Times New Roman" panose="02020603050405020304" pitchFamily="18" charset="0"/>
                  </a:rPr>
                  <a:t>για </a:t>
                </a:r>
                <a:r>
                  <a:rPr lang="en-US" sz="1800" dirty="0">
                    <a:latin typeface="Times New Roman" panose="02020603050405020304" pitchFamily="18" charset="0"/>
                    <a:cs typeface="Times New Roman" panose="02020603050405020304" pitchFamily="18" charset="0"/>
                  </a:rPr>
                  <a:t>x </a:t>
                </a:r>
                <a:endParaRPr lang="el-G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14:m>
                  <m:oMath xmlns:m="http://schemas.openxmlformats.org/officeDocument/2006/math">
                    <m:nary>
                      <m:naryPr>
                        <m:ctrlPr>
                          <a:rPr lang="el-GR" sz="1800" i="1" smtClean="0">
                            <a:latin typeface="Cambria Math" panose="02040503050406030204" pitchFamily="18" charset="0"/>
                          </a:rPr>
                        </m:ctrlPr>
                      </m:naryPr>
                      <m:sub>
                        <m:r>
                          <m:rPr>
                            <m:brk m:alnAt="23"/>
                          </m:rPr>
                          <a:rPr lang="el-GR" sz="1800" b="0" i="1" smtClean="0">
                            <a:latin typeface="Cambria Math" panose="02040503050406030204" pitchFamily="18" charset="0"/>
                          </a:rPr>
                          <m:t>−</m:t>
                        </m:r>
                        <m:r>
                          <a:rPr lang="el-GR" sz="1800" b="0" i="1" smtClean="0">
                            <a:latin typeface="Cambria Math" panose="02040503050406030204" pitchFamily="18" charset="0"/>
                            <a:ea typeface="Cambria Math" panose="02040503050406030204" pitchFamily="18" charset="0"/>
                          </a:rPr>
                          <m:t>∞</m:t>
                        </m:r>
                      </m:sub>
                      <m:sup>
                        <m:r>
                          <a:rPr lang="el-GR" sz="1800" b="0" i="1" smtClean="0">
                            <a:latin typeface="Cambria Math" panose="02040503050406030204" pitchFamily="18" charset="0"/>
                          </a:rPr>
                          <m:t>+</m:t>
                        </m:r>
                        <m:r>
                          <a:rPr lang="el-GR" sz="1800" b="0" i="1" smtClean="0">
                            <a:latin typeface="Cambria Math" panose="02040503050406030204" pitchFamily="18" charset="0"/>
                            <a:ea typeface="Cambria Math" panose="02040503050406030204" pitchFamily="18" charset="0"/>
                          </a:rPr>
                          <m:t>∞</m:t>
                        </m:r>
                      </m:sup>
                      <m:e>
                        <m:sSub>
                          <m:sSubPr>
                            <m:ctrlPr>
                              <a:rPr lang="el-GR" sz="1800" i="1">
                                <a:latin typeface="Cambria Math" panose="02040503050406030204" pitchFamily="18" charset="0"/>
                              </a:rPr>
                            </m:ctrlPr>
                          </m:sSubPr>
                          <m:e>
                            <m:r>
                              <a:rPr lang="en-US" sz="1800" i="1">
                                <a:latin typeface="Cambria Math" panose="02040503050406030204" pitchFamily="18" charset="0"/>
                              </a:rPr>
                              <m:t>𝑓</m:t>
                            </m:r>
                          </m:e>
                          <m:sub>
                            <m:r>
                              <a:rPr lang="en-US" sz="1800" i="1">
                                <a:latin typeface="Cambria Math" panose="02040503050406030204" pitchFamily="18" charset="0"/>
                              </a:rPr>
                              <m:t>𝑋</m:t>
                            </m:r>
                          </m:sub>
                        </m:sSub>
                        <m:d>
                          <m:dPr>
                            <m:ctrlPr>
                              <a:rPr lang="en-US" sz="1800" i="1">
                                <a:latin typeface="Cambria Math" panose="02040503050406030204" pitchFamily="18" charset="0"/>
                              </a:rPr>
                            </m:ctrlPr>
                          </m:dPr>
                          <m:e>
                            <m:r>
                              <a:rPr lang="en-US" sz="1800" i="1">
                                <a:latin typeface="Cambria Math" panose="02040503050406030204" pitchFamily="18" charset="0"/>
                              </a:rPr>
                              <m:t>𝑥</m:t>
                            </m:r>
                          </m:e>
                        </m:d>
                        <m:r>
                          <a:rPr lang="en-US" sz="1800" b="0" i="1" smtClean="0">
                            <a:latin typeface="Cambria Math" panose="02040503050406030204" pitchFamily="18" charset="0"/>
                          </a:rPr>
                          <m:t>𝑑𝑥</m:t>
                        </m:r>
                        <m:r>
                          <a:rPr lang="en-US" sz="1800" b="0" i="1" smtClean="0">
                            <a:latin typeface="Cambria Math" panose="02040503050406030204" pitchFamily="18" charset="0"/>
                          </a:rPr>
                          <m:t>=1</m:t>
                        </m:r>
                      </m:e>
                    </m:nary>
                  </m:oMath>
                </a14:m>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l-GR" sz="1800" dirty="0">
                    <a:latin typeface="Times New Roman" panose="02020603050405020304" pitchFamily="18" charset="0"/>
                    <a:cs typeface="Times New Roman" panose="02020603050405020304" pitchFamily="18" charset="0"/>
                  </a:rPr>
                  <a:t>Η πιθανότητα του γεγονότος Χ</a:t>
                </a:r>
                <a14:m>
                  <m:oMath xmlns:m="http://schemas.openxmlformats.org/officeDocument/2006/math">
                    <m:r>
                      <a:rPr lang="el-GR" sz="1800" i="1" smtClean="0">
                        <a:latin typeface="Cambria Math" panose="02040503050406030204" pitchFamily="18" charset="0"/>
                        <a:ea typeface="Cambria Math" panose="02040503050406030204" pitchFamily="18" charset="0"/>
                      </a:rPr>
                      <m:t>∈</m:t>
                    </m:r>
                    <m:r>
                      <a:rPr lang="el-GR" sz="1800" b="0" i="1" smtClean="0">
                        <a:latin typeface="Cambria Math" panose="02040503050406030204" pitchFamily="18" charset="0"/>
                        <a:ea typeface="Cambria Math" panose="02040503050406030204" pitchFamily="18" charset="0"/>
                      </a:rPr>
                      <m:t>(</m:t>
                    </m:r>
                    <m:r>
                      <a:rPr lang="el-GR" sz="1800" b="0" i="1" smtClean="0">
                        <a:latin typeface="Cambria Math" panose="02040503050406030204" pitchFamily="18" charset="0"/>
                        <a:ea typeface="Cambria Math" panose="02040503050406030204" pitchFamily="18" charset="0"/>
                      </a:rPr>
                      <m:t>𝛼</m:t>
                    </m:r>
                    <m:r>
                      <a:rPr lang="el-GR" sz="1800" b="0" i="1" smtClean="0">
                        <a:latin typeface="Cambria Math" panose="02040503050406030204" pitchFamily="18" charset="0"/>
                        <a:ea typeface="Cambria Math" panose="02040503050406030204" pitchFamily="18" charset="0"/>
                      </a:rPr>
                      <m:t>,</m:t>
                    </m:r>
                    <m:r>
                      <a:rPr lang="el-GR" sz="1800" b="0" i="1" smtClean="0">
                        <a:latin typeface="Cambria Math" panose="02040503050406030204" pitchFamily="18" charset="0"/>
                        <a:ea typeface="Cambria Math" panose="02040503050406030204" pitchFamily="18" charset="0"/>
                      </a:rPr>
                      <m:t>𝛽</m:t>
                    </m:r>
                    <m:r>
                      <a:rPr lang="el-GR" sz="1800" b="0" i="1" smtClean="0">
                        <a:latin typeface="Cambria Math" panose="02040503050406030204" pitchFamily="18" charset="0"/>
                        <a:ea typeface="Cambria Math" panose="02040503050406030204" pitchFamily="18" charset="0"/>
                      </a:rPr>
                      <m:t>)</m:t>
                    </m:r>
                  </m:oMath>
                </a14:m>
                <a:r>
                  <a:rPr lang="el-GR" sz="1800" dirty="0">
                    <a:latin typeface="Times New Roman" panose="02020603050405020304" pitchFamily="18" charset="0"/>
                    <a:cs typeface="Times New Roman" panose="02020603050405020304" pitchFamily="18" charset="0"/>
                  </a:rPr>
                  <a:t> είναι </a:t>
                </a:r>
                <a14:m>
                  <m:oMath xmlns:m="http://schemas.openxmlformats.org/officeDocument/2006/math">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𝑎</m:t>
                        </m:r>
                        <m:r>
                          <a:rPr lang="en-US" sz="1800" b="0" i="1" smtClean="0">
                            <a:latin typeface="Cambria Math" panose="02040503050406030204" pitchFamily="18" charset="0"/>
                          </a:rPr>
                          <m:t>&lt;</m:t>
                        </m:r>
                        <m:r>
                          <a:rPr lang="en-US" sz="1800" b="0" i="1" smtClean="0">
                            <a:latin typeface="Cambria Math" panose="02040503050406030204" pitchFamily="18" charset="0"/>
                          </a:rPr>
                          <m:t>𝑋</m:t>
                        </m:r>
                        <m:r>
                          <a:rPr lang="en-US" sz="1800" b="0" i="1" smtClean="0">
                            <a:latin typeface="Cambria Math" panose="02040503050406030204" pitchFamily="18" charset="0"/>
                          </a:rPr>
                          <m:t>&lt;</m:t>
                        </m:r>
                        <m:r>
                          <a:rPr lang="el-GR" sz="1800" b="0" i="1" smtClean="0">
                            <a:latin typeface="Cambria Math" panose="02040503050406030204" pitchFamily="18" charset="0"/>
                          </a:rPr>
                          <m:t>𝛽</m:t>
                        </m:r>
                      </m:e>
                    </m:d>
                    <m:r>
                      <a:rPr lang="el-GR" sz="1800" b="0" i="1" smtClean="0">
                        <a:latin typeface="Cambria Math" panose="02040503050406030204" pitchFamily="18" charset="0"/>
                      </a:rPr>
                      <m:t>=</m:t>
                    </m:r>
                    <m:nary>
                      <m:naryPr>
                        <m:ctrlPr>
                          <a:rPr lang="el-GR" sz="1800" i="1">
                            <a:latin typeface="Cambria Math" panose="02040503050406030204" pitchFamily="18" charset="0"/>
                          </a:rPr>
                        </m:ctrlPr>
                      </m:naryPr>
                      <m:sub>
                        <m:r>
                          <a:rPr lang="el-GR" sz="1800" b="0" i="1" smtClean="0">
                            <a:latin typeface="Cambria Math" panose="02040503050406030204" pitchFamily="18" charset="0"/>
                          </a:rPr>
                          <m:t>𝛼</m:t>
                        </m:r>
                      </m:sub>
                      <m:sup>
                        <m:r>
                          <a:rPr lang="el-GR" sz="1800" b="0" i="1" smtClean="0">
                            <a:latin typeface="Cambria Math" panose="02040503050406030204" pitchFamily="18" charset="0"/>
                            <a:ea typeface="Cambria Math" panose="02040503050406030204" pitchFamily="18" charset="0"/>
                          </a:rPr>
                          <m:t>𝛽</m:t>
                        </m:r>
                      </m:sup>
                      <m:e>
                        <m:sSub>
                          <m:sSubPr>
                            <m:ctrlPr>
                              <a:rPr lang="el-GR" sz="1800" i="1">
                                <a:latin typeface="Cambria Math" panose="02040503050406030204" pitchFamily="18" charset="0"/>
                              </a:rPr>
                            </m:ctrlPr>
                          </m:sSubPr>
                          <m:e>
                            <m:r>
                              <a:rPr lang="en-US" sz="1800" i="1">
                                <a:latin typeface="Cambria Math" panose="02040503050406030204" pitchFamily="18" charset="0"/>
                              </a:rPr>
                              <m:t>𝑓</m:t>
                            </m:r>
                          </m:e>
                          <m:sub>
                            <m:r>
                              <a:rPr lang="en-US" sz="1800" i="1">
                                <a:latin typeface="Cambria Math" panose="02040503050406030204" pitchFamily="18" charset="0"/>
                              </a:rPr>
                              <m:t>𝑋</m:t>
                            </m:r>
                          </m:sub>
                        </m:sSub>
                        <m:d>
                          <m:dPr>
                            <m:ctrlPr>
                              <a:rPr lang="en-US" sz="1800" i="1">
                                <a:latin typeface="Cambria Math" panose="02040503050406030204" pitchFamily="18" charset="0"/>
                              </a:rPr>
                            </m:ctrlPr>
                          </m:dPr>
                          <m:e>
                            <m:r>
                              <a:rPr lang="en-US" sz="1800" i="1">
                                <a:latin typeface="Cambria Math" panose="02040503050406030204" pitchFamily="18" charset="0"/>
                              </a:rPr>
                              <m:t>𝑥</m:t>
                            </m:r>
                          </m:e>
                        </m:d>
                        <m:r>
                          <a:rPr lang="en-US" sz="1800" i="1">
                            <a:latin typeface="Cambria Math" panose="02040503050406030204" pitchFamily="18" charset="0"/>
                          </a:rPr>
                          <m:t>𝑑𝑥</m:t>
                        </m:r>
                      </m:e>
                    </m:nary>
                  </m:oMath>
                </a14:m>
                <a:endParaRPr lang="el-GR" sz="1800" dirty="0">
                  <a:latin typeface="Times New Roman" panose="02020603050405020304" pitchFamily="18" charset="0"/>
                  <a:cs typeface="Times New Roman" panose="02020603050405020304" pitchFamily="18" charset="0"/>
                </a:endParaRPr>
              </a:p>
            </p:txBody>
          </p:sp>
        </mc:Choice>
        <mc:Fallback xmlns="">
          <p:sp>
            <p:nvSpPr>
              <p:cNvPr id="4" name="Θέση περιεχομένου 3">
                <a:extLst>
                  <a:ext uri="{FF2B5EF4-FFF2-40B4-BE49-F238E27FC236}">
                    <a16:creationId xmlns:a16="http://schemas.microsoft.com/office/drawing/2014/main" id="{2705DEBE-02E8-4980-8E1F-A31C6A62E0BC}"/>
                  </a:ext>
                </a:extLst>
              </p:cNvPr>
              <p:cNvSpPr>
                <a:spLocks noGrp="1" noRot="1" noChangeAspect="1" noMove="1" noResize="1" noEditPoints="1" noAdjustHandles="1" noChangeArrowheads="1" noChangeShapeType="1" noTextEdit="1"/>
              </p:cNvSpPr>
              <p:nvPr>
                <p:ph idx="1"/>
              </p:nvPr>
            </p:nvSpPr>
            <p:spPr>
              <a:xfrm>
                <a:off x="1096963" y="1854199"/>
                <a:ext cx="10058400" cy="2191327"/>
              </a:xfrm>
              <a:prstGeom prst="rect">
                <a:avLst/>
              </a:prstGeom>
              <a:blipFill>
                <a:blip r:embed="rId2"/>
                <a:stretch>
                  <a:fillRect l="-2240" r="-424" b="-3259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E4D665C-96AE-44A4-AF27-954A5BE06B03}"/>
                  </a:ext>
                </a:extLst>
              </p:cNvPr>
              <p:cNvSpPr txBox="1"/>
              <p:nvPr/>
            </p:nvSpPr>
            <p:spPr>
              <a:xfrm>
                <a:off x="2871365" y="2605202"/>
                <a:ext cx="31451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i="1" smtClean="0">
                          <a:latin typeface="Cambria Math" panose="02040503050406030204" pitchFamily="18" charset="0"/>
                        </a:rPr>
                        <m:t>𝜖</m:t>
                      </m:r>
                      <m:r>
                        <a:rPr lang="el-GR" i="1" smtClean="0">
                          <a:latin typeface="Cambria Math" panose="02040503050406030204" pitchFamily="18" charset="0"/>
                        </a:rPr>
                        <m:t>𝑅</m:t>
                      </m:r>
                    </m:oMath>
                  </m:oMathPara>
                </a14:m>
                <a:endParaRPr lang="el-GR" dirty="0"/>
              </a:p>
            </p:txBody>
          </p:sp>
        </mc:Choice>
        <mc:Fallback xmlns="">
          <p:sp>
            <p:nvSpPr>
              <p:cNvPr id="5" name="TextBox 4">
                <a:extLst>
                  <a:ext uri="{FF2B5EF4-FFF2-40B4-BE49-F238E27FC236}">
                    <a16:creationId xmlns:a16="http://schemas.microsoft.com/office/drawing/2014/main" id="{BE4D665C-96AE-44A4-AF27-954A5BE06B03}"/>
                  </a:ext>
                </a:extLst>
              </p:cNvPr>
              <p:cNvSpPr txBox="1">
                <a:spLocks noRot="1" noChangeAspect="1" noMove="1" noResize="1" noEditPoints="1" noAdjustHandles="1" noChangeArrowheads="1" noChangeShapeType="1" noTextEdit="1"/>
              </p:cNvSpPr>
              <p:nvPr/>
            </p:nvSpPr>
            <p:spPr>
              <a:xfrm>
                <a:off x="2871365" y="2605202"/>
                <a:ext cx="314510" cy="276999"/>
              </a:xfrm>
              <a:prstGeom prst="rect">
                <a:avLst/>
              </a:prstGeom>
              <a:blipFill>
                <a:blip r:embed="rId3"/>
                <a:stretch>
                  <a:fillRect l="-15385" r="-17308" b="-6522"/>
                </a:stretch>
              </a:blipFill>
            </p:spPr>
            <p:txBody>
              <a:bodyPr/>
              <a:lstStyle/>
              <a:p>
                <a:r>
                  <a:rPr lang="el-GR">
                    <a:noFill/>
                  </a:rPr>
                  <a:t> </a:t>
                </a:r>
              </a:p>
            </p:txBody>
          </p:sp>
        </mc:Fallback>
      </mc:AlternateContent>
      <p:pic>
        <p:nvPicPr>
          <p:cNvPr id="3" name="Εικόνα 2">
            <a:extLst>
              <a:ext uri="{FF2B5EF4-FFF2-40B4-BE49-F238E27FC236}">
                <a16:creationId xmlns:a16="http://schemas.microsoft.com/office/drawing/2014/main" id="{E0E5F42E-F9D8-4EDE-9D6B-F70888CCBD37}"/>
              </a:ext>
            </a:extLst>
          </p:cNvPr>
          <p:cNvPicPr>
            <a:picLocks noChangeAspect="1"/>
          </p:cNvPicPr>
          <p:nvPr/>
        </p:nvPicPr>
        <p:blipFill>
          <a:blip r:embed="rId4"/>
          <a:stretch>
            <a:fillRect/>
          </a:stretch>
        </p:blipFill>
        <p:spPr>
          <a:xfrm>
            <a:off x="2871365" y="4171856"/>
            <a:ext cx="5472127" cy="2191327"/>
          </a:xfrm>
          <a:prstGeom prst="rect">
            <a:avLst/>
          </a:prstGeom>
        </p:spPr>
      </p:pic>
    </p:spTree>
    <p:extLst>
      <p:ext uri="{BB962C8B-B14F-4D97-AF65-F5344CB8AC3E}">
        <p14:creationId xmlns:p14="http://schemas.microsoft.com/office/powerpoint/2010/main" val="181930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81CF19DF-2BBB-46EC-838C-AB2EB013FAAD}"/>
                  </a:ext>
                </a:extLst>
              </p:cNvPr>
              <p:cNvSpPr>
                <a:spLocks noGrp="1"/>
              </p:cNvSpPr>
              <p:nvPr>
                <p:ph idx="1"/>
              </p:nvPr>
            </p:nvSpPr>
            <p:spPr/>
            <p:txBody>
              <a:bodyPr>
                <a:normAutofit/>
              </a:bodyPr>
              <a:lstStyle/>
              <a:p>
                <a:r>
                  <a:rPr lang="el-GR" dirty="0">
                    <a:latin typeface="Times New Roman" panose="02020603050405020304" pitchFamily="18" charset="0"/>
                    <a:cs typeface="Times New Roman" panose="02020603050405020304" pitchFamily="18" charset="0"/>
                  </a:rPr>
                  <a:t>Παράδειγμα 1</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 πυκνότητα πιθανότητας της μεταβλητής </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X : “</a:t>
                </a:r>
                <a:r>
                  <a:rPr lang="el-GR" dirty="0">
                    <a:latin typeface="Times New Roman" panose="02020603050405020304" pitchFamily="18" charset="0"/>
                    <a:cs typeface="Times New Roman" panose="02020603050405020304" pitchFamily="18" charset="0"/>
                  </a:rPr>
                  <a:t>η καθυστέρηση σε ώρες μιας πτήσης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a:t>
                </a:r>
                <a:r>
                  <a:rPr lang="en-US" dirty="0">
                    <a:latin typeface="Times New Roman" panose="02020603050405020304" pitchFamily="18" charset="0"/>
                    <a:cs typeface="Times New Roman" panose="02020603050405020304" pitchFamily="18" charset="0"/>
                  </a:rPr>
                  <a:t>:</a:t>
                </a:r>
              </a:p>
              <a:p>
                <a:pPr algn="ctr"/>
                <a14:m>
                  <m:oMath xmlns:m="http://schemas.openxmlformats.org/officeDocument/2006/math">
                    <m:sSub>
                      <m:sSubPr>
                        <m:ctrlPr>
                          <a:rPr lang="el-G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𝑋</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oMath>
                </a14:m>
                <a:r>
                  <a:rPr lang="en-US" dirty="0">
                    <a:latin typeface="Times New Roman" panose="02020603050405020304" pitchFamily="18" charset="0"/>
                    <a:cs typeface="Times New Roman" panose="02020603050405020304" pitchFamily="18" charset="0"/>
                  </a:rPr>
                  <a:t> = c (2-x),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≤2</m:t>
                    </m:r>
                    <m:r>
                      <a:rPr lang="el-GR" b="0" i="0" smtClean="0">
                        <a:latin typeface="Cambria Math" panose="02040503050406030204" pitchFamily="18" charset="0"/>
                        <a:ea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x </a:t>
                </a:r>
                <a:r>
                  <a:rPr lang="el-GR" dirty="0">
                    <a:latin typeface="Times New Roman" panose="02020603050405020304" pitchFamily="18" charset="0"/>
                    <a:cs typeface="Times New Roman" panose="02020603050405020304" pitchFamily="18" charset="0"/>
                  </a:rPr>
                  <a:t>σε ώρες, </a:t>
                </a:r>
                <a:r>
                  <a:rPr lang="en-US" dirty="0">
                    <a:latin typeface="Times New Roman" panose="02020603050405020304" pitchFamily="18" charset="0"/>
                    <a:cs typeface="Times New Roman" panose="02020603050405020304" pitchFamily="18" charset="0"/>
                  </a:rPr>
                  <a:t>c </a:t>
                </a:r>
                <a:r>
                  <a:rPr lang="el-GR" dirty="0">
                    <a:latin typeface="Times New Roman" panose="02020603050405020304" pitchFamily="18" charset="0"/>
                    <a:cs typeface="Times New Roman" panose="02020603050405020304" pitchFamily="18" charset="0"/>
                  </a:rPr>
                  <a:t>σταθερά</a:t>
                </a:r>
              </a:p>
              <a:p>
                <a:pPr marL="0" indent="0">
                  <a:buNone/>
                </a:pPr>
                <a:r>
                  <a:rPr lang="el-GR" dirty="0">
                    <a:latin typeface="Times New Roman" panose="02020603050405020304" pitchFamily="18" charset="0"/>
                    <a:cs typeface="Times New Roman" panose="02020603050405020304" pitchFamily="18" charset="0"/>
                  </a:rPr>
                  <a:t>Να βρεθούν</a:t>
                </a:r>
                <a:r>
                  <a:rPr lang="en-US" dirty="0">
                    <a:latin typeface="Times New Roman" panose="02020603050405020304" pitchFamily="18" charset="0"/>
                    <a:cs typeface="Times New Roman" panose="02020603050405020304" pitchFamily="18" charset="0"/>
                  </a:rPr>
                  <a:t>:</a:t>
                </a:r>
              </a:p>
              <a:p>
                <a:pPr marL="457200" indent="-457200">
                  <a:buFont typeface="+mj-lt"/>
                  <a:buAutoNum type="alphaLcParenR"/>
                </a:pPr>
                <a:r>
                  <a:rPr lang="en-US" dirty="0">
                    <a:latin typeface="Times New Roman" panose="02020603050405020304" pitchFamily="18" charset="0"/>
                    <a:cs typeface="Times New Roman" panose="02020603050405020304" pitchFamily="18" charset="0"/>
                  </a:rPr>
                  <a:t>H</a:t>
                </a:r>
                <a:r>
                  <a:rPr lang="el-GR" dirty="0">
                    <a:latin typeface="Times New Roman" panose="02020603050405020304" pitchFamily="18" charset="0"/>
                    <a:cs typeface="Times New Roman" panose="02020603050405020304" pitchFamily="18" charset="0"/>
                  </a:rPr>
                  <a:t> τιμή της </a:t>
                </a:r>
                <a:r>
                  <a:rPr lang="el-GR" dirty="0" err="1">
                    <a:latin typeface="Times New Roman" panose="02020603050405020304" pitchFamily="18" charset="0"/>
                    <a:cs typeface="Times New Roman" panose="02020603050405020304" pitchFamily="18" charset="0"/>
                  </a:rPr>
                  <a:t>σταθεράς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t>
                </a:r>
              </a:p>
              <a:p>
                <a:pPr marL="457200" indent="-457200">
                  <a:buFont typeface="+mj-lt"/>
                  <a:buAutoNum type="alphaLcParenR"/>
                </a:pPr>
                <a:r>
                  <a:rPr lang="en-US" dirty="0">
                    <a:latin typeface="Times New Roman" panose="02020603050405020304" pitchFamily="18" charset="0"/>
                    <a:cs typeface="Times New Roman" panose="02020603050405020304" pitchFamily="18" charset="0"/>
                  </a:rPr>
                  <a:t>H </a:t>
                </a:r>
                <a:r>
                  <a:rPr lang="el-GR" dirty="0">
                    <a:latin typeface="Times New Roman" panose="02020603050405020304" pitchFamily="18" charset="0"/>
                    <a:cs typeface="Times New Roman" panose="02020603050405020304" pitchFamily="18" charset="0"/>
                  </a:rPr>
                  <a:t>πιθανότητα η καθυστέρηση μιας πτήσης να είναι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το πολύ μια ώρα, </a:t>
                </a:r>
                <a:r>
                  <a:rPr lang="en-US" dirty="0">
                    <a:latin typeface="Times New Roman" panose="02020603050405020304" pitchFamily="18" charset="0"/>
                    <a:cs typeface="Times New Roman" panose="02020603050405020304" pitchFamily="18" charset="0"/>
                  </a:rPr>
                  <a:t>ii) </a:t>
                </a:r>
                <a:r>
                  <a:rPr lang="el-GR" dirty="0">
                    <a:latin typeface="Times New Roman" panose="02020603050405020304" pitchFamily="18" charset="0"/>
                    <a:cs typeface="Times New Roman" panose="02020603050405020304" pitchFamily="18" charset="0"/>
                  </a:rPr>
                  <a:t>Μεταξύ μιας και μιάμισης ώρας)</a:t>
                </a:r>
              </a:p>
              <a:p>
                <a:pPr marL="0" indent="0">
                  <a:buNone/>
                </a:pPr>
                <a:endParaRPr lang="en-US" dirty="0"/>
              </a:p>
            </p:txBody>
          </p:sp>
        </mc:Choice>
        <mc:Fallback xmlns="">
          <p:sp>
            <p:nvSpPr>
              <p:cNvPr id="3" name="Θέση περιεχομένου 2">
                <a:extLst>
                  <a:ext uri="{FF2B5EF4-FFF2-40B4-BE49-F238E27FC236}">
                    <a16:creationId xmlns:a16="http://schemas.microsoft.com/office/drawing/2014/main" id="{81CF19DF-2BBB-46EC-838C-AB2EB013FAAD}"/>
                  </a:ext>
                </a:extLst>
              </p:cNvPr>
              <p:cNvSpPr>
                <a:spLocks noGrp="1" noRot="1" noChangeAspect="1" noMove="1" noResize="1" noEditPoints="1" noAdjustHandles="1" noChangeArrowheads="1" noChangeShapeType="1" noTextEdit="1"/>
              </p:cNvSpPr>
              <p:nvPr>
                <p:ph idx="1"/>
              </p:nvPr>
            </p:nvSpPr>
            <p:spPr>
              <a:blipFill>
                <a:blip r:embed="rId2"/>
                <a:stretch>
                  <a:fillRect l="-1515" t="-1667"/>
                </a:stretch>
              </a:blipFill>
            </p:spPr>
            <p:txBody>
              <a:bodyPr/>
              <a:lstStyle/>
              <a:p>
                <a:r>
                  <a:rPr lang="el-GR">
                    <a:noFill/>
                  </a:rPr>
                  <a:t> </a:t>
                </a:r>
              </a:p>
            </p:txBody>
          </p:sp>
        </mc:Fallback>
      </mc:AlternateContent>
      <p:sp>
        <p:nvSpPr>
          <p:cNvPr id="4" name="Τίτλος 1">
            <a:extLst>
              <a:ext uri="{FF2B5EF4-FFF2-40B4-BE49-F238E27FC236}">
                <a16:creationId xmlns:a16="http://schemas.microsoft.com/office/drawing/2014/main" id="{F888E1C7-B735-4951-85EC-6466CE08D4F0}"/>
              </a:ext>
            </a:extLst>
          </p:cNvPr>
          <p:cNvSpPr>
            <a:spLocks noGrp="1"/>
          </p:cNvSpPr>
          <p:nvPr>
            <p:ph type="title"/>
          </p:nvPr>
        </p:nvSpPr>
        <p:spPr>
          <a:xfrm>
            <a:off x="1096963" y="287338"/>
            <a:ext cx="10058400" cy="1449387"/>
          </a:xfrm>
        </p:spPr>
        <p:txBody>
          <a:bodyPr>
            <a:normAutofit/>
          </a:bodyPr>
          <a:lstStyle/>
          <a:p>
            <a:pPr algn="ctr"/>
            <a:r>
              <a:rPr lang="el-GR" sz="2800" dirty="0">
                <a:latin typeface="Times New Roman" panose="02020603050405020304" pitchFamily="18" charset="0"/>
                <a:cs typeface="Times New Roman" panose="02020603050405020304" pitchFamily="18" charset="0"/>
              </a:rPr>
              <a:t>Πυκνότητα Πιθανότητας και συνάρτηση κατανομής</a:t>
            </a:r>
          </a:p>
        </p:txBody>
      </p:sp>
    </p:spTree>
    <p:extLst>
      <p:ext uri="{BB962C8B-B14F-4D97-AF65-F5344CB8AC3E}">
        <p14:creationId xmlns:p14="http://schemas.microsoft.com/office/powerpoint/2010/main" val="90243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E5C418-171F-49D0-B63E-9831FE1C491A}"/>
              </a:ext>
            </a:extLst>
          </p:cNvPr>
          <p:cNvSpPr>
            <a:spLocks noGrp="1"/>
          </p:cNvSpPr>
          <p:nvPr>
            <p:ph type="title"/>
          </p:nvPr>
        </p:nvSpPr>
        <p:spPr/>
        <p:txBody>
          <a:bodyPr>
            <a:normAutofit/>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Πυκνότητα Πιθανότητας και συνάρτηση κατανομής</a:t>
            </a:r>
            <a:endParaRPr lang="el-GR" sz="4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69B75142-8547-444D-993C-80FB18BE67A7}"/>
                  </a:ext>
                </a:extLst>
              </p:cNvPr>
              <p:cNvSpPr>
                <a:spLocks noGrp="1"/>
              </p:cNvSpPr>
              <p:nvPr>
                <p:ph idx="1"/>
              </p:nvPr>
            </p:nvSpPr>
            <p:spPr>
              <a:xfrm>
                <a:off x="1097280" y="1845734"/>
                <a:ext cx="10058400" cy="3529830"/>
              </a:xfrm>
            </p:spPr>
            <p:txBody>
              <a:bodyPr>
                <a:normAutofit/>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a) </a:t>
                </a:r>
                <a14:m>
                  <m:oMath xmlns:m="http://schemas.openxmlformats.org/officeDocument/2006/math">
                    <m:nary>
                      <m:naryPr>
                        <m:ctrlPr>
                          <a:rPr lang="el-GR" sz="2100" i="1" smtClean="0">
                            <a:solidFill>
                              <a:srgbClr val="000000"/>
                            </a:solidFill>
                            <a:latin typeface="Cambria Math" panose="02040503050406030204" pitchFamily="18" charset="0"/>
                          </a:rPr>
                        </m:ctrlPr>
                      </m:naryPr>
                      <m:sub>
                        <m:r>
                          <m:rPr>
                            <m:brk m:alnAt="23"/>
                          </m:rPr>
                          <a:rPr lang="el-GR" sz="2100" i="0">
                            <a:solidFill>
                              <a:srgbClr val="000000"/>
                            </a:solidFill>
                            <a:latin typeface="Cambria Math" panose="02040503050406030204" pitchFamily="18" charset="0"/>
                          </a:rPr>
                          <m:t>−</m:t>
                        </m:r>
                        <m:r>
                          <a:rPr lang="el-GR" sz="2100" i="0">
                            <a:solidFill>
                              <a:srgbClr val="000000"/>
                            </a:solidFill>
                            <a:latin typeface="Cambria Math" panose="02040503050406030204" pitchFamily="18" charset="0"/>
                            <a:ea typeface="Cambria Math" panose="02040503050406030204" pitchFamily="18" charset="0"/>
                          </a:rPr>
                          <m:t>∞</m:t>
                        </m:r>
                      </m:sub>
                      <m:sup>
                        <m:r>
                          <a:rPr lang="el-GR" sz="2100" i="0">
                            <a:solidFill>
                              <a:srgbClr val="000000"/>
                            </a:solidFill>
                            <a:latin typeface="Cambria Math" panose="02040503050406030204" pitchFamily="18" charset="0"/>
                          </a:rPr>
                          <m:t>+</m:t>
                        </m:r>
                        <m:r>
                          <a:rPr lang="el-GR" sz="2100" i="0">
                            <a:solidFill>
                              <a:srgbClr val="000000"/>
                            </a:solidFill>
                            <a:latin typeface="Cambria Math" panose="02040503050406030204" pitchFamily="18" charset="0"/>
                            <a:ea typeface="Cambria Math" panose="02040503050406030204" pitchFamily="18" charset="0"/>
                          </a:rPr>
                          <m:t>∞</m:t>
                        </m:r>
                      </m:sup>
                      <m:e>
                        <m:sSub>
                          <m:sSubPr>
                            <m:ctrlPr>
                              <a:rPr lang="el-GR" sz="2100" i="1">
                                <a:solidFill>
                                  <a:srgbClr val="000000"/>
                                </a:solidFill>
                                <a:latin typeface="Cambria Math" panose="02040503050406030204" pitchFamily="18" charset="0"/>
                              </a:rPr>
                            </m:ctrlPr>
                          </m:sSubPr>
                          <m:e>
                            <m:r>
                              <m:rPr>
                                <m:sty m:val="p"/>
                              </m:rPr>
                              <a:rPr lang="en-US" sz="2100" i="0">
                                <a:solidFill>
                                  <a:srgbClr val="000000"/>
                                </a:solidFill>
                                <a:latin typeface="Cambria Math" panose="02040503050406030204" pitchFamily="18" charset="0"/>
                              </a:rPr>
                              <m:t>f</m:t>
                            </m:r>
                          </m:e>
                          <m:sub>
                            <m:r>
                              <m:rPr>
                                <m:sty m:val="p"/>
                              </m:rPr>
                              <a:rPr lang="en-US" sz="2100" i="0">
                                <a:solidFill>
                                  <a:srgbClr val="000000"/>
                                </a:solidFill>
                                <a:latin typeface="Cambria Math" panose="02040503050406030204" pitchFamily="18" charset="0"/>
                              </a:rPr>
                              <m:t>X</m:t>
                            </m:r>
                          </m:sub>
                        </m:sSub>
                        <m:d>
                          <m:dPr>
                            <m:ctrlPr>
                              <a:rPr lang="en-US" sz="2100" i="1">
                                <a:solidFill>
                                  <a:srgbClr val="000000"/>
                                </a:solidFill>
                                <a:latin typeface="Cambria Math" panose="02040503050406030204" pitchFamily="18" charset="0"/>
                              </a:rPr>
                            </m:ctrlPr>
                          </m:dPr>
                          <m:e>
                            <m:r>
                              <m:rPr>
                                <m:sty m:val="p"/>
                              </m:rPr>
                              <a:rPr lang="en-US" sz="2100" i="0">
                                <a:solidFill>
                                  <a:srgbClr val="000000"/>
                                </a:solidFill>
                                <a:latin typeface="Cambria Math" panose="02040503050406030204" pitchFamily="18" charset="0"/>
                              </a:rPr>
                              <m:t>x</m:t>
                            </m:r>
                          </m:e>
                        </m:d>
                        <m:r>
                          <m:rPr>
                            <m:sty m:val="p"/>
                          </m:rPr>
                          <a:rPr lang="en-US" sz="2100" i="0">
                            <a:solidFill>
                              <a:srgbClr val="000000"/>
                            </a:solidFill>
                            <a:latin typeface="Cambria Math" panose="02040503050406030204" pitchFamily="18" charset="0"/>
                          </a:rPr>
                          <m:t>dx</m:t>
                        </m:r>
                        <m:r>
                          <a:rPr lang="en-US" sz="2100" i="0">
                            <a:solidFill>
                              <a:srgbClr val="000000"/>
                            </a:solidFill>
                            <a:latin typeface="Cambria Math" panose="02040503050406030204" pitchFamily="18" charset="0"/>
                          </a:rPr>
                          <m:t>=1</m:t>
                        </m:r>
                      </m:e>
                    </m:nary>
                  </m:oMath>
                </a14:m>
                <a:r>
                  <a:rPr lang="el-GR" sz="2100" dirty="0">
                    <a:cs typeface="Times New Roman" panose="02020603050405020304" pitchFamily="18" charset="0"/>
                  </a:rPr>
                  <a:t>  </a:t>
                </a:r>
              </a:p>
              <a:p>
                <a:pPr marL="0" indent="0">
                  <a:buNone/>
                </a:pPr>
                <a14:m>
                  <m:oMath xmlns:m="http://schemas.openxmlformats.org/officeDocument/2006/math">
                    <m:nary>
                      <m:naryPr>
                        <m:ctrlPr>
                          <a:rPr lang="el-GR" sz="2100" i="1">
                            <a:solidFill>
                              <a:srgbClr val="000000"/>
                            </a:solidFill>
                            <a:latin typeface="Cambria Math" panose="02040503050406030204" pitchFamily="18" charset="0"/>
                          </a:rPr>
                        </m:ctrlPr>
                      </m:naryPr>
                      <m:sub>
                        <m:r>
                          <m:rPr>
                            <m:brk m:alnAt="23"/>
                          </m:rPr>
                          <a:rPr lang="el-GR" sz="2100">
                            <a:solidFill>
                              <a:srgbClr val="000000"/>
                            </a:solidFill>
                            <a:latin typeface="Cambria Math" panose="02040503050406030204" pitchFamily="18" charset="0"/>
                          </a:rPr>
                          <m:t>−</m:t>
                        </m:r>
                        <m:r>
                          <a:rPr lang="el-GR" sz="2100">
                            <a:solidFill>
                              <a:srgbClr val="000000"/>
                            </a:solidFill>
                            <a:latin typeface="Cambria Math" panose="02040503050406030204" pitchFamily="18" charset="0"/>
                            <a:ea typeface="Cambria Math" panose="02040503050406030204" pitchFamily="18" charset="0"/>
                          </a:rPr>
                          <m:t>∞</m:t>
                        </m:r>
                      </m:sub>
                      <m:sup>
                        <m:r>
                          <a:rPr lang="el-GR" sz="2100">
                            <a:solidFill>
                              <a:srgbClr val="000000"/>
                            </a:solidFill>
                            <a:latin typeface="Cambria Math" panose="02040503050406030204" pitchFamily="18" charset="0"/>
                          </a:rPr>
                          <m:t>+</m:t>
                        </m:r>
                        <m:r>
                          <a:rPr lang="el-GR" sz="2100">
                            <a:solidFill>
                              <a:srgbClr val="000000"/>
                            </a:solidFill>
                            <a:latin typeface="Cambria Math" panose="02040503050406030204" pitchFamily="18" charset="0"/>
                            <a:ea typeface="Cambria Math" panose="02040503050406030204" pitchFamily="18" charset="0"/>
                          </a:rPr>
                          <m:t>∞</m:t>
                        </m:r>
                      </m:sup>
                      <m:e>
                        <m:sSub>
                          <m:sSubPr>
                            <m:ctrlPr>
                              <a:rPr lang="el-GR" sz="2100" i="1">
                                <a:solidFill>
                                  <a:srgbClr val="000000"/>
                                </a:solidFill>
                                <a:latin typeface="Cambria Math" panose="02040503050406030204" pitchFamily="18" charset="0"/>
                              </a:rPr>
                            </m:ctrlPr>
                          </m:sSubPr>
                          <m:e>
                            <m:r>
                              <m:rPr>
                                <m:sty m:val="p"/>
                              </m:rPr>
                              <a:rPr lang="en-US" sz="2100">
                                <a:solidFill>
                                  <a:srgbClr val="000000"/>
                                </a:solidFill>
                                <a:latin typeface="Cambria Math" panose="02040503050406030204" pitchFamily="18" charset="0"/>
                              </a:rPr>
                              <m:t>f</m:t>
                            </m:r>
                          </m:e>
                          <m:sub>
                            <m:r>
                              <m:rPr>
                                <m:sty m:val="p"/>
                              </m:rPr>
                              <a:rPr lang="en-US" sz="2100">
                                <a:solidFill>
                                  <a:srgbClr val="000000"/>
                                </a:solidFill>
                                <a:latin typeface="Cambria Math" panose="02040503050406030204" pitchFamily="18" charset="0"/>
                              </a:rPr>
                              <m:t>X</m:t>
                            </m:r>
                          </m:sub>
                        </m:sSub>
                        <m:d>
                          <m:dPr>
                            <m:ctrlPr>
                              <a:rPr lang="en-US" sz="2100" i="1">
                                <a:solidFill>
                                  <a:srgbClr val="000000"/>
                                </a:solidFill>
                                <a:latin typeface="Cambria Math" panose="02040503050406030204" pitchFamily="18" charset="0"/>
                              </a:rPr>
                            </m:ctrlPr>
                          </m:dPr>
                          <m:e>
                            <m:r>
                              <m:rPr>
                                <m:sty m:val="p"/>
                              </m:rPr>
                              <a:rPr lang="en-US" sz="2100">
                                <a:solidFill>
                                  <a:srgbClr val="000000"/>
                                </a:solidFill>
                                <a:latin typeface="Cambria Math" panose="02040503050406030204" pitchFamily="18" charset="0"/>
                              </a:rPr>
                              <m:t>x</m:t>
                            </m:r>
                          </m:e>
                        </m:d>
                        <m:r>
                          <m:rPr>
                            <m:sty m:val="p"/>
                          </m:rPr>
                          <a:rPr lang="en-US" sz="2100">
                            <a:solidFill>
                              <a:srgbClr val="000000"/>
                            </a:solidFill>
                            <a:latin typeface="Cambria Math" panose="02040503050406030204" pitchFamily="18" charset="0"/>
                          </a:rPr>
                          <m:t>dx</m:t>
                        </m:r>
                        <m:r>
                          <a:rPr lang="en-US" sz="2100">
                            <a:solidFill>
                              <a:srgbClr val="000000"/>
                            </a:solidFill>
                            <a:latin typeface="Cambria Math" panose="02040503050406030204" pitchFamily="18" charset="0"/>
                          </a:rPr>
                          <m:t>=</m:t>
                        </m:r>
                        <m:nary>
                          <m:naryPr>
                            <m:ctrlPr>
                              <a:rPr lang="el-GR" sz="2100" i="1">
                                <a:solidFill>
                                  <a:srgbClr val="000000"/>
                                </a:solidFill>
                                <a:latin typeface="Cambria Math" panose="02040503050406030204" pitchFamily="18" charset="0"/>
                              </a:rPr>
                            </m:ctrlPr>
                          </m:naryPr>
                          <m:sub>
                            <m:r>
                              <m:rPr>
                                <m:brk m:alnAt="23"/>
                              </m:rPr>
                              <a:rPr lang="el-GR" sz="2100">
                                <a:solidFill>
                                  <a:srgbClr val="000000"/>
                                </a:solidFill>
                                <a:latin typeface="Cambria Math" panose="02040503050406030204" pitchFamily="18" charset="0"/>
                              </a:rPr>
                              <m:t>−</m:t>
                            </m:r>
                            <m:r>
                              <a:rPr lang="el-GR" sz="2100">
                                <a:solidFill>
                                  <a:srgbClr val="000000"/>
                                </a:solidFill>
                                <a:latin typeface="Cambria Math" panose="02040503050406030204" pitchFamily="18" charset="0"/>
                                <a:ea typeface="Cambria Math" panose="02040503050406030204" pitchFamily="18" charset="0"/>
                              </a:rPr>
                              <m:t>∞</m:t>
                            </m:r>
                          </m:sub>
                          <m:sup>
                            <m:r>
                              <a:rPr lang="el-GR" sz="2100" i="1">
                                <a:solidFill>
                                  <a:srgbClr val="000000"/>
                                </a:solidFill>
                                <a:latin typeface="Cambria Math" panose="02040503050406030204" pitchFamily="18" charset="0"/>
                              </a:rPr>
                              <m:t>0</m:t>
                            </m:r>
                          </m:sup>
                          <m:e>
                            <m:sSub>
                              <m:sSubPr>
                                <m:ctrlPr>
                                  <a:rPr lang="el-GR" sz="2100" i="1">
                                    <a:solidFill>
                                      <a:srgbClr val="000000"/>
                                    </a:solidFill>
                                    <a:latin typeface="Cambria Math" panose="02040503050406030204" pitchFamily="18" charset="0"/>
                                  </a:rPr>
                                </m:ctrlPr>
                              </m:sSubPr>
                              <m:e>
                                <m:r>
                                  <m:rPr>
                                    <m:sty m:val="p"/>
                                  </m:rPr>
                                  <a:rPr lang="en-US" sz="2100">
                                    <a:solidFill>
                                      <a:srgbClr val="000000"/>
                                    </a:solidFill>
                                    <a:latin typeface="Cambria Math" panose="02040503050406030204" pitchFamily="18" charset="0"/>
                                  </a:rPr>
                                  <m:t>f</m:t>
                                </m:r>
                              </m:e>
                              <m:sub>
                                <m:r>
                                  <m:rPr>
                                    <m:sty m:val="p"/>
                                  </m:rPr>
                                  <a:rPr lang="en-US" sz="2100">
                                    <a:solidFill>
                                      <a:srgbClr val="000000"/>
                                    </a:solidFill>
                                    <a:latin typeface="Cambria Math" panose="02040503050406030204" pitchFamily="18" charset="0"/>
                                  </a:rPr>
                                  <m:t>X</m:t>
                                </m:r>
                              </m:sub>
                            </m:sSub>
                            <m:d>
                              <m:dPr>
                                <m:ctrlPr>
                                  <a:rPr lang="en-US" sz="2100" i="1">
                                    <a:solidFill>
                                      <a:srgbClr val="000000"/>
                                    </a:solidFill>
                                    <a:latin typeface="Cambria Math" panose="02040503050406030204" pitchFamily="18" charset="0"/>
                                  </a:rPr>
                                </m:ctrlPr>
                              </m:dPr>
                              <m:e>
                                <m:r>
                                  <m:rPr>
                                    <m:sty m:val="p"/>
                                  </m:rPr>
                                  <a:rPr lang="en-US" sz="2100">
                                    <a:solidFill>
                                      <a:srgbClr val="000000"/>
                                    </a:solidFill>
                                    <a:latin typeface="Cambria Math" panose="02040503050406030204" pitchFamily="18" charset="0"/>
                                  </a:rPr>
                                  <m:t>x</m:t>
                                </m:r>
                              </m:e>
                            </m:d>
                            <m:r>
                              <m:rPr>
                                <m:sty m:val="p"/>
                              </m:rPr>
                              <a:rPr lang="en-US" sz="2100">
                                <a:solidFill>
                                  <a:srgbClr val="000000"/>
                                </a:solidFill>
                                <a:latin typeface="Cambria Math" panose="02040503050406030204" pitchFamily="18" charset="0"/>
                              </a:rPr>
                              <m:t>dx</m:t>
                            </m:r>
                            <m:r>
                              <a:rPr lang="el-GR" sz="2100" i="1">
                                <a:solidFill>
                                  <a:srgbClr val="000000"/>
                                </a:solidFill>
                                <a:latin typeface="Cambria Math" panose="02040503050406030204" pitchFamily="18" charset="0"/>
                              </a:rPr>
                              <m:t>+</m:t>
                            </m:r>
                            <m:nary>
                              <m:naryPr>
                                <m:ctrlPr>
                                  <a:rPr lang="el-GR" sz="2100" i="1">
                                    <a:solidFill>
                                      <a:srgbClr val="000000"/>
                                    </a:solidFill>
                                    <a:latin typeface="Cambria Math" panose="02040503050406030204" pitchFamily="18" charset="0"/>
                                  </a:rPr>
                                </m:ctrlPr>
                              </m:naryPr>
                              <m:sub>
                                <m:r>
                                  <m:rPr>
                                    <m:brk m:alnAt="23"/>
                                  </m:rPr>
                                  <a:rPr lang="el-GR" sz="2100" i="1">
                                    <a:solidFill>
                                      <a:srgbClr val="000000"/>
                                    </a:solidFill>
                                    <a:latin typeface="Cambria Math" panose="02040503050406030204" pitchFamily="18" charset="0"/>
                                  </a:rPr>
                                  <m:t>0</m:t>
                                </m:r>
                              </m:sub>
                              <m:sup>
                                <m:r>
                                  <a:rPr lang="el-GR" sz="2100">
                                    <a:solidFill>
                                      <a:srgbClr val="000000"/>
                                    </a:solidFill>
                                    <a:latin typeface="Cambria Math" panose="02040503050406030204" pitchFamily="18" charset="0"/>
                                    <a:ea typeface="Cambria Math" panose="02040503050406030204" pitchFamily="18" charset="0"/>
                                  </a:rPr>
                                  <m:t>2</m:t>
                                </m:r>
                              </m:sup>
                              <m:e>
                                <m:sSub>
                                  <m:sSubPr>
                                    <m:ctrlPr>
                                      <a:rPr lang="el-GR" sz="2100" i="1">
                                        <a:solidFill>
                                          <a:srgbClr val="000000"/>
                                        </a:solidFill>
                                        <a:latin typeface="Cambria Math" panose="02040503050406030204" pitchFamily="18" charset="0"/>
                                      </a:rPr>
                                    </m:ctrlPr>
                                  </m:sSubPr>
                                  <m:e>
                                    <m:r>
                                      <m:rPr>
                                        <m:sty m:val="p"/>
                                      </m:rPr>
                                      <a:rPr lang="en-US" sz="2100">
                                        <a:solidFill>
                                          <a:srgbClr val="000000"/>
                                        </a:solidFill>
                                        <a:latin typeface="Cambria Math" panose="02040503050406030204" pitchFamily="18" charset="0"/>
                                      </a:rPr>
                                      <m:t>f</m:t>
                                    </m:r>
                                  </m:e>
                                  <m:sub>
                                    <m:r>
                                      <m:rPr>
                                        <m:sty m:val="p"/>
                                      </m:rPr>
                                      <a:rPr lang="en-US" sz="2100">
                                        <a:solidFill>
                                          <a:srgbClr val="000000"/>
                                        </a:solidFill>
                                        <a:latin typeface="Cambria Math" panose="02040503050406030204" pitchFamily="18" charset="0"/>
                                      </a:rPr>
                                      <m:t>X</m:t>
                                    </m:r>
                                  </m:sub>
                                </m:sSub>
                                <m:d>
                                  <m:dPr>
                                    <m:ctrlPr>
                                      <a:rPr lang="en-US" sz="2100" i="1">
                                        <a:solidFill>
                                          <a:srgbClr val="000000"/>
                                        </a:solidFill>
                                        <a:latin typeface="Cambria Math" panose="02040503050406030204" pitchFamily="18" charset="0"/>
                                      </a:rPr>
                                    </m:ctrlPr>
                                  </m:dPr>
                                  <m:e>
                                    <m:r>
                                      <m:rPr>
                                        <m:sty m:val="p"/>
                                      </m:rPr>
                                      <a:rPr lang="en-US" sz="2100">
                                        <a:solidFill>
                                          <a:srgbClr val="000000"/>
                                        </a:solidFill>
                                        <a:latin typeface="Cambria Math" panose="02040503050406030204" pitchFamily="18" charset="0"/>
                                      </a:rPr>
                                      <m:t>x</m:t>
                                    </m:r>
                                  </m:e>
                                </m:d>
                                <m:r>
                                  <m:rPr>
                                    <m:sty m:val="p"/>
                                  </m:rPr>
                                  <a:rPr lang="en-US" sz="2100">
                                    <a:solidFill>
                                      <a:srgbClr val="000000"/>
                                    </a:solidFill>
                                    <a:latin typeface="Cambria Math" panose="02040503050406030204" pitchFamily="18" charset="0"/>
                                  </a:rPr>
                                  <m:t>dx</m:t>
                                </m:r>
                                <m:r>
                                  <a:rPr lang="el-GR" sz="2100" i="1">
                                    <a:solidFill>
                                      <a:srgbClr val="000000"/>
                                    </a:solidFill>
                                    <a:latin typeface="Cambria Math" panose="02040503050406030204" pitchFamily="18" charset="0"/>
                                  </a:rPr>
                                  <m:t>+</m:t>
                                </m:r>
                                <m:nary>
                                  <m:naryPr>
                                    <m:ctrlPr>
                                      <a:rPr lang="el-GR" sz="2100" i="1">
                                        <a:solidFill>
                                          <a:srgbClr val="000000"/>
                                        </a:solidFill>
                                        <a:latin typeface="Cambria Math" panose="02040503050406030204" pitchFamily="18" charset="0"/>
                                      </a:rPr>
                                    </m:ctrlPr>
                                  </m:naryPr>
                                  <m:sub>
                                    <m:r>
                                      <m:rPr>
                                        <m:brk m:alnAt="23"/>
                                      </m:rPr>
                                      <a:rPr lang="el-GR" sz="2100" i="1">
                                        <a:solidFill>
                                          <a:srgbClr val="000000"/>
                                        </a:solidFill>
                                        <a:latin typeface="Cambria Math" panose="02040503050406030204" pitchFamily="18" charset="0"/>
                                      </a:rPr>
                                      <m:t>2</m:t>
                                    </m:r>
                                  </m:sub>
                                  <m:sup>
                                    <m:r>
                                      <a:rPr lang="el-GR" sz="2100">
                                        <a:solidFill>
                                          <a:srgbClr val="000000"/>
                                        </a:solidFill>
                                        <a:latin typeface="Cambria Math" panose="02040503050406030204" pitchFamily="18" charset="0"/>
                                      </a:rPr>
                                      <m:t>+</m:t>
                                    </m:r>
                                    <m:r>
                                      <a:rPr lang="el-GR" sz="2100">
                                        <a:solidFill>
                                          <a:srgbClr val="000000"/>
                                        </a:solidFill>
                                        <a:latin typeface="Cambria Math" panose="02040503050406030204" pitchFamily="18" charset="0"/>
                                        <a:ea typeface="Cambria Math" panose="02040503050406030204" pitchFamily="18" charset="0"/>
                                      </a:rPr>
                                      <m:t>∞</m:t>
                                    </m:r>
                                  </m:sup>
                                  <m:e>
                                    <m:sSub>
                                      <m:sSubPr>
                                        <m:ctrlPr>
                                          <a:rPr lang="el-GR" sz="2100" i="1">
                                            <a:solidFill>
                                              <a:srgbClr val="000000"/>
                                            </a:solidFill>
                                            <a:latin typeface="Cambria Math" panose="02040503050406030204" pitchFamily="18" charset="0"/>
                                          </a:rPr>
                                        </m:ctrlPr>
                                      </m:sSubPr>
                                      <m:e>
                                        <m:r>
                                          <m:rPr>
                                            <m:sty m:val="p"/>
                                          </m:rPr>
                                          <a:rPr lang="en-US" sz="2100">
                                            <a:solidFill>
                                              <a:srgbClr val="000000"/>
                                            </a:solidFill>
                                            <a:latin typeface="Cambria Math" panose="02040503050406030204" pitchFamily="18" charset="0"/>
                                          </a:rPr>
                                          <m:t>f</m:t>
                                        </m:r>
                                      </m:e>
                                      <m:sub>
                                        <m:r>
                                          <m:rPr>
                                            <m:sty m:val="p"/>
                                          </m:rPr>
                                          <a:rPr lang="en-US" sz="2100">
                                            <a:solidFill>
                                              <a:srgbClr val="000000"/>
                                            </a:solidFill>
                                            <a:latin typeface="Cambria Math" panose="02040503050406030204" pitchFamily="18" charset="0"/>
                                          </a:rPr>
                                          <m:t>X</m:t>
                                        </m:r>
                                      </m:sub>
                                    </m:sSub>
                                    <m:d>
                                      <m:dPr>
                                        <m:ctrlPr>
                                          <a:rPr lang="en-US" sz="2100" i="1">
                                            <a:solidFill>
                                              <a:srgbClr val="000000"/>
                                            </a:solidFill>
                                            <a:latin typeface="Cambria Math" panose="02040503050406030204" pitchFamily="18" charset="0"/>
                                          </a:rPr>
                                        </m:ctrlPr>
                                      </m:dPr>
                                      <m:e>
                                        <m:r>
                                          <m:rPr>
                                            <m:sty m:val="p"/>
                                          </m:rPr>
                                          <a:rPr lang="en-US" sz="2100">
                                            <a:solidFill>
                                              <a:srgbClr val="000000"/>
                                            </a:solidFill>
                                            <a:latin typeface="Cambria Math" panose="02040503050406030204" pitchFamily="18" charset="0"/>
                                          </a:rPr>
                                          <m:t>x</m:t>
                                        </m:r>
                                      </m:e>
                                    </m:d>
                                    <m:r>
                                      <m:rPr>
                                        <m:sty m:val="p"/>
                                      </m:rPr>
                                      <a:rPr lang="en-US" sz="2100">
                                        <a:solidFill>
                                          <a:srgbClr val="000000"/>
                                        </a:solidFill>
                                        <a:latin typeface="Cambria Math" panose="02040503050406030204" pitchFamily="18" charset="0"/>
                                      </a:rPr>
                                      <m:t>dx</m:t>
                                    </m:r>
                                  </m:e>
                                </m:nary>
                              </m:e>
                            </m:nary>
                            <m:r>
                              <a:rPr lang="el-GR" sz="2100" i="1">
                                <a:solidFill>
                                  <a:srgbClr val="000000"/>
                                </a:solidFill>
                                <a:latin typeface="Cambria Math" panose="02040503050406030204" pitchFamily="18" charset="0"/>
                              </a:rPr>
                              <m:t>= </m:t>
                            </m:r>
                          </m:e>
                        </m:nary>
                      </m:e>
                    </m:nary>
                  </m:oMath>
                </a14:m>
                <a:r>
                  <a:rPr lang="el-GR" sz="2100" dirty="0">
                    <a:solidFill>
                      <a:srgbClr val="000000"/>
                    </a:solidFill>
                    <a:cs typeface="Times New Roman" panose="02020603050405020304" pitchFamily="18" charset="0"/>
                  </a:rPr>
                  <a:t> </a:t>
                </a:r>
                <a14:m>
                  <m:oMath xmlns:m="http://schemas.openxmlformats.org/officeDocument/2006/math">
                    <m:nary>
                      <m:naryPr>
                        <m:ctrlPr>
                          <a:rPr lang="el-GR" sz="2100" i="1">
                            <a:solidFill>
                              <a:srgbClr val="000000"/>
                            </a:solidFill>
                            <a:latin typeface="Cambria Math" panose="02040503050406030204" pitchFamily="18" charset="0"/>
                          </a:rPr>
                        </m:ctrlPr>
                      </m:naryPr>
                      <m:sub>
                        <m:r>
                          <m:rPr>
                            <m:brk m:alnAt="23"/>
                          </m:rPr>
                          <a:rPr lang="el-GR" sz="2100" i="1">
                            <a:solidFill>
                              <a:srgbClr val="000000"/>
                            </a:solidFill>
                            <a:latin typeface="Cambria Math" panose="02040503050406030204" pitchFamily="18" charset="0"/>
                          </a:rPr>
                          <m:t>0</m:t>
                        </m:r>
                      </m:sub>
                      <m:sup>
                        <m:r>
                          <a:rPr lang="el-GR" sz="2100">
                            <a:solidFill>
                              <a:srgbClr val="000000"/>
                            </a:solidFill>
                            <a:latin typeface="Cambria Math" panose="02040503050406030204" pitchFamily="18" charset="0"/>
                            <a:ea typeface="Cambria Math" panose="02040503050406030204" pitchFamily="18" charset="0"/>
                          </a:rPr>
                          <m:t>2</m:t>
                        </m:r>
                      </m:sup>
                      <m:e>
                        <m:r>
                          <a:rPr lang="en-US" sz="2100" i="1">
                            <a:solidFill>
                              <a:srgbClr val="000000"/>
                            </a:solidFill>
                            <a:latin typeface="Cambria Math" panose="02040503050406030204" pitchFamily="18" charset="0"/>
                            <a:ea typeface="Cambria Math" panose="02040503050406030204" pitchFamily="18" charset="0"/>
                          </a:rPr>
                          <m:t>𝑐</m:t>
                        </m:r>
                        <m:d>
                          <m:dPr>
                            <m:ctrlPr>
                              <a:rPr lang="en-US" sz="2100" i="1">
                                <a:solidFill>
                                  <a:srgbClr val="000000"/>
                                </a:solidFill>
                                <a:latin typeface="Cambria Math" panose="02040503050406030204" pitchFamily="18" charset="0"/>
                                <a:ea typeface="Cambria Math" panose="02040503050406030204" pitchFamily="18" charset="0"/>
                              </a:rPr>
                            </m:ctrlPr>
                          </m:dPr>
                          <m:e>
                            <m:r>
                              <a:rPr lang="en-US" sz="2100" i="1">
                                <a:solidFill>
                                  <a:srgbClr val="000000"/>
                                </a:solidFill>
                                <a:latin typeface="Cambria Math" panose="02040503050406030204" pitchFamily="18" charset="0"/>
                                <a:ea typeface="Cambria Math" panose="02040503050406030204" pitchFamily="18" charset="0"/>
                              </a:rPr>
                              <m:t>2−</m:t>
                            </m:r>
                            <m:r>
                              <a:rPr lang="en-US" sz="2100" i="1">
                                <a:solidFill>
                                  <a:srgbClr val="000000"/>
                                </a:solidFill>
                                <a:latin typeface="Cambria Math" panose="02040503050406030204" pitchFamily="18" charset="0"/>
                                <a:ea typeface="Cambria Math" panose="02040503050406030204" pitchFamily="18" charset="0"/>
                              </a:rPr>
                              <m:t>𝑥</m:t>
                            </m:r>
                          </m:e>
                        </m:d>
                        <m:r>
                          <a:rPr lang="en-US" sz="2100" i="1">
                            <a:solidFill>
                              <a:srgbClr val="000000"/>
                            </a:solidFill>
                            <a:latin typeface="Cambria Math" panose="02040503050406030204" pitchFamily="18" charset="0"/>
                            <a:ea typeface="Cambria Math" panose="02040503050406030204" pitchFamily="18" charset="0"/>
                          </a:rPr>
                          <m:t>𝑑𝑥</m:t>
                        </m:r>
                      </m:e>
                    </m:nary>
                    <m:r>
                      <a:rPr lang="en-US" sz="2100" i="1">
                        <a:solidFill>
                          <a:srgbClr val="000000"/>
                        </a:solidFill>
                        <a:latin typeface="Cambria Math" panose="02040503050406030204" pitchFamily="18" charset="0"/>
                      </a:rPr>
                      <m:t>=</m:t>
                    </m:r>
                    <m:r>
                      <a:rPr lang="el-GR" sz="2100" i="1">
                        <a:solidFill>
                          <a:srgbClr val="000000"/>
                        </a:solidFill>
                        <a:latin typeface="Cambria Math" panose="02040503050406030204" pitchFamily="18" charset="0"/>
                      </a:rPr>
                      <m:t>2</m:t>
                    </m:r>
                    <m:r>
                      <a:rPr lang="en-US" sz="2100" i="1">
                        <a:solidFill>
                          <a:srgbClr val="000000"/>
                        </a:solidFill>
                        <a:latin typeface="Cambria Math" panose="02040503050406030204" pitchFamily="18" charset="0"/>
                      </a:rPr>
                      <m:t>𝑐</m:t>
                    </m:r>
                  </m:oMath>
                </a14:m>
                <a:endParaRPr lang="el-GR" sz="2100" dirty="0">
                  <a:cs typeface="Times New Roman" panose="02020603050405020304" pitchFamily="18" charset="0"/>
                </a:endParaRPr>
              </a:p>
              <a:p>
                <a:pPr marL="0" indent="0">
                  <a:buNone/>
                </a:pPr>
                <a:r>
                  <a:rPr lang="en-US" sz="2100" dirty="0">
                    <a:cs typeface="Times New Roman" panose="02020603050405020304" pitchFamily="18" charset="0"/>
                  </a:rPr>
                  <a:t>  2c =1 </a:t>
                </a:r>
                <a:r>
                  <a:rPr lang="el-GR" sz="2100" dirty="0">
                    <a:cs typeface="Times New Roman" panose="02020603050405020304" pitchFamily="18" charset="0"/>
                  </a:rPr>
                  <a:t>ή </a:t>
                </a:r>
                <a:r>
                  <a:rPr lang="en-US" sz="2100" dirty="0">
                    <a:cs typeface="Times New Roman" panose="02020603050405020304" pitchFamily="18" charset="0"/>
                  </a:rPr>
                  <a:t>c</a:t>
                </a:r>
                <a:r>
                  <a:rPr lang="el-GR" sz="2100" dirty="0">
                    <a:cs typeface="Times New Roman" panose="02020603050405020304" pitchFamily="18" charset="0"/>
                  </a:rPr>
                  <a:t>=1/2</a:t>
                </a:r>
                <a:r>
                  <a:rPr lang="en-US" sz="2100" dirty="0">
                    <a:cs typeface="Times New Roman" panose="02020603050405020304" pitchFamily="18" charset="0"/>
                  </a:rPr>
                  <a:t> </a:t>
                </a:r>
                <a:r>
                  <a:rPr lang="el-GR" sz="2100" dirty="0">
                    <a:cs typeface="Times New Roman" panose="02020603050405020304" pitchFamily="18" charset="0"/>
                  </a:rPr>
                  <a:t>και </a:t>
                </a:r>
                <a14:m>
                  <m:oMath xmlns:m="http://schemas.openxmlformats.org/officeDocument/2006/math">
                    <m:sSub>
                      <m:sSubPr>
                        <m:ctrlPr>
                          <a:rPr lang="el-GR" sz="2100" i="1">
                            <a:solidFill>
                              <a:srgbClr val="000000"/>
                            </a:solidFill>
                            <a:latin typeface="Cambria Math" panose="02040503050406030204" pitchFamily="18" charset="0"/>
                          </a:rPr>
                        </m:ctrlPr>
                      </m:sSubPr>
                      <m:e>
                        <m:r>
                          <m:rPr>
                            <m:sty m:val="p"/>
                          </m:rPr>
                          <a:rPr lang="en-US" sz="2100">
                            <a:solidFill>
                              <a:srgbClr val="000000"/>
                            </a:solidFill>
                            <a:latin typeface="Cambria Math" panose="02040503050406030204" pitchFamily="18" charset="0"/>
                          </a:rPr>
                          <m:t>f</m:t>
                        </m:r>
                      </m:e>
                      <m:sub>
                        <m:r>
                          <m:rPr>
                            <m:sty m:val="p"/>
                          </m:rPr>
                          <a:rPr lang="en-US" sz="2100">
                            <a:solidFill>
                              <a:srgbClr val="000000"/>
                            </a:solidFill>
                            <a:latin typeface="Cambria Math" panose="02040503050406030204" pitchFamily="18" charset="0"/>
                          </a:rPr>
                          <m:t>X</m:t>
                        </m:r>
                      </m:sub>
                    </m:sSub>
                    <m:d>
                      <m:dPr>
                        <m:ctrlPr>
                          <a:rPr lang="en-US" sz="2100" i="1">
                            <a:solidFill>
                              <a:srgbClr val="000000"/>
                            </a:solidFill>
                            <a:latin typeface="Cambria Math" panose="02040503050406030204" pitchFamily="18" charset="0"/>
                          </a:rPr>
                        </m:ctrlPr>
                      </m:dPr>
                      <m:e>
                        <m:r>
                          <m:rPr>
                            <m:sty m:val="p"/>
                          </m:rPr>
                          <a:rPr lang="en-US" sz="2100">
                            <a:solidFill>
                              <a:srgbClr val="000000"/>
                            </a:solidFill>
                            <a:latin typeface="Cambria Math" panose="02040503050406030204" pitchFamily="18" charset="0"/>
                          </a:rPr>
                          <m:t>x</m:t>
                        </m:r>
                      </m:e>
                    </m:d>
                  </m:oMath>
                </a14:m>
                <a:r>
                  <a:rPr lang="en-US" sz="2100" dirty="0">
                    <a:cs typeface="Times New Roman" panose="02020603050405020304" pitchFamily="18" charset="0"/>
                  </a:rPr>
                  <a:t> = 1 -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rPr>
                          <m:t>𝑥</m:t>
                        </m:r>
                      </m:num>
                      <m:den>
                        <m:r>
                          <a:rPr lang="en-US" sz="2100" i="1">
                            <a:latin typeface="Cambria Math" panose="02040503050406030204" pitchFamily="18" charset="0"/>
                          </a:rPr>
                          <m:t>2</m:t>
                        </m:r>
                      </m:den>
                    </m:f>
                  </m:oMath>
                </a14:m>
                <a:endParaRPr lang="el-GR" sz="2100" dirty="0">
                  <a:cs typeface="Times New Roman" panose="02020603050405020304" pitchFamily="18" charset="0"/>
                </a:endParaRPr>
              </a:p>
              <a:p>
                <a:pPr marL="0" indent="0">
                  <a:buNone/>
                </a:pPr>
                <a:r>
                  <a:rPr lang="en-US" sz="2100" dirty="0">
                    <a:solidFill>
                      <a:srgbClr val="FF0000"/>
                    </a:solidFill>
                    <a:cs typeface="Times New Roman" panose="02020603050405020304" pitchFamily="18" charset="0"/>
                  </a:rPr>
                  <a:t>b) </a:t>
                </a:r>
                <a:r>
                  <a:rPr lang="en-US" sz="2100" dirty="0" err="1">
                    <a:solidFill>
                      <a:srgbClr val="FF0000"/>
                    </a:solidFill>
                    <a:cs typeface="Times New Roman" panose="02020603050405020304" pitchFamily="18" charset="0"/>
                  </a:rPr>
                  <a:t>i</a:t>
                </a:r>
                <a:r>
                  <a:rPr lang="en-US" sz="2100" dirty="0">
                    <a:solidFill>
                      <a:srgbClr val="FF0000"/>
                    </a:solidFill>
                    <a:cs typeface="Times New Roman" panose="02020603050405020304" pitchFamily="18" charset="0"/>
                  </a:rPr>
                  <a:t>) </a:t>
                </a:r>
                <a:r>
                  <a:rPr lang="en-US" sz="2100" dirty="0">
                    <a:solidFill>
                      <a:schemeClr val="tx1"/>
                    </a:solidFill>
                    <a:cs typeface="Times New Roman" panose="02020603050405020304" pitchFamily="18" charset="0"/>
                  </a:rPr>
                  <a:t>P(X≤1) = </a:t>
                </a:r>
                <a14:m>
                  <m:oMath xmlns:m="http://schemas.openxmlformats.org/officeDocument/2006/math">
                    <m:nary>
                      <m:naryPr>
                        <m:ctrlPr>
                          <a:rPr lang="el-GR" sz="2100" i="1">
                            <a:solidFill>
                              <a:srgbClr val="000000"/>
                            </a:solidFill>
                            <a:latin typeface="Cambria Math" panose="02040503050406030204" pitchFamily="18" charset="0"/>
                          </a:rPr>
                        </m:ctrlPr>
                      </m:naryPr>
                      <m:sub>
                        <m:r>
                          <m:rPr>
                            <m:brk m:alnAt="23"/>
                          </m:rPr>
                          <a:rPr lang="el-GR" sz="2100">
                            <a:solidFill>
                              <a:srgbClr val="000000"/>
                            </a:solidFill>
                            <a:latin typeface="Cambria Math" panose="02040503050406030204" pitchFamily="18" charset="0"/>
                          </a:rPr>
                          <m:t>−</m:t>
                        </m:r>
                        <m:r>
                          <a:rPr lang="el-GR" sz="2100">
                            <a:solidFill>
                              <a:srgbClr val="000000"/>
                            </a:solidFill>
                            <a:latin typeface="Cambria Math" panose="02040503050406030204" pitchFamily="18" charset="0"/>
                            <a:ea typeface="Cambria Math" panose="02040503050406030204" pitchFamily="18" charset="0"/>
                          </a:rPr>
                          <m:t>∞</m:t>
                        </m:r>
                      </m:sub>
                      <m:sup>
                        <m:r>
                          <a:rPr lang="en-US" sz="2100" b="0" i="1" smtClean="0">
                            <a:solidFill>
                              <a:srgbClr val="000000"/>
                            </a:solidFill>
                            <a:latin typeface="Cambria Math" panose="02040503050406030204" pitchFamily="18" charset="0"/>
                          </a:rPr>
                          <m:t>1</m:t>
                        </m:r>
                      </m:sup>
                      <m:e>
                        <m:sSub>
                          <m:sSubPr>
                            <m:ctrlPr>
                              <a:rPr lang="el-GR" sz="2100" i="1">
                                <a:solidFill>
                                  <a:srgbClr val="000000"/>
                                </a:solidFill>
                                <a:latin typeface="Cambria Math" panose="02040503050406030204" pitchFamily="18" charset="0"/>
                              </a:rPr>
                            </m:ctrlPr>
                          </m:sSubPr>
                          <m:e>
                            <m:r>
                              <m:rPr>
                                <m:sty m:val="p"/>
                              </m:rPr>
                              <a:rPr lang="en-US" sz="2100">
                                <a:solidFill>
                                  <a:srgbClr val="000000"/>
                                </a:solidFill>
                                <a:latin typeface="Cambria Math" panose="02040503050406030204" pitchFamily="18" charset="0"/>
                              </a:rPr>
                              <m:t>f</m:t>
                            </m:r>
                          </m:e>
                          <m:sub>
                            <m:r>
                              <m:rPr>
                                <m:sty m:val="p"/>
                              </m:rPr>
                              <a:rPr lang="en-US" sz="2100">
                                <a:solidFill>
                                  <a:srgbClr val="000000"/>
                                </a:solidFill>
                                <a:latin typeface="Cambria Math" panose="02040503050406030204" pitchFamily="18" charset="0"/>
                              </a:rPr>
                              <m:t>X</m:t>
                            </m:r>
                          </m:sub>
                        </m:sSub>
                        <m:d>
                          <m:dPr>
                            <m:ctrlPr>
                              <a:rPr lang="en-US" sz="2100" i="1">
                                <a:solidFill>
                                  <a:srgbClr val="000000"/>
                                </a:solidFill>
                                <a:latin typeface="Cambria Math" panose="02040503050406030204" pitchFamily="18" charset="0"/>
                              </a:rPr>
                            </m:ctrlPr>
                          </m:dPr>
                          <m:e>
                            <m:r>
                              <m:rPr>
                                <m:sty m:val="p"/>
                              </m:rPr>
                              <a:rPr lang="en-US" sz="2100">
                                <a:solidFill>
                                  <a:srgbClr val="000000"/>
                                </a:solidFill>
                                <a:latin typeface="Cambria Math" panose="02040503050406030204" pitchFamily="18" charset="0"/>
                              </a:rPr>
                              <m:t>x</m:t>
                            </m:r>
                          </m:e>
                        </m:d>
                        <m:r>
                          <m:rPr>
                            <m:sty m:val="p"/>
                          </m:rPr>
                          <a:rPr lang="en-US" sz="2100">
                            <a:solidFill>
                              <a:srgbClr val="000000"/>
                            </a:solidFill>
                            <a:latin typeface="Cambria Math" panose="02040503050406030204" pitchFamily="18" charset="0"/>
                          </a:rPr>
                          <m:t>dx</m:t>
                        </m:r>
                        <m:r>
                          <a:rPr lang="el-GR" sz="2100" i="1">
                            <a:solidFill>
                              <a:srgbClr val="000000"/>
                            </a:solidFill>
                            <a:latin typeface="Cambria Math" panose="02040503050406030204" pitchFamily="18" charset="0"/>
                          </a:rPr>
                          <m:t>= </m:t>
                        </m:r>
                      </m:e>
                    </m:nary>
                  </m:oMath>
                </a14:m>
                <a:r>
                  <a:rPr lang="el-GR" sz="2100" dirty="0">
                    <a:solidFill>
                      <a:srgbClr val="000000"/>
                    </a:solidFill>
                    <a:cs typeface="Times New Roman" panose="02020603050405020304" pitchFamily="18" charset="0"/>
                  </a:rPr>
                  <a:t> </a:t>
                </a:r>
                <a14:m>
                  <m:oMath xmlns:m="http://schemas.openxmlformats.org/officeDocument/2006/math">
                    <m:nary>
                      <m:naryPr>
                        <m:ctrlPr>
                          <a:rPr lang="el-GR" sz="2100" i="1">
                            <a:solidFill>
                              <a:srgbClr val="000000"/>
                            </a:solidFill>
                            <a:latin typeface="Cambria Math" panose="02040503050406030204" pitchFamily="18" charset="0"/>
                          </a:rPr>
                        </m:ctrlPr>
                      </m:naryPr>
                      <m:sub>
                        <m:r>
                          <a:rPr lang="en-US" sz="2100" b="0" i="0" smtClean="0">
                            <a:solidFill>
                              <a:srgbClr val="000000"/>
                            </a:solidFill>
                            <a:latin typeface="Cambria Math" panose="02040503050406030204" pitchFamily="18" charset="0"/>
                          </a:rPr>
                          <m:t>0</m:t>
                        </m:r>
                      </m:sub>
                      <m:sup>
                        <m:r>
                          <a:rPr lang="en-US" sz="2100" i="1">
                            <a:solidFill>
                              <a:srgbClr val="000000"/>
                            </a:solidFill>
                            <a:latin typeface="Cambria Math" panose="02040503050406030204" pitchFamily="18" charset="0"/>
                          </a:rPr>
                          <m:t>1</m:t>
                        </m:r>
                      </m:sup>
                      <m:e>
                        <m:sSub>
                          <m:sSubPr>
                            <m:ctrlPr>
                              <a:rPr lang="el-GR" sz="2100" i="1">
                                <a:solidFill>
                                  <a:srgbClr val="000000"/>
                                </a:solidFill>
                                <a:latin typeface="Cambria Math" panose="02040503050406030204" pitchFamily="18" charset="0"/>
                              </a:rPr>
                            </m:ctrlPr>
                          </m:sSubPr>
                          <m:e>
                            <m:r>
                              <m:rPr>
                                <m:sty m:val="p"/>
                              </m:rPr>
                              <a:rPr lang="en-US" sz="2100">
                                <a:solidFill>
                                  <a:srgbClr val="000000"/>
                                </a:solidFill>
                                <a:latin typeface="Cambria Math" panose="02040503050406030204" pitchFamily="18" charset="0"/>
                              </a:rPr>
                              <m:t>f</m:t>
                            </m:r>
                          </m:e>
                          <m:sub>
                            <m:r>
                              <m:rPr>
                                <m:sty m:val="p"/>
                              </m:rPr>
                              <a:rPr lang="en-US" sz="2100">
                                <a:solidFill>
                                  <a:srgbClr val="000000"/>
                                </a:solidFill>
                                <a:latin typeface="Cambria Math" panose="02040503050406030204" pitchFamily="18" charset="0"/>
                              </a:rPr>
                              <m:t>X</m:t>
                            </m:r>
                          </m:sub>
                        </m:sSub>
                        <m:d>
                          <m:dPr>
                            <m:ctrlPr>
                              <a:rPr lang="en-US" sz="2100" i="1">
                                <a:solidFill>
                                  <a:srgbClr val="000000"/>
                                </a:solidFill>
                                <a:latin typeface="Cambria Math" panose="02040503050406030204" pitchFamily="18" charset="0"/>
                              </a:rPr>
                            </m:ctrlPr>
                          </m:dPr>
                          <m:e>
                            <m:r>
                              <m:rPr>
                                <m:sty m:val="p"/>
                              </m:rPr>
                              <a:rPr lang="en-US" sz="2100">
                                <a:solidFill>
                                  <a:srgbClr val="000000"/>
                                </a:solidFill>
                                <a:latin typeface="Cambria Math" panose="02040503050406030204" pitchFamily="18" charset="0"/>
                              </a:rPr>
                              <m:t>x</m:t>
                            </m:r>
                          </m:e>
                        </m:d>
                        <m:r>
                          <m:rPr>
                            <m:sty m:val="p"/>
                          </m:rPr>
                          <a:rPr lang="en-US" sz="2100">
                            <a:solidFill>
                              <a:srgbClr val="000000"/>
                            </a:solidFill>
                            <a:latin typeface="Cambria Math" panose="02040503050406030204" pitchFamily="18" charset="0"/>
                          </a:rPr>
                          <m:t>dx</m:t>
                        </m:r>
                        <m:r>
                          <a:rPr lang="el-GR" sz="2100" i="1">
                            <a:solidFill>
                              <a:srgbClr val="000000"/>
                            </a:solidFill>
                            <a:latin typeface="Cambria Math" panose="02040503050406030204" pitchFamily="18" charset="0"/>
                          </a:rPr>
                          <m:t>= </m:t>
                        </m:r>
                      </m:e>
                    </m:nary>
                  </m:oMath>
                </a14:m>
                <a:r>
                  <a:rPr lang="el-GR" sz="2100" dirty="0">
                    <a:solidFill>
                      <a:srgbClr val="000000"/>
                    </a:solidFill>
                    <a:cs typeface="Times New Roman" panose="02020603050405020304" pitchFamily="18" charset="0"/>
                  </a:rPr>
                  <a:t> </a:t>
                </a:r>
                <a14:m>
                  <m:oMath xmlns:m="http://schemas.openxmlformats.org/officeDocument/2006/math">
                    <m:nary>
                      <m:naryPr>
                        <m:ctrlPr>
                          <a:rPr lang="el-GR" sz="2100" i="1" smtClean="0">
                            <a:solidFill>
                              <a:srgbClr val="000000"/>
                            </a:solidFill>
                            <a:latin typeface="Cambria Math" panose="02040503050406030204" pitchFamily="18" charset="0"/>
                          </a:rPr>
                        </m:ctrlPr>
                      </m:naryPr>
                      <m:sub>
                        <m:r>
                          <m:rPr>
                            <m:brk m:alnAt="23"/>
                          </m:rPr>
                          <a:rPr lang="en-US" sz="2100" b="0" i="1" smtClean="0">
                            <a:solidFill>
                              <a:srgbClr val="000000"/>
                            </a:solidFill>
                            <a:latin typeface="Cambria Math" panose="02040503050406030204" pitchFamily="18" charset="0"/>
                          </a:rPr>
                          <m:t>0</m:t>
                        </m:r>
                      </m:sub>
                      <m:sup>
                        <m:r>
                          <a:rPr lang="en-US" sz="2100" i="1">
                            <a:solidFill>
                              <a:srgbClr val="000000"/>
                            </a:solidFill>
                            <a:latin typeface="Cambria Math" panose="02040503050406030204" pitchFamily="18" charset="0"/>
                          </a:rPr>
                          <m:t>1</m:t>
                        </m:r>
                      </m:sup>
                      <m:e>
                        <m:r>
                          <m:rPr>
                            <m:nor/>
                          </m:rPr>
                          <a:rPr lang="en-US" sz="2100" b="0" i="0" smtClean="0">
                            <a:solidFill>
                              <a:srgbClr val="000000"/>
                            </a:solidFill>
                            <a:cs typeface="Times New Roman" panose="02020603050405020304" pitchFamily="18" charset="0"/>
                          </a:rPr>
                          <m:t>(</m:t>
                        </m:r>
                        <m:r>
                          <m:rPr>
                            <m:nor/>
                          </m:rPr>
                          <a:rPr lang="en-US" sz="2100" dirty="0">
                            <a:cs typeface="Times New Roman" panose="02020603050405020304" pitchFamily="18" charset="0"/>
                          </a:rPr>
                          <m:t>1 − </m:t>
                        </m:r>
                        <m:f>
                          <m:fPr>
                            <m:ctrlPr>
                              <a:rPr lang="en-US" sz="2100" i="1">
                                <a:latin typeface="Cambria Math" panose="02040503050406030204" pitchFamily="18" charset="0"/>
                              </a:rPr>
                            </m:ctrlPr>
                          </m:fPr>
                          <m:num>
                            <m:r>
                              <a:rPr lang="en-US" sz="2100" i="1">
                                <a:latin typeface="Cambria Math" panose="02040503050406030204" pitchFamily="18" charset="0"/>
                              </a:rPr>
                              <m:t>𝑥</m:t>
                            </m:r>
                          </m:num>
                          <m:den>
                            <m:r>
                              <a:rPr lang="en-US" sz="2100" i="1">
                                <a:latin typeface="Cambria Math" panose="02040503050406030204" pitchFamily="18" charset="0"/>
                              </a:rPr>
                              <m:t>2</m:t>
                            </m:r>
                          </m:den>
                        </m:f>
                        <m:r>
                          <a:rPr lang="en-US" sz="2100" b="0" i="0" smtClean="0">
                            <a:latin typeface="Cambria Math" panose="02040503050406030204" pitchFamily="18" charset="0"/>
                          </a:rPr>
                          <m:t>)</m:t>
                        </m:r>
                        <m:r>
                          <m:rPr>
                            <m:sty m:val="p"/>
                          </m:rPr>
                          <a:rPr lang="en-US" sz="2100">
                            <a:solidFill>
                              <a:srgbClr val="000000"/>
                            </a:solidFill>
                            <a:latin typeface="Cambria Math" panose="02040503050406030204" pitchFamily="18" charset="0"/>
                          </a:rPr>
                          <m:t>dx</m:t>
                        </m:r>
                        <m:r>
                          <a:rPr lang="el-GR" sz="2100" i="1">
                            <a:solidFill>
                              <a:srgbClr val="000000"/>
                            </a:solidFill>
                            <a:latin typeface="Cambria Math" panose="02040503050406030204" pitchFamily="18" charset="0"/>
                          </a:rPr>
                          <m:t>=</m:t>
                        </m:r>
                        <m:r>
                          <a:rPr lang="el-GR" sz="2100" b="0" i="1" smtClean="0">
                            <a:solidFill>
                              <a:srgbClr val="000000"/>
                            </a:solidFill>
                            <a:latin typeface="Cambria Math" panose="02040503050406030204" pitchFamily="18" charset="0"/>
                          </a:rPr>
                          <m:t> </m:t>
                        </m:r>
                        <m:r>
                          <a:rPr lang="el-GR" sz="2100" i="1">
                            <a:solidFill>
                              <a:srgbClr val="000000"/>
                            </a:solidFill>
                            <a:latin typeface="Cambria Math" panose="02040503050406030204" pitchFamily="18" charset="0"/>
                          </a:rPr>
                          <m:t> </m:t>
                        </m:r>
                        <m:f>
                          <m:fPr>
                            <m:ctrlPr>
                              <a:rPr lang="el-GR" sz="2100" i="1" smtClean="0">
                                <a:solidFill>
                                  <a:srgbClr val="000000"/>
                                </a:solidFill>
                                <a:latin typeface="Cambria Math" panose="02040503050406030204" pitchFamily="18" charset="0"/>
                              </a:rPr>
                            </m:ctrlPr>
                          </m:fPr>
                          <m:num>
                            <m:r>
                              <a:rPr lang="el-GR" sz="2100" b="0" i="1" smtClean="0">
                                <a:solidFill>
                                  <a:srgbClr val="000000"/>
                                </a:solidFill>
                                <a:latin typeface="Cambria Math" panose="02040503050406030204" pitchFamily="18" charset="0"/>
                              </a:rPr>
                              <m:t>3</m:t>
                            </m:r>
                          </m:num>
                          <m:den>
                            <m:r>
                              <a:rPr lang="el-GR" sz="2100" b="0" i="1" smtClean="0">
                                <a:solidFill>
                                  <a:srgbClr val="000000"/>
                                </a:solidFill>
                                <a:latin typeface="Cambria Math" panose="02040503050406030204" pitchFamily="18" charset="0"/>
                              </a:rPr>
                              <m:t>4</m:t>
                            </m:r>
                          </m:den>
                        </m:f>
                      </m:e>
                    </m:nary>
                  </m:oMath>
                </a14:m>
                <a:endParaRPr lang="el-GR" sz="2100" dirty="0">
                  <a:solidFill>
                    <a:srgbClr val="FF0000"/>
                  </a:solidFill>
                  <a:cs typeface="Times New Roman" panose="02020603050405020304" pitchFamily="18" charset="0"/>
                </a:endParaRPr>
              </a:p>
              <a:p>
                <a:pPr marL="0" indent="0">
                  <a:buNone/>
                </a:pPr>
                <a:r>
                  <a:rPr lang="en-US" dirty="0">
                    <a:solidFill>
                      <a:srgbClr val="FF0000"/>
                    </a:solidFill>
                    <a:cs typeface="Times New Roman" panose="02020603050405020304" pitchFamily="18" charset="0"/>
                  </a:rPr>
                  <a:t>ii) </a:t>
                </a:r>
                <a:r>
                  <a:rPr lang="en-US" dirty="0">
                    <a:solidFill>
                      <a:schemeClr val="tx1"/>
                    </a:solidFill>
                    <a:cs typeface="Times New Roman" panose="02020603050405020304" pitchFamily="18" charset="0"/>
                  </a:rPr>
                  <a:t>P(1&lt;X&lt;1.5) = </a:t>
                </a:r>
                <a14:m>
                  <m:oMath xmlns:m="http://schemas.openxmlformats.org/officeDocument/2006/math">
                    <m:nary>
                      <m:naryPr>
                        <m:ctrlPr>
                          <a:rPr lang="el-GR" i="1">
                            <a:solidFill>
                              <a:srgbClr val="000000"/>
                            </a:solidFill>
                            <a:latin typeface="Cambria Math" panose="02040503050406030204" pitchFamily="18" charset="0"/>
                          </a:rPr>
                        </m:ctrlPr>
                      </m:naryPr>
                      <m:sub>
                        <m:r>
                          <a:rPr lang="en-US" b="0" i="0"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3/2</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x</m:t>
                            </m:r>
                          </m:e>
                        </m:d>
                        <m:r>
                          <m:rPr>
                            <m:sty m:val="p"/>
                          </m:rPr>
                          <a:rPr lang="en-US">
                            <a:solidFill>
                              <a:srgbClr val="000000"/>
                            </a:solidFill>
                            <a:latin typeface="Cambria Math" panose="02040503050406030204" pitchFamily="18" charset="0"/>
                          </a:rPr>
                          <m:t>dx</m:t>
                        </m:r>
                        <m:r>
                          <a:rPr lang="el-GR" i="1">
                            <a:solidFill>
                              <a:srgbClr val="000000"/>
                            </a:solidFill>
                            <a:latin typeface="Cambria Math" panose="02040503050406030204" pitchFamily="18" charset="0"/>
                          </a:rPr>
                          <m:t>= </m:t>
                        </m:r>
                      </m:e>
                    </m:nary>
                  </m:oMath>
                </a14:m>
                <a:r>
                  <a:rPr lang="el-GR" dirty="0">
                    <a:solidFill>
                      <a:srgbClr val="000000"/>
                    </a:solidFill>
                    <a:cs typeface="Times New Roman" panose="02020603050405020304" pitchFamily="18" charset="0"/>
                  </a:rPr>
                  <a:t> </a:t>
                </a:r>
                <a14:m>
                  <m:oMath xmlns:m="http://schemas.openxmlformats.org/officeDocument/2006/math">
                    <m:nary>
                      <m:naryPr>
                        <m:ctrlPr>
                          <a:rPr lang="el-GR" i="1">
                            <a:solidFill>
                              <a:srgbClr val="000000"/>
                            </a:solidFill>
                            <a:latin typeface="Cambria Math" panose="02040503050406030204" pitchFamily="18" charset="0"/>
                          </a:rPr>
                        </m:ctrlPr>
                      </m:naryPr>
                      <m:sub>
                        <m:r>
                          <a:rPr lang="el-GR" b="0" i="0" smtClean="0">
                            <a:solidFill>
                              <a:srgbClr val="000000"/>
                            </a:solidFill>
                            <a:latin typeface="Cambria Math" panose="02040503050406030204" pitchFamily="18" charset="0"/>
                          </a:rPr>
                          <m:t>1</m:t>
                        </m:r>
                      </m:sub>
                      <m:sup>
                        <m:r>
                          <a:rPr lang="el-GR" b="0" i="1" smtClean="0">
                            <a:solidFill>
                              <a:srgbClr val="000000"/>
                            </a:solidFill>
                            <a:latin typeface="Cambria Math" panose="02040503050406030204" pitchFamily="18" charset="0"/>
                          </a:rPr>
                          <m:t>3/2</m:t>
                        </m:r>
                      </m:sup>
                      <m:e>
                        <m:r>
                          <m:rPr>
                            <m:sty m:val="p"/>
                          </m:rPr>
                          <a:rPr lang="en-US">
                            <a:solidFill>
                              <a:srgbClr val="000000"/>
                            </a:solidFill>
                            <a:latin typeface="Cambria Math" panose="02040503050406030204" pitchFamily="18" charset="0"/>
                          </a:rPr>
                          <m:t>dx</m:t>
                        </m:r>
                        <m:r>
                          <a:rPr lang="el-GR" i="1">
                            <a:solidFill>
                              <a:srgbClr val="000000"/>
                            </a:solidFill>
                            <a:latin typeface="Cambria Math" panose="02040503050406030204" pitchFamily="18" charset="0"/>
                          </a:rPr>
                          <m:t>= </m:t>
                        </m:r>
                      </m:e>
                    </m:nary>
                  </m:oMath>
                </a14:m>
                <a:r>
                  <a:rPr lang="el-GR" dirty="0">
                    <a:solidFill>
                      <a:srgbClr val="000000"/>
                    </a:solidFill>
                    <a:cs typeface="Times New Roman" panose="02020603050405020304" pitchFamily="18" charset="0"/>
                  </a:rPr>
                  <a:t> </a:t>
                </a: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1</m:t>
                        </m:r>
                      </m:sup>
                      <m:e>
                        <m:r>
                          <m:rPr>
                            <m:nor/>
                          </m:rPr>
                          <a:rPr lang="en-US">
                            <a:solidFill>
                              <a:srgbClr val="000000"/>
                            </a:solidFill>
                            <a:cs typeface="Times New Roman" panose="02020603050405020304" pitchFamily="18" charset="0"/>
                          </a:rPr>
                          <m:t>(</m:t>
                        </m:r>
                        <m:r>
                          <m:rPr>
                            <m:nor/>
                          </m:rPr>
                          <a:rPr lang="en-US" dirty="0">
                            <a:cs typeface="Times New Roman" panose="02020603050405020304" pitchFamily="18" charset="0"/>
                          </a:rPr>
                          <m:t>1 − </m:t>
                        </m:r>
                        <m:f>
                          <m:fPr>
                            <m:ctrlPr>
                              <a:rPr lang="en-US" i="1">
                                <a:latin typeface="Cambria Math" panose="02040503050406030204" pitchFamily="18" charset="0"/>
                              </a:rPr>
                            </m:ctrlPr>
                          </m:fPr>
                          <m:num>
                            <m:r>
                              <a:rPr lang="en-US" i="1">
                                <a:latin typeface="Cambria Math" panose="02040503050406030204" pitchFamily="18" charset="0"/>
                              </a:rPr>
                              <m:t>𝑥</m:t>
                            </m:r>
                          </m:num>
                          <m:den>
                            <m:r>
                              <a:rPr lang="en-US" i="1">
                                <a:latin typeface="Cambria Math" panose="02040503050406030204" pitchFamily="18" charset="0"/>
                              </a:rPr>
                              <m:t>2</m:t>
                            </m:r>
                          </m:den>
                        </m:f>
                        <m:r>
                          <a:rPr lang="en-US">
                            <a:latin typeface="Cambria Math" panose="02040503050406030204" pitchFamily="18" charset="0"/>
                          </a:rPr>
                          <m:t>)</m:t>
                        </m:r>
                        <m:r>
                          <m:rPr>
                            <m:sty m:val="p"/>
                          </m:rPr>
                          <a:rPr lang="en-US">
                            <a:solidFill>
                              <a:srgbClr val="000000"/>
                            </a:solidFill>
                            <a:latin typeface="Cambria Math" panose="02040503050406030204" pitchFamily="18" charset="0"/>
                          </a:rPr>
                          <m:t>dx</m:t>
                        </m:r>
                        <m:r>
                          <a:rPr lang="el-GR" i="1">
                            <a:solidFill>
                              <a:srgbClr val="000000"/>
                            </a:solidFill>
                            <a:latin typeface="Cambria Math" panose="02040503050406030204" pitchFamily="18" charset="0"/>
                          </a:rPr>
                          <m:t>=  </m:t>
                        </m:r>
                        <m:f>
                          <m:fPr>
                            <m:ctrlPr>
                              <a:rPr lang="el-GR" i="1">
                                <a:solidFill>
                                  <a:srgbClr val="000000"/>
                                </a:solidFill>
                                <a:latin typeface="Cambria Math" panose="02040503050406030204" pitchFamily="18" charset="0"/>
                              </a:rPr>
                            </m:ctrlPr>
                          </m:fPr>
                          <m:num>
                            <m:r>
                              <a:rPr lang="el-GR" i="1">
                                <a:solidFill>
                                  <a:srgbClr val="000000"/>
                                </a:solidFill>
                                <a:latin typeface="Cambria Math" panose="02040503050406030204" pitchFamily="18" charset="0"/>
                              </a:rPr>
                              <m:t>3</m:t>
                            </m:r>
                          </m:num>
                          <m:den>
                            <m:r>
                              <a:rPr lang="el-GR" b="0" i="1" smtClean="0">
                                <a:solidFill>
                                  <a:srgbClr val="000000"/>
                                </a:solidFill>
                                <a:latin typeface="Cambria Math" panose="02040503050406030204" pitchFamily="18" charset="0"/>
                              </a:rPr>
                              <m:t>16</m:t>
                            </m:r>
                          </m:den>
                        </m:f>
                      </m:e>
                    </m:nary>
                  </m:oMath>
                </a14:m>
                <a:endParaRPr lang="el-GR" dirty="0">
                  <a:cs typeface="Times New Roman" panose="02020603050405020304" pitchFamily="18" charset="0"/>
                </a:endParaRPr>
              </a:p>
              <a:p>
                <a:pPr marL="0" indent="0">
                  <a:buNone/>
                </a:pPr>
                <a:endParaRPr lang="en-US" dirty="0"/>
              </a:p>
              <a:p>
                <a:pPr marL="0" indent="0">
                  <a:buNone/>
                </a:pPr>
                <a:endParaRPr lang="en-US" dirty="0"/>
              </a:p>
              <a:p>
                <a:pPr marL="0" indent="0">
                  <a:buNone/>
                </a:pPr>
                <a:endParaRPr lang="el-GR" dirty="0"/>
              </a:p>
            </p:txBody>
          </p:sp>
        </mc:Choice>
        <mc:Fallback xmlns="">
          <p:sp>
            <p:nvSpPr>
              <p:cNvPr id="3" name="Θέση περιεχομένου 2">
                <a:extLst>
                  <a:ext uri="{FF2B5EF4-FFF2-40B4-BE49-F238E27FC236}">
                    <a16:creationId xmlns:a16="http://schemas.microsoft.com/office/drawing/2014/main" id="{69B75142-8547-444D-993C-80FB18BE67A7}"/>
                  </a:ext>
                </a:extLst>
              </p:cNvPr>
              <p:cNvSpPr>
                <a:spLocks noGrp="1" noRot="1" noChangeAspect="1" noMove="1" noResize="1" noEditPoints="1" noAdjustHandles="1" noChangeArrowheads="1" noChangeShapeType="1" noTextEdit="1"/>
              </p:cNvSpPr>
              <p:nvPr>
                <p:ph idx="1"/>
              </p:nvPr>
            </p:nvSpPr>
            <p:spPr>
              <a:xfrm>
                <a:off x="1097280" y="1845734"/>
                <a:ext cx="10058400" cy="3529830"/>
              </a:xfrm>
              <a:blipFill>
                <a:blip r:embed="rId2"/>
                <a:stretch>
                  <a:fillRect l="-1636"/>
                </a:stretch>
              </a:blipFill>
            </p:spPr>
            <p:txBody>
              <a:bodyPr/>
              <a:lstStyle/>
              <a:p>
                <a:r>
                  <a:rPr lang="el-GR">
                    <a:noFill/>
                  </a:rPr>
                  <a:t> </a:t>
                </a:r>
              </a:p>
            </p:txBody>
          </p:sp>
        </mc:Fallback>
      </mc:AlternateContent>
    </p:spTree>
    <p:extLst>
      <p:ext uri="{BB962C8B-B14F-4D97-AF65-F5344CB8AC3E}">
        <p14:creationId xmlns:p14="http://schemas.microsoft.com/office/powerpoint/2010/main" val="138826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6F4DFC-0DD8-4FE8-B6F5-227518EC3791}"/>
              </a:ext>
            </a:extLst>
          </p:cNvPr>
          <p:cNvSpPr>
            <a:spLocks noGrp="1"/>
          </p:cNvSpPr>
          <p:nvPr>
            <p:ph type="title"/>
          </p:nvPr>
        </p:nvSpPr>
        <p:spPr/>
        <p:txBody>
          <a:bodyPr>
            <a:normAutofit/>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Πυκνότητα Πιθανότητας και συνάρτηση κατανομής</a:t>
            </a:r>
            <a:endParaRPr lang="el-GR"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Θέση περιεχομένου 3">
                <a:extLst>
                  <a:ext uri="{FF2B5EF4-FFF2-40B4-BE49-F238E27FC236}">
                    <a16:creationId xmlns:a16="http://schemas.microsoft.com/office/drawing/2014/main" id="{4E02DAF2-5CD2-4CA7-94F2-E60F1CEBF6E2}"/>
                  </a:ext>
                </a:extLst>
              </p:cNvPr>
              <p:cNvSpPr>
                <a:spLocks noGrp="1"/>
              </p:cNvSpPr>
              <p:nvPr>
                <p:ph idx="1"/>
              </p:nvPr>
            </p:nvSpPr>
            <p:spPr>
              <a:xfrm>
                <a:off x="1096963" y="1846263"/>
                <a:ext cx="10058400" cy="21301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normAutofit fontScale="92500"/>
              </a:bodyPr>
              <a:lstStyle/>
              <a:p>
                <a:pPr algn="just"/>
                <a:r>
                  <a:rPr lang="el-GR" dirty="0">
                    <a:cs typeface="Times New Roman" panose="02020603050405020304" pitchFamily="18" charset="0"/>
                  </a:rPr>
                  <a:t>Ονομάζουμε συνάρτηση κατανομής ή αθροιστική πυκνότητα πιθανότητας μιας συνεχούς τυχαίας μεταβλητής Χ τη συνάρτηση </a:t>
                </a:r>
                <a14:m>
                  <m:oMath xmlns:m="http://schemas.openxmlformats.org/officeDocument/2006/math">
                    <m:sSub>
                      <m:sSubPr>
                        <m:ctrlPr>
                          <a:rPr lang="el-GR" i="1" smtClean="0">
                            <a:latin typeface="Cambria Math" panose="02040503050406030204" pitchFamily="18" charset="0"/>
                          </a:rPr>
                        </m:ctrlPr>
                      </m:sSubPr>
                      <m:e>
                        <m:r>
                          <m:rPr>
                            <m:sty m:val="p"/>
                          </m:rPr>
                          <a:rPr lang="en-US" b="0" i="0" smtClean="0">
                            <a:latin typeface="Cambria Math" panose="02040503050406030204" pitchFamily="18" charset="0"/>
                          </a:rPr>
                          <m:t>F</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cs typeface="Times New Roman" panose="02020603050405020304" pitchFamily="18" charset="0"/>
                  </a:rPr>
                  <a:t> </a:t>
                </a:r>
                <a:r>
                  <a:rPr lang="el-GR" dirty="0">
                    <a:cs typeface="Times New Roman" panose="02020603050405020304" pitchFamily="18" charset="0"/>
                  </a:rPr>
                  <a:t>που δίνει την πιθανότητα του Χ</a:t>
                </a:r>
                <a:r>
                  <a:rPr lang="en-US" dirty="0">
                    <a:cs typeface="Times New Roman" panose="02020603050405020304" pitchFamily="18" charset="0"/>
                  </a:rPr>
                  <a:t>≤x:</a:t>
                </a:r>
              </a:p>
              <a:p>
                <a:pPr algn="just"/>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 </m:t>
                    </m:r>
                    <m:nary>
                      <m:naryPr>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𝑥</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𝑋</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𝑑𝑡</m:t>
                        </m:r>
                      </m:e>
                    </m:nary>
                  </m:oMath>
                </a14:m>
                <a:endParaRPr lang="en-US" dirty="0">
                  <a:cs typeface="Times New Roman" panose="02020603050405020304" pitchFamily="18" charset="0"/>
                </a:endParaRPr>
              </a:p>
              <a:p>
                <a:pPr algn="just"/>
                <a14:m>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𝑥</m:t>
                            </m:r>
                          </m:e>
                        </m:d>
                      </m:num>
                      <m:den>
                        <m:r>
                          <a:rPr lang="en-US" b="0" i="1" smtClean="0">
                            <a:latin typeface="Cambria Math" panose="02040503050406030204" pitchFamily="18" charset="0"/>
                          </a:rPr>
                          <m:t>𝑑𝑥</m:t>
                        </m:r>
                      </m:den>
                    </m:f>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cs typeface="Times New Roman" panose="02020603050405020304" pitchFamily="18" charset="0"/>
                </a:endParaRPr>
              </a:p>
              <a:p>
                <a:pPr algn="just"/>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&lt;</m:t>
                        </m:r>
                        <m:r>
                          <a:rPr lang="en-US" b="0" i="1" smtClean="0">
                            <a:latin typeface="Cambria Math" panose="02040503050406030204" pitchFamily="18" charset="0"/>
                          </a:rPr>
                          <m:t>𝑋</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𝑏</m:t>
                        </m:r>
                      </m:e>
                    </m:d>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b="0" i="1" smtClean="0">
                            <a:latin typeface="Cambria Math" panose="02040503050406030204" pitchFamily="18" charset="0"/>
                          </a:rPr>
                          <m:t>𝑎</m:t>
                        </m:r>
                      </m:e>
                    </m:d>
                  </m:oMath>
                </a14:m>
                <a:endParaRPr lang="en-US" dirty="0">
                  <a:cs typeface="Times New Roman" panose="02020603050405020304" pitchFamily="18" charset="0"/>
                </a:endParaRPr>
              </a:p>
            </p:txBody>
          </p:sp>
        </mc:Choice>
        <mc:Fallback xmlns="">
          <p:sp>
            <p:nvSpPr>
              <p:cNvPr id="5" name="Θέση περιεχομένου 3">
                <a:extLst>
                  <a:ext uri="{FF2B5EF4-FFF2-40B4-BE49-F238E27FC236}">
                    <a16:creationId xmlns:a16="http://schemas.microsoft.com/office/drawing/2014/main" id="{4E02DAF2-5CD2-4CA7-94F2-E60F1CEBF6E2}"/>
                  </a:ext>
                </a:extLst>
              </p:cNvPr>
              <p:cNvSpPr>
                <a:spLocks noGrp="1" noRot="1" noChangeAspect="1" noMove="1" noResize="1" noEditPoints="1" noAdjustHandles="1" noChangeArrowheads="1" noChangeShapeType="1" noTextEdit="1"/>
              </p:cNvSpPr>
              <p:nvPr>
                <p:ph idx="1"/>
              </p:nvPr>
            </p:nvSpPr>
            <p:spPr>
              <a:xfrm>
                <a:off x="1096963" y="1846263"/>
                <a:ext cx="10058400" cy="2130119"/>
              </a:xfrm>
              <a:prstGeom prst="rect">
                <a:avLst/>
              </a:prstGeom>
              <a:blipFill>
                <a:blip r:embed="rId2"/>
                <a:stretch>
                  <a:fillRect l="-1453" t="-2564" r="-1392" b="-3989"/>
                </a:stretch>
              </a:blipFill>
            </p:spPr>
            <p:txBody>
              <a:bodyPr/>
              <a:lstStyle/>
              <a:p>
                <a:r>
                  <a:rPr lang="el-GR">
                    <a:noFill/>
                  </a:rPr>
                  <a:t> </a:t>
                </a:r>
              </a:p>
            </p:txBody>
          </p:sp>
        </mc:Fallback>
      </mc:AlternateContent>
    </p:spTree>
    <p:extLst>
      <p:ext uri="{BB962C8B-B14F-4D97-AF65-F5344CB8AC3E}">
        <p14:creationId xmlns:p14="http://schemas.microsoft.com/office/powerpoint/2010/main" val="21873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81CF19DF-2BBB-46EC-838C-AB2EB013FAAD}"/>
                  </a:ext>
                </a:extLst>
              </p:cNvPr>
              <p:cNvSpPr>
                <a:spLocks noGrp="1"/>
              </p:cNvSpPr>
              <p:nvPr>
                <p:ph idx="1"/>
              </p:nvPr>
            </p:nvSpPr>
            <p:spPr>
              <a:xfrm>
                <a:off x="1066800" y="1862512"/>
                <a:ext cx="10058400" cy="4023360"/>
              </a:xfrm>
            </p:spPr>
            <p:txBody>
              <a:bodyPr>
                <a:normAutofit/>
              </a:bodyPr>
              <a:lstStyle/>
              <a:p>
                <a:r>
                  <a:rPr lang="el-GR" dirty="0">
                    <a:latin typeface="Times New Roman" panose="02020603050405020304" pitchFamily="18" charset="0"/>
                    <a:cs typeface="Times New Roman" panose="02020603050405020304" pitchFamily="18" charset="0"/>
                  </a:rPr>
                  <a:t>Παράδειγμα 1</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Να βρεθούν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για την συνεχή τυχαία μεταβλητή Χ με πυκνότητα πιθανότητας </a:t>
                </a:r>
              </a:p>
              <a:p>
                <a14:m>
                  <m:oMath xmlns:m="http://schemas.openxmlformats.org/officeDocument/2006/math">
                    <m:sSub>
                      <m:sSubPr>
                        <m:ctrlPr>
                          <a:rPr lang="el-G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𝑋</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oMath>
                </a14:m>
                <a:r>
                  <a:rPr lang="en-US" dirty="0">
                    <a:latin typeface="Times New Roman" panose="02020603050405020304" pitchFamily="18" charset="0"/>
                    <a:cs typeface="Times New Roman" panose="02020603050405020304" pitchFamily="18" charset="0"/>
                  </a:rPr>
                  <a:t> = k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l-GR" b="0" i="0" smtClean="0">
                        <a:latin typeface="Cambria Math" panose="02040503050406030204" pitchFamily="18" charset="0"/>
                        <a:ea typeface="Cambria Math" panose="02040503050406030204" pitchFamily="18" charset="0"/>
                      </a:rPr>
                      <m:t>3</m:t>
                    </m:r>
                    <m:r>
                      <a:rPr lang="el-GR">
                        <a:latin typeface="Cambria Math" panose="02040503050406030204" pitchFamily="18" charset="0"/>
                        <a:ea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k </a:t>
                </a:r>
                <a:r>
                  <a:rPr lang="el-GR" dirty="0">
                    <a:latin typeface="Times New Roman" panose="02020603050405020304" pitchFamily="18" charset="0"/>
                    <a:cs typeface="Times New Roman" panose="02020603050405020304" pitchFamily="18" charset="0"/>
                  </a:rPr>
                  <a:t>σταθερά</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H </a:t>
                </a:r>
                <a:r>
                  <a:rPr lang="el-GR" dirty="0">
                    <a:latin typeface="Times New Roman" panose="02020603050405020304" pitchFamily="18" charset="0"/>
                    <a:cs typeface="Times New Roman" panose="02020603050405020304" pitchFamily="18" charset="0"/>
                  </a:rPr>
                  <a:t>τιμή της </a:t>
                </a:r>
                <a:r>
                  <a:rPr lang="el-GR" dirty="0" err="1">
                    <a:latin typeface="Times New Roman" panose="02020603050405020304" pitchFamily="18" charset="0"/>
                    <a:cs typeface="Times New Roman" panose="02020603050405020304" pitchFamily="18" charset="0"/>
                  </a:rPr>
                  <a:t>σταθεράς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a:t>
                </a:r>
              </a:p>
              <a:p>
                <a:r>
                  <a:rPr lang="en-US" dirty="0">
                    <a:latin typeface="Times New Roman" panose="02020603050405020304" pitchFamily="18" charset="0"/>
                    <a:cs typeface="Times New Roman" panose="02020603050405020304" pitchFamily="18" charset="0"/>
                  </a:rPr>
                  <a:t>b) </a:t>
                </a:r>
                <a:r>
                  <a:rPr lang="el-GR" dirty="0">
                    <a:latin typeface="Times New Roman" panose="02020603050405020304" pitchFamily="18" charset="0"/>
                    <a:cs typeface="Times New Roman" panose="02020603050405020304" pitchFamily="18" charset="0"/>
                  </a:rPr>
                  <a:t>Η συνάρτηση κατανομής της </a:t>
                </a:r>
                <a:r>
                  <a:rPr lang="en-US" dirty="0">
                    <a:latin typeface="Times New Roman" panose="02020603050405020304" pitchFamily="18" charset="0"/>
                    <a:cs typeface="Times New Roman" panose="02020603050405020304" pitchFamily="18" charset="0"/>
                  </a:rPr>
                  <a:t>X</a:t>
                </a:r>
              </a:p>
              <a:p>
                <a:r>
                  <a:rPr lang="en-US" dirty="0">
                    <a:latin typeface="Times New Roman" panose="02020603050405020304" pitchFamily="18" charset="0"/>
                    <a:cs typeface="Times New Roman" panose="02020603050405020304" pitchFamily="18" charset="0"/>
                  </a:rPr>
                  <a:t>c) </a:t>
                </a:r>
                <a:r>
                  <a:rPr lang="el-GR" dirty="0">
                    <a:latin typeface="Times New Roman" panose="02020603050405020304" pitchFamily="18" charset="0"/>
                    <a:cs typeface="Times New Roman" panose="02020603050405020304" pitchFamily="18" charset="0"/>
                  </a:rPr>
                  <a:t>Οι πιθανότητες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P(X&lt;1), ii) P(X&gt;2) </a:t>
                </a:r>
                <a:r>
                  <a:rPr lang="el-GR" dirty="0">
                    <a:latin typeface="Times New Roman" panose="02020603050405020304" pitchFamily="18" charset="0"/>
                    <a:cs typeface="Times New Roman" panose="02020603050405020304" pitchFamily="18" charset="0"/>
                  </a:rPr>
                  <a:t>και </a:t>
                </a:r>
                <a:r>
                  <a:rPr lang="en-US" dirty="0">
                    <a:latin typeface="Times New Roman" panose="02020603050405020304" pitchFamily="18" charset="0"/>
                    <a:cs typeface="Times New Roman" panose="02020603050405020304" pitchFamily="18" charset="0"/>
                  </a:rPr>
                  <a:t>iii) P(</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latin typeface="Times New Roman" panose="02020603050405020304" pitchFamily="18" charset="0"/>
                    <a:cs typeface="Times New Roman" panose="02020603050405020304" pitchFamily="18" charset="0"/>
                  </a:rPr>
                  <a:t> &lt; X &lt;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oMath>
                </a14:m>
                <a:r>
                  <a:rPr lang="en-US" dirty="0">
                    <a:latin typeface="Times New Roman" panose="02020603050405020304" pitchFamily="18" charset="0"/>
                    <a:cs typeface="Times New Roman" panose="02020603050405020304" pitchFamily="18" charset="0"/>
                  </a:rPr>
                  <a:t>)</a:t>
                </a:r>
              </a:p>
              <a:p>
                <a:pPr marL="201168" lvl="1" indent="0">
                  <a:buNone/>
                </a:pPr>
                <a:endParaRPr lang="en-US" dirty="0"/>
              </a:p>
              <a:p>
                <a:pPr marL="0" indent="0">
                  <a:buNone/>
                </a:pPr>
                <a:endParaRPr lang="en-US" dirty="0"/>
              </a:p>
            </p:txBody>
          </p:sp>
        </mc:Choice>
        <mc:Fallback xmlns="">
          <p:sp>
            <p:nvSpPr>
              <p:cNvPr id="3" name="Θέση περιεχομένου 2">
                <a:extLst>
                  <a:ext uri="{FF2B5EF4-FFF2-40B4-BE49-F238E27FC236}">
                    <a16:creationId xmlns:a16="http://schemas.microsoft.com/office/drawing/2014/main" id="{81CF19DF-2BBB-46EC-838C-AB2EB013FAAD}"/>
                  </a:ext>
                </a:extLst>
              </p:cNvPr>
              <p:cNvSpPr>
                <a:spLocks noGrp="1" noRot="1" noChangeAspect="1" noMove="1" noResize="1" noEditPoints="1" noAdjustHandles="1" noChangeArrowheads="1" noChangeShapeType="1" noTextEdit="1"/>
              </p:cNvSpPr>
              <p:nvPr>
                <p:ph idx="1"/>
              </p:nvPr>
            </p:nvSpPr>
            <p:spPr>
              <a:xfrm>
                <a:off x="1066800" y="1862512"/>
                <a:ext cx="10058400" cy="4023360"/>
              </a:xfrm>
              <a:blipFill>
                <a:blip r:embed="rId2"/>
                <a:stretch>
                  <a:fillRect l="-606" t="-1667"/>
                </a:stretch>
              </a:blipFill>
            </p:spPr>
            <p:txBody>
              <a:bodyPr/>
              <a:lstStyle/>
              <a:p>
                <a:r>
                  <a:rPr lang="el-GR">
                    <a:noFill/>
                  </a:rPr>
                  <a:t> </a:t>
                </a:r>
              </a:p>
            </p:txBody>
          </p:sp>
        </mc:Fallback>
      </mc:AlternateContent>
      <p:sp>
        <p:nvSpPr>
          <p:cNvPr id="4" name="Τίτλος 1">
            <a:extLst>
              <a:ext uri="{FF2B5EF4-FFF2-40B4-BE49-F238E27FC236}">
                <a16:creationId xmlns:a16="http://schemas.microsoft.com/office/drawing/2014/main" id="{F888E1C7-B735-4951-85EC-6466CE08D4F0}"/>
              </a:ext>
            </a:extLst>
          </p:cNvPr>
          <p:cNvSpPr>
            <a:spLocks noGrp="1"/>
          </p:cNvSpPr>
          <p:nvPr>
            <p:ph type="title"/>
          </p:nvPr>
        </p:nvSpPr>
        <p:spPr>
          <a:xfrm>
            <a:off x="1096963" y="287338"/>
            <a:ext cx="10058400" cy="1449387"/>
          </a:xfrm>
        </p:spPr>
        <p:txBody>
          <a:bodyPr>
            <a:normAutofit/>
          </a:bodyPr>
          <a:lstStyle/>
          <a:p>
            <a:pPr algn="ctr"/>
            <a:r>
              <a:rPr lang="el-GR" sz="2800" dirty="0">
                <a:latin typeface="Times New Roman" panose="02020603050405020304" pitchFamily="18" charset="0"/>
                <a:cs typeface="Times New Roman" panose="02020603050405020304" pitchFamily="18" charset="0"/>
              </a:rPr>
              <a:t>Πυκνότητα Πιθανότητας και συνάρτηση κατανομής</a:t>
            </a:r>
          </a:p>
        </p:txBody>
      </p:sp>
    </p:spTree>
    <p:extLst>
      <p:ext uri="{BB962C8B-B14F-4D97-AF65-F5344CB8AC3E}">
        <p14:creationId xmlns:p14="http://schemas.microsoft.com/office/powerpoint/2010/main" val="708211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E5C418-171F-49D0-B63E-9831FE1C491A}"/>
              </a:ext>
            </a:extLst>
          </p:cNvPr>
          <p:cNvSpPr>
            <a:spLocks noGrp="1"/>
          </p:cNvSpPr>
          <p:nvPr>
            <p:ph type="title"/>
          </p:nvPr>
        </p:nvSpPr>
        <p:spPr/>
        <p:txBody>
          <a:bodyPr>
            <a:normAutofit/>
          </a:bodyPr>
          <a:lstStyle/>
          <a:p>
            <a:pPr algn="ctr"/>
            <a:r>
              <a:rPr lang="el-GR" sz="2800" dirty="0">
                <a:solidFill>
                  <a:srgbClr val="000000">
                    <a:lumMod val="75000"/>
                    <a:lumOff val="25000"/>
                  </a:srgbClr>
                </a:solidFill>
                <a:latin typeface="Times New Roman" panose="02020603050405020304" pitchFamily="18" charset="0"/>
                <a:cs typeface="Times New Roman" panose="02020603050405020304" pitchFamily="18" charset="0"/>
              </a:rPr>
              <a:t>Πυκνότητα Πιθανότητας και συνάρτηση κατανομής</a:t>
            </a:r>
            <a:endParaRPr lang="el-GR" sz="4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69B75142-8547-444D-993C-80FB18BE67A7}"/>
                  </a:ext>
                </a:extLst>
              </p:cNvPr>
              <p:cNvSpPr>
                <a:spLocks noGrp="1"/>
              </p:cNvSpPr>
              <p:nvPr>
                <p:ph idx="1"/>
              </p:nvPr>
            </p:nvSpPr>
            <p:spPr>
              <a:xfrm>
                <a:off x="1097280" y="1845734"/>
                <a:ext cx="10058400" cy="3529830"/>
              </a:xfrm>
            </p:spPr>
            <p:txBody>
              <a:bodyPr>
                <a:normAutofit/>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a) </a:t>
                </a:r>
                <a14:m>
                  <m:oMath xmlns:m="http://schemas.openxmlformats.org/officeDocument/2006/math">
                    <m:nary>
                      <m:naryPr>
                        <m:ctrlPr>
                          <a:rPr lang="el-GR" i="1" smtClean="0">
                            <a:solidFill>
                              <a:srgbClr val="000000"/>
                            </a:solidFill>
                            <a:latin typeface="Cambria Math" panose="02040503050406030204" pitchFamily="18" charset="0"/>
                          </a:rPr>
                        </m:ctrlPr>
                      </m:naryPr>
                      <m:sub>
                        <m:r>
                          <m:rPr>
                            <m:brk m:alnAt="23"/>
                          </m:rPr>
                          <a:rPr lang="el-GR" i="0">
                            <a:solidFill>
                              <a:srgbClr val="000000"/>
                            </a:solidFill>
                            <a:latin typeface="Cambria Math" panose="02040503050406030204" pitchFamily="18" charset="0"/>
                          </a:rPr>
                          <m:t>−</m:t>
                        </m:r>
                        <m:r>
                          <a:rPr lang="el-GR" i="0">
                            <a:solidFill>
                              <a:srgbClr val="000000"/>
                            </a:solidFill>
                            <a:latin typeface="Cambria Math" panose="02040503050406030204" pitchFamily="18" charset="0"/>
                            <a:ea typeface="Cambria Math" panose="02040503050406030204" pitchFamily="18" charset="0"/>
                          </a:rPr>
                          <m:t>∞</m:t>
                        </m:r>
                      </m:sub>
                      <m:sup>
                        <m:r>
                          <a:rPr lang="el-GR" i="0">
                            <a:solidFill>
                              <a:srgbClr val="000000"/>
                            </a:solidFill>
                            <a:latin typeface="Cambria Math" panose="02040503050406030204" pitchFamily="18" charset="0"/>
                          </a:rPr>
                          <m:t>+</m:t>
                        </m:r>
                        <m:r>
                          <a:rPr lang="el-GR" i="0">
                            <a:solidFill>
                              <a:srgbClr val="000000"/>
                            </a:solidFill>
                            <a:latin typeface="Cambria Math" panose="02040503050406030204" pitchFamily="18" charset="0"/>
                            <a:ea typeface="Cambria Math" panose="02040503050406030204" pitchFamily="18" charset="0"/>
                          </a:rPr>
                          <m:t>∞</m:t>
                        </m:r>
                      </m:sup>
                      <m:e>
                        <m:sSub>
                          <m:sSubPr>
                            <m:ctrlPr>
                              <a:rPr lang="el-GR"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f</m:t>
                            </m:r>
                          </m:e>
                          <m:sub>
                            <m:r>
                              <m:rPr>
                                <m:sty m:val="p"/>
                              </m:rPr>
                              <a:rPr lang="en-US" i="0">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i="0">
                                <a:solidFill>
                                  <a:srgbClr val="000000"/>
                                </a:solidFill>
                                <a:latin typeface="Cambria Math" panose="02040503050406030204" pitchFamily="18" charset="0"/>
                              </a:rPr>
                              <m:t>x</m:t>
                            </m:r>
                          </m:e>
                        </m:d>
                        <m:r>
                          <m:rPr>
                            <m:sty m:val="p"/>
                          </m:rPr>
                          <a:rPr lang="en-US" i="0">
                            <a:solidFill>
                              <a:srgbClr val="000000"/>
                            </a:solidFill>
                            <a:latin typeface="Cambria Math" panose="02040503050406030204" pitchFamily="18" charset="0"/>
                          </a:rPr>
                          <m:t>dx</m:t>
                        </m:r>
                        <m:r>
                          <a:rPr lang="en-US" i="0">
                            <a:solidFill>
                              <a:srgbClr val="000000"/>
                            </a:solidFill>
                            <a:latin typeface="Cambria Math" panose="02040503050406030204" pitchFamily="18" charset="0"/>
                          </a:rPr>
                          <m:t>=1</m:t>
                        </m:r>
                      </m:e>
                    </m:nary>
                  </m:oMath>
                </a14:m>
                <a:r>
                  <a:rPr lang="el-GR" dirty="0">
                    <a:latin typeface="Times New Roman" panose="02020603050405020304" pitchFamily="18" charset="0"/>
                    <a:cs typeface="Times New Roman" panose="02020603050405020304" pitchFamily="18" charset="0"/>
                  </a:rPr>
                  <a:t>  </a:t>
                </a:r>
              </a:p>
              <a:p>
                <a:pPr marL="0" indent="0">
                  <a:buNone/>
                </a:pPr>
                <a:r>
                  <a:rPr lang="en-US"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b>
                      <m:sup>
                        <m: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x</m:t>
                            </m:r>
                          </m:e>
                        </m:d>
                        <m:r>
                          <m:rPr>
                            <m:sty m:val="p"/>
                          </m:rPr>
                          <a:rPr lang="en-US">
                            <a:solidFill>
                              <a:srgbClr val="000000"/>
                            </a:solidFill>
                            <a:latin typeface="Cambria Math" panose="02040503050406030204" pitchFamily="18" charset="0"/>
                          </a:rPr>
                          <m:t>dx</m:t>
                        </m:r>
                        <m:r>
                          <a:rPr lang="en-US">
                            <a:solidFill>
                              <a:srgbClr val="000000"/>
                            </a:solidFill>
                            <a:latin typeface="Cambria Math" panose="02040503050406030204" pitchFamily="18" charset="0"/>
                          </a:rPr>
                          <m:t>=</m:t>
                        </m:r>
                        <m:nary>
                          <m:naryPr>
                            <m:ctrlPr>
                              <a:rPr lang="el-GR" i="1">
                                <a:solidFill>
                                  <a:srgbClr val="000000"/>
                                </a:solidFill>
                                <a:latin typeface="Cambria Math" panose="02040503050406030204" pitchFamily="18" charset="0"/>
                              </a:rPr>
                            </m:ctrlPr>
                          </m:naryPr>
                          <m:sub>
                            <m:r>
                              <m:rPr>
                                <m:brk m:alnAt="23"/>
                              </m:rP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b>
                          <m:sup>
                            <m:r>
                              <a:rPr lang="el-GR" i="1">
                                <a:solidFill>
                                  <a:srgbClr val="000000"/>
                                </a:solidFill>
                                <a:latin typeface="Cambria Math" panose="02040503050406030204" pitchFamily="18" charset="0"/>
                              </a:rPr>
                              <m:t>0</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x</m:t>
                                </m:r>
                              </m:e>
                            </m:d>
                            <m:r>
                              <m:rPr>
                                <m:sty m:val="p"/>
                              </m:rPr>
                              <a:rPr lang="en-US">
                                <a:solidFill>
                                  <a:srgbClr val="000000"/>
                                </a:solidFill>
                                <a:latin typeface="Cambria Math" panose="02040503050406030204" pitchFamily="18" charset="0"/>
                              </a:rPr>
                              <m:t>dx</m:t>
                            </m:r>
                            <m:r>
                              <a:rPr lang="el-GR" i="1">
                                <a:solidFill>
                                  <a:srgbClr val="000000"/>
                                </a:solidFill>
                                <a:latin typeface="Cambria Math" panose="02040503050406030204" pitchFamily="18" charset="0"/>
                              </a:rPr>
                              <m:t>+</m:t>
                            </m:r>
                            <m:nary>
                              <m:naryPr>
                                <m:ctrlPr>
                                  <a:rPr lang="el-GR" i="1">
                                    <a:solidFill>
                                      <a:srgbClr val="000000"/>
                                    </a:solidFill>
                                    <a:latin typeface="Cambria Math" panose="02040503050406030204" pitchFamily="18" charset="0"/>
                                  </a:rPr>
                                </m:ctrlPr>
                              </m:naryPr>
                              <m:sub>
                                <m:r>
                                  <m:rPr>
                                    <m:brk m:alnAt="23"/>
                                  </m:rPr>
                                  <a:rPr lang="el-GR" i="1">
                                    <a:solidFill>
                                      <a:srgbClr val="000000"/>
                                    </a:solidFill>
                                    <a:latin typeface="Cambria Math" panose="02040503050406030204" pitchFamily="18" charset="0"/>
                                  </a:rPr>
                                  <m:t>0</m:t>
                                </m:r>
                              </m:sub>
                              <m:sup>
                                <m:r>
                                  <a:rPr lang="en-US" b="0" i="0" smtClean="0">
                                    <a:solidFill>
                                      <a:srgbClr val="000000"/>
                                    </a:solidFill>
                                    <a:latin typeface="Cambria Math" panose="02040503050406030204" pitchFamily="18" charset="0"/>
                                    <a:ea typeface="Cambria Math" panose="02040503050406030204" pitchFamily="18" charset="0"/>
                                  </a:rPr>
                                  <m:t>3</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x</m:t>
                                    </m:r>
                                  </m:e>
                                </m:d>
                                <m:r>
                                  <m:rPr>
                                    <m:sty m:val="p"/>
                                  </m:rPr>
                                  <a:rPr lang="en-US">
                                    <a:solidFill>
                                      <a:srgbClr val="000000"/>
                                    </a:solidFill>
                                    <a:latin typeface="Cambria Math" panose="02040503050406030204" pitchFamily="18" charset="0"/>
                                  </a:rPr>
                                  <m:t>dx</m:t>
                                </m:r>
                                <m:r>
                                  <a:rPr lang="el-GR" i="1">
                                    <a:solidFill>
                                      <a:srgbClr val="000000"/>
                                    </a:solidFill>
                                    <a:latin typeface="Cambria Math" panose="02040503050406030204" pitchFamily="18" charset="0"/>
                                  </a:rPr>
                                  <m:t>+</m:t>
                                </m:r>
                                <m:nary>
                                  <m:naryPr>
                                    <m:ctrlPr>
                                      <a:rPr lang="el-GR" i="1">
                                        <a:solidFill>
                                          <a:srgbClr val="000000"/>
                                        </a:solidFill>
                                        <a:latin typeface="Cambria Math" panose="02040503050406030204" pitchFamily="18" charset="0"/>
                                      </a:rPr>
                                    </m:ctrlPr>
                                  </m:naryPr>
                                  <m:sub>
                                    <m:r>
                                      <m:rPr>
                                        <m:brk m:alnAt="23"/>
                                      </m:rPr>
                                      <a:rPr lang="en-US" b="0" i="1" smtClean="0">
                                        <a:solidFill>
                                          <a:srgbClr val="000000"/>
                                        </a:solidFill>
                                        <a:latin typeface="Cambria Math" panose="02040503050406030204" pitchFamily="18" charset="0"/>
                                      </a:rPr>
                                      <m:t>3</m:t>
                                    </m:r>
                                  </m:sub>
                                  <m:sup>
                                    <m:r>
                                      <a:rPr lang="el-GR">
                                        <a:solidFill>
                                          <a:srgbClr val="000000"/>
                                        </a:solidFill>
                                        <a:latin typeface="Cambria Math" panose="02040503050406030204" pitchFamily="18" charset="0"/>
                                      </a:rPr>
                                      <m:t>+</m:t>
                                    </m:r>
                                    <m:r>
                                      <a:rPr lang="el-GR">
                                        <a:solidFill>
                                          <a:srgbClr val="000000"/>
                                        </a:solidFill>
                                        <a:latin typeface="Cambria Math" panose="02040503050406030204" pitchFamily="18" charset="0"/>
                                        <a:ea typeface="Cambria Math" panose="02040503050406030204" pitchFamily="18" charset="0"/>
                                      </a:rPr>
                                      <m:t>∞</m:t>
                                    </m:r>
                                  </m:sup>
                                  <m:e>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x</m:t>
                                        </m:r>
                                      </m:e>
                                    </m:d>
                                    <m:r>
                                      <m:rPr>
                                        <m:sty m:val="p"/>
                                      </m:rPr>
                                      <a:rPr lang="en-US">
                                        <a:solidFill>
                                          <a:srgbClr val="000000"/>
                                        </a:solidFill>
                                        <a:latin typeface="Cambria Math" panose="02040503050406030204" pitchFamily="18" charset="0"/>
                                      </a:rPr>
                                      <m:t>dx</m:t>
                                    </m:r>
                                  </m:e>
                                </m:nary>
                              </m:e>
                            </m:nary>
                            <m:r>
                              <a:rPr lang="el-GR" i="1">
                                <a:solidFill>
                                  <a:srgbClr val="000000"/>
                                </a:solidFill>
                                <a:latin typeface="Cambria Math" panose="02040503050406030204" pitchFamily="18" charset="0"/>
                              </a:rPr>
                              <m:t>= </m:t>
                            </m:r>
                          </m:e>
                        </m:nary>
                      </m:e>
                    </m:nary>
                  </m:oMath>
                </a14:m>
                <a:r>
                  <a:rPr lang="el-GR"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nary>
                      <m:naryPr>
                        <m:ctrlPr>
                          <a:rPr lang="el-GR" i="1">
                            <a:solidFill>
                              <a:srgbClr val="000000"/>
                            </a:solidFill>
                            <a:latin typeface="Cambria Math" panose="02040503050406030204" pitchFamily="18" charset="0"/>
                          </a:rPr>
                        </m:ctrlPr>
                      </m:naryPr>
                      <m:sub>
                        <m:r>
                          <m:rPr>
                            <m:brk m:alnAt="23"/>
                          </m:rPr>
                          <a:rPr lang="el-GR" i="1">
                            <a:solidFill>
                              <a:srgbClr val="000000"/>
                            </a:solidFill>
                            <a:latin typeface="Cambria Math" panose="02040503050406030204" pitchFamily="18" charset="0"/>
                          </a:rPr>
                          <m:t>0</m:t>
                        </m:r>
                      </m:sub>
                      <m:sup>
                        <m:r>
                          <a:rPr lang="en-US" b="0" i="0" smtClean="0">
                            <a:solidFill>
                              <a:srgbClr val="000000"/>
                            </a:solidFill>
                            <a:latin typeface="Cambria Math" panose="02040503050406030204" pitchFamily="18" charset="0"/>
                          </a:rPr>
                          <m:t>3</m:t>
                        </m:r>
                      </m:sup>
                      <m:e>
                        <m:r>
                          <a:rPr lang="en-US" b="0" i="1" smtClean="0">
                            <a:solidFill>
                              <a:srgbClr val="000000"/>
                            </a:solidFill>
                            <a:latin typeface="Cambria Math" panose="02040503050406030204" pitchFamily="18" charset="0"/>
                            <a:ea typeface="Cambria Math" panose="02040503050406030204" pitchFamily="18" charset="0"/>
                          </a:rPr>
                          <m:t>𝑘</m:t>
                        </m:r>
                        <m:sSup>
                          <m:sSupPr>
                            <m:ctrlPr>
                              <a:rPr lang="en-US" b="0" i="1" smtClean="0">
                                <a:solidFill>
                                  <a:srgbClr val="000000"/>
                                </a:solidFill>
                                <a:latin typeface="Cambria Math" panose="02040503050406030204" pitchFamily="18" charset="0"/>
                                <a:ea typeface="Cambria Math" panose="02040503050406030204" pitchFamily="18" charset="0"/>
                              </a:rPr>
                            </m:ctrlPr>
                          </m:sSupPr>
                          <m:e>
                            <m:r>
                              <a:rPr lang="en-US" b="0" i="1" smtClean="0">
                                <a:solidFill>
                                  <a:srgbClr val="000000"/>
                                </a:solidFill>
                                <a:latin typeface="Cambria Math" panose="02040503050406030204" pitchFamily="18" charset="0"/>
                                <a:ea typeface="Cambria Math" panose="02040503050406030204" pitchFamily="18" charset="0"/>
                              </a:rPr>
                              <m:t>𝑥</m:t>
                            </m:r>
                          </m:e>
                          <m:sup>
                            <m:r>
                              <a:rPr lang="en-US" b="0" i="1" smtClean="0">
                                <a:solidFill>
                                  <a:srgbClr val="000000"/>
                                </a:solidFill>
                                <a:latin typeface="Cambria Math" panose="02040503050406030204" pitchFamily="18" charset="0"/>
                                <a:ea typeface="Cambria Math" panose="02040503050406030204" pitchFamily="18" charset="0"/>
                              </a:rPr>
                              <m:t>2</m:t>
                            </m:r>
                          </m:sup>
                        </m:sSup>
                        <m:r>
                          <a:rPr lang="en-US" i="1">
                            <a:solidFill>
                              <a:srgbClr val="000000"/>
                            </a:solidFill>
                            <a:latin typeface="Cambria Math" panose="02040503050406030204" pitchFamily="18" charset="0"/>
                            <a:ea typeface="Cambria Math" panose="02040503050406030204" pitchFamily="18" charset="0"/>
                          </a:rPr>
                          <m:t>𝑑𝑥</m:t>
                        </m:r>
                      </m:e>
                    </m:nary>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9</m:t>
                    </m:r>
                    <m:r>
                      <a:rPr lang="en-US" b="0" i="1" smtClean="0">
                        <a:solidFill>
                          <a:srgbClr val="000000"/>
                        </a:solidFill>
                        <a:latin typeface="Cambria Math" panose="02040503050406030204" pitchFamily="18" charset="0"/>
                      </a:rPr>
                      <m:t>𝑘</m:t>
                    </m:r>
                  </m:oMath>
                </a14:m>
                <a:endParaRPr lang="el-GR"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9k =1 </a:t>
                </a:r>
                <a:r>
                  <a:rPr lang="el-GR" dirty="0">
                    <a:latin typeface="Times New Roman" panose="02020603050405020304" pitchFamily="18" charset="0"/>
                    <a:cs typeface="Times New Roman" panose="02020603050405020304" pitchFamily="18" charset="0"/>
                  </a:rPr>
                  <a:t>ή </a:t>
                </a:r>
                <a:r>
                  <a:rPr lang="en-US" dirty="0">
                    <a:latin typeface="Times New Roman" panose="02020603050405020304" pitchFamily="18" charset="0"/>
                    <a:cs typeface="Times New Roman" panose="02020603050405020304" pitchFamily="18" charset="0"/>
                  </a:rPr>
                  <a:t>c</a:t>
                </a:r>
                <a:r>
                  <a:rPr lang="el-GR"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9 </a:t>
                </a:r>
                <a:r>
                  <a:rPr lang="el-GR" dirty="0">
                    <a:latin typeface="Times New Roman" panose="02020603050405020304" pitchFamily="18" charset="0"/>
                    <a:cs typeface="Times New Roman" panose="02020603050405020304" pitchFamily="18" charset="0"/>
                  </a:rPr>
                  <a:t>και </a:t>
                </a:r>
                <a14:m>
                  <m:oMath xmlns:m="http://schemas.openxmlformats.org/officeDocument/2006/math">
                    <m:sSub>
                      <m:sSubPr>
                        <m:ctrlPr>
                          <a:rPr lang="el-GR"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f</m:t>
                        </m:r>
                      </m:e>
                      <m:sub>
                        <m:r>
                          <m:rPr>
                            <m:sty m:val="p"/>
                          </m:rPr>
                          <a:rPr lang="en-US">
                            <a:solidFill>
                              <a:srgbClr val="000000"/>
                            </a:solidFill>
                            <a:latin typeface="Cambria Math" panose="02040503050406030204" pitchFamily="18" charset="0"/>
                          </a:rPr>
                          <m:t>X</m:t>
                        </m:r>
                      </m:sub>
                    </m:sSub>
                    <m:d>
                      <m:dPr>
                        <m:ctrlPr>
                          <a:rPr lang="en-US" i="1">
                            <a:solidFill>
                              <a:srgbClr val="000000"/>
                            </a:solidFill>
                            <a:latin typeface="Cambria Math" panose="02040503050406030204" pitchFamily="18" charset="0"/>
                          </a:rPr>
                        </m:ctrlPr>
                      </m:dPr>
                      <m:e>
                        <m:r>
                          <m:rPr>
                            <m:sty m:val="p"/>
                          </m:rPr>
                          <a:rPr lang="en-US">
                            <a:solidFill>
                              <a:srgbClr val="000000"/>
                            </a:solidFill>
                            <a:latin typeface="Cambria Math" panose="02040503050406030204" pitchFamily="18" charset="0"/>
                          </a:rPr>
                          <m:t>x</m:t>
                        </m:r>
                      </m:e>
                    </m:d>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endParaRPr lang="el-GR" dirty="0">
                  <a:latin typeface="Times New Roman" panose="02020603050405020304" pitchFamily="18" charset="0"/>
                  <a:cs typeface="Times New Roman" panose="02020603050405020304" pitchFamily="18" charset="0"/>
                </a:endParaRPr>
              </a:p>
              <a:p>
                <a:pPr marL="0" indent="0">
                  <a:buNone/>
                </a:pPr>
                <a:r>
                  <a:rPr lang="en-US" dirty="0">
                    <a:solidFill>
                      <a:srgbClr val="FF0000"/>
                    </a:solidFill>
                    <a:latin typeface="Times New Roman" panose="02020603050405020304" pitchFamily="18" charset="0"/>
                    <a:cs typeface="Times New Roman" panose="02020603050405020304" pitchFamily="18" charset="0"/>
                  </a:rPr>
                  <a:t>b)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𝑋</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oMath>
                </a14:m>
                <a:r>
                  <a:rPr lang="en-US"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nary>
                      <m:naryPr>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ea typeface="Cambria Math" panose="02040503050406030204" pitchFamily="18" charset="0"/>
                          </a:rPr>
                          <m:t>𝑥</m:t>
                        </m:r>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𝑋</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𝑑𝑡</m:t>
                        </m:r>
                      </m:e>
                    </m:nary>
                  </m:oMath>
                </a14:m>
                <a:r>
                  <a:rPr lang="en-US"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nary>
                      <m:naryPr>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0</m:t>
                        </m:r>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𝑋</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𝑑𝑡</m:t>
                        </m:r>
                      </m:e>
                    </m:nary>
                  </m:oMath>
                </a14:m>
                <a:r>
                  <a:rPr lang="en-US"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nary>
                      <m:naryPr>
                        <m:ctrlPr>
                          <a:rPr lang="en-US" i="1">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𝑥</m:t>
                        </m:r>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𝑋</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𝑑𝑡</m:t>
                        </m:r>
                      </m:e>
                    </m:nary>
                  </m:oMath>
                </a14:m>
                <a:r>
                  <a:rPr lang="en-US"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nary>
                      <m:naryPr>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𝑥</m:t>
                        </m:r>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𝑋</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𝑑𝑡</m:t>
                        </m:r>
                      </m:e>
                    </m:nary>
                  </m:oMath>
                </a14:m>
                <a:r>
                  <a:rPr lang="en-US"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solidFill>
                              <a:schemeClr val="tx1"/>
                            </a:solidFill>
                            <a:latin typeface="Cambria Math" panose="02040503050406030204" pitchFamily="18" charset="0"/>
                          </a:rPr>
                        </m:ctrlPr>
                      </m:fPr>
                      <m:num>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3</m:t>
                            </m:r>
                          </m:sup>
                        </m:sSup>
                      </m:num>
                      <m:den>
                        <m:r>
                          <a:rPr lang="en-US" b="0" i="1" smtClean="0">
                            <a:solidFill>
                              <a:schemeClr val="tx1"/>
                            </a:solidFill>
                            <a:latin typeface="Cambria Math" panose="02040503050406030204" pitchFamily="18" charset="0"/>
                          </a:rPr>
                          <m:t>27</m:t>
                        </m:r>
                      </m:den>
                    </m:f>
                  </m:oMath>
                </a14:m>
                <a:endParaRPr lang="el-GR" dirty="0">
                  <a:solidFill>
                    <a:schemeClr val="tx1"/>
                  </a:solidFill>
                  <a:latin typeface="Times New Roman" panose="02020603050405020304" pitchFamily="18" charset="0"/>
                  <a:cs typeface="Times New Roman" panose="02020603050405020304" pitchFamily="18" charset="0"/>
                </a:endParaRPr>
              </a:p>
              <a:p>
                <a:pPr marL="0" indent="0">
                  <a:buNone/>
                </a:pPr>
                <a:r>
                  <a:rPr lang="en-US" dirty="0">
                    <a:solidFill>
                      <a:srgbClr val="FF0000"/>
                    </a:solidFill>
                    <a:latin typeface="Times New Roman" panose="02020603050405020304" pitchFamily="18" charset="0"/>
                    <a:cs typeface="Times New Roman" panose="02020603050405020304" pitchFamily="18" charset="0"/>
                  </a:rPr>
                  <a:t>c) </a:t>
                </a:r>
                <a:r>
                  <a:rPr lang="en-US" dirty="0">
                    <a:solidFill>
                      <a:schemeClr val="tx1"/>
                    </a:solidFill>
                    <a:latin typeface="Times New Roman" panose="02020603050405020304" pitchFamily="18" charset="0"/>
                    <a:cs typeface="Times New Roman" panose="02020603050405020304" pitchFamily="18" charset="0"/>
                  </a:rPr>
                  <a:t>P(X&lt;1)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𝑋</m:t>
                        </m:r>
                      </m:sub>
                    </m:sSub>
                    <m:d>
                      <m:dPr>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 </m:t>
                    </m:r>
                    <m:f>
                      <m:fPr>
                        <m:ctrlPr>
                          <a:rPr lang="en-US" i="1">
                            <a:solidFill>
                              <a:schemeClr val="tx1"/>
                            </a:solidFill>
                            <a:latin typeface="Cambria Math" panose="02040503050406030204" pitchFamily="18" charset="0"/>
                          </a:rPr>
                        </m:ctrlPr>
                      </m:fPr>
                      <m:num>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1</m:t>
                            </m:r>
                          </m:e>
                          <m:sup>
                            <m:r>
                              <a:rPr lang="en-US" i="1">
                                <a:solidFill>
                                  <a:schemeClr val="tx1"/>
                                </a:solidFill>
                                <a:latin typeface="Cambria Math" panose="02040503050406030204" pitchFamily="18" charset="0"/>
                              </a:rPr>
                              <m:t>3</m:t>
                            </m:r>
                          </m:sup>
                        </m:sSup>
                      </m:num>
                      <m:den>
                        <m:r>
                          <a:rPr lang="en-US" i="1">
                            <a:solidFill>
                              <a:schemeClr val="tx1"/>
                            </a:solidFill>
                            <a:latin typeface="Cambria Math" panose="02040503050406030204" pitchFamily="18" charset="0"/>
                          </a:rPr>
                          <m:t>27</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27</m:t>
                        </m:r>
                      </m:den>
                    </m:f>
                  </m:oMath>
                </a14:m>
                <a:r>
                  <a:rPr lang="en-US" dirty="0">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P(X&gt;2) = </a:t>
                </a:r>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𝑋</m:t>
                        </m:r>
                      </m:sub>
                    </m:sSub>
                    <m:d>
                      <m:dPr>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2</m:t>
                        </m:r>
                      </m:e>
                    </m:d>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1−</m:t>
                    </m:r>
                    <m:f>
                      <m:fPr>
                        <m:ctrlPr>
                          <a:rPr lang="en-US" i="1">
                            <a:solidFill>
                              <a:schemeClr val="tx1"/>
                            </a:solidFill>
                            <a:latin typeface="Cambria Math" panose="02040503050406030204" pitchFamily="18" charset="0"/>
                          </a:rPr>
                        </m:ctrlPr>
                      </m:fPr>
                      <m:num>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2</m:t>
                            </m:r>
                          </m:e>
                          <m:sup>
                            <m:r>
                              <a:rPr lang="en-US" i="1">
                                <a:solidFill>
                                  <a:schemeClr val="tx1"/>
                                </a:solidFill>
                                <a:latin typeface="Cambria Math" panose="02040503050406030204" pitchFamily="18" charset="0"/>
                              </a:rPr>
                              <m:t>3</m:t>
                            </m:r>
                          </m:sup>
                        </m:sSup>
                      </m:num>
                      <m:den>
                        <m:r>
                          <a:rPr lang="en-US" i="1">
                            <a:solidFill>
                              <a:schemeClr val="tx1"/>
                            </a:solidFill>
                            <a:latin typeface="Cambria Math" panose="02040503050406030204" pitchFamily="18" charset="0"/>
                          </a:rPr>
                          <m:t>27</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9</m:t>
                        </m:r>
                      </m:num>
                      <m:den>
                        <m:r>
                          <a:rPr lang="en-US" i="1">
                            <a:solidFill>
                              <a:schemeClr val="tx1"/>
                            </a:solidFill>
                            <a:latin typeface="Cambria Math" panose="02040503050406030204" pitchFamily="18" charset="0"/>
                          </a:rPr>
                          <m:t>27</m:t>
                        </m:r>
                      </m:den>
                    </m:f>
                  </m:oMath>
                </a14:m>
                <a:endParaRPr lang="en-US" dirty="0">
                  <a:solidFill>
                    <a:schemeClr val="tx1"/>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P(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&lt;</m:t>
                    </m:r>
                    <m:r>
                      <a:rPr lang="en-US" b="0" i="1" smtClean="0">
                        <a:latin typeface="Cambria Math" panose="02040503050406030204" pitchFamily="18" charset="0"/>
                      </a:rPr>
                      <m:t>𝑋</m:t>
                    </m:r>
                    <m:r>
                      <a:rPr lang="en-US" b="0" i="1" smtClean="0">
                        <a:latin typeface="Cambria Math" panose="02040503050406030204" pitchFamily="18" charset="0"/>
                      </a:rPr>
                      <m:t>&lt; </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𝑋</m:t>
                        </m:r>
                      </m:sub>
                    </m:sSub>
                    <m:d>
                      <m:dPr>
                        <m:ctrlPr>
                          <a:rPr lang="en-US" i="1">
                            <a:solidFill>
                              <a:srgbClr val="000000"/>
                            </a:solidFill>
                            <a:latin typeface="Cambria Math" panose="02040503050406030204" pitchFamily="18" charset="0"/>
                          </a:rPr>
                        </m:ctrlPr>
                      </m:dPr>
                      <m:e>
                        <m:f>
                          <m:fPr>
                            <m:ctrlPr>
                              <a:rPr lang="en-US"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5</m:t>
                            </m:r>
                          </m:num>
                          <m:den>
                            <m:r>
                              <a:rPr lang="en-US" b="0" i="1" smtClean="0">
                                <a:solidFill>
                                  <a:srgbClr val="000000"/>
                                </a:solidFill>
                                <a:latin typeface="Cambria Math" panose="02040503050406030204" pitchFamily="18" charset="0"/>
                              </a:rPr>
                              <m:t>2</m:t>
                            </m:r>
                          </m:den>
                        </m:f>
                      </m:e>
                    </m:d>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𝑋</m:t>
                        </m:r>
                      </m:sub>
                    </m:sSub>
                    <m:d>
                      <m:dPr>
                        <m:ctrlPr>
                          <a:rPr lang="en-US" i="1" smtClean="0">
                            <a:solidFill>
                              <a:srgbClr val="000000"/>
                            </a:solidFill>
                            <a:latin typeface="Cambria Math" panose="02040503050406030204" pitchFamily="18" charset="0"/>
                          </a:rPr>
                        </m:ctrlPr>
                      </m:dPr>
                      <m:e>
                        <m:f>
                          <m:fPr>
                            <m:ctrlPr>
                              <a:rPr lang="en-US"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1</m:t>
                            </m:r>
                          </m:num>
                          <m:den>
                            <m:r>
                              <a:rPr lang="en-US" b="0" i="1" smtClean="0">
                                <a:solidFill>
                                  <a:srgbClr val="000000"/>
                                </a:solidFill>
                                <a:latin typeface="Cambria Math" panose="02040503050406030204" pitchFamily="18" charset="0"/>
                              </a:rPr>
                              <m:t>2</m:t>
                            </m:r>
                          </m:den>
                        </m:f>
                      </m:e>
                    </m:d>
                  </m:oMath>
                </a14:m>
                <a:r>
                  <a:rPr lang="en-US" dirty="0">
                    <a:latin typeface="Times New Roman" panose="02020603050405020304" pitchFamily="18" charset="0"/>
                    <a:cs typeface="Times New Roman" panose="02020603050405020304" pitchFamily="18" charset="0"/>
                  </a:rPr>
                  <a:t> = 0.571</a:t>
                </a:r>
              </a:p>
              <a:p>
                <a:pPr marL="0" indent="0">
                  <a:buNone/>
                </a:pPr>
                <a:endParaRPr lang="el-GR" sz="2400" dirty="0"/>
              </a:p>
              <a:p>
                <a:pPr marL="0" indent="0">
                  <a:buNone/>
                </a:pPr>
                <a:endParaRPr lang="en-US" dirty="0"/>
              </a:p>
              <a:p>
                <a:pPr marL="0" indent="0">
                  <a:buNone/>
                </a:pPr>
                <a:endParaRPr lang="en-US" dirty="0"/>
              </a:p>
              <a:p>
                <a:pPr marL="0" indent="0">
                  <a:buNone/>
                </a:pPr>
                <a:endParaRPr lang="el-GR" dirty="0"/>
              </a:p>
            </p:txBody>
          </p:sp>
        </mc:Choice>
        <mc:Fallback xmlns="">
          <p:sp>
            <p:nvSpPr>
              <p:cNvPr id="3" name="Θέση περιεχομένου 2">
                <a:extLst>
                  <a:ext uri="{FF2B5EF4-FFF2-40B4-BE49-F238E27FC236}">
                    <a16:creationId xmlns:a16="http://schemas.microsoft.com/office/drawing/2014/main" id="{69B75142-8547-444D-993C-80FB18BE67A7}"/>
                  </a:ext>
                </a:extLst>
              </p:cNvPr>
              <p:cNvSpPr>
                <a:spLocks noGrp="1" noRot="1" noChangeAspect="1" noMove="1" noResize="1" noEditPoints="1" noAdjustHandles="1" noChangeArrowheads="1" noChangeShapeType="1" noTextEdit="1"/>
              </p:cNvSpPr>
              <p:nvPr>
                <p:ph idx="1"/>
              </p:nvPr>
            </p:nvSpPr>
            <p:spPr>
              <a:xfrm>
                <a:off x="1097280" y="1845734"/>
                <a:ext cx="10058400" cy="3529830"/>
              </a:xfrm>
              <a:blipFill>
                <a:blip r:embed="rId2"/>
                <a:stretch>
                  <a:fillRect l="-2970" t="-17271"/>
                </a:stretch>
              </a:blipFill>
            </p:spPr>
            <p:txBody>
              <a:bodyPr/>
              <a:lstStyle/>
              <a:p>
                <a:r>
                  <a:rPr lang="el-GR">
                    <a:noFill/>
                  </a:rPr>
                  <a:t> </a:t>
                </a:r>
              </a:p>
            </p:txBody>
          </p:sp>
        </mc:Fallback>
      </mc:AlternateContent>
    </p:spTree>
    <p:extLst>
      <p:ext uri="{BB962C8B-B14F-4D97-AF65-F5344CB8AC3E}">
        <p14:creationId xmlns:p14="http://schemas.microsoft.com/office/powerpoint/2010/main" val="269046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348E25-4A96-437D-8E69-8BB842438126}"/>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Μέση Τιμή και διακύμανση</a:t>
            </a:r>
          </a:p>
        </p:txBody>
      </p:sp>
      <mc:AlternateContent xmlns:mc="http://schemas.openxmlformats.org/markup-compatibility/2006" xmlns:a14="http://schemas.microsoft.com/office/drawing/2010/main">
        <mc:Choice Requires="a14">
          <p:sp>
            <p:nvSpPr>
              <p:cNvPr id="4" name="Θέση περιεχομένου 3">
                <a:extLst>
                  <a:ext uri="{FF2B5EF4-FFF2-40B4-BE49-F238E27FC236}">
                    <a16:creationId xmlns:a16="http://schemas.microsoft.com/office/drawing/2014/main" id="{5AE54518-4F86-49F4-9418-E63326FE302A}"/>
                  </a:ext>
                </a:extLst>
              </p:cNvPr>
              <p:cNvSpPr>
                <a:spLocks noGrp="1"/>
              </p:cNvSpPr>
              <p:nvPr>
                <p:ph idx="1"/>
              </p:nvPr>
            </p:nvSpPr>
            <p:spPr>
              <a:xfrm>
                <a:off x="1096963" y="1904301"/>
                <a:ext cx="10058400" cy="152469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l-GR" dirty="0">
                    <a:latin typeface="Times New Roman" panose="02020603050405020304" pitchFamily="18" charset="0"/>
                    <a:cs typeface="Times New Roman" panose="02020603050405020304" pitchFamily="18" charset="0"/>
                  </a:rPr>
                  <a:t>Ορίζουμε ως αναμενόμενη ή μέση τιμή Ε(Χ) μιας συνεχούς τυχαίας μεταβλητής με πυκνότητα πιθανότητας </a:t>
                </a:r>
                <a14:m>
                  <m:oMath xmlns:m="http://schemas.openxmlformats.org/officeDocument/2006/math">
                    <m:sSub>
                      <m:sSubPr>
                        <m:ctrlPr>
                          <a:rPr lang="el-GR"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𝑓</m:t>
                        </m:r>
                      </m:e>
                      <m:sub>
                        <m:r>
                          <a:rPr lang="en-US" b="0" i="1" smtClean="0">
                            <a:latin typeface="Cambria Math" panose="02040503050406030204" pitchFamily="18" charset="0"/>
                            <a:cs typeface="Times New Roman" panose="02020603050405020304" pitchFamily="18" charset="0"/>
                          </a:rPr>
                          <m:t>𝑋</m:t>
                        </m:r>
                      </m:sub>
                    </m:sSub>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𝑥</m:t>
                        </m:r>
                      </m:e>
                    </m:d>
                    <m:r>
                      <a:rPr lang="el-GR" b="0" i="1" smtClean="0">
                        <a:latin typeface="Cambria Math" panose="02040503050406030204" pitchFamily="18" charset="0"/>
                        <a:cs typeface="Times New Roman" panose="02020603050405020304" pitchFamily="18" charset="0"/>
                      </a:rPr>
                      <m:t> </m:t>
                    </m:r>
                  </m:oMath>
                </a14:m>
                <a:r>
                  <a:rPr lang="el-GR" dirty="0">
                    <a:latin typeface="Times New Roman" panose="02020603050405020304" pitchFamily="18" charset="0"/>
                    <a:cs typeface="Times New Roman" panose="02020603050405020304" pitchFamily="18" charset="0"/>
                  </a:rPr>
                  <a:t>τον αριθμό</a:t>
                </a:r>
                <a:r>
                  <a:rPr lang="en-US" dirty="0">
                    <a:latin typeface="Times New Roman" panose="02020603050405020304" pitchFamily="18" charset="0"/>
                    <a:cs typeface="Times New Roman" panose="02020603050405020304" pitchFamily="18" charset="0"/>
                  </a:rPr>
                  <a:t>:</a:t>
                </a:r>
              </a:p>
              <a:p>
                <a:pPr algn="just"/>
                <a:r>
                  <a:rPr lang="en-US" dirty="0"/>
                  <a:t>                                             </a:t>
                </a:r>
                <a14:m>
                  <m:oMath xmlns:m="http://schemas.openxmlformats.org/officeDocument/2006/math">
                    <m:sSub>
                      <m:sSubPr>
                        <m:ctrlPr>
                          <a:rPr lang="en-US" i="1" smtClean="0">
                            <a:latin typeface="Cambria Math" panose="02040503050406030204" pitchFamily="18" charset="0"/>
                          </a:rPr>
                        </m:ctrlPr>
                      </m:sSubPr>
                      <m:e>
                        <m:r>
                          <a:rPr lang="el-GR" b="0" i="1" smtClean="0">
                            <a:latin typeface="Cambria Math" panose="02040503050406030204" pitchFamily="18" charset="0"/>
                          </a:rPr>
                          <m:t>𝜇</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m:rPr>
                        <m:sty m:val="p"/>
                      </m:rPr>
                      <a:rPr lang="el-GR" b="0" i="0" smtClean="0">
                        <a:latin typeface="Cambria Math" panose="02040503050406030204" pitchFamily="18" charset="0"/>
                      </a:rPr>
                      <m:t>Ε</m:t>
                    </m:r>
                    <m:d>
                      <m:dPr>
                        <m:ctrlPr>
                          <a:rPr lang="el-GR" b="0" i="1" smtClean="0">
                            <a:latin typeface="Cambria Math" panose="02040503050406030204" pitchFamily="18" charset="0"/>
                          </a:rPr>
                        </m:ctrlPr>
                      </m:dPr>
                      <m:e>
                        <m:r>
                          <m:rPr>
                            <m:sty m:val="p"/>
                          </m:rPr>
                          <a:rPr lang="el-GR" b="0" i="0" smtClean="0">
                            <a:latin typeface="Cambria Math" panose="02040503050406030204" pitchFamily="18" charset="0"/>
                          </a:rPr>
                          <m:t>Χ</m:t>
                        </m:r>
                      </m:e>
                    </m:d>
                    <m:r>
                      <a:rPr lang="en-US" b="0" i="1" smtClean="0">
                        <a:latin typeface="Cambria Math" panose="02040503050406030204" pitchFamily="18" charset="0"/>
                        <a:ea typeface="Cambria Math" panose="02040503050406030204" pitchFamily="18" charset="0"/>
                      </a:rPr>
                      <m:t>= </m:t>
                    </m:r>
                    <m:nary>
                      <m:naryPr>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𝑥𝑓</m:t>
                            </m:r>
                          </m:e>
                          <m:sub>
                            <m:r>
                              <a:rPr lang="en-US" b="0" i="1" smtClean="0">
                                <a:latin typeface="Cambria Math" panose="02040503050406030204" pitchFamily="18" charset="0"/>
                                <a:ea typeface="Cambria Math" panose="02040503050406030204" pitchFamily="18" charset="0"/>
                              </a:rPr>
                              <m:t>𝑋</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𝑑𝑥</m:t>
                        </m:r>
                      </m:e>
                    </m:nary>
                  </m:oMath>
                </a14:m>
                <a:endParaRPr lang="en-US" dirty="0">
                  <a:latin typeface="Times New Roman" panose="02020603050405020304" pitchFamily="18" charset="0"/>
                  <a:cs typeface="Times New Roman" panose="02020603050405020304" pitchFamily="18" charset="0"/>
                </a:endParaRPr>
              </a:p>
            </p:txBody>
          </p:sp>
        </mc:Choice>
        <mc:Fallback xmlns="">
          <p:sp>
            <p:nvSpPr>
              <p:cNvPr id="4" name="Θέση περιεχομένου 3">
                <a:extLst>
                  <a:ext uri="{FF2B5EF4-FFF2-40B4-BE49-F238E27FC236}">
                    <a16:creationId xmlns:a16="http://schemas.microsoft.com/office/drawing/2014/main" id="{5AE54518-4F86-49F4-9418-E63326FE302A}"/>
                  </a:ext>
                </a:extLst>
              </p:cNvPr>
              <p:cNvSpPr>
                <a:spLocks noGrp="1" noRot="1" noChangeAspect="1" noMove="1" noResize="1" noEditPoints="1" noAdjustHandles="1" noChangeArrowheads="1" noChangeShapeType="1" noTextEdit="1"/>
              </p:cNvSpPr>
              <p:nvPr>
                <p:ph idx="1"/>
              </p:nvPr>
            </p:nvSpPr>
            <p:spPr>
              <a:xfrm>
                <a:off x="1096963" y="1904301"/>
                <a:ext cx="10058400" cy="1524699"/>
              </a:xfrm>
              <a:prstGeom prst="rect">
                <a:avLst/>
              </a:prstGeom>
              <a:blipFill>
                <a:blip r:embed="rId2"/>
                <a:stretch>
                  <a:fillRect r="-545" b="-4624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Θέση περιεχομένου 3">
                <a:extLst>
                  <a:ext uri="{FF2B5EF4-FFF2-40B4-BE49-F238E27FC236}">
                    <a16:creationId xmlns:a16="http://schemas.microsoft.com/office/drawing/2014/main" id="{CC9373D1-A31F-4A32-906C-D59FC8CB2F85}"/>
                  </a:ext>
                </a:extLst>
              </p:cNvPr>
              <p:cNvSpPr txBox="1">
                <a:spLocks/>
              </p:cNvSpPr>
              <p:nvPr/>
            </p:nvSpPr>
            <p:spPr>
              <a:xfrm>
                <a:off x="1096963" y="3595941"/>
                <a:ext cx="10058400" cy="1524699"/>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
                <a:r>
                  <a:rPr lang="el-GR" dirty="0">
                    <a:latin typeface="Times New Roman" panose="02020603050405020304" pitchFamily="18" charset="0"/>
                    <a:cs typeface="Times New Roman" panose="02020603050405020304" pitchFamily="18" charset="0"/>
                  </a:rPr>
                  <a:t>Ορίζουμε ως διακύμανση </a:t>
                </a:r>
                <a:r>
                  <a:rPr lang="en-US" dirty="0">
                    <a:latin typeface="Times New Roman" panose="02020603050405020304" pitchFamily="18" charset="0"/>
                    <a:cs typeface="Times New Roman" panose="02020603050405020304" pitchFamily="18" charset="0"/>
                  </a:rPr>
                  <a:t>Var</a:t>
                </a:r>
                <a:r>
                  <a:rPr lang="el-GR" dirty="0">
                    <a:latin typeface="Times New Roman" panose="02020603050405020304" pitchFamily="18" charset="0"/>
                    <a:cs typeface="Times New Roman" panose="02020603050405020304" pitchFamily="18" charset="0"/>
                  </a:rPr>
                  <a:t>(Χ) μιας συνεχούς τυχαίας μεταβλητής με πυκνότητα πιθανότητας </a:t>
                </a:r>
                <a14:m>
                  <m:oMath xmlns:m="http://schemas.openxmlformats.org/officeDocument/2006/math">
                    <m:sSub>
                      <m:sSubPr>
                        <m:ctrlPr>
                          <a:rPr lang="el-GR" i="1" smtClean="0">
                            <a:latin typeface="Cambria Math" panose="02040503050406030204" pitchFamily="18" charset="0"/>
                            <a:cs typeface="Times New Roman" panose="02020603050405020304" pitchFamily="18" charset="0"/>
                          </a:rPr>
                        </m:ctrlPr>
                      </m:sSubPr>
                      <m:e>
                        <m:r>
                          <a:rPr lang="en-US" i="1" smtClean="0">
                            <a:latin typeface="Cambria Math" panose="02040503050406030204" pitchFamily="18" charset="0"/>
                            <a:cs typeface="Times New Roman" panose="02020603050405020304" pitchFamily="18" charset="0"/>
                          </a:rPr>
                          <m:t>𝑓</m:t>
                        </m:r>
                      </m:e>
                      <m:sub>
                        <m:r>
                          <a:rPr lang="en-US" i="1" smtClean="0">
                            <a:latin typeface="Cambria Math" panose="02040503050406030204" pitchFamily="18" charset="0"/>
                            <a:cs typeface="Times New Roman" panose="02020603050405020304" pitchFamily="18" charset="0"/>
                          </a:rPr>
                          <m:t>𝑋</m:t>
                        </m:r>
                      </m:sub>
                    </m:sSub>
                    <m:d>
                      <m:dPr>
                        <m:ctrlPr>
                          <a:rPr lang="en-US" i="1" smtClean="0">
                            <a:latin typeface="Cambria Math" panose="02040503050406030204" pitchFamily="18" charset="0"/>
                            <a:cs typeface="Times New Roman" panose="02020603050405020304" pitchFamily="18" charset="0"/>
                          </a:rPr>
                        </m:ctrlPr>
                      </m:dPr>
                      <m:e>
                        <m:r>
                          <a:rPr lang="en-US" i="1" smtClean="0">
                            <a:latin typeface="Cambria Math" panose="02040503050406030204" pitchFamily="18" charset="0"/>
                            <a:cs typeface="Times New Roman" panose="02020603050405020304" pitchFamily="18" charset="0"/>
                          </a:rPr>
                          <m:t>𝑥</m:t>
                        </m:r>
                      </m:e>
                    </m:d>
                    <m:r>
                      <a:rPr lang="el-GR" i="1" smtClean="0">
                        <a:latin typeface="Cambria Math" panose="02040503050406030204" pitchFamily="18" charset="0"/>
                        <a:cs typeface="Times New Roman" panose="02020603050405020304" pitchFamily="18" charset="0"/>
                      </a:rPr>
                      <m:t> </m:t>
                    </m:r>
                  </m:oMath>
                </a14:m>
                <a:r>
                  <a:rPr lang="el-GR" dirty="0">
                    <a:latin typeface="Times New Roman" panose="02020603050405020304" pitchFamily="18" charset="0"/>
                    <a:cs typeface="Times New Roman" panose="02020603050405020304" pitchFamily="18" charset="0"/>
                  </a:rPr>
                  <a:t>και μέση τιμή μ=Ε(Χ), τον αριθμό</a:t>
                </a:r>
                <a:r>
                  <a:rPr lang="en-US" dirty="0">
                    <a:latin typeface="Times New Roman" panose="02020603050405020304" pitchFamily="18" charset="0"/>
                    <a:cs typeface="Times New Roman" panose="02020603050405020304" pitchFamily="18" charset="0"/>
                  </a:rPr>
                  <a:t>:</a:t>
                </a:r>
              </a:p>
              <a:p>
                <a:pPr algn="ctr"/>
                <a:r>
                  <a:rPr lang="en-US" dirty="0">
                    <a:latin typeface="Times New Roman" panose="02020603050405020304" pitchFamily="18" charset="0"/>
                    <a:cs typeface="Times New Roman" panose="02020603050405020304" pitchFamily="18" charset="0"/>
                  </a:rPr>
                  <a:t>Var(X) = </a:t>
                </a:r>
                <a14:m>
                  <m:oMath xmlns:m="http://schemas.openxmlformats.org/officeDocument/2006/math">
                    <m:r>
                      <m:rPr>
                        <m:sty m:val="p"/>
                      </m:rPr>
                      <a:rPr lang="el-GR" smtClean="0">
                        <a:latin typeface="Cambria Math" panose="02040503050406030204" pitchFamily="18" charset="0"/>
                      </a:rPr>
                      <m:t>Ε</m:t>
                    </m:r>
                    <m:r>
                      <a:rPr lang="el-GR" b="0" i="0" smtClean="0">
                        <a:latin typeface="Cambria Math" panose="02040503050406030204" pitchFamily="18" charset="0"/>
                      </a:rPr>
                      <m:t>(</m:t>
                    </m:r>
                    <m:d>
                      <m:dPr>
                        <m:ctrlPr>
                          <a:rPr lang="el-GR" i="1" smtClean="0">
                            <a:latin typeface="Cambria Math" panose="02040503050406030204" pitchFamily="18" charset="0"/>
                          </a:rPr>
                        </m:ctrlPr>
                      </m:dPr>
                      <m:e>
                        <m:sSup>
                          <m:sSupPr>
                            <m:ctrlPr>
                              <a:rPr lang="el-GR" b="0" i="1" smtClean="0">
                                <a:latin typeface="Cambria Math" panose="02040503050406030204" pitchFamily="18" charset="0"/>
                              </a:rPr>
                            </m:ctrlPr>
                          </m:sSupPr>
                          <m:e>
                            <m:r>
                              <m:rPr>
                                <m:sty m:val="p"/>
                              </m:rPr>
                              <a:rPr lang="el-GR">
                                <a:latin typeface="Cambria Math" panose="02040503050406030204" pitchFamily="18" charset="0"/>
                              </a:rPr>
                              <m:t>Χ</m:t>
                            </m:r>
                            <m:r>
                              <a:rPr lang="en-US">
                                <a:latin typeface="Cambria Math" panose="02040503050406030204" pitchFamily="18" charset="0"/>
                              </a:rPr>
                              <m:t>−</m:t>
                            </m:r>
                            <m:r>
                              <m:rPr>
                                <m:sty m:val="p"/>
                              </m:rPr>
                              <a:rPr lang="el-GR">
                                <a:latin typeface="Cambria Math" panose="02040503050406030204" pitchFamily="18" charset="0"/>
                              </a:rPr>
                              <m:t>μ</m:t>
                            </m:r>
                            <m:r>
                              <a:rPr lang="el-GR">
                                <a:latin typeface="Cambria Math" panose="02040503050406030204" pitchFamily="18" charset="0"/>
                              </a:rPr>
                              <m:t>)</m:t>
                            </m:r>
                          </m:e>
                          <m:sup>
                            <m:r>
                              <a:rPr lang="el-GR" b="0" i="1" smtClean="0">
                                <a:latin typeface="Cambria Math" panose="02040503050406030204" pitchFamily="18" charset="0"/>
                              </a:rPr>
                              <m:t>2</m:t>
                            </m:r>
                          </m:sup>
                        </m:sSup>
                      </m:e>
                    </m:d>
                    <m:r>
                      <a:rPr lang="en-US" i="1" smtClean="0">
                        <a:latin typeface="Cambria Math" panose="02040503050406030204" pitchFamily="18" charset="0"/>
                        <a:ea typeface="Cambria Math" panose="02040503050406030204" pitchFamily="18" charset="0"/>
                      </a:rPr>
                      <m:t>= </m:t>
                    </m:r>
                    <m:nary>
                      <m:naryPr>
                        <m:ctrlPr>
                          <a:rPr lang="en-US" i="1" smtClean="0">
                            <a:latin typeface="Cambria Math" panose="02040503050406030204" pitchFamily="18" charset="0"/>
                            <a:ea typeface="Cambria Math" panose="02040503050406030204" pitchFamily="18" charset="0"/>
                          </a:rPr>
                        </m:ctrlPr>
                      </m:naryPr>
                      <m:sub>
                        <m:r>
                          <m:rPr>
                            <m:brk m:alnAt="23"/>
                          </m:rP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sub>
                      <m:sup>
                        <m:r>
                          <a:rPr lang="en-US" i="1" smtClean="0">
                            <a:latin typeface="Cambria Math" panose="02040503050406030204" pitchFamily="18" charset="0"/>
                            <a:ea typeface="Cambria Math" panose="02040503050406030204" pitchFamily="18" charset="0"/>
                          </a:rPr>
                          <m:t>∞</m:t>
                        </m:r>
                      </m:sup>
                      <m:e>
                        <m:sSub>
                          <m:sSubPr>
                            <m:ctrlPr>
                              <a:rPr lang="en-US" i="1" smtClean="0">
                                <a:latin typeface="Cambria Math" panose="02040503050406030204" pitchFamily="18" charset="0"/>
                                <a:ea typeface="Cambria Math" panose="02040503050406030204" pitchFamily="18" charset="0"/>
                              </a:rPr>
                            </m:ctrlPr>
                          </m:sSubPr>
                          <m:e>
                            <m:sSup>
                              <m:sSupPr>
                                <m:ctrlPr>
                                  <a:rPr lang="en-US" b="0" i="1" smtClean="0">
                                    <a:latin typeface="Cambria Math" panose="02040503050406030204" pitchFamily="18" charset="0"/>
                                    <a:ea typeface="Cambria Math" panose="02040503050406030204" pitchFamily="18" charset="0"/>
                                  </a:rPr>
                                </m:ctrlPr>
                              </m:sSupPr>
                              <m:e>
                                <m:d>
                                  <m:dPr>
                                    <m:ctrlPr>
                                      <a:rPr lang="el-GR"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𝜇</m:t>
                                    </m:r>
                                  </m:e>
                                </m:d>
                              </m:e>
                              <m:sup>
                                <m:r>
                                  <a:rPr lang="el-GR" b="0" i="1" smtClean="0">
                                    <a:latin typeface="Cambria Math" panose="02040503050406030204" pitchFamily="18" charset="0"/>
                                    <a:ea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𝑓</m:t>
                            </m:r>
                          </m:e>
                          <m:sub>
                            <m:r>
                              <a:rPr lang="en-US" i="1" smtClean="0">
                                <a:latin typeface="Cambria Math" panose="02040503050406030204" pitchFamily="18" charset="0"/>
                                <a:ea typeface="Cambria Math" panose="02040503050406030204" pitchFamily="18" charset="0"/>
                              </a:rPr>
                              <m:t>𝑋</m:t>
                            </m:r>
                          </m:sub>
                        </m:sSub>
                        <m:d>
                          <m:dPr>
                            <m:ctrlPr>
                              <a:rPr lang="en-US"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𝑥</m:t>
                            </m:r>
                          </m:e>
                        </m:d>
                        <m:r>
                          <a:rPr lang="en-US" i="1" smtClean="0">
                            <a:latin typeface="Cambria Math" panose="02040503050406030204" pitchFamily="18" charset="0"/>
                            <a:ea typeface="Cambria Math" panose="02040503050406030204" pitchFamily="18" charset="0"/>
                          </a:rPr>
                          <m:t>𝑑𝑥</m:t>
                        </m:r>
                      </m:e>
                    </m:nary>
                  </m:oMath>
                </a14:m>
                <a:r>
                  <a:rPr lang="el-GR" dirty="0">
                    <a:latin typeface="Times New Roman" panose="02020603050405020304" pitchFamily="18" charset="0"/>
                    <a:cs typeface="Times New Roman" panose="02020603050405020304" pitchFamily="18" charset="0"/>
                  </a:rPr>
                  <a:t> =Ε(</a:t>
                </a:r>
                <a14:m>
                  <m:oMath xmlns:m="http://schemas.openxmlformats.org/officeDocument/2006/math">
                    <m:sSup>
                      <m:sSupPr>
                        <m:ctrlPr>
                          <a:rPr lang="el-GR" i="1" smtClean="0">
                            <a:latin typeface="Cambria Math" panose="02040503050406030204" pitchFamily="18" charset="0"/>
                            <a:cs typeface="Times New Roman" panose="02020603050405020304" pitchFamily="18" charset="0"/>
                          </a:rPr>
                        </m:ctrlPr>
                      </m:sSupPr>
                      <m:e>
                        <m:r>
                          <m:rPr>
                            <m:sty m:val="p"/>
                          </m:rPr>
                          <a:rPr lang="el-GR" b="0" i="0" smtClean="0">
                            <a:latin typeface="Cambria Math" panose="02040503050406030204" pitchFamily="18" charset="0"/>
                            <a:cs typeface="Times New Roman" panose="02020603050405020304" pitchFamily="18" charset="0"/>
                          </a:rPr>
                          <m:t>Χ</m:t>
                        </m:r>
                      </m:e>
                      <m:sup>
                        <m:r>
                          <a:rPr lang="el-GR" b="0" i="1" smtClean="0">
                            <a:latin typeface="Cambria Math" panose="02040503050406030204" pitchFamily="18" charset="0"/>
                            <a:cs typeface="Times New Roman" panose="02020603050405020304" pitchFamily="18" charset="0"/>
                          </a:rPr>
                          <m:t>2</m:t>
                        </m:r>
                      </m:sup>
                    </m:sSup>
                    <m:r>
                      <a:rPr lang="el-GR" b="0" i="1" smtClean="0">
                        <a:latin typeface="Cambria Math" panose="02040503050406030204" pitchFamily="18" charset="0"/>
                        <a:cs typeface="Times New Roman" panose="02020603050405020304" pitchFamily="18" charset="0"/>
                      </a:rPr>
                      <m:t>) − </m:t>
                    </m:r>
                    <m:sSup>
                      <m:sSupPr>
                        <m:ctrlPr>
                          <a:rPr lang="el-GR" b="0" i="1" smtClean="0">
                            <a:latin typeface="Cambria Math" panose="02040503050406030204" pitchFamily="18" charset="0"/>
                            <a:cs typeface="Times New Roman" panose="02020603050405020304" pitchFamily="18" charset="0"/>
                          </a:rPr>
                        </m:ctrlPr>
                      </m:sSupPr>
                      <m:e>
                        <m:r>
                          <a:rPr lang="el-GR" b="0" i="1" smtClean="0">
                            <a:latin typeface="Cambria Math" panose="02040503050406030204" pitchFamily="18" charset="0"/>
                            <a:cs typeface="Times New Roman" panose="02020603050405020304" pitchFamily="18" charset="0"/>
                          </a:rPr>
                          <m:t>𝜇</m:t>
                        </m:r>
                      </m:e>
                      <m:sup>
                        <m:r>
                          <a:rPr lang="el-GR" b="0" i="1" smtClean="0">
                            <a:latin typeface="Cambria Math" panose="02040503050406030204" pitchFamily="18" charset="0"/>
                            <a:cs typeface="Times New Roman" panose="02020603050405020304" pitchFamily="18" charset="0"/>
                          </a:rPr>
                          <m:t>2</m:t>
                        </m:r>
                      </m:sup>
                    </m:sSup>
                  </m:oMath>
                </a14:m>
                <a:endParaRPr lang="el-GR" dirty="0">
                  <a:latin typeface="Times New Roman" panose="02020603050405020304" pitchFamily="18" charset="0"/>
                  <a:cs typeface="Times New Roman" panose="02020603050405020304" pitchFamily="18" charset="0"/>
                </a:endParaRPr>
              </a:p>
              <a:p>
                <a:pPr algn="ctr"/>
                <a:r>
                  <a:rPr lang="el-GR" dirty="0">
                    <a:latin typeface="Times New Roman" panose="02020603050405020304" pitchFamily="18" charset="0"/>
                    <a:cs typeface="Times New Roman" panose="02020603050405020304" pitchFamily="18" charset="0"/>
                  </a:rPr>
                  <a:t>Τυπική απόκλιση </a:t>
                </a: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l-GR" b="0" i="1" smtClean="0">
                            <a:latin typeface="Cambria Math" panose="02040503050406030204" pitchFamily="18" charset="0"/>
                            <a:cs typeface="Times New Roman" panose="02020603050405020304" pitchFamily="18" charset="0"/>
                          </a:rPr>
                          <m:t>𝜎</m:t>
                        </m:r>
                      </m:e>
                      <m:sub>
                        <m:r>
                          <a:rPr lang="en-US" b="0" i="1" smtClean="0">
                            <a:latin typeface="Cambria Math" panose="02040503050406030204" pitchFamily="18" charset="0"/>
                            <a:cs typeface="Times New Roman" panose="02020603050405020304" pitchFamily="18" charset="0"/>
                          </a:rPr>
                          <m:t>𝑋</m:t>
                        </m:r>
                      </m:sub>
                    </m:sSub>
                    <m:r>
                      <a:rPr lang="en-US" b="0" i="1" smtClean="0">
                        <a:latin typeface="Cambria Math" panose="02040503050406030204" pitchFamily="18" charset="0"/>
                        <a:cs typeface="Times New Roman" panose="02020603050405020304" pitchFamily="18" charset="0"/>
                      </a:rPr>
                      <m:t>= </m:t>
                    </m:r>
                    <m:rad>
                      <m:radPr>
                        <m:degHide m:val="on"/>
                        <m:ctrlPr>
                          <a:rPr lang="en-US" b="0" i="1" smtClean="0">
                            <a:latin typeface="Cambria Math" panose="02040503050406030204" pitchFamily="18" charset="0"/>
                            <a:cs typeface="Times New Roman" panose="02020603050405020304" pitchFamily="18" charset="0"/>
                          </a:rPr>
                        </m:ctrlPr>
                      </m:radPr>
                      <m:deg/>
                      <m:e>
                        <m:r>
                          <a:rPr lang="en-US" b="0" i="1" smtClean="0">
                            <a:latin typeface="Cambria Math" panose="02040503050406030204" pitchFamily="18" charset="0"/>
                            <a:cs typeface="Times New Roman" panose="02020603050405020304" pitchFamily="18" charset="0"/>
                          </a:rPr>
                          <m:t>𝑉𝑎𝑟</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𝑋</m:t>
                        </m:r>
                        <m:r>
                          <a:rPr lang="en-US" b="0" i="1" smtClean="0">
                            <a:latin typeface="Cambria Math" panose="02040503050406030204" pitchFamily="18" charset="0"/>
                            <a:cs typeface="Times New Roman" panose="02020603050405020304" pitchFamily="18" charset="0"/>
                          </a:rPr>
                          <m:t>)</m:t>
                        </m:r>
                      </m:e>
                    </m:rad>
                  </m:oMath>
                </a14:m>
                <a:endParaRPr lang="en-US" dirty="0">
                  <a:latin typeface="Times New Roman" panose="02020603050405020304" pitchFamily="18" charset="0"/>
                  <a:cs typeface="Times New Roman" panose="02020603050405020304" pitchFamily="18" charset="0"/>
                </a:endParaRPr>
              </a:p>
            </p:txBody>
          </p:sp>
        </mc:Choice>
        <mc:Fallback xmlns="">
          <p:sp>
            <p:nvSpPr>
              <p:cNvPr id="5" name="Θέση περιεχομένου 3">
                <a:extLst>
                  <a:ext uri="{FF2B5EF4-FFF2-40B4-BE49-F238E27FC236}">
                    <a16:creationId xmlns:a16="http://schemas.microsoft.com/office/drawing/2014/main" id="{CC9373D1-A31F-4A32-906C-D59FC8CB2F85}"/>
                  </a:ext>
                </a:extLst>
              </p:cNvPr>
              <p:cNvSpPr txBox="1">
                <a:spLocks noRot="1" noChangeAspect="1" noMove="1" noResize="1" noEditPoints="1" noAdjustHandles="1" noChangeArrowheads="1" noChangeShapeType="1" noTextEdit="1"/>
              </p:cNvSpPr>
              <p:nvPr/>
            </p:nvSpPr>
            <p:spPr>
              <a:xfrm>
                <a:off x="1096963" y="3595941"/>
                <a:ext cx="10058400" cy="1524699"/>
              </a:xfrm>
              <a:prstGeom prst="rect">
                <a:avLst/>
              </a:prstGeom>
              <a:blipFill>
                <a:blip r:embed="rId3"/>
                <a:stretch>
                  <a:fillRect t="-8730" r="-545" b="-30556"/>
                </a:stretch>
              </a:blipFill>
            </p:spPr>
            <p:txBody>
              <a:bodyPr/>
              <a:lstStyle/>
              <a:p>
                <a:r>
                  <a:rPr lang="el-GR">
                    <a:noFill/>
                  </a:rPr>
                  <a:t> </a:t>
                </a:r>
              </a:p>
            </p:txBody>
          </p:sp>
        </mc:Fallback>
      </mc:AlternateContent>
    </p:spTree>
    <p:extLst>
      <p:ext uri="{BB962C8B-B14F-4D97-AF65-F5344CB8AC3E}">
        <p14:creationId xmlns:p14="http://schemas.microsoft.com/office/powerpoint/2010/main" val="3370253964"/>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571</TotalTime>
  <Words>1898</Words>
  <Application>Microsoft Office PowerPoint</Application>
  <PresentationFormat>Ευρεία οθόνη</PresentationFormat>
  <Paragraphs>217</Paragraphs>
  <Slides>29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29</vt:i4>
      </vt:variant>
    </vt:vector>
  </HeadingPairs>
  <TitlesOfParts>
    <vt:vector size="35" baseType="lpstr">
      <vt:lpstr>Calibri</vt:lpstr>
      <vt:lpstr>Calibri Light</vt:lpstr>
      <vt:lpstr>Cambria Math</vt:lpstr>
      <vt:lpstr>Times New Roman</vt:lpstr>
      <vt:lpstr>Wingdings</vt:lpstr>
      <vt:lpstr>Ανασκόπηση</vt:lpstr>
      <vt:lpstr>Πιθανότητες και Στατιστική</vt:lpstr>
      <vt:lpstr>Συνεχείς μεταβλητές</vt:lpstr>
      <vt:lpstr>Πυκνότητα Πιθανότητας και συνάρτηση κατανομής</vt:lpstr>
      <vt:lpstr>Πυκνότητα Πιθανότητας και συνάρτηση κατανομής</vt:lpstr>
      <vt:lpstr>Πυκνότητα Πιθανότητας και συνάρτηση κατανομής</vt:lpstr>
      <vt:lpstr>Πυκνότητα Πιθανότητας και συνάρτηση κατανομής</vt:lpstr>
      <vt:lpstr>Πυκνότητα Πιθανότητας και συνάρτηση κατανομής</vt:lpstr>
      <vt:lpstr>Πυκνότητα Πιθανότητας και συνάρτηση κατανομής</vt:lpstr>
      <vt:lpstr>Μέση Τιμή και διακύμανση</vt:lpstr>
      <vt:lpstr>Μέση Τιμή και διακύμανση</vt:lpstr>
      <vt:lpstr>Μέση Τιμή και διακύμανση</vt:lpstr>
      <vt:lpstr>Μέση Τιμή και διακύμανση</vt:lpstr>
      <vt:lpstr>Μέση Τιμή και διακύμανση</vt:lpstr>
      <vt:lpstr>Βασικές Κατανομές συνεχών τυχαίων μεταβλητών</vt:lpstr>
      <vt:lpstr>Βασικές Κατανομές συνεχών τυχαίων μεταβλητών</vt:lpstr>
      <vt:lpstr>Βασικές Κατανομές συνεχών τυχαίων μεταβλητών</vt:lpstr>
      <vt:lpstr>Βασικές Κατανομές συνεχών τυχαίων μεταβλητών</vt:lpstr>
      <vt:lpstr>Βασικές Κατανομές συνεχών τυχαίων μεταβλητών</vt:lpstr>
      <vt:lpstr>Άσκηση 1</vt:lpstr>
      <vt:lpstr>Άσκηση 1</vt:lpstr>
      <vt:lpstr>Άσκηση 1</vt:lpstr>
      <vt:lpstr>Άσκηση 1</vt:lpstr>
      <vt:lpstr>Άσκηση 2</vt:lpstr>
      <vt:lpstr>Άσκηση 2</vt:lpstr>
      <vt:lpstr>Άσκηση 3</vt:lpstr>
      <vt:lpstr>Άσκηση 3</vt:lpstr>
      <vt:lpstr>Άσκηση 4</vt:lpstr>
      <vt:lpstr>Άσκηση 4</vt:lpstr>
      <vt:lpstr>Άσκηση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Πιθανότητες και Στατιστική</dc:title>
  <dc:creator>Christos Korkas</dc:creator>
  <cp:lastModifiedBy>Christos Korkas</cp:lastModifiedBy>
  <cp:revision>47</cp:revision>
  <dcterms:created xsi:type="dcterms:W3CDTF">2020-03-26T09:14:14Z</dcterms:created>
  <dcterms:modified xsi:type="dcterms:W3CDTF">2020-03-26T20:46:41Z</dcterms:modified>
</cp:coreProperties>
</file>