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87" r:id="rId2"/>
    <p:sldId id="288" r:id="rId3"/>
    <p:sldId id="289" r:id="rId4"/>
    <p:sldId id="290" r:id="rId5"/>
    <p:sldId id="291" r:id="rId6"/>
    <p:sldId id="293" r:id="rId7"/>
    <p:sldId id="292" r:id="rId8"/>
    <p:sldId id="294" r:id="rId9"/>
    <p:sldId id="298" r:id="rId10"/>
    <p:sldId id="305" r:id="rId11"/>
    <p:sldId id="299" r:id="rId12"/>
    <p:sldId id="295" r:id="rId13"/>
    <p:sldId id="300" r:id="rId14"/>
    <p:sldId id="301" r:id="rId15"/>
    <p:sldId id="296" r:id="rId16"/>
    <p:sldId id="302" r:id="rId17"/>
    <p:sldId id="306" r:id="rId18"/>
    <p:sldId id="29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4693" autoAdjust="0"/>
  </p:normalViewPr>
  <p:slideViewPr>
    <p:cSldViewPr>
      <p:cViewPr varScale="1">
        <p:scale>
          <a:sx n="86" d="100"/>
          <a:sy n="86" d="100"/>
        </p:scale>
        <p:origin x="-15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B8423-D8EA-4084-BE57-609265A74855}" type="datetimeFigureOut">
              <a:rPr lang="el-GR" smtClean="0"/>
              <a:pPr/>
              <a:t>15/11/2013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D13C3-0DA8-49F2-AB6C-79D8FA3575A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0101A8-2668-4716-AEAF-774F7E8032B9}" type="datetimeFigureOut">
              <a:rPr lang="el-GR" smtClean="0"/>
              <a:pPr/>
              <a:t>15/11/2013</a:t>
            </a:fld>
            <a:endParaRPr lang="el-G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SCN0643.JPG"/>
          <p:cNvPicPr>
            <a:picLocks noChangeAspect="1"/>
          </p:cNvPicPr>
          <p:nvPr/>
        </p:nvPicPr>
        <p:blipFill>
          <a:blip r:embed="rId2" cstate="print"/>
          <a:srcRect l="10626" t="9051" r="2750" b="14300"/>
          <a:stretch>
            <a:fillRect/>
          </a:stretch>
        </p:blipFill>
        <p:spPr>
          <a:xfrm>
            <a:off x="971600" y="620688"/>
            <a:ext cx="7920880" cy="5256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16632"/>
            <a:ext cx="46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Τι μπορούμε να δούμε σε αυτό το ιστόγραμμα?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331640" y="188640"/>
            <a:ext cx="651621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14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Χρησιμοποιώντας τον πίνακα που σας δίνεται πιο κάτω υπολογίστε τα παρακάτω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Α. πάνω από ένα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1,80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0,04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Β. Μεταξύ του μέσου και του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-0,43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0,17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Γ. κάτω από ένα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score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-3.00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0,00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Δ. Μεταξύ του μέσου και ενός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1.65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0,45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Πάνω από ένα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0.60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0,27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ΣΤ. Κάτω από ένα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-2,65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0,00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scores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μεταξύ του 0 και του -1,96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0,48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Παράδειγμα:</a:t>
            </a:r>
          </a:p>
          <a:p>
            <a:r>
              <a:rPr lang="el-GR" dirty="0" smtClean="0"/>
              <a:t>Σε ένα πληθυσμό η μέση τιμή του ύψους είναι 65 ίντσες και η τυπική απόκλιση 3 ίντσες. Ποιο ποσοστό του πληθυσμού έχει ύψος μικρότερο από 65 ίντσες? Ο πληθυσμός ακολουθεί πολύ καλά την κανονική κατανομή!</a:t>
            </a:r>
            <a:endParaRPr lang="el-GR" dirty="0"/>
          </a:p>
        </p:txBody>
      </p:sp>
      <p:pic>
        <p:nvPicPr>
          <p:cNvPr id="4" name="Picture 3" descr="DSCN0649.JPG"/>
          <p:cNvPicPr>
            <a:picLocks noChangeAspect="1"/>
          </p:cNvPicPr>
          <p:nvPr/>
        </p:nvPicPr>
        <p:blipFill>
          <a:blip r:embed="rId2" cstate="print"/>
          <a:srcRect l="16138" t="4851" r="20075" b="52100"/>
          <a:stretch>
            <a:fillRect/>
          </a:stretch>
        </p:blipFill>
        <p:spPr>
          <a:xfrm>
            <a:off x="1763688" y="2852936"/>
            <a:ext cx="5832648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916832"/>
            <a:ext cx="840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Βήμα Α. Βρείτε ποια περιοχής της κατανομής ψάχνετε, αφού πρώτα τη ζωγραφίσετε!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Παράδειγμα:</a:t>
            </a:r>
          </a:p>
          <a:p>
            <a:r>
              <a:rPr lang="el-GR" dirty="0" smtClean="0"/>
              <a:t>Σε ένα πληθυσμό η μέση τιμή του ύψους είναι </a:t>
            </a:r>
            <a:r>
              <a:rPr lang="el-GR" dirty="0" smtClean="0"/>
              <a:t>6</a:t>
            </a:r>
            <a:r>
              <a:rPr lang="en-US" smtClean="0"/>
              <a:t>8</a:t>
            </a:r>
            <a:r>
              <a:rPr lang="el-GR" smtClean="0"/>
              <a:t> </a:t>
            </a:r>
            <a:r>
              <a:rPr lang="el-GR" dirty="0" smtClean="0"/>
              <a:t>ίντσες και η τυπική απόκλιση 3 ίντσες. Ποιο ποσοστό του πληθυσμού έχει ύψος μικρότερο από 65 ίντσες? Ο πληθυσμός ακολουθεί πολύ καλά την κανονική κατανομή!</a:t>
            </a:r>
            <a:endParaRPr lang="el-GR" dirty="0"/>
          </a:p>
        </p:txBody>
      </p:sp>
      <p:pic>
        <p:nvPicPr>
          <p:cNvPr id="4" name="Picture 3" descr="DSCN0649.JPG"/>
          <p:cNvPicPr>
            <a:picLocks noChangeAspect="1"/>
          </p:cNvPicPr>
          <p:nvPr/>
        </p:nvPicPr>
        <p:blipFill>
          <a:blip r:embed="rId3" cstate="print"/>
          <a:srcRect l="16138" t="4851" r="20075" b="52100"/>
          <a:stretch>
            <a:fillRect/>
          </a:stretch>
        </p:blipFill>
        <p:spPr>
          <a:xfrm>
            <a:off x="1763688" y="2852936"/>
            <a:ext cx="5832648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448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Βήμα Α. Υπολογίστε το </a:t>
            </a:r>
            <a:r>
              <a:rPr lang="en-US" dirty="0" smtClean="0"/>
              <a:t>z score </a:t>
            </a:r>
            <a:r>
              <a:rPr lang="el-GR" dirty="0" smtClean="0"/>
              <a:t>της τιμής 65! </a:t>
            </a:r>
            <a:endParaRPr lang="el-GR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6588224" y="1628800"/>
          <a:ext cx="1439416" cy="858279"/>
        </p:xfrm>
        <a:graphic>
          <a:graphicData uri="http://schemas.openxmlformats.org/presentationml/2006/ole">
            <p:oleObj spid="_x0000_s69634" name="Εξίσωση" r:id="rId4" imgW="66024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2348880"/>
            <a:ext cx="140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(65-68)/3=-1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SCN0648.JPG"/>
          <p:cNvPicPr>
            <a:picLocks noChangeAspect="1"/>
          </p:cNvPicPr>
          <p:nvPr/>
        </p:nvPicPr>
        <p:blipFill>
          <a:blip r:embed="rId2" cstate="print"/>
          <a:srcRect l="16138" t="3801" r="17713"/>
          <a:stretch>
            <a:fillRect/>
          </a:stretch>
        </p:blipFill>
        <p:spPr>
          <a:xfrm>
            <a:off x="2915816" y="116632"/>
            <a:ext cx="6048672" cy="6597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836712"/>
            <a:ext cx="294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Βρείτε την τιμή στον πίνακα!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Παράδειγμα:</a:t>
            </a:r>
          </a:p>
          <a:p>
            <a:r>
              <a:rPr lang="el-GR" dirty="0" smtClean="0"/>
              <a:t>Σε ένα πληθυσμό η μέση τιμή του ύψους είναι 6</a:t>
            </a:r>
            <a:r>
              <a:rPr lang="en-US" smtClean="0"/>
              <a:t>8</a:t>
            </a:r>
            <a:r>
              <a:rPr lang="el-GR" smtClean="0"/>
              <a:t> </a:t>
            </a:r>
            <a:r>
              <a:rPr lang="el-GR" dirty="0" smtClean="0"/>
              <a:t>ίντσες και η τυπική απόκλιση 3 ίντσες. Ποιο ποσοστό του πληθυσμού έχει ύψος μικρότερο από 65 ίντσες? Ο πληθυσμός ακολουθεί πολύ καλά την κανονική κατανομή!</a:t>
            </a:r>
            <a:endParaRPr lang="el-GR" dirty="0"/>
          </a:p>
        </p:txBody>
      </p:sp>
      <p:pic>
        <p:nvPicPr>
          <p:cNvPr id="4" name="Picture 3" descr="DSCN0649.JPG"/>
          <p:cNvPicPr>
            <a:picLocks noChangeAspect="1"/>
          </p:cNvPicPr>
          <p:nvPr/>
        </p:nvPicPr>
        <p:blipFill>
          <a:blip r:embed="rId2" cstate="print"/>
          <a:srcRect l="16138" t="46850" r="20075" b="-1450"/>
          <a:stretch>
            <a:fillRect/>
          </a:stretch>
        </p:blipFill>
        <p:spPr>
          <a:xfrm>
            <a:off x="1907704" y="2708920"/>
            <a:ext cx="5832648" cy="3744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988840"/>
            <a:ext cx="76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Λύση: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Άσκηση 15</a:t>
            </a:r>
          </a:p>
          <a:p>
            <a:r>
              <a:rPr lang="el-GR" dirty="0" smtClean="0"/>
              <a:t>Σε ένα </a:t>
            </a:r>
            <a:r>
              <a:rPr lang="en-US" dirty="0" smtClean="0"/>
              <a:t>test</a:t>
            </a:r>
            <a:r>
              <a:rPr lang="el-GR" dirty="0" smtClean="0"/>
              <a:t>, τα αποτελέσματα του οποίου ακολουθούν την κανονική κατανομή, η μέση τιμή των αποτελεσμάτων ήταν 500 και η τυπική απόκλιση 100. </a:t>
            </a:r>
          </a:p>
          <a:p>
            <a:pPr lvl="0"/>
            <a:r>
              <a:rPr lang="el-GR" dirty="0" smtClean="0"/>
              <a:t>Πόσοι φοιτητές βαθμολογήθηκαν με λιγότερο από 400?</a:t>
            </a:r>
          </a:p>
          <a:p>
            <a:pPr lvl="0"/>
            <a:r>
              <a:rPr lang="el-GR" dirty="0" smtClean="0"/>
              <a:t>Πόσοι φοιτητές βαθμολογήθηκαν με περισσότερο από 650?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Άσκηση 15</a:t>
            </a:r>
          </a:p>
          <a:p>
            <a:r>
              <a:rPr lang="el-GR" dirty="0" smtClean="0"/>
              <a:t>Σε ένα </a:t>
            </a:r>
            <a:r>
              <a:rPr lang="en-US" dirty="0" smtClean="0"/>
              <a:t>test</a:t>
            </a:r>
            <a:r>
              <a:rPr lang="el-GR" dirty="0" smtClean="0"/>
              <a:t>, τα αποτελέσματα του οποίου ακολουθούν την κανονική κατανομή, η μέση τιμή των αποτελεσμάτων ήταν 500 και η τυπική απόκλιση 100. </a:t>
            </a:r>
          </a:p>
          <a:p>
            <a:pPr lvl="0"/>
            <a:r>
              <a:rPr lang="el-GR" dirty="0" smtClean="0"/>
              <a:t>Πόσοι φοιτητές βαθμολογήθηκαν με λιγότερο από 400?</a:t>
            </a:r>
          </a:p>
          <a:p>
            <a:pPr lvl="0"/>
            <a:r>
              <a:rPr lang="el-GR" dirty="0" smtClean="0"/>
              <a:t>Πόσοι φοιτητές βαθμολογήθηκαν με περισσότερο από 650?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Άσκηση 15</a:t>
            </a:r>
          </a:p>
          <a:p>
            <a:r>
              <a:rPr lang="el-GR" dirty="0" smtClean="0"/>
              <a:t>Σε ένα </a:t>
            </a:r>
            <a:r>
              <a:rPr lang="en-US" dirty="0" smtClean="0"/>
              <a:t>test</a:t>
            </a:r>
            <a:r>
              <a:rPr lang="el-GR" dirty="0" smtClean="0"/>
              <a:t>, τα αποτελέσματα του οποίου ακολουθούν την κανονική κατανομή, η μέση τιμή των αποτελεσμάτων ήταν 500 και η τυπική απόκλιση 100. </a:t>
            </a:r>
          </a:p>
          <a:p>
            <a:pPr lvl="0"/>
            <a:r>
              <a:rPr lang="el-GR" dirty="0" smtClean="0"/>
              <a:t>Πόσοι φοιτητές βαθμολογήθηκαν με λιγότερο από 400? =0,1587=0,16</a:t>
            </a:r>
          </a:p>
          <a:p>
            <a:pPr lvl="0"/>
            <a:r>
              <a:rPr lang="el-GR" dirty="0" smtClean="0"/>
              <a:t>Πόσοι φοιτητές βαθμολογήθηκαν με περισσότερο από 650? =0,0668=0,07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SCN0650.JPG"/>
          <p:cNvPicPr>
            <a:picLocks noChangeAspect="1"/>
          </p:cNvPicPr>
          <p:nvPr/>
        </p:nvPicPr>
        <p:blipFill>
          <a:blip r:embed="rId2" cstate="print"/>
          <a:srcRect l="15350" t="17450" r="11413" b="6951"/>
          <a:stretch>
            <a:fillRect/>
          </a:stretch>
        </p:blipFill>
        <p:spPr>
          <a:xfrm>
            <a:off x="1403648" y="1196752"/>
            <a:ext cx="6696744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404664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Θα πρέπει να θυμόμαστε ότι σε κάθε τυπική κανονική κατανομή το ποσοστό δεξιά του μέσου όρου και αριστερά του μέσου όρου είναι πάντα ίσα μεταξύ του (0,5)!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SCN0644.JPG"/>
          <p:cNvPicPr>
            <a:picLocks noChangeAspect="1"/>
          </p:cNvPicPr>
          <p:nvPr/>
        </p:nvPicPr>
        <p:blipFill>
          <a:blip r:embed="rId2" cstate="print"/>
          <a:srcRect l="6688" t="19550" r="1963" b="14301"/>
          <a:stretch>
            <a:fillRect/>
          </a:stretch>
        </p:blipFill>
        <p:spPr>
          <a:xfrm>
            <a:off x="539552" y="188640"/>
            <a:ext cx="8352928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797152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ιστόγραμμα συχνοτήτων έχει προσαρμοστεί η καμπύλη της κανονικής κατανομής. Μια τέτοια καμπύλη έχει κωδωνοειδές σχήμα και είναι απολύτως συμμετρική γύρω από τη μέση τιμή. Θυμίζουμε ότι σε αυτή την καμπύλη η μέση τιμή, η διάμεσος και η επικρατούσα τιμή ταυτίζονται.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Δύο είναι τα βασικά χαρακτηριστικά της κανονικής καμπύλης:  η μέση τιμή και η τυπική απόκλιση</a:t>
            </a:r>
            <a:endParaRPr lang="el-GR" dirty="0"/>
          </a:p>
        </p:txBody>
      </p:sp>
      <p:pic>
        <p:nvPicPr>
          <p:cNvPr id="4" name="Picture 3" descr="DSCN0645.JPG"/>
          <p:cNvPicPr>
            <a:picLocks noChangeAspect="1"/>
          </p:cNvPicPr>
          <p:nvPr/>
        </p:nvPicPr>
        <p:blipFill>
          <a:blip r:embed="rId2" cstate="print"/>
          <a:srcRect l="22438" t="1701" r="32675" b="5901"/>
          <a:stretch>
            <a:fillRect/>
          </a:stretch>
        </p:blipFill>
        <p:spPr>
          <a:xfrm>
            <a:off x="3779912" y="260648"/>
            <a:ext cx="4104456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75856" y="1268760"/>
          <a:ext cx="2383589" cy="1420986"/>
        </p:xfrm>
        <a:graphic>
          <a:graphicData uri="http://schemas.openxmlformats.org/presentationml/2006/ole">
            <p:oleObj spid="_x0000_s68610" name="Εξίσωση" r:id="rId3" imgW="660240" imgH="39348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342900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 </a:t>
            </a:r>
            <a:r>
              <a:rPr lang="en-US" dirty="0" smtClean="0"/>
              <a:t>score</a:t>
            </a:r>
            <a:r>
              <a:rPr lang="el-GR" dirty="0" smtClean="0"/>
              <a:t>: δείχνει πόσες τυπικές αποκλίσεις πάνω ή κάτω από το μέσο όρο βρίσκεται μια παρατήρηση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Άσκηση 13.</a:t>
            </a:r>
          </a:p>
          <a:p>
            <a:r>
              <a:rPr lang="el-GR" dirty="0" smtClean="0"/>
              <a:t>Να μετασχηματίσετε τις παρακάτω παρατηρήσεις σε </a:t>
            </a:r>
            <a:r>
              <a:rPr lang="en-US" dirty="0" smtClean="0"/>
              <a:t>z</a:t>
            </a:r>
            <a:r>
              <a:rPr lang="el-GR" dirty="0" smtClean="0"/>
              <a:t>-</a:t>
            </a:r>
            <a:r>
              <a:rPr lang="en-US" dirty="0" smtClean="0"/>
              <a:t>score</a:t>
            </a:r>
            <a:endParaRPr lang="el-GR" dirty="0" smtClean="0"/>
          </a:p>
          <a:p>
            <a:pPr lvl="0"/>
            <a:r>
              <a:rPr lang="el-GR" dirty="0" smtClean="0"/>
              <a:t>Ι</a:t>
            </a:r>
            <a:r>
              <a:rPr lang="en-US" dirty="0" smtClean="0"/>
              <a:t>Q</a:t>
            </a:r>
            <a:r>
              <a:rPr lang="el-GR" dirty="0" smtClean="0"/>
              <a:t>=</a:t>
            </a:r>
            <a:r>
              <a:rPr lang="en-US" dirty="0" smtClean="0"/>
              <a:t>1</a:t>
            </a:r>
            <a:r>
              <a:rPr lang="el-GR" dirty="0" smtClean="0"/>
              <a:t>3</a:t>
            </a:r>
            <a:r>
              <a:rPr lang="en-US" dirty="0" smtClean="0"/>
              <a:t>5</a:t>
            </a:r>
            <a:r>
              <a:rPr lang="el-GR" dirty="0" smtClean="0"/>
              <a:t>, μέση τιμή 100 και τυπική απόκλιση 15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Άσκηση 13.</a:t>
            </a:r>
          </a:p>
          <a:p>
            <a:r>
              <a:rPr lang="el-GR" dirty="0" smtClean="0"/>
              <a:t>Να μετασχηματίσετε τις παρακάτω παρατηρήσεις σε </a:t>
            </a:r>
            <a:r>
              <a:rPr lang="en-US" dirty="0" smtClean="0"/>
              <a:t>z</a:t>
            </a:r>
            <a:r>
              <a:rPr lang="el-GR" dirty="0" smtClean="0"/>
              <a:t>-</a:t>
            </a:r>
            <a:r>
              <a:rPr lang="en-US" dirty="0" smtClean="0"/>
              <a:t>score</a:t>
            </a:r>
            <a:endParaRPr lang="el-GR" dirty="0" smtClean="0"/>
          </a:p>
          <a:p>
            <a:pPr lvl="0"/>
            <a:r>
              <a:rPr lang="el-GR" dirty="0" smtClean="0"/>
              <a:t>Ι</a:t>
            </a:r>
            <a:r>
              <a:rPr lang="en-US" dirty="0" smtClean="0"/>
              <a:t>Q</a:t>
            </a:r>
            <a:r>
              <a:rPr lang="el-GR" dirty="0" smtClean="0"/>
              <a:t>=</a:t>
            </a:r>
            <a:r>
              <a:rPr lang="en-US" dirty="0" smtClean="0"/>
              <a:t>1</a:t>
            </a:r>
            <a:r>
              <a:rPr lang="el-GR" dirty="0" smtClean="0"/>
              <a:t>3</a:t>
            </a:r>
            <a:r>
              <a:rPr lang="en-US" dirty="0" smtClean="0"/>
              <a:t>5</a:t>
            </a:r>
            <a:r>
              <a:rPr lang="el-GR" dirty="0" smtClean="0"/>
              <a:t>, μέση τιμή 100 και τυπική απόκλιση 15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Απάντηση: 2,33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μετασχηματισμός των παρατηρήσεων μας από μια κατανομή που προσεγγίσει την κανονική σε </a:t>
            </a:r>
            <a:r>
              <a:rPr lang="en-US" dirty="0" smtClean="0"/>
              <a:t>z scores </a:t>
            </a:r>
            <a:r>
              <a:rPr lang="el-GR" dirty="0" smtClean="0"/>
              <a:t>θα «δημιουργήσει» μια νέα κατανομή με μέσο όρο 0 και τυπική απόκλιση 1. Αυτή η νέα κανονική καμπύλη καλείται «τυπική κανονική καμπύλη». </a:t>
            </a:r>
            <a:endParaRPr lang="el-GR" dirty="0"/>
          </a:p>
        </p:txBody>
      </p:sp>
      <p:pic>
        <p:nvPicPr>
          <p:cNvPr id="4" name="Picture 3" descr="DSCN0647.JPG"/>
          <p:cNvPicPr>
            <a:picLocks noChangeAspect="1"/>
          </p:cNvPicPr>
          <p:nvPr/>
        </p:nvPicPr>
        <p:blipFill>
          <a:blip r:embed="rId2" cstate="print"/>
          <a:srcRect l="2751" t="23099" r="4326" b="10101"/>
          <a:stretch>
            <a:fillRect/>
          </a:stretch>
        </p:blipFill>
        <p:spPr>
          <a:xfrm>
            <a:off x="395536" y="1844824"/>
            <a:ext cx="8496944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SCN0648.JPG"/>
          <p:cNvPicPr>
            <a:picLocks noChangeAspect="1"/>
          </p:cNvPicPr>
          <p:nvPr/>
        </p:nvPicPr>
        <p:blipFill>
          <a:blip r:embed="rId2" cstate="print"/>
          <a:srcRect l="16138" t="3801" r="17713"/>
          <a:stretch>
            <a:fillRect/>
          </a:stretch>
        </p:blipFill>
        <p:spPr>
          <a:xfrm>
            <a:off x="1475656" y="72008"/>
            <a:ext cx="6048672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331640" y="692696"/>
            <a:ext cx="65162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14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Χρησιμοποιώντας τον πίνακα που σας δίνεται πιο κάτω υπολογίστε τα παρακάτω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Α. πάνω από ένα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1,80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Β. Μεταξύ του μέσου και του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-0,43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Γ. κάτω από ένα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score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-3.00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Δ. Μεταξύ του μέσου και ενός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1.65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Πάνω από ένα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0.60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ΣΤ. Κάτω από ένα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-2,65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scores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μεταξύ του 0 και του -1,96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2333</TotalTime>
  <Words>678</Words>
  <Application>Microsoft Office PowerPoint</Application>
  <PresentationFormat>On-screen Show (4:3)</PresentationFormat>
  <Paragraphs>170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Εξίσωση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παρουσίαση του στατιστικού υλικού γίνεται με δύο τρόπους!  1. Ο πρώτος συνίσταται στην κατασκευή ενός στατιστικού πίνακα, ο οποίος πολλές φορές ονομάζεται πίνακας συχνοτήτων ή ακόμη και κατανομή συχνοτήτων.  2. Ο δεύτερος και πιο εντυπωσιακός τρόπος συνίσταται στην κατασκευή ενός κατάλληλου κατά περίπτωση διαγράμματος.</dc:title>
  <dc:creator>owner</dc:creator>
  <cp:lastModifiedBy>owner</cp:lastModifiedBy>
  <cp:revision>235</cp:revision>
  <dcterms:created xsi:type="dcterms:W3CDTF">2012-10-26T06:40:15Z</dcterms:created>
  <dcterms:modified xsi:type="dcterms:W3CDTF">2013-11-15T15:45:19Z</dcterms:modified>
</cp:coreProperties>
</file>