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varScale="1">
        <p:scale>
          <a:sx n="55" d="100"/>
          <a:sy n="55" d="100"/>
        </p:scale>
        <p:origin x="52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8/4/2020</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8/4/2020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8/4/2020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2" y="2636912"/>
            <a:ext cx="9144032" cy="1661993"/>
          </a:xfrm>
          <a:prstGeom prst="rect">
            <a:avLst/>
          </a:prstGeom>
          <a:noFill/>
        </p:spPr>
        <p:txBody>
          <a:bodyPr wrap="square" rtlCol="0">
            <a:spAutoFit/>
          </a:bodyPr>
          <a:lstStyle/>
          <a:p>
            <a:pPr lvl="0" algn="ctr"/>
            <a:r>
              <a:rPr lang="el-GR" sz="6000" b="1" dirty="0"/>
              <a:t>Καύση Βιομάζας</a:t>
            </a:r>
            <a:endParaRPr lang="el-GR" sz="6000" b="1" dirty="0" smtClean="0">
              <a:solidFill>
                <a:srgbClr val="2B3616"/>
              </a:solidFill>
            </a:endParaRPr>
          </a:p>
          <a:p>
            <a:pPr lvl="0" algn="ctr"/>
            <a:endParaRPr lang="el-GR" sz="2400" b="1" dirty="0" smtClean="0">
              <a:solidFill>
                <a:srgbClr val="2B3616"/>
              </a:solidFill>
            </a:endParaRP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61641"/>
            <a:ext cx="9144032" cy="5295296"/>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στοιχειακή σύσταση της ξηρής και ελεύθερης τέφρας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36 / (36 + 4 + 32) = 36 / 72 = 0,500 	ή 	50,0 %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4 / 72 = 0,055 			ή 	5,5 %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 32 / 72 = 0,444			ή 	44,4 %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κ.β</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η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ανώτερη θερμογόνος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δύναμη της ξηρής και ελεύθερης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τέφρας βιομάζας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33.890,4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0,5 + 144.180,6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(0,055 – 0,444/8) = 16.873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 περιέχει: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500/12 = 41,6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C</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55/1 = 55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444/16 = 27,8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στοιχειομετρία της αντίδρασης πλήρους καύσης, στη βάση του 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41,6</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55</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27,8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+ 27,5 – 27,8)/2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=&gt;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της αντίδρασης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16.873 =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baseline="-250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16.873 = 7.356,1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2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620688"/>
            <a:ext cx="9144032" cy="6096028"/>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να υπολογιστεί η σύσταση των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πρέπει πρώτα να υπολογιστεί η περίσσεια αέρα που χρησιμοποιείται. Ο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στοιχειομετρικός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αέρας που απαιτείται για πλήρη καύση, στη βάση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720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υπολογίζεται ως εξής: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720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περιέχουν:	360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ή  	40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O</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στοιχειομετρία της πλήρους καύσης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 κιλού φυσικής βιομάζας) είναι</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30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20</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 + 20 - 20)/2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=&gt; 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το θεωρητικό Ο</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που απαιτείται είναι 30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αντίστοιχη ποσότητα αέρα 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30 mol 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+ 79/21 x 30 mol 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142,9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αέρα</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25 % περίσσεια αέρα η συνολική ποσότητα αέρα που τροφοδοτείται 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+ 0,25 )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142,9 = 178,6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δηλαδή:		0,21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178,6 = 37,5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a:t>
            </a: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178,6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141,1</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Ν</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p>
          <a:p>
            <a:pPr algn="just">
              <a:lnSpc>
                <a:spcPct val="115000"/>
              </a:lnSpc>
              <a:spcAft>
                <a:spcPts val="0"/>
              </a:spcAft>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2B3616"/>
              </a:solidFill>
            </a:endParaRPr>
          </a:p>
        </p:txBody>
      </p:sp>
    </p:spTree>
    <p:extLst>
      <p:ext uri="{BB962C8B-B14F-4D97-AF65-F5344CB8AC3E}">
        <p14:creationId xmlns:p14="http://schemas.microsoft.com/office/powerpoint/2010/main" val="402947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3196" y="1340768"/>
            <a:ext cx="9144032" cy="4296561"/>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τα παραπάνω, η αντίδραση που λαμβάνει χώρα στον καυστήρα (στη βάση 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30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+ 13,9 H</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37,5 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(30 – X)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Χ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(37,5 + 20/2 + 13,9/2 -30 + Χ – Χ/2 – 33,9/2)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τα συνολικά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(ανά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βιομάζας)στην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έξοδο είναι</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p>
          <a:p>
            <a:pPr algn="just">
              <a:lnSpc>
                <a:spcPct val="115000"/>
              </a:lnSpc>
              <a:spcAft>
                <a:spcPts val="0"/>
              </a:spcAft>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30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Χ + 7,5 + Χ/2 + 33,9 + 141,1 = 212,5 + Χ/2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1 % των οποίων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Χ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0,01 (212,5 + Χ/2)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Symbol" panose="05050102010706020507" pitchFamily="18"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2,14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έξοδος αποτελείται από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8,57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endPar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141,1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endParaRPr lang="el-GR" sz="1600" dirty="0">
              <a:solidFill>
                <a:srgbClr val="2B3616"/>
              </a:solidFill>
            </a:endParaRPr>
          </a:p>
        </p:txBody>
      </p:sp>
      <p:sp>
        <p:nvSpPr>
          <p:cNvPr id="6" name="5 - Δεξιό άγκιστρο"/>
          <p:cNvSpPr/>
          <p:nvPr/>
        </p:nvSpPr>
        <p:spPr>
          <a:xfrm rot="5400000">
            <a:off x="800100" y="1638300"/>
            <a:ext cx="152400" cy="1143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TextBox"/>
          <p:cNvSpPr txBox="1"/>
          <p:nvPr/>
        </p:nvSpPr>
        <p:spPr>
          <a:xfrm>
            <a:off x="-81979" y="2286000"/>
            <a:ext cx="1910779" cy="307777"/>
          </a:xfrm>
          <a:prstGeom prst="rect">
            <a:avLst/>
          </a:prstGeom>
          <a:noFill/>
        </p:spPr>
        <p:txBody>
          <a:bodyPr wrap="none" rtlCol="0">
            <a:spAutoFit/>
          </a:bodyPr>
          <a:lstStyle/>
          <a:p>
            <a:r>
              <a:rPr lang="el-GR" sz="1400" dirty="0" smtClean="0"/>
              <a:t>Βιομάζα (εκτός τέφρας)</a:t>
            </a:r>
            <a:endParaRPr lang="el-GR" sz="1400" dirty="0"/>
          </a:p>
        </p:txBody>
      </p:sp>
    </p:spTree>
    <p:extLst>
      <p:ext uri="{BB962C8B-B14F-4D97-AF65-F5344CB8AC3E}">
        <p14:creationId xmlns:p14="http://schemas.microsoft.com/office/powerpoint/2010/main" val="59013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01238"/>
            <a:ext cx="9144032" cy="6556154"/>
          </a:xfrm>
          <a:prstGeom prst="rect">
            <a:avLst/>
          </a:prstGeom>
        </p:spPr>
        <p:txBody>
          <a:bodyPr wrap="square">
            <a:spAutoFit/>
          </a:bodyPr>
          <a:lstStyle/>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αντίδραση, στη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(0,72 kg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393,5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110,5 + 20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(0,72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x 7.356,1)</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απομακρύνεται με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(λαμβάνοντας υπόψη μόνο τους δύο πρώτους όρους των εξισώσεων της θερμοχωρητικότητας):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(1,15/2)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(5,38 + 0,52)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(3,5 + 0,23)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(4,25 + 0,03)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(4,38 + 0,05)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(3,38 + 0,19) = 164,4 + 8,0 + 145,1 + 38,0 + 503,7 =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859,2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λανθάνουσα θερμότητα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ωφέλιμη θερμότητα είναι:	11.619,4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859,2 – 1.379,7 = 9380,5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 αφού τροφοδοτούνται 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sec,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ωφέλιμη θερμική ισχύς είναι:</a:t>
            </a: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sec) 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9380,5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18761,0 kW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ή 	18,76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MW</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32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332656"/>
            <a:ext cx="9144032" cy="3490186"/>
          </a:xfrm>
          <a:prstGeom prst="rect">
            <a:avLst/>
          </a:prstGeom>
        </p:spPr>
        <p:txBody>
          <a:bodyPr wrap="square">
            <a:spAutoFit/>
          </a:bodyPr>
          <a:lstStyle/>
          <a:p>
            <a:pPr algn="just">
              <a:lnSpc>
                <a:spcPct val="115000"/>
              </a:lnSpc>
              <a:spcAft>
                <a:spcPts val="0"/>
              </a:spcAft>
            </a:pP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Α.Θ.Δ. της βιομάζας που εισέρχεται στον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καυστήρα,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16.873,0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kJ/kg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αντίστοιχη Κ.Θ.Δ.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10.768,9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απόδοση του καυστήρα,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9.380,5/12.148,6 = 77,2 % της Α.Θ.Δ της τροφοδοσίας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n</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9.380,5/10.768,9 = 87,1 % της Κ.Θ.Δ της τροφοδοσίας</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20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2</a:t>
            </a:r>
            <a:endParaRPr lang="el-GR" sz="2400" dirty="0">
              <a:solidFill>
                <a:srgbClr val="2B3616"/>
              </a:solidFill>
            </a:endParaRPr>
          </a:p>
        </p:txBody>
      </p:sp>
      <p:sp>
        <p:nvSpPr>
          <p:cNvPr id="5" name="Ορθογώνιο 4"/>
          <p:cNvSpPr/>
          <p:nvPr/>
        </p:nvSpPr>
        <p:spPr>
          <a:xfrm>
            <a:off x="-12732" y="332656"/>
            <a:ext cx="9144032" cy="656949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Στο προηγούμενο παράδειγμα να υπολογιστεί η θερμοκρασία καύσης (η μέγιστη θερμοκρασία που μπορεί να εξέλθει ο ατμός από το λέβητα.</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θερμοκρασία καύσης υπολογίζεται από το ισοζύγιο ενέργειας μεταξύ της εισόδου του καυστήρα και της εξόδου του (δηλαδή πριν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αποδώσουν οποιαδήποτε θερμότητα στο νερό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λανθάνουσα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είναι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ενώ η λανθάνουσα θερμότητα είναι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 Η ωφέλιμη θερμότητα στην περίπτωση αυτή είναι η αισθητή θερμότητα που περιέχουν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πριν αυτά ψυχθούν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και με βάση το παραπάνω ισοζύγιο υπολογίζεται από τη σχέση: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ωφέλιμη θερμότητα = 11.619,0 – 1.379,7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(1,15/2)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10.239,3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80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2</a:t>
            </a:r>
            <a:endParaRPr lang="el-GR" sz="2400" dirty="0">
              <a:solidFill>
                <a:srgbClr val="2B3616"/>
              </a:solidFill>
            </a:endParaRPr>
          </a:p>
        </p:txBody>
      </p:sp>
      <p:sp>
        <p:nvSpPr>
          <p:cNvPr id="5" name="Ορθογώνιο 4"/>
          <p:cNvSpPr/>
          <p:nvPr/>
        </p:nvSpPr>
        <p:spPr>
          <a:xfrm>
            <a:off x="-12732" y="332656"/>
            <a:ext cx="9144032" cy="462280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357,6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14,2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17,58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0,48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342,7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0,94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89,4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0,41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1135,4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26,2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1984,9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12.224,2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 (6,52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12.224,2)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1/2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1671,2 Κ = 1398,0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729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2954655"/>
          </a:xfrm>
          <a:prstGeom prst="rect">
            <a:avLst/>
          </a:prstGeom>
        </p:spPr>
        <p:txBody>
          <a:bodyPr wrap="square">
            <a:spAutoFit/>
          </a:bodyPr>
          <a:lstStyle/>
          <a:p>
            <a:pPr algn="just"/>
            <a:r>
              <a:rPr lang="el-GR" sz="1600" dirty="0" smtClean="0">
                <a:solidFill>
                  <a:srgbClr val="2B3616"/>
                </a:solidFill>
              </a:rPr>
              <a:t>Οι </a:t>
            </a:r>
            <a:r>
              <a:rPr lang="el-GR" sz="1600" dirty="0">
                <a:solidFill>
                  <a:srgbClr val="2B3616"/>
                </a:solidFill>
              </a:rPr>
              <a:t>θερμικές μηχανές </a:t>
            </a:r>
            <a:r>
              <a:rPr lang="en-US" sz="1600" dirty="0" err="1">
                <a:solidFill>
                  <a:srgbClr val="2B3616"/>
                </a:solidFill>
              </a:rPr>
              <a:t>Rankine</a:t>
            </a:r>
            <a:r>
              <a:rPr lang="en-US" sz="1600" dirty="0">
                <a:solidFill>
                  <a:srgbClr val="2B3616"/>
                </a:solidFill>
              </a:rPr>
              <a:t> </a:t>
            </a:r>
            <a:r>
              <a:rPr lang="el-GR" sz="1600" dirty="0">
                <a:solidFill>
                  <a:srgbClr val="2B3616"/>
                </a:solidFill>
              </a:rPr>
              <a:t>είναι οι γνωστοί ατμοστρόβιλοι των </a:t>
            </a:r>
            <a:r>
              <a:rPr lang="el-GR" sz="1600" dirty="0" err="1">
                <a:solidFill>
                  <a:srgbClr val="2B3616"/>
                </a:solidFill>
              </a:rPr>
              <a:t>ατμο</a:t>
            </a:r>
            <a:r>
              <a:rPr lang="el-GR" sz="1600" dirty="0">
                <a:solidFill>
                  <a:srgbClr val="2B3616"/>
                </a:solidFill>
              </a:rPr>
              <a:t>-ηλεκτρικών σταθμών. Μία τέτοια θερμική μηχανή αποτελείται από τα τέσσερα διαδοχικά στάδια:</a:t>
            </a:r>
          </a:p>
          <a:p>
            <a:pPr algn="just"/>
            <a:r>
              <a:rPr lang="el-GR" sz="1000" dirty="0">
                <a:solidFill>
                  <a:srgbClr val="2B3616"/>
                </a:solidFill>
              </a:rPr>
              <a:t> </a:t>
            </a:r>
          </a:p>
          <a:p>
            <a:pPr marL="342900" lvl="0" indent="-342900" algn="just">
              <a:buFont typeface="+mj-lt"/>
              <a:buAutoNum type="arabicPeriod"/>
            </a:pPr>
            <a:r>
              <a:rPr lang="el-GR" sz="1600" dirty="0">
                <a:solidFill>
                  <a:srgbClr val="2B3616"/>
                </a:solidFill>
              </a:rPr>
              <a:t>της παροχής νερού μέσω αντλίας, η οποία δαπανά έργο </a:t>
            </a:r>
            <a:r>
              <a:rPr lang="en-US" sz="1600" dirty="0">
                <a:solidFill>
                  <a:srgbClr val="2B3616"/>
                </a:solidFill>
              </a:rPr>
              <a:t>Win</a:t>
            </a:r>
            <a:r>
              <a:rPr lang="el-GR" sz="1600" dirty="0">
                <a:solidFill>
                  <a:srgbClr val="2B3616"/>
                </a:solidFill>
              </a:rPr>
              <a:t>, για να τροφοδοτεί το νερό αυτό στον λέβητα υπό υψηλή πίεση – ο βαθμός απόδοσης της αντλίας είναι συνήθως 90 %</a:t>
            </a:r>
          </a:p>
          <a:p>
            <a:pPr marL="342900" lvl="0" indent="-342900" algn="just">
              <a:buFont typeface="+mj-lt"/>
              <a:buAutoNum type="arabicPeriod"/>
            </a:pPr>
            <a:r>
              <a:rPr lang="el-GR" sz="1600" dirty="0">
                <a:solidFill>
                  <a:srgbClr val="2B3616"/>
                </a:solidFill>
              </a:rPr>
              <a:t>στο λέβητα, το νερό λαμβάνει θερμότητα </a:t>
            </a:r>
            <a:r>
              <a:rPr lang="en-US" sz="1600" dirty="0">
                <a:solidFill>
                  <a:srgbClr val="2B3616"/>
                </a:solidFill>
              </a:rPr>
              <a:t>Qin</a:t>
            </a:r>
            <a:r>
              <a:rPr lang="el-GR" sz="1600" dirty="0">
                <a:solidFill>
                  <a:srgbClr val="2B3616"/>
                </a:solidFill>
              </a:rPr>
              <a:t> και  μετατρέπεται σε υπέρθερμο ατμό στην πίεση που αναπτύσσει η αντλία</a:t>
            </a:r>
          </a:p>
          <a:p>
            <a:pPr marL="342900" lvl="0" indent="-342900" algn="just">
              <a:buFont typeface="+mj-lt"/>
              <a:buAutoNum type="arabicPeriod"/>
            </a:pPr>
            <a:r>
              <a:rPr lang="el-GR" sz="1600" dirty="0">
                <a:solidFill>
                  <a:srgbClr val="2B3616"/>
                </a:solidFill>
              </a:rPr>
              <a:t>ο υπέρθερμος ατμός, υπό πίεση, εκτονώνεται στο στρόβιλο και παράγει έργο ηλεκτρικό </a:t>
            </a:r>
            <a:r>
              <a:rPr lang="en-US" sz="1600" dirty="0" err="1">
                <a:solidFill>
                  <a:srgbClr val="2B3616"/>
                </a:solidFill>
              </a:rPr>
              <a:t>Wout</a:t>
            </a:r>
            <a:r>
              <a:rPr lang="el-GR" sz="1600" dirty="0">
                <a:solidFill>
                  <a:srgbClr val="2B3616"/>
                </a:solidFill>
              </a:rPr>
              <a:t> μέσω της γεννήτριας στην οποία είναι συνδεδεμένος – ο βαθμός απόδοσης του στροβίλου είναι 90 % και ο ατμός εξέρχεται κορεσμένος στην πίεση του συμπυκνωτή</a:t>
            </a:r>
          </a:p>
          <a:p>
            <a:pPr marL="342900" lvl="0" indent="-342900" algn="just">
              <a:buFont typeface="+mj-lt"/>
              <a:buAutoNum type="arabicPeriod"/>
            </a:pPr>
            <a:r>
              <a:rPr lang="el-GR" sz="1600" dirty="0">
                <a:solidFill>
                  <a:srgbClr val="2B3616"/>
                </a:solidFill>
              </a:rPr>
              <a:t>όπου μεταπίπτει στην κατάσταση του κορεσμένου υγρού, στην ίδια πίεση, αποδίδοντας θερμότητα προς το περιβάλλον (στους 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a:t>
            </a:r>
          </a:p>
        </p:txBody>
      </p:sp>
      <p:pic>
        <p:nvPicPr>
          <p:cNvPr id="8" name="Εικόνα 7"/>
          <p:cNvPicPr>
            <a:picLocks noChangeAspect="1"/>
          </p:cNvPicPr>
          <p:nvPr/>
        </p:nvPicPr>
        <p:blipFill>
          <a:blip r:embed="rId2" cstate="print"/>
          <a:stretch>
            <a:fillRect/>
          </a:stretch>
        </p:blipFill>
        <p:spPr>
          <a:xfrm>
            <a:off x="1763688" y="3212976"/>
            <a:ext cx="5877053" cy="3420152"/>
          </a:xfrm>
          <a:prstGeom prst="rect">
            <a:avLst/>
          </a:prstGeom>
        </p:spPr>
      </p:pic>
    </p:spTree>
    <p:extLst>
      <p:ext uri="{BB962C8B-B14F-4D97-AF65-F5344CB8AC3E}">
        <p14:creationId xmlns:p14="http://schemas.microsoft.com/office/powerpoint/2010/main" val="377441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3447098"/>
          </a:xfrm>
          <a:prstGeom prst="rect">
            <a:avLst/>
          </a:prstGeom>
        </p:spPr>
        <p:txBody>
          <a:bodyPr wrap="square">
            <a:spAutoFit/>
          </a:bodyPr>
          <a:lstStyle/>
          <a:p>
            <a:r>
              <a:rPr lang="el-GR" sz="1600" dirty="0">
                <a:solidFill>
                  <a:srgbClr val="2B3616"/>
                </a:solidFill>
              </a:rPr>
              <a:t>Με βάση τις παραπάνω διεργασίες το ρευστό του ατμοστροβίλου (νερό/ατμός) διέρχεται από τέσσερις διαδοχικές καταστάσεις:</a:t>
            </a:r>
          </a:p>
          <a:p>
            <a:r>
              <a:rPr lang="el-GR" sz="1000" dirty="0">
                <a:solidFill>
                  <a:srgbClr val="2B3616"/>
                </a:solidFill>
              </a:rPr>
              <a:t> </a:t>
            </a:r>
          </a:p>
          <a:p>
            <a:r>
              <a:rPr lang="el-GR" sz="1600" dirty="0">
                <a:solidFill>
                  <a:srgbClr val="2B3616"/>
                </a:solidFill>
              </a:rPr>
              <a:t>κατάσταση 1:	κορεσμένο νερό σε θερμοκρασία Τ1 και πίεση Ρ1 – η </a:t>
            </a:r>
            <a:r>
              <a:rPr lang="el-GR" sz="1600" dirty="0" smtClean="0">
                <a:solidFill>
                  <a:srgbClr val="2B3616"/>
                </a:solidFill>
              </a:rPr>
              <a:t>Τ1</a:t>
            </a:r>
            <a:r>
              <a:rPr lang="el-GR" sz="1600" dirty="0">
                <a:solidFill>
                  <a:srgbClr val="2B3616"/>
                </a:solidFill>
              </a:rPr>
              <a:t>, στους πλέον </a:t>
            </a:r>
            <a:r>
              <a:rPr lang="el-GR" sz="1600" dirty="0" smtClean="0">
                <a:solidFill>
                  <a:srgbClr val="2B3616"/>
                </a:solidFill>
              </a:rPr>
              <a:t>προηγμένους 		στροβίλους</a:t>
            </a:r>
            <a:r>
              <a:rPr lang="el-GR" sz="1600" dirty="0">
                <a:solidFill>
                  <a:srgbClr val="2B3616"/>
                </a:solidFill>
              </a:rPr>
              <a:t>, είναι 15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πάνω από τη θερμοκρασία περιβάλλοντος, για </a:t>
            </a:r>
            <a:r>
              <a:rPr lang="el-GR" sz="1600" dirty="0" smtClean="0">
                <a:solidFill>
                  <a:srgbClr val="2B3616"/>
                </a:solidFill>
              </a:rPr>
              <a:t>να </a:t>
            </a:r>
            <a:r>
              <a:rPr lang="el-GR" sz="1600" dirty="0" err="1" smtClean="0">
                <a:solidFill>
                  <a:srgbClr val="2B3616"/>
                </a:solidFill>
              </a:rPr>
              <a:t>εξασφα</a:t>
            </a:r>
            <a:r>
              <a:rPr lang="el-GR" sz="1600" dirty="0" smtClean="0">
                <a:solidFill>
                  <a:srgbClr val="2B3616"/>
                </a:solidFill>
              </a:rPr>
              <a:t>-		</a:t>
            </a:r>
            <a:r>
              <a:rPr lang="el-GR" sz="1600" dirty="0" err="1" smtClean="0">
                <a:solidFill>
                  <a:srgbClr val="2B3616"/>
                </a:solidFill>
              </a:rPr>
              <a:t>λίζεται</a:t>
            </a:r>
            <a:r>
              <a:rPr lang="el-GR" sz="1600" dirty="0" smtClean="0">
                <a:solidFill>
                  <a:srgbClr val="2B3616"/>
                </a:solidFill>
              </a:rPr>
              <a:t> </a:t>
            </a:r>
            <a:r>
              <a:rPr lang="el-GR" sz="1600" dirty="0">
                <a:solidFill>
                  <a:srgbClr val="2B3616"/>
                </a:solidFill>
              </a:rPr>
              <a:t>επαρκής ρυθμός μεταφοράς θερμότητας προς αυτό και η πίεση </a:t>
            </a:r>
            <a:r>
              <a:rPr lang="el-GR" sz="1600" dirty="0" smtClean="0">
                <a:solidFill>
                  <a:srgbClr val="2B3616"/>
                </a:solidFill>
              </a:rPr>
              <a:t>Ρ1 είναι </a:t>
            </a:r>
            <a:r>
              <a:rPr lang="el-GR" sz="1600" dirty="0">
                <a:solidFill>
                  <a:srgbClr val="2B3616"/>
                </a:solidFill>
              </a:rPr>
              <a:t>η </a:t>
            </a:r>
            <a:r>
              <a:rPr lang="el-GR" sz="1600" dirty="0" smtClean="0">
                <a:solidFill>
                  <a:srgbClr val="2B3616"/>
                </a:solidFill>
              </a:rPr>
              <a:t>		πίεση </a:t>
            </a:r>
            <a:r>
              <a:rPr lang="el-GR" sz="1600" dirty="0">
                <a:solidFill>
                  <a:srgbClr val="2B3616"/>
                </a:solidFill>
              </a:rPr>
              <a:t>ισορροπίας </a:t>
            </a:r>
            <a:r>
              <a:rPr lang="el-GR" sz="1600" dirty="0" smtClean="0">
                <a:solidFill>
                  <a:srgbClr val="2B3616"/>
                </a:solidFill>
              </a:rPr>
              <a:t>στην Τ1 (</a:t>
            </a:r>
            <a:r>
              <a:rPr lang="el-GR" sz="1600" dirty="0">
                <a:solidFill>
                  <a:srgbClr val="2B3616"/>
                </a:solidFill>
              </a:rPr>
              <a:t>αν το περιβάλλον βρίσκεται στους </a:t>
            </a:r>
            <a:r>
              <a:rPr lang="el-GR" sz="1600" dirty="0" smtClean="0">
                <a:solidFill>
                  <a:srgbClr val="2B3616"/>
                </a:solidFill>
              </a:rPr>
              <a:t>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η θερμοκρασία </a:t>
            </a:r>
            <a:r>
              <a:rPr lang="el-GR" sz="1600" dirty="0" smtClean="0">
                <a:solidFill>
                  <a:srgbClr val="2B3616"/>
                </a:solidFill>
              </a:rPr>
              <a:t>		Τ1 </a:t>
            </a:r>
            <a:r>
              <a:rPr lang="el-GR" sz="1600" dirty="0">
                <a:solidFill>
                  <a:srgbClr val="2B3616"/>
                </a:solidFill>
              </a:rPr>
              <a:t>είναι 40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η πίεση ισορροπίας υγρού/ατμού Ρ1 = 7,384 </a:t>
            </a:r>
            <a:r>
              <a:rPr lang="en-US" sz="1600" dirty="0" err="1">
                <a:solidFill>
                  <a:srgbClr val="2B3616"/>
                </a:solidFill>
              </a:rPr>
              <a:t>kPa</a:t>
            </a:r>
            <a:r>
              <a:rPr lang="el-GR" sz="1600" dirty="0">
                <a:solidFill>
                  <a:srgbClr val="2B3616"/>
                </a:solidFill>
              </a:rPr>
              <a:t>)</a:t>
            </a:r>
          </a:p>
          <a:p>
            <a:r>
              <a:rPr lang="el-GR" sz="1600" dirty="0">
                <a:solidFill>
                  <a:srgbClr val="2B3616"/>
                </a:solidFill>
              </a:rPr>
              <a:t>κατάσταση 2:	συμπιεσμένο νερό σε θερμοκρασία Τ2 </a:t>
            </a:r>
            <a:r>
              <a:rPr lang="el-GR" sz="1600" dirty="0" smtClean="0">
                <a:solidFill>
                  <a:srgbClr val="2B3616"/>
                </a:solidFill>
              </a:rPr>
              <a:t>και </a:t>
            </a:r>
            <a:r>
              <a:rPr lang="el-GR" sz="1600" dirty="0">
                <a:solidFill>
                  <a:srgbClr val="2B3616"/>
                </a:solidFill>
              </a:rPr>
              <a:t>πίεση Ρ2 – η πίεση Ρ2, στους πλέον </a:t>
            </a:r>
            <a:r>
              <a:rPr lang="el-GR" sz="1600" dirty="0" smtClean="0">
                <a:solidFill>
                  <a:srgbClr val="2B3616"/>
                </a:solidFill>
              </a:rPr>
              <a:t>		προηγμένους </a:t>
            </a:r>
            <a:r>
              <a:rPr lang="el-GR" sz="1600" dirty="0">
                <a:solidFill>
                  <a:srgbClr val="2B3616"/>
                </a:solidFill>
              </a:rPr>
              <a:t>στροβίλους, είναι 30 Μ</a:t>
            </a:r>
            <a:r>
              <a:rPr lang="en-US" sz="1600" dirty="0">
                <a:solidFill>
                  <a:srgbClr val="2B3616"/>
                </a:solidFill>
              </a:rPr>
              <a:t>Pa</a:t>
            </a:r>
            <a:endParaRPr lang="el-GR" sz="1600" dirty="0">
              <a:solidFill>
                <a:srgbClr val="2B3616"/>
              </a:solidFill>
            </a:endParaRPr>
          </a:p>
          <a:p>
            <a:r>
              <a:rPr lang="el-GR" sz="1600" dirty="0">
                <a:solidFill>
                  <a:srgbClr val="2B3616"/>
                </a:solidFill>
              </a:rPr>
              <a:t>κατάσταση 3:	υπέρθερμος ατμός σε θερμοκρασία Τ3 και πίεση Ρ3 = Ρ2 – η θερμοκρασία Τ3, στους </a:t>
            </a:r>
            <a:r>
              <a:rPr lang="el-GR" sz="1600" dirty="0" smtClean="0">
                <a:solidFill>
                  <a:srgbClr val="2B3616"/>
                </a:solidFill>
              </a:rPr>
              <a:t>		πλέον </a:t>
            </a:r>
            <a:r>
              <a:rPr lang="el-GR" sz="1600" dirty="0">
                <a:solidFill>
                  <a:srgbClr val="2B3616"/>
                </a:solidFill>
              </a:rPr>
              <a:t>προηγμένους στροβίλους, είναι 650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a:t>
            </a:r>
          </a:p>
          <a:p>
            <a:r>
              <a:rPr lang="el-GR" sz="1600" dirty="0">
                <a:solidFill>
                  <a:srgbClr val="2B3616"/>
                </a:solidFill>
              </a:rPr>
              <a:t>κατάσταση 4:	μίγμα κορεσμένου υγρού/ατμού (κλάσμα ατμού 80 – 100 %) σε θερμοκρασία Τ4 = Τ1 </a:t>
            </a:r>
            <a:r>
              <a:rPr lang="el-GR" sz="1600" dirty="0" smtClean="0">
                <a:solidFill>
                  <a:srgbClr val="2B3616"/>
                </a:solidFill>
              </a:rPr>
              <a:t>		και </a:t>
            </a:r>
            <a:r>
              <a:rPr lang="el-GR" sz="1600" dirty="0">
                <a:solidFill>
                  <a:srgbClr val="2B3616"/>
                </a:solidFill>
              </a:rPr>
              <a:t>πίεση Ρ4 = Ρ1 </a:t>
            </a:r>
          </a:p>
        </p:txBody>
      </p:sp>
      <p:pic>
        <p:nvPicPr>
          <p:cNvPr id="6" name="Εικόνα 5"/>
          <p:cNvPicPr>
            <a:picLocks noChangeAspect="1"/>
          </p:cNvPicPr>
          <p:nvPr/>
        </p:nvPicPr>
        <p:blipFill>
          <a:blip r:embed="rId2" cstate="print"/>
          <a:stretch>
            <a:fillRect/>
          </a:stretch>
        </p:blipFill>
        <p:spPr>
          <a:xfrm>
            <a:off x="1619672" y="3645024"/>
            <a:ext cx="5156973" cy="3001101"/>
          </a:xfrm>
          <a:prstGeom prst="rect">
            <a:avLst/>
          </a:prstGeom>
        </p:spPr>
      </p:pic>
    </p:spTree>
    <p:extLst>
      <p:ext uri="{BB962C8B-B14F-4D97-AF65-F5344CB8AC3E}">
        <p14:creationId xmlns:p14="http://schemas.microsoft.com/office/powerpoint/2010/main" val="1151092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620688"/>
            <a:ext cx="9144032" cy="5755422"/>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καυστήρας του προηγούμενου παραδείγματος χρησιμοποιείται για την υπερθέρμανση ατμού στους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την τροφοδοσία του σε ατμοστρόβιλο. Να υπολογιστεί η ονομαστική ισχύς και η απόδοση της διάταξης καυστήρα – ατμοστροβίλου, αν η πίεση λειτουργίας του τελευταίου είναι 30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MPa</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η απόρριψη θερμότητας γίνεται σε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ποταμό θερμοκρασίας 25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ισεντροπική</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απόδοση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της αντλίας και του στροβίλου θεωρούνται ίσες με 85 %.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900430" indent="-900430"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Λύση</a:t>
            </a: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αποδίδεται στον κύκλο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 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στην είσοδο ή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αφού η τροφοδοσία του καυστήρα είναι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Ρ3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θερμοκρασία που θα υπολογιστεί.</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πάνω από τη θερμοκρασία περιβάλλοντος (Τ1 =25 + 15 = 40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σε Τ1 = 40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Πίεση κορεσμού			Ρ1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7,3851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kPa</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Ειδικός όγκος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0,001008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100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9" name="8 - TextBox"/>
          <p:cNvSpPr txBox="1"/>
          <p:nvPr/>
        </p:nvSpPr>
        <p:spPr>
          <a:xfrm>
            <a:off x="17356" y="3543831"/>
            <a:ext cx="9144032" cy="3293209"/>
          </a:xfrm>
          <a:prstGeom prst="rect">
            <a:avLst/>
          </a:prstGeom>
          <a:noFill/>
        </p:spPr>
        <p:txBody>
          <a:bodyPr wrap="square" rtlCol="0">
            <a:spAutoFit/>
          </a:bodyPr>
          <a:lstStyle/>
          <a:p>
            <a:r>
              <a:rPr lang="el-GR" sz="1600" b="1" dirty="0">
                <a:solidFill>
                  <a:srgbClr val="2B3616"/>
                </a:solidFill>
              </a:rPr>
              <a:t>Καυστήρες σταθερής κλίνης</a:t>
            </a:r>
            <a:endParaRPr lang="el-GR" sz="1600" dirty="0">
              <a:solidFill>
                <a:srgbClr val="2B3616"/>
              </a:solidFill>
            </a:endParaRPr>
          </a:p>
          <a:p>
            <a:pPr algn="just"/>
            <a:r>
              <a:rPr lang="el-GR" sz="1600" dirty="0">
                <a:solidFill>
                  <a:srgbClr val="2B3616"/>
                </a:solidFill>
              </a:rPr>
              <a:t>Το πρωτεύον ρεύμα αέρα διέρχεται μέσω της σταθερής κλίνης, στην οποία συμβαίνουν οι διεργασίες της ξήρανσης της πρώτης ύλης, της </a:t>
            </a:r>
            <a:r>
              <a:rPr lang="el-GR" sz="1600" dirty="0" err="1">
                <a:solidFill>
                  <a:srgbClr val="2B3616"/>
                </a:solidFill>
              </a:rPr>
              <a:t>αεριοπόιησης</a:t>
            </a:r>
            <a:r>
              <a:rPr lang="el-GR" sz="1600" dirty="0">
                <a:solidFill>
                  <a:srgbClr val="2B3616"/>
                </a:solidFill>
              </a:rPr>
              <a:t> της και της καύσης του στερεού </a:t>
            </a:r>
            <a:r>
              <a:rPr lang="el-GR" sz="1600" dirty="0" smtClean="0">
                <a:solidFill>
                  <a:srgbClr val="2B3616"/>
                </a:solidFill>
              </a:rPr>
              <a:t>υπολείμματος</a:t>
            </a:r>
            <a:r>
              <a:rPr lang="en-US" sz="1600" dirty="0" smtClean="0">
                <a:solidFill>
                  <a:srgbClr val="2B3616"/>
                </a:solidFill>
              </a:rPr>
              <a:t>. </a:t>
            </a:r>
            <a:r>
              <a:rPr lang="el-GR" sz="1600" dirty="0">
                <a:solidFill>
                  <a:srgbClr val="2B3616"/>
                </a:solidFill>
              </a:rPr>
              <a:t>Τα καύσιμα αέρια από την αεριοποίηση καίγονται με την παροχή επιπλέον αέρα (δευτερεύον ρεύμα αέρα), το οποίο τροφοδοτείται πάνω από την κλίνη. Οι καυστήρες σχάρας είναι κατάλληλοι για πρώτες ύλες βιομάζας με υψηλή υγρασία, μεταβλητό μέγεθος των σωματιδίων καυσίμου και υψηλό ποσοστό στάχτης. Η ρύθμιση και ο σχεδιασμός αφορούν στην ομοιόμορφη κατανομή καυσίμου και χόβολης, και επάρκεια πρωτεύοντος αέρα σε όλη την έκταση της κλίνης. Κακός σχεδιασμός συνεπάγεται τήξη (πυρόλυση) των καύσιμων συστατικών, παραγωγή ιπτάμενων στερεών και αύξηση της περίσσειας Ο</a:t>
            </a:r>
            <a:r>
              <a:rPr lang="el-GR" sz="1600" baseline="-25000" dirty="0">
                <a:solidFill>
                  <a:srgbClr val="2B3616"/>
                </a:solidFill>
              </a:rPr>
              <a:t>2</a:t>
            </a:r>
            <a:r>
              <a:rPr lang="el-GR" sz="1600" dirty="0">
                <a:solidFill>
                  <a:srgbClr val="2B3616"/>
                </a:solidFill>
              </a:rPr>
              <a:t> για πλήρη καύση. Οικονομική και λειτουργικά ασφαλής τεχνολογία από μικρά / μέσα συστήματα έως 5 </a:t>
            </a:r>
            <a:r>
              <a:rPr lang="en-US" sz="1600" dirty="0" err="1">
                <a:solidFill>
                  <a:srgbClr val="2B3616"/>
                </a:solidFill>
              </a:rPr>
              <a:t>MWth</a:t>
            </a:r>
            <a:r>
              <a:rPr lang="el-GR" sz="1600" dirty="0">
                <a:solidFill>
                  <a:srgbClr val="2B3616"/>
                </a:solidFill>
              </a:rPr>
              <a:t>. Κατάλληλοι για καύσιμα με χαμηλή συγκέντρωση σε στάχτη (ξύλο, πριονίδι, </a:t>
            </a:r>
            <a:r>
              <a:rPr lang="el-GR" sz="1600" dirty="0" err="1">
                <a:solidFill>
                  <a:srgbClr val="2B3616"/>
                </a:solidFill>
              </a:rPr>
              <a:t>πελλέτες</a:t>
            </a:r>
            <a:r>
              <a:rPr lang="el-GR" sz="1600" dirty="0">
                <a:solidFill>
                  <a:srgbClr val="2B3616"/>
                </a:solidFill>
              </a:rPr>
              <a:t>) και μικρά σωματίδια (έως 50 </a:t>
            </a:r>
            <a:r>
              <a:rPr lang="el-GR" sz="1600" dirty="0" err="1">
                <a:solidFill>
                  <a:srgbClr val="2B3616"/>
                </a:solidFill>
              </a:rPr>
              <a:t>mm</a:t>
            </a:r>
            <a:r>
              <a:rPr lang="el-GR" sz="1600" dirty="0">
                <a:solidFill>
                  <a:srgbClr val="2B3616"/>
                </a:solidFill>
              </a:rPr>
              <a:t>) - υψηλή συγκέντρωση σε στάχτη (φλοιοί, άχυρο, βλαστοί δημητριακών) απαιτεί αποτελεσματικότερα συστήματα απομάκρυνσης της. Ικανοποιητική λειτουργία σε συνθήκες </a:t>
            </a:r>
            <a:r>
              <a:rPr lang="el-GR" sz="1600" dirty="0" err="1">
                <a:solidFill>
                  <a:srgbClr val="2B3616"/>
                </a:solidFill>
              </a:rPr>
              <a:t>υποτροφοδοσίας</a:t>
            </a:r>
            <a:r>
              <a:rPr lang="el-GR" sz="1600" dirty="0">
                <a:solidFill>
                  <a:srgbClr val="2B3616"/>
                </a:solidFill>
              </a:rPr>
              <a:t>.</a:t>
            </a: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0" name="Εικόνα 9"/>
          <p:cNvPicPr/>
          <p:nvPr/>
        </p:nvPicPr>
        <p:blipFill>
          <a:blip r:embed="rId2" cstate="print"/>
          <a:srcRect/>
          <a:stretch>
            <a:fillRect/>
          </a:stretch>
        </p:blipFill>
        <p:spPr bwMode="auto">
          <a:xfrm>
            <a:off x="1529032" y="461641"/>
            <a:ext cx="6120680" cy="3082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838200"/>
            <a:ext cx="9144032" cy="1968231"/>
          </a:xfrm>
          <a:prstGeom prst="rect">
            <a:avLst/>
          </a:prstGeom>
        </p:spPr>
        <p:txBody>
          <a:bodyPr wrap="square">
            <a:spAutoFit/>
          </a:bodyPr>
          <a:lstStyle/>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ΑΝΤΛΙΑ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Ιδανικό έργο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 0,001008*(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30000 – 7,384)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30,23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Πραγματικό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αντλίας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30,23/0,85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2 (συνέχεια)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203,1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996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6" name="Ορθογώνιο 5"/>
          <p:cNvSpPr/>
          <p:nvPr/>
        </p:nvSpPr>
        <p:spPr>
          <a:xfrm>
            <a:off x="-12732" y="294115"/>
            <a:ext cx="9144032" cy="15050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Από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Πίνακα υπέρθερμου ατμού για πίεση 30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(30.000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θερμοκρασία 600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3443,9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Ειδική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εντροπία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ΛΕΒΗΤΑΣ. Από το ισοζύγιο ενέργειας στο λέβητα υπολογίζεται η μαζική παροχή του νερού που κυκλοφορεί στον στρόβιλο:</a:t>
            </a:r>
            <a:endParaRPr lang="el-GR" sz="1600" dirty="0">
              <a:solidFill>
                <a:srgbClr val="2B3616"/>
              </a:solidFill>
            </a:endParaRPr>
          </a:p>
        </p:txBody>
      </p:sp>
      <mc:AlternateContent xmlns:mc="http://schemas.openxmlformats.org/markup-compatibility/2006" xmlns:a14="http://schemas.microsoft.com/office/drawing/2010/main">
        <mc:Choice Requires="a14">
          <p:sp>
            <p:nvSpPr>
              <p:cNvPr id="8" name="Ορθογώνιο 7"/>
              <p:cNvSpPr/>
              <p:nvPr/>
            </p:nvSpPr>
            <p:spPr>
              <a:xfrm>
                <a:off x="2500621" y="1916832"/>
                <a:ext cx="3439531" cy="958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sz="1400" i="1" smtClean="0">
                              <a:solidFill>
                                <a:srgbClr val="2B3616"/>
                              </a:solidFill>
                              <a:latin typeface="Cambria Math" panose="02040503050406030204" pitchFamily="18" charset="0"/>
                            </a:rPr>
                          </m:ctrlPr>
                        </m:sSubPr>
                        <m:e>
                          <m:r>
                            <m:rPr>
                              <m:sty m:val="p"/>
                            </m:rPr>
                            <a:rPr lang="el-GR" sz="1400">
                              <a:solidFill>
                                <a:srgbClr val="2B3616"/>
                              </a:solidFill>
                              <a:latin typeface="Cambria Math" panose="02040503050406030204" pitchFamily="18" charset="0"/>
                            </a:rPr>
                            <m:t>m</m:t>
                          </m:r>
                        </m:e>
                        <m:sub>
                          <m:r>
                            <m:rPr>
                              <m:sty m:val="p"/>
                            </m:rPr>
                            <a:rPr lang="el-GR" sz="1400" i="0">
                              <a:solidFill>
                                <a:srgbClr val="2B3616"/>
                              </a:solidFill>
                              <a:latin typeface="Cambria Math" panose="02040503050406030204" pitchFamily="18" charset="0"/>
                            </a:rPr>
                            <m:t>Η</m:t>
                          </m:r>
                          <m:r>
                            <a:rPr lang="el-GR" sz="1400" i="0">
                              <a:solidFill>
                                <a:srgbClr val="2B3616"/>
                              </a:solidFill>
                              <a:latin typeface="Cambria Math" panose="02040503050406030204" pitchFamily="18" charset="0"/>
                            </a:rPr>
                            <m:t>2</m:t>
                          </m:r>
                          <m:r>
                            <m:rPr>
                              <m:sty m:val="p"/>
                            </m:rPr>
                            <a:rPr lang="el-GR" sz="1400" i="0">
                              <a:solidFill>
                                <a:srgbClr val="2B3616"/>
                              </a:solidFill>
                              <a:latin typeface="Cambria Math" panose="02040503050406030204" pitchFamily="18" charset="0"/>
                            </a:rPr>
                            <m:t>Ο</m:t>
                          </m:r>
                        </m:sub>
                      </m:sSub>
                      <m:r>
                        <a:rPr lang="el-GR" sz="1400" i="0">
                          <a:solidFill>
                            <a:srgbClr val="2B3616"/>
                          </a:solidFill>
                          <a:latin typeface="Cambria Math" panose="02040503050406030204" pitchFamily="18" charset="0"/>
                        </a:rPr>
                        <m:t>= </m:t>
                      </m:r>
                      <m:f>
                        <m:fPr>
                          <m:ctrlPr>
                            <a:rPr lang="el-GR" sz="1400" i="1">
                              <a:solidFill>
                                <a:srgbClr val="2B3616"/>
                              </a:solidFill>
                              <a:latin typeface="Cambria Math" panose="02040503050406030204" pitchFamily="18" charset="0"/>
                            </a:rPr>
                          </m:ctrlPr>
                        </m:fPr>
                        <m:num>
                          <m:r>
                            <a:rPr lang="el-GR" sz="1400" b="0" i="0" smtClean="0">
                              <a:solidFill>
                                <a:srgbClr val="2B3616"/>
                              </a:solidFill>
                              <a:latin typeface="Cambria Math" panose="02040503050406030204" pitchFamily="18" charset="0"/>
                            </a:rPr>
                            <m:t>18761,0</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sec</m:t>
                              </m:r>
                            </m:den>
                          </m:f>
                        </m:num>
                        <m:den>
                          <m:d>
                            <m:dPr>
                              <m:endChr m:val=""/>
                              <m:ctrlPr>
                                <a:rPr lang="el-GR" sz="1400" i="1">
                                  <a:solidFill>
                                    <a:srgbClr val="2B3616"/>
                                  </a:solidFill>
                                  <a:latin typeface="Cambria Math" panose="02040503050406030204" pitchFamily="18" charset="0"/>
                                </a:rPr>
                              </m:ctrlPr>
                            </m:dPr>
                            <m:e>
                              <m:r>
                                <a:rPr lang="el-GR" sz="1400" i="0">
                                  <a:solidFill>
                                    <a:srgbClr val="2B3616"/>
                                  </a:solidFill>
                                  <a:latin typeface="Cambria Math" panose="02040503050406030204" pitchFamily="18" charset="0"/>
                                </a:rPr>
                                <m:t>3443,9−20</m:t>
                              </m:r>
                              <m:r>
                                <a:rPr lang="el-GR" sz="1400" b="0" i="0" smtClean="0">
                                  <a:solidFill>
                                    <a:srgbClr val="2B3616"/>
                                  </a:solidFill>
                                  <a:latin typeface="Cambria Math" panose="02040503050406030204" pitchFamily="18" charset="0"/>
                                </a:rPr>
                                <m:t>3</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1</m:t>
                              </m:r>
                              <m:r>
                                <a:rPr lang="el-GR" sz="1400" i="0">
                                  <a:solidFill>
                                    <a:srgbClr val="2B3616"/>
                                  </a:solidFill>
                                  <a:latin typeface="Cambria Math" panose="02040503050406030204" pitchFamily="18" charset="0"/>
                                </a:rPr>
                                <m:t>)</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kg</m:t>
                                  </m:r>
                                </m:den>
                              </m:f>
                            </m:e>
                          </m:d>
                        </m:den>
                      </m:f>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5</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78</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kg</m:t>
                          </m:r>
                        </m:num>
                        <m:den>
                          <m:r>
                            <m:rPr>
                              <m:sty m:val="p"/>
                            </m:rPr>
                            <a:rPr lang="el-GR" sz="1400" i="0">
                              <a:solidFill>
                                <a:srgbClr val="2B3616"/>
                              </a:solidFill>
                              <a:latin typeface="Cambria Math" panose="02040503050406030204" pitchFamily="18" charset="0"/>
                            </a:rPr>
                            <m:t>sec</m:t>
                          </m:r>
                        </m:den>
                      </m:f>
                    </m:oMath>
                  </m:oMathPara>
                </a14:m>
                <a:endParaRPr lang="el-GR" sz="1400" dirty="0">
                  <a:solidFill>
                    <a:srgbClr val="2B3616"/>
                  </a:solidFill>
                </a:endParaRPr>
              </a:p>
            </p:txBody>
          </p:sp>
        </mc:Choice>
        <mc:Fallback xmlns="">
          <p:sp>
            <p:nvSpPr>
              <p:cNvPr id="8" name="Ορθογώνιο 7"/>
              <p:cNvSpPr>
                <a:spLocks noRot="1" noChangeAspect="1" noMove="1" noResize="1" noEditPoints="1" noAdjustHandles="1" noChangeArrowheads="1" noChangeShapeType="1" noTextEdit="1"/>
              </p:cNvSpPr>
              <p:nvPr/>
            </p:nvSpPr>
            <p:spPr>
              <a:xfrm>
                <a:off x="2500621" y="1916832"/>
                <a:ext cx="3439531" cy="958339"/>
              </a:xfrm>
              <a:prstGeom prst="rect">
                <a:avLst/>
              </a:prstGeom>
              <a:blipFill>
                <a:blip r:embed="rId2"/>
                <a:stretch>
                  <a:fillRect/>
                </a:stretch>
              </a:blipFill>
            </p:spPr>
            <p:txBody>
              <a:bodyPr/>
              <a:lstStyle/>
              <a:p>
                <a:r>
                  <a:rPr lang="el-GR">
                    <a:noFill/>
                  </a:rPr>
                  <a:t> </a:t>
                </a:r>
              </a:p>
            </p:txBody>
          </p:sp>
        </mc:Fallback>
      </mc:AlternateContent>
      <p:sp>
        <p:nvSpPr>
          <p:cNvPr id="9" name="Ορθογώνιο 8"/>
          <p:cNvSpPr/>
          <p:nvPr/>
        </p:nvSpPr>
        <p:spPr>
          <a:xfrm>
            <a:off x="0" y="2780928"/>
            <a:ext cx="9144000" cy="4198072"/>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4. Κορεσμένο μίγμα ατμού/νερού σε πίεση Ρ4 = Ρ1 = 7,384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(θερμοκρασία κορεσμού Τ1 =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στους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(ίση με την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2574,3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0,5725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8,2570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Αρχικά ο στρόβιλος θεωρείται ιδανικός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ισεντροπικός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 δεν αυξάνει την εντροπία του νερού), οπότε η εντροπία στην Κατάσταση 4 θεωρείται ίση με την εντροπία στην Κατάσταση 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Αλλά</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s4 = x*s4g + (1 – x)*s4l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(s4 – s4l)/(s4g – s4l)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(6,2331 – 0,5725)/(8,2570 – 0,5725) = 0,7366 ή 73,66 %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όπου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 κλάσμα του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μίγματος]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μετά τον στρόβιλο (δηλαδή στο 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ατμού που εξέρχεται από τον στρόβιλο, τα 736,6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ατμός και τα 263,4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νερό με τη μορφή σταγονιδίων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021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7" name="Ορθογώνιο 6"/>
          <p:cNvSpPr/>
          <p:nvPr/>
        </p:nvSpPr>
        <p:spPr>
          <a:xfrm>
            <a:off x="0" y="521625"/>
            <a:ext cx="9144000" cy="6260175"/>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(συνέχεια). Για ιδανικό στρόβιλο και με βάση το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μετά από ιδανικό στρόβιλο, υπολογίζεται η ιδανική ειδική ενθαλπία στην Κατάσταση 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h4,ideal = x*h4g + (1 – x)*h4l = 0,7366*2574,3 + 0,2634*167,57 = 1940,4 kJ/kg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Ιδανικό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3443,9 – 1940,4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1503,5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Πραγματικό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στροβίλου</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0,85*1503,5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1278,0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τον πραγματικό πλέον στρόβιλο (που παράγει το παραπάνω πραγματικό έργο), η πραγματική ειδική ενθαλπία στην Κατάσταση 4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3443,9 – 1278,0 = 2166,0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endParaRPr lang="el-GR" sz="1000" dirty="0">
              <a:solidFill>
                <a:srgbClr val="2B3616"/>
              </a:solidFill>
              <a:latin typeface="Calibri" panose="020F0502020204030204" pitchFamily="34" charset="0"/>
            </a:endParaRPr>
          </a:p>
          <a:p>
            <a:r>
              <a:rPr lang="el-GR" sz="1600" dirty="0">
                <a:solidFill>
                  <a:srgbClr val="2B3616"/>
                </a:solidFill>
              </a:rPr>
              <a:t>ΟΝΟΜΑΣΤΙΚΗ ΙΣΧΥΣ ΑΤΜΟΣΤΡΟΒΙΛΟΥ</a:t>
            </a:r>
          </a:p>
          <a:p>
            <a:r>
              <a:rPr lang="el-GR" sz="1600" dirty="0">
                <a:solidFill>
                  <a:srgbClr val="2B3616"/>
                </a:solidFill>
              </a:rPr>
              <a:t>Το καθαρό ηλεκτρικό έργο που παράγει ο ατμοστρόβιλος είναι:</a:t>
            </a:r>
          </a:p>
          <a:p>
            <a:r>
              <a:rPr lang="el-GR" sz="1000" dirty="0">
                <a:solidFill>
                  <a:srgbClr val="2B3616"/>
                </a:solidFill>
              </a:rPr>
              <a:t> </a:t>
            </a:r>
          </a:p>
          <a:p>
            <a:r>
              <a:rPr lang="en-US" sz="1600" dirty="0" err="1">
                <a:solidFill>
                  <a:srgbClr val="2B3616"/>
                </a:solidFill>
              </a:rPr>
              <a:t>Wel</a:t>
            </a:r>
            <a:r>
              <a:rPr lang="en-US" sz="1600" dirty="0">
                <a:solidFill>
                  <a:srgbClr val="2B3616"/>
                </a:solidFill>
              </a:rPr>
              <a:t> = m</a:t>
            </a:r>
            <a:r>
              <a:rPr lang="en-US" sz="1600" baseline="-25000" dirty="0">
                <a:solidFill>
                  <a:srgbClr val="2B3616"/>
                </a:solidFill>
              </a:rPr>
              <a:t>H2O</a:t>
            </a:r>
            <a:r>
              <a:rPr lang="en-US" sz="1600" dirty="0">
                <a:solidFill>
                  <a:srgbClr val="2B3616"/>
                </a:solidFill>
              </a:rPr>
              <a:t>*(</a:t>
            </a:r>
            <a:r>
              <a:rPr lang="en-US" sz="1600" dirty="0" err="1">
                <a:solidFill>
                  <a:srgbClr val="2B3616"/>
                </a:solidFill>
              </a:rPr>
              <a:t>wout</a:t>
            </a:r>
            <a:r>
              <a:rPr lang="en-US" sz="1600" dirty="0">
                <a:solidFill>
                  <a:srgbClr val="2B3616"/>
                </a:solidFill>
              </a:rPr>
              <a:t> – win) = </a:t>
            </a:r>
            <a:r>
              <a:rPr lang="el-GR" sz="1600" dirty="0" smtClean="0">
                <a:solidFill>
                  <a:srgbClr val="2B3616"/>
                </a:solidFill>
              </a:rPr>
              <a:t>5,78</a:t>
            </a:r>
            <a:r>
              <a:rPr lang="en-US" sz="1600" dirty="0" smtClean="0">
                <a:solidFill>
                  <a:srgbClr val="2B3616"/>
                </a:solidFill>
              </a:rPr>
              <a:t>*(</a:t>
            </a:r>
            <a:r>
              <a:rPr lang="en-US" sz="1600" dirty="0">
                <a:solidFill>
                  <a:srgbClr val="2B3616"/>
                </a:solidFill>
              </a:rPr>
              <a:t>1278,0 – </a:t>
            </a:r>
            <a:r>
              <a:rPr lang="en-US" sz="1600" dirty="0" smtClean="0">
                <a:solidFill>
                  <a:srgbClr val="2B3616"/>
                </a:solidFill>
              </a:rPr>
              <a:t>35,</a:t>
            </a:r>
            <a:r>
              <a:rPr lang="el-GR" sz="1600" dirty="0" smtClean="0">
                <a:solidFill>
                  <a:srgbClr val="2B3616"/>
                </a:solidFill>
              </a:rPr>
              <a:t>57</a:t>
            </a:r>
            <a:r>
              <a:rPr lang="en-US" sz="1600" dirty="0" smtClean="0">
                <a:solidFill>
                  <a:srgbClr val="2B3616"/>
                </a:solidFill>
              </a:rPr>
              <a:t>) </a:t>
            </a:r>
            <a:r>
              <a:rPr lang="en-US" sz="1600" dirty="0">
                <a:solidFill>
                  <a:srgbClr val="2B3616"/>
                </a:solidFill>
              </a:rPr>
              <a:t>= </a:t>
            </a:r>
            <a:r>
              <a:rPr lang="en-US" sz="1600" dirty="0" smtClean="0">
                <a:solidFill>
                  <a:srgbClr val="2B3616"/>
                </a:solidFill>
              </a:rPr>
              <a:t>7182,57 </a:t>
            </a:r>
            <a:r>
              <a:rPr lang="en-US" sz="1600" dirty="0" err="1" smtClean="0">
                <a:solidFill>
                  <a:srgbClr val="2B3616"/>
                </a:solidFill>
              </a:rPr>
              <a:t>kWe</a:t>
            </a:r>
            <a:r>
              <a:rPr lang="en-US" sz="1600" dirty="0" smtClean="0">
                <a:solidFill>
                  <a:srgbClr val="2B3616"/>
                </a:solidFill>
              </a:rPr>
              <a:t> = </a:t>
            </a:r>
            <a:r>
              <a:rPr lang="el-GR" sz="1600" dirty="0" smtClean="0">
                <a:solidFill>
                  <a:srgbClr val="2B3616"/>
                </a:solidFill>
              </a:rPr>
              <a:t>7</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0 </a:t>
            </a:r>
            <a:r>
              <a:rPr lang="en-US" sz="1600" dirty="0" err="1">
                <a:solidFill>
                  <a:srgbClr val="2B3616"/>
                </a:solidFill>
              </a:rPr>
              <a:t>MWe</a:t>
            </a:r>
            <a:endParaRPr lang="el-GR" sz="16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ΑΠΟΔΟΣΗ ΔΙΑΤΑΞΗΣ ΚΑΥΣΤΗΡΑ ΑΤΜΟΣΤΡΟΒΙΛΟΥ</a:t>
            </a:r>
          </a:p>
          <a:p>
            <a:r>
              <a:rPr lang="el-GR" sz="1600" dirty="0">
                <a:solidFill>
                  <a:srgbClr val="2B3616"/>
                </a:solidFill>
              </a:rPr>
              <a:t>Η ηλεκτρική απόδοση μόνο του ατμοστροβίλου είναι</a:t>
            </a:r>
            <a:r>
              <a:rPr lang="el-GR" sz="1600" dirty="0" smtClean="0">
                <a:solidFill>
                  <a:srgbClr val="2B3616"/>
                </a:solidFill>
              </a:rPr>
              <a:t>:	</a:t>
            </a:r>
            <a:r>
              <a:rPr lang="en-US" sz="1600" dirty="0" err="1" smtClean="0">
                <a:solidFill>
                  <a:srgbClr val="2B3616"/>
                </a:solidFill>
              </a:rPr>
              <a:t>nst</a:t>
            </a:r>
            <a:r>
              <a:rPr lang="el-GR" sz="1600" dirty="0" smtClean="0">
                <a:solidFill>
                  <a:srgbClr val="2B3616"/>
                </a:solidFill>
              </a:rPr>
              <a:t> </a:t>
            </a:r>
            <a:r>
              <a:rPr lang="el-GR" sz="1600" dirty="0">
                <a:solidFill>
                  <a:srgbClr val="2B3616"/>
                </a:solidFill>
              </a:rPr>
              <a:t>= </a:t>
            </a:r>
            <a:r>
              <a:rPr lang="en-US" sz="1600" dirty="0" smtClean="0">
                <a:solidFill>
                  <a:srgbClr val="2B3616"/>
                </a:solidFill>
              </a:rPr>
              <a:t>7182,57</a:t>
            </a:r>
            <a:r>
              <a:rPr lang="el-GR" sz="1600" dirty="0" smtClean="0">
                <a:solidFill>
                  <a:srgbClr val="2B3616"/>
                </a:solidFill>
              </a:rPr>
              <a:t>/</a:t>
            </a:r>
            <a:r>
              <a:rPr lang="en-US" sz="1600" dirty="0" smtClean="0">
                <a:solidFill>
                  <a:srgbClr val="2B3616"/>
                </a:solidFill>
              </a:rPr>
              <a:t>(2*</a:t>
            </a:r>
            <a:r>
              <a:rPr lang="el-GR" sz="1600" dirty="0" smtClean="0">
                <a:solidFill>
                  <a:srgbClr val="2B3616"/>
                </a:solidFill>
              </a:rPr>
              <a:t>9380,5</a:t>
            </a:r>
            <a:r>
              <a:rPr lang="en-US" sz="1600" dirty="0" smtClean="0">
                <a:solidFill>
                  <a:srgbClr val="2B3616"/>
                </a:solidFill>
              </a:rPr>
              <a:t>)</a:t>
            </a:r>
            <a:r>
              <a:rPr lang="el-GR" sz="1600" dirty="0" smtClean="0">
                <a:solidFill>
                  <a:srgbClr val="2B3616"/>
                </a:solidFill>
              </a:rPr>
              <a:t> </a:t>
            </a:r>
            <a:r>
              <a:rPr lang="el-GR" sz="1600" dirty="0">
                <a:solidFill>
                  <a:srgbClr val="2B3616"/>
                </a:solidFill>
              </a:rPr>
              <a:t>= </a:t>
            </a:r>
            <a:r>
              <a:rPr lang="el-GR" sz="1600" dirty="0" smtClean="0">
                <a:solidFill>
                  <a:srgbClr val="2B3616"/>
                </a:solidFill>
              </a:rPr>
              <a:t>0,3828 </a:t>
            </a:r>
            <a:r>
              <a:rPr lang="el-GR" sz="1600" dirty="0">
                <a:solidFill>
                  <a:srgbClr val="2B3616"/>
                </a:solidFill>
              </a:rPr>
              <a:t>ή </a:t>
            </a:r>
            <a:r>
              <a:rPr lang="el-GR" sz="1600" dirty="0" smtClean="0">
                <a:solidFill>
                  <a:srgbClr val="2B3616"/>
                </a:solidFill>
              </a:rPr>
              <a:t>38,28 %</a:t>
            </a:r>
            <a:endParaRPr lang="en-US" sz="1600" dirty="0" smtClean="0">
              <a:solidFill>
                <a:srgbClr val="2B3616"/>
              </a:solidFill>
            </a:endParaRPr>
          </a:p>
          <a:p>
            <a:pPr algn="ctr"/>
            <a:r>
              <a:rPr lang="el-GR" sz="1600" dirty="0" smtClean="0">
                <a:solidFill>
                  <a:srgbClr val="2B3616"/>
                </a:solidFill>
              </a:rPr>
              <a:t>					</a:t>
            </a:r>
            <a:r>
              <a:rPr lang="en-US" sz="1600" dirty="0" smtClean="0">
                <a:solidFill>
                  <a:srgbClr val="2B3616"/>
                </a:solidFill>
              </a:rPr>
              <a:t>(</a:t>
            </a:r>
            <a:r>
              <a:rPr lang="el-GR" sz="1600" dirty="0" smtClean="0">
                <a:solidFill>
                  <a:srgbClr val="2B3616"/>
                </a:solidFill>
              </a:rPr>
              <a:t>όπου 2*9380,5 (</a:t>
            </a:r>
            <a:r>
              <a:rPr lang="en-US" sz="1600" dirty="0" smtClean="0">
                <a:solidFill>
                  <a:srgbClr val="2B3616"/>
                </a:solidFill>
              </a:rPr>
              <a:t>kg</a:t>
            </a:r>
            <a:r>
              <a:rPr lang="el-GR" sz="1600" dirty="0" err="1" smtClean="0">
                <a:solidFill>
                  <a:srgbClr val="2B3616"/>
                </a:solidFill>
              </a:rPr>
              <a:t>βιομαζάς</a:t>
            </a:r>
            <a:r>
              <a:rPr lang="el-GR" sz="1600" dirty="0" smtClean="0">
                <a:solidFill>
                  <a:srgbClr val="2B3616"/>
                </a:solidFill>
              </a:rPr>
              <a:t>/</a:t>
            </a:r>
            <a:r>
              <a:rPr lang="en-US" sz="1600" dirty="0" smtClean="0">
                <a:solidFill>
                  <a:srgbClr val="2B3616"/>
                </a:solidFill>
              </a:rPr>
              <a:t>sec*kJ/kg</a:t>
            </a:r>
            <a:r>
              <a:rPr lang="el-GR" sz="1600" dirty="0" smtClean="0">
                <a:solidFill>
                  <a:srgbClr val="2B3616"/>
                </a:solidFill>
              </a:rPr>
              <a:t>βιομάζας)</a:t>
            </a:r>
            <a:endParaRPr lang="el-GR" sz="1600" dirty="0">
              <a:solidFill>
                <a:srgbClr val="2B3616"/>
              </a:solidFill>
            </a:endParaRPr>
          </a:p>
          <a:p>
            <a:r>
              <a:rPr lang="el-GR" sz="1000" dirty="0">
                <a:solidFill>
                  <a:srgbClr val="2B3616"/>
                </a:solidFill>
              </a:rPr>
              <a:t> </a:t>
            </a:r>
            <a:endParaRPr lang="el-GR" sz="1000" dirty="0" smtClean="0">
              <a:solidFill>
                <a:srgbClr val="2B3616"/>
              </a:solidFill>
            </a:endParaRPr>
          </a:p>
          <a:p>
            <a:endParaRPr lang="el-GR" sz="1000" dirty="0">
              <a:solidFill>
                <a:srgbClr val="2B3616"/>
              </a:solidFill>
            </a:endParaRPr>
          </a:p>
          <a:p>
            <a:endParaRPr lang="el-GR" sz="1000" dirty="0">
              <a:solidFill>
                <a:srgbClr val="2B3616"/>
              </a:solidFill>
            </a:endParaRPr>
          </a:p>
          <a:p>
            <a:r>
              <a:rPr lang="el-GR" sz="1600" dirty="0">
                <a:solidFill>
                  <a:srgbClr val="2B3616"/>
                </a:solidFill>
              </a:rPr>
              <a:t>Η ηλεκτρική απόδοση της διάταξης καυστήρα/ατμοστροβίλου είναι:</a:t>
            </a:r>
          </a:p>
          <a:p>
            <a:r>
              <a:rPr lang="el-GR" sz="1600" dirty="0">
                <a:solidFill>
                  <a:srgbClr val="2B3616"/>
                </a:solidFill>
              </a:rPr>
              <a:t> </a:t>
            </a:r>
          </a:p>
          <a:p>
            <a:pPr algn="ctr"/>
            <a:r>
              <a:rPr lang="en-US" sz="1600" dirty="0" err="1" smtClean="0">
                <a:solidFill>
                  <a:srgbClr val="2B3616"/>
                </a:solidFill>
              </a:rPr>
              <a:t>ntotal</a:t>
            </a:r>
            <a:r>
              <a:rPr lang="el-GR" sz="1600" dirty="0" smtClean="0">
                <a:solidFill>
                  <a:srgbClr val="2B3616"/>
                </a:solidFill>
              </a:rPr>
              <a:t> </a:t>
            </a:r>
            <a:r>
              <a:rPr lang="el-GR" sz="1600" dirty="0">
                <a:solidFill>
                  <a:srgbClr val="2B3616"/>
                </a:solidFill>
              </a:rPr>
              <a:t>= </a:t>
            </a:r>
            <a:r>
              <a:rPr lang="en-US" sz="1600" dirty="0" err="1">
                <a:solidFill>
                  <a:srgbClr val="2B3616"/>
                </a:solidFill>
              </a:rPr>
              <a:t>Wel</a:t>
            </a:r>
            <a:r>
              <a:rPr lang="el-GR" sz="1600" dirty="0">
                <a:solidFill>
                  <a:srgbClr val="2B3616"/>
                </a:solidFill>
              </a:rPr>
              <a:t>/ΚΘΔ = </a:t>
            </a:r>
            <a:r>
              <a:rPr lang="el-GR" sz="1600" dirty="0" smtClean="0">
                <a:solidFill>
                  <a:srgbClr val="2B3616"/>
                </a:solidFill>
              </a:rPr>
              <a:t>7182,57/(2*10768,9) </a:t>
            </a:r>
            <a:r>
              <a:rPr lang="el-GR" sz="1600" dirty="0">
                <a:solidFill>
                  <a:srgbClr val="2B3616"/>
                </a:solidFill>
              </a:rPr>
              <a:t>= 0,3340 ή 33,40 %</a:t>
            </a:r>
          </a:p>
        </p:txBody>
      </p:sp>
    </p:spTree>
    <p:extLst>
      <p:ext uri="{BB962C8B-B14F-4D97-AF65-F5344CB8AC3E}">
        <p14:creationId xmlns:p14="http://schemas.microsoft.com/office/powerpoint/2010/main" val="4267121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Οικονομικά της συμπαραγωγής από βιομάζα </a:t>
            </a:r>
            <a:endParaRPr lang="el-GR" sz="2400" dirty="0">
              <a:solidFill>
                <a:srgbClr val="2B3616"/>
              </a:solidFill>
            </a:endParaRPr>
          </a:p>
        </p:txBody>
      </p:sp>
      <p:sp>
        <p:nvSpPr>
          <p:cNvPr id="5" name="Ορθογώνιο 4"/>
          <p:cNvSpPr/>
          <p:nvPr/>
        </p:nvSpPr>
        <p:spPr>
          <a:xfrm>
            <a:off x="-32" y="1268760"/>
            <a:ext cx="9144032" cy="3624069"/>
          </a:xfrm>
          <a:prstGeom prst="rect">
            <a:avLst/>
          </a:prstGeom>
        </p:spPr>
        <p:txBody>
          <a:bodyPr wrap="square">
            <a:spAutoFit/>
          </a:bodyPr>
          <a:lstStyle/>
          <a:p>
            <a:pPr algn="just">
              <a:lnSpc>
                <a:spcPct val="115000"/>
              </a:lnSpc>
              <a:spcAft>
                <a:spcPts val="0"/>
              </a:spcAft>
            </a:pP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Το κόστος εγκατάστασης μίας μονάδας καύσης βιομάζας και συμπαραγωγής ηλεκτρικής θερμικής ισχύος σε ατμοστρόβιλο δίνεται από τη σχέση:</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Ειδική Πάγια επένδυση:		ΕΠΕ =  4029 – 643</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ln</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Δ	[€/</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όπου Δ η ονομαστική δυναμικότητα της μονάδας σε </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ενώ οι θέσεις εργασίας που δημιουργεί εκτιμάται σε 3 εργαζόμενους / </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Θεωρώντας μέσο ετήσιο κόστος ανά εργαζόμενο τα 20.000 € (περιλαμβανομένων των ασφαλιστικών εισφορών) το κόστος εργατικών εκτιμάται στα 60.000 €/</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Αντίστοιχα, τα κόστη συντήρησης, διοίκησης, ασφάλειας, βοηθητικών κ.α. εκτιμώνται στα 2/3 του κόστους εργασίας, δηλαδή 40.000 €/</a:t>
            </a:r>
            <a:r>
              <a:rPr lang="en-US"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dirty="0">
                <a:solidFill>
                  <a:srgbClr val="000000"/>
                </a:solidFill>
                <a:latin typeface="Calibri" panose="020F0502020204030204" pitchFamily="34" charset="0"/>
                <a:ea typeface="Calibri" panose="020F0502020204030204" pitchFamily="34" charset="0"/>
                <a:cs typeface="Comic Sans MS" panose="030F0702030302020204" pitchFamily="66" charset="0"/>
              </a:rPr>
              <a:t>. Το επενδυτικό περιβάλλον στην Ελλάδα προβλέπει κρατική επιχορήγηση 40 % της αρχικής επένδυσης.</a:t>
            </a:r>
            <a:endParaRPr lang="el-GR" dirty="0"/>
          </a:p>
        </p:txBody>
      </p:sp>
    </p:spTree>
    <p:extLst>
      <p:ext uri="{BB962C8B-B14F-4D97-AF65-F5344CB8AC3E}">
        <p14:creationId xmlns:p14="http://schemas.microsoft.com/office/powerpoint/2010/main" val="3946799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10190" y="620688"/>
            <a:ext cx="9144032" cy="5755422"/>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Να εκτιμηθούν οι προοπτικές οικονομικής βιωσιμότητας της μονάδας συμπαραγωγής από καύση βιομάζας των παραπάνω παραδειγμάτων, θεωρώντας ότι η βιομάζα (ενεργειακών καλλιεργειών) διατίθεται  από τον παραγωγό στην τιμή των 50 €/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παραγωγή θερμότητας αφορά σε νερό θερμοκρασίας 65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συμπυκνωτή του ατμοστροβίλου.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ετήσια λειτουργία της μονάδας απαιτεί: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540385" indent="-540385"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540385" indent="-540385" algn="ctr">
              <a:lnSpc>
                <a:spcPct val="115000"/>
              </a:lnSpc>
              <a:spcAft>
                <a:spcPts val="0"/>
              </a:spcAft>
            </a:pP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3600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/ημέρα)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365 (ημέρες/έτος)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63072000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 έτος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540385" indent="-540385"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63072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 / 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540385" indent="-540385"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Θεωρώντας μέση παραγωγή βιομάζας 3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στρ</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για την τροφοδοσία της μονάδας απαιτούνται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21024</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στρ</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Έτσι, η τροφοδοσία της μονάδας θα προέρχεται, κατά προσέγγιση από μία ακτίνα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3658</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μέτρων γύρω από τη μονάδα και το κόστος μεταφοράς της μπορεί να θεωρηθεί αμελητέο. Οπότε το κόστος πρώτης ύλης 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63.072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 * 50 €/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153</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Αρχικά εξετάζονται τα οικονομικά θεωρώντας ότι η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παραγωγή θερμότητας από τον συμπυκνωτή είναι μηδενική, λόγω της χαμηλής θερμοκρασίας λειτουργίας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του και η ηλεκτροπαραγωγή είναι αυτή που υπολογίστηκε στο Παράδειγμα 2.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05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32" y="455961"/>
            <a:ext cx="9144032" cy="5295296"/>
          </a:xfrm>
          <a:prstGeom prst="rect">
            <a:avLst/>
          </a:prstGeom>
        </p:spPr>
        <p:txBody>
          <a:bodyPr wrap="square">
            <a:spAutoFit/>
          </a:bodyPr>
          <a:lstStyle/>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Έτσι,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ετήσια ηλεκτροπαραγωγή είναι: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7</a:t>
            </a:r>
            <a:r>
              <a:rPr lang="el-GR"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a:t>
            </a:r>
            <a:r>
              <a:rPr lang="en-US"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2</a:t>
            </a:r>
            <a:r>
              <a:rPr lang="el-GR"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0 </a:t>
            </a:r>
            <a:r>
              <a:rPr lang="en-US" sz="1600" dirty="0" err="1">
                <a:solidFill>
                  <a:srgbClr val="000000"/>
                </a:solidFill>
                <a:latin typeface="Calibri" panose="020F0502020204030204" pitchFamily="34" charset="0"/>
                <a:ea typeface="Times New Roman" panose="02020603050405020304" pitchFamily="18" charset="0"/>
                <a:cs typeface="Comic Sans MS" panose="030F0702030302020204" pitchFamily="66" charset="0"/>
              </a:rPr>
              <a:t>MWe</a:t>
            </a:r>
            <a:r>
              <a:rPr lang="en-US"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 x</a:t>
            </a:r>
            <a:r>
              <a:rPr lang="el-GR"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 24 </a:t>
            </a:r>
            <a:r>
              <a:rPr lang="en-US"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h</a:t>
            </a:r>
            <a:r>
              <a:rPr lang="el-GR"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/ημέρα </a:t>
            </a:r>
            <a:r>
              <a:rPr lang="en-US"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x</a:t>
            </a:r>
            <a:r>
              <a:rPr lang="el-GR" sz="1600" dirty="0">
                <a:solidFill>
                  <a:srgbClr val="000000"/>
                </a:solidFill>
                <a:latin typeface="Calibri" panose="020F0502020204030204" pitchFamily="34" charset="0"/>
                <a:ea typeface="Times New Roman" panose="02020603050405020304" pitchFamily="18" charset="0"/>
                <a:cs typeface="Comic Sans MS" panose="030F0702030302020204" pitchFamily="66" charset="0"/>
              </a:rPr>
              <a:t> 365 ημέρες/έτος = </a:t>
            </a:r>
            <a:r>
              <a:rPr lang="en-US"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63</a:t>
            </a:r>
            <a:r>
              <a:rPr lang="el-GR"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a:t>
            </a:r>
            <a:r>
              <a:rPr lang="en-US"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072</a:t>
            </a:r>
            <a:r>
              <a:rPr lang="el-GR" sz="1600" dirty="0" smtClean="0">
                <a:solidFill>
                  <a:srgbClr val="000000"/>
                </a:solidFill>
                <a:latin typeface="Calibri" panose="020F0502020204030204" pitchFamily="34" charset="0"/>
                <a:ea typeface="Times New Roman" panose="02020603050405020304" pitchFamily="18" charset="0"/>
                <a:cs typeface="Comic Sans MS" panose="030F0702030302020204" pitchFamily="66" charset="0"/>
              </a:rPr>
              <a:t>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Για ονομαστική ισχύ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 </a:t>
            </a:r>
            <a:r>
              <a:rPr lang="en-US"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το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ειδικό κόστος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εγκατάστασης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4029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643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ln7,2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760</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και το κόστος εγκατάστασης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2760</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94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από το οποίο η επιδότηση 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947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83</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(40 % του κόστους εγκατάστασης) και τα ίδια κεφάλαια 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.92</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(60 % του κόστους εγκατάστασης)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απόσβεση είναι 10 % των ιδίων κεφαλαίων: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1.192.176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το κόστος εργασίας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60.000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δηλαδή: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60.000 €/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 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432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τα λοιπά κόστη είναι τα 2/3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του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κόστους εργασίας δηλαδή 2/3 * 60.000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40.000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οπότε:</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40.000 €/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 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288</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η ανάλυση οικονομικής βιωσιμότητας της μονάδας δίνει: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046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32" y="455961"/>
            <a:ext cx="9144032" cy="6493316"/>
          </a:xfrm>
          <a:prstGeom prst="rect">
            <a:avLst/>
          </a:prstGeom>
        </p:spPr>
        <p:txBody>
          <a:bodyPr wrap="square">
            <a:spAutoFit/>
          </a:bodyPr>
          <a:lstStyle/>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πάγια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επένδυση,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94</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ίδια συμμετοχή,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.92</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έσοδα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ηλεκτρικής ενέργειας,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460</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τιμή ηλεκτρικής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έσοδα θερμικής ενέργειας, €/έτος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τιμή θερμικής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20 €)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σύνολο εσόδων, €/έτος			</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460</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.800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5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πρώτη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ύλη,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153</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εργασία,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432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λοιπά,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288</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σύνολο λειτουργικών εξόδων, €/έτος		</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873</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5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αποσβέσεις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92.</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176</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σύνολο </a:t>
            </a:r>
            <a:r>
              <a:rPr lang="el-GR" sz="1600" b="1"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χρηματο</a:t>
            </a: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-οικονομικών εξόδων, €/έτος	</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1.192.176</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κέρδη προ φόρων και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αποσβέσεων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EBTD</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.58</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κέρδη προ φόρων (ΚΠΦ), €/έτος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395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024</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καθαρά κέρδη (ΚΚ), €/έτος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3.296.268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(συντελεστής φορολόγησης 25 %)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χρόνος αποπληρωμής ιδίων, έτη		</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.92</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75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3.296.268</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 3,</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χρόνος αποπληρωμής ιδίων</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με βάση το Ε</a:t>
            </a:r>
            <a:r>
              <a:rPr lang="en-US"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BTD</a:t>
            </a:r>
            <a:r>
              <a:rPr lang="el-GR" sz="1600" b="1" dirty="0">
                <a:solidFill>
                  <a:srgbClr val="000000"/>
                </a:solidFill>
                <a:latin typeface="Calibri" panose="020F0502020204030204" pitchFamily="34" charset="0"/>
                <a:ea typeface="Calibri" panose="020F0502020204030204" pitchFamily="34" charset="0"/>
                <a:cs typeface="Comic Sans MS" panose="030F0702030302020204" pitchFamily="66" charset="0"/>
              </a:rPr>
              <a:t>, έτη				</a:t>
            </a:r>
            <a:r>
              <a:rPr lang="en-US"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2,1</a:t>
            </a:r>
            <a:r>
              <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.92</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75</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5</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.58</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00 =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b="1"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1400" dirty="0" smtClean="0">
                <a:latin typeface="Calibri" panose="020F0502020204030204" pitchFamily="34" charset="0"/>
                <a:ea typeface="Calibri" panose="020F0502020204030204" pitchFamily="34" charset="0"/>
                <a:cs typeface="Times New Roman" panose="02020603050405020304" pitchFamily="18" charset="0"/>
              </a:rPr>
              <a:t>* 31.536 </a:t>
            </a:r>
            <a:r>
              <a:rPr lang="el-GR" sz="1400" dirty="0">
                <a:latin typeface="Calibri" panose="020F0502020204030204" pitchFamily="34" charset="0"/>
                <a:ea typeface="Calibri" panose="020F0502020204030204" pitchFamily="34" charset="0"/>
                <a:cs typeface="Times New Roman" panose="02020603050405020304" pitchFamily="18" charset="0"/>
              </a:rPr>
              <a:t>Μ</a:t>
            </a:r>
            <a:r>
              <a:rPr lang="en-US" sz="1400" dirty="0">
                <a:latin typeface="Calibri" panose="020F0502020204030204" pitchFamily="34" charset="0"/>
                <a:ea typeface="Calibri" panose="020F0502020204030204" pitchFamily="34" charset="0"/>
                <a:cs typeface="Times New Roman" panose="02020603050405020304" pitchFamily="18" charset="0"/>
              </a:rPr>
              <a:t>Wh</a:t>
            </a:r>
            <a:r>
              <a:rPr lang="el-GR" sz="1400" dirty="0">
                <a:latin typeface="Calibri" panose="020F0502020204030204" pitchFamily="34" charset="0"/>
                <a:ea typeface="Calibri" panose="020F0502020204030204" pitchFamily="34" charset="0"/>
                <a:cs typeface="Times New Roman" panose="02020603050405020304" pitchFamily="18" charset="0"/>
              </a:rPr>
              <a:t>/έτος Χ 175 €/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 5.518.800 €/έτος</a:t>
            </a:r>
          </a:p>
          <a:p>
            <a:pPr>
              <a:spcAft>
                <a:spcPts val="0"/>
              </a:spcAft>
            </a:pPr>
            <a:r>
              <a:rPr lang="el-GR" sz="1400" dirty="0">
                <a:latin typeface="Calibri" panose="020F0502020204030204" pitchFamily="34" charset="0"/>
                <a:ea typeface="Calibri" panose="020F0502020204030204" pitchFamily="34" charset="0"/>
                <a:cs typeface="Times New Roman" panose="02020603050405020304" pitchFamily="18" charset="0"/>
              </a:rPr>
              <a:t>Για συμπαραγωγή από βιομάζα ο Ν.3851/2010 ορίζει την τιμή διάθεσης της ηλεκτρικής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στα 200 €/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μικρότερης από 1 </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a:latin typeface="Calibri" panose="020F0502020204030204" pitchFamily="34" charset="0"/>
                <a:ea typeface="Calibri" panose="020F0502020204030204" pitchFamily="34" charset="0"/>
                <a:cs typeface="Times New Roman" panose="02020603050405020304" pitchFamily="18" charset="0"/>
              </a:rPr>
              <a:t>, 175 €/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μικρότερης μεταξύ 1 και 5</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a:latin typeface="Calibri" panose="020F0502020204030204" pitchFamily="34" charset="0"/>
                <a:ea typeface="Calibri" panose="020F0502020204030204" pitchFamily="34" charset="0"/>
                <a:cs typeface="Times New Roman" panose="02020603050405020304" pitchFamily="18" charset="0"/>
              </a:rPr>
              <a:t> και 150 €/</a:t>
            </a:r>
            <a:r>
              <a:rPr lang="en-US" sz="1400" dirty="0">
                <a:latin typeface="Calibri" panose="020F0502020204030204" pitchFamily="34" charset="0"/>
                <a:ea typeface="Calibri" panose="020F0502020204030204" pitchFamily="34" charset="0"/>
                <a:cs typeface="Times New Roman" panose="02020603050405020304" pitchFamily="18" charset="0"/>
              </a:rPr>
              <a:t>MWh</a:t>
            </a:r>
            <a:r>
              <a:rPr lang="el-GR" sz="1400" dirty="0">
                <a:latin typeface="Calibri" panose="020F0502020204030204" pitchFamily="34" charset="0"/>
                <a:ea typeface="Calibri" panose="020F0502020204030204" pitchFamily="34" charset="0"/>
                <a:cs typeface="Times New Roman" panose="02020603050405020304" pitchFamily="18" charset="0"/>
              </a:rPr>
              <a:t> για μονάδες ονομαστικής ισχύος μεγαλύτερης από 5</a:t>
            </a:r>
            <a:r>
              <a:rPr lang="en-US" sz="1400" dirty="0" err="1">
                <a:latin typeface="Calibri" panose="020F0502020204030204" pitchFamily="34" charset="0"/>
                <a:ea typeface="Calibri" panose="020F0502020204030204" pitchFamily="34" charset="0"/>
                <a:cs typeface="Times New Roman" panose="02020603050405020304" pitchFamily="18" charset="0"/>
              </a:rPr>
              <a:t>MWe</a:t>
            </a:r>
            <a:r>
              <a:rPr lang="el-GR" sz="1400" dirty="0">
                <a:latin typeface="Calibri" panose="020F0502020204030204" pitchFamily="34" charset="0"/>
                <a:ea typeface="Calibri" panose="020F0502020204030204" pitchFamily="34" charset="0"/>
                <a:cs typeface="Times New Roman" panose="02020603050405020304" pitchFamily="18" charset="0"/>
              </a:rPr>
              <a:t>.</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7413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9181" y="404664"/>
            <a:ext cx="8928992" cy="6675674"/>
          </a:xfrm>
          <a:prstGeom prst="rect">
            <a:avLst/>
          </a:prstGeom>
        </p:spPr>
        <p:txBody>
          <a:bodyPr wrap="square">
            <a:spAutoFit/>
          </a:bodyPr>
          <a:lstStyle/>
          <a:p>
            <a:pPr algn="just">
              <a:lnSpc>
                <a:spcPct val="115000"/>
              </a:lnSpc>
              <a:spcAft>
                <a:spcPts val="0"/>
              </a:spcAft>
            </a:pPr>
            <a:r>
              <a:rPr lang="el-GR" sz="1600" dirty="0">
                <a:solidFill>
                  <a:srgbClr val="000000"/>
                </a:solidFill>
                <a:ea typeface="Calibri" panose="020F0502020204030204" pitchFamily="34" charset="0"/>
                <a:cs typeface="Comic Sans MS" panose="030F0702030302020204" pitchFamily="66" charset="0"/>
              </a:rPr>
              <a:t>Για τη συμπαραγωγή θερμότητας και από το συμπυκνωτή του κύκλου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θα πρέπει αυτός να λειτουργεί στους 95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διαφορά για την αποτελεσματική μεταφορά θερμότητας στο νερό ψύξης των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ελαττώνοντας την ηλεκτρική </a:t>
            </a:r>
            <a:r>
              <a:rPr lang="el-GR" sz="1600" dirty="0" smtClean="0">
                <a:solidFill>
                  <a:srgbClr val="000000"/>
                </a:solidFill>
                <a:ea typeface="Calibri" panose="020F0502020204030204" pitchFamily="34" charset="0"/>
                <a:cs typeface="Comic Sans MS" panose="030F0702030302020204" pitchFamily="66" charset="0"/>
              </a:rPr>
              <a:t>παραγωγή και την ηλεκτρική </a:t>
            </a:r>
            <a:r>
              <a:rPr lang="el-GR" sz="1600" dirty="0" smtClean="0">
                <a:solidFill>
                  <a:srgbClr val="000000"/>
                </a:solidFill>
                <a:effectLst/>
                <a:ea typeface="Calibri" panose="020F0502020204030204" pitchFamily="34" charset="0"/>
                <a:cs typeface="Comic Sans MS" panose="030F0702030302020204" pitchFamily="66" charset="0"/>
              </a:rPr>
              <a:t>απόδοση </a:t>
            </a:r>
            <a:r>
              <a:rPr lang="el-GR" sz="1600" dirty="0">
                <a:solidFill>
                  <a:srgbClr val="000000"/>
                </a:solidFill>
                <a:effectLst/>
                <a:ea typeface="Calibri" panose="020F0502020204030204" pitchFamily="34" charset="0"/>
                <a:cs typeface="Comic Sans MS" panose="030F0702030302020204" pitchFamily="66" charset="0"/>
              </a:rPr>
              <a:t>της μονάδας. </a:t>
            </a:r>
            <a:r>
              <a:rPr lang="el-GR" sz="1600" dirty="0" smtClean="0">
                <a:solidFill>
                  <a:srgbClr val="000000"/>
                </a:solidFill>
                <a:effectLst/>
                <a:ea typeface="Calibri" panose="020F0502020204030204" pitchFamily="34" charset="0"/>
                <a:cs typeface="Comic Sans MS" panose="030F0702030302020204" pitchFamily="66" charset="0"/>
              </a:rPr>
              <a:t>Ο κύκλος του ατμοστροβίλου θα πρέπει εκ νέου να λυθεί.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Στην περίπτωση αυτή, η θερμότητα που αποδίδεται στον κύκλο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συνεχίζει να είναι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στην είσοδο ή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αφού η τροφοδοσία του καυστήρα είναι 1 </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 </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και Ρ3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και θερμοκρασία που θα υπολογιστεί.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πάνω από τη θερμοκρασία συμπαραγωγής (Τ1 = 65 + 15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σε Τ1 = 80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400" dirty="0">
                <a:solidFill>
                  <a:srgbClr val="000000"/>
                </a:solidFill>
                <a:effectLst/>
                <a:ea typeface="Calibri" panose="020F0502020204030204" pitchFamily="34" charset="0"/>
                <a:cs typeface="Comic Sans MS" panose="030F0702030302020204" pitchFamily="66" charset="0"/>
              </a:rPr>
              <a:t>Πίεση </a:t>
            </a:r>
            <a:r>
              <a:rPr lang="el-GR" sz="1400" dirty="0" smtClean="0">
                <a:solidFill>
                  <a:srgbClr val="000000"/>
                </a:solidFill>
                <a:effectLst/>
                <a:ea typeface="Calibri" panose="020F0502020204030204" pitchFamily="34" charset="0"/>
                <a:cs typeface="Comic Sans MS" panose="030F0702030302020204" pitchFamily="66" charset="0"/>
              </a:rPr>
              <a:t>κορεσμού</a:t>
            </a:r>
            <a:r>
              <a:rPr lang="el-GR" sz="1400" dirty="0" smtClean="0">
                <a:solidFill>
                  <a:srgbClr val="000000"/>
                </a:solidFill>
                <a:ea typeface="Calibri" panose="020F0502020204030204" pitchFamily="34" charset="0"/>
                <a:cs typeface="Comic Sans MS" panose="030F0702030302020204" pitchFamily="66" charset="0"/>
              </a:rPr>
              <a:t>: </a:t>
            </a:r>
            <a:r>
              <a:rPr lang="el-GR" sz="1400" dirty="0" smtClean="0">
                <a:solidFill>
                  <a:srgbClr val="000000"/>
                </a:solidFill>
                <a:effectLst/>
                <a:ea typeface="Calibri" panose="020F0502020204030204" pitchFamily="34" charset="0"/>
                <a:cs typeface="Comic Sans MS" panose="030F0702030302020204" pitchFamily="66" charset="0"/>
              </a:rPr>
              <a:t>Ρ1 </a:t>
            </a:r>
            <a:r>
              <a:rPr lang="el-GR" sz="1400" dirty="0">
                <a:solidFill>
                  <a:srgbClr val="000000"/>
                </a:solidFill>
                <a:effectLst/>
                <a:ea typeface="Calibri" panose="020F0502020204030204" pitchFamily="34" charset="0"/>
                <a:cs typeface="Comic Sans MS" panose="030F0702030302020204" pitchFamily="66" charset="0"/>
              </a:rPr>
              <a:t>= 47,39 </a:t>
            </a:r>
            <a:r>
              <a:rPr lang="en-US" sz="1400" dirty="0" err="1" smtClean="0">
                <a:solidFill>
                  <a:srgbClr val="000000"/>
                </a:solidFill>
                <a:effectLst/>
                <a:ea typeface="Calibri" panose="020F0502020204030204" pitchFamily="34" charset="0"/>
                <a:cs typeface="Comic Sans MS" panose="030F0702030302020204" pitchFamily="66" charset="0"/>
              </a:rPr>
              <a:t>kPa</a:t>
            </a:r>
            <a:r>
              <a:rPr lang="el-GR" sz="1400" dirty="0" smtClean="0">
                <a:solidFill>
                  <a:srgbClr val="000000"/>
                </a:solidFill>
                <a:effectLst/>
                <a:ea typeface="Calibri" panose="020F0502020204030204" pitchFamily="34" charset="0"/>
                <a:cs typeface="Comic Sans MS" panose="030F0702030302020204" pitchFamily="66" charset="0"/>
              </a:rPr>
              <a:t>	Ειδικός </a:t>
            </a:r>
            <a:r>
              <a:rPr lang="el-GR" sz="1400" dirty="0">
                <a:solidFill>
                  <a:srgbClr val="000000"/>
                </a:solidFill>
                <a:effectLst/>
                <a:ea typeface="Calibri" panose="020F0502020204030204" pitchFamily="34" charset="0"/>
                <a:cs typeface="Comic Sans MS" panose="030F0702030302020204" pitchFamily="66" charset="0"/>
              </a:rPr>
              <a:t>όγκος </a:t>
            </a:r>
            <a:r>
              <a:rPr lang="el-GR" sz="1400" dirty="0" smtClean="0">
                <a:solidFill>
                  <a:srgbClr val="000000"/>
                </a:solidFill>
                <a:effectLst/>
                <a:ea typeface="Calibri" panose="020F0502020204030204" pitchFamily="34" charset="0"/>
                <a:cs typeface="Comic Sans MS" panose="030F0702030302020204" pitchFamily="66" charset="0"/>
              </a:rPr>
              <a:t>: </a:t>
            </a:r>
            <a:r>
              <a:rPr lang="en-US" sz="1400" dirty="0" smtClean="0">
                <a:solidFill>
                  <a:srgbClr val="000000"/>
                </a:solidFill>
                <a:effectLst/>
                <a:ea typeface="Calibri" panose="020F0502020204030204" pitchFamily="34" charset="0"/>
                <a:cs typeface="Comic Sans MS" panose="030F0702030302020204" pitchFamily="66" charset="0"/>
              </a:rPr>
              <a:t>v</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0,001029 </a:t>
            </a:r>
            <a:r>
              <a:rPr lang="en-US" sz="1400" dirty="0">
                <a:solidFill>
                  <a:srgbClr val="000000"/>
                </a:solidFill>
                <a:effectLst/>
                <a:ea typeface="Calibri" panose="020F0502020204030204" pitchFamily="34" charset="0"/>
                <a:cs typeface="Comic Sans MS" panose="030F0702030302020204" pitchFamily="66" charset="0"/>
              </a:rPr>
              <a:t>m</a:t>
            </a:r>
            <a:r>
              <a:rPr lang="el-GR" sz="1400" baseline="30000" dirty="0">
                <a:solidFill>
                  <a:srgbClr val="000000"/>
                </a:solidFill>
                <a:effectLst/>
                <a:ea typeface="Calibri" panose="020F0502020204030204" pitchFamily="34" charset="0"/>
                <a:cs typeface="Comic Sans MS" panose="030F0702030302020204" pitchFamily="66" charset="0"/>
              </a:rPr>
              <a:t>3</a:t>
            </a:r>
            <a:r>
              <a:rPr lang="el-GR" sz="1400" dirty="0">
                <a:solidFill>
                  <a:srgbClr val="000000"/>
                </a:solidFill>
                <a:effectLst/>
                <a:ea typeface="Calibri" panose="020F0502020204030204" pitchFamily="34" charset="0"/>
                <a:cs typeface="Comic Sans MS" panose="030F0702030302020204" pitchFamily="66" charset="0"/>
              </a:rPr>
              <a:t>/</a:t>
            </a:r>
            <a:r>
              <a:rPr lang="en-US" sz="1400" dirty="0" smtClean="0">
                <a:solidFill>
                  <a:srgbClr val="000000"/>
                </a:solidFill>
                <a:effectLst/>
                <a:ea typeface="Calibri" panose="020F0502020204030204" pitchFamily="34" charset="0"/>
                <a:cs typeface="Comic Sans MS" panose="030F0702030302020204" pitchFamily="66" charset="0"/>
              </a:rPr>
              <a:t>kg</a:t>
            </a:r>
            <a:r>
              <a:rPr lang="el-GR" sz="1400" dirty="0" smtClean="0">
                <a:solidFill>
                  <a:srgbClr val="000000"/>
                </a:solidFill>
                <a:effectLst/>
                <a:ea typeface="Calibri" panose="020F0502020204030204" pitchFamily="34" charset="0"/>
                <a:cs typeface="Comic Sans MS" panose="030F0702030302020204" pitchFamily="66" charset="0"/>
              </a:rPr>
              <a:t>	Ειδική ενθαλπία: </a:t>
            </a:r>
            <a:r>
              <a:rPr lang="en-US" sz="1400" dirty="0" smtClean="0">
                <a:solidFill>
                  <a:srgbClr val="000000"/>
                </a:solidFill>
                <a:effectLst/>
                <a:ea typeface="Calibri" panose="020F0502020204030204" pitchFamily="34" charset="0"/>
                <a:cs typeface="Comic Sans MS" panose="030F0702030302020204" pitchFamily="66" charset="0"/>
              </a:rPr>
              <a:t>h</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334,91 </a:t>
            </a:r>
            <a:r>
              <a:rPr lang="en-US" sz="1400" dirty="0">
                <a:solidFill>
                  <a:srgbClr val="000000"/>
                </a:solidFill>
                <a:effectLst/>
                <a:ea typeface="Calibri" panose="020F0502020204030204" pitchFamily="34" charset="0"/>
                <a:cs typeface="Comic Sans MS" panose="030F0702030302020204" pitchFamily="66" charset="0"/>
              </a:rPr>
              <a:t>kJ</a:t>
            </a:r>
            <a:r>
              <a:rPr lang="el-GR" sz="1400" dirty="0">
                <a:solidFill>
                  <a:srgbClr val="000000"/>
                </a:solidFill>
                <a:effectLst/>
                <a:ea typeface="Calibri" panose="020F0502020204030204" pitchFamily="34" charset="0"/>
                <a:cs typeface="Comic Sans MS" panose="030F0702030302020204" pitchFamily="66" charset="0"/>
              </a:rPr>
              <a:t>/</a:t>
            </a:r>
            <a:r>
              <a:rPr lang="en-US" sz="1400" dirty="0">
                <a:solidFill>
                  <a:srgbClr val="000000"/>
                </a:solidFill>
                <a:effectLst/>
                <a:ea typeface="Calibri" panose="020F0502020204030204" pitchFamily="34" charset="0"/>
                <a:cs typeface="Comic Sans MS" panose="030F0702030302020204" pitchFamily="66" charset="0"/>
              </a:rPr>
              <a:t>kg</a:t>
            </a:r>
            <a:endParaRPr lang="el-GR" sz="14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2. Συμπιεσμένο νερό στα 30ΜΡα και θερμοκρασία λίγο μεγαλύτερη από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Πίνακα συμπιεσμένου νερού για πίεση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(30.000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και θερμοκρασία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smtClean="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ο ειδικός </a:t>
            </a:r>
            <a:r>
              <a:rPr lang="el-GR" sz="1600" dirty="0">
                <a:solidFill>
                  <a:srgbClr val="000000"/>
                </a:solidFill>
                <a:effectLst/>
                <a:ea typeface="Calibri" panose="020F0502020204030204" pitchFamily="34" charset="0"/>
                <a:cs typeface="Comic Sans MS" panose="030F0702030302020204" pitchFamily="66" charset="0"/>
              </a:rPr>
              <a:t>όγκος </a:t>
            </a:r>
            <a:r>
              <a:rPr lang="el-GR" sz="1600" dirty="0" smtClean="0">
                <a:solidFill>
                  <a:srgbClr val="000000"/>
                </a:solidFill>
                <a:effectLst/>
                <a:ea typeface="Calibri" panose="020F0502020204030204" pitchFamily="34" charset="0"/>
                <a:cs typeface="Comic Sans MS" panose="030F0702030302020204" pitchFamily="66" charset="0"/>
              </a:rPr>
              <a:t>είναι </a:t>
            </a:r>
            <a:r>
              <a:rPr lang="en-US" sz="1600" dirty="0" smtClean="0">
                <a:solidFill>
                  <a:srgbClr val="000000"/>
                </a:solidFill>
                <a:effectLst/>
                <a:ea typeface="Calibri" panose="020F0502020204030204" pitchFamily="34" charset="0"/>
                <a:cs typeface="Comic Sans MS" panose="030F0702030302020204" pitchFamily="66" charset="0"/>
              </a:rPr>
              <a:t>v</a:t>
            </a:r>
            <a:r>
              <a:rPr lang="el-GR" sz="1600" dirty="0">
                <a:solidFill>
                  <a:srgbClr val="000000"/>
                </a:solidFill>
                <a:effectLst/>
                <a:ea typeface="Calibri" panose="020F0502020204030204" pitchFamily="34" charset="0"/>
                <a:cs typeface="Comic Sans MS" panose="030F0702030302020204" pitchFamily="66" charset="0"/>
              </a:rPr>
              <a:t>2 = 0,0010156 </a:t>
            </a:r>
            <a:r>
              <a:rPr lang="en-US" sz="1600" dirty="0">
                <a:solidFill>
                  <a:srgbClr val="000000"/>
                </a:solidFill>
                <a:effectLst/>
                <a:ea typeface="Calibri" panose="020F0502020204030204" pitchFamily="34" charset="0"/>
                <a:cs typeface="Comic Sans MS" panose="030F0702030302020204" pitchFamily="66" charset="0"/>
              </a:rPr>
              <a:t>m</a:t>
            </a:r>
            <a:r>
              <a:rPr lang="el-GR" sz="1600" baseline="30000" dirty="0">
                <a:solidFill>
                  <a:srgbClr val="000000"/>
                </a:solidFill>
                <a:effectLst/>
                <a:ea typeface="Calibri" panose="020F0502020204030204" pitchFamily="34" charset="0"/>
                <a:cs typeface="Comic Sans MS" panose="030F0702030302020204" pitchFamily="66" charset="0"/>
              </a:rPr>
              <a:t>3</a:t>
            </a:r>
            <a:r>
              <a:rPr lang="el-GR" sz="1600" dirty="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kg</a:t>
            </a:r>
            <a:r>
              <a:rPr lang="el-GR"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Μέσος ειδικός όγκος μεταξύ Καταστάσεων 1 / 2: </a:t>
            </a:r>
            <a:r>
              <a:rPr lang="en-US" sz="1600" dirty="0">
                <a:solidFill>
                  <a:srgbClr val="000000"/>
                </a:solidFill>
                <a:effectLst/>
                <a:ea typeface="Calibri" panose="020F0502020204030204" pitchFamily="34" charset="0"/>
                <a:cs typeface="Comic Sans MS" panose="030F0702030302020204" pitchFamily="66" charset="0"/>
              </a:rPr>
              <a:t>v</a:t>
            </a:r>
            <a:r>
              <a:rPr lang="el-GR" sz="1600" dirty="0">
                <a:solidFill>
                  <a:srgbClr val="000000"/>
                </a:solidFill>
                <a:effectLst/>
                <a:ea typeface="Calibri" panose="020F0502020204030204" pitchFamily="34" charset="0"/>
                <a:cs typeface="Comic Sans MS" panose="030F0702030302020204" pitchFamily="66" charset="0"/>
              </a:rPr>
              <a:t>1,2 = (0,001029 + 0,0010156)/2 = 0,001022 </a:t>
            </a:r>
            <a:r>
              <a:rPr lang="en-US" sz="1600" dirty="0">
                <a:solidFill>
                  <a:srgbClr val="000000"/>
                </a:solidFill>
                <a:effectLst/>
                <a:ea typeface="Calibri" panose="020F0502020204030204" pitchFamily="34" charset="0"/>
                <a:cs typeface="Comic Sans MS" panose="030F0702030302020204" pitchFamily="66" charset="0"/>
              </a:rPr>
              <a:t>m</a:t>
            </a:r>
            <a:r>
              <a:rPr lang="el-GR" sz="1600" baseline="30000" dirty="0">
                <a:solidFill>
                  <a:srgbClr val="000000"/>
                </a:solidFill>
                <a:effectLst/>
                <a:ea typeface="Calibri" panose="020F0502020204030204" pitchFamily="34" charset="0"/>
                <a:cs typeface="Comic Sans MS" panose="030F0702030302020204" pitchFamily="66" charset="0"/>
              </a:rPr>
              <a:t>3</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ΑΝΤΛΙΑ	</a:t>
            </a:r>
            <a:r>
              <a:rPr lang="el-GR" sz="1600" dirty="0" smtClean="0">
                <a:solidFill>
                  <a:srgbClr val="000000"/>
                </a:solidFill>
                <a:effectLst/>
                <a:ea typeface="Calibri" panose="020F0502020204030204" pitchFamily="34" charset="0"/>
                <a:cs typeface="Comic Sans MS" panose="030F0702030302020204" pitchFamily="66" charset="0"/>
              </a:rPr>
              <a:t>Ιδανικό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v</a:t>
            </a:r>
            <a:r>
              <a:rPr lang="el-GR" sz="1600" dirty="0">
                <a:solidFill>
                  <a:srgbClr val="000000"/>
                </a:solidFill>
                <a:effectLst/>
                <a:ea typeface="Calibri" panose="020F0502020204030204" pitchFamily="34" charset="0"/>
                <a:cs typeface="Comic Sans MS" panose="030F0702030302020204" pitchFamily="66" charset="0"/>
              </a:rPr>
              <a:t>1,2*(</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1</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0,001022*(30000 – 47,39) </a:t>
            </a:r>
            <a:r>
              <a:rPr lang="el-GR" sz="1600" dirty="0" smtClean="0">
                <a:solidFill>
                  <a:srgbClr val="000000"/>
                </a:solidFill>
                <a:effectLst/>
                <a:ea typeface="Calibri" panose="020F0502020204030204" pitchFamily="34" charset="0"/>
                <a:cs typeface="Comic Sans MS" panose="030F0702030302020204" pitchFamily="66" charset="0"/>
              </a:rPr>
              <a:t>= 30,62 </a:t>
            </a:r>
            <a:r>
              <a:rPr lang="en-US" sz="1600" dirty="0" smtClean="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Πραγματικό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αντλίας</a:t>
            </a:r>
            <a:r>
              <a:rPr lang="el-GR" sz="1600" dirty="0">
                <a:solidFill>
                  <a:srgbClr val="000000"/>
                </a:solidFill>
                <a:effectLst/>
                <a:ea typeface="Calibri" panose="020F0502020204030204" pitchFamily="34" charset="0"/>
                <a:cs typeface="Comic Sans MS" panose="030F0702030302020204" pitchFamily="66" charset="0"/>
              </a:rPr>
              <a:t> = 30,62/0,85 = 36,02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2 (συνέχεια)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1</a:t>
            </a:r>
            <a:r>
              <a:rPr lang="en-US" sz="1600" dirty="0">
                <a:solidFill>
                  <a:srgbClr val="000000"/>
                </a:solidFill>
                <a:effectLst/>
                <a:ea typeface="Calibri" panose="020F0502020204030204" pitchFamily="34" charset="0"/>
                <a:cs typeface="Comic Sans MS" panose="030F0702030302020204" pitchFamily="66" charset="0"/>
              </a:rPr>
              <a:t>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 = 334,91 + 36,02 = 370,93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434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mc:AlternateContent xmlns:mc="http://schemas.openxmlformats.org/markup-compatibility/2006" xmlns:a14="http://schemas.microsoft.com/office/drawing/2010/main">
        <mc:Choice Requires="a14">
          <p:sp>
            <p:nvSpPr>
              <p:cNvPr id="5" name="Ορθογώνιο 4"/>
              <p:cNvSpPr/>
              <p:nvPr/>
            </p:nvSpPr>
            <p:spPr>
              <a:xfrm>
                <a:off x="9181" y="404664"/>
                <a:ext cx="8928992" cy="6530506"/>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a:t>
                </a:r>
                <a:r>
                  <a:rPr lang="el-GR" sz="1600" dirty="0">
                    <a:solidFill>
                      <a:srgbClr val="000000"/>
                    </a:solidFill>
                    <a:effectLst/>
                    <a:ea typeface="Calibri" panose="020F0502020204030204" pitchFamily="34" charset="0"/>
                    <a:cs typeface="Comic Sans MS" panose="030F0702030302020204" pitchFamily="66" charset="0"/>
                  </a:rPr>
                  <a:t>3. Υπέρθερμος ατμός στα 30ΜΡα στους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Πίνακα υπέρθερμου ατμού για πίεση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(30.000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και θερμοκρασία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ενθαλπία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3443,9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εντροπία	</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kgK</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ΛΕΒΗΤΑΣ. Από το ισοζύγιο ενέργειας </a:t>
                </a:r>
                <a:r>
                  <a:rPr lang="el-GR" sz="1600" dirty="0" smtClean="0">
                    <a:solidFill>
                      <a:srgbClr val="000000"/>
                    </a:solidFill>
                    <a:effectLst/>
                    <a:ea typeface="Calibri" panose="020F0502020204030204" pitchFamily="34" charset="0"/>
                    <a:cs typeface="Comic Sans MS" panose="030F0702030302020204" pitchFamily="66" charset="0"/>
                  </a:rPr>
                  <a:t>υπολογίζεται </a:t>
                </a:r>
                <a:r>
                  <a:rPr lang="el-GR" sz="1600" dirty="0">
                    <a:solidFill>
                      <a:srgbClr val="000000"/>
                    </a:solidFill>
                    <a:effectLst/>
                    <a:ea typeface="Calibri" panose="020F0502020204030204" pitchFamily="34" charset="0"/>
                    <a:cs typeface="Comic Sans MS" panose="030F0702030302020204" pitchFamily="66" charset="0"/>
                  </a:rPr>
                  <a:t>η μαζική παροχή του νερού </a:t>
                </a:r>
                <a:r>
                  <a:rPr lang="el-GR"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sSubPr>
                        <m:e>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m:t>
                          </m:r>
                        </m:e>
                        <m:sub>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Η</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2</m:t>
                          </m:r>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Ο</m:t>
                          </m:r>
                        </m:sub>
                      </m:sSub>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 </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a:rPr lang="el-GR" sz="1600">
                              <a:solidFill>
                                <a:srgbClr val="2B3616"/>
                              </a:solidFill>
                              <a:latin typeface="Cambria Math" panose="02040503050406030204" pitchFamily="18" charset="0"/>
                            </a:rPr>
                            <m:t>18761,0</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num>
                        <m:den>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(3443,9</m:t>
                          </m:r>
                          <m: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370,93)</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den>
                          </m:f>
                        </m:den>
                      </m:f>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n-US" sz="1600" b="0" i="0" smtClean="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6,11</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oMath>
                  </m:oMathPara>
                </a14:m>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4. Κορεσμένο μίγμα ατμού/νερού σε πίεση Ρ4 = Ρ1 = 47,39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(θερμοκρασία κορεσμού Τ1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στους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smtClean="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ενθαλπία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334,91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Ειδική </a:t>
                </a:r>
                <a:r>
                  <a:rPr lang="el-GR" sz="1200" dirty="0">
                    <a:solidFill>
                      <a:srgbClr val="000000"/>
                    </a:solidFill>
                    <a:effectLst/>
                    <a:ea typeface="Calibri" panose="020F0502020204030204" pitchFamily="34" charset="0"/>
                    <a:cs typeface="Comic Sans MS" panose="030F0702030302020204" pitchFamily="66" charset="0"/>
                  </a:rPr>
                  <a:t>ενθαλπία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2643,7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εντροπία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1,0753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Κ	Ειδική </a:t>
                </a:r>
                <a:r>
                  <a:rPr lang="el-GR" sz="1200" dirty="0">
                    <a:solidFill>
                      <a:srgbClr val="000000"/>
                    </a:solidFill>
                    <a:effectLst/>
                    <a:ea typeface="Calibri" panose="020F0502020204030204" pitchFamily="34" charset="0"/>
                    <a:cs typeface="Comic Sans MS" panose="030F0702030302020204" pitchFamily="66" charset="0"/>
                  </a:rPr>
                  <a:t>εντροπία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7,6122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ΣΤΡΟΒΙΛΟΣ. Αρχικά ο στρόβιλος θεωρείται </a:t>
                </a:r>
                <a:r>
                  <a:rPr lang="el-GR" sz="1600" dirty="0" err="1" smtClean="0">
                    <a:solidFill>
                      <a:srgbClr val="000000"/>
                    </a:solidFill>
                    <a:effectLst/>
                    <a:ea typeface="Calibri" panose="020F0502020204030204" pitchFamily="34" charset="0"/>
                    <a:cs typeface="Comic Sans MS" panose="030F0702030302020204" pitchFamily="66" charset="0"/>
                  </a:rPr>
                  <a:t>ισεντροπικός</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smtClean="0">
                    <a:solidFill>
                      <a:srgbClr val="000000"/>
                    </a:solidFill>
                    <a:effectLst/>
                    <a:ea typeface="Calibri" panose="020F0502020204030204" pitchFamily="34" charset="0"/>
                    <a:cs typeface="Comic Sans MS" panose="030F0702030302020204" pitchFamily="66" charset="0"/>
                  </a:rPr>
                  <a:t>kgK</a:t>
                </a:r>
                <a:r>
                  <a:rPr lang="el-GR" sz="1600" dirty="0" smtClean="0">
                    <a:solidFill>
                      <a:srgbClr val="000000"/>
                    </a:solidFill>
                    <a:effectLst/>
                    <a:ea typeface="Calibri" panose="020F0502020204030204" pitchFamily="34" charset="0"/>
                    <a:cs typeface="Comic Sans MS" panose="030F0702030302020204" pitchFamily="66" charset="0"/>
                  </a:rPr>
                  <a:t>), οπότε</a:t>
                </a:r>
                <a:r>
                  <a:rPr lang="en-US"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50" dirty="0">
                    <a:solidFill>
                      <a:srgbClr val="000000"/>
                    </a:solidFill>
                    <a:effectLst/>
                    <a:ea typeface="Calibri" panose="020F0502020204030204" pitchFamily="34" charset="0"/>
                    <a:cs typeface="Comic Sans MS" panose="030F0702030302020204" pitchFamily="66" charset="0"/>
                  </a:rPr>
                  <a:t> </a:t>
                </a:r>
                <a:endParaRPr lang="el-GR" sz="105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effectLst/>
                    <a:ea typeface="Calibri" panose="020F0502020204030204" pitchFamily="34" charset="0"/>
                    <a:cs typeface="Comic Sans MS" panose="030F0702030302020204" pitchFamily="66" charset="0"/>
                  </a:rPr>
                  <a:t>s4 = x*s4g + (1 – x)*s4l </a:t>
                </a:r>
                <a:r>
                  <a:rPr lang="en-US" sz="1600" dirty="0" smtClean="0">
                    <a:solidFill>
                      <a:srgbClr val="000000"/>
                    </a:solidFill>
                    <a:effectLst/>
                    <a:ea typeface="Calibri" panose="020F0502020204030204" pitchFamily="34" charset="0"/>
                    <a:cs typeface="Comic Sans MS" panose="030F0702030302020204" pitchFamily="66" charset="0"/>
                    <a:sym typeface="Wingdings" panose="05000000000000000000" pitchFamily="2" charset="2"/>
                  </a:rPr>
                  <a:t></a:t>
                </a:r>
                <a:r>
                  <a:rPr lang="en-US" sz="1600" dirty="0" smtClean="0">
                    <a:solidFill>
                      <a:srgbClr val="000000"/>
                    </a:solidFill>
                    <a:effectLst/>
                    <a:ea typeface="Calibri" panose="020F0502020204030204" pitchFamily="34" charset="0"/>
                    <a:cs typeface="Comic Sans MS" panose="030F0702030302020204" pitchFamily="66" charset="0"/>
                  </a:rPr>
                  <a:t>x </a:t>
                </a:r>
                <a:r>
                  <a:rPr lang="en-US" sz="1600" dirty="0">
                    <a:solidFill>
                      <a:srgbClr val="000000"/>
                    </a:solidFill>
                    <a:effectLst/>
                    <a:ea typeface="Calibri" panose="020F0502020204030204" pitchFamily="34" charset="0"/>
                    <a:cs typeface="Comic Sans MS" panose="030F0702030302020204" pitchFamily="66" charset="0"/>
                  </a:rPr>
                  <a:t>= (s4 – s4l)/(s4g – s4l)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6,2331-1,0753</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7,6122-1,0753</a:t>
                </a:r>
                <a:r>
                  <a:rPr lang="el-GR" sz="1600" dirty="0">
                    <a:solidFill>
                      <a:srgbClr val="000000"/>
                    </a:solidFill>
                    <a:effectLst/>
                    <a:ea typeface="Calibri" panose="020F0502020204030204" pitchFamily="34" charset="0"/>
                    <a:cs typeface="Comic Sans MS" panose="030F0702030302020204" pitchFamily="66" charset="0"/>
                  </a:rPr>
                  <a:t>) = 0,7890 ή 78,90 %</a:t>
                </a:r>
                <a:endParaRPr lang="el-GR" sz="1600" dirty="0">
                  <a:effectLst/>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4. </a:t>
                </a:r>
                <a:r>
                  <a:rPr lang="el-GR" sz="1600" dirty="0">
                    <a:solidFill>
                      <a:srgbClr val="000000"/>
                    </a:solidFill>
                    <a:effectLst/>
                    <a:ea typeface="Calibri" panose="020F0502020204030204" pitchFamily="34" charset="0"/>
                    <a:cs typeface="Comic Sans MS" panose="030F0702030302020204" pitchFamily="66" charset="0"/>
                  </a:rPr>
                  <a:t>Για ιδανικό </a:t>
                </a:r>
                <a:r>
                  <a:rPr lang="el-GR" sz="1600" dirty="0" smtClean="0">
                    <a:solidFill>
                      <a:srgbClr val="000000"/>
                    </a:solidFill>
                    <a:effectLst/>
                    <a:ea typeface="Calibri" panose="020F0502020204030204" pitchFamily="34" charset="0"/>
                    <a:cs typeface="Comic Sans MS" panose="030F0702030302020204" pitchFamily="66" charset="0"/>
                  </a:rPr>
                  <a:t>στρόβιλο: </a:t>
                </a:r>
                <a:r>
                  <a:rPr lang="en-US" sz="1600" dirty="0" smtClean="0">
                    <a:solidFill>
                      <a:srgbClr val="000000"/>
                    </a:solidFill>
                    <a:effectLst/>
                    <a:ea typeface="Calibri" panose="020F0502020204030204" pitchFamily="34" charset="0"/>
                    <a:cs typeface="Comic Sans MS" panose="030F0702030302020204" pitchFamily="66" charset="0"/>
                  </a:rPr>
                  <a:t>h4,s </a:t>
                </a:r>
                <a:r>
                  <a:rPr lang="en-US"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x*h4g+(1</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x</a:t>
                </a:r>
                <a:r>
                  <a:rPr lang="en-US" sz="1600" dirty="0">
                    <a:solidFill>
                      <a:srgbClr val="000000"/>
                    </a:solidFill>
                    <a:effectLst/>
                    <a:ea typeface="Calibri" panose="020F0502020204030204" pitchFamily="34" charset="0"/>
                    <a:cs typeface="Comic Sans MS" panose="030F0702030302020204" pitchFamily="66" charset="0"/>
                  </a:rPr>
                  <a:t>)*h4l = </a:t>
                </a:r>
                <a:r>
                  <a:rPr lang="en-US" sz="1600" dirty="0" smtClean="0">
                    <a:solidFill>
                      <a:srgbClr val="000000"/>
                    </a:solidFill>
                    <a:effectLst/>
                    <a:ea typeface="Calibri" panose="020F0502020204030204" pitchFamily="34" charset="0"/>
                    <a:cs typeface="Comic Sans MS" panose="030F0702030302020204" pitchFamily="66" charset="0"/>
                  </a:rPr>
                  <a:t>0,789*2643,7+0,211*334,91 </a:t>
                </a:r>
                <a:r>
                  <a:rPr lang="en-US" sz="1600" dirty="0">
                    <a:solidFill>
                      <a:srgbClr val="000000"/>
                    </a:solidFill>
                    <a:effectLst/>
                    <a:ea typeface="Calibri" panose="020F0502020204030204" pitchFamily="34" charset="0"/>
                    <a:cs typeface="Comic Sans MS" panose="030F0702030302020204" pitchFamily="66" charset="0"/>
                  </a:rPr>
                  <a:t>= 2156,6 kJ/kg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ΣΤΡΟΒΙΛΟΣ: Ιδανικό έργ</a:t>
                </a:r>
                <a:r>
                  <a:rPr lang="el-GR" sz="1600" dirty="0" smtClean="0">
                    <a:solidFill>
                      <a:srgbClr val="000000"/>
                    </a:solidFill>
                    <a:ea typeface="Calibri" panose="020F0502020204030204" pitchFamily="34" charset="0"/>
                    <a:cs typeface="Comic Sans MS" panose="030F0702030302020204" pitchFamily="66" charset="0"/>
                  </a:rPr>
                  <a:t>ο:	</a:t>
                </a:r>
                <a:r>
                  <a:rPr lang="en-US" sz="1600" dirty="0" err="1" smtClean="0">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s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3443,9 – 2156,6 </a:t>
                </a:r>
                <a:r>
                  <a:rPr lang="el-GR" sz="1600" dirty="0" smtClean="0">
                    <a:solidFill>
                      <a:srgbClr val="000000"/>
                    </a:solidFill>
                    <a:effectLst/>
                    <a:ea typeface="Calibri" panose="020F0502020204030204" pitchFamily="34" charset="0"/>
                    <a:cs typeface="Comic Sans MS" panose="030F0702030302020204" pitchFamily="66" charset="0"/>
                  </a:rPr>
                  <a:t>=1287,3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Πραγματικό </a:t>
                </a:r>
                <a:r>
                  <a:rPr lang="el-GR" sz="1600" dirty="0">
                    <a:solidFill>
                      <a:srgbClr val="000000"/>
                    </a:solidFill>
                    <a:effectLst/>
                    <a:ea typeface="Calibri" panose="020F0502020204030204" pitchFamily="34" charset="0"/>
                    <a:cs typeface="Comic Sans MS" panose="030F0702030302020204" pitchFamily="66" charset="0"/>
                  </a:rPr>
                  <a:t>έργο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στροβίλου</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0,85*1287,3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1094,2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	h</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3443,9 – 1094,2 = 2349,7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endParaRPr lang="el-GR" sz="1600" dirty="0">
                  <a:effectLst/>
                  <a:ea typeface="Calibri" panose="020F0502020204030204" pitchFamily="34" charset="0"/>
                  <a:cs typeface="Times New Roman" panose="02020603050405020304" pitchFamily="18" charset="0"/>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9181" y="404664"/>
                <a:ext cx="8928992" cy="6530506"/>
              </a:xfrm>
              <a:prstGeom prst="rect">
                <a:avLst/>
              </a:prstGeom>
              <a:blipFill rotWithShape="0">
                <a:blip r:embed="rId2" cstate="print"/>
                <a:stretch>
                  <a:fillRect l="-410" r="-410"/>
                </a:stretch>
              </a:blipFill>
            </p:spPr>
            <p:txBody>
              <a:bodyPr/>
              <a:lstStyle/>
              <a:p>
                <a:r>
                  <a:rPr lang="el-GR">
                    <a:noFill/>
                  </a:rPr>
                  <a:t> </a:t>
                </a:r>
              </a:p>
            </p:txBody>
          </p:sp>
        </mc:Fallback>
      </mc:AlternateContent>
    </p:spTree>
    <p:extLst>
      <p:ext uri="{BB962C8B-B14F-4D97-AF65-F5344CB8AC3E}">
        <p14:creationId xmlns:p14="http://schemas.microsoft.com/office/powerpoint/2010/main" val="3051767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9181" y="332656"/>
            <a:ext cx="8928992" cy="6640279"/>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ΘΕΡΜΟΤΗΤΑ</a:t>
            </a:r>
            <a:r>
              <a:rPr lang="el-GR" sz="1600" dirty="0" smtClean="0">
                <a:solidFill>
                  <a:srgbClr val="000000"/>
                </a:solidFill>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Qcogen</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*(h4 – h1)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2349,7 – 334,91) = </a:t>
            </a:r>
            <a:r>
              <a:rPr lang="en-US" sz="1600" dirty="0" smtClean="0">
                <a:solidFill>
                  <a:srgbClr val="000000"/>
                </a:solidFill>
                <a:effectLst/>
                <a:ea typeface="Calibri" panose="020F0502020204030204" pitchFamily="34" charset="0"/>
                <a:cs typeface="Comic Sans MS" panose="030F0702030302020204" pitchFamily="66" charset="0"/>
              </a:rPr>
              <a:t>12.310,4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err="1">
                <a:solidFill>
                  <a:srgbClr val="000000"/>
                </a:solidFill>
                <a:effectLst/>
                <a:ea typeface="Calibri" panose="020F0502020204030204" pitchFamily="34" charset="0"/>
                <a:cs typeface="Comic Sans MS" panose="030F0702030302020204" pitchFamily="66" charset="0"/>
              </a:rPr>
              <a:t>MWth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ΙΣΧΥΣ:		</a:t>
            </a:r>
            <a:r>
              <a:rPr lang="en-US" sz="1600" dirty="0" err="1" smtClean="0">
                <a:solidFill>
                  <a:srgbClr val="000000"/>
                </a:solidFill>
                <a:effectLst/>
                <a:ea typeface="Calibri" panose="020F0502020204030204" pitchFamily="34" charset="0"/>
                <a:cs typeface="Comic Sans MS" panose="030F0702030302020204" pitchFamily="66" charset="0"/>
              </a:rPr>
              <a:t>Wel</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n-US" sz="1600" dirty="0">
                <a:solidFill>
                  <a:srgbClr val="000000"/>
                </a:solidFill>
                <a:effectLst/>
                <a:ea typeface="Calibri" panose="020F0502020204030204" pitchFamily="34" charset="0"/>
                <a:cs typeface="Comic Sans MS" panose="030F0702030302020204" pitchFamily="66" charset="0"/>
              </a:rPr>
              <a:t> – win)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1094,2 – 36,02) = </a:t>
            </a:r>
            <a:r>
              <a:rPr lang="en-US" sz="1600" dirty="0" smtClean="0">
                <a:solidFill>
                  <a:srgbClr val="000000"/>
                </a:solidFill>
                <a:effectLst/>
                <a:ea typeface="Calibri" panose="020F0502020204030204" pitchFamily="34" charset="0"/>
                <a:cs typeface="Comic Sans MS" panose="030F0702030302020204" pitchFamily="66" charset="0"/>
              </a:rPr>
              <a:t>6465,5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6,47 </a:t>
            </a:r>
            <a:r>
              <a:rPr lang="en-US" sz="1600" dirty="0" err="1">
                <a:solidFill>
                  <a:srgbClr val="000000"/>
                </a:solidFill>
                <a:effectLst/>
                <a:ea typeface="Calibri" panose="020F0502020204030204" pitchFamily="34" charset="0"/>
                <a:cs typeface="Comic Sans MS" panose="030F0702030302020204" pitchFamily="66" charset="0"/>
              </a:rPr>
              <a:t>MWe</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Η </a:t>
            </a:r>
            <a:r>
              <a:rPr lang="el-GR" sz="1600" dirty="0">
                <a:solidFill>
                  <a:srgbClr val="000000"/>
                </a:solidFill>
                <a:effectLst/>
                <a:ea typeface="Calibri" panose="020F0502020204030204" pitchFamily="34" charset="0"/>
                <a:cs typeface="Comic Sans MS" panose="030F0702030302020204" pitchFamily="66" charset="0"/>
              </a:rPr>
              <a:t>απόδοση μόνο του ατμοστροβίλου είναι</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ngt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18761,0</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0,3443 ή 34,43 %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απόδοση </a:t>
            </a:r>
            <a:r>
              <a:rPr lang="el-GR" sz="1600" dirty="0" smtClean="0">
                <a:solidFill>
                  <a:srgbClr val="000000"/>
                </a:solidFill>
                <a:effectLst/>
                <a:ea typeface="Calibri" panose="020F0502020204030204" pitchFamily="34" charset="0"/>
                <a:cs typeface="Comic Sans MS" panose="030F0702030302020204" pitchFamily="66" charset="0"/>
              </a:rPr>
              <a:t>του καυστήρα/ατμοστροβίλου </a:t>
            </a:r>
            <a:r>
              <a:rPr lang="el-GR" sz="1600" dirty="0">
                <a:solidFill>
                  <a:srgbClr val="000000"/>
                </a:solidFill>
                <a:effectLst/>
                <a:ea typeface="Calibri" panose="020F0502020204030204" pitchFamily="34" charset="0"/>
                <a:cs typeface="Comic Sans MS" panose="030F0702030302020204" pitchFamily="66" charset="0"/>
              </a:rPr>
              <a:t>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err="1">
                <a:solidFill>
                  <a:srgbClr val="000000"/>
                </a:solidFill>
                <a:effectLst/>
                <a:ea typeface="Calibri" panose="020F0502020204030204" pitchFamily="34" charset="0"/>
                <a:cs typeface="Comic Sans MS" panose="030F0702030302020204" pitchFamily="66" charset="0"/>
              </a:rPr>
              <a:t>Wel</a:t>
            </a:r>
            <a:r>
              <a:rPr lang="el-GR" sz="1600" dirty="0">
                <a:solidFill>
                  <a:srgbClr val="000000"/>
                </a:solidFill>
                <a:effectLst/>
                <a:ea typeface="Calibri" panose="020F0502020204030204" pitchFamily="34" charset="0"/>
                <a:cs typeface="Comic Sans MS" panose="030F0702030302020204" pitchFamily="66" charset="0"/>
              </a:rPr>
              <a:t>/ΚΘΔ =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21537</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0,300 </a:t>
            </a:r>
            <a:r>
              <a:rPr lang="el-GR" sz="1600" dirty="0">
                <a:solidFill>
                  <a:srgbClr val="000000"/>
                </a:solidFill>
                <a:effectLst/>
                <a:ea typeface="Calibri" panose="020F0502020204030204" pitchFamily="34" charset="0"/>
                <a:cs typeface="Comic Sans MS" panose="030F0702030302020204" pitchFamily="66" charset="0"/>
              </a:rPr>
              <a:t>ή </a:t>
            </a:r>
            <a:r>
              <a:rPr lang="el-GR" sz="1600" dirty="0" smtClean="0">
                <a:solidFill>
                  <a:srgbClr val="000000"/>
                </a:solidFill>
                <a:effectLst/>
                <a:ea typeface="Calibri" panose="020F0502020204030204" pitchFamily="34" charset="0"/>
                <a:cs typeface="Comic Sans MS" panose="030F0702030302020204" pitchFamily="66" charset="0"/>
              </a:rPr>
              <a:t>30,0 </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παραγωγή θερμότητας από τον συμπυκνωτή 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a:solidFill>
                  <a:srgbClr val="000000"/>
                </a:solidFill>
                <a:effectLst/>
                <a:ea typeface="Calibri" panose="020F0502020204030204" pitchFamily="34" charset="0"/>
                <a:cs typeface="Comic Sans MS" panose="030F0702030302020204" pitchFamily="66" charset="0"/>
              </a:rPr>
              <a:t>MW x 24 h/d x 365 d/a = </a:t>
            </a:r>
            <a:r>
              <a:rPr lang="en-US" sz="1600" dirty="0" smtClean="0">
                <a:solidFill>
                  <a:srgbClr val="000000"/>
                </a:solidFill>
                <a:effectLst/>
                <a:ea typeface="Calibri" panose="020F0502020204030204" pitchFamily="34" charset="0"/>
                <a:cs typeface="Comic Sans MS" panose="030F0702030302020204" pitchFamily="66" charset="0"/>
              </a:rPr>
              <a:t>107.748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και  η ετήσια ηλεκτροπαραγωγή είναι: </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Times New Roman" panose="02020603050405020304" pitchFamily="18" charset="0"/>
                <a:cs typeface="Comic Sans MS" panose="030F0702030302020204" pitchFamily="66" charset="0"/>
              </a:rPr>
              <a:t>6,47</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err="1">
                <a:solidFill>
                  <a:srgbClr val="000000"/>
                </a:solidFill>
                <a:effectLst/>
                <a:ea typeface="Times New Roman" panose="02020603050405020304" pitchFamily="18" charset="0"/>
                <a:cs typeface="Comic Sans MS" panose="030F0702030302020204" pitchFamily="66" charset="0"/>
              </a:rPr>
              <a:t>MWe</a:t>
            </a:r>
            <a:r>
              <a:rPr lang="en-US" sz="1600" dirty="0">
                <a:solidFill>
                  <a:srgbClr val="000000"/>
                </a:solidFill>
                <a:effectLst/>
                <a:ea typeface="Times New Roman" panose="02020603050405020304" pitchFamily="18" charset="0"/>
                <a:cs typeface="Comic Sans MS" panose="030F0702030302020204" pitchFamily="66" charset="0"/>
              </a:rPr>
              <a:t> x</a:t>
            </a:r>
            <a:r>
              <a:rPr lang="el-GR" sz="1600" dirty="0">
                <a:solidFill>
                  <a:srgbClr val="000000"/>
                </a:solidFill>
                <a:effectLst/>
                <a:ea typeface="Times New Roman" panose="02020603050405020304" pitchFamily="18" charset="0"/>
                <a:cs typeface="Comic Sans MS" panose="030F0702030302020204" pitchFamily="66" charset="0"/>
              </a:rPr>
              <a:t> 24 </a:t>
            </a:r>
            <a:r>
              <a:rPr lang="en-US" sz="1600" dirty="0">
                <a:solidFill>
                  <a:srgbClr val="000000"/>
                </a:solidFill>
                <a:effectLst/>
                <a:ea typeface="Times New Roman" panose="02020603050405020304" pitchFamily="18" charset="0"/>
                <a:cs typeface="Comic Sans MS" panose="030F0702030302020204" pitchFamily="66" charset="0"/>
              </a:rPr>
              <a:t>h</a:t>
            </a:r>
            <a:r>
              <a:rPr lang="el-GR" sz="1600" dirty="0">
                <a:solidFill>
                  <a:srgbClr val="000000"/>
                </a:solidFill>
                <a:effectLst/>
                <a:ea typeface="Times New Roman" panose="02020603050405020304" pitchFamily="18" charset="0"/>
                <a:cs typeface="Comic Sans MS" panose="030F0702030302020204" pitchFamily="66" charset="0"/>
              </a:rPr>
              <a:t>/ημέρα </a:t>
            </a:r>
            <a:r>
              <a:rPr lang="en-US" sz="1600" dirty="0">
                <a:solidFill>
                  <a:srgbClr val="000000"/>
                </a:solidFill>
                <a:effectLst/>
                <a:ea typeface="Times New Roman" panose="02020603050405020304" pitchFamily="18" charset="0"/>
                <a:cs typeface="Comic Sans MS" panose="030F0702030302020204" pitchFamily="66" charset="0"/>
              </a:rPr>
              <a:t>x</a:t>
            </a:r>
            <a:r>
              <a:rPr lang="el-GR" sz="1600" dirty="0">
                <a:solidFill>
                  <a:srgbClr val="000000"/>
                </a:solidFill>
                <a:effectLst/>
                <a:ea typeface="Times New Roman" panose="02020603050405020304" pitchFamily="18" charset="0"/>
                <a:cs typeface="Comic Sans MS" panose="030F0702030302020204" pitchFamily="66" charset="0"/>
              </a:rPr>
              <a:t> 365 ημέρες/έτος = </a:t>
            </a:r>
            <a:r>
              <a:rPr lang="en-US" sz="1600" dirty="0" smtClean="0">
                <a:solidFill>
                  <a:srgbClr val="000000"/>
                </a:solidFill>
                <a:effectLst/>
                <a:ea typeface="Times New Roman" panose="02020603050405020304" pitchFamily="18" charset="0"/>
                <a:cs typeface="Comic Sans MS" panose="030F0702030302020204" pitchFamily="66" charset="0"/>
              </a:rPr>
              <a:t>56</a:t>
            </a:r>
            <a:r>
              <a:rPr lang="el-GR" sz="1600" dirty="0" smtClean="0">
                <a:solidFill>
                  <a:srgbClr val="000000"/>
                </a:solidFill>
                <a:effectLst/>
                <a:ea typeface="Times New Roman" panose="02020603050405020304" pitchFamily="18" charset="0"/>
                <a:cs typeface="Comic Sans MS" panose="030F0702030302020204" pitchFamily="66" charset="0"/>
              </a:rPr>
              <a:t>.</a:t>
            </a:r>
            <a:r>
              <a:rPr lang="en-US" sz="1600" dirty="0" smtClean="0">
                <a:solidFill>
                  <a:srgbClr val="000000"/>
                </a:solidFill>
                <a:effectLst/>
                <a:ea typeface="Times New Roman" panose="02020603050405020304" pitchFamily="18" charset="0"/>
                <a:cs typeface="Comic Sans MS" panose="030F0702030302020204" pitchFamily="66" charset="0"/>
              </a:rPr>
              <a:t>590</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Για ονομαστική ισχύ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το ειδικό κόστος εγκατάστασης είναι</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4029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643 </a:t>
            </a:r>
            <a:r>
              <a:rPr lang="en-US"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ln</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6,47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.828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και το κόστος εγκατάστασης 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828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ea typeface="Calibri" panose="020F0502020204030204" pitchFamily="34" charset="0"/>
                <a:cs typeface="Comic Sans MS" panose="030F0702030302020204" pitchFamily="66" charset="0"/>
              </a:rPr>
              <a:t>6465,5 </a:t>
            </a:r>
            <a:r>
              <a:rPr lang="en-US"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kWe</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18.287.000€</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από το οποίο η επιδότηση είναι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7</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.314.800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(40 % του κόστους εγκατάστασης) και τα ίδια κεφάλαια είναι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0.972.200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(60 % του κόστους εγκατάστασης)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απόσβεση είναι 10 % των ιδίων κεφαλαίων: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09</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722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το κόστος εργασίας είναι 60.000 €/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δηλαδή: 	60.000 €/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 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6,47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388.200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τα λοιπά κόστη είναι τα 2/3 του κόστους εργασίας δηλαδή 2/3 * 60.000 =  40.000 €/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MWe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οπότε:</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40.000 €/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 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6,47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MW</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25</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.800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€/έτος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η ανάλυση οικονομικής βιωσιμότητας της μονάδας δίνει</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94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6" name="8 - TextBox"/>
          <p:cNvSpPr txBox="1"/>
          <p:nvPr/>
        </p:nvSpPr>
        <p:spPr>
          <a:xfrm>
            <a:off x="17356" y="3543831"/>
            <a:ext cx="9144032" cy="3293209"/>
          </a:xfrm>
          <a:prstGeom prst="rect">
            <a:avLst/>
          </a:prstGeom>
          <a:noFill/>
        </p:spPr>
        <p:txBody>
          <a:bodyPr wrap="square" rtlCol="0">
            <a:spAutoFit/>
          </a:bodyPr>
          <a:lstStyle/>
          <a:p>
            <a:r>
              <a:rPr lang="el-GR" sz="1600" b="1" dirty="0"/>
              <a:t>Καυστήρες </a:t>
            </a:r>
            <a:r>
              <a:rPr lang="el-GR" sz="1600" b="1" dirty="0" err="1"/>
              <a:t>ρευστοστερεάς</a:t>
            </a:r>
            <a:r>
              <a:rPr lang="el-GR" sz="1600" b="1" dirty="0"/>
              <a:t> κλίνης</a:t>
            </a:r>
            <a:endParaRPr lang="el-GR" sz="1600" dirty="0"/>
          </a:p>
          <a:p>
            <a:r>
              <a:rPr lang="el-GR" sz="1600" dirty="0"/>
              <a:t>Αφορούν σε </a:t>
            </a:r>
            <a:r>
              <a:rPr lang="el-GR" sz="1600" dirty="0" err="1"/>
              <a:t>αυτο</a:t>
            </a:r>
            <a:r>
              <a:rPr lang="el-GR" sz="1600" dirty="0"/>
              <a:t>-αναμιγνυόμενο αιώρημα αεριού – στερεού κατά την τροφοδοσία πρωτεύοντος αέρα από το κάτω μέρος της κλίνης (η ταχύτητα του αέρα καύσης, για </a:t>
            </a:r>
            <a:r>
              <a:rPr lang="el-GR" sz="1600" dirty="0" err="1"/>
              <a:t>ρευστοαιώρηση</a:t>
            </a:r>
            <a:r>
              <a:rPr lang="el-GR" sz="1600" dirty="0"/>
              <a:t> της κλίνης κυμαίνεται 1,0 έως 2.5 m/s). Η κλίνη αποτελείται κατά 90 – 98 % από θερμό, αδρανές, κοκκώδες στερεό  (πυριτική άμμος ή δολομίτης, διαμέτρου έως 1 </a:t>
            </a:r>
            <a:r>
              <a:rPr lang="en-US" sz="1600" dirty="0"/>
              <a:t>mm</a:t>
            </a:r>
            <a:r>
              <a:rPr lang="el-GR" sz="1600" dirty="0"/>
              <a:t>). Η έντονη ανάδευση και μεταφορά θερμότητας, δημιουργεί συνθήκες πλήρους καύσης με χαμηλή περίσσεια αέρα. Η θερμοκρασία καύσης διατηρείται σε χαμηλά επίπεδα  (800-900°C) για την αποφυγή σχηματισμού </a:t>
            </a:r>
            <a:r>
              <a:rPr lang="el-GR" sz="1600" dirty="0" err="1"/>
              <a:t>πυροσυσωμματωμάτων</a:t>
            </a:r>
            <a:r>
              <a:rPr lang="el-GR" sz="1600" dirty="0"/>
              <a:t>, μέσω εσωτερικών </a:t>
            </a:r>
            <a:r>
              <a:rPr lang="el-GR" sz="1600" dirty="0" err="1"/>
              <a:t>εναλλακτών</a:t>
            </a:r>
            <a:r>
              <a:rPr lang="el-GR" sz="1600" dirty="0"/>
              <a:t> θερμότητας, ανακύκλωση των θερμών αερίων, ή την έκχυση νερού (στις μονάδες σταθερής κλίνης η θερμοκρασία είναι συνήθως 100 – 200 °C υψηλότερη). Λόγω της ανάμιξης μπορούν να χρησιμοποιηθούν μίγματα καυσίμου (π.χ. ξύλο και άχυρο,  βιομάζα και άνθρακας), υφίστανται όμως περιορισμοί ως προς το μέγεθος των σωματιδίων και απαιτείται προ-κατεργασία καυσίμου. Εξαιτίας του υψηλού κόστους εγκατάστασης, είναι κατάλληλη για μονάδες πάνω από 20 </a:t>
            </a:r>
            <a:r>
              <a:rPr lang="el-GR" sz="1600" dirty="0" err="1"/>
              <a:t>MWth</a:t>
            </a:r>
            <a:r>
              <a:rPr lang="el-GR" sz="1600" dirty="0"/>
              <a:t>, ενώ  μειονέκτημα τους αποτελεί η λειτουργία με μειωμένη τροφοδοσία βιομάζας (απαιτεί την απομάκρυνση μέρους της κλίνης).</a:t>
            </a:r>
            <a:endParaRPr lang="el-GR" sz="1600" dirty="0">
              <a:solidFill>
                <a:srgbClr val="2B3616"/>
              </a:solidFill>
            </a:endParaRPr>
          </a:p>
        </p:txBody>
      </p:sp>
      <p:sp>
        <p:nvSpPr>
          <p:cNvPr id="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1"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2"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5" name="Εικόνα 14"/>
          <p:cNvPicPr/>
          <p:nvPr/>
        </p:nvPicPr>
        <p:blipFill>
          <a:blip r:embed="rId2" cstate="print"/>
          <a:srcRect/>
          <a:stretch>
            <a:fillRect/>
          </a:stretch>
        </p:blipFill>
        <p:spPr bwMode="auto">
          <a:xfrm>
            <a:off x="1475656" y="461641"/>
            <a:ext cx="6192688" cy="3082190"/>
          </a:xfrm>
          <a:prstGeom prst="rect">
            <a:avLst/>
          </a:prstGeom>
          <a:noFill/>
          <a:ln w="9525">
            <a:noFill/>
            <a:miter lim="800000"/>
            <a:headEnd/>
            <a:tailEnd/>
          </a:ln>
          <a:effectLst/>
        </p:spPr>
      </p:pic>
    </p:spTree>
    <p:extLst>
      <p:ext uri="{BB962C8B-B14F-4D97-AF65-F5344CB8AC3E}">
        <p14:creationId xmlns:p14="http://schemas.microsoft.com/office/powerpoint/2010/main" val="17476562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3</a:t>
            </a:r>
            <a:endParaRPr lang="el-GR" sz="2400" dirty="0">
              <a:solidFill>
                <a:srgbClr val="2B3616"/>
              </a:solidFill>
            </a:endParaRPr>
          </a:p>
        </p:txBody>
      </p:sp>
      <p:sp>
        <p:nvSpPr>
          <p:cNvPr id="5" name="Ορθογώνιο 4"/>
          <p:cNvSpPr/>
          <p:nvPr/>
        </p:nvSpPr>
        <p:spPr>
          <a:xfrm>
            <a:off x="-32" y="461641"/>
            <a:ext cx="8928992" cy="6091668"/>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οπότε </a:t>
            </a:r>
            <a:r>
              <a:rPr lang="el-GR" sz="1600" dirty="0">
                <a:solidFill>
                  <a:srgbClr val="000000"/>
                </a:solidFill>
                <a:effectLst/>
                <a:ea typeface="Calibri" panose="020F0502020204030204" pitchFamily="34" charset="0"/>
                <a:cs typeface="Comic Sans MS" panose="030F0702030302020204" pitchFamily="66" charset="0"/>
              </a:rPr>
              <a:t>η ανάλυση οικονομικής βιωσιμότητας της μονάδας δίνει:</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πάγια επένδυση, €				</a:t>
            </a:r>
            <a:r>
              <a:rPr lang="el-GR" sz="1600" dirty="0" smtClean="0">
                <a:solidFill>
                  <a:srgbClr val="000000"/>
                </a:solidFill>
                <a:effectLst/>
                <a:ea typeface="Calibri" panose="020F0502020204030204" pitchFamily="34" charset="0"/>
                <a:cs typeface="Comic Sans MS" panose="030F0702030302020204" pitchFamily="66" charset="0"/>
              </a:rPr>
              <a:t>18.287.000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ίδια συμμετοχή, €				</a:t>
            </a:r>
            <a:r>
              <a:rPr lang="el-GR" sz="1600" dirty="0" smtClean="0">
                <a:solidFill>
                  <a:srgbClr val="000000"/>
                </a:solidFill>
                <a:effectLst/>
                <a:ea typeface="Calibri" panose="020F0502020204030204" pitchFamily="34" charset="0"/>
                <a:cs typeface="Comic Sans MS" panose="030F0702030302020204" pitchFamily="66" charset="0"/>
              </a:rPr>
              <a:t>10.972.200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effectLst/>
                <a:ea typeface="Calibri" panose="020F0502020204030204" pitchFamily="34" charset="0"/>
                <a:cs typeface="Comic Sans MS" panose="030F0702030302020204" pitchFamily="66" charset="0"/>
              </a:rPr>
              <a:t> </a:t>
            </a:r>
            <a:endParaRPr lang="el-GR" sz="5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έσοδα </a:t>
            </a:r>
            <a:r>
              <a:rPr lang="el-GR" sz="1600" dirty="0">
                <a:solidFill>
                  <a:srgbClr val="000000"/>
                </a:solidFill>
                <a:effectLst/>
                <a:ea typeface="Calibri" panose="020F0502020204030204" pitchFamily="34" charset="0"/>
                <a:cs typeface="Comic Sans MS" panose="030F0702030302020204" pitchFamily="66" charset="0"/>
              </a:rPr>
              <a:t>ηλεκτρικής ενέργειας, €/έτος		</a:t>
            </a:r>
            <a:r>
              <a:rPr lang="el-GR" sz="1600" dirty="0" smtClean="0">
                <a:solidFill>
                  <a:srgbClr val="000000"/>
                </a:solidFill>
                <a:effectLst/>
                <a:ea typeface="Calibri" panose="020F0502020204030204" pitchFamily="34" charset="0"/>
                <a:cs typeface="Comic Sans MS" panose="030F0702030302020204" pitchFamily="66" charset="0"/>
              </a:rPr>
              <a:t>8.488.500</a:t>
            </a:r>
            <a:r>
              <a:rPr lang="el-GR" sz="1600" dirty="0">
                <a:solidFill>
                  <a:srgbClr val="000000"/>
                </a:solidFill>
                <a:effectLst/>
                <a:ea typeface="Calibri" panose="020F0502020204030204" pitchFamily="34" charset="0"/>
                <a:cs typeface="Comic Sans MS" panose="030F0702030302020204" pitchFamily="66" charset="0"/>
              </a:rPr>
              <a:t>	(τιμή ηλεκτρικής </a:t>
            </a:r>
            <a:r>
              <a:rPr lang="en-US" sz="1600" dirty="0">
                <a:solidFill>
                  <a:srgbClr val="000000"/>
                </a:solidFill>
                <a:effectLst/>
                <a:ea typeface="Calibri" panose="020F0502020204030204" pitchFamily="34" charset="0"/>
                <a:cs typeface="Comic Sans MS" panose="030F0702030302020204" pitchFamily="66" charset="0"/>
              </a:rPr>
              <a:t>MWh</a:t>
            </a: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150 </a:t>
            </a: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έσοδα θερμικής ενέργειας, €/έτος		</a:t>
            </a:r>
            <a:r>
              <a:rPr lang="el-GR" sz="1600" dirty="0" smtClean="0">
                <a:solidFill>
                  <a:srgbClr val="000000"/>
                </a:solidFill>
                <a:effectLst/>
                <a:ea typeface="Calibri" panose="020F0502020204030204" pitchFamily="34" charset="0"/>
                <a:cs typeface="Comic Sans MS" panose="030F0702030302020204" pitchFamily="66" charset="0"/>
              </a:rPr>
              <a:t>2.154.960 </a:t>
            </a:r>
            <a:r>
              <a:rPr lang="el-GR" sz="1600" dirty="0">
                <a:solidFill>
                  <a:srgbClr val="000000"/>
                </a:solidFill>
                <a:effectLst/>
                <a:ea typeface="Calibri" panose="020F0502020204030204" pitchFamily="34" charset="0"/>
                <a:cs typeface="Comic Sans MS" panose="030F0702030302020204" pitchFamily="66" charset="0"/>
              </a:rPr>
              <a:t>	(τιμή θερμικής </a:t>
            </a:r>
            <a:r>
              <a:rPr lang="en-US" sz="1600" dirty="0">
                <a:solidFill>
                  <a:srgbClr val="000000"/>
                </a:solidFill>
                <a:effectLst/>
                <a:ea typeface="Calibri" panose="020F0502020204030204" pitchFamily="34" charset="0"/>
                <a:cs typeface="Comic Sans MS" panose="030F0702030302020204" pitchFamily="66" charset="0"/>
              </a:rPr>
              <a:t>MWh</a:t>
            </a:r>
            <a:r>
              <a:rPr lang="el-GR" sz="1600" dirty="0">
                <a:solidFill>
                  <a:srgbClr val="000000"/>
                </a:solidFill>
                <a:effectLst/>
                <a:ea typeface="Calibri" panose="020F0502020204030204" pitchFamily="34" charset="0"/>
                <a:cs typeface="Comic Sans MS" panose="030F0702030302020204" pitchFamily="66" charset="0"/>
              </a:rPr>
              <a:t>: 20 €)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σύνολο εσόδων, €/έτος			</a:t>
            </a:r>
            <a:r>
              <a:rPr lang="el-GR" sz="1600" b="1" dirty="0" smtClean="0">
                <a:solidFill>
                  <a:srgbClr val="000000"/>
                </a:solidFill>
                <a:effectLst/>
                <a:ea typeface="Calibri" panose="020F0502020204030204" pitchFamily="34" charset="0"/>
                <a:cs typeface="Comic Sans MS" panose="030F0702030302020204" pitchFamily="66" charset="0"/>
              </a:rPr>
              <a:t>10.643.460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500" b="1" dirty="0">
                <a:solidFill>
                  <a:srgbClr val="000000"/>
                </a:solidFill>
                <a:effectLst/>
                <a:ea typeface="Calibri" panose="020F0502020204030204" pitchFamily="34" charset="0"/>
                <a:cs typeface="Comic Sans MS" panose="030F0702030302020204" pitchFamily="66" charset="0"/>
              </a:rPr>
              <a:t> </a:t>
            </a:r>
            <a:endParaRPr lang="el-GR" sz="5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πρώτη </a:t>
            </a:r>
            <a:r>
              <a:rPr lang="el-GR" sz="1600" dirty="0">
                <a:solidFill>
                  <a:srgbClr val="000000"/>
                </a:solidFill>
                <a:effectLst/>
                <a:ea typeface="Calibri" panose="020F0502020204030204" pitchFamily="34" charset="0"/>
                <a:cs typeface="Comic Sans MS" panose="030F0702030302020204" pitchFamily="66" charset="0"/>
              </a:rPr>
              <a:t>ύλη, €/έτος				</a:t>
            </a:r>
            <a:r>
              <a:rPr lang="el-GR" sz="1600" dirty="0" smtClean="0">
                <a:solidFill>
                  <a:srgbClr val="000000"/>
                </a:solidFill>
                <a:effectLst/>
                <a:ea typeface="Calibri" panose="020F0502020204030204" pitchFamily="34" charset="0"/>
                <a:cs typeface="Comic Sans MS" panose="030F0702030302020204" pitchFamily="66" charset="0"/>
              </a:rPr>
              <a:t>3.153.600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εργασία, €/έτος 				</a:t>
            </a:r>
            <a:r>
              <a:rPr lang="el-GR" sz="1600" dirty="0" smtClean="0">
                <a:solidFill>
                  <a:srgbClr val="000000"/>
                </a:solidFill>
                <a:effectLst/>
                <a:ea typeface="Calibri" panose="020F0502020204030204" pitchFamily="34" charset="0"/>
                <a:cs typeface="Comic Sans MS" panose="030F0702030302020204" pitchFamily="66" charset="0"/>
              </a:rPr>
              <a:t>388.200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λοιπά, €/έτος				</a:t>
            </a:r>
            <a:r>
              <a:rPr lang="el-GR" sz="1600" dirty="0" smtClean="0">
                <a:solidFill>
                  <a:srgbClr val="000000"/>
                </a:solidFill>
                <a:effectLst/>
                <a:ea typeface="Calibri" panose="020F0502020204030204" pitchFamily="34" charset="0"/>
                <a:cs typeface="Comic Sans MS" panose="030F0702030302020204" pitchFamily="66" charset="0"/>
              </a:rPr>
              <a:t>258.800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σύνολο λειτουργικών εξόδων, €/έτος		</a:t>
            </a:r>
            <a:r>
              <a:rPr lang="el-GR" sz="1600" b="1" dirty="0" smtClean="0">
                <a:solidFill>
                  <a:srgbClr val="000000"/>
                </a:solidFill>
                <a:effectLst/>
                <a:ea typeface="Calibri" panose="020F0502020204030204" pitchFamily="34" charset="0"/>
                <a:cs typeface="Comic Sans MS" panose="030F0702030302020204" pitchFamily="66" charset="0"/>
              </a:rPr>
              <a:t>3.800.600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500" b="1" dirty="0">
                <a:solidFill>
                  <a:srgbClr val="000000"/>
                </a:solidFill>
                <a:effectLst/>
                <a:ea typeface="Calibri" panose="020F0502020204030204" pitchFamily="34" charset="0"/>
                <a:cs typeface="Comic Sans MS" panose="030F0702030302020204" pitchFamily="66" charset="0"/>
              </a:rPr>
              <a:t> </a:t>
            </a:r>
            <a:endParaRPr lang="el-GR" sz="5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αποσβέσεις</a:t>
            </a:r>
            <a:r>
              <a:rPr lang="el-GR" sz="1600" dirty="0">
                <a:solidFill>
                  <a:srgbClr val="000000"/>
                </a:solidFill>
                <a:effectLst/>
                <a:ea typeface="Calibri" panose="020F0502020204030204" pitchFamily="34" charset="0"/>
                <a:cs typeface="Comic Sans MS" panose="030F0702030302020204" pitchFamily="66" charset="0"/>
              </a:rPr>
              <a:t>, €/έτος				</a:t>
            </a:r>
            <a:r>
              <a:rPr lang="el-GR" sz="1600" dirty="0" smtClean="0">
                <a:solidFill>
                  <a:srgbClr val="000000"/>
                </a:solidFill>
                <a:effectLst/>
                <a:ea typeface="Calibri" panose="020F0502020204030204" pitchFamily="34" charset="0"/>
                <a:cs typeface="Comic Sans MS" panose="030F0702030302020204" pitchFamily="66" charset="0"/>
              </a:rPr>
              <a:t>1.097.220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σύνολο </a:t>
            </a:r>
            <a:r>
              <a:rPr lang="el-GR" sz="1600" b="1" dirty="0" err="1">
                <a:solidFill>
                  <a:srgbClr val="000000"/>
                </a:solidFill>
                <a:effectLst/>
                <a:ea typeface="Calibri" panose="020F0502020204030204" pitchFamily="34" charset="0"/>
                <a:cs typeface="Comic Sans MS" panose="030F0702030302020204" pitchFamily="66" charset="0"/>
              </a:rPr>
              <a:t>χρηματο</a:t>
            </a:r>
            <a:r>
              <a:rPr lang="el-GR" sz="1600" b="1" dirty="0">
                <a:solidFill>
                  <a:srgbClr val="000000"/>
                </a:solidFill>
                <a:effectLst/>
                <a:ea typeface="Calibri" panose="020F0502020204030204" pitchFamily="34" charset="0"/>
                <a:cs typeface="Comic Sans MS" panose="030F0702030302020204" pitchFamily="66" charset="0"/>
              </a:rPr>
              <a:t>-οικονομικών εξόδων, €/έτος	</a:t>
            </a:r>
            <a:r>
              <a:rPr lang="el-GR" sz="1600" b="1" dirty="0" smtClean="0">
                <a:solidFill>
                  <a:srgbClr val="000000"/>
                </a:solidFill>
                <a:effectLst/>
                <a:ea typeface="Calibri" panose="020F0502020204030204" pitchFamily="34" charset="0"/>
                <a:cs typeface="Comic Sans MS" panose="030F0702030302020204" pitchFamily="66" charset="0"/>
              </a:rPr>
              <a:t>1.097.220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effectLst/>
                <a:ea typeface="Calibri" panose="020F0502020204030204" pitchFamily="34" charset="0"/>
                <a:cs typeface="Comic Sans MS" panose="030F0702030302020204" pitchFamily="66" charset="0"/>
              </a:rPr>
              <a:t> </a:t>
            </a:r>
            <a:endParaRPr lang="el-GR" sz="5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κέρδη προ φόρων και </a:t>
            </a:r>
            <a:r>
              <a:rPr lang="el-GR" sz="1600" dirty="0" smtClean="0">
                <a:solidFill>
                  <a:srgbClr val="000000"/>
                </a:solidFill>
                <a:effectLst/>
                <a:ea typeface="Calibri" panose="020F0502020204030204" pitchFamily="34" charset="0"/>
                <a:cs typeface="Comic Sans MS" panose="030F0702030302020204" pitchFamily="66" charset="0"/>
              </a:rPr>
              <a:t>αποσβέσεων </a:t>
            </a:r>
            <a:r>
              <a:rPr lang="en-US" sz="1600" dirty="0" smtClean="0">
                <a:solidFill>
                  <a:srgbClr val="000000"/>
                </a:solidFill>
                <a:effectLst/>
                <a:ea typeface="Calibri" panose="020F0502020204030204" pitchFamily="34" charset="0"/>
                <a:cs typeface="Comic Sans MS" panose="030F0702030302020204" pitchFamily="66" charset="0"/>
              </a:rPr>
              <a:t>EBTD</a:t>
            </a:r>
            <a:r>
              <a:rPr lang="el-GR" sz="1600" dirty="0">
                <a:solidFill>
                  <a:srgbClr val="000000"/>
                </a:solidFill>
                <a:effectLst/>
                <a:ea typeface="Calibri" panose="020F0502020204030204" pitchFamily="34" charset="0"/>
                <a:cs typeface="Comic Sans MS" panose="030F0702030302020204" pitchFamily="66" charset="0"/>
              </a:rPr>
              <a:t>, €/έτος	</a:t>
            </a:r>
            <a:r>
              <a:rPr lang="el-GR" sz="1600" dirty="0" smtClean="0">
                <a:solidFill>
                  <a:srgbClr val="000000"/>
                </a:solidFill>
                <a:effectLst/>
                <a:ea typeface="Calibri" panose="020F0502020204030204" pitchFamily="34" charset="0"/>
                <a:cs typeface="Comic Sans MS" panose="030F0702030302020204" pitchFamily="66" charset="0"/>
              </a:rPr>
              <a:t>6.842.860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κέρδη προ φόρων, €/έτος			</a:t>
            </a:r>
            <a:r>
              <a:rPr lang="el-GR" sz="1600" dirty="0" smtClean="0">
                <a:solidFill>
                  <a:srgbClr val="000000"/>
                </a:solidFill>
                <a:effectLst/>
                <a:ea typeface="Calibri" panose="020F0502020204030204" pitchFamily="34" charset="0"/>
                <a:cs typeface="Comic Sans MS" panose="030F0702030302020204" pitchFamily="66" charset="0"/>
              </a:rPr>
              <a:t>5.745.640</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καθαρά κέρδη, €/</a:t>
            </a:r>
            <a:r>
              <a:rPr lang="el-GR" sz="1600" dirty="0" smtClean="0">
                <a:solidFill>
                  <a:srgbClr val="000000"/>
                </a:solidFill>
                <a:effectLst/>
                <a:ea typeface="Calibri" panose="020F0502020204030204" pitchFamily="34" charset="0"/>
                <a:cs typeface="Comic Sans MS" panose="030F0702030302020204" pitchFamily="66" charset="0"/>
              </a:rPr>
              <a:t>έτος</a:t>
            </a: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4.309.230</a:t>
            </a:r>
            <a:r>
              <a:rPr lang="el-GR" sz="1600" dirty="0">
                <a:solidFill>
                  <a:srgbClr val="000000"/>
                </a:solidFill>
                <a:effectLst/>
                <a:ea typeface="Calibri" panose="020F0502020204030204" pitchFamily="34" charset="0"/>
                <a:cs typeface="Comic Sans MS" panose="030F0702030302020204" pitchFamily="66" charset="0"/>
              </a:rPr>
              <a:t>	(συντελεστής φορολόγησης 25 %)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500" dirty="0">
                <a:solidFill>
                  <a:srgbClr val="000000"/>
                </a:solidFill>
                <a:effectLst/>
                <a:ea typeface="Calibri" panose="020F0502020204030204" pitchFamily="34" charset="0"/>
                <a:cs typeface="Comic Sans MS" panose="030F0702030302020204" pitchFamily="66" charset="0"/>
              </a:rPr>
              <a:t> </a:t>
            </a:r>
            <a:endParaRPr lang="el-GR" sz="5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χρόνος αποπληρωμής ιδίων, έτη		</a:t>
            </a:r>
            <a:r>
              <a:rPr lang="el-GR" sz="1600" b="1" dirty="0" smtClean="0">
                <a:solidFill>
                  <a:srgbClr val="000000"/>
                </a:solidFill>
                <a:effectLst/>
                <a:ea typeface="Calibri" panose="020F0502020204030204" pitchFamily="34" charset="0"/>
                <a:cs typeface="Comic Sans MS" panose="030F0702030302020204" pitchFamily="66" charset="0"/>
              </a:rPr>
              <a:t>2,5</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χρόνος αποπληρωμής ιδίων</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000000"/>
                </a:solidFill>
                <a:effectLst/>
                <a:ea typeface="Calibri" panose="020F0502020204030204" pitchFamily="34" charset="0"/>
                <a:cs typeface="Comic Sans MS" panose="030F0702030302020204" pitchFamily="66" charset="0"/>
              </a:rPr>
              <a:t>με βάση το Ε</a:t>
            </a:r>
            <a:r>
              <a:rPr lang="en-US" sz="1600" b="1" dirty="0">
                <a:solidFill>
                  <a:srgbClr val="000000"/>
                </a:solidFill>
                <a:effectLst/>
                <a:ea typeface="Calibri" panose="020F0502020204030204" pitchFamily="34" charset="0"/>
                <a:cs typeface="Comic Sans MS" panose="030F0702030302020204" pitchFamily="66" charset="0"/>
              </a:rPr>
              <a:t>BTD</a:t>
            </a:r>
            <a:r>
              <a:rPr lang="el-GR" sz="1600" b="1" dirty="0">
                <a:solidFill>
                  <a:srgbClr val="000000"/>
                </a:solidFill>
                <a:effectLst/>
                <a:ea typeface="Calibri" panose="020F0502020204030204" pitchFamily="34" charset="0"/>
                <a:cs typeface="Comic Sans MS" panose="030F0702030302020204" pitchFamily="66" charset="0"/>
              </a:rPr>
              <a:t>, έτη				</a:t>
            </a:r>
            <a:r>
              <a:rPr lang="el-GR" sz="1600" b="1" dirty="0" smtClean="0">
                <a:solidFill>
                  <a:srgbClr val="000000"/>
                </a:solidFill>
                <a:effectLst/>
                <a:ea typeface="Calibri" panose="020F0502020204030204" pitchFamily="34" charset="0"/>
                <a:cs typeface="Comic Sans MS" panose="030F0702030302020204" pitchFamily="66" charset="0"/>
              </a:rPr>
              <a:t>1,6</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405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0" y="4795897"/>
            <a:ext cx="9144032" cy="2062103"/>
          </a:xfrm>
          <a:prstGeom prst="rect">
            <a:avLst/>
          </a:prstGeom>
          <a:noFill/>
        </p:spPr>
        <p:txBody>
          <a:bodyPr wrap="square" rtlCol="0">
            <a:spAutoFit/>
          </a:bodyPr>
          <a:lstStyle/>
          <a:p>
            <a:r>
              <a:rPr lang="el-GR" sz="1600" b="1" dirty="0">
                <a:solidFill>
                  <a:srgbClr val="2B3616"/>
                </a:solidFill>
              </a:rPr>
              <a:t>Καυστήρες </a:t>
            </a:r>
            <a:r>
              <a:rPr lang="el-GR" sz="1600" b="1" dirty="0" err="1">
                <a:solidFill>
                  <a:srgbClr val="2B3616"/>
                </a:solidFill>
              </a:rPr>
              <a:t>ρευστοστερεάς</a:t>
            </a:r>
            <a:r>
              <a:rPr lang="el-GR" sz="1600" b="1" dirty="0">
                <a:solidFill>
                  <a:srgbClr val="2B3616"/>
                </a:solidFill>
              </a:rPr>
              <a:t> κλίνης</a:t>
            </a:r>
            <a:endParaRPr lang="el-GR" sz="1600" dirty="0">
              <a:solidFill>
                <a:srgbClr val="2B3616"/>
              </a:solidFill>
            </a:endParaRPr>
          </a:p>
          <a:p>
            <a:pPr algn="just"/>
            <a:r>
              <a:rPr lang="el-GR" sz="1600" dirty="0">
                <a:solidFill>
                  <a:srgbClr val="2B3616"/>
                </a:solidFill>
              </a:rPr>
              <a:t>Ειδική περίπτωση των καυστήρων </a:t>
            </a:r>
            <a:r>
              <a:rPr lang="el-GR" sz="1600" dirty="0" err="1">
                <a:solidFill>
                  <a:srgbClr val="2B3616"/>
                </a:solidFill>
              </a:rPr>
              <a:t>ρευστοστερεάς</a:t>
            </a:r>
            <a:r>
              <a:rPr lang="el-GR" sz="1600" dirty="0">
                <a:solidFill>
                  <a:srgbClr val="2B3616"/>
                </a:solidFill>
              </a:rPr>
              <a:t> κλίνης είναι οι καυστήρες </a:t>
            </a:r>
            <a:r>
              <a:rPr lang="el-GR" sz="1600" dirty="0" err="1">
                <a:solidFill>
                  <a:srgbClr val="2B3616"/>
                </a:solidFill>
              </a:rPr>
              <a:t>ανακυκλούμενης</a:t>
            </a:r>
            <a:r>
              <a:rPr lang="el-GR" sz="1600" dirty="0">
                <a:solidFill>
                  <a:srgbClr val="2B3616"/>
                </a:solidFill>
              </a:rPr>
              <a:t> κλίνης. Με αύξηση της ταχύτητας </a:t>
            </a:r>
            <a:r>
              <a:rPr lang="el-GR" sz="1600" dirty="0" err="1">
                <a:solidFill>
                  <a:srgbClr val="2B3616"/>
                </a:solidFill>
              </a:rPr>
              <a:t>ρευστοαιώρησης</a:t>
            </a:r>
            <a:r>
              <a:rPr lang="el-GR" sz="1600" dirty="0">
                <a:solidFill>
                  <a:srgbClr val="2B3616"/>
                </a:solidFill>
              </a:rPr>
              <a:t> σε 5 έως 10 m/s και χρήση μικρότερων σωματιδίων (0.2 </a:t>
            </a:r>
            <a:r>
              <a:rPr lang="el-GR" sz="1600" dirty="0" err="1">
                <a:solidFill>
                  <a:srgbClr val="2B3616"/>
                </a:solidFill>
              </a:rPr>
              <a:t>to</a:t>
            </a:r>
            <a:r>
              <a:rPr lang="el-GR" sz="1600" dirty="0">
                <a:solidFill>
                  <a:srgbClr val="2B3616"/>
                </a:solidFill>
              </a:rPr>
              <a:t> 0.4 </a:t>
            </a:r>
            <a:r>
              <a:rPr lang="el-GR" sz="1600" dirty="0" err="1">
                <a:solidFill>
                  <a:srgbClr val="2B3616"/>
                </a:solidFill>
              </a:rPr>
              <a:t>mm</a:t>
            </a:r>
            <a:r>
              <a:rPr lang="el-GR" sz="1600" dirty="0">
                <a:solidFill>
                  <a:srgbClr val="2B3616"/>
                </a:solidFill>
              </a:rPr>
              <a:t>) η κλίνη παρασύρεται από το αέριο ρεύμα τα σωματίδια συλλέγονται σε κυκλώνα και </a:t>
            </a:r>
            <a:r>
              <a:rPr lang="el-GR" sz="1600" dirty="0" err="1">
                <a:solidFill>
                  <a:srgbClr val="2B3616"/>
                </a:solidFill>
              </a:rPr>
              <a:t>επανατροφοδοτούνται</a:t>
            </a:r>
            <a:r>
              <a:rPr lang="el-GR" sz="1600" dirty="0">
                <a:solidFill>
                  <a:srgbClr val="2B3616"/>
                </a:solidFill>
              </a:rPr>
              <a:t> στην κλίνη. Η υψηλότερη τύρβη επιτρέπει την καλύτερη μεταφορά θερμότητας και την ομοιόμορφη κατανομή της θερμοκρασίας σε όλη την  έκταση της κλίνης. Μειονέκτημα το υψηλότερο κόστος, το οποίο καθιστά του καυστήρες αυτού του είδους οικονομικά βιώσιμους σε μονάδες άνω των 30 </a:t>
            </a:r>
            <a:r>
              <a:rPr lang="el-GR" sz="1600" dirty="0" err="1">
                <a:solidFill>
                  <a:srgbClr val="2B3616"/>
                </a:solidFill>
              </a:rPr>
              <a:t>MWth</a:t>
            </a:r>
            <a:r>
              <a:rPr lang="el-GR" sz="1600" dirty="0">
                <a:solidFill>
                  <a:srgbClr val="2B3616"/>
                </a:solidFill>
              </a:rPr>
              <a:t>.</a:t>
            </a:r>
          </a:p>
        </p:txBody>
      </p:sp>
      <p:sp>
        <p:nvSpPr>
          <p:cNvPr id="7"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2" name="Εικόνα 11"/>
          <p:cNvPicPr/>
          <p:nvPr/>
        </p:nvPicPr>
        <p:blipFill>
          <a:blip r:embed="rId2" cstate="print"/>
          <a:srcRect/>
          <a:stretch>
            <a:fillRect/>
          </a:stretch>
        </p:blipFill>
        <p:spPr bwMode="auto">
          <a:xfrm>
            <a:off x="1331640" y="487041"/>
            <a:ext cx="6264696" cy="4308856"/>
          </a:xfrm>
          <a:prstGeom prst="rect">
            <a:avLst/>
          </a:prstGeom>
          <a:noFill/>
          <a:ln w="9525">
            <a:noFill/>
            <a:miter lim="800000"/>
            <a:headEnd/>
            <a:tailEnd/>
          </a:ln>
          <a:effectLst/>
        </p:spPr>
      </p:pic>
    </p:spTree>
    <p:extLst>
      <p:ext uri="{BB962C8B-B14F-4D97-AF65-F5344CB8AC3E}">
        <p14:creationId xmlns:p14="http://schemas.microsoft.com/office/powerpoint/2010/main" val="405823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29344" y="5013146"/>
            <a:ext cx="9144032" cy="1815882"/>
          </a:xfrm>
          <a:prstGeom prst="rect">
            <a:avLst/>
          </a:prstGeom>
          <a:noFill/>
        </p:spPr>
        <p:txBody>
          <a:bodyPr wrap="square" rtlCol="0">
            <a:spAutoFit/>
          </a:bodyPr>
          <a:lstStyle/>
          <a:p>
            <a:pPr algn="just"/>
            <a:r>
              <a:rPr lang="el-GR" sz="1600" b="1" dirty="0">
                <a:solidFill>
                  <a:srgbClr val="2B3616"/>
                </a:solidFill>
              </a:rPr>
              <a:t>Καυστήρες </a:t>
            </a:r>
            <a:r>
              <a:rPr lang="el-GR" sz="1600" b="1" dirty="0" smtClean="0">
                <a:solidFill>
                  <a:srgbClr val="2B3616"/>
                </a:solidFill>
              </a:rPr>
              <a:t>σκόνης</a:t>
            </a:r>
            <a:endParaRPr lang="en-US" sz="1600" b="1" dirty="0" smtClean="0">
              <a:solidFill>
                <a:srgbClr val="2B3616"/>
              </a:solidFill>
            </a:endParaRPr>
          </a:p>
          <a:p>
            <a:pPr algn="just"/>
            <a:r>
              <a:rPr lang="el-GR" sz="1600" dirty="0">
                <a:solidFill>
                  <a:srgbClr val="2B3616"/>
                </a:solidFill>
              </a:rPr>
              <a:t>Κατάλληλοι για καύσιμα διαθέσιμα σε μορφή σκόνης (&gt; 2 </a:t>
            </a:r>
            <a:r>
              <a:rPr lang="el-GR" sz="1600" dirty="0" err="1">
                <a:solidFill>
                  <a:srgbClr val="2B3616"/>
                </a:solidFill>
              </a:rPr>
              <a:t>mm</a:t>
            </a:r>
            <a:r>
              <a:rPr lang="el-GR" sz="1600" dirty="0">
                <a:solidFill>
                  <a:srgbClr val="2B3616"/>
                </a:solidFill>
              </a:rPr>
              <a:t> –σκόνη από κοπή ξύλου). Τα σωματίδια ψεκάζονται με το ρεύμα πρωτεύοντος αέρα και υπάρχει η πιθανότητα δημιουργίας εκρηκτικών συνθηκών. Επιτυγχάνεται υψηλός ρυθμός έκλυσης θερμότητας και επιτρέπεται η εύκολη μεταβολή του φορτίου του καυστήρα. Χρησιμοποιείται σε μονάδες 2 έως 8 MW. Η στάχτη παρασύρεται και καθιζάνει σε θάλαμο μετά τον καυστήρα και η καύση πραγματοποιείται με χαμηλή περίσσεια αέρα ενώ επιτυγχάνεται και καλός έλεγχος χρόνου παραμονής καυσίμου.</a:t>
            </a:r>
          </a:p>
        </p:txBody>
      </p:sp>
      <p:sp>
        <p:nvSpPr>
          <p:cNvPr id="7"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8" name="Εικόνα 17"/>
          <p:cNvPicPr/>
          <p:nvPr/>
        </p:nvPicPr>
        <p:blipFill>
          <a:blip r:embed="rId2" cstate="print"/>
          <a:srcRect/>
          <a:stretch>
            <a:fillRect/>
          </a:stretch>
        </p:blipFill>
        <p:spPr bwMode="auto">
          <a:xfrm>
            <a:off x="2339752" y="533634"/>
            <a:ext cx="4968552" cy="4407519"/>
          </a:xfrm>
          <a:prstGeom prst="rect">
            <a:avLst/>
          </a:prstGeom>
          <a:noFill/>
          <a:ln w="9525">
            <a:noFill/>
            <a:miter lim="800000"/>
            <a:headEnd/>
            <a:tailEnd/>
          </a:ln>
          <a:effectLst/>
        </p:spPr>
      </p:pic>
    </p:spTree>
    <p:extLst>
      <p:ext uri="{BB962C8B-B14F-4D97-AF65-F5344CB8AC3E}">
        <p14:creationId xmlns:p14="http://schemas.microsoft.com/office/powerpoint/2010/main" val="7774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001643"/>
          </a:xfrm>
          <a:prstGeom prst="rect">
            <a:avLst/>
          </a:prstGeom>
          <a:noFill/>
        </p:spPr>
        <p:txBody>
          <a:bodyPr wrap="square" rtlCol="0">
            <a:spAutoFit/>
          </a:bodyPr>
          <a:lstStyle/>
          <a:p>
            <a:r>
              <a:rPr lang="el-GR" sz="1600" dirty="0">
                <a:solidFill>
                  <a:srgbClr val="2B3616"/>
                </a:solidFill>
              </a:rPr>
              <a:t>Η τέλεια (πλήρη) καύση της βιομάζας (αλλά και των ορυκτών στερεών καυσίμων), οδηγεί αποκλειστικά στην παραγωγή </a:t>
            </a:r>
            <a:r>
              <a:rPr lang="en-US" sz="1600" dirty="0">
                <a:solidFill>
                  <a:srgbClr val="2B3616"/>
                </a:solidFill>
              </a:rPr>
              <a:t>CO</a:t>
            </a:r>
            <a:r>
              <a:rPr lang="el-GR" sz="1600" baseline="-25000" dirty="0">
                <a:solidFill>
                  <a:srgbClr val="2B3616"/>
                </a:solidFill>
              </a:rPr>
              <a:t>2</a:t>
            </a:r>
            <a:r>
              <a:rPr lang="el-GR" sz="1600" dirty="0">
                <a:solidFill>
                  <a:srgbClr val="2B3616"/>
                </a:solidFill>
              </a:rPr>
              <a:t> (από την πλήρη καύση του στοιχειακού άνθρακα) και Η</a:t>
            </a:r>
            <a:r>
              <a:rPr lang="el-GR" sz="1600" baseline="-25000" dirty="0">
                <a:solidFill>
                  <a:srgbClr val="2B3616"/>
                </a:solidFill>
              </a:rPr>
              <a:t>2</a:t>
            </a:r>
            <a:r>
              <a:rPr lang="el-GR" sz="1600" dirty="0">
                <a:solidFill>
                  <a:srgbClr val="2B3616"/>
                </a:solidFill>
              </a:rPr>
              <a:t>Ο (από την πλήρη καύση του στοιχειακού υδρογόνου) – η καύση των μικρών ποσοτήτων θείου και αζώτου θεωρείται αμελητέα, στην ανάλυση που θα ακολουθήσει. Επίσης, θεωρητικά, για την πλήρη καύση της βιομάζας επαρκεί η τροφοδοσία του οξυγόνου που προβλέπεται από τη στοιχειομετρία της αντίστοιχης αντίδρασης:</a:t>
            </a:r>
          </a:p>
          <a:p>
            <a:r>
              <a:rPr lang="el-GR" sz="1600" dirty="0">
                <a:solidFill>
                  <a:srgbClr val="2B3616"/>
                </a:solidFill>
              </a:rPr>
              <a:t> </a:t>
            </a:r>
          </a:p>
          <a:p>
            <a:pPr algn="ctr"/>
            <a:r>
              <a:rPr lang="en-US" sz="1600" dirty="0" err="1">
                <a:solidFill>
                  <a:srgbClr val="2B3616"/>
                </a:solidFill>
              </a:rPr>
              <a:t>C</a:t>
            </a:r>
            <a:r>
              <a:rPr lang="en-US" sz="1600" baseline="-25000" dirty="0" err="1">
                <a:solidFill>
                  <a:srgbClr val="2B3616"/>
                </a:solidFill>
              </a:rPr>
              <a:t>x</a:t>
            </a:r>
            <a:r>
              <a:rPr lang="en-US" sz="1600" dirty="0" err="1">
                <a:solidFill>
                  <a:srgbClr val="2B3616"/>
                </a:solidFill>
              </a:rPr>
              <a:t>H</a:t>
            </a:r>
            <a:r>
              <a:rPr lang="en-US" sz="1600" baseline="-25000" dirty="0" err="1">
                <a:solidFill>
                  <a:srgbClr val="2B3616"/>
                </a:solidFill>
              </a:rPr>
              <a:t>y</a:t>
            </a:r>
            <a:r>
              <a:rPr lang="en-US" sz="1600" dirty="0" err="1">
                <a:solidFill>
                  <a:srgbClr val="2B3616"/>
                </a:solidFill>
              </a:rPr>
              <a:t>O</a:t>
            </a:r>
            <a:r>
              <a:rPr lang="en-US" sz="1600" baseline="-25000" dirty="0" err="1">
                <a:solidFill>
                  <a:srgbClr val="2B3616"/>
                </a:solidFill>
              </a:rPr>
              <a:t>z</a:t>
            </a:r>
            <a:r>
              <a:rPr lang="en-US" sz="1600" dirty="0">
                <a:solidFill>
                  <a:srgbClr val="2B3616"/>
                </a:solidFill>
              </a:rPr>
              <a:t> + (</a:t>
            </a:r>
            <a:r>
              <a:rPr lang="en-US" sz="1600" dirty="0" err="1">
                <a:solidFill>
                  <a:srgbClr val="2B3616"/>
                </a:solidFill>
              </a:rPr>
              <a:t>x+y</a:t>
            </a:r>
            <a:r>
              <a:rPr lang="en-US" sz="1600" dirty="0">
                <a:solidFill>
                  <a:srgbClr val="2B3616"/>
                </a:solidFill>
              </a:rPr>
              <a:t>/4-z/2)O</a:t>
            </a:r>
            <a:r>
              <a:rPr lang="en-US" sz="1600" baseline="-25000" dirty="0">
                <a:solidFill>
                  <a:srgbClr val="2B3616"/>
                </a:solidFill>
              </a:rPr>
              <a:t>2</a:t>
            </a:r>
            <a:r>
              <a:rPr lang="en-US" sz="1600" dirty="0">
                <a:solidFill>
                  <a:srgbClr val="2B3616"/>
                </a:solidFill>
              </a:rPr>
              <a:t> =&gt; xCO</a:t>
            </a:r>
            <a:r>
              <a:rPr lang="en-US" sz="1600" baseline="-25000" dirty="0">
                <a:solidFill>
                  <a:srgbClr val="2B3616"/>
                </a:solidFill>
              </a:rPr>
              <a:t>2</a:t>
            </a:r>
            <a:r>
              <a:rPr lang="en-US" sz="1600" dirty="0">
                <a:solidFill>
                  <a:srgbClr val="2B3616"/>
                </a:solidFill>
              </a:rPr>
              <a:t> +y/2 H</a:t>
            </a:r>
            <a:r>
              <a:rPr lang="en-US" sz="1600" baseline="-25000" dirty="0">
                <a:solidFill>
                  <a:srgbClr val="2B3616"/>
                </a:solidFill>
              </a:rPr>
              <a:t>2</a:t>
            </a:r>
            <a:r>
              <a:rPr lang="en-US" sz="1600" dirty="0">
                <a:solidFill>
                  <a:srgbClr val="2B3616"/>
                </a:solidFill>
              </a:rPr>
              <a:t>O</a:t>
            </a:r>
            <a:endParaRPr lang="el-GR" sz="16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όπου </a:t>
            </a:r>
            <a:r>
              <a:rPr lang="en-US" sz="1600" dirty="0">
                <a:solidFill>
                  <a:srgbClr val="2B3616"/>
                </a:solidFill>
              </a:rPr>
              <a:t>x</a:t>
            </a:r>
            <a:r>
              <a:rPr lang="el-GR" sz="1600" dirty="0">
                <a:solidFill>
                  <a:srgbClr val="2B3616"/>
                </a:solidFill>
              </a:rPr>
              <a:t>, </a:t>
            </a:r>
            <a:r>
              <a:rPr lang="en-US" sz="1600" dirty="0">
                <a:solidFill>
                  <a:srgbClr val="2B3616"/>
                </a:solidFill>
              </a:rPr>
              <a:t>y</a:t>
            </a:r>
            <a:r>
              <a:rPr lang="el-GR" sz="1600" dirty="0">
                <a:solidFill>
                  <a:srgbClr val="2B3616"/>
                </a:solidFill>
              </a:rPr>
              <a:t>, </a:t>
            </a:r>
            <a:r>
              <a:rPr lang="en-US" sz="1600" dirty="0">
                <a:solidFill>
                  <a:srgbClr val="2B3616"/>
                </a:solidFill>
              </a:rPr>
              <a:t>z</a:t>
            </a:r>
            <a:r>
              <a:rPr lang="el-GR" sz="1600" dirty="0">
                <a:solidFill>
                  <a:srgbClr val="2B3616"/>
                </a:solidFill>
              </a:rPr>
              <a:t> η αναλογία </a:t>
            </a:r>
            <a:r>
              <a:rPr lang="en-US" sz="1600" dirty="0">
                <a:solidFill>
                  <a:srgbClr val="2B3616"/>
                </a:solidFill>
              </a:rPr>
              <a:t>moles </a:t>
            </a:r>
            <a:r>
              <a:rPr lang="el-GR" sz="1600" dirty="0">
                <a:solidFill>
                  <a:srgbClr val="2B3616"/>
                </a:solidFill>
              </a:rPr>
              <a:t>(και όχι βάρους) στον ενδεικτικό μοριακό τύπο  </a:t>
            </a:r>
            <a:r>
              <a:rPr lang="en-US" sz="1600" dirty="0" err="1">
                <a:solidFill>
                  <a:srgbClr val="2B3616"/>
                </a:solidFill>
              </a:rPr>
              <a:t>C</a:t>
            </a:r>
            <a:r>
              <a:rPr lang="en-US" sz="1600" baseline="-25000" dirty="0" err="1">
                <a:solidFill>
                  <a:srgbClr val="2B3616"/>
                </a:solidFill>
              </a:rPr>
              <a:t>x</a:t>
            </a:r>
            <a:r>
              <a:rPr lang="en-US" sz="1600" dirty="0" err="1">
                <a:solidFill>
                  <a:srgbClr val="2B3616"/>
                </a:solidFill>
              </a:rPr>
              <a:t>H</a:t>
            </a:r>
            <a:r>
              <a:rPr lang="en-US" sz="1600" baseline="-25000" dirty="0" err="1">
                <a:solidFill>
                  <a:srgbClr val="2B3616"/>
                </a:solidFill>
              </a:rPr>
              <a:t>y</a:t>
            </a:r>
            <a:r>
              <a:rPr lang="en-US" sz="1600" dirty="0" err="1">
                <a:solidFill>
                  <a:srgbClr val="2B3616"/>
                </a:solidFill>
              </a:rPr>
              <a:t>O</a:t>
            </a:r>
            <a:r>
              <a:rPr lang="en-US" sz="1600" baseline="-25000" dirty="0" err="1">
                <a:solidFill>
                  <a:srgbClr val="2B3616"/>
                </a:solidFill>
              </a:rPr>
              <a:t>z</a:t>
            </a:r>
            <a:r>
              <a:rPr lang="en-US" sz="1600" dirty="0">
                <a:solidFill>
                  <a:srgbClr val="2B3616"/>
                </a:solidFill>
              </a:rPr>
              <a:t> </a:t>
            </a:r>
            <a:r>
              <a:rPr lang="el-GR" sz="1600" dirty="0">
                <a:solidFill>
                  <a:srgbClr val="2B3616"/>
                </a:solidFill>
              </a:rPr>
              <a:t>της βιομάζας. Στην πράξη η καύση δεν είναι τέλεια (σχηματίζονται και μικρές ποσότητες </a:t>
            </a:r>
            <a:r>
              <a:rPr lang="en-US" sz="1600" dirty="0">
                <a:solidFill>
                  <a:srgbClr val="2B3616"/>
                </a:solidFill>
              </a:rPr>
              <a:t>CO</a:t>
            </a:r>
            <a:r>
              <a:rPr lang="el-GR" sz="1600" dirty="0">
                <a:solidFill>
                  <a:srgbClr val="2B3616"/>
                </a:solidFill>
              </a:rPr>
              <a:t>) ακόμη και αν χρησιμοποιηθεί περίσσεια οξυγόνου, το οποίο δεν τροφοδοτείται στον καυστήρα καθαρό αλλά ως αέρας. Έτσι τα προϊόντα της καύσης (τα </a:t>
            </a:r>
            <a:r>
              <a:rPr lang="el-GR" sz="1600" dirty="0" err="1">
                <a:solidFill>
                  <a:srgbClr val="2B3616"/>
                </a:solidFill>
              </a:rPr>
              <a:t>απαέρια</a:t>
            </a:r>
            <a:r>
              <a:rPr lang="el-GR" sz="1600" dirty="0">
                <a:solidFill>
                  <a:srgbClr val="2B3616"/>
                </a:solidFill>
              </a:rPr>
              <a:t> του καυστήρα), εκτός από </a:t>
            </a:r>
            <a:r>
              <a:rPr lang="en-US" sz="1600" dirty="0">
                <a:solidFill>
                  <a:srgbClr val="2B3616"/>
                </a:solidFill>
              </a:rPr>
              <a:t>CO</a:t>
            </a:r>
            <a:r>
              <a:rPr lang="el-GR" sz="1600" baseline="-25000" dirty="0">
                <a:solidFill>
                  <a:srgbClr val="2B3616"/>
                </a:solidFill>
              </a:rPr>
              <a:t>2</a:t>
            </a:r>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 </a:t>
            </a:r>
            <a:r>
              <a:rPr lang="el-GR" sz="1600" dirty="0">
                <a:solidFill>
                  <a:srgbClr val="2B3616"/>
                </a:solidFill>
              </a:rPr>
              <a:t>και </a:t>
            </a:r>
            <a:r>
              <a:rPr lang="en-US" sz="1600" dirty="0">
                <a:solidFill>
                  <a:srgbClr val="2B3616"/>
                </a:solidFill>
              </a:rPr>
              <a:t>CO</a:t>
            </a:r>
            <a:r>
              <a:rPr lang="el-GR" sz="1600" dirty="0">
                <a:solidFill>
                  <a:srgbClr val="2B3616"/>
                </a:solidFill>
              </a:rPr>
              <a:t>, περιέχουν το οξυγόνο που δεν αντέδρασε (την περίσσεια οξυγόνου) και το Ν</a:t>
            </a:r>
            <a:r>
              <a:rPr lang="el-GR" sz="1600" baseline="-25000" dirty="0">
                <a:solidFill>
                  <a:srgbClr val="2B3616"/>
                </a:solidFill>
              </a:rPr>
              <a:t>2</a:t>
            </a:r>
            <a:r>
              <a:rPr lang="el-GR" sz="1600" dirty="0">
                <a:solidFill>
                  <a:srgbClr val="2B3616"/>
                </a:solidFill>
              </a:rPr>
              <a:t> του αέρα που χρησιμοποιήθηκε για την καύση. </a:t>
            </a:r>
          </a:p>
          <a:p>
            <a:r>
              <a:rPr lang="el-GR" sz="1600" dirty="0">
                <a:solidFill>
                  <a:srgbClr val="2B3616"/>
                </a:solidFill>
              </a:rPr>
              <a:t> </a:t>
            </a:r>
          </a:p>
          <a:p>
            <a:r>
              <a:rPr lang="el-GR" sz="1600" dirty="0">
                <a:solidFill>
                  <a:srgbClr val="2B3616"/>
                </a:solidFill>
              </a:rPr>
              <a:t>Η θερμότητα που παράγεται στον καυστήρα απομακρύνεται από αυτόν (και διοχετεύεται προς θέρμανση ή παραγωγή ηλεκτρικής ισχύος) με τη χρήση </a:t>
            </a:r>
            <a:r>
              <a:rPr lang="el-GR" sz="1600" dirty="0" err="1">
                <a:solidFill>
                  <a:srgbClr val="2B3616"/>
                </a:solidFill>
              </a:rPr>
              <a:t>εναλλακτών</a:t>
            </a:r>
            <a:r>
              <a:rPr lang="el-GR" sz="1600" dirty="0">
                <a:solidFill>
                  <a:srgbClr val="2B3616"/>
                </a:solidFill>
              </a:rPr>
              <a:t> θερμότητας. Ο εναλλάκτης τροφοδοτείται με τα θερμά </a:t>
            </a:r>
            <a:r>
              <a:rPr lang="el-GR" sz="1600" dirty="0" err="1">
                <a:solidFill>
                  <a:srgbClr val="2B3616"/>
                </a:solidFill>
              </a:rPr>
              <a:t>απαέρια</a:t>
            </a:r>
            <a:r>
              <a:rPr lang="el-GR" sz="1600" dirty="0">
                <a:solidFill>
                  <a:srgbClr val="2B3616"/>
                </a:solidFill>
              </a:rPr>
              <a:t> της καύσης και αποτελείται από σύστημα σωληνώσεων, στο εσωτερικό των οποίων ρέει το μέσο απαγωγής της θερμότητας τους (συνήθως νερό ή ατμός) – το σύστημα καυστήρα </a:t>
            </a:r>
            <a:r>
              <a:rPr lang="el-GR" sz="1600" dirty="0" err="1">
                <a:solidFill>
                  <a:srgbClr val="2B3616"/>
                </a:solidFill>
              </a:rPr>
              <a:t>εναλλάκτη</a:t>
            </a:r>
            <a:r>
              <a:rPr lang="el-GR" sz="1600" dirty="0">
                <a:solidFill>
                  <a:srgbClr val="2B3616"/>
                </a:solidFill>
              </a:rPr>
              <a:t> ονομάζεται λέβητας. Η θερμότητα μεταφέρεται από τα </a:t>
            </a:r>
            <a:r>
              <a:rPr lang="el-GR" sz="1600" dirty="0" err="1">
                <a:solidFill>
                  <a:srgbClr val="2B3616"/>
                </a:solidFill>
              </a:rPr>
              <a:t>απαέρια</a:t>
            </a:r>
            <a:r>
              <a:rPr lang="el-GR" sz="1600" dirty="0">
                <a:solidFill>
                  <a:srgbClr val="2B3616"/>
                </a:solidFill>
              </a:rPr>
              <a:t> της καύσης (τα οποία ψύχονται) προς το νερό ή τον ατμό. </a:t>
            </a:r>
          </a:p>
          <a:p>
            <a:r>
              <a:rPr lang="el-GR" sz="1600" dirty="0">
                <a:solidFill>
                  <a:srgbClr val="2B3616"/>
                </a:solidFill>
              </a:rPr>
              <a:t> </a:t>
            </a:r>
          </a:p>
          <a:p>
            <a:r>
              <a:rPr lang="el-GR" sz="1600" dirty="0">
                <a:solidFill>
                  <a:srgbClr val="2B3616"/>
                </a:solidFill>
              </a:rPr>
              <a:t>Η απόδοση των λεβήτων δεν είναι 100 % (το σύστημα καυστήρα-</a:t>
            </a:r>
            <a:r>
              <a:rPr lang="el-GR" sz="1600" dirty="0" err="1">
                <a:solidFill>
                  <a:srgbClr val="2B3616"/>
                </a:solidFill>
              </a:rPr>
              <a:t>εναλλάκτη</a:t>
            </a:r>
            <a:r>
              <a:rPr lang="el-GR" sz="1600" dirty="0">
                <a:solidFill>
                  <a:srgbClr val="2B3616"/>
                </a:solidFill>
              </a:rPr>
              <a:t> δεν αποδίδει το σύνολο της θερμογόνου δύναμης του καυσίμου στον τελικό καταναλωτή). Οι συνήθεις διεργασίες καύσης έχουν απόδοση από 10 % (ανοικτές εστίες, θερμάστρες, τζάκια) – 95 % (βιομηχανικοί λέβητες).  </a:t>
            </a:r>
          </a:p>
        </p:txBody>
      </p:sp>
      <p:sp>
        <p:nvSpPr>
          <p:cNvPr id="7"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extLst>
      <p:ext uri="{BB962C8B-B14F-4D97-AF65-F5344CB8AC3E}">
        <p14:creationId xmlns:p14="http://schemas.microsoft.com/office/powerpoint/2010/main" val="185770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217087"/>
          </a:xfrm>
          <a:prstGeom prst="rect">
            <a:avLst/>
          </a:prstGeom>
          <a:noFill/>
        </p:spPr>
        <p:txBody>
          <a:bodyPr wrap="square" rtlCol="0">
            <a:spAutoFit/>
          </a:bodyPr>
          <a:lstStyle/>
          <a:p>
            <a:r>
              <a:rPr lang="el-GR" sz="1600" dirty="0" smtClean="0">
                <a:solidFill>
                  <a:srgbClr val="2B3616"/>
                </a:solidFill>
              </a:rPr>
              <a:t>Οι </a:t>
            </a:r>
            <a:r>
              <a:rPr lang="el-GR" sz="1600" dirty="0">
                <a:solidFill>
                  <a:srgbClr val="2B3616"/>
                </a:solidFill>
              </a:rPr>
              <a:t>απώλειες θερμότητας από μία διεργασία καύσης αφορούν:</a:t>
            </a:r>
          </a:p>
          <a:p>
            <a:r>
              <a:rPr lang="el-GR" sz="1000" dirty="0">
                <a:solidFill>
                  <a:srgbClr val="2B3616"/>
                </a:solidFill>
              </a:rPr>
              <a:t> </a:t>
            </a:r>
          </a:p>
          <a:p>
            <a:pPr marL="342900" lvl="0" indent="-342900">
              <a:buFont typeface="+mj-lt"/>
              <a:buAutoNum type="arabicPeriod"/>
            </a:pPr>
            <a:r>
              <a:rPr lang="el-GR" sz="1600" dirty="0">
                <a:solidFill>
                  <a:srgbClr val="2B3616"/>
                </a:solidFill>
              </a:rPr>
              <a:t>στην αισθητή θερμότητα των </a:t>
            </a:r>
            <a:r>
              <a:rPr lang="el-GR" sz="1600" dirty="0" err="1">
                <a:solidFill>
                  <a:srgbClr val="2B3616"/>
                </a:solidFill>
              </a:rPr>
              <a:t>απαερίων</a:t>
            </a:r>
            <a:r>
              <a:rPr lang="el-GR" sz="1600" dirty="0">
                <a:solidFill>
                  <a:srgbClr val="2B3616"/>
                </a:solidFill>
              </a:rPr>
              <a:t> στην έξοδο του λέβητα – η απώλειες αυτές θα μπορούσαν να μηδενιστούν στην περίπτωση που τα </a:t>
            </a:r>
            <a:r>
              <a:rPr lang="el-GR" sz="1600" dirty="0" err="1">
                <a:solidFill>
                  <a:srgbClr val="2B3616"/>
                </a:solidFill>
              </a:rPr>
              <a:t>απαέρια</a:t>
            </a:r>
            <a:r>
              <a:rPr lang="el-GR" sz="1600" dirty="0">
                <a:solidFill>
                  <a:srgbClr val="2B3616"/>
                </a:solidFill>
              </a:rPr>
              <a:t> είχαν αποδώσει το σύνολο της αισθητής τους θερμότητας στο νερό ή τον ατμό του λέβητα, και εξέρχονταν από αυτόν σε θερμοκρασία περιβάλλοντος (συνήθως η θερμοκρασία εξόδου των </a:t>
            </a:r>
            <a:r>
              <a:rPr lang="el-GR" sz="1600" dirty="0" err="1">
                <a:solidFill>
                  <a:srgbClr val="2B3616"/>
                </a:solidFill>
              </a:rPr>
              <a:t>απαερίων</a:t>
            </a:r>
            <a:r>
              <a:rPr lang="el-GR" sz="1600" dirty="0">
                <a:solidFill>
                  <a:srgbClr val="2B3616"/>
                </a:solidFill>
              </a:rPr>
              <a:t> είναι πάνω από 100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για την αποφυγή συμπύκνωσης του νερού στην καμινάδα)</a:t>
            </a:r>
          </a:p>
          <a:p>
            <a:pPr marL="342900" lvl="0" indent="-342900">
              <a:buFont typeface="+mj-lt"/>
              <a:buAutoNum type="arabicPeriod"/>
            </a:pPr>
            <a:r>
              <a:rPr lang="el-GR" sz="1600" dirty="0">
                <a:solidFill>
                  <a:srgbClr val="2B3616"/>
                </a:solidFill>
              </a:rPr>
              <a:t>στη λανθάνουσα θερμότητα συμπύκνωσης (εξάτμισης του νερού) – το νερό εξέρχεται από τη διεργασία σε μορφή ατμού και σε μικρότερο βαθμό</a:t>
            </a:r>
          </a:p>
          <a:p>
            <a:pPr marL="342900" lvl="0" indent="-342900">
              <a:buFont typeface="+mj-lt"/>
              <a:buAutoNum type="arabicPeriod"/>
            </a:pPr>
            <a:r>
              <a:rPr lang="el-GR" sz="1600" dirty="0">
                <a:solidFill>
                  <a:srgbClr val="2B3616"/>
                </a:solidFill>
              </a:rPr>
              <a:t>στην κακή του μόνωση</a:t>
            </a:r>
          </a:p>
          <a:p>
            <a:r>
              <a:rPr lang="el-GR" sz="1000" dirty="0">
                <a:solidFill>
                  <a:srgbClr val="2B3616"/>
                </a:solidFill>
              </a:rPr>
              <a:t> </a:t>
            </a:r>
          </a:p>
          <a:p>
            <a:r>
              <a:rPr lang="el-GR" sz="1600" dirty="0">
                <a:solidFill>
                  <a:srgbClr val="2B3616"/>
                </a:solidFill>
              </a:rPr>
              <a:t>Έτσι το ισοζύγιο ενέργειας ενός καυστήρα είναι:</a:t>
            </a:r>
          </a:p>
          <a:p>
            <a:r>
              <a:rPr lang="el-GR" sz="1600" dirty="0">
                <a:solidFill>
                  <a:srgbClr val="2B3616"/>
                </a:solidFill>
              </a:rPr>
              <a:t> </a:t>
            </a:r>
          </a:p>
          <a:p>
            <a:r>
              <a:rPr lang="el-GR" sz="1600" b="1" dirty="0">
                <a:solidFill>
                  <a:srgbClr val="2B3616"/>
                </a:solidFill>
              </a:rPr>
              <a:t>αισθητή θερμότητα  + θερμότητα που	 = 	αισθητή θερμότητα + λανθάνουσα + ωφέλιμη</a:t>
            </a:r>
            <a:endParaRPr lang="el-GR" sz="1600" dirty="0">
              <a:solidFill>
                <a:srgbClr val="2B3616"/>
              </a:solidFill>
            </a:endParaRPr>
          </a:p>
          <a:p>
            <a:r>
              <a:rPr lang="el-GR" sz="1600" b="1" dirty="0">
                <a:solidFill>
                  <a:srgbClr val="2B3616"/>
                </a:solidFill>
              </a:rPr>
              <a:t>στην είσοδο	</a:t>
            </a:r>
            <a:r>
              <a:rPr lang="en-US" sz="1600" b="1" dirty="0" smtClean="0">
                <a:solidFill>
                  <a:srgbClr val="2B3616"/>
                </a:solidFill>
              </a:rPr>
              <a:t>   </a:t>
            </a:r>
            <a:r>
              <a:rPr lang="el-GR" sz="1600" b="1" dirty="0" smtClean="0">
                <a:solidFill>
                  <a:srgbClr val="2B3616"/>
                </a:solidFill>
              </a:rPr>
              <a:t>παράγεται</a:t>
            </a:r>
            <a:r>
              <a:rPr lang="el-GR" sz="1600" b="1" dirty="0">
                <a:solidFill>
                  <a:srgbClr val="2B3616"/>
                </a:solidFill>
              </a:rPr>
              <a:t>		στην έξοδο	   </a:t>
            </a:r>
            <a:r>
              <a:rPr lang="el-GR" sz="1600" b="1" dirty="0" smtClean="0">
                <a:solidFill>
                  <a:srgbClr val="2B3616"/>
                </a:solidFill>
              </a:rPr>
              <a:t>θερμότητα     </a:t>
            </a:r>
            <a:r>
              <a:rPr lang="el-GR" sz="1600" b="1" dirty="0" err="1" smtClean="0">
                <a:solidFill>
                  <a:srgbClr val="2B3616"/>
                </a:solidFill>
              </a:rPr>
              <a:t>θερμότητα</a:t>
            </a:r>
            <a:r>
              <a:rPr lang="el-GR" sz="1600" b="1" dirty="0" smtClean="0">
                <a:solidFill>
                  <a:srgbClr val="2B3616"/>
                </a:solidFill>
              </a:rPr>
              <a:t> </a:t>
            </a:r>
            <a:endParaRPr lang="el-GR" sz="1600" dirty="0">
              <a:solidFill>
                <a:srgbClr val="2B3616"/>
              </a:solidFill>
            </a:endParaRPr>
          </a:p>
          <a:p>
            <a:r>
              <a:rPr lang="el-GR" sz="1600" b="1" dirty="0">
                <a:solidFill>
                  <a:srgbClr val="2B3616"/>
                </a:solidFill>
              </a:rPr>
              <a:t>		 </a:t>
            </a:r>
            <a:r>
              <a:rPr lang="el-GR" sz="1600" b="1" dirty="0" smtClean="0">
                <a:solidFill>
                  <a:srgbClr val="2B3616"/>
                </a:solidFill>
              </a:rPr>
              <a:t>κατά </a:t>
            </a:r>
            <a:r>
              <a:rPr lang="el-GR" sz="1600" b="1" dirty="0">
                <a:solidFill>
                  <a:srgbClr val="2B3616"/>
                </a:solidFill>
              </a:rPr>
              <a:t>την καύση</a:t>
            </a:r>
            <a:endParaRPr lang="el-GR" sz="1600" dirty="0">
              <a:solidFill>
                <a:srgbClr val="2B3616"/>
              </a:solidFill>
            </a:endParaRPr>
          </a:p>
          <a:p>
            <a:r>
              <a:rPr lang="el-GR" sz="1000" b="1" dirty="0">
                <a:solidFill>
                  <a:srgbClr val="2B3616"/>
                </a:solidFill>
              </a:rPr>
              <a:t> </a:t>
            </a:r>
            <a:endParaRPr lang="el-GR" sz="1000" dirty="0">
              <a:solidFill>
                <a:srgbClr val="2B3616"/>
              </a:solidFill>
            </a:endParaRPr>
          </a:p>
          <a:p>
            <a:r>
              <a:rPr lang="el-GR" sz="1600" dirty="0">
                <a:solidFill>
                  <a:srgbClr val="2B3616"/>
                </a:solidFill>
              </a:rPr>
              <a:t>Η αισθητή θερμότητα μίας ουσίας (στερεής πχ βιομάζα ή τέφρα, υγρής πχ ενός υγρού καυσίμου ή του νερού, ή αέριας π.χ. των συστατικών του αερίου μίγματος των </a:t>
            </a:r>
            <a:r>
              <a:rPr lang="el-GR" sz="1600" dirty="0" err="1">
                <a:solidFill>
                  <a:srgbClr val="2B3616"/>
                </a:solidFill>
              </a:rPr>
              <a:t>απαερίων</a:t>
            </a:r>
            <a:r>
              <a:rPr lang="el-GR" sz="1600" dirty="0">
                <a:solidFill>
                  <a:srgbClr val="2B3616"/>
                </a:solidFill>
              </a:rPr>
              <a:t> της καύσης ή του αέρα που τροφοδοτείται στον καυστήρα) θεωρείται μηδέν στη θερμοκρασία περιβάλλοντος, ενώ σε οποιαδήποτε άλλη θερμοκρασία δίνεται από τη σχέση</a:t>
            </a:r>
            <a:r>
              <a:rPr lang="el-GR" sz="1600" dirty="0" smtClean="0">
                <a:solidFill>
                  <a:srgbClr val="2B3616"/>
                </a:solidFill>
              </a:rPr>
              <a:t>:</a:t>
            </a:r>
            <a:r>
              <a:rPr lang="en-US" sz="1600" dirty="0" smtClean="0">
                <a:solidFill>
                  <a:srgbClr val="2B3616"/>
                </a:solidFill>
              </a:rPr>
              <a:t> </a:t>
            </a:r>
          </a:p>
          <a:p>
            <a:endParaRPr lang="en-US" sz="1600" dirty="0">
              <a:solidFill>
                <a:srgbClr val="2B3616"/>
              </a:solidFill>
            </a:endParaRPr>
          </a:p>
          <a:p>
            <a:endParaRPr lang="en-US" sz="1600" dirty="0" smtClean="0">
              <a:solidFill>
                <a:srgbClr val="2B3616"/>
              </a:solidFill>
            </a:endParaRPr>
          </a:p>
          <a:p>
            <a:endParaRPr lang="en-US" sz="1600" dirty="0">
              <a:solidFill>
                <a:srgbClr val="2B3616"/>
              </a:solidFill>
            </a:endParaRPr>
          </a:p>
          <a:p>
            <a:endParaRPr lang="en-US" sz="1600" dirty="0">
              <a:solidFill>
                <a:srgbClr val="2B3616"/>
              </a:solidFill>
            </a:endParaRPr>
          </a:p>
          <a:p>
            <a:r>
              <a:rPr lang="el-GR" sz="1600" dirty="0" smtClean="0">
                <a:solidFill>
                  <a:srgbClr val="2B3616"/>
                </a:solidFill>
              </a:rPr>
              <a:t>όπου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n-US" sz="1600" dirty="0">
                <a:solidFill>
                  <a:srgbClr val="2B3616"/>
                </a:solidFill>
              </a:rPr>
              <a:t> </a:t>
            </a:r>
            <a:r>
              <a:rPr lang="el-GR" sz="1600" dirty="0">
                <a:solidFill>
                  <a:srgbClr val="2B3616"/>
                </a:solidFill>
              </a:rPr>
              <a:t>η θερμοχωρητικότητα της ουσίας </a:t>
            </a:r>
            <a:r>
              <a:rPr lang="en-US" sz="1600" dirty="0" err="1">
                <a:solidFill>
                  <a:srgbClr val="2B3616"/>
                </a:solidFill>
              </a:rPr>
              <a:t>i</a:t>
            </a:r>
            <a:r>
              <a:rPr lang="el-GR" sz="1600" dirty="0">
                <a:solidFill>
                  <a:srgbClr val="2B3616"/>
                </a:solidFill>
              </a:rPr>
              <a:t>, η οποία είναι συνάρτηση της </a:t>
            </a:r>
            <a:r>
              <a:rPr lang="el-GR" sz="1600" dirty="0" smtClean="0">
                <a:solidFill>
                  <a:srgbClr val="2B3616"/>
                </a:solidFill>
              </a:rPr>
              <a:t>θερμοκρασίας</a:t>
            </a:r>
            <a:r>
              <a:rPr lang="en-US" sz="1600" dirty="0" smtClean="0">
                <a:solidFill>
                  <a:srgbClr val="2B3616"/>
                </a:solidFill>
              </a:rPr>
              <a:t>.</a:t>
            </a:r>
            <a:r>
              <a:rPr lang="el-GR" sz="1600" dirty="0" smtClean="0">
                <a:solidFill>
                  <a:srgbClr val="2B3616"/>
                </a:solidFill>
              </a:rPr>
              <a:t> </a:t>
            </a:r>
            <a:endParaRPr lang="el-GR" sz="1600" dirty="0">
              <a:solidFill>
                <a:srgbClr val="2B3616"/>
              </a:solidFill>
            </a:endParaRPr>
          </a:p>
        </p:txBody>
      </p:sp>
      <p:sp>
        <p:nvSpPr>
          <p:cNvPr id="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8" name="Αντικείμενο 7"/>
          <p:cNvGraphicFramePr>
            <a:graphicFrameLocks noChangeAspect="1"/>
          </p:cNvGraphicFramePr>
          <p:nvPr>
            <p:extLst>
              <p:ext uri="{D42A27DB-BD31-4B8C-83A1-F6EECF244321}">
                <p14:modId xmlns:p14="http://schemas.microsoft.com/office/powerpoint/2010/main" val="1708202024"/>
              </p:ext>
            </p:extLst>
          </p:nvPr>
        </p:nvGraphicFramePr>
        <p:xfrm>
          <a:off x="3491880" y="5547173"/>
          <a:ext cx="1265237" cy="600075"/>
        </p:xfrm>
        <a:graphic>
          <a:graphicData uri="http://schemas.openxmlformats.org/presentationml/2006/ole">
            <mc:AlternateContent xmlns:mc="http://schemas.openxmlformats.org/markup-compatibility/2006">
              <mc:Choice xmlns:v="urn:schemas-microsoft-com:vml" Requires="v">
                <p:oleObj spid="_x0000_s1059" r:id="rId3" imgW="990170" imgH="469696" progId="">
                  <p:embed/>
                </p:oleObj>
              </mc:Choice>
              <mc:Fallback>
                <p:oleObj r:id="rId3" imgW="990170" imgH="469696"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5547173"/>
                        <a:ext cx="1265237"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9953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338554"/>
          </a:xfrm>
          <a:prstGeom prst="rect">
            <a:avLst/>
          </a:prstGeom>
          <a:noFill/>
        </p:spPr>
        <p:txBody>
          <a:bodyPr wrap="square" rtlCol="0">
            <a:spAutoFit/>
          </a:bodyPr>
          <a:lstStyle/>
          <a:p>
            <a:r>
              <a:rPr lang="en-US" sz="1600" dirty="0" smtClean="0">
                <a:solidFill>
                  <a:srgbClr val="2B3616"/>
                </a:solidFill>
              </a:rPr>
              <a:t>H </a:t>
            </a:r>
            <a:r>
              <a:rPr lang="el-GR" sz="1600" dirty="0" smtClean="0">
                <a:solidFill>
                  <a:srgbClr val="2B3616"/>
                </a:solidFill>
              </a:rPr>
              <a:t>θερμοχωρητικότητα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l-GR" sz="1600" dirty="0" smtClean="0">
                <a:solidFill>
                  <a:srgbClr val="2B3616"/>
                </a:solidFill>
              </a:rPr>
              <a:t>της </a:t>
            </a:r>
            <a:r>
              <a:rPr lang="el-GR" sz="1600" dirty="0">
                <a:solidFill>
                  <a:srgbClr val="2B3616"/>
                </a:solidFill>
              </a:rPr>
              <a:t>ουσίας </a:t>
            </a:r>
            <a:r>
              <a:rPr lang="en-US" sz="1600" dirty="0" smtClean="0">
                <a:solidFill>
                  <a:srgbClr val="2B3616"/>
                </a:solidFill>
              </a:rPr>
              <a:t>I,</a:t>
            </a:r>
            <a:r>
              <a:rPr lang="el-GR" sz="1600" dirty="0" smtClean="0">
                <a:solidFill>
                  <a:srgbClr val="2B3616"/>
                </a:solidFill>
              </a:rPr>
              <a:t> για </a:t>
            </a:r>
            <a:r>
              <a:rPr lang="el-GR" sz="1600" dirty="0">
                <a:solidFill>
                  <a:srgbClr val="2B3616"/>
                </a:solidFill>
              </a:rPr>
              <a:t>τα βασικά συστατικά καύσης της βιομάζας είναι:</a:t>
            </a: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9" name="Αντικείμενο 8"/>
          <p:cNvGraphicFramePr>
            <a:graphicFrameLocks noChangeAspect="1"/>
          </p:cNvGraphicFramePr>
          <p:nvPr>
            <p:extLst>
              <p:ext uri="{D42A27DB-BD31-4B8C-83A1-F6EECF244321}">
                <p14:modId xmlns:p14="http://schemas.microsoft.com/office/powerpoint/2010/main" val="3702603741"/>
              </p:ext>
            </p:extLst>
          </p:nvPr>
        </p:nvGraphicFramePr>
        <p:xfrm>
          <a:off x="2339752" y="905918"/>
          <a:ext cx="4748212" cy="2657475"/>
        </p:xfrm>
        <a:graphic>
          <a:graphicData uri="http://schemas.openxmlformats.org/presentationml/2006/ole">
            <mc:AlternateContent xmlns:mc="http://schemas.openxmlformats.org/markup-compatibility/2006">
              <mc:Choice xmlns:v="urn:schemas-microsoft-com:vml" Requires="v">
                <p:oleObj spid="_x0000_s2118" r:id="rId3" imgW="4241800" imgH="2374900" progId="">
                  <p:embed/>
                </p:oleObj>
              </mc:Choice>
              <mc:Fallback>
                <p:oleObj r:id="rId3" imgW="4241800" imgH="2374900" progId="">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905918"/>
                        <a:ext cx="4748212" cy="265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Ορθογώνιο 9"/>
          <p:cNvSpPr/>
          <p:nvPr/>
        </p:nvSpPr>
        <p:spPr>
          <a:xfrm>
            <a:off x="0" y="3429000"/>
            <a:ext cx="9144032" cy="2800767"/>
          </a:xfrm>
          <a:prstGeom prst="rect">
            <a:avLst/>
          </a:prstGeom>
        </p:spPr>
        <p:txBody>
          <a:bodyPr wrap="square">
            <a:spAutoFit/>
          </a:bodyPr>
          <a:lstStyle/>
          <a:p>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(η οποία είναι σε κάποιο ποσοστό ατελής – παράγεται μικρή ποσότητα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υπολογίζεται από τη διαφορά της ενθαλπίας σχηματισμού των προϊόντων και των αντιδρώντων. Η ενθαλπία σχηματισμού των συνήθων προϊόντων της καύσης είναι</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endParaRPr lang="en-US" sz="1600" dirty="0">
              <a:solidFill>
                <a:srgbClr val="000000"/>
              </a:solidFill>
              <a:latin typeface="Calibri" panose="020F0502020204030204" pitchFamily="34" charset="0"/>
            </a:endParaRPr>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r>
              <a:rPr lang="el-GR" sz="1600" dirty="0" smtClean="0"/>
              <a:t>ενώ </a:t>
            </a:r>
            <a:r>
              <a:rPr lang="el-GR" sz="1600" dirty="0"/>
              <a:t>για τα στοιχεία Ο</a:t>
            </a:r>
            <a:r>
              <a:rPr lang="el-GR" sz="1600" baseline="-25000" dirty="0"/>
              <a:t>2</a:t>
            </a:r>
            <a:r>
              <a:rPr lang="el-GR" sz="1600" dirty="0"/>
              <a:t>, Η</a:t>
            </a:r>
            <a:r>
              <a:rPr lang="el-GR" sz="1600" baseline="-25000" dirty="0"/>
              <a:t>2</a:t>
            </a:r>
            <a:r>
              <a:rPr lang="el-GR" sz="1600" dirty="0"/>
              <a:t> και Ν</a:t>
            </a:r>
            <a:r>
              <a:rPr lang="el-GR" sz="1600" baseline="-25000" dirty="0"/>
              <a:t>2</a:t>
            </a:r>
            <a:r>
              <a:rPr lang="el-GR" sz="1600" dirty="0"/>
              <a:t> είναι μηδέν</a:t>
            </a:r>
            <a:r>
              <a:rPr lang="el-GR" sz="1600" dirty="0" smtClean="0"/>
              <a:t>.</a:t>
            </a:r>
            <a:endParaRPr lang="el-GR" sz="1600" dirty="0"/>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1128542628"/>
              </p:ext>
            </p:extLst>
          </p:nvPr>
        </p:nvGraphicFramePr>
        <p:xfrm>
          <a:off x="3203848" y="4420394"/>
          <a:ext cx="2225675" cy="1312862"/>
        </p:xfrm>
        <a:graphic>
          <a:graphicData uri="http://schemas.openxmlformats.org/presentationml/2006/ole">
            <mc:AlternateContent xmlns:mc="http://schemas.openxmlformats.org/markup-compatibility/2006">
              <mc:Choice xmlns:v="urn:schemas-microsoft-com:vml" Requires="v">
                <p:oleObj spid="_x0000_s2119" r:id="rId5" imgW="1765300" imgH="1041400" progId="">
                  <p:embed/>
                </p:oleObj>
              </mc:Choice>
              <mc:Fallback>
                <p:oleObj r:id="rId5" imgW="1765300" imgH="104140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4420394"/>
                        <a:ext cx="2225675"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897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8 - TextBox"/>
          <p:cNvSpPr txBox="1"/>
          <p:nvPr/>
        </p:nvSpPr>
        <p:spPr>
          <a:xfrm>
            <a:off x="-32" y="461641"/>
            <a:ext cx="9144032" cy="2800767"/>
          </a:xfrm>
          <a:prstGeom prst="rect">
            <a:avLst/>
          </a:prstGeom>
          <a:noFill/>
        </p:spPr>
        <p:txBody>
          <a:bodyPr wrap="square" rtlCol="0">
            <a:spAutoFit/>
          </a:bodyPr>
          <a:lstStyle/>
          <a:p>
            <a:pPr algn="just"/>
            <a:r>
              <a:rPr lang="el-GR" sz="1600" dirty="0">
                <a:solidFill>
                  <a:srgbClr val="2B3616"/>
                </a:solidFill>
              </a:rPr>
              <a:t>Σε καυστήρα </a:t>
            </a:r>
            <a:r>
              <a:rPr lang="el-GR" sz="1600" dirty="0" err="1">
                <a:solidFill>
                  <a:srgbClr val="2B3616"/>
                </a:solidFill>
              </a:rPr>
              <a:t>ρευστοστερεάς</a:t>
            </a:r>
            <a:r>
              <a:rPr lang="el-GR" sz="1600" dirty="0">
                <a:solidFill>
                  <a:srgbClr val="2B3616"/>
                </a:solidFill>
              </a:rPr>
              <a:t> κλίνης εισέρχονται υπολείμματα κοπής ξύλου με στοιχειακή σύσταση</a:t>
            </a:r>
            <a:r>
              <a:rPr lang="el-GR" sz="1600" dirty="0" smtClean="0">
                <a:solidFill>
                  <a:srgbClr val="2B3616"/>
                </a:solidFill>
              </a:rPr>
              <a:t>:</a:t>
            </a:r>
            <a:endParaRPr lang="en-US" sz="1600" dirty="0" smtClean="0">
              <a:solidFill>
                <a:srgbClr val="2B3616"/>
              </a:solidFill>
            </a:endParaRPr>
          </a:p>
          <a:p>
            <a:pPr algn="just"/>
            <a:endParaRPr lang="el-GR" sz="1600" dirty="0">
              <a:solidFill>
                <a:srgbClr val="2B3616"/>
              </a:solidFill>
            </a:endParaRPr>
          </a:p>
          <a:p>
            <a:pPr algn="just"/>
            <a:r>
              <a:rPr lang="el-GR" sz="1600" dirty="0">
                <a:solidFill>
                  <a:srgbClr val="2B3616"/>
                </a:solidFill>
              </a:rPr>
              <a:t>			</a:t>
            </a:r>
            <a:r>
              <a:rPr lang="en-US" sz="1600" dirty="0">
                <a:solidFill>
                  <a:srgbClr val="2B3616"/>
                </a:solidFill>
              </a:rPr>
              <a:t>C</a:t>
            </a:r>
            <a:r>
              <a:rPr lang="el-GR" sz="1600" dirty="0">
                <a:solidFill>
                  <a:srgbClr val="2B3616"/>
                </a:solidFill>
              </a:rPr>
              <a:t>		36 </a:t>
            </a:r>
          </a:p>
          <a:p>
            <a:pPr algn="just"/>
            <a:r>
              <a:rPr lang="el-GR" sz="1600" dirty="0">
                <a:solidFill>
                  <a:srgbClr val="2B3616"/>
                </a:solidFill>
              </a:rPr>
              <a:t>			</a:t>
            </a:r>
            <a:r>
              <a:rPr lang="en-US" sz="1600" dirty="0">
                <a:solidFill>
                  <a:srgbClr val="2B3616"/>
                </a:solidFill>
              </a:rPr>
              <a:t>H</a:t>
            </a:r>
            <a:r>
              <a:rPr lang="el-GR" sz="1600" dirty="0">
                <a:solidFill>
                  <a:srgbClr val="2B3616"/>
                </a:solidFill>
              </a:rPr>
              <a:t>	 	4 </a:t>
            </a:r>
          </a:p>
          <a:p>
            <a:pPr algn="just"/>
            <a:r>
              <a:rPr lang="el-GR" sz="1600" dirty="0">
                <a:solidFill>
                  <a:srgbClr val="2B3616"/>
                </a:solidFill>
              </a:rPr>
              <a:t>			</a:t>
            </a:r>
            <a:r>
              <a:rPr lang="en-US" sz="1600" dirty="0">
                <a:solidFill>
                  <a:srgbClr val="2B3616"/>
                </a:solidFill>
              </a:rPr>
              <a:t>O</a:t>
            </a:r>
            <a:r>
              <a:rPr lang="el-GR" sz="1600" dirty="0">
                <a:solidFill>
                  <a:srgbClr val="2B3616"/>
                </a:solidFill>
              </a:rPr>
              <a:t>		32 </a:t>
            </a:r>
          </a:p>
          <a:p>
            <a:pPr algn="just"/>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a:t>
            </a:r>
            <a:r>
              <a:rPr lang="el-GR" sz="1600" dirty="0">
                <a:solidFill>
                  <a:srgbClr val="2B3616"/>
                </a:solidFill>
              </a:rPr>
              <a:t>		25</a:t>
            </a:r>
          </a:p>
          <a:p>
            <a:pPr algn="just"/>
            <a:r>
              <a:rPr lang="el-GR" sz="1600" dirty="0">
                <a:solidFill>
                  <a:srgbClr val="2B3616"/>
                </a:solidFill>
              </a:rPr>
              <a:t>			στάχτη		3	% </a:t>
            </a:r>
            <a:r>
              <a:rPr lang="en-US" sz="1600" dirty="0">
                <a:solidFill>
                  <a:srgbClr val="2B3616"/>
                </a:solidFill>
              </a:rPr>
              <a:t>kg</a:t>
            </a:r>
            <a:r>
              <a:rPr lang="el-GR" sz="1600" dirty="0">
                <a:solidFill>
                  <a:srgbClr val="2B3616"/>
                </a:solidFill>
              </a:rPr>
              <a:t>/</a:t>
            </a:r>
            <a:r>
              <a:rPr lang="en-US" sz="1600" dirty="0">
                <a:solidFill>
                  <a:srgbClr val="2B3616"/>
                </a:solidFill>
              </a:rPr>
              <a:t>kg</a:t>
            </a:r>
            <a:endParaRPr lang="el-GR" sz="1600" dirty="0">
              <a:solidFill>
                <a:srgbClr val="2B3616"/>
              </a:solidFill>
            </a:endParaRPr>
          </a:p>
          <a:p>
            <a:pPr algn="just"/>
            <a:endParaRPr lang="en-US" sz="1600" dirty="0" smtClean="0">
              <a:solidFill>
                <a:srgbClr val="2B3616"/>
              </a:solidFill>
            </a:endParaRPr>
          </a:p>
          <a:p>
            <a:pPr algn="just"/>
            <a:r>
              <a:rPr lang="el-GR" sz="1600" dirty="0" smtClean="0">
                <a:solidFill>
                  <a:srgbClr val="2B3616"/>
                </a:solidFill>
              </a:rPr>
              <a:t>και </a:t>
            </a:r>
            <a:r>
              <a:rPr lang="el-GR" sz="1600" dirty="0">
                <a:solidFill>
                  <a:srgbClr val="2B3616"/>
                </a:solidFill>
              </a:rPr>
              <a:t>με ρυθμό </a:t>
            </a:r>
            <a:r>
              <a:rPr lang="en-US" sz="1600" dirty="0" smtClean="0">
                <a:solidFill>
                  <a:srgbClr val="2B3616"/>
                </a:solidFill>
              </a:rPr>
              <a:t>2</a:t>
            </a:r>
            <a:r>
              <a:rPr lang="el-GR" sz="1600" dirty="0" smtClean="0">
                <a:solidFill>
                  <a:srgbClr val="2B3616"/>
                </a:solidFill>
              </a:rPr>
              <a:t> </a:t>
            </a:r>
            <a:r>
              <a:rPr lang="en-US" sz="1600" dirty="0">
                <a:solidFill>
                  <a:srgbClr val="2B3616"/>
                </a:solidFill>
              </a:rPr>
              <a:t>kg</a:t>
            </a:r>
            <a:r>
              <a:rPr lang="el-GR" sz="1600" dirty="0">
                <a:solidFill>
                  <a:srgbClr val="2B3616"/>
                </a:solidFill>
              </a:rPr>
              <a:t>/</a:t>
            </a:r>
            <a:r>
              <a:rPr lang="en-US" sz="1600" dirty="0">
                <a:solidFill>
                  <a:srgbClr val="2B3616"/>
                </a:solidFill>
              </a:rPr>
              <a:t>s</a:t>
            </a:r>
            <a:r>
              <a:rPr lang="el-GR" sz="1600" dirty="0">
                <a:solidFill>
                  <a:srgbClr val="2B3616"/>
                </a:solidFill>
              </a:rPr>
              <a:t>. Τα </a:t>
            </a:r>
            <a:r>
              <a:rPr lang="el-GR" sz="1600" dirty="0" err="1">
                <a:solidFill>
                  <a:srgbClr val="2B3616"/>
                </a:solidFill>
              </a:rPr>
              <a:t>απαέρια</a:t>
            </a:r>
            <a:r>
              <a:rPr lang="el-GR" sz="1600" dirty="0">
                <a:solidFill>
                  <a:srgbClr val="2B3616"/>
                </a:solidFill>
              </a:rPr>
              <a:t> εξέρχονται σε θερμοκρασία 150 </a:t>
            </a:r>
            <a:r>
              <a:rPr lang="el-GR" sz="1600" baseline="30000" dirty="0">
                <a:solidFill>
                  <a:srgbClr val="2B3616"/>
                </a:solidFill>
              </a:rPr>
              <a:t>ο</a:t>
            </a:r>
            <a:r>
              <a:rPr lang="en-US" sz="1600" dirty="0">
                <a:solidFill>
                  <a:srgbClr val="2B3616"/>
                </a:solidFill>
              </a:rPr>
              <a:t>C</a:t>
            </a:r>
            <a:r>
              <a:rPr lang="el-GR" sz="1600" dirty="0">
                <a:solidFill>
                  <a:srgbClr val="2B3616"/>
                </a:solidFill>
              </a:rPr>
              <a:t> και περιέχουν 1 % </a:t>
            </a:r>
            <a:r>
              <a:rPr lang="en-US" sz="1600" dirty="0">
                <a:solidFill>
                  <a:srgbClr val="2B3616"/>
                </a:solidFill>
              </a:rPr>
              <a:t>CO</a:t>
            </a:r>
            <a:r>
              <a:rPr lang="el-GR" sz="1600" dirty="0">
                <a:solidFill>
                  <a:srgbClr val="2B3616"/>
                </a:solidFill>
              </a:rPr>
              <a:t>. Θεωρώντας 25 % περίσσεια αέρα, στην τροφοδοσία, να υπολογιστεί η ωφέλιμη θερμότητα και η απόδοση του καυστήρα ως προς την ΑΘΔ και την ΚΘΔ της τροφοδοσίας.</a:t>
            </a:r>
          </a:p>
        </p:txBody>
      </p:sp>
      <p:sp>
        <p:nvSpPr>
          <p:cNvPr id="10" name="Ορθογώνιο 9"/>
          <p:cNvSpPr/>
          <p:nvPr/>
        </p:nvSpPr>
        <p:spPr>
          <a:xfrm>
            <a:off x="-3852" y="3262408"/>
            <a:ext cx="9144032" cy="2529923"/>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λανθάνουσα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απώλειες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κατά την καύση μπορεί να υπολογιστεί από τη διαφορά της ενθαλπίας των προϊόντων της αντίδρασης μείον την ενθαλπία των αντιδρώντων (βιομάζα και αέρας). Για το λόγω αυτό αρχικά πρέπει να υπολογιστεί η ενθαλπία σχηματισμού της βιομάζας από την Α.Θ.Δ. της:</a:t>
            </a:r>
            <a:endParaRPr lang="el-GR" sz="1600" dirty="0">
              <a:solidFill>
                <a:srgbClr val="2B3616"/>
              </a:solidFill>
            </a:endParaRPr>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2843177934"/>
              </p:ext>
            </p:extLst>
          </p:nvPr>
        </p:nvGraphicFramePr>
        <p:xfrm>
          <a:off x="2267744" y="5792331"/>
          <a:ext cx="3833813" cy="393700"/>
        </p:xfrm>
        <a:graphic>
          <a:graphicData uri="http://schemas.openxmlformats.org/presentationml/2006/ole">
            <mc:AlternateContent xmlns:mc="http://schemas.openxmlformats.org/markup-compatibility/2006">
              <mc:Choice xmlns:v="urn:schemas-microsoft-com:vml" Requires="v">
                <p:oleObj spid="_x0000_s3107" r:id="rId3" imgW="3835400" imgH="393700" progId="">
                  <p:embed/>
                </p:oleObj>
              </mc:Choice>
              <mc:Fallback>
                <p:oleObj r:id="rId3" imgW="3835400" imgH="393700"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5792331"/>
                        <a:ext cx="383381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0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9493</TotalTime>
  <Words>1336</Words>
  <Application>Microsoft Office PowerPoint</Application>
  <PresentationFormat>On-screen Show (4:3)</PresentationFormat>
  <Paragraphs>445</Paragraphs>
  <Slides>30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0</vt:i4>
      </vt:variant>
      <vt:variant>
        <vt:lpstr>Slide Titles</vt:lpstr>
      </vt:variant>
      <vt:variant>
        <vt:i4>30</vt:i4>
      </vt:variant>
    </vt:vector>
  </HeadingPairs>
  <TitlesOfParts>
    <vt:vector size="39" baseType="lpstr">
      <vt:lpstr>Arial</vt:lpstr>
      <vt:lpstr>Calibri</vt:lpstr>
      <vt:lpstr>Cambria Math</vt:lpstr>
      <vt:lpstr>Comic Sans MS</vt:lpstr>
      <vt:lpstr>Symbol</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Κωνσταντίνος Αθανασίου</cp:lastModifiedBy>
  <cp:revision>298</cp:revision>
  <dcterms:created xsi:type="dcterms:W3CDTF">2011-10-10T12:35:39Z</dcterms:created>
  <dcterms:modified xsi:type="dcterms:W3CDTF">2020-04-08T17:36:50Z</dcterms:modified>
</cp:coreProperties>
</file>