
<file path=[Content_Types].xml><?xml version="1.0" encoding="utf-8"?>
<Types xmlns="http://schemas.openxmlformats.org/package/2006/content-types">
  <Default Extension="png" ContentType="image/png"/>
  <Default Extension="bin" ContentType="application/vnd.openxmlformats-officedocument.oleObject"/>
  <Default Extension="jpeg" ContentType="image/jpeg"/>
  <Default Extension="wmf" ContentType="image/x-wmf"/>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32"/>
  </p:handout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Lst>
  <p:sldSz cx="9144000" cy="6858000" type="screen4x3"/>
  <p:notesSz cx="6772275" cy="9904413"/>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B361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588" autoAdjust="0"/>
    <p:restoredTop sz="94849" autoAdjust="0"/>
  </p:normalViewPr>
  <p:slideViewPr>
    <p:cSldViewPr>
      <p:cViewPr varScale="1">
        <p:scale>
          <a:sx n="55" d="100"/>
          <a:sy n="55" d="100"/>
        </p:scale>
        <p:origin x="524" y="5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 Id="rId8" Type="http://schemas.openxmlformats.org/officeDocument/2006/relationships/slide" Target="slides/slide7.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6.wmf"/></Relationships>
</file>

<file path=ppt/drawings/_rels/vmlDrawing2.vml.rels><?xml version="1.0" encoding="UTF-8" standalone="yes"?>
<Relationships xmlns="http://schemas.openxmlformats.org/package/2006/relationships"><Relationship Id="rId2" Type="http://schemas.openxmlformats.org/officeDocument/2006/relationships/image" Target="../media/image8.wmf"/><Relationship Id="rId1" Type="http://schemas.openxmlformats.org/officeDocument/2006/relationships/image" Target="../media/image7.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9.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 Θέση κεφαλίδας"/>
          <p:cNvSpPr>
            <a:spLocks noGrp="1"/>
          </p:cNvSpPr>
          <p:nvPr>
            <p:ph type="hdr" sz="quarter"/>
          </p:nvPr>
        </p:nvSpPr>
        <p:spPr>
          <a:xfrm>
            <a:off x="0" y="0"/>
            <a:ext cx="2935288" cy="495300"/>
          </a:xfrm>
          <a:prstGeom prst="rect">
            <a:avLst/>
          </a:prstGeom>
        </p:spPr>
        <p:txBody>
          <a:bodyPr vert="horz" lIns="91440" tIns="45720" rIns="91440" bIns="45720" rtlCol="0"/>
          <a:lstStyle>
            <a:lvl1pPr algn="l">
              <a:defRPr sz="1200"/>
            </a:lvl1pPr>
          </a:lstStyle>
          <a:p>
            <a:endParaRPr lang="el-GR"/>
          </a:p>
        </p:txBody>
      </p:sp>
      <p:sp>
        <p:nvSpPr>
          <p:cNvPr id="3" name="2 - Θέση ημερομηνίας"/>
          <p:cNvSpPr>
            <a:spLocks noGrp="1"/>
          </p:cNvSpPr>
          <p:nvPr>
            <p:ph type="dt" sz="quarter" idx="1"/>
          </p:nvPr>
        </p:nvSpPr>
        <p:spPr>
          <a:xfrm>
            <a:off x="3835400" y="0"/>
            <a:ext cx="2935288" cy="495300"/>
          </a:xfrm>
          <a:prstGeom prst="rect">
            <a:avLst/>
          </a:prstGeom>
        </p:spPr>
        <p:txBody>
          <a:bodyPr vert="horz" lIns="91440" tIns="45720" rIns="91440" bIns="45720" rtlCol="0"/>
          <a:lstStyle>
            <a:lvl1pPr algn="r">
              <a:defRPr sz="1200"/>
            </a:lvl1pPr>
          </a:lstStyle>
          <a:p>
            <a:fld id="{96BC8FAF-E80A-4B23-B745-D6B84B97CB7F}" type="datetimeFigureOut">
              <a:rPr lang="el-GR" smtClean="0"/>
              <a:pPr/>
              <a:t>8/4/2020</a:t>
            </a:fld>
            <a:endParaRPr lang="el-GR"/>
          </a:p>
        </p:txBody>
      </p:sp>
      <p:sp>
        <p:nvSpPr>
          <p:cNvPr id="4" name="3 - Θέση υποσέλιδου"/>
          <p:cNvSpPr>
            <a:spLocks noGrp="1"/>
          </p:cNvSpPr>
          <p:nvPr>
            <p:ph type="ftr" sz="quarter" idx="2"/>
          </p:nvPr>
        </p:nvSpPr>
        <p:spPr>
          <a:xfrm>
            <a:off x="0" y="9407525"/>
            <a:ext cx="2935288" cy="495300"/>
          </a:xfrm>
          <a:prstGeom prst="rect">
            <a:avLst/>
          </a:prstGeom>
        </p:spPr>
        <p:txBody>
          <a:bodyPr vert="horz" lIns="91440" tIns="45720" rIns="91440" bIns="45720" rtlCol="0" anchor="b"/>
          <a:lstStyle>
            <a:lvl1pPr algn="l">
              <a:defRPr sz="1200"/>
            </a:lvl1pPr>
          </a:lstStyle>
          <a:p>
            <a:endParaRPr lang="el-GR"/>
          </a:p>
        </p:txBody>
      </p:sp>
      <p:sp>
        <p:nvSpPr>
          <p:cNvPr id="5" name="4 - Θέση αριθμού διαφάνειας"/>
          <p:cNvSpPr>
            <a:spLocks noGrp="1"/>
          </p:cNvSpPr>
          <p:nvPr>
            <p:ph type="sldNum" sz="quarter" idx="3"/>
          </p:nvPr>
        </p:nvSpPr>
        <p:spPr>
          <a:xfrm>
            <a:off x="3835400" y="9407525"/>
            <a:ext cx="2935288" cy="495300"/>
          </a:xfrm>
          <a:prstGeom prst="rect">
            <a:avLst/>
          </a:prstGeom>
        </p:spPr>
        <p:txBody>
          <a:bodyPr vert="horz" lIns="91440" tIns="45720" rIns="91440" bIns="45720" rtlCol="0" anchor="b"/>
          <a:lstStyle>
            <a:lvl1pPr algn="r">
              <a:defRPr sz="1200"/>
            </a:lvl1pPr>
          </a:lstStyle>
          <a:p>
            <a:fld id="{ED5C16CB-3DD7-4250-85A0-D4BCC24B5D31}" type="slidenum">
              <a:rPr lang="el-GR" smtClean="0"/>
              <a:pPr/>
              <a:t>‹#›</a:t>
            </a:fld>
            <a:endParaRPr lang="el-GR"/>
          </a:p>
        </p:txBody>
      </p:sp>
    </p:spTree>
    <p:extLst>
      <p:ext uri="{BB962C8B-B14F-4D97-AF65-F5344CB8AC3E}">
        <p14:creationId xmlns:p14="http://schemas.microsoft.com/office/powerpoint/2010/main" val="1356725995"/>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1 - Τίτλος"/>
          <p:cNvSpPr>
            <a:spLocks noGrp="1"/>
          </p:cNvSpPr>
          <p:nvPr>
            <p:ph type="ctrTitle"/>
          </p:nvPr>
        </p:nvSpPr>
        <p:spPr>
          <a:xfrm>
            <a:off x="685800" y="2130425"/>
            <a:ext cx="7772400" cy="1470025"/>
          </a:xfrm>
        </p:spPr>
        <p:txBody>
          <a:bodyPr/>
          <a:lstStyle/>
          <a:p>
            <a:r>
              <a:rPr lang="el-GR" smtClean="0"/>
              <a:t>Kλικ για επεξεργασία του τίτλου</a:t>
            </a:r>
            <a:endParaRPr lang="el-GR"/>
          </a:p>
        </p:txBody>
      </p:sp>
      <p:sp>
        <p:nvSpPr>
          <p:cNvPr id="3" name="2 - Υπότιτλος"/>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smtClean="0"/>
              <a:t>Κάντε κλικ για να επεξεργαστείτε τον υπότιτλο του υποδείγματος</a:t>
            </a:r>
            <a:endParaRPr lang="el-GR"/>
          </a:p>
        </p:txBody>
      </p:sp>
      <p:sp>
        <p:nvSpPr>
          <p:cNvPr id="4" name="3 - Θέση ημερομηνίας"/>
          <p:cNvSpPr>
            <a:spLocks noGrp="1"/>
          </p:cNvSpPr>
          <p:nvPr>
            <p:ph type="dt" sz="half" idx="10"/>
          </p:nvPr>
        </p:nvSpPr>
        <p:spPr/>
        <p:txBody>
          <a:bodyPr/>
          <a:lstStyle/>
          <a:p>
            <a:fld id="{CB3D7780-7CA3-4AA4-8387-DBC8BC4E94FD}" type="datetimeFigureOut">
              <a:rPr lang="el-GR" smtClean="0"/>
              <a:pPr/>
              <a:t>8/4/2020</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6FAFBD42-DA5D-4FC2-AA2C-A86C3FC63F5F}" type="slidenum">
              <a:rPr lang="el-GR" smtClean="0"/>
              <a:pPr/>
              <a:t>‹#›</a:t>
            </a:fld>
            <a:endParaRPr lang="el-G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κατακόρυφου κειμένου"/>
          <p:cNvSpPr>
            <a:spLocks noGrp="1"/>
          </p:cNvSpPr>
          <p:nvPr>
            <p:ph type="body" orient="vert" idx="1"/>
          </p:nvPr>
        </p:nvSpPr>
        <p:spPr/>
        <p:txBody>
          <a:bodyPr vert="eaVer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CB3D7780-7CA3-4AA4-8387-DBC8BC4E94FD}" type="datetimeFigureOut">
              <a:rPr lang="el-GR" smtClean="0"/>
              <a:pPr/>
              <a:t>8/4/2020</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6FAFBD42-DA5D-4FC2-AA2C-A86C3FC63F5F}" type="slidenum">
              <a:rPr lang="el-GR" smtClean="0"/>
              <a:pPr/>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629400" y="274638"/>
            <a:ext cx="2057400" cy="5851525"/>
          </a:xfrm>
        </p:spPr>
        <p:txBody>
          <a:bodyPr vert="eaVert"/>
          <a:lstStyle/>
          <a:p>
            <a:r>
              <a:rPr lang="el-GR" smtClean="0"/>
              <a:t>Kλικ για επεξεργασία του τίτλου</a:t>
            </a:r>
            <a:endParaRPr lang="el-GR"/>
          </a:p>
        </p:txBody>
      </p:sp>
      <p:sp>
        <p:nvSpPr>
          <p:cNvPr id="3" name="2 - Θέση κατακόρυφου κειμένου"/>
          <p:cNvSpPr>
            <a:spLocks noGrp="1"/>
          </p:cNvSpPr>
          <p:nvPr>
            <p:ph type="body" orient="vert" idx="1"/>
          </p:nvPr>
        </p:nvSpPr>
        <p:spPr>
          <a:xfrm>
            <a:off x="457200" y="274638"/>
            <a:ext cx="6019800" cy="5851525"/>
          </a:xfrm>
        </p:spPr>
        <p:txBody>
          <a:bodyPr vert="eaVer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CB3D7780-7CA3-4AA4-8387-DBC8BC4E94FD}" type="datetimeFigureOut">
              <a:rPr lang="el-GR" smtClean="0"/>
              <a:pPr/>
              <a:t>8/4/2020</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6FAFBD42-DA5D-4FC2-AA2C-A86C3FC63F5F}" type="slidenum">
              <a:rPr lang="el-GR" smtClean="0"/>
              <a:pPr/>
              <a:t>‹#›</a:t>
            </a:fld>
            <a:endParaRPr 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περιεχομένου"/>
          <p:cNvSpPr>
            <a:spLocks noGrp="1"/>
          </p:cNvSpPr>
          <p:nvPr>
            <p:ph idx="1"/>
          </p:nvPr>
        </p:nvSpPr>
        <p:spPr/>
        <p:txBody>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CB3D7780-7CA3-4AA4-8387-DBC8BC4E94FD}" type="datetimeFigureOut">
              <a:rPr lang="el-GR" smtClean="0"/>
              <a:pPr/>
              <a:t>8/4/2020</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6FAFBD42-DA5D-4FC2-AA2C-A86C3FC63F5F}" type="slidenum">
              <a:rPr lang="el-GR" smtClean="0"/>
              <a:pPr/>
              <a:t>‹#›</a:t>
            </a:fld>
            <a:endParaRPr lang="el-G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1 - Τίτλος"/>
          <p:cNvSpPr>
            <a:spLocks noGrp="1"/>
          </p:cNvSpPr>
          <p:nvPr>
            <p:ph type="title"/>
          </p:nvPr>
        </p:nvSpPr>
        <p:spPr>
          <a:xfrm>
            <a:off x="722313" y="4406900"/>
            <a:ext cx="7772400" cy="1362075"/>
          </a:xfrm>
        </p:spPr>
        <p:txBody>
          <a:bodyPr anchor="t"/>
          <a:lstStyle>
            <a:lvl1pPr algn="l">
              <a:defRPr sz="4000" b="1" cap="all"/>
            </a:lvl1p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Kλικ για επεξεργασία των στυλ του υποδείγματος</a:t>
            </a:r>
          </a:p>
        </p:txBody>
      </p:sp>
      <p:sp>
        <p:nvSpPr>
          <p:cNvPr id="4" name="3 - Θέση ημερομηνίας"/>
          <p:cNvSpPr>
            <a:spLocks noGrp="1"/>
          </p:cNvSpPr>
          <p:nvPr>
            <p:ph type="dt" sz="half" idx="10"/>
          </p:nvPr>
        </p:nvSpPr>
        <p:spPr/>
        <p:txBody>
          <a:bodyPr/>
          <a:lstStyle/>
          <a:p>
            <a:fld id="{CB3D7780-7CA3-4AA4-8387-DBC8BC4E94FD}" type="datetimeFigureOut">
              <a:rPr lang="el-GR" smtClean="0"/>
              <a:pPr/>
              <a:t>8/4/2020</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6FAFBD42-DA5D-4FC2-AA2C-A86C3FC63F5F}" type="slidenum">
              <a:rPr lang="el-GR" smtClean="0"/>
              <a:pPr/>
              <a:t>‹#›</a:t>
            </a:fld>
            <a:endParaRPr lang="el-G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περιεχομένου"/>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περιεχομένου"/>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4 - Θέση ημερομηνίας"/>
          <p:cNvSpPr>
            <a:spLocks noGrp="1"/>
          </p:cNvSpPr>
          <p:nvPr>
            <p:ph type="dt" sz="half" idx="10"/>
          </p:nvPr>
        </p:nvSpPr>
        <p:spPr/>
        <p:txBody>
          <a:bodyPr/>
          <a:lstStyle/>
          <a:p>
            <a:fld id="{CB3D7780-7CA3-4AA4-8387-DBC8BC4E94FD}" type="datetimeFigureOut">
              <a:rPr lang="el-GR" smtClean="0"/>
              <a:pPr/>
              <a:t>8/4/2020</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6FAFBD42-DA5D-4FC2-AA2C-A86C3FC63F5F}" type="slidenum">
              <a:rPr lang="el-GR" smtClean="0"/>
              <a:pPr/>
              <a:t>‹#›</a:t>
            </a:fld>
            <a:endParaRPr lang="el-G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lvl1pPr>
              <a:defRPr/>
            </a:lvl1p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Kλικ για επεξεργασία των στυλ του υποδείγματος</a:t>
            </a:r>
          </a:p>
        </p:txBody>
      </p:sp>
      <p:sp>
        <p:nvSpPr>
          <p:cNvPr id="4" name="3 - Θέση περιεχομένου"/>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4 - Θέση κειμένου"/>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Kλικ για επεξεργασία των στυλ του υποδείγματος</a:t>
            </a:r>
          </a:p>
        </p:txBody>
      </p:sp>
      <p:sp>
        <p:nvSpPr>
          <p:cNvPr id="6" name="5 - Θέση περιεχομένου"/>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6 - Θέση ημερομηνίας"/>
          <p:cNvSpPr>
            <a:spLocks noGrp="1"/>
          </p:cNvSpPr>
          <p:nvPr>
            <p:ph type="dt" sz="half" idx="10"/>
          </p:nvPr>
        </p:nvSpPr>
        <p:spPr/>
        <p:txBody>
          <a:bodyPr/>
          <a:lstStyle/>
          <a:p>
            <a:fld id="{CB3D7780-7CA3-4AA4-8387-DBC8BC4E94FD}" type="datetimeFigureOut">
              <a:rPr lang="el-GR" smtClean="0"/>
              <a:pPr/>
              <a:t>8/4/2020</a:t>
            </a:fld>
            <a:endParaRPr lang="el-GR"/>
          </a:p>
        </p:txBody>
      </p:sp>
      <p:sp>
        <p:nvSpPr>
          <p:cNvPr id="8" name="7 - Θέση υποσέλιδου"/>
          <p:cNvSpPr>
            <a:spLocks noGrp="1"/>
          </p:cNvSpPr>
          <p:nvPr>
            <p:ph type="ftr" sz="quarter" idx="11"/>
          </p:nvPr>
        </p:nvSpPr>
        <p:spPr/>
        <p:txBody>
          <a:bodyPr/>
          <a:lstStyle/>
          <a:p>
            <a:endParaRPr lang="el-GR"/>
          </a:p>
        </p:txBody>
      </p:sp>
      <p:sp>
        <p:nvSpPr>
          <p:cNvPr id="9" name="8 - Θέση αριθμού διαφάνειας"/>
          <p:cNvSpPr>
            <a:spLocks noGrp="1"/>
          </p:cNvSpPr>
          <p:nvPr>
            <p:ph type="sldNum" sz="quarter" idx="12"/>
          </p:nvPr>
        </p:nvSpPr>
        <p:spPr/>
        <p:txBody>
          <a:bodyPr/>
          <a:lstStyle/>
          <a:p>
            <a:fld id="{6FAFBD42-DA5D-4FC2-AA2C-A86C3FC63F5F}" type="slidenum">
              <a:rPr lang="el-GR" smtClean="0"/>
              <a:pPr/>
              <a:t>‹#›</a:t>
            </a:fld>
            <a:endParaRPr lang="el-G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ημερομηνίας"/>
          <p:cNvSpPr>
            <a:spLocks noGrp="1"/>
          </p:cNvSpPr>
          <p:nvPr>
            <p:ph type="dt" sz="half" idx="10"/>
          </p:nvPr>
        </p:nvSpPr>
        <p:spPr/>
        <p:txBody>
          <a:bodyPr/>
          <a:lstStyle/>
          <a:p>
            <a:fld id="{CB3D7780-7CA3-4AA4-8387-DBC8BC4E94FD}" type="datetimeFigureOut">
              <a:rPr lang="el-GR" smtClean="0"/>
              <a:pPr/>
              <a:t>8/4/2020</a:t>
            </a:fld>
            <a:endParaRPr lang="el-GR"/>
          </a:p>
        </p:txBody>
      </p:sp>
      <p:sp>
        <p:nvSpPr>
          <p:cNvPr id="4" name="3 - Θέση υποσέλιδου"/>
          <p:cNvSpPr>
            <a:spLocks noGrp="1"/>
          </p:cNvSpPr>
          <p:nvPr>
            <p:ph type="ftr" sz="quarter" idx="11"/>
          </p:nvPr>
        </p:nvSpPr>
        <p:spPr/>
        <p:txBody>
          <a:bodyPr/>
          <a:lstStyle/>
          <a:p>
            <a:endParaRPr lang="el-GR"/>
          </a:p>
        </p:txBody>
      </p:sp>
      <p:sp>
        <p:nvSpPr>
          <p:cNvPr id="5" name="4 - Θέση αριθμού διαφάνειας"/>
          <p:cNvSpPr>
            <a:spLocks noGrp="1"/>
          </p:cNvSpPr>
          <p:nvPr>
            <p:ph type="sldNum" sz="quarter" idx="12"/>
          </p:nvPr>
        </p:nvSpPr>
        <p:spPr/>
        <p:txBody>
          <a:bodyPr/>
          <a:lstStyle/>
          <a:p>
            <a:fld id="{6FAFBD42-DA5D-4FC2-AA2C-A86C3FC63F5F}" type="slidenum">
              <a:rPr lang="el-GR" smtClean="0"/>
              <a:pPr/>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1 - Θέση ημερομηνίας"/>
          <p:cNvSpPr>
            <a:spLocks noGrp="1"/>
          </p:cNvSpPr>
          <p:nvPr>
            <p:ph type="dt" sz="half" idx="10"/>
          </p:nvPr>
        </p:nvSpPr>
        <p:spPr/>
        <p:txBody>
          <a:bodyPr/>
          <a:lstStyle/>
          <a:p>
            <a:fld id="{CB3D7780-7CA3-4AA4-8387-DBC8BC4E94FD}" type="datetimeFigureOut">
              <a:rPr lang="el-GR" smtClean="0"/>
              <a:pPr/>
              <a:t>8/4/2020</a:t>
            </a:fld>
            <a:endParaRPr lang="el-GR"/>
          </a:p>
        </p:txBody>
      </p:sp>
      <p:sp>
        <p:nvSpPr>
          <p:cNvPr id="3" name="2 - Θέση υποσέλιδου"/>
          <p:cNvSpPr>
            <a:spLocks noGrp="1"/>
          </p:cNvSpPr>
          <p:nvPr>
            <p:ph type="ftr" sz="quarter" idx="11"/>
          </p:nvPr>
        </p:nvSpPr>
        <p:spPr/>
        <p:txBody>
          <a:bodyPr/>
          <a:lstStyle/>
          <a:p>
            <a:endParaRPr lang="el-GR"/>
          </a:p>
        </p:txBody>
      </p:sp>
      <p:sp>
        <p:nvSpPr>
          <p:cNvPr id="4" name="3 - Θέση αριθμού διαφάνειας"/>
          <p:cNvSpPr>
            <a:spLocks noGrp="1"/>
          </p:cNvSpPr>
          <p:nvPr>
            <p:ph type="sldNum" sz="quarter" idx="12"/>
          </p:nvPr>
        </p:nvSpPr>
        <p:spPr/>
        <p:txBody>
          <a:bodyPr/>
          <a:lstStyle/>
          <a:p>
            <a:fld id="{6FAFBD42-DA5D-4FC2-AA2C-A86C3FC63F5F}" type="slidenum">
              <a:rPr lang="el-GR" smtClean="0"/>
              <a:pPr/>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3050"/>
            <a:ext cx="3008313" cy="1162050"/>
          </a:xfrm>
        </p:spPr>
        <p:txBody>
          <a:bodyPr anchor="b"/>
          <a:lstStyle>
            <a:lvl1pPr algn="l">
              <a:defRPr sz="2000" b="1"/>
            </a:lvl1pPr>
          </a:lstStyle>
          <a:p>
            <a:r>
              <a:rPr lang="el-GR" smtClean="0"/>
              <a:t>Kλικ για επεξεργασία του τίτλου</a:t>
            </a:r>
            <a:endParaRPr lang="el-GR"/>
          </a:p>
        </p:txBody>
      </p:sp>
      <p:sp>
        <p:nvSpPr>
          <p:cNvPr id="3" name="2 - Θέση περιεχομένου"/>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κειμένου"/>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fld id="{CB3D7780-7CA3-4AA4-8387-DBC8BC4E94FD}" type="datetimeFigureOut">
              <a:rPr lang="el-GR" smtClean="0"/>
              <a:pPr/>
              <a:t>8/4/2020</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6FAFBD42-DA5D-4FC2-AA2C-A86C3FC63F5F}" type="slidenum">
              <a:rPr lang="el-GR" smtClean="0"/>
              <a:pPr/>
              <a:t>‹#›</a:t>
            </a:fld>
            <a:endParaRPr lang="el-G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1792288" y="4800600"/>
            <a:ext cx="5486400" cy="566738"/>
          </a:xfrm>
        </p:spPr>
        <p:txBody>
          <a:bodyPr anchor="b"/>
          <a:lstStyle>
            <a:lvl1pPr algn="l">
              <a:defRPr sz="2000" b="1"/>
            </a:lvl1pPr>
          </a:lstStyle>
          <a:p>
            <a:r>
              <a:rPr lang="el-GR" smtClean="0"/>
              <a:t>Kλικ για επεξεργασία του τίτλου</a:t>
            </a:r>
            <a:endParaRPr lang="el-GR"/>
          </a:p>
        </p:txBody>
      </p:sp>
      <p:sp>
        <p:nvSpPr>
          <p:cNvPr id="3" name="2 - Θέση εικόνας"/>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3 - Θέση κειμένου"/>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fld id="{CB3D7780-7CA3-4AA4-8387-DBC8BC4E94FD}" type="datetimeFigureOut">
              <a:rPr lang="el-GR" smtClean="0"/>
              <a:pPr/>
              <a:t>8/4/2020</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6FAFBD42-DA5D-4FC2-AA2C-A86C3FC63F5F}" type="slidenum">
              <a:rPr lang="el-GR" smtClean="0"/>
              <a:pPr/>
              <a:t>‹#›</a:t>
            </a:fld>
            <a:endParaRPr lang="el-G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cstate="print">
            <a:alphaModFix amt="15000"/>
            <a:lum/>
          </a:blip>
          <a:srcRect/>
          <a:stretch>
            <a:fillRect l="-6000" r="-6000"/>
          </a:stretch>
        </a:blipFill>
        <a:effectLst/>
      </p:bgPr>
    </p:bg>
    <p:spTree>
      <p:nvGrpSpPr>
        <p:cNvPr id="1" name=""/>
        <p:cNvGrpSpPr/>
        <p:nvPr/>
      </p:nvGrpSpPr>
      <p:grpSpPr>
        <a:xfrm>
          <a:off x="0" y="0"/>
          <a:ext cx="0" cy="0"/>
          <a:chOff x="0" y="0"/>
          <a:chExt cx="0" cy="0"/>
        </a:xfrm>
      </p:grpSpPr>
      <p:sp>
        <p:nvSpPr>
          <p:cNvPr id="2" name="1 - Θέση τίτλου"/>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B3D7780-7CA3-4AA4-8387-DBC8BC4E94FD}" type="datetimeFigureOut">
              <a:rPr lang="el-GR" smtClean="0"/>
              <a:pPr/>
              <a:t>8/4/2020</a:t>
            </a:fld>
            <a:endParaRPr lang="el-GR"/>
          </a:p>
        </p:txBody>
      </p:sp>
      <p:sp>
        <p:nvSpPr>
          <p:cNvPr id="5" name="4 - Θέση υποσέλιδου"/>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5 - Θέση αριθμού διαφάνειας"/>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FAFBD42-DA5D-4FC2-AA2C-A86C3FC63F5F}" type="slidenum">
              <a:rPr lang="el-GR" smtClean="0"/>
              <a:pPr/>
              <a:t>‹#›</a:t>
            </a:fld>
            <a:endParaRPr lang="el-G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image" Target="../media/image6.wmf"/></Relationships>
</file>

<file path=ppt/slides/_rels/slide8.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Layout" Target="../slideLayouts/slideLayout2.xml"/><Relationship Id="rId1" Type="http://schemas.openxmlformats.org/officeDocument/2006/relationships/vmlDrawing" Target="../drawings/vmlDrawing2.vml"/><Relationship Id="rId6" Type="http://schemas.openxmlformats.org/officeDocument/2006/relationships/image" Target="../media/image8.wmf"/><Relationship Id="rId5" Type="http://schemas.openxmlformats.org/officeDocument/2006/relationships/oleObject" Target="../embeddings/oleObject3.bin"/><Relationship Id="rId4" Type="http://schemas.openxmlformats.org/officeDocument/2006/relationships/image" Target="../media/image7.wmf"/></Relationships>
</file>

<file path=ppt/slides/_rels/slide9.xml.rels><?xml version="1.0" encoding="UTF-8" standalone="yes"?>
<Relationships xmlns="http://schemas.openxmlformats.org/package/2006/relationships"><Relationship Id="rId3" Type="http://schemas.openxmlformats.org/officeDocument/2006/relationships/oleObject" Target="../embeddings/oleObject4.bin"/><Relationship Id="rId2" Type="http://schemas.openxmlformats.org/officeDocument/2006/relationships/slideLayout" Target="../slideLayouts/slideLayout2.xml"/><Relationship Id="rId1" Type="http://schemas.openxmlformats.org/officeDocument/2006/relationships/vmlDrawing" Target="../drawings/vmlDrawing3.vml"/><Relationship Id="rId4" Type="http://schemas.openxmlformats.org/officeDocument/2006/relationships/image" Target="../media/image9.w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 TextBox"/>
          <p:cNvSpPr txBox="1"/>
          <p:nvPr/>
        </p:nvSpPr>
        <p:spPr>
          <a:xfrm>
            <a:off x="0" y="548680"/>
            <a:ext cx="9144000" cy="584775"/>
          </a:xfrm>
          <a:prstGeom prst="rect">
            <a:avLst/>
          </a:prstGeom>
          <a:noFill/>
        </p:spPr>
        <p:txBody>
          <a:bodyPr wrap="square" rtlCol="0">
            <a:spAutoFit/>
          </a:bodyPr>
          <a:lstStyle/>
          <a:p>
            <a:pPr algn="ctr"/>
            <a:r>
              <a:rPr lang="el-GR" sz="3200" b="1" dirty="0" smtClean="0">
                <a:solidFill>
                  <a:srgbClr val="2B3616"/>
                </a:solidFill>
              </a:rPr>
              <a:t>Ανανεώσιμες Πηγές Ενέργειας</a:t>
            </a:r>
            <a:endParaRPr lang="el-GR" sz="3200" b="1" dirty="0">
              <a:solidFill>
                <a:srgbClr val="2B3616"/>
              </a:solidFill>
            </a:endParaRPr>
          </a:p>
        </p:txBody>
      </p:sp>
      <p:sp>
        <p:nvSpPr>
          <p:cNvPr id="3" name="2 - TextBox"/>
          <p:cNvSpPr txBox="1"/>
          <p:nvPr/>
        </p:nvSpPr>
        <p:spPr>
          <a:xfrm>
            <a:off x="-32" y="2636912"/>
            <a:ext cx="9144032" cy="1661993"/>
          </a:xfrm>
          <a:prstGeom prst="rect">
            <a:avLst/>
          </a:prstGeom>
          <a:noFill/>
        </p:spPr>
        <p:txBody>
          <a:bodyPr wrap="square" rtlCol="0">
            <a:spAutoFit/>
          </a:bodyPr>
          <a:lstStyle/>
          <a:p>
            <a:pPr lvl="0" algn="ctr"/>
            <a:r>
              <a:rPr lang="el-GR" sz="6000" b="1" dirty="0"/>
              <a:t>Καύση Βιομάζας</a:t>
            </a:r>
            <a:endParaRPr lang="el-GR" sz="6000" b="1" dirty="0" smtClean="0">
              <a:solidFill>
                <a:srgbClr val="2B3616"/>
              </a:solidFill>
            </a:endParaRPr>
          </a:p>
          <a:p>
            <a:pPr lvl="0" algn="ctr"/>
            <a:endParaRPr lang="el-GR" sz="2400" b="1" dirty="0" smtClean="0">
              <a:solidFill>
                <a:srgbClr val="2B3616"/>
              </a:solidFill>
            </a:endParaRPr>
          </a:p>
          <a:p>
            <a:pPr lvl="0" algn="ctr" eaLnBrk="0" fontAlgn="base" hangingPunct="0">
              <a:spcBef>
                <a:spcPct val="0"/>
              </a:spcBef>
              <a:spcAft>
                <a:spcPct val="0"/>
              </a:spcAft>
            </a:pPr>
            <a:endParaRPr lang="el-GR" b="1" dirty="0" smtClean="0">
              <a:solidFill>
                <a:srgbClr val="2B3616"/>
              </a:solidFill>
              <a:ea typeface="Times New Roman" pitchFamily="18" charset="0"/>
              <a:cs typeface="Tahoma" pitchFamily="34"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7 - TextBox"/>
          <p:cNvSpPr txBox="1"/>
          <p:nvPr/>
        </p:nvSpPr>
        <p:spPr>
          <a:xfrm>
            <a:off x="-32" y="-24"/>
            <a:ext cx="9144032" cy="461665"/>
          </a:xfrm>
          <a:prstGeom prst="rect">
            <a:avLst/>
          </a:prstGeom>
          <a:noFill/>
        </p:spPr>
        <p:txBody>
          <a:bodyPr wrap="square" rtlCol="0">
            <a:spAutoFit/>
          </a:bodyPr>
          <a:lstStyle/>
          <a:p>
            <a:r>
              <a:rPr lang="el-GR" sz="2400" b="1" dirty="0" smtClean="0">
                <a:solidFill>
                  <a:srgbClr val="2B3616"/>
                </a:solidFill>
              </a:rPr>
              <a:t>Παράδειγμα 1</a:t>
            </a:r>
            <a:endParaRPr lang="el-GR" sz="2400" dirty="0">
              <a:solidFill>
                <a:srgbClr val="2B3616"/>
              </a:solidFill>
            </a:endParaRPr>
          </a:p>
        </p:txBody>
      </p:sp>
      <p:sp>
        <p:nvSpPr>
          <p:cNvPr id="5" name="Ορθογώνιο 4"/>
          <p:cNvSpPr/>
          <p:nvPr/>
        </p:nvSpPr>
        <p:spPr>
          <a:xfrm>
            <a:off x="-32" y="461641"/>
            <a:ext cx="9144032" cy="5295296"/>
          </a:xfrm>
          <a:prstGeom prst="rect">
            <a:avLst/>
          </a:prstGeom>
        </p:spPr>
        <p:txBody>
          <a:bodyPr wrap="square">
            <a:spAutoFit/>
          </a:bodyPr>
          <a:lstStyle/>
          <a:p>
            <a:pPr algn="just">
              <a:lnSpc>
                <a:spcPct val="115000"/>
              </a:lnSpc>
              <a:spcAft>
                <a:spcPts val="0"/>
              </a:spcAft>
            </a:pPr>
            <a:r>
              <a:rPr lang="el-GR"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Η στοιχειακή σύσταση της ξηρής και ελεύθερης τέφρας (</a:t>
            </a:r>
            <a:r>
              <a:rPr lang="el-GR" sz="1600" dirty="0" err="1">
                <a:solidFill>
                  <a:srgbClr val="000000"/>
                </a:solidFill>
                <a:latin typeface="Calibri" panose="020F0502020204030204" pitchFamily="34" charset="0"/>
                <a:ea typeface="Calibri" panose="020F0502020204030204" pitchFamily="34" charset="0"/>
                <a:cs typeface="Comic Sans MS" panose="030F0702030302020204" pitchFamily="66" charset="0"/>
              </a:rPr>
              <a:t>ξετ</a:t>
            </a:r>
            <a:r>
              <a:rPr lang="el-GR"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 </a:t>
            </a:r>
            <a:r>
              <a:rPr lang="el-GR" sz="1600" dirty="0" smtClean="0">
                <a:solidFill>
                  <a:srgbClr val="000000"/>
                </a:solidFill>
                <a:latin typeface="Calibri" panose="020F0502020204030204" pitchFamily="34" charset="0"/>
                <a:ea typeface="Calibri" panose="020F0502020204030204" pitchFamily="34" charset="0"/>
                <a:cs typeface="Comic Sans MS" panose="030F0702030302020204" pitchFamily="66" charset="0"/>
              </a:rPr>
              <a:t>βιομάζας </a:t>
            </a:r>
            <a:r>
              <a:rPr lang="el-GR"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είναι:</a:t>
            </a:r>
            <a:endParaRPr lang="el-GR"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l-GR" sz="1000" dirty="0">
                <a:solidFill>
                  <a:srgbClr val="000000"/>
                </a:solidFill>
                <a:latin typeface="Calibri" panose="020F0502020204030204" pitchFamily="34" charset="0"/>
                <a:ea typeface="Calibri" panose="020F0502020204030204" pitchFamily="34" charset="0"/>
                <a:cs typeface="Comic Sans MS" panose="030F0702030302020204" pitchFamily="66" charset="0"/>
              </a:rPr>
              <a:t> </a:t>
            </a:r>
            <a:endParaRPr lang="el-GR" sz="10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n-US"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C</a:t>
            </a:r>
            <a:r>
              <a:rPr lang="el-GR"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 : 36 / (36 + 4 + 32) = 36 / 72 = 0,500 	ή 	50,0 % </a:t>
            </a:r>
            <a:endParaRPr lang="el-GR"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n-US"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H</a:t>
            </a:r>
            <a:r>
              <a:rPr lang="el-GR"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 : 4 / 72 = 0,055 			ή 	5,5 %</a:t>
            </a:r>
            <a:endParaRPr lang="el-GR"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l-GR"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Ο : 32 / 72 = 0,444			ή 	44,4 % </a:t>
            </a:r>
            <a:r>
              <a:rPr lang="el-GR" sz="1600" dirty="0" err="1">
                <a:solidFill>
                  <a:srgbClr val="000000"/>
                </a:solidFill>
                <a:latin typeface="Calibri" panose="020F0502020204030204" pitchFamily="34" charset="0"/>
                <a:ea typeface="Calibri" panose="020F0502020204030204" pitchFamily="34" charset="0"/>
                <a:cs typeface="Comic Sans MS" panose="030F0702030302020204" pitchFamily="66" charset="0"/>
              </a:rPr>
              <a:t>κ.β</a:t>
            </a:r>
            <a:r>
              <a:rPr lang="el-GR"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a:t>
            </a:r>
            <a:endParaRPr lang="el-GR"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l-GR" sz="1000" dirty="0">
                <a:solidFill>
                  <a:srgbClr val="000000"/>
                </a:solidFill>
                <a:latin typeface="Calibri" panose="020F0502020204030204" pitchFamily="34" charset="0"/>
                <a:ea typeface="Calibri" panose="020F0502020204030204" pitchFamily="34" charset="0"/>
                <a:cs typeface="Comic Sans MS" panose="030F0702030302020204" pitchFamily="66" charset="0"/>
              </a:rPr>
              <a:t> </a:t>
            </a:r>
            <a:endParaRPr lang="el-GR" sz="10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l-GR"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Οπότε η </a:t>
            </a:r>
            <a:r>
              <a:rPr lang="el-GR" sz="1600" dirty="0" smtClean="0">
                <a:solidFill>
                  <a:srgbClr val="000000"/>
                </a:solidFill>
                <a:latin typeface="Calibri" panose="020F0502020204030204" pitchFamily="34" charset="0"/>
                <a:ea typeface="Calibri" panose="020F0502020204030204" pitchFamily="34" charset="0"/>
                <a:cs typeface="Comic Sans MS" panose="030F0702030302020204" pitchFamily="66" charset="0"/>
              </a:rPr>
              <a:t>ανώτερη θερμογόνος </a:t>
            </a:r>
            <a:r>
              <a:rPr lang="el-GR"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δύναμη της ξηρής και ελεύθερης </a:t>
            </a:r>
            <a:r>
              <a:rPr lang="el-GR" sz="1600" dirty="0" smtClean="0">
                <a:solidFill>
                  <a:srgbClr val="000000"/>
                </a:solidFill>
                <a:latin typeface="Calibri" panose="020F0502020204030204" pitchFamily="34" charset="0"/>
                <a:ea typeface="Calibri" panose="020F0502020204030204" pitchFamily="34" charset="0"/>
                <a:cs typeface="Comic Sans MS" panose="030F0702030302020204" pitchFamily="66" charset="0"/>
              </a:rPr>
              <a:t>τέφρας βιομάζας είναι</a:t>
            </a:r>
            <a:r>
              <a:rPr lang="el-GR"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a:t>
            </a:r>
            <a:endParaRPr lang="el-GR"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l-GR" sz="1000" dirty="0">
                <a:solidFill>
                  <a:srgbClr val="000000"/>
                </a:solidFill>
                <a:latin typeface="Calibri" panose="020F0502020204030204" pitchFamily="34" charset="0"/>
                <a:ea typeface="Calibri" panose="020F0502020204030204" pitchFamily="34" charset="0"/>
                <a:cs typeface="Comic Sans MS" panose="030F0702030302020204" pitchFamily="66" charset="0"/>
              </a:rPr>
              <a:t> </a:t>
            </a:r>
            <a:endParaRPr lang="el-GR" sz="1000" dirty="0">
              <a:latin typeface="Calibri" panose="020F0502020204030204" pitchFamily="34" charset="0"/>
              <a:ea typeface="Calibri" panose="020F0502020204030204" pitchFamily="34" charset="0"/>
              <a:cs typeface="Times New Roman" panose="02020603050405020304" pitchFamily="18" charset="0"/>
            </a:endParaRPr>
          </a:p>
          <a:p>
            <a:pPr algn="ctr">
              <a:lnSpc>
                <a:spcPct val="115000"/>
              </a:lnSpc>
              <a:spcAft>
                <a:spcPts val="0"/>
              </a:spcAft>
            </a:pPr>
            <a:r>
              <a:rPr lang="el-GR"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33.890,4 </a:t>
            </a:r>
            <a:r>
              <a:rPr lang="en-US"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x</a:t>
            </a:r>
            <a:r>
              <a:rPr lang="el-GR"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 0,5 + 144.180,6 </a:t>
            </a:r>
            <a:r>
              <a:rPr lang="en-US"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x</a:t>
            </a:r>
            <a:r>
              <a:rPr lang="el-GR"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 (0,055 – 0,444/8) = 16.873 </a:t>
            </a:r>
            <a:r>
              <a:rPr lang="en-US" sz="1600" dirty="0" err="1">
                <a:solidFill>
                  <a:srgbClr val="000000"/>
                </a:solidFill>
                <a:latin typeface="Calibri" panose="020F0502020204030204" pitchFamily="34" charset="0"/>
                <a:ea typeface="Calibri" panose="020F0502020204030204" pitchFamily="34" charset="0"/>
                <a:cs typeface="Comic Sans MS" panose="030F0702030302020204" pitchFamily="66" charset="0"/>
              </a:rPr>
              <a:t>kj</a:t>
            </a:r>
            <a:r>
              <a:rPr lang="el-GR"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a:t>
            </a:r>
            <a:r>
              <a:rPr lang="en-US" sz="1600" dirty="0" smtClean="0">
                <a:solidFill>
                  <a:srgbClr val="000000"/>
                </a:solidFill>
                <a:latin typeface="Calibri" panose="020F0502020204030204" pitchFamily="34" charset="0"/>
                <a:ea typeface="Calibri" panose="020F0502020204030204" pitchFamily="34" charset="0"/>
                <a:cs typeface="Comic Sans MS" panose="030F0702030302020204" pitchFamily="66" charset="0"/>
              </a:rPr>
              <a:t>kg</a:t>
            </a:r>
            <a:r>
              <a:rPr lang="el-GR" sz="1600" dirty="0" smtClean="0">
                <a:solidFill>
                  <a:srgbClr val="000000"/>
                </a:solidFill>
                <a:latin typeface="Calibri" panose="020F0502020204030204" pitchFamily="34" charset="0"/>
                <a:ea typeface="Calibri" panose="020F0502020204030204" pitchFamily="34" charset="0"/>
                <a:cs typeface="Comic Sans MS" panose="030F0702030302020204" pitchFamily="66" charset="0"/>
              </a:rPr>
              <a:t> </a:t>
            </a:r>
            <a:r>
              <a:rPr lang="el-GR" sz="1600" dirty="0" err="1" smtClean="0">
                <a:solidFill>
                  <a:srgbClr val="000000"/>
                </a:solidFill>
                <a:latin typeface="Calibri" panose="020F0502020204030204" pitchFamily="34" charset="0"/>
                <a:ea typeface="Calibri" panose="020F0502020204030204" pitchFamily="34" charset="0"/>
                <a:cs typeface="Comic Sans MS" panose="030F0702030302020204" pitchFamily="66" charset="0"/>
              </a:rPr>
              <a:t>ξετ</a:t>
            </a:r>
            <a:r>
              <a:rPr lang="el-GR" sz="1600" dirty="0" smtClean="0">
                <a:solidFill>
                  <a:srgbClr val="000000"/>
                </a:solidFill>
                <a:latin typeface="Calibri" panose="020F0502020204030204" pitchFamily="34" charset="0"/>
                <a:ea typeface="Calibri" panose="020F0502020204030204" pitchFamily="34" charset="0"/>
                <a:cs typeface="Comic Sans MS" panose="030F0702030302020204" pitchFamily="66" charset="0"/>
              </a:rPr>
              <a:t> βιομάζας</a:t>
            </a:r>
            <a:endParaRPr lang="el-GR"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l-GR"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 </a:t>
            </a:r>
            <a:endParaRPr lang="el-GR"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l-GR"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1 </a:t>
            </a:r>
            <a:r>
              <a:rPr lang="en-US"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kg </a:t>
            </a:r>
            <a:r>
              <a:rPr lang="el-GR" sz="1600" dirty="0" err="1">
                <a:solidFill>
                  <a:srgbClr val="000000"/>
                </a:solidFill>
                <a:latin typeface="Calibri" panose="020F0502020204030204" pitchFamily="34" charset="0"/>
                <a:ea typeface="Calibri" panose="020F0502020204030204" pitchFamily="34" charset="0"/>
                <a:cs typeface="Comic Sans MS" panose="030F0702030302020204" pitchFamily="66" charset="0"/>
              </a:rPr>
              <a:t>ξετ</a:t>
            </a:r>
            <a:r>
              <a:rPr lang="el-GR"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 βιομάζας περιέχει:	</a:t>
            </a:r>
            <a:r>
              <a:rPr lang="el-GR" sz="1600" dirty="0" smtClean="0">
                <a:solidFill>
                  <a:srgbClr val="000000"/>
                </a:solidFill>
                <a:latin typeface="Calibri" panose="020F0502020204030204" pitchFamily="34" charset="0"/>
                <a:ea typeface="Calibri" panose="020F0502020204030204" pitchFamily="34" charset="0"/>
                <a:cs typeface="Comic Sans MS" panose="030F0702030302020204" pitchFamily="66" charset="0"/>
              </a:rPr>
              <a:t>500 </a:t>
            </a:r>
            <a:r>
              <a:rPr lang="en-US"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gr C</a:t>
            </a:r>
            <a:r>
              <a:rPr lang="el-GR"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 </a:t>
            </a:r>
            <a:r>
              <a:rPr lang="en-US" sz="1600" dirty="0" smtClean="0">
                <a:solidFill>
                  <a:srgbClr val="000000"/>
                </a:solidFill>
                <a:latin typeface="Calibri" panose="020F0502020204030204" pitchFamily="34" charset="0"/>
                <a:ea typeface="Calibri" panose="020F0502020204030204" pitchFamily="34" charset="0"/>
                <a:cs typeface="Comic Sans MS" panose="030F0702030302020204" pitchFamily="66" charset="0"/>
              </a:rPr>
              <a:t>		</a:t>
            </a:r>
            <a:r>
              <a:rPr lang="el-GR" sz="1600" dirty="0" smtClean="0">
                <a:solidFill>
                  <a:srgbClr val="000000"/>
                </a:solidFill>
                <a:latin typeface="Calibri" panose="020F0502020204030204" pitchFamily="34" charset="0"/>
                <a:ea typeface="Calibri" panose="020F0502020204030204" pitchFamily="34" charset="0"/>
                <a:cs typeface="Comic Sans MS" panose="030F0702030302020204" pitchFamily="66" charset="0"/>
              </a:rPr>
              <a:t>ή </a:t>
            </a:r>
            <a:r>
              <a:rPr lang="en-US" sz="1600" dirty="0" smtClean="0">
                <a:solidFill>
                  <a:srgbClr val="000000"/>
                </a:solidFill>
                <a:latin typeface="Calibri" panose="020F0502020204030204" pitchFamily="34" charset="0"/>
                <a:ea typeface="Calibri" panose="020F0502020204030204" pitchFamily="34" charset="0"/>
                <a:cs typeface="Comic Sans MS" panose="030F0702030302020204" pitchFamily="66" charset="0"/>
              </a:rPr>
              <a:t>	</a:t>
            </a:r>
            <a:r>
              <a:rPr lang="el-GR" sz="1600" dirty="0" smtClean="0">
                <a:solidFill>
                  <a:srgbClr val="000000"/>
                </a:solidFill>
                <a:latin typeface="Calibri" panose="020F0502020204030204" pitchFamily="34" charset="0"/>
                <a:ea typeface="Calibri" panose="020F0502020204030204" pitchFamily="34" charset="0"/>
                <a:cs typeface="Comic Sans MS" panose="030F0702030302020204" pitchFamily="66" charset="0"/>
              </a:rPr>
              <a:t>500/12 = 41,6 </a:t>
            </a:r>
            <a:r>
              <a:rPr lang="en-US" sz="1600" dirty="0" err="1">
                <a:solidFill>
                  <a:srgbClr val="000000"/>
                </a:solidFill>
                <a:latin typeface="Calibri" panose="020F0502020204030204" pitchFamily="34" charset="0"/>
                <a:ea typeface="Calibri" panose="020F0502020204030204" pitchFamily="34" charset="0"/>
                <a:cs typeface="Comic Sans MS" panose="030F0702030302020204" pitchFamily="66" charset="0"/>
              </a:rPr>
              <a:t>mol</a:t>
            </a:r>
            <a:r>
              <a:rPr lang="en-US"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 C</a:t>
            </a:r>
            <a:endParaRPr lang="el-GR"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l-GR"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			</a:t>
            </a:r>
            <a:r>
              <a:rPr lang="el-GR" sz="1600" dirty="0" smtClean="0">
                <a:solidFill>
                  <a:srgbClr val="000000"/>
                </a:solidFill>
                <a:latin typeface="Calibri" panose="020F0502020204030204" pitchFamily="34" charset="0"/>
                <a:ea typeface="Calibri" panose="020F0502020204030204" pitchFamily="34" charset="0"/>
                <a:cs typeface="Comic Sans MS" panose="030F0702030302020204" pitchFamily="66" charset="0"/>
              </a:rPr>
              <a:t>55 </a:t>
            </a:r>
            <a:r>
              <a:rPr lang="en-US"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gr H</a:t>
            </a:r>
            <a:r>
              <a:rPr lang="el-GR"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 </a:t>
            </a:r>
            <a:r>
              <a:rPr lang="en-US" sz="1600" dirty="0" smtClean="0">
                <a:solidFill>
                  <a:srgbClr val="000000"/>
                </a:solidFill>
                <a:latin typeface="Calibri" panose="020F0502020204030204" pitchFamily="34" charset="0"/>
                <a:ea typeface="Calibri" panose="020F0502020204030204" pitchFamily="34" charset="0"/>
                <a:cs typeface="Comic Sans MS" panose="030F0702030302020204" pitchFamily="66" charset="0"/>
              </a:rPr>
              <a:t>		</a:t>
            </a:r>
            <a:r>
              <a:rPr lang="el-GR" sz="1600" dirty="0" smtClean="0">
                <a:solidFill>
                  <a:srgbClr val="000000"/>
                </a:solidFill>
                <a:latin typeface="Calibri" panose="020F0502020204030204" pitchFamily="34" charset="0"/>
                <a:ea typeface="Calibri" panose="020F0502020204030204" pitchFamily="34" charset="0"/>
                <a:cs typeface="Comic Sans MS" panose="030F0702030302020204" pitchFamily="66" charset="0"/>
              </a:rPr>
              <a:t>ή </a:t>
            </a:r>
            <a:r>
              <a:rPr lang="en-US" sz="1600" dirty="0" smtClean="0">
                <a:solidFill>
                  <a:srgbClr val="000000"/>
                </a:solidFill>
                <a:latin typeface="Calibri" panose="020F0502020204030204" pitchFamily="34" charset="0"/>
                <a:ea typeface="Calibri" panose="020F0502020204030204" pitchFamily="34" charset="0"/>
                <a:cs typeface="Comic Sans MS" panose="030F0702030302020204" pitchFamily="66" charset="0"/>
              </a:rPr>
              <a:t>	</a:t>
            </a:r>
            <a:r>
              <a:rPr lang="el-GR" sz="1600" dirty="0" smtClean="0">
                <a:solidFill>
                  <a:srgbClr val="000000"/>
                </a:solidFill>
                <a:latin typeface="Calibri" panose="020F0502020204030204" pitchFamily="34" charset="0"/>
                <a:ea typeface="Calibri" panose="020F0502020204030204" pitchFamily="34" charset="0"/>
                <a:cs typeface="Comic Sans MS" panose="030F0702030302020204" pitchFamily="66" charset="0"/>
              </a:rPr>
              <a:t>55/1 = 55 </a:t>
            </a:r>
            <a:r>
              <a:rPr lang="en-US" sz="1600" dirty="0" err="1">
                <a:solidFill>
                  <a:srgbClr val="000000"/>
                </a:solidFill>
                <a:latin typeface="Calibri" panose="020F0502020204030204" pitchFamily="34" charset="0"/>
                <a:ea typeface="Calibri" panose="020F0502020204030204" pitchFamily="34" charset="0"/>
                <a:cs typeface="Comic Sans MS" panose="030F0702030302020204" pitchFamily="66" charset="0"/>
              </a:rPr>
              <a:t>mol</a:t>
            </a:r>
            <a:r>
              <a:rPr lang="en-US"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 H</a:t>
            </a:r>
            <a:r>
              <a:rPr lang="el-GR"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 και</a:t>
            </a:r>
            <a:endParaRPr lang="el-GR"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l-GR"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			</a:t>
            </a:r>
            <a:r>
              <a:rPr lang="el-GR" sz="1600" dirty="0" smtClean="0">
                <a:solidFill>
                  <a:srgbClr val="000000"/>
                </a:solidFill>
                <a:latin typeface="Calibri" panose="020F0502020204030204" pitchFamily="34" charset="0"/>
                <a:ea typeface="Calibri" panose="020F0502020204030204" pitchFamily="34" charset="0"/>
                <a:cs typeface="Comic Sans MS" panose="030F0702030302020204" pitchFamily="66" charset="0"/>
              </a:rPr>
              <a:t>444 </a:t>
            </a:r>
            <a:r>
              <a:rPr lang="en-US"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gr O</a:t>
            </a:r>
            <a:r>
              <a:rPr lang="el-GR"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 </a:t>
            </a:r>
            <a:r>
              <a:rPr lang="en-US" sz="1600" dirty="0" smtClean="0">
                <a:solidFill>
                  <a:srgbClr val="000000"/>
                </a:solidFill>
                <a:latin typeface="Calibri" panose="020F0502020204030204" pitchFamily="34" charset="0"/>
                <a:ea typeface="Calibri" panose="020F0502020204030204" pitchFamily="34" charset="0"/>
                <a:cs typeface="Comic Sans MS" panose="030F0702030302020204" pitchFamily="66" charset="0"/>
              </a:rPr>
              <a:t>		</a:t>
            </a:r>
            <a:r>
              <a:rPr lang="el-GR" sz="1600" dirty="0" smtClean="0">
                <a:solidFill>
                  <a:srgbClr val="000000"/>
                </a:solidFill>
                <a:latin typeface="Calibri" panose="020F0502020204030204" pitchFamily="34" charset="0"/>
                <a:ea typeface="Calibri" panose="020F0502020204030204" pitchFamily="34" charset="0"/>
                <a:cs typeface="Comic Sans MS" panose="030F0702030302020204" pitchFamily="66" charset="0"/>
              </a:rPr>
              <a:t>ή </a:t>
            </a:r>
            <a:r>
              <a:rPr lang="en-US" sz="1600" dirty="0" smtClean="0">
                <a:solidFill>
                  <a:srgbClr val="000000"/>
                </a:solidFill>
                <a:latin typeface="Calibri" panose="020F0502020204030204" pitchFamily="34" charset="0"/>
                <a:ea typeface="Calibri" panose="020F0502020204030204" pitchFamily="34" charset="0"/>
                <a:cs typeface="Comic Sans MS" panose="030F0702030302020204" pitchFamily="66" charset="0"/>
              </a:rPr>
              <a:t>	</a:t>
            </a:r>
            <a:r>
              <a:rPr lang="el-GR" sz="1600" dirty="0" smtClean="0">
                <a:solidFill>
                  <a:srgbClr val="000000"/>
                </a:solidFill>
                <a:latin typeface="Calibri" panose="020F0502020204030204" pitchFamily="34" charset="0"/>
                <a:ea typeface="Calibri" panose="020F0502020204030204" pitchFamily="34" charset="0"/>
                <a:cs typeface="Comic Sans MS" panose="030F0702030302020204" pitchFamily="66" charset="0"/>
              </a:rPr>
              <a:t>444/16 = 27,8 </a:t>
            </a:r>
            <a:r>
              <a:rPr lang="en-US" sz="1600" dirty="0" err="1">
                <a:solidFill>
                  <a:srgbClr val="000000"/>
                </a:solidFill>
                <a:latin typeface="Calibri" panose="020F0502020204030204" pitchFamily="34" charset="0"/>
                <a:ea typeface="Calibri" panose="020F0502020204030204" pitchFamily="34" charset="0"/>
                <a:cs typeface="Comic Sans MS" panose="030F0702030302020204" pitchFamily="66" charset="0"/>
              </a:rPr>
              <a:t>mol</a:t>
            </a:r>
            <a:r>
              <a:rPr lang="en-US"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 O</a:t>
            </a:r>
            <a:endParaRPr lang="el-GR"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l-GR" sz="1000" dirty="0">
                <a:solidFill>
                  <a:srgbClr val="000000"/>
                </a:solidFill>
                <a:latin typeface="Calibri" panose="020F0502020204030204" pitchFamily="34" charset="0"/>
                <a:ea typeface="Calibri" panose="020F0502020204030204" pitchFamily="34" charset="0"/>
                <a:cs typeface="Comic Sans MS" panose="030F0702030302020204" pitchFamily="66" charset="0"/>
              </a:rPr>
              <a:t> </a:t>
            </a:r>
            <a:endParaRPr lang="el-GR" sz="10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n-US"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H</a:t>
            </a:r>
            <a:r>
              <a:rPr lang="el-GR"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 στοιχειομετρία της αντίδρασης πλήρους καύσης, στη βάση του 1 </a:t>
            </a:r>
            <a:r>
              <a:rPr lang="en-US"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kg</a:t>
            </a:r>
            <a:r>
              <a:rPr lang="el-GR"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 </a:t>
            </a:r>
            <a:r>
              <a:rPr lang="el-GR" sz="1600" dirty="0" err="1" smtClean="0">
                <a:solidFill>
                  <a:srgbClr val="000000"/>
                </a:solidFill>
                <a:latin typeface="Calibri" panose="020F0502020204030204" pitchFamily="34" charset="0"/>
                <a:ea typeface="Calibri" panose="020F0502020204030204" pitchFamily="34" charset="0"/>
                <a:cs typeface="Comic Sans MS" panose="030F0702030302020204" pitchFamily="66" charset="0"/>
              </a:rPr>
              <a:t>ξετ</a:t>
            </a:r>
            <a:r>
              <a:rPr lang="el-GR" sz="1600" dirty="0" smtClean="0">
                <a:solidFill>
                  <a:srgbClr val="000000"/>
                </a:solidFill>
                <a:latin typeface="Calibri" panose="020F0502020204030204" pitchFamily="34" charset="0"/>
                <a:ea typeface="Calibri" panose="020F0502020204030204" pitchFamily="34" charset="0"/>
                <a:cs typeface="Comic Sans MS" panose="030F0702030302020204" pitchFamily="66" charset="0"/>
              </a:rPr>
              <a:t> βιομάζας</a:t>
            </a:r>
            <a:r>
              <a:rPr lang="el-GR"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 είναι:</a:t>
            </a:r>
            <a:endParaRPr lang="el-GR"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l-GR" sz="1000" dirty="0">
                <a:solidFill>
                  <a:srgbClr val="000000"/>
                </a:solidFill>
                <a:latin typeface="Calibri" panose="020F0502020204030204" pitchFamily="34" charset="0"/>
                <a:ea typeface="Calibri" panose="020F0502020204030204" pitchFamily="34" charset="0"/>
                <a:cs typeface="Comic Sans MS" panose="030F0702030302020204" pitchFamily="66" charset="0"/>
              </a:rPr>
              <a:t> </a:t>
            </a:r>
            <a:endParaRPr lang="el-GR" sz="1000" dirty="0">
              <a:latin typeface="Calibri" panose="020F0502020204030204" pitchFamily="34" charset="0"/>
              <a:ea typeface="Calibri" panose="020F0502020204030204" pitchFamily="34" charset="0"/>
              <a:cs typeface="Times New Roman" panose="02020603050405020304" pitchFamily="18" charset="0"/>
            </a:endParaRPr>
          </a:p>
          <a:p>
            <a:pPr algn="ctr">
              <a:lnSpc>
                <a:spcPct val="115000"/>
              </a:lnSpc>
              <a:spcAft>
                <a:spcPts val="0"/>
              </a:spcAft>
            </a:pPr>
            <a:r>
              <a:rPr lang="en-US"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C</a:t>
            </a:r>
            <a:r>
              <a:rPr lang="el-GR" sz="1600" baseline="-25000" dirty="0">
                <a:solidFill>
                  <a:srgbClr val="000000"/>
                </a:solidFill>
                <a:latin typeface="Calibri" panose="020F0502020204030204" pitchFamily="34" charset="0"/>
                <a:ea typeface="Calibri" panose="020F0502020204030204" pitchFamily="34" charset="0"/>
                <a:cs typeface="Comic Sans MS" panose="030F0702030302020204" pitchFamily="66" charset="0"/>
              </a:rPr>
              <a:t>41,6</a:t>
            </a:r>
            <a:r>
              <a:rPr lang="el-GR"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Η</a:t>
            </a:r>
            <a:r>
              <a:rPr lang="el-GR" sz="1600" baseline="-25000" dirty="0">
                <a:solidFill>
                  <a:srgbClr val="000000"/>
                </a:solidFill>
                <a:latin typeface="Calibri" panose="020F0502020204030204" pitchFamily="34" charset="0"/>
                <a:ea typeface="Calibri" panose="020F0502020204030204" pitchFamily="34" charset="0"/>
                <a:cs typeface="Comic Sans MS" panose="030F0702030302020204" pitchFamily="66" charset="0"/>
              </a:rPr>
              <a:t>55</a:t>
            </a:r>
            <a:r>
              <a:rPr lang="el-GR"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Ο</a:t>
            </a:r>
            <a:r>
              <a:rPr lang="el-GR" sz="1600" baseline="-25000" dirty="0">
                <a:solidFill>
                  <a:srgbClr val="000000"/>
                </a:solidFill>
                <a:latin typeface="Calibri" panose="020F0502020204030204" pitchFamily="34" charset="0"/>
                <a:ea typeface="Calibri" panose="020F0502020204030204" pitchFamily="34" charset="0"/>
                <a:cs typeface="Comic Sans MS" panose="030F0702030302020204" pitchFamily="66" charset="0"/>
              </a:rPr>
              <a:t>27,8</a:t>
            </a:r>
            <a:r>
              <a:rPr lang="el-GR"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 + (2 </a:t>
            </a:r>
            <a:r>
              <a:rPr lang="en-US"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x</a:t>
            </a:r>
            <a:r>
              <a:rPr lang="el-GR"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 41,6 + 27,5 – 27,8)/2 </a:t>
            </a:r>
            <a:r>
              <a:rPr lang="en-US"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O</a:t>
            </a:r>
            <a:r>
              <a:rPr lang="el-GR" sz="1600" baseline="-25000" dirty="0">
                <a:solidFill>
                  <a:srgbClr val="000000"/>
                </a:solidFill>
                <a:latin typeface="Calibri" panose="020F0502020204030204" pitchFamily="34" charset="0"/>
                <a:ea typeface="Calibri" panose="020F0502020204030204" pitchFamily="34" charset="0"/>
                <a:cs typeface="Comic Sans MS" panose="030F0702030302020204" pitchFamily="66" charset="0"/>
              </a:rPr>
              <a:t>2</a:t>
            </a:r>
            <a:r>
              <a:rPr lang="el-GR"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 =&gt; 41,6 </a:t>
            </a:r>
            <a:r>
              <a:rPr lang="en-US"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CO</a:t>
            </a:r>
            <a:r>
              <a:rPr lang="el-GR" sz="1600" baseline="-25000" dirty="0">
                <a:solidFill>
                  <a:srgbClr val="000000"/>
                </a:solidFill>
                <a:latin typeface="Calibri" panose="020F0502020204030204" pitchFamily="34" charset="0"/>
                <a:ea typeface="Calibri" panose="020F0502020204030204" pitchFamily="34" charset="0"/>
                <a:cs typeface="Comic Sans MS" panose="030F0702030302020204" pitchFamily="66" charset="0"/>
              </a:rPr>
              <a:t>2</a:t>
            </a:r>
            <a:r>
              <a:rPr lang="el-GR"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 + 27,5 </a:t>
            </a:r>
            <a:r>
              <a:rPr lang="en-US"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H</a:t>
            </a:r>
            <a:r>
              <a:rPr lang="el-GR" sz="1600" baseline="-25000" dirty="0">
                <a:solidFill>
                  <a:srgbClr val="000000"/>
                </a:solidFill>
                <a:latin typeface="Calibri" panose="020F0502020204030204" pitchFamily="34" charset="0"/>
                <a:ea typeface="Calibri" panose="020F0502020204030204" pitchFamily="34" charset="0"/>
                <a:cs typeface="Comic Sans MS" panose="030F0702030302020204" pitchFamily="66" charset="0"/>
              </a:rPr>
              <a:t>2</a:t>
            </a:r>
            <a:r>
              <a:rPr lang="en-US"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O</a:t>
            </a:r>
            <a:endParaRPr lang="el-GR"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l-GR" sz="1000" dirty="0">
                <a:solidFill>
                  <a:srgbClr val="000000"/>
                </a:solidFill>
                <a:latin typeface="Calibri" panose="020F0502020204030204" pitchFamily="34" charset="0"/>
                <a:ea typeface="Calibri" panose="020F0502020204030204" pitchFamily="34" charset="0"/>
                <a:cs typeface="Comic Sans MS" panose="030F0702030302020204" pitchFamily="66" charset="0"/>
              </a:rPr>
              <a:t> </a:t>
            </a:r>
            <a:endParaRPr lang="el-GR" sz="10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l-GR"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και </a:t>
            </a:r>
            <a:r>
              <a:rPr lang="el-GR" sz="1600" dirty="0" smtClean="0">
                <a:solidFill>
                  <a:srgbClr val="000000"/>
                </a:solidFill>
                <a:latin typeface="Calibri" panose="020F0502020204030204" pitchFamily="34" charset="0"/>
                <a:ea typeface="Calibri" panose="020F0502020204030204" pitchFamily="34" charset="0"/>
                <a:cs typeface="Comic Sans MS" panose="030F0702030302020204" pitchFamily="66" charset="0"/>
              </a:rPr>
              <a:t>η θερμότητα της αντίδρασης είναι</a:t>
            </a:r>
            <a:r>
              <a:rPr lang="el-GR"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 	16.873 = 41,6 </a:t>
            </a:r>
            <a:r>
              <a:rPr lang="en-US"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x</a:t>
            </a:r>
            <a:r>
              <a:rPr lang="el-GR"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 393,5 + 27,5 </a:t>
            </a:r>
            <a:r>
              <a:rPr lang="en-US"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x</a:t>
            </a:r>
            <a:r>
              <a:rPr lang="el-GR"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 285,8 – </a:t>
            </a:r>
            <a:r>
              <a:rPr lang="el-GR" sz="1600" dirty="0" err="1" smtClean="0">
                <a:solidFill>
                  <a:srgbClr val="000000"/>
                </a:solidFill>
                <a:latin typeface="Calibri" panose="020F0502020204030204" pitchFamily="34" charset="0"/>
                <a:ea typeface="Calibri" panose="020F0502020204030204" pitchFamily="34" charset="0"/>
                <a:cs typeface="Comic Sans MS" panose="030F0702030302020204" pitchFamily="66" charset="0"/>
              </a:rPr>
              <a:t>ΔΗ</a:t>
            </a:r>
            <a:r>
              <a:rPr lang="el-GR" sz="1600" baseline="-25000" dirty="0" err="1" smtClean="0">
                <a:solidFill>
                  <a:srgbClr val="000000"/>
                </a:solidFill>
                <a:latin typeface="Calibri" panose="020F0502020204030204" pitchFamily="34" charset="0"/>
                <a:ea typeface="Calibri" panose="020F0502020204030204" pitchFamily="34" charset="0"/>
                <a:cs typeface="Comic Sans MS" panose="030F0702030302020204" pitchFamily="66" charset="0"/>
              </a:rPr>
              <a:t>ξετβιομάζας</a:t>
            </a:r>
            <a:r>
              <a:rPr lang="el-GR" sz="1600" baseline="-25000" dirty="0" smtClean="0">
                <a:solidFill>
                  <a:srgbClr val="000000"/>
                </a:solidFill>
                <a:latin typeface="Calibri" panose="020F0502020204030204" pitchFamily="34" charset="0"/>
                <a:ea typeface="Calibri" panose="020F0502020204030204" pitchFamily="34" charset="0"/>
                <a:cs typeface="Comic Sans MS" panose="030F0702030302020204" pitchFamily="66" charset="0"/>
              </a:rPr>
              <a:t> </a:t>
            </a:r>
            <a:endParaRPr lang="el-GR"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l-GR" sz="1000" dirty="0">
                <a:solidFill>
                  <a:srgbClr val="000000"/>
                </a:solidFill>
                <a:latin typeface="Calibri" panose="020F0502020204030204" pitchFamily="34" charset="0"/>
                <a:ea typeface="Calibri" panose="020F0502020204030204" pitchFamily="34" charset="0"/>
                <a:cs typeface="Comic Sans MS" panose="030F0702030302020204" pitchFamily="66" charset="0"/>
              </a:rPr>
              <a:t> </a:t>
            </a:r>
            <a:endParaRPr lang="el-GR" sz="10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l-GR"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Οπότε: 		</a:t>
            </a:r>
            <a:r>
              <a:rPr lang="el-GR" sz="1600" dirty="0" err="1" smtClean="0">
                <a:solidFill>
                  <a:srgbClr val="000000"/>
                </a:solidFill>
                <a:latin typeface="Calibri" panose="020F0502020204030204" pitchFamily="34" charset="0"/>
                <a:ea typeface="Calibri" panose="020F0502020204030204" pitchFamily="34" charset="0"/>
                <a:cs typeface="Comic Sans MS" panose="030F0702030302020204" pitchFamily="66" charset="0"/>
              </a:rPr>
              <a:t>ΔΗ</a:t>
            </a:r>
            <a:r>
              <a:rPr lang="el-GR" sz="1600" baseline="-25000" dirty="0" err="1" smtClean="0">
                <a:solidFill>
                  <a:srgbClr val="000000"/>
                </a:solidFill>
                <a:latin typeface="Calibri" panose="020F0502020204030204" pitchFamily="34" charset="0"/>
                <a:ea typeface="Calibri" panose="020F0502020204030204" pitchFamily="34" charset="0"/>
                <a:cs typeface="Comic Sans MS" panose="030F0702030302020204" pitchFamily="66" charset="0"/>
              </a:rPr>
              <a:t>ξετβιομάζας</a:t>
            </a:r>
            <a:r>
              <a:rPr lang="el-GR" sz="1600" dirty="0" smtClean="0">
                <a:solidFill>
                  <a:srgbClr val="000000"/>
                </a:solidFill>
                <a:latin typeface="Calibri" panose="020F0502020204030204" pitchFamily="34" charset="0"/>
                <a:ea typeface="Calibri" panose="020F0502020204030204" pitchFamily="34" charset="0"/>
                <a:cs typeface="Comic Sans MS" panose="030F0702030302020204" pitchFamily="66" charset="0"/>
              </a:rPr>
              <a:t> </a:t>
            </a:r>
            <a:r>
              <a:rPr lang="el-GR"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 41,6 </a:t>
            </a:r>
            <a:r>
              <a:rPr lang="en-US"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x</a:t>
            </a:r>
            <a:r>
              <a:rPr lang="el-GR"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 393,5 + 27,5 </a:t>
            </a:r>
            <a:r>
              <a:rPr lang="en-US"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x</a:t>
            </a:r>
            <a:r>
              <a:rPr lang="el-GR"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 285,8 – 16.873 = 7.356,1 </a:t>
            </a:r>
            <a:r>
              <a:rPr lang="en-US" sz="1600" dirty="0" err="1">
                <a:solidFill>
                  <a:srgbClr val="000000"/>
                </a:solidFill>
                <a:latin typeface="Calibri" panose="020F0502020204030204" pitchFamily="34" charset="0"/>
                <a:ea typeface="Calibri" panose="020F0502020204030204" pitchFamily="34" charset="0"/>
                <a:cs typeface="Comic Sans MS" panose="030F0702030302020204" pitchFamily="66" charset="0"/>
              </a:rPr>
              <a:t>kj</a:t>
            </a:r>
            <a:r>
              <a:rPr lang="el-GR"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a:t>
            </a:r>
            <a:r>
              <a:rPr lang="en-US" sz="1600" dirty="0" smtClean="0">
                <a:solidFill>
                  <a:srgbClr val="000000"/>
                </a:solidFill>
                <a:latin typeface="Calibri" panose="020F0502020204030204" pitchFamily="34" charset="0"/>
                <a:ea typeface="Calibri" panose="020F0502020204030204" pitchFamily="34" charset="0"/>
                <a:cs typeface="Comic Sans MS" panose="030F0702030302020204" pitchFamily="66" charset="0"/>
              </a:rPr>
              <a:t>kg </a:t>
            </a:r>
            <a:r>
              <a:rPr lang="el-GR" sz="1600" dirty="0" err="1" smtClean="0">
                <a:solidFill>
                  <a:srgbClr val="000000"/>
                </a:solidFill>
                <a:latin typeface="Calibri" panose="020F0502020204030204" pitchFamily="34" charset="0"/>
                <a:ea typeface="Calibri" panose="020F0502020204030204" pitchFamily="34" charset="0"/>
                <a:cs typeface="Comic Sans MS" panose="030F0702030302020204" pitchFamily="66" charset="0"/>
              </a:rPr>
              <a:t>ξετ</a:t>
            </a:r>
            <a:r>
              <a:rPr lang="el-GR" sz="1600" dirty="0" smtClean="0">
                <a:solidFill>
                  <a:srgbClr val="000000"/>
                </a:solidFill>
                <a:latin typeface="Calibri" panose="020F0502020204030204" pitchFamily="34" charset="0"/>
                <a:ea typeface="Calibri" panose="020F0502020204030204" pitchFamily="34" charset="0"/>
                <a:cs typeface="Comic Sans MS" panose="030F0702030302020204" pitchFamily="66" charset="0"/>
              </a:rPr>
              <a:t> βιομάζας</a:t>
            </a:r>
            <a:endParaRPr lang="el-GR" sz="16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9682024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7 - TextBox"/>
          <p:cNvSpPr txBox="1"/>
          <p:nvPr/>
        </p:nvSpPr>
        <p:spPr>
          <a:xfrm>
            <a:off x="-32" y="-24"/>
            <a:ext cx="9144032" cy="461665"/>
          </a:xfrm>
          <a:prstGeom prst="rect">
            <a:avLst/>
          </a:prstGeom>
          <a:noFill/>
        </p:spPr>
        <p:txBody>
          <a:bodyPr wrap="square" rtlCol="0">
            <a:spAutoFit/>
          </a:bodyPr>
          <a:lstStyle/>
          <a:p>
            <a:r>
              <a:rPr lang="el-GR" sz="2400" b="1" dirty="0" smtClean="0">
                <a:solidFill>
                  <a:srgbClr val="2B3616"/>
                </a:solidFill>
              </a:rPr>
              <a:t>Παράδειγμα 1</a:t>
            </a:r>
            <a:endParaRPr lang="el-GR" sz="2400" dirty="0">
              <a:solidFill>
                <a:srgbClr val="2B3616"/>
              </a:solidFill>
            </a:endParaRPr>
          </a:p>
        </p:txBody>
      </p:sp>
      <p:sp>
        <p:nvSpPr>
          <p:cNvPr id="5" name="Ορθογώνιο 4"/>
          <p:cNvSpPr/>
          <p:nvPr/>
        </p:nvSpPr>
        <p:spPr>
          <a:xfrm>
            <a:off x="-32" y="620688"/>
            <a:ext cx="9144032" cy="6096028"/>
          </a:xfrm>
          <a:prstGeom prst="rect">
            <a:avLst/>
          </a:prstGeom>
        </p:spPr>
        <p:txBody>
          <a:bodyPr wrap="square">
            <a:spAutoFit/>
          </a:bodyPr>
          <a:lstStyle/>
          <a:p>
            <a:pPr algn="just">
              <a:lnSpc>
                <a:spcPct val="115000"/>
              </a:lnSpc>
              <a:spcAft>
                <a:spcPts val="0"/>
              </a:spcAft>
            </a:pP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Για να υπολογιστεί η σύσταση των </a:t>
            </a:r>
            <a:r>
              <a:rPr lang="el-GR" sz="1600" dirty="0" err="1">
                <a:solidFill>
                  <a:srgbClr val="2B3616"/>
                </a:solidFill>
                <a:latin typeface="Calibri" panose="020F0502020204030204" pitchFamily="34" charset="0"/>
                <a:ea typeface="Calibri" panose="020F0502020204030204" pitchFamily="34" charset="0"/>
                <a:cs typeface="Comic Sans MS" panose="030F0702030302020204" pitchFamily="66" charset="0"/>
              </a:rPr>
              <a:t>απαερίων</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πρέπει πρώτα να υπολογιστεί η περίσσεια αέρα που χρησιμοποιείται. Ο </a:t>
            </a:r>
            <a:r>
              <a:rPr lang="el-GR" sz="1600" dirty="0" err="1">
                <a:solidFill>
                  <a:srgbClr val="2B3616"/>
                </a:solidFill>
                <a:latin typeface="Calibri" panose="020F0502020204030204" pitchFamily="34" charset="0"/>
                <a:ea typeface="Calibri" panose="020F0502020204030204" pitchFamily="34" charset="0"/>
                <a:cs typeface="Comic Sans MS" panose="030F0702030302020204" pitchFamily="66" charset="0"/>
              </a:rPr>
              <a:t>στοιχειομετρικός</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αέρας που απαιτείται για πλήρη καύση, στη βάση </a:t>
            </a:r>
            <a:r>
              <a:rPr lang="el-GR" sz="1600" b="1"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1 </a:t>
            </a:r>
            <a:r>
              <a:rPr lang="en-US" sz="1600" b="1" dirty="0">
                <a:solidFill>
                  <a:srgbClr val="2B3616"/>
                </a:solidFill>
                <a:latin typeface="Calibri" panose="020F0502020204030204" pitchFamily="34" charset="0"/>
                <a:ea typeface="Calibri" panose="020F0502020204030204" pitchFamily="34" charset="0"/>
                <a:cs typeface="Comic Sans MS" panose="030F0702030302020204" pitchFamily="66" charset="0"/>
              </a:rPr>
              <a:t>kg</a:t>
            </a:r>
            <a:r>
              <a:rPr lang="el-GR" sz="1600" b="1" dirty="0">
                <a:solidFill>
                  <a:srgbClr val="2B3616"/>
                </a:solidFill>
                <a:latin typeface="Calibri" panose="020F0502020204030204" pitchFamily="34" charset="0"/>
                <a:ea typeface="Calibri" panose="020F0502020204030204" pitchFamily="34" charset="0"/>
                <a:cs typeface="Comic Sans MS" panose="030F0702030302020204" pitchFamily="66" charset="0"/>
              </a:rPr>
              <a:t> </a:t>
            </a:r>
            <a:r>
              <a:rPr lang="el-GR" sz="1600" b="1"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βιομάζας </a:t>
            </a:r>
            <a:r>
              <a:rPr lang="el-GR"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ή </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720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gr</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a:t>
            </a:r>
            <a:r>
              <a:rPr lang="el-GR" sz="1600" dirty="0" err="1" smtClean="0">
                <a:solidFill>
                  <a:srgbClr val="2B3616"/>
                </a:solidFill>
                <a:latin typeface="Calibri" panose="020F0502020204030204" pitchFamily="34" charset="0"/>
                <a:ea typeface="Calibri" panose="020F0502020204030204" pitchFamily="34" charset="0"/>
                <a:cs typeface="Comic Sans MS" panose="030F0702030302020204" pitchFamily="66" charset="0"/>
              </a:rPr>
              <a:t>ξετ</a:t>
            </a:r>
            <a:r>
              <a:rPr lang="el-GR"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 βιομάζας, </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υπολογίζεται ως εξής:</a:t>
            </a:r>
            <a:endParaRPr lang="el-GR" sz="1600" dirty="0">
              <a:solidFill>
                <a:srgbClr val="2B3616"/>
              </a:solidFill>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a:t>
            </a:r>
            <a:endParaRPr lang="el-GR" sz="1600" dirty="0">
              <a:solidFill>
                <a:srgbClr val="2B3616"/>
              </a:solidFill>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τα 720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gr</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a:t>
            </a:r>
            <a:r>
              <a:rPr lang="el-GR" sz="1600" dirty="0" err="1" smtClean="0">
                <a:solidFill>
                  <a:srgbClr val="2B3616"/>
                </a:solidFill>
                <a:latin typeface="Calibri" panose="020F0502020204030204" pitchFamily="34" charset="0"/>
                <a:ea typeface="Calibri" panose="020F0502020204030204" pitchFamily="34" charset="0"/>
                <a:cs typeface="Comic Sans MS" panose="030F0702030302020204" pitchFamily="66" charset="0"/>
              </a:rPr>
              <a:t>ξετ</a:t>
            </a:r>
            <a:r>
              <a:rPr lang="el-GR"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 βιομάζας </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περιέχουν:	360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gr C</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a:t>
            </a:r>
            <a:r>
              <a:rPr lang="el-GR"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	ή </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30 </a:t>
            </a:r>
            <a:r>
              <a:rPr lang="en-US" sz="1600" dirty="0" err="1">
                <a:solidFill>
                  <a:srgbClr val="2B3616"/>
                </a:solidFill>
                <a:latin typeface="Calibri" panose="020F0502020204030204" pitchFamily="34" charset="0"/>
                <a:ea typeface="Calibri" panose="020F0502020204030204" pitchFamily="34" charset="0"/>
                <a:cs typeface="Comic Sans MS" panose="030F0702030302020204" pitchFamily="66" charset="0"/>
              </a:rPr>
              <a:t>mol</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C</a:t>
            </a:r>
            <a:endParaRPr lang="el-GR" sz="1600" dirty="0">
              <a:solidFill>
                <a:srgbClr val="2B3616"/>
              </a:solidFill>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a:t>
            </a:r>
            <a:r>
              <a:rPr lang="el-GR"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40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gr H</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ή  	40 </a:t>
            </a:r>
            <a:r>
              <a:rPr lang="en-US" sz="1600" dirty="0" err="1">
                <a:solidFill>
                  <a:srgbClr val="2B3616"/>
                </a:solidFill>
                <a:latin typeface="Calibri" panose="020F0502020204030204" pitchFamily="34" charset="0"/>
                <a:ea typeface="Calibri" panose="020F0502020204030204" pitchFamily="34" charset="0"/>
                <a:cs typeface="Comic Sans MS" panose="030F0702030302020204" pitchFamily="66" charset="0"/>
              </a:rPr>
              <a:t>mol</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H</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και </a:t>
            </a:r>
            <a:endParaRPr lang="el-GR" sz="1600" dirty="0">
              <a:solidFill>
                <a:srgbClr val="2B3616"/>
              </a:solidFill>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a:t>
            </a:r>
            <a:r>
              <a:rPr lang="el-GR"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320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gr O</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a:t>
            </a:r>
            <a:r>
              <a:rPr lang="el-GR"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	ή </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20 </a:t>
            </a:r>
            <a:r>
              <a:rPr lang="en-US" sz="1600" dirty="0" err="1">
                <a:solidFill>
                  <a:srgbClr val="2B3616"/>
                </a:solidFill>
                <a:latin typeface="Calibri" panose="020F0502020204030204" pitchFamily="34" charset="0"/>
                <a:ea typeface="Calibri" panose="020F0502020204030204" pitchFamily="34" charset="0"/>
                <a:cs typeface="Comic Sans MS" panose="030F0702030302020204" pitchFamily="66" charset="0"/>
              </a:rPr>
              <a:t>mol</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O</a:t>
            </a:r>
            <a:endParaRPr lang="el-GR" sz="1600" dirty="0">
              <a:solidFill>
                <a:srgbClr val="2B3616"/>
              </a:solidFill>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l-GR" sz="1000" dirty="0">
                <a:solidFill>
                  <a:srgbClr val="2B3616"/>
                </a:solidFill>
                <a:latin typeface="Calibri" panose="020F0502020204030204" pitchFamily="34" charset="0"/>
                <a:ea typeface="Calibri" panose="020F0502020204030204" pitchFamily="34" charset="0"/>
                <a:cs typeface="Comic Sans MS" panose="030F0702030302020204" pitchFamily="66" charset="0"/>
              </a:rPr>
              <a:t> </a:t>
            </a:r>
            <a:endParaRPr lang="el-GR" sz="1000" dirty="0">
              <a:solidFill>
                <a:srgbClr val="2B3616"/>
              </a:solidFill>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οπότε, η στοιχειομετρία της πλήρους καύσης </a:t>
            </a:r>
            <a:r>
              <a:rPr lang="el-GR"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(1 κιλού φυσικής βιομάζας) είναι</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a:t>
            </a:r>
            <a:endParaRPr lang="el-GR" sz="1600" dirty="0">
              <a:solidFill>
                <a:srgbClr val="2B3616"/>
              </a:solidFill>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l-GR" sz="1000" dirty="0">
                <a:solidFill>
                  <a:srgbClr val="2B3616"/>
                </a:solidFill>
                <a:latin typeface="Calibri" panose="020F0502020204030204" pitchFamily="34" charset="0"/>
                <a:ea typeface="Calibri" panose="020F0502020204030204" pitchFamily="34" charset="0"/>
                <a:cs typeface="Comic Sans MS" panose="030F0702030302020204" pitchFamily="66" charset="0"/>
              </a:rPr>
              <a:t> </a:t>
            </a:r>
            <a:endParaRPr lang="el-GR" sz="1000" dirty="0">
              <a:solidFill>
                <a:srgbClr val="2B3616"/>
              </a:solidFill>
              <a:latin typeface="Calibri" panose="020F0502020204030204" pitchFamily="34" charset="0"/>
              <a:ea typeface="Calibri" panose="020F0502020204030204" pitchFamily="34" charset="0"/>
              <a:cs typeface="Times New Roman" panose="02020603050405020304" pitchFamily="18" charset="0"/>
            </a:endParaRPr>
          </a:p>
          <a:p>
            <a:pPr algn="ctr">
              <a:lnSpc>
                <a:spcPct val="115000"/>
              </a:lnSpc>
              <a:spcAft>
                <a:spcPts val="0"/>
              </a:spcAft>
            </a:pP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C</a:t>
            </a:r>
            <a:r>
              <a:rPr lang="el-GR" sz="1600" baseline="-25000" dirty="0">
                <a:solidFill>
                  <a:srgbClr val="2B3616"/>
                </a:solidFill>
                <a:latin typeface="Calibri" panose="020F0502020204030204" pitchFamily="34" charset="0"/>
                <a:ea typeface="Calibri" panose="020F0502020204030204" pitchFamily="34" charset="0"/>
                <a:cs typeface="Comic Sans MS" panose="030F0702030302020204" pitchFamily="66" charset="0"/>
              </a:rPr>
              <a:t>30</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H</a:t>
            </a:r>
            <a:r>
              <a:rPr lang="el-GR" sz="1600" baseline="-25000" dirty="0">
                <a:solidFill>
                  <a:srgbClr val="2B3616"/>
                </a:solidFill>
                <a:latin typeface="Calibri" panose="020F0502020204030204" pitchFamily="34" charset="0"/>
                <a:ea typeface="Calibri" panose="020F0502020204030204" pitchFamily="34" charset="0"/>
                <a:cs typeface="Comic Sans MS" panose="030F0702030302020204" pitchFamily="66" charset="0"/>
              </a:rPr>
              <a:t>40</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O</a:t>
            </a:r>
            <a:r>
              <a:rPr lang="el-GR" sz="1600" baseline="-25000" dirty="0">
                <a:solidFill>
                  <a:srgbClr val="2B3616"/>
                </a:solidFill>
                <a:latin typeface="Calibri" panose="020F0502020204030204" pitchFamily="34" charset="0"/>
                <a:ea typeface="Calibri" panose="020F0502020204030204" pitchFamily="34" charset="0"/>
                <a:cs typeface="Comic Sans MS" panose="030F0702030302020204" pitchFamily="66" charset="0"/>
              </a:rPr>
              <a:t>20</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 (2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x</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30 + 20 - 20)/2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O</a:t>
            </a:r>
            <a:r>
              <a:rPr lang="el-GR" sz="1600" baseline="-25000" dirty="0">
                <a:solidFill>
                  <a:srgbClr val="2B3616"/>
                </a:solidFill>
                <a:latin typeface="Calibri" panose="020F0502020204030204" pitchFamily="34" charset="0"/>
                <a:ea typeface="Calibri" panose="020F0502020204030204" pitchFamily="34" charset="0"/>
                <a:cs typeface="Comic Sans MS" panose="030F0702030302020204" pitchFamily="66" charset="0"/>
              </a:rPr>
              <a:t>2</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=&gt; 30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CO</a:t>
            </a:r>
            <a:r>
              <a:rPr lang="el-GR" sz="1600" baseline="-25000" dirty="0">
                <a:solidFill>
                  <a:srgbClr val="2B3616"/>
                </a:solidFill>
                <a:latin typeface="Calibri" panose="020F0502020204030204" pitchFamily="34" charset="0"/>
                <a:ea typeface="Calibri" panose="020F0502020204030204" pitchFamily="34" charset="0"/>
                <a:cs typeface="Comic Sans MS" panose="030F0702030302020204" pitchFamily="66" charset="0"/>
              </a:rPr>
              <a:t>2</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+ 20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H</a:t>
            </a:r>
            <a:r>
              <a:rPr lang="el-GR" sz="1600" baseline="-25000" dirty="0">
                <a:solidFill>
                  <a:srgbClr val="2B3616"/>
                </a:solidFill>
                <a:latin typeface="Calibri" panose="020F0502020204030204" pitchFamily="34" charset="0"/>
                <a:ea typeface="Calibri" panose="020F0502020204030204" pitchFamily="34" charset="0"/>
                <a:cs typeface="Comic Sans MS" panose="030F0702030302020204" pitchFamily="66" charset="0"/>
              </a:rPr>
              <a:t>2</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O</a:t>
            </a:r>
            <a:endParaRPr lang="el-GR" sz="1600" dirty="0">
              <a:solidFill>
                <a:srgbClr val="2B3616"/>
              </a:solidFill>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l-GR" sz="1000" dirty="0">
                <a:solidFill>
                  <a:srgbClr val="2B3616"/>
                </a:solidFill>
                <a:latin typeface="Calibri" panose="020F0502020204030204" pitchFamily="34" charset="0"/>
                <a:ea typeface="Calibri" panose="020F0502020204030204" pitchFamily="34" charset="0"/>
                <a:cs typeface="Comic Sans MS" panose="030F0702030302020204" pitchFamily="66" charset="0"/>
              </a:rPr>
              <a:t> </a:t>
            </a:r>
            <a:endParaRPr lang="el-GR" sz="1000" dirty="0">
              <a:solidFill>
                <a:srgbClr val="2B3616"/>
              </a:solidFill>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1000"/>
              </a:spcAft>
            </a:pP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και το θεωρητικό Ο</a:t>
            </a:r>
            <a:r>
              <a:rPr lang="el-GR" sz="1600" baseline="-25000" dirty="0">
                <a:solidFill>
                  <a:srgbClr val="2B3616"/>
                </a:solidFill>
                <a:latin typeface="Calibri" panose="020F0502020204030204" pitchFamily="34" charset="0"/>
                <a:ea typeface="Calibri" panose="020F0502020204030204" pitchFamily="34" charset="0"/>
                <a:cs typeface="Comic Sans MS" panose="030F0702030302020204" pitchFamily="66" charset="0"/>
              </a:rPr>
              <a:t>2</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που απαιτείται είναι 30 </a:t>
            </a:r>
            <a:r>
              <a:rPr lang="en-US" sz="1600" dirty="0" err="1">
                <a:solidFill>
                  <a:srgbClr val="2B3616"/>
                </a:solidFill>
                <a:latin typeface="Calibri" panose="020F0502020204030204" pitchFamily="34" charset="0"/>
                <a:ea typeface="Calibri" panose="020F0502020204030204" pitchFamily="34" charset="0"/>
                <a:cs typeface="Comic Sans MS" panose="030F0702030302020204" pitchFamily="66" charset="0"/>
              </a:rPr>
              <a:t>mol</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 </a:t>
            </a:r>
            <a:r>
              <a:rPr lang="en-US"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kg </a:t>
            </a:r>
            <a:r>
              <a:rPr lang="el-GR"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βιομάζας. </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Η αντίστοιχη ποσότητα αέρα είναι :</a:t>
            </a:r>
            <a:endParaRPr lang="el-GR" sz="1600" dirty="0">
              <a:solidFill>
                <a:srgbClr val="2B3616"/>
              </a:solidFill>
              <a:latin typeface="Calibri" panose="020F0502020204030204" pitchFamily="34" charset="0"/>
              <a:ea typeface="Calibri" panose="020F0502020204030204" pitchFamily="34" charset="0"/>
              <a:cs typeface="Times New Roman" panose="02020603050405020304" pitchFamily="18" charset="0"/>
            </a:endParaRPr>
          </a:p>
          <a:p>
            <a:pPr algn="ctr">
              <a:lnSpc>
                <a:spcPct val="115000"/>
              </a:lnSpc>
              <a:spcAft>
                <a:spcPts val="0"/>
              </a:spcAft>
            </a:pP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30 mol O</a:t>
            </a:r>
            <a:r>
              <a:rPr lang="en-US" sz="1600" baseline="-25000" dirty="0">
                <a:solidFill>
                  <a:srgbClr val="2B3616"/>
                </a:solidFill>
                <a:latin typeface="Calibri" panose="020F0502020204030204" pitchFamily="34" charset="0"/>
                <a:ea typeface="Calibri" panose="020F0502020204030204" pitchFamily="34" charset="0"/>
                <a:cs typeface="Comic Sans MS" panose="030F0702030302020204" pitchFamily="66" charset="0"/>
              </a:rPr>
              <a:t>2</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+ 79/21 x 30 mol N</a:t>
            </a:r>
            <a:r>
              <a:rPr lang="en-US" sz="1600" baseline="-25000" dirty="0">
                <a:solidFill>
                  <a:srgbClr val="2B3616"/>
                </a:solidFill>
                <a:latin typeface="Calibri" panose="020F0502020204030204" pitchFamily="34" charset="0"/>
                <a:ea typeface="Calibri" panose="020F0502020204030204" pitchFamily="34" charset="0"/>
                <a:cs typeface="Comic Sans MS" panose="030F0702030302020204" pitchFamily="66" charset="0"/>
              </a:rPr>
              <a:t>2</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 142,9 </a:t>
            </a:r>
            <a:r>
              <a:rPr lang="en-US"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mol</a:t>
            </a:r>
            <a:r>
              <a:rPr lang="el-GR"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 αέρα</a:t>
            </a:r>
            <a:r>
              <a:rPr lang="en-US"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 </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kg </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βιομάζας</a:t>
            </a:r>
            <a:endParaRPr lang="el-GR" sz="1600" dirty="0">
              <a:solidFill>
                <a:srgbClr val="2B3616"/>
              </a:solidFill>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n-US" sz="1000" dirty="0">
                <a:solidFill>
                  <a:srgbClr val="2B3616"/>
                </a:solidFill>
                <a:latin typeface="Calibri" panose="020F0502020204030204" pitchFamily="34" charset="0"/>
                <a:ea typeface="Calibri" panose="020F0502020204030204" pitchFamily="34" charset="0"/>
                <a:cs typeface="Comic Sans MS" panose="030F0702030302020204" pitchFamily="66" charset="0"/>
              </a:rPr>
              <a:t> </a:t>
            </a:r>
            <a:endParaRPr lang="el-GR" sz="1000" dirty="0">
              <a:solidFill>
                <a:srgbClr val="2B3616"/>
              </a:solidFill>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Για 25 % περίσσεια αέρα η συνολική ποσότητα αέρα που τροφοδοτείται είναι :</a:t>
            </a:r>
            <a:endParaRPr lang="el-GR" sz="1600" dirty="0">
              <a:solidFill>
                <a:srgbClr val="2B3616"/>
              </a:solidFill>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l-GR" sz="1000" dirty="0">
                <a:solidFill>
                  <a:srgbClr val="2B3616"/>
                </a:solidFill>
                <a:latin typeface="Calibri" panose="020F0502020204030204" pitchFamily="34" charset="0"/>
                <a:ea typeface="Calibri" panose="020F0502020204030204" pitchFamily="34" charset="0"/>
                <a:cs typeface="Comic Sans MS" panose="030F0702030302020204" pitchFamily="66" charset="0"/>
              </a:rPr>
              <a:t> </a:t>
            </a:r>
            <a:endParaRPr lang="el-GR" sz="1000" dirty="0">
              <a:solidFill>
                <a:srgbClr val="2B3616"/>
              </a:solidFill>
              <a:latin typeface="Calibri" panose="020F0502020204030204" pitchFamily="34" charset="0"/>
              <a:ea typeface="Calibri" panose="020F0502020204030204" pitchFamily="34" charset="0"/>
              <a:cs typeface="Times New Roman" panose="02020603050405020304" pitchFamily="18" charset="0"/>
            </a:endParaRPr>
          </a:p>
          <a:p>
            <a:pPr algn="ctr">
              <a:lnSpc>
                <a:spcPct val="115000"/>
              </a:lnSpc>
              <a:spcAft>
                <a:spcPts val="0"/>
              </a:spcAft>
            </a:pP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( 1 + 0,25 )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x</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142,9 = 178,6 </a:t>
            </a:r>
            <a:r>
              <a:rPr lang="en-US" sz="1600" dirty="0" err="1" smtClean="0">
                <a:solidFill>
                  <a:srgbClr val="2B3616"/>
                </a:solidFill>
                <a:latin typeface="Calibri" panose="020F0502020204030204" pitchFamily="34" charset="0"/>
                <a:ea typeface="Calibri" panose="020F0502020204030204" pitchFamily="34" charset="0"/>
                <a:cs typeface="Comic Sans MS" panose="030F0702030302020204" pitchFamily="66" charset="0"/>
              </a:rPr>
              <a:t>mol</a:t>
            </a:r>
            <a:r>
              <a:rPr lang="en-US"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 </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kg </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βιομάζας</a:t>
            </a:r>
            <a:endParaRPr lang="el-GR" sz="1600" dirty="0">
              <a:solidFill>
                <a:srgbClr val="2B3616"/>
              </a:solidFill>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l-GR" sz="1000" dirty="0">
                <a:solidFill>
                  <a:srgbClr val="2B3616"/>
                </a:solidFill>
                <a:latin typeface="Calibri" panose="020F0502020204030204" pitchFamily="34" charset="0"/>
                <a:ea typeface="Calibri" panose="020F0502020204030204" pitchFamily="34" charset="0"/>
                <a:cs typeface="Comic Sans MS" panose="030F0702030302020204" pitchFamily="66" charset="0"/>
              </a:rPr>
              <a:t> </a:t>
            </a:r>
            <a:endParaRPr lang="el-GR" sz="1000" dirty="0">
              <a:solidFill>
                <a:srgbClr val="2B3616"/>
              </a:solidFill>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l-GR"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δηλαδή:		0,21 </a:t>
            </a:r>
            <a:r>
              <a:rPr lang="en-US"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x 178,6 = 37,5 </a:t>
            </a:r>
            <a:r>
              <a:rPr lang="en-US" sz="1600" dirty="0" err="1">
                <a:solidFill>
                  <a:srgbClr val="2B3616"/>
                </a:solidFill>
                <a:latin typeface="Calibri" panose="020F0502020204030204" pitchFamily="34" charset="0"/>
                <a:ea typeface="Calibri" panose="020F0502020204030204" pitchFamily="34" charset="0"/>
                <a:cs typeface="Comic Sans MS" panose="030F0702030302020204" pitchFamily="66" charset="0"/>
              </a:rPr>
              <a:t>mol</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a:t>
            </a:r>
            <a:r>
              <a:rPr lang="en-US"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O2 </a:t>
            </a:r>
            <a:r>
              <a:rPr lang="el-GR"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kg </a:t>
            </a:r>
            <a:r>
              <a:rPr lang="el-GR"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βιομάζας</a:t>
            </a:r>
            <a:r>
              <a:rPr lang="en-US"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	</a:t>
            </a:r>
            <a:r>
              <a:rPr lang="el-GR"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και</a:t>
            </a:r>
          </a:p>
          <a:p>
            <a:pPr algn="just">
              <a:lnSpc>
                <a:spcPct val="115000"/>
              </a:lnSpc>
              <a:spcAft>
                <a:spcPts val="0"/>
              </a:spcAft>
            </a:pPr>
            <a:r>
              <a:rPr lang="el-GR"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		0,79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x 178,6 = </a:t>
            </a:r>
            <a:r>
              <a:rPr lang="el-GR"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141,1</a:t>
            </a:r>
            <a:r>
              <a:rPr lang="en-US"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 </a:t>
            </a:r>
            <a:r>
              <a:rPr lang="en-US" sz="1600" dirty="0" err="1">
                <a:solidFill>
                  <a:srgbClr val="2B3616"/>
                </a:solidFill>
                <a:latin typeface="Calibri" panose="020F0502020204030204" pitchFamily="34" charset="0"/>
                <a:ea typeface="Calibri" panose="020F0502020204030204" pitchFamily="34" charset="0"/>
                <a:cs typeface="Comic Sans MS" panose="030F0702030302020204" pitchFamily="66" charset="0"/>
              </a:rPr>
              <a:t>mol</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a:t>
            </a:r>
            <a:r>
              <a:rPr lang="el-GR"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Ν</a:t>
            </a:r>
            <a:r>
              <a:rPr lang="en-US"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2 </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kg </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βιομάζας</a:t>
            </a:r>
          </a:p>
          <a:p>
            <a:pPr algn="just">
              <a:lnSpc>
                <a:spcPct val="115000"/>
              </a:lnSpc>
              <a:spcAft>
                <a:spcPts val="0"/>
              </a:spcAft>
            </a:pPr>
            <a:endParaRPr lang="el-GR"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endParaRPr>
          </a:p>
          <a:p>
            <a:pPr algn="just">
              <a:lnSpc>
                <a:spcPct val="115000"/>
              </a:lnSpc>
              <a:spcAft>
                <a:spcPts val="0"/>
              </a:spcAft>
            </a:pPr>
            <a:endParaRPr lang="el-GR" sz="1600" dirty="0">
              <a:solidFill>
                <a:srgbClr val="2B3616"/>
              </a:solidFill>
            </a:endParaRPr>
          </a:p>
        </p:txBody>
      </p:sp>
    </p:spTree>
    <p:extLst>
      <p:ext uri="{BB962C8B-B14F-4D97-AF65-F5344CB8AC3E}">
        <p14:creationId xmlns:p14="http://schemas.microsoft.com/office/powerpoint/2010/main" val="402947516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7 - TextBox"/>
          <p:cNvSpPr txBox="1"/>
          <p:nvPr/>
        </p:nvSpPr>
        <p:spPr>
          <a:xfrm>
            <a:off x="-32" y="-24"/>
            <a:ext cx="9144032" cy="461665"/>
          </a:xfrm>
          <a:prstGeom prst="rect">
            <a:avLst/>
          </a:prstGeom>
          <a:noFill/>
        </p:spPr>
        <p:txBody>
          <a:bodyPr wrap="square" rtlCol="0">
            <a:spAutoFit/>
          </a:bodyPr>
          <a:lstStyle/>
          <a:p>
            <a:r>
              <a:rPr lang="el-GR" sz="2400" b="1" dirty="0" smtClean="0">
                <a:solidFill>
                  <a:srgbClr val="2B3616"/>
                </a:solidFill>
              </a:rPr>
              <a:t>Παράδειγμα 1</a:t>
            </a:r>
            <a:endParaRPr lang="el-GR" sz="2400" dirty="0">
              <a:solidFill>
                <a:srgbClr val="2B3616"/>
              </a:solidFill>
            </a:endParaRPr>
          </a:p>
        </p:txBody>
      </p:sp>
      <p:sp>
        <p:nvSpPr>
          <p:cNvPr id="5" name="Ορθογώνιο 4"/>
          <p:cNvSpPr/>
          <p:nvPr/>
        </p:nvSpPr>
        <p:spPr>
          <a:xfrm>
            <a:off x="-33196" y="1340768"/>
            <a:ext cx="9144032" cy="4296561"/>
          </a:xfrm>
          <a:prstGeom prst="rect">
            <a:avLst/>
          </a:prstGeom>
        </p:spPr>
        <p:txBody>
          <a:bodyPr wrap="square">
            <a:spAutoFit/>
          </a:bodyPr>
          <a:lstStyle/>
          <a:p>
            <a:pPr algn="just">
              <a:lnSpc>
                <a:spcPct val="115000"/>
              </a:lnSpc>
              <a:spcAft>
                <a:spcPts val="0"/>
              </a:spcAft>
            </a:pPr>
            <a:r>
              <a:rPr lang="el-GR"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Με </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βάση τα παραπάνω, η αντίδραση που λαμβάνει χώρα στον καυστήρα (στη βάση 1 </a:t>
            </a:r>
            <a:r>
              <a:rPr lang="en-US"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kg </a:t>
            </a:r>
            <a:r>
              <a:rPr lang="el-GR"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βιομάζας) </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είναι :</a:t>
            </a:r>
            <a:endParaRPr lang="el-GR" sz="1600" dirty="0">
              <a:solidFill>
                <a:srgbClr val="2B3616"/>
              </a:solidFill>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l-GR" sz="1000" dirty="0">
                <a:solidFill>
                  <a:srgbClr val="2B3616"/>
                </a:solidFill>
                <a:latin typeface="Calibri" panose="020F0502020204030204" pitchFamily="34" charset="0"/>
                <a:ea typeface="Calibri" panose="020F0502020204030204" pitchFamily="34" charset="0"/>
                <a:cs typeface="Comic Sans MS" panose="030F0702030302020204" pitchFamily="66" charset="0"/>
              </a:rPr>
              <a:t> </a:t>
            </a:r>
            <a:endParaRPr lang="el-GR" sz="1000" dirty="0">
              <a:solidFill>
                <a:srgbClr val="2B3616"/>
              </a:solidFill>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C</a:t>
            </a:r>
            <a:r>
              <a:rPr lang="en-US" sz="1600" baseline="-25000" dirty="0">
                <a:solidFill>
                  <a:srgbClr val="2B3616"/>
                </a:solidFill>
                <a:latin typeface="Calibri" panose="020F0502020204030204" pitchFamily="34" charset="0"/>
                <a:ea typeface="Calibri" panose="020F0502020204030204" pitchFamily="34" charset="0"/>
                <a:cs typeface="Comic Sans MS" panose="030F0702030302020204" pitchFamily="66" charset="0"/>
              </a:rPr>
              <a:t>30</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H</a:t>
            </a:r>
            <a:r>
              <a:rPr lang="en-US" sz="1600" baseline="-25000" dirty="0">
                <a:solidFill>
                  <a:srgbClr val="2B3616"/>
                </a:solidFill>
                <a:latin typeface="Calibri" panose="020F0502020204030204" pitchFamily="34" charset="0"/>
                <a:ea typeface="Calibri" panose="020F0502020204030204" pitchFamily="34" charset="0"/>
                <a:cs typeface="Comic Sans MS" panose="030F0702030302020204" pitchFamily="66" charset="0"/>
              </a:rPr>
              <a:t>40</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O</a:t>
            </a:r>
            <a:r>
              <a:rPr lang="en-US" sz="1600" baseline="-25000" dirty="0">
                <a:solidFill>
                  <a:srgbClr val="2B3616"/>
                </a:solidFill>
                <a:latin typeface="Calibri" panose="020F0502020204030204" pitchFamily="34" charset="0"/>
                <a:ea typeface="Calibri" panose="020F0502020204030204" pitchFamily="34" charset="0"/>
                <a:cs typeface="Comic Sans MS" panose="030F0702030302020204" pitchFamily="66" charset="0"/>
              </a:rPr>
              <a:t>20</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a:t>
            </a:r>
            <a:r>
              <a:rPr lang="en-US"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+ 13,9 H</a:t>
            </a:r>
            <a:r>
              <a:rPr lang="en-US" sz="1600" baseline="-250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2</a:t>
            </a:r>
            <a:r>
              <a:rPr lang="en-US"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O +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37,5 O</a:t>
            </a:r>
            <a:r>
              <a:rPr lang="en-US" sz="1600" baseline="-25000" dirty="0">
                <a:solidFill>
                  <a:srgbClr val="2B3616"/>
                </a:solidFill>
                <a:latin typeface="Calibri" panose="020F0502020204030204" pitchFamily="34" charset="0"/>
                <a:ea typeface="Calibri" panose="020F0502020204030204" pitchFamily="34" charset="0"/>
                <a:cs typeface="Comic Sans MS" panose="030F0702030302020204" pitchFamily="66" charset="0"/>
              </a:rPr>
              <a:t>2</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+ 141,1 N</a:t>
            </a:r>
            <a:r>
              <a:rPr lang="en-US" sz="1600" baseline="-25000" dirty="0">
                <a:solidFill>
                  <a:srgbClr val="2B3616"/>
                </a:solidFill>
                <a:latin typeface="Calibri" panose="020F0502020204030204" pitchFamily="34" charset="0"/>
                <a:ea typeface="Calibri" panose="020F0502020204030204" pitchFamily="34" charset="0"/>
                <a:cs typeface="Comic Sans MS" panose="030F0702030302020204" pitchFamily="66" charset="0"/>
              </a:rPr>
              <a:t>2</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a:t>
            </a:r>
            <a:r>
              <a:rPr lang="en-US"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(30 – X) CO</a:t>
            </a:r>
            <a:r>
              <a:rPr lang="en-US" sz="1600" baseline="-25000" dirty="0">
                <a:solidFill>
                  <a:srgbClr val="2B3616"/>
                </a:solidFill>
                <a:latin typeface="Calibri" panose="020F0502020204030204" pitchFamily="34" charset="0"/>
                <a:ea typeface="Calibri" panose="020F0502020204030204" pitchFamily="34" charset="0"/>
                <a:cs typeface="Comic Sans MS" panose="030F0702030302020204" pitchFamily="66" charset="0"/>
              </a:rPr>
              <a:t>2</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 </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Χ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CO + </a:t>
            </a:r>
            <a:endParaRPr lang="el-GR" sz="1600" dirty="0">
              <a:solidFill>
                <a:srgbClr val="2B3616"/>
              </a:solidFill>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a:t>
            </a:r>
            <a:r>
              <a:rPr lang="el-GR"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 </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(37,5 + 20/2 + 13,9/2 -30 + Χ – Χ/2 – 33,9/2)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O</a:t>
            </a:r>
            <a:r>
              <a:rPr lang="el-GR" sz="1600" baseline="-25000" dirty="0">
                <a:solidFill>
                  <a:srgbClr val="2B3616"/>
                </a:solidFill>
                <a:latin typeface="Calibri" panose="020F0502020204030204" pitchFamily="34" charset="0"/>
                <a:ea typeface="Calibri" panose="020F0502020204030204" pitchFamily="34" charset="0"/>
                <a:cs typeface="Comic Sans MS" panose="030F0702030302020204" pitchFamily="66" charset="0"/>
              </a:rPr>
              <a:t>2</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 </a:t>
            </a:r>
            <a:endParaRPr lang="el-GR" sz="1600" dirty="0">
              <a:solidFill>
                <a:srgbClr val="2B3616"/>
              </a:solidFill>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a:t>
            </a:r>
            <a:r>
              <a:rPr lang="el-GR"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 </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33,9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H</a:t>
            </a:r>
            <a:r>
              <a:rPr lang="el-GR" sz="1600" baseline="-25000" dirty="0">
                <a:solidFill>
                  <a:srgbClr val="2B3616"/>
                </a:solidFill>
                <a:latin typeface="Calibri" panose="020F0502020204030204" pitchFamily="34" charset="0"/>
                <a:ea typeface="Calibri" panose="020F0502020204030204" pitchFamily="34" charset="0"/>
                <a:cs typeface="Comic Sans MS" panose="030F0702030302020204" pitchFamily="66" charset="0"/>
              </a:rPr>
              <a:t>2</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O</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+ 141,1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N</a:t>
            </a:r>
            <a:r>
              <a:rPr lang="el-GR" sz="1600" baseline="-25000" dirty="0">
                <a:solidFill>
                  <a:srgbClr val="2B3616"/>
                </a:solidFill>
                <a:latin typeface="Calibri" panose="020F0502020204030204" pitchFamily="34" charset="0"/>
                <a:ea typeface="Calibri" panose="020F0502020204030204" pitchFamily="34" charset="0"/>
                <a:cs typeface="Comic Sans MS" panose="030F0702030302020204" pitchFamily="66" charset="0"/>
              </a:rPr>
              <a:t>2 </a:t>
            </a:r>
            <a:endParaRPr lang="el-GR" sz="1600" dirty="0">
              <a:solidFill>
                <a:srgbClr val="2B3616"/>
              </a:solidFill>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l-GR" sz="1000" dirty="0">
                <a:solidFill>
                  <a:srgbClr val="2B3616"/>
                </a:solidFill>
                <a:latin typeface="Calibri" panose="020F0502020204030204" pitchFamily="34" charset="0"/>
                <a:ea typeface="Calibri" panose="020F0502020204030204" pitchFamily="34" charset="0"/>
                <a:cs typeface="Comic Sans MS" panose="030F0702030302020204" pitchFamily="66" charset="0"/>
              </a:rPr>
              <a:t> </a:t>
            </a:r>
            <a:endParaRPr lang="el-GR" sz="1000" dirty="0">
              <a:solidFill>
                <a:srgbClr val="2B3616"/>
              </a:solidFill>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Οπότε τα συνολικά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mol</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a:t>
            </a:r>
            <a:r>
              <a:rPr lang="el-GR"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(ανά </a:t>
            </a:r>
            <a:r>
              <a:rPr lang="en-US"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kg </a:t>
            </a:r>
            <a:r>
              <a:rPr lang="el-GR"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φυσικής βιομάζας)στην </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έξοδο είναι</a:t>
            </a:r>
            <a:r>
              <a:rPr lang="el-GR"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	</a:t>
            </a:r>
          </a:p>
          <a:p>
            <a:pPr algn="just">
              <a:lnSpc>
                <a:spcPct val="115000"/>
              </a:lnSpc>
              <a:spcAft>
                <a:spcPts val="0"/>
              </a:spcAft>
            </a:pPr>
            <a:endParaRPr lang="el-GR"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endParaRPr>
          </a:p>
          <a:p>
            <a:pPr algn="ctr">
              <a:lnSpc>
                <a:spcPct val="115000"/>
              </a:lnSpc>
              <a:spcAft>
                <a:spcPts val="0"/>
              </a:spcAft>
            </a:pPr>
            <a:r>
              <a:rPr lang="el-GR"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30 </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Χ + Χ + 7,5 + Χ/2 + 33,9 + 141,1 = 212,5 + Χ/2</a:t>
            </a:r>
            <a:endParaRPr lang="el-GR" sz="1600" dirty="0">
              <a:solidFill>
                <a:srgbClr val="2B3616"/>
              </a:solidFill>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l-GR" sz="1000" dirty="0">
                <a:solidFill>
                  <a:srgbClr val="2B3616"/>
                </a:solidFill>
                <a:latin typeface="Calibri" panose="020F0502020204030204" pitchFamily="34" charset="0"/>
                <a:ea typeface="Calibri" panose="020F0502020204030204" pitchFamily="34" charset="0"/>
                <a:cs typeface="Comic Sans MS" panose="030F0702030302020204" pitchFamily="66" charset="0"/>
              </a:rPr>
              <a:t> </a:t>
            </a:r>
            <a:endParaRPr lang="el-GR" sz="1000" dirty="0">
              <a:solidFill>
                <a:srgbClr val="2B3616"/>
              </a:solidFill>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το 1 % των οποίων είναι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CO</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δηλαδή</a:t>
            </a:r>
            <a:r>
              <a:rPr lang="el-GR"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	Χ </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0,01 (212,5 + Χ/2) </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sym typeface="Symbol" panose="05050102010706020507" pitchFamily="18" charset="2"/>
              </a:rPr>
              <a:t></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Χ = 2,14</a:t>
            </a:r>
            <a:endParaRPr lang="el-GR" sz="1600" dirty="0">
              <a:solidFill>
                <a:srgbClr val="2B3616"/>
              </a:solidFill>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l-GR" sz="1000" dirty="0">
                <a:solidFill>
                  <a:srgbClr val="2B3616"/>
                </a:solidFill>
                <a:latin typeface="Calibri" panose="020F0502020204030204" pitchFamily="34" charset="0"/>
                <a:ea typeface="Calibri" panose="020F0502020204030204" pitchFamily="34" charset="0"/>
                <a:cs typeface="Comic Sans MS" panose="030F0702030302020204" pitchFamily="66" charset="0"/>
              </a:rPr>
              <a:t> </a:t>
            </a:r>
            <a:endParaRPr lang="el-GR" sz="1000" dirty="0">
              <a:solidFill>
                <a:srgbClr val="2B3616"/>
              </a:solidFill>
              <a:latin typeface="Calibri" panose="020F0502020204030204" pitchFamily="34" charset="0"/>
              <a:ea typeface="Calibri" panose="020F0502020204030204" pitchFamily="34" charset="0"/>
              <a:cs typeface="Times New Roman" panose="02020603050405020304" pitchFamily="18" charset="0"/>
            </a:endParaRPr>
          </a:p>
          <a:p>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Οπότε η έξοδος αποτελείται από </a:t>
            </a:r>
            <a:r>
              <a:rPr lang="el-GR"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	27,86 	</a:t>
            </a:r>
            <a:r>
              <a:rPr lang="en-US"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mol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CO</a:t>
            </a:r>
            <a:r>
              <a:rPr lang="el-GR" sz="1600" baseline="-250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2 </a:t>
            </a:r>
            <a:r>
              <a:rPr lang="el-GR"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 </a:t>
            </a:r>
            <a:r>
              <a:rPr lang="en-US"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kg </a:t>
            </a:r>
            <a:r>
              <a:rPr lang="el-GR"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φυσικής βιομάζας</a:t>
            </a:r>
          </a:p>
          <a:p>
            <a:r>
              <a:rPr lang="el-GR" sz="1600" baseline="-25000" dirty="0">
                <a:solidFill>
                  <a:srgbClr val="2B3616"/>
                </a:solidFill>
                <a:latin typeface="Calibri" panose="020F0502020204030204" pitchFamily="34" charset="0"/>
                <a:ea typeface="Calibri" panose="020F0502020204030204" pitchFamily="34" charset="0"/>
                <a:cs typeface="Comic Sans MS" panose="030F0702030302020204" pitchFamily="66" charset="0"/>
              </a:rPr>
              <a:t>	</a:t>
            </a:r>
            <a:r>
              <a:rPr lang="el-GR" sz="1600" baseline="-250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			</a:t>
            </a:r>
            <a:r>
              <a:rPr lang="el-GR"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2,14 	</a:t>
            </a:r>
            <a:r>
              <a:rPr lang="en-US"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mol CO</a:t>
            </a:r>
            <a:r>
              <a:rPr lang="el-GR"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 / </a:t>
            </a:r>
            <a:r>
              <a:rPr lang="en-US"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kg </a:t>
            </a:r>
            <a:r>
              <a:rPr lang="el-GR"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φυσικής βιομάζας</a:t>
            </a:r>
          </a:p>
          <a:p>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a:t>
            </a:r>
            <a:r>
              <a:rPr lang="el-GR"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			8,57 	</a:t>
            </a:r>
            <a:r>
              <a:rPr lang="en-US"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mol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O</a:t>
            </a:r>
            <a:r>
              <a:rPr lang="el-GR" sz="1600" baseline="-250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2 </a:t>
            </a:r>
            <a:r>
              <a:rPr lang="el-GR"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 </a:t>
            </a:r>
            <a:r>
              <a:rPr lang="en-US"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kg </a:t>
            </a:r>
            <a:r>
              <a:rPr lang="el-GR"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φυσικής βιομάζας</a:t>
            </a:r>
            <a:endParaRPr lang="el-GR" sz="1600" baseline="-250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endParaRPr>
          </a:p>
          <a:p>
            <a:r>
              <a:rPr lang="el-GR" sz="1600" baseline="-25000" dirty="0">
                <a:solidFill>
                  <a:srgbClr val="2B3616"/>
                </a:solidFill>
                <a:latin typeface="Calibri" panose="020F0502020204030204" pitchFamily="34" charset="0"/>
                <a:ea typeface="Calibri" panose="020F0502020204030204" pitchFamily="34" charset="0"/>
                <a:cs typeface="Comic Sans MS" panose="030F0702030302020204" pitchFamily="66" charset="0"/>
              </a:rPr>
              <a:t>	</a:t>
            </a:r>
            <a:r>
              <a:rPr lang="el-GR" sz="1600" baseline="-250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			</a:t>
            </a:r>
            <a:r>
              <a:rPr lang="el-GR"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33,9 	</a:t>
            </a:r>
            <a:r>
              <a:rPr lang="en-US" sz="1600" dirty="0" err="1" smtClean="0">
                <a:solidFill>
                  <a:srgbClr val="2B3616"/>
                </a:solidFill>
                <a:latin typeface="Calibri" panose="020F0502020204030204" pitchFamily="34" charset="0"/>
                <a:ea typeface="Calibri" panose="020F0502020204030204" pitchFamily="34" charset="0"/>
                <a:cs typeface="Comic Sans MS" panose="030F0702030302020204" pitchFamily="66" charset="0"/>
              </a:rPr>
              <a:t>mol</a:t>
            </a:r>
            <a:r>
              <a:rPr lang="en-US"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H</a:t>
            </a:r>
            <a:r>
              <a:rPr lang="el-GR" sz="1600" baseline="-25000" dirty="0">
                <a:solidFill>
                  <a:srgbClr val="2B3616"/>
                </a:solidFill>
                <a:latin typeface="Calibri" panose="020F0502020204030204" pitchFamily="34" charset="0"/>
                <a:ea typeface="Calibri" panose="020F0502020204030204" pitchFamily="34" charset="0"/>
                <a:cs typeface="Comic Sans MS" panose="030F0702030302020204" pitchFamily="66" charset="0"/>
              </a:rPr>
              <a:t>2</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O</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a:t>
            </a:r>
            <a:r>
              <a:rPr lang="el-GR"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 </a:t>
            </a:r>
            <a:r>
              <a:rPr lang="en-US"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kg </a:t>
            </a:r>
            <a:r>
              <a:rPr lang="el-GR"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φυσικής βιομάζας</a:t>
            </a:r>
          </a:p>
          <a:p>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a:t>
            </a:r>
            <a:r>
              <a:rPr lang="el-GR"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			141,1 	</a:t>
            </a:r>
            <a:r>
              <a:rPr lang="en-US" sz="1600" dirty="0" err="1" smtClean="0">
                <a:solidFill>
                  <a:srgbClr val="2B3616"/>
                </a:solidFill>
                <a:latin typeface="Calibri" panose="020F0502020204030204" pitchFamily="34" charset="0"/>
                <a:ea typeface="Calibri" panose="020F0502020204030204" pitchFamily="34" charset="0"/>
                <a:cs typeface="Comic Sans MS" panose="030F0702030302020204" pitchFamily="66" charset="0"/>
              </a:rPr>
              <a:t>mol</a:t>
            </a:r>
            <a:r>
              <a:rPr lang="en-US"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N</a:t>
            </a:r>
            <a:r>
              <a:rPr lang="el-GR" sz="1600" baseline="-25000" dirty="0">
                <a:solidFill>
                  <a:srgbClr val="2B3616"/>
                </a:solidFill>
                <a:latin typeface="Calibri" panose="020F0502020204030204" pitchFamily="34" charset="0"/>
                <a:ea typeface="Calibri" panose="020F0502020204030204" pitchFamily="34" charset="0"/>
                <a:cs typeface="Comic Sans MS" panose="030F0702030302020204" pitchFamily="66" charset="0"/>
              </a:rPr>
              <a:t>2</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a:t>
            </a:r>
            <a:r>
              <a:rPr lang="el-GR"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 </a:t>
            </a:r>
            <a:r>
              <a:rPr lang="en-US"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kg </a:t>
            </a:r>
            <a:r>
              <a:rPr lang="el-GR"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φυσικής βιομάζας</a:t>
            </a:r>
            <a:endParaRPr lang="el-GR" sz="1600" dirty="0">
              <a:solidFill>
                <a:srgbClr val="2B3616"/>
              </a:solidFill>
            </a:endParaRPr>
          </a:p>
        </p:txBody>
      </p:sp>
      <p:sp>
        <p:nvSpPr>
          <p:cNvPr id="6" name="5 - Δεξιό άγκιστρο"/>
          <p:cNvSpPr/>
          <p:nvPr/>
        </p:nvSpPr>
        <p:spPr>
          <a:xfrm rot="5400000">
            <a:off x="800100" y="1638300"/>
            <a:ext cx="152400" cy="1143000"/>
          </a:xfrm>
          <a:prstGeom prst="rightBrace">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l-GR"/>
          </a:p>
        </p:txBody>
      </p:sp>
      <p:sp>
        <p:nvSpPr>
          <p:cNvPr id="7" name="6 - TextBox"/>
          <p:cNvSpPr txBox="1"/>
          <p:nvPr/>
        </p:nvSpPr>
        <p:spPr>
          <a:xfrm>
            <a:off x="-81979" y="2286000"/>
            <a:ext cx="1910779" cy="307777"/>
          </a:xfrm>
          <a:prstGeom prst="rect">
            <a:avLst/>
          </a:prstGeom>
          <a:noFill/>
        </p:spPr>
        <p:txBody>
          <a:bodyPr wrap="none" rtlCol="0">
            <a:spAutoFit/>
          </a:bodyPr>
          <a:lstStyle/>
          <a:p>
            <a:r>
              <a:rPr lang="el-GR" sz="1400" dirty="0" smtClean="0"/>
              <a:t>Βιομάζα (εκτός τέφρας)</a:t>
            </a:r>
            <a:endParaRPr lang="el-GR" sz="1400" dirty="0"/>
          </a:p>
        </p:txBody>
      </p:sp>
    </p:spTree>
    <p:extLst>
      <p:ext uri="{BB962C8B-B14F-4D97-AF65-F5344CB8AC3E}">
        <p14:creationId xmlns:p14="http://schemas.microsoft.com/office/powerpoint/2010/main" val="59013689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7 - TextBox"/>
          <p:cNvSpPr txBox="1"/>
          <p:nvPr/>
        </p:nvSpPr>
        <p:spPr>
          <a:xfrm>
            <a:off x="-32" y="-24"/>
            <a:ext cx="9144032" cy="461665"/>
          </a:xfrm>
          <a:prstGeom prst="rect">
            <a:avLst/>
          </a:prstGeom>
          <a:noFill/>
        </p:spPr>
        <p:txBody>
          <a:bodyPr wrap="square" rtlCol="0">
            <a:spAutoFit/>
          </a:bodyPr>
          <a:lstStyle/>
          <a:p>
            <a:r>
              <a:rPr lang="el-GR" sz="2400" b="1" dirty="0" smtClean="0">
                <a:solidFill>
                  <a:srgbClr val="2B3616"/>
                </a:solidFill>
              </a:rPr>
              <a:t>Παράδειγμα 1</a:t>
            </a:r>
            <a:endParaRPr lang="el-GR" sz="2400" dirty="0">
              <a:solidFill>
                <a:srgbClr val="2B3616"/>
              </a:solidFill>
            </a:endParaRPr>
          </a:p>
        </p:txBody>
      </p:sp>
      <p:sp>
        <p:nvSpPr>
          <p:cNvPr id="5" name="Ορθογώνιο 4"/>
          <p:cNvSpPr/>
          <p:nvPr/>
        </p:nvSpPr>
        <p:spPr>
          <a:xfrm>
            <a:off x="-32" y="401238"/>
            <a:ext cx="9144032" cy="6556154"/>
          </a:xfrm>
          <a:prstGeom prst="rect">
            <a:avLst/>
          </a:prstGeom>
        </p:spPr>
        <p:txBody>
          <a:bodyPr wrap="square">
            <a:spAutoFit/>
          </a:bodyPr>
          <a:lstStyle/>
          <a:p>
            <a:pPr algn="just">
              <a:lnSpc>
                <a:spcPct val="115000"/>
              </a:lnSpc>
              <a:spcAft>
                <a:spcPts val="1000"/>
              </a:spcAft>
            </a:pP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Η θερμότητα που παράγεται από την </a:t>
            </a:r>
            <a:r>
              <a:rPr lang="el-GR"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αντίδραση, στη </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βάση 1 </a:t>
            </a:r>
            <a:r>
              <a:rPr lang="en-US"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kg </a:t>
            </a:r>
            <a:r>
              <a:rPr lang="el-GR"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βιομάζας</a:t>
            </a:r>
            <a:r>
              <a:rPr lang="en-US"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 (0,72 kg </a:t>
            </a:r>
            <a:r>
              <a:rPr lang="el-GR" sz="1600" dirty="0" err="1" smtClean="0">
                <a:solidFill>
                  <a:srgbClr val="2B3616"/>
                </a:solidFill>
                <a:latin typeface="Calibri" panose="020F0502020204030204" pitchFamily="34" charset="0"/>
                <a:ea typeface="Calibri" panose="020F0502020204030204" pitchFamily="34" charset="0"/>
                <a:cs typeface="Comic Sans MS" panose="030F0702030302020204" pitchFamily="66" charset="0"/>
              </a:rPr>
              <a:t>ξετ</a:t>
            </a:r>
            <a:r>
              <a:rPr lang="el-GR"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 βιομάζας) </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είναι :</a:t>
            </a:r>
            <a:endParaRPr lang="el-GR" sz="1600" dirty="0">
              <a:solidFill>
                <a:srgbClr val="2B3616"/>
              </a:solidFill>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27,86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x</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ΔΗ</a:t>
            </a:r>
            <a:r>
              <a:rPr lang="en-US" sz="1600" baseline="-25000" dirty="0">
                <a:solidFill>
                  <a:srgbClr val="2B3616"/>
                </a:solidFill>
                <a:latin typeface="Calibri" panose="020F0502020204030204" pitchFamily="34" charset="0"/>
                <a:ea typeface="Calibri" panose="020F0502020204030204" pitchFamily="34" charset="0"/>
                <a:cs typeface="Comic Sans MS" panose="030F0702030302020204" pitchFamily="66" charset="0"/>
              </a:rPr>
              <a:t>CO</a:t>
            </a:r>
            <a:r>
              <a:rPr lang="el-GR" sz="1600" baseline="-25000" dirty="0">
                <a:solidFill>
                  <a:srgbClr val="2B3616"/>
                </a:solidFill>
                <a:latin typeface="Calibri" panose="020F0502020204030204" pitchFamily="34" charset="0"/>
                <a:ea typeface="Calibri" panose="020F0502020204030204" pitchFamily="34" charset="0"/>
                <a:cs typeface="Comic Sans MS" panose="030F0702030302020204" pitchFamily="66" charset="0"/>
              </a:rPr>
              <a:t>2</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+ 2,14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x</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ΔΗ</a:t>
            </a:r>
            <a:r>
              <a:rPr lang="en-US" sz="1600" baseline="-25000" dirty="0">
                <a:solidFill>
                  <a:srgbClr val="2B3616"/>
                </a:solidFill>
                <a:latin typeface="Calibri" panose="020F0502020204030204" pitchFamily="34" charset="0"/>
                <a:ea typeface="Calibri" panose="020F0502020204030204" pitchFamily="34" charset="0"/>
                <a:cs typeface="Comic Sans MS" panose="030F0702030302020204" pitchFamily="66" charset="0"/>
              </a:rPr>
              <a:t>CO</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+ 20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x</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ΔΗ</a:t>
            </a:r>
            <a:r>
              <a:rPr lang="en-US" sz="1600" baseline="-25000" dirty="0">
                <a:solidFill>
                  <a:srgbClr val="2B3616"/>
                </a:solidFill>
                <a:latin typeface="Calibri" panose="020F0502020204030204" pitchFamily="34" charset="0"/>
                <a:ea typeface="Calibri" panose="020F0502020204030204" pitchFamily="34" charset="0"/>
                <a:cs typeface="Comic Sans MS" panose="030F0702030302020204" pitchFamily="66" charset="0"/>
              </a:rPr>
              <a:t>H</a:t>
            </a:r>
            <a:r>
              <a:rPr lang="el-GR" sz="1600" baseline="-25000" dirty="0">
                <a:solidFill>
                  <a:srgbClr val="2B3616"/>
                </a:solidFill>
                <a:latin typeface="Calibri" panose="020F0502020204030204" pitchFamily="34" charset="0"/>
                <a:ea typeface="Calibri" panose="020F0502020204030204" pitchFamily="34" charset="0"/>
                <a:cs typeface="Comic Sans MS" panose="030F0702030302020204" pitchFamily="66" charset="0"/>
              </a:rPr>
              <a:t>2</a:t>
            </a:r>
            <a:r>
              <a:rPr lang="en-US" sz="1600" baseline="-25000" dirty="0">
                <a:solidFill>
                  <a:srgbClr val="2B3616"/>
                </a:solidFill>
                <a:latin typeface="Calibri" panose="020F0502020204030204" pitchFamily="34" charset="0"/>
                <a:ea typeface="Calibri" panose="020F0502020204030204" pitchFamily="34" charset="0"/>
                <a:cs typeface="Comic Sans MS" panose="030F0702030302020204" pitchFamily="66" charset="0"/>
              </a:rPr>
              <a:t>O</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 </a:t>
            </a:r>
            <a:r>
              <a:rPr lang="el-GR" sz="1600" dirty="0" err="1">
                <a:solidFill>
                  <a:srgbClr val="2B3616"/>
                </a:solidFill>
                <a:latin typeface="Calibri" panose="020F0502020204030204" pitchFamily="34" charset="0"/>
                <a:ea typeface="Calibri" panose="020F0502020204030204" pitchFamily="34" charset="0"/>
                <a:cs typeface="Comic Sans MS" panose="030F0702030302020204" pitchFamily="66" charset="0"/>
              </a:rPr>
              <a:t>ΔΗ</a:t>
            </a:r>
            <a:r>
              <a:rPr lang="el-GR" sz="1600" baseline="-25000" dirty="0" err="1">
                <a:solidFill>
                  <a:srgbClr val="2B3616"/>
                </a:solidFill>
                <a:latin typeface="Calibri" panose="020F0502020204030204" pitchFamily="34" charset="0"/>
                <a:ea typeface="Calibri" panose="020F0502020204030204" pitchFamily="34" charset="0"/>
                <a:cs typeface="Comic Sans MS" panose="030F0702030302020204" pitchFamily="66" charset="0"/>
              </a:rPr>
              <a:t>βιομάζας</a:t>
            </a:r>
            <a:r>
              <a:rPr lang="el-GR" sz="1600" baseline="-25000" dirty="0">
                <a:solidFill>
                  <a:srgbClr val="2B3616"/>
                </a:solidFill>
                <a:latin typeface="Calibri" panose="020F0502020204030204" pitchFamily="34" charset="0"/>
                <a:ea typeface="Calibri" panose="020F0502020204030204" pitchFamily="34" charset="0"/>
                <a:cs typeface="Comic Sans MS" panose="030F0702030302020204" pitchFamily="66" charset="0"/>
              </a:rPr>
              <a:t> </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a:t>
            </a:r>
            <a:endParaRPr lang="el-GR" sz="1600" dirty="0">
              <a:solidFill>
                <a:srgbClr val="2B3616"/>
              </a:solidFill>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	27,86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x</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393,5 + 2,14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x</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110,5 + 20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x</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285,8 – </a:t>
            </a:r>
            <a:r>
              <a:rPr lang="el-GR"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(0,72</a:t>
            </a:r>
            <a:r>
              <a:rPr lang="en-US"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 x 7.356,1)</a:t>
            </a:r>
            <a:r>
              <a:rPr lang="el-GR"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 </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a:t>
            </a:r>
            <a:endParaRPr lang="el-GR" sz="1600" dirty="0">
              <a:solidFill>
                <a:srgbClr val="2B3616"/>
              </a:solidFill>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	11.619,0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kJ</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kg</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βιομάζας στην είσοδο </a:t>
            </a:r>
            <a:endParaRPr lang="el-GR" sz="1600" dirty="0">
              <a:solidFill>
                <a:srgbClr val="2B3616"/>
              </a:solidFill>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l-GR" sz="1000" dirty="0">
                <a:solidFill>
                  <a:srgbClr val="2B3616"/>
                </a:solidFill>
                <a:latin typeface="Calibri" panose="020F0502020204030204" pitchFamily="34" charset="0"/>
                <a:ea typeface="Calibri" panose="020F0502020204030204" pitchFamily="34" charset="0"/>
                <a:cs typeface="Comic Sans MS" panose="030F0702030302020204" pitchFamily="66" charset="0"/>
              </a:rPr>
              <a:t> </a:t>
            </a:r>
            <a:endParaRPr lang="el-GR" sz="1000" dirty="0">
              <a:solidFill>
                <a:srgbClr val="2B3616"/>
              </a:solidFill>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Η θερμότητα που απομακρύνεται με τα </a:t>
            </a:r>
            <a:r>
              <a:rPr lang="el-GR" sz="1600" dirty="0" err="1">
                <a:solidFill>
                  <a:srgbClr val="2B3616"/>
                </a:solidFill>
                <a:latin typeface="Calibri" panose="020F0502020204030204" pitchFamily="34" charset="0"/>
                <a:ea typeface="Calibri" panose="020F0502020204030204" pitchFamily="34" charset="0"/>
                <a:cs typeface="Comic Sans MS" panose="030F0702030302020204" pitchFamily="66" charset="0"/>
              </a:rPr>
              <a:t>απαέρια</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είναι (λαμβάνοντας υπόψη μόνο τους δύο πρώτους όρους των εξισώσεων της θερμοχωρητικότητας):</a:t>
            </a:r>
            <a:endParaRPr lang="el-GR" sz="1600" dirty="0">
              <a:solidFill>
                <a:srgbClr val="2B3616"/>
              </a:solidFill>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l-GR" sz="1000" dirty="0">
                <a:solidFill>
                  <a:srgbClr val="2B3616"/>
                </a:solidFill>
                <a:latin typeface="Calibri" panose="020F0502020204030204" pitchFamily="34" charset="0"/>
                <a:ea typeface="Calibri" panose="020F0502020204030204" pitchFamily="34" charset="0"/>
                <a:cs typeface="Comic Sans MS" panose="030F0702030302020204" pitchFamily="66" charset="0"/>
              </a:rPr>
              <a:t> </a:t>
            </a:r>
            <a:endParaRPr lang="el-GR" sz="1000" dirty="0">
              <a:solidFill>
                <a:srgbClr val="2B3616"/>
              </a:solidFill>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 27,86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x </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[0,043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x</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(423 – 298) + (1,15/2)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x</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10</a:t>
            </a:r>
            <a:r>
              <a:rPr lang="el-GR" sz="1600" baseline="30000" dirty="0">
                <a:solidFill>
                  <a:srgbClr val="2B3616"/>
                </a:solidFill>
                <a:latin typeface="Calibri" panose="020F0502020204030204" pitchFamily="34" charset="0"/>
                <a:ea typeface="Calibri" panose="020F0502020204030204" pitchFamily="34" charset="0"/>
                <a:cs typeface="Comic Sans MS" panose="030F0702030302020204" pitchFamily="66" charset="0"/>
              </a:rPr>
              <a:t>-5</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x</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(423</a:t>
            </a:r>
            <a:r>
              <a:rPr lang="el-GR" sz="1600" baseline="30000" dirty="0">
                <a:solidFill>
                  <a:srgbClr val="2B3616"/>
                </a:solidFill>
                <a:latin typeface="Calibri" panose="020F0502020204030204" pitchFamily="34" charset="0"/>
                <a:ea typeface="Calibri" panose="020F0502020204030204" pitchFamily="34" charset="0"/>
                <a:cs typeface="Comic Sans MS" panose="030F0702030302020204" pitchFamily="66" charset="0"/>
              </a:rPr>
              <a:t>2</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 298</a:t>
            </a:r>
            <a:r>
              <a:rPr lang="el-GR" sz="1600" baseline="30000" dirty="0">
                <a:solidFill>
                  <a:srgbClr val="2B3616"/>
                </a:solidFill>
                <a:latin typeface="Calibri" panose="020F0502020204030204" pitchFamily="34" charset="0"/>
                <a:ea typeface="Calibri" panose="020F0502020204030204" pitchFamily="34" charset="0"/>
                <a:cs typeface="Comic Sans MS" panose="030F0702030302020204" pitchFamily="66" charset="0"/>
              </a:rPr>
              <a:t>2</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a:t>
            </a:r>
            <a:endParaRPr lang="el-GR" sz="1600" dirty="0">
              <a:solidFill>
                <a:srgbClr val="2B3616"/>
              </a:solidFill>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  2,14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x </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[0,028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x</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(423 – 298) + (5,02/2)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x</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10</a:t>
            </a:r>
            <a:r>
              <a:rPr lang="el-GR" sz="1600" baseline="30000" dirty="0">
                <a:solidFill>
                  <a:srgbClr val="2B3616"/>
                </a:solidFill>
                <a:latin typeface="Calibri" panose="020F0502020204030204" pitchFamily="34" charset="0"/>
                <a:ea typeface="Calibri" panose="020F0502020204030204" pitchFamily="34" charset="0"/>
                <a:cs typeface="Comic Sans MS" panose="030F0702030302020204" pitchFamily="66" charset="0"/>
              </a:rPr>
              <a:t>-6</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x</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(423</a:t>
            </a:r>
            <a:r>
              <a:rPr lang="el-GR" sz="1600" baseline="30000" dirty="0">
                <a:solidFill>
                  <a:srgbClr val="2B3616"/>
                </a:solidFill>
                <a:latin typeface="Calibri" panose="020F0502020204030204" pitchFamily="34" charset="0"/>
                <a:ea typeface="Calibri" panose="020F0502020204030204" pitchFamily="34" charset="0"/>
                <a:cs typeface="Comic Sans MS" panose="030F0702030302020204" pitchFamily="66" charset="0"/>
              </a:rPr>
              <a:t>2</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 298</a:t>
            </a:r>
            <a:r>
              <a:rPr lang="el-GR" sz="1600" baseline="30000" dirty="0">
                <a:solidFill>
                  <a:srgbClr val="2B3616"/>
                </a:solidFill>
                <a:latin typeface="Calibri" panose="020F0502020204030204" pitchFamily="34" charset="0"/>
                <a:ea typeface="Calibri" panose="020F0502020204030204" pitchFamily="34" charset="0"/>
                <a:cs typeface="Comic Sans MS" panose="030F0702030302020204" pitchFamily="66" charset="0"/>
              </a:rPr>
              <a:t>2</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a:t>
            </a:r>
            <a:endParaRPr lang="el-GR" sz="1600" dirty="0">
              <a:solidFill>
                <a:srgbClr val="2B3616"/>
              </a:solidFill>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  33,9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x </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[0,034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x</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(423 – 298) + (6,28/2)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x</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10</a:t>
            </a:r>
            <a:r>
              <a:rPr lang="el-GR" sz="1600" baseline="30000" dirty="0">
                <a:solidFill>
                  <a:srgbClr val="2B3616"/>
                </a:solidFill>
                <a:latin typeface="Calibri" panose="020F0502020204030204" pitchFamily="34" charset="0"/>
                <a:ea typeface="Calibri" panose="020F0502020204030204" pitchFamily="34" charset="0"/>
                <a:cs typeface="Comic Sans MS" panose="030F0702030302020204" pitchFamily="66" charset="0"/>
              </a:rPr>
              <a:t>-7</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x</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(423</a:t>
            </a:r>
            <a:r>
              <a:rPr lang="el-GR" sz="1600" baseline="30000" dirty="0">
                <a:solidFill>
                  <a:srgbClr val="2B3616"/>
                </a:solidFill>
                <a:latin typeface="Calibri" panose="020F0502020204030204" pitchFamily="34" charset="0"/>
                <a:ea typeface="Calibri" panose="020F0502020204030204" pitchFamily="34" charset="0"/>
                <a:cs typeface="Comic Sans MS" panose="030F0702030302020204" pitchFamily="66" charset="0"/>
              </a:rPr>
              <a:t>2</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 298</a:t>
            </a:r>
            <a:r>
              <a:rPr lang="el-GR" sz="1600" baseline="30000" dirty="0">
                <a:solidFill>
                  <a:srgbClr val="2B3616"/>
                </a:solidFill>
                <a:latin typeface="Calibri" panose="020F0502020204030204" pitchFamily="34" charset="0"/>
                <a:ea typeface="Calibri" panose="020F0502020204030204" pitchFamily="34" charset="0"/>
                <a:cs typeface="Comic Sans MS" panose="030F0702030302020204" pitchFamily="66" charset="0"/>
              </a:rPr>
              <a:t>2</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a:t>
            </a:r>
            <a:endParaRPr lang="el-GR" sz="1600" dirty="0">
              <a:solidFill>
                <a:srgbClr val="2B3616"/>
              </a:solidFill>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  8,57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x </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[0,035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x</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(423 – 298) + (1,08/2)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x</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10</a:t>
            </a:r>
            <a:r>
              <a:rPr lang="el-GR" sz="1600" baseline="30000" dirty="0">
                <a:solidFill>
                  <a:srgbClr val="2B3616"/>
                </a:solidFill>
                <a:latin typeface="Calibri" panose="020F0502020204030204" pitchFamily="34" charset="0"/>
                <a:ea typeface="Calibri" panose="020F0502020204030204" pitchFamily="34" charset="0"/>
                <a:cs typeface="Comic Sans MS" panose="030F0702030302020204" pitchFamily="66" charset="0"/>
              </a:rPr>
              <a:t>-6</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x</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(423</a:t>
            </a:r>
            <a:r>
              <a:rPr lang="el-GR" sz="1600" baseline="30000" dirty="0">
                <a:solidFill>
                  <a:srgbClr val="2B3616"/>
                </a:solidFill>
                <a:latin typeface="Calibri" panose="020F0502020204030204" pitchFamily="34" charset="0"/>
                <a:ea typeface="Calibri" panose="020F0502020204030204" pitchFamily="34" charset="0"/>
                <a:cs typeface="Comic Sans MS" panose="030F0702030302020204" pitchFamily="66" charset="0"/>
              </a:rPr>
              <a:t>2</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 298</a:t>
            </a:r>
            <a:r>
              <a:rPr lang="el-GR" sz="1600" baseline="30000" dirty="0">
                <a:solidFill>
                  <a:srgbClr val="2B3616"/>
                </a:solidFill>
                <a:latin typeface="Calibri" panose="020F0502020204030204" pitchFamily="34" charset="0"/>
                <a:ea typeface="Calibri" panose="020F0502020204030204" pitchFamily="34" charset="0"/>
                <a:cs typeface="Comic Sans MS" panose="030F0702030302020204" pitchFamily="66" charset="0"/>
              </a:rPr>
              <a:t>2</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a:t>
            </a:r>
            <a:endParaRPr lang="el-GR" sz="1600" dirty="0">
              <a:solidFill>
                <a:srgbClr val="2B3616"/>
              </a:solidFill>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  141,1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x </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[0,027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x</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(423 – 298) + (4,18/2)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x</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10</a:t>
            </a:r>
            <a:r>
              <a:rPr lang="el-GR" sz="1600" baseline="30000" dirty="0">
                <a:solidFill>
                  <a:srgbClr val="2B3616"/>
                </a:solidFill>
                <a:latin typeface="Calibri" panose="020F0502020204030204" pitchFamily="34" charset="0"/>
                <a:ea typeface="Calibri" panose="020F0502020204030204" pitchFamily="34" charset="0"/>
                <a:cs typeface="Comic Sans MS" panose="030F0702030302020204" pitchFamily="66" charset="0"/>
              </a:rPr>
              <a:t>-6</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x</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(423</a:t>
            </a:r>
            <a:r>
              <a:rPr lang="el-GR" sz="1600" baseline="30000" dirty="0">
                <a:solidFill>
                  <a:srgbClr val="2B3616"/>
                </a:solidFill>
                <a:latin typeface="Calibri" panose="020F0502020204030204" pitchFamily="34" charset="0"/>
                <a:ea typeface="Calibri" panose="020F0502020204030204" pitchFamily="34" charset="0"/>
                <a:cs typeface="Comic Sans MS" panose="030F0702030302020204" pitchFamily="66" charset="0"/>
              </a:rPr>
              <a:t>2</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 298</a:t>
            </a:r>
            <a:r>
              <a:rPr lang="el-GR" sz="1600" baseline="30000" dirty="0">
                <a:solidFill>
                  <a:srgbClr val="2B3616"/>
                </a:solidFill>
                <a:latin typeface="Calibri" panose="020F0502020204030204" pitchFamily="34" charset="0"/>
                <a:ea typeface="Calibri" panose="020F0502020204030204" pitchFamily="34" charset="0"/>
                <a:cs typeface="Comic Sans MS" panose="030F0702030302020204" pitchFamily="66" charset="0"/>
              </a:rPr>
              <a:t>2</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a:t>
            </a:r>
            <a:endParaRPr lang="el-GR" sz="1600" dirty="0">
              <a:solidFill>
                <a:srgbClr val="2B3616"/>
              </a:solidFill>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l-GR" sz="1000" dirty="0">
                <a:solidFill>
                  <a:srgbClr val="2B3616"/>
                </a:solidFill>
                <a:latin typeface="Calibri" panose="020F0502020204030204" pitchFamily="34" charset="0"/>
                <a:ea typeface="Calibri" panose="020F0502020204030204" pitchFamily="34" charset="0"/>
                <a:cs typeface="Comic Sans MS" panose="030F0702030302020204" pitchFamily="66" charset="0"/>
              </a:rPr>
              <a:t>	</a:t>
            </a:r>
            <a:endParaRPr lang="el-GR" sz="10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endParaRPr>
          </a:p>
          <a:p>
            <a:pPr algn="just">
              <a:lnSpc>
                <a:spcPct val="115000"/>
              </a:lnSpc>
              <a:spcAft>
                <a:spcPts val="0"/>
              </a:spcAft>
            </a:pP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a:t>
            </a:r>
            <a:r>
              <a:rPr lang="el-GR"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 </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27,86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x </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(5,38 + 0,52) + 2,14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x </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(3,5 + 0,23) +  33,9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x </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(4,25 + 0,03) +  8,57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x </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(4,38 + 0,05) +  </a:t>
            </a:r>
            <a:endParaRPr lang="el-GR" sz="1600" dirty="0">
              <a:solidFill>
                <a:srgbClr val="2B3616"/>
              </a:solidFill>
              <a:latin typeface="Calibri" panose="020F0502020204030204" pitchFamily="34" charset="0"/>
              <a:ea typeface="Calibri" panose="020F0502020204030204" pitchFamily="34" charset="0"/>
              <a:cs typeface="Times New Roman" panose="02020603050405020304" pitchFamily="18" charset="0"/>
            </a:endParaRPr>
          </a:p>
          <a:p>
            <a:pPr indent="457200" algn="just">
              <a:lnSpc>
                <a:spcPct val="115000"/>
              </a:lnSpc>
              <a:spcAft>
                <a:spcPts val="0"/>
              </a:spcAft>
            </a:pPr>
            <a:r>
              <a:rPr lang="el-GR"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	+ </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141,1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x </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(3,38 + 0,19) = 164,4 + 8,0 + 145,1 + 38,0 + 503,7 = </a:t>
            </a:r>
            <a:endParaRPr lang="el-GR"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endParaRPr>
          </a:p>
          <a:p>
            <a:pPr indent="457200" algn="just">
              <a:lnSpc>
                <a:spcPct val="115000"/>
              </a:lnSpc>
              <a:spcAft>
                <a:spcPts val="0"/>
              </a:spcAft>
            </a:pP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a:t>
            </a:r>
            <a:r>
              <a:rPr lang="el-GR"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 859,2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kJ</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kg</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βιομάζας στην είσοδο </a:t>
            </a:r>
            <a:endParaRPr lang="el-GR" sz="1600" dirty="0">
              <a:solidFill>
                <a:srgbClr val="2B3616"/>
              </a:solidFill>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l-GR" sz="1000" dirty="0">
                <a:solidFill>
                  <a:srgbClr val="2B3616"/>
                </a:solidFill>
                <a:latin typeface="Calibri" panose="020F0502020204030204" pitchFamily="34" charset="0"/>
                <a:ea typeface="Calibri" panose="020F0502020204030204" pitchFamily="34" charset="0"/>
                <a:cs typeface="Comic Sans MS" panose="030F0702030302020204" pitchFamily="66" charset="0"/>
              </a:rPr>
              <a:t> </a:t>
            </a:r>
            <a:endParaRPr lang="el-GR" sz="1000" dirty="0">
              <a:solidFill>
                <a:srgbClr val="2B3616"/>
              </a:solidFill>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και η λανθάνουσα θερμότητα </a:t>
            </a:r>
            <a:r>
              <a:rPr lang="el-GR"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είναι:	33,9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x</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40,7</a:t>
            </a:r>
            <a:r>
              <a:rPr lang="el-GR" sz="1600" baseline="-25000" dirty="0">
                <a:solidFill>
                  <a:srgbClr val="2B3616"/>
                </a:solidFill>
                <a:latin typeface="Calibri" panose="020F0502020204030204" pitchFamily="34" charset="0"/>
                <a:ea typeface="Calibri" panose="020F0502020204030204" pitchFamily="34" charset="0"/>
                <a:cs typeface="Comic Sans MS" panose="030F0702030302020204" pitchFamily="66" charset="0"/>
              </a:rPr>
              <a:t> </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1.379,7 </a:t>
            </a:r>
            <a:r>
              <a:rPr lang="en-US" sz="1600" dirty="0" err="1">
                <a:solidFill>
                  <a:srgbClr val="2B3616"/>
                </a:solidFill>
                <a:latin typeface="Calibri" panose="020F0502020204030204" pitchFamily="34" charset="0"/>
                <a:ea typeface="Calibri" panose="020F0502020204030204" pitchFamily="34" charset="0"/>
                <a:cs typeface="Comic Sans MS" panose="030F0702030302020204" pitchFamily="66" charset="0"/>
              </a:rPr>
              <a:t>kj</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kg </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βιομάζας στην είσοδο</a:t>
            </a:r>
            <a:endParaRPr lang="el-GR" sz="1600" dirty="0">
              <a:solidFill>
                <a:srgbClr val="2B3616"/>
              </a:solidFill>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l-GR" sz="1000" dirty="0">
                <a:solidFill>
                  <a:srgbClr val="2B3616"/>
                </a:solidFill>
                <a:latin typeface="Calibri" panose="020F0502020204030204" pitchFamily="34" charset="0"/>
                <a:ea typeface="Calibri" panose="020F0502020204030204" pitchFamily="34" charset="0"/>
                <a:cs typeface="Comic Sans MS" panose="030F0702030302020204" pitchFamily="66" charset="0"/>
              </a:rPr>
              <a:t>	 </a:t>
            </a:r>
            <a:endParaRPr lang="el-GR" sz="1000" dirty="0">
              <a:solidFill>
                <a:srgbClr val="2B3616"/>
              </a:solidFill>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l-GR"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Οπότε η ωφέλιμη θερμότητα είναι:	11.619,4 </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859,2 – 1.379,7 = 9380,5 </a:t>
            </a:r>
            <a:r>
              <a:rPr lang="en-US" sz="1600" dirty="0" err="1">
                <a:solidFill>
                  <a:srgbClr val="2B3616"/>
                </a:solidFill>
                <a:latin typeface="Calibri" panose="020F0502020204030204" pitchFamily="34" charset="0"/>
                <a:ea typeface="Calibri" panose="020F0502020204030204" pitchFamily="34" charset="0"/>
                <a:cs typeface="Comic Sans MS" panose="030F0702030302020204" pitchFamily="66" charset="0"/>
              </a:rPr>
              <a:t>kj</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kg </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βιομάζας στην είσοδο</a:t>
            </a:r>
            <a:endParaRPr lang="el-GR" sz="1600" dirty="0">
              <a:solidFill>
                <a:srgbClr val="2B3616"/>
              </a:solidFill>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endParaRPr lang="el-GR" sz="10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endParaRPr>
          </a:p>
          <a:p>
            <a:pPr algn="just">
              <a:lnSpc>
                <a:spcPct val="115000"/>
              </a:lnSpc>
              <a:spcAft>
                <a:spcPts val="0"/>
              </a:spcAft>
            </a:pPr>
            <a:r>
              <a:rPr lang="el-GR"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και αφού τροφοδοτούνται 2 </a:t>
            </a:r>
            <a:r>
              <a:rPr lang="en-US"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kg </a:t>
            </a:r>
            <a:r>
              <a:rPr lang="el-GR"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βιομάζας / </a:t>
            </a:r>
            <a:r>
              <a:rPr lang="en-US"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sec, </a:t>
            </a:r>
            <a:r>
              <a:rPr lang="el-GR"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η ωφέλιμη θερμική ισχύς είναι:</a:t>
            </a:r>
          </a:p>
          <a:p>
            <a:pPr algn="just">
              <a:lnSpc>
                <a:spcPct val="115000"/>
              </a:lnSpc>
              <a:spcAft>
                <a:spcPts val="0"/>
              </a:spcAft>
            </a:pPr>
            <a:r>
              <a:rPr lang="el-GR" sz="1000" dirty="0">
                <a:solidFill>
                  <a:srgbClr val="2B3616"/>
                </a:solidFill>
                <a:latin typeface="Calibri" panose="020F0502020204030204" pitchFamily="34" charset="0"/>
                <a:ea typeface="Calibri" panose="020F0502020204030204" pitchFamily="34" charset="0"/>
                <a:cs typeface="Comic Sans MS" panose="030F0702030302020204" pitchFamily="66" charset="0"/>
              </a:rPr>
              <a:t> </a:t>
            </a:r>
            <a:endParaRPr lang="el-GR" sz="10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endParaRPr>
          </a:p>
          <a:p>
            <a:pPr algn="ctr">
              <a:lnSpc>
                <a:spcPct val="115000"/>
              </a:lnSpc>
              <a:spcAft>
                <a:spcPts val="0"/>
              </a:spcAft>
            </a:pPr>
            <a:r>
              <a:rPr lang="el-GR" sz="1600" dirty="0" smtClean="0">
                <a:solidFill>
                  <a:srgbClr val="2B3616"/>
                </a:solidFill>
                <a:latin typeface="Calibri" panose="020F0502020204030204" pitchFamily="34" charset="0"/>
                <a:ea typeface="Calibri" panose="020F0502020204030204" pitchFamily="34" charset="0"/>
                <a:cs typeface="Times New Roman" panose="02020603050405020304" pitchFamily="18" charset="0"/>
              </a:rPr>
              <a:t>2 </a:t>
            </a:r>
            <a:r>
              <a:rPr lang="en-US" sz="1600" dirty="0" smtClean="0">
                <a:solidFill>
                  <a:srgbClr val="2B3616"/>
                </a:solidFill>
                <a:latin typeface="Calibri" panose="020F0502020204030204" pitchFamily="34" charset="0"/>
                <a:ea typeface="Calibri" panose="020F0502020204030204" pitchFamily="34" charset="0"/>
                <a:cs typeface="Times New Roman" panose="02020603050405020304" pitchFamily="18" charset="0"/>
              </a:rPr>
              <a:t>(kg </a:t>
            </a:r>
            <a:r>
              <a:rPr lang="el-GR" sz="1600" dirty="0" smtClean="0">
                <a:solidFill>
                  <a:srgbClr val="2B3616"/>
                </a:solidFill>
                <a:latin typeface="Calibri" panose="020F0502020204030204" pitchFamily="34" charset="0"/>
                <a:ea typeface="Calibri" panose="020F0502020204030204" pitchFamily="34" charset="0"/>
                <a:cs typeface="Times New Roman" panose="02020603050405020304" pitchFamily="18" charset="0"/>
              </a:rPr>
              <a:t>βιομάζας / </a:t>
            </a:r>
            <a:r>
              <a:rPr lang="en-US" sz="1600" dirty="0" smtClean="0">
                <a:solidFill>
                  <a:srgbClr val="2B3616"/>
                </a:solidFill>
                <a:latin typeface="Calibri" panose="020F0502020204030204" pitchFamily="34" charset="0"/>
                <a:ea typeface="Calibri" panose="020F0502020204030204" pitchFamily="34" charset="0"/>
                <a:cs typeface="Times New Roman" panose="02020603050405020304" pitchFamily="18" charset="0"/>
              </a:rPr>
              <a:t>sec) X </a:t>
            </a:r>
            <a:r>
              <a:rPr lang="el-GR"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9380,5 </a:t>
            </a:r>
            <a:r>
              <a:rPr lang="en-US"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a:t>
            </a:r>
            <a:r>
              <a:rPr lang="en-US" sz="1600" dirty="0" err="1" smtClean="0">
                <a:solidFill>
                  <a:srgbClr val="2B3616"/>
                </a:solidFill>
                <a:latin typeface="Calibri" panose="020F0502020204030204" pitchFamily="34" charset="0"/>
                <a:ea typeface="Calibri" panose="020F0502020204030204" pitchFamily="34" charset="0"/>
                <a:cs typeface="Comic Sans MS" panose="030F0702030302020204" pitchFamily="66" charset="0"/>
              </a:rPr>
              <a:t>kj</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kg </a:t>
            </a:r>
            <a:r>
              <a:rPr lang="el-GR"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βιομάζας</a:t>
            </a:r>
            <a:r>
              <a:rPr lang="en-US"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 = 18761,0 kW 	</a:t>
            </a:r>
            <a:r>
              <a:rPr lang="el-GR"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ή 	18,76 </a:t>
            </a:r>
            <a:r>
              <a:rPr lang="en-US"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MW</a:t>
            </a:r>
            <a:endParaRPr lang="el-GR" sz="1600" dirty="0">
              <a:solidFill>
                <a:srgbClr val="2B3616"/>
              </a:solidFill>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62732317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7 - TextBox"/>
          <p:cNvSpPr txBox="1"/>
          <p:nvPr/>
        </p:nvSpPr>
        <p:spPr>
          <a:xfrm>
            <a:off x="-32" y="-24"/>
            <a:ext cx="9144032" cy="461665"/>
          </a:xfrm>
          <a:prstGeom prst="rect">
            <a:avLst/>
          </a:prstGeom>
          <a:noFill/>
        </p:spPr>
        <p:txBody>
          <a:bodyPr wrap="square" rtlCol="0">
            <a:spAutoFit/>
          </a:bodyPr>
          <a:lstStyle/>
          <a:p>
            <a:r>
              <a:rPr lang="el-GR" sz="2400" b="1" dirty="0" smtClean="0">
                <a:solidFill>
                  <a:srgbClr val="2B3616"/>
                </a:solidFill>
              </a:rPr>
              <a:t>Παράδειγμα 1</a:t>
            </a:r>
            <a:endParaRPr lang="el-GR" sz="2400" dirty="0">
              <a:solidFill>
                <a:srgbClr val="2B3616"/>
              </a:solidFill>
            </a:endParaRPr>
          </a:p>
        </p:txBody>
      </p:sp>
      <p:sp>
        <p:nvSpPr>
          <p:cNvPr id="5" name="Ορθογώνιο 4"/>
          <p:cNvSpPr/>
          <p:nvPr/>
        </p:nvSpPr>
        <p:spPr>
          <a:xfrm>
            <a:off x="-32" y="332656"/>
            <a:ext cx="9144032" cy="3490186"/>
          </a:xfrm>
          <a:prstGeom prst="rect">
            <a:avLst/>
          </a:prstGeom>
        </p:spPr>
        <p:txBody>
          <a:bodyPr wrap="square">
            <a:spAutoFit/>
          </a:bodyPr>
          <a:lstStyle/>
          <a:p>
            <a:pPr algn="just">
              <a:lnSpc>
                <a:spcPct val="115000"/>
              </a:lnSpc>
              <a:spcAft>
                <a:spcPts val="0"/>
              </a:spcAft>
            </a:pPr>
            <a:endParaRPr lang="el-GR" sz="1600" dirty="0">
              <a:solidFill>
                <a:srgbClr val="2B3616"/>
              </a:solidFill>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Η Α.Θ.Δ. της βιομάζας που εισέρχεται στον </a:t>
            </a:r>
            <a:r>
              <a:rPr lang="el-GR"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καυστήρα, </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είναι: </a:t>
            </a:r>
            <a:endParaRPr lang="el-GR" sz="1600" dirty="0">
              <a:solidFill>
                <a:srgbClr val="2B3616"/>
              </a:solidFill>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a:t>
            </a:r>
            <a:endParaRPr lang="el-GR" sz="1600" dirty="0">
              <a:solidFill>
                <a:srgbClr val="2B3616"/>
              </a:solidFill>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n-US"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	</a:t>
            </a:r>
            <a:r>
              <a:rPr lang="el-GR"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16.873,0 (</a:t>
            </a:r>
            <a:r>
              <a:rPr lang="en-US"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kJ/kg </a:t>
            </a:r>
            <a:r>
              <a:rPr lang="el-GR" sz="1600" dirty="0" err="1" smtClean="0">
                <a:solidFill>
                  <a:srgbClr val="2B3616"/>
                </a:solidFill>
                <a:latin typeface="Calibri" panose="020F0502020204030204" pitchFamily="34" charset="0"/>
                <a:ea typeface="Calibri" panose="020F0502020204030204" pitchFamily="34" charset="0"/>
                <a:cs typeface="Comic Sans MS" panose="030F0702030302020204" pitchFamily="66" charset="0"/>
              </a:rPr>
              <a:t>ξετ</a:t>
            </a:r>
            <a:r>
              <a:rPr lang="el-GR"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 </a:t>
            </a:r>
            <a:r>
              <a:rPr lang="en-US"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x</a:t>
            </a:r>
            <a:r>
              <a:rPr lang="el-GR"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 0,72 (</a:t>
            </a:r>
            <a:r>
              <a:rPr lang="en-US"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kg</a:t>
            </a:r>
            <a:r>
              <a:rPr lang="el-GR" sz="1600" dirty="0" err="1" smtClean="0">
                <a:solidFill>
                  <a:srgbClr val="2B3616"/>
                </a:solidFill>
                <a:latin typeface="Calibri" panose="020F0502020204030204" pitchFamily="34" charset="0"/>
                <a:ea typeface="Calibri" panose="020F0502020204030204" pitchFamily="34" charset="0"/>
                <a:cs typeface="Comic Sans MS" panose="030F0702030302020204" pitchFamily="66" charset="0"/>
              </a:rPr>
              <a:t>ξετ</a:t>
            </a:r>
            <a:r>
              <a:rPr lang="el-GR"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a:t>
            </a:r>
            <a:r>
              <a:rPr lang="en-US"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kg</a:t>
            </a:r>
            <a:r>
              <a:rPr lang="el-GR"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 βιομάζας)</a:t>
            </a:r>
            <a:r>
              <a:rPr lang="en-US"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	</a:t>
            </a:r>
            <a:r>
              <a:rPr lang="el-GR"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 </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a:t>
            </a:r>
            <a:r>
              <a:rPr lang="en-US"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	</a:t>
            </a:r>
            <a:r>
              <a:rPr lang="el-GR"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12.148,6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kJ</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kg</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βιομάζας</a:t>
            </a:r>
            <a:endParaRPr lang="el-GR" sz="1600" dirty="0">
              <a:solidFill>
                <a:srgbClr val="2B3616"/>
              </a:solidFill>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a:t>
            </a:r>
            <a:endParaRPr lang="el-GR" sz="1600" dirty="0">
              <a:solidFill>
                <a:srgbClr val="2B3616"/>
              </a:solidFill>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και η αντίστοιχη Κ.Θ.Δ. : </a:t>
            </a:r>
            <a:r>
              <a:rPr lang="en-US"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	</a:t>
            </a:r>
            <a:r>
              <a:rPr lang="el-GR"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12.148,6 </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33,9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x</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40,7 = </a:t>
            </a:r>
            <a:r>
              <a:rPr lang="en-US"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	</a:t>
            </a:r>
            <a:r>
              <a:rPr lang="el-GR"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10.768,9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kJ</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kg</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βιομάζας </a:t>
            </a:r>
            <a:endParaRPr lang="el-GR" sz="1600" dirty="0">
              <a:solidFill>
                <a:srgbClr val="2B3616"/>
              </a:solidFill>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a:t>
            </a:r>
            <a:endParaRPr lang="el-GR" sz="1600" dirty="0">
              <a:solidFill>
                <a:srgbClr val="2B3616"/>
              </a:solidFill>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οπότε η απόδοση του καυστήρα, είναι: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n</a:t>
            </a:r>
            <a:r>
              <a:rPr lang="en-US" sz="1600" baseline="-25000" dirty="0">
                <a:solidFill>
                  <a:srgbClr val="2B3616"/>
                </a:solidFill>
                <a:latin typeface="Calibri" panose="020F0502020204030204" pitchFamily="34" charset="0"/>
                <a:ea typeface="Calibri" panose="020F0502020204030204" pitchFamily="34" charset="0"/>
                <a:cs typeface="Comic Sans MS" panose="030F0702030302020204" pitchFamily="66" charset="0"/>
              </a:rPr>
              <a:t>th</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 9.380,5/12.148,6 = 77,2 % της Α.Θ.Δ της τροφοδοσίας </a:t>
            </a:r>
            <a:endParaRPr lang="en-US"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endParaRPr>
          </a:p>
          <a:p>
            <a:pPr algn="just">
              <a:lnSpc>
                <a:spcPct val="115000"/>
              </a:lnSpc>
              <a:spcAft>
                <a:spcPts val="0"/>
              </a:spcAft>
            </a:pPr>
            <a:endPar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endParaRPr>
          </a:p>
          <a:p>
            <a:pPr algn="just">
              <a:lnSpc>
                <a:spcPct val="115000"/>
              </a:lnSpc>
              <a:spcAft>
                <a:spcPts val="0"/>
              </a:spcAft>
            </a:pPr>
            <a:r>
              <a:rPr lang="en-US"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				</a:t>
            </a:r>
            <a:r>
              <a:rPr lang="el-GR"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και</a:t>
            </a:r>
            <a:endParaRPr lang="el-GR" sz="1600" dirty="0">
              <a:solidFill>
                <a:srgbClr val="2B3616"/>
              </a:solidFill>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a:t>
            </a:r>
            <a:endParaRPr lang="en-US"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endParaRPr>
          </a:p>
          <a:p>
            <a:pPr algn="just">
              <a:lnSpc>
                <a:spcPct val="115000"/>
              </a:lnSpc>
              <a:spcAft>
                <a:spcPts val="0"/>
              </a:spcAft>
            </a:pP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a:t>
            </a:r>
            <a:r>
              <a:rPr lang="en-US"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			n</a:t>
            </a:r>
            <a:r>
              <a:rPr lang="en-US" sz="1600" baseline="-250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th</a:t>
            </a:r>
            <a:r>
              <a:rPr lang="el-GR"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 </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9.380,5/10.768,9 = 87,1 % της Κ.Θ.Δ της τροφοδοσίας</a:t>
            </a:r>
            <a:endParaRPr lang="el-GR" sz="1600" dirty="0">
              <a:solidFill>
                <a:srgbClr val="2B3616"/>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38020529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7 - TextBox"/>
          <p:cNvSpPr txBox="1"/>
          <p:nvPr/>
        </p:nvSpPr>
        <p:spPr>
          <a:xfrm>
            <a:off x="-32" y="-24"/>
            <a:ext cx="9144032" cy="461665"/>
          </a:xfrm>
          <a:prstGeom prst="rect">
            <a:avLst/>
          </a:prstGeom>
          <a:noFill/>
        </p:spPr>
        <p:txBody>
          <a:bodyPr wrap="square" rtlCol="0">
            <a:spAutoFit/>
          </a:bodyPr>
          <a:lstStyle/>
          <a:p>
            <a:r>
              <a:rPr lang="el-GR" sz="2400" b="1" dirty="0" smtClean="0">
                <a:solidFill>
                  <a:srgbClr val="2B3616"/>
                </a:solidFill>
              </a:rPr>
              <a:t>Παράδειγμα </a:t>
            </a:r>
            <a:r>
              <a:rPr lang="en-US" sz="2400" b="1" dirty="0" smtClean="0">
                <a:solidFill>
                  <a:srgbClr val="2B3616"/>
                </a:solidFill>
              </a:rPr>
              <a:t>2</a:t>
            </a:r>
            <a:endParaRPr lang="el-GR" sz="2400" dirty="0">
              <a:solidFill>
                <a:srgbClr val="2B3616"/>
              </a:solidFill>
            </a:endParaRPr>
          </a:p>
        </p:txBody>
      </p:sp>
      <p:sp>
        <p:nvSpPr>
          <p:cNvPr id="5" name="Ορθογώνιο 4"/>
          <p:cNvSpPr/>
          <p:nvPr/>
        </p:nvSpPr>
        <p:spPr>
          <a:xfrm>
            <a:off x="-12732" y="332656"/>
            <a:ext cx="9144032" cy="6569491"/>
          </a:xfrm>
          <a:prstGeom prst="rect">
            <a:avLst/>
          </a:prstGeom>
        </p:spPr>
        <p:txBody>
          <a:bodyPr wrap="square">
            <a:spAutoFit/>
          </a:bodyPr>
          <a:lstStyle/>
          <a:p>
            <a:pPr algn="just">
              <a:lnSpc>
                <a:spcPct val="115000"/>
              </a:lnSpc>
              <a:spcAft>
                <a:spcPts val="0"/>
              </a:spcAft>
            </a:pP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Στο προηγούμενο παράδειγμα να υπολογιστεί η θερμοκρασία καύσης (η μέγιστη θερμοκρασία που μπορεί να εξέλθει ο ατμός από το λέβητα.</a:t>
            </a:r>
            <a:endParaRPr lang="el-GR" sz="1600" dirty="0">
              <a:solidFill>
                <a:srgbClr val="2B3616"/>
              </a:solidFill>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l-GR" sz="1000" dirty="0">
                <a:solidFill>
                  <a:srgbClr val="2B3616"/>
                </a:solidFill>
                <a:latin typeface="Calibri" panose="020F0502020204030204" pitchFamily="34" charset="0"/>
                <a:ea typeface="Calibri" panose="020F0502020204030204" pitchFamily="34" charset="0"/>
                <a:cs typeface="Comic Sans MS" panose="030F0702030302020204" pitchFamily="66" charset="0"/>
              </a:rPr>
              <a:t> </a:t>
            </a:r>
            <a:endParaRPr lang="el-GR" sz="1000" dirty="0">
              <a:solidFill>
                <a:srgbClr val="2B3616"/>
              </a:solidFill>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Λύση</a:t>
            </a:r>
            <a:endParaRPr lang="el-GR" sz="1600" dirty="0">
              <a:solidFill>
                <a:srgbClr val="2B3616"/>
              </a:solidFill>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l-GR" sz="1000" dirty="0">
                <a:solidFill>
                  <a:srgbClr val="2B3616"/>
                </a:solidFill>
                <a:latin typeface="Calibri" panose="020F0502020204030204" pitchFamily="34" charset="0"/>
                <a:ea typeface="Calibri" panose="020F0502020204030204" pitchFamily="34" charset="0"/>
                <a:cs typeface="Comic Sans MS" panose="030F0702030302020204" pitchFamily="66" charset="0"/>
              </a:rPr>
              <a:t> </a:t>
            </a:r>
            <a:r>
              <a:rPr lang="el-GR"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Η </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θερμοκρασία καύσης υπολογίζεται από το ισοζύγιο ενέργειας μεταξύ της εισόδου του καυστήρα και της εξόδου του (δηλαδή πριν τα </a:t>
            </a:r>
            <a:r>
              <a:rPr lang="el-GR" sz="1600" dirty="0" err="1">
                <a:solidFill>
                  <a:srgbClr val="2B3616"/>
                </a:solidFill>
                <a:latin typeface="Calibri" panose="020F0502020204030204" pitchFamily="34" charset="0"/>
                <a:ea typeface="Calibri" panose="020F0502020204030204" pitchFamily="34" charset="0"/>
                <a:cs typeface="Comic Sans MS" panose="030F0702030302020204" pitchFamily="66" charset="0"/>
              </a:rPr>
              <a:t>απαέρια</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αποδώσουν οποιαδήποτε θερμότητα στο νερό του </a:t>
            </a:r>
            <a:r>
              <a:rPr lang="el-GR" sz="1600" dirty="0" err="1">
                <a:solidFill>
                  <a:srgbClr val="2B3616"/>
                </a:solidFill>
                <a:latin typeface="Calibri" panose="020F0502020204030204" pitchFamily="34" charset="0"/>
                <a:ea typeface="Calibri" panose="020F0502020204030204" pitchFamily="34" charset="0"/>
                <a:cs typeface="Comic Sans MS" panose="030F0702030302020204" pitchFamily="66" charset="0"/>
              </a:rPr>
              <a:t>εναλλάκτη</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του λέβητα): </a:t>
            </a:r>
            <a:endParaRPr lang="el-GR" sz="1600" dirty="0">
              <a:solidFill>
                <a:srgbClr val="2B3616"/>
              </a:solidFill>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a:t>
            </a:r>
            <a:endParaRPr lang="el-GR" sz="1600" dirty="0">
              <a:solidFill>
                <a:srgbClr val="2B3616"/>
              </a:solidFill>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l-GR" sz="1600" b="1" dirty="0">
                <a:solidFill>
                  <a:srgbClr val="2B3616"/>
                </a:solidFill>
                <a:latin typeface="Calibri" panose="020F0502020204030204" pitchFamily="34" charset="0"/>
                <a:ea typeface="Calibri" panose="020F0502020204030204" pitchFamily="34" charset="0"/>
                <a:cs typeface="Comic Sans MS" panose="030F0702030302020204" pitchFamily="66" charset="0"/>
              </a:rPr>
              <a:t>Ισοζύγιο Θερμότητας: 	θερμότητα που	=  ωφέλιμη   + λανθάνουσα </a:t>
            </a:r>
            <a:endParaRPr lang="el-GR" sz="1600" dirty="0">
              <a:solidFill>
                <a:srgbClr val="2B3616"/>
              </a:solidFill>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l-GR" sz="1600" b="1" dirty="0">
                <a:solidFill>
                  <a:srgbClr val="2B3616"/>
                </a:solidFill>
                <a:latin typeface="Calibri" panose="020F0502020204030204" pitchFamily="34" charset="0"/>
                <a:ea typeface="Calibri" panose="020F0502020204030204" pitchFamily="34" charset="0"/>
                <a:cs typeface="Comic Sans MS" panose="030F0702030302020204" pitchFamily="66" charset="0"/>
              </a:rPr>
              <a:t>			παράγεται	   </a:t>
            </a:r>
            <a:r>
              <a:rPr lang="en-US" sz="1600" b="1"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	   </a:t>
            </a:r>
            <a:r>
              <a:rPr lang="el-GR" sz="1600" b="1"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θερμότητα    </a:t>
            </a:r>
            <a:r>
              <a:rPr lang="el-GR" sz="1600" b="1" dirty="0" err="1">
                <a:solidFill>
                  <a:srgbClr val="2B3616"/>
                </a:solidFill>
                <a:latin typeface="Calibri" panose="020F0502020204030204" pitchFamily="34" charset="0"/>
                <a:ea typeface="Calibri" panose="020F0502020204030204" pitchFamily="34" charset="0"/>
                <a:cs typeface="Comic Sans MS" panose="030F0702030302020204" pitchFamily="66" charset="0"/>
              </a:rPr>
              <a:t>θερμότητα</a:t>
            </a:r>
            <a:r>
              <a:rPr lang="el-GR" sz="1600" b="1" dirty="0">
                <a:solidFill>
                  <a:srgbClr val="2B3616"/>
                </a:solidFill>
                <a:latin typeface="Calibri" panose="020F0502020204030204" pitchFamily="34" charset="0"/>
                <a:ea typeface="Calibri" panose="020F0502020204030204" pitchFamily="34" charset="0"/>
                <a:cs typeface="Comic Sans MS" panose="030F0702030302020204" pitchFamily="66" charset="0"/>
              </a:rPr>
              <a:t> </a:t>
            </a:r>
            <a:endParaRPr lang="el-GR" sz="1600" dirty="0">
              <a:solidFill>
                <a:srgbClr val="2B3616"/>
              </a:solidFill>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l-GR" sz="1600" b="1" dirty="0">
                <a:solidFill>
                  <a:srgbClr val="2B3616"/>
                </a:solidFill>
                <a:latin typeface="Calibri" panose="020F0502020204030204" pitchFamily="34" charset="0"/>
                <a:ea typeface="Calibri" panose="020F0502020204030204" pitchFamily="34" charset="0"/>
                <a:cs typeface="Comic Sans MS" panose="030F0702030302020204" pitchFamily="66" charset="0"/>
              </a:rPr>
              <a:t>			κατά την</a:t>
            </a:r>
            <a:endParaRPr lang="el-GR" sz="1600" dirty="0">
              <a:solidFill>
                <a:srgbClr val="2B3616"/>
              </a:solidFill>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l-GR" sz="1600" b="1" dirty="0">
                <a:solidFill>
                  <a:srgbClr val="2B3616"/>
                </a:solidFill>
                <a:latin typeface="Calibri" panose="020F0502020204030204" pitchFamily="34" charset="0"/>
                <a:ea typeface="Calibri" panose="020F0502020204030204" pitchFamily="34" charset="0"/>
                <a:cs typeface="Comic Sans MS" panose="030F0702030302020204" pitchFamily="66" charset="0"/>
              </a:rPr>
              <a:t>			καύση</a:t>
            </a:r>
            <a:endParaRPr lang="el-GR" sz="1600" dirty="0">
              <a:solidFill>
                <a:srgbClr val="2B3616"/>
              </a:solidFill>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l-GR" sz="1000" dirty="0">
                <a:solidFill>
                  <a:srgbClr val="2B3616"/>
                </a:solidFill>
                <a:latin typeface="Calibri" panose="020F0502020204030204" pitchFamily="34" charset="0"/>
                <a:ea typeface="Calibri" panose="020F0502020204030204" pitchFamily="34" charset="0"/>
                <a:cs typeface="Comic Sans MS" panose="030F0702030302020204" pitchFamily="66" charset="0"/>
              </a:rPr>
              <a:t> </a:t>
            </a:r>
            <a:endParaRPr lang="el-GR" sz="1000" dirty="0">
              <a:solidFill>
                <a:srgbClr val="2B3616"/>
              </a:solidFill>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Η θερμότητα που παράγεται από την καύση είναι 11.619,0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kJ</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kg</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βιομάζας στην είσοδο, ενώ η λανθάνουσα θερμότητα είναι 1.379,7 </a:t>
            </a:r>
            <a:r>
              <a:rPr lang="en-US" sz="1600" dirty="0" err="1">
                <a:solidFill>
                  <a:srgbClr val="2B3616"/>
                </a:solidFill>
                <a:latin typeface="Calibri" panose="020F0502020204030204" pitchFamily="34" charset="0"/>
                <a:ea typeface="Calibri" panose="020F0502020204030204" pitchFamily="34" charset="0"/>
                <a:cs typeface="Comic Sans MS" panose="030F0702030302020204" pitchFamily="66" charset="0"/>
              </a:rPr>
              <a:t>kj</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kg </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βιομάζας στην είσοδο. Η ωφέλιμη θερμότητα στην περίπτωση αυτή είναι η αισθητή θερμότητα που περιέχουν τα </a:t>
            </a:r>
            <a:r>
              <a:rPr lang="el-GR" sz="1600" dirty="0" err="1">
                <a:solidFill>
                  <a:srgbClr val="2B3616"/>
                </a:solidFill>
                <a:latin typeface="Calibri" panose="020F0502020204030204" pitchFamily="34" charset="0"/>
                <a:ea typeface="Calibri" panose="020F0502020204030204" pitchFamily="34" charset="0"/>
                <a:cs typeface="Comic Sans MS" panose="030F0702030302020204" pitchFamily="66" charset="0"/>
              </a:rPr>
              <a:t>απαέρια</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πριν αυτά ψυχθούν στον </a:t>
            </a:r>
            <a:r>
              <a:rPr lang="el-GR" sz="1600" dirty="0" err="1">
                <a:solidFill>
                  <a:srgbClr val="2B3616"/>
                </a:solidFill>
                <a:latin typeface="Calibri" panose="020F0502020204030204" pitchFamily="34" charset="0"/>
                <a:ea typeface="Calibri" panose="020F0502020204030204" pitchFamily="34" charset="0"/>
                <a:cs typeface="Comic Sans MS" panose="030F0702030302020204" pitchFamily="66" charset="0"/>
              </a:rPr>
              <a:t>εναλλάκτη</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του λέβητα, και με βάση το παραπάνω ισοζύγιο υπολογίζεται από τη σχέση:</a:t>
            </a:r>
            <a:endParaRPr lang="el-GR" sz="1600" dirty="0">
              <a:solidFill>
                <a:srgbClr val="2B3616"/>
              </a:solidFill>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l-GR" sz="1000" dirty="0">
                <a:solidFill>
                  <a:srgbClr val="2B3616"/>
                </a:solidFill>
                <a:latin typeface="Calibri" panose="020F0502020204030204" pitchFamily="34" charset="0"/>
                <a:ea typeface="Calibri" panose="020F0502020204030204" pitchFamily="34" charset="0"/>
                <a:cs typeface="Comic Sans MS" panose="030F0702030302020204" pitchFamily="66" charset="0"/>
              </a:rPr>
              <a:t> </a:t>
            </a:r>
            <a:endParaRPr lang="el-GR" sz="1000" dirty="0">
              <a:solidFill>
                <a:srgbClr val="2B3616"/>
              </a:solidFill>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ωφέλιμη θερμότητα = 11.619,0 – 1.379,7 </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sym typeface="Wingdings" panose="05000000000000000000" pitchFamily="2" charset="2"/>
              </a:rPr>
              <a:t></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a:t>
            </a:r>
            <a:endParaRPr lang="el-GR" sz="1600" dirty="0" smtClean="0">
              <a:solidFill>
                <a:srgbClr val="2B3616"/>
              </a:solidFill>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l-GR"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27,86 </a:t>
            </a:r>
            <a:r>
              <a:rPr lang="en-US"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x </a:t>
            </a:r>
            <a:r>
              <a:rPr lang="el-GR"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[0,043 </a:t>
            </a:r>
            <a:r>
              <a:rPr lang="en-US"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x</a:t>
            </a:r>
            <a:r>
              <a:rPr lang="el-GR"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 (Τ – 298) + (1,15/2) </a:t>
            </a:r>
            <a:r>
              <a:rPr lang="en-US"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x</a:t>
            </a:r>
            <a:r>
              <a:rPr lang="el-GR"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 10</a:t>
            </a:r>
            <a:r>
              <a:rPr lang="el-GR" sz="1600" baseline="300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-5</a:t>
            </a:r>
            <a:r>
              <a:rPr lang="el-GR"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 </a:t>
            </a:r>
            <a:r>
              <a:rPr lang="en-US"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x</a:t>
            </a:r>
            <a:r>
              <a:rPr lang="el-GR"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 (Τ</a:t>
            </a:r>
            <a:r>
              <a:rPr lang="el-GR" sz="1600" baseline="300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2</a:t>
            </a:r>
            <a:r>
              <a:rPr lang="el-GR"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 – 298</a:t>
            </a:r>
            <a:r>
              <a:rPr lang="el-GR" sz="1600" baseline="300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2</a:t>
            </a:r>
            <a:r>
              <a:rPr lang="el-GR"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 + </a:t>
            </a:r>
            <a:endParaRPr lang="el-GR" sz="1600" dirty="0" smtClean="0">
              <a:solidFill>
                <a:srgbClr val="2B3616"/>
              </a:solidFill>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l-GR"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 </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2,14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x </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[0,028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x</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(Τ – 298) + (5,02/2)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x</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10</a:t>
            </a:r>
            <a:r>
              <a:rPr lang="el-GR" sz="1600" baseline="30000" dirty="0">
                <a:solidFill>
                  <a:srgbClr val="2B3616"/>
                </a:solidFill>
                <a:latin typeface="Calibri" panose="020F0502020204030204" pitchFamily="34" charset="0"/>
                <a:ea typeface="Calibri" panose="020F0502020204030204" pitchFamily="34" charset="0"/>
                <a:cs typeface="Comic Sans MS" panose="030F0702030302020204" pitchFamily="66" charset="0"/>
              </a:rPr>
              <a:t>-6</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x</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(Τ</a:t>
            </a:r>
            <a:r>
              <a:rPr lang="el-GR" sz="1600" baseline="30000" dirty="0">
                <a:solidFill>
                  <a:srgbClr val="2B3616"/>
                </a:solidFill>
                <a:latin typeface="Calibri" panose="020F0502020204030204" pitchFamily="34" charset="0"/>
                <a:ea typeface="Calibri" panose="020F0502020204030204" pitchFamily="34" charset="0"/>
                <a:cs typeface="Comic Sans MS" panose="030F0702030302020204" pitchFamily="66" charset="0"/>
              </a:rPr>
              <a:t>2</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 298</a:t>
            </a:r>
            <a:r>
              <a:rPr lang="el-GR" sz="1600" baseline="30000" dirty="0">
                <a:solidFill>
                  <a:srgbClr val="2B3616"/>
                </a:solidFill>
                <a:latin typeface="Calibri" panose="020F0502020204030204" pitchFamily="34" charset="0"/>
                <a:ea typeface="Calibri" panose="020F0502020204030204" pitchFamily="34" charset="0"/>
                <a:cs typeface="Comic Sans MS" panose="030F0702030302020204" pitchFamily="66" charset="0"/>
              </a:rPr>
              <a:t>2</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 </a:t>
            </a:r>
            <a:endParaRPr lang="el-GR" sz="1600" dirty="0">
              <a:solidFill>
                <a:srgbClr val="2B3616"/>
              </a:solidFill>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l-GR"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 </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33,9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x </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[0,034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x</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(Τ – 298) + (6,28/2)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x</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10</a:t>
            </a:r>
            <a:r>
              <a:rPr lang="el-GR" sz="1600" baseline="30000" dirty="0">
                <a:solidFill>
                  <a:srgbClr val="2B3616"/>
                </a:solidFill>
                <a:latin typeface="Calibri" panose="020F0502020204030204" pitchFamily="34" charset="0"/>
                <a:ea typeface="Calibri" panose="020F0502020204030204" pitchFamily="34" charset="0"/>
                <a:cs typeface="Comic Sans MS" panose="030F0702030302020204" pitchFamily="66" charset="0"/>
              </a:rPr>
              <a:t>-7</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x</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(Τ</a:t>
            </a:r>
            <a:r>
              <a:rPr lang="el-GR" sz="1600" baseline="30000" dirty="0">
                <a:solidFill>
                  <a:srgbClr val="2B3616"/>
                </a:solidFill>
                <a:latin typeface="Calibri" panose="020F0502020204030204" pitchFamily="34" charset="0"/>
                <a:ea typeface="Calibri" panose="020F0502020204030204" pitchFamily="34" charset="0"/>
                <a:cs typeface="Comic Sans MS" panose="030F0702030302020204" pitchFamily="66" charset="0"/>
              </a:rPr>
              <a:t>2</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 298</a:t>
            </a:r>
            <a:r>
              <a:rPr lang="el-GR" sz="1600" baseline="30000" dirty="0">
                <a:solidFill>
                  <a:srgbClr val="2B3616"/>
                </a:solidFill>
                <a:latin typeface="Calibri" panose="020F0502020204030204" pitchFamily="34" charset="0"/>
                <a:ea typeface="Calibri" panose="020F0502020204030204" pitchFamily="34" charset="0"/>
                <a:cs typeface="Comic Sans MS" panose="030F0702030302020204" pitchFamily="66" charset="0"/>
              </a:rPr>
              <a:t>2</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  </a:t>
            </a:r>
            <a:endParaRPr lang="el-GR" sz="1600" dirty="0">
              <a:solidFill>
                <a:srgbClr val="2B3616"/>
              </a:solidFill>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l-GR"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 </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8,57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x </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[0,035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x</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(Τ – 298) + (1,08/2)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x</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10</a:t>
            </a:r>
            <a:r>
              <a:rPr lang="el-GR" sz="1600" baseline="30000" dirty="0">
                <a:solidFill>
                  <a:srgbClr val="2B3616"/>
                </a:solidFill>
                <a:latin typeface="Calibri" panose="020F0502020204030204" pitchFamily="34" charset="0"/>
                <a:ea typeface="Calibri" panose="020F0502020204030204" pitchFamily="34" charset="0"/>
                <a:cs typeface="Comic Sans MS" panose="030F0702030302020204" pitchFamily="66" charset="0"/>
              </a:rPr>
              <a:t>-6</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x</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(Τ</a:t>
            </a:r>
            <a:r>
              <a:rPr lang="el-GR" sz="1600" baseline="30000" dirty="0">
                <a:solidFill>
                  <a:srgbClr val="2B3616"/>
                </a:solidFill>
                <a:latin typeface="Calibri" panose="020F0502020204030204" pitchFamily="34" charset="0"/>
                <a:ea typeface="Calibri" panose="020F0502020204030204" pitchFamily="34" charset="0"/>
                <a:cs typeface="Comic Sans MS" panose="030F0702030302020204" pitchFamily="66" charset="0"/>
              </a:rPr>
              <a:t>2</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 298</a:t>
            </a:r>
            <a:r>
              <a:rPr lang="el-GR" sz="1600" baseline="30000" dirty="0">
                <a:solidFill>
                  <a:srgbClr val="2B3616"/>
                </a:solidFill>
                <a:latin typeface="Calibri" panose="020F0502020204030204" pitchFamily="34" charset="0"/>
                <a:ea typeface="Calibri" panose="020F0502020204030204" pitchFamily="34" charset="0"/>
                <a:cs typeface="Comic Sans MS" panose="030F0702030302020204" pitchFamily="66" charset="0"/>
              </a:rPr>
              <a:t>2</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  </a:t>
            </a:r>
            <a:endParaRPr lang="el-GR" sz="1600" dirty="0">
              <a:solidFill>
                <a:srgbClr val="2B3616"/>
              </a:solidFill>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l-GR"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 </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141,1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x </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[0,027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x</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(Τ – 298) + (4,18/2)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x</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10</a:t>
            </a:r>
            <a:r>
              <a:rPr lang="el-GR" sz="1600" baseline="30000" dirty="0">
                <a:solidFill>
                  <a:srgbClr val="2B3616"/>
                </a:solidFill>
                <a:latin typeface="Calibri" panose="020F0502020204030204" pitchFamily="34" charset="0"/>
                <a:ea typeface="Calibri" panose="020F0502020204030204" pitchFamily="34" charset="0"/>
                <a:cs typeface="Comic Sans MS" panose="030F0702030302020204" pitchFamily="66" charset="0"/>
              </a:rPr>
              <a:t>-6</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x</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(Τ</a:t>
            </a:r>
            <a:r>
              <a:rPr lang="el-GR" sz="1600" baseline="30000" dirty="0">
                <a:solidFill>
                  <a:srgbClr val="2B3616"/>
                </a:solidFill>
                <a:latin typeface="Calibri" panose="020F0502020204030204" pitchFamily="34" charset="0"/>
                <a:ea typeface="Calibri" panose="020F0502020204030204" pitchFamily="34" charset="0"/>
                <a:cs typeface="Comic Sans MS" panose="030F0702030302020204" pitchFamily="66" charset="0"/>
              </a:rPr>
              <a:t>2</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 298</a:t>
            </a:r>
            <a:r>
              <a:rPr lang="el-GR" sz="1600" baseline="30000" dirty="0">
                <a:solidFill>
                  <a:srgbClr val="2B3616"/>
                </a:solidFill>
                <a:latin typeface="Calibri" panose="020F0502020204030204" pitchFamily="34" charset="0"/>
                <a:ea typeface="Calibri" panose="020F0502020204030204" pitchFamily="34" charset="0"/>
                <a:cs typeface="Comic Sans MS" panose="030F0702030302020204" pitchFamily="66" charset="0"/>
              </a:rPr>
              <a:t>2</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 10.239,3 </a:t>
            </a:r>
            <a:r>
              <a:rPr lang="el-GR"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sym typeface="Wingdings" panose="05000000000000000000" pitchFamily="2" charset="2"/>
              </a:rPr>
              <a:t></a:t>
            </a:r>
            <a:endParaRPr lang="el-GR" sz="1600" dirty="0">
              <a:solidFill>
                <a:srgbClr val="2B3616"/>
              </a:solidFill>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67548084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7 - TextBox"/>
          <p:cNvSpPr txBox="1"/>
          <p:nvPr/>
        </p:nvSpPr>
        <p:spPr>
          <a:xfrm>
            <a:off x="-32" y="-24"/>
            <a:ext cx="9144032" cy="461665"/>
          </a:xfrm>
          <a:prstGeom prst="rect">
            <a:avLst/>
          </a:prstGeom>
          <a:noFill/>
        </p:spPr>
        <p:txBody>
          <a:bodyPr wrap="square" rtlCol="0">
            <a:spAutoFit/>
          </a:bodyPr>
          <a:lstStyle/>
          <a:p>
            <a:r>
              <a:rPr lang="el-GR" sz="2400" b="1" dirty="0" smtClean="0">
                <a:solidFill>
                  <a:srgbClr val="2B3616"/>
                </a:solidFill>
              </a:rPr>
              <a:t>Παράδειγμα </a:t>
            </a:r>
            <a:r>
              <a:rPr lang="en-US" sz="2400" b="1" dirty="0" smtClean="0">
                <a:solidFill>
                  <a:srgbClr val="2B3616"/>
                </a:solidFill>
              </a:rPr>
              <a:t>2</a:t>
            </a:r>
            <a:endParaRPr lang="el-GR" sz="2400" dirty="0">
              <a:solidFill>
                <a:srgbClr val="2B3616"/>
              </a:solidFill>
            </a:endParaRPr>
          </a:p>
        </p:txBody>
      </p:sp>
      <p:sp>
        <p:nvSpPr>
          <p:cNvPr id="5" name="Ορθογώνιο 4"/>
          <p:cNvSpPr/>
          <p:nvPr/>
        </p:nvSpPr>
        <p:spPr>
          <a:xfrm>
            <a:off x="-12732" y="332656"/>
            <a:ext cx="9144032" cy="4622804"/>
          </a:xfrm>
          <a:prstGeom prst="rect">
            <a:avLst/>
          </a:prstGeom>
        </p:spPr>
        <p:txBody>
          <a:bodyPr wrap="square">
            <a:spAutoFit/>
          </a:bodyPr>
          <a:lstStyle/>
          <a:p>
            <a:pPr algn="just">
              <a:lnSpc>
                <a:spcPct val="115000"/>
              </a:lnSpc>
              <a:spcAft>
                <a:spcPts val="0"/>
              </a:spcAft>
            </a:pP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a:t>
            </a:r>
            <a:endParaRPr lang="el-GR" sz="1600" dirty="0">
              <a:solidFill>
                <a:srgbClr val="2B3616"/>
              </a:solidFill>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sym typeface="Wingdings" panose="05000000000000000000" pitchFamily="2" charset="2"/>
              </a:rPr>
              <a:t></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1,20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x</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(Τ – 298) + 16,0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x</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10</a:t>
            </a:r>
            <a:r>
              <a:rPr lang="el-GR" sz="1600" baseline="30000" dirty="0">
                <a:solidFill>
                  <a:srgbClr val="2B3616"/>
                </a:solidFill>
                <a:latin typeface="Calibri" panose="020F0502020204030204" pitchFamily="34" charset="0"/>
                <a:ea typeface="Calibri" panose="020F0502020204030204" pitchFamily="34" charset="0"/>
                <a:cs typeface="Comic Sans MS" panose="030F0702030302020204" pitchFamily="66" charset="0"/>
              </a:rPr>
              <a:t>-5</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x</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(Τ</a:t>
            </a:r>
            <a:r>
              <a:rPr lang="el-GR" sz="1600" baseline="30000" dirty="0">
                <a:solidFill>
                  <a:srgbClr val="2B3616"/>
                </a:solidFill>
                <a:latin typeface="Calibri" panose="020F0502020204030204" pitchFamily="34" charset="0"/>
                <a:ea typeface="Calibri" panose="020F0502020204030204" pitchFamily="34" charset="0"/>
                <a:cs typeface="Comic Sans MS" panose="030F0702030302020204" pitchFamily="66" charset="0"/>
              </a:rPr>
              <a:t>2</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 88804) + </a:t>
            </a:r>
            <a:endParaRPr lang="el-GR" sz="1600" dirty="0">
              <a:solidFill>
                <a:srgbClr val="2B3616"/>
              </a:solidFill>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+ 0,059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x</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(Τ – 298) + 5,37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x</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10</a:t>
            </a:r>
            <a:r>
              <a:rPr lang="el-GR" sz="1600" baseline="30000" dirty="0">
                <a:solidFill>
                  <a:srgbClr val="2B3616"/>
                </a:solidFill>
                <a:latin typeface="Calibri" panose="020F0502020204030204" pitchFamily="34" charset="0"/>
                <a:ea typeface="Calibri" panose="020F0502020204030204" pitchFamily="34" charset="0"/>
                <a:cs typeface="Comic Sans MS" panose="030F0702030302020204" pitchFamily="66" charset="0"/>
              </a:rPr>
              <a:t>-6</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x</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(Τ</a:t>
            </a:r>
            <a:r>
              <a:rPr lang="el-GR" sz="1600" baseline="30000" dirty="0">
                <a:solidFill>
                  <a:srgbClr val="2B3616"/>
                </a:solidFill>
                <a:latin typeface="Calibri" panose="020F0502020204030204" pitchFamily="34" charset="0"/>
                <a:ea typeface="Calibri" panose="020F0502020204030204" pitchFamily="34" charset="0"/>
                <a:cs typeface="Comic Sans MS" panose="030F0702030302020204" pitchFamily="66" charset="0"/>
              </a:rPr>
              <a:t>2</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 88804) + </a:t>
            </a:r>
            <a:endParaRPr lang="el-GR" sz="1600" dirty="0">
              <a:solidFill>
                <a:srgbClr val="2B3616"/>
              </a:solidFill>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+ 1,15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x</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(Τ – 298) + 106,4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x</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10</a:t>
            </a:r>
            <a:r>
              <a:rPr lang="el-GR" sz="1600" baseline="30000" dirty="0">
                <a:solidFill>
                  <a:srgbClr val="2B3616"/>
                </a:solidFill>
                <a:latin typeface="Calibri" panose="020F0502020204030204" pitchFamily="34" charset="0"/>
                <a:ea typeface="Calibri" panose="020F0502020204030204" pitchFamily="34" charset="0"/>
                <a:cs typeface="Comic Sans MS" panose="030F0702030302020204" pitchFamily="66" charset="0"/>
              </a:rPr>
              <a:t>-7</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x</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(Τ</a:t>
            </a:r>
            <a:r>
              <a:rPr lang="el-GR" sz="1600" baseline="30000" dirty="0">
                <a:solidFill>
                  <a:srgbClr val="2B3616"/>
                </a:solidFill>
                <a:latin typeface="Calibri" panose="020F0502020204030204" pitchFamily="34" charset="0"/>
                <a:ea typeface="Calibri" panose="020F0502020204030204" pitchFamily="34" charset="0"/>
                <a:cs typeface="Comic Sans MS" panose="030F0702030302020204" pitchFamily="66" charset="0"/>
              </a:rPr>
              <a:t>2</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 88804) +  </a:t>
            </a:r>
            <a:endParaRPr lang="el-GR" sz="1600" dirty="0">
              <a:solidFill>
                <a:srgbClr val="2B3616"/>
              </a:solidFill>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+ 0,30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x</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(Τ – 298) + 4,63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x</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10</a:t>
            </a:r>
            <a:r>
              <a:rPr lang="el-GR" sz="1600" baseline="30000" dirty="0">
                <a:solidFill>
                  <a:srgbClr val="2B3616"/>
                </a:solidFill>
                <a:latin typeface="Calibri" panose="020F0502020204030204" pitchFamily="34" charset="0"/>
                <a:ea typeface="Calibri" panose="020F0502020204030204" pitchFamily="34" charset="0"/>
                <a:cs typeface="Comic Sans MS" panose="030F0702030302020204" pitchFamily="66" charset="0"/>
              </a:rPr>
              <a:t>-6</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x</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(Τ</a:t>
            </a:r>
            <a:r>
              <a:rPr lang="el-GR" sz="1600" baseline="30000" dirty="0">
                <a:solidFill>
                  <a:srgbClr val="2B3616"/>
                </a:solidFill>
                <a:latin typeface="Calibri" panose="020F0502020204030204" pitchFamily="34" charset="0"/>
                <a:ea typeface="Calibri" panose="020F0502020204030204" pitchFamily="34" charset="0"/>
                <a:cs typeface="Comic Sans MS" panose="030F0702030302020204" pitchFamily="66" charset="0"/>
              </a:rPr>
              <a:t>2</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 88804) +  </a:t>
            </a:r>
            <a:endParaRPr lang="el-GR" sz="1600" dirty="0">
              <a:solidFill>
                <a:srgbClr val="2B3616"/>
              </a:solidFill>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+ 3,81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x</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(Τ – 298) + 294,9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x</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10</a:t>
            </a:r>
            <a:r>
              <a:rPr lang="el-GR" sz="1600" baseline="30000" dirty="0">
                <a:solidFill>
                  <a:srgbClr val="2B3616"/>
                </a:solidFill>
                <a:latin typeface="Calibri" panose="020F0502020204030204" pitchFamily="34" charset="0"/>
                <a:ea typeface="Calibri" panose="020F0502020204030204" pitchFamily="34" charset="0"/>
                <a:cs typeface="Comic Sans MS" panose="030F0702030302020204" pitchFamily="66" charset="0"/>
              </a:rPr>
              <a:t>-6</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x</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(Τ</a:t>
            </a:r>
            <a:r>
              <a:rPr lang="el-GR" sz="1600" baseline="30000" dirty="0">
                <a:solidFill>
                  <a:srgbClr val="2B3616"/>
                </a:solidFill>
                <a:latin typeface="Calibri" panose="020F0502020204030204" pitchFamily="34" charset="0"/>
                <a:ea typeface="Calibri" panose="020F0502020204030204" pitchFamily="34" charset="0"/>
                <a:cs typeface="Comic Sans MS" panose="030F0702030302020204" pitchFamily="66" charset="0"/>
              </a:rPr>
              <a:t>2</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 88804) = 10.239,3 </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sym typeface="Wingdings" panose="05000000000000000000" pitchFamily="2" charset="2"/>
              </a:rPr>
              <a:t></a:t>
            </a:r>
            <a:endParaRPr lang="el-GR" sz="1600" dirty="0">
              <a:solidFill>
                <a:srgbClr val="2B3616"/>
              </a:solidFill>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a:t>
            </a:r>
            <a:endParaRPr lang="el-GR" sz="1600" dirty="0">
              <a:solidFill>
                <a:srgbClr val="2B3616"/>
              </a:solidFill>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sym typeface="Wingdings" panose="05000000000000000000" pitchFamily="2" charset="2"/>
              </a:rPr>
              <a:t></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1,20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x </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Τ – 357,6 + 16,0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x</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10</a:t>
            </a:r>
            <a:r>
              <a:rPr lang="el-GR" sz="1600" baseline="30000" dirty="0">
                <a:solidFill>
                  <a:srgbClr val="2B3616"/>
                </a:solidFill>
                <a:latin typeface="Calibri" panose="020F0502020204030204" pitchFamily="34" charset="0"/>
                <a:ea typeface="Calibri" panose="020F0502020204030204" pitchFamily="34" charset="0"/>
                <a:cs typeface="Comic Sans MS" panose="030F0702030302020204" pitchFamily="66" charset="0"/>
              </a:rPr>
              <a:t>-5</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x </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Τ</a:t>
            </a:r>
            <a:r>
              <a:rPr lang="el-GR" sz="1600" baseline="30000" dirty="0">
                <a:solidFill>
                  <a:srgbClr val="2B3616"/>
                </a:solidFill>
                <a:latin typeface="Calibri" panose="020F0502020204030204" pitchFamily="34" charset="0"/>
                <a:ea typeface="Calibri" panose="020F0502020204030204" pitchFamily="34" charset="0"/>
                <a:cs typeface="Comic Sans MS" panose="030F0702030302020204" pitchFamily="66" charset="0"/>
              </a:rPr>
              <a:t>2</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 14,2 + </a:t>
            </a:r>
            <a:endParaRPr lang="el-GR" sz="1600" dirty="0">
              <a:solidFill>
                <a:srgbClr val="2B3616"/>
              </a:solidFill>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+ 0,059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x </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Τ – 17,58 + 5,37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x</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10</a:t>
            </a:r>
            <a:r>
              <a:rPr lang="el-GR" sz="1600" baseline="30000" dirty="0">
                <a:solidFill>
                  <a:srgbClr val="2B3616"/>
                </a:solidFill>
                <a:latin typeface="Calibri" panose="020F0502020204030204" pitchFamily="34" charset="0"/>
                <a:ea typeface="Calibri" panose="020F0502020204030204" pitchFamily="34" charset="0"/>
                <a:cs typeface="Comic Sans MS" panose="030F0702030302020204" pitchFamily="66" charset="0"/>
              </a:rPr>
              <a:t>-6</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x </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Τ</a:t>
            </a:r>
            <a:r>
              <a:rPr lang="el-GR" sz="1600" baseline="30000" dirty="0">
                <a:solidFill>
                  <a:srgbClr val="2B3616"/>
                </a:solidFill>
                <a:latin typeface="Calibri" panose="020F0502020204030204" pitchFamily="34" charset="0"/>
                <a:ea typeface="Calibri" panose="020F0502020204030204" pitchFamily="34" charset="0"/>
                <a:cs typeface="Comic Sans MS" panose="030F0702030302020204" pitchFamily="66" charset="0"/>
              </a:rPr>
              <a:t>2</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 0,48 + </a:t>
            </a:r>
            <a:endParaRPr lang="el-GR" sz="1600" dirty="0">
              <a:solidFill>
                <a:srgbClr val="2B3616"/>
              </a:solidFill>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+ 1,15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x </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Τ – 342,7 + 106,4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x</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10</a:t>
            </a:r>
            <a:r>
              <a:rPr lang="el-GR" sz="1600" baseline="30000" dirty="0">
                <a:solidFill>
                  <a:srgbClr val="2B3616"/>
                </a:solidFill>
                <a:latin typeface="Calibri" panose="020F0502020204030204" pitchFamily="34" charset="0"/>
                <a:ea typeface="Calibri" panose="020F0502020204030204" pitchFamily="34" charset="0"/>
                <a:cs typeface="Comic Sans MS" panose="030F0702030302020204" pitchFamily="66" charset="0"/>
              </a:rPr>
              <a:t>-7</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x</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Τ</a:t>
            </a:r>
            <a:r>
              <a:rPr lang="el-GR" sz="1600" baseline="30000" dirty="0">
                <a:solidFill>
                  <a:srgbClr val="2B3616"/>
                </a:solidFill>
                <a:latin typeface="Calibri" panose="020F0502020204030204" pitchFamily="34" charset="0"/>
                <a:ea typeface="Calibri" panose="020F0502020204030204" pitchFamily="34" charset="0"/>
                <a:cs typeface="Comic Sans MS" panose="030F0702030302020204" pitchFamily="66" charset="0"/>
              </a:rPr>
              <a:t>2</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 0,94 +  </a:t>
            </a:r>
            <a:endParaRPr lang="el-GR" sz="1600" dirty="0">
              <a:solidFill>
                <a:srgbClr val="2B3616"/>
              </a:solidFill>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+ 0,30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x</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Τ – 89,4 + 4,63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x</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10</a:t>
            </a:r>
            <a:r>
              <a:rPr lang="el-GR" sz="1600" baseline="30000" dirty="0">
                <a:solidFill>
                  <a:srgbClr val="2B3616"/>
                </a:solidFill>
                <a:latin typeface="Calibri" panose="020F0502020204030204" pitchFamily="34" charset="0"/>
                <a:ea typeface="Calibri" panose="020F0502020204030204" pitchFamily="34" charset="0"/>
                <a:cs typeface="Comic Sans MS" panose="030F0702030302020204" pitchFamily="66" charset="0"/>
              </a:rPr>
              <a:t>-6</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x</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Τ</a:t>
            </a:r>
            <a:r>
              <a:rPr lang="el-GR" sz="1600" baseline="30000" dirty="0">
                <a:solidFill>
                  <a:srgbClr val="2B3616"/>
                </a:solidFill>
                <a:latin typeface="Calibri" panose="020F0502020204030204" pitchFamily="34" charset="0"/>
                <a:ea typeface="Calibri" panose="020F0502020204030204" pitchFamily="34" charset="0"/>
                <a:cs typeface="Comic Sans MS" panose="030F0702030302020204" pitchFamily="66" charset="0"/>
              </a:rPr>
              <a:t>2</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 0,41 +  </a:t>
            </a:r>
            <a:endParaRPr lang="el-GR" sz="1600" dirty="0">
              <a:solidFill>
                <a:srgbClr val="2B3616"/>
              </a:solidFill>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+ 3,81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x</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Τ – 1135,4 + 294,9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x</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10</a:t>
            </a:r>
            <a:r>
              <a:rPr lang="el-GR" sz="1600" baseline="30000" dirty="0">
                <a:solidFill>
                  <a:srgbClr val="2B3616"/>
                </a:solidFill>
                <a:latin typeface="Calibri" panose="020F0502020204030204" pitchFamily="34" charset="0"/>
                <a:ea typeface="Calibri" panose="020F0502020204030204" pitchFamily="34" charset="0"/>
                <a:cs typeface="Comic Sans MS" panose="030F0702030302020204" pitchFamily="66" charset="0"/>
              </a:rPr>
              <a:t>-6</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x</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Τ</a:t>
            </a:r>
            <a:r>
              <a:rPr lang="el-GR" sz="1600" baseline="30000" dirty="0">
                <a:solidFill>
                  <a:srgbClr val="2B3616"/>
                </a:solidFill>
                <a:latin typeface="Calibri" panose="020F0502020204030204" pitchFamily="34" charset="0"/>
                <a:ea typeface="Calibri" panose="020F0502020204030204" pitchFamily="34" charset="0"/>
                <a:cs typeface="Comic Sans MS" panose="030F0702030302020204" pitchFamily="66" charset="0"/>
              </a:rPr>
              <a:t>2</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 26,2 = 10.239,3 </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sym typeface="Wingdings" panose="05000000000000000000" pitchFamily="2" charset="2"/>
              </a:rPr>
              <a:t></a:t>
            </a:r>
            <a:endParaRPr lang="el-GR" sz="1600" dirty="0">
              <a:solidFill>
                <a:srgbClr val="2B3616"/>
              </a:solidFill>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a:t>
            </a:r>
            <a:endParaRPr lang="el-GR" sz="1600" dirty="0">
              <a:solidFill>
                <a:srgbClr val="2B3616"/>
              </a:solidFill>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sym typeface="Wingdings" panose="05000000000000000000" pitchFamily="2" charset="2"/>
              </a:rPr>
              <a:t></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47,55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x</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10</a:t>
            </a:r>
            <a:r>
              <a:rPr lang="el-GR" sz="1600" baseline="30000" dirty="0">
                <a:solidFill>
                  <a:srgbClr val="2B3616"/>
                </a:solidFill>
                <a:latin typeface="Calibri" panose="020F0502020204030204" pitchFamily="34" charset="0"/>
                <a:ea typeface="Calibri" panose="020F0502020204030204" pitchFamily="34" charset="0"/>
                <a:cs typeface="Comic Sans MS" panose="030F0702030302020204" pitchFamily="66" charset="0"/>
              </a:rPr>
              <a:t>-5</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x </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Τ</a:t>
            </a:r>
            <a:r>
              <a:rPr lang="el-GR" sz="1600" baseline="30000" dirty="0">
                <a:solidFill>
                  <a:srgbClr val="2B3616"/>
                </a:solidFill>
                <a:latin typeface="Calibri" panose="020F0502020204030204" pitchFamily="34" charset="0"/>
                <a:ea typeface="Calibri" panose="020F0502020204030204" pitchFamily="34" charset="0"/>
                <a:cs typeface="Comic Sans MS" panose="030F0702030302020204" pitchFamily="66" charset="0"/>
              </a:rPr>
              <a:t>2</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+ 6,52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x T </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1984,9 = 10.239,3 </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sym typeface="Wingdings" panose="05000000000000000000" pitchFamily="2" charset="2"/>
              </a:rPr>
              <a:t></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47,55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x</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10</a:t>
            </a:r>
            <a:r>
              <a:rPr lang="el-GR" sz="1600" baseline="30000" dirty="0">
                <a:solidFill>
                  <a:srgbClr val="2B3616"/>
                </a:solidFill>
                <a:latin typeface="Calibri" panose="020F0502020204030204" pitchFamily="34" charset="0"/>
                <a:ea typeface="Calibri" panose="020F0502020204030204" pitchFamily="34" charset="0"/>
                <a:cs typeface="Comic Sans MS" panose="030F0702030302020204" pitchFamily="66" charset="0"/>
              </a:rPr>
              <a:t>-5</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x </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Τ</a:t>
            </a:r>
            <a:r>
              <a:rPr lang="el-GR" sz="1600" baseline="30000" dirty="0">
                <a:solidFill>
                  <a:srgbClr val="2B3616"/>
                </a:solidFill>
                <a:latin typeface="Calibri" panose="020F0502020204030204" pitchFamily="34" charset="0"/>
                <a:ea typeface="Calibri" panose="020F0502020204030204" pitchFamily="34" charset="0"/>
                <a:cs typeface="Comic Sans MS" panose="030F0702030302020204" pitchFamily="66" charset="0"/>
              </a:rPr>
              <a:t>2</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+ 6,52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x T</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 12.224,2</a:t>
            </a:r>
            <a:endParaRPr lang="el-GR" sz="1600" dirty="0">
              <a:solidFill>
                <a:srgbClr val="2B3616"/>
              </a:solidFill>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a:t>
            </a:r>
            <a:endParaRPr lang="el-GR" sz="1600" dirty="0">
              <a:solidFill>
                <a:srgbClr val="2B3616"/>
              </a:solidFill>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T</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 (-6,52 ± (6,52</a:t>
            </a:r>
            <a:r>
              <a:rPr lang="el-GR" sz="1600" baseline="30000" dirty="0">
                <a:solidFill>
                  <a:srgbClr val="2B3616"/>
                </a:solidFill>
                <a:latin typeface="Calibri" panose="020F0502020204030204" pitchFamily="34" charset="0"/>
                <a:ea typeface="Calibri" panose="020F0502020204030204" pitchFamily="34" charset="0"/>
                <a:cs typeface="Comic Sans MS" panose="030F0702030302020204" pitchFamily="66" charset="0"/>
              </a:rPr>
              <a:t>2</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+ 4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x</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47,55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x</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10</a:t>
            </a:r>
            <a:r>
              <a:rPr lang="el-GR" sz="1600" baseline="30000" dirty="0">
                <a:solidFill>
                  <a:srgbClr val="2B3616"/>
                </a:solidFill>
                <a:latin typeface="Calibri" panose="020F0502020204030204" pitchFamily="34" charset="0"/>
                <a:ea typeface="Calibri" panose="020F0502020204030204" pitchFamily="34" charset="0"/>
                <a:cs typeface="Comic Sans MS" panose="030F0702030302020204" pitchFamily="66" charset="0"/>
              </a:rPr>
              <a:t>-5</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x </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12.224,2)</a:t>
            </a:r>
            <a:r>
              <a:rPr lang="el-GR" sz="1600" baseline="30000" dirty="0">
                <a:solidFill>
                  <a:srgbClr val="2B3616"/>
                </a:solidFill>
                <a:latin typeface="Calibri" panose="020F0502020204030204" pitchFamily="34" charset="0"/>
                <a:ea typeface="Calibri" panose="020F0502020204030204" pitchFamily="34" charset="0"/>
                <a:cs typeface="Comic Sans MS" panose="030F0702030302020204" pitchFamily="66" charset="0"/>
              </a:rPr>
              <a:t>1/2</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)/(2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x</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47,55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x</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10</a:t>
            </a:r>
            <a:r>
              <a:rPr lang="el-GR" sz="1600" baseline="30000" dirty="0">
                <a:solidFill>
                  <a:srgbClr val="2B3616"/>
                </a:solidFill>
                <a:latin typeface="Calibri" panose="020F0502020204030204" pitchFamily="34" charset="0"/>
                <a:ea typeface="Calibri" panose="020F0502020204030204" pitchFamily="34" charset="0"/>
                <a:cs typeface="Comic Sans MS" panose="030F0702030302020204" pitchFamily="66" charset="0"/>
              </a:rPr>
              <a:t>-5</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 1671,2 Κ = 1398,0 </a:t>
            </a:r>
            <a:r>
              <a:rPr lang="en-US" sz="1600" baseline="30000" dirty="0" err="1">
                <a:solidFill>
                  <a:srgbClr val="2B3616"/>
                </a:solidFill>
                <a:latin typeface="Calibri" panose="020F0502020204030204" pitchFamily="34" charset="0"/>
                <a:ea typeface="Calibri" panose="020F0502020204030204" pitchFamily="34" charset="0"/>
                <a:cs typeface="Comic Sans MS" panose="030F0702030302020204" pitchFamily="66" charset="0"/>
              </a:rPr>
              <a:t>o</a:t>
            </a:r>
            <a:r>
              <a:rPr lang="en-US" sz="1600" dirty="0" err="1">
                <a:solidFill>
                  <a:srgbClr val="2B3616"/>
                </a:solidFill>
                <a:latin typeface="Calibri" panose="020F0502020204030204" pitchFamily="34" charset="0"/>
                <a:ea typeface="Calibri" panose="020F0502020204030204" pitchFamily="34" charset="0"/>
                <a:cs typeface="Comic Sans MS" panose="030F0702030302020204" pitchFamily="66" charset="0"/>
              </a:rPr>
              <a:t>C</a:t>
            </a:r>
            <a:endParaRPr lang="el-GR" sz="1600" dirty="0">
              <a:solidFill>
                <a:srgbClr val="2B3616"/>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39472993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7 - TextBox"/>
          <p:cNvSpPr txBox="1"/>
          <p:nvPr/>
        </p:nvSpPr>
        <p:spPr>
          <a:xfrm>
            <a:off x="-32" y="-24"/>
            <a:ext cx="9144032" cy="461665"/>
          </a:xfrm>
          <a:prstGeom prst="rect">
            <a:avLst/>
          </a:prstGeom>
          <a:noFill/>
        </p:spPr>
        <p:txBody>
          <a:bodyPr wrap="square" rtlCol="0">
            <a:spAutoFit/>
          </a:bodyPr>
          <a:lstStyle/>
          <a:p>
            <a:r>
              <a:rPr lang="el-GR" sz="2400" b="1" dirty="0">
                <a:solidFill>
                  <a:srgbClr val="2B3616"/>
                </a:solidFill>
              </a:rPr>
              <a:t>Ηλεκτροπαραγωγή σε </a:t>
            </a:r>
            <a:r>
              <a:rPr lang="el-GR" sz="2400" b="1" dirty="0" smtClean="0">
                <a:solidFill>
                  <a:srgbClr val="2B3616"/>
                </a:solidFill>
              </a:rPr>
              <a:t>Ατμοστροβίλους (κύκλους </a:t>
            </a:r>
            <a:r>
              <a:rPr lang="en-US" sz="2400" b="1" dirty="0" err="1" smtClean="0">
                <a:solidFill>
                  <a:srgbClr val="2B3616"/>
                </a:solidFill>
              </a:rPr>
              <a:t>Rankine</a:t>
            </a:r>
            <a:r>
              <a:rPr lang="el-GR" sz="2400" b="1" dirty="0" smtClean="0">
                <a:solidFill>
                  <a:srgbClr val="2B3616"/>
                </a:solidFill>
              </a:rPr>
              <a:t>)</a:t>
            </a:r>
            <a:r>
              <a:rPr lang="en-US" sz="2400" b="1" dirty="0" smtClean="0">
                <a:solidFill>
                  <a:srgbClr val="2B3616"/>
                </a:solidFill>
              </a:rPr>
              <a:t> </a:t>
            </a:r>
            <a:endParaRPr lang="el-GR" sz="2400" dirty="0">
              <a:solidFill>
                <a:srgbClr val="2B3616"/>
              </a:solidFill>
            </a:endParaRPr>
          </a:p>
        </p:txBody>
      </p:sp>
      <p:sp>
        <p:nvSpPr>
          <p:cNvPr id="5" name="Ορθογώνιο 4"/>
          <p:cNvSpPr/>
          <p:nvPr/>
        </p:nvSpPr>
        <p:spPr>
          <a:xfrm>
            <a:off x="0" y="461641"/>
            <a:ext cx="9144032" cy="2954655"/>
          </a:xfrm>
          <a:prstGeom prst="rect">
            <a:avLst/>
          </a:prstGeom>
        </p:spPr>
        <p:txBody>
          <a:bodyPr wrap="square">
            <a:spAutoFit/>
          </a:bodyPr>
          <a:lstStyle/>
          <a:p>
            <a:pPr algn="just"/>
            <a:r>
              <a:rPr lang="el-GR" sz="1600" dirty="0" smtClean="0">
                <a:solidFill>
                  <a:srgbClr val="2B3616"/>
                </a:solidFill>
              </a:rPr>
              <a:t>Οι </a:t>
            </a:r>
            <a:r>
              <a:rPr lang="el-GR" sz="1600" dirty="0">
                <a:solidFill>
                  <a:srgbClr val="2B3616"/>
                </a:solidFill>
              </a:rPr>
              <a:t>θερμικές μηχανές </a:t>
            </a:r>
            <a:r>
              <a:rPr lang="en-US" sz="1600" dirty="0" err="1">
                <a:solidFill>
                  <a:srgbClr val="2B3616"/>
                </a:solidFill>
              </a:rPr>
              <a:t>Rankine</a:t>
            </a:r>
            <a:r>
              <a:rPr lang="en-US" sz="1600" dirty="0">
                <a:solidFill>
                  <a:srgbClr val="2B3616"/>
                </a:solidFill>
              </a:rPr>
              <a:t> </a:t>
            </a:r>
            <a:r>
              <a:rPr lang="el-GR" sz="1600" dirty="0">
                <a:solidFill>
                  <a:srgbClr val="2B3616"/>
                </a:solidFill>
              </a:rPr>
              <a:t>είναι οι γνωστοί ατμοστρόβιλοι των </a:t>
            </a:r>
            <a:r>
              <a:rPr lang="el-GR" sz="1600" dirty="0" err="1">
                <a:solidFill>
                  <a:srgbClr val="2B3616"/>
                </a:solidFill>
              </a:rPr>
              <a:t>ατμο</a:t>
            </a:r>
            <a:r>
              <a:rPr lang="el-GR" sz="1600" dirty="0">
                <a:solidFill>
                  <a:srgbClr val="2B3616"/>
                </a:solidFill>
              </a:rPr>
              <a:t>-ηλεκτρικών σταθμών. Μία τέτοια θερμική μηχανή αποτελείται από τα τέσσερα διαδοχικά στάδια:</a:t>
            </a:r>
          </a:p>
          <a:p>
            <a:pPr algn="just"/>
            <a:r>
              <a:rPr lang="el-GR" sz="1000" dirty="0">
                <a:solidFill>
                  <a:srgbClr val="2B3616"/>
                </a:solidFill>
              </a:rPr>
              <a:t> </a:t>
            </a:r>
          </a:p>
          <a:p>
            <a:pPr marL="342900" lvl="0" indent="-342900" algn="just">
              <a:buFont typeface="+mj-lt"/>
              <a:buAutoNum type="arabicPeriod"/>
            </a:pPr>
            <a:r>
              <a:rPr lang="el-GR" sz="1600" dirty="0">
                <a:solidFill>
                  <a:srgbClr val="2B3616"/>
                </a:solidFill>
              </a:rPr>
              <a:t>της παροχής νερού μέσω αντλίας, η οποία δαπανά έργο </a:t>
            </a:r>
            <a:r>
              <a:rPr lang="en-US" sz="1600" dirty="0">
                <a:solidFill>
                  <a:srgbClr val="2B3616"/>
                </a:solidFill>
              </a:rPr>
              <a:t>Win</a:t>
            </a:r>
            <a:r>
              <a:rPr lang="el-GR" sz="1600" dirty="0">
                <a:solidFill>
                  <a:srgbClr val="2B3616"/>
                </a:solidFill>
              </a:rPr>
              <a:t>, για να τροφοδοτεί το νερό αυτό στον λέβητα υπό υψηλή πίεση – ο βαθμός απόδοσης της αντλίας είναι συνήθως 90 %</a:t>
            </a:r>
          </a:p>
          <a:p>
            <a:pPr marL="342900" lvl="0" indent="-342900" algn="just">
              <a:buFont typeface="+mj-lt"/>
              <a:buAutoNum type="arabicPeriod"/>
            </a:pPr>
            <a:r>
              <a:rPr lang="el-GR" sz="1600" dirty="0">
                <a:solidFill>
                  <a:srgbClr val="2B3616"/>
                </a:solidFill>
              </a:rPr>
              <a:t>στο λέβητα, το νερό λαμβάνει θερμότητα </a:t>
            </a:r>
            <a:r>
              <a:rPr lang="en-US" sz="1600" dirty="0">
                <a:solidFill>
                  <a:srgbClr val="2B3616"/>
                </a:solidFill>
              </a:rPr>
              <a:t>Qin</a:t>
            </a:r>
            <a:r>
              <a:rPr lang="el-GR" sz="1600" dirty="0">
                <a:solidFill>
                  <a:srgbClr val="2B3616"/>
                </a:solidFill>
              </a:rPr>
              <a:t> και  μετατρέπεται σε υπέρθερμο ατμό στην πίεση που αναπτύσσει η αντλία</a:t>
            </a:r>
          </a:p>
          <a:p>
            <a:pPr marL="342900" lvl="0" indent="-342900" algn="just">
              <a:buFont typeface="+mj-lt"/>
              <a:buAutoNum type="arabicPeriod"/>
            </a:pPr>
            <a:r>
              <a:rPr lang="el-GR" sz="1600" dirty="0">
                <a:solidFill>
                  <a:srgbClr val="2B3616"/>
                </a:solidFill>
              </a:rPr>
              <a:t>ο υπέρθερμος ατμός, υπό πίεση, εκτονώνεται στο στρόβιλο και παράγει έργο ηλεκτρικό </a:t>
            </a:r>
            <a:r>
              <a:rPr lang="en-US" sz="1600" dirty="0" err="1">
                <a:solidFill>
                  <a:srgbClr val="2B3616"/>
                </a:solidFill>
              </a:rPr>
              <a:t>Wout</a:t>
            </a:r>
            <a:r>
              <a:rPr lang="el-GR" sz="1600" dirty="0">
                <a:solidFill>
                  <a:srgbClr val="2B3616"/>
                </a:solidFill>
              </a:rPr>
              <a:t> μέσω της γεννήτριας στην οποία είναι συνδεδεμένος – ο βαθμός απόδοσης του στροβίλου είναι 90 % και ο ατμός εξέρχεται κορεσμένος στην πίεση του συμπυκνωτή</a:t>
            </a:r>
          </a:p>
          <a:p>
            <a:pPr marL="342900" lvl="0" indent="-342900" algn="just">
              <a:buFont typeface="+mj-lt"/>
              <a:buAutoNum type="arabicPeriod"/>
            </a:pPr>
            <a:r>
              <a:rPr lang="el-GR" sz="1600" dirty="0">
                <a:solidFill>
                  <a:srgbClr val="2B3616"/>
                </a:solidFill>
              </a:rPr>
              <a:t>όπου μεταπίπτει στην κατάσταση του κορεσμένου υγρού, στην ίδια πίεση, αποδίδοντας θερμότητα προς το περιβάλλον (στους 25 </a:t>
            </a:r>
            <a:r>
              <a:rPr lang="en-US" sz="1600" baseline="30000" dirty="0" err="1">
                <a:solidFill>
                  <a:srgbClr val="2B3616"/>
                </a:solidFill>
              </a:rPr>
              <a:t>o</a:t>
            </a:r>
            <a:r>
              <a:rPr lang="en-US" sz="1600" dirty="0" err="1">
                <a:solidFill>
                  <a:srgbClr val="2B3616"/>
                </a:solidFill>
              </a:rPr>
              <a:t>C</a:t>
            </a:r>
            <a:r>
              <a:rPr lang="el-GR" sz="1600" dirty="0">
                <a:solidFill>
                  <a:srgbClr val="2B3616"/>
                </a:solidFill>
              </a:rPr>
              <a:t>)</a:t>
            </a:r>
          </a:p>
        </p:txBody>
      </p:sp>
      <p:pic>
        <p:nvPicPr>
          <p:cNvPr id="8" name="Εικόνα 7"/>
          <p:cNvPicPr>
            <a:picLocks noChangeAspect="1"/>
          </p:cNvPicPr>
          <p:nvPr/>
        </p:nvPicPr>
        <p:blipFill>
          <a:blip r:embed="rId2" cstate="print"/>
          <a:stretch>
            <a:fillRect/>
          </a:stretch>
        </p:blipFill>
        <p:spPr>
          <a:xfrm>
            <a:off x="1763688" y="3212976"/>
            <a:ext cx="5877053" cy="3420152"/>
          </a:xfrm>
          <a:prstGeom prst="rect">
            <a:avLst/>
          </a:prstGeom>
        </p:spPr>
      </p:pic>
    </p:spTree>
    <p:extLst>
      <p:ext uri="{BB962C8B-B14F-4D97-AF65-F5344CB8AC3E}">
        <p14:creationId xmlns:p14="http://schemas.microsoft.com/office/powerpoint/2010/main" val="3774419023"/>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7 - TextBox"/>
          <p:cNvSpPr txBox="1"/>
          <p:nvPr/>
        </p:nvSpPr>
        <p:spPr>
          <a:xfrm>
            <a:off x="-32" y="-24"/>
            <a:ext cx="9144032" cy="461665"/>
          </a:xfrm>
          <a:prstGeom prst="rect">
            <a:avLst/>
          </a:prstGeom>
          <a:noFill/>
        </p:spPr>
        <p:txBody>
          <a:bodyPr wrap="square" rtlCol="0">
            <a:spAutoFit/>
          </a:bodyPr>
          <a:lstStyle/>
          <a:p>
            <a:r>
              <a:rPr lang="el-GR" sz="2400" b="1" dirty="0">
                <a:solidFill>
                  <a:srgbClr val="2B3616"/>
                </a:solidFill>
              </a:rPr>
              <a:t>Ηλεκτροπαραγωγή σε </a:t>
            </a:r>
            <a:r>
              <a:rPr lang="el-GR" sz="2400" b="1" dirty="0" smtClean="0">
                <a:solidFill>
                  <a:srgbClr val="2B3616"/>
                </a:solidFill>
              </a:rPr>
              <a:t>Ατμοστροβίλους (κύκλους </a:t>
            </a:r>
            <a:r>
              <a:rPr lang="en-US" sz="2400" b="1" dirty="0" err="1" smtClean="0">
                <a:solidFill>
                  <a:srgbClr val="2B3616"/>
                </a:solidFill>
              </a:rPr>
              <a:t>Rankine</a:t>
            </a:r>
            <a:r>
              <a:rPr lang="el-GR" sz="2400" b="1" dirty="0" smtClean="0">
                <a:solidFill>
                  <a:srgbClr val="2B3616"/>
                </a:solidFill>
              </a:rPr>
              <a:t>)</a:t>
            </a:r>
            <a:r>
              <a:rPr lang="en-US" sz="2400" b="1" dirty="0" smtClean="0">
                <a:solidFill>
                  <a:srgbClr val="2B3616"/>
                </a:solidFill>
              </a:rPr>
              <a:t> </a:t>
            </a:r>
            <a:endParaRPr lang="el-GR" sz="2400" dirty="0">
              <a:solidFill>
                <a:srgbClr val="2B3616"/>
              </a:solidFill>
            </a:endParaRPr>
          </a:p>
        </p:txBody>
      </p:sp>
      <p:sp>
        <p:nvSpPr>
          <p:cNvPr id="5" name="Ορθογώνιο 4"/>
          <p:cNvSpPr/>
          <p:nvPr/>
        </p:nvSpPr>
        <p:spPr>
          <a:xfrm>
            <a:off x="0" y="461641"/>
            <a:ext cx="9144032" cy="3447098"/>
          </a:xfrm>
          <a:prstGeom prst="rect">
            <a:avLst/>
          </a:prstGeom>
        </p:spPr>
        <p:txBody>
          <a:bodyPr wrap="square">
            <a:spAutoFit/>
          </a:bodyPr>
          <a:lstStyle/>
          <a:p>
            <a:r>
              <a:rPr lang="el-GR" sz="1600" dirty="0">
                <a:solidFill>
                  <a:srgbClr val="2B3616"/>
                </a:solidFill>
              </a:rPr>
              <a:t>Με βάση τις παραπάνω διεργασίες το ρευστό του ατμοστροβίλου (νερό/ατμός) διέρχεται από τέσσερις διαδοχικές καταστάσεις:</a:t>
            </a:r>
          </a:p>
          <a:p>
            <a:r>
              <a:rPr lang="el-GR" sz="1000" dirty="0">
                <a:solidFill>
                  <a:srgbClr val="2B3616"/>
                </a:solidFill>
              </a:rPr>
              <a:t> </a:t>
            </a:r>
          </a:p>
          <a:p>
            <a:r>
              <a:rPr lang="el-GR" sz="1600" dirty="0">
                <a:solidFill>
                  <a:srgbClr val="2B3616"/>
                </a:solidFill>
              </a:rPr>
              <a:t>κατάσταση 1:	κορεσμένο νερό σε θερμοκρασία Τ1 και πίεση Ρ1 – η </a:t>
            </a:r>
            <a:r>
              <a:rPr lang="el-GR" sz="1600" dirty="0" smtClean="0">
                <a:solidFill>
                  <a:srgbClr val="2B3616"/>
                </a:solidFill>
              </a:rPr>
              <a:t>Τ1</a:t>
            </a:r>
            <a:r>
              <a:rPr lang="el-GR" sz="1600" dirty="0">
                <a:solidFill>
                  <a:srgbClr val="2B3616"/>
                </a:solidFill>
              </a:rPr>
              <a:t>, στους πλέον </a:t>
            </a:r>
            <a:r>
              <a:rPr lang="el-GR" sz="1600" dirty="0" smtClean="0">
                <a:solidFill>
                  <a:srgbClr val="2B3616"/>
                </a:solidFill>
              </a:rPr>
              <a:t>προηγμένους 		στροβίλους</a:t>
            </a:r>
            <a:r>
              <a:rPr lang="el-GR" sz="1600" dirty="0">
                <a:solidFill>
                  <a:srgbClr val="2B3616"/>
                </a:solidFill>
              </a:rPr>
              <a:t>, είναι 15 </a:t>
            </a:r>
            <a:r>
              <a:rPr lang="en-US" sz="1600" baseline="30000" dirty="0" err="1">
                <a:solidFill>
                  <a:srgbClr val="2B3616"/>
                </a:solidFill>
              </a:rPr>
              <a:t>o</a:t>
            </a:r>
            <a:r>
              <a:rPr lang="en-US" sz="1600" dirty="0" err="1">
                <a:solidFill>
                  <a:srgbClr val="2B3616"/>
                </a:solidFill>
              </a:rPr>
              <a:t>C</a:t>
            </a:r>
            <a:r>
              <a:rPr lang="el-GR" sz="1600" dirty="0">
                <a:solidFill>
                  <a:srgbClr val="2B3616"/>
                </a:solidFill>
              </a:rPr>
              <a:t> πάνω από τη θερμοκρασία περιβάλλοντος, για </a:t>
            </a:r>
            <a:r>
              <a:rPr lang="el-GR" sz="1600" dirty="0" smtClean="0">
                <a:solidFill>
                  <a:srgbClr val="2B3616"/>
                </a:solidFill>
              </a:rPr>
              <a:t>να </a:t>
            </a:r>
            <a:r>
              <a:rPr lang="el-GR" sz="1600" dirty="0" err="1" smtClean="0">
                <a:solidFill>
                  <a:srgbClr val="2B3616"/>
                </a:solidFill>
              </a:rPr>
              <a:t>εξασφα</a:t>
            </a:r>
            <a:r>
              <a:rPr lang="el-GR" sz="1600" dirty="0" smtClean="0">
                <a:solidFill>
                  <a:srgbClr val="2B3616"/>
                </a:solidFill>
              </a:rPr>
              <a:t>-		</a:t>
            </a:r>
            <a:r>
              <a:rPr lang="el-GR" sz="1600" dirty="0" err="1" smtClean="0">
                <a:solidFill>
                  <a:srgbClr val="2B3616"/>
                </a:solidFill>
              </a:rPr>
              <a:t>λίζεται</a:t>
            </a:r>
            <a:r>
              <a:rPr lang="el-GR" sz="1600" dirty="0" smtClean="0">
                <a:solidFill>
                  <a:srgbClr val="2B3616"/>
                </a:solidFill>
              </a:rPr>
              <a:t> </a:t>
            </a:r>
            <a:r>
              <a:rPr lang="el-GR" sz="1600" dirty="0">
                <a:solidFill>
                  <a:srgbClr val="2B3616"/>
                </a:solidFill>
              </a:rPr>
              <a:t>επαρκής ρυθμός μεταφοράς θερμότητας προς αυτό και η πίεση </a:t>
            </a:r>
            <a:r>
              <a:rPr lang="el-GR" sz="1600" dirty="0" smtClean="0">
                <a:solidFill>
                  <a:srgbClr val="2B3616"/>
                </a:solidFill>
              </a:rPr>
              <a:t>Ρ1 είναι </a:t>
            </a:r>
            <a:r>
              <a:rPr lang="el-GR" sz="1600" dirty="0">
                <a:solidFill>
                  <a:srgbClr val="2B3616"/>
                </a:solidFill>
              </a:rPr>
              <a:t>η </a:t>
            </a:r>
            <a:r>
              <a:rPr lang="el-GR" sz="1600" dirty="0" smtClean="0">
                <a:solidFill>
                  <a:srgbClr val="2B3616"/>
                </a:solidFill>
              </a:rPr>
              <a:t>		πίεση </a:t>
            </a:r>
            <a:r>
              <a:rPr lang="el-GR" sz="1600" dirty="0">
                <a:solidFill>
                  <a:srgbClr val="2B3616"/>
                </a:solidFill>
              </a:rPr>
              <a:t>ισορροπίας </a:t>
            </a:r>
            <a:r>
              <a:rPr lang="el-GR" sz="1600" dirty="0" smtClean="0">
                <a:solidFill>
                  <a:srgbClr val="2B3616"/>
                </a:solidFill>
              </a:rPr>
              <a:t>στην Τ1 (</a:t>
            </a:r>
            <a:r>
              <a:rPr lang="el-GR" sz="1600" dirty="0">
                <a:solidFill>
                  <a:srgbClr val="2B3616"/>
                </a:solidFill>
              </a:rPr>
              <a:t>αν το περιβάλλον βρίσκεται στους </a:t>
            </a:r>
            <a:r>
              <a:rPr lang="el-GR" sz="1600" dirty="0" smtClean="0">
                <a:solidFill>
                  <a:srgbClr val="2B3616"/>
                </a:solidFill>
              </a:rPr>
              <a:t>25 </a:t>
            </a:r>
            <a:r>
              <a:rPr lang="en-US" sz="1600" baseline="30000" dirty="0" err="1">
                <a:solidFill>
                  <a:srgbClr val="2B3616"/>
                </a:solidFill>
              </a:rPr>
              <a:t>o</a:t>
            </a:r>
            <a:r>
              <a:rPr lang="en-US" sz="1600" dirty="0" err="1">
                <a:solidFill>
                  <a:srgbClr val="2B3616"/>
                </a:solidFill>
              </a:rPr>
              <a:t>C</a:t>
            </a:r>
            <a:r>
              <a:rPr lang="el-GR" sz="1600" dirty="0">
                <a:solidFill>
                  <a:srgbClr val="2B3616"/>
                </a:solidFill>
              </a:rPr>
              <a:t>, η θερμοκρασία </a:t>
            </a:r>
            <a:r>
              <a:rPr lang="el-GR" sz="1600" dirty="0" smtClean="0">
                <a:solidFill>
                  <a:srgbClr val="2B3616"/>
                </a:solidFill>
              </a:rPr>
              <a:t>		Τ1 </a:t>
            </a:r>
            <a:r>
              <a:rPr lang="el-GR" sz="1600" dirty="0">
                <a:solidFill>
                  <a:srgbClr val="2B3616"/>
                </a:solidFill>
              </a:rPr>
              <a:t>είναι 40 </a:t>
            </a:r>
            <a:r>
              <a:rPr lang="en-US" sz="1600" baseline="30000" dirty="0" err="1">
                <a:solidFill>
                  <a:srgbClr val="2B3616"/>
                </a:solidFill>
              </a:rPr>
              <a:t>o</a:t>
            </a:r>
            <a:r>
              <a:rPr lang="en-US" sz="1600" dirty="0" err="1">
                <a:solidFill>
                  <a:srgbClr val="2B3616"/>
                </a:solidFill>
              </a:rPr>
              <a:t>C</a:t>
            </a:r>
            <a:r>
              <a:rPr lang="el-GR" sz="1600" dirty="0">
                <a:solidFill>
                  <a:srgbClr val="2B3616"/>
                </a:solidFill>
              </a:rPr>
              <a:t> και η πίεση ισορροπίας υγρού/ατμού Ρ1 = 7,384 </a:t>
            </a:r>
            <a:r>
              <a:rPr lang="en-US" sz="1600" dirty="0" err="1">
                <a:solidFill>
                  <a:srgbClr val="2B3616"/>
                </a:solidFill>
              </a:rPr>
              <a:t>kPa</a:t>
            </a:r>
            <a:r>
              <a:rPr lang="el-GR" sz="1600" dirty="0">
                <a:solidFill>
                  <a:srgbClr val="2B3616"/>
                </a:solidFill>
              </a:rPr>
              <a:t>)</a:t>
            </a:r>
          </a:p>
          <a:p>
            <a:r>
              <a:rPr lang="el-GR" sz="1600" dirty="0">
                <a:solidFill>
                  <a:srgbClr val="2B3616"/>
                </a:solidFill>
              </a:rPr>
              <a:t>κατάσταση 2:	συμπιεσμένο νερό σε θερμοκρασία Τ2 </a:t>
            </a:r>
            <a:r>
              <a:rPr lang="el-GR" sz="1600" dirty="0" smtClean="0">
                <a:solidFill>
                  <a:srgbClr val="2B3616"/>
                </a:solidFill>
              </a:rPr>
              <a:t>και </a:t>
            </a:r>
            <a:r>
              <a:rPr lang="el-GR" sz="1600" dirty="0">
                <a:solidFill>
                  <a:srgbClr val="2B3616"/>
                </a:solidFill>
              </a:rPr>
              <a:t>πίεση Ρ2 – η πίεση Ρ2, στους πλέον </a:t>
            </a:r>
            <a:r>
              <a:rPr lang="el-GR" sz="1600" dirty="0" smtClean="0">
                <a:solidFill>
                  <a:srgbClr val="2B3616"/>
                </a:solidFill>
              </a:rPr>
              <a:t>		προηγμένους </a:t>
            </a:r>
            <a:r>
              <a:rPr lang="el-GR" sz="1600" dirty="0">
                <a:solidFill>
                  <a:srgbClr val="2B3616"/>
                </a:solidFill>
              </a:rPr>
              <a:t>στροβίλους, είναι 30 Μ</a:t>
            </a:r>
            <a:r>
              <a:rPr lang="en-US" sz="1600" dirty="0">
                <a:solidFill>
                  <a:srgbClr val="2B3616"/>
                </a:solidFill>
              </a:rPr>
              <a:t>Pa</a:t>
            </a:r>
            <a:endParaRPr lang="el-GR" sz="1600" dirty="0">
              <a:solidFill>
                <a:srgbClr val="2B3616"/>
              </a:solidFill>
            </a:endParaRPr>
          </a:p>
          <a:p>
            <a:r>
              <a:rPr lang="el-GR" sz="1600" dirty="0">
                <a:solidFill>
                  <a:srgbClr val="2B3616"/>
                </a:solidFill>
              </a:rPr>
              <a:t>κατάσταση 3:	υπέρθερμος ατμός σε θερμοκρασία Τ3 και πίεση Ρ3 = Ρ2 – η θερμοκρασία Τ3, στους </a:t>
            </a:r>
            <a:r>
              <a:rPr lang="el-GR" sz="1600" dirty="0" smtClean="0">
                <a:solidFill>
                  <a:srgbClr val="2B3616"/>
                </a:solidFill>
              </a:rPr>
              <a:t>		πλέον </a:t>
            </a:r>
            <a:r>
              <a:rPr lang="el-GR" sz="1600" dirty="0">
                <a:solidFill>
                  <a:srgbClr val="2B3616"/>
                </a:solidFill>
              </a:rPr>
              <a:t>προηγμένους στροβίλους, είναι 650 </a:t>
            </a:r>
            <a:r>
              <a:rPr lang="en-US" sz="1600" baseline="30000" dirty="0" err="1">
                <a:solidFill>
                  <a:srgbClr val="2B3616"/>
                </a:solidFill>
              </a:rPr>
              <a:t>o</a:t>
            </a:r>
            <a:r>
              <a:rPr lang="en-US" sz="1600" dirty="0" err="1">
                <a:solidFill>
                  <a:srgbClr val="2B3616"/>
                </a:solidFill>
              </a:rPr>
              <a:t>C</a:t>
            </a:r>
            <a:r>
              <a:rPr lang="el-GR" sz="1600" dirty="0">
                <a:solidFill>
                  <a:srgbClr val="2B3616"/>
                </a:solidFill>
              </a:rPr>
              <a:t> </a:t>
            </a:r>
          </a:p>
          <a:p>
            <a:r>
              <a:rPr lang="el-GR" sz="1600" dirty="0">
                <a:solidFill>
                  <a:srgbClr val="2B3616"/>
                </a:solidFill>
              </a:rPr>
              <a:t>κατάσταση 4:	μίγμα κορεσμένου υγρού/ατμού (κλάσμα ατμού 80 – 100 %) σε θερμοκρασία Τ4 = Τ1 </a:t>
            </a:r>
            <a:r>
              <a:rPr lang="el-GR" sz="1600" dirty="0" smtClean="0">
                <a:solidFill>
                  <a:srgbClr val="2B3616"/>
                </a:solidFill>
              </a:rPr>
              <a:t>		και </a:t>
            </a:r>
            <a:r>
              <a:rPr lang="el-GR" sz="1600" dirty="0">
                <a:solidFill>
                  <a:srgbClr val="2B3616"/>
                </a:solidFill>
              </a:rPr>
              <a:t>πίεση Ρ4 = Ρ1 </a:t>
            </a:r>
          </a:p>
        </p:txBody>
      </p:sp>
      <p:pic>
        <p:nvPicPr>
          <p:cNvPr id="6" name="Εικόνα 5"/>
          <p:cNvPicPr>
            <a:picLocks noChangeAspect="1"/>
          </p:cNvPicPr>
          <p:nvPr/>
        </p:nvPicPr>
        <p:blipFill>
          <a:blip r:embed="rId2" cstate="print"/>
          <a:stretch>
            <a:fillRect/>
          </a:stretch>
        </p:blipFill>
        <p:spPr>
          <a:xfrm>
            <a:off x="1619672" y="3645024"/>
            <a:ext cx="5156973" cy="3001101"/>
          </a:xfrm>
          <a:prstGeom prst="rect">
            <a:avLst/>
          </a:prstGeom>
        </p:spPr>
      </p:pic>
    </p:spTree>
    <p:extLst>
      <p:ext uri="{BB962C8B-B14F-4D97-AF65-F5344CB8AC3E}">
        <p14:creationId xmlns:p14="http://schemas.microsoft.com/office/powerpoint/2010/main" val="1151092073"/>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7 - TextBox"/>
          <p:cNvSpPr txBox="1"/>
          <p:nvPr/>
        </p:nvSpPr>
        <p:spPr>
          <a:xfrm>
            <a:off x="-32" y="-24"/>
            <a:ext cx="9144032" cy="461665"/>
          </a:xfrm>
          <a:prstGeom prst="rect">
            <a:avLst/>
          </a:prstGeom>
          <a:noFill/>
        </p:spPr>
        <p:txBody>
          <a:bodyPr wrap="square" rtlCol="0">
            <a:spAutoFit/>
          </a:bodyPr>
          <a:lstStyle/>
          <a:p>
            <a:r>
              <a:rPr lang="el-GR" sz="2400" b="1" dirty="0" smtClean="0">
                <a:solidFill>
                  <a:srgbClr val="2B3616"/>
                </a:solidFill>
              </a:rPr>
              <a:t>Παράδειγμα 3</a:t>
            </a:r>
            <a:endParaRPr lang="el-GR" sz="2400" dirty="0">
              <a:solidFill>
                <a:srgbClr val="2B3616"/>
              </a:solidFill>
            </a:endParaRPr>
          </a:p>
        </p:txBody>
      </p:sp>
      <p:sp>
        <p:nvSpPr>
          <p:cNvPr id="5" name="Ορθογώνιο 4"/>
          <p:cNvSpPr/>
          <p:nvPr/>
        </p:nvSpPr>
        <p:spPr>
          <a:xfrm>
            <a:off x="0" y="620688"/>
            <a:ext cx="9144032" cy="5755422"/>
          </a:xfrm>
          <a:prstGeom prst="rect">
            <a:avLst/>
          </a:prstGeom>
        </p:spPr>
        <p:txBody>
          <a:bodyPr wrap="square">
            <a:spAutoFit/>
          </a:bodyPr>
          <a:lstStyle/>
          <a:p>
            <a:pPr algn="just">
              <a:lnSpc>
                <a:spcPct val="115000"/>
              </a:lnSpc>
              <a:spcAft>
                <a:spcPts val="0"/>
              </a:spcAft>
            </a:pPr>
            <a:r>
              <a:rPr lang="el-GR"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Ο καυστήρας του προηγούμενου παραδείγματος χρησιμοποιείται για την υπερθέρμανση ατμού στους 600 </a:t>
            </a:r>
            <a:r>
              <a:rPr lang="en-US" sz="1600" baseline="30000" dirty="0" err="1">
                <a:solidFill>
                  <a:srgbClr val="000000"/>
                </a:solidFill>
                <a:latin typeface="Calibri" panose="020F0502020204030204" pitchFamily="34" charset="0"/>
                <a:ea typeface="Calibri" panose="020F0502020204030204" pitchFamily="34" charset="0"/>
                <a:cs typeface="Comic Sans MS" panose="030F0702030302020204" pitchFamily="66" charset="0"/>
              </a:rPr>
              <a:t>o</a:t>
            </a:r>
            <a:r>
              <a:rPr lang="en-US" sz="1600" dirty="0" err="1">
                <a:solidFill>
                  <a:srgbClr val="000000"/>
                </a:solidFill>
                <a:latin typeface="Calibri" panose="020F0502020204030204" pitchFamily="34" charset="0"/>
                <a:ea typeface="Calibri" panose="020F0502020204030204" pitchFamily="34" charset="0"/>
                <a:cs typeface="Comic Sans MS" panose="030F0702030302020204" pitchFamily="66" charset="0"/>
              </a:rPr>
              <a:t>C</a:t>
            </a:r>
            <a:r>
              <a:rPr lang="el-GR"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 και την τροφοδοσία του σε ατμοστρόβιλο. Να υπολογιστεί η ονομαστική ισχύς και η απόδοση της διάταξης καυστήρα – ατμοστροβίλου, αν η πίεση λειτουργίας του τελευταίου είναι 30 </a:t>
            </a:r>
            <a:r>
              <a:rPr lang="en-US" sz="1600" dirty="0" err="1">
                <a:solidFill>
                  <a:srgbClr val="000000"/>
                </a:solidFill>
                <a:latin typeface="Calibri" panose="020F0502020204030204" pitchFamily="34" charset="0"/>
                <a:ea typeface="Calibri" panose="020F0502020204030204" pitchFamily="34" charset="0"/>
                <a:cs typeface="Comic Sans MS" panose="030F0702030302020204" pitchFamily="66" charset="0"/>
              </a:rPr>
              <a:t>MPa</a:t>
            </a:r>
            <a:r>
              <a:rPr lang="el-GR"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 και η απόρριψη θερμότητας γίνεται σε </a:t>
            </a:r>
            <a:r>
              <a:rPr lang="el-GR" sz="1600" dirty="0" smtClean="0">
                <a:solidFill>
                  <a:srgbClr val="000000"/>
                </a:solidFill>
                <a:latin typeface="Calibri" panose="020F0502020204030204" pitchFamily="34" charset="0"/>
                <a:ea typeface="Calibri" panose="020F0502020204030204" pitchFamily="34" charset="0"/>
                <a:cs typeface="Comic Sans MS" panose="030F0702030302020204" pitchFamily="66" charset="0"/>
              </a:rPr>
              <a:t>ποταμό θερμοκρασίας 25 </a:t>
            </a:r>
            <a:r>
              <a:rPr lang="en-US" sz="1600" baseline="30000" dirty="0" err="1">
                <a:solidFill>
                  <a:srgbClr val="000000"/>
                </a:solidFill>
                <a:latin typeface="Calibri" panose="020F0502020204030204" pitchFamily="34" charset="0"/>
                <a:ea typeface="Calibri" panose="020F0502020204030204" pitchFamily="34" charset="0"/>
                <a:cs typeface="Comic Sans MS" panose="030F0702030302020204" pitchFamily="66" charset="0"/>
              </a:rPr>
              <a:t>o</a:t>
            </a:r>
            <a:r>
              <a:rPr lang="en-US" sz="1600" dirty="0" err="1">
                <a:solidFill>
                  <a:srgbClr val="000000"/>
                </a:solidFill>
                <a:latin typeface="Calibri" panose="020F0502020204030204" pitchFamily="34" charset="0"/>
                <a:ea typeface="Calibri" panose="020F0502020204030204" pitchFamily="34" charset="0"/>
                <a:cs typeface="Comic Sans MS" panose="030F0702030302020204" pitchFamily="66" charset="0"/>
              </a:rPr>
              <a:t>C</a:t>
            </a:r>
            <a:r>
              <a:rPr lang="el-GR"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 Η </a:t>
            </a:r>
            <a:r>
              <a:rPr lang="el-GR" sz="1600" dirty="0" err="1" smtClean="0">
                <a:solidFill>
                  <a:srgbClr val="000000"/>
                </a:solidFill>
                <a:latin typeface="Calibri" panose="020F0502020204030204" pitchFamily="34" charset="0"/>
                <a:ea typeface="Calibri" panose="020F0502020204030204" pitchFamily="34" charset="0"/>
                <a:cs typeface="Comic Sans MS" panose="030F0702030302020204" pitchFamily="66" charset="0"/>
              </a:rPr>
              <a:t>ισεντροπική</a:t>
            </a:r>
            <a:r>
              <a:rPr lang="el-GR" sz="1600" dirty="0" smtClean="0">
                <a:solidFill>
                  <a:srgbClr val="000000"/>
                </a:solidFill>
                <a:latin typeface="Calibri" panose="020F0502020204030204" pitchFamily="34" charset="0"/>
                <a:ea typeface="Calibri" panose="020F0502020204030204" pitchFamily="34" charset="0"/>
                <a:cs typeface="Comic Sans MS" panose="030F0702030302020204" pitchFamily="66" charset="0"/>
              </a:rPr>
              <a:t> απόδοση </a:t>
            </a:r>
            <a:r>
              <a:rPr lang="el-GR"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της αντλίας και του στροβίλου θεωρούνται ίσες με 85 %.</a:t>
            </a:r>
            <a:endParaRPr lang="el-GR" sz="1600" dirty="0">
              <a:latin typeface="Calibri" panose="020F0502020204030204" pitchFamily="34" charset="0"/>
              <a:ea typeface="Calibri" panose="020F0502020204030204" pitchFamily="34" charset="0"/>
              <a:cs typeface="Times New Roman" panose="02020603050405020304" pitchFamily="18" charset="0"/>
            </a:endParaRPr>
          </a:p>
          <a:p>
            <a:pPr marL="900430" indent="-900430" algn="just">
              <a:lnSpc>
                <a:spcPct val="115000"/>
              </a:lnSpc>
              <a:spcAft>
                <a:spcPts val="0"/>
              </a:spcAft>
            </a:pPr>
            <a:r>
              <a:rPr lang="el-GR"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 </a:t>
            </a:r>
            <a:endParaRPr lang="el-GR"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l-GR" sz="1600" dirty="0" smtClean="0">
                <a:solidFill>
                  <a:srgbClr val="000000"/>
                </a:solidFill>
                <a:latin typeface="Calibri" panose="020F0502020204030204" pitchFamily="34" charset="0"/>
                <a:ea typeface="Calibri" panose="020F0502020204030204" pitchFamily="34" charset="0"/>
                <a:cs typeface="Comic Sans MS" panose="030F0702030302020204" pitchFamily="66" charset="0"/>
              </a:rPr>
              <a:t>Λύση</a:t>
            </a:r>
          </a:p>
          <a:p>
            <a:pPr algn="just">
              <a:lnSpc>
                <a:spcPct val="115000"/>
              </a:lnSpc>
              <a:spcAft>
                <a:spcPts val="0"/>
              </a:spcAft>
            </a:pPr>
            <a:endParaRPr lang="el-GR"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l-GR"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Η θερμότητα που αποδίδεται στον κύκλο </a:t>
            </a:r>
            <a:r>
              <a:rPr lang="en-US" sz="1600" dirty="0" err="1">
                <a:solidFill>
                  <a:srgbClr val="000000"/>
                </a:solidFill>
                <a:latin typeface="Calibri" panose="020F0502020204030204" pitchFamily="34" charset="0"/>
                <a:ea typeface="Calibri" panose="020F0502020204030204" pitchFamily="34" charset="0"/>
                <a:cs typeface="Comic Sans MS" panose="030F0702030302020204" pitchFamily="66" charset="0"/>
              </a:rPr>
              <a:t>Rankine</a:t>
            </a:r>
            <a:r>
              <a:rPr lang="el-GR"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 είναι 9380,5 </a:t>
            </a:r>
            <a:r>
              <a:rPr lang="en-US" sz="1600" dirty="0" err="1">
                <a:solidFill>
                  <a:srgbClr val="000000"/>
                </a:solidFill>
                <a:latin typeface="Calibri" panose="020F0502020204030204" pitchFamily="34" charset="0"/>
                <a:ea typeface="Calibri" panose="020F0502020204030204" pitchFamily="34" charset="0"/>
                <a:cs typeface="Comic Sans MS" panose="030F0702030302020204" pitchFamily="66" charset="0"/>
              </a:rPr>
              <a:t>kj</a:t>
            </a:r>
            <a:r>
              <a:rPr lang="el-GR"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a:t>
            </a:r>
            <a:r>
              <a:rPr lang="en-US"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kg </a:t>
            </a:r>
            <a:r>
              <a:rPr lang="el-GR"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βιομάζας στην είσοδο ή </a:t>
            </a:r>
            <a:r>
              <a:rPr lang="el-GR" sz="1600" dirty="0" smtClean="0">
                <a:solidFill>
                  <a:srgbClr val="000000"/>
                </a:solidFill>
                <a:latin typeface="Calibri" panose="020F0502020204030204" pitchFamily="34" charset="0"/>
                <a:ea typeface="Calibri" panose="020F0502020204030204" pitchFamily="34" charset="0"/>
                <a:cs typeface="Comic Sans MS" panose="030F0702030302020204" pitchFamily="66" charset="0"/>
              </a:rPr>
              <a:t>2*9380,5 </a:t>
            </a:r>
            <a:r>
              <a:rPr lang="en-US" sz="1600" dirty="0" err="1">
                <a:solidFill>
                  <a:srgbClr val="000000"/>
                </a:solidFill>
                <a:latin typeface="Calibri" panose="020F0502020204030204" pitchFamily="34" charset="0"/>
                <a:ea typeface="Calibri" panose="020F0502020204030204" pitchFamily="34" charset="0"/>
                <a:cs typeface="Comic Sans MS" panose="030F0702030302020204" pitchFamily="66" charset="0"/>
              </a:rPr>
              <a:t>kj</a:t>
            </a:r>
            <a:r>
              <a:rPr lang="el-GR"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a:t>
            </a:r>
            <a:r>
              <a:rPr lang="en-US"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sec</a:t>
            </a:r>
            <a:r>
              <a:rPr lang="el-GR"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 αφού η τροφοδοσία του καυστήρα είναι </a:t>
            </a:r>
            <a:r>
              <a:rPr lang="el-GR" sz="1600" dirty="0" smtClean="0">
                <a:solidFill>
                  <a:srgbClr val="000000"/>
                </a:solidFill>
                <a:latin typeface="Calibri" panose="020F0502020204030204" pitchFamily="34" charset="0"/>
                <a:ea typeface="Calibri" panose="020F0502020204030204" pitchFamily="34" charset="0"/>
                <a:cs typeface="Comic Sans MS" panose="030F0702030302020204" pitchFamily="66" charset="0"/>
              </a:rPr>
              <a:t>2 </a:t>
            </a:r>
            <a:r>
              <a:rPr lang="en-US"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kg </a:t>
            </a:r>
            <a:r>
              <a:rPr lang="el-GR"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βιομάζας / </a:t>
            </a:r>
            <a:r>
              <a:rPr lang="en-US"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sec</a:t>
            </a:r>
            <a:r>
              <a:rPr lang="el-GR"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 Η θερμότητα αυτή χρησιμοποιείται για να παράγει υπέρθερμο ατμό σε Τ3 = 600 </a:t>
            </a:r>
            <a:r>
              <a:rPr lang="en-US" sz="1600" baseline="30000" dirty="0" err="1">
                <a:solidFill>
                  <a:srgbClr val="000000"/>
                </a:solidFill>
                <a:latin typeface="Calibri" panose="020F0502020204030204" pitchFamily="34" charset="0"/>
                <a:ea typeface="Calibri" panose="020F0502020204030204" pitchFamily="34" charset="0"/>
                <a:cs typeface="Comic Sans MS" panose="030F0702030302020204" pitchFamily="66" charset="0"/>
              </a:rPr>
              <a:t>o</a:t>
            </a:r>
            <a:r>
              <a:rPr lang="en-US" sz="1600" dirty="0" err="1">
                <a:solidFill>
                  <a:srgbClr val="000000"/>
                </a:solidFill>
                <a:latin typeface="Calibri" panose="020F0502020204030204" pitchFamily="34" charset="0"/>
                <a:ea typeface="Calibri" panose="020F0502020204030204" pitchFamily="34" charset="0"/>
                <a:cs typeface="Comic Sans MS" panose="030F0702030302020204" pitchFamily="66" charset="0"/>
              </a:rPr>
              <a:t>C</a:t>
            </a:r>
            <a:r>
              <a:rPr lang="el-GR"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 και Ρ3 = 30 </a:t>
            </a:r>
            <a:r>
              <a:rPr lang="el-GR" sz="1600" dirty="0" err="1">
                <a:solidFill>
                  <a:srgbClr val="000000"/>
                </a:solidFill>
                <a:latin typeface="Calibri" panose="020F0502020204030204" pitchFamily="34" charset="0"/>
                <a:ea typeface="Calibri" panose="020F0502020204030204" pitchFamily="34" charset="0"/>
                <a:cs typeface="Comic Sans MS" panose="030F0702030302020204" pitchFamily="66" charset="0"/>
              </a:rPr>
              <a:t>ΜΡα</a:t>
            </a:r>
            <a:r>
              <a:rPr lang="el-GR"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 από συμπιεσμένο νερό σε Ρ2 = 30 </a:t>
            </a:r>
            <a:r>
              <a:rPr lang="el-GR" sz="1600" dirty="0" err="1">
                <a:solidFill>
                  <a:srgbClr val="000000"/>
                </a:solidFill>
                <a:latin typeface="Calibri" panose="020F0502020204030204" pitchFamily="34" charset="0"/>
                <a:ea typeface="Calibri" panose="020F0502020204030204" pitchFamily="34" charset="0"/>
                <a:cs typeface="Comic Sans MS" panose="030F0702030302020204" pitchFamily="66" charset="0"/>
              </a:rPr>
              <a:t>ΜΡα</a:t>
            </a:r>
            <a:r>
              <a:rPr lang="el-GR"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 και θερμοκρασία που θα υπολογιστεί.</a:t>
            </a:r>
            <a:endParaRPr lang="el-GR"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l-GR"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 </a:t>
            </a:r>
            <a:endParaRPr lang="el-GR"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l-GR"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ΚΑΤΑΣΤΑΣΗ 1. Κορεσμένο νερό σε θερμοκρασία 15 </a:t>
            </a:r>
            <a:r>
              <a:rPr lang="el-GR" sz="1600" baseline="30000" dirty="0">
                <a:solidFill>
                  <a:srgbClr val="000000"/>
                </a:solidFill>
                <a:latin typeface="Calibri" panose="020F0502020204030204" pitchFamily="34" charset="0"/>
                <a:ea typeface="Calibri" panose="020F0502020204030204" pitchFamily="34" charset="0"/>
                <a:cs typeface="Comic Sans MS" panose="030F0702030302020204" pitchFamily="66" charset="0"/>
              </a:rPr>
              <a:t>ο</a:t>
            </a:r>
            <a:r>
              <a:rPr lang="en-US"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C</a:t>
            </a:r>
            <a:r>
              <a:rPr lang="el-GR"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 πάνω από τη θερμοκρασία περιβάλλοντος (Τ1 =25 + 15 = 40 </a:t>
            </a:r>
            <a:r>
              <a:rPr lang="el-GR" sz="1600" baseline="30000" dirty="0">
                <a:solidFill>
                  <a:srgbClr val="000000"/>
                </a:solidFill>
                <a:latin typeface="Calibri" panose="020F0502020204030204" pitchFamily="34" charset="0"/>
                <a:ea typeface="Calibri" panose="020F0502020204030204" pitchFamily="34" charset="0"/>
                <a:cs typeface="Comic Sans MS" panose="030F0702030302020204" pitchFamily="66" charset="0"/>
              </a:rPr>
              <a:t>ο</a:t>
            </a:r>
            <a:r>
              <a:rPr lang="en-US"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C</a:t>
            </a:r>
            <a:r>
              <a:rPr lang="el-GR"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 Από τον Πίνακα κορεσμένου νερού σε Τ1 = 40 </a:t>
            </a:r>
            <a:r>
              <a:rPr lang="en-US" sz="1600" baseline="30000" dirty="0" err="1">
                <a:solidFill>
                  <a:srgbClr val="000000"/>
                </a:solidFill>
                <a:latin typeface="Calibri" panose="020F0502020204030204" pitchFamily="34" charset="0"/>
                <a:ea typeface="Calibri" panose="020F0502020204030204" pitchFamily="34" charset="0"/>
                <a:cs typeface="Comic Sans MS" panose="030F0702030302020204" pitchFamily="66" charset="0"/>
              </a:rPr>
              <a:t>o</a:t>
            </a:r>
            <a:r>
              <a:rPr lang="en-US" sz="1600" dirty="0" err="1">
                <a:solidFill>
                  <a:srgbClr val="000000"/>
                </a:solidFill>
                <a:latin typeface="Calibri" panose="020F0502020204030204" pitchFamily="34" charset="0"/>
                <a:ea typeface="Calibri" panose="020F0502020204030204" pitchFamily="34" charset="0"/>
                <a:cs typeface="Comic Sans MS" panose="030F0702030302020204" pitchFamily="66" charset="0"/>
              </a:rPr>
              <a:t>C</a:t>
            </a:r>
            <a:r>
              <a:rPr lang="el-GR"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a:t>
            </a:r>
            <a:endParaRPr lang="el-GR"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l-GR"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 </a:t>
            </a:r>
            <a:endParaRPr lang="el-GR"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l-GR"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Πίεση κορεσμού			Ρ1 = </a:t>
            </a:r>
            <a:r>
              <a:rPr lang="el-GR" sz="1600" dirty="0" smtClean="0">
                <a:solidFill>
                  <a:srgbClr val="000000"/>
                </a:solidFill>
                <a:latin typeface="Calibri" panose="020F0502020204030204" pitchFamily="34" charset="0"/>
                <a:ea typeface="Calibri" panose="020F0502020204030204" pitchFamily="34" charset="0"/>
                <a:cs typeface="Comic Sans MS" panose="030F0702030302020204" pitchFamily="66" charset="0"/>
              </a:rPr>
              <a:t>7,3851 </a:t>
            </a:r>
            <a:r>
              <a:rPr lang="en-US" sz="1600" dirty="0" err="1">
                <a:solidFill>
                  <a:srgbClr val="000000"/>
                </a:solidFill>
                <a:latin typeface="Calibri" panose="020F0502020204030204" pitchFamily="34" charset="0"/>
                <a:ea typeface="Calibri" panose="020F0502020204030204" pitchFamily="34" charset="0"/>
                <a:cs typeface="Comic Sans MS" panose="030F0702030302020204" pitchFamily="66" charset="0"/>
              </a:rPr>
              <a:t>kPa</a:t>
            </a:r>
            <a:endParaRPr lang="el-GR"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l-GR"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Ειδικός όγκος κορεσμένου νερού 	</a:t>
            </a:r>
            <a:r>
              <a:rPr lang="en-US"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v</a:t>
            </a:r>
            <a:r>
              <a:rPr lang="el-GR"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1</a:t>
            </a:r>
            <a:r>
              <a:rPr lang="en-US"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l</a:t>
            </a:r>
            <a:r>
              <a:rPr lang="el-GR"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 = 0,001008 </a:t>
            </a:r>
            <a:r>
              <a:rPr lang="en-US"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m</a:t>
            </a:r>
            <a:r>
              <a:rPr lang="el-GR" sz="1600" baseline="30000" dirty="0">
                <a:solidFill>
                  <a:srgbClr val="000000"/>
                </a:solidFill>
                <a:latin typeface="Calibri" panose="020F0502020204030204" pitchFamily="34" charset="0"/>
                <a:ea typeface="Calibri" panose="020F0502020204030204" pitchFamily="34" charset="0"/>
                <a:cs typeface="Comic Sans MS" panose="030F0702030302020204" pitchFamily="66" charset="0"/>
              </a:rPr>
              <a:t>3</a:t>
            </a:r>
            <a:r>
              <a:rPr lang="el-GR"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a:t>
            </a:r>
            <a:r>
              <a:rPr lang="en-US"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kg</a:t>
            </a:r>
            <a:endParaRPr lang="el-GR"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l-GR"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Ειδική ενθαλπία κορεσμένου νερού	</a:t>
            </a:r>
            <a:r>
              <a:rPr lang="en-US"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h</a:t>
            </a:r>
            <a:r>
              <a:rPr lang="el-GR"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1</a:t>
            </a:r>
            <a:r>
              <a:rPr lang="en-US"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l</a:t>
            </a:r>
            <a:r>
              <a:rPr lang="el-GR"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 = 167,57 </a:t>
            </a:r>
            <a:r>
              <a:rPr lang="en-US"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kJ</a:t>
            </a:r>
            <a:r>
              <a:rPr lang="el-GR"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a:t>
            </a:r>
            <a:r>
              <a:rPr lang="en-US"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kg</a:t>
            </a:r>
            <a:endParaRPr lang="el-GR"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l-GR"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 </a:t>
            </a:r>
            <a:endParaRPr lang="el-GR" sz="1600"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57100222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7 - TextBox"/>
          <p:cNvSpPr txBox="1"/>
          <p:nvPr/>
        </p:nvSpPr>
        <p:spPr>
          <a:xfrm>
            <a:off x="-32" y="-24"/>
            <a:ext cx="9144032" cy="461665"/>
          </a:xfrm>
          <a:prstGeom prst="rect">
            <a:avLst/>
          </a:prstGeom>
          <a:noFill/>
        </p:spPr>
        <p:txBody>
          <a:bodyPr wrap="square" rtlCol="0">
            <a:spAutoFit/>
          </a:bodyPr>
          <a:lstStyle/>
          <a:p>
            <a:r>
              <a:rPr lang="el-GR" sz="2400" b="1" dirty="0">
                <a:solidFill>
                  <a:srgbClr val="2B3616"/>
                </a:solidFill>
              </a:rPr>
              <a:t>Τεχνολογίες καύσης στερεών καυσίμων</a:t>
            </a:r>
            <a:endParaRPr lang="el-GR" sz="2400" dirty="0">
              <a:solidFill>
                <a:srgbClr val="2B3616"/>
              </a:solidFill>
            </a:endParaRPr>
          </a:p>
        </p:txBody>
      </p:sp>
      <p:sp>
        <p:nvSpPr>
          <p:cNvPr id="9" name="8 - TextBox"/>
          <p:cNvSpPr txBox="1"/>
          <p:nvPr/>
        </p:nvSpPr>
        <p:spPr>
          <a:xfrm>
            <a:off x="17356" y="3543831"/>
            <a:ext cx="9144032" cy="3293209"/>
          </a:xfrm>
          <a:prstGeom prst="rect">
            <a:avLst/>
          </a:prstGeom>
          <a:noFill/>
        </p:spPr>
        <p:txBody>
          <a:bodyPr wrap="square" rtlCol="0">
            <a:spAutoFit/>
          </a:bodyPr>
          <a:lstStyle/>
          <a:p>
            <a:r>
              <a:rPr lang="el-GR" sz="1600" b="1" dirty="0">
                <a:solidFill>
                  <a:srgbClr val="2B3616"/>
                </a:solidFill>
              </a:rPr>
              <a:t>Καυστήρες σταθερής κλίνης</a:t>
            </a:r>
            <a:endParaRPr lang="el-GR" sz="1600" dirty="0">
              <a:solidFill>
                <a:srgbClr val="2B3616"/>
              </a:solidFill>
            </a:endParaRPr>
          </a:p>
          <a:p>
            <a:pPr algn="just"/>
            <a:r>
              <a:rPr lang="el-GR" sz="1600" dirty="0">
                <a:solidFill>
                  <a:srgbClr val="2B3616"/>
                </a:solidFill>
              </a:rPr>
              <a:t>Το πρωτεύον ρεύμα αέρα διέρχεται μέσω της σταθερής κλίνης, στην οποία συμβαίνουν οι διεργασίες της ξήρανσης της πρώτης ύλης, της </a:t>
            </a:r>
            <a:r>
              <a:rPr lang="el-GR" sz="1600" dirty="0" err="1">
                <a:solidFill>
                  <a:srgbClr val="2B3616"/>
                </a:solidFill>
              </a:rPr>
              <a:t>αεριοπόιησης</a:t>
            </a:r>
            <a:r>
              <a:rPr lang="el-GR" sz="1600" dirty="0">
                <a:solidFill>
                  <a:srgbClr val="2B3616"/>
                </a:solidFill>
              </a:rPr>
              <a:t> της και της καύσης του στερεού </a:t>
            </a:r>
            <a:r>
              <a:rPr lang="el-GR" sz="1600" dirty="0" smtClean="0">
                <a:solidFill>
                  <a:srgbClr val="2B3616"/>
                </a:solidFill>
              </a:rPr>
              <a:t>υπολείμματος</a:t>
            </a:r>
            <a:r>
              <a:rPr lang="en-US" sz="1600" dirty="0" smtClean="0">
                <a:solidFill>
                  <a:srgbClr val="2B3616"/>
                </a:solidFill>
              </a:rPr>
              <a:t>. </a:t>
            </a:r>
            <a:r>
              <a:rPr lang="el-GR" sz="1600" dirty="0">
                <a:solidFill>
                  <a:srgbClr val="2B3616"/>
                </a:solidFill>
              </a:rPr>
              <a:t>Τα καύσιμα αέρια από την αεριοποίηση καίγονται με την παροχή επιπλέον αέρα (δευτερεύον ρεύμα αέρα), το οποίο τροφοδοτείται πάνω από την κλίνη. Οι καυστήρες σχάρας είναι κατάλληλοι για πρώτες ύλες βιομάζας με υψηλή υγρασία, μεταβλητό μέγεθος των σωματιδίων καυσίμου και υψηλό ποσοστό στάχτης. Η ρύθμιση και ο σχεδιασμός αφορούν στην ομοιόμορφη κατανομή καυσίμου και χόβολης, και επάρκεια πρωτεύοντος αέρα σε όλη την έκταση της κλίνης. Κακός σχεδιασμός συνεπάγεται τήξη (πυρόλυση) των καύσιμων συστατικών, παραγωγή ιπτάμενων στερεών και αύξηση της περίσσειας Ο</a:t>
            </a:r>
            <a:r>
              <a:rPr lang="el-GR" sz="1600" baseline="-25000" dirty="0">
                <a:solidFill>
                  <a:srgbClr val="2B3616"/>
                </a:solidFill>
              </a:rPr>
              <a:t>2</a:t>
            </a:r>
            <a:r>
              <a:rPr lang="el-GR" sz="1600" dirty="0">
                <a:solidFill>
                  <a:srgbClr val="2B3616"/>
                </a:solidFill>
              </a:rPr>
              <a:t> για πλήρη καύση. Οικονομική και λειτουργικά ασφαλής τεχνολογία από μικρά / μέσα συστήματα έως 5 </a:t>
            </a:r>
            <a:r>
              <a:rPr lang="en-US" sz="1600" dirty="0" err="1">
                <a:solidFill>
                  <a:srgbClr val="2B3616"/>
                </a:solidFill>
              </a:rPr>
              <a:t>MWth</a:t>
            </a:r>
            <a:r>
              <a:rPr lang="el-GR" sz="1600" dirty="0">
                <a:solidFill>
                  <a:srgbClr val="2B3616"/>
                </a:solidFill>
              </a:rPr>
              <a:t>. Κατάλληλοι για καύσιμα με χαμηλή συγκέντρωση σε στάχτη (ξύλο, πριονίδι, </a:t>
            </a:r>
            <a:r>
              <a:rPr lang="el-GR" sz="1600" dirty="0" err="1">
                <a:solidFill>
                  <a:srgbClr val="2B3616"/>
                </a:solidFill>
              </a:rPr>
              <a:t>πελλέτες</a:t>
            </a:r>
            <a:r>
              <a:rPr lang="el-GR" sz="1600" dirty="0">
                <a:solidFill>
                  <a:srgbClr val="2B3616"/>
                </a:solidFill>
              </a:rPr>
              <a:t>) και μικρά σωματίδια (έως 50 </a:t>
            </a:r>
            <a:r>
              <a:rPr lang="el-GR" sz="1600" dirty="0" err="1">
                <a:solidFill>
                  <a:srgbClr val="2B3616"/>
                </a:solidFill>
              </a:rPr>
              <a:t>mm</a:t>
            </a:r>
            <a:r>
              <a:rPr lang="el-GR" sz="1600" dirty="0">
                <a:solidFill>
                  <a:srgbClr val="2B3616"/>
                </a:solidFill>
              </a:rPr>
              <a:t>) - υψηλή συγκέντρωση σε στάχτη (φλοιοί, άχυρο, βλαστοί δημητριακών) απαιτεί αποτελεσματικότερα συστήματα απομάκρυνσης της. Ικανοποιητική λειτουργία σε συνθήκες </a:t>
            </a:r>
            <a:r>
              <a:rPr lang="el-GR" sz="1600" dirty="0" err="1">
                <a:solidFill>
                  <a:srgbClr val="2B3616"/>
                </a:solidFill>
              </a:rPr>
              <a:t>υποτροφοδοσίας</a:t>
            </a:r>
            <a:r>
              <a:rPr lang="el-GR" sz="1600" dirty="0">
                <a:solidFill>
                  <a:srgbClr val="2B3616"/>
                </a:solidFill>
              </a:rPr>
              <a:t>.</a:t>
            </a:r>
          </a:p>
        </p:txBody>
      </p:sp>
      <p:sp>
        <p:nvSpPr>
          <p:cNvPr id="20486" name="Rectangle 6"/>
          <p:cNvSpPr>
            <a:spLocks noChangeArrowheads="1"/>
          </p:cNvSpPr>
          <p:nvPr/>
        </p:nvSpPr>
        <p:spPr bwMode="auto">
          <a:xfrm>
            <a:off x="0" y="-184666"/>
            <a:ext cx="184731" cy="369332"/>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l-GR">
              <a:solidFill>
                <a:srgbClr val="2B3616"/>
              </a:solidFill>
            </a:endParaRPr>
          </a:p>
        </p:txBody>
      </p:sp>
      <p:sp>
        <p:nvSpPr>
          <p:cNvPr id="20488" name="Rectangle 8"/>
          <p:cNvSpPr>
            <a:spLocks noChangeArrowheads="1"/>
          </p:cNvSpPr>
          <p:nvPr/>
        </p:nvSpPr>
        <p:spPr bwMode="auto">
          <a:xfrm>
            <a:off x="0" y="-184666"/>
            <a:ext cx="184731" cy="369332"/>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l-GR">
              <a:solidFill>
                <a:srgbClr val="2B3616"/>
              </a:solidFill>
            </a:endParaRPr>
          </a:p>
        </p:txBody>
      </p:sp>
      <p:sp>
        <p:nvSpPr>
          <p:cNvPr id="20490" name="Rectangle 10"/>
          <p:cNvSpPr>
            <a:spLocks noChangeArrowheads="1"/>
          </p:cNvSpPr>
          <p:nvPr/>
        </p:nvSpPr>
        <p:spPr bwMode="auto">
          <a:xfrm>
            <a:off x="0" y="-184666"/>
            <a:ext cx="184731" cy="369332"/>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l-GR">
              <a:solidFill>
                <a:srgbClr val="2B3616"/>
              </a:solidFill>
            </a:endParaRPr>
          </a:p>
        </p:txBody>
      </p:sp>
      <p:sp>
        <p:nvSpPr>
          <p:cNvPr id="20492" name="Rectangle 12"/>
          <p:cNvSpPr>
            <a:spLocks noChangeArrowheads="1"/>
          </p:cNvSpPr>
          <p:nvPr/>
        </p:nvSpPr>
        <p:spPr bwMode="auto">
          <a:xfrm>
            <a:off x="0" y="-184666"/>
            <a:ext cx="184731" cy="369332"/>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l-GR">
              <a:solidFill>
                <a:srgbClr val="2B3616"/>
              </a:solidFill>
            </a:endParaRPr>
          </a:p>
        </p:txBody>
      </p:sp>
      <p:sp>
        <p:nvSpPr>
          <p:cNvPr id="20494" name="Rectangle 14"/>
          <p:cNvSpPr>
            <a:spLocks noChangeArrowheads="1"/>
          </p:cNvSpPr>
          <p:nvPr/>
        </p:nvSpPr>
        <p:spPr bwMode="auto">
          <a:xfrm>
            <a:off x="0" y="-184666"/>
            <a:ext cx="184731" cy="369332"/>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l-GR">
              <a:solidFill>
                <a:srgbClr val="2B3616"/>
              </a:solidFill>
            </a:endParaRPr>
          </a:p>
        </p:txBody>
      </p:sp>
      <p:pic>
        <p:nvPicPr>
          <p:cNvPr id="10" name="Εικόνα 9"/>
          <p:cNvPicPr/>
          <p:nvPr/>
        </p:nvPicPr>
        <p:blipFill>
          <a:blip r:embed="rId2" cstate="print"/>
          <a:srcRect/>
          <a:stretch>
            <a:fillRect/>
          </a:stretch>
        </p:blipFill>
        <p:spPr bwMode="auto">
          <a:xfrm>
            <a:off x="1529032" y="461641"/>
            <a:ext cx="6120680" cy="308219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7 - TextBox"/>
          <p:cNvSpPr txBox="1"/>
          <p:nvPr/>
        </p:nvSpPr>
        <p:spPr>
          <a:xfrm>
            <a:off x="-32" y="-24"/>
            <a:ext cx="9144032" cy="461665"/>
          </a:xfrm>
          <a:prstGeom prst="rect">
            <a:avLst/>
          </a:prstGeom>
          <a:noFill/>
        </p:spPr>
        <p:txBody>
          <a:bodyPr wrap="square" rtlCol="0">
            <a:spAutoFit/>
          </a:bodyPr>
          <a:lstStyle/>
          <a:p>
            <a:r>
              <a:rPr lang="el-GR" sz="2400" b="1" dirty="0" smtClean="0">
                <a:solidFill>
                  <a:srgbClr val="2B3616"/>
                </a:solidFill>
              </a:rPr>
              <a:t>Παράδειγμα 3</a:t>
            </a:r>
            <a:endParaRPr lang="el-GR" sz="2400" dirty="0">
              <a:solidFill>
                <a:srgbClr val="2B3616"/>
              </a:solidFill>
            </a:endParaRPr>
          </a:p>
        </p:txBody>
      </p:sp>
      <p:sp>
        <p:nvSpPr>
          <p:cNvPr id="5" name="Ορθογώνιο 4"/>
          <p:cNvSpPr/>
          <p:nvPr/>
        </p:nvSpPr>
        <p:spPr>
          <a:xfrm>
            <a:off x="0" y="838200"/>
            <a:ext cx="9144032" cy="1968231"/>
          </a:xfrm>
          <a:prstGeom prst="rect">
            <a:avLst/>
          </a:prstGeom>
        </p:spPr>
        <p:txBody>
          <a:bodyPr wrap="square">
            <a:spAutoFit/>
          </a:bodyPr>
          <a:lstStyle/>
          <a:p>
            <a:pPr algn="just">
              <a:lnSpc>
                <a:spcPct val="115000"/>
              </a:lnSpc>
              <a:spcAft>
                <a:spcPts val="0"/>
              </a:spcAft>
            </a:pPr>
            <a:r>
              <a:rPr lang="el-GR" sz="1000" dirty="0">
                <a:solidFill>
                  <a:srgbClr val="000000"/>
                </a:solidFill>
                <a:latin typeface="Calibri" panose="020F0502020204030204" pitchFamily="34" charset="0"/>
                <a:ea typeface="Calibri" panose="020F0502020204030204" pitchFamily="34" charset="0"/>
                <a:cs typeface="Comic Sans MS" panose="030F0702030302020204" pitchFamily="66" charset="0"/>
              </a:rPr>
              <a:t> </a:t>
            </a:r>
            <a:endParaRPr lang="el-GR" sz="10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l-GR"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ΑΝΤΛΙΑ	</a:t>
            </a:r>
            <a:r>
              <a:rPr lang="el-GR" sz="1600" dirty="0" smtClean="0">
                <a:solidFill>
                  <a:srgbClr val="000000"/>
                </a:solidFill>
                <a:latin typeface="Calibri" panose="020F0502020204030204" pitchFamily="34" charset="0"/>
                <a:ea typeface="Calibri" panose="020F0502020204030204" pitchFamily="34" charset="0"/>
                <a:cs typeface="Comic Sans MS" panose="030F0702030302020204" pitchFamily="66" charset="0"/>
              </a:rPr>
              <a:t>Ιδανικό έργο	</a:t>
            </a:r>
            <a:r>
              <a:rPr lang="en-US" sz="1600" dirty="0" smtClean="0">
                <a:solidFill>
                  <a:srgbClr val="000000"/>
                </a:solidFill>
                <a:latin typeface="Calibri" panose="020F0502020204030204" pitchFamily="34" charset="0"/>
                <a:ea typeface="Calibri" panose="020F0502020204030204" pitchFamily="34" charset="0"/>
                <a:cs typeface="Comic Sans MS" panose="030F0702030302020204" pitchFamily="66" charset="0"/>
              </a:rPr>
              <a:t>win</a:t>
            </a:r>
            <a:r>
              <a:rPr lang="el-GR"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a:t>
            </a:r>
            <a:r>
              <a:rPr lang="en-US"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ideal</a:t>
            </a:r>
            <a:r>
              <a:rPr lang="el-GR"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 = </a:t>
            </a:r>
            <a:r>
              <a:rPr lang="en-US"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v</a:t>
            </a:r>
            <a:r>
              <a:rPr lang="el-GR" sz="1600" dirty="0" smtClean="0">
                <a:solidFill>
                  <a:srgbClr val="000000"/>
                </a:solidFill>
                <a:latin typeface="Calibri" panose="020F0502020204030204" pitchFamily="34" charset="0"/>
                <a:ea typeface="Calibri" panose="020F0502020204030204" pitchFamily="34" charset="0"/>
                <a:cs typeface="Comic Sans MS" panose="030F0702030302020204" pitchFamily="66" charset="0"/>
              </a:rPr>
              <a:t>1*(</a:t>
            </a:r>
            <a:r>
              <a:rPr lang="en-US"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P</a:t>
            </a:r>
            <a:r>
              <a:rPr lang="el-GR"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2 – </a:t>
            </a:r>
            <a:r>
              <a:rPr lang="en-US"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P</a:t>
            </a:r>
            <a:r>
              <a:rPr lang="el-GR"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1</a:t>
            </a:r>
            <a:r>
              <a:rPr lang="el-GR" sz="1600" dirty="0" smtClean="0">
                <a:solidFill>
                  <a:srgbClr val="000000"/>
                </a:solidFill>
                <a:latin typeface="Calibri" panose="020F0502020204030204" pitchFamily="34" charset="0"/>
                <a:ea typeface="Calibri" panose="020F0502020204030204" pitchFamily="34" charset="0"/>
                <a:cs typeface="Comic Sans MS" panose="030F0702030302020204" pitchFamily="66" charset="0"/>
              </a:rPr>
              <a:t>) = 0,001008*(</a:t>
            </a:r>
            <a:r>
              <a:rPr lang="el-GR"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30000 – 7,384) </a:t>
            </a:r>
            <a:r>
              <a:rPr lang="el-GR" sz="1600" dirty="0" smtClean="0">
                <a:solidFill>
                  <a:srgbClr val="000000"/>
                </a:solidFill>
                <a:latin typeface="Calibri" panose="020F0502020204030204" pitchFamily="34" charset="0"/>
                <a:ea typeface="Calibri" panose="020F0502020204030204" pitchFamily="34" charset="0"/>
                <a:cs typeface="Comic Sans MS" panose="030F0702030302020204" pitchFamily="66" charset="0"/>
              </a:rPr>
              <a:t>= 30,23 </a:t>
            </a:r>
            <a:r>
              <a:rPr lang="en-US" sz="1600" dirty="0" smtClean="0">
                <a:solidFill>
                  <a:srgbClr val="000000"/>
                </a:solidFill>
                <a:latin typeface="Calibri" panose="020F0502020204030204" pitchFamily="34" charset="0"/>
                <a:ea typeface="Calibri" panose="020F0502020204030204" pitchFamily="34" charset="0"/>
                <a:cs typeface="Comic Sans MS" panose="030F0702030302020204" pitchFamily="66" charset="0"/>
              </a:rPr>
              <a:t>kJ</a:t>
            </a:r>
            <a:r>
              <a:rPr lang="el-GR"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a:t>
            </a:r>
            <a:r>
              <a:rPr lang="en-US"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kg</a:t>
            </a:r>
            <a:endParaRPr lang="el-GR"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l-GR"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	</a:t>
            </a:r>
            <a:r>
              <a:rPr lang="el-GR" sz="1600" dirty="0" smtClean="0">
                <a:solidFill>
                  <a:srgbClr val="000000"/>
                </a:solidFill>
                <a:latin typeface="Calibri" panose="020F0502020204030204" pitchFamily="34" charset="0"/>
                <a:ea typeface="Calibri" panose="020F0502020204030204" pitchFamily="34" charset="0"/>
                <a:cs typeface="Comic Sans MS" panose="030F0702030302020204" pitchFamily="66" charset="0"/>
              </a:rPr>
              <a:t>Πραγματικό </a:t>
            </a:r>
            <a:r>
              <a:rPr lang="el-GR"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έργο	</a:t>
            </a:r>
            <a:r>
              <a:rPr lang="en-US"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win</a:t>
            </a:r>
            <a:r>
              <a:rPr lang="el-GR"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 = </a:t>
            </a:r>
            <a:r>
              <a:rPr lang="en-US"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win</a:t>
            </a:r>
            <a:r>
              <a:rPr lang="el-GR"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a:t>
            </a:r>
            <a:r>
              <a:rPr lang="en-US"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ideal</a:t>
            </a:r>
            <a:r>
              <a:rPr lang="el-GR"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a:t>
            </a:r>
            <a:r>
              <a:rPr lang="en-US"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n</a:t>
            </a:r>
            <a:r>
              <a:rPr lang="el-GR" sz="1600" baseline="-25000" dirty="0">
                <a:solidFill>
                  <a:srgbClr val="000000"/>
                </a:solidFill>
                <a:latin typeface="Calibri" panose="020F0502020204030204" pitchFamily="34" charset="0"/>
                <a:ea typeface="Calibri" panose="020F0502020204030204" pitchFamily="34" charset="0"/>
                <a:cs typeface="Comic Sans MS" panose="030F0702030302020204" pitchFamily="66" charset="0"/>
              </a:rPr>
              <a:t>αντλίας</a:t>
            </a:r>
            <a:r>
              <a:rPr lang="el-GR"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 = </a:t>
            </a:r>
            <a:r>
              <a:rPr lang="el-GR" sz="1600" dirty="0" smtClean="0">
                <a:solidFill>
                  <a:srgbClr val="000000"/>
                </a:solidFill>
                <a:latin typeface="Calibri" panose="020F0502020204030204" pitchFamily="34" charset="0"/>
                <a:ea typeface="Calibri" panose="020F0502020204030204" pitchFamily="34" charset="0"/>
                <a:cs typeface="Comic Sans MS" panose="030F0702030302020204" pitchFamily="66" charset="0"/>
              </a:rPr>
              <a:t>30,23/0,85 </a:t>
            </a:r>
            <a:r>
              <a:rPr lang="el-GR"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 </a:t>
            </a:r>
            <a:r>
              <a:rPr lang="el-GR" sz="1600" dirty="0" smtClean="0">
                <a:solidFill>
                  <a:srgbClr val="000000"/>
                </a:solidFill>
                <a:latin typeface="Calibri" panose="020F0502020204030204" pitchFamily="34" charset="0"/>
                <a:ea typeface="Calibri" panose="020F0502020204030204" pitchFamily="34" charset="0"/>
                <a:cs typeface="Comic Sans MS" panose="030F0702030302020204" pitchFamily="66" charset="0"/>
              </a:rPr>
              <a:t>35,57 </a:t>
            </a:r>
            <a:r>
              <a:rPr lang="en-US"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kJ</a:t>
            </a:r>
            <a:r>
              <a:rPr lang="el-GR"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a:t>
            </a:r>
            <a:r>
              <a:rPr lang="en-US"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kg</a:t>
            </a:r>
            <a:endParaRPr lang="el-GR"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l-GR"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 </a:t>
            </a:r>
            <a:endParaRPr lang="el-GR" sz="1600" dirty="0" smtClean="0">
              <a:solidFill>
                <a:srgbClr val="000000"/>
              </a:solidFill>
              <a:latin typeface="Calibri" panose="020F0502020204030204" pitchFamily="34" charset="0"/>
              <a:ea typeface="Calibri" panose="020F0502020204030204" pitchFamily="34" charset="0"/>
              <a:cs typeface="Comic Sans MS" panose="030F0702030302020204" pitchFamily="66" charset="0"/>
            </a:endParaRPr>
          </a:p>
          <a:p>
            <a:pPr algn="just">
              <a:lnSpc>
                <a:spcPct val="115000"/>
              </a:lnSpc>
              <a:spcAft>
                <a:spcPts val="0"/>
              </a:spcAft>
            </a:pPr>
            <a:endParaRPr lang="el-GR" sz="1600" dirty="0">
              <a:solidFill>
                <a:srgbClr val="000000"/>
              </a:solidFill>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endParaRPr lang="el-GR"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l-GR"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ΚΑΤΑΣΤΑΣΗ 2 (συνέχεια)	</a:t>
            </a:r>
            <a:r>
              <a:rPr lang="en-US"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h</a:t>
            </a:r>
            <a:r>
              <a:rPr lang="el-GR"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2 = </a:t>
            </a:r>
            <a:r>
              <a:rPr lang="en-US"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h</a:t>
            </a:r>
            <a:r>
              <a:rPr lang="el-GR"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1</a:t>
            </a:r>
            <a:r>
              <a:rPr lang="en-US"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l</a:t>
            </a:r>
            <a:r>
              <a:rPr lang="el-GR"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 + </a:t>
            </a:r>
            <a:r>
              <a:rPr lang="en-US"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win</a:t>
            </a:r>
            <a:r>
              <a:rPr lang="el-GR"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 = 167,57 + </a:t>
            </a:r>
            <a:r>
              <a:rPr lang="el-GR" sz="1600" dirty="0" smtClean="0">
                <a:solidFill>
                  <a:srgbClr val="000000"/>
                </a:solidFill>
                <a:latin typeface="Calibri" panose="020F0502020204030204" pitchFamily="34" charset="0"/>
                <a:ea typeface="Calibri" panose="020F0502020204030204" pitchFamily="34" charset="0"/>
                <a:cs typeface="Comic Sans MS" panose="030F0702030302020204" pitchFamily="66" charset="0"/>
              </a:rPr>
              <a:t>35,57 </a:t>
            </a:r>
            <a:r>
              <a:rPr lang="el-GR"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 </a:t>
            </a:r>
            <a:r>
              <a:rPr lang="el-GR" sz="1600" dirty="0" smtClean="0">
                <a:solidFill>
                  <a:srgbClr val="000000"/>
                </a:solidFill>
                <a:latin typeface="Calibri" panose="020F0502020204030204" pitchFamily="34" charset="0"/>
                <a:ea typeface="Calibri" panose="020F0502020204030204" pitchFamily="34" charset="0"/>
                <a:cs typeface="Comic Sans MS" panose="030F0702030302020204" pitchFamily="66" charset="0"/>
              </a:rPr>
              <a:t>203,1 </a:t>
            </a:r>
            <a:r>
              <a:rPr lang="en-US"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kJ</a:t>
            </a:r>
            <a:r>
              <a:rPr lang="el-GR"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a:t>
            </a:r>
            <a:r>
              <a:rPr lang="en-US" sz="1600" dirty="0" smtClean="0">
                <a:solidFill>
                  <a:srgbClr val="000000"/>
                </a:solidFill>
                <a:latin typeface="Calibri" panose="020F0502020204030204" pitchFamily="34" charset="0"/>
                <a:ea typeface="Calibri" panose="020F0502020204030204" pitchFamily="34" charset="0"/>
                <a:cs typeface="Comic Sans MS" panose="030F0702030302020204" pitchFamily="66" charset="0"/>
              </a:rPr>
              <a:t>kg</a:t>
            </a:r>
            <a:endParaRPr lang="el-GR" sz="1600"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139960371"/>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7 - TextBox"/>
          <p:cNvSpPr txBox="1"/>
          <p:nvPr/>
        </p:nvSpPr>
        <p:spPr>
          <a:xfrm>
            <a:off x="-32" y="-24"/>
            <a:ext cx="9144032" cy="461665"/>
          </a:xfrm>
          <a:prstGeom prst="rect">
            <a:avLst/>
          </a:prstGeom>
          <a:noFill/>
        </p:spPr>
        <p:txBody>
          <a:bodyPr wrap="square" rtlCol="0">
            <a:spAutoFit/>
          </a:bodyPr>
          <a:lstStyle/>
          <a:p>
            <a:r>
              <a:rPr lang="el-GR" sz="2400" b="1" dirty="0" smtClean="0">
                <a:solidFill>
                  <a:srgbClr val="2B3616"/>
                </a:solidFill>
              </a:rPr>
              <a:t>Παράδειγμα 3</a:t>
            </a:r>
            <a:endParaRPr lang="el-GR" sz="2400" dirty="0">
              <a:solidFill>
                <a:srgbClr val="2B3616"/>
              </a:solidFill>
            </a:endParaRPr>
          </a:p>
        </p:txBody>
      </p:sp>
      <p:sp>
        <p:nvSpPr>
          <p:cNvPr id="6" name="Ορθογώνιο 5"/>
          <p:cNvSpPr/>
          <p:nvPr/>
        </p:nvSpPr>
        <p:spPr>
          <a:xfrm>
            <a:off x="-12732" y="294115"/>
            <a:ext cx="9144032" cy="1505027"/>
          </a:xfrm>
          <a:prstGeom prst="rect">
            <a:avLst/>
          </a:prstGeom>
        </p:spPr>
        <p:txBody>
          <a:bodyPr wrap="square">
            <a:spAutoFit/>
          </a:bodyPr>
          <a:lstStyle/>
          <a:p>
            <a:pPr algn="just">
              <a:lnSpc>
                <a:spcPct val="115000"/>
              </a:lnSpc>
              <a:spcAft>
                <a:spcPts val="0"/>
              </a:spcAft>
            </a:pP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ΚΑΤΑΣΤΑΣΗ 3. </a:t>
            </a:r>
            <a:r>
              <a:rPr lang="el-GR"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Από </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Πίνακα υπέρθερμου ατμού για πίεση 30 </a:t>
            </a:r>
            <a:r>
              <a:rPr lang="el-GR" sz="1600" dirty="0" err="1">
                <a:solidFill>
                  <a:srgbClr val="2B3616"/>
                </a:solidFill>
                <a:latin typeface="Calibri" panose="020F0502020204030204" pitchFamily="34" charset="0"/>
                <a:ea typeface="Calibri" panose="020F0502020204030204" pitchFamily="34" charset="0"/>
                <a:cs typeface="Comic Sans MS" panose="030F0702030302020204" pitchFamily="66" charset="0"/>
              </a:rPr>
              <a:t>ΜΡα</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(30.000 </a:t>
            </a:r>
            <a:r>
              <a:rPr lang="en-US" sz="1600" dirty="0" err="1">
                <a:solidFill>
                  <a:srgbClr val="2B3616"/>
                </a:solidFill>
                <a:latin typeface="Calibri" panose="020F0502020204030204" pitchFamily="34" charset="0"/>
                <a:ea typeface="Calibri" panose="020F0502020204030204" pitchFamily="34" charset="0"/>
                <a:cs typeface="Comic Sans MS" panose="030F0702030302020204" pitchFamily="66" charset="0"/>
              </a:rPr>
              <a:t>kPa</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και θερμοκρασία 600 </a:t>
            </a:r>
            <a:r>
              <a:rPr lang="el-GR" sz="1600" baseline="30000" dirty="0">
                <a:solidFill>
                  <a:srgbClr val="2B3616"/>
                </a:solidFill>
                <a:latin typeface="Calibri" panose="020F0502020204030204" pitchFamily="34" charset="0"/>
                <a:ea typeface="Calibri" panose="020F0502020204030204" pitchFamily="34" charset="0"/>
                <a:cs typeface="Comic Sans MS" panose="030F0702030302020204" pitchFamily="66" charset="0"/>
              </a:rPr>
              <a:t>ο</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C</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a:t>
            </a:r>
            <a:endParaRPr lang="el-GR" sz="1600" dirty="0">
              <a:solidFill>
                <a:srgbClr val="2B3616"/>
              </a:solidFill>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l-GR" sz="1000" dirty="0">
                <a:solidFill>
                  <a:srgbClr val="2B3616"/>
                </a:solidFill>
                <a:latin typeface="Calibri" panose="020F0502020204030204" pitchFamily="34" charset="0"/>
                <a:ea typeface="Calibri" panose="020F0502020204030204" pitchFamily="34" charset="0"/>
                <a:cs typeface="Comic Sans MS" panose="030F0702030302020204" pitchFamily="66" charset="0"/>
              </a:rPr>
              <a:t> </a:t>
            </a:r>
            <a:endParaRPr lang="el-GR" sz="1000" dirty="0">
              <a:solidFill>
                <a:srgbClr val="2B3616"/>
              </a:solidFill>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Ειδική ενθαλπία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h</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3 = 3443,9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kJ</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a:t>
            </a:r>
            <a:r>
              <a:rPr lang="en-US"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kg</a:t>
            </a:r>
            <a:r>
              <a:rPr lang="el-GR"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		Ειδική </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εντροπία	</a:t>
            </a:r>
            <a:r>
              <a:rPr lang="en-US"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s</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3 = 6,2331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kJ</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a:t>
            </a:r>
            <a:r>
              <a:rPr lang="en-US" sz="1600" dirty="0" err="1">
                <a:solidFill>
                  <a:srgbClr val="2B3616"/>
                </a:solidFill>
                <a:latin typeface="Calibri" panose="020F0502020204030204" pitchFamily="34" charset="0"/>
                <a:ea typeface="Calibri" panose="020F0502020204030204" pitchFamily="34" charset="0"/>
                <a:cs typeface="Comic Sans MS" panose="030F0702030302020204" pitchFamily="66" charset="0"/>
              </a:rPr>
              <a:t>kgK</a:t>
            </a:r>
            <a:endParaRPr lang="el-GR" sz="1600" dirty="0">
              <a:solidFill>
                <a:srgbClr val="2B3616"/>
              </a:solidFill>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l-GR" sz="1000" dirty="0">
                <a:solidFill>
                  <a:srgbClr val="2B3616"/>
                </a:solidFill>
                <a:latin typeface="Calibri" panose="020F0502020204030204" pitchFamily="34" charset="0"/>
                <a:ea typeface="Calibri" panose="020F0502020204030204" pitchFamily="34" charset="0"/>
                <a:cs typeface="Comic Sans MS" panose="030F0702030302020204" pitchFamily="66" charset="0"/>
              </a:rPr>
              <a:t> </a:t>
            </a:r>
            <a:endParaRPr lang="el-GR" sz="1000" dirty="0">
              <a:solidFill>
                <a:srgbClr val="2B3616"/>
              </a:solidFill>
              <a:latin typeface="Calibri" panose="020F0502020204030204" pitchFamily="34" charset="0"/>
              <a:ea typeface="Calibri" panose="020F0502020204030204" pitchFamily="34" charset="0"/>
              <a:cs typeface="Times New Roman" panose="02020603050405020304" pitchFamily="18" charset="0"/>
            </a:endParaRPr>
          </a:p>
          <a:p>
            <a:pPr algn="just"/>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ΛΕΒΗΤΑΣ. Από το ισοζύγιο ενέργειας στο λέβητα υπολογίζεται η μαζική παροχή του νερού που κυκλοφορεί στον στρόβιλο:</a:t>
            </a:r>
            <a:endParaRPr lang="el-GR" sz="1600" dirty="0">
              <a:solidFill>
                <a:srgbClr val="2B3616"/>
              </a:solidFill>
            </a:endParaRPr>
          </a:p>
        </p:txBody>
      </p:sp>
      <mc:AlternateContent xmlns:mc="http://schemas.openxmlformats.org/markup-compatibility/2006" xmlns:a14="http://schemas.microsoft.com/office/drawing/2010/main">
        <mc:Choice Requires="a14">
          <p:sp>
            <p:nvSpPr>
              <p:cNvPr id="8" name="Ορθογώνιο 7"/>
              <p:cNvSpPr/>
              <p:nvPr/>
            </p:nvSpPr>
            <p:spPr>
              <a:xfrm>
                <a:off x="2500621" y="1916832"/>
                <a:ext cx="3439531" cy="958339"/>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sSub>
                        <m:sSubPr>
                          <m:ctrlPr>
                            <a:rPr lang="el-GR" sz="1400" i="1" smtClean="0">
                              <a:solidFill>
                                <a:srgbClr val="2B3616"/>
                              </a:solidFill>
                              <a:latin typeface="Cambria Math" panose="02040503050406030204" pitchFamily="18" charset="0"/>
                            </a:rPr>
                          </m:ctrlPr>
                        </m:sSubPr>
                        <m:e>
                          <m:r>
                            <m:rPr>
                              <m:sty m:val="p"/>
                            </m:rPr>
                            <a:rPr lang="el-GR" sz="1400">
                              <a:solidFill>
                                <a:srgbClr val="2B3616"/>
                              </a:solidFill>
                              <a:latin typeface="Cambria Math" panose="02040503050406030204" pitchFamily="18" charset="0"/>
                            </a:rPr>
                            <m:t>m</m:t>
                          </m:r>
                        </m:e>
                        <m:sub>
                          <m:r>
                            <m:rPr>
                              <m:sty m:val="p"/>
                            </m:rPr>
                            <a:rPr lang="el-GR" sz="1400" i="0">
                              <a:solidFill>
                                <a:srgbClr val="2B3616"/>
                              </a:solidFill>
                              <a:latin typeface="Cambria Math" panose="02040503050406030204" pitchFamily="18" charset="0"/>
                            </a:rPr>
                            <m:t>Η</m:t>
                          </m:r>
                          <m:r>
                            <a:rPr lang="el-GR" sz="1400" i="0">
                              <a:solidFill>
                                <a:srgbClr val="2B3616"/>
                              </a:solidFill>
                              <a:latin typeface="Cambria Math" panose="02040503050406030204" pitchFamily="18" charset="0"/>
                            </a:rPr>
                            <m:t>2</m:t>
                          </m:r>
                          <m:r>
                            <m:rPr>
                              <m:sty m:val="p"/>
                            </m:rPr>
                            <a:rPr lang="el-GR" sz="1400" i="0">
                              <a:solidFill>
                                <a:srgbClr val="2B3616"/>
                              </a:solidFill>
                              <a:latin typeface="Cambria Math" panose="02040503050406030204" pitchFamily="18" charset="0"/>
                            </a:rPr>
                            <m:t>Ο</m:t>
                          </m:r>
                        </m:sub>
                      </m:sSub>
                      <m:r>
                        <a:rPr lang="el-GR" sz="1400" i="0">
                          <a:solidFill>
                            <a:srgbClr val="2B3616"/>
                          </a:solidFill>
                          <a:latin typeface="Cambria Math" panose="02040503050406030204" pitchFamily="18" charset="0"/>
                        </a:rPr>
                        <m:t>= </m:t>
                      </m:r>
                      <m:f>
                        <m:fPr>
                          <m:ctrlPr>
                            <a:rPr lang="el-GR" sz="1400" i="1">
                              <a:solidFill>
                                <a:srgbClr val="2B3616"/>
                              </a:solidFill>
                              <a:latin typeface="Cambria Math" panose="02040503050406030204" pitchFamily="18" charset="0"/>
                            </a:rPr>
                          </m:ctrlPr>
                        </m:fPr>
                        <m:num>
                          <m:r>
                            <a:rPr lang="el-GR" sz="1400" b="0" i="0" smtClean="0">
                              <a:solidFill>
                                <a:srgbClr val="2B3616"/>
                              </a:solidFill>
                              <a:latin typeface="Cambria Math" panose="02040503050406030204" pitchFamily="18" charset="0"/>
                            </a:rPr>
                            <m:t>18761,0</m:t>
                          </m:r>
                          <m:f>
                            <m:fPr>
                              <m:ctrlPr>
                                <a:rPr lang="el-GR" sz="1400" i="1">
                                  <a:solidFill>
                                    <a:srgbClr val="2B3616"/>
                                  </a:solidFill>
                                  <a:latin typeface="Cambria Math" panose="02040503050406030204" pitchFamily="18" charset="0"/>
                                </a:rPr>
                              </m:ctrlPr>
                            </m:fPr>
                            <m:num>
                              <m:r>
                                <m:rPr>
                                  <m:sty m:val="p"/>
                                </m:rPr>
                                <a:rPr lang="el-GR" sz="1400" i="0">
                                  <a:solidFill>
                                    <a:srgbClr val="2B3616"/>
                                  </a:solidFill>
                                  <a:latin typeface="Cambria Math" panose="02040503050406030204" pitchFamily="18" charset="0"/>
                                </a:rPr>
                                <m:t>kj</m:t>
                              </m:r>
                            </m:num>
                            <m:den>
                              <m:r>
                                <m:rPr>
                                  <m:sty m:val="p"/>
                                </m:rPr>
                                <a:rPr lang="el-GR" sz="1400" i="0">
                                  <a:solidFill>
                                    <a:srgbClr val="2B3616"/>
                                  </a:solidFill>
                                  <a:latin typeface="Cambria Math" panose="02040503050406030204" pitchFamily="18" charset="0"/>
                                </a:rPr>
                                <m:t>sec</m:t>
                              </m:r>
                            </m:den>
                          </m:f>
                        </m:num>
                        <m:den>
                          <m:d>
                            <m:dPr>
                              <m:endChr m:val=""/>
                              <m:ctrlPr>
                                <a:rPr lang="el-GR" sz="1400" i="1">
                                  <a:solidFill>
                                    <a:srgbClr val="2B3616"/>
                                  </a:solidFill>
                                  <a:latin typeface="Cambria Math" panose="02040503050406030204" pitchFamily="18" charset="0"/>
                                </a:rPr>
                              </m:ctrlPr>
                            </m:dPr>
                            <m:e>
                              <m:r>
                                <a:rPr lang="el-GR" sz="1400" i="0">
                                  <a:solidFill>
                                    <a:srgbClr val="2B3616"/>
                                  </a:solidFill>
                                  <a:latin typeface="Cambria Math" panose="02040503050406030204" pitchFamily="18" charset="0"/>
                                </a:rPr>
                                <m:t>3443,9−20</m:t>
                              </m:r>
                              <m:r>
                                <a:rPr lang="el-GR" sz="1400" b="0" i="0" smtClean="0">
                                  <a:solidFill>
                                    <a:srgbClr val="2B3616"/>
                                  </a:solidFill>
                                  <a:latin typeface="Cambria Math" panose="02040503050406030204" pitchFamily="18" charset="0"/>
                                </a:rPr>
                                <m:t>3</m:t>
                              </m:r>
                              <m:r>
                                <a:rPr lang="el-GR" sz="1400" i="0">
                                  <a:solidFill>
                                    <a:srgbClr val="2B3616"/>
                                  </a:solidFill>
                                  <a:latin typeface="Cambria Math" panose="02040503050406030204" pitchFamily="18" charset="0"/>
                                </a:rPr>
                                <m:t>,</m:t>
                              </m:r>
                              <m:r>
                                <a:rPr lang="el-GR" sz="1400" b="0" i="0" smtClean="0">
                                  <a:solidFill>
                                    <a:srgbClr val="2B3616"/>
                                  </a:solidFill>
                                  <a:latin typeface="Cambria Math" panose="02040503050406030204" pitchFamily="18" charset="0"/>
                                </a:rPr>
                                <m:t>1</m:t>
                              </m:r>
                              <m:r>
                                <a:rPr lang="el-GR" sz="1400" i="0">
                                  <a:solidFill>
                                    <a:srgbClr val="2B3616"/>
                                  </a:solidFill>
                                  <a:latin typeface="Cambria Math" panose="02040503050406030204" pitchFamily="18" charset="0"/>
                                </a:rPr>
                                <m:t>)</m:t>
                              </m:r>
                              <m:f>
                                <m:fPr>
                                  <m:ctrlPr>
                                    <a:rPr lang="el-GR" sz="1400" i="1">
                                      <a:solidFill>
                                        <a:srgbClr val="2B3616"/>
                                      </a:solidFill>
                                      <a:latin typeface="Cambria Math" panose="02040503050406030204" pitchFamily="18" charset="0"/>
                                    </a:rPr>
                                  </m:ctrlPr>
                                </m:fPr>
                                <m:num>
                                  <m:r>
                                    <m:rPr>
                                      <m:sty m:val="p"/>
                                    </m:rPr>
                                    <a:rPr lang="el-GR" sz="1400" i="0">
                                      <a:solidFill>
                                        <a:srgbClr val="2B3616"/>
                                      </a:solidFill>
                                      <a:latin typeface="Cambria Math" panose="02040503050406030204" pitchFamily="18" charset="0"/>
                                    </a:rPr>
                                    <m:t>kj</m:t>
                                  </m:r>
                                </m:num>
                                <m:den>
                                  <m:r>
                                    <m:rPr>
                                      <m:sty m:val="p"/>
                                    </m:rPr>
                                    <a:rPr lang="el-GR" sz="1400" i="0">
                                      <a:solidFill>
                                        <a:srgbClr val="2B3616"/>
                                      </a:solidFill>
                                      <a:latin typeface="Cambria Math" panose="02040503050406030204" pitchFamily="18" charset="0"/>
                                    </a:rPr>
                                    <m:t>kg</m:t>
                                  </m:r>
                                </m:den>
                              </m:f>
                            </m:e>
                          </m:d>
                        </m:den>
                      </m:f>
                      <m:r>
                        <a:rPr lang="el-GR" sz="1400" i="0">
                          <a:solidFill>
                            <a:srgbClr val="2B3616"/>
                          </a:solidFill>
                          <a:latin typeface="Cambria Math" panose="02040503050406030204" pitchFamily="18" charset="0"/>
                        </a:rPr>
                        <m:t>=</m:t>
                      </m:r>
                      <m:r>
                        <a:rPr lang="el-GR" sz="1400" b="0" i="0" smtClean="0">
                          <a:solidFill>
                            <a:srgbClr val="2B3616"/>
                          </a:solidFill>
                          <a:latin typeface="Cambria Math" panose="02040503050406030204" pitchFamily="18" charset="0"/>
                        </a:rPr>
                        <m:t>5</m:t>
                      </m:r>
                      <m:r>
                        <a:rPr lang="el-GR" sz="1400" i="0">
                          <a:solidFill>
                            <a:srgbClr val="2B3616"/>
                          </a:solidFill>
                          <a:latin typeface="Cambria Math" panose="02040503050406030204" pitchFamily="18" charset="0"/>
                        </a:rPr>
                        <m:t>,</m:t>
                      </m:r>
                      <m:r>
                        <a:rPr lang="el-GR" sz="1400" b="0" i="0" smtClean="0">
                          <a:solidFill>
                            <a:srgbClr val="2B3616"/>
                          </a:solidFill>
                          <a:latin typeface="Cambria Math" panose="02040503050406030204" pitchFamily="18" charset="0"/>
                        </a:rPr>
                        <m:t>78</m:t>
                      </m:r>
                      <m:f>
                        <m:fPr>
                          <m:ctrlPr>
                            <a:rPr lang="el-GR" sz="1400" i="1">
                              <a:solidFill>
                                <a:srgbClr val="2B3616"/>
                              </a:solidFill>
                              <a:latin typeface="Cambria Math" panose="02040503050406030204" pitchFamily="18" charset="0"/>
                            </a:rPr>
                          </m:ctrlPr>
                        </m:fPr>
                        <m:num>
                          <m:r>
                            <m:rPr>
                              <m:sty m:val="p"/>
                            </m:rPr>
                            <a:rPr lang="el-GR" sz="1400" i="0">
                              <a:solidFill>
                                <a:srgbClr val="2B3616"/>
                              </a:solidFill>
                              <a:latin typeface="Cambria Math" panose="02040503050406030204" pitchFamily="18" charset="0"/>
                            </a:rPr>
                            <m:t>kg</m:t>
                          </m:r>
                        </m:num>
                        <m:den>
                          <m:r>
                            <m:rPr>
                              <m:sty m:val="p"/>
                            </m:rPr>
                            <a:rPr lang="el-GR" sz="1400" i="0">
                              <a:solidFill>
                                <a:srgbClr val="2B3616"/>
                              </a:solidFill>
                              <a:latin typeface="Cambria Math" panose="02040503050406030204" pitchFamily="18" charset="0"/>
                            </a:rPr>
                            <m:t>sec</m:t>
                          </m:r>
                        </m:den>
                      </m:f>
                    </m:oMath>
                  </m:oMathPara>
                </a14:m>
                <a:endParaRPr lang="el-GR" sz="1400" dirty="0">
                  <a:solidFill>
                    <a:srgbClr val="2B3616"/>
                  </a:solidFill>
                </a:endParaRPr>
              </a:p>
            </p:txBody>
          </p:sp>
        </mc:Choice>
        <mc:Fallback xmlns="">
          <p:sp>
            <p:nvSpPr>
              <p:cNvPr id="8" name="Ορθογώνιο 7"/>
              <p:cNvSpPr>
                <a:spLocks noRot="1" noChangeAspect="1" noMove="1" noResize="1" noEditPoints="1" noAdjustHandles="1" noChangeArrowheads="1" noChangeShapeType="1" noTextEdit="1"/>
              </p:cNvSpPr>
              <p:nvPr/>
            </p:nvSpPr>
            <p:spPr>
              <a:xfrm>
                <a:off x="2500621" y="1916832"/>
                <a:ext cx="3439531" cy="958339"/>
              </a:xfrm>
              <a:prstGeom prst="rect">
                <a:avLst/>
              </a:prstGeom>
              <a:blipFill>
                <a:blip r:embed="rId2"/>
                <a:stretch>
                  <a:fillRect/>
                </a:stretch>
              </a:blipFill>
            </p:spPr>
            <p:txBody>
              <a:bodyPr/>
              <a:lstStyle/>
              <a:p>
                <a:r>
                  <a:rPr lang="el-GR">
                    <a:noFill/>
                  </a:rPr>
                  <a:t> </a:t>
                </a:r>
              </a:p>
            </p:txBody>
          </p:sp>
        </mc:Fallback>
      </mc:AlternateContent>
      <p:sp>
        <p:nvSpPr>
          <p:cNvPr id="9" name="Ορθογώνιο 8"/>
          <p:cNvSpPr/>
          <p:nvPr/>
        </p:nvSpPr>
        <p:spPr>
          <a:xfrm>
            <a:off x="0" y="2780928"/>
            <a:ext cx="9144000" cy="4198072"/>
          </a:xfrm>
          <a:prstGeom prst="rect">
            <a:avLst/>
          </a:prstGeom>
        </p:spPr>
        <p:txBody>
          <a:bodyPr wrap="square">
            <a:spAutoFit/>
          </a:bodyPr>
          <a:lstStyle/>
          <a:p>
            <a:pPr algn="just">
              <a:lnSpc>
                <a:spcPct val="115000"/>
              </a:lnSpc>
              <a:spcAft>
                <a:spcPts val="0"/>
              </a:spcAft>
            </a:pP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ΚΑΤΑΣΤΑΣΗ 4. Κορεσμένο μίγμα ατμού/νερού σε πίεση Ρ4 = Ρ1 = 7,384 </a:t>
            </a:r>
            <a:r>
              <a:rPr lang="en-US" sz="1600" dirty="0" err="1">
                <a:solidFill>
                  <a:srgbClr val="2B3616"/>
                </a:solidFill>
                <a:latin typeface="Calibri" panose="020F0502020204030204" pitchFamily="34" charset="0"/>
                <a:ea typeface="Calibri" panose="020F0502020204030204" pitchFamily="34" charset="0"/>
                <a:cs typeface="Comic Sans MS" panose="030F0702030302020204" pitchFamily="66" charset="0"/>
              </a:rPr>
              <a:t>kPa</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(θερμοκρασία κορεσμού Τ1 = 40 </a:t>
            </a:r>
            <a:r>
              <a:rPr lang="el-GR" sz="1600" baseline="30000" dirty="0">
                <a:solidFill>
                  <a:srgbClr val="2B3616"/>
                </a:solidFill>
                <a:latin typeface="Calibri" panose="020F0502020204030204" pitchFamily="34" charset="0"/>
                <a:ea typeface="Calibri" panose="020F0502020204030204" pitchFamily="34" charset="0"/>
                <a:cs typeface="Comic Sans MS" panose="030F0702030302020204" pitchFamily="66" charset="0"/>
              </a:rPr>
              <a:t>ο</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C</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Από τον Πίνακα Κορεσμένου νερού στους 40 </a:t>
            </a:r>
            <a:r>
              <a:rPr lang="el-GR" sz="1600" baseline="30000" dirty="0">
                <a:solidFill>
                  <a:srgbClr val="2B3616"/>
                </a:solidFill>
                <a:latin typeface="Calibri" panose="020F0502020204030204" pitchFamily="34" charset="0"/>
                <a:ea typeface="Calibri" panose="020F0502020204030204" pitchFamily="34" charset="0"/>
                <a:cs typeface="Comic Sans MS" panose="030F0702030302020204" pitchFamily="66" charset="0"/>
              </a:rPr>
              <a:t>ο</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C</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a:t>
            </a:r>
            <a:endParaRPr lang="el-GR" sz="1600" dirty="0">
              <a:solidFill>
                <a:srgbClr val="2B3616"/>
              </a:solidFill>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l-GR" sz="1000" dirty="0">
                <a:solidFill>
                  <a:srgbClr val="2B3616"/>
                </a:solidFill>
                <a:latin typeface="Calibri" panose="020F0502020204030204" pitchFamily="34" charset="0"/>
                <a:ea typeface="Calibri" panose="020F0502020204030204" pitchFamily="34" charset="0"/>
                <a:cs typeface="Comic Sans MS" panose="030F0702030302020204" pitchFamily="66" charset="0"/>
              </a:rPr>
              <a:t> </a:t>
            </a:r>
            <a:endParaRPr lang="el-GR" sz="1000" dirty="0">
              <a:solidFill>
                <a:srgbClr val="2B3616"/>
              </a:solidFill>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Ειδική ενθαλπία κορεσμένου νερού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h</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4</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l</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 167,57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kJ</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kg</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(ίση με την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h</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1</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l</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a:t>
            </a:r>
            <a:endParaRPr lang="el-GR" sz="1600" dirty="0">
              <a:solidFill>
                <a:srgbClr val="2B3616"/>
              </a:solidFill>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Ειδική ενθαλπία κορεσμένου ατμού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h</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4</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g</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 2574,3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kJ</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kg</a:t>
            </a:r>
            <a:endParaRPr lang="el-GR" sz="1600" dirty="0">
              <a:solidFill>
                <a:srgbClr val="2B3616"/>
              </a:solidFill>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Ειδική εντροπία κορεσμένου νερού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s</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4</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l</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 0,5725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kJ</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kg</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Κ</a:t>
            </a:r>
            <a:endParaRPr lang="el-GR" sz="1600" dirty="0">
              <a:solidFill>
                <a:srgbClr val="2B3616"/>
              </a:solidFill>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Ειδική εντροπία κορεσμένου ατμού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s</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4</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g</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 8,2570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kJ</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a:t>
            </a:r>
            <a:r>
              <a:rPr lang="en-US"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kg</a:t>
            </a:r>
            <a:r>
              <a:rPr lang="el-GR"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Κ</a:t>
            </a:r>
            <a:endParaRPr lang="el-GR" sz="1600" dirty="0">
              <a:solidFill>
                <a:srgbClr val="2B3616"/>
              </a:solidFill>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l-GR" sz="1000" dirty="0">
                <a:solidFill>
                  <a:srgbClr val="2B3616"/>
                </a:solidFill>
                <a:latin typeface="Calibri" panose="020F0502020204030204" pitchFamily="34" charset="0"/>
                <a:ea typeface="Calibri" panose="020F0502020204030204" pitchFamily="34" charset="0"/>
                <a:cs typeface="Comic Sans MS" panose="030F0702030302020204" pitchFamily="66" charset="0"/>
              </a:rPr>
              <a:t> </a:t>
            </a:r>
            <a:endParaRPr lang="el-GR" sz="1000" dirty="0">
              <a:solidFill>
                <a:srgbClr val="2B3616"/>
              </a:solidFill>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ΣΤΡΟΒΙΛΟΣ. Αρχικά ο στρόβιλος θεωρείται ιδανικός (</a:t>
            </a:r>
            <a:r>
              <a:rPr lang="el-GR" sz="1600" dirty="0" err="1">
                <a:solidFill>
                  <a:srgbClr val="2B3616"/>
                </a:solidFill>
                <a:latin typeface="Calibri" panose="020F0502020204030204" pitchFamily="34" charset="0"/>
                <a:ea typeface="Calibri" panose="020F0502020204030204" pitchFamily="34" charset="0"/>
                <a:cs typeface="Comic Sans MS" panose="030F0702030302020204" pitchFamily="66" charset="0"/>
              </a:rPr>
              <a:t>ισεντροπικός</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δηλαδή δεν αυξάνει την εντροπία του νερού), οπότε η εντροπία στην Κατάσταση 4 θεωρείται ίση με την εντροπία στην Κατάσταση 3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s</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4 =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s</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3 = 6,2331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kJ</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a:t>
            </a:r>
            <a:r>
              <a:rPr lang="en-US" sz="1600" dirty="0" err="1">
                <a:solidFill>
                  <a:srgbClr val="2B3616"/>
                </a:solidFill>
                <a:latin typeface="Calibri" panose="020F0502020204030204" pitchFamily="34" charset="0"/>
                <a:ea typeface="Calibri" panose="020F0502020204030204" pitchFamily="34" charset="0"/>
                <a:cs typeface="Comic Sans MS" panose="030F0702030302020204" pitchFamily="66" charset="0"/>
              </a:rPr>
              <a:t>kgK</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Αλλά</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a:t>
            </a:r>
            <a:endParaRPr lang="el-GR" sz="1600" dirty="0">
              <a:solidFill>
                <a:srgbClr val="2B3616"/>
              </a:solidFill>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n-US" sz="1000" dirty="0">
                <a:solidFill>
                  <a:srgbClr val="2B3616"/>
                </a:solidFill>
                <a:latin typeface="Calibri" panose="020F0502020204030204" pitchFamily="34" charset="0"/>
                <a:ea typeface="Calibri" panose="020F0502020204030204" pitchFamily="34" charset="0"/>
                <a:cs typeface="Comic Sans MS" panose="030F0702030302020204" pitchFamily="66" charset="0"/>
              </a:rPr>
              <a:t> </a:t>
            </a:r>
            <a:endParaRPr lang="el-GR" sz="1000" dirty="0">
              <a:solidFill>
                <a:srgbClr val="2B3616"/>
              </a:solidFill>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s4 = x*s4g + (1 – x)*s4l </a:t>
            </a:r>
            <a:r>
              <a:rPr lang="en-US"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sym typeface="Wingdings" panose="05000000000000000000" pitchFamily="2" charset="2"/>
              </a:rPr>
              <a:t></a:t>
            </a:r>
            <a:r>
              <a:rPr lang="el-GR"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sym typeface="Wingdings" panose="05000000000000000000" pitchFamily="2" charset="2"/>
              </a:rPr>
              <a:t> </a:t>
            </a:r>
            <a:r>
              <a:rPr lang="en-US"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x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(s4 – s4l)/(s4g – s4l) </a:t>
            </a:r>
            <a:r>
              <a:rPr lang="el-GR"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 </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(6,2331 – 0,5725)/(8,2570 – 0,5725) = 0,7366 ή 73,66 %</a:t>
            </a:r>
            <a:endParaRPr lang="el-GR" sz="1600" dirty="0">
              <a:solidFill>
                <a:srgbClr val="2B3616"/>
              </a:solidFill>
              <a:latin typeface="Calibri" panose="020F0502020204030204" pitchFamily="34" charset="0"/>
              <a:ea typeface="Calibri" panose="020F0502020204030204" pitchFamily="34" charset="0"/>
              <a:cs typeface="Times New Roman" panose="02020603050405020304" pitchFamily="18" charset="0"/>
            </a:endParaRPr>
          </a:p>
          <a:p>
            <a:pPr marL="1371600" indent="457200" algn="just">
              <a:lnSpc>
                <a:spcPct val="115000"/>
              </a:lnSpc>
              <a:spcAft>
                <a:spcPts val="0"/>
              </a:spcAft>
            </a:pPr>
            <a:r>
              <a:rPr lang="el-GR" sz="1000" dirty="0">
                <a:solidFill>
                  <a:srgbClr val="2B3616"/>
                </a:solidFill>
                <a:latin typeface="Calibri" panose="020F0502020204030204" pitchFamily="34" charset="0"/>
                <a:ea typeface="Calibri" panose="020F0502020204030204" pitchFamily="34" charset="0"/>
                <a:cs typeface="Comic Sans MS" panose="030F0702030302020204" pitchFamily="66" charset="0"/>
              </a:rPr>
              <a:t> </a:t>
            </a:r>
            <a:endParaRPr lang="el-GR" sz="1000" dirty="0">
              <a:solidFill>
                <a:srgbClr val="2B3616"/>
              </a:solidFill>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όπου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x</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το κλάσμα του </a:t>
            </a:r>
            <a:r>
              <a:rPr lang="el-GR"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ατμού [</a:t>
            </a:r>
            <a:r>
              <a:rPr lang="en-US"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kg</a:t>
            </a:r>
            <a:r>
              <a:rPr lang="el-GR"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ατμού/</a:t>
            </a:r>
            <a:r>
              <a:rPr lang="en-US"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kg</a:t>
            </a:r>
            <a:r>
              <a:rPr lang="el-GR"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μίγματος] </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μετά τον στρόβιλο (δηλαδή στο 1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kg</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ατμού που εξέρχεται από τον στρόβιλο, τα 736,6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gr </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είναι ατμός και τα 263,4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gr </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νερό με τη μορφή σταγονιδίων</a:t>
            </a:r>
            <a:r>
              <a:rPr lang="el-GR"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a:t>
            </a:r>
            <a:endParaRPr lang="el-GR" sz="1600" dirty="0">
              <a:solidFill>
                <a:srgbClr val="2B3616"/>
              </a:solidFill>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930211608"/>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7 - TextBox"/>
          <p:cNvSpPr txBox="1"/>
          <p:nvPr/>
        </p:nvSpPr>
        <p:spPr>
          <a:xfrm>
            <a:off x="-32" y="-24"/>
            <a:ext cx="9144032" cy="461665"/>
          </a:xfrm>
          <a:prstGeom prst="rect">
            <a:avLst/>
          </a:prstGeom>
          <a:noFill/>
        </p:spPr>
        <p:txBody>
          <a:bodyPr wrap="square" rtlCol="0">
            <a:spAutoFit/>
          </a:bodyPr>
          <a:lstStyle/>
          <a:p>
            <a:r>
              <a:rPr lang="el-GR" sz="2400" b="1" dirty="0" smtClean="0">
                <a:solidFill>
                  <a:srgbClr val="2B3616"/>
                </a:solidFill>
              </a:rPr>
              <a:t>Παράδειγμα 3</a:t>
            </a:r>
            <a:endParaRPr lang="el-GR" sz="2400" dirty="0">
              <a:solidFill>
                <a:srgbClr val="2B3616"/>
              </a:solidFill>
            </a:endParaRPr>
          </a:p>
        </p:txBody>
      </p:sp>
      <p:sp>
        <p:nvSpPr>
          <p:cNvPr id="7" name="Ορθογώνιο 6"/>
          <p:cNvSpPr/>
          <p:nvPr/>
        </p:nvSpPr>
        <p:spPr>
          <a:xfrm>
            <a:off x="0" y="521625"/>
            <a:ext cx="9144000" cy="6260175"/>
          </a:xfrm>
          <a:prstGeom prst="rect">
            <a:avLst/>
          </a:prstGeom>
        </p:spPr>
        <p:txBody>
          <a:bodyPr wrap="square">
            <a:spAutoFit/>
          </a:bodyPr>
          <a:lstStyle/>
          <a:p>
            <a:pPr algn="just">
              <a:lnSpc>
                <a:spcPct val="115000"/>
              </a:lnSpc>
              <a:spcAft>
                <a:spcPts val="0"/>
              </a:spcAft>
            </a:pPr>
            <a:r>
              <a:rPr lang="el-GR"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ΚΑΤΑΣΤΑΣΗ </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4 (συνέχεια). Για ιδανικό στρόβιλο και με βάση το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x</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μετά από ιδανικό στρόβιλο, υπολογίζεται η ιδανική ειδική ενθαλπία στην Κατάσταση 4:</a:t>
            </a:r>
            <a:endParaRPr lang="el-GR" sz="1600" dirty="0">
              <a:solidFill>
                <a:srgbClr val="2B3616"/>
              </a:solidFill>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l-GR" sz="1000" dirty="0">
                <a:solidFill>
                  <a:srgbClr val="2B3616"/>
                </a:solidFill>
                <a:latin typeface="Calibri" panose="020F0502020204030204" pitchFamily="34" charset="0"/>
                <a:ea typeface="Calibri" panose="020F0502020204030204" pitchFamily="34" charset="0"/>
                <a:cs typeface="Comic Sans MS" panose="030F0702030302020204" pitchFamily="66" charset="0"/>
              </a:rPr>
              <a:t> </a:t>
            </a:r>
            <a:endParaRPr lang="el-GR" sz="1000" dirty="0">
              <a:solidFill>
                <a:srgbClr val="2B3616"/>
              </a:solidFill>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h4,ideal = x*h4g + (1 – x)*h4l = 0,7366*2574,3 + 0,2634*167,57 = 1940,4 kJ/kg</a:t>
            </a:r>
            <a:endParaRPr lang="el-GR" sz="1600" dirty="0">
              <a:solidFill>
                <a:srgbClr val="2B3616"/>
              </a:solidFill>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n-US" sz="1000" dirty="0">
                <a:solidFill>
                  <a:srgbClr val="2B3616"/>
                </a:solidFill>
                <a:latin typeface="Calibri" panose="020F0502020204030204" pitchFamily="34" charset="0"/>
                <a:ea typeface="Calibri" panose="020F0502020204030204" pitchFamily="34" charset="0"/>
                <a:cs typeface="Comic Sans MS" panose="030F0702030302020204" pitchFamily="66" charset="0"/>
              </a:rPr>
              <a:t> </a:t>
            </a:r>
            <a:endParaRPr lang="el-GR" sz="1000" dirty="0">
              <a:solidFill>
                <a:srgbClr val="2B3616"/>
              </a:solidFill>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ΣΤΡΟΒΙΛΟΣ </a:t>
            </a:r>
            <a:r>
              <a:rPr lang="el-GR"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	Ιδανικό έργο: </a:t>
            </a:r>
            <a:r>
              <a:rPr lang="en-US" sz="1600" dirty="0" err="1" smtClean="0">
                <a:solidFill>
                  <a:srgbClr val="2B3616"/>
                </a:solidFill>
                <a:latin typeface="Calibri" panose="020F0502020204030204" pitchFamily="34" charset="0"/>
                <a:ea typeface="Calibri" panose="020F0502020204030204" pitchFamily="34" charset="0"/>
                <a:cs typeface="Comic Sans MS" panose="030F0702030302020204" pitchFamily="66" charset="0"/>
              </a:rPr>
              <a:t>wout</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ideal</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h</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3 –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h</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4,</a:t>
            </a:r>
            <a:r>
              <a:rPr lang="en-US"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ideal</a:t>
            </a:r>
            <a:r>
              <a:rPr lang="el-GR"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 </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3443,9 – 1940,4 </a:t>
            </a:r>
            <a:r>
              <a:rPr lang="el-GR"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 1503,5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kJ</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kg</a:t>
            </a:r>
            <a:endParaRPr lang="el-GR" sz="1600" dirty="0">
              <a:solidFill>
                <a:srgbClr val="2B3616"/>
              </a:solidFill>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a:t>
            </a:r>
            <a:r>
              <a:rPr lang="el-GR"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Πραγματικό έργο: </a:t>
            </a:r>
            <a:r>
              <a:rPr lang="en-US" sz="1600" dirty="0" err="1" smtClean="0">
                <a:solidFill>
                  <a:srgbClr val="2B3616"/>
                </a:solidFill>
                <a:latin typeface="Calibri" panose="020F0502020204030204" pitchFamily="34" charset="0"/>
                <a:ea typeface="Calibri" panose="020F0502020204030204" pitchFamily="34" charset="0"/>
                <a:cs typeface="Comic Sans MS" panose="030F0702030302020204" pitchFamily="66" charset="0"/>
              </a:rPr>
              <a:t>wout</a:t>
            </a:r>
            <a:r>
              <a:rPr lang="el-GR"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 </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n</a:t>
            </a:r>
            <a:r>
              <a:rPr lang="el-GR" sz="1600" baseline="-25000" dirty="0">
                <a:solidFill>
                  <a:srgbClr val="2B3616"/>
                </a:solidFill>
                <a:latin typeface="Calibri" panose="020F0502020204030204" pitchFamily="34" charset="0"/>
                <a:ea typeface="Calibri" panose="020F0502020204030204" pitchFamily="34" charset="0"/>
                <a:cs typeface="Comic Sans MS" panose="030F0702030302020204" pitchFamily="66" charset="0"/>
              </a:rPr>
              <a:t>στροβίλου</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a:t>
            </a:r>
            <a:r>
              <a:rPr lang="en-US" sz="1600" dirty="0" err="1">
                <a:solidFill>
                  <a:srgbClr val="2B3616"/>
                </a:solidFill>
                <a:latin typeface="Calibri" panose="020F0502020204030204" pitchFamily="34" charset="0"/>
                <a:ea typeface="Calibri" panose="020F0502020204030204" pitchFamily="34" charset="0"/>
                <a:cs typeface="Comic Sans MS" panose="030F0702030302020204" pitchFamily="66" charset="0"/>
              </a:rPr>
              <a:t>wout</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a:t>
            </a:r>
            <a:r>
              <a:rPr lang="en-US"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ideal</a:t>
            </a:r>
            <a:r>
              <a:rPr lang="el-GR"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 </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0,85*1503,5 </a:t>
            </a:r>
            <a:r>
              <a:rPr lang="el-GR"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 </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1278,0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kJ</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kg</a:t>
            </a:r>
            <a:endParaRPr lang="el-GR" sz="1600" dirty="0">
              <a:solidFill>
                <a:srgbClr val="2B3616"/>
              </a:solidFill>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l-GR" sz="1000" dirty="0">
                <a:solidFill>
                  <a:srgbClr val="2B3616"/>
                </a:solidFill>
                <a:latin typeface="Calibri" panose="020F0502020204030204" pitchFamily="34" charset="0"/>
                <a:ea typeface="Calibri" panose="020F0502020204030204" pitchFamily="34" charset="0"/>
                <a:cs typeface="Comic Sans MS" panose="030F0702030302020204" pitchFamily="66" charset="0"/>
              </a:rPr>
              <a:t> </a:t>
            </a:r>
            <a:endParaRPr lang="el-GR" sz="1000" dirty="0">
              <a:solidFill>
                <a:srgbClr val="2B3616"/>
              </a:solidFill>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ΚΑΤΑΣΤΑΣΗ </a:t>
            </a:r>
            <a:r>
              <a:rPr lang="el-GR"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4. </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Για τον πραγματικό πλέον στρόβιλο (που παράγει το παραπάνω πραγματικό έργο), η πραγματική ειδική ενθαλπία στην Κατάσταση 4 είναι:</a:t>
            </a:r>
            <a:endParaRPr lang="el-GR" sz="1600" dirty="0">
              <a:solidFill>
                <a:srgbClr val="2B3616"/>
              </a:solidFill>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l-GR" sz="1000" dirty="0">
                <a:solidFill>
                  <a:srgbClr val="2B3616"/>
                </a:solidFill>
                <a:latin typeface="Calibri" panose="020F0502020204030204" pitchFamily="34" charset="0"/>
                <a:ea typeface="Calibri" panose="020F0502020204030204" pitchFamily="34" charset="0"/>
                <a:cs typeface="Comic Sans MS" panose="030F0702030302020204" pitchFamily="66" charset="0"/>
              </a:rPr>
              <a:t> </a:t>
            </a:r>
            <a:endParaRPr lang="el-GR" sz="1000" dirty="0">
              <a:solidFill>
                <a:srgbClr val="2B3616"/>
              </a:solidFill>
              <a:latin typeface="Calibri" panose="020F0502020204030204" pitchFamily="34" charset="0"/>
              <a:ea typeface="Calibri" panose="020F0502020204030204" pitchFamily="34" charset="0"/>
              <a:cs typeface="Times New Roman" panose="02020603050405020304" pitchFamily="18" charset="0"/>
            </a:endParaRPr>
          </a:p>
          <a:p>
            <a:pPr algn="ct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h</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4 =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h</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3 – </a:t>
            </a:r>
            <a:r>
              <a:rPr lang="en-US" sz="1600" dirty="0" err="1">
                <a:solidFill>
                  <a:srgbClr val="2B3616"/>
                </a:solidFill>
                <a:latin typeface="Calibri" panose="020F0502020204030204" pitchFamily="34" charset="0"/>
                <a:ea typeface="Calibri" panose="020F0502020204030204" pitchFamily="34" charset="0"/>
                <a:cs typeface="Comic Sans MS" panose="030F0702030302020204" pitchFamily="66" charset="0"/>
              </a:rPr>
              <a:t>wout</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 3443,9 – 1278,0 = 2166,0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kJ</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a:t>
            </a:r>
            <a:r>
              <a:rPr lang="en-US"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kg</a:t>
            </a:r>
            <a:endParaRPr lang="el-GR"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endParaRPr>
          </a:p>
          <a:p>
            <a:endParaRPr lang="el-GR" sz="1000" dirty="0">
              <a:solidFill>
                <a:srgbClr val="2B3616"/>
              </a:solidFill>
              <a:latin typeface="Calibri" panose="020F0502020204030204" pitchFamily="34" charset="0"/>
            </a:endParaRPr>
          </a:p>
          <a:p>
            <a:r>
              <a:rPr lang="el-GR" sz="1600" dirty="0">
                <a:solidFill>
                  <a:srgbClr val="2B3616"/>
                </a:solidFill>
              </a:rPr>
              <a:t>ΟΝΟΜΑΣΤΙΚΗ ΙΣΧΥΣ ΑΤΜΟΣΤΡΟΒΙΛΟΥ</a:t>
            </a:r>
          </a:p>
          <a:p>
            <a:r>
              <a:rPr lang="el-GR" sz="1600" dirty="0">
                <a:solidFill>
                  <a:srgbClr val="2B3616"/>
                </a:solidFill>
              </a:rPr>
              <a:t>Το καθαρό ηλεκτρικό έργο που παράγει ο ατμοστρόβιλος είναι:</a:t>
            </a:r>
          </a:p>
          <a:p>
            <a:r>
              <a:rPr lang="el-GR" sz="1000" dirty="0">
                <a:solidFill>
                  <a:srgbClr val="2B3616"/>
                </a:solidFill>
              </a:rPr>
              <a:t> </a:t>
            </a:r>
          </a:p>
          <a:p>
            <a:r>
              <a:rPr lang="en-US" sz="1600" dirty="0" err="1">
                <a:solidFill>
                  <a:srgbClr val="2B3616"/>
                </a:solidFill>
              </a:rPr>
              <a:t>Wel</a:t>
            </a:r>
            <a:r>
              <a:rPr lang="en-US" sz="1600" dirty="0">
                <a:solidFill>
                  <a:srgbClr val="2B3616"/>
                </a:solidFill>
              </a:rPr>
              <a:t> = m</a:t>
            </a:r>
            <a:r>
              <a:rPr lang="en-US" sz="1600" baseline="-25000" dirty="0">
                <a:solidFill>
                  <a:srgbClr val="2B3616"/>
                </a:solidFill>
              </a:rPr>
              <a:t>H2O</a:t>
            </a:r>
            <a:r>
              <a:rPr lang="en-US" sz="1600" dirty="0">
                <a:solidFill>
                  <a:srgbClr val="2B3616"/>
                </a:solidFill>
              </a:rPr>
              <a:t>*(</a:t>
            </a:r>
            <a:r>
              <a:rPr lang="en-US" sz="1600" dirty="0" err="1">
                <a:solidFill>
                  <a:srgbClr val="2B3616"/>
                </a:solidFill>
              </a:rPr>
              <a:t>wout</a:t>
            </a:r>
            <a:r>
              <a:rPr lang="en-US" sz="1600" dirty="0">
                <a:solidFill>
                  <a:srgbClr val="2B3616"/>
                </a:solidFill>
              </a:rPr>
              <a:t> – win) = </a:t>
            </a:r>
            <a:r>
              <a:rPr lang="el-GR" sz="1600" dirty="0" smtClean="0">
                <a:solidFill>
                  <a:srgbClr val="2B3616"/>
                </a:solidFill>
              </a:rPr>
              <a:t>5,78</a:t>
            </a:r>
            <a:r>
              <a:rPr lang="en-US" sz="1600" dirty="0" smtClean="0">
                <a:solidFill>
                  <a:srgbClr val="2B3616"/>
                </a:solidFill>
              </a:rPr>
              <a:t>*(</a:t>
            </a:r>
            <a:r>
              <a:rPr lang="en-US" sz="1600" dirty="0">
                <a:solidFill>
                  <a:srgbClr val="2B3616"/>
                </a:solidFill>
              </a:rPr>
              <a:t>1278,0 – </a:t>
            </a:r>
            <a:r>
              <a:rPr lang="en-US" sz="1600" dirty="0" smtClean="0">
                <a:solidFill>
                  <a:srgbClr val="2B3616"/>
                </a:solidFill>
              </a:rPr>
              <a:t>35,</a:t>
            </a:r>
            <a:r>
              <a:rPr lang="el-GR" sz="1600" dirty="0" smtClean="0">
                <a:solidFill>
                  <a:srgbClr val="2B3616"/>
                </a:solidFill>
              </a:rPr>
              <a:t>57</a:t>
            </a:r>
            <a:r>
              <a:rPr lang="en-US" sz="1600" dirty="0" smtClean="0">
                <a:solidFill>
                  <a:srgbClr val="2B3616"/>
                </a:solidFill>
              </a:rPr>
              <a:t>) </a:t>
            </a:r>
            <a:r>
              <a:rPr lang="en-US" sz="1600" dirty="0">
                <a:solidFill>
                  <a:srgbClr val="2B3616"/>
                </a:solidFill>
              </a:rPr>
              <a:t>= </a:t>
            </a:r>
            <a:r>
              <a:rPr lang="en-US" sz="1600" dirty="0" smtClean="0">
                <a:solidFill>
                  <a:srgbClr val="2B3616"/>
                </a:solidFill>
              </a:rPr>
              <a:t>7182,57 </a:t>
            </a:r>
            <a:r>
              <a:rPr lang="en-US" sz="1600" dirty="0" err="1" smtClean="0">
                <a:solidFill>
                  <a:srgbClr val="2B3616"/>
                </a:solidFill>
              </a:rPr>
              <a:t>kWe</a:t>
            </a:r>
            <a:r>
              <a:rPr lang="en-US" sz="1600" dirty="0" smtClean="0">
                <a:solidFill>
                  <a:srgbClr val="2B3616"/>
                </a:solidFill>
              </a:rPr>
              <a:t> = </a:t>
            </a:r>
            <a:r>
              <a:rPr lang="el-GR" sz="1600" dirty="0" smtClean="0">
                <a:solidFill>
                  <a:srgbClr val="2B3616"/>
                </a:solidFill>
              </a:rPr>
              <a:t>7</a:t>
            </a:r>
            <a:r>
              <a:rPr lang="en-US" sz="1600" dirty="0" smtClean="0">
                <a:solidFill>
                  <a:srgbClr val="2B3616"/>
                </a:solidFill>
              </a:rPr>
              <a:t>,</a:t>
            </a:r>
            <a:r>
              <a:rPr lang="el-GR" sz="1600" dirty="0" smtClean="0">
                <a:solidFill>
                  <a:srgbClr val="2B3616"/>
                </a:solidFill>
              </a:rPr>
              <a:t>2</a:t>
            </a:r>
            <a:r>
              <a:rPr lang="en-US" sz="1600" dirty="0" smtClean="0">
                <a:solidFill>
                  <a:srgbClr val="2B3616"/>
                </a:solidFill>
              </a:rPr>
              <a:t>0 </a:t>
            </a:r>
            <a:r>
              <a:rPr lang="en-US" sz="1600" dirty="0" err="1">
                <a:solidFill>
                  <a:srgbClr val="2B3616"/>
                </a:solidFill>
              </a:rPr>
              <a:t>MWe</a:t>
            </a:r>
            <a:endParaRPr lang="el-GR" sz="1600" dirty="0">
              <a:solidFill>
                <a:srgbClr val="2B3616"/>
              </a:solidFill>
            </a:endParaRPr>
          </a:p>
          <a:p>
            <a:r>
              <a:rPr lang="en-US" sz="1600" dirty="0">
                <a:solidFill>
                  <a:srgbClr val="2B3616"/>
                </a:solidFill>
              </a:rPr>
              <a:t> </a:t>
            </a:r>
            <a:endParaRPr lang="el-GR" sz="1600" dirty="0">
              <a:solidFill>
                <a:srgbClr val="2B3616"/>
              </a:solidFill>
            </a:endParaRPr>
          </a:p>
          <a:p>
            <a:r>
              <a:rPr lang="el-GR" sz="1600" dirty="0">
                <a:solidFill>
                  <a:srgbClr val="2B3616"/>
                </a:solidFill>
              </a:rPr>
              <a:t>ΑΠΟΔΟΣΗ ΔΙΑΤΑΞΗΣ ΚΑΥΣΤΗΡΑ ΑΤΜΟΣΤΡΟΒΙΛΟΥ</a:t>
            </a:r>
          </a:p>
          <a:p>
            <a:r>
              <a:rPr lang="el-GR" sz="1600" dirty="0">
                <a:solidFill>
                  <a:srgbClr val="2B3616"/>
                </a:solidFill>
              </a:rPr>
              <a:t>Η ηλεκτρική απόδοση μόνο του ατμοστροβίλου είναι</a:t>
            </a:r>
            <a:r>
              <a:rPr lang="el-GR" sz="1600" dirty="0" smtClean="0">
                <a:solidFill>
                  <a:srgbClr val="2B3616"/>
                </a:solidFill>
              </a:rPr>
              <a:t>:	</a:t>
            </a:r>
            <a:r>
              <a:rPr lang="en-US" sz="1600" dirty="0" err="1" smtClean="0">
                <a:solidFill>
                  <a:srgbClr val="2B3616"/>
                </a:solidFill>
              </a:rPr>
              <a:t>nst</a:t>
            </a:r>
            <a:r>
              <a:rPr lang="el-GR" sz="1600" dirty="0" smtClean="0">
                <a:solidFill>
                  <a:srgbClr val="2B3616"/>
                </a:solidFill>
              </a:rPr>
              <a:t> </a:t>
            </a:r>
            <a:r>
              <a:rPr lang="el-GR" sz="1600" dirty="0">
                <a:solidFill>
                  <a:srgbClr val="2B3616"/>
                </a:solidFill>
              </a:rPr>
              <a:t>= </a:t>
            </a:r>
            <a:r>
              <a:rPr lang="en-US" sz="1600" dirty="0" smtClean="0">
                <a:solidFill>
                  <a:srgbClr val="2B3616"/>
                </a:solidFill>
              </a:rPr>
              <a:t>7182,57</a:t>
            </a:r>
            <a:r>
              <a:rPr lang="el-GR" sz="1600" dirty="0" smtClean="0">
                <a:solidFill>
                  <a:srgbClr val="2B3616"/>
                </a:solidFill>
              </a:rPr>
              <a:t>/</a:t>
            </a:r>
            <a:r>
              <a:rPr lang="en-US" sz="1600" dirty="0" smtClean="0">
                <a:solidFill>
                  <a:srgbClr val="2B3616"/>
                </a:solidFill>
              </a:rPr>
              <a:t>(2*</a:t>
            </a:r>
            <a:r>
              <a:rPr lang="el-GR" sz="1600" dirty="0" smtClean="0">
                <a:solidFill>
                  <a:srgbClr val="2B3616"/>
                </a:solidFill>
              </a:rPr>
              <a:t>9380,5</a:t>
            </a:r>
            <a:r>
              <a:rPr lang="en-US" sz="1600" dirty="0" smtClean="0">
                <a:solidFill>
                  <a:srgbClr val="2B3616"/>
                </a:solidFill>
              </a:rPr>
              <a:t>)</a:t>
            </a:r>
            <a:r>
              <a:rPr lang="el-GR" sz="1600" dirty="0" smtClean="0">
                <a:solidFill>
                  <a:srgbClr val="2B3616"/>
                </a:solidFill>
              </a:rPr>
              <a:t> </a:t>
            </a:r>
            <a:r>
              <a:rPr lang="el-GR" sz="1600" dirty="0">
                <a:solidFill>
                  <a:srgbClr val="2B3616"/>
                </a:solidFill>
              </a:rPr>
              <a:t>= </a:t>
            </a:r>
            <a:r>
              <a:rPr lang="el-GR" sz="1600" dirty="0" smtClean="0">
                <a:solidFill>
                  <a:srgbClr val="2B3616"/>
                </a:solidFill>
              </a:rPr>
              <a:t>0,3828 </a:t>
            </a:r>
            <a:r>
              <a:rPr lang="el-GR" sz="1600" dirty="0">
                <a:solidFill>
                  <a:srgbClr val="2B3616"/>
                </a:solidFill>
              </a:rPr>
              <a:t>ή </a:t>
            </a:r>
            <a:r>
              <a:rPr lang="el-GR" sz="1600" dirty="0" smtClean="0">
                <a:solidFill>
                  <a:srgbClr val="2B3616"/>
                </a:solidFill>
              </a:rPr>
              <a:t>38,28 %</a:t>
            </a:r>
            <a:endParaRPr lang="en-US" sz="1600" dirty="0" smtClean="0">
              <a:solidFill>
                <a:srgbClr val="2B3616"/>
              </a:solidFill>
            </a:endParaRPr>
          </a:p>
          <a:p>
            <a:pPr algn="ctr"/>
            <a:r>
              <a:rPr lang="el-GR" sz="1600" dirty="0" smtClean="0">
                <a:solidFill>
                  <a:srgbClr val="2B3616"/>
                </a:solidFill>
              </a:rPr>
              <a:t>					</a:t>
            </a:r>
            <a:r>
              <a:rPr lang="en-US" sz="1600" dirty="0" smtClean="0">
                <a:solidFill>
                  <a:srgbClr val="2B3616"/>
                </a:solidFill>
              </a:rPr>
              <a:t>(</a:t>
            </a:r>
            <a:r>
              <a:rPr lang="el-GR" sz="1600" dirty="0" smtClean="0">
                <a:solidFill>
                  <a:srgbClr val="2B3616"/>
                </a:solidFill>
              </a:rPr>
              <a:t>όπου 2*9380,5 (</a:t>
            </a:r>
            <a:r>
              <a:rPr lang="en-US" sz="1600" dirty="0" smtClean="0">
                <a:solidFill>
                  <a:srgbClr val="2B3616"/>
                </a:solidFill>
              </a:rPr>
              <a:t>kg</a:t>
            </a:r>
            <a:r>
              <a:rPr lang="el-GR" sz="1600" dirty="0" err="1" smtClean="0">
                <a:solidFill>
                  <a:srgbClr val="2B3616"/>
                </a:solidFill>
              </a:rPr>
              <a:t>βιομαζάς</a:t>
            </a:r>
            <a:r>
              <a:rPr lang="el-GR" sz="1600" dirty="0" smtClean="0">
                <a:solidFill>
                  <a:srgbClr val="2B3616"/>
                </a:solidFill>
              </a:rPr>
              <a:t>/</a:t>
            </a:r>
            <a:r>
              <a:rPr lang="en-US" sz="1600" dirty="0" smtClean="0">
                <a:solidFill>
                  <a:srgbClr val="2B3616"/>
                </a:solidFill>
              </a:rPr>
              <a:t>sec*kJ/kg</a:t>
            </a:r>
            <a:r>
              <a:rPr lang="el-GR" sz="1600" dirty="0" smtClean="0">
                <a:solidFill>
                  <a:srgbClr val="2B3616"/>
                </a:solidFill>
              </a:rPr>
              <a:t>βιομάζας)</a:t>
            </a:r>
            <a:endParaRPr lang="el-GR" sz="1600" dirty="0">
              <a:solidFill>
                <a:srgbClr val="2B3616"/>
              </a:solidFill>
            </a:endParaRPr>
          </a:p>
          <a:p>
            <a:r>
              <a:rPr lang="el-GR" sz="1000" dirty="0">
                <a:solidFill>
                  <a:srgbClr val="2B3616"/>
                </a:solidFill>
              </a:rPr>
              <a:t> </a:t>
            </a:r>
            <a:endParaRPr lang="el-GR" sz="1000" dirty="0" smtClean="0">
              <a:solidFill>
                <a:srgbClr val="2B3616"/>
              </a:solidFill>
            </a:endParaRPr>
          </a:p>
          <a:p>
            <a:endParaRPr lang="el-GR" sz="1000" dirty="0">
              <a:solidFill>
                <a:srgbClr val="2B3616"/>
              </a:solidFill>
            </a:endParaRPr>
          </a:p>
          <a:p>
            <a:endParaRPr lang="el-GR" sz="1000" dirty="0">
              <a:solidFill>
                <a:srgbClr val="2B3616"/>
              </a:solidFill>
            </a:endParaRPr>
          </a:p>
          <a:p>
            <a:r>
              <a:rPr lang="el-GR" sz="1600" dirty="0">
                <a:solidFill>
                  <a:srgbClr val="2B3616"/>
                </a:solidFill>
              </a:rPr>
              <a:t>Η ηλεκτρική απόδοση της διάταξης καυστήρα/ατμοστροβίλου είναι:</a:t>
            </a:r>
          </a:p>
          <a:p>
            <a:r>
              <a:rPr lang="el-GR" sz="1600" dirty="0">
                <a:solidFill>
                  <a:srgbClr val="2B3616"/>
                </a:solidFill>
              </a:rPr>
              <a:t> </a:t>
            </a:r>
          </a:p>
          <a:p>
            <a:pPr algn="ctr"/>
            <a:r>
              <a:rPr lang="en-US" sz="1600" dirty="0" err="1" smtClean="0">
                <a:solidFill>
                  <a:srgbClr val="2B3616"/>
                </a:solidFill>
              </a:rPr>
              <a:t>ntotal</a:t>
            </a:r>
            <a:r>
              <a:rPr lang="el-GR" sz="1600" dirty="0" smtClean="0">
                <a:solidFill>
                  <a:srgbClr val="2B3616"/>
                </a:solidFill>
              </a:rPr>
              <a:t> </a:t>
            </a:r>
            <a:r>
              <a:rPr lang="el-GR" sz="1600" dirty="0">
                <a:solidFill>
                  <a:srgbClr val="2B3616"/>
                </a:solidFill>
              </a:rPr>
              <a:t>= </a:t>
            </a:r>
            <a:r>
              <a:rPr lang="en-US" sz="1600" dirty="0" err="1">
                <a:solidFill>
                  <a:srgbClr val="2B3616"/>
                </a:solidFill>
              </a:rPr>
              <a:t>Wel</a:t>
            </a:r>
            <a:r>
              <a:rPr lang="el-GR" sz="1600" dirty="0">
                <a:solidFill>
                  <a:srgbClr val="2B3616"/>
                </a:solidFill>
              </a:rPr>
              <a:t>/ΚΘΔ = </a:t>
            </a:r>
            <a:r>
              <a:rPr lang="el-GR" sz="1600" dirty="0" smtClean="0">
                <a:solidFill>
                  <a:srgbClr val="2B3616"/>
                </a:solidFill>
              </a:rPr>
              <a:t>7182,57/(2*10768,9) </a:t>
            </a:r>
            <a:r>
              <a:rPr lang="el-GR" sz="1600" dirty="0">
                <a:solidFill>
                  <a:srgbClr val="2B3616"/>
                </a:solidFill>
              </a:rPr>
              <a:t>= 0,3340 ή 33,40 %</a:t>
            </a:r>
          </a:p>
        </p:txBody>
      </p:sp>
    </p:spTree>
    <p:extLst>
      <p:ext uri="{BB962C8B-B14F-4D97-AF65-F5344CB8AC3E}">
        <p14:creationId xmlns:p14="http://schemas.microsoft.com/office/powerpoint/2010/main" val="4267121749"/>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7 - TextBox"/>
          <p:cNvSpPr txBox="1"/>
          <p:nvPr/>
        </p:nvSpPr>
        <p:spPr>
          <a:xfrm>
            <a:off x="-32" y="-24"/>
            <a:ext cx="9144032" cy="461665"/>
          </a:xfrm>
          <a:prstGeom prst="rect">
            <a:avLst/>
          </a:prstGeom>
          <a:noFill/>
        </p:spPr>
        <p:txBody>
          <a:bodyPr wrap="square" rtlCol="0">
            <a:spAutoFit/>
          </a:bodyPr>
          <a:lstStyle/>
          <a:p>
            <a:r>
              <a:rPr lang="el-GR" sz="2400" b="1" dirty="0"/>
              <a:t>Οικονομικά της συμπαραγωγής από βιομάζα </a:t>
            </a:r>
            <a:endParaRPr lang="el-GR" sz="2400" dirty="0">
              <a:solidFill>
                <a:srgbClr val="2B3616"/>
              </a:solidFill>
            </a:endParaRPr>
          </a:p>
        </p:txBody>
      </p:sp>
      <p:sp>
        <p:nvSpPr>
          <p:cNvPr id="5" name="Ορθογώνιο 4"/>
          <p:cNvSpPr/>
          <p:nvPr/>
        </p:nvSpPr>
        <p:spPr>
          <a:xfrm>
            <a:off x="-32" y="1268760"/>
            <a:ext cx="9144032" cy="3624069"/>
          </a:xfrm>
          <a:prstGeom prst="rect">
            <a:avLst/>
          </a:prstGeom>
        </p:spPr>
        <p:txBody>
          <a:bodyPr wrap="square">
            <a:spAutoFit/>
          </a:bodyPr>
          <a:lstStyle/>
          <a:p>
            <a:pPr algn="just">
              <a:lnSpc>
                <a:spcPct val="115000"/>
              </a:lnSpc>
              <a:spcAft>
                <a:spcPts val="0"/>
              </a:spcAft>
            </a:pPr>
            <a:r>
              <a:rPr lang="el-GR" dirty="0">
                <a:solidFill>
                  <a:srgbClr val="000000"/>
                </a:solidFill>
                <a:latin typeface="Calibri" panose="020F0502020204030204" pitchFamily="34" charset="0"/>
                <a:ea typeface="Calibri" panose="020F0502020204030204" pitchFamily="34" charset="0"/>
                <a:cs typeface="Comic Sans MS" panose="030F0702030302020204" pitchFamily="66" charset="0"/>
              </a:rPr>
              <a:t>Το κόστος εγκατάστασης μίας μονάδας καύσης βιομάζας και συμπαραγωγής ηλεκτρικής θερμικής ισχύος σε ατμοστρόβιλο δίνεται από τη σχέση:</a:t>
            </a:r>
            <a:endParaRPr lang="el-GR"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l-GR" dirty="0">
                <a:solidFill>
                  <a:srgbClr val="000000"/>
                </a:solidFill>
                <a:latin typeface="Calibri" panose="020F0502020204030204" pitchFamily="34" charset="0"/>
                <a:ea typeface="Calibri" panose="020F0502020204030204" pitchFamily="34" charset="0"/>
                <a:cs typeface="Comic Sans MS" panose="030F0702030302020204" pitchFamily="66" charset="0"/>
              </a:rPr>
              <a:t> </a:t>
            </a:r>
            <a:endParaRPr lang="el-GR"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l-GR" dirty="0">
                <a:solidFill>
                  <a:srgbClr val="000000"/>
                </a:solidFill>
                <a:latin typeface="Calibri" panose="020F0502020204030204" pitchFamily="34" charset="0"/>
                <a:ea typeface="Calibri" panose="020F0502020204030204" pitchFamily="34" charset="0"/>
                <a:cs typeface="Comic Sans MS" panose="030F0702030302020204" pitchFamily="66" charset="0"/>
              </a:rPr>
              <a:t>Ειδική Πάγια επένδυση:		ΕΠΕ =  4029 – 643</a:t>
            </a:r>
            <a:r>
              <a:rPr lang="en-US" dirty="0" err="1">
                <a:solidFill>
                  <a:srgbClr val="000000"/>
                </a:solidFill>
                <a:latin typeface="Calibri" panose="020F0502020204030204" pitchFamily="34" charset="0"/>
                <a:ea typeface="Calibri" panose="020F0502020204030204" pitchFamily="34" charset="0"/>
                <a:cs typeface="Comic Sans MS" panose="030F0702030302020204" pitchFamily="66" charset="0"/>
              </a:rPr>
              <a:t>ln</a:t>
            </a:r>
            <a:r>
              <a:rPr lang="el-GR" dirty="0">
                <a:solidFill>
                  <a:srgbClr val="000000"/>
                </a:solidFill>
                <a:latin typeface="Calibri" panose="020F0502020204030204" pitchFamily="34" charset="0"/>
                <a:ea typeface="Calibri" panose="020F0502020204030204" pitchFamily="34" charset="0"/>
                <a:cs typeface="Comic Sans MS" panose="030F0702030302020204" pitchFamily="66" charset="0"/>
              </a:rPr>
              <a:t>Δ	[€/</a:t>
            </a:r>
            <a:r>
              <a:rPr lang="en-US" dirty="0" err="1">
                <a:solidFill>
                  <a:srgbClr val="000000"/>
                </a:solidFill>
                <a:latin typeface="Calibri" panose="020F0502020204030204" pitchFamily="34" charset="0"/>
                <a:ea typeface="Calibri" panose="020F0502020204030204" pitchFamily="34" charset="0"/>
                <a:cs typeface="Comic Sans MS" panose="030F0702030302020204" pitchFamily="66" charset="0"/>
              </a:rPr>
              <a:t>kWe</a:t>
            </a:r>
            <a:r>
              <a:rPr lang="el-GR" dirty="0">
                <a:solidFill>
                  <a:srgbClr val="000000"/>
                </a:solidFill>
                <a:latin typeface="Calibri" panose="020F0502020204030204" pitchFamily="34" charset="0"/>
                <a:ea typeface="Calibri" panose="020F0502020204030204" pitchFamily="34" charset="0"/>
                <a:cs typeface="Comic Sans MS" panose="030F0702030302020204" pitchFamily="66" charset="0"/>
              </a:rPr>
              <a:t>]</a:t>
            </a:r>
            <a:endParaRPr lang="el-GR"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l-GR" dirty="0">
                <a:solidFill>
                  <a:srgbClr val="000000"/>
                </a:solidFill>
                <a:latin typeface="Calibri" panose="020F0502020204030204" pitchFamily="34" charset="0"/>
                <a:ea typeface="Calibri" panose="020F0502020204030204" pitchFamily="34" charset="0"/>
                <a:cs typeface="Comic Sans MS" panose="030F0702030302020204" pitchFamily="66" charset="0"/>
              </a:rPr>
              <a:t> </a:t>
            </a:r>
            <a:endParaRPr lang="el-GR" dirty="0">
              <a:latin typeface="Calibri" panose="020F0502020204030204" pitchFamily="34" charset="0"/>
              <a:ea typeface="Calibri" panose="020F0502020204030204" pitchFamily="34" charset="0"/>
              <a:cs typeface="Times New Roman" panose="02020603050405020304" pitchFamily="18" charset="0"/>
            </a:endParaRPr>
          </a:p>
          <a:p>
            <a:pPr algn="just"/>
            <a:r>
              <a:rPr lang="el-GR" dirty="0">
                <a:solidFill>
                  <a:srgbClr val="000000"/>
                </a:solidFill>
                <a:latin typeface="Calibri" panose="020F0502020204030204" pitchFamily="34" charset="0"/>
                <a:ea typeface="Calibri" panose="020F0502020204030204" pitchFamily="34" charset="0"/>
                <a:cs typeface="Comic Sans MS" panose="030F0702030302020204" pitchFamily="66" charset="0"/>
              </a:rPr>
              <a:t>όπου Δ η ονομαστική δυναμικότητα της μονάδας σε </a:t>
            </a:r>
            <a:r>
              <a:rPr lang="en-US" dirty="0" err="1">
                <a:solidFill>
                  <a:srgbClr val="000000"/>
                </a:solidFill>
                <a:latin typeface="Calibri" panose="020F0502020204030204" pitchFamily="34" charset="0"/>
                <a:ea typeface="Calibri" panose="020F0502020204030204" pitchFamily="34" charset="0"/>
                <a:cs typeface="Comic Sans MS" panose="030F0702030302020204" pitchFamily="66" charset="0"/>
              </a:rPr>
              <a:t>MWe</a:t>
            </a:r>
            <a:r>
              <a:rPr lang="el-GR" dirty="0">
                <a:solidFill>
                  <a:srgbClr val="000000"/>
                </a:solidFill>
                <a:latin typeface="Calibri" panose="020F0502020204030204" pitchFamily="34" charset="0"/>
                <a:ea typeface="Calibri" panose="020F0502020204030204" pitchFamily="34" charset="0"/>
                <a:cs typeface="Comic Sans MS" panose="030F0702030302020204" pitchFamily="66" charset="0"/>
              </a:rPr>
              <a:t>, ενώ οι θέσεις εργασίας που δημιουργεί εκτιμάται σε 3 εργαζόμενους / </a:t>
            </a:r>
            <a:r>
              <a:rPr lang="en-US" dirty="0" err="1">
                <a:solidFill>
                  <a:srgbClr val="000000"/>
                </a:solidFill>
                <a:latin typeface="Calibri" panose="020F0502020204030204" pitchFamily="34" charset="0"/>
                <a:ea typeface="Calibri" panose="020F0502020204030204" pitchFamily="34" charset="0"/>
                <a:cs typeface="Comic Sans MS" panose="030F0702030302020204" pitchFamily="66" charset="0"/>
              </a:rPr>
              <a:t>MWe</a:t>
            </a:r>
            <a:r>
              <a:rPr lang="el-GR" dirty="0">
                <a:solidFill>
                  <a:srgbClr val="000000"/>
                </a:solidFill>
                <a:latin typeface="Calibri" panose="020F0502020204030204" pitchFamily="34" charset="0"/>
                <a:ea typeface="Calibri" panose="020F0502020204030204" pitchFamily="34" charset="0"/>
                <a:cs typeface="Comic Sans MS" panose="030F0702030302020204" pitchFamily="66" charset="0"/>
              </a:rPr>
              <a:t>. Θεωρώντας μέσο ετήσιο κόστος ανά εργαζόμενο τα 20.000 € (περιλαμβανομένων των ασφαλιστικών εισφορών) το κόστος εργατικών εκτιμάται στα 60.000 €/</a:t>
            </a:r>
            <a:r>
              <a:rPr lang="en-US" dirty="0" err="1">
                <a:solidFill>
                  <a:srgbClr val="000000"/>
                </a:solidFill>
                <a:latin typeface="Calibri" panose="020F0502020204030204" pitchFamily="34" charset="0"/>
                <a:ea typeface="Calibri" panose="020F0502020204030204" pitchFamily="34" charset="0"/>
                <a:cs typeface="Comic Sans MS" panose="030F0702030302020204" pitchFamily="66" charset="0"/>
              </a:rPr>
              <a:t>MWe</a:t>
            </a:r>
            <a:r>
              <a:rPr lang="el-GR" dirty="0">
                <a:solidFill>
                  <a:srgbClr val="000000"/>
                </a:solidFill>
                <a:latin typeface="Calibri" panose="020F0502020204030204" pitchFamily="34" charset="0"/>
                <a:ea typeface="Calibri" panose="020F0502020204030204" pitchFamily="34" charset="0"/>
                <a:cs typeface="Comic Sans MS" panose="030F0702030302020204" pitchFamily="66" charset="0"/>
              </a:rPr>
              <a:t>. Αντίστοιχα, τα κόστη συντήρησης, διοίκησης, ασφάλειας, βοηθητικών κ.α. εκτιμώνται στα 2/3 του κόστους εργασίας, δηλαδή 40.000 €/</a:t>
            </a:r>
            <a:r>
              <a:rPr lang="en-US" dirty="0" err="1">
                <a:solidFill>
                  <a:srgbClr val="000000"/>
                </a:solidFill>
                <a:latin typeface="Calibri" panose="020F0502020204030204" pitchFamily="34" charset="0"/>
                <a:ea typeface="Calibri" panose="020F0502020204030204" pitchFamily="34" charset="0"/>
                <a:cs typeface="Comic Sans MS" panose="030F0702030302020204" pitchFamily="66" charset="0"/>
              </a:rPr>
              <a:t>MWe</a:t>
            </a:r>
            <a:r>
              <a:rPr lang="el-GR" dirty="0">
                <a:solidFill>
                  <a:srgbClr val="000000"/>
                </a:solidFill>
                <a:latin typeface="Calibri" panose="020F0502020204030204" pitchFamily="34" charset="0"/>
                <a:ea typeface="Calibri" panose="020F0502020204030204" pitchFamily="34" charset="0"/>
                <a:cs typeface="Comic Sans MS" panose="030F0702030302020204" pitchFamily="66" charset="0"/>
              </a:rPr>
              <a:t>. Το επενδυτικό περιβάλλον στην Ελλάδα προβλέπει κρατική επιχορήγηση 40 % της αρχικής επένδυσης.</a:t>
            </a:r>
            <a:endParaRPr lang="el-GR" dirty="0"/>
          </a:p>
        </p:txBody>
      </p:sp>
    </p:spTree>
    <p:extLst>
      <p:ext uri="{BB962C8B-B14F-4D97-AF65-F5344CB8AC3E}">
        <p14:creationId xmlns:p14="http://schemas.microsoft.com/office/powerpoint/2010/main" val="3946799594"/>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7 - TextBox"/>
          <p:cNvSpPr txBox="1"/>
          <p:nvPr/>
        </p:nvSpPr>
        <p:spPr>
          <a:xfrm>
            <a:off x="-32" y="-24"/>
            <a:ext cx="9144032" cy="461665"/>
          </a:xfrm>
          <a:prstGeom prst="rect">
            <a:avLst/>
          </a:prstGeom>
          <a:noFill/>
        </p:spPr>
        <p:txBody>
          <a:bodyPr wrap="square" rtlCol="0">
            <a:spAutoFit/>
          </a:bodyPr>
          <a:lstStyle/>
          <a:p>
            <a:r>
              <a:rPr lang="el-GR" sz="2400" b="1" dirty="0">
                <a:solidFill>
                  <a:srgbClr val="2B3616"/>
                </a:solidFill>
              </a:rPr>
              <a:t>Παράδειγμα </a:t>
            </a:r>
            <a:r>
              <a:rPr lang="el-GR" sz="2400" b="1" dirty="0" smtClean="0">
                <a:solidFill>
                  <a:srgbClr val="2B3616"/>
                </a:solidFill>
              </a:rPr>
              <a:t>3</a:t>
            </a:r>
            <a:endParaRPr lang="el-GR" sz="2400" dirty="0">
              <a:solidFill>
                <a:srgbClr val="2B3616"/>
              </a:solidFill>
            </a:endParaRPr>
          </a:p>
        </p:txBody>
      </p:sp>
      <p:sp>
        <p:nvSpPr>
          <p:cNvPr id="5" name="Ορθογώνιο 4"/>
          <p:cNvSpPr/>
          <p:nvPr/>
        </p:nvSpPr>
        <p:spPr>
          <a:xfrm>
            <a:off x="-10190" y="620688"/>
            <a:ext cx="9144032" cy="5755422"/>
          </a:xfrm>
          <a:prstGeom prst="rect">
            <a:avLst/>
          </a:prstGeom>
        </p:spPr>
        <p:txBody>
          <a:bodyPr wrap="square">
            <a:spAutoFit/>
          </a:bodyPr>
          <a:lstStyle/>
          <a:p>
            <a:pPr algn="just">
              <a:lnSpc>
                <a:spcPct val="115000"/>
              </a:lnSpc>
              <a:spcAft>
                <a:spcPts val="0"/>
              </a:spcAft>
            </a:pPr>
            <a:r>
              <a:rPr lang="el-GR"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Να εκτιμηθούν οι προοπτικές οικονομικής βιωσιμότητας της μονάδας συμπαραγωγής από καύση βιομάζας των παραπάνω παραδειγμάτων, θεωρώντας ότι η βιομάζα (ενεργειακών καλλιεργειών) διατίθεται  από τον παραγωγό στην τιμή των 50 €/</a:t>
            </a:r>
            <a:r>
              <a:rPr lang="el-GR" sz="1600" dirty="0" err="1">
                <a:solidFill>
                  <a:srgbClr val="000000"/>
                </a:solidFill>
                <a:latin typeface="Calibri" panose="020F0502020204030204" pitchFamily="34" charset="0"/>
                <a:ea typeface="Calibri" panose="020F0502020204030204" pitchFamily="34" charset="0"/>
                <a:cs typeface="Comic Sans MS" panose="030F0702030302020204" pitchFamily="66" charset="0"/>
              </a:rPr>
              <a:t>τν</a:t>
            </a:r>
            <a:r>
              <a:rPr lang="el-GR"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 Η παραγωγή θερμότητας αφορά σε νερό θερμοκρασίας 65 </a:t>
            </a:r>
            <a:r>
              <a:rPr lang="en-US" sz="1600" baseline="30000" dirty="0" err="1">
                <a:solidFill>
                  <a:srgbClr val="000000"/>
                </a:solidFill>
                <a:latin typeface="Calibri" panose="020F0502020204030204" pitchFamily="34" charset="0"/>
                <a:ea typeface="Calibri" panose="020F0502020204030204" pitchFamily="34" charset="0"/>
                <a:cs typeface="Comic Sans MS" panose="030F0702030302020204" pitchFamily="66" charset="0"/>
              </a:rPr>
              <a:t>o</a:t>
            </a:r>
            <a:r>
              <a:rPr lang="en-US" sz="1600" dirty="0" err="1">
                <a:solidFill>
                  <a:srgbClr val="000000"/>
                </a:solidFill>
                <a:latin typeface="Calibri" panose="020F0502020204030204" pitchFamily="34" charset="0"/>
                <a:ea typeface="Calibri" panose="020F0502020204030204" pitchFamily="34" charset="0"/>
                <a:cs typeface="Comic Sans MS" panose="030F0702030302020204" pitchFamily="66" charset="0"/>
              </a:rPr>
              <a:t>C</a:t>
            </a:r>
            <a:r>
              <a:rPr lang="el-GR"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 από τον συμπυκνωτή του ατμοστροβίλου. </a:t>
            </a:r>
            <a:endParaRPr lang="el-GR"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l-GR"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 </a:t>
            </a:r>
            <a:endParaRPr lang="el-GR"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l-GR"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Λύση</a:t>
            </a:r>
            <a:endParaRPr lang="el-GR"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l-GR"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Η ετήσια λειτουργία της μονάδας απαιτεί:	</a:t>
            </a:r>
            <a:endParaRPr lang="el-GR" sz="1600" dirty="0">
              <a:latin typeface="Calibri" panose="020F0502020204030204" pitchFamily="34" charset="0"/>
              <a:ea typeface="Calibri" panose="020F0502020204030204" pitchFamily="34" charset="0"/>
              <a:cs typeface="Times New Roman" panose="02020603050405020304" pitchFamily="18" charset="0"/>
            </a:endParaRPr>
          </a:p>
          <a:p>
            <a:pPr marL="540385" indent="-540385" algn="just">
              <a:lnSpc>
                <a:spcPct val="115000"/>
              </a:lnSpc>
              <a:spcAft>
                <a:spcPts val="0"/>
              </a:spcAft>
            </a:pPr>
            <a:r>
              <a:rPr lang="el-GR"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 </a:t>
            </a:r>
            <a:endParaRPr lang="el-GR" sz="1600" dirty="0">
              <a:latin typeface="Calibri" panose="020F0502020204030204" pitchFamily="34" charset="0"/>
              <a:ea typeface="Calibri" panose="020F0502020204030204" pitchFamily="34" charset="0"/>
              <a:cs typeface="Times New Roman" panose="02020603050405020304" pitchFamily="18" charset="0"/>
            </a:endParaRPr>
          </a:p>
          <a:p>
            <a:pPr marL="540385" indent="-540385" algn="ctr">
              <a:lnSpc>
                <a:spcPct val="115000"/>
              </a:lnSpc>
              <a:spcAft>
                <a:spcPts val="0"/>
              </a:spcAft>
            </a:pPr>
            <a:r>
              <a:rPr lang="en-US" sz="1600" dirty="0" smtClean="0">
                <a:solidFill>
                  <a:srgbClr val="000000"/>
                </a:solidFill>
                <a:latin typeface="Calibri" panose="020F0502020204030204" pitchFamily="34" charset="0"/>
                <a:ea typeface="Calibri" panose="020F0502020204030204" pitchFamily="34" charset="0"/>
                <a:cs typeface="Comic Sans MS" panose="030F0702030302020204" pitchFamily="66" charset="0"/>
              </a:rPr>
              <a:t>2</a:t>
            </a:r>
            <a:r>
              <a:rPr lang="el-GR" sz="1600" dirty="0" smtClean="0">
                <a:solidFill>
                  <a:srgbClr val="000000"/>
                </a:solidFill>
                <a:latin typeface="Calibri" panose="020F0502020204030204" pitchFamily="34" charset="0"/>
                <a:ea typeface="Calibri" panose="020F0502020204030204" pitchFamily="34" charset="0"/>
                <a:cs typeface="Comic Sans MS" panose="030F0702030302020204" pitchFamily="66" charset="0"/>
              </a:rPr>
              <a:t> </a:t>
            </a:r>
            <a:r>
              <a:rPr lang="el-GR"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a:t>
            </a:r>
            <a:r>
              <a:rPr lang="en-US"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kg</a:t>
            </a:r>
            <a:r>
              <a:rPr lang="el-GR"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 βιομάζας/</a:t>
            </a:r>
            <a:r>
              <a:rPr lang="en-US"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sec</a:t>
            </a:r>
            <a:r>
              <a:rPr lang="el-GR"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 </a:t>
            </a:r>
            <a:r>
              <a:rPr lang="en-US"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x</a:t>
            </a:r>
            <a:r>
              <a:rPr lang="el-GR"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 3600 (</a:t>
            </a:r>
            <a:r>
              <a:rPr lang="en-US"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sec</a:t>
            </a:r>
            <a:r>
              <a:rPr lang="el-GR"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a:t>
            </a:r>
            <a:r>
              <a:rPr lang="en-US"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h</a:t>
            </a:r>
            <a:r>
              <a:rPr lang="el-GR"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 </a:t>
            </a:r>
            <a:r>
              <a:rPr lang="en-US"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x</a:t>
            </a:r>
            <a:r>
              <a:rPr lang="el-GR"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 24 (</a:t>
            </a:r>
            <a:r>
              <a:rPr lang="en-US"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h</a:t>
            </a:r>
            <a:r>
              <a:rPr lang="el-GR"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/ημέρα) </a:t>
            </a:r>
            <a:r>
              <a:rPr lang="en-US"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x</a:t>
            </a:r>
            <a:r>
              <a:rPr lang="el-GR"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 365 (ημέρες/έτος) = </a:t>
            </a:r>
            <a:r>
              <a:rPr lang="el-GR" sz="1600" dirty="0" smtClean="0">
                <a:solidFill>
                  <a:srgbClr val="000000"/>
                </a:solidFill>
                <a:latin typeface="Calibri" panose="020F0502020204030204" pitchFamily="34" charset="0"/>
                <a:ea typeface="Calibri" panose="020F0502020204030204" pitchFamily="34" charset="0"/>
                <a:cs typeface="Comic Sans MS" panose="030F0702030302020204" pitchFamily="66" charset="0"/>
              </a:rPr>
              <a:t>63072000 </a:t>
            </a:r>
            <a:r>
              <a:rPr lang="en-US"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kg </a:t>
            </a:r>
            <a:r>
              <a:rPr lang="el-GR"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βιομάζας / έτος =</a:t>
            </a:r>
            <a:endParaRPr lang="el-GR" sz="1600" dirty="0">
              <a:latin typeface="Calibri" panose="020F0502020204030204" pitchFamily="34" charset="0"/>
              <a:ea typeface="Calibri" panose="020F0502020204030204" pitchFamily="34" charset="0"/>
              <a:cs typeface="Times New Roman" panose="02020603050405020304" pitchFamily="18" charset="0"/>
            </a:endParaRPr>
          </a:p>
          <a:p>
            <a:pPr marL="540385" indent="-540385" algn="ctr">
              <a:lnSpc>
                <a:spcPct val="115000"/>
              </a:lnSpc>
              <a:spcAft>
                <a:spcPts val="0"/>
              </a:spcAft>
            </a:pPr>
            <a:r>
              <a:rPr lang="el-GR"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 </a:t>
            </a:r>
            <a:r>
              <a:rPr lang="en-US" sz="1600" dirty="0" smtClean="0">
                <a:solidFill>
                  <a:srgbClr val="000000"/>
                </a:solidFill>
                <a:latin typeface="Calibri" panose="020F0502020204030204" pitchFamily="34" charset="0"/>
                <a:ea typeface="Calibri" panose="020F0502020204030204" pitchFamily="34" charset="0"/>
                <a:cs typeface="Comic Sans MS" panose="030F0702030302020204" pitchFamily="66" charset="0"/>
              </a:rPr>
              <a:t>63072</a:t>
            </a:r>
            <a:r>
              <a:rPr lang="el-GR" sz="1600" dirty="0" smtClean="0">
                <a:solidFill>
                  <a:srgbClr val="000000"/>
                </a:solidFill>
                <a:latin typeface="Calibri" panose="020F0502020204030204" pitchFamily="34" charset="0"/>
                <a:ea typeface="Calibri" panose="020F0502020204030204" pitchFamily="34" charset="0"/>
                <a:cs typeface="Comic Sans MS" panose="030F0702030302020204" pitchFamily="66" charset="0"/>
              </a:rPr>
              <a:t> </a:t>
            </a:r>
            <a:r>
              <a:rPr lang="el-GR" sz="1600" dirty="0" err="1">
                <a:solidFill>
                  <a:srgbClr val="000000"/>
                </a:solidFill>
                <a:latin typeface="Calibri" panose="020F0502020204030204" pitchFamily="34" charset="0"/>
                <a:ea typeface="Calibri" panose="020F0502020204030204" pitchFamily="34" charset="0"/>
                <a:cs typeface="Comic Sans MS" panose="030F0702030302020204" pitchFamily="66" charset="0"/>
              </a:rPr>
              <a:t>τν</a:t>
            </a:r>
            <a:r>
              <a:rPr lang="el-GR"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 βιομάζας / έτος</a:t>
            </a:r>
            <a:endParaRPr lang="el-GR" sz="1600" dirty="0">
              <a:latin typeface="Calibri" panose="020F0502020204030204" pitchFamily="34" charset="0"/>
              <a:ea typeface="Calibri" panose="020F0502020204030204" pitchFamily="34" charset="0"/>
              <a:cs typeface="Times New Roman" panose="02020603050405020304" pitchFamily="18" charset="0"/>
            </a:endParaRPr>
          </a:p>
          <a:p>
            <a:pPr marL="540385" indent="-540385" algn="just">
              <a:lnSpc>
                <a:spcPct val="115000"/>
              </a:lnSpc>
              <a:spcAft>
                <a:spcPts val="0"/>
              </a:spcAft>
            </a:pPr>
            <a:r>
              <a:rPr lang="el-GR"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 </a:t>
            </a:r>
            <a:endParaRPr lang="el-GR"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l-GR"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Θεωρώντας μέση παραγωγή βιομάζας 3 </a:t>
            </a:r>
            <a:r>
              <a:rPr lang="el-GR" sz="1600" dirty="0" err="1">
                <a:solidFill>
                  <a:srgbClr val="000000"/>
                </a:solidFill>
                <a:latin typeface="Calibri" panose="020F0502020204030204" pitchFamily="34" charset="0"/>
                <a:ea typeface="Calibri" panose="020F0502020204030204" pitchFamily="34" charset="0"/>
                <a:cs typeface="Comic Sans MS" panose="030F0702030302020204" pitchFamily="66" charset="0"/>
              </a:rPr>
              <a:t>τν</a:t>
            </a:r>
            <a:r>
              <a:rPr lang="el-GR"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a:t>
            </a:r>
            <a:r>
              <a:rPr lang="el-GR" sz="1600" dirty="0" err="1">
                <a:solidFill>
                  <a:srgbClr val="000000"/>
                </a:solidFill>
                <a:latin typeface="Calibri" panose="020F0502020204030204" pitchFamily="34" charset="0"/>
                <a:ea typeface="Calibri" panose="020F0502020204030204" pitchFamily="34" charset="0"/>
                <a:cs typeface="Comic Sans MS" panose="030F0702030302020204" pitchFamily="66" charset="0"/>
              </a:rPr>
              <a:t>στρ</a:t>
            </a:r>
            <a:r>
              <a:rPr lang="el-GR"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 για την τροφοδοσία της μονάδας απαιτούνται </a:t>
            </a:r>
            <a:r>
              <a:rPr lang="en-US" sz="1600" dirty="0" smtClean="0">
                <a:solidFill>
                  <a:srgbClr val="000000"/>
                </a:solidFill>
                <a:latin typeface="Calibri" panose="020F0502020204030204" pitchFamily="34" charset="0"/>
                <a:ea typeface="Calibri" panose="020F0502020204030204" pitchFamily="34" charset="0"/>
                <a:cs typeface="Comic Sans MS" panose="030F0702030302020204" pitchFamily="66" charset="0"/>
              </a:rPr>
              <a:t>21024</a:t>
            </a:r>
            <a:r>
              <a:rPr lang="el-GR" sz="1600" dirty="0" smtClean="0">
                <a:solidFill>
                  <a:srgbClr val="000000"/>
                </a:solidFill>
                <a:latin typeface="Calibri" panose="020F0502020204030204" pitchFamily="34" charset="0"/>
                <a:ea typeface="Calibri" panose="020F0502020204030204" pitchFamily="34" charset="0"/>
                <a:cs typeface="Comic Sans MS" panose="030F0702030302020204" pitchFamily="66" charset="0"/>
              </a:rPr>
              <a:t> </a:t>
            </a:r>
            <a:r>
              <a:rPr lang="el-GR" sz="1600" dirty="0" err="1">
                <a:solidFill>
                  <a:srgbClr val="000000"/>
                </a:solidFill>
                <a:latin typeface="Calibri" panose="020F0502020204030204" pitchFamily="34" charset="0"/>
                <a:ea typeface="Calibri" panose="020F0502020204030204" pitchFamily="34" charset="0"/>
                <a:cs typeface="Comic Sans MS" panose="030F0702030302020204" pitchFamily="66" charset="0"/>
              </a:rPr>
              <a:t>στρ</a:t>
            </a:r>
            <a:r>
              <a:rPr lang="el-GR"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 Έτσι, η τροφοδοσία της μονάδας θα προέρχεται, κατά προσέγγιση από μία ακτίνα </a:t>
            </a:r>
            <a:r>
              <a:rPr lang="en-US" sz="1600" dirty="0" smtClean="0">
                <a:solidFill>
                  <a:srgbClr val="000000"/>
                </a:solidFill>
                <a:latin typeface="Calibri" panose="020F0502020204030204" pitchFamily="34" charset="0"/>
                <a:ea typeface="Calibri" panose="020F0502020204030204" pitchFamily="34" charset="0"/>
                <a:cs typeface="Comic Sans MS" panose="030F0702030302020204" pitchFamily="66" charset="0"/>
              </a:rPr>
              <a:t>3658</a:t>
            </a:r>
            <a:r>
              <a:rPr lang="el-GR" sz="1600" dirty="0" smtClean="0">
                <a:solidFill>
                  <a:srgbClr val="000000"/>
                </a:solidFill>
                <a:latin typeface="Calibri" panose="020F0502020204030204" pitchFamily="34" charset="0"/>
                <a:ea typeface="Calibri" panose="020F0502020204030204" pitchFamily="34" charset="0"/>
                <a:cs typeface="Comic Sans MS" panose="030F0702030302020204" pitchFamily="66" charset="0"/>
              </a:rPr>
              <a:t> </a:t>
            </a:r>
            <a:r>
              <a:rPr lang="el-GR"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μέτρων γύρω από τη μονάδα και το κόστος μεταφοράς της μπορεί να θεωρηθεί αμελητέο. Οπότε το κόστος πρώτης ύλης είναι </a:t>
            </a:r>
            <a:r>
              <a:rPr lang="en-US" sz="1600" dirty="0" smtClean="0">
                <a:solidFill>
                  <a:srgbClr val="000000"/>
                </a:solidFill>
                <a:latin typeface="Calibri" panose="020F0502020204030204" pitchFamily="34" charset="0"/>
                <a:ea typeface="Calibri" panose="020F0502020204030204" pitchFamily="34" charset="0"/>
                <a:cs typeface="Comic Sans MS" panose="030F0702030302020204" pitchFamily="66" charset="0"/>
              </a:rPr>
              <a:t>63.072</a:t>
            </a:r>
            <a:r>
              <a:rPr lang="el-GR" sz="1600" dirty="0" smtClean="0">
                <a:solidFill>
                  <a:srgbClr val="000000"/>
                </a:solidFill>
                <a:latin typeface="Calibri" panose="020F0502020204030204" pitchFamily="34" charset="0"/>
                <a:ea typeface="Calibri" panose="020F0502020204030204" pitchFamily="34" charset="0"/>
                <a:cs typeface="Comic Sans MS" panose="030F0702030302020204" pitchFamily="66" charset="0"/>
              </a:rPr>
              <a:t> </a:t>
            </a:r>
            <a:r>
              <a:rPr lang="el-GR" sz="1600" dirty="0" err="1">
                <a:solidFill>
                  <a:srgbClr val="000000"/>
                </a:solidFill>
                <a:latin typeface="Calibri" panose="020F0502020204030204" pitchFamily="34" charset="0"/>
                <a:ea typeface="Calibri" panose="020F0502020204030204" pitchFamily="34" charset="0"/>
                <a:cs typeface="Comic Sans MS" panose="030F0702030302020204" pitchFamily="66" charset="0"/>
              </a:rPr>
              <a:t>τν</a:t>
            </a:r>
            <a:r>
              <a:rPr lang="el-GR"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/έτος * 50 €/</a:t>
            </a:r>
            <a:r>
              <a:rPr lang="el-GR" sz="1600" dirty="0" err="1">
                <a:solidFill>
                  <a:srgbClr val="000000"/>
                </a:solidFill>
                <a:latin typeface="Calibri" panose="020F0502020204030204" pitchFamily="34" charset="0"/>
                <a:ea typeface="Calibri" panose="020F0502020204030204" pitchFamily="34" charset="0"/>
                <a:cs typeface="Comic Sans MS" panose="030F0702030302020204" pitchFamily="66" charset="0"/>
              </a:rPr>
              <a:t>τν</a:t>
            </a:r>
            <a:r>
              <a:rPr lang="el-GR"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 = </a:t>
            </a:r>
            <a:r>
              <a:rPr lang="en-US" sz="1600" dirty="0" smtClean="0">
                <a:solidFill>
                  <a:srgbClr val="000000"/>
                </a:solidFill>
                <a:latin typeface="Calibri" panose="020F0502020204030204" pitchFamily="34" charset="0"/>
                <a:ea typeface="Calibri" panose="020F0502020204030204" pitchFamily="34" charset="0"/>
                <a:cs typeface="Comic Sans MS" panose="030F0702030302020204" pitchFamily="66" charset="0"/>
              </a:rPr>
              <a:t>3</a:t>
            </a:r>
            <a:r>
              <a:rPr lang="el-GR" sz="1600" dirty="0" smtClean="0">
                <a:solidFill>
                  <a:srgbClr val="000000"/>
                </a:solidFill>
                <a:latin typeface="Calibri" panose="020F0502020204030204" pitchFamily="34" charset="0"/>
                <a:ea typeface="Calibri" panose="020F0502020204030204" pitchFamily="34" charset="0"/>
                <a:cs typeface="Comic Sans MS" panose="030F0702030302020204" pitchFamily="66" charset="0"/>
              </a:rPr>
              <a:t>.</a:t>
            </a:r>
            <a:r>
              <a:rPr lang="en-US" sz="1600" dirty="0" smtClean="0">
                <a:solidFill>
                  <a:srgbClr val="000000"/>
                </a:solidFill>
                <a:latin typeface="Calibri" panose="020F0502020204030204" pitchFamily="34" charset="0"/>
                <a:ea typeface="Calibri" panose="020F0502020204030204" pitchFamily="34" charset="0"/>
                <a:cs typeface="Comic Sans MS" panose="030F0702030302020204" pitchFamily="66" charset="0"/>
              </a:rPr>
              <a:t>153</a:t>
            </a:r>
            <a:r>
              <a:rPr lang="el-GR" sz="1600" dirty="0" smtClean="0">
                <a:solidFill>
                  <a:srgbClr val="000000"/>
                </a:solidFill>
                <a:latin typeface="Calibri" panose="020F0502020204030204" pitchFamily="34" charset="0"/>
                <a:ea typeface="Calibri" panose="020F0502020204030204" pitchFamily="34" charset="0"/>
                <a:cs typeface="Comic Sans MS" panose="030F0702030302020204" pitchFamily="66" charset="0"/>
              </a:rPr>
              <a:t>.</a:t>
            </a:r>
            <a:r>
              <a:rPr lang="en-US" sz="1600" dirty="0" smtClean="0">
                <a:solidFill>
                  <a:srgbClr val="000000"/>
                </a:solidFill>
                <a:latin typeface="Calibri" panose="020F0502020204030204" pitchFamily="34" charset="0"/>
                <a:ea typeface="Calibri" panose="020F0502020204030204" pitchFamily="34" charset="0"/>
                <a:cs typeface="Comic Sans MS" panose="030F0702030302020204" pitchFamily="66" charset="0"/>
              </a:rPr>
              <a:t>6</a:t>
            </a:r>
            <a:r>
              <a:rPr lang="el-GR" sz="1600" dirty="0" smtClean="0">
                <a:solidFill>
                  <a:srgbClr val="000000"/>
                </a:solidFill>
                <a:latin typeface="Calibri" panose="020F0502020204030204" pitchFamily="34" charset="0"/>
                <a:ea typeface="Calibri" panose="020F0502020204030204" pitchFamily="34" charset="0"/>
                <a:cs typeface="Comic Sans MS" panose="030F0702030302020204" pitchFamily="66" charset="0"/>
              </a:rPr>
              <a:t>00 </a:t>
            </a:r>
            <a:r>
              <a:rPr lang="el-GR"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€/έτος. </a:t>
            </a:r>
            <a:endParaRPr lang="el-GR"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l-GR"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 </a:t>
            </a:r>
            <a:endParaRPr lang="el-GR"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l-GR" sz="1600" dirty="0" smtClean="0">
                <a:solidFill>
                  <a:srgbClr val="000000"/>
                </a:solidFill>
                <a:latin typeface="Calibri" panose="020F0502020204030204" pitchFamily="34" charset="0"/>
                <a:ea typeface="Calibri" panose="020F0502020204030204" pitchFamily="34" charset="0"/>
                <a:cs typeface="Comic Sans MS" panose="030F0702030302020204" pitchFamily="66" charset="0"/>
              </a:rPr>
              <a:t>Αρχικά εξετάζονται τα οικονομικά θεωρώντας ότι η </a:t>
            </a:r>
            <a:r>
              <a:rPr lang="el-GR"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παραγωγή θερμότητας από τον συμπυκνωτή είναι μηδενική, λόγω της χαμηλής θερμοκρασίας λειτουργίας </a:t>
            </a:r>
            <a:r>
              <a:rPr lang="el-GR" sz="1600" dirty="0" smtClean="0">
                <a:solidFill>
                  <a:srgbClr val="000000"/>
                </a:solidFill>
                <a:latin typeface="Calibri" panose="020F0502020204030204" pitchFamily="34" charset="0"/>
                <a:ea typeface="Calibri" panose="020F0502020204030204" pitchFamily="34" charset="0"/>
                <a:cs typeface="Comic Sans MS" panose="030F0702030302020204" pitchFamily="66" charset="0"/>
              </a:rPr>
              <a:t>του και η ηλεκτροπαραγωγή είναι αυτή που υπολογίστηκε στο Παράδειγμα 2. </a:t>
            </a:r>
            <a:endParaRPr lang="el-GR"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endParaRPr lang="el-GR" sz="16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556705173"/>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7 - TextBox"/>
          <p:cNvSpPr txBox="1"/>
          <p:nvPr/>
        </p:nvSpPr>
        <p:spPr>
          <a:xfrm>
            <a:off x="-32" y="-24"/>
            <a:ext cx="9144032" cy="461665"/>
          </a:xfrm>
          <a:prstGeom prst="rect">
            <a:avLst/>
          </a:prstGeom>
          <a:noFill/>
        </p:spPr>
        <p:txBody>
          <a:bodyPr wrap="square" rtlCol="0">
            <a:spAutoFit/>
          </a:bodyPr>
          <a:lstStyle/>
          <a:p>
            <a:r>
              <a:rPr lang="el-GR" sz="2400" b="1" dirty="0">
                <a:solidFill>
                  <a:srgbClr val="2B3616"/>
                </a:solidFill>
              </a:rPr>
              <a:t>Παράδειγμα </a:t>
            </a:r>
            <a:r>
              <a:rPr lang="el-GR" sz="2400" b="1" dirty="0" smtClean="0">
                <a:solidFill>
                  <a:srgbClr val="2B3616"/>
                </a:solidFill>
              </a:rPr>
              <a:t>3</a:t>
            </a:r>
            <a:endParaRPr lang="el-GR" sz="2400" dirty="0">
              <a:solidFill>
                <a:srgbClr val="2B3616"/>
              </a:solidFill>
            </a:endParaRPr>
          </a:p>
        </p:txBody>
      </p:sp>
      <p:sp>
        <p:nvSpPr>
          <p:cNvPr id="5" name="Ορθογώνιο 4"/>
          <p:cNvSpPr/>
          <p:nvPr/>
        </p:nvSpPr>
        <p:spPr>
          <a:xfrm>
            <a:off x="-32" y="455961"/>
            <a:ext cx="9144032" cy="5295296"/>
          </a:xfrm>
          <a:prstGeom prst="rect">
            <a:avLst/>
          </a:prstGeom>
        </p:spPr>
        <p:txBody>
          <a:bodyPr wrap="square">
            <a:spAutoFit/>
          </a:bodyPr>
          <a:lstStyle/>
          <a:p>
            <a:pPr algn="just">
              <a:lnSpc>
                <a:spcPct val="115000"/>
              </a:lnSpc>
              <a:spcAft>
                <a:spcPts val="0"/>
              </a:spcAft>
            </a:pPr>
            <a:r>
              <a:rPr lang="el-GR" sz="1600" dirty="0" smtClean="0">
                <a:solidFill>
                  <a:srgbClr val="000000"/>
                </a:solidFill>
                <a:latin typeface="Calibri" panose="020F0502020204030204" pitchFamily="34" charset="0"/>
                <a:ea typeface="Calibri" panose="020F0502020204030204" pitchFamily="34" charset="0"/>
                <a:cs typeface="Comic Sans MS" panose="030F0702030302020204" pitchFamily="66" charset="0"/>
              </a:rPr>
              <a:t>Έτσι, </a:t>
            </a:r>
            <a:r>
              <a:rPr lang="el-GR"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η ετήσια ηλεκτροπαραγωγή είναι: </a:t>
            </a:r>
            <a:r>
              <a:rPr lang="el-GR" sz="1600" dirty="0" smtClean="0">
                <a:solidFill>
                  <a:srgbClr val="000000"/>
                </a:solidFill>
                <a:latin typeface="Calibri" panose="020F0502020204030204" pitchFamily="34" charset="0"/>
                <a:ea typeface="Calibri" panose="020F0502020204030204" pitchFamily="34" charset="0"/>
                <a:cs typeface="Comic Sans MS" panose="030F0702030302020204" pitchFamily="66" charset="0"/>
              </a:rPr>
              <a:t>	</a:t>
            </a:r>
            <a:r>
              <a:rPr lang="en-US" sz="1600" dirty="0" smtClean="0">
                <a:solidFill>
                  <a:srgbClr val="000000"/>
                </a:solidFill>
                <a:latin typeface="Calibri" panose="020F0502020204030204" pitchFamily="34" charset="0"/>
                <a:ea typeface="Times New Roman" panose="02020603050405020304" pitchFamily="18" charset="0"/>
                <a:cs typeface="Comic Sans MS" panose="030F0702030302020204" pitchFamily="66" charset="0"/>
              </a:rPr>
              <a:t>7</a:t>
            </a:r>
            <a:r>
              <a:rPr lang="el-GR" sz="1600" dirty="0" smtClean="0">
                <a:solidFill>
                  <a:srgbClr val="000000"/>
                </a:solidFill>
                <a:latin typeface="Calibri" panose="020F0502020204030204" pitchFamily="34" charset="0"/>
                <a:ea typeface="Times New Roman" panose="02020603050405020304" pitchFamily="18" charset="0"/>
                <a:cs typeface="Comic Sans MS" panose="030F0702030302020204" pitchFamily="66" charset="0"/>
              </a:rPr>
              <a:t>,</a:t>
            </a:r>
            <a:r>
              <a:rPr lang="en-US" sz="1600" dirty="0" smtClean="0">
                <a:solidFill>
                  <a:srgbClr val="000000"/>
                </a:solidFill>
                <a:latin typeface="Calibri" panose="020F0502020204030204" pitchFamily="34" charset="0"/>
                <a:ea typeface="Times New Roman" panose="02020603050405020304" pitchFamily="18" charset="0"/>
                <a:cs typeface="Comic Sans MS" panose="030F0702030302020204" pitchFamily="66" charset="0"/>
              </a:rPr>
              <a:t>2</a:t>
            </a:r>
            <a:r>
              <a:rPr lang="el-GR" sz="1600" dirty="0" smtClean="0">
                <a:solidFill>
                  <a:srgbClr val="000000"/>
                </a:solidFill>
                <a:latin typeface="Calibri" panose="020F0502020204030204" pitchFamily="34" charset="0"/>
                <a:ea typeface="Times New Roman" panose="02020603050405020304" pitchFamily="18" charset="0"/>
                <a:cs typeface="Comic Sans MS" panose="030F0702030302020204" pitchFamily="66" charset="0"/>
              </a:rPr>
              <a:t>0 </a:t>
            </a:r>
            <a:r>
              <a:rPr lang="en-US" sz="1600" dirty="0" err="1">
                <a:solidFill>
                  <a:srgbClr val="000000"/>
                </a:solidFill>
                <a:latin typeface="Calibri" panose="020F0502020204030204" pitchFamily="34" charset="0"/>
                <a:ea typeface="Times New Roman" panose="02020603050405020304" pitchFamily="18" charset="0"/>
                <a:cs typeface="Comic Sans MS" panose="030F0702030302020204" pitchFamily="66" charset="0"/>
              </a:rPr>
              <a:t>MWe</a:t>
            </a:r>
            <a:r>
              <a:rPr lang="en-US" sz="1600" dirty="0">
                <a:solidFill>
                  <a:srgbClr val="000000"/>
                </a:solidFill>
                <a:latin typeface="Calibri" panose="020F0502020204030204" pitchFamily="34" charset="0"/>
                <a:ea typeface="Times New Roman" panose="02020603050405020304" pitchFamily="18" charset="0"/>
                <a:cs typeface="Comic Sans MS" panose="030F0702030302020204" pitchFamily="66" charset="0"/>
              </a:rPr>
              <a:t> x</a:t>
            </a:r>
            <a:r>
              <a:rPr lang="el-GR" sz="1600" dirty="0">
                <a:solidFill>
                  <a:srgbClr val="000000"/>
                </a:solidFill>
                <a:latin typeface="Calibri" panose="020F0502020204030204" pitchFamily="34" charset="0"/>
                <a:ea typeface="Times New Roman" panose="02020603050405020304" pitchFamily="18" charset="0"/>
                <a:cs typeface="Comic Sans MS" panose="030F0702030302020204" pitchFamily="66" charset="0"/>
              </a:rPr>
              <a:t> 24 </a:t>
            </a:r>
            <a:r>
              <a:rPr lang="en-US" sz="1600" dirty="0">
                <a:solidFill>
                  <a:srgbClr val="000000"/>
                </a:solidFill>
                <a:latin typeface="Calibri" panose="020F0502020204030204" pitchFamily="34" charset="0"/>
                <a:ea typeface="Times New Roman" panose="02020603050405020304" pitchFamily="18" charset="0"/>
                <a:cs typeface="Comic Sans MS" panose="030F0702030302020204" pitchFamily="66" charset="0"/>
              </a:rPr>
              <a:t>h</a:t>
            </a:r>
            <a:r>
              <a:rPr lang="el-GR" sz="1600" dirty="0">
                <a:solidFill>
                  <a:srgbClr val="000000"/>
                </a:solidFill>
                <a:latin typeface="Calibri" panose="020F0502020204030204" pitchFamily="34" charset="0"/>
                <a:ea typeface="Times New Roman" panose="02020603050405020304" pitchFamily="18" charset="0"/>
                <a:cs typeface="Comic Sans MS" panose="030F0702030302020204" pitchFamily="66" charset="0"/>
              </a:rPr>
              <a:t>/ημέρα </a:t>
            </a:r>
            <a:r>
              <a:rPr lang="en-US" sz="1600" dirty="0">
                <a:solidFill>
                  <a:srgbClr val="000000"/>
                </a:solidFill>
                <a:latin typeface="Calibri" panose="020F0502020204030204" pitchFamily="34" charset="0"/>
                <a:ea typeface="Times New Roman" panose="02020603050405020304" pitchFamily="18" charset="0"/>
                <a:cs typeface="Comic Sans MS" panose="030F0702030302020204" pitchFamily="66" charset="0"/>
              </a:rPr>
              <a:t>x</a:t>
            </a:r>
            <a:r>
              <a:rPr lang="el-GR" sz="1600" dirty="0">
                <a:solidFill>
                  <a:srgbClr val="000000"/>
                </a:solidFill>
                <a:latin typeface="Calibri" panose="020F0502020204030204" pitchFamily="34" charset="0"/>
                <a:ea typeface="Times New Roman" panose="02020603050405020304" pitchFamily="18" charset="0"/>
                <a:cs typeface="Comic Sans MS" panose="030F0702030302020204" pitchFamily="66" charset="0"/>
              </a:rPr>
              <a:t> 365 ημέρες/έτος = </a:t>
            </a:r>
            <a:r>
              <a:rPr lang="en-US" sz="1600" dirty="0" smtClean="0">
                <a:solidFill>
                  <a:srgbClr val="000000"/>
                </a:solidFill>
                <a:latin typeface="Calibri" panose="020F0502020204030204" pitchFamily="34" charset="0"/>
                <a:ea typeface="Times New Roman" panose="02020603050405020304" pitchFamily="18" charset="0"/>
                <a:cs typeface="Comic Sans MS" panose="030F0702030302020204" pitchFamily="66" charset="0"/>
              </a:rPr>
              <a:t>63</a:t>
            </a:r>
            <a:r>
              <a:rPr lang="el-GR" sz="1600" dirty="0" smtClean="0">
                <a:solidFill>
                  <a:srgbClr val="000000"/>
                </a:solidFill>
                <a:latin typeface="Calibri" panose="020F0502020204030204" pitchFamily="34" charset="0"/>
                <a:ea typeface="Times New Roman" panose="02020603050405020304" pitchFamily="18" charset="0"/>
                <a:cs typeface="Comic Sans MS" panose="030F0702030302020204" pitchFamily="66" charset="0"/>
              </a:rPr>
              <a:t>.</a:t>
            </a:r>
            <a:r>
              <a:rPr lang="en-US" sz="1600" dirty="0" smtClean="0">
                <a:solidFill>
                  <a:srgbClr val="000000"/>
                </a:solidFill>
                <a:latin typeface="Calibri" panose="020F0502020204030204" pitchFamily="34" charset="0"/>
                <a:ea typeface="Times New Roman" panose="02020603050405020304" pitchFamily="18" charset="0"/>
                <a:cs typeface="Comic Sans MS" panose="030F0702030302020204" pitchFamily="66" charset="0"/>
              </a:rPr>
              <a:t>072</a:t>
            </a:r>
            <a:r>
              <a:rPr lang="el-GR" sz="1600" dirty="0" smtClean="0">
                <a:solidFill>
                  <a:srgbClr val="000000"/>
                </a:solidFill>
                <a:latin typeface="Calibri" panose="020F0502020204030204" pitchFamily="34" charset="0"/>
                <a:ea typeface="Times New Roman" panose="02020603050405020304" pitchFamily="18" charset="0"/>
                <a:cs typeface="Comic Sans MS" panose="030F0702030302020204" pitchFamily="66" charset="0"/>
              </a:rPr>
              <a:t> </a:t>
            </a:r>
            <a:r>
              <a:rPr lang="en-US"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MWh</a:t>
            </a:r>
            <a:r>
              <a:rPr lang="el-GR"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/έτος</a:t>
            </a:r>
            <a:endParaRPr lang="el-GR"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l-GR" sz="1000" dirty="0">
                <a:solidFill>
                  <a:srgbClr val="000000"/>
                </a:solidFill>
                <a:latin typeface="Calibri" panose="020F0502020204030204" pitchFamily="34" charset="0"/>
                <a:ea typeface="Calibri" panose="020F0502020204030204" pitchFamily="34" charset="0"/>
                <a:cs typeface="Comic Sans MS" panose="030F0702030302020204" pitchFamily="66" charset="0"/>
              </a:rPr>
              <a:t> </a:t>
            </a:r>
            <a:endParaRPr lang="el-GR" sz="10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l-GR"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Για ονομαστική ισχύ </a:t>
            </a:r>
            <a:r>
              <a:rPr lang="en-US" sz="1600" dirty="0" smtClean="0">
                <a:solidFill>
                  <a:srgbClr val="000000"/>
                </a:solidFill>
                <a:latin typeface="Calibri" panose="020F0502020204030204" pitchFamily="34" charset="0"/>
                <a:ea typeface="Calibri" panose="020F0502020204030204" pitchFamily="34" charset="0"/>
                <a:cs typeface="Comic Sans MS" panose="030F0702030302020204" pitchFamily="66" charset="0"/>
              </a:rPr>
              <a:t>7</a:t>
            </a:r>
            <a:r>
              <a:rPr lang="el-GR" sz="1600" dirty="0" smtClean="0">
                <a:solidFill>
                  <a:srgbClr val="000000"/>
                </a:solidFill>
                <a:latin typeface="Calibri" panose="020F0502020204030204" pitchFamily="34" charset="0"/>
                <a:ea typeface="Calibri" panose="020F0502020204030204" pitchFamily="34" charset="0"/>
                <a:cs typeface="Comic Sans MS" panose="030F0702030302020204" pitchFamily="66" charset="0"/>
              </a:rPr>
              <a:t>,</a:t>
            </a:r>
            <a:r>
              <a:rPr lang="en-US" sz="1600" dirty="0" smtClean="0">
                <a:solidFill>
                  <a:srgbClr val="000000"/>
                </a:solidFill>
                <a:latin typeface="Calibri" panose="020F0502020204030204" pitchFamily="34" charset="0"/>
                <a:ea typeface="Calibri" panose="020F0502020204030204" pitchFamily="34" charset="0"/>
                <a:cs typeface="Comic Sans MS" panose="030F0702030302020204" pitchFamily="66" charset="0"/>
              </a:rPr>
              <a:t>2</a:t>
            </a:r>
            <a:r>
              <a:rPr lang="el-GR" sz="1600" dirty="0" smtClean="0">
                <a:solidFill>
                  <a:srgbClr val="000000"/>
                </a:solidFill>
                <a:latin typeface="Calibri" panose="020F0502020204030204" pitchFamily="34" charset="0"/>
                <a:ea typeface="Calibri" panose="020F0502020204030204" pitchFamily="34" charset="0"/>
                <a:cs typeface="Comic Sans MS" panose="030F0702030302020204" pitchFamily="66" charset="0"/>
              </a:rPr>
              <a:t>0 </a:t>
            </a:r>
            <a:r>
              <a:rPr lang="en-US" sz="1600" dirty="0" err="1" smtClean="0">
                <a:solidFill>
                  <a:srgbClr val="000000"/>
                </a:solidFill>
                <a:latin typeface="Calibri" panose="020F0502020204030204" pitchFamily="34" charset="0"/>
                <a:ea typeface="Calibri" panose="020F0502020204030204" pitchFamily="34" charset="0"/>
                <a:cs typeface="Comic Sans MS" panose="030F0702030302020204" pitchFamily="66" charset="0"/>
              </a:rPr>
              <a:t>MWe</a:t>
            </a:r>
            <a:r>
              <a:rPr lang="el-GR" sz="1600" dirty="0" smtClean="0">
                <a:solidFill>
                  <a:srgbClr val="000000"/>
                </a:solidFill>
                <a:latin typeface="Calibri" panose="020F0502020204030204" pitchFamily="34" charset="0"/>
                <a:ea typeface="Calibri" panose="020F0502020204030204" pitchFamily="34" charset="0"/>
                <a:cs typeface="Comic Sans MS" panose="030F0702030302020204" pitchFamily="66" charset="0"/>
              </a:rPr>
              <a:t> το </a:t>
            </a:r>
            <a:r>
              <a:rPr lang="el-GR"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ειδικό κόστος </a:t>
            </a:r>
            <a:r>
              <a:rPr lang="el-GR" sz="1600" dirty="0" smtClean="0">
                <a:solidFill>
                  <a:srgbClr val="000000"/>
                </a:solidFill>
                <a:latin typeface="Calibri" panose="020F0502020204030204" pitchFamily="34" charset="0"/>
                <a:ea typeface="Calibri" panose="020F0502020204030204" pitchFamily="34" charset="0"/>
                <a:cs typeface="Comic Sans MS" panose="030F0702030302020204" pitchFamily="66" charset="0"/>
              </a:rPr>
              <a:t>εγκατάστασης είναι</a:t>
            </a:r>
            <a:r>
              <a:rPr lang="el-GR"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	 </a:t>
            </a:r>
            <a:endParaRPr lang="el-GR" sz="1600" dirty="0" smtClean="0">
              <a:solidFill>
                <a:srgbClr val="000000"/>
              </a:solidFill>
              <a:latin typeface="Calibri" panose="020F0502020204030204" pitchFamily="34" charset="0"/>
              <a:ea typeface="Calibri" panose="020F0502020204030204" pitchFamily="34" charset="0"/>
              <a:cs typeface="Comic Sans MS" panose="030F0702030302020204" pitchFamily="66" charset="0"/>
            </a:endParaRPr>
          </a:p>
          <a:p>
            <a:pPr algn="just">
              <a:lnSpc>
                <a:spcPct val="115000"/>
              </a:lnSpc>
              <a:spcAft>
                <a:spcPts val="0"/>
              </a:spcAft>
            </a:pPr>
            <a:endParaRPr lang="el-GR" sz="1000" dirty="0">
              <a:solidFill>
                <a:srgbClr val="000000"/>
              </a:solidFill>
              <a:latin typeface="Calibri" panose="020F0502020204030204" pitchFamily="34" charset="0"/>
              <a:ea typeface="Calibri" panose="020F0502020204030204" pitchFamily="34" charset="0"/>
              <a:cs typeface="Comic Sans MS" panose="030F0702030302020204" pitchFamily="66" charset="0"/>
            </a:endParaRPr>
          </a:p>
          <a:p>
            <a:pPr algn="ctr">
              <a:lnSpc>
                <a:spcPct val="115000"/>
              </a:lnSpc>
              <a:spcAft>
                <a:spcPts val="0"/>
              </a:spcAft>
            </a:pPr>
            <a:r>
              <a:rPr lang="el-GR" sz="1600" dirty="0" smtClean="0">
                <a:solidFill>
                  <a:srgbClr val="000000"/>
                </a:solidFill>
                <a:latin typeface="Calibri" panose="020F0502020204030204" pitchFamily="34" charset="0"/>
                <a:ea typeface="Calibri" panose="020F0502020204030204" pitchFamily="34" charset="0"/>
                <a:cs typeface="Comic Sans MS" panose="030F0702030302020204" pitchFamily="66" charset="0"/>
              </a:rPr>
              <a:t>4029 </a:t>
            </a:r>
            <a:r>
              <a:rPr lang="el-GR"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 643 </a:t>
            </a:r>
            <a:r>
              <a:rPr lang="en-US" sz="1600" dirty="0" smtClean="0">
                <a:solidFill>
                  <a:srgbClr val="000000"/>
                </a:solidFill>
                <a:latin typeface="Calibri" panose="020F0502020204030204" pitchFamily="34" charset="0"/>
                <a:ea typeface="Calibri" panose="020F0502020204030204" pitchFamily="34" charset="0"/>
                <a:cs typeface="Comic Sans MS" panose="030F0702030302020204" pitchFamily="66" charset="0"/>
              </a:rPr>
              <a:t>ln7,2</a:t>
            </a:r>
            <a:r>
              <a:rPr lang="el-GR" sz="1600" dirty="0" smtClean="0">
                <a:solidFill>
                  <a:srgbClr val="000000"/>
                </a:solidFill>
                <a:latin typeface="Calibri" panose="020F0502020204030204" pitchFamily="34" charset="0"/>
                <a:ea typeface="Calibri" panose="020F0502020204030204" pitchFamily="34" charset="0"/>
                <a:cs typeface="Comic Sans MS" panose="030F0702030302020204" pitchFamily="66" charset="0"/>
              </a:rPr>
              <a:t>0 </a:t>
            </a:r>
            <a:r>
              <a:rPr lang="el-GR"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 </a:t>
            </a:r>
            <a:r>
              <a:rPr lang="en-US" sz="1600" dirty="0" smtClean="0">
                <a:solidFill>
                  <a:srgbClr val="000000"/>
                </a:solidFill>
                <a:latin typeface="Calibri" panose="020F0502020204030204" pitchFamily="34" charset="0"/>
                <a:ea typeface="Calibri" panose="020F0502020204030204" pitchFamily="34" charset="0"/>
                <a:cs typeface="Comic Sans MS" panose="030F0702030302020204" pitchFamily="66" charset="0"/>
              </a:rPr>
              <a:t>2</a:t>
            </a:r>
            <a:r>
              <a:rPr lang="el-GR" sz="1600" dirty="0" smtClean="0">
                <a:solidFill>
                  <a:srgbClr val="000000"/>
                </a:solidFill>
                <a:latin typeface="Calibri" panose="020F0502020204030204" pitchFamily="34" charset="0"/>
                <a:ea typeface="Calibri" panose="020F0502020204030204" pitchFamily="34" charset="0"/>
                <a:cs typeface="Comic Sans MS" panose="030F0702030302020204" pitchFamily="66" charset="0"/>
              </a:rPr>
              <a:t>.</a:t>
            </a:r>
            <a:r>
              <a:rPr lang="en-US" sz="1600" dirty="0" smtClean="0">
                <a:solidFill>
                  <a:srgbClr val="000000"/>
                </a:solidFill>
                <a:latin typeface="Calibri" panose="020F0502020204030204" pitchFamily="34" charset="0"/>
                <a:ea typeface="Calibri" panose="020F0502020204030204" pitchFamily="34" charset="0"/>
                <a:cs typeface="Comic Sans MS" panose="030F0702030302020204" pitchFamily="66" charset="0"/>
              </a:rPr>
              <a:t>760</a:t>
            </a:r>
            <a:r>
              <a:rPr lang="el-GR" sz="1600" dirty="0" smtClean="0">
                <a:solidFill>
                  <a:srgbClr val="000000"/>
                </a:solidFill>
                <a:latin typeface="Calibri" panose="020F0502020204030204" pitchFamily="34" charset="0"/>
                <a:ea typeface="Calibri" panose="020F0502020204030204" pitchFamily="34" charset="0"/>
                <a:cs typeface="Comic Sans MS" panose="030F0702030302020204" pitchFamily="66" charset="0"/>
              </a:rPr>
              <a:t> </a:t>
            </a:r>
            <a:r>
              <a:rPr lang="el-GR"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a:t>
            </a:r>
            <a:r>
              <a:rPr lang="en-US" sz="1600" dirty="0" err="1">
                <a:solidFill>
                  <a:srgbClr val="000000"/>
                </a:solidFill>
                <a:latin typeface="Calibri" panose="020F0502020204030204" pitchFamily="34" charset="0"/>
                <a:ea typeface="Calibri" panose="020F0502020204030204" pitchFamily="34" charset="0"/>
                <a:cs typeface="Comic Sans MS" panose="030F0702030302020204" pitchFamily="66" charset="0"/>
              </a:rPr>
              <a:t>kWe</a:t>
            </a:r>
            <a:endParaRPr lang="el-GR"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l-GR" sz="1000" dirty="0">
                <a:solidFill>
                  <a:srgbClr val="000000"/>
                </a:solidFill>
                <a:latin typeface="Calibri" panose="020F0502020204030204" pitchFamily="34" charset="0"/>
                <a:ea typeface="Calibri" panose="020F0502020204030204" pitchFamily="34" charset="0"/>
                <a:cs typeface="Comic Sans MS" panose="030F0702030302020204" pitchFamily="66" charset="0"/>
              </a:rPr>
              <a:t> </a:t>
            </a:r>
            <a:endParaRPr lang="el-GR" sz="10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l-GR"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και το κόστος εγκατάστασης </a:t>
            </a:r>
            <a:r>
              <a:rPr lang="el-GR" sz="1600" dirty="0" smtClean="0">
                <a:solidFill>
                  <a:srgbClr val="000000"/>
                </a:solidFill>
                <a:latin typeface="Calibri" panose="020F0502020204030204" pitchFamily="34" charset="0"/>
                <a:ea typeface="Calibri" panose="020F0502020204030204" pitchFamily="34" charset="0"/>
                <a:cs typeface="Comic Sans MS" panose="030F0702030302020204" pitchFamily="66" charset="0"/>
              </a:rPr>
              <a:t>είναι:	</a:t>
            </a:r>
            <a:r>
              <a:rPr lang="en-US" sz="1600" dirty="0" smtClean="0">
                <a:solidFill>
                  <a:srgbClr val="000000"/>
                </a:solidFill>
                <a:latin typeface="Calibri" panose="020F0502020204030204" pitchFamily="34" charset="0"/>
                <a:ea typeface="Calibri" panose="020F0502020204030204" pitchFamily="34" charset="0"/>
                <a:cs typeface="Comic Sans MS" panose="030F0702030302020204" pitchFamily="66" charset="0"/>
              </a:rPr>
              <a:t>2760</a:t>
            </a:r>
            <a:r>
              <a:rPr lang="el-GR" sz="1600" dirty="0" smtClean="0">
                <a:solidFill>
                  <a:srgbClr val="000000"/>
                </a:solidFill>
                <a:latin typeface="Calibri" panose="020F0502020204030204" pitchFamily="34" charset="0"/>
                <a:ea typeface="Calibri" panose="020F0502020204030204" pitchFamily="34" charset="0"/>
                <a:cs typeface="Comic Sans MS" panose="030F0702030302020204" pitchFamily="66" charset="0"/>
              </a:rPr>
              <a:t> </a:t>
            </a:r>
            <a:r>
              <a:rPr lang="el-GR"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a:t>
            </a:r>
            <a:r>
              <a:rPr lang="en-US" sz="1600" dirty="0" err="1">
                <a:solidFill>
                  <a:srgbClr val="000000"/>
                </a:solidFill>
                <a:latin typeface="Calibri" panose="020F0502020204030204" pitchFamily="34" charset="0"/>
                <a:ea typeface="Calibri" panose="020F0502020204030204" pitchFamily="34" charset="0"/>
                <a:cs typeface="Comic Sans MS" panose="030F0702030302020204" pitchFamily="66" charset="0"/>
              </a:rPr>
              <a:t>kWe</a:t>
            </a:r>
            <a:r>
              <a:rPr lang="el-GR"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 * </a:t>
            </a:r>
            <a:r>
              <a:rPr lang="en-US" sz="1600" dirty="0" smtClean="0">
                <a:solidFill>
                  <a:srgbClr val="000000"/>
                </a:solidFill>
                <a:latin typeface="Calibri" panose="020F0502020204030204" pitchFamily="34" charset="0"/>
                <a:ea typeface="Calibri" panose="020F0502020204030204" pitchFamily="34" charset="0"/>
                <a:cs typeface="Comic Sans MS" panose="030F0702030302020204" pitchFamily="66" charset="0"/>
              </a:rPr>
              <a:t>7</a:t>
            </a:r>
            <a:r>
              <a:rPr lang="el-GR" sz="1600" dirty="0" smtClean="0">
                <a:solidFill>
                  <a:srgbClr val="000000"/>
                </a:solidFill>
                <a:latin typeface="Calibri" panose="020F0502020204030204" pitchFamily="34" charset="0"/>
                <a:ea typeface="Calibri" panose="020F0502020204030204" pitchFamily="34" charset="0"/>
                <a:cs typeface="Comic Sans MS" panose="030F0702030302020204" pitchFamily="66" charset="0"/>
              </a:rPr>
              <a:t>.</a:t>
            </a:r>
            <a:r>
              <a:rPr lang="en-US" sz="1600" dirty="0" smtClean="0">
                <a:solidFill>
                  <a:srgbClr val="000000"/>
                </a:solidFill>
                <a:latin typeface="Calibri" panose="020F0502020204030204" pitchFamily="34" charset="0"/>
                <a:ea typeface="Calibri" panose="020F0502020204030204" pitchFamily="34" charset="0"/>
                <a:cs typeface="Comic Sans MS" panose="030F0702030302020204" pitchFamily="66" charset="0"/>
              </a:rPr>
              <a:t>2</a:t>
            </a:r>
            <a:r>
              <a:rPr lang="el-GR" sz="1600" dirty="0" smtClean="0">
                <a:solidFill>
                  <a:srgbClr val="000000"/>
                </a:solidFill>
                <a:latin typeface="Calibri" panose="020F0502020204030204" pitchFamily="34" charset="0"/>
                <a:ea typeface="Calibri" panose="020F0502020204030204" pitchFamily="34" charset="0"/>
                <a:cs typeface="Comic Sans MS" panose="030F0702030302020204" pitchFamily="66" charset="0"/>
              </a:rPr>
              <a:t>00 </a:t>
            </a:r>
            <a:r>
              <a:rPr lang="en-US" sz="1600" dirty="0" err="1">
                <a:solidFill>
                  <a:srgbClr val="000000"/>
                </a:solidFill>
                <a:latin typeface="Calibri" panose="020F0502020204030204" pitchFamily="34" charset="0"/>
                <a:ea typeface="Calibri" panose="020F0502020204030204" pitchFamily="34" charset="0"/>
                <a:cs typeface="Comic Sans MS" panose="030F0702030302020204" pitchFamily="66" charset="0"/>
              </a:rPr>
              <a:t>kWe</a:t>
            </a:r>
            <a:r>
              <a:rPr lang="el-GR"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 =  </a:t>
            </a:r>
            <a:r>
              <a:rPr lang="el-GR" sz="1600" dirty="0" smtClean="0">
                <a:solidFill>
                  <a:srgbClr val="000000"/>
                </a:solidFill>
                <a:latin typeface="Calibri" panose="020F0502020204030204" pitchFamily="34" charset="0"/>
                <a:ea typeface="Calibri" panose="020F0502020204030204" pitchFamily="34" charset="0"/>
                <a:cs typeface="Comic Sans MS" panose="030F0702030302020204" pitchFamily="66" charset="0"/>
              </a:rPr>
              <a:t>1</a:t>
            </a:r>
            <a:r>
              <a:rPr lang="en-US" sz="1600" dirty="0" smtClean="0">
                <a:solidFill>
                  <a:srgbClr val="000000"/>
                </a:solidFill>
                <a:latin typeface="Calibri" panose="020F0502020204030204" pitchFamily="34" charset="0"/>
                <a:ea typeface="Calibri" panose="020F0502020204030204" pitchFamily="34" charset="0"/>
                <a:cs typeface="Comic Sans MS" panose="030F0702030302020204" pitchFamily="66" charset="0"/>
              </a:rPr>
              <a:t>9</a:t>
            </a:r>
            <a:r>
              <a:rPr lang="el-GR" sz="1600" dirty="0" smtClean="0">
                <a:solidFill>
                  <a:srgbClr val="000000"/>
                </a:solidFill>
                <a:latin typeface="Calibri" panose="020F0502020204030204" pitchFamily="34" charset="0"/>
                <a:ea typeface="Calibri" panose="020F0502020204030204" pitchFamily="34" charset="0"/>
                <a:cs typeface="Comic Sans MS" panose="030F0702030302020204" pitchFamily="66" charset="0"/>
              </a:rPr>
              <a:t>.</a:t>
            </a:r>
            <a:r>
              <a:rPr lang="en-US" sz="1600" dirty="0" smtClean="0">
                <a:solidFill>
                  <a:srgbClr val="000000"/>
                </a:solidFill>
                <a:latin typeface="Calibri" panose="020F0502020204030204" pitchFamily="34" charset="0"/>
                <a:ea typeface="Calibri" panose="020F0502020204030204" pitchFamily="34" charset="0"/>
                <a:cs typeface="Comic Sans MS" panose="030F0702030302020204" pitchFamily="66" charset="0"/>
              </a:rPr>
              <a:t>86</a:t>
            </a:r>
            <a:r>
              <a:rPr lang="el-GR" sz="1600" dirty="0" smtClean="0">
                <a:solidFill>
                  <a:srgbClr val="000000"/>
                </a:solidFill>
                <a:latin typeface="Calibri" panose="020F0502020204030204" pitchFamily="34" charset="0"/>
                <a:ea typeface="Calibri" panose="020F0502020204030204" pitchFamily="34" charset="0"/>
                <a:cs typeface="Comic Sans MS" panose="030F0702030302020204" pitchFamily="66" charset="0"/>
              </a:rPr>
              <a:t>9.</a:t>
            </a:r>
            <a:r>
              <a:rPr lang="en-US" sz="1600" dirty="0" smtClean="0">
                <a:solidFill>
                  <a:srgbClr val="000000"/>
                </a:solidFill>
                <a:latin typeface="Calibri" panose="020F0502020204030204" pitchFamily="34" charset="0"/>
                <a:ea typeface="Calibri" panose="020F0502020204030204" pitchFamily="34" charset="0"/>
                <a:cs typeface="Comic Sans MS" panose="030F0702030302020204" pitchFamily="66" charset="0"/>
              </a:rPr>
              <a:t>5</a:t>
            </a:r>
            <a:r>
              <a:rPr lang="el-GR" sz="1600" dirty="0" smtClean="0">
                <a:solidFill>
                  <a:srgbClr val="000000"/>
                </a:solidFill>
                <a:latin typeface="Calibri" panose="020F0502020204030204" pitchFamily="34" charset="0"/>
                <a:ea typeface="Calibri" panose="020F0502020204030204" pitchFamily="34" charset="0"/>
                <a:cs typeface="Comic Sans MS" panose="030F0702030302020204" pitchFamily="66" charset="0"/>
              </a:rPr>
              <a:t>94 </a:t>
            </a:r>
            <a:r>
              <a:rPr lang="el-GR"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a:t>
            </a:r>
            <a:endParaRPr lang="el-GR"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l-GR" sz="1000" dirty="0">
                <a:solidFill>
                  <a:srgbClr val="000000"/>
                </a:solidFill>
                <a:latin typeface="Calibri" panose="020F0502020204030204" pitchFamily="34" charset="0"/>
                <a:ea typeface="Calibri" panose="020F0502020204030204" pitchFamily="34" charset="0"/>
                <a:cs typeface="Comic Sans MS" panose="030F0702030302020204" pitchFamily="66" charset="0"/>
              </a:rPr>
              <a:t> </a:t>
            </a:r>
            <a:endParaRPr lang="el-GR" sz="10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l-GR"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από το οποίο η επιδότηση είναι </a:t>
            </a:r>
            <a:r>
              <a:rPr lang="en-US" sz="1600" dirty="0" smtClean="0">
                <a:solidFill>
                  <a:srgbClr val="000000"/>
                </a:solidFill>
                <a:latin typeface="Calibri" panose="020F0502020204030204" pitchFamily="34" charset="0"/>
                <a:ea typeface="Calibri" panose="020F0502020204030204" pitchFamily="34" charset="0"/>
                <a:cs typeface="Comic Sans MS" panose="030F0702030302020204" pitchFamily="66" charset="0"/>
              </a:rPr>
              <a:t>7</a:t>
            </a:r>
            <a:r>
              <a:rPr lang="el-GR" sz="1600" dirty="0" smtClean="0">
                <a:solidFill>
                  <a:srgbClr val="000000"/>
                </a:solidFill>
                <a:latin typeface="Calibri" panose="020F0502020204030204" pitchFamily="34" charset="0"/>
                <a:ea typeface="Calibri" panose="020F0502020204030204" pitchFamily="34" charset="0"/>
                <a:cs typeface="Comic Sans MS" panose="030F0702030302020204" pitchFamily="66" charset="0"/>
              </a:rPr>
              <a:t>.</a:t>
            </a:r>
            <a:r>
              <a:rPr lang="en-US" sz="1600" dirty="0" smtClean="0">
                <a:solidFill>
                  <a:srgbClr val="000000"/>
                </a:solidFill>
                <a:latin typeface="Calibri" panose="020F0502020204030204" pitchFamily="34" charset="0"/>
                <a:ea typeface="Calibri" panose="020F0502020204030204" pitchFamily="34" charset="0"/>
                <a:cs typeface="Comic Sans MS" panose="030F0702030302020204" pitchFamily="66" charset="0"/>
              </a:rPr>
              <a:t>947</a:t>
            </a:r>
            <a:r>
              <a:rPr lang="el-GR" sz="1600" dirty="0" smtClean="0">
                <a:solidFill>
                  <a:srgbClr val="000000"/>
                </a:solidFill>
                <a:latin typeface="Calibri" panose="020F0502020204030204" pitchFamily="34" charset="0"/>
                <a:ea typeface="Calibri" panose="020F0502020204030204" pitchFamily="34" charset="0"/>
                <a:cs typeface="Comic Sans MS" panose="030F0702030302020204" pitchFamily="66" charset="0"/>
              </a:rPr>
              <a:t>.</a:t>
            </a:r>
            <a:r>
              <a:rPr lang="en-US" sz="1600" dirty="0" smtClean="0">
                <a:solidFill>
                  <a:srgbClr val="000000"/>
                </a:solidFill>
                <a:latin typeface="Calibri" panose="020F0502020204030204" pitchFamily="34" charset="0"/>
                <a:ea typeface="Calibri" panose="020F0502020204030204" pitchFamily="34" charset="0"/>
                <a:cs typeface="Comic Sans MS" panose="030F0702030302020204" pitchFamily="66" charset="0"/>
              </a:rPr>
              <a:t>83</a:t>
            </a:r>
            <a:r>
              <a:rPr lang="el-GR" sz="1600" dirty="0" smtClean="0">
                <a:solidFill>
                  <a:srgbClr val="000000"/>
                </a:solidFill>
                <a:latin typeface="Calibri" panose="020F0502020204030204" pitchFamily="34" charset="0"/>
                <a:ea typeface="Calibri" panose="020F0502020204030204" pitchFamily="34" charset="0"/>
                <a:cs typeface="Comic Sans MS" panose="030F0702030302020204" pitchFamily="66" charset="0"/>
              </a:rPr>
              <a:t>8 </a:t>
            </a:r>
            <a:r>
              <a:rPr lang="el-GR"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 (40 % του κόστους εγκατάστασης) και τα ίδια κεφάλαια είναι </a:t>
            </a:r>
            <a:r>
              <a:rPr lang="en-US" sz="1600" dirty="0" smtClean="0">
                <a:solidFill>
                  <a:srgbClr val="000000"/>
                </a:solidFill>
                <a:latin typeface="Calibri" panose="020F0502020204030204" pitchFamily="34" charset="0"/>
                <a:ea typeface="Calibri" panose="020F0502020204030204" pitchFamily="34" charset="0"/>
                <a:cs typeface="Comic Sans MS" panose="030F0702030302020204" pitchFamily="66" charset="0"/>
              </a:rPr>
              <a:t>11</a:t>
            </a:r>
            <a:r>
              <a:rPr lang="el-GR" sz="1600" dirty="0" smtClean="0">
                <a:solidFill>
                  <a:srgbClr val="000000"/>
                </a:solidFill>
                <a:latin typeface="Calibri" panose="020F0502020204030204" pitchFamily="34" charset="0"/>
                <a:ea typeface="Calibri" panose="020F0502020204030204" pitchFamily="34" charset="0"/>
                <a:cs typeface="Comic Sans MS" panose="030F0702030302020204" pitchFamily="66" charset="0"/>
              </a:rPr>
              <a:t>.92</a:t>
            </a:r>
            <a:r>
              <a:rPr lang="en-US" sz="1600" dirty="0" smtClean="0">
                <a:solidFill>
                  <a:srgbClr val="000000"/>
                </a:solidFill>
                <a:latin typeface="Calibri" panose="020F0502020204030204" pitchFamily="34" charset="0"/>
                <a:ea typeface="Calibri" panose="020F0502020204030204" pitchFamily="34" charset="0"/>
                <a:cs typeface="Comic Sans MS" panose="030F0702030302020204" pitchFamily="66" charset="0"/>
              </a:rPr>
              <a:t>1</a:t>
            </a:r>
            <a:r>
              <a:rPr lang="el-GR" sz="1600" dirty="0" smtClean="0">
                <a:solidFill>
                  <a:srgbClr val="000000"/>
                </a:solidFill>
                <a:latin typeface="Calibri" panose="020F0502020204030204" pitchFamily="34" charset="0"/>
                <a:ea typeface="Calibri" panose="020F0502020204030204" pitchFamily="34" charset="0"/>
                <a:cs typeface="Comic Sans MS" panose="030F0702030302020204" pitchFamily="66" charset="0"/>
              </a:rPr>
              <a:t>.</a:t>
            </a:r>
            <a:r>
              <a:rPr lang="en-US" sz="1600" dirty="0" smtClean="0">
                <a:solidFill>
                  <a:srgbClr val="000000"/>
                </a:solidFill>
                <a:latin typeface="Calibri" panose="020F0502020204030204" pitchFamily="34" charset="0"/>
                <a:ea typeface="Calibri" panose="020F0502020204030204" pitchFamily="34" charset="0"/>
                <a:cs typeface="Comic Sans MS" panose="030F0702030302020204" pitchFamily="66" charset="0"/>
              </a:rPr>
              <a:t>75</a:t>
            </a:r>
            <a:r>
              <a:rPr lang="el-GR" sz="1600" dirty="0" smtClean="0">
                <a:solidFill>
                  <a:srgbClr val="000000"/>
                </a:solidFill>
                <a:latin typeface="Calibri" panose="020F0502020204030204" pitchFamily="34" charset="0"/>
                <a:ea typeface="Calibri" panose="020F0502020204030204" pitchFamily="34" charset="0"/>
                <a:cs typeface="Comic Sans MS" panose="030F0702030302020204" pitchFamily="66" charset="0"/>
              </a:rPr>
              <a:t>7 </a:t>
            </a:r>
            <a:r>
              <a:rPr lang="el-GR"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 (60 % του κόστους εγκατάστασης)</a:t>
            </a:r>
            <a:endParaRPr lang="el-GR"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l-GR" sz="1000" dirty="0">
                <a:solidFill>
                  <a:srgbClr val="000000"/>
                </a:solidFill>
                <a:latin typeface="Calibri" panose="020F0502020204030204" pitchFamily="34" charset="0"/>
                <a:ea typeface="Calibri" panose="020F0502020204030204" pitchFamily="34" charset="0"/>
                <a:cs typeface="Comic Sans MS" panose="030F0702030302020204" pitchFamily="66" charset="0"/>
              </a:rPr>
              <a:t> </a:t>
            </a:r>
            <a:endParaRPr lang="el-GR" sz="10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l-GR"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η απόσβεση είναι 10 % των ιδίων κεφαλαίων:	</a:t>
            </a:r>
            <a:r>
              <a:rPr lang="en-US" sz="1600" dirty="0" smtClean="0">
                <a:solidFill>
                  <a:srgbClr val="000000"/>
                </a:solidFill>
                <a:latin typeface="Calibri" panose="020F0502020204030204" pitchFamily="34" charset="0"/>
                <a:ea typeface="Calibri" panose="020F0502020204030204" pitchFamily="34" charset="0"/>
                <a:cs typeface="Comic Sans MS" panose="030F0702030302020204" pitchFamily="66" charset="0"/>
              </a:rPr>
              <a:t>1.192.176</a:t>
            </a:r>
            <a:r>
              <a:rPr lang="el-GR" sz="1600" dirty="0" smtClean="0">
                <a:solidFill>
                  <a:srgbClr val="000000"/>
                </a:solidFill>
                <a:latin typeface="Calibri" panose="020F0502020204030204" pitchFamily="34" charset="0"/>
                <a:ea typeface="Calibri" panose="020F0502020204030204" pitchFamily="34" charset="0"/>
                <a:cs typeface="Comic Sans MS" panose="030F0702030302020204" pitchFamily="66" charset="0"/>
              </a:rPr>
              <a:t> </a:t>
            </a:r>
            <a:r>
              <a:rPr lang="el-GR"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a:t>
            </a:r>
            <a:endParaRPr lang="el-GR"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l-GR" sz="1000" dirty="0">
                <a:solidFill>
                  <a:srgbClr val="000000"/>
                </a:solidFill>
                <a:latin typeface="Calibri" panose="020F0502020204030204" pitchFamily="34" charset="0"/>
                <a:ea typeface="Calibri" panose="020F0502020204030204" pitchFamily="34" charset="0"/>
                <a:cs typeface="Comic Sans MS" panose="030F0702030302020204" pitchFamily="66" charset="0"/>
              </a:rPr>
              <a:t> </a:t>
            </a:r>
            <a:endParaRPr lang="el-GR" sz="10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l-GR"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το κόστος εργασίας </a:t>
            </a:r>
            <a:r>
              <a:rPr lang="el-GR" sz="1600" dirty="0" smtClean="0">
                <a:solidFill>
                  <a:srgbClr val="000000"/>
                </a:solidFill>
                <a:latin typeface="Calibri" panose="020F0502020204030204" pitchFamily="34" charset="0"/>
                <a:ea typeface="Calibri" panose="020F0502020204030204" pitchFamily="34" charset="0"/>
                <a:cs typeface="Comic Sans MS" panose="030F0702030302020204" pitchFamily="66" charset="0"/>
              </a:rPr>
              <a:t>είναι</a:t>
            </a:r>
            <a:r>
              <a:rPr lang="el-GR"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 </a:t>
            </a:r>
            <a:r>
              <a:rPr lang="el-GR" sz="1600" dirty="0" smtClean="0">
                <a:solidFill>
                  <a:srgbClr val="000000"/>
                </a:solidFill>
                <a:latin typeface="Calibri" panose="020F0502020204030204" pitchFamily="34" charset="0"/>
                <a:ea typeface="Calibri" panose="020F0502020204030204" pitchFamily="34" charset="0"/>
                <a:cs typeface="Comic Sans MS" panose="030F0702030302020204" pitchFamily="66" charset="0"/>
              </a:rPr>
              <a:t>60.000 </a:t>
            </a:r>
            <a:r>
              <a:rPr lang="el-GR"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a:t>
            </a:r>
            <a:r>
              <a:rPr lang="en-US" sz="1600" dirty="0" err="1">
                <a:solidFill>
                  <a:srgbClr val="000000"/>
                </a:solidFill>
                <a:latin typeface="Calibri" panose="020F0502020204030204" pitchFamily="34" charset="0"/>
                <a:ea typeface="Calibri" panose="020F0502020204030204" pitchFamily="34" charset="0"/>
                <a:cs typeface="Comic Sans MS" panose="030F0702030302020204" pitchFamily="66" charset="0"/>
              </a:rPr>
              <a:t>MWe</a:t>
            </a:r>
            <a:r>
              <a:rPr lang="en-US"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 </a:t>
            </a:r>
            <a:r>
              <a:rPr lang="el-GR" sz="1600" dirty="0" smtClean="0">
                <a:solidFill>
                  <a:srgbClr val="000000"/>
                </a:solidFill>
                <a:latin typeface="Calibri" panose="020F0502020204030204" pitchFamily="34" charset="0"/>
                <a:ea typeface="Calibri" panose="020F0502020204030204" pitchFamily="34" charset="0"/>
                <a:cs typeface="Comic Sans MS" panose="030F0702030302020204" pitchFamily="66" charset="0"/>
              </a:rPr>
              <a:t>δηλαδή: </a:t>
            </a:r>
            <a:r>
              <a:rPr lang="el-GR"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	60.000 €/</a:t>
            </a:r>
            <a:r>
              <a:rPr lang="en-US"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MW X</a:t>
            </a:r>
            <a:r>
              <a:rPr lang="el-GR"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 </a:t>
            </a:r>
            <a:r>
              <a:rPr lang="en-US" sz="1600" dirty="0" smtClean="0">
                <a:solidFill>
                  <a:srgbClr val="000000"/>
                </a:solidFill>
                <a:latin typeface="Calibri" panose="020F0502020204030204" pitchFamily="34" charset="0"/>
                <a:ea typeface="Calibri" panose="020F0502020204030204" pitchFamily="34" charset="0"/>
                <a:cs typeface="Comic Sans MS" panose="030F0702030302020204" pitchFamily="66" charset="0"/>
              </a:rPr>
              <a:t>7,2</a:t>
            </a:r>
            <a:r>
              <a:rPr lang="el-GR" sz="1600" dirty="0" smtClean="0">
                <a:solidFill>
                  <a:srgbClr val="000000"/>
                </a:solidFill>
                <a:latin typeface="Calibri" panose="020F0502020204030204" pitchFamily="34" charset="0"/>
                <a:ea typeface="Calibri" panose="020F0502020204030204" pitchFamily="34" charset="0"/>
                <a:cs typeface="Comic Sans MS" panose="030F0702030302020204" pitchFamily="66" charset="0"/>
              </a:rPr>
              <a:t>0 </a:t>
            </a:r>
            <a:r>
              <a:rPr lang="en-US"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MW</a:t>
            </a:r>
            <a:r>
              <a:rPr lang="el-GR"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 = </a:t>
            </a:r>
            <a:r>
              <a:rPr lang="en-US" sz="1600" dirty="0" smtClean="0">
                <a:solidFill>
                  <a:srgbClr val="000000"/>
                </a:solidFill>
                <a:latin typeface="Calibri" panose="020F0502020204030204" pitchFamily="34" charset="0"/>
                <a:ea typeface="Calibri" panose="020F0502020204030204" pitchFamily="34" charset="0"/>
                <a:cs typeface="Comic Sans MS" panose="030F0702030302020204" pitchFamily="66" charset="0"/>
              </a:rPr>
              <a:t>432</a:t>
            </a:r>
            <a:r>
              <a:rPr lang="el-GR" sz="1600" dirty="0" smtClean="0">
                <a:solidFill>
                  <a:srgbClr val="000000"/>
                </a:solidFill>
                <a:latin typeface="Calibri" panose="020F0502020204030204" pitchFamily="34" charset="0"/>
                <a:ea typeface="Calibri" panose="020F0502020204030204" pitchFamily="34" charset="0"/>
                <a:cs typeface="Comic Sans MS" panose="030F0702030302020204" pitchFamily="66" charset="0"/>
              </a:rPr>
              <a:t>.000 </a:t>
            </a:r>
            <a:r>
              <a:rPr lang="el-GR"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€/έτος</a:t>
            </a:r>
            <a:endParaRPr lang="el-GR"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l-GR"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 </a:t>
            </a:r>
            <a:endParaRPr lang="el-GR"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l-GR"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τα λοιπά κόστη είναι τα 2/3 </a:t>
            </a:r>
            <a:r>
              <a:rPr lang="el-GR" sz="1600" dirty="0" smtClean="0">
                <a:solidFill>
                  <a:srgbClr val="000000"/>
                </a:solidFill>
                <a:latin typeface="Calibri" panose="020F0502020204030204" pitchFamily="34" charset="0"/>
                <a:ea typeface="Calibri" panose="020F0502020204030204" pitchFamily="34" charset="0"/>
                <a:cs typeface="Comic Sans MS" panose="030F0702030302020204" pitchFamily="66" charset="0"/>
              </a:rPr>
              <a:t>του </a:t>
            </a:r>
            <a:r>
              <a:rPr lang="el-GR"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κόστους εργασίας δηλαδή 2/3 * 60.000 = </a:t>
            </a:r>
            <a:r>
              <a:rPr lang="el-GR" sz="1600" dirty="0" smtClean="0">
                <a:solidFill>
                  <a:srgbClr val="000000"/>
                </a:solidFill>
                <a:latin typeface="Calibri" panose="020F0502020204030204" pitchFamily="34" charset="0"/>
                <a:ea typeface="Calibri" panose="020F0502020204030204" pitchFamily="34" charset="0"/>
                <a:cs typeface="Comic Sans MS" panose="030F0702030302020204" pitchFamily="66" charset="0"/>
              </a:rPr>
              <a:t> 40.000 </a:t>
            </a:r>
            <a:r>
              <a:rPr lang="el-GR"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a:t>
            </a:r>
            <a:r>
              <a:rPr lang="en-US" sz="1600" dirty="0" err="1">
                <a:solidFill>
                  <a:srgbClr val="000000"/>
                </a:solidFill>
                <a:latin typeface="Calibri" panose="020F0502020204030204" pitchFamily="34" charset="0"/>
                <a:ea typeface="Calibri" panose="020F0502020204030204" pitchFamily="34" charset="0"/>
                <a:cs typeface="Comic Sans MS" panose="030F0702030302020204" pitchFamily="66" charset="0"/>
              </a:rPr>
              <a:t>MWe</a:t>
            </a:r>
            <a:r>
              <a:rPr lang="el-GR"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 </a:t>
            </a:r>
            <a:r>
              <a:rPr lang="el-GR" sz="1600" dirty="0" smtClean="0">
                <a:solidFill>
                  <a:srgbClr val="000000"/>
                </a:solidFill>
                <a:latin typeface="Calibri" panose="020F0502020204030204" pitchFamily="34" charset="0"/>
                <a:ea typeface="Calibri" panose="020F0502020204030204" pitchFamily="34" charset="0"/>
                <a:cs typeface="Comic Sans MS" panose="030F0702030302020204" pitchFamily="66" charset="0"/>
              </a:rPr>
              <a:t>οπότε:</a:t>
            </a:r>
            <a:endParaRPr lang="el-GR"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l-GR" sz="1000" dirty="0">
                <a:solidFill>
                  <a:srgbClr val="000000"/>
                </a:solidFill>
                <a:latin typeface="Calibri" panose="020F0502020204030204" pitchFamily="34" charset="0"/>
                <a:ea typeface="Calibri" panose="020F0502020204030204" pitchFamily="34" charset="0"/>
                <a:cs typeface="Comic Sans MS" panose="030F0702030302020204" pitchFamily="66" charset="0"/>
              </a:rPr>
              <a:t> </a:t>
            </a:r>
            <a:endParaRPr lang="el-GR" sz="1000" dirty="0">
              <a:latin typeface="Calibri" panose="020F0502020204030204" pitchFamily="34" charset="0"/>
              <a:ea typeface="Calibri" panose="020F0502020204030204" pitchFamily="34" charset="0"/>
              <a:cs typeface="Times New Roman" panose="02020603050405020304" pitchFamily="18" charset="0"/>
            </a:endParaRPr>
          </a:p>
          <a:p>
            <a:pPr algn="ctr">
              <a:lnSpc>
                <a:spcPct val="115000"/>
              </a:lnSpc>
              <a:spcAft>
                <a:spcPts val="0"/>
              </a:spcAft>
            </a:pPr>
            <a:r>
              <a:rPr lang="el-GR"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40.000 €/</a:t>
            </a:r>
            <a:r>
              <a:rPr lang="en-US"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MW X</a:t>
            </a:r>
            <a:r>
              <a:rPr lang="el-GR"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 </a:t>
            </a:r>
            <a:r>
              <a:rPr lang="en-US" sz="1600" dirty="0" smtClean="0">
                <a:solidFill>
                  <a:srgbClr val="000000"/>
                </a:solidFill>
                <a:latin typeface="Calibri" panose="020F0502020204030204" pitchFamily="34" charset="0"/>
                <a:ea typeface="Calibri" panose="020F0502020204030204" pitchFamily="34" charset="0"/>
                <a:cs typeface="Comic Sans MS" panose="030F0702030302020204" pitchFamily="66" charset="0"/>
              </a:rPr>
              <a:t>7,2</a:t>
            </a:r>
            <a:r>
              <a:rPr lang="el-GR" sz="1600" dirty="0" smtClean="0">
                <a:solidFill>
                  <a:srgbClr val="000000"/>
                </a:solidFill>
                <a:latin typeface="Calibri" panose="020F0502020204030204" pitchFamily="34" charset="0"/>
                <a:ea typeface="Calibri" panose="020F0502020204030204" pitchFamily="34" charset="0"/>
                <a:cs typeface="Comic Sans MS" panose="030F0702030302020204" pitchFamily="66" charset="0"/>
              </a:rPr>
              <a:t>0 </a:t>
            </a:r>
            <a:r>
              <a:rPr lang="en-US"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MW</a:t>
            </a:r>
            <a:r>
              <a:rPr lang="el-GR"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/έτος =  </a:t>
            </a:r>
            <a:r>
              <a:rPr lang="en-US" sz="1600" dirty="0" smtClean="0">
                <a:solidFill>
                  <a:srgbClr val="000000"/>
                </a:solidFill>
                <a:latin typeface="Calibri" panose="020F0502020204030204" pitchFamily="34" charset="0"/>
                <a:ea typeface="Calibri" panose="020F0502020204030204" pitchFamily="34" charset="0"/>
                <a:cs typeface="Comic Sans MS" panose="030F0702030302020204" pitchFamily="66" charset="0"/>
              </a:rPr>
              <a:t>288</a:t>
            </a:r>
            <a:r>
              <a:rPr lang="el-GR" sz="1600" dirty="0" smtClean="0">
                <a:solidFill>
                  <a:srgbClr val="000000"/>
                </a:solidFill>
                <a:latin typeface="Calibri" panose="020F0502020204030204" pitchFamily="34" charset="0"/>
                <a:ea typeface="Calibri" panose="020F0502020204030204" pitchFamily="34" charset="0"/>
                <a:cs typeface="Comic Sans MS" panose="030F0702030302020204" pitchFamily="66" charset="0"/>
              </a:rPr>
              <a:t>.000 </a:t>
            </a:r>
            <a:r>
              <a:rPr lang="el-GR"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€/έτος</a:t>
            </a:r>
            <a:endParaRPr lang="el-GR"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l-GR"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 </a:t>
            </a:r>
            <a:endParaRPr lang="el-GR"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l-GR"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οπότε η ανάλυση οικονομικής βιωσιμότητας της μονάδας δίνει:</a:t>
            </a:r>
            <a:endParaRPr lang="el-GR"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l-GR"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 </a:t>
            </a:r>
            <a:endParaRPr lang="el-GR" sz="16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28104603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7 - TextBox"/>
          <p:cNvSpPr txBox="1"/>
          <p:nvPr/>
        </p:nvSpPr>
        <p:spPr>
          <a:xfrm>
            <a:off x="-32" y="-24"/>
            <a:ext cx="9144032" cy="461665"/>
          </a:xfrm>
          <a:prstGeom prst="rect">
            <a:avLst/>
          </a:prstGeom>
          <a:noFill/>
        </p:spPr>
        <p:txBody>
          <a:bodyPr wrap="square" rtlCol="0">
            <a:spAutoFit/>
          </a:bodyPr>
          <a:lstStyle/>
          <a:p>
            <a:r>
              <a:rPr lang="el-GR" sz="2400" b="1" dirty="0">
                <a:solidFill>
                  <a:srgbClr val="2B3616"/>
                </a:solidFill>
              </a:rPr>
              <a:t>Παράδειγμα </a:t>
            </a:r>
            <a:r>
              <a:rPr lang="el-GR" sz="2400" b="1" dirty="0" smtClean="0">
                <a:solidFill>
                  <a:srgbClr val="2B3616"/>
                </a:solidFill>
              </a:rPr>
              <a:t>3</a:t>
            </a:r>
            <a:endParaRPr lang="el-GR" sz="2400" dirty="0">
              <a:solidFill>
                <a:srgbClr val="2B3616"/>
              </a:solidFill>
            </a:endParaRPr>
          </a:p>
        </p:txBody>
      </p:sp>
      <p:sp>
        <p:nvSpPr>
          <p:cNvPr id="5" name="Ορθογώνιο 4"/>
          <p:cNvSpPr/>
          <p:nvPr/>
        </p:nvSpPr>
        <p:spPr>
          <a:xfrm>
            <a:off x="-32" y="455961"/>
            <a:ext cx="9144032" cy="6493316"/>
          </a:xfrm>
          <a:prstGeom prst="rect">
            <a:avLst/>
          </a:prstGeom>
        </p:spPr>
        <p:txBody>
          <a:bodyPr wrap="square">
            <a:spAutoFit/>
          </a:bodyPr>
          <a:lstStyle/>
          <a:p>
            <a:pPr algn="just">
              <a:lnSpc>
                <a:spcPct val="115000"/>
              </a:lnSpc>
              <a:spcAft>
                <a:spcPts val="0"/>
              </a:spcAft>
            </a:pPr>
            <a:r>
              <a:rPr lang="el-GR" sz="1600" dirty="0" smtClean="0">
                <a:solidFill>
                  <a:srgbClr val="000000"/>
                </a:solidFill>
                <a:latin typeface="Calibri" panose="020F0502020204030204" pitchFamily="34" charset="0"/>
                <a:ea typeface="Calibri" panose="020F0502020204030204" pitchFamily="34" charset="0"/>
                <a:cs typeface="Comic Sans MS" panose="030F0702030302020204" pitchFamily="66" charset="0"/>
              </a:rPr>
              <a:t>πάγια </a:t>
            </a:r>
            <a:r>
              <a:rPr lang="el-GR"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επένδυση, €				</a:t>
            </a:r>
            <a:r>
              <a:rPr lang="el-GR" sz="1600" dirty="0" smtClean="0">
                <a:solidFill>
                  <a:srgbClr val="000000"/>
                </a:solidFill>
                <a:latin typeface="Calibri" panose="020F0502020204030204" pitchFamily="34" charset="0"/>
                <a:ea typeface="Calibri" panose="020F0502020204030204" pitchFamily="34" charset="0"/>
                <a:cs typeface="Comic Sans MS" panose="030F0702030302020204" pitchFamily="66" charset="0"/>
              </a:rPr>
              <a:t>1</a:t>
            </a:r>
            <a:r>
              <a:rPr lang="en-US" sz="1600" dirty="0" smtClean="0">
                <a:solidFill>
                  <a:srgbClr val="000000"/>
                </a:solidFill>
                <a:latin typeface="Calibri" panose="020F0502020204030204" pitchFamily="34" charset="0"/>
                <a:ea typeface="Calibri" panose="020F0502020204030204" pitchFamily="34" charset="0"/>
                <a:cs typeface="Comic Sans MS" panose="030F0702030302020204" pitchFamily="66" charset="0"/>
              </a:rPr>
              <a:t>9</a:t>
            </a:r>
            <a:r>
              <a:rPr lang="el-GR" sz="1600" dirty="0" smtClean="0">
                <a:solidFill>
                  <a:srgbClr val="000000"/>
                </a:solidFill>
                <a:latin typeface="Calibri" panose="020F0502020204030204" pitchFamily="34" charset="0"/>
                <a:ea typeface="Calibri" panose="020F0502020204030204" pitchFamily="34" charset="0"/>
                <a:cs typeface="Comic Sans MS" panose="030F0702030302020204" pitchFamily="66" charset="0"/>
              </a:rPr>
              <a:t>.</a:t>
            </a:r>
            <a:r>
              <a:rPr lang="en-US" sz="1600" dirty="0" smtClean="0">
                <a:solidFill>
                  <a:srgbClr val="000000"/>
                </a:solidFill>
                <a:latin typeface="Calibri" panose="020F0502020204030204" pitchFamily="34" charset="0"/>
                <a:ea typeface="Calibri" panose="020F0502020204030204" pitchFamily="34" charset="0"/>
                <a:cs typeface="Comic Sans MS" panose="030F0702030302020204" pitchFamily="66" charset="0"/>
              </a:rPr>
              <a:t>86</a:t>
            </a:r>
            <a:r>
              <a:rPr lang="el-GR" sz="1600" dirty="0" smtClean="0">
                <a:solidFill>
                  <a:srgbClr val="000000"/>
                </a:solidFill>
                <a:latin typeface="Calibri" panose="020F0502020204030204" pitchFamily="34" charset="0"/>
                <a:ea typeface="Calibri" panose="020F0502020204030204" pitchFamily="34" charset="0"/>
                <a:cs typeface="Comic Sans MS" panose="030F0702030302020204" pitchFamily="66" charset="0"/>
              </a:rPr>
              <a:t>9.</a:t>
            </a:r>
            <a:r>
              <a:rPr lang="en-US" sz="1600" dirty="0" smtClean="0">
                <a:solidFill>
                  <a:srgbClr val="000000"/>
                </a:solidFill>
                <a:latin typeface="Calibri" panose="020F0502020204030204" pitchFamily="34" charset="0"/>
                <a:ea typeface="Calibri" panose="020F0502020204030204" pitchFamily="34" charset="0"/>
                <a:cs typeface="Comic Sans MS" panose="030F0702030302020204" pitchFamily="66" charset="0"/>
              </a:rPr>
              <a:t>5</a:t>
            </a:r>
            <a:r>
              <a:rPr lang="el-GR" sz="1600" dirty="0" smtClean="0">
                <a:solidFill>
                  <a:srgbClr val="000000"/>
                </a:solidFill>
                <a:latin typeface="Calibri" panose="020F0502020204030204" pitchFamily="34" charset="0"/>
                <a:ea typeface="Calibri" panose="020F0502020204030204" pitchFamily="34" charset="0"/>
                <a:cs typeface="Comic Sans MS" panose="030F0702030302020204" pitchFamily="66" charset="0"/>
              </a:rPr>
              <a:t>94</a:t>
            </a:r>
            <a:endParaRPr lang="el-GR"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l-GR"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ίδια συμμετοχή, €				</a:t>
            </a:r>
            <a:r>
              <a:rPr lang="en-US" sz="1600" dirty="0" smtClean="0">
                <a:solidFill>
                  <a:srgbClr val="000000"/>
                </a:solidFill>
                <a:latin typeface="Calibri" panose="020F0502020204030204" pitchFamily="34" charset="0"/>
                <a:ea typeface="Calibri" panose="020F0502020204030204" pitchFamily="34" charset="0"/>
                <a:cs typeface="Comic Sans MS" panose="030F0702030302020204" pitchFamily="66" charset="0"/>
              </a:rPr>
              <a:t>11</a:t>
            </a:r>
            <a:r>
              <a:rPr lang="el-GR" sz="1600" dirty="0" smtClean="0">
                <a:solidFill>
                  <a:srgbClr val="000000"/>
                </a:solidFill>
                <a:latin typeface="Calibri" panose="020F0502020204030204" pitchFamily="34" charset="0"/>
                <a:ea typeface="Calibri" panose="020F0502020204030204" pitchFamily="34" charset="0"/>
                <a:cs typeface="Comic Sans MS" panose="030F0702030302020204" pitchFamily="66" charset="0"/>
              </a:rPr>
              <a:t>.92</a:t>
            </a:r>
            <a:r>
              <a:rPr lang="en-US" sz="1600" dirty="0" smtClean="0">
                <a:solidFill>
                  <a:srgbClr val="000000"/>
                </a:solidFill>
                <a:latin typeface="Calibri" panose="020F0502020204030204" pitchFamily="34" charset="0"/>
                <a:ea typeface="Calibri" panose="020F0502020204030204" pitchFamily="34" charset="0"/>
                <a:cs typeface="Comic Sans MS" panose="030F0702030302020204" pitchFamily="66" charset="0"/>
              </a:rPr>
              <a:t>1</a:t>
            </a:r>
            <a:r>
              <a:rPr lang="el-GR" sz="1600" dirty="0" smtClean="0">
                <a:solidFill>
                  <a:srgbClr val="000000"/>
                </a:solidFill>
                <a:latin typeface="Calibri" panose="020F0502020204030204" pitchFamily="34" charset="0"/>
                <a:ea typeface="Calibri" panose="020F0502020204030204" pitchFamily="34" charset="0"/>
                <a:cs typeface="Comic Sans MS" panose="030F0702030302020204" pitchFamily="66" charset="0"/>
              </a:rPr>
              <a:t>.</a:t>
            </a:r>
            <a:r>
              <a:rPr lang="en-US" sz="1600" dirty="0" smtClean="0">
                <a:solidFill>
                  <a:srgbClr val="000000"/>
                </a:solidFill>
                <a:latin typeface="Calibri" panose="020F0502020204030204" pitchFamily="34" charset="0"/>
                <a:ea typeface="Calibri" panose="020F0502020204030204" pitchFamily="34" charset="0"/>
                <a:cs typeface="Comic Sans MS" panose="030F0702030302020204" pitchFamily="66" charset="0"/>
              </a:rPr>
              <a:t>75</a:t>
            </a:r>
            <a:r>
              <a:rPr lang="el-GR" sz="1600" dirty="0" smtClean="0">
                <a:solidFill>
                  <a:srgbClr val="000000"/>
                </a:solidFill>
                <a:latin typeface="Calibri" panose="020F0502020204030204" pitchFamily="34" charset="0"/>
                <a:ea typeface="Calibri" panose="020F0502020204030204" pitchFamily="34" charset="0"/>
                <a:cs typeface="Comic Sans MS" panose="030F0702030302020204" pitchFamily="66" charset="0"/>
              </a:rPr>
              <a:t>7</a:t>
            </a:r>
            <a:endParaRPr lang="el-GR"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l-GR" sz="500" dirty="0">
                <a:solidFill>
                  <a:srgbClr val="000000"/>
                </a:solidFill>
                <a:latin typeface="Calibri" panose="020F0502020204030204" pitchFamily="34" charset="0"/>
                <a:ea typeface="Calibri" panose="020F0502020204030204" pitchFamily="34" charset="0"/>
                <a:cs typeface="Comic Sans MS" panose="030F0702030302020204" pitchFamily="66" charset="0"/>
              </a:rPr>
              <a:t> </a:t>
            </a:r>
            <a:endParaRPr lang="el-GR" sz="5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l-GR" sz="1600" dirty="0" smtClean="0">
                <a:solidFill>
                  <a:srgbClr val="000000"/>
                </a:solidFill>
                <a:latin typeface="Calibri" panose="020F0502020204030204" pitchFamily="34" charset="0"/>
                <a:ea typeface="Calibri" panose="020F0502020204030204" pitchFamily="34" charset="0"/>
                <a:cs typeface="Comic Sans MS" panose="030F0702030302020204" pitchFamily="66" charset="0"/>
              </a:rPr>
              <a:t>έσοδα </a:t>
            </a:r>
            <a:r>
              <a:rPr lang="el-GR"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ηλεκτρικής ενέργειας, €/έτος		</a:t>
            </a:r>
            <a:r>
              <a:rPr lang="en-US" sz="1600" dirty="0" smtClean="0">
                <a:solidFill>
                  <a:srgbClr val="000000"/>
                </a:solidFill>
                <a:latin typeface="Calibri" panose="020F0502020204030204" pitchFamily="34" charset="0"/>
                <a:ea typeface="Calibri" panose="020F0502020204030204" pitchFamily="34" charset="0"/>
                <a:cs typeface="Comic Sans MS" panose="030F0702030302020204" pitchFamily="66" charset="0"/>
              </a:rPr>
              <a:t>9</a:t>
            </a:r>
            <a:r>
              <a:rPr lang="el-GR" sz="1600" dirty="0" smtClean="0">
                <a:solidFill>
                  <a:srgbClr val="000000"/>
                </a:solidFill>
                <a:latin typeface="Calibri" panose="020F0502020204030204" pitchFamily="34" charset="0"/>
                <a:ea typeface="Calibri" panose="020F0502020204030204" pitchFamily="34" charset="0"/>
                <a:cs typeface="Comic Sans MS" panose="030F0702030302020204" pitchFamily="66" charset="0"/>
              </a:rPr>
              <a:t>.</a:t>
            </a:r>
            <a:r>
              <a:rPr lang="en-US" sz="1600" dirty="0" smtClean="0">
                <a:solidFill>
                  <a:srgbClr val="000000"/>
                </a:solidFill>
                <a:latin typeface="Calibri" panose="020F0502020204030204" pitchFamily="34" charset="0"/>
                <a:ea typeface="Calibri" panose="020F0502020204030204" pitchFamily="34" charset="0"/>
                <a:cs typeface="Comic Sans MS" panose="030F0702030302020204" pitchFamily="66" charset="0"/>
              </a:rPr>
              <a:t>460</a:t>
            </a:r>
            <a:r>
              <a:rPr lang="el-GR" sz="1600" dirty="0" smtClean="0">
                <a:solidFill>
                  <a:srgbClr val="000000"/>
                </a:solidFill>
                <a:latin typeface="Calibri" panose="020F0502020204030204" pitchFamily="34" charset="0"/>
                <a:ea typeface="Calibri" panose="020F0502020204030204" pitchFamily="34" charset="0"/>
                <a:cs typeface="Comic Sans MS" panose="030F0702030302020204" pitchFamily="66" charset="0"/>
              </a:rPr>
              <a:t>.800* (</a:t>
            </a:r>
            <a:r>
              <a:rPr lang="el-GR"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τιμή ηλεκτρικής </a:t>
            </a:r>
            <a:r>
              <a:rPr lang="en-US"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MWh</a:t>
            </a:r>
            <a:r>
              <a:rPr lang="el-GR"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 </a:t>
            </a:r>
            <a:r>
              <a:rPr lang="el-GR" sz="1600" dirty="0" smtClean="0">
                <a:solidFill>
                  <a:srgbClr val="000000"/>
                </a:solidFill>
                <a:latin typeface="Calibri" panose="020F0502020204030204" pitchFamily="34" charset="0"/>
                <a:ea typeface="Calibri" panose="020F0502020204030204" pitchFamily="34" charset="0"/>
                <a:cs typeface="Comic Sans MS" panose="030F0702030302020204" pitchFamily="66" charset="0"/>
              </a:rPr>
              <a:t>1</a:t>
            </a:r>
            <a:r>
              <a:rPr lang="en-US" sz="1600" dirty="0" smtClean="0">
                <a:solidFill>
                  <a:srgbClr val="000000"/>
                </a:solidFill>
                <a:latin typeface="Calibri" panose="020F0502020204030204" pitchFamily="34" charset="0"/>
                <a:ea typeface="Calibri" panose="020F0502020204030204" pitchFamily="34" charset="0"/>
                <a:cs typeface="Comic Sans MS" panose="030F0702030302020204" pitchFamily="66" charset="0"/>
              </a:rPr>
              <a:t>50</a:t>
            </a:r>
            <a:r>
              <a:rPr lang="el-GR" sz="1600" dirty="0" smtClean="0">
                <a:solidFill>
                  <a:srgbClr val="000000"/>
                </a:solidFill>
                <a:latin typeface="Calibri" panose="020F0502020204030204" pitchFamily="34" charset="0"/>
                <a:ea typeface="Calibri" panose="020F0502020204030204" pitchFamily="34" charset="0"/>
                <a:cs typeface="Comic Sans MS" panose="030F0702030302020204" pitchFamily="66" charset="0"/>
              </a:rPr>
              <a:t> </a:t>
            </a:r>
            <a:r>
              <a:rPr lang="el-GR"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	</a:t>
            </a:r>
            <a:endParaRPr lang="el-GR"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l-GR"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έσοδα θερμικής ενέργειας, €/έτος		-	 </a:t>
            </a:r>
            <a:r>
              <a:rPr lang="el-GR" sz="1600" dirty="0" smtClean="0">
                <a:solidFill>
                  <a:srgbClr val="000000"/>
                </a:solidFill>
                <a:latin typeface="Calibri" panose="020F0502020204030204" pitchFamily="34" charset="0"/>
                <a:ea typeface="Calibri" panose="020F0502020204030204" pitchFamily="34" charset="0"/>
                <a:cs typeface="Comic Sans MS" panose="030F0702030302020204" pitchFamily="66" charset="0"/>
              </a:rPr>
              <a:t>(</a:t>
            </a:r>
            <a:r>
              <a:rPr lang="el-GR"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τιμή θερμικής </a:t>
            </a:r>
            <a:r>
              <a:rPr lang="en-US"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MWh</a:t>
            </a:r>
            <a:r>
              <a:rPr lang="el-GR"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 20 €) 	</a:t>
            </a:r>
            <a:endParaRPr lang="el-GR"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l-GR" sz="1600" b="1" dirty="0">
                <a:solidFill>
                  <a:srgbClr val="000000"/>
                </a:solidFill>
                <a:latin typeface="Calibri" panose="020F0502020204030204" pitchFamily="34" charset="0"/>
                <a:ea typeface="Calibri" panose="020F0502020204030204" pitchFamily="34" charset="0"/>
                <a:cs typeface="Comic Sans MS" panose="030F0702030302020204" pitchFamily="66" charset="0"/>
              </a:rPr>
              <a:t>σύνολο εσόδων, €/έτος			</a:t>
            </a:r>
            <a:r>
              <a:rPr lang="en-US" sz="1600" b="1" dirty="0" smtClean="0">
                <a:solidFill>
                  <a:srgbClr val="000000"/>
                </a:solidFill>
                <a:latin typeface="Calibri" panose="020F0502020204030204" pitchFamily="34" charset="0"/>
                <a:ea typeface="Calibri" panose="020F0502020204030204" pitchFamily="34" charset="0"/>
                <a:cs typeface="Comic Sans MS" panose="030F0702030302020204" pitchFamily="66" charset="0"/>
              </a:rPr>
              <a:t>9</a:t>
            </a:r>
            <a:r>
              <a:rPr lang="el-GR" sz="1600" b="1" dirty="0" smtClean="0">
                <a:solidFill>
                  <a:srgbClr val="000000"/>
                </a:solidFill>
                <a:latin typeface="Calibri" panose="020F0502020204030204" pitchFamily="34" charset="0"/>
                <a:ea typeface="Calibri" panose="020F0502020204030204" pitchFamily="34" charset="0"/>
                <a:cs typeface="Comic Sans MS" panose="030F0702030302020204" pitchFamily="66" charset="0"/>
              </a:rPr>
              <a:t>.</a:t>
            </a:r>
            <a:r>
              <a:rPr lang="en-US" sz="1600" b="1" dirty="0" smtClean="0">
                <a:solidFill>
                  <a:srgbClr val="000000"/>
                </a:solidFill>
                <a:latin typeface="Calibri" panose="020F0502020204030204" pitchFamily="34" charset="0"/>
                <a:ea typeface="Calibri" panose="020F0502020204030204" pitchFamily="34" charset="0"/>
                <a:cs typeface="Comic Sans MS" panose="030F0702030302020204" pitchFamily="66" charset="0"/>
              </a:rPr>
              <a:t>460</a:t>
            </a:r>
            <a:r>
              <a:rPr lang="el-GR" sz="1600" b="1" dirty="0" smtClean="0">
                <a:solidFill>
                  <a:srgbClr val="000000"/>
                </a:solidFill>
                <a:latin typeface="Calibri" panose="020F0502020204030204" pitchFamily="34" charset="0"/>
                <a:ea typeface="Calibri" panose="020F0502020204030204" pitchFamily="34" charset="0"/>
                <a:cs typeface="Comic Sans MS" panose="030F0702030302020204" pitchFamily="66" charset="0"/>
              </a:rPr>
              <a:t>.800 </a:t>
            </a:r>
            <a:endParaRPr lang="el-GR"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l-GR" sz="500" b="1" dirty="0">
                <a:solidFill>
                  <a:srgbClr val="000000"/>
                </a:solidFill>
                <a:latin typeface="Calibri" panose="020F0502020204030204" pitchFamily="34" charset="0"/>
                <a:ea typeface="Calibri" panose="020F0502020204030204" pitchFamily="34" charset="0"/>
                <a:cs typeface="Comic Sans MS" panose="030F0702030302020204" pitchFamily="66" charset="0"/>
              </a:rPr>
              <a:t> </a:t>
            </a:r>
            <a:endParaRPr lang="el-GR" sz="5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l-GR" sz="1600" dirty="0" smtClean="0">
                <a:solidFill>
                  <a:srgbClr val="000000"/>
                </a:solidFill>
                <a:latin typeface="Calibri" panose="020F0502020204030204" pitchFamily="34" charset="0"/>
                <a:ea typeface="Calibri" panose="020F0502020204030204" pitchFamily="34" charset="0"/>
                <a:cs typeface="Comic Sans MS" panose="030F0702030302020204" pitchFamily="66" charset="0"/>
              </a:rPr>
              <a:t>πρώτη </a:t>
            </a:r>
            <a:r>
              <a:rPr lang="el-GR"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ύλη, €/έτος				</a:t>
            </a:r>
            <a:r>
              <a:rPr lang="en-US" sz="1600" dirty="0" smtClean="0">
                <a:solidFill>
                  <a:srgbClr val="000000"/>
                </a:solidFill>
                <a:latin typeface="Calibri" panose="020F0502020204030204" pitchFamily="34" charset="0"/>
                <a:ea typeface="Calibri" panose="020F0502020204030204" pitchFamily="34" charset="0"/>
                <a:cs typeface="Comic Sans MS" panose="030F0702030302020204" pitchFamily="66" charset="0"/>
              </a:rPr>
              <a:t>3</a:t>
            </a:r>
            <a:r>
              <a:rPr lang="el-GR" sz="1600" dirty="0" smtClean="0">
                <a:solidFill>
                  <a:srgbClr val="000000"/>
                </a:solidFill>
                <a:latin typeface="Calibri" panose="020F0502020204030204" pitchFamily="34" charset="0"/>
                <a:ea typeface="Calibri" panose="020F0502020204030204" pitchFamily="34" charset="0"/>
                <a:cs typeface="Comic Sans MS" panose="030F0702030302020204" pitchFamily="66" charset="0"/>
              </a:rPr>
              <a:t>.</a:t>
            </a:r>
            <a:r>
              <a:rPr lang="en-US" sz="1600" dirty="0" smtClean="0">
                <a:solidFill>
                  <a:srgbClr val="000000"/>
                </a:solidFill>
                <a:latin typeface="Calibri" panose="020F0502020204030204" pitchFamily="34" charset="0"/>
                <a:ea typeface="Calibri" panose="020F0502020204030204" pitchFamily="34" charset="0"/>
                <a:cs typeface="Comic Sans MS" panose="030F0702030302020204" pitchFamily="66" charset="0"/>
              </a:rPr>
              <a:t>153</a:t>
            </a:r>
            <a:r>
              <a:rPr lang="el-GR" sz="1600" dirty="0" smtClean="0">
                <a:solidFill>
                  <a:srgbClr val="000000"/>
                </a:solidFill>
                <a:latin typeface="Calibri" panose="020F0502020204030204" pitchFamily="34" charset="0"/>
                <a:ea typeface="Calibri" panose="020F0502020204030204" pitchFamily="34" charset="0"/>
                <a:cs typeface="Comic Sans MS" panose="030F0702030302020204" pitchFamily="66" charset="0"/>
              </a:rPr>
              <a:t>.</a:t>
            </a:r>
            <a:r>
              <a:rPr lang="en-US" sz="1600" dirty="0" smtClean="0">
                <a:solidFill>
                  <a:srgbClr val="000000"/>
                </a:solidFill>
                <a:latin typeface="Calibri" panose="020F0502020204030204" pitchFamily="34" charset="0"/>
                <a:ea typeface="Calibri" panose="020F0502020204030204" pitchFamily="34" charset="0"/>
                <a:cs typeface="Comic Sans MS" panose="030F0702030302020204" pitchFamily="66" charset="0"/>
              </a:rPr>
              <a:t>6</a:t>
            </a:r>
            <a:r>
              <a:rPr lang="el-GR" sz="1600" dirty="0" smtClean="0">
                <a:solidFill>
                  <a:srgbClr val="000000"/>
                </a:solidFill>
                <a:latin typeface="Calibri" panose="020F0502020204030204" pitchFamily="34" charset="0"/>
                <a:ea typeface="Calibri" panose="020F0502020204030204" pitchFamily="34" charset="0"/>
                <a:cs typeface="Comic Sans MS" panose="030F0702030302020204" pitchFamily="66" charset="0"/>
              </a:rPr>
              <a:t>00</a:t>
            </a:r>
            <a:endParaRPr lang="el-GR"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l-GR"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εργασία, €/έτος 				</a:t>
            </a:r>
            <a:r>
              <a:rPr lang="en-US" sz="1600" dirty="0" smtClean="0">
                <a:solidFill>
                  <a:srgbClr val="000000"/>
                </a:solidFill>
                <a:latin typeface="Calibri" panose="020F0502020204030204" pitchFamily="34" charset="0"/>
                <a:ea typeface="Calibri" panose="020F0502020204030204" pitchFamily="34" charset="0"/>
                <a:cs typeface="Comic Sans MS" panose="030F0702030302020204" pitchFamily="66" charset="0"/>
              </a:rPr>
              <a:t>432</a:t>
            </a:r>
            <a:r>
              <a:rPr lang="el-GR" sz="1600" dirty="0" smtClean="0">
                <a:solidFill>
                  <a:srgbClr val="000000"/>
                </a:solidFill>
                <a:latin typeface="Calibri" panose="020F0502020204030204" pitchFamily="34" charset="0"/>
                <a:ea typeface="Calibri" panose="020F0502020204030204" pitchFamily="34" charset="0"/>
                <a:cs typeface="Comic Sans MS" panose="030F0702030302020204" pitchFamily="66" charset="0"/>
              </a:rPr>
              <a:t>.000</a:t>
            </a:r>
            <a:endParaRPr lang="el-GR"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l-GR"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λοιπά, €/έτος				</a:t>
            </a:r>
            <a:r>
              <a:rPr lang="en-US" sz="1600" dirty="0" smtClean="0">
                <a:solidFill>
                  <a:srgbClr val="000000"/>
                </a:solidFill>
                <a:latin typeface="Calibri" panose="020F0502020204030204" pitchFamily="34" charset="0"/>
                <a:ea typeface="Calibri" panose="020F0502020204030204" pitchFamily="34" charset="0"/>
                <a:cs typeface="Comic Sans MS" panose="030F0702030302020204" pitchFamily="66" charset="0"/>
              </a:rPr>
              <a:t>288</a:t>
            </a:r>
            <a:r>
              <a:rPr lang="el-GR" sz="1600" dirty="0" smtClean="0">
                <a:solidFill>
                  <a:srgbClr val="000000"/>
                </a:solidFill>
                <a:latin typeface="Calibri" panose="020F0502020204030204" pitchFamily="34" charset="0"/>
                <a:ea typeface="Calibri" panose="020F0502020204030204" pitchFamily="34" charset="0"/>
                <a:cs typeface="Comic Sans MS" panose="030F0702030302020204" pitchFamily="66" charset="0"/>
              </a:rPr>
              <a:t>.000</a:t>
            </a:r>
            <a:endParaRPr lang="el-GR"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l-GR" sz="1600" b="1" dirty="0">
                <a:solidFill>
                  <a:srgbClr val="000000"/>
                </a:solidFill>
                <a:latin typeface="Calibri" panose="020F0502020204030204" pitchFamily="34" charset="0"/>
                <a:ea typeface="Calibri" panose="020F0502020204030204" pitchFamily="34" charset="0"/>
                <a:cs typeface="Comic Sans MS" panose="030F0702030302020204" pitchFamily="66" charset="0"/>
              </a:rPr>
              <a:t>σύνολο λειτουργικών εξόδων, €/έτος		</a:t>
            </a:r>
            <a:r>
              <a:rPr lang="en-US" sz="1600" b="1" dirty="0" smtClean="0">
                <a:solidFill>
                  <a:srgbClr val="000000"/>
                </a:solidFill>
                <a:latin typeface="Calibri" panose="020F0502020204030204" pitchFamily="34" charset="0"/>
                <a:ea typeface="Calibri" panose="020F0502020204030204" pitchFamily="34" charset="0"/>
                <a:cs typeface="Comic Sans MS" panose="030F0702030302020204" pitchFamily="66" charset="0"/>
              </a:rPr>
              <a:t>3</a:t>
            </a:r>
            <a:r>
              <a:rPr lang="el-GR" sz="1600" b="1" dirty="0" smtClean="0">
                <a:solidFill>
                  <a:srgbClr val="000000"/>
                </a:solidFill>
                <a:latin typeface="Calibri" panose="020F0502020204030204" pitchFamily="34" charset="0"/>
                <a:ea typeface="Calibri" panose="020F0502020204030204" pitchFamily="34" charset="0"/>
                <a:cs typeface="Comic Sans MS" panose="030F0702030302020204" pitchFamily="66" charset="0"/>
              </a:rPr>
              <a:t>.</a:t>
            </a:r>
            <a:r>
              <a:rPr lang="en-US" sz="1600" b="1" dirty="0" smtClean="0">
                <a:solidFill>
                  <a:srgbClr val="000000"/>
                </a:solidFill>
                <a:latin typeface="Calibri" panose="020F0502020204030204" pitchFamily="34" charset="0"/>
                <a:ea typeface="Calibri" panose="020F0502020204030204" pitchFamily="34" charset="0"/>
                <a:cs typeface="Comic Sans MS" panose="030F0702030302020204" pitchFamily="66" charset="0"/>
              </a:rPr>
              <a:t>873</a:t>
            </a:r>
            <a:r>
              <a:rPr lang="el-GR" sz="1600" b="1" dirty="0" smtClean="0">
                <a:solidFill>
                  <a:srgbClr val="000000"/>
                </a:solidFill>
                <a:latin typeface="Calibri" panose="020F0502020204030204" pitchFamily="34" charset="0"/>
                <a:ea typeface="Calibri" panose="020F0502020204030204" pitchFamily="34" charset="0"/>
                <a:cs typeface="Comic Sans MS" panose="030F0702030302020204" pitchFamily="66" charset="0"/>
              </a:rPr>
              <a:t>.</a:t>
            </a:r>
            <a:r>
              <a:rPr lang="en-US" sz="1600" b="1" dirty="0" smtClean="0">
                <a:solidFill>
                  <a:srgbClr val="000000"/>
                </a:solidFill>
                <a:latin typeface="Calibri" panose="020F0502020204030204" pitchFamily="34" charset="0"/>
                <a:ea typeface="Calibri" panose="020F0502020204030204" pitchFamily="34" charset="0"/>
                <a:cs typeface="Comic Sans MS" panose="030F0702030302020204" pitchFamily="66" charset="0"/>
              </a:rPr>
              <a:t>6</a:t>
            </a:r>
            <a:r>
              <a:rPr lang="el-GR" sz="1600" b="1" dirty="0" smtClean="0">
                <a:solidFill>
                  <a:srgbClr val="000000"/>
                </a:solidFill>
                <a:latin typeface="Calibri" panose="020F0502020204030204" pitchFamily="34" charset="0"/>
                <a:ea typeface="Calibri" panose="020F0502020204030204" pitchFamily="34" charset="0"/>
                <a:cs typeface="Comic Sans MS" panose="030F0702030302020204" pitchFamily="66" charset="0"/>
              </a:rPr>
              <a:t>00</a:t>
            </a:r>
            <a:endParaRPr lang="el-GR"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l-GR" sz="500" b="1" dirty="0">
                <a:solidFill>
                  <a:srgbClr val="000000"/>
                </a:solidFill>
                <a:latin typeface="Calibri" panose="020F0502020204030204" pitchFamily="34" charset="0"/>
                <a:ea typeface="Calibri" panose="020F0502020204030204" pitchFamily="34" charset="0"/>
                <a:cs typeface="Comic Sans MS" panose="030F0702030302020204" pitchFamily="66" charset="0"/>
              </a:rPr>
              <a:t> </a:t>
            </a:r>
            <a:endParaRPr lang="el-GR" sz="5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l-GR" sz="1600" dirty="0" smtClean="0">
                <a:solidFill>
                  <a:srgbClr val="000000"/>
                </a:solidFill>
                <a:latin typeface="Calibri" panose="020F0502020204030204" pitchFamily="34" charset="0"/>
                <a:ea typeface="Calibri" panose="020F0502020204030204" pitchFamily="34" charset="0"/>
                <a:cs typeface="Comic Sans MS" panose="030F0702030302020204" pitchFamily="66" charset="0"/>
              </a:rPr>
              <a:t>αποσβέσεις</a:t>
            </a:r>
            <a:r>
              <a:rPr lang="el-GR"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 €/έτος				</a:t>
            </a:r>
            <a:r>
              <a:rPr lang="en-US" sz="1600" dirty="0" smtClean="0">
                <a:solidFill>
                  <a:srgbClr val="000000"/>
                </a:solidFill>
                <a:latin typeface="Calibri" panose="020F0502020204030204" pitchFamily="34" charset="0"/>
                <a:ea typeface="Calibri" panose="020F0502020204030204" pitchFamily="34" charset="0"/>
                <a:cs typeface="Comic Sans MS" panose="030F0702030302020204" pitchFamily="66" charset="0"/>
              </a:rPr>
              <a:t>1.1</a:t>
            </a:r>
            <a:r>
              <a:rPr lang="el-GR" sz="1600" dirty="0" smtClean="0">
                <a:solidFill>
                  <a:srgbClr val="000000"/>
                </a:solidFill>
                <a:latin typeface="Calibri" panose="020F0502020204030204" pitchFamily="34" charset="0"/>
                <a:ea typeface="Calibri" panose="020F0502020204030204" pitchFamily="34" charset="0"/>
                <a:cs typeface="Comic Sans MS" panose="030F0702030302020204" pitchFamily="66" charset="0"/>
              </a:rPr>
              <a:t>92.</a:t>
            </a:r>
            <a:r>
              <a:rPr lang="en-US" sz="1600" dirty="0" smtClean="0">
                <a:solidFill>
                  <a:srgbClr val="000000"/>
                </a:solidFill>
                <a:latin typeface="Calibri" panose="020F0502020204030204" pitchFamily="34" charset="0"/>
                <a:ea typeface="Calibri" panose="020F0502020204030204" pitchFamily="34" charset="0"/>
                <a:cs typeface="Comic Sans MS" panose="030F0702030302020204" pitchFamily="66" charset="0"/>
              </a:rPr>
              <a:t>176</a:t>
            </a:r>
            <a:endParaRPr lang="el-GR"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l-GR" sz="1600" b="1" dirty="0">
                <a:solidFill>
                  <a:srgbClr val="000000"/>
                </a:solidFill>
                <a:latin typeface="Calibri" panose="020F0502020204030204" pitchFamily="34" charset="0"/>
                <a:ea typeface="Calibri" panose="020F0502020204030204" pitchFamily="34" charset="0"/>
                <a:cs typeface="Comic Sans MS" panose="030F0702030302020204" pitchFamily="66" charset="0"/>
              </a:rPr>
              <a:t>σύνολο </a:t>
            </a:r>
            <a:r>
              <a:rPr lang="el-GR" sz="1600" b="1" dirty="0" err="1">
                <a:solidFill>
                  <a:srgbClr val="000000"/>
                </a:solidFill>
                <a:latin typeface="Calibri" panose="020F0502020204030204" pitchFamily="34" charset="0"/>
                <a:ea typeface="Calibri" panose="020F0502020204030204" pitchFamily="34" charset="0"/>
                <a:cs typeface="Comic Sans MS" panose="030F0702030302020204" pitchFamily="66" charset="0"/>
              </a:rPr>
              <a:t>χρηματο</a:t>
            </a:r>
            <a:r>
              <a:rPr lang="el-GR" sz="1600" b="1" dirty="0">
                <a:solidFill>
                  <a:srgbClr val="000000"/>
                </a:solidFill>
                <a:latin typeface="Calibri" panose="020F0502020204030204" pitchFamily="34" charset="0"/>
                <a:ea typeface="Calibri" panose="020F0502020204030204" pitchFamily="34" charset="0"/>
                <a:cs typeface="Comic Sans MS" panose="030F0702030302020204" pitchFamily="66" charset="0"/>
              </a:rPr>
              <a:t>-οικονομικών εξόδων, €/έτος	</a:t>
            </a:r>
            <a:r>
              <a:rPr lang="en-US" sz="1600" b="1" dirty="0" smtClean="0">
                <a:solidFill>
                  <a:srgbClr val="000000"/>
                </a:solidFill>
                <a:latin typeface="Calibri" panose="020F0502020204030204" pitchFamily="34" charset="0"/>
                <a:ea typeface="Calibri" panose="020F0502020204030204" pitchFamily="34" charset="0"/>
                <a:cs typeface="Comic Sans MS" panose="030F0702030302020204" pitchFamily="66" charset="0"/>
              </a:rPr>
              <a:t>1.192.176</a:t>
            </a:r>
            <a:endParaRPr lang="el-GR"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l-GR" sz="500" dirty="0">
                <a:solidFill>
                  <a:srgbClr val="000000"/>
                </a:solidFill>
                <a:latin typeface="Calibri" panose="020F0502020204030204" pitchFamily="34" charset="0"/>
                <a:ea typeface="Calibri" panose="020F0502020204030204" pitchFamily="34" charset="0"/>
                <a:cs typeface="Comic Sans MS" panose="030F0702030302020204" pitchFamily="66" charset="0"/>
              </a:rPr>
              <a:t> </a:t>
            </a:r>
            <a:endParaRPr lang="el-GR" sz="5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l-GR"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κέρδη προ φόρων και </a:t>
            </a:r>
            <a:r>
              <a:rPr lang="el-GR" sz="1600" dirty="0" smtClean="0">
                <a:solidFill>
                  <a:srgbClr val="000000"/>
                </a:solidFill>
                <a:latin typeface="Calibri" panose="020F0502020204030204" pitchFamily="34" charset="0"/>
                <a:ea typeface="Calibri" panose="020F0502020204030204" pitchFamily="34" charset="0"/>
                <a:cs typeface="Comic Sans MS" panose="030F0702030302020204" pitchFamily="66" charset="0"/>
              </a:rPr>
              <a:t>αποσβέσεων </a:t>
            </a:r>
            <a:r>
              <a:rPr lang="en-US" sz="1600" dirty="0" smtClean="0">
                <a:solidFill>
                  <a:srgbClr val="000000"/>
                </a:solidFill>
                <a:latin typeface="Calibri" panose="020F0502020204030204" pitchFamily="34" charset="0"/>
                <a:ea typeface="Calibri" panose="020F0502020204030204" pitchFamily="34" charset="0"/>
                <a:cs typeface="Comic Sans MS" panose="030F0702030302020204" pitchFamily="66" charset="0"/>
              </a:rPr>
              <a:t>EBTD</a:t>
            </a:r>
            <a:r>
              <a:rPr lang="el-GR"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 €/</a:t>
            </a:r>
            <a:r>
              <a:rPr lang="el-GR" sz="1600" dirty="0" smtClean="0">
                <a:solidFill>
                  <a:srgbClr val="000000"/>
                </a:solidFill>
                <a:latin typeface="Calibri" panose="020F0502020204030204" pitchFamily="34" charset="0"/>
                <a:ea typeface="Calibri" panose="020F0502020204030204" pitchFamily="34" charset="0"/>
                <a:cs typeface="Comic Sans MS" panose="030F0702030302020204" pitchFamily="66" charset="0"/>
              </a:rPr>
              <a:t>έτος	</a:t>
            </a:r>
            <a:r>
              <a:rPr lang="en-US" sz="1600" dirty="0" smtClean="0">
                <a:solidFill>
                  <a:srgbClr val="000000"/>
                </a:solidFill>
                <a:latin typeface="Calibri" panose="020F0502020204030204" pitchFamily="34" charset="0"/>
                <a:ea typeface="Calibri" panose="020F0502020204030204" pitchFamily="34" charset="0"/>
                <a:cs typeface="Comic Sans MS" panose="030F0702030302020204" pitchFamily="66" charset="0"/>
              </a:rPr>
              <a:t>5</a:t>
            </a:r>
            <a:r>
              <a:rPr lang="el-GR" sz="1600" dirty="0" smtClean="0">
                <a:solidFill>
                  <a:srgbClr val="000000"/>
                </a:solidFill>
                <a:latin typeface="Calibri" panose="020F0502020204030204" pitchFamily="34" charset="0"/>
                <a:ea typeface="Calibri" panose="020F0502020204030204" pitchFamily="34" charset="0"/>
                <a:cs typeface="Comic Sans MS" panose="030F0702030302020204" pitchFamily="66" charset="0"/>
              </a:rPr>
              <a:t>.58</a:t>
            </a:r>
            <a:r>
              <a:rPr lang="en-US" sz="1600" dirty="0" smtClean="0">
                <a:solidFill>
                  <a:srgbClr val="000000"/>
                </a:solidFill>
                <a:latin typeface="Calibri" panose="020F0502020204030204" pitchFamily="34" charset="0"/>
                <a:ea typeface="Calibri" panose="020F0502020204030204" pitchFamily="34" charset="0"/>
                <a:cs typeface="Comic Sans MS" panose="030F0702030302020204" pitchFamily="66" charset="0"/>
              </a:rPr>
              <a:t>7</a:t>
            </a:r>
            <a:r>
              <a:rPr lang="el-GR" sz="1600" dirty="0" smtClean="0">
                <a:solidFill>
                  <a:srgbClr val="000000"/>
                </a:solidFill>
                <a:latin typeface="Calibri" panose="020F0502020204030204" pitchFamily="34" charset="0"/>
                <a:ea typeface="Calibri" panose="020F0502020204030204" pitchFamily="34" charset="0"/>
                <a:cs typeface="Comic Sans MS" panose="030F0702030302020204" pitchFamily="66" charset="0"/>
              </a:rPr>
              <a:t>.</a:t>
            </a:r>
            <a:r>
              <a:rPr lang="en-US" sz="1600" dirty="0" smtClean="0">
                <a:solidFill>
                  <a:srgbClr val="000000"/>
                </a:solidFill>
                <a:latin typeface="Calibri" panose="020F0502020204030204" pitchFamily="34" charset="0"/>
                <a:ea typeface="Calibri" panose="020F0502020204030204" pitchFamily="34" charset="0"/>
                <a:cs typeface="Comic Sans MS" panose="030F0702030302020204" pitchFamily="66" charset="0"/>
              </a:rPr>
              <a:t>2</a:t>
            </a:r>
            <a:r>
              <a:rPr lang="el-GR" sz="1600" dirty="0" smtClean="0">
                <a:solidFill>
                  <a:srgbClr val="000000"/>
                </a:solidFill>
                <a:latin typeface="Calibri" panose="020F0502020204030204" pitchFamily="34" charset="0"/>
                <a:ea typeface="Calibri" panose="020F0502020204030204" pitchFamily="34" charset="0"/>
                <a:cs typeface="Comic Sans MS" panose="030F0702030302020204" pitchFamily="66" charset="0"/>
              </a:rPr>
              <a:t>00</a:t>
            </a:r>
            <a:endParaRPr lang="el-GR"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l-GR"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κέρδη προ φόρων (ΚΠΦ), €/έτος		</a:t>
            </a:r>
            <a:r>
              <a:rPr lang="el-GR" sz="1600" dirty="0" smtClean="0">
                <a:solidFill>
                  <a:srgbClr val="000000"/>
                </a:solidFill>
                <a:latin typeface="Calibri" panose="020F0502020204030204" pitchFamily="34" charset="0"/>
                <a:ea typeface="Calibri" panose="020F0502020204030204" pitchFamily="34" charset="0"/>
                <a:cs typeface="Comic Sans MS" panose="030F0702030302020204" pitchFamily="66" charset="0"/>
              </a:rPr>
              <a:t>	</a:t>
            </a:r>
            <a:r>
              <a:rPr lang="en-US" sz="1600" dirty="0" smtClean="0">
                <a:solidFill>
                  <a:srgbClr val="000000"/>
                </a:solidFill>
                <a:latin typeface="Calibri" panose="020F0502020204030204" pitchFamily="34" charset="0"/>
                <a:ea typeface="Calibri" panose="020F0502020204030204" pitchFamily="34" charset="0"/>
                <a:cs typeface="Comic Sans MS" panose="030F0702030302020204" pitchFamily="66" charset="0"/>
              </a:rPr>
              <a:t>4</a:t>
            </a:r>
            <a:r>
              <a:rPr lang="el-GR" sz="1600" dirty="0" smtClean="0">
                <a:solidFill>
                  <a:srgbClr val="000000"/>
                </a:solidFill>
                <a:latin typeface="Calibri" panose="020F0502020204030204" pitchFamily="34" charset="0"/>
                <a:ea typeface="Calibri" panose="020F0502020204030204" pitchFamily="34" charset="0"/>
                <a:cs typeface="Comic Sans MS" panose="030F0702030302020204" pitchFamily="66" charset="0"/>
              </a:rPr>
              <a:t>.</a:t>
            </a:r>
            <a:r>
              <a:rPr lang="en-US" sz="1600" dirty="0" smtClean="0">
                <a:solidFill>
                  <a:srgbClr val="000000"/>
                </a:solidFill>
                <a:latin typeface="Calibri" panose="020F0502020204030204" pitchFamily="34" charset="0"/>
                <a:ea typeface="Calibri" panose="020F0502020204030204" pitchFamily="34" charset="0"/>
                <a:cs typeface="Comic Sans MS" panose="030F0702030302020204" pitchFamily="66" charset="0"/>
              </a:rPr>
              <a:t>395</a:t>
            </a:r>
            <a:r>
              <a:rPr lang="el-GR" sz="1600" dirty="0" smtClean="0">
                <a:solidFill>
                  <a:srgbClr val="000000"/>
                </a:solidFill>
                <a:latin typeface="Calibri" panose="020F0502020204030204" pitchFamily="34" charset="0"/>
                <a:ea typeface="Calibri" panose="020F0502020204030204" pitchFamily="34" charset="0"/>
                <a:cs typeface="Comic Sans MS" panose="030F0702030302020204" pitchFamily="66" charset="0"/>
              </a:rPr>
              <a:t>.</a:t>
            </a:r>
            <a:r>
              <a:rPr lang="en-US" sz="1600" dirty="0" smtClean="0">
                <a:solidFill>
                  <a:srgbClr val="000000"/>
                </a:solidFill>
                <a:latin typeface="Calibri" panose="020F0502020204030204" pitchFamily="34" charset="0"/>
                <a:ea typeface="Calibri" panose="020F0502020204030204" pitchFamily="34" charset="0"/>
                <a:cs typeface="Comic Sans MS" panose="030F0702030302020204" pitchFamily="66" charset="0"/>
              </a:rPr>
              <a:t>024</a:t>
            </a:r>
            <a:endParaRPr lang="el-GR"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l-GR"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καθαρά κέρδη (ΚΚ), €/έτος			</a:t>
            </a:r>
            <a:r>
              <a:rPr lang="en-US" sz="1600" dirty="0" smtClean="0">
                <a:solidFill>
                  <a:srgbClr val="000000"/>
                </a:solidFill>
                <a:latin typeface="Calibri" panose="020F0502020204030204" pitchFamily="34" charset="0"/>
                <a:ea typeface="Calibri" panose="020F0502020204030204" pitchFamily="34" charset="0"/>
                <a:cs typeface="Comic Sans MS" panose="030F0702030302020204" pitchFamily="66" charset="0"/>
              </a:rPr>
              <a:t>3.296.268</a:t>
            </a:r>
            <a:r>
              <a:rPr lang="el-GR"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	(συντελεστής φορολόγησης 25 %)</a:t>
            </a:r>
            <a:endParaRPr lang="el-GR"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l-GR" sz="500" dirty="0">
                <a:solidFill>
                  <a:srgbClr val="000000"/>
                </a:solidFill>
                <a:latin typeface="Calibri" panose="020F0502020204030204" pitchFamily="34" charset="0"/>
                <a:ea typeface="Calibri" panose="020F0502020204030204" pitchFamily="34" charset="0"/>
                <a:cs typeface="Comic Sans MS" panose="030F0702030302020204" pitchFamily="66" charset="0"/>
              </a:rPr>
              <a:t> </a:t>
            </a:r>
            <a:endParaRPr lang="el-GR" sz="5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pPr>
            <a:r>
              <a:rPr lang="el-GR" sz="1600" b="1" dirty="0">
                <a:solidFill>
                  <a:srgbClr val="000000"/>
                </a:solidFill>
                <a:latin typeface="Calibri" panose="020F0502020204030204" pitchFamily="34" charset="0"/>
                <a:ea typeface="Calibri" panose="020F0502020204030204" pitchFamily="34" charset="0"/>
                <a:cs typeface="Comic Sans MS" panose="030F0702030302020204" pitchFamily="66" charset="0"/>
              </a:rPr>
              <a:t>χρόνος αποπληρωμής ιδίων, έτη		</a:t>
            </a:r>
            <a:r>
              <a:rPr lang="el-GR" sz="1600" b="1" dirty="0" smtClean="0">
                <a:solidFill>
                  <a:srgbClr val="000000"/>
                </a:solidFill>
                <a:latin typeface="Calibri" panose="020F0502020204030204" pitchFamily="34" charset="0"/>
                <a:ea typeface="Calibri" panose="020F0502020204030204" pitchFamily="34" charset="0"/>
                <a:cs typeface="Comic Sans MS" panose="030F0702030302020204" pitchFamily="66" charset="0"/>
              </a:rPr>
              <a:t>3,</a:t>
            </a:r>
            <a:r>
              <a:rPr lang="en-US" sz="1600" b="1" dirty="0" smtClean="0">
                <a:solidFill>
                  <a:srgbClr val="000000"/>
                </a:solidFill>
                <a:latin typeface="Calibri" panose="020F0502020204030204" pitchFamily="34" charset="0"/>
                <a:ea typeface="Calibri" panose="020F0502020204030204" pitchFamily="34" charset="0"/>
                <a:cs typeface="Comic Sans MS" panose="030F0702030302020204" pitchFamily="66" charset="0"/>
              </a:rPr>
              <a:t>6</a:t>
            </a:r>
            <a:r>
              <a:rPr lang="el-GR" sz="1600" b="1" dirty="0" smtClean="0">
                <a:solidFill>
                  <a:srgbClr val="000000"/>
                </a:solidFill>
                <a:latin typeface="Calibri" panose="020F0502020204030204" pitchFamily="34" charset="0"/>
                <a:ea typeface="Calibri" panose="020F0502020204030204" pitchFamily="34" charset="0"/>
                <a:cs typeface="Comic Sans MS" panose="030F0702030302020204" pitchFamily="66" charset="0"/>
              </a:rPr>
              <a:t> 	</a:t>
            </a:r>
            <a:r>
              <a:rPr lang="el-GR" sz="1600" dirty="0" smtClean="0">
                <a:solidFill>
                  <a:srgbClr val="000000"/>
                </a:solidFill>
                <a:latin typeface="Calibri" panose="020F0502020204030204" pitchFamily="34" charset="0"/>
                <a:ea typeface="Calibri" panose="020F0502020204030204" pitchFamily="34" charset="0"/>
                <a:cs typeface="Comic Sans MS" panose="030F0702030302020204" pitchFamily="66" charset="0"/>
              </a:rPr>
              <a:t>(</a:t>
            </a:r>
            <a:r>
              <a:rPr lang="en-US"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11</a:t>
            </a:r>
            <a:r>
              <a:rPr lang="el-GR"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.92</a:t>
            </a:r>
            <a:r>
              <a:rPr lang="en-US"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1</a:t>
            </a:r>
            <a:r>
              <a:rPr lang="el-GR"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a:t>
            </a:r>
            <a:r>
              <a:rPr lang="en-US"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75</a:t>
            </a:r>
            <a:r>
              <a:rPr lang="el-GR" sz="1600" dirty="0" smtClean="0">
                <a:solidFill>
                  <a:srgbClr val="000000"/>
                </a:solidFill>
                <a:latin typeface="Calibri" panose="020F0502020204030204" pitchFamily="34" charset="0"/>
                <a:ea typeface="Calibri" panose="020F0502020204030204" pitchFamily="34" charset="0"/>
                <a:cs typeface="Comic Sans MS" panose="030F0702030302020204" pitchFamily="66" charset="0"/>
              </a:rPr>
              <a:t>7/</a:t>
            </a:r>
            <a:r>
              <a:rPr lang="en-US" sz="1600" dirty="0" smtClean="0">
                <a:solidFill>
                  <a:srgbClr val="000000"/>
                </a:solidFill>
                <a:latin typeface="Calibri" panose="020F0502020204030204" pitchFamily="34" charset="0"/>
                <a:ea typeface="Calibri" panose="020F0502020204030204" pitchFamily="34" charset="0"/>
                <a:cs typeface="Comic Sans MS" panose="030F0702030302020204" pitchFamily="66" charset="0"/>
              </a:rPr>
              <a:t>3.296.268</a:t>
            </a:r>
            <a:r>
              <a:rPr lang="el-GR" sz="1600" dirty="0" smtClean="0">
                <a:solidFill>
                  <a:srgbClr val="000000"/>
                </a:solidFill>
                <a:latin typeface="Calibri" panose="020F0502020204030204" pitchFamily="34" charset="0"/>
                <a:ea typeface="Calibri" panose="020F0502020204030204" pitchFamily="34" charset="0"/>
                <a:cs typeface="Comic Sans MS" panose="030F0702030302020204" pitchFamily="66" charset="0"/>
              </a:rPr>
              <a:t> = 3,</a:t>
            </a:r>
            <a:r>
              <a:rPr lang="en-US" sz="1600" dirty="0" smtClean="0">
                <a:solidFill>
                  <a:srgbClr val="000000"/>
                </a:solidFill>
                <a:latin typeface="Calibri" panose="020F0502020204030204" pitchFamily="34" charset="0"/>
                <a:ea typeface="Calibri" panose="020F0502020204030204" pitchFamily="34" charset="0"/>
                <a:cs typeface="Comic Sans MS" panose="030F0702030302020204" pitchFamily="66" charset="0"/>
              </a:rPr>
              <a:t>6</a:t>
            </a:r>
            <a:r>
              <a:rPr lang="el-GR" sz="1600" dirty="0" smtClean="0">
                <a:solidFill>
                  <a:srgbClr val="000000"/>
                </a:solidFill>
                <a:latin typeface="Calibri" panose="020F0502020204030204" pitchFamily="34" charset="0"/>
                <a:ea typeface="Calibri" panose="020F0502020204030204" pitchFamily="34" charset="0"/>
                <a:cs typeface="Comic Sans MS" panose="030F0702030302020204" pitchFamily="66" charset="0"/>
              </a:rPr>
              <a:t>)</a:t>
            </a:r>
            <a:endParaRPr lang="el-GR"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l-GR" sz="1600" b="1" dirty="0">
                <a:solidFill>
                  <a:srgbClr val="000000"/>
                </a:solidFill>
                <a:latin typeface="Calibri" panose="020F0502020204030204" pitchFamily="34" charset="0"/>
                <a:ea typeface="Calibri" panose="020F0502020204030204" pitchFamily="34" charset="0"/>
                <a:cs typeface="Comic Sans MS" panose="030F0702030302020204" pitchFamily="66" charset="0"/>
              </a:rPr>
              <a:t>χρόνος αποπληρωμής ιδίων</a:t>
            </a:r>
            <a:endParaRPr lang="el-GR"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pPr>
            <a:r>
              <a:rPr lang="el-GR" sz="1600" b="1" dirty="0">
                <a:solidFill>
                  <a:srgbClr val="000000"/>
                </a:solidFill>
                <a:latin typeface="Calibri" panose="020F0502020204030204" pitchFamily="34" charset="0"/>
                <a:ea typeface="Calibri" panose="020F0502020204030204" pitchFamily="34" charset="0"/>
                <a:cs typeface="Comic Sans MS" panose="030F0702030302020204" pitchFamily="66" charset="0"/>
              </a:rPr>
              <a:t>με βάση το Ε</a:t>
            </a:r>
            <a:r>
              <a:rPr lang="en-US" sz="1600" b="1" dirty="0">
                <a:solidFill>
                  <a:srgbClr val="000000"/>
                </a:solidFill>
                <a:latin typeface="Calibri" panose="020F0502020204030204" pitchFamily="34" charset="0"/>
                <a:ea typeface="Calibri" panose="020F0502020204030204" pitchFamily="34" charset="0"/>
                <a:cs typeface="Comic Sans MS" panose="030F0702030302020204" pitchFamily="66" charset="0"/>
              </a:rPr>
              <a:t>BTD</a:t>
            </a:r>
            <a:r>
              <a:rPr lang="el-GR" sz="1600" b="1" dirty="0">
                <a:solidFill>
                  <a:srgbClr val="000000"/>
                </a:solidFill>
                <a:latin typeface="Calibri" panose="020F0502020204030204" pitchFamily="34" charset="0"/>
                <a:ea typeface="Calibri" panose="020F0502020204030204" pitchFamily="34" charset="0"/>
                <a:cs typeface="Comic Sans MS" panose="030F0702030302020204" pitchFamily="66" charset="0"/>
              </a:rPr>
              <a:t>, έτη				</a:t>
            </a:r>
            <a:r>
              <a:rPr lang="en-US" sz="1600" b="1" dirty="0" smtClean="0">
                <a:solidFill>
                  <a:srgbClr val="000000"/>
                </a:solidFill>
                <a:latin typeface="Calibri" panose="020F0502020204030204" pitchFamily="34" charset="0"/>
                <a:ea typeface="Calibri" panose="020F0502020204030204" pitchFamily="34" charset="0"/>
                <a:cs typeface="Comic Sans MS" panose="030F0702030302020204" pitchFamily="66" charset="0"/>
              </a:rPr>
              <a:t>2,1</a:t>
            </a:r>
            <a:r>
              <a:rPr lang="el-GR" sz="1600" b="1" dirty="0" smtClean="0">
                <a:solidFill>
                  <a:srgbClr val="000000"/>
                </a:solidFill>
                <a:latin typeface="Calibri" panose="020F0502020204030204" pitchFamily="34" charset="0"/>
                <a:ea typeface="Calibri" panose="020F0502020204030204" pitchFamily="34" charset="0"/>
                <a:cs typeface="Comic Sans MS" panose="030F0702030302020204" pitchFamily="66" charset="0"/>
              </a:rPr>
              <a:t>	</a:t>
            </a:r>
            <a:r>
              <a:rPr lang="el-GR" sz="1600" dirty="0" smtClean="0">
                <a:solidFill>
                  <a:srgbClr val="000000"/>
                </a:solidFill>
                <a:latin typeface="Calibri" panose="020F0502020204030204" pitchFamily="34" charset="0"/>
                <a:ea typeface="Calibri" panose="020F0502020204030204" pitchFamily="34" charset="0"/>
                <a:cs typeface="Comic Sans MS" panose="030F0702030302020204" pitchFamily="66" charset="0"/>
              </a:rPr>
              <a:t>(</a:t>
            </a:r>
            <a:r>
              <a:rPr lang="en-US"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11</a:t>
            </a:r>
            <a:r>
              <a:rPr lang="el-GR"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.92</a:t>
            </a:r>
            <a:r>
              <a:rPr lang="en-US"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1</a:t>
            </a:r>
            <a:r>
              <a:rPr lang="el-GR"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a:t>
            </a:r>
            <a:r>
              <a:rPr lang="en-US"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75</a:t>
            </a:r>
            <a:r>
              <a:rPr lang="el-GR" sz="1600" dirty="0" smtClean="0">
                <a:solidFill>
                  <a:srgbClr val="000000"/>
                </a:solidFill>
                <a:latin typeface="Calibri" panose="020F0502020204030204" pitchFamily="34" charset="0"/>
                <a:ea typeface="Calibri" panose="020F0502020204030204" pitchFamily="34" charset="0"/>
                <a:cs typeface="Comic Sans MS" panose="030F0702030302020204" pitchFamily="66" charset="0"/>
              </a:rPr>
              <a:t>7/</a:t>
            </a:r>
            <a:r>
              <a:rPr lang="en-US"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 5</a:t>
            </a:r>
            <a:r>
              <a:rPr lang="el-GR"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.58</a:t>
            </a:r>
            <a:r>
              <a:rPr lang="en-US"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7</a:t>
            </a:r>
            <a:r>
              <a:rPr lang="el-GR"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a:t>
            </a:r>
            <a:r>
              <a:rPr lang="en-US"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2</a:t>
            </a:r>
            <a:r>
              <a:rPr lang="el-GR"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00 = </a:t>
            </a:r>
            <a:r>
              <a:rPr lang="en-US" sz="1600" dirty="0" smtClean="0">
                <a:solidFill>
                  <a:srgbClr val="000000"/>
                </a:solidFill>
                <a:latin typeface="Calibri" panose="020F0502020204030204" pitchFamily="34" charset="0"/>
                <a:ea typeface="Calibri" panose="020F0502020204030204" pitchFamily="34" charset="0"/>
                <a:cs typeface="Comic Sans MS" panose="030F0702030302020204" pitchFamily="66" charset="0"/>
              </a:rPr>
              <a:t>2,1</a:t>
            </a:r>
            <a:r>
              <a:rPr lang="el-GR" sz="1600" dirty="0" smtClean="0">
                <a:solidFill>
                  <a:srgbClr val="000000"/>
                </a:solidFill>
                <a:latin typeface="Calibri" panose="020F0502020204030204" pitchFamily="34" charset="0"/>
                <a:ea typeface="Calibri" panose="020F0502020204030204" pitchFamily="34" charset="0"/>
                <a:cs typeface="Comic Sans MS" panose="030F0702030302020204" pitchFamily="66" charset="0"/>
              </a:rPr>
              <a:t>)</a:t>
            </a:r>
            <a:endParaRPr lang="el-GR" sz="1600" b="1" dirty="0" smtClean="0">
              <a:solidFill>
                <a:srgbClr val="000000"/>
              </a:solidFill>
              <a:latin typeface="Calibri" panose="020F0502020204030204" pitchFamily="34" charset="0"/>
              <a:ea typeface="Calibri" panose="020F0502020204030204" pitchFamily="34" charset="0"/>
              <a:cs typeface="Comic Sans MS" panose="030F0702030302020204" pitchFamily="66" charset="0"/>
            </a:endParaRPr>
          </a:p>
          <a:p>
            <a:pPr algn="just">
              <a:lnSpc>
                <a:spcPct val="115000"/>
              </a:lnSpc>
              <a:spcAft>
                <a:spcPts val="0"/>
              </a:spcAft>
            </a:pPr>
            <a:endParaRPr lang="el-GR" sz="1600" dirty="0">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l-GR" sz="1400" dirty="0" smtClean="0">
                <a:latin typeface="Calibri" panose="020F0502020204030204" pitchFamily="34" charset="0"/>
                <a:ea typeface="Calibri" panose="020F0502020204030204" pitchFamily="34" charset="0"/>
                <a:cs typeface="Times New Roman" panose="02020603050405020304" pitchFamily="18" charset="0"/>
              </a:rPr>
              <a:t>* 31.536 </a:t>
            </a:r>
            <a:r>
              <a:rPr lang="el-GR" sz="1400" dirty="0">
                <a:latin typeface="Calibri" panose="020F0502020204030204" pitchFamily="34" charset="0"/>
                <a:ea typeface="Calibri" panose="020F0502020204030204" pitchFamily="34" charset="0"/>
                <a:cs typeface="Times New Roman" panose="02020603050405020304" pitchFamily="18" charset="0"/>
              </a:rPr>
              <a:t>Μ</a:t>
            </a:r>
            <a:r>
              <a:rPr lang="en-US" sz="1400" dirty="0">
                <a:latin typeface="Calibri" panose="020F0502020204030204" pitchFamily="34" charset="0"/>
                <a:ea typeface="Calibri" panose="020F0502020204030204" pitchFamily="34" charset="0"/>
                <a:cs typeface="Times New Roman" panose="02020603050405020304" pitchFamily="18" charset="0"/>
              </a:rPr>
              <a:t>Wh</a:t>
            </a:r>
            <a:r>
              <a:rPr lang="el-GR" sz="1400" dirty="0">
                <a:latin typeface="Calibri" panose="020F0502020204030204" pitchFamily="34" charset="0"/>
                <a:ea typeface="Calibri" panose="020F0502020204030204" pitchFamily="34" charset="0"/>
                <a:cs typeface="Times New Roman" panose="02020603050405020304" pitchFamily="18" charset="0"/>
              </a:rPr>
              <a:t>/έτος Χ 175 €/</a:t>
            </a:r>
            <a:r>
              <a:rPr lang="en-US" sz="1400" dirty="0">
                <a:latin typeface="Calibri" panose="020F0502020204030204" pitchFamily="34" charset="0"/>
                <a:ea typeface="Calibri" panose="020F0502020204030204" pitchFamily="34" charset="0"/>
                <a:cs typeface="Times New Roman" panose="02020603050405020304" pitchFamily="18" charset="0"/>
              </a:rPr>
              <a:t>MWh</a:t>
            </a:r>
            <a:r>
              <a:rPr lang="el-GR" sz="1400" dirty="0">
                <a:latin typeface="Calibri" panose="020F0502020204030204" pitchFamily="34" charset="0"/>
                <a:ea typeface="Calibri" panose="020F0502020204030204" pitchFamily="34" charset="0"/>
                <a:cs typeface="Times New Roman" panose="02020603050405020304" pitchFamily="18" charset="0"/>
              </a:rPr>
              <a:t> = 5.518.800 €/έτος</a:t>
            </a:r>
          </a:p>
          <a:p>
            <a:pPr>
              <a:spcAft>
                <a:spcPts val="0"/>
              </a:spcAft>
            </a:pPr>
            <a:r>
              <a:rPr lang="el-GR" sz="1400" dirty="0">
                <a:latin typeface="Calibri" panose="020F0502020204030204" pitchFamily="34" charset="0"/>
                <a:ea typeface="Calibri" panose="020F0502020204030204" pitchFamily="34" charset="0"/>
                <a:cs typeface="Times New Roman" panose="02020603050405020304" pitchFamily="18" charset="0"/>
              </a:rPr>
              <a:t>Για συμπαραγωγή από βιομάζα ο Ν.3851/2010 ορίζει την τιμή διάθεσης της ηλεκτρικής </a:t>
            </a:r>
            <a:r>
              <a:rPr lang="en-US" sz="1400" dirty="0">
                <a:latin typeface="Calibri" panose="020F0502020204030204" pitchFamily="34" charset="0"/>
                <a:ea typeface="Calibri" panose="020F0502020204030204" pitchFamily="34" charset="0"/>
                <a:cs typeface="Times New Roman" panose="02020603050405020304" pitchFamily="18" charset="0"/>
              </a:rPr>
              <a:t>MWh</a:t>
            </a:r>
            <a:r>
              <a:rPr lang="el-GR" sz="1400" dirty="0">
                <a:latin typeface="Calibri" panose="020F0502020204030204" pitchFamily="34" charset="0"/>
                <a:ea typeface="Calibri" panose="020F0502020204030204" pitchFamily="34" charset="0"/>
                <a:cs typeface="Times New Roman" panose="02020603050405020304" pitchFamily="18" charset="0"/>
              </a:rPr>
              <a:t> στα 200 €/</a:t>
            </a:r>
            <a:r>
              <a:rPr lang="en-US" sz="1400" dirty="0">
                <a:latin typeface="Calibri" panose="020F0502020204030204" pitchFamily="34" charset="0"/>
                <a:ea typeface="Calibri" panose="020F0502020204030204" pitchFamily="34" charset="0"/>
                <a:cs typeface="Times New Roman" panose="02020603050405020304" pitchFamily="18" charset="0"/>
              </a:rPr>
              <a:t>MWh</a:t>
            </a:r>
            <a:r>
              <a:rPr lang="el-GR" sz="1400" dirty="0">
                <a:latin typeface="Calibri" panose="020F0502020204030204" pitchFamily="34" charset="0"/>
                <a:ea typeface="Calibri" panose="020F0502020204030204" pitchFamily="34" charset="0"/>
                <a:cs typeface="Times New Roman" panose="02020603050405020304" pitchFamily="18" charset="0"/>
              </a:rPr>
              <a:t> για μονάδες ονομαστικής ισχύος μικρότερης από 1 </a:t>
            </a:r>
            <a:r>
              <a:rPr lang="en-US" sz="1400" dirty="0" err="1">
                <a:latin typeface="Calibri" panose="020F0502020204030204" pitchFamily="34" charset="0"/>
                <a:ea typeface="Calibri" panose="020F0502020204030204" pitchFamily="34" charset="0"/>
                <a:cs typeface="Times New Roman" panose="02020603050405020304" pitchFamily="18" charset="0"/>
              </a:rPr>
              <a:t>MWe</a:t>
            </a:r>
            <a:r>
              <a:rPr lang="el-GR" sz="1400" dirty="0">
                <a:latin typeface="Calibri" panose="020F0502020204030204" pitchFamily="34" charset="0"/>
                <a:ea typeface="Calibri" panose="020F0502020204030204" pitchFamily="34" charset="0"/>
                <a:cs typeface="Times New Roman" panose="02020603050405020304" pitchFamily="18" charset="0"/>
              </a:rPr>
              <a:t>, 175 €/</a:t>
            </a:r>
            <a:r>
              <a:rPr lang="en-US" sz="1400" dirty="0">
                <a:latin typeface="Calibri" panose="020F0502020204030204" pitchFamily="34" charset="0"/>
                <a:ea typeface="Calibri" panose="020F0502020204030204" pitchFamily="34" charset="0"/>
                <a:cs typeface="Times New Roman" panose="02020603050405020304" pitchFamily="18" charset="0"/>
              </a:rPr>
              <a:t>MWh</a:t>
            </a:r>
            <a:r>
              <a:rPr lang="el-GR" sz="1400" dirty="0">
                <a:latin typeface="Calibri" panose="020F0502020204030204" pitchFamily="34" charset="0"/>
                <a:ea typeface="Calibri" panose="020F0502020204030204" pitchFamily="34" charset="0"/>
                <a:cs typeface="Times New Roman" panose="02020603050405020304" pitchFamily="18" charset="0"/>
              </a:rPr>
              <a:t> για μονάδες ονομαστικής ισχύος μικρότερης μεταξύ 1 και 5</a:t>
            </a:r>
            <a:r>
              <a:rPr lang="en-US" sz="1400" dirty="0" err="1">
                <a:latin typeface="Calibri" panose="020F0502020204030204" pitchFamily="34" charset="0"/>
                <a:ea typeface="Calibri" panose="020F0502020204030204" pitchFamily="34" charset="0"/>
                <a:cs typeface="Times New Roman" panose="02020603050405020304" pitchFamily="18" charset="0"/>
              </a:rPr>
              <a:t>MWe</a:t>
            </a:r>
            <a:r>
              <a:rPr lang="el-GR" sz="1400" dirty="0">
                <a:latin typeface="Calibri" panose="020F0502020204030204" pitchFamily="34" charset="0"/>
                <a:ea typeface="Calibri" panose="020F0502020204030204" pitchFamily="34" charset="0"/>
                <a:cs typeface="Times New Roman" panose="02020603050405020304" pitchFamily="18" charset="0"/>
              </a:rPr>
              <a:t> και 150 €/</a:t>
            </a:r>
            <a:r>
              <a:rPr lang="en-US" sz="1400" dirty="0">
                <a:latin typeface="Calibri" panose="020F0502020204030204" pitchFamily="34" charset="0"/>
                <a:ea typeface="Calibri" panose="020F0502020204030204" pitchFamily="34" charset="0"/>
                <a:cs typeface="Times New Roman" panose="02020603050405020304" pitchFamily="18" charset="0"/>
              </a:rPr>
              <a:t>MWh</a:t>
            </a:r>
            <a:r>
              <a:rPr lang="el-GR" sz="1400" dirty="0">
                <a:latin typeface="Calibri" panose="020F0502020204030204" pitchFamily="34" charset="0"/>
                <a:ea typeface="Calibri" panose="020F0502020204030204" pitchFamily="34" charset="0"/>
                <a:cs typeface="Times New Roman" panose="02020603050405020304" pitchFamily="18" charset="0"/>
              </a:rPr>
              <a:t> για μονάδες ονομαστικής ισχύος μεγαλύτερης από 5</a:t>
            </a:r>
            <a:r>
              <a:rPr lang="en-US" sz="1400" dirty="0" err="1">
                <a:latin typeface="Calibri" panose="020F0502020204030204" pitchFamily="34" charset="0"/>
                <a:ea typeface="Calibri" panose="020F0502020204030204" pitchFamily="34" charset="0"/>
                <a:cs typeface="Times New Roman" panose="02020603050405020304" pitchFamily="18" charset="0"/>
              </a:rPr>
              <a:t>MWe</a:t>
            </a:r>
            <a:r>
              <a:rPr lang="el-GR" sz="1400" dirty="0">
                <a:latin typeface="Calibri" panose="020F0502020204030204" pitchFamily="34" charset="0"/>
                <a:ea typeface="Calibri" panose="020F0502020204030204" pitchFamily="34" charset="0"/>
                <a:cs typeface="Times New Roman" panose="02020603050405020304" pitchFamily="18" charset="0"/>
              </a:rPr>
              <a:t>.</a:t>
            </a:r>
            <a:endParaRPr lang="el-GR" sz="1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7741373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7 - TextBox"/>
          <p:cNvSpPr txBox="1"/>
          <p:nvPr/>
        </p:nvSpPr>
        <p:spPr>
          <a:xfrm>
            <a:off x="-32" y="-24"/>
            <a:ext cx="9144032" cy="461665"/>
          </a:xfrm>
          <a:prstGeom prst="rect">
            <a:avLst/>
          </a:prstGeom>
          <a:noFill/>
        </p:spPr>
        <p:txBody>
          <a:bodyPr wrap="square" rtlCol="0">
            <a:spAutoFit/>
          </a:bodyPr>
          <a:lstStyle/>
          <a:p>
            <a:r>
              <a:rPr lang="el-GR" sz="2400" b="1" dirty="0">
                <a:solidFill>
                  <a:srgbClr val="2B3616"/>
                </a:solidFill>
              </a:rPr>
              <a:t>Παράδειγμα </a:t>
            </a:r>
            <a:r>
              <a:rPr lang="el-GR" sz="2400" b="1" dirty="0" smtClean="0">
                <a:solidFill>
                  <a:srgbClr val="2B3616"/>
                </a:solidFill>
              </a:rPr>
              <a:t>3</a:t>
            </a:r>
            <a:endParaRPr lang="el-GR" sz="2400" dirty="0">
              <a:solidFill>
                <a:srgbClr val="2B3616"/>
              </a:solidFill>
            </a:endParaRPr>
          </a:p>
        </p:txBody>
      </p:sp>
      <p:sp>
        <p:nvSpPr>
          <p:cNvPr id="5" name="Ορθογώνιο 4"/>
          <p:cNvSpPr/>
          <p:nvPr/>
        </p:nvSpPr>
        <p:spPr>
          <a:xfrm>
            <a:off x="9181" y="404664"/>
            <a:ext cx="8928992" cy="6675674"/>
          </a:xfrm>
          <a:prstGeom prst="rect">
            <a:avLst/>
          </a:prstGeom>
        </p:spPr>
        <p:txBody>
          <a:bodyPr wrap="square">
            <a:spAutoFit/>
          </a:bodyPr>
          <a:lstStyle/>
          <a:p>
            <a:pPr algn="just">
              <a:lnSpc>
                <a:spcPct val="115000"/>
              </a:lnSpc>
              <a:spcAft>
                <a:spcPts val="0"/>
              </a:spcAft>
            </a:pPr>
            <a:r>
              <a:rPr lang="el-GR" sz="1600" dirty="0">
                <a:solidFill>
                  <a:srgbClr val="000000"/>
                </a:solidFill>
                <a:ea typeface="Calibri" panose="020F0502020204030204" pitchFamily="34" charset="0"/>
                <a:cs typeface="Comic Sans MS" panose="030F0702030302020204" pitchFamily="66" charset="0"/>
              </a:rPr>
              <a:t>Για τη συμπαραγωγή θερμότητας και από το συμπυκνωτή του κύκλου </a:t>
            </a:r>
            <a:r>
              <a:rPr lang="en-US" sz="1600" dirty="0" err="1">
                <a:solidFill>
                  <a:srgbClr val="000000"/>
                </a:solidFill>
                <a:effectLst/>
                <a:ea typeface="Calibri" panose="020F0502020204030204" pitchFamily="34" charset="0"/>
                <a:cs typeface="Comic Sans MS" panose="030F0702030302020204" pitchFamily="66" charset="0"/>
              </a:rPr>
              <a:t>Rankine</a:t>
            </a:r>
            <a:r>
              <a:rPr lang="el-GR" sz="1600" dirty="0">
                <a:solidFill>
                  <a:srgbClr val="000000"/>
                </a:solidFill>
                <a:effectLst/>
                <a:ea typeface="Calibri" panose="020F0502020204030204" pitchFamily="34" charset="0"/>
                <a:cs typeface="Comic Sans MS" panose="030F0702030302020204" pitchFamily="66" charset="0"/>
              </a:rPr>
              <a:t>, θα πρέπει αυτός να λειτουργεί στους 95 </a:t>
            </a:r>
            <a:r>
              <a:rPr lang="en-US" sz="1600" baseline="30000" dirty="0" err="1">
                <a:solidFill>
                  <a:srgbClr val="000000"/>
                </a:solidFill>
                <a:effectLst/>
                <a:ea typeface="Calibri" panose="020F0502020204030204" pitchFamily="34" charset="0"/>
                <a:cs typeface="Comic Sans MS" panose="030F0702030302020204" pitchFamily="66" charset="0"/>
              </a:rPr>
              <a:t>o</a:t>
            </a:r>
            <a:r>
              <a:rPr lang="en-US" sz="1600" dirty="0" err="1">
                <a:solidFill>
                  <a:srgbClr val="000000"/>
                </a:solidFill>
                <a:effectLst/>
                <a:ea typeface="Calibri" panose="020F0502020204030204" pitchFamily="34" charset="0"/>
                <a:cs typeface="Comic Sans MS" panose="030F0702030302020204" pitchFamily="66" charset="0"/>
              </a:rPr>
              <a:t>C</a:t>
            </a:r>
            <a:r>
              <a:rPr lang="el-GR" sz="1600" dirty="0">
                <a:solidFill>
                  <a:srgbClr val="000000"/>
                </a:solidFill>
                <a:effectLst/>
                <a:ea typeface="Calibri" panose="020F0502020204030204" pitchFamily="34" charset="0"/>
                <a:cs typeface="Comic Sans MS" panose="030F0702030302020204" pitchFamily="66" charset="0"/>
              </a:rPr>
              <a:t> (15 </a:t>
            </a:r>
            <a:r>
              <a:rPr lang="el-GR" sz="1600" baseline="30000" dirty="0">
                <a:solidFill>
                  <a:srgbClr val="000000"/>
                </a:solidFill>
                <a:effectLst/>
                <a:ea typeface="Calibri" panose="020F0502020204030204" pitchFamily="34" charset="0"/>
                <a:cs typeface="Comic Sans MS" panose="030F0702030302020204" pitchFamily="66" charset="0"/>
              </a:rPr>
              <a:t>ο</a:t>
            </a:r>
            <a:r>
              <a:rPr lang="en-US" sz="1600" dirty="0">
                <a:solidFill>
                  <a:srgbClr val="000000"/>
                </a:solidFill>
                <a:effectLst/>
                <a:ea typeface="Calibri" panose="020F0502020204030204" pitchFamily="34" charset="0"/>
                <a:cs typeface="Comic Sans MS" panose="030F0702030302020204" pitchFamily="66" charset="0"/>
              </a:rPr>
              <a:t>C</a:t>
            </a:r>
            <a:r>
              <a:rPr lang="el-GR" sz="1600" dirty="0">
                <a:solidFill>
                  <a:srgbClr val="000000"/>
                </a:solidFill>
                <a:effectLst/>
                <a:ea typeface="Calibri" panose="020F0502020204030204" pitchFamily="34" charset="0"/>
                <a:cs typeface="Comic Sans MS" panose="030F0702030302020204" pitchFamily="66" charset="0"/>
              </a:rPr>
              <a:t> διαφορά για την αποτελεσματική μεταφορά θερμότητας στο νερό ψύξης των 80 </a:t>
            </a:r>
            <a:r>
              <a:rPr lang="el-GR" sz="1600" baseline="30000" dirty="0">
                <a:solidFill>
                  <a:srgbClr val="000000"/>
                </a:solidFill>
                <a:effectLst/>
                <a:ea typeface="Calibri" panose="020F0502020204030204" pitchFamily="34" charset="0"/>
                <a:cs typeface="Comic Sans MS" panose="030F0702030302020204" pitchFamily="66" charset="0"/>
              </a:rPr>
              <a:t>ο</a:t>
            </a:r>
            <a:r>
              <a:rPr lang="en-US" sz="1600" dirty="0">
                <a:solidFill>
                  <a:srgbClr val="000000"/>
                </a:solidFill>
                <a:effectLst/>
                <a:ea typeface="Calibri" panose="020F0502020204030204" pitchFamily="34" charset="0"/>
                <a:cs typeface="Comic Sans MS" panose="030F0702030302020204" pitchFamily="66" charset="0"/>
              </a:rPr>
              <a:t>C</a:t>
            </a:r>
            <a:r>
              <a:rPr lang="el-GR" sz="1600" dirty="0">
                <a:solidFill>
                  <a:srgbClr val="000000"/>
                </a:solidFill>
                <a:effectLst/>
                <a:ea typeface="Calibri" panose="020F0502020204030204" pitchFamily="34" charset="0"/>
                <a:cs typeface="Comic Sans MS" panose="030F0702030302020204" pitchFamily="66" charset="0"/>
              </a:rPr>
              <a:t>), ελαττώνοντας την ηλεκτρική </a:t>
            </a:r>
            <a:r>
              <a:rPr lang="el-GR" sz="1600" dirty="0" smtClean="0">
                <a:solidFill>
                  <a:srgbClr val="000000"/>
                </a:solidFill>
                <a:ea typeface="Calibri" panose="020F0502020204030204" pitchFamily="34" charset="0"/>
                <a:cs typeface="Comic Sans MS" panose="030F0702030302020204" pitchFamily="66" charset="0"/>
              </a:rPr>
              <a:t>παραγωγή και την ηλεκτρική </a:t>
            </a:r>
            <a:r>
              <a:rPr lang="el-GR" sz="1600" dirty="0" smtClean="0">
                <a:solidFill>
                  <a:srgbClr val="000000"/>
                </a:solidFill>
                <a:effectLst/>
                <a:ea typeface="Calibri" panose="020F0502020204030204" pitchFamily="34" charset="0"/>
                <a:cs typeface="Comic Sans MS" panose="030F0702030302020204" pitchFamily="66" charset="0"/>
              </a:rPr>
              <a:t>απόδοση </a:t>
            </a:r>
            <a:r>
              <a:rPr lang="el-GR" sz="1600" dirty="0">
                <a:solidFill>
                  <a:srgbClr val="000000"/>
                </a:solidFill>
                <a:effectLst/>
                <a:ea typeface="Calibri" panose="020F0502020204030204" pitchFamily="34" charset="0"/>
                <a:cs typeface="Comic Sans MS" panose="030F0702030302020204" pitchFamily="66" charset="0"/>
              </a:rPr>
              <a:t>της μονάδας. </a:t>
            </a:r>
            <a:r>
              <a:rPr lang="el-GR" sz="1600" dirty="0" smtClean="0">
                <a:solidFill>
                  <a:srgbClr val="000000"/>
                </a:solidFill>
                <a:effectLst/>
                <a:ea typeface="Calibri" panose="020F0502020204030204" pitchFamily="34" charset="0"/>
                <a:cs typeface="Comic Sans MS" panose="030F0702030302020204" pitchFamily="66" charset="0"/>
              </a:rPr>
              <a:t>Ο κύκλος του ατμοστροβίλου θα πρέπει εκ νέου να λυθεί.</a:t>
            </a:r>
            <a:endParaRPr lang="el-GR" sz="1600" dirty="0">
              <a:effectLst/>
              <a:ea typeface="Calibri" panose="020F0502020204030204" pitchFamily="34" charset="0"/>
              <a:cs typeface="Times New Roman" panose="02020603050405020304" pitchFamily="18" charset="0"/>
            </a:endParaRPr>
          </a:p>
          <a:p>
            <a:pPr algn="just">
              <a:lnSpc>
                <a:spcPct val="115000"/>
              </a:lnSpc>
              <a:spcAft>
                <a:spcPts val="0"/>
              </a:spcAft>
            </a:pPr>
            <a:r>
              <a:rPr lang="el-GR" sz="1000" dirty="0">
                <a:solidFill>
                  <a:srgbClr val="000000"/>
                </a:solidFill>
                <a:effectLst/>
                <a:ea typeface="Calibri" panose="020F0502020204030204" pitchFamily="34" charset="0"/>
                <a:cs typeface="Comic Sans MS" panose="030F0702030302020204" pitchFamily="66" charset="0"/>
              </a:rPr>
              <a:t> </a:t>
            </a:r>
            <a:endParaRPr lang="el-GR" sz="1000" dirty="0">
              <a:effectLst/>
              <a:ea typeface="Calibri" panose="020F0502020204030204" pitchFamily="34" charset="0"/>
              <a:cs typeface="Times New Roman" panose="02020603050405020304" pitchFamily="18" charset="0"/>
            </a:endParaRPr>
          </a:p>
          <a:p>
            <a:pPr algn="just">
              <a:lnSpc>
                <a:spcPct val="115000"/>
              </a:lnSpc>
              <a:spcAft>
                <a:spcPts val="0"/>
              </a:spcAft>
            </a:pPr>
            <a:r>
              <a:rPr lang="el-GR" sz="1600" dirty="0">
                <a:solidFill>
                  <a:srgbClr val="000000"/>
                </a:solidFill>
                <a:effectLst/>
                <a:ea typeface="Calibri" panose="020F0502020204030204" pitchFamily="34" charset="0"/>
                <a:cs typeface="Comic Sans MS" panose="030F0702030302020204" pitchFamily="66" charset="0"/>
              </a:rPr>
              <a:t>Στην περίπτωση αυτή, η θερμότητα που αποδίδεται στον κύκλο </a:t>
            </a:r>
            <a:r>
              <a:rPr lang="en-US" sz="1600" dirty="0" err="1">
                <a:solidFill>
                  <a:srgbClr val="000000"/>
                </a:solidFill>
                <a:effectLst/>
                <a:ea typeface="Calibri" panose="020F0502020204030204" pitchFamily="34" charset="0"/>
                <a:cs typeface="Comic Sans MS" panose="030F0702030302020204" pitchFamily="66" charset="0"/>
              </a:rPr>
              <a:t>Rankine</a:t>
            </a:r>
            <a:r>
              <a:rPr lang="el-GR" sz="1600" dirty="0">
                <a:solidFill>
                  <a:srgbClr val="000000"/>
                </a:solidFill>
                <a:effectLst/>
                <a:ea typeface="Calibri" panose="020F0502020204030204" pitchFamily="34" charset="0"/>
                <a:cs typeface="Comic Sans MS" panose="030F0702030302020204" pitchFamily="66" charset="0"/>
              </a:rPr>
              <a:t> συνεχίζει να είναι 9380,5 </a:t>
            </a:r>
            <a:r>
              <a:rPr lang="en-US" sz="1600" dirty="0" err="1">
                <a:solidFill>
                  <a:srgbClr val="000000"/>
                </a:solidFill>
                <a:effectLst/>
                <a:ea typeface="Calibri" panose="020F0502020204030204" pitchFamily="34" charset="0"/>
                <a:cs typeface="Comic Sans MS" panose="030F0702030302020204" pitchFamily="66" charset="0"/>
              </a:rPr>
              <a:t>kj</a:t>
            </a:r>
            <a:r>
              <a:rPr lang="el-GR" sz="1600" dirty="0">
                <a:solidFill>
                  <a:srgbClr val="000000"/>
                </a:solidFill>
                <a:effectLst/>
                <a:ea typeface="Calibri" panose="020F0502020204030204" pitchFamily="34" charset="0"/>
                <a:cs typeface="Comic Sans MS" panose="030F0702030302020204" pitchFamily="66" charset="0"/>
              </a:rPr>
              <a:t>/</a:t>
            </a:r>
            <a:r>
              <a:rPr lang="en-US" sz="1600" dirty="0">
                <a:solidFill>
                  <a:srgbClr val="000000"/>
                </a:solidFill>
                <a:effectLst/>
                <a:ea typeface="Calibri" panose="020F0502020204030204" pitchFamily="34" charset="0"/>
                <a:cs typeface="Comic Sans MS" panose="030F0702030302020204" pitchFamily="66" charset="0"/>
              </a:rPr>
              <a:t>kg </a:t>
            </a:r>
            <a:r>
              <a:rPr lang="el-GR" sz="1600" dirty="0">
                <a:solidFill>
                  <a:srgbClr val="000000"/>
                </a:solidFill>
                <a:effectLst/>
                <a:ea typeface="Calibri" panose="020F0502020204030204" pitchFamily="34" charset="0"/>
                <a:cs typeface="Comic Sans MS" panose="030F0702030302020204" pitchFamily="66" charset="0"/>
              </a:rPr>
              <a:t>βιομάζας στην είσοδο ή 9380,5 </a:t>
            </a:r>
            <a:r>
              <a:rPr lang="en-US" sz="1600" dirty="0" err="1">
                <a:solidFill>
                  <a:srgbClr val="000000"/>
                </a:solidFill>
                <a:effectLst/>
                <a:ea typeface="Calibri" panose="020F0502020204030204" pitchFamily="34" charset="0"/>
                <a:cs typeface="Comic Sans MS" panose="030F0702030302020204" pitchFamily="66" charset="0"/>
              </a:rPr>
              <a:t>kj</a:t>
            </a:r>
            <a:r>
              <a:rPr lang="el-GR" sz="1600" dirty="0">
                <a:solidFill>
                  <a:srgbClr val="000000"/>
                </a:solidFill>
                <a:effectLst/>
                <a:ea typeface="Calibri" panose="020F0502020204030204" pitchFamily="34" charset="0"/>
                <a:cs typeface="Comic Sans MS" panose="030F0702030302020204" pitchFamily="66" charset="0"/>
              </a:rPr>
              <a:t>/</a:t>
            </a:r>
            <a:r>
              <a:rPr lang="en-US" sz="1600" dirty="0">
                <a:solidFill>
                  <a:srgbClr val="000000"/>
                </a:solidFill>
                <a:effectLst/>
                <a:ea typeface="Calibri" panose="020F0502020204030204" pitchFamily="34" charset="0"/>
                <a:cs typeface="Comic Sans MS" panose="030F0702030302020204" pitchFamily="66" charset="0"/>
              </a:rPr>
              <a:t>sec</a:t>
            </a:r>
            <a:r>
              <a:rPr lang="el-GR" sz="1600" dirty="0">
                <a:solidFill>
                  <a:srgbClr val="000000"/>
                </a:solidFill>
                <a:effectLst/>
                <a:ea typeface="Calibri" panose="020F0502020204030204" pitchFamily="34" charset="0"/>
                <a:cs typeface="Comic Sans MS" panose="030F0702030302020204" pitchFamily="66" charset="0"/>
              </a:rPr>
              <a:t>, αφού η τροφοδοσία του καυστήρα είναι 1 </a:t>
            </a:r>
            <a:r>
              <a:rPr lang="en-US" sz="1600" dirty="0">
                <a:solidFill>
                  <a:srgbClr val="000000"/>
                </a:solidFill>
                <a:effectLst/>
                <a:ea typeface="Calibri" panose="020F0502020204030204" pitchFamily="34" charset="0"/>
                <a:cs typeface="Comic Sans MS" panose="030F0702030302020204" pitchFamily="66" charset="0"/>
              </a:rPr>
              <a:t>kg </a:t>
            </a:r>
            <a:r>
              <a:rPr lang="el-GR" sz="1600" dirty="0">
                <a:solidFill>
                  <a:srgbClr val="000000"/>
                </a:solidFill>
                <a:effectLst/>
                <a:ea typeface="Calibri" panose="020F0502020204030204" pitchFamily="34" charset="0"/>
                <a:cs typeface="Comic Sans MS" panose="030F0702030302020204" pitchFamily="66" charset="0"/>
              </a:rPr>
              <a:t>βιομάζας / </a:t>
            </a:r>
            <a:r>
              <a:rPr lang="en-US" sz="1600" dirty="0">
                <a:solidFill>
                  <a:srgbClr val="000000"/>
                </a:solidFill>
                <a:effectLst/>
                <a:ea typeface="Calibri" panose="020F0502020204030204" pitchFamily="34" charset="0"/>
                <a:cs typeface="Comic Sans MS" panose="030F0702030302020204" pitchFamily="66" charset="0"/>
              </a:rPr>
              <a:t>sec</a:t>
            </a:r>
            <a:r>
              <a:rPr lang="el-GR" sz="1600" dirty="0">
                <a:solidFill>
                  <a:srgbClr val="000000"/>
                </a:solidFill>
                <a:effectLst/>
                <a:ea typeface="Calibri" panose="020F0502020204030204" pitchFamily="34" charset="0"/>
                <a:cs typeface="Comic Sans MS" panose="030F0702030302020204" pitchFamily="66" charset="0"/>
              </a:rPr>
              <a:t>. Η θερμότητα αυτή χρησιμοποιείται για να παράγει υπέρθερμο ατμό σε Τ3 = 600 </a:t>
            </a:r>
            <a:r>
              <a:rPr lang="en-US" sz="1600" baseline="30000" dirty="0" err="1">
                <a:solidFill>
                  <a:srgbClr val="000000"/>
                </a:solidFill>
                <a:effectLst/>
                <a:ea typeface="Calibri" panose="020F0502020204030204" pitchFamily="34" charset="0"/>
                <a:cs typeface="Comic Sans MS" panose="030F0702030302020204" pitchFamily="66" charset="0"/>
              </a:rPr>
              <a:t>o</a:t>
            </a:r>
            <a:r>
              <a:rPr lang="en-US" sz="1600" dirty="0" err="1">
                <a:solidFill>
                  <a:srgbClr val="000000"/>
                </a:solidFill>
                <a:effectLst/>
                <a:ea typeface="Calibri" panose="020F0502020204030204" pitchFamily="34" charset="0"/>
                <a:cs typeface="Comic Sans MS" panose="030F0702030302020204" pitchFamily="66" charset="0"/>
              </a:rPr>
              <a:t>C</a:t>
            </a:r>
            <a:r>
              <a:rPr lang="el-GR" sz="1600" dirty="0">
                <a:solidFill>
                  <a:srgbClr val="000000"/>
                </a:solidFill>
                <a:effectLst/>
                <a:ea typeface="Calibri" panose="020F0502020204030204" pitchFamily="34" charset="0"/>
                <a:cs typeface="Comic Sans MS" panose="030F0702030302020204" pitchFamily="66" charset="0"/>
              </a:rPr>
              <a:t> και Ρ3 = 30 </a:t>
            </a:r>
            <a:r>
              <a:rPr lang="el-GR" sz="1600" dirty="0" err="1">
                <a:solidFill>
                  <a:srgbClr val="000000"/>
                </a:solidFill>
                <a:effectLst/>
                <a:ea typeface="Calibri" panose="020F0502020204030204" pitchFamily="34" charset="0"/>
                <a:cs typeface="Comic Sans MS" panose="030F0702030302020204" pitchFamily="66" charset="0"/>
              </a:rPr>
              <a:t>ΜΡα</a:t>
            </a:r>
            <a:r>
              <a:rPr lang="el-GR" sz="1600" dirty="0">
                <a:solidFill>
                  <a:srgbClr val="000000"/>
                </a:solidFill>
                <a:effectLst/>
                <a:ea typeface="Calibri" panose="020F0502020204030204" pitchFamily="34" charset="0"/>
                <a:cs typeface="Comic Sans MS" panose="030F0702030302020204" pitchFamily="66" charset="0"/>
              </a:rPr>
              <a:t>, από συμπιεσμένο νερό σε Ρ2 = 30 </a:t>
            </a:r>
            <a:r>
              <a:rPr lang="el-GR" sz="1600" dirty="0" err="1">
                <a:solidFill>
                  <a:srgbClr val="000000"/>
                </a:solidFill>
                <a:effectLst/>
                <a:ea typeface="Calibri" panose="020F0502020204030204" pitchFamily="34" charset="0"/>
                <a:cs typeface="Comic Sans MS" panose="030F0702030302020204" pitchFamily="66" charset="0"/>
              </a:rPr>
              <a:t>ΜΡα</a:t>
            </a:r>
            <a:r>
              <a:rPr lang="el-GR" sz="1600" dirty="0">
                <a:solidFill>
                  <a:srgbClr val="000000"/>
                </a:solidFill>
                <a:effectLst/>
                <a:ea typeface="Calibri" panose="020F0502020204030204" pitchFamily="34" charset="0"/>
                <a:cs typeface="Comic Sans MS" panose="030F0702030302020204" pitchFamily="66" charset="0"/>
              </a:rPr>
              <a:t> και θερμοκρασία που θα υπολογιστεί.</a:t>
            </a:r>
            <a:endParaRPr lang="el-GR" sz="1600" dirty="0">
              <a:effectLst/>
              <a:ea typeface="Calibri" panose="020F0502020204030204" pitchFamily="34" charset="0"/>
              <a:cs typeface="Times New Roman" panose="02020603050405020304" pitchFamily="18" charset="0"/>
            </a:endParaRPr>
          </a:p>
          <a:p>
            <a:pPr algn="just">
              <a:lnSpc>
                <a:spcPct val="115000"/>
              </a:lnSpc>
              <a:spcAft>
                <a:spcPts val="0"/>
              </a:spcAft>
            </a:pPr>
            <a:r>
              <a:rPr lang="el-GR" sz="1000" dirty="0">
                <a:solidFill>
                  <a:srgbClr val="000000"/>
                </a:solidFill>
                <a:effectLst/>
                <a:ea typeface="Calibri" panose="020F0502020204030204" pitchFamily="34" charset="0"/>
                <a:cs typeface="Comic Sans MS" panose="030F0702030302020204" pitchFamily="66" charset="0"/>
              </a:rPr>
              <a:t> </a:t>
            </a:r>
            <a:endParaRPr lang="el-GR" sz="1000" dirty="0">
              <a:effectLst/>
              <a:ea typeface="Calibri" panose="020F0502020204030204" pitchFamily="34" charset="0"/>
              <a:cs typeface="Times New Roman" panose="02020603050405020304" pitchFamily="18" charset="0"/>
            </a:endParaRPr>
          </a:p>
          <a:p>
            <a:pPr algn="just">
              <a:lnSpc>
                <a:spcPct val="115000"/>
              </a:lnSpc>
              <a:spcAft>
                <a:spcPts val="0"/>
              </a:spcAft>
            </a:pPr>
            <a:r>
              <a:rPr lang="el-GR" sz="1600" dirty="0">
                <a:solidFill>
                  <a:srgbClr val="000000"/>
                </a:solidFill>
                <a:effectLst/>
                <a:ea typeface="Calibri" panose="020F0502020204030204" pitchFamily="34" charset="0"/>
                <a:cs typeface="Comic Sans MS" panose="030F0702030302020204" pitchFamily="66" charset="0"/>
              </a:rPr>
              <a:t>ΚΑΤΑΣΤΑΣΗ 1. Κορεσμένο νερό σε θερμοκρασία 15 </a:t>
            </a:r>
            <a:r>
              <a:rPr lang="el-GR" sz="1600" baseline="30000" dirty="0">
                <a:solidFill>
                  <a:srgbClr val="000000"/>
                </a:solidFill>
                <a:effectLst/>
                <a:ea typeface="Calibri" panose="020F0502020204030204" pitchFamily="34" charset="0"/>
                <a:cs typeface="Comic Sans MS" panose="030F0702030302020204" pitchFamily="66" charset="0"/>
              </a:rPr>
              <a:t>ο</a:t>
            </a:r>
            <a:r>
              <a:rPr lang="en-US" sz="1600" dirty="0">
                <a:solidFill>
                  <a:srgbClr val="000000"/>
                </a:solidFill>
                <a:effectLst/>
                <a:ea typeface="Calibri" panose="020F0502020204030204" pitchFamily="34" charset="0"/>
                <a:cs typeface="Comic Sans MS" panose="030F0702030302020204" pitchFamily="66" charset="0"/>
              </a:rPr>
              <a:t>C</a:t>
            </a:r>
            <a:r>
              <a:rPr lang="el-GR" sz="1600" dirty="0">
                <a:solidFill>
                  <a:srgbClr val="000000"/>
                </a:solidFill>
                <a:effectLst/>
                <a:ea typeface="Calibri" panose="020F0502020204030204" pitchFamily="34" charset="0"/>
                <a:cs typeface="Comic Sans MS" panose="030F0702030302020204" pitchFamily="66" charset="0"/>
              </a:rPr>
              <a:t> πάνω από τη θερμοκρασία συμπαραγωγής (Τ1 = 65 + 15 = 80 </a:t>
            </a:r>
            <a:r>
              <a:rPr lang="el-GR" sz="1600" baseline="30000" dirty="0">
                <a:solidFill>
                  <a:srgbClr val="000000"/>
                </a:solidFill>
                <a:effectLst/>
                <a:ea typeface="Calibri" panose="020F0502020204030204" pitchFamily="34" charset="0"/>
                <a:cs typeface="Comic Sans MS" panose="030F0702030302020204" pitchFamily="66" charset="0"/>
              </a:rPr>
              <a:t>ο</a:t>
            </a:r>
            <a:r>
              <a:rPr lang="en-US" sz="1600" dirty="0">
                <a:solidFill>
                  <a:srgbClr val="000000"/>
                </a:solidFill>
                <a:effectLst/>
                <a:ea typeface="Calibri" panose="020F0502020204030204" pitchFamily="34" charset="0"/>
                <a:cs typeface="Comic Sans MS" panose="030F0702030302020204" pitchFamily="66" charset="0"/>
              </a:rPr>
              <a:t>C</a:t>
            </a:r>
            <a:r>
              <a:rPr lang="el-GR" sz="1600" dirty="0">
                <a:solidFill>
                  <a:srgbClr val="000000"/>
                </a:solidFill>
                <a:effectLst/>
                <a:ea typeface="Calibri" panose="020F0502020204030204" pitchFamily="34" charset="0"/>
                <a:cs typeface="Comic Sans MS" panose="030F0702030302020204" pitchFamily="66" charset="0"/>
              </a:rPr>
              <a:t>). Από τον Πίνακα κορεσμένου νερού σε Τ1 = 80 </a:t>
            </a:r>
            <a:r>
              <a:rPr lang="en-US" sz="1600" baseline="30000" dirty="0" err="1">
                <a:solidFill>
                  <a:srgbClr val="000000"/>
                </a:solidFill>
                <a:effectLst/>
                <a:ea typeface="Calibri" panose="020F0502020204030204" pitchFamily="34" charset="0"/>
                <a:cs typeface="Comic Sans MS" panose="030F0702030302020204" pitchFamily="66" charset="0"/>
              </a:rPr>
              <a:t>o</a:t>
            </a:r>
            <a:r>
              <a:rPr lang="en-US" sz="1600" dirty="0" err="1">
                <a:solidFill>
                  <a:srgbClr val="000000"/>
                </a:solidFill>
                <a:effectLst/>
                <a:ea typeface="Calibri" panose="020F0502020204030204" pitchFamily="34" charset="0"/>
                <a:cs typeface="Comic Sans MS" panose="030F0702030302020204" pitchFamily="66" charset="0"/>
              </a:rPr>
              <a:t>C</a:t>
            </a:r>
            <a:r>
              <a:rPr lang="el-GR" sz="1600" dirty="0">
                <a:solidFill>
                  <a:srgbClr val="000000"/>
                </a:solidFill>
                <a:effectLst/>
                <a:ea typeface="Calibri" panose="020F0502020204030204" pitchFamily="34" charset="0"/>
                <a:cs typeface="Comic Sans MS" panose="030F0702030302020204" pitchFamily="66" charset="0"/>
              </a:rPr>
              <a:t>:</a:t>
            </a:r>
            <a:endParaRPr lang="el-GR" sz="1600" dirty="0">
              <a:effectLst/>
              <a:ea typeface="Calibri" panose="020F0502020204030204" pitchFamily="34" charset="0"/>
              <a:cs typeface="Times New Roman" panose="02020603050405020304" pitchFamily="18" charset="0"/>
            </a:endParaRPr>
          </a:p>
          <a:p>
            <a:pPr algn="just">
              <a:lnSpc>
                <a:spcPct val="115000"/>
              </a:lnSpc>
              <a:spcAft>
                <a:spcPts val="0"/>
              </a:spcAft>
            </a:pPr>
            <a:r>
              <a:rPr lang="el-GR" sz="1000" dirty="0">
                <a:solidFill>
                  <a:srgbClr val="000000"/>
                </a:solidFill>
                <a:effectLst/>
                <a:ea typeface="Calibri" panose="020F0502020204030204" pitchFamily="34" charset="0"/>
                <a:cs typeface="Comic Sans MS" panose="030F0702030302020204" pitchFamily="66" charset="0"/>
              </a:rPr>
              <a:t> </a:t>
            </a:r>
            <a:endParaRPr lang="el-GR" sz="1000" dirty="0">
              <a:effectLst/>
              <a:ea typeface="Calibri" panose="020F0502020204030204" pitchFamily="34" charset="0"/>
              <a:cs typeface="Times New Roman" panose="02020603050405020304" pitchFamily="18" charset="0"/>
            </a:endParaRPr>
          </a:p>
          <a:p>
            <a:pPr algn="just">
              <a:lnSpc>
                <a:spcPct val="115000"/>
              </a:lnSpc>
              <a:spcAft>
                <a:spcPts val="0"/>
              </a:spcAft>
            </a:pPr>
            <a:r>
              <a:rPr lang="el-GR" sz="1400" dirty="0">
                <a:solidFill>
                  <a:srgbClr val="000000"/>
                </a:solidFill>
                <a:effectLst/>
                <a:ea typeface="Calibri" panose="020F0502020204030204" pitchFamily="34" charset="0"/>
                <a:cs typeface="Comic Sans MS" panose="030F0702030302020204" pitchFamily="66" charset="0"/>
              </a:rPr>
              <a:t>Πίεση </a:t>
            </a:r>
            <a:r>
              <a:rPr lang="el-GR" sz="1400" dirty="0" smtClean="0">
                <a:solidFill>
                  <a:srgbClr val="000000"/>
                </a:solidFill>
                <a:effectLst/>
                <a:ea typeface="Calibri" panose="020F0502020204030204" pitchFamily="34" charset="0"/>
                <a:cs typeface="Comic Sans MS" panose="030F0702030302020204" pitchFamily="66" charset="0"/>
              </a:rPr>
              <a:t>κορεσμού</a:t>
            </a:r>
            <a:r>
              <a:rPr lang="el-GR" sz="1400" dirty="0" smtClean="0">
                <a:solidFill>
                  <a:srgbClr val="000000"/>
                </a:solidFill>
                <a:ea typeface="Calibri" panose="020F0502020204030204" pitchFamily="34" charset="0"/>
                <a:cs typeface="Comic Sans MS" panose="030F0702030302020204" pitchFamily="66" charset="0"/>
              </a:rPr>
              <a:t>: </a:t>
            </a:r>
            <a:r>
              <a:rPr lang="el-GR" sz="1400" dirty="0" smtClean="0">
                <a:solidFill>
                  <a:srgbClr val="000000"/>
                </a:solidFill>
                <a:effectLst/>
                <a:ea typeface="Calibri" panose="020F0502020204030204" pitchFamily="34" charset="0"/>
                <a:cs typeface="Comic Sans MS" panose="030F0702030302020204" pitchFamily="66" charset="0"/>
              </a:rPr>
              <a:t>Ρ1 </a:t>
            </a:r>
            <a:r>
              <a:rPr lang="el-GR" sz="1400" dirty="0">
                <a:solidFill>
                  <a:srgbClr val="000000"/>
                </a:solidFill>
                <a:effectLst/>
                <a:ea typeface="Calibri" panose="020F0502020204030204" pitchFamily="34" charset="0"/>
                <a:cs typeface="Comic Sans MS" panose="030F0702030302020204" pitchFamily="66" charset="0"/>
              </a:rPr>
              <a:t>= 47,39 </a:t>
            </a:r>
            <a:r>
              <a:rPr lang="en-US" sz="1400" dirty="0" err="1" smtClean="0">
                <a:solidFill>
                  <a:srgbClr val="000000"/>
                </a:solidFill>
                <a:effectLst/>
                <a:ea typeface="Calibri" panose="020F0502020204030204" pitchFamily="34" charset="0"/>
                <a:cs typeface="Comic Sans MS" panose="030F0702030302020204" pitchFamily="66" charset="0"/>
              </a:rPr>
              <a:t>kPa</a:t>
            </a:r>
            <a:r>
              <a:rPr lang="el-GR" sz="1400" dirty="0" smtClean="0">
                <a:solidFill>
                  <a:srgbClr val="000000"/>
                </a:solidFill>
                <a:effectLst/>
                <a:ea typeface="Calibri" panose="020F0502020204030204" pitchFamily="34" charset="0"/>
                <a:cs typeface="Comic Sans MS" panose="030F0702030302020204" pitchFamily="66" charset="0"/>
              </a:rPr>
              <a:t>	Ειδικός </a:t>
            </a:r>
            <a:r>
              <a:rPr lang="el-GR" sz="1400" dirty="0">
                <a:solidFill>
                  <a:srgbClr val="000000"/>
                </a:solidFill>
                <a:effectLst/>
                <a:ea typeface="Calibri" panose="020F0502020204030204" pitchFamily="34" charset="0"/>
                <a:cs typeface="Comic Sans MS" panose="030F0702030302020204" pitchFamily="66" charset="0"/>
              </a:rPr>
              <a:t>όγκος </a:t>
            </a:r>
            <a:r>
              <a:rPr lang="el-GR" sz="1400" dirty="0" smtClean="0">
                <a:solidFill>
                  <a:srgbClr val="000000"/>
                </a:solidFill>
                <a:effectLst/>
                <a:ea typeface="Calibri" panose="020F0502020204030204" pitchFamily="34" charset="0"/>
                <a:cs typeface="Comic Sans MS" panose="030F0702030302020204" pitchFamily="66" charset="0"/>
              </a:rPr>
              <a:t>: </a:t>
            </a:r>
            <a:r>
              <a:rPr lang="en-US" sz="1400" dirty="0" smtClean="0">
                <a:solidFill>
                  <a:srgbClr val="000000"/>
                </a:solidFill>
                <a:effectLst/>
                <a:ea typeface="Calibri" panose="020F0502020204030204" pitchFamily="34" charset="0"/>
                <a:cs typeface="Comic Sans MS" panose="030F0702030302020204" pitchFamily="66" charset="0"/>
              </a:rPr>
              <a:t>v</a:t>
            </a:r>
            <a:r>
              <a:rPr lang="el-GR" sz="1400" dirty="0">
                <a:solidFill>
                  <a:srgbClr val="000000"/>
                </a:solidFill>
                <a:effectLst/>
                <a:ea typeface="Calibri" panose="020F0502020204030204" pitchFamily="34" charset="0"/>
                <a:cs typeface="Comic Sans MS" panose="030F0702030302020204" pitchFamily="66" charset="0"/>
              </a:rPr>
              <a:t>1</a:t>
            </a:r>
            <a:r>
              <a:rPr lang="en-US" sz="1400" dirty="0">
                <a:solidFill>
                  <a:srgbClr val="000000"/>
                </a:solidFill>
                <a:effectLst/>
                <a:ea typeface="Calibri" panose="020F0502020204030204" pitchFamily="34" charset="0"/>
                <a:cs typeface="Comic Sans MS" panose="030F0702030302020204" pitchFamily="66" charset="0"/>
              </a:rPr>
              <a:t>l</a:t>
            </a:r>
            <a:r>
              <a:rPr lang="el-GR" sz="1400" dirty="0">
                <a:solidFill>
                  <a:srgbClr val="000000"/>
                </a:solidFill>
                <a:effectLst/>
                <a:ea typeface="Calibri" panose="020F0502020204030204" pitchFamily="34" charset="0"/>
                <a:cs typeface="Comic Sans MS" panose="030F0702030302020204" pitchFamily="66" charset="0"/>
              </a:rPr>
              <a:t> = 0,001029 </a:t>
            </a:r>
            <a:r>
              <a:rPr lang="en-US" sz="1400" dirty="0">
                <a:solidFill>
                  <a:srgbClr val="000000"/>
                </a:solidFill>
                <a:effectLst/>
                <a:ea typeface="Calibri" panose="020F0502020204030204" pitchFamily="34" charset="0"/>
                <a:cs typeface="Comic Sans MS" panose="030F0702030302020204" pitchFamily="66" charset="0"/>
              </a:rPr>
              <a:t>m</a:t>
            </a:r>
            <a:r>
              <a:rPr lang="el-GR" sz="1400" baseline="30000" dirty="0">
                <a:solidFill>
                  <a:srgbClr val="000000"/>
                </a:solidFill>
                <a:effectLst/>
                <a:ea typeface="Calibri" panose="020F0502020204030204" pitchFamily="34" charset="0"/>
                <a:cs typeface="Comic Sans MS" panose="030F0702030302020204" pitchFamily="66" charset="0"/>
              </a:rPr>
              <a:t>3</a:t>
            </a:r>
            <a:r>
              <a:rPr lang="el-GR" sz="1400" dirty="0">
                <a:solidFill>
                  <a:srgbClr val="000000"/>
                </a:solidFill>
                <a:effectLst/>
                <a:ea typeface="Calibri" panose="020F0502020204030204" pitchFamily="34" charset="0"/>
                <a:cs typeface="Comic Sans MS" panose="030F0702030302020204" pitchFamily="66" charset="0"/>
              </a:rPr>
              <a:t>/</a:t>
            </a:r>
            <a:r>
              <a:rPr lang="en-US" sz="1400" dirty="0" smtClean="0">
                <a:solidFill>
                  <a:srgbClr val="000000"/>
                </a:solidFill>
                <a:effectLst/>
                <a:ea typeface="Calibri" panose="020F0502020204030204" pitchFamily="34" charset="0"/>
                <a:cs typeface="Comic Sans MS" panose="030F0702030302020204" pitchFamily="66" charset="0"/>
              </a:rPr>
              <a:t>kg</a:t>
            </a:r>
            <a:r>
              <a:rPr lang="el-GR" sz="1400" dirty="0" smtClean="0">
                <a:solidFill>
                  <a:srgbClr val="000000"/>
                </a:solidFill>
                <a:effectLst/>
                <a:ea typeface="Calibri" panose="020F0502020204030204" pitchFamily="34" charset="0"/>
                <a:cs typeface="Comic Sans MS" panose="030F0702030302020204" pitchFamily="66" charset="0"/>
              </a:rPr>
              <a:t>	Ειδική ενθαλπία: </a:t>
            </a:r>
            <a:r>
              <a:rPr lang="en-US" sz="1400" dirty="0" smtClean="0">
                <a:solidFill>
                  <a:srgbClr val="000000"/>
                </a:solidFill>
                <a:effectLst/>
                <a:ea typeface="Calibri" panose="020F0502020204030204" pitchFamily="34" charset="0"/>
                <a:cs typeface="Comic Sans MS" panose="030F0702030302020204" pitchFamily="66" charset="0"/>
              </a:rPr>
              <a:t>h</a:t>
            </a:r>
            <a:r>
              <a:rPr lang="el-GR" sz="1400" dirty="0">
                <a:solidFill>
                  <a:srgbClr val="000000"/>
                </a:solidFill>
                <a:effectLst/>
                <a:ea typeface="Calibri" panose="020F0502020204030204" pitchFamily="34" charset="0"/>
                <a:cs typeface="Comic Sans MS" panose="030F0702030302020204" pitchFamily="66" charset="0"/>
              </a:rPr>
              <a:t>1</a:t>
            </a:r>
            <a:r>
              <a:rPr lang="en-US" sz="1400" dirty="0">
                <a:solidFill>
                  <a:srgbClr val="000000"/>
                </a:solidFill>
                <a:effectLst/>
                <a:ea typeface="Calibri" panose="020F0502020204030204" pitchFamily="34" charset="0"/>
                <a:cs typeface="Comic Sans MS" panose="030F0702030302020204" pitchFamily="66" charset="0"/>
              </a:rPr>
              <a:t>l</a:t>
            </a:r>
            <a:r>
              <a:rPr lang="el-GR" sz="1400" dirty="0">
                <a:solidFill>
                  <a:srgbClr val="000000"/>
                </a:solidFill>
                <a:effectLst/>
                <a:ea typeface="Calibri" panose="020F0502020204030204" pitchFamily="34" charset="0"/>
                <a:cs typeface="Comic Sans MS" panose="030F0702030302020204" pitchFamily="66" charset="0"/>
              </a:rPr>
              <a:t> = 334,91 </a:t>
            </a:r>
            <a:r>
              <a:rPr lang="en-US" sz="1400" dirty="0">
                <a:solidFill>
                  <a:srgbClr val="000000"/>
                </a:solidFill>
                <a:effectLst/>
                <a:ea typeface="Calibri" panose="020F0502020204030204" pitchFamily="34" charset="0"/>
                <a:cs typeface="Comic Sans MS" panose="030F0702030302020204" pitchFamily="66" charset="0"/>
              </a:rPr>
              <a:t>kJ</a:t>
            </a:r>
            <a:r>
              <a:rPr lang="el-GR" sz="1400" dirty="0">
                <a:solidFill>
                  <a:srgbClr val="000000"/>
                </a:solidFill>
                <a:effectLst/>
                <a:ea typeface="Calibri" panose="020F0502020204030204" pitchFamily="34" charset="0"/>
                <a:cs typeface="Comic Sans MS" panose="030F0702030302020204" pitchFamily="66" charset="0"/>
              </a:rPr>
              <a:t>/</a:t>
            </a:r>
            <a:r>
              <a:rPr lang="en-US" sz="1400" dirty="0">
                <a:solidFill>
                  <a:srgbClr val="000000"/>
                </a:solidFill>
                <a:effectLst/>
                <a:ea typeface="Calibri" panose="020F0502020204030204" pitchFamily="34" charset="0"/>
                <a:cs typeface="Comic Sans MS" panose="030F0702030302020204" pitchFamily="66" charset="0"/>
              </a:rPr>
              <a:t>kg</a:t>
            </a:r>
            <a:endParaRPr lang="el-GR" sz="1400" dirty="0">
              <a:effectLst/>
              <a:ea typeface="Calibri" panose="020F0502020204030204" pitchFamily="34" charset="0"/>
              <a:cs typeface="Times New Roman" panose="02020603050405020304" pitchFamily="18" charset="0"/>
            </a:endParaRPr>
          </a:p>
          <a:p>
            <a:pPr algn="just">
              <a:lnSpc>
                <a:spcPct val="115000"/>
              </a:lnSpc>
              <a:spcAft>
                <a:spcPts val="0"/>
              </a:spcAft>
            </a:pPr>
            <a:r>
              <a:rPr lang="el-GR" sz="1000" dirty="0">
                <a:solidFill>
                  <a:srgbClr val="000000"/>
                </a:solidFill>
                <a:effectLst/>
                <a:ea typeface="Calibri" panose="020F0502020204030204" pitchFamily="34" charset="0"/>
                <a:cs typeface="Comic Sans MS" panose="030F0702030302020204" pitchFamily="66" charset="0"/>
              </a:rPr>
              <a:t> </a:t>
            </a:r>
            <a:endParaRPr lang="el-GR" sz="1000" dirty="0">
              <a:effectLst/>
              <a:ea typeface="Calibri" panose="020F0502020204030204" pitchFamily="34" charset="0"/>
              <a:cs typeface="Times New Roman" panose="02020603050405020304" pitchFamily="18" charset="0"/>
            </a:endParaRPr>
          </a:p>
          <a:p>
            <a:pPr algn="just">
              <a:lnSpc>
                <a:spcPct val="115000"/>
              </a:lnSpc>
              <a:spcAft>
                <a:spcPts val="0"/>
              </a:spcAft>
            </a:pPr>
            <a:r>
              <a:rPr lang="el-GR" sz="1600" dirty="0">
                <a:solidFill>
                  <a:srgbClr val="000000"/>
                </a:solidFill>
                <a:effectLst/>
                <a:ea typeface="Calibri" panose="020F0502020204030204" pitchFamily="34" charset="0"/>
                <a:cs typeface="Comic Sans MS" panose="030F0702030302020204" pitchFamily="66" charset="0"/>
              </a:rPr>
              <a:t>ΚΑΤΑΣΤΑΣΗ 2. Συμπιεσμένο νερό στα 30ΜΡα και θερμοκρασία λίγο μεγαλύτερη από 80 </a:t>
            </a:r>
            <a:r>
              <a:rPr lang="el-GR" sz="1600" baseline="30000" dirty="0">
                <a:solidFill>
                  <a:srgbClr val="000000"/>
                </a:solidFill>
                <a:effectLst/>
                <a:ea typeface="Calibri" panose="020F0502020204030204" pitchFamily="34" charset="0"/>
                <a:cs typeface="Comic Sans MS" panose="030F0702030302020204" pitchFamily="66" charset="0"/>
              </a:rPr>
              <a:t>ο</a:t>
            </a:r>
            <a:r>
              <a:rPr lang="en-US" sz="1600" dirty="0">
                <a:solidFill>
                  <a:srgbClr val="000000"/>
                </a:solidFill>
                <a:effectLst/>
                <a:ea typeface="Calibri" panose="020F0502020204030204" pitchFamily="34" charset="0"/>
                <a:cs typeface="Comic Sans MS" panose="030F0702030302020204" pitchFamily="66" charset="0"/>
              </a:rPr>
              <a:t>C</a:t>
            </a:r>
            <a:r>
              <a:rPr lang="el-GR" sz="1600" dirty="0">
                <a:solidFill>
                  <a:srgbClr val="000000"/>
                </a:solidFill>
                <a:effectLst/>
                <a:ea typeface="Calibri" panose="020F0502020204030204" pitchFamily="34" charset="0"/>
                <a:cs typeface="Comic Sans MS" panose="030F0702030302020204" pitchFamily="66" charset="0"/>
              </a:rPr>
              <a:t>. Από Πίνακα συμπιεσμένου νερού για πίεση 30 </a:t>
            </a:r>
            <a:r>
              <a:rPr lang="el-GR" sz="1600" dirty="0" err="1">
                <a:solidFill>
                  <a:srgbClr val="000000"/>
                </a:solidFill>
                <a:effectLst/>
                <a:ea typeface="Calibri" panose="020F0502020204030204" pitchFamily="34" charset="0"/>
                <a:cs typeface="Comic Sans MS" panose="030F0702030302020204" pitchFamily="66" charset="0"/>
              </a:rPr>
              <a:t>ΜΡα</a:t>
            </a:r>
            <a:r>
              <a:rPr lang="el-GR" sz="1600" dirty="0">
                <a:solidFill>
                  <a:srgbClr val="000000"/>
                </a:solidFill>
                <a:effectLst/>
                <a:ea typeface="Calibri" panose="020F0502020204030204" pitchFamily="34" charset="0"/>
                <a:cs typeface="Comic Sans MS" panose="030F0702030302020204" pitchFamily="66" charset="0"/>
              </a:rPr>
              <a:t> (30.000 </a:t>
            </a:r>
            <a:r>
              <a:rPr lang="en-US" sz="1600" dirty="0" err="1">
                <a:solidFill>
                  <a:srgbClr val="000000"/>
                </a:solidFill>
                <a:effectLst/>
                <a:ea typeface="Calibri" panose="020F0502020204030204" pitchFamily="34" charset="0"/>
                <a:cs typeface="Comic Sans MS" panose="030F0702030302020204" pitchFamily="66" charset="0"/>
              </a:rPr>
              <a:t>kPa</a:t>
            </a:r>
            <a:r>
              <a:rPr lang="el-GR" sz="1600" dirty="0">
                <a:solidFill>
                  <a:srgbClr val="000000"/>
                </a:solidFill>
                <a:effectLst/>
                <a:ea typeface="Calibri" panose="020F0502020204030204" pitchFamily="34" charset="0"/>
                <a:cs typeface="Comic Sans MS" panose="030F0702030302020204" pitchFamily="66" charset="0"/>
              </a:rPr>
              <a:t>) και θερμοκρασία 80 </a:t>
            </a:r>
            <a:r>
              <a:rPr lang="el-GR" sz="1600" baseline="30000" dirty="0">
                <a:solidFill>
                  <a:srgbClr val="000000"/>
                </a:solidFill>
                <a:effectLst/>
                <a:ea typeface="Calibri" panose="020F0502020204030204" pitchFamily="34" charset="0"/>
                <a:cs typeface="Comic Sans MS" panose="030F0702030302020204" pitchFamily="66" charset="0"/>
              </a:rPr>
              <a:t>ο</a:t>
            </a:r>
            <a:r>
              <a:rPr lang="en-US" sz="1600" dirty="0" smtClean="0">
                <a:solidFill>
                  <a:srgbClr val="000000"/>
                </a:solidFill>
                <a:effectLst/>
                <a:ea typeface="Calibri" panose="020F0502020204030204" pitchFamily="34" charset="0"/>
                <a:cs typeface="Comic Sans MS" panose="030F0702030302020204" pitchFamily="66" charset="0"/>
              </a:rPr>
              <a:t>C</a:t>
            </a:r>
            <a:r>
              <a:rPr lang="el-GR" sz="1600" dirty="0" smtClean="0">
                <a:solidFill>
                  <a:srgbClr val="000000"/>
                </a:solidFill>
                <a:effectLst/>
                <a:ea typeface="Calibri" panose="020F0502020204030204" pitchFamily="34" charset="0"/>
                <a:cs typeface="Comic Sans MS" panose="030F0702030302020204" pitchFamily="66" charset="0"/>
              </a:rPr>
              <a:t>, ο ειδικός </a:t>
            </a:r>
            <a:r>
              <a:rPr lang="el-GR" sz="1600" dirty="0">
                <a:solidFill>
                  <a:srgbClr val="000000"/>
                </a:solidFill>
                <a:effectLst/>
                <a:ea typeface="Calibri" panose="020F0502020204030204" pitchFamily="34" charset="0"/>
                <a:cs typeface="Comic Sans MS" panose="030F0702030302020204" pitchFamily="66" charset="0"/>
              </a:rPr>
              <a:t>όγκος </a:t>
            </a:r>
            <a:r>
              <a:rPr lang="el-GR" sz="1600" dirty="0" smtClean="0">
                <a:solidFill>
                  <a:srgbClr val="000000"/>
                </a:solidFill>
                <a:effectLst/>
                <a:ea typeface="Calibri" panose="020F0502020204030204" pitchFamily="34" charset="0"/>
                <a:cs typeface="Comic Sans MS" panose="030F0702030302020204" pitchFamily="66" charset="0"/>
              </a:rPr>
              <a:t>είναι </a:t>
            </a:r>
            <a:r>
              <a:rPr lang="en-US" sz="1600" dirty="0" smtClean="0">
                <a:solidFill>
                  <a:srgbClr val="000000"/>
                </a:solidFill>
                <a:effectLst/>
                <a:ea typeface="Calibri" panose="020F0502020204030204" pitchFamily="34" charset="0"/>
                <a:cs typeface="Comic Sans MS" panose="030F0702030302020204" pitchFamily="66" charset="0"/>
              </a:rPr>
              <a:t>v</a:t>
            </a:r>
            <a:r>
              <a:rPr lang="el-GR" sz="1600" dirty="0">
                <a:solidFill>
                  <a:srgbClr val="000000"/>
                </a:solidFill>
                <a:effectLst/>
                <a:ea typeface="Calibri" panose="020F0502020204030204" pitchFamily="34" charset="0"/>
                <a:cs typeface="Comic Sans MS" panose="030F0702030302020204" pitchFamily="66" charset="0"/>
              </a:rPr>
              <a:t>2 = 0,0010156 </a:t>
            </a:r>
            <a:r>
              <a:rPr lang="en-US" sz="1600" dirty="0">
                <a:solidFill>
                  <a:srgbClr val="000000"/>
                </a:solidFill>
                <a:effectLst/>
                <a:ea typeface="Calibri" panose="020F0502020204030204" pitchFamily="34" charset="0"/>
                <a:cs typeface="Comic Sans MS" panose="030F0702030302020204" pitchFamily="66" charset="0"/>
              </a:rPr>
              <a:t>m</a:t>
            </a:r>
            <a:r>
              <a:rPr lang="el-GR" sz="1600" baseline="30000" dirty="0">
                <a:solidFill>
                  <a:srgbClr val="000000"/>
                </a:solidFill>
                <a:effectLst/>
                <a:ea typeface="Calibri" panose="020F0502020204030204" pitchFamily="34" charset="0"/>
                <a:cs typeface="Comic Sans MS" panose="030F0702030302020204" pitchFamily="66" charset="0"/>
              </a:rPr>
              <a:t>3</a:t>
            </a:r>
            <a:r>
              <a:rPr lang="el-GR" sz="1600" dirty="0">
                <a:solidFill>
                  <a:srgbClr val="000000"/>
                </a:solidFill>
                <a:effectLst/>
                <a:ea typeface="Calibri" panose="020F0502020204030204" pitchFamily="34" charset="0"/>
                <a:cs typeface="Comic Sans MS" panose="030F0702030302020204" pitchFamily="66" charset="0"/>
              </a:rPr>
              <a:t>/</a:t>
            </a:r>
            <a:r>
              <a:rPr lang="en-US" sz="1600" dirty="0" smtClean="0">
                <a:solidFill>
                  <a:srgbClr val="000000"/>
                </a:solidFill>
                <a:effectLst/>
                <a:ea typeface="Calibri" panose="020F0502020204030204" pitchFamily="34" charset="0"/>
                <a:cs typeface="Comic Sans MS" panose="030F0702030302020204" pitchFamily="66" charset="0"/>
              </a:rPr>
              <a:t>kg</a:t>
            </a:r>
            <a:r>
              <a:rPr lang="el-GR" sz="1600" dirty="0" smtClean="0">
                <a:solidFill>
                  <a:srgbClr val="000000"/>
                </a:solidFill>
                <a:effectLst/>
                <a:ea typeface="Calibri" panose="020F0502020204030204" pitchFamily="34" charset="0"/>
                <a:cs typeface="Comic Sans MS" panose="030F0702030302020204" pitchFamily="66" charset="0"/>
              </a:rPr>
              <a:t>.</a:t>
            </a:r>
            <a:endParaRPr lang="el-GR" sz="1600" dirty="0">
              <a:effectLst/>
              <a:ea typeface="Calibri" panose="020F0502020204030204" pitchFamily="34" charset="0"/>
              <a:cs typeface="Times New Roman" panose="02020603050405020304" pitchFamily="18" charset="0"/>
            </a:endParaRPr>
          </a:p>
          <a:p>
            <a:pPr algn="just">
              <a:lnSpc>
                <a:spcPct val="115000"/>
              </a:lnSpc>
              <a:spcAft>
                <a:spcPts val="0"/>
              </a:spcAft>
            </a:pPr>
            <a:r>
              <a:rPr lang="el-GR" sz="1000" dirty="0">
                <a:solidFill>
                  <a:srgbClr val="000000"/>
                </a:solidFill>
                <a:effectLst/>
                <a:ea typeface="Calibri" panose="020F0502020204030204" pitchFamily="34" charset="0"/>
                <a:cs typeface="Comic Sans MS" panose="030F0702030302020204" pitchFamily="66" charset="0"/>
              </a:rPr>
              <a:t> </a:t>
            </a:r>
            <a:endParaRPr lang="el-GR" sz="1000" dirty="0">
              <a:effectLst/>
              <a:ea typeface="Calibri" panose="020F0502020204030204" pitchFamily="34" charset="0"/>
              <a:cs typeface="Times New Roman" panose="02020603050405020304" pitchFamily="18" charset="0"/>
            </a:endParaRPr>
          </a:p>
          <a:p>
            <a:pPr algn="just">
              <a:lnSpc>
                <a:spcPct val="115000"/>
              </a:lnSpc>
              <a:spcAft>
                <a:spcPts val="0"/>
              </a:spcAft>
            </a:pPr>
            <a:r>
              <a:rPr lang="el-GR" sz="1600" dirty="0">
                <a:solidFill>
                  <a:srgbClr val="000000"/>
                </a:solidFill>
                <a:effectLst/>
                <a:ea typeface="Calibri" panose="020F0502020204030204" pitchFamily="34" charset="0"/>
                <a:cs typeface="Comic Sans MS" panose="030F0702030302020204" pitchFamily="66" charset="0"/>
              </a:rPr>
              <a:t>Μέσος ειδικός όγκος μεταξύ Καταστάσεων 1 / 2: </a:t>
            </a:r>
            <a:r>
              <a:rPr lang="en-US" sz="1600" dirty="0">
                <a:solidFill>
                  <a:srgbClr val="000000"/>
                </a:solidFill>
                <a:effectLst/>
                <a:ea typeface="Calibri" panose="020F0502020204030204" pitchFamily="34" charset="0"/>
                <a:cs typeface="Comic Sans MS" panose="030F0702030302020204" pitchFamily="66" charset="0"/>
              </a:rPr>
              <a:t>v</a:t>
            </a:r>
            <a:r>
              <a:rPr lang="el-GR" sz="1600" dirty="0">
                <a:solidFill>
                  <a:srgbClr val="000000"/>
                </a:solidFill>
                <a:effectLst/>
                <a:ea typeface="Calibri" panose="020F0502020204030204" pitchFamily="34" charset="0"/>
                <a:cs typeface="Comic Sans MS" panose="030F0702030302020204" pitchFamily="66" charset="0"/>
              </a:rPr>
              <a:t>1,2 = (0,001029 + 0,0010156)/2 = 0,001022 </a:t>
            </a:r>
            <a:r>
              <a:rPr lang="en-US" sz="1600" dirty="0">
                <a:solidFill>
                  <a:srgbClr val="000000"/>
                </a:solidFill>
                <a:effectLst/>
                <a:ea typeface="Calibri" panose="020F0502020204030204" pitchFamily="34" charset="0"/>
                <a:cs typeface="Comic Sans MS" panose="030F0702030302020204" pitchFamily="66" charset="0"/>
              </a:rPr>
              <a:t>m</a:t>
            </a:r>
            <a:r>
              <a:rPr lang="el-GR" sz="1600" baseline="30000" dirty="0">
                <a:solidFill>
                  <a:srgbClr val="000000"/>
                </a:solidFill>
                <a:effectLst/>
                <a:ea typeface="Calibri" panose="020F0502020204030204" pitchFamily="34" charset="0"/>
                <a:cs typeface="Comic Sans MS" panose="030F0702030302020204" pitchFamily="66" charset="0"/>
              </a:rPr>
              <a:t>3</a:t>
            </a:r>
            <a:r>
              <a:rPr lang="el-GR" sz="1600" dirty="0">
                <a:solidFill>
                  <a:srgbClr val="000000"/>
                </a:solidFill>
                <a:effectLst/>
                <a:ea typeface="Calibri" panose="020F0502020204030204" pitchFamily="34" charset="0"/>
                <a:cs typeface="Comic Sans MS" panose="030F0702030302020204" pitchFamily="66" charset="0"/>
              </a:rPr>
              <a:t>/</a:t>
            </a:r>
            <a:r>
              <a:rPr lang="en-US" sz="1600" dirty="0">
                <a:solidFill>
                  <a:srgbClr val="000000"/>
                </a:solidFill>
                <a:effectLst/>
                <a:ea typeface="Calibri" panose="020F0502020204030204" pitchFamily="34" charset="0"/>
                <a:cs typeface="Comic Sans MS" panose="030F0702030302020204" pitchFamily="66" charset="0"/>
              </a:rPr>
              <a:t>kg </a:t>
            </a:r>
            <a:endParaRPr lang="el-GR" sz="1600" dirty="0">
              <a:effectLst/>
              <a:ea typeface="Calibri" panose="020F0502020204030204" pitchFamily="34" charset="0"/>
              <a:cs typeface="Times New Roman" panose="02020603050405020304" pitchFamily="18" charset="0"/>
            </a:endParaRPr>
          </a:p>
          <a:p>
            <a:pPr algn="just">
              <a:lnSpc>
                <a:spcPct val="115000"/>
              </a:lnSpc>
              <a:spcAft>
                <a:spcPts val="0"/>
              </a:spcAft>
            </a:pPr>
            <a:r>
              <a:rPr lang="el-GR" sz="1000" dirty="0">
                <a:solidFill>
                  <a:srgbClr val="000000"/>
                </a:solidFill>
                <a:effectLst/>
                <a:ea typeface="Calibri" panose="020F0502020204030204" pitchFamily="34" charset="0"/>
                <a:cs typeface="Comic Sans MS" panose="030F0702030302020204" pitchFamily="66" charset="0"/>
              </a:rPr>
              <a:t> </a:t>
            </a:r>
            <a:endParaRPr lang="el-GR" sz="1000" dirty="0">
              <a:effectLst/>
              <a:ea typeface="Calibri" panose="020F0502020204030204" pitchFamily="34" charset="0"/>
              <a:cs typeface="Times New Roman" panose="02020603050405020304" pitchFamily="18" charset="0"/>
            </a:endParaRPr>
          </a:p>
          <a:p>
            <a:pPr algn="just">
              <a:lnSpc>
                <a:spcPct val="115000"/>
              </a:lnSpc>
              <a:spcAft>
                <a:spcPts val="0"/>
              </a:spcAft>
            </a:pPr>
            <a:r>
              <a:rPr lang="el-GR" sz="1600" dirty="0">
                <a:solidFill>
                  <a:srgbClr val="000000"/>
                </a:solidFill>
                <a:effectLst/>
                <a:ea typeface="Calibri" panose="020F0502020204030204" pitchFamily="34" charset="0"/>
                <a:cs typeface="Comic Sans MS" panose="030F0702030302020204" pitchFamily="66" charset="0"/>
              </a:rPr>
              <a:t>ΑΝΤΛΙΑ	</a:t>
            </a:r>
            <a:r>
              <a:rPr lang="el-GR" sz="1600" dirty="0" smtClean="0">
                <a:solidFill>
                  <a:srgbClr val="000000"/>
                </a:solidFill>
                <a:effectLst/>
                <a:ea typeface="Calibri" panose="020F0502020204030204" pitchFamily="34" charset="0"/>
                <a:cs typeface="Comic Sans MS" panose="030F0702030302020204" pitchFamily="66" charset="0"/>
              </a:rPr>
              <a:t>Ιδανικό έργο: </a:t>
            </a:r>
            <a:r>
              <a:rPr lang="en-US" sz="1600" dirty="0" smtClean="0">
                <a:solidFill>
                  <a:srgbClr val="000000"/>
                </a:solidFill>
                <a:effectLst/>
                <a:ea typeface="Calibri" panose="020F0502020204030204" pitchFamily="34" charset="0"/>
                <a:cs typeface="Comic Sans MS" panose="030F0702030302020204" pitchFamily="66" charset="0"/>
              </a:rPr>
              <a:t>win</a:t>
            </a:r>
            <a:r>
              <a:rPr lang="el-GR" sz="1600" dirty="0">
                <a:solidFill>
                  <a:srgbClr val="000000"/>
                </a:solidFill>
                <a:effectLst/>
                <a:ea typeface="Calibri" panose="020F0502020204030204" pitchFamily="34" charset="0"/>
                <a:cs typeface="Comic Sans MS" panose="030F0702030302020204" pitchFamily="66" charset="0"/>
              </a:rPr>
              <a:t>,</a:t>
            </a:r>
            <a:r>
              <a:rPr lang="en-US" sz="1600" dirty="0">
                <a:solidFill>
                  <a:srgbClr val="000000"/>
                </a:solidFill>
                <a:effectLst/>
                <a:ea typeface="Calibri" panose="020F0502020204030204" pitchFamily="34" charset="0"/>
                <a:cs typeface="Comic Sans MS" panose="030F0702030302020204" pitchFamily="66" charset="0"/>
              </a:rPr>
              <a:t>ideal</a:t>
            </a:r>
            <a:r>
              <a:rPr lang="el-GR" sz="1600" dirty="0">
                <a:solidFill>
                  <a:srgbClr val="000000"/>
                </a:solidFill>
                <a:effectLst/>
                <a:ea typeface="Calibri" panose="020F0502020204030204" pitchFamily="34" charset="0"/>
                <a:cs typeface="Comic Sans MS" panose="030F0702030302020204" pitchFamily="66" charset="0"/>
              </a:rPr>
              <a:t> = </a:t>
            </a:r>
            <a:r>
              <a:rPr lang="en-US" sz="1600" dirty="0">
                <a:solidFill>
                  <a:srgbClr val="000000"/>
                </a:solidFill>
                <a:effectLst/>
                <a:ea typeface="Calibri" panose="020F0502020204030204" pitchFamily="34" charset="0"/>
                <a:cs typeface="Comic Sans MS" panose="030F0702030302020204" pitchFamily="66" charset="0"/>
              </a:rPr>
              <a:t>v</a:t>
            </a:r>
            <a:r>
              <a:rPr lang="el-GR" sz="1600" dirty="0">
                <a:solidFill>
                  <a:srgbClr val="000000"/>
                </a:solidFill>
                <a:effectLst/>
                <a:ea typeface="Calibri" panose="020F0502020204030204" pitchFamily="34" charset="0"/>
                <a:cs typeface="Comic Sans MS" panose="030F0702030302020204" pitchFamily="66" charset="0"/>
              </a:rPr>
              <a:t>1,2*(</a:t>
            </a:r>
            <a:r>
              <a:rPr lang="en-US" sz="1600" dirty="0">
                <a:solidFill>
                  <a:srgbClr val="000000"/>
                </a:solidFill>
                <a:effectLst/>
                <a:ea typeface="Calibri" panose="020F0502020204030204" pitchFamily="34" charset="0"/>
                <a:cs typeface="Comic Sans MS" panose="030F0702030302020204" pitchFamily="66" charset="0"/>
              </a:rPr>
              <a:t>P</a:t>
            </a:r>
            <a:r>
              <a:rPr lang="el-GR" sz="1600" dirty="0">
                <a:solidFill>
                  <a:srgbClr val="000000"/>
                </a:solidFill>
                <a:effectLst/>
                <a:ea typeface="Calibri" panose="020F0502020204030204" pitchFamily="34" charset="0"/>
                <a:cs typeface="Comic Sans MS" panose="030F0702030302020204" pitchFamily="66" charset="0"/>
              </a:rPr>
              <a:t>2 – </a:t>
            </a:r>
            <a:r>
              <a:rPr lang="en-US" sz="1600" dirty="0">
                <a:solidFill>
                  <a:srgbClr val="000000"/>
                </a:solidFill>
                <a:effectLst/>
                <a:ea typeface="Calibri" panose="020F0502020204030204" pitchFamily="34" charset="0"/>
                <a:cs typeface="Comic Sans MS" panose="030F0702030302020204" pitchFamily="66" charset="0"/>
              </a:rPr>
              <a:t>P</a:t>
            </a:r>
            <a:r>
              <a:rPr lang="el-GR" sz="1600" dirty="0">
                <a:solidFill>
                  <a:srgbClr val="000000"/>
                </a:solidFill>
                <a:effectLst/>
                <a:ea typeface="Calibri" panose="020F0502020204030204" pitchFamily="34" charset="0"/>
                <a:cs typeface="Comic Sans MS" panose="030F0702030302020204" pitchFamily="66" charset="0"/>
              </a:rPr>
              <a:t>1</a:t>
            </a:r>
            <a:r>
              <a:rPr lang="el-GR" sz="1600" dirty="0" smtClean="0">
                <a:solidFill>
                  <a:srgbClr val="000000"/>
                </a:solidFill>
                <a:effectLst/>
                <a:ea typeface="Calibri" panose="020F0502020204030204" pitchFamily="34" charset="0"/>
                <a:cs typeface="Comic Sans MS" panose="030F0702030302020204" pitchFamily="66" charset="0"/>
              </a:rPr>
              <a:t>)= </a:t>
            </a:r>
            <a:r>
              <a:rPr lang="el-GR" sz="1600" dirty="0">
                <a:solidFill>
                  <a:srgbClr val="000000"/>
                </a:solidFill>
                <a:effectLst/>
                <a:ea typeface="Calibri" panose="020F0502020204030204" pitchFamily="34" charset="0"/>
                <a:cs typeface="Comic Sans MS" panose="030F0702030302020204" pitchFamily="66" charset="0"/>
              </a:rPr>
              <a:t>0,001022*(30000 – 47,39) </a:t>
            </a:r>
            <a:r>
              <a:rPr lang="el-GR" sz="1600" dirty="0" smtClean="0">
                <a:solidFill>
                  <a:srgbClr val="000000"/>
                </a:solidFill>
                <a:effectLst/>
                <a:ea typeface="Calibri" panose="020F0502020204030204" pitchFamily="34" charset="0"/>
                <a:cs typeface="Comic Sans MS" panose="030F0702030302020204" pitchFamily="66" charset="0"/>
              </a:rPr>
              <a:t>= 30,62 </a:t>
            </a:r>
            <a:r>
              <a:rPr lang="en-US" sz="1600" dirty="0" smtClean="0">
                <a:solidFill>
                  <a:srgbClr val="000000"/>
                </a:solidFill>
                <a:effectLst/>
                <a:ea typeface="Calibri" panose="020F0502020204030204" pitchFamily="34" charset="0"/>
                <a:cs typeface="Comic Sans MS" panose="030F0702030302020204" pitchFamily="66" charset="0"/>
              </a:rPr>
              <a:t>kJ</a:t>
            </a:r>
            <a:r>
              <a:rPr lang="el-GR" sz="1600" dirty="0">
                <a:solidFill>
                  <a:srgbClr val="000000"/>
                </a:solidFill>
                <a:effectLst/>
                <a:ea typeface="Calibri" panose="020F0502020204030204" pitchFamily="34" charset="0"/>
                <a:cs typeface="Comic Sans MS" panose="030F0702030302020204" pitchFamily="66" charset="0"/>
              </a:rPr>
              <a:t>/</a:t>
            </a:r>
            <a:r>
              <a:rPr lang="en-US" sz="1600" dirty="0">
                <a:solidFill>
                  <a:srgbClr val="000000"/>
                </a:solidFill>
                <a:effectLst/>
                <a:ea typeface="Calibri" panose="020F0502020204030204" pitchFamily="34" charset="0"/>
                <a:cs typeface="Comic Sans MS" panose="030F0702030302020204" pitchFamily="66" charset="0"/>
              </a:rPr>
              <a:t>kg</a:t>
            </a:r>
            <a:endParaRPr lang="el-GR" sz="1600" dirty="0">
              <a:effectLst/>
              <a:ea typeface="Calibri" panose="020F0502020204030204" pitchFamily="34" charset="0"/>
              <a:cs typeface="Times New Roman" panose="02020603050405020304" pitchFamily="18" charset="0"/>
            </a:endParaRPr>
          </a:p>
          <a:p>
            <a:pPr algn="just">
              <a:lnSpc>
                <a:spcPct val="115000"/>
              </a:lnSpc>
              <a:spcAft>
                <a:spcPts val="0"/>
              </a:spcAft>
            </a:pPr>
            <a:r>
              <a:rPr lang="el-GR" sz="1600" dirty="0">
                <a:solidFill>
                  <a:srgbClr val="000000"/>
                </a:solidFill>
                <a:effectLst/>
                <a:ea typeface="Calibri" panose="020F0502020204030204" pitchFamily="34" charset="0"/>
                <a:cs typeface="Comic Sans MS" panose="030F0702030302020204" pitchFamily="66" charset="0"/>
              </a:rPr>
              <a:t>	</a:t>
            </a:r>
            <a:r>
              <a:rPr lang="el-GR" sz="1600" dirty="0" smtClean="0">
                <a:solidFill>
                  <a:srgbClr val="000000"/>
                </a:solidFill>
                <a:effectLst/>
                <a:ea typeface="Calibri" panose="020F0502020204030204" pitchFamily="34" charset="0"/>
                <a:cs typeface="Comic Sans MS" panose="030F0702030302020204" pitchFamily="66" charset="0"/>
              </a:rPr>
              <a:t>Πραγματικό έργο: </a:t>
            </a:r>
            <a:r>
              <a:rPr lang="en-US" sz="1600" dirty="0" smtClean="0">
                <a:solidFill>
                  <a:srgbClr val="000000"/>
                </a:solidFill>
                <a:effectLst/>
                <a:ea typeface="Calibri" panose="020F0502020204030204" pitchFamily="34" charset="0"/>
                <a:cs typeface="Comic Sans MS" panose="030F0702030302020204" pitchFamily="66" charset="0"/>
              </a:rPr>
              <a:t>win</a:t>
            </a:r>
            <a:r>
              <a:rPr lang="el-GR" sz="1600" dirty="0" smtClean="0">
                <a:solidFill>
                  <a:srgbClr val="000000"/>
                </a:solidFill>
                <a:effectLst/>
                <a:ea typeface="Calibri" panose="020F0502020204030204" pitchFamily="34" charset="0"/>
                <a:cs typeface="Comic Sans MS" panose="030F0702030302020204" pitchFamily="66" charset="0"/>
              </a:rPr>
              <a:t> </a:t>
            </a:r>
            <a:r>
              <a:rPr lang="el-GR" sz="1600" dirty="0">
                <a:solidFill>
                  <a:srgbClr val="000000"/>
                </a:solidFill>
                <a:effectLst/>
                <a:ea typeface="Calibri" panose="020F0502020204030204" pitchFamily="34" charset="0"/>
                <a:cs typeface="Comic Sans MS" panose="030F0702030302020204" pitchFamily="66" charset="0"/>
              </a:rPr>
              <a:t>= </a:t>
            </a:r>
            <a:r>
              <a:rPr lang="en-US" sz="1600" dirty="0">
                <a:solidFill>
                  <a:srgbClr val="000000"/>
                </a:solidFill>
                <a:effectLst/>
                <a:ea typeface="Calibri" panose="020F0502020204030204" pitchFamily="34" charset="0"/>
                <a:cs typeface="Comic Sans MS" panose="030F0702030302020204" pitchFamily="66" charset="0"/>
              </a:rPr>
              <a:t>win</a:t>
            </a:r>
            <a:r>
              <a:rPr lang="el-GR" sz="1600" dirty="0">
                <a:solidFill>
                  <a:srgbClr val="000000"/>
                </a:solidFill>
                <a:effectLst/>
                <a:ea typeface="Calibri" panose="020F0502020204030204" pitchFamily="34" charset="0"/>
                <a:cs typeface="Comic Sans MS" panose="030F0702030302020204" pitchFamily="66" charset="0"/>
              </a:rPr>
              <a:t>,</a:t>
            </a:r>
            <a:r>
              <a:rPr lang="en-US" sz="1600" dirty="0">
                <a:solidFill>
                  <a:srgbClr val="000000"/>
                </a:solidFill>
                <a:effectLst/>
                <a:ea typeface="Calibri" panose="020F0502020204030204" pitchFamily="34" charset="0"/>
                <a:cs typeface="Comic Sans MS" panose="030F0702030302020204" pitchFamily="66" charset="0"/>
              </a:rPr>
              <a:t>ideal</a:t>
            </a:r>
            <a:r>
              <a:rPr lang="el-GR" sz="1600" dirty="0">
                <a:solidFill>
                  <a:srgbClr val="000000"/>
                </a:solidFill>
                <a:effectLst/>
                <a:ea typeface="Calibri" panose="020F0502020204030204" pitchFamily="34" charset="0"/>
                <a:cs typeface="Comic Sans MS" panose="030F0702030302020204" pitchFamily="66" charset="0"/>
              </a:rPr>
              <a:t>/</a:t>
            </a:r>
            <a:r>
              <a:rPr lang="en-US" sz="1600" dirty="0">
                <a:solidFill>
                  <a:srgbClr val="000000"/>
                </a:solidFill>
                <a:effectLst/>
                <a:ea typeface="Calibri" panose="020F0502020204030204" pitchFamily="34" charset="0"/>
                <a:cs typeface="Comic Sans MS" panose="030F0702030302020204" pitchFamily="66" charset="0"/>
              </a:rPr>
              <a:t>n</a:t>
            </a:r>
            <a:r>
              <a:rPr lang="el-GR" sz="1600" baseline="-25000" dirty="0">
                <a:solidFill>
                  <a:srgbClr val="000000"/>
                </a:solidFill>
                <a:effectLst/>
                <a:ea typeface="Calibri" panose="020F0502020204030204" pitchFamily="34" charset="0"/>
                <a:cs typeface="Comic Sans MS" panose="030F0702030302020204" pitchFamily="66" charset="0"/>
              </a:rPr>
              <a:t>αντλίας</a:t>
            </a:r>
            <a:r>
              <a:rPr lang="el-GR" sz="1600" dirty="0">
                <a:solidFill>
                  <a:srgbClr val="000000"/>
                </a:solidFill>
                <a:effectLst/>
                <a:ea typeface="Calibri" panose="020F0502020204030204" pitchFamily="34" charset="0"/>
                <a:cs typeface="Comic Sans MS" panose="030F0702030302020204" pitchFamily="66" charset="0"/>
              </a:rPr>
              <a:t> = 30,62/0,85 = 36,02 </a:t>
            </a:r>
            <a:r>
              <a:rPr lang="en-US" sz="1600" dirty="0">
                <a:solidFill>
                  <a:srgbClr val="000000"/>
                </a:solidFill>
                <a:effectLst/>
                <a:ea typeface="Calibri" panose="020F0502020204030204" pitchFamily="34" charset="0"/>
                <a:cs typeface="Comic Sans MS" panose="030F0702030302020204" pitchFamily="66" charset="0"/>
              </a:rPr>
              <a:t>kJ</a:t>
            </a:r>
            <a:r>
              <a:rPr lang="el-GR" sz="1600" dirty="0">
                <a:solidFill>
                  <a:srgbClr val="000000"/>
                </a:solidFill>
                <a:effectLst/>
                <a:ea typeface="Calibri" panose="020F0502020204030204" pitchFamily="34" charset="0"/>
                <a:cs typeface="Comic Sans MS" panose="030F0702030302020204" pitchFamily="66" charset="0"/>
              </a:rPr>
              <a:t>/</a:t>
            </a:r>
            <a:r>
              <a:rPr lang="en-US" sz="1600" dirty="0">
                <a:solidFill>
                  <a:srgbClr val="000000"/>
                </a:solidFill>
                <a:effectLst/>
                <a:ea typeface="Calibri" panose="020F0502020204030204" pitchFamily="34" charset="0"/>
                <a:cs typeface="Comic Sans MS" panose="030F0702030302020204" pitchFamily="66" charset="0"/>
              </a:rPr>
              <a:t>kg</a:t>
            </a:r>
            <a:endParaRPr lang="el-GR" sz="1600" dirty="0">
              <a:effectLst/>
              <a:ea typeface="Calibri" panose="020F0502020204030204" pitchFamily="34" charset="0"/>
              <a:cs typeface="Times New Roman" panose="02020603050405020304" pitchFamily="18" charset="0"/>
            </a:endParaRPr>
          </a:p>
          <a:p>
            <a:pPr algn="just">
              <a:lnSpc>
                <a:spcPct val="115000"/>
              </a:lnSpc>
              <a:spcAft>
                <a:spcPts val="0"/>
              </a:spcAft>
            </a:pPr>
            <a:r>
              <a:rPr lang="el-GR" sz="1000" dirty="0">
                <a:solidFill>
                  <a:srgbClr val="000000"/>
                </a:solidFill>
                <a:effectLst/>
                <a:ea typeface="Calibri" panose="020F0502020204030204" pitchFamily="34" charset="0"/>
                <a:cs typeface="Comic Sans MS" panose="030F0702030302020204" pitchFamily="66" charset="0"/>
              </a:rPr>
              <a:t> </a:t>
            </a:r>
            <a:endParaRPr lang="el-GR" sz="1000" dirty="0">
              <a:effectLst/>
              <a:ea typeface="Calibri" panose="020F0502020204030204" pitchFamily="34" charset="0"/>
              <a:cs typeface="Times New Roman" panose="02020603050405020304" pitchFamily="18" charset="0"/>
            </a:endParaRPr>
          </a:p>
          <a:p>
            <a:pPr algn="just">
              <a:lnSpc>
                <a:spcPct val="115000"/>
              </a:lnSpc>
              <a:spcAft>
                <a:spcPts val="0"/>
              </a:spcAft>
            </a:pPr>
            <a:r>
              <a:rPr lang="el-GR" sz="1600" dirty="0">
                <a:solidFill>
                  <a:srgbClr val="000000"/>
                </a:solidFill>
                <a:effectLst/>
                <a:ea typeface="Calibri" panose="020F0502020204030204" pitchFamily="34" charset="0"/>
                <a:cs typeface="Comic Sans MS" panose="030F0702030302020204" pitchFamily="66" charset="0"/>
              </a:rPr>
              <a:t>ΚΑΤΑΣΤΑΣΗ 2 (συνέχεια)	</a:t>
            </a:r>
            <a:r>
              <a:rPr lang="en-US" sz="1600" dirty="0">
                <a:solidFill>
                  <a:srgbClr val="000000"/>
                </a:solidFill>
                <a:effectLst/>
                <a:ea typeface="Calibri" panose="020F0502020204030204" pitchFamily="34" charset="0"/>
                <a:cs typeface="Comic Sans MS" panose="030F0702030302020204" pitchFamily="66" charset="0"/>
              </a:rPr>
              <a:t>h</a:t>
            </a:r>
            <a:r>
              <a:rPr lang="el-GR" sz="1600" dirty="0">
                <a:solidFill>
                  <a:srgbClr val="000000"/>
                </a:solidFill>
                <a:effectLst/>
                <a:ea typeface="Calibri" panose="020F0502020204030204" pitchFamily="34" charset="0"/>
                <a:cs typeface="Comic Sans MS" panose="030F0702030302020204" pitchFamily="66" charset="0"/>
              </a:rPr>
              <a:t>2 = </a:t>
            </a:r>
            <a:r>
              <a:rPr lang="en-US" sz="1600" dirty="0">
                <a:solidFill>
                  <a:srgbClr val="000000"/>
                </a:solidFill>
                <a:effectLst/>
                <a:ea typeface="Calibri" panose="020F0502020204030204" pitchFamily="34" charset="0"/>
                <a:cs typeface="Comic Sans MS" panose="030F0702030302020204" pitchFamily="66" charset="0"/>
              </a:rPr>
              <a:t>h</a:t>
            </a:r>
            <a:r>
              <a:rPr lang="el-GR" sz="1600" dirty="0">
                <a:solidFill>
                  <a:srgbClr val="000000"/>
                </a:solidFill>
                <a:effectLst/>
                <a:ea typeface="Calibri" panose="020F0502020204030204" pitchFamily="34" charset="0"/>
                <a:cs typeface="Comic Sans MS" panose="030F0702030302020204" pitchFamily="66" charset="0"/>
              </a:rPr>
              <a:t>1</a:t>
            </a:r>
            <a:r>
              <a:rPr lang="en-US" sz="1600" dirty="0">
                <a:solidFill>
                  <a:srgbClr val="000000"/>
                </a:solidFill>
                <a:effectLst/>
                <a:ea typeface="Calibri" panose="020F0502020204030204" pitchFamily="34" charset="0"/>
                <a:cs typeface="Comic Sans MS" panose="030F0702030302020204" pitchFamily="66" charset="0"/>
              </a:rPr>
              <a:t>l</a:t>
            </a:r>
            <a:r>
              <a:rPr lang="el-GR" sz="1600" dirty="0">
                <a:solidFill>
                  <a:srgbClr val="000000"/>
                </a:solidFill>
                <a:effectLst/>
                <a:ea typeface="Calibri" panose="020F0502020204030204" pitchFamily="34" charset="0"/>
                <a:cs typeface="Comic Sans MS" panose="030F0702030302020204" pitchFamily="66" charset="0"/>
              </a:rPr>
              <a:t> + </a:t>
            </a:r>
            <a:r>
              <a:rPr lang="en-US" sz="1600" dirty="0">
                <a:solidFill>
                  <a:srgbClr val="000000"/>
                </a:solidFill>
                <a:effectLst/>
                <a:ea typeface="Calibri" panose="020F0502020204030204" pitchFamily="34" charset="0"/>
                <a:cs typeface="Comic Sans MS" panose="030F0702030302020204" pitchFamily="66" charset="0"/>
              </a:rPr>
              <a:t>win</a:t>
            </a:r>
            <a:r>
              <a:rPr lang="el-GR" sz="1600" dirty="0">
                <a:solidFill>
                  <a:srgbClr val="000000"/>
                </a:solidFill>
                <a:effectLst/>
                <a:ea typeface="Calibri" panose="020F0502020204030204" pitchFamily="34" charset="0"/>
                <a:cs typeface="Comic Sans MS" panose="030F0702030302020204" pitchFamily="66" charset="0"/>
              </a:rPr>
              <a:t> = 334,91 + 36,02 = 370,93 </a:t>
            </a:r>
            <a:r>
              <a:rPr lang="en-US" sz="1600" dirty="0">
                <a:solidFill>
                  <a:srgbClr val="000000"/>
                </a:solidFill>
                <a:effectLst/>
                <a:ea typeface="Calibri" panose="020F0502020204030204" pitchFamily="34" charset="0"/>
                <a:cs typeface="Comic Sans MS" panose="030F0702030302020204" pitchFamily="66" charset="0"/>
              </a:rPr>
              <a:t>kJ</a:t>
            </a:r>
            <a:r>
              <a:rPr lang="el-GR" sz="1600" dirty="0">
                <a:solidFill>
                  <a:srgbClr val="000000"/>
                </a:solidFill>
                <a:effectLst/>
                <a:ea typeface="Calibri" panose="020F0502020204030204" pitchFamily="34" charset="0"/>
                <a:cs typeface="Comic Sans MS" panose="030F0702030302020204" pitchFamily="66" charset="0"/>
              </a:rPr>
              <a:t>/</a:t>
            </a:r>
            <a:r>
              <a:rPr lang="en-US" sz="1600" dirty="0">
                <a:solidFill>
                  <a:srgbClr val="000000"/>
                </a:solidFill>
                <a:effectLst/>
                <a:ea typeface="Calibri" panose="020F0502020204030204" pitchFamily="34" charset="0"/>
                <a:cs typeface="Comic Sans MS" panose="030F0702030302020204" pitchFamily="66" charset="0"/>
              </a:rPr>
              <a:t>kg</a:t>
            </a:r>
            <a:endParaRPr lang="el-GR" sz="1600" dirty="0">
              <a:effectLst/>
              <a:ea typeface="Calibri" panose="020F0502020204030204" pitchFamily="34" charset="0"/>
              <a:cs typeface="Times New Roman" panose="02020603050405020304" pitchFamily="18" charset="0"/>
            </a:endParaRPr>
          </a:p>
          <a:p>
            <a:pPr algn="just">
              <a:lnSpc>
                <a:spcPct val="115000"/>
              </a:lnSpc>
              <a:spcAft>
                <a:spcPts val="0"/>
              </a:spcAft>
            </a:pPr>
            <a:r>
              <a:rPr lang="el-GR" sz="1600" dirty="0">
                <a:solidFill>
                  <a:srgbClr val="000000"/>
                </a:solidFill>
                <a:effectLst/>
                <a:ea typeface="Calibri" panose="020F0502020204030204" pitchFamily="34" charset="0"/>
                <a:cs typeface="Comic Sans MS" panose="030F0702030302020204" pitchFamily="66" charset="0"/>
              </a:rPr>
              <a:t> </a:t>
            </a:r>
            <a:endParaRPr lang="el-GR" sz="1600" dirty="0">
              <a:effectLst/>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16943483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7 - TextBox"/>
          <p:cNvSpPr txBox="1"/>
          <p:nvPr/>
        </p:nvSpPr>
        <p:spPr>
          <a:xfrm>
            <a:off x="-32" y="-24"/>
            <a:ext cx="9144032" cy="461665"/>
          </a:xfrm>
          <a:prstGeom prst="rect">
            <a:avLst/>
          </a:prstGeom>
          <a:noFill/>
        </p:spPr>
        <p:txBody>
          <a:bodyPr wrap="square" rtlCol="0">
            <a:spAutoFit/>
          </a:bodyPr>
          <a:lstStyle/>
          <a:p>
            <a:r>
              <a:rPr lang="el-GR" sz="2400" b="1" dirty="0">
                <a:solidFill>
                  <a:srgbClr val="2B3616"/>
                </a:solidFill>
              </a:rPr>
              <a:t>Παράδειγμα </a:t>
            </a:r>
            <a:r>
              <a:rPr lang="el-GR" sz="2400" b="1" dirty="0" smtClean="0">
                <a:solidFill>
                  <a:srgbClr val="2B3616"/>
                </a:solidFill>
              </a:rPr>
              <a:t>3</a:t>
            </a:r>
            <a:endParaRPr lang="el-GR" sz="2400" dirty="0">
              <a:solidFill>
                <a:srgbClr val="2B3616"/>
              </a:solidFill>
            </a:endParaRPr>
          </a:p>
        </p:txBody>
      </p:sp>
      <mc:AlternateContent xmlns:mc="http://schemas.openxmlformats.org/markup-compatibility/2006" xmlns:a14="http://schemas.microsoft.com/office/drawing/2010/main">
        <mc:Choice Requires="a14">
          <p:sp>
            <p:nvSpPr>
              <p:cNvPr id="5" name="Ορθογώνιο 4"/>
              <p:cNvSpPr/>
              <p:nvPr/>
            </p:nvSpPr>
            <p:spPr>
              <a:xfrm>
                <a:off x="9181" y="404664"/>
                <a:ext cx="8928992" cy="6530506"/>
              </a:xfrm>
              <a:prstGeom prst="rect">
                <a:avLst/>
              </a:prstGeom>
            </p:spPr>
            <p:txBody>
              <a:bodyPr wrap="square">
                <a:spAutoFit/>
              </a:bodyPr>
              <a:lstStyle/>
              <a:p>
                <a:pPr algn="just">
                  <a:lnSpc>
                    <a:spcPct val="115000"/>
                  </a:lnSpc>
                  <a:spcAft>
                    <a:spcPts val="0"/>
                  </a:spcAft>
                </a:pPr>
                <a:r>
                  <a:rPr lang="el-GR" sz="1600" dirty="0" smtClean="0">
                    <a:solidFill>
                      <a:srgbClr val="000000"/>
                    </a:solidFill>
                    <a:effectLst/>
                    <a:ea typeface="Calibri" panose="020F0502020204030204" pitchFamily="34" charset="0"/>
                    <a:cs typeface="Comic Sans MS" panose="030F0702030302020204" pitchFamily="66" charset="0"/>
                  </a:rPr>
                  <a:t>ΚΑΤΑΣΤΑΣΗ </a:t>
                </a:r>
                <a:r>
                  <a:rPr lang="el-GR" sz="1600" dirty="0">
                    <a:solidFill>
                      <a:srgbClr val="000000"/>
                    </a:solidFill>
                    <a:effectLst/>
                    <a:ea typeface="Calibri" panose="020F0502020204030204" pitchFamily="34" charset="0"/>
                    <a:cs typeface="Comic Sans MS" panose="030F0702030302020204" pitchFamily="66" charset="0"/>
                  </a:rPr>
                  <a:t>3. Υπέρθερμος ατμός στα 30ΜΡα στους 600 </a:t>
                </a:r>
                <a:r>
                  <a:rPr lang="el-GR" sz="1600" baseline="30000" dirty="0">
                    <a:solidFill>
                      <a:srgbClr val="000000"/>
                    </a:solidFill>
                    <a:effectLst/>
                    <a:ea typeface="Calibri" panose="020F0502020204030204" pitchFamily="34" charset="0"/>
                    <a:cs typeface="Comic Sans MS" panose="030F0702030302020204" pitchFamily="66" charset="0"/>
                  </a:rPr>
                  <a:t>ο</a:t>
                </a:r>
                <a:r>
                  <a:rPr lang="en-US" sz="1600" dirty="0">
                    <a:solidFill>
                      <a:srgbClr val="000000"/>
                    </a:solidFill>
                    <a:effectLst/>
                    <a:ea typeface="Calibri" panose="020F0502020204030204" pitchFamily="34" charset="0"/>
                    <a:cs typeface="Comic Sans MS" panose="030F0702030302020204" pitchFamily="66" charset="0"/>
                  </a:rPr>
                  <a:t>C</a:t>
                </a:r>
                <a:r>
                  <a:rPr lang="el-GR" sz="1600" dirty="0">
                    <a:solidFill>
                      <a:srgbClr val="000000"/>
                    </a:solidFill>
                    <a:effectLst/>
                    <a:ea typeface="Calibri" panose="020F0502020204030204" pitchFamily="34" charset="0"/>
                    <a:cs typeface="Comic Sans MS" panose="030F0702030302020204" pitchFamily="66" charset="0"/>
                  </a:rPr>
                  <a:t>. Από Πίνακα υπέρθερμου ατμού για πίεση 30 </a:t>
                </a:r>
                <a:r>
                  <a:rPr lang="el-GR" sz="1600" dirty="0" err="1">
                    <a:solidFill>
                      <a:srgbClr val="000000"/>
                    </a:solidFill>
                    <a:effectLst/>
                    <a:ea typeface="Calibri" panose="020F0502020204030204" pitchFamily="34" charset="0"/>
                    <a:cs typeface="Comic Sans MS" panose="030F0702030302020204" pitchFamily="66" charset="0"/>
                  </a:rPr>
                  <a:t>ΜΡα</a:t>
                </a:r>
                <a:r>
                  <a:rPr lang="el-GR" sz="1600" dirty="0">
                    <a:solidFill>
                      <a:srgbClr val="000000"/>
                    </a:solidFill>
                    <a:effectLst/>
                    <a:ea typeface="Calibri" panose="020F0502020204030204" pitchFamily="34" charset="0"/>
                    <a:cs typeface="Comic Sans MS" panose="030F0702030302020204" pitchFamily="66" charset="0"/>
                  </a:rPr>
                  <a:t> (30.000 </a:t>
                </a:r>
                <a:r>
                  <a:rPr lang="en-US" sz="1600" dirty="0" err="1">
                    <a:solidFill>
                      <a:srgbClr val="000000"/>
                    </a:solidFill>
                    <a:effectLst/>
                    <a:ea typeface="Calibri" panose="020F0502020204030204" pitchFamily="34" charset="0"/>
                    <a:cs typeface="Comic Sans MS" panose="030F0702030302020204" pitchFamily="66" charset="0"/>
                  </a:rPr>
                  <a:t>kPa</a:t>
                </a:r>
                <a:r>
                  <a:rPr lang="el-GR" sz="1600" dirty="0">
                    <a:solidFill>
                      <a:srgbClr val="000000"/>
                    </a:solidFill>
                    <a:effectLst/>
                    <a:ea typeface="Calibri" panose="020F0502020204030204" pitchFamily="34" charset="0"/>
                    <a:cs typeface="Comic Sans MS" panose="030F0702030302020204" pitchFamily="66" charset="0"/>
                  </a:rPr>
                  <a:t>) και θερμοκρασία 600 </a:t>
                </a:r>
                <a:r>
                  <a:rPr lang="el-GR" sz="1600" baseline="30000" dirty="0">
                    <a:solidFill>
                      <a:srgbClr val="000000"/>
                    </a:solidFill>
                    <a:effectLst/>
                    <a:ea typeface="Calibri" panose="020F0502020204030204" pitchFamily="34" charset="0"/>
                    <a:cs typeface="Comic Sans MS" panose="030F0702030302020204" pitchFamily="66" charset="0"/>
                  </a:rPr>
                  <a:t>ο</a:t>
                </a:r>
                <a:r>
                  <a:rPr lang="en-US" sz="1600" dirty="0">
                    <a:solidFill>
                      <a:srgbClr val="000000"/>
                    </a:solidFill>
                    <a:effectLst/>
                    <a:ea typeface="Calibri" panose="020F0502020204030204" pitchFamily="34" charset="0"/>
                    <a:cs typeface="Comic Sans MS" panose="030F0702030302020204" pitchFamily="66" charset="0"/>
                  </a:rPr>
                  <a:t>C</a:t>
                </a:r>
                <a:r>
                  <a:rPr lang="el-GR" sz="1600" dirty="0" smtClean="0">
                    <a:solidFill>
                      <a:srgbClr val="000000"/>
                    </a:solidFill>
                    <a:effectLst/>
                    <a:ea typeface="Calibri" panose="020F0502020204030204" pitchFamily="34" charset="0"/>
                    <a:cs typeface="Comic Sans MS" panose="030F0702030302020204" pitchFamily="66" charset="0"/>
                  </a:rPr>
                  <a:t>:		Ειδική </a:t>
                </a:r>
                <a:r>
                  <a:rPr lang="el-GR" sz="1600" dirty="0">
                    <a:solidFill>
                      <a:srgbClr val="000000"/>
                    </a:solidFill>
                    <a:effectLst/>
                    <a:ea typeface="Calibri" panose="020F0502020204030204" pitchFamily="34" charset="0"/>
                    <a:cs typeface="Comic Sans MS" panose="030F0702030302020204" pitchFamily="66" charset="0"/>
                  </a:rPr>
                  <a:t>ενθαλπία	</a:t>
                </a:r>
                <a:r>
                  <a:rPr lang="en-US" sz="1600" dirty="0">
                    <a:solidFill>
                      <a:srgbClr val="000000"/>
                    </a:solidFill>
                    <a:effectLst/>
                    <a:ea typeface="Calibri" panose="020F0502020204030204" pitchFamily="34" charset="0"/>
                    <a:cs typeface="Comic Sans MS" panose="030F0702030302020204" pitchFamily="66" charset="0"/>
                  </a:rPr>
                  <a:t>h</a:t>
                </a:r>
                <a:r>
                  <a:rPr lang="el-GR" sz="1600" dirty="0">
                    <a:solidFill>
                      <a:srgbClr val="000000"/>
                    </a:solidFill>
                    <a:effectLst/>
                    <a:ea typeface="Calibri" panose="020F0502020204030204" pitchFamily="34" charset="0"/>
                    <a:cs typeface="Comic Sans MS" panose="030F0702030302020204" pitchFamily="66" charset="0"/>
                  </a:rPr>
                  <a:t>3 = 3443,9 </a:t>
                </a:r>
                <a:r>
                  <a:rPr lang="en-US" sz="1600" dirty="0">
                    <a:solidFill>
                      <a:srgbClr val="000000"/>
                    </a:solidFill>
                    <a:effectLst/>
                    <a:ea typeface="Calibri" panose="020F0502020204030204" pitchFamily="34" charset="0"/>
                    <a:cs typeface="Comic Sans MS" panose="030F0702030302020204" pitchFamily="66" charset="0"/>
                  </a:rPr>
                  <a:t>kJ</a:t>
                </a:r>
                <a:r>
                  <a:rPr lang="el-GR" sz="1600" dirty="0">
                    <a:solidFill>
                      <a:srgbClr val="000000"/>
                    </a:solidFill>
                    <a:effectLst/>
                    <a:ea typeface="Calibri" panose="020F0502020204030204" pitchFamily="34" charset="0"/>
                    <a:cs typeface="Comic Sans MS" panose="030F0702030302020204" pitchFamily="66" charset="0"/>
                  </a:rPr>
                  <a:t>/</a:t>
                </a:r>
                <a:r>
                  <a:rPr lang="en-US" sz="1600" dirty="0">
                    <a:solidFill>
                      <a:srgbClr val="000000"/>
                    </a:solidFill>
                    <a:effectLst/>
                    <a:ea typeface="Calibri" panose="020F0502020204030204" pitchFamily="34" charset="0"/>
                    <a:cs typeface="Comic Sans MS" panose="030F0702030302020204" pitchFamily="66" charset="0"/>
                  </a:rPr>
                  <a:t>kg</a:t>
                </a:r>
                <a:endParaRPr lang="el-GR" sz="1600" dirty="0">
                  <a:effectLst/>
                  <a:ea typeface="Calibri" panose="020F0502020204030204" pitchFamily="34" charset="0"/>
                  <a:cs typeface="Times New Roman" panose="02020603050405020304" pitchFamily="18" charset="0"/>
                </a:endParaRPr>
              </a:p>
              <a:p>
                <a:pPr algn="just">
                  <a:lnSpc>
                    <a:spcPct val="115000"/>
                  </a:lnSpc>
                  <a:spcAft>
                    <a:spcPts val="0"/>
                  </a:spcAft>
                </a:pPr>
                <a:r>
                  <a:rPr lang="el-GR" sz="1600" dirty="0" smtClean="0">
                    <a:solidFill>
                      <a:srgbClr val="000000"/>
                    </a:solidFill>
                    <a:effectLst/>
                    <a:ea typeface="Calibri" panose="020F0502020204030204" pitchFamily="34" charset="0"/>
                    <a:cs typeface="Comic Sans MS" panose="030F0702030302020204" pitchFamily="66" charset="0"/>
                  </a:rPr>
                  <a:t>					Ειδική </a:t>
                </a:r>
                <a:r>
                  <a:rPr lang="el-GR" sz="1600" dirty="0">
                    <a:solidFill>
                      <a:srgbClr val="000000"/>
                    </a:solidFill>
                    <a:effectLst/>
                    <a:ea typeface="Calibri" panose="020F0502020204030204" pitchFamily="34" charset="0"/>
                    <a:cs typeface="Comic Sans MS" panose="030F0702030302020204" pitchFamily="66" charset="0"/>
                  </a:rPr>
                  <a:t>εντροπία	</a:t>
                </a:r>
                <a:r>
                  <a:rPr lang="en-US" sz="1600" dirty="0" smtClean="0">
                    <a:solidFill>
                      <a:srgbClr val="000000"/>
                    </a:solidFill>
                    <a:effectLst/>
                    <a:ea typeface="Calibri" panose="020F0502020204030204" pitchFamily="34" charset="0"/>
                    <a:cs typeface="Comic Sans MS" panose="030F0702030302020204" pitchFamily="66" charset="0"/>
                  </a:rPr>
                  <a:t>s</a:t>
                </a:r>
                <a:r>
                  <a:rPr lang="el-GR" sz="1600" dirty="0">
                    <a:solidFill>
                      <a:srgbClr val="000000"/>
                    </a:solidFill>
                    <a:effectLst/>
                    <a:ea typeface="Calibri" panose="020F0502020204030204" pitchFamily="34" charset="0"/>
                    <a:cs typeface="Comic Sans MS" panose="030F0702030302020204" pitchFamily="66" charset="0"/>
                  </a:rPr>
                  <a:t>3 = 6,2331 </a:t>
                </a:r>
                <a:r>
                  <a:rPr lang="en-US" sz="1600" dirty="0">
                    <a:solidFill>
                      <a:srgbClr val="000000"/>
                    </a:solidFill>
                    <a:effectLst/>
                    <a:ea typeface="Calibri" panose="020F0502020204030204" pitchFamily="34" charset="0"/>
                    <a:cs typeface="Comic Sans MS" panose="030F0702030302020204" pitchFamily="66" charset="0"/>
                  </a:rPr>
                  <a:t>kJ</a:t>
                </a:r>
                <a:r>
                  <a:rPr lang="el-GR" sz="1600" dirty="0">
                    <a:solidFill>
                      <a:srgbClr val="000000"/>
                    </a:solidFill>
                    <a:effectLst/>
                    <a:ea typeface="Calibri" panose="020F0502020204030204" pitchFamily="34" charset="0"/>
                    <a:cs typeface="Comic Sans MS" panose="030F0702030302020204" pitchFamily="66" charset="0"/>
                  </a:rPr>
                  <a:t>/</a:t>
                </a:r>
                <a:r>
                  <a:rPr lang="en-US" sz="1600" dirty="0" err="1">
                    <a:solidFill>
                      <a:srgbClr val="000000"/>
                    </a:solidFill>
                    <a:effectLst/>
                    <a:ea typeface="Calibri" panose="020F0502020204030204" pitchFamily="34" charset="0"/>
                    <a:cs typeface="Comic Sans MS" panose="030F0702030302020204" pitchFamily="66" charset="0"/>
                  </a:rPr>
                  <a:t>kgK</a:t>
                </a:r>
                <a:endParaRPr lang="el-GR" sz="1600" dirty="0">
                  <a:effectLst/>
                  <a:ea typeface="Calibri" panose="020F0502020204030204" pitchFamily="34" charset="0"/>
                  <a:cs typeface="Times New Roman" panose="02020603050405020304" pitchFamily="18" charset="0"/>
                </a:endParaRPr>
              </a:p>
              <a:p>
                <a:pPr algn="just">
                  <a:lnSpc>
                    <a:spcPct val="115000"/>
                  </a:lnSpc>
                  <a:spcAft>
                    <a:spcPts val="0"/>
                  </a:spcAft>
                </a:pPr>
                <a:r>
                  <a:rPr lang="el-GR" sz="1000" dirty="0">
                    <a:solidFill>
                      <a:srgbClr val="000000"/>
                    </a:solidFill>
                    <a:effectLst/>
                    <a:ea typeface="Calibri" panose="020F0502020204030204" pitchFamily="34" charset="0"/>
                    <a:cs typeface="Comic Sans MS" panose="030F0702030302020204" pitchFamily="66" charset="0"/>
                  </a:rPr>
                  <a:t>  </a:t>
                </a:r>
                <a:endParaRPr lang="el-GR" sz="1000" dirty="0">
                  <a:effectLst/>
                  <a:ea typeface="Calibri" panose="020F0502020204030204" pitchFamily="34" charset="0"/>
                  <a:cs typeface="Times New Roman" panose="02020603050405020304" pitchFamily="18" charset="0"/>
                </a:endParaRPr>
              </a:p>
              <a:p>
                <a:pPr algn="just">
                  <a:lnSpc>
                    <a:spcPct val="115000"/>
                  </a:lnSpc>
                  <a:spcAft>
                    <a:spcPts val="0"/>
                  </a:spcAft>
                </a:pPr>
                <a:r>
                  <a:rPr lang="el-GR" sz="1600" dirty="0">
                    <a:solidFill>
                      <a:srgbClr val="000000"/>
                    </a:solidFill>
                    <a:effectLst/>
                    <a:ea typeface="Calibri" panose="020F0502020204030204" pitchFamily="34" charset="0"/>
                    <a:cs typeface="Comic Sans MS" panose="030F0702030302020204" pitchFamily="66" charset="0"/>
                  </a:rPr>
                  <a:t>ΛΕΒΗΤΑΣ. Από το ισοζύγιο ενέργειας </a:t>
                </a:r>
                <a:r>
                  <a:rPr lang="el-GR" sz="1600" dirty="0" smtClean="0">
                    <a:solidFill>
                      <a:srgbClr val="000000"/>
                    </a:solidFill>
                    <a:effectLst/>
                    <a:ea typeface="Calibri" panose="020F0502020204030204" pitchFamily="34" charset="0"/>
                    <a:cs typeface="Comic Sans MS" panose="030F0702030302020204" pitchFamily="66" charset="0"/>
                  </a:rPr>
                  <a:t>υπολογίζεται </a:t>
                </a:r>
                <a:r>
                  <a:rPr lang="el-GR" sz="1600" dirty="0">
                    <a:solidFill>
                      <a:srgbClr val="000000"/>
                    </a:solidFill>
                    <a:effectLst/>
                    <a:ea typeface="Calibri" panose="020F0502020204030204" pitchFamily="34" charset="0"/>
                    <a:cs typeface="Comic Sans MS" panose="030F0702030302020204" pitchFamily="66" charset="0"/>
                  </a:rPr>
                  <a:t>η μαζική παροχή του νερού </a:t>
                </a:r>
                <a:r>
                  <a:rPr lang="el-GR" sz="1600" dirty="0" smtClean="0">
                    <a:solidFill>
                      <a:srgbClr val="000000"/>
                    </a:solidFill>
                    <a:effectLst/>
                    <a:ea typeface="Calibri" panose="020F0502020204030204" pitchFamily="34" charset="0"/>
                    <a:cs typeface="Comic Sans MS" panose="030F0702030302020204" pitchFamily="66" charset="0"/>
                  </a:rPr>
                  <a:t>:</a:t>
                </a:r>
                <a:endParaRPr lang="el-GR" sz="1600" dirty="0">
                  <a:effectLst/>
                  <a:ea typeface="Calibri" panose="020F0502020204030204" pitchFamily="34" charset="0"/>
                  <a:cs typeface="Times New Roman" panose="02020603050405020304" pitchFamily="18" charset="0"/>
                </a:endParaRPr>
              </a:p>
              <a:p>
                <a:pPr algn="just">
                  <a:lnSpc>
                    <a:spcPct val="115000"/>
                  </a:lnSpc>
                  <a:spcAft>
                    <a:spcPts val="0"/>
                  </a:spcAft>
                </a:pPr>
                <a14:m>
                  <m:oMathPara xmlns:m="http://schemas.openxmlformats.org/officeDocument/2006/math">
                    <m:oMathParaPr>
                      <m:jc m:val="centerGroup"/>
                    </m:oMathParaPr>
                    <m:oMath xmlns:m="http://schemas.openxmlformats.org/officeDocument/2006/math">
                      <m:sSub>
                        <m:sSubPr>
                          <m:ctrlPr>
                            <a:rPr lang="el-GR" sz="1600" i="1">
                              <a:solidFill>
                                <a:srgbClr val="000000"/>
                              </a:solidFill>
                              <a:effectLst/>
                              <a:latin typeface="Cambria Math" panose="02040503050406030204" pitchFamily="18" charset="0"/>
                              <a:ea typeface="Calibri" panose="020F0502020204030204" pitchFamily="34" charset="0"/>
                              <a:cs typeface="Comic Sans MS" panose="030F0702030302020204" pitchFamily="66" charset="0"/>
                            </a:rPr>
                          </m:ctrlPr>
                        </m:sSubPr>
                        <m:e>
                          <m:r>
                            <m:rPr>
                              <m:sty m:val="p"/>
                            </m:rPr>
                            <a:rPr lang="el-GR" sz="1600">
                              <a:solidFill>
                                <a:srgbClr val="000000"/>
                              </a:solidFill>
                              <a:effectLst/>
                              <a:latin typeface="Cambria Math" panose="02040503050406030204" pitchFamily="18" charset="0"/>
                              <a:ea typeface="Calibri" panose="020F0502020204030204" pitchFamily="34" charset="0"/>
                              <a:cs typeface="Comic Sans MS" panose="030F0702030302020204" pitchFamily="66" charset="0"/>
                            </a:rPr>
                            <m:t>m</m:t>
                          </m:r>
                        </m:e>
                        <m:sub>
                          <m:r>
                            <m:rPr>
                              <m:sty m:val="p"/>
                            </m:rPr>
                            <a:rPr lang="el-GR" sz="1600">
                              <a:solidFill>
                                <a:srgbClr val="000000"/>
                              </a:solidFill>
                              <a:effectLst/>
                              <a:latin typeface="Cambria Math" panose="02040503050406030204" pitchFamily="18" charset="0"/>
                              <a:ea typeface="Calibri" panose="020F0502020204030204" pitchFamily="34" charset="0"/>
                              <a:cs typeface="Comic Sans MS" panose="030F0702030302020204" pitchFamily="66" charset="0"/>
                            </a:rPr>
                            <m:t>Η</m:t>
                          </m:r>
                          <m:r>
                            <a:rPr lang="el-GR" sz="1600">
                              <a:solidFill>
                                <a:srgbClr val="000000"/>
                              </a:solidFill>
                              <a:effectLst/>
                              <a:latin typeface="Cambria Math" panose="02040503050406030204" pitchFamily="18" charset="0"/>
                              <a:ea typeface="Calibri" panose="020F0502020204030204" pitchFamily="34" charset="0"/>
                              <a:cs typeface="Comic Sans MS" panose="030F0702030302020204" pitchFamily="66" charset="0"/>
                            </a:rPr>
                            <m:t>2</m:t>
                          </m:r>
                          <m:r>
                            <m:rPr>
                              <m:sty m:val="p"/>
                            </m:rPr>
                            <a:rPr lang="el-GR" sz="1600">
                              <a:solidFill>
                                <a:srgbClr val="000000"/>
                              </a:solidFill>
                              <a:effectLst/>
                              <a:latin typeface="Cambria Math" panose="02040503050406030204" pitchFamily="18" charset="0"/>
                              <a:ea typeface="Calibri" panose="020F0502020204030204" pitchFamily="34" charset="0"/>
                              <a:cs typeface="Comic Sans MS" panose="030F0702030302020204" pitchFamily="66" charset="0"/>
                            </a:rPr>
                            <m:t>Ο</m:t>
                          </m:r>
                        </m:sub>
                      </m:sSub>
                      <m:r>
                        <a:rPr lang="el-GR" sz="1600">
                          <a:solidFill>
                            <a:srgbClr val="000000"/>
                          </a:solidFill>
                          <a:effectLst/>
                          <a:latin typeface="Cambria Math" panose="02040503050406030204" pitchFamily="18" charset="0"/>
                          <a:ea typeface="Calibri" panose="020F0502020204030204" pitchFamily="34" charset="0"/>
                          <a:cs typeface="Comic Sans MS" panose="030F0702030302020204" pitchFamily="66" charset="0"/>
                        </a:rPr>
                        <m:t>= </m:t>
                      </m:r>
                      <m:f>
                        <m:fPr>
                          <m:ctrlPr>
                            <a:rPr lang="el-GR" sz="1600" i="1">
                              <a:solidFill>
                                <a:srgbClr val="000000"/>
                              </a:solidFill>
                              <a:effectLst/>
                              <a:latin typeface="Cambria Math" panose="02040503050406030204" pitchFamily="18" charset="0"/>
                              <a:ea typeface="Calibri" panose="020F0502020204030204" pitchFamily="34" charset="0"/>
                              <a:cs typeface="Comic Sans MS" panose="030F0702030302020204" pitchFamily="66" charset="0"/>
                            </a:rPr>
                          </m:ctrlPr>
                        </m:fPr>
                        <m:num>
                          <m:r>
                            <a:rPr lang="el-GR" sz="1600">
                              <a:solidFill>
                                <a:srgbClr val="2B3616"/>
                              </a:solidFill>
                              <a:latin typeface="Cambria Math" panose="02040503050406030204" pitchFamily="18" charset="0"/>
                            </a:rPr>
                            <m:t>18761,0</m:t>
                          </m:r>
                          <m:f>
                            <m:fPr>
                              <m:ctrlPr>
                                <a:rPr lang="el-GR" sz="1600" i="1">
                                  <a:solidFill>
                                    <a:srgbClr val="000000"/>
                                  </a:solidFill>
                                  <a:effectLst/>
                                  <a:latin typeface="Cambria Math" panose="02040503050406030204" pitchFamily="18" charset="0"/>
                                  <a:ea typeface="Calibri" panose="020F0502020204030204" pitchFamily="34" charset="0"/>
                                  <a:cs typeface="Comic Sans MS" panose="030F0702030302020204" pitchFamily="66" charset="0"/>
                                </a:rPr>
                              </m:ctrlPr>
                            </m:fPr>
                            <m:num>
                              <m:r>
                                <m:rPr>
                                  <m:sty m:val="p"/>
                                </m:rPr>
                                <a:rPr lang="en-US" sz="1600">
                                  <a:solidFill>
                                    <a:srgbClr val="000000"/>
                                  </a:solidFill>
                                  <a:effectLst/>
                                  <a:latin typeface="Cambria Math" panose="02040503050406030204" pitchFamily="18" charset="0"/>
                                  <a:ea typeface="Calibri" panose="020F0502020204030204" pitchFamily="34" charset="0"/>
                                  <a:cs typeface="Comic Sans MS" panose="030F0702030302020204" pitchFamily="66" charset="0"/>
                                </a:rPr>
                                <m:t>kj</m:t>
                              </m:r>
                            </m:num>
                            <m:den>
                              <m:r>
                                <m:rPr>
                                  <m:sty m:val="p"/>
                                </m:rPr>
                                <a:rPr lang="el-GR" sz="1600">
                                  <a:solidFill>
                                    <a:srgbClr val="000000"/>
                                  </a:solidFill>
                                  <a:effectLst/>
                                  <a:latin typeface="Cambria Math" panose="02040503050406030204" pitchFamily="18" charset="0"/>
                                  <a:ea typeface="Calibri" panose="020F0502020204030204" pitchFamily="34" charset="0"/>
                                  <a:cs typeface="Comic Sans MS" panose="030F0702030302020204" pitchFamily="66" charset="0"/>
                                </a:rPr>
                                <m:t>sec</m:t>
                              </m:r>
                            </m:den>
                          </m:f>
                        </m:num>
                        <m:den>
                          <m:r>
                            <a:rPr lang="el-GR" sz="1600">
                              <a:solidFill>
                                <a:srgbClr val="000000"/>
                              </a:solidFill>
                              <a:effectLst/>
                              <a:latin typeface="Cambria Math" panose="02040503050406030204" pitchFamily="18" charset="0"/>
                              <a:ea typeface="Calibri" panose="020F0502020204030204" pitchFamily="34" charset="0"/>
                              <a:cs typeface="Comic Sans MS" panose="030F0702030302020204" pitchFamily="66" charset="0"/>
                            </a:rPr>
                            <m:t>(3443,9</m:t>
                          </m:r>
                          <m:r>
                            <a:rPr lang="el-GR" sz="1600" i="1">
                              <a:solidFill>
                                <a:srgbClr val="000000"/>
                              </a:solidFill>
                              <a:effectLst/>
                              <a:latin typeface="Cambria Math" panose="02040503050406030204" pitchFamily="18" charset="0"/>
                              <a:ea typeface="Calibri" panose="020F0502020204030204" pitchFamily="34" charset="0"/>
                              <a:cs typeface="Comic Sans MS" panose="030F0702030302020204" pitchFamily="66" charset="0"/>
                            </a:rPr>
                            <m:t>−</m:t>
                          </m:r>
                          <m:r>
                            <a:rPr lang="el-GR" sz="1600">
                              <a:solidFill>
                                <a:srgbClr val="000000"/>
                              </a:solidFill>
                              <a:effectLst/>
                              <a:latin typeface="Cambria Math" panose="02040503050406030204" pitchFamily="18" charset="0"/>
                              <a:ea typeface="Calibri" panose="020F0502020204030204" pitchFamily="34" charset="0"/>
                              <a:cs typeface="Comic Sans MS" panose="030F0702030302020204" pitchFamily="66" charset="0"/>
                            </a:rPr>
                            <m:t>370,93)</m:t>
                          </m:r>
                          <m:f>
                            <m:fPr>
                              <m:ctrlPr>
                                <a:rPr lang="el-GR" sz="1600" i="1">
                                  <a:solidFill>
                                    <a:srgbClr val="000000"/>
                                  </a:solidFill>
                                  <a:effectLst/>
                                  <a:latin typeface="Cambria Math" panose="02040503050406030204" pitchFamily="18" charset="0"/>
                                  <a:ea typeface="Calibri" panose="020F0502020204030204" pitchFamily="34" charset="0"/>
                                  <a:cs typeface="Comic Sans MS" panose="030F0702030302020204" pitchFamily="66" charset="0"/>
                                </a:rPr>
                              </m:ctrlPr>
                            </m:fPr>
                            <m:num>
                              <m:r>
                                <m:rPr>
                                  <m:sty m:val="p"/>
                                </m:rPr>
                                <a:rPr lang="en-US" sz="1600">
                                  <a:solidFill>
                                    <a:srgbClr val="000000"/>
                                  </a:solidFill>
                                  <a:effectLst/>
                                  <a:latin typeface="Cambria Math" panose="02040503050406030204" pitchFamily="18" charset="0"/>
                                  <a:ea typeface="Calibri" panose="020F0502020204030204" pitchFamily="34" charset="0"/>
                                  <a:cs typeface="Comic Sans MS" panose="030F0702030302020204" pitchFamily="66" charset="0"/>
                                </a:rPr>
                                <m:t>kj</m:t>
                              </m:r>
                            </m:num>
                            <m:den>
                              <m:r>
                                <m:rPr>
                                  <m:sty m:val="p"/>
                                </m:rPr>
                                <a:rPr lang="el-GR" sz="1600">
                                  <a:solidFill>
                                    <a:srgbClr val="000000"/>
                                  </a:solidFill>
                                  <a:effectLst/>
                                  <a:latin typeface="Cambria Math" panose="02040503050406030204" pitchFamily="18" charset="0"/>
                                  <a:ea typeface="Calibri" panose="020F0502020204030204" pitchFamily="34" charset="0"/>
                                  <a:cs typeface="Comic Sans MS" panose="030F0702030302020204" pitchFamily="66" charset="0"/>
                                </a:rPr>
                                <m:t>kg</m:t>
                              </m:r>
                            </m:den>
                          </m:f>
                        </m:den>
                      </m:f>
                      <m:r>
                        <a:rPr lang="el-GR" sz="1600">
                          <a:solidFill>
                            <a:srgbClr val="000000"/>
                          </a:solidFill>
                          <a:effectLst/>
                          <a:latin typeface="Cambria Math" panose="02040503050406030204" pitchFamily="18" charset="0"/>
                          <a:ea typeface="Calibri" panose="020F0502020204030204" pitchFamily="34" charset="0"/>
                          <a:cs typeface="Comic Sans MS" panose="030F0702030302020204" pitchFamily="66" charset="0"/>
                        </a:rPr>
                        <m:t>=</m:t>
                      </m:r>
                      <m:r>
                        <a:rPr lang="en-US" sz="1600" b="0" i="0" smtClean="0">
                          <a:solidFill>
                            <a:srgbClr val="000000"/>
                          </a:solidFill>
                          <a:effectLst/>
                          <a:latin typeface="Cambria Math" panose="02040503050406030204" pitchFamily="18" charset="0"/>
                          <a:ea typeface="Calibri" panose="020F0502020204030204" pitchFamily="34" charset="0"/>
                          <a:cs typeface="Comic Sans MS" panose="030F0702030302020204" pitchFamily="66" charset="0"/>
                        </a:rPr>
                        <m:t>6,11</m:t>
                      </m:r>
                      <m:f>
                        <m:fPr>
                          <m:ctrlPr>
                            <a:rPr lang="el-GR" sz="1600" i="1">
                              <a:solidFill>
                                <a:srgbClr val="000000"/>
                              </a:solidFill>
                              <a:effectLst/>
                              <a:latin typeface="Cambria Math" panose="02040503050406030204" pitchFamily="18" charset="0"/>
                              <a:ea typeface="Calibri" panose="020F0502020204030204" pitchFamily="34" charset="0"/>
                              <a:cs typeface="Comic Sans MS" panose="030F0702030302020204" pitchFamily="66" charset="0"/>
                            </a:rPr>
                          </m:ctrlPr>
                        </m:fPr>
                        <m:num>
                          <m:r>
                            <m:rPr>
                              <m:sty m:val="p"/>
                            </m:rPr>
                            <a:rPr lang="en-US" sz="1600">
                              <a:solidFill>
                                <a:srgbClr val="000000"/>
                              </a:solidFill>
                              <a:effectLst/>
                              <a:latin typeface="Cambria Math" panose="02040503050406030204" pitchFamily="18" charset="0"/>
                              <a:ea typeface="Calibri" panose="020F0502020204030204" pitchFamily="34" charset="0"/>
                              <a:cs typeface="Comic Sans MS" panose="030F0702030302020204" pitchFamily="66" charset="0"/>
                            </a:rPr>
                            <m:t>kg</m:t>
                          </m:r>
                        </m:num>
                        <m:den>
                          <m:r>
                            <m:rPr>
                              <m:sty m:val="p"/>
                            </m:rPr>
                            <a:rPr lang="el-GR" sz="1600">
                              <a:solidFill>
                                <a:srgbClr val="000000"/>
                              </a:solidFill>
                              <a:effectLst/>
                              <a:latin typeface="Cambria Math" panose="02040503050406030204" pitchFamily="18" charset="0"/>
                              <a:ea typeface="Calibri" panose="020F0502020204030204" pitchFamily="34" charset="0"/>
                              <a:cs typeface="Comic Sans MS" panose="030F0702030302020204" pitchFamily="66" charset="0"/>
                            </a:rPr>
                            <m:t>sec</m:t>
                          </m:r>
                        </m:den>
                      </m:f>
                    </m:oMath>
                  </m:oMathPara>
                </a14:m>
                <a:endParaRPr lang="el-GR" sz="1600" dirty="0">
                  <a:effectLst/>
                  <a:ea typeface="Calibri" panose="020F0502020204030204" pitchFamily="34" charset="0"/>
                  <a:cs typeface="Times New Roman" panose="02020603050405020304" pitchFamily="18" charset="0"/>
                </a:endParaRPr>
              </a:p>
              <a:p>
                <a:pPr algn="just">
                  <a:lnSpc>
                    <a:spcPct val="115000"/>
                  </a:lnSpc>
                  <a:spcAft>
                    <a:spcPts val="0"/>
                  </a:spcAft>
                </a:pPr>
                <a:r>
                  <a:rPr lang="en-US" sz="1000" dirty="0">
                    <a:solidFill>
                      <a:srgbClr val="000000"/>
                    </a:solidFill>
                    <a:effectLst/>
                    <a:ea typeface="Calibri" panose="020F0502020204030204" pitchFamily="34" charset="0"/>
                    <a:cs typeface="Comic Sans MS" panose="030F0702030302020204" pitchFamily="66" charset="0"/>
                  </a:rPr>
                  <a:t> </a:t>
                </a:r>
                <a:endParaRPr lang="el-GR" sz="1000" dirty="0">
                  <a:effectLst/>
                  <a:ea typeface="Calibri" panose="020F0502020204030204" pitchFamily="34" charset="0"/>
                  <a:cs typeface="Times New Roman" panose="02020603050405020304" pitchFamily="18" charset="0"/>
                </a:endParaRPr>
              </a:p>
              <a:p>
                <a:pPr algn="just">
                  <a:lnSpc>
                    <a:spcPct val="115000"/>
                  </a:lnSpc>
                  <a:spcAft>
                    <a:spcPts val="0"/>
                  </a:spcAft>
                </a:pPr>
                <a:r>
                  <a:rPr lang="el-GR" sz="1600" dirty="0">
                    <a:solidFill>
                      <a:srgbClr val="000000"/>
                    </a:solidFill>
                    <a:effectLst/>
                    <a:ea typeface="Calibri" panose="020F0502020204030204" pitchFamily="34" charset="0"/>
                    <a:cs typeface="Comic Sans MS" panose="030F0702030302020204" pitchFamily="66" charset="0"/>
                  </a:rPr>
                  <a:t>ΚΑΤΑΣΤΑΣΗ 4. Κορεσμένο μίγμα ατμού/νερού σε πίεση Ρ4 = Ρ1 = 47,39 </a:t>
                </a:r>
                <a:r>
                  <a:rPr lang="en-US" sz="1600" dirty="0" err="1">
                    <a:solidFill>
                      <a:srgbClr val="000000"/>
                    </a:solidFill>
                    <a:effectLst/>
                    <a:ea typeface="Calibri" panose="020F0502020204030204" pitchFamily="34" charset="0"/>
                    <a:cs typeface="Comic Sans MS" panose="030F0702030302020204" pitchFamily="66" charset="0"/>
                  </a:rPr>
                  <a:t>kPa</a:t>
                </a:r>
                <a:r>
                  <a:rPr lang="el-GR" sz="1600" dirty="0">
                    <a:solidFill>
                      <a:srgbClr val="000000"/>
                    </a:solidFill>
                    <a:effectLst/>
                    <a:ea typeface="Calibri" panose="020F0502020204030204" pitchFamily="34" charset="0"/>
                    <a:cs typeface="Comic Sans MS" panose="030F0702030302020204" pitchFamily="66" charset="0"/>
                  </a:rPr>
                  <a:t> (θερμοκρασία κορεσμού Τ1 = 80 </a:t>
                </a:r>
                <a:r>
                  <a:rPr lang="el-GR" sz="1600" baseline="30000" dirty="0">
                    <a:solidFill>
                      <a:srgbClr val="000000"/>
                    </a:solidFill>
                    <a:effectLst/>
                    <a:ea typeface="Calibri" panose="020F0502020204030204" pitchFamily="34" charset="0"/>
                    <a:cs typeface="Comic Sans MS" panose="030F0702030302020204" pitchFamily="66" charset="0"/>
                  </a:rPr>
                  <a:t>ο</a:t>
                </a:r>
                <a:r>
                  <a:rPr lang="en-US" sz="1600" dirty="0">
                    <a:solidFill>
                      <a:srgbClr val="000000"/>
                    </a:solidFill>
                    <a:effectLst/>
                    <a:ea typeface="Calibri" panose="020F0502020204030204" pitchFamily="34" charset="0"/>
                    <a:cs typeface="Comic Sans MS" panose="030F0702030302020204" pitchFamily="66" charset="0"/>
                  </a:rPr>
                  <a:t>C</a:t>
                </a:r>
                <a:r>
                  <a:rPr lang="el-GR" sz="1600" dirty="0">
                    <a:solidFill>
                      <a:srgbClr val="000000"/>
                    </a:solidFill>
                    <a:effectLst/>
                    <a:ea typeface="Calibri" panose="020F0502020204030204" pitchFamily="34" charset="0"/>
                    <a:cs typeface="Comic Sans MS" panose="030F0702030302020204" pitchFamily="66" charset="0"/>
                  </a:rPr>
                  <a:t>). Από τον Πίνακα Κορεσμένου νερού στους 80 </a:t>
                </a:r>
                <a:r>
                  <a:rPr lang="el-GR" sz="1600" baseline="30000" dirty="0">
                    <a:solidFill>
                      <a:srgbClr val="000000"/>
                    </a:solidFill>
                    <a:effectLst/>
                    <a:ea typeface="Calibri" panose="020F0502020204030204" pitchFamily="34" charset="0"/>
                    <a:cs typeface="Comic Sans MS" panose="030F0702030302020204" pitchFamily="66" charset="0"/>
                  </a:rPr>
                  <a:t>ο</a:t>
                </a:r>
                <a:r>
                  <a:rPr lang="en-US" sz="1600" dirty="0" smtClean="0">
                    <a:solidFill>
                      <a:srgbClr val="000000"/>
                    </a:solidFill>
                    <a:effectLst/>
                    <a:ea typeface="Calibri" panose="020F0502020204030204" pitchFamily="34" charset="0"/>
                    <a:cs typeface="Comic Sans MS" panose="030F0702030302020204" pitchFamily="66" charset="0"/>
                  </a:rPr>
                  <a:t>C</a:t>
                </a:r>
                <a:r>
                  <a:rPr lang="el-GR" sz="1600" dirty="0" smtClean="0">
                    <a:solidFill>
                      <a:srgbClr val="000000"/>
                    </a:solidFill>
                    <a:effectLst/>
                    <a:ea typeface="Calibri" panose="020F0502020204030204" pitchFamily="34" charset="0"/>
                    <a:cs typeface="Comic Sans MS" panose="030F0702030302020204" pitchFamily="66" charset="0"/>
                  </a:rPr>
                  <a:t>: </a:t>
                </a:r>
                <a:endParaRPr lang="el-GR" sz="1600" dirty="0">
                  <a:effectLst/>
                  <a:ea typeface="Calibri" panose="020F0502020204030204" pitchFamily="34" charset="0"/>
                  <a:cs typeface="Times New Roman" panose="02020603050405020304" pitchFamily="18" charset="0"/>
                </a:endParaRPr>
              </a:p>
              <a:p>
                <a:pPr algn="just">
                  <a:lnSpc>
                    <a:spcPct val="115000"/>
                  </a:lnSpc>
                  <a:spcAft>
                    <a:spcPts val="0"/>
                  </a:spcAft>
                </a:pPr>
                <a:r>
                  <a:rPr lang="el-GR" sz="1000" dirty="0">
                    <a:solidFill>
                      <a:srgbClr val="000000"/>
                    </a:solidFill>
                    <a:effectLst/>
                    <a:ea typeface="Calibri" panose="020F0502020204030204" pitchFamily="34" charset="0"/>
                    <a:cs typeface="Comic Sans MS" panose="030F0702030302020204" pitchFamily="66" charset="0"/>
                  </a:rPr>
                  <a:t> </a:t>
                </a:r>
                <a:endParaRPr lang="el-GR" sz="1000" dirty="0">
                  <a:effectLst/>
                  <a:ea typeface="Calibri" panose="020F0502020204030204" pitchFamily="34" charset="0"/>
                  <a:cs typeface="Times New Roman" panose="02020603050405020304" pitchFamily="18" charset="0"/>
                </a:endParaRPr>
              </a:p>
              <a:p>
                <a:pPr algn="just">
                  <a:lnSpc>
                    <a:spcPct val="115000"/>
                  </a:lnSpc>
                  <a:spcAft>
                    <a:spcPts val="0"/>
                  </a:spcAft>
                </a:pPr>
                <a:r>
                  <a:rPr lang="el-GR" sz="1200" dirty="0">
                    <a:solidFill>
                      <a:srgbClr val="000000"/>
                    </a:solidFill>
                    <a:effectLst/>
                    <a:ea typeface="Calibri" panose="020F0502020204030204" pitchFamily="34" charset="0"/>
                    <a:cs typeface="Comic Sans MS" panose="030F0702030302020204" pitchFamily="66" charset="0"/>
                  </a:rPr>
                  <a:t>Ειδική ενθαλπία κορεσμένου νερού	</a:t>
                </a:r>
                <a:r>
                  <a:rPr lang="en-US" sz="1200" dirty="0">
                    <a:solidFill>
                      <a:srgbClr val="000000"/>
                    </a:solidFill>
                    <a:effectLst/>
                    <a:ea typeface="Calibri" panose="020F0502020204030204" pitchFamily="34" charset="0"/>
                    <a:cs typeface="Comic Sans MS" panose="030F0702030302020204" pitchFamily="66" charset="0"/>
                  </a:rPr>
                  <a:t>h</a:t>
                </a:r>
                <a:r>
                  <a:rPr lang="el-GR" sz="1200" dirty="0">
                    <a:solidFill>
                      <a:srgbClr val="000000"/>
                    </a:solidFill>
                    <a:effectLst/>
                    <a:ea typeface="Calibri" panose="020F0502020204030204" pitchFamily="34" charset="0"/>
                    <a:cs typeface="Comic Sans MS" panose="030F0702030302020204" pitchFamily="66" charset="0"/>
                  </a:rPr>
                  <a:t>4</a:t>
                </a:r>
                <a:r>
                  <a:rPr lang="en-US" sz="1200" dirty="0">
                    <a:solidFill>
                      <a:srgbClr val="000000"/>
                    </a:solidFill>
                    <a:effectLst/>
                    <a:ea typeface="Calibri" panose="020F0502020204030204" pitchFamily="34" charset="0"/>
                    <a:cs typeface="Comic Sans MS" panose="030F0702030302020204" pitchFamily="66" charset="0"/>
                  </a:rPr>
                  <a:t>l</a:t>
                </a:r>
                <a:r>
                  <a:rPr lang="el-GR" sz="1200" dirty="0">
                    <a:solidFill>
                      <a:srgbClr val="000000"/>
                    </a:solidFill>
                    <a:effectLst/>
                    <a:ea typeface="Calibri" panose="020F0502020204030204" pitchFamily="34" charset="0"/>
                    <a:cs typeface="Comic Sans MS" panose="030F0702030302020204" pitchFamily="66" charset="0"/>
                  </a:rPr>
                  <a:t> = 334,91 </a:t>
                </a:r>
                <a:r>
                  <a:rPr lang="en-US" sz="1200" dirty="0">
                    <a:solidFill>
                      <a:srgbClr val="000000"/>
                    </a:solidFill>
                    <a:effectLst/>
                    <a:ea typeface="Calibri" panose="020F0502020204030204" pitchFamily="34" charset="0"/>
                    <a:cs typeface="Comic Sans MS" panose="030F0702030302020204" pitchFamily="66" charset="0"/>
                  </a:rPr>
                  <a:t>kJ</a:t>
                </a:r>
                <a:r>
                  <a:rPr lang="el-GR" sz="1200" dirty="0">
                    <a:solidFill>
                      <a:srgbClr val="000000"/>
                    </a:solidFill>
                    <a:effectLst/>
                    <a:ea typeface="Calibri" panose="020F0502020204030204" pitchFamily="34" charset="0"/>
                    <a:cs typeface="Comic Sans MS" panose="030F0702030302020204" pitchFamily="66" charset="0"/>
                  </a:rPr>
                  <a:t>/</a:t>
                </a:r>
                <a:r>
                  <a:rPr lang="en-US" sz="1200" dirty="0">
                    <a:solidFill>
                      <a:srgbClr val="000000"/>
                    </a:solidFill>
                    <a:effectLst/>
                    <a:ea typeface="Calibri" panose="020F0502020204030204" pitchFamily="34" charset="0"/>
                    <a:cs typeface="Comic Sans MS" panose="030F0702030302020204" pitchFamily="66" charset="0"/>
                  </a:rPr>
                  <a:t>kg</a:t>
                </a:r>
                <a:r>
                  <a:rPr lang="el-GR" sz="1200" dirty="0" smtClean="0">
                    <a:solidFill>
                      <a:srgbClr val="000000"/>
                    </a:solidFill>
                    <a:effectLst/>
                    <a:ea typeface="Calibri" panose="020F0502020204030204" pitchFamily="34" charset="0"/>
                    <a:cs typeface="Comic Sans MS" panose="030F0702030302020204" pitchFamily="66" charset="0"/>
                  </a:rPr>
                  <a:t>Ειδική </a:t>
                </a:r>
                <a:r>
                  <a:rPr lang="el-GR" sz="1200" dirty="0">
                    <a:solidFill>
                      <a:srgbClr val="000000"/>
                    </a:solidFill>
                    <a:effectLst/>
                    <a:ea typeface="Calibri" panose="020F0502020204030204" pitchFamily="34" charset="0"/>
                    <a:cs typeface="Comic Sans MS" panose="030F0702030302020204" pitchFamily="66" charset="0"/>
                  </a:rPr>
                  <a:t>ενθαλπία κορεσμένου ατμού	</a:t>
                </a:r>
                <a:r>
                  <a:rPr lang="en-US" sz="1200" dirty="0">
                    <a:solidFill>
                      <a:srgbClr val="000000"/>
                    </a:solidFill>
                    <a:effectLst/>
                    <a:ea typeface="Calibri" panose="020F0502020204030204" pitchFamily="34" charset="0"/>
                    <a:cs typeface="Comic Sans MS" panose="030F0702030302020204" pitchFamily="66" charset="0"/>
                  </a:rPr>
                  <a:t>h</a:t>
                </a:r>
                <a:r>
                  <a:rPr lang="el-GR" sz="1200" dirty="0">
                    <a:solidFill>
                      <a:srgbClr val="000000"/>
                    </a:solidFill>
                    <a:effectLst/>
                    <a:ea typeface="Calibri" panose="020F0502020204030204" pitchFamily="34" charset="0"/>
                    <a:cs typeface="Comic Sans MS" panose="030F0702030302020204" pitchFamily="66" charset="0"/>
                  </a:rPr>
                  <a:t>4</a:t>
                </a:r>
                <a:r>
                  <a:rPr lang="en-US" sz="1200" dirty="0">
                    <a:solidFill>
                      <a:srgbClr val="000000"/>
                    </a:solidFill>
                    <a:effectLst/>
                    <a:ea typeface="Calibri" panose="020F0502020204030204" pitchFamily="34" charset="0"/>
                    <a:cs typeface="Comic Sans MS" panose="030F0702030302020204" pitchFamily="66" charset="0"/>
                  </a:rPr>
                  <a:t>g</a:t>
                </a:r>
                <a:r>
                  <a:rPr lang="el-GR" sz="1200" dirty="0">
                    <a:solidFill>
                      <a:srgbClr val="000000"/>
                    </a:solidFill>
                    <a:effectLst/>
                    <a:ea typeface="Calibri" panose="020F0502020204030204" pitchFamily="34" charset="0"/>
                    <a:cs typeface="Comic Sans MS" panose="030F0702030302020204" pitchFamily="66" charset="0"/>
                  </a:rPr>
                  <a:t> = 2643,7 </a:t>
                </a:r>
                <a:r>
                  <a:rPr lang="en-US" sz="1200" dirty="0">
                    <a:solidFill>
                      <a:srgbClr val="000000"/>
                    </a:solidFill>
                    <a:effectLst/>
                    <a:ea typeface="Calibri" panose="020F0502020204030204" pitchFamily="34" charset="0"/>
                    <a:cs typeface="Comic Sans MS" panose="030F0702030302020204" pitchFamily="66" charset="0"/>
                  </a:rPr>
                  <a:t>kJ</a:t>
                </a:r>
                <a:r>
                  <a:rPr lang="el-GR" sz="1200" dirty="0">
                    <a:solidFill>
                      <a:srgbClr val="000000"/>
                    </a:solidFill>
                    <a:effectLst/>
                    <a:ea typeface="Calibri" panose="020F0502020204030204" pitchFamily="34" charset="0"/>
                    <a:cs typeface="Comic Sans MS" panose="030F0702030302020204" pitchFamily="66" charset="0"/>
                  </a:rPr>
                  <a:t>/</a:t>
                </a:r>
                <a:r>
                  <a:rPr lang="en-US" sz="1200" dirty="0">
                    <a:solidFill>
                      <a:srgbClr val="000000"/>
                    </a:solidFill>
                    <a:effectLst/>
                    <a:ea typeface="Calibri" panose="020F0502020204030204" pitchFamily="34" charset="0"/>
                    <a:cs typeface="Comic Sans MS" panose="030F0702030302020204" pitchFamily="66" charset="0"/>
                  </a:rPr>
                  <a:t>kg</a:t>
                </a:r>
                <a:endParaRPr lang="el-GR" sz="1200" dirty="0">
                  <a:effectLst/>
                  <a:ea typeface="Calibri" panose="020F0502020204030204" pitchFamily="34" charset="0"/>
                  <a:cs typeface="Times New Roman" panose="02020603050405020304" pitchFamily="18" charset="0"/>
                </a:endParaRPr>
              </a:p>
              <a:p>
                <a:pPr algn="just">
                  <a:lnSpc>
                    <a:spcPct val="115000"/>
                  </a:lnSpc>
                  <a:spcAft>
                    <a:spcPts val="0"/>
                  </a:spcAft>
                </a:pPr>
                <a:r>
                  <a:rPr lang="el-GR" sz="1200" dirty="0">
                    <a:solidFill>
                      <a:srgbClr val="000000"/>
                    </a:solidFill>
                    <a:effectLst/>
                    <a:ea typeface="Calibri" panose="020F0502020204030204" pitchFamily="34" charset="0"/>
                    <a:cs typeface="Comic Sans MS" panose="030F0702030302020204" pitchFamily="66" charset="0"/>
                  </a:rPr>
                  <a:t>Ειδική εντροπία κορεσμένου νερού	</a:t>
                </a:r>
                <a:r>
                  <a:rPr lang="en-US" sz="1200" dirty="0">
                    <a:solidFill>
                      <a:srgbClr val="000000"/>
                    </a:solidFill>
                    <a:effectLst/>
                    <a:ea typeface="Calibri" panose="020F0502020204030204" pitchFamily="34" charset="0"/>
                    <a:cs typeface="Comic Sans MS" panose="030F0702030302020204" pitchFamily="66" charset="0"/>
                  </a:rPr>
                  <a:t>s</a:t>
                </a:r>
                <a:r>
                  <a:rPr lang="el-GR" sz="1200" dirty="0">
                    <a:solidFill>
                      <a:srgbClr val="000000"/>
                    </a:solidFill>
                    <a:effectLst/>
                    <a:ea typeface="Calibri" panose="020F0502020204030204" pitchFamily="34" charset="0"/>
                    <a:cs typeface="Comic Sans MS" panose="030F0702030302020204" pitchFamily="66" charset="0"/>
                  </a:rPr>
                  <a:t>4</a:t>
                </a:r>
                <a:r>
                  <a:rPr lang="en-US" sz="1200" dirty="0">
                    <a:solidFill>
                      <a:srgbClr val="000000"/>
                    </a:solidFill>
                    <a:effectLst/>
                    <a:ea typeface="Calibri" panose="020F0502020204030204" pitchFamily="34" charset="0"/>
                    <a:cs typeface="Comic Sans MS" panose="030F0702030302020204" pitchFamily="66" charset="0"/>
                  </a:rPr>
                  <a:t>l</a:t>
                </a:r>
                <a:r>
                  <a:rPr lang="el-GR" sz="1200" dirty="0">
                    <a:solidFill>
                      <a:srgbClr val="000000"/>
                    </a:solidFill>
                    <a:effectLst/>
                    <a:ea typeface="Calibri" panose="020F0502020204030204" pitchFamily="34" charset="0"/>
                    <a:cs typeface="Comic Sans MS" panose="030F0702030302020204" pitchFamily="66" charset="0"/>
                  </a:rPr>
                  <a:t> = 1,0753 </a:t>
                </a:r>
                <a:r>
                  <a:rPr lang="en-US" sz="1200" dirty="0">
                    <a:solidFill>
                      <a:srgbClr val="000000"/>
                    </a:solidFill>
                    <a:effectLst/>
                    <a:ea typeface="Calibri" panose="020F0502020204030204" pitchFamily="34" charset="0"/>
                    <a:cs typeface="Comic Sans MS" panose="030F0702030302020204" pitchFamily="66" charset="0"/>
                  </a:rPr>
                  <a:t>kJ</a:t>
                </a:r>
                <a:r>
                  <a:rPr lang="el-GR" sz="1200" dirty="0">
                    <a:solidFill>
                      <a:srgbClr val="000000"/>
                    </a:solidFill>
                    <a:effectLst/>
                    <a:ea typeface="Calibri" panose="020F0502020204030204" pitchFamily="34" charset="0"/>
                    <a:cs typeface="Comic Sans MS" panose="030F0702030302020204" pitchFamily="66" charset="0"/>
                  </a:rPr>
                  <a:t>/</a:t>
                </a:r>
                <a:r>
                  <a:rPr lang="en-US" sz="1200" dirty="0">
                    <a:solidFill>
                      <a:srgbClr val="000000"/>
                    </a:solidFill>
                    <a:effectLst/>
                    <a:ea typeface="Calibri" panose="020F0502020204030204" pitchFamily="34" charset="0"/>
                    <a:cs typeface="Comic Sans MS" panose="030F0702030302020204" pitchFamily="66" charset="0"/>
                  </a:rPr>
                  <a:t>kg</a:t>
                </a:r>
                <a:r>
                  <a:rPr lang="el-GR" sz="1200" dirty="0" smtClean="0">
                    <a:solidFill>
                      <a:srgbClr val="000000"/>
                    </a:solidFill>
                    <a:effectLst/>
                    <a:ea typeface="Calibri" panose="020F0502020204030204" pitchFamily="34" charset="0"/>
                    <a:cs typeface="Comic Sans MS" panose="030F0702030302020204" pitchFamily="66" charset="0"/>
                  </a:rPr>
                  <a:t>Κ	Ειδική </a:t>
                </a:r>
                <a:r>
                  <a:rPr lang="el-GR" sz="1200" dirty="0">
                    <a:solidFill>
                      <a:srgbClr val="000000"/>
                    </a:solidFill>
                    <a:effectLst/>
                    <a:ea typeface="Calibri" panose="020F0502020204030204" pitchFamily="34" charset="0"/>
                    <a:cs typeface="Comic Sans MS" panose="030F0702030302020204" pitchFamily="66" charset="0"/>
                  </a:rPr>
                  <a:t>εντροπία κορεσμένου ατμού	</a:t>
                </a:r>
                <a:r>
                  <a:rPr lang="en-US" sz="1200" dirty="0">
                    <a:solidFill>
                      <a:srgbClr val="000000"/>
                    </a:solidFill>
                    <a:effectLst/>
                    <a:ea typeface="Calibri" panose="020F0502020204030204" pitchFamily="34" charset="0"/>
                    <a:cs typeface="Comic Sans MS" panose="030F0702030302020204" pitchFamily="66" charset="0"/>
                  </a:rPr>
                  <a:t>s</a:t>
                </a:r>
                <a:r>
                  <a:rPr lang="el-GR" sz="1200" dirty="0">
                    <a:solidFill>
                      <a:srgbClr val="000000"/>
                    </a:solidFill>
                    <a:effectLst/>
                    <a:ea typeface="Calibri" panose="020F0502020204030204" pitchFamily="34" charset="0"/>
                    <a:cs typeface="Comic Sans MS" panose="030F0702030302020204" pitchFamily="66" charset="0"/>
                  </a:rPr>
                  <a:t>4</a:t>
                </a:r>
                <a:r>
                  <a:rPr lang="en-US" sz="1200" dirty="0">
                    <a:solidFill>
                      <a:srgbClr val="000000"/>
                    </a:solidFill>
                    <a:effectLst/>
                    <a:ea typeface="Calibri" panose="020F0502020204030204" pitchFamily="34" charset="0"/>
                    <a:cs typeface="Comic Sans MS" panose="030F0702030302020204" pitchFamily="66" charset="0"/>
                  </a:rPr>
                  <a:t>g</a:t>
                </a:r>
                <a:r>
                  <a:rPr lang="el-GR" sz="1200" dirty="0">
                    <a:solidFill>
                      <a:srgbClr val="000000"/>
                    </a:solidFill>
                    <a:effectLst/>
                    <a:ea typeface="Calibri" panose="020F0502020204030204" pitchFamily="34" charset="0"/>
                    <a:cs typeface="Comic Sans MS" panose="030F0702030302020204" pitchFamily="66" charset="0"/>
                  </a:rPr>
                  <a:t> = 7,6122 </a:t>
                </a:r>
                <a:r>
                  <a:rPr lang="en-US" sz="1200" dirty="0">
                    <a:solidFill>
                      <a:srgbClr val="000000"/>
                    </a:solidFill>
                    <a:effectLst/>
                    <a:ea typeface="Calibri" panose="020F0502020204030204" pitchFamily="34" charset="0"/>
                    <a:cs typeface="Comic Sans MS" panose="030F0702030302020204" pitchFamily="66" charset="0"/>
                  </a:rPr>
                  <a:t>kJ</a:t>
                </a:r>
                <a:r>
                  <a:rPr lang="el-GR" sz="1200" dirty="0">
                    <a:solidFill>
                      <a:srgbClr val="000000"/>
                    </a:solidFill>
                    <a:effectLst/>
                    <a:ea typeface="Calibri" panose="020F0502020204030204" pitchFamily="34" charset="0"/>
                    <a:cs typeface="Comic Sans MS" panose="030F0702030302020204" pitchFamily="66" charset="0"/>
                  </a:rPr>
                  <a:t>/</a:t>
                </a:r>
                <a:r>
                  <a:rPr lang="en-US" sz="1200" dirty="0">
                    <a:solidFill>
                      <a:srgbClr val="000000"/>
                    </a:solidFill>
                    <a:effectLst/>
                    <a:ea typeface="Calibri" panose="020F0502020204030204" pitchFamily="34" charset="0"/>
                    <a:cs typeface="Comic Sans MS" panose="030F0702030302020204" pitchFamily="66" charset="0"/>
                  </a:rPr>
                  <a:t>kg</a:t>
                </a:r>
                <a:endParaRPr lang="el-GR" sz="1200" dirty="0">
                  <a:effectLst/>
                  <a:ea typeface="Calibri" panose="020F0502020204030204" pitchFamily="34" charset="0"/>
                  <a:cs typeface="Times New Roman" panose="02020603050405020304" pitchFamily="18" charset="0"/>
                </a:endParaRPr>
              </a:p>
              <a:p>
                <a:pPr algn="just">
                  <a:lnSpc>
                    <a:spcPct val="115000"/>
                  </a:lnSpc>
                  <a:spcAft>
                    <a:spcPts val="0"/>
                  </a:spcAft>
                </a:pPr>
                <a:r>
                  <a:rPr lang="el-GR" sz="1600" dirty="0">
                    <a:solidFill>
                      <a:srgbClr val="000000"/>
                    </a:solidFill>
                    <a:effectLst/>
                    <a:ea typeface="Calibri" panose="020F0502020204030204" pitchFamily="34" charset="0"/>
                    <a:cs typeface="Comic Sans MS" panose="030F0702030302020204" pitchFamily="66" charset="0"/>
                  </a:rPr>
                  <a:t> </a:t>
                </a:r>
                <a:endParaRPr lang="el-GR" sz="1600" dirty="0">
                  <a:effectLst/>
                  <a:ea typeface="Calibri" panose="020F0502020204030204" pitchFamily="34" charset="0"/>
                  <a:cs typeface="Times New Roman" panose="02020603050405020304" pitchFamily="18" charset="0"/>
                </a:endParaRPr>
              </a:p>
              <a:p>
                <a:pPr algn="just">
                  <a:lnSpc>
                    <a:spcPct val="115000"/>
                  </a:lnSpc>
                  <a:spcAft>
                    <a:spcPts val="0"/>
                  </a:spcAft>
                </a:pPr>
                <a:r>
                  <a:rPr lang="el-GR" sz="1600" dirty="0">
                    <a:solidFill>
                      <a:srgbClr val="000000"/>
                    </a:solidFill>
                    <a:effectLst/>
                    <a:ea typeface="Calibri" panose="020F0502020204030204" pitchFamily="34" charset="0"/>
                    <a:cs typeface="Comic Sans MS" panose="030F0702030302020204" pitchFamily="66" charset="0"/>
                  </a:rPr>
                  <a:t>ΣΤΡΟΒΙΛΟΣ. Αρχικά ο στρόβιλος θεωρείται </a:t>
                </a:r>
                <a:r>
                  <a:rPr lang="el-GR" sz="1600" dirty="0" err="1" smtClean="0">
                    <a:solidFill>
                      <a:srgbClr val="000000"/>
                    </a:solidFill>
                    <a:effectLst/>
                    <a:ea typeface="Calibri" panose="020F0502020204030204" pitchFamily="34" charset="0"/>
                    <a:cs typeface="Comic Sans MS" panose="030F0702030302020204" pitchFamily="66" charset="0"/>
                  </a:rPr>
                  <a:t>ισεντροπικός</a:t>
                </a:r>
                <a:r>
                  <a:rPr lang="el-GR" sz="1600" dirty="0" smtClean="0">
                    <a:solidFill>
                      <a:srgbClr val="000000"/>
                    </a:solidFill>
                    <a:effectLst/>
                    <a:ea typeface="Calibri" panose="020F0502020204030204" pitchFamily="34" charset="0"/>
                    <a:cs typeface="Comic Sans MS" panose="030F0702030302020204" pitchFamily="66" charset="0"/>
                  </a:rPr>
                  <a:t> (</a:t>
                </a:r>
                <a:r>
                  <a:rPr lang="en-US" sz="1600" dirty="0">
                    <a:solidFill>
                      <a:srgbClr val="000000"/>
                    </a:solidFill>
                    <a:effectLst/>
                    <a:ea typeface="Calibri" panose="020F0502020204030204" pitchFamily="34" charset="0"/>
                    <a:cs typeface="Comic Sans MS" panose="030F0702030302020204" pitchFamily="66" charset="0"/>
                  </a:rPr>
                  <a:t>s</a:t>
                </a:r>
                <a:r>
                  <a:rPr lang="el-GR" sz="1600" dirty="0">
                    <a:solidFill>
                      <a:srgbClr val="000000"/>
                    </a:solidFill>
                    <a:effectLst/>
                    <a:ea typeface="Calibri" panose="020F0502020204030204" pitchFamily="34" charset="0"/>
                    <a:cs typeface="Comic Sans MS" panose="030F0702030302020204" pitchFamily="66" charset="0"/>
                  </a:rPr>
                  <a:t>4 = </a:t>
                </a:r>
                <a:r>
                  <a:rPr lang="en-US" sz="1600" dirty="0">
                    <a:solidFill>
                      <a:srgbClr val="000000"/>
                    </a:solidFill>
                    <a:effectLst/>
                    <a:ea typeface="Calibri" panose="020F0502020204030204" pitchFamily="34" charset="0"/>
                    <a:cs typeface="Comic Sans MS" panose="030F0702030302020204" pitchFamily="66" charset="0"/>
                  </a:rPr>
                  <a:t>s</a:t>
                </a:r>
                <a:r>
                  <a:rPr lang="el-GR" sz="1600" dirty="0">
                    <a:solidFill>
                      <a:srgbClr val="000000"/>
                    </a:solidFill>
                    <a:effectLst/>
                    <a:ea typeface="Calibri" panose="020F0502020204030204" pitchFamily="34" charset="0"/>
                    <a:cs typeface="Comic Sans MS" panose="030F0702030302020204" pitchFamily="66" charset="0"/>
                  </a:rPr>
                  <a:t>3 = 6,2331 </a:t>
                </a:r>
                <a:r>
                  <a:rPr lang="en-US" sz="1600" dirty="0">
                    <a:solidFill>
                      <a:srgbClr val="000000"/>
                    </a:solidFill>
                    <a:effectLst/>
                    <a:ea typeface="Calibri" panose="020F0502020204030204" pitchFamily="34" charset="0"/>
                    <a:cs typeface="Comic Sans MS" panose="030F0702030302020204" pitchFamily="66" charset="0"/>
                  </a:rPr>
                  <a:t>kJ</a:t>
                </a:r>
                <a:r>
                  <a:rPr lang="el-GR" sz="1600" dirty="0">
                    <a:solidFill>
                      <a:srgbClr val="000000"/>
                    </a:solidFill>
                    <a:effectLst/>
                    <a:ea typeface="Calibri" panose="020F0502020204030204" pitchFamily="34" charset="0"/>
                    <a:cs typeface="Comic Sans MS" panose="030F0702030302020204" pitchFamily="66" charset="0"/>
                  </a:rPr>
                  <a:t>/</a:t>
                </a:r>
                <a:r>
                  <a:rPr lang="en-US" sz="1600" dirty="0" err="1" smtClean="0">
                    <a:solidFill>
                      <a:srgbClr val="000000"/>
                    </a:solidFill>
                    <a:effectLst/>
                    <a:ea typeface="Calibri" panose="020F0502020204030204" pitchFamily="34" charset="0"/>
                    <a:cs typeface="Comic Sans MS" panose="030F0702030302020204" pitchFamily="66" charset="0"/>
                  </a:rPr>
                  <a:t>kgK</a:t>
                </a:r>
                <a:r>
                  <a:rPr lang="el-GR" sz="1600" dirty="0" smtClean="0">
                    <a:solidFill>
                      <a:srgbClr val="000000"/>
                    </a:solidFill>
                    <a:effectLst/>
                    <a:ea typeface="Calibri" panose="020F0502020204030204" pitchFamily="34" charset="0"/>
                    <a:cs typeface="Comic Sans MS" panose="030F0702030302020204" pitchFamily="66" charset="0"/>
                  </a:rPr>
                  <a:t>), οπότε</a:t>
                </a:r>
                <a:r>
                  <a:rPr lang="en-US" sz="1600" dirty="0" smtClean="0">
                    <a:solidFill>
                      <a:srgbClr val="000000"/>
                    </a:solidFill>
                    <a:effectLst/>
                    <a:ea typeface="Calibri" panose="020F0502020204030204" pitchFamily="34" charset="0"/>
                    <a:cs typeface="Comic Sans MS" panose="030F0702030302020204" pitchFamily="66" charset="0"/>
                  </a:rPr>
                  <a:t>:</a:t>
                </a:r>
                <a:endParaRPr lang="el-GR" sz="1600" dirty="0">
                  <a:effectLst/>
                  <a:ea typeface="Calibri" panose="020F0502020204030204" pitchFamily="34" charset="0"/>
                  <a:cs typeface="Times New Roman" panose="02020603050405020304" pitchFamily="18" charset="0"/>
                </a:endParaRPr>
              </a:p>
              <a:p>
                <a:pPr algn="just">
                  <a:lnSpc>
                    <a:spcPct val="115000"/>
                  </a:lnSpc>
                  <a:spcAft>
                    <a:spcPts val="0"/>
                  </a:spcAft>
                </a:pPr>
                <a:r>
                  <a:rPr lang="en-US" sz="1050" dirty="0">
                    <a:solidFill>
                      <a:srgbClr val="000000"/>
                    </a:solidFill>
                    <a:effectLst/>
                    <a:ea typeface="Calibri" panose="020F0502020204030204" pitchFamily="34" charset="0"/>
                    <a:cs typeface="Comic Sans MS" panose="030F0702030302020204" pitchFamily="66" charset="0"/>
                  </a:rPr>
                  <a:t> </a:t>
                </a:r>
                <a:endParaRPr lang="el-GR" sz="1050" dirty="0">
                  <a:effectLst/>
                  <a:ea typeface="Calibri" panose="020F0502020204030204" pitchFamily="34" charset="0"/>
                  <a:cs typeface="Times New Roman" panose="02020603050405020304" pitchFamily="18" charset="0"/>
                </a:endParaRPr>
              </a:p>
              <a:p>
                <a:pPr algn="just">
                  <a:lnSpc>
                    <a:spcPct val="115000"/>
                  </a:lnSpc>
                  <a:spcAft>
                    <a:spcPts val="0"/>
                  </a:spcAft>
                </a:pPr>
                <a:r>
                  <a:rPr lang="en-US" sz="1600" dirty="0">
                    <a:solidFill>
                      <a:srgbClr val="000000"/>
                    </a:solidFill>
                    <a:effectLst/>
                    <a:ea typeface="Calibri" panose="020F0502020204030204" pitchFamily="34" charset="0"/>
                    <a:cs typeface="Comic Sans MS" panose="030F0702030302020204" pitchFamily="66" charset="0"/>
                  </a:rPr>
                  <a:t>s4 = x*s4g + (1 – x)*s4l </a:t>
                </a:r>
                <a:r>
                  <a:rPr lang="en-US" sz="1600" dirty="0" smtClean="0">
                    <a:solidFill>
                      <a:srgbClr val="000000"/>
                    </a:solidFill>
                    <a:effectLst/>
                    <a:ea typeface="Calibri" panose="020F0502020204030204" pitchFamily="34" charset="0"/>
                    <a:cs typeface="Comic Sans MS" panose="030F0702030302020204" pitchFamily="66" charset="0"/>
                    <a:sym typeface="Wingdings" panose="05000000000000000000" pitchFamily="2" charset="2"/>
                  </a:rPr>
                  <a:t></a:t>
                </a:r>
                <a:r>
                  <a:rPr lang="en-US" sz="1600" dirty="0" smtClean="0">
                    <a:solidFill>
                      <a:srgbClr val="000000"/>
                    </a:solidFill>
                    <a:effectLst/>
                    <a:ea typeface="Calibri" panose="020F0502020204030204" pitchFamily="34" charset="0"/>
                    <a:cs typeface="Comic Sans MS" panose="030F0702030302020204" pitchFamily="66" charset="0"/>
                  </a:rPr>
                  <a:t>x </a:t>
                </a:r>
                <a:r>
                  <a:rPr lang="en-US" sz="1600" dirty="0">
                    <a:solidFill>
                      <a:srgbClr val="000000"/>
                    </a:solidFill>
                    <a:effectLst/>
                    <a:ea typeface="Calibri" panose="020F0502020204030204" pitchFamily="34" charset="0"/>
                    <a:cs typeface="Comic Sans MS" panose="030F0702030302020204" pitchFamily="66" charset="0"/>
                  </a:rPr>
                  <a:t>= (s4 – s4l)/(s4g – s4l) </a:t>
                </a:r>
                <a:r>
                  <a:rPr lang="el-GR" sz="1600" dirty="0" smtClean="0">
                    <a:solidFill>
                      <a:srgbClr val="000000"/>
                    </a:solidFill>
                    <a:effectLst/>
                    <a:ea typeface="Calibri" panose="020F0502020204030204" pitchFamily="34" charset="0"/>
                    <a:cs typeface="Comic Sans MS" panose="030F0702030302020204" pitchFamily="66" charset="0"/>
                  </a:rPr>
                  <a:t>= </a:t>
                </a:r>
                <a:r>
                  <a:rPr lang="el-GR" sz="1600" dirty="0">
                    <a:solidFill>
                      <a:srgbClr val="000000"/>
                    </a:solidFill>
                    <a:effectLst/>
                    <a:ea typeface="Calibri" panose="020F0502020204030204" pitchFamily="34" charset="0"/>
                    <a:cs typeface="Comic Sans MS" panose="030F0702030302020204" pitchFamily="66" charset="0"/>
                  </a:rPr>
                  <a:t>(</a:t>
                </a:r>
                <a:r>
                  <a:rPr lang="el-GR" sz="1600" dirty="0" smtClean="0">
                    <a:solidFill>
                      <a:srgbClr val="000000"/>
                    </a:solidFill>
                    <a:effectLst/>
                    <a:ea typeface="Calibri" panose="020F0502020204030204" pitchFamily="34" charset="0"/>
                    <a:cs typeface="Comic Sans MS" panose="030F0702030302020204" pitchFamily="66" charset="0"/>
                  </a:rPr>
                  <a:t>6,2331-1,0753</a:t>
                </a:r>
                <a:r>
                  <a:rPr lang="el-GR" sz="1600" dirty="0">
                    <a:solidFill>
                      <a:srgbClr val="000000"/>
                    </a:solidFill>
                    <a:effectLst/>
                    <a:ea typeface="Calibri" panose="020F0502020204030204" pitchFamily="34" charset="0"/>
                    <a:cs typeface="Comic Sans MS" panose="030F0702030302020204" pitchFamily="66" charset="0"/>
                  </a:rPr>
                  <a:t>)/(</a:t>
                </a:r>
                <a:r>
                  <a:rPr lang="el-GR" sz="1600" dirty="0" smtClean="0">
                    <a:solidFill>
                      <a:srgbClr val="000000"/>
                    </a:solidFill>
                    <a:effectLst/>
                    <a:ea typeface="Calibri" panose="020F0502020204030204" pitchFamily="34" charset="0"/>
                    <a:cs typeface="Comic Sans MS" panose="030F0702030302020204" pitchFamily="66" charset="0"/>
                  </a:rPr>
                  <a:t>7,6122-1,0753</a:t>
                </a:r>
                <a:r>
                  <a:rPr lang="el-GR" sz="1600" dirty="0">
                    <a:solidFill>
                      <a:srgbClr val="000000"/>
                    </a:solidFill>
                    <a:effectLst/>
                    <a:ea typeface="Calibri" panose="020F0502020204030204" pitchFamily="34" charset="0"/>
                    <a:cs typeface="Comic Sans MS" panose="030F0702030302020204" pitchFamily="66" charset="0"/>
                  </a:rPr>
                  <a:t>) = 0,7890 ή 78,90 %</a:t>
                </a:r>
                <a:endParaRPr lang="el-GR" sz="1600" dirty="0">
                  <a:effectLst/>
                  <a:ea typeface="Calibri" panose="020F0502020204030204" pitchFamily="34" charset="0"/>
                  <a:cs typeface="Times New Roman" panose="02020603050405020304" pitchFamily="18" charset="0"/>
                </a:endParaRPr>
              </a:p>
              <a:p>
                <a:pPr marL="1371600" indent="457200" algn="just">
                  <a:lnSpc>
                    <a:spcPct val="115000"/>
                  </a:lnSpc>
                  <a:spcAft>
                    <a:spcPts val="0"/>
                  </a:spcAft>
                </a:pPr>
                <a:r>
                  <a:rPr lang="el-GR" sz="1000" dirty="0">
                    <a:solidFill>
                      <a:srgbClr val="000000"/>
                    </a:solidFill>
                    <a:effectLst/>
                    <a:ea typeface="Calibri" panose="020F0502020204030204" pitchFamily="34" charset="0"/>
                    <a:cs typeface="Comic Sans MS" panose="030F0702030302020204" pitchFamily="66" charset="0"/>
                  </a:rPr>
                  <a:t> </a:t>
                </a:r>
                <a:endParaRPr lang="el-GR" sz="1000" dirty="0">
                  <a:effectLst/>
                  <a:ea typeface="Calibri" panose="020F0502020204030204" pitchFamily="34" charset="0"/>
                  <a:cs typeface="Times New Roman" panose="02020603050405020304" pitchFamily="18" charset="0"/>
                </a:endParaRPr>
              </a:p>
              <a:p>
                <a:pPr algn="just">
                  <a:lnSpc>
                    <a:spcPct val="115000"/>
                  </a:lnSpc>
                  <a:spcAft>
                    <a:spcPts val="0"/>
                  </a:spcAft>
                </a:pPr>
                <a:r>
                  <a:rPr lang="el-GR" sz="1600" dirty="0" smtClean="0">
                    <a:solidFill>
                      <a:srgbClr val="000000"/>
                    </a:solidFill>
                    <a:effectLst/>
                    <a:ea typeface="Calibri" panose="020F0502020204030204" pitchFamily="34" charset="0"/>
                    <a:cs typeface="Comic Sans MS" panose="030F0702030302020204" pitchFamily="66" charset="0"/>
                  </a:rPr>
                  <a:t>ΚΑΤΑΣΤΑΣΗ 4. </a:t>
                </a:r>
                <a:r>
                  <a:rPr lang="el-GR" sz="1600" dirty="0">
                    <a:solidFill>
                      <a:srgbClr val="000000"/>
                    </a:solidFill>
                    <a:effectLst/>
                    <a:ea typeface="Calibri" panose="020F0502020204030204" pitchFamily="34" charset="0"/>
                    <a:cs typeface="Comic Sans MS" panose="030F0702030302020204" pitchFamily="66" charset="0"/>
                  </a:rPr>
                  <a:t>Για ιδανικό </a:t>
                </a:r>
                <a:r>
                  <a:rPr lang="el-GR" sz="1600" dirty="0" smtClean="0">
                    <a:solidFill>
                      <a:srgbClr val="000000"/>
                    </a:solidFill>
                    <a:effectLst/>
                    <a:ea typeface="Calibri" panose="020F0502020204030204" pitchFamily="34" charset="0"/>
                    <a:cs typeface="Comic Sans MS" panose="030F0702030302020204" pitchFamily="66" charset="0"/>
                  </a:rPr>
                  <a:t>στρόβιλο: </a:t>
                </a:r>
                <a:r>
                  <a:rPr lang="en-US" sz="1600" dirty="0" smtClean="0">
                    <a:solidFill>
                      <a:srgbClr val="000000"/>
                    </a:solidFill>
                    <a:effectLst/>
                    <a:ea typeface="Calibri" panose="020F0502020204030204" pitchFamily="34" charset="0"/>
                    <a:cs typeface="Comic Sans MS" panose="030F0702030302020204" pitchFamily="66" charset="0"/>
                  </a:rPr>
                  <a:t>h4,s </a:t>
                </a:r>
                <a:r>
                  <a:rPr lang="en-US" sz="1600" dirty="0">
                    <a:solidFill>
                      <a:srgbClr val="000000"/>
                    </a:solidFill>
                    <a:effectLst/>
                    <a:ea typeface="Calibri" panose="020F0502020204030204" pitchFamily="34" charset="0"/>
                    <a:cs typeface="Comic Sans MS" panose="030F0702030302020204" pitchFamily="66" charset="0"/>
                  </a:rPr>
                  <a:t>= </a:t>
                </a:r>
                <a:r>
                  <a:rPr lang="en-US" sz="1600" dirty="0" smtClean="0">
                    <a:solidFill>
                      <a:srgbClr val="000000"/>
                    </a:solidFill>
                    <a:effectLst/>
                    <a:ea typeface="Calibri" panose="020F0502020204030204" pitchFamily="34" charset="0"/>
                    <a:cs typeface="Comic Sans MS" panose="030F0702030302020204" pitchFamily="66" charset="0"/>
                  </a:rPr>
                  <a:t>x*h4g+(1</a:t>
                </a:r>
                <a:r>
                  <a:rPr lang="el-GR" sz="1600" dirty="0" smtClean="0">
                    <a:solidFill>
                      <a:srgbClr val="000000"/>
                    </a:solidFill>
                    <a:effectLst/>
                    <a:ea typeface="Calibri" panose="020F0502020204030204" pitchFamily="34" charset="0"/>
                    <a:cs typeface="Comic Sans MS" panose="030F0702030302020204" pitchFamily="66" charset="0"/>
                  </a:rPr>
                  <a:t>-</a:t>
                </a:r>
                <a:r>
                  <a:rPr lang="en-US" sz="1600" dirty="0" smtClean="0">
                    <a:solidFill>
                      <a:srgbClr val="000000"/>
                    </a:solidFill>
                    <a:effectLst/>
                    <a:ea typeface="Calibri" panose="020F0502020204030204" pitchFamily="34" charset="0"/>
                    <a:cs typeface="Comic Sans MS" panose="030F0702030302020204" pitchFamily="66" charset="0"/>
                  </a:rPr>
                  <a:t>x</a:t>
                </a:r>
                <a:r>
                  <a:rPr lang="en-US" sz="1600" dirty="0">
                    <a:solidFill>
                      <a:srgbClr val="000000"/>
                    </a:solidFill>
                    <a:effectLst/>
                    <a:ea typeface="Calibri" panose="020F0502020204030204" pitchFamily="34" charset="0"/>
                    <a:cs typeface="Comic Sans MS" panose="030F0702030302020204" pitchFamily="66" charset="0"/>
                  </a:rPr>
                  <a:t>)*h4l = </a:t>
                </a:r>
                <a:r>
                  <a:rPr lang="en-US" sz="1600" dirty="0" smtClean="0">
                    <a:solidFill>
                      <a:srgbClr val="000000"/>
                    </a:solidFill>
                    <a:effectLst/>
                    <a:ea typeface="Calibri" panose="020F0502020204030204" pitchFamily="34" charset="0"/>
                    <a:cs typeface="Comic Sans MS" panose="030F0702030302020204" pitchFamily="66" charset="0"/>
                  </a:rPr>
                  <a:t>0,789*2643,7+0,211*334,91 </a:t>
                </a:r>
                <a:r>
                  <a:rPr lang="en-US" sz="1600" dirty="0">
                    <a:solidFill>
                      <a:srgbClr val="000000"/>
                    </a:solidFill>
                    <a:effectLst/>
                    <a:ea typeface="Calibri" panose="020F0502020204030204" pitchFamily="34" charset="0"/>
                    <a:cs typeface="Comic Sans MS" panose="030F0702030302020204" pitchFamily="66" charset="0"/>
                  </a:rPr>
                  <a:t>= 2156,6 kJ/kg</a:t>
                </a:r>
                <a:endParaRPr lang="el-GR" sz="1600" dirty="0">
                  <a:effectLst/>
                  <a:ea typeface="Calibri" panose="020F0502020204030204" pitchFamily="34" charset="0"/>
                  <a:cs typeface="Times New Roman" panose="02020603050405020304" pitchFamily="18" charset="0"/>
                </a:endParaRPr>
              </a:p>
              <a:p>
                <a:pPr algn="just">
                  <a:lnSpc>
                    <a:spcPct val="115000"/>
                  </a:lnSpc>
                  <a:spcAft>
                    <a:spcPts val="0"/>
                  </a:spcAft>
                </a:pPr>
                <a:r>
                  <a:rPr lang="en-US" sz="1000" dirty="0">
                    <a:solidFill>
                      <a:srgbClr val="000000"/>
                    </a:solidFill>
                    <a:effectLst/>
                    <a:ea typeface="Calibri" panose="020F0502020204030204" pitchFamily="34" charset="0"/>
                    <a:cs typeface="Comic Sans MS" panose="030F0702030302020204" pitchFamily="66" charset="0"/>
                  </a:rPr>
                  <a:t> </a:t>
                </a:r>
                <a:endParaRPr lang="el-GR" sz="1000" dirty="0">
                  <a:effectLst/>
                  <a:ea typeface="Calibri" panose="020F0502020204030204" pitchFamily="34" charset="0"/>
                  <a:cs typeface="Times New Roman" panose="02020603050405020304" pitchFamily="18" charset="0"/>
                </a:endParaRPr>
              </a:p>
              <a:p>
                <a:pPr algn="just">
                  <a:lnSpc>
                    <a:spcPct val="115000"/>
                  </a:lnSpc>
                  <a:spcAft>
                    <a:spcPts val="0"/>
                  </a:spcAft>
                </a:pPr>
                <a:r>
                  <a:rPr lang="el-GR" sz="1600" dirty="0" smtClean="0">
                    <a:solidFill>
                      <a:srgbClr val="000000"/>
                    </a:solidFill>
                    <a:effectLst/>
                    <a:ea typeface="Calibri" panose="020F0502020204030204" pitchFamily="34" charset="0"/>
                    <a:cs typeface="Comic Sans MS" panose="030F0702030302020204" pitchFamily="66" charset="0"/>
                  </a:rPr>
                  <a:t>ΣΤΡΟΒΙΛΟΣ: Ιδανικό έργ</a:t>
                </a:r>
                <a:r>
                  <a:rPr lang="el-GR" sz="1600" dirty="0" smtClean="0">
                    <a:solidFill>
                      <a:srgbClr val="000000"/>
                    </a:solidFill>
                    <a:ea typeface="Calibri" panose="020F0502020204030204" pitchFamily="34" charset="0"/>
                    <a:cs typeface="Comic Sans MS" panose="030F0702030302020204" pitchFamily="66" charset="0"/>
                  </a:rPr>
                  <a:t>ο:	</a:t>
                </a:r>
                <a:r>
                  <a:rPr lang="en-US" sz="1600" dirty="0" err="1" smtClean="0">
                    <a:solidFill>
                      <a:srgbClr val="000000"/>
                    </a:solidFill>
                    <a:effectLst/>
                    <a:ea typeface="Calibri" panose="020F0502020204030204" pitchFamily="34" charset="0"/>
                    <a:cs typeface="Comic Sans MS" panose="030F0702030302020204" pitchFamily="66" charset="0"/>
                  </a:rPr>
                  <a:t>wout</a:t>
                </a:r>
                <a:r>
                  <a:rPr lang="el-GR" sz="1600" dirty="0" smtClean="0">
                    <a:solidFill>
                      <a:srgbClr val="000000"/>
                    </a:solidFill>
                    <a:effectLst/>
                    <a:ea typeface="Calibri" panose="020F0502020204030204" pitchFamily="34" charset="0"/>
                    <a:cs typeface="Comic Sans MS" panose="030F0702030302020204" pitchFamily="66" charset="0"/>
                  </a:rPr>
                  <a:t>,</a:t>
                </a:r>
                <a:r>
                  <a:rPr lang="en-US" sz="1600" dirty="0" smtClean="0">
                    <a:solidFill>
                      <a:srgbClr val="000000"/>
                    </a:solidFill>
                    <a:effectLst/>
                    <a:ea typeface="Calibri" panose="020F0502020204030204" pitchFamily="34" charset="0"/>
                    <a:cs typeface="Comic Sans MS" panose="030F0702030302020204" pitchFamily="66" charset="0"/>
                  </a:rPr>
                  <a:t>s</a:t>
                </a:r>
                <a:r>
                  <a:rPr lang="el-GR" sz="1600" dirty="0">
                    <a:solidFill>
                      <a:srgbClr val="000000"/>
                    </a:solidFill>
                    <a:effectLst/>
                    <a:ea typeface="Calibri" panose="020F0502020204030204" pitchFamily="34" charset="0"/>
                    <a:cs typeface="Comic Sans MS" panose="030F0702030302020204" pitchFamily="66" charset="0"/>
                  </a:rPr>
                  <a:t>= </a:t>
                </a:r>
                <a:r>
                  <a:rPr lang="en-US" sz="1600" dirty="0">
                    <a:solidFill>
                      <a:srgbClr val="000000"/>
                    </a:solidFill>
                    <a:effectLst/>
                    <a:ea typeface="Calibri" panose="020F0502020204030204" pitchFamily="34" charset="0"/>
                    <a:cs typeface="Comic Sans MS" panose="030F0702030302020204" pitchFamily="66" charset="0"/>
                  </a:rPr>
                  <a:t>h</a:t>
                </a:r>
                <a:r>
                  <a:rPr lang="el-GR" sz="1600" dirty="0">
                    <a:solidFill>
                      <a:srgbClr val="000000"/>
                    </a:solidFill>
                    <a:effectLst/>
                    <a:ea typeface="Calibri" panose="020F0502020204030204" pitchFamily="34" charset="0"/>
                    <a:cs typeface="Comic Sans MS" panose="030F0702030302020204" pitchFamily="66" charset="0"/>
                  </a:rPr>
                  <a:t>3 – </a:t>
                </a:r>
                <a:r>
                  <a:rPr lang="en-US" sz="1600" dirty="0">
                    <a:solidFill>
                      <a:srgbClr val="000000"/>
                    </a:solidFill>
                    <a:effectLst/>
                    <a:ea typeface="Calibri" panose="020F0502020204030204" pitchFamily="34" charset="0"/>
                    <a:cs typeface="Comic Sans MS" panose="030F0702030302020204" pitchFamily="66" charset="0"/>
                  </a:rPr>
                  <a:t>h</a:t>
                </a:r>
                <a:r>
                  <a:rPr lang="el-GR" sz="1600" dirty="0" smtClean="0">
                    <a:solidFill>
                      <a:srgbClr val="000000"/>
                    </a:solidFill>
                    <a:effectLst/>
                    <a:ea typeface="Calibri" panose="020F0502020204030204" pitchFamily="34" charset="0"/>
                    <a:cs typeface="Comic Sans MS" panose="030F0702030302020204" pitchFamily="66" charset="0"/>
                  </a:rPr>
                  <a:t>4,</a:t>
                </a:r>
                <a:r>
                  <a:rPr lang="en-US" sz="1600" dirty="0" smtClean="0">
                    <a:solidFill>
                      <a:srgbClr val="000000"/>
                    </a:solidFill>
                    <a:effectLst/>
                    <a:ea typeface="Calibri" panose="020F0502020204030204" pitchFamily="34" charset="0"/>
                    <a:cs typeface="Comic Sans MS" panose="030F0702030302020204" pitchFamily="66" charset="0"/>
                  </a:rPr>
                  <a:t>s </a:t>
                </a:r>
                <a:r>
                  <a:rPr lang="el-GR" sz="1600" dirty="0" smtClean="0">
                    <a:solidFill>
                      <a:srgbClr val="000000"/>
                    </a:solidFill>
                    <a:effectLst/>
                    <a:ea typeface="Calibri" panose="020F0502020204030204" pitchFamily="34" charset="0"/>
                    <a:cs typeface="Comic Sans MS" panose="030F0702030302020204" pitchFamily="66" charset="0"/>
                  </a:rPr>
                  <a:t>= </a:t>
                </a:r>
                <a:r>
                  <a:rPr lang="el-GR" sz="1600" dirty="0">
                    <a:solidFill>
                      <a:srgbClr val="000000"/>
                    </a:solidFill>
                    <a:effectLst/>
                    <a:ea typeface="Calibri" panose="020F0502020204030204" pitchFamily="34" charset="0"/>
                    <a:cs typeface="Comic Sans MS" panose="030F0702030302020204" pitchFamily="66" charset="0"/>
                  </a:rPr>
                  <a:t>3443,9 – 2156,6 </a:t>
                </a:r>
                <a:r>
                  <a:rPr lang="el-GR" sz="1600" dirty="0" smtClean="0">
                    <a:solidFill>
                      <a:srgbClr val="000000"/>
                    </a:solidFill>
                    <a:effectLst/>
                    <a:ea typeface="Calibri" panose="020F0502020204030204" pitchFamily="34" charset="0"/>
                    <a:cs typeface="Comic Sans MS" panose="030F0702030302020204" pitchFamily="66" charset="0"/>
                  </a:rPr>
                  <a:t>=1287,3 </a:t>
                </a:r>
                <a:r>
                  <a:rPr lang="en-US" sz="1600" dirty="0">
                    <a:solidFill>
                      <a:srgbClr val="000000"/>
                    </a:solidFill>
                    <a:effectLst/>
                    <a:ea typeface="Calibri" panose="020F0502020204030204" pitchFamily="34" charset="0"/>
                    <a:cs typeface="Comic Sans MS" panose="030F0702030302020204" pitchFamily="66" charset="0"/>
                  </a:rPr>
                  <a:t>kJ</a:t>
                </a:r>
                <a:r>
                  <a:rPr lang="el-GR" sz="1600" dirty="0">
                    <a:solidFill>
                      <a:srgbClr val="000000"/>
                    </a:solidFill>
                    <a:effectLst/>
                    <a:ea typeface="Calibri" panose="020F0502020204030204" pitchFamily="34" charset="0"/>
                    <a:cs typeface="Comic Sans MS" panose="030F0702030302020204" pitchFamily="66" charset="0"/>
                  </a:rPr>
                  <a:t>/</a:t>
                </a:r>
                <a:r>
                  <a:rPr lang="en-US" sz="1600" dirty="0">
                    <a:solidFill>
                      <a:srgbClr val="000000"/>
                    </a:solidFill>
                    <a:effectLst/>
                    <a:ea typeface="Calibri" panose="020F0502020204030204" pitchFamily="34" charset="0"/>
                    <a:cs typeface="Comic Sans MS" panose="030F0702030302020204" pitchFamily="66" charset="0"/>
                  </a:rPr>
                  <a:t>kg</a:t>
                </a:r>
                <a:endParaRPr lang="el-GR" sz="1600" dirty="0">
                  <a:effectLst/>
                  <a:ea typeface="Calibri" panose="020F0502020204030204" pitchFamily="34" charset="0"/>
                  <a:cs typeface="Times New Roman" panose="02020603050405020304" pitchFamily="18" charset="0"/>
                </a:endParaRPr>
              </a:p>
              <a:p>
                <a:pPr algn="just">
                  <a:lnSpc>
                    <a:spcPct val="115000"/>
                  </a:lnSpc>
                  <a:spcAft>
                    <a:spcPts val="0"/>
                  </a:spcAft>
                </a:pPr>
                <a:r>
                  <a:rPr lang="el-GR" sz="1600" dirty="0" smtClean="0">
                    <a:solidFill>
                      <a:srgbClr val="000000"/>
                    </a:solidFill>
                    <a:effectLst/>
                    <a:ea typeface="Calibri" panose="020F0502020204030204" pitchFamily="34" charset="0"/>
                    <a:cs typeface="Comic Sans MS" panose="030F0702030302020204" pitchFamily="66" charset="0"/>
                  </a:rPr>
                  <a:t>Πραγματικό </a:t>
                </a:r>
                <a:r>
                  <a:rPr lang="el-GR" sz="1600" dirty="0">
                    <a:solidFill>
                      <a:srgbClr val="000000"/>
                    </a:solidFill>
                    <a:effectLst/>
                    <a:ea typeface="Calibri" panose="020F0502020204030204" pitchFamily="34" charset="0"/>
                    <a:cs typeface="Comic Sans MS" panose="030F0702030302020204" pitchFamily="66" charset="0"/>
                  </a:rPr>
                  <a:t>έργο	</a:t>
                </a:r>
                <a:r>
                  <a:rPr lang="en-US" sz="1600" dirty="0" err="1">
                    <a:solidFill>
                      <a:srgbClr val="000000"/>
                    </a:solidFill>
                    <a:effectLst/>
                    <a:ea typeface="Calibri" panose="020F0502020204030204" pitchFamily="34" charset="0"/>
                    <a:cs typeface="Comic Sans MS" panose="030F0702030302020204" pitchFamily="66" charset="0"/>
                  </a:rPr>
                  <a:t>wout</a:t>
                </a:r>
                <a:r>
                  <a:rPr lang="el-GR" sz="1600" dirty="0">
                    <a:solidFill>
                      <a:srgbClr val="000000"/>
                    </a:solidFill>
                    <a:effectLst/>
                    <a:ea typeface="Calibri" panose="020F0502020204030204" pitchFamily="34" charset="0"/>
                    <a:cs typeface="Comic Sans MS" panose="030F0702030302020204" pitchFamily="66" charset="0"/>
                  </a:rPr>
                  <a:t> = </a:t>
                </a:r>
                <a:r>
                  <a:rPr lang="en-US" sz="1600" dirty="0">
                    <a:solidFill>
                      <a:srgbClr val="000000"/>
                    </a:solidFill>
                    <a:effectLst/>
                    <a:ea typeface="Calibri" panose="020F0502020204030204" pitchFamily="34" charset="0"/>
                    <a:cs typeface="Comic Sans MS" panose="030F0702030302020204" pitchFamily="66" charset="0"/>
                  </a:rPr>
                  <a:t>n</a:t>
                </a:r>
                <a:r>
                  <a:rPr lang="el-GR" sz="1600" baseline="-25000" dirty="0">
                    <a:solidFill>
                      <a:srgbClr val="000000"/>
                    </a:solidFill>
                    <a:effectLst/>
                    <a:ea typeface="Calibri" panose="020F0502020204030204" pitchFamily="34" charset="0"/>
                    <a:cs typeface="Comic Sans MS" panose="030F0702030302020204" pitchFamily="66" charset="0"/>
                  </a:rPr>
                  <a:t>στροβίλου</a:t>
                </a:r>
                <a:r>
                  <a:rPr lang="el-GR" sz="1600" dirty="0">
                    <a:solidFill>
                      <a:srgbClr val="000000"/>
                    </a:solidFill>
                    <a:effectLst/>
                    <a:ea typeface="Calibri" panose="020F0502020204030204" pitchFamily="34" charset="0"/>
                    <a:cs typeface="Comic Sans MS" panose="030F0702030302020204" pitchFamily="66" charset="0"/>
                  </a:rPr>
                  <a:t>*</a:t>
                </a:r>
                <a:r>
                  <a:rPr lang="en-US" sz="1600" dirty="0" err="1">
                    <a:solidFill>
                      <a:srgbClr val="000000"/>
                    </a:solidFill>
                    <a:effectLst/>
                    <a:ea typeface="Calibri" panose="020F0502020204030204" pitchFamily="34" charset="0"/>
                    <a:cs typeface="Comic Sans MS" panose="030F0702030302020204" pitchFamily="66" charset="0"/>
                  </a:rPr>
                  <a:t>wout</a:t>
                </a:r>
                <a:r>
                  <a:rPr lang="el-GR" sz="1600" dirty="0" smtClean="0">
                    <a:solidFill>
                      <a:srgbClr val="000000"/>
                    </a:solidFill>
                    <a:effectLst/>
                    <a:ea typeface="Calibri" panose="020F0502020204030204" pitchFamily="34" charset="0"/>
                    <a:cs typeface="Comic Sans MS" panose="030F0702030302020204" pitchFamily="66" charset="0"/>
                  </a:rPr>
                  <a:t>,</a:t>
                </a:r>
                <a:r>
                  <a:rPr lang="en-US" sz="1600" dirty="0" smtClean="0">
                    <a:solidFill>
                      <a:srgbClr val="000000"/>
                    </a:solidFill>
                    <a:effectLst/>
                    <a:ea typeface="Calibri" panose="020F0502020204030204" pitchFamily="34" charset="0"/>
                    <a:cs typeface="Comic Sans MS" panose="030F0702030302020204" pitchFamily="66" charset="0"/>
                  </a:rPr>
                  <a:t>s</a:t>
                </a:r>
                <a:r>
                  <a:rPr lang="el-GR" sz="1600" dirty="0" smtClean="0">
                    <a:solidFill>
                      <a:srgbClr val="000000"/>
                    </a:solidFill>
                    <a:effectLst/>
                    <a:ea typeface="Calibri" panose="020F0502020204030204" pitchFamily="34" charset="0"/>
                    <a:cs typeface="Comic Sans MS" panose="030F0702030302020204" pitchFamily="66" charset="0"/>
                  </a:rPr>
                  <a:t>= </a:t>
                </a:r>
                <a:r>
                  <a:rPr lang="el-GR" sz="1600" dirty="0">
                    <a:solidFill>
                      <a:srgbClr val="000000"/>
                    </a:solidFill>
                    <a:effectLst/>
                    <a:ea typeface="Calibri" panose="020F0502020204030204" pitchFamily="34" charset="0"/>
                    <a:cs typeface="Comic Sans MS" panose="030F0702030302020204" pitchFamily="66" charset="0"/>
                  </a:rPr>
                  <a:t>0,85*1287,3 </a:t>
                </a:r>
                <a:r>
                  <a:rPr lang="el-GR" sz="1600" dirty="0" smtClean="0">
                    <a:solidFill>
                      <a:srgbClr val="000000"/>
                    </a:solidFill>
                    <a:effectLst/>
                    <a:ea typeface="Calibri" panose="020F0502020204030204" pitchFamily="34" charset="0"/>
                    <a:cs typeface="Comic Sans MS" panose="030F0702030302020204" pitchFamily="66" charset="0"/>
                  </a:rPr>
                  <a:t>= </a:t>
                </a:r>
                <a:r>
                  <a:rPr lang="el-GR" sz="1600" dirty="0">
                    <a:solidFill>
                      <a:srgbClr val="000000"/>
                    </a:solidFill>
                    <a:effectLst/>
                    <a:ea typeface="Calibri" panose="020F0502020204030204" pitchFamily="34" charset="0"/>
                    <a:cs typeface="Comic Sans MS" panose="030F0702030302020204" pitchFamily="66" charset="0"/>
                  </a:rPr>
                  <a:t>1094,2 </a:t>
                </a:r>
                <a:r>
                  <a:rPr lang="en-US" sz="1600" dirty="0">
                    <a:solidFill>
                      <a:srgbClr val="000000"/>
                    </a:solidFill>
                    <a:effectLst/>
                    <a:ea typeface="Calibri" panose="020F0502020204030204" pitchFamily="34" charset="0"/>
                    <a:cs typeface="Comic Sans MS" panose="030F0702030302020204" pitchFamily="66" charset="0"/>
                  </a:rPr>
                  <a:t>kJ</a:t>
                </a:r>
                <a:r>
                  <a:rPr lang="el-GR" sz="1600" dirty="0">
                    <a:solidFill>
                      <a:srgbClr val="000000"/>
                    </a:solidFill>
                    <a:effectLst/>
                    <a:ea typeface="Calibri" panose="020F0502020204030204" pitchFamily="34" charset="0"/>
                    <a:cs typeface="Comic Sans MS" panose="030F0702030302020204" pitchFamily="66" charset="0"/>
                  </a:rPr>
                  <a:t>/</a:t>
                </a:r>
                <a:r>
                  <a:rPr lang="en-US" sz="1600" dirty="0">
                    <a:solidFill>
                      <a:srgbClr val="000000"/>
                    </a:solidFill>
                    <a:effectLst/>
                    <a:ea typeface="Calibri" panose="020F0502020204030204" pitchFamily="34" charset="0"/>
                    <a:cs typeface="Comic Sans MS" panose="030F0702030302020204" pitchFamily="66" charset="0"/>
                  </a:rPr>
                  <a:t>kg</a:t>
                </a:r>
                <a:endParaRPr lang="el-GR" sz="1600" dirty="0">
                  <a:effectLst/>
                  <a:ea typeface="Calibri" panose="020F0502020204030204" pitchFamily="34" charset="0"/>
                  <a:cs typeface="Times New Roman" panose="02020603050405020304" pitchFamily="18" charset="0"/>
                </a:endParaRPr>
              </a:p>
              <a:p>
                <a:pPr algn="just">
                  <a:lnSpc>
                    <a:spcPct val="115000"/>
                  </a:lnSpc>
                  <a:spcAft>
                    <a:spcPts val="0"/>
                  </a:spcAft>
                </a:pPr>
                <a:r>
                  <a:rPr lang="el-GR" sz="1000" dirty="0">
                    <a:solidFill>
                      <a:srgbClr val="000000"/>
                    </a:solidFill>
                    <a:effectLst/>
                    <a:ea typeface="Calibri" panose="020F0502020204030204" pitchFamily="34" charset="0"/>
                    <a:cs typeface="Comic Sans MS" panose="030F0702030302020204" pitchFamily="66" charset="0"/>
                  </a:rPr>
                  <a:t> </a:t>
                </a:r>
                <a:endParaRPr lang="el-GR" sz="1000" dirty="0">
                  <a:effectLst/>
                  <a:ea typeface="Calibri" panose="020F0502020204030204" pitchFamily="34" charset="0"/>
                  <a:cs typeface="Times New Roman" panose="02020603050405020304" pitchFamily="18" charset="0"/>
                </a:endParaRPr>
              </a:p>
              <a:p>
                <a:pPr algn="just">
                  <a:lnSpc>
                    <a:spcPct val="115000"/>
                  </a:lnSpc>
                  <a:spcAft>
                    <a:spcPts val="0"/>
                  </a:spcAft>
                </a:pPr>
                <a:r>
                  <a:rPr lang="el-GR" sz="1600" dirty="0">
                    <a:solidFill>
                      <a:srgbClr val="000000"/>
                    </a:solidFill>
                    <a:effectLst/>
                    <a:ea typeface="Calibri" panose="020F0502020204030204" pitchFamily="34" charset="0"/>
                    <a:cs typeface="Comic Sans MS" panose="030F0702030302020204" pitchFamily="66" charset="0"/>
                  </a:rPr>
                  <a:t>ΚΑΤΑΣΤΑΣΗ </a:t>
                </a:r>
                <a:r>
                  <a:rPr lang="el-GR" sz="1600" dirty="0" smtClean="0">
                    <a:solidFill>
                      <a:srgbClr val="000000"/>
                    </a:solidFill>
                    <a:effectLst/>
                    <a:ea typeface="Calibri" panose="020F0502020204030204" pitchFamily="34" charset="0"/>
                    <a:cs typeface="Comic Sans MS" panose="030F0702030302020204" pitchFamily="66" charset="0"/>
                  </a:rPr>
                  <a:t>4:</a:t>
                </a:r>
                <a:r>
                  <a:rPr lang="en-US" sz="1600" dirty="0" smtClean="0">
                    <a:solidFill>
                      <a:srgbClr val="000000"/>
                    </a:solidFill>
                    <a:effectLst/>
                    <a:ea typeface="Calibri" panose="020F0502020204030204" pitchFamily="34" charset="0"/>
                    <a:cs typeface="Comic Sans MS" panose="030F0702030302020204" pitchFamily="66" charset="0"/>
                  </a:rPr>
                  <a:t>	h</a:t>
                </a:r>
                <a:r>
                  <a:rPr lang="el-GR" sz="1600" dirty="0">
                    <a:solidFill>
                      <a:srgbClr val="000000"/>
                    </a:solidFill>
                    <a:effectLst/>
                    <a:ea typeface="Calibri" panose="020F0502020204030204" pitchFamily="34" charset="0"/>
                    <a:cs typeface="Comic Sans MS" panose="030F0702030302020204" pitchFamily="66" charset="0"/>
                  </a:rPr>
                  <a:t>4 = </a:t>
                </a:r>
                <a:r>
                  <a:rPr lang="en-US" sz="1600" dirty="0">
                    <a:solidFill>
                      <a:srgbClr val="000000"/>
                    </a:solidFill>
                    <a:effectLst/>
                    <a:ea typeface="Calibri" panose="020F0502020204030204" pitchFamily="34" charset="0"/>
                    <a:cs typeface="Comic Sans MS" panose="030F0702030302020204" pitchFamily="66" charset="0"/>
                  </a:rPr>
                  <a:t>h</a:t>
                </a:r>
                <a:r>
                  <a:rPr lang="el-GR" sz="1600" dirty="0">
                    <a:solidFill>
                      <a:srgbClr val="000000"/>
                    </a:solidFill>
                    <a:effectLst/>
                    <a:ea typeface="Calibri" panose="020F0502020204030204" pitchFamily="34" charset="0"/>
                    <a:cs typeface="Comic Sans MS" panose="030F0702030302020204" pitchFamily="66" charset="0"/>
                  </a:rPr>
                  <a:t>3 – </a:t>
                </a:r>
                <a:r>
                  <a:rPr lang="en-US" sz="1600" dirty="0" err="1">
                    <a:solidFill>
                      <a:srgbClr val="000000"/>
                    </a:solidFill>
                    <a:effectLst/>
                    <a:ea typeface="Calibri" panose="020F0502020204030204" pitchFamily="34" charset="0"/>
                    <a:cs typeface="Comic Sans MS" panose="030F0702030302020204" pitchFamily="66" charset="0"/>
                  </a:rPr>
                  <a:t>wout</a:t>
                </a:r>
                <a:r>
                  <a:rPr lang="el-GR" sz="1600" dirty="0">
                    <a:solidFill>
                      <a:srgbClr val="000000"/>
                    </a:solidFill>
                    <a:effectLst/>
                    <a:ea typeface="Calibri" panose="020F0502020204030204" pitchFamily="34" charset="0"/>
                    <a:cs typeface="Comic Sans MS" panose="030F0702030302020204" pitchFamily="66" charset="0"/>
                  </a:rPr>
                  <a:t> = 3443,9 – 1094,2 = 2349,7 </a:t>
                </a:r>
                <a:r>
                  <a:rPr lang="en-US" sz="1600" dirty="0">
                    <a:solidFill>
                      <a:srgbClr val="000000"/>
                    </a:solidFill>
                    <a:effectLst/>
                    <a:ea typeface="Calibri" panose="020F0502020204030204" pitchFamily="34" charset="0"/>
                    <a:cs typeface="Comic Sans MS" panose="030F0702030302020204" pitchFamily="66" charset="0"/>
                  </a:rPr>
                  <a:t>kJ</a:t>
                </a:r>
                <a:r>
                  <a:rPr lang="el-GR" sz="1600" dirty="0">
                    <a:solidFill>
                      <a:srgbClr val="000000"/>
                    </a:solidFill>
                    <a:effectLst/>
                    <a:ea typeface="Calibri" panose="020F0502020204030204" pitchFamily="34" charset="0"/>
                    <a:cs typeface="Comic Sans MS" panose="030F0702030302020204" pitchFamily="66" charset="0"/>
                  </a:rPr>
                  <a:t>/</a:t>
                </a:r>
                <a:r>
                  <a:rPr lang="en-US" sz="1600" dirty="0">
                    <a:solidFill>
                      <a:srgbClr val="000000"/>
                    </a:solidFill>
                    <a:effectLst/>
                    <a:ea typeface="Calibri" panose="020F0502020204030204" pitchFamily="34" charset="0"/>
                    <a:cs typeface="Comic Sans MS" panose="030F0702030302020204" pitchFamily="66" charset="0"/>
                  </a:rPr>
                  <a:t>kg </a:t>
                </a:r>
                <a:endParaRPr lang="el-GR" sz="1600" dirty="0">
                  <a:effectLst/>
                  <a:ea typeface="Calibri" panose="020F0502020204030204" pitchFamily="34" charset="0"/>
                  <a:cs typeface="Times New Roman" panose="02020603050405020304" pitchFamily="18" charset="0"/>
                </a:endParaRPr>
              </a:p>
            </p:txBody>
          </p:sp>
        </mc:Choice>
        <mc:Fallback xmlns="">
          <p:sp>
            <p:nvSpPr>
              <p:cNvPr id="5" name="Ορθογώνιο 4"/>
              <p:cNvSpPr>
                <a:spLocks noRot="1" noChangeAspect="1" noMove="1" noResize="1" noEditPoints="1" noAdjustHandles="1" noChangeArrowheads="1" noChangeShapeType="1" noTextEdit="1"/>
              </p:cNvSpPr>
              <p:nvPr/>
            </p:nvSpPr>
            <p:spPr>
              <a:xfrm>
                <a:off x="9181" y="404664"/>
                <a:ext cx="8928992" cy="6530506"/>
              </a:xfrm>
              <a:prstGeom prst="rect">
                <a:avLst/>
              </a:prstGeom>
              <a:blipFill rotWithShape="0">
                <a:blip r:embed="rId2" cstate="print"/>
                <a:stretch>
                  <a:fillRect l="-410" r="-410"/>
                </a:stretch>
              </a:blipFill>
            </p:spPr>
            <p:txBody>
              <a:bodyPr/>
              <a:lstStyle/>
              <a:p>
                <a:r>
                  <a:rPr lang="el-GR">
                    <a:noFill/>
                  </a:rPr>
                  <a:t> </a:t>
                </a:r>
              </a:p>
            </p:txBody>
          </p:sp>
        </mc:Fallback>
      </mc:AlternateContent>
    </p:spTree>
    <p:extLst>
      <p:ext uri="{BB962C8B-B14F-4D97-AF65-F5344CB8AC3E}">
        <p14:creationId xmlns:p14="http://schemas.microsoft.com/office/powerpoint/2010/main" val="305176779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7 - TextBox"/>
          <p:cNvSpPr txBox="1"/>
          <p:nvPr/>
        </p:nvSpPr>
        <p:spPr>
          <a:xfrm>
            <a:off x="-32" y="-24"/>
            <a:ext cx="9144032" cy="461665"/>
          </a:xfrm>
          <a:prstGeom prst="rect">
            <a:avLst/>
          </a:prstGeom>
          <a:noFill/>
        </p:spPr>
        <p:txBody>
          <a:bodyPr wrap="square" rtlCol="0">
            <a:spAutoFit/>
          </a:bodyPr>
          <a:lstStyle/>
          <a:p>
            <a:r>
              <a:rPr lang="el-GR" sz="2400" b="1" dirty="0">
                <a:solidFill>
                  <a:srgbClr val="2B3616"/>
                </a:solidFill>
              </a:rPr>
              <a:t>Παράδειγμα </a:t>
            </a:r>
            <a:r>
              <a:rPr lang="el-GR" sz="2400" b="1" dirty="0" smtClean="0">
                <a:solidFill>
                  <a:srgbClr val="2B3616"/>
                </a:solidFill>
              </a:rPr>
              <a:t>3</a:t>
            </a:r>
            <a:endParaRPr lang="el-GR" sz="2400" dirty="0">
              <a:solidFill>
                <a:srgbClr val="2B3616"/>
              </a:solidFill>
            </a:endParaRPr>
          </a:p>
        </p:txBody>
      </p:sp>
      <p:sp>
        <p:nvSpPr>
          <p:cNvPr id="5" name="Ορθογώνιο 4"/>
          <p:cNvSpPr/>
          <p:nvPr/>
        </p:nvSpPr>
        <p:spPr>
          <a:xfrm>
            <a:off x="9181" y="332656"/>
            <a:ext cx="8928992" cy="6640279"/>
          </a:xfrm>
          <a:prstGeom prst="rect">
            <a:avLst/>
          </a:prstGeom>
        </p:spPr>
        <p:txBody>
          <a:bodyPr wrap="square">
            <a:spAutoFit/>
          </a:bodyPr>
          <a:lstStyle/>
          <a:p>
            <a:pPr algn="just">
              <a:lnSpc>
                <a:spcPct val="115000"/>
              </a:lnSpc>
              <a:spcAft>
                <a:spcPts val="0"/>
              </a:spcAft>
            </a:pPr>
            <a:r>
              <a:rPr lang="el-GR" sz="1600" dirty="0" smtClean="0">
                <a:solidFill>
                  <a:srgbClr val="000000"/>
                </a:solidFill>
                <a:effectLst/>
                <a:ea typeface="Calibri" panose="020F0502020204030204" pitchFamily="34" charset="0"/>
                <a:cs typeface="Comic Sans MS" panose="030F0702030302020204" pitchFamily="66" charset="0"/>
              </a:rPr>
              <a:t>ΘΕΡΜΟΤΗΤΑ</a:t>
            </a:r>
            <a:r>
              <a:rPr lang="el-GR" sz="1600" dirty="0" smtClean="0">
                <a:solidFill>
                  <a:srgbClr val="000000"/>
                </a:solidFill>
                <a:ea typeface="Calibri" panose="020F0502020204030204" pitchFamily="34" charset="0"/>
                <a:cs typeface="Comic Sans MS" panose="030F0702030302020204" pitchFamily="66" charset="0"/>
              </a:rPr>
              <a:t>:	</a:t>
            </a:r>
            <a:r>
              <a:rPr lang="en-US" sz="1600" dirty="0" err="1" smtClean="0">
                <a:solidFill>
                  <a:srgbClr val="000000"/>
                </a:solidFill>
                <a:effectLst/>
                <a:ea typeface="Calibri" panose="020F0502020204030204" pitchFamily="34" charset="0"/>
                <a:cs typeface="Comic Sans MS" panose="030F0702030302020204" pitchFamily="66" charset="0"/>
              </a:rPr>
              <a:t>Qcogen</a:t>
            </a:r>
            <a:r>
              <a:rPr lang="en-US" sz="1600" dirty="0" smtClean="0">
                <a:solidFill>
                  <a:srgbClr val="000000"/>
                </a:solidFill>
                <a:effectLst/>
                <a:ea typeface="Calibri" panose="020F0502020204030204" pitchFamily="34" charset="0"/>
                <a:cs typeface="Comic Sans MS" panose="030F0702030302020204" pitchFamily="66" charset="0"/>
              </a:rPr>
              <a:t> </a:t>
            </a:r>
            <a:r>
              <a:rPr lang="en-US" sz="1600" dirty="0">
                <a:solidFill>
                  <a:srgbClr val="000000"/>
                </a:solidFill>
                <a:effectLst/>
                <a:ea typeface="Calibri" panose="020F0502020204030204" pitchFamily="34" charset="0"/>
                <a:cs typeface="Comic Sans MS" panose="030F0702030302020204" pitchFamily="66" charset="0"/>
              </a:rPr>
              <a:t>= m</a:t>
            </a:r>
            <a:r>
              <a:rPr lang="en-US" sz="1600" baseline="-25000" dirty="0">
                <a:solidFill>
                  <a:srgbClr val="000000"/>
                </a:solidFill>
                <a:effectLst/>
                <a:ea typeface="Calibri" panose="020F0502020204030204" pitchFamily="34" charset="0"/>
                <a:cs typeface="Comic Sans MS" panose="030F0702030302020204" pitchFamily="66" charset="0"/>
              </a:rPr>
              <a:t>H2O</a:t>
            </a:r>
            <a:r>
              <a:rPr lang="en-US" sz="1600" dirty="0">
                <a:solidFill>
                  <a:srgbClr val="000000"/>
                </a:solidFill>
                <a:effectLst/>
                <a:ea typeface="Calibri" panose="020F0502020204030204" pitchFamily="34" charset="0"/>
                <a:cs typeface="Comic Sans MS" panose="030F0702030302020204" pitchFamily="66" charset="0"/>
              </a:rPr>
              <a:t>*(h4 – h1) = </a:t>
            </a:r>
            <a:r>
              <a:rPr lang="en-US" sz="1600" dirty="0" smtClean="0">
                <a:solidFill>
                  <a:srgbClr val="000000"/>
                </a:solidFill>
                <a:effectLst/>
                <a:ea typeface="Calibri" panose="020F0502020204030204" pitchFamily="34" charset="0"/>
                <a:cs typeface="Comic Sans MS" panose="030F0702030302020204" pitchFamily="66" charset="0"/>
              </a:rPr>
              <a:t>6,11*(</a:t>
            </a:r>
            <a:r>
              <a:rPr lang="en-US" sz="1600" dirty="0">
                <a:solidFill>
                  <a:srgbClr val="000000"/>
                </a:solidFill>
                <a:effectLst/>
                <a:ea typeface="Calibri" panose="020F0502020204030204" pitchFamily="34" charset="0"/>
                <a:cs typeface="Comic Sans MS" panose="030F0702030302020204" pitchFamily="66" charset="0"/>
              </a:rPr>
              <a:t>2349,7 – 334,91) = </a:t>
            </a:r>
            <a:r>
              <a:rPr lang="en-US" sz="1600" dirty="0" smtClean="0">
                <a:solidFill>
                  <a:srgbClr val="000000"/>
                </a:solidFill>
                <a:effectLst/>
                <a:ea typeface="Calibri" panose="020F0502020204030204" pitchFamily="34" charset="0"/>
                <a:cs typeface="Comic Sans MS" panose="030F0702030302020204" pitchFamily="66" charset="0"/>
              </a:rPr>
              <a:t>12.310,4 </a:t>
            </a:r>
            <a:r>
              <a:rPr lang="en-US" sz="1600" dirty="0">
                <a:solidFill>
                  <a:srgbClr val="000000"/>
                </a:solidFill>
                <a:effectLst/>
                <a:ea typeface="Calibri" panose="020F0502020204030204" pitchFamily="34" charset="0"/>
                <a:cs typeface="Comic Sans MS" panose="030F0702030302020204" pitchFamily="66" charset="0"/>
              </a:rPr>
              <a:t>kJ/sec = </a:t>
            </a:r>
            <a:r>
              <a:rPr lang="en-US" sz="1600" dirty="0" smtClean="0">
                <a:solidFill>
                  <a:srgbClr val="000000"/>
                </a:solidFill>
                <a:effectLst/>
                <a:ea typeface="Calibri" panose="020F0502020204030204" pitchFamily="34" charset="0"/>
                <a:cs typeface="Comic Sans MS" panose="030F0702030302020204" pitchFamily="66" charset="0"/>
              </a:rPr>
              <a:t>12,31 </a:t>
            </a:r>
            <a:r>
              <a:rPr lang="en-US" sz="1600" dirty="0" err="1">
                <a:solidFill>
                  <a:srgbClr val="000000"/>
                </a:solidFill>
                <a:effectLst/>
                <a:ea typeface="Calibri" panose="020F0502020204030204" pitchFamily="34" charset="0"/>
                <a:cs typeface="Comic Sans MS" panose="030F0702030302020204" pitchFamily="66" charset="0"/>
              </a:rPr>
              <a:t>MWth</a:t>
            </a:r>
            <a:endParaRPr lang="el-GR" sz="1600" dirty="0">
              <a:effectLst/>
              <a:ea typeface="Calibri" panose="020F0502020204030204" pitchFamily="34" charset="0"/>
              <a:cs typeface="Times New Roman" panose="02020603050405020304" pitchFamily="18" charset="0"/>
            </a:endParaRPr>
          </a:p>
          <a:p>
            <a:pPr algn="just">
              <a:lnSpc>
                <a:spcPct val="115000"/>
              </a:lnSpc>
              <a:spcAft>
                <a:spcPts val="0"/>
              </a:spcAft>
            </a:pPr>
            <a:r>
              <a:rPr lang="en-US" sz="1000" dirty="0">
                <a:solidFill>
                  <a:srgbClr val="000000"/>
                </a:solidFill>
                <a:effectLst/>
                <a:ea typeface="Calibri" panose="020F0502020204030204" pitchFamily="34" charset="0"/>
                <a:cs typeface="Comic Sans MS" panose="030F0702030302020204" pitchFamily="66" charset="0"/>
              </a:rPr>
              <a:t> </a:t>
            </a:r>
            <a:endParaRPr lang="el-GR" sz="1000" dirty="0">
              <a:effectLst/>
              <a:ea typeface="Calibri" panose="020F0502020204030204" pitchFamily="34" charset="0"/>
              <a:cs typeface="Times New Roman" panose="02020603050405020304" pitchFamily="18" charset="0"/>
            </a:endParaRPr>
          </a:p>
          <a:p>
            <a:pPr algn="just">
              <a:lnSpc>
                <a:spcPct val="115000"/>
              </a:lnSpc>
              <a:spcAft>
                <a:spcPts val="0"/>
              </a:spcAft>
            </a:pPr>
            <a:r>
              <a:rPr lang="el-GR" sz="1600" dirty="0" smtClean="0">
                <a:solidFill>
                  <a:srgbClr val="000000"/>
                </a:solidFill>
                <a:effectLst/>
                <a:ea typeface="Calibri" panose="020F0502020204030204" pitchFamily="34" charset="0"/>
                <a:cs typeface="Comic Sans MS" panose="030F0702030302020204" pitchFamily="66" charset="0"/>
              </a:rPr>
              <a:t>ΙΣΧΥΣ:		</a:t>
            </a:r>
            <a:r>
              <a:rPr lang="en-US" sz="1600" dirty="0" err="1" smtClean="0">
                <a:solidFill>
                  <a:srgbClr val="000000"/>
                </a:solidFill>
                <a:effectLst/>
                <a:ea typeface="Calibri" panose="020F0502020204030204" pitchFamily="34" charset="0"/>
                <a:cs typeface="Comic Sans MS" panose="030F0702030302020204" pitchFamily="66" charset="0"/>
              </a:rPr>
              <a:t>Wel</a:t>
            </a:r>
            <a:r>
              <a:rPr lang="en-US" sz="1600" dirty="0" smtClean="0">
                <a:solidFill>
                  <a:srgbClr val="000000"/>
                </a:solidFill>
                <a:effectLst/>
                <a:ea typeface="Calibri" panose="020F0502020204030204" pitchFamily="34" charset="0"/>
                <a:cs typeface="Comic Sans MS" panose="030F0702030302020204" pitchFamily="66" charset="0"/>
              </a:rPr>
              <a:t> </a:t>
            </a:r>
            <a:r>
              <a:rPr lang="en-US" sz="1600" dirty="0">
                <a:solidFill>
                  <a:srgbClr val="000000"/>
                </a:solidFill>
                <a:effectLst/>
                <a:ea typeface="Calibri" panose="020F0502020204030204" pitchFamily="34" charset="0"/>
                <a:cs typeface="Comic Sans MS" panose="030F0702030302020204" pitchFamily="66" charset="0"/>
              </a:rPr>
              <a:t>= m</a:t>
            </a:r>
            <a:r>
              <a:rPr lang="en-US" sz="1600" baseline="-25000" dirty="0">
                <a:solidFill>
                  <a:srgbClr val="000000"/>
                </a:solidFill>
                <a:effectLst/>
                <a:ea typeface="Calibri" panose="020F0502020204030204" pitchFamily="34" charset="0"/>
                <a:cs typeface="Comic Sans MS" panose="030F0702030302020204" pitchFamily="66" charset="0"/>
              </a:rPr>
              <a:t>H2O</a:t>
            </a:r>
            <a:r>
              <a:rPr lang="en-US" sz="1600" dirty="0">
                <a:solidFill>
                  <a:srgbClr val="000000"/>
                </a:solidFill>
                <a:effectLst/>
                <a:ea typeface="Calibri" panose="020F0502020204030204" pitchFamily="34" charset="0"/>
                <a:cs typeface="Comic Sans MS" panose="030F0702030302020204" pitchFamily="66" charset="0"/>
              </a:rPr>
              <a:t>*(</a:t>
            </a:r>
            <a:r>
              <a:rPr lang="en-US" sz="1600" dirty="0" err="1">
                <a:solidFill>
                  <a:srgbClr val="000000"/>
                </a:solidFill>
                <a:effectLst/>
                <a:ea typeface="Calibri" panose="020F0502020204030204" pitchFamily="34" charset="0"/>
                <a:cs typeface="Comic Sans MS" panose="030F0702030302020204" pitchFamily="66" charset="0"/>
              </a:rPr>
              <a:t>wout</a:t>
            </a:r>
            <a:r>
              <a:rPr lang="en-US" sz="1600" dirty="0">
                <a:solidFill>
                  <a:srgbClr val="000000"/>
                </a:solidFill>
                <a:effectLst/>
                <a:ea typeface="Calibri" panose="020F0502020204030204" pitchFamily="34" charset="0"/>
                <a:cs typeface="Comic Sans MS" panose="030F0702030302020204" pitchFamily="66" charset="0"/>
              </a:rPr>
              <a:t> – win) = </a:t>
            </a:r>
            <a:r>
              <a:rPr lang="en-US" sz="1600" dirty="0" smtClean="0">
                <a:solidFill>
                  <a:srgbClr val="000000"/>
                </a:solidFill>
                <a:effectLst/>
                <a:ea typeface="Calibri" panose="020F0502020204030204" pitchFamily="34" charset="0"/>
                <a:cs typeface="Comic Sans MS" panose="030F0702030302020204" pitchFamily="66" charset="0"/>
              </a:rPr>
              <a:t>6,11*(</a:t>
            </a:r>
            <a:r>
              <a:rPr lang="en-US" sz="1600" dirty="0">
                <a:solidFill>
                  <a:srgbClr val="000000"/>
                </a:solidFill>
                <a:effectLst/>
                <a:ea typeface="Calibri" panose="020F0502020204030204" pitchFamily="34" charset="0"/>
                <a:cs typeface="Comic Sans MS" panose="030F0702030302020204" pitchFamily="66" charset="0"/>
              </a:rPr>
              <a:t>1094,2 – 36,02) = </a:t>
            </a:r>
            <a:r>
              <a:rPr lang="en-US" sz="1600" dirty="0" smtClean="0">
                <a:solidFill>
                  <a:srgbClr val="000000"/>
                </a:solidFill>
                <a:effectLst/>
                <a:ea typeface="Calibri" panose="020F0502020204030204" pitchFamily="34" charset="0"/>
                <a:cs typeface="Comic Sans MS" panose="030F0702030302020204" pitchFamily="66" charset="0"/>
              </a:rPr>
              <a:t>6465,5 </a:t>
            </a:r>
            <a:r>
              <a:rPr lang="en-US" sz="1600" dirty="0">
                <a:solidFill>
                  <a:srgbClr val="000000"/>
                </a:solidFill>
                <a:effectLst/>
                <a:ea typeface="Calibri" panose="020F0502020204030204" pitchFamily="34" charset="0"/>
                <a:cs typeface="Comic Sans MS" panose="030F0702030302020204" pitchFamily="66" charset="0"/>
              </a:rPr>
              <a:t>kJ/sec = </a:t>
            </a:r>
            <a:r>
              <a:rPr lang="en-US" sz="1600" dirty="0" smtClean="0">
                <a:solidFill>
                  <a:srgbClr val="000000"/>
                </a:solidFill>
                <a:effectLst/>
                <a:ea typeface="Calibri" panose="020F0502020204030204" pitchFamily="34" charset="0"/>
                <a:cs typeface="Comic Sans MS" panose="030F0702030302020204" pitchFamily="66" charset="0"/>
              </a:rPr>
              <a:t>6,47 </a:t>
            </a:r>
            <a:r>
              <a:rPr lang="en-US" sz="1600" dirty="0" err="1">
                <a:solidFill>
                  <a:srgbClr val="000000"/>
                </a:solidFill>
                <a:effectLst/>
                <a:ea typeface="Calibri" panose="020F0502020204030204" pitchFamily="34" charset="0"/>
                <a:cs typeface="Comic Sans MS" panose="030F0702030302020204" pitchFamily="66" charset="0"/>
              </a:rPr>
              <a:t>MWe</a:t>
            </a:r>
            <a:endParaRPr lang="el-GR" sz="1600" dirty="0">
              <a:effectLst/>
              <a:ea typeface="Calibri" panose="020F0502020204030204" pitchFamily="34" charset="0"/>
              <a:cs typeface="Times New Roman" panose="02020603050405020304" pitchFamily="18" charset="0"/>
            </a:endParaRPr>
          </a:p>
          <a:p>
            <a:pPr algn="just">
              <a:lnSpc>
                <a:spcPct val="115000"/>
              </a:lnSpc>
              <a:spcAft>
                <a:spcPts val="0"/>
              </a:spcAft>
            </a:pPr>
            <a:endParaRPr lang="el-GR" sz="1000" dirty="0">
              <a:effectLst/>
              <a:ea typeface="Calibri" panose="020F0502020204030204" pitchFamily="34" charset="0"/>
              <a:cs typeface="Times New Roman" panose="02020603050405020304" pitchFamily="18" charset="0"/>
            </a:endParaRPr>
          </a:p>
          <a:p>
            <a:pPr algn="just">
              <a:lnSpc>
                <a:spcPct val="115000"/>
              </a:lnSpc>
              <a:spcAft>
                <a:spcPts val="0"/>
              </a:spcAft>
            </a:pPr>
            <a:r>
              <a:rPr lang="el-GR" sz="1600" dirty="0" smtClean="0">
                <a:solidFill>
                  <a:srgbClr val="000000"/>
                </a:solidFill>
                <a:effectLst/>
                <a:ea typeface="Calibri" panose="020F0502020204030204" pitchFamily="34" charset="0"/>
                <a:cs typeface="Comic Sans MS" panose="030F0702030302020204" pitchFamily="66" charset="0"/>
              </a:rPr>
              <a:t>Η </a:t>
            </a:r>
            <a:r>
              <a:rPr lang="el-GR" sz="1600" dirty="0">
                <a:solidFill>
                  <a:srgbClr val="000000"/>
                </a:solidFill>
                <a:effectLst/>
                <a:ea typeface="Calibri" panose="020F0502020204030204" pitchFamily="34" charset="0"/>
                <a:cs typeface="Comic Sans MS" panose="030F0702030302020204" pitchFamily="66" charset="0"/>
              </a:rPr>
              <a:t>απόδοση μόνο του ατμοστροβίλου είναι</a:t>
            </a:r>
            <a:r>
              <a:rPr lang="el-GR" sz="1600" dirty="0" smtClean="0">
                <a:solidFill>
                  <a:srgbClr val="000000"/>
                </a:solidFill>
                <a:effectLst/>
                <a:ea typeface="Calibri" panose="020F0502020204030204" pitchFamily="34" charset="0"/>
                <a:cs typeface="Comic Sans MS" panose="030F0702030302020204" pitchFamily="66" charset="0"/>
              </a:rPr>
              <a:t>:</a:t>
            </a:r>
            <a:r>
              <a:rPr lang="en-US" sz="1600" dirty="0" smtClean="0">
                <a:solidFill>
                  <a:srgbClr val="000000"/>
                </a:solidFill>
                <a:effectLst/>
                <a:ea typeface="Calibri" panose="020F0502020204030204" pitchFamily="34" charset="0"/>
                <a:cs typeface="Comic Sans MS" panose="030F0702030302020204" pitchFamily="66" charset="0"/>
              </a:rPr>
              <a:t>		</a:t>
            </a:r>
            <a:r>
              <a:rPr lang="en-US" sz="1600" dirty="0" err="1" smtClean="0">
                <a:solidFill>
                  <a:srgbClr val="000000"/>
                </a:solidFill>
                <a:effectLst/>
                <a:ea typeface="Calibri" panose="020F0502020204030204" pitchFamily="34" charset="0"/>
                <a:cs typeface="Comic Sans MS" panose="030F0702030302020204" pitchFamily="66" charset="0"/>
              </a:rPr>
              <a:t>ngt</a:t>
            </a:r>
            <a:r>
              <a:rPr lang="el-GR" sz="1600" dirty="0" smtClean="0">
                <a:solidFill>
                  <a:srgbClr val="000000"/>
                </a:solidFill>
                <a:effectLst/>
                <a:ea typeface="Calibri" panose="020F0502020204030204" pitchFamily="34" charset="0"/>
                <a:cs typeface="Comic Sans MS" panose="030F0702030302020204" pitchFamily="66" charset="0"/>
              </a:rPr>
              <a:t> </a:t>
            </a:r>
            <a:r>
              <a:rPr lang="el-GR" sz="1600" dirty="0">
                <a:solidFill>
                  <a:srgbClr val="000000"/>
                </a:solidFill>
                <a:effectLst/>
                <a:ea typeface="Calibri" panose="020F0502020204030204" pitchFamily="34" charset="0"/>
                <a:cs typeface="Comic Sans MS" panose="030F0702030302020204" pitchFamily="66" charset="0"/>
              </a:rPr>
              <a:t>= </a:t>
            </a:r>
            <a:r>
              <a:rPr lang="en-US" sz="1600" dirty="0" smtClean="0">
                <a:solidFill>
                  <a:srgbClr val="000000"/>
                </a:solidFill>
                <a:ea typeface="Calibri" panose="020F0502020204030204" pitchFamily="34" charset="0"/>
                <a:cs typeface="Comic Sans MS" panose="030F0702030302020204" pitchFamily="66" charset="0"/>
              </a:rPr>
              <a:t>6465,5</a:t>
            </a:r>
            <a:r>
              <a:rPr lang="el-GR" sz="1600" dirty="0" smtClean="0">
                <a:solidFill>
                  <a:srgbClr val="000000"/>
                </a:solidFill>
                <a:effectLst/>
                <a:ea typeface="Calibri" panose="020F0502020204030204" pitchFamily="34" charset="0"/>
                <a:cs typeface="Comic Sans MS" panose="030F0702030302020204" pitchFamily="66" charset="0"/>
              </a:rPr>
              <a:t>/</a:t>
            </a:r>
            <a:r>
              <a:rPr lang="en-US" sz="1600" dirty="0" smtClean="0">
                <a:solidFill>
                  <a:srgbClr val="000000"/>
                </a:solidFill>
                <a:effectLst/>
                <a:ea typeface="Calibri" panose="020F0502020204030204" pitchFamily="34" charset="0"/>
                <a:cs typeface="Comic Sans MS" panose="030F0702030302020204" pitchFamily="66" charset="0"/>
              </a:rPr>
              <a:t>18761,0</a:t>
            </a:r>
            <a:r>
              <a:rPr lang="el-GR" sz="1600" dirty="0" smtClean="0">
                <a:solidFill>
                  <a:srgbClr val="000000"/>
                </a:solidFill>
                <a:effectLst/>
                <a:ea typeface="Calibri" panose="020F0502020204030204" pitchFamily="34" charset="0"/>
                <a:cs typeface="Comic Sans MS" panose="030F0702030302020204" pitchFamily="66" charset="0"/>
              </a:rPr>
              <a:t> </a:t>
            </a:r>
            <a:r>
              <a:rPr lang="el-GR" sz="1600" dirty="0">
                <a:solidFill>
                  <a:srgbClr val="000000"/>
                </a:solidFill>
                <a:effectLst/>
                <a:ea typeface="Calibri" panose="020F0502020204030204" pitchFamily="34" charset="0"/>
                <a:cs typeface="Comic Sans MS" panose="030F0702030302020204" pitchFamily="66" charset="0"/>
              </a:rPr>
              <a:t>= 0,3443 ή 34,43 %</a:t>
            </a:r>
            <a:endParaRPr lang="el-GR" sz="1600" dirty="0">
              <a:effectLst/>
              <a:ea typeface="Calibri" panose="020F0502020204030204" pitchFamily="34" charset="0"/>
              <a:cs typeface="Times New Roman" panose="02020603050405020304" pitchFamily="18" charset="0"/>
            </a:endParaRPr>
          </a:p>
          <a:p>
            <a:pPr algn="just">
              <a:lnSpc>
                <a:spcPct val="115000"/>
              </a:lnSpc>
              <a:spcAft>
                <a:spcPts val="0"/>
              </a:spcAft>
            </a:pPr>
            <a:r>
              <a:rPr lang="el-GR" sz="1000" dirty="0">
                <a:solidFill>
                  <a:srgbClr val="000000"/>
                </a:solidFill>
                <a:effectLst/>
                <a:ea typeface="Calibri" panose="020F0502020204030204" pitchFamily="34" charset="0"/>
                <a:cs typeface="Comic Sans MS" panose="030F0702030302020204" pitchFamily="66" charset="0"/>
              </a:rPr>
              <a:t> </a:t>
            </a:r>
            <a:endParaRPr lang="el-GR" sz="1000" dirty="0">
              <a:effectLst/>
              <a:ea typeface="Calibri" panose="020F0502020204030204" pitchFamily="34" charset="0"/>
              <a:cs typeface="Times New Roman" panose="02020603050405020304" pitchFamily="18" charset="0"/>
            </a:endParaRPr>
          </a:p>
          <a:p>
            <a:pPr algn="just">
              <a:lnSpc>
                <a:spcPct val="115000"/>
              </a:lnSpc>
              <a:spcAft>
                <a:spcPts val="0"/>
              </a:spcAft>
            </a:pPr>
            <a:r>
              <a:rPr lang="el-GR" sz="1600" dirty="0">
                <a:solidFill>
                  <a:srgbClr val="000000"/>
                </a:solidFill>
                <a:effectLst/>
                <a:ea typeface="Calibri" panose="020F0502020204030204" pitchFamily="34" charset="0"/>
                <a:cs typeface="Comic Sans MS" panose="030F0702030302020204" pitchFamily="66" charset="0"/>
              </a:rPr>
              <a:t>Η απόδοση </a:t>
            </a:r>
            <a:r>
              <a:rPr lang="el-GR" sz="1600" dirty="0" smtClean="0">
                <a:solidFill>
                  <a:srgbClr val="000000"/>
                </a:solidFill>
                <a:effectLst/>
                <a:ea typeface="Calibri" panose="020F0502020204030204" pitchFamily="34" charset="0"/>
                <a:cs typeface="Comic Sans MS" panose="030F0702030302020204" pitchFamily="66" charset="0"/>
              </a:rPr>
              <a:t>του καυστήρα/ατμοστροβίλου </a:t>
            </a:r>
            <a:r>
              <a:rPr lang="el-GR" sz="1600" dirty="0">
                <a:solidFill>
                  <a:srgbClr val="000000"/>
                </a:solidFill>
                <a:effectLst/>
                <a:ea typeface="Calibri" panose="020F0502020204030204" pitchFamily="34" charset="0"/>
                <a:cs typeface="Comic Sans MS" panose="030F0702030302020204" pitchFamily="66" charset="0"/>
              </a:rPr>
              <a:t>είναι</a:t>
            </a:r>
            <a:r>
              <a:rPr lang="el-GR" sz="1600" dirty="0" smtClean="0">
                <a:solidFill>
                  <a:srgbClr val="000000"/>
                </a:solidFill>
                <a:effectLst/>
                <a:ea typeface="Calibri" panose="020F0502020204030204" pitchFamily="34" charset="0"/>
                <a:cs typeface="Comic Sans MS" panose="030F0702030302020204" pitchFamily="66" charset="0"/>
              </a:rPr>
              <a:t>:	</a:t>
            </a:r>
            <a:r>
              <a:rPr lang="en-US" sz="1600" dirty="0" err="1" smtClean="0">
                <a:solidFill>
                  <a:srgbClr val="000000"/>
                </a:solidFill>
                <a:effectLst/>
                <a:ea typeface="Calibri" panose="020F0502020204030204" pitchFamily="34" charset="0"/>
                <a:cs typeface="Comic Sans MS" panose="030F0702030302020204" pitchFamily="66" charset="0"/>
              </a:rPr>
              <a:t>nt</a:t>
            </a:r>
            <a:r>
              <a:rPr lang="el-GR" sz="1600" dirty="0" smtClean="0">
                <a:solidFill>
                  <a:srgbClr val="000000"/>
                </a:solidFill>
                <a:effectLst/>
                <a:ea typeface="Calibri" panose="020F0502020204030204" pitchFamily="34" charset="0"/>
                <a:cs typeface="Comic Sans MS" panose="030F0702030302020204" pitchFamily="66" charset="0"/>
              </a:rPr>
              <a:t> </a:t>
            </a:r>
            <a:r>
              <a:rPr lang="el-GR" sz="1600" dirty="0">
                <a:solidFill>
                  <a:srgbClr val="000000"/>
                </a:solidFill>
                <a:effectLst/>
                <a:ea typeface="Calibri" panose="020F0502020204030204" pitchFamily="34" charset="0"/>
                <a:cs typeface="Comic Sans MS" panose="030F0702030302020204" pitchFamily="66" charset="0"/>
              </a:rPr>
              <a:t>= </a:t>
            </a:r>
            <a:r>
              <a:rPr lang="en-US" sz="1600" dirty="0" err="1">
                <a:solidFill>
                  <a:srgbClr val="000000"/>
                </a:solidFill>
                <a:effectLst/>
                <a:ea typeface="Calibri" panose="020F0502020204030204" pitchFamily="34" charset="0"/>
                <a:cs typeface="Comic Sans MS" panose="030F0702030302020204" pitchFamily="66" charset="0"/>
              </a:rPr>
              <a:t>Wel</a:t>
            </a:r>
            <a:r>
              <a:rPr lang="el-GR" sz="1600" dirty="0">
                <a:solidFill>
                  <a:srgbClr val="000000"/>
                </a:solidFill>
                <a:effectLst/>
                <a:ea typeface="Calibri" panose="020F0502020204030204" pitchFamily="34" charset="0"/>
                <a:cs typeface="Comic Sans MS" panose="030F0702030302020204" pitchFamily="66" charset="0"/>
              </a:rPr>
              <a:t>/ΚΘΔ = </a:t>
            </a:r>
            <a:r>
              <a:rPr lang="en-US" sz="1600" dirty="0" smtClean="0">
                <a:solidFill>
                  <a:srgbClr val="000000"/>
                </a:solidFill>
                <a:ea typeface="Calibri" panose="020F0502020204030204" pitchFamily="34" charset="0"/>
                <a:cs typeface="Comic Sans MS" panose="030F0702030302020204" pitchFamily="66" charset="0"/>
              </a:rPr>
              <a:t>6465,5</a:t>
            </a:r>
            <a:r>
              <a:rPr lang="el-GR" sz="1600" dirty="0" smtClean="0">
                <a:solidFill>
                  <a:srgbClr val="000000"/>
                </a:solidFill>
                <a:effectLst/>
                <a:ea typeface="Calibri" panose="020F0502020204030204" pitchFamily="34" charset="0"/>
                <a:cs typeface="Comic Sans MS" panose="030F0702030302020204" pitchFamily="66" charset="0"/>
              </a:rPr>
              <a:t>/</a:t>
            </a:r>
            <a:r>
              <a:rPr lang="en-US" sz="1600" dirty="0" smtClean="0">
                <a:solidFill>
                  <a:srgbClr val="000000"/>
                </a:solidFill>
                <a:effectLst/>
                <a:ea typeface="Calibri" panose="020F0502020204030204" pitchFamily="34" charset="0"/>
                <a:cs typeface="Comic Sans MS" panose="030F0702030302020204" pitchFamily="66" charset="0"/>
              </a:rPr>
              <a:t>21537</a:t>
            </a:r>
            <a:r>
              <a:rPr lang="el-GR" sz="1600" dirty="0" smtClean="0">
                <a:solidFill>
                  <a:srgbClr val="000000"/>
                </a:solidFill>
                <a:effectLst/>
                <a:ea typeface="Calibri" panose="020F0502020204030204" pitchFamily="34" charset="0"/>
                <a:cs typeface="Comic Sans MS" panose="030F0702030302020204" pitchFamily="66" charset="0"/>
              </a:rPr>
              <a:t> </a:t>
            </a:r>
            <a:r>
              <a:rPr lang="el-GR" sz="1600" dirty="0">
                <a:solidFill>
                  <a:srgbClr val="000000"/>
                </a:solidFill>
                <a:effectLst/>
                <a:ea typeface="Calibri" panose="020F0502020204030204" pitchFamily="34" charset="0"/>
                <a:cs typeface="Comic Sans MS" panose="030F0702030302020204" pitchFamily="66" charset="0"/>
              </a:rPr>
              <a:t>= </a:t>
            </a:r>
            <a:r>
              <a:rPr lang="el-GR" sz="1600" dirty="0" smtClean="0">
                <a:solidFill>
                  <a:srgbClr val="000000"/>
                </a:solidFill>
                <a:effectLst/>
                <a:ea typeface="Calibri" panose="020F0502020204030204" pitchFamily="34" charset="0"/>
                <a:cs typeface="Comic Sans MS" panose="030F0702030302020204" pitchFamily="66" charset="0"/>
              </a:rPr>
              <a:t>0,300 </a:t>
            </a:r>
            <a:r>
              <a:rPr lang="el-GR" sz="1600" dirty="0">
                <a:solidFill>
                  <a:srgbClr val="000000"/>
                </a:solidFill>
                <a:effectLst/>
                <a:ea typeface="Calibri" panose="020F0502020204030204" pitchFamily="34" charset="0"/>
                <a:cs typeface="Comic Sans MS" panose="030F0702030302020204" pitchFamily="66" charset="0"/>
              </a:rPr>
              <a:t>ή </a:t>
            </a:r>
            <a:r>
              <a:rPr lang="el-GR" sz="1600" dirty="0" smtClean="0">
                <a:solidFill>
                  <a:srgbClr val="000000"/>
                </a:solidFill>
                <a:effectLst/>
                <a:ea typeface="Calibri" panose="020F0502020204030204" pitchFamily="34" charset="0"/>
                <a:cs typeface="Comic Sans MS" panose="030F0702030302020204" pitchFamily="66" charset="0"/>
              </a:rPr>
              <a:t>30,0 </a:t>
            </a:r>
            <a:r>
              <a:rPr lang="el-GR" sz="1600" dirty="0">
                <a:solidFill>
                  <a:srgbClr val="000000"/>
                </a:solidFill>
                <a:effectLst/>
                <a:ea typeface="Calibri" panose="020F0502020204030204" pitchFamily="34" charset="0"/>
                <a:cs typeface="Comic Sans MS" panose="030F0702030302020204" pitchFamily="66" charset="0"/>
              </a:rPr>
              <a:t>%</a:t>
            </a:r>
            <a:endParaRPr lang="el-GR" sz="1600" dirty="0">
              <a:effectLst/>
              <a:ea typeface="Calibri" panose="020F0502020204030204" pitchFamily="34" charset="0"/>
              <a:cs typeface="Times New Roman" panose="02020603050405020304" pitchFamily="18" charset="0"/>
            </a:endParaRPr>
          </a:p>
          <a:p>
            <a:pPr algn="just">
              <a:lnSpc>
                <a:spcPct val="115000"/>
              </a:lnSpc>
              <a:spcAft>
                <a:spcPts val="0"/>
              </a:spcAft>
            </a:pPr>
            <a:r>
              <a:rPr lang="el-GR" sz="1000" dirty="0">
                <a:solidFill>
                  <a:srgbClr val="000000"/>
                </a:solidFill>
                <a:effectLst/>
                <a:ea typeface="Calibri" panose="020F0502020204030204" pitchFamily="34" charset="0"/>
                <a:cs typeface="Comic Sans MS" panose="030F0702030302020204" pitchFamily="66" charset="0"/>
              </a:rPr>
              <a:t> </a:t>
            </a:r>
            <a:endParaRPr lang="el-GR" sz="1000" dirty="0">
              <a:effectLst/>
              <a:ea typeface="Calibri" panose="020F0502020204030204" pitchFamily="34" charset="0"/>
              <a:cs typeface="Times New Roman" panose="02020603050405020304" pitchFamily="18" charset="0"/>
            </a:endParaRPr>
          </a:p>
          <a:p>
            <a:pPr algn="just">
              <a:lnSpc>
                <a:spcPct val="115000"/>
              </a:lnSpc>
              <a:spcAft>
                <a:spcPts val="0"/>
              </a:spcAft>
            </a:pPr>
            <a:r>
              <a:rPr lang="el-GR" sz="1600" dirty="0">
                <a:solidFill>
                  <a:srgbClr val="000000"/>
                </a:solidFill>
                <a:effectLst/>
                <a:ea typeface="Calibri" panose="020F0502020204030204" pitchFamily="34" charset="0"/>
                <a:cs typeface="Comic Sans MS" panose="030F0702030302020204" pitchFamily="66" charset="0"/>
              </a:rPr>
              <a:t>Η παραγωγή θερμότητας από τον συμπυκνωτή είναι</a:t>
            </a:r>
            <a:r>
              <a:rPr lang="el-GR" sz="1600" dirty="0" smtClean="0">
                <a:solidFill>
                  <a:srgbClr val="000000"/>
                </a:solidFill>
                <a:effectLst/>
                <a:ea typeface="Calibri" panose="020F0502020204030204" pitchFamily="34" charset="0"/>
                <a:cs typeface="Comic Sans MS" panose="030F0702030302020204" pitchFamily="66" charset="0"/>
              </a:rPr>
              <a:t>:	</a:t>
            </a:r>
            <a:r>
              <a:rPr lang="en-US" sz="1600" dirty="0" smtClean="0">
                <a:solidFill>
                  <a:srgbClr val="000000"/>
                </a:solidFill>
                <a:effectLst/>
                <a:ea typeface="Calibri" panose="020F0502020204030204" pitchFamily="34" charset="0"/>
                <a:cs typeface="Comic Sans MS" panose="030F0702030302020204" pitchFamily="66" charset="0"/>
              </a:rPr>
              <a:t>12,31 </a:t>
            </a:r>
            <a:r>
              <a:rPr lang="en-US" sz="1600" dirty="0">
                <a:solidFill>
                  <a:srgbClr val="000000"/>
                </a:solidFill>
                <a:effectLst/>
                <a:ea typeface="Calibri" panose="020F0502020204030204" pitchFamily="34" charset="0"/>
                <a:cs typeface="Comic Sans MS" panose="030F0702030302020204" pitchFamily="66" charset="0"/>
              </a:rPr>
              <a:t>MW x 24 h/d x 365 d/a = </a:t>
            </a:r>
            <a:r>
              <a:rPr lang="en-US" sz="1600" dirty="0" smtClean="0">
                <a:solidFill>
                  <a:srgbClr val="000000"/>
                </a:solidFill>
                <a:effectLst/>
                <a:ea typeface="Calibri" panose="020F0502020204030204" pitchFamily="34" charset="0"/>
                <a:cs typeface="Comic Sans MS" panose="030F0702030302020204" pitchFamily="66" charset="0"/>
              </a:rPr>
              <a:t>107.748 </a:t>
            </a:r>
            <a:r>
              <a:rPr lang="en-US" sz="1600" dirty="0">
                <a:solidFill>
                  <a:srgbClr val="000000"/>
                </a:solidFill>
                <a:effectLst/>
                <a:ea typeface="Calibri" panose="020F0502020204030204" pitchFamily="34" charset="0"/>
                <a:cs typeface="Comic Sans MS" panose="030F0702030302020204" pitchFamily="66" charset="0"/>
              </a:rPr>
              <a:t>MWh</a:t>
            </a:r>
            <a:endParaRPr lang="el-GR" sz="1600" dirty="0">
              <a:effectLst/>
              <a:ea typeface="Calibri" panose="020F0502020204030204" pitchFamily="34" charset="0"/>
              <a:cs typeface="Times New Roman" panose="02020603050405020304" pitchFamily="18" charset="0"/>
            </a:endParaRPr>
          </a:p>
          <a:p>
            <a:pPr algn="just">
              <a:lnSpc>
                <a:spcPct val="115000"/>
              </a:lnSpc>
              <a:spcAft>
                <a:spcPts val="0"/>
              </a:spcAft>
            </a:pPr>
            <a:r>
              <a:rPr lang="en-US" sz="1000" dirty="0">
                <a:solidFill>
                  <a:srgbClr val="000000"/>
                </a:solidFill>
                <a:effectLst/>
                <a:ea typeface="Calibri" panose="020F0502020204030204" pitchFamily="34" charset="0"/>
                <a:cs typeface="Comic Sans MS" panose="030F0702030302020204" pitchFamily="66" charset="0"/>
              </a:rPr>
              <a:t> </a:t>
            </a:r>
            <a:endParaRPr lang="el-GR" sz="1000" dirty="0">
              <a:effectLst/>
              <a:ea typeface="Calibri" panose="020F0502020204030204" pitchFamily="34" charset="0"/>
              <a:cs typeface="Times New Roman" panose="02020603050405020304" pitchFamily="18" charset="0"/>
            </a:endParaRPr>
          </a:p>
          <a:p>
            <a:pPr algn="just">
              <a:lnSpc>
                <a:spcPct val="115000"/>
              </a:lnSpc>
              <a:spcAft>
                <a:spcPts val="0"/>
              </a:spcAft>
            </a:pPr>
            <a:r>
              <a:rPr lang="el-GR" sz="1600" dirty="0">
                <a:solidFill>
                  <a:srgbClr val="000000"/>
                </a:solidFill>
                <a:effectLst/>
                <a:ea typeface="Calibri" panose="020F0502020204030204" pitchFamily="34" charset="0"/>
                <a:cs typeface="Comic Sans MS" panose="030F0702030302020204" pitchFamily="66" charset="0"/>
              </a:rPr>
              <a:t>και  η ετήσια ηλεκτροπαραγωγή είναι: </a:t>
            </a:r>
            <a:r>
              <a:rPr lang="el-GR" sz="1600" dirty="0" smtClean="0">
                <a:solidFill>
                  <a:srgbClr val="000000"/>
                </a:solidFill>
                <a:effectLst/>
                <a:ea typeface="Calibri" panose="020F0502020204030204" pitchFamily="34" charset="0"/>
                <a:cs typeface="Comic Sans MS" panose="030F0702030302020204" pitchFamily="66" charset="0"/>
              </a:rPr>
              <a:t>	</a:t>
            </a:r>
            <a:r>
              <a:rPr lang="en-US" sz="1600" dirty="0" smtClean="0">
                <a:solidFill>
                  <a:srgbClr val="000000"/>
                </a:solidFill>
                <a:effectLst/>
                <a:ea typeface="Times New Roman" panose="02020603050405020304" pitchFamily="18" charset="0"/>
                <a:cs typeface="Comic Sans MS" panose="030F0702030302020204" pitchFamily="66" charset="0"/>
              </a:rPr>
              <a:t>6,47</a:t>
            </a:r>
            <a:r>
              <a:rPr lang="el-GR" sz="1600" dirty="0" smtClean="0">
                <a:solidFill>
                  <a:srgbClr val="000000"/>
                </a:solidFill>
                <a:effectLst/>
                <a:ea typeface="Times New Roman" panose="02020603050405020304" pitchFamily="18" charset="0"/>
                <a:cs typeface="Comic Sans MS" panose="030F0702030302020204" pitchFamily="66" charset="0"/>
              </a:rPr>
              <a:t> </a:t>
            </a:r>
            <a:r>
              <a:rPr lang="en-US" sz="1600" dirty="0" err="1">
                <a:solidFill>
                  <a:srgbClr val="000000"/>
                </a:solidFill>
                <a:effectLst/>
                <a:ea typeface="Times New Roman" panose="02020603050405020304" pitchFamily="18" charset="0"/>
                <a:cs typeface="Comic Sans MS" panose="030F0702030302020204" pitchFamily="66" charset="0"/>
              </a:rPr>
              <a:t>MWe</a:t>
            </a:r>
            <a:r>
              <a:rPr lang="en-US" sz="1600" dirty="0">
                <a:solidFill>
                  <a:srgbClr val="000000"/>
                </a:solidFill>
                <a:effectLst/>
                <a:ea typeface="Times New Roman" panose="02020603050405020304" pitchFamily="18" charset="0"/>
                <a:cs typeface="Comic Sans MS" panose="030F0702030302020204" pitchFamily="66" charset="0"/>
              </a:rPr>
              <a:t> x</a:t>
            </a:r>
            <a:r>
              <a:rPr lang="el-GR" sz="1600" dirty="0">
                <a:solidFill>
                  <a:srgbClr val="000000"/>
                </a:solidFill>
                <a:effectLst/>
                <a:ea typeface="Times New Roman" panose="02020603050405020304" pitchFamily="18" charset="0"/>
                <a:cs typeface="Comic Sans MS" panose="030F0702030302020204" pitchFamily="66" charset="0"/>
              </a:rPr>
              <a:t> 24 </a:t>
            </a:r>
            <a:r>
              <a:rPr lang="en-US" sz="1600" dirty="0">
                <a:solidFill>
                  <a:srgbClr val="000000"/>
                </a:solidFill>
                <a:effectLst/>
                <a:ea typeface="Times New Roman" panose="02020603050405020304" pitchFamily="18" charset="0"/>
                <a:cs typeface="Comic Sans MS" panose="030F0702030302020204" pitchFamily="66" charset="0"/>
              </a:rPr>
              <a:t>h</a:t>
            </a:r>
            <a:r>
              <a:rPr lang="el-GR" sz="1600" dirty="0">
                <a:solidFill>
                  <a:srgbClr val="000000"/>
                </a:solidFill>
                <a:effectLst/>
                <a:ea typeface="Times New Roman" panose="02020603050405020304" pitchFamily="18" charset="0"/>
                <a:cs typeface="Comic Sans MS" panose="030F0702030302020204" pitchFamily="66" charset="0"/>
              </a:rPr>
              <a:t>/ημέρα </a:t>
            </a:r>
            <a:r>
              <a:rPr lang="en-US" sz="1600" dirty="0">
                <a:solidFill>
                  <a:srgbClr val="000000"/>
                </a:solidFill>
                <a:effectLst/>
                <a:ea typeface="Times New Roman" panose="02020603050405020304" pitchFamily="18" charset="0"/>
                <a:cs typeface="Comic Sans MS" panose="030F0702030302020204" pitchFamily="66" charset="0"/>
              </a:rPr>
              <a:t>x</a:t>
            </a:r>
            <a:r>
              <a:rPr lang="el-GR" sz="1600" dirty="0">
                <a:solidFill>
                  <a:srgbClr val="000000"/>
                </a:solidFill>
                <a:effectLst/>
                <a:ea typeface="Times New Roman" panose="02020603050405020304" pitchFamily="18" charset="0"/>
                <a:cs typeface="Comic Sans MS" panose="030F0702030302020204" pitchFamily="66" charset="0"/>
              </a:rPr>
              <a:t> 365 ημέρες/έτος = </a:t>
            </a:r>
            <a:r>
              <a:rPr lang="en-US" sz="1600" dirty="0" smtClean="0">
                <a:solidFill>
                  <a:srgbClr val="000000"/>
                </a:solidFill>
                <a:effectLst/>
                <a:ea typeface="Times New Roman" panose="02020603050405020304" pitchFamily="18" charset="0"/>
                <a:cs typeface="Comic Sans MS" panose="030F0702030302020204" pitchFamily="66" charset="0"/>
              </a:rPr>
              <a:t>56</a:t>
            </a:r>
            <a:r>
              <a:rPr lang="el-GR" sz="1600" dirty="0" smtClean="0">
                <a:solidFill>
                  <a:srgbClr val="000000"/>
                </a:solidFill>
                <a:effectLst/>
                <a:ea typeface="Times New Roman" panose="02020603050405020304" pitchFamily="18" charset="0"/>
                <a:cs typeface="Comic Sans MS" panose="030F0702030302020204" pitchFamily="66" charset="0"/>
              </a:rPr>
              <a:t>.</a:t>
            </a:r>
            <a:r>
              <a:rPr lang="en-US" sz="1600" dirty="0" smtClean="0">
                <a:solidFill>
                  <a:srgbClr val="000000"/>
                </a:solidFill>
                <a:effectLst/>
                <a:ea typeface="Times New Roman" panose="02020603050405020304" pitchFamily="18" charset="0"/>
                <a:cs typeface="Comic Sans MS" panose="030F0702030302020204" pitchFamily="66" charset="0"/>
              </a:rPr>
              <a:t>590</a:t>
            </a:r>
            <a:r>
              <a:rPr lang="el-GR" sz="1600" dirty="0" smtClean="0">
                <a:solidFill>
                  <a:srgbClr val="000000"/>
                </a:solidFill>
                <a:effectLst/>
                <a:ea typeface="Times New Roman" panose="02020603050405020304" pitchFamily="18" charset="0"/>
                <a:cs typeface="Comic Sans MS" panose="030F0702030302020204" pitchFamily="66" charset="0"/>
              </a:rPr>
              <a:t> </a:t>
            </a:r>
            <a:r>
              <a:rPr lang="en-US" sz="1600" dirty="0">
                <a:solidFill>
                  <a:srgbClr val="000000"/>
                </a:solidFill>
                <a:effectLst/>
                <a:ea typeface="Calibri" panose="020F0502020204030204" pitchFamily="34" charset="0"/>
                <a:cs typeface="Comic Sans MS" panose="030F0702030302020204" pitchFamily="66" charset="0"/>
              </a:rPr>
              <a:t>MWh</a:t>
            </a:r>
            <a:endParaRPr lang="el-GR" sz="1600" dirty="0">
              <a:effectLst/>
              <a:ea typeface="Calibri" panose="020F0502020204030204" pitchFamily="34" charset="0"/>
              <a:cs typeface="Times New Roman" panose="02020603050405020304" pitchFamily="18" charset="0"/>
            </a:endParaRPr>
          </a:p>
          <a:p>
            <a:pPr algn="just">
              <a:lnSpc>
                <a:spcPct val="115000"/>
              </a:lnSpc>
              <a:spcAft>
                <a:spcPts val="0"/>
              </a:spcAft>
            </a:pPr>
            <a:r>
              <a:rPr lang="el-GR" sz="1000" dirty="0">
                <a:solidFill>
                  <a:srgbClr val="000000"/>
                </a:solidFill>
                <a:effectLst/>
                <a:ea typeface="Calibri" panose="020F0502020204030204" pitchFamily="34" charset="0"/>
                <a:cs typeface="Comic Sans MS" panose="030F0702030302020204" pitchFamily="66" charset="0"/>
              </a:rPr>
              <a:t> </a:t>
            </a:r>
            <a:endParaRPr lang="el-GR" sz="1000" dirty="0">
              <a:effectLst/>
              <a:ea typeface="Calibri" panose="020F0502020204030204" pitchFamily="34" charset="0"/>
              <a:cs typeface="Times New Roman" panose="02020603050405020304" pitchFamily="18" charset="0"/>
            </a:endParaRPr>
          </a:p>
          <a:p>
            <a:pPr algn="just">
              <a:lnSpc>
                <a:spcPct val="115000"/>
              </a:lnSpc>
              <a:spcAft>
                <a:spcPts val="0"/>
              </a:spcAft>
            </a:pPr>
            <a:r>
              <a:rPr lang="el-GR"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Για ονομαστική ισχύ </a:t>
            </a:r>
            <a:r>
              <a:rPr lang="en-US"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7</a:t>
            </a:r>
            <a:r>
              <a:rPr lang="el-GR"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a:t>
            </a:r>
            <a:r>
              <a:rPr lang="en-US"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2</a:t>
            </a:r>
            <a:r>
              <a:rPr lang="el-GR"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0 </a:t>
            </a:r>
            <a:r>
              <a:rPr lang="en-US" sz="1600" dirty="0" err="1">
                <a:solidFill>
                  <a:srgbClr val="000000"/>
                </a:solidFill>
                <a:latin typeface="Calibri" panose="020F0502020204030204" pitchFamily="34" charset="0"/>
                <a:ea typeface="Calibri" panose="020F0502020204030204" pitchFamily="34" charset="0"/>
                <a:cs typeface="Comic Sans MS" panose="030F0702030302020204" pitchFamily="66" charset="0"/>
              </a:rPr>
              <a:t>MWe</a:t>
            </a:r>
            <a:r>
              <a:rPr lang="el-GR"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 το ειδικό κόστος εγκατάστασης είναι</a:t>
            </a:r>
            <a:r>
              <a:rPr lang="el-GR" sz="1600" dirty="0" smtClean="0">
                <a:solidFill>
                  <a:srgbClr val="000000"/>
                </a:solidFill>
                <a:latin typeface="Calibri" panose="020F0502020204030204" pitchFamily="34" charset="0"/>
                <a:ea typeface="Calibri" panose="020F0502020204030204" pitchFamily="34" charset="0"/>
                <a:cs typeface="Comic Sans MS" panose="030F0702030302020204" pitchFamily="66" charset="0"/>
              </a:rPr>
              <a:t>: 4029 </a:t>
            </a:r>
            <a:r>
              <a:rPr lang="el-GR"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 643 </a:t>
            </a:r>
            <a:r>
              <a:rPr lang="en-US" sz="1600" dirty="0" err="1" smtClean="0">
                <a:solidFill>
                  <a:srgbClr val="000000"/>
                </a:solidFill>
                <a:latin typeface="Calibri" panose="020F0502020204030204" pitchFamily="34" charset="0"/>
                <a:ea typeface="Calibri" panose="020F0502020204030204" pitchFamily="34" charset="0"/>
                <a:cs typeface="Comic Sans MS" panose="030F0702030302020204" pitchFamily="66" charset="0"/>
              </a:rPr>
              <a:t>ln</a:t>
            </a:r>
            <a:r>
              <a:rPr lang="el-GR" sz="1600" dirty="0" smtClean="0">
                <a:solidFill>
                  <a:srgbClr val="000000"/>
                </a:solidFill>
                <a:latin typeface="Calibri" panose="020F0502020204030204" pitchFamily="34" charset="0"/>
                <a:ea typeface="Calibri" panose="020F0502020204030204" pitchFamily="34" charset="0"/>
                <a:cs typeface="Comic Sans MS" panose="030F0702030302020204" pitchFamily="66" charset="0"/>
              </a:rPr>
              <a:t>6,47 </a:t>
            </a:r>
            <a:r>
              <a:rPr lang="el-GR"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 </a:t>
            </a:r>
            <a:r>
              <a:rPr lang="en-US"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2</a:t>
            </a:r>
            <a:r>
              <a:rPr lang="el-GR" sz="1600" dirty="0" smtClean="0">
                <a:solidFill>
                  <a:srgbClr val="000000"/>
                </a:solidFill>
                <a:latin typeface="Calibri" panose="020F0502020204030204" pitchFamily="34" charset="0"/>
                <a:ea typeface="Calibri" panose="020F0502020204030204" pitchFamily="34" charset="0"/>
                <a:cs typeface="Comic Sans MS" panose="030F0702030302020204" pitchFamily="66" charset="0"/>
              </a:rPr>
              <a:t>.828 </a:t>
            </a:r>
            <a:r>
              <a:rPr lang="el-GR"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a:t>
            </a:r>
            <a:r>
              <a:rPr lang="en-US" sz="1600" dirty="0" err="1">
                <a:solidFill>
                  <a:srgbClr val="000000"/>
                </a:solidFill>
                <a:latin typeface="Calibri" panose="020F0502020204030204" pitchFamily="34" charset="0"/>
                <a:ea typeface="Calibri" panose="020F0502020204030204" pitchFamily="34" charset="0"/>
                <a:cs typeface="Comic Sans MS" panose="030F0702030302020204" pitchFamily="66" charset="0"/>
              </a:rPr>
              <a:t>kWe</a:t>
            </a:r>
            <a:endParaRPr lang="el-GR"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l-GR" sz="1000" dirty="0">
                <a:solidFill>
                  <a:srgbClr val="000000"/>
                </a:solidFill>
                <a:latin typeface="Calibri" panose="020F0502020204030204" pitchFamily="34" charset="0"/>
                <a:ea typeface="Calibri" panose="020F0502020204030204" pitchFamily="34" charset="0"/>
                <a:cs typeface="Comic Sans MS" panose="030F0702030302020204" pitchFamily="66" charset="0"/>
              </a:rPr>
              <a:t> </a:t>
            </a:r>
            <a:endParaRPr lang="el-GR" sz="10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l-GR"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και το κόστος εγκατάστασης είναι:	</a:t>
            </a:r>
            <a:r>
              <a:rPr lang="en-US" sz="1600" dirty="0" smtClean="0">
                <a:solidFill>
                  <a:srgbClr val="000000"/>
                </a:solidFill>
                <a:latin typeface="Calibri" panose="020F0502020204030204" pitchFamily="34" charset="0"/>
                <a:ea typeface="Calibri" panose="020F0502020204030204" pitchFamily="34" charset="0"/>
                <a:cs typeface="Comic Sans MS" panose="030F0702030302020204" pitchFamily="66" charset="0"/>
              </a:rPr>
              <a:t>2</a:t>
            </a:r>
            <a:r>
              <a:rPr lang="el-GR" sz="1600" dirty="0" smtClean="0">
                <a:solidFill>
                  <a:srgbClr val="000000"/>
                </a:solidFill>
                <a:latin typeface="Calibri" panose="020F0502020204030204" pitchFamily="34" charset="0"/>
                <a:ea typeface="Calibri" panose="020F0502020204030204" pitchFamily="34" charset="0"/>
                <a:cs typeface="Comic Sans MS" panose="030F0702030302020204" pitchFamily="66" charset="0"/>
              </a:rPr>
              <a:t>828 </a:t>
            </a:r>
            <a:r>
              <a:rPr lang="el-GR"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a:t>
            </a:r>
            <a:r>
              <a:rPr lang="en-US" sz="1600" dirty="0" err="1">
                <a:solidFill>
                  <a:srgbClr val="000000"/>
                </a:solidFill>
                <a:latin typeface="Calibri" panose="020F0502020204030204" pitchFamily="34" charset="0"/>
                <a:ea typeface="Calibri" panose="020F0502020204030204" pitchFamily="34" charset="0"/>
                <a:cs typeface="Comic Sans MS" panose="030F0702030302020204" pitchFamily="66" charset="0"/>
              </a:rPr>
              <a:t>kWe</a:t>
            </a:r>
            <a:r>
              <a:rPr lang="el-GR"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 * </a:t>
            </a:r>
            <a:r>
              <a:rPr lang="en-US" sz="1600" dirty="0">
                <a:solidFill>
                  <a:srgbClr val="000000"/>
                </a:solidFill>
                <a:ea typeface="Calibri" panose="020F0502020204030204" pitchFamily="34" charset="0"/>
                <a:cs typeface="Comic Sans MS" panose="030F0702030302020204" pitchFamily="66" charset="0"/>
              </a:rPr>
              <a:t>6465,5 </a:t>
            </a:r>
            <a:r>
              <a:rPr lang="en-US" sz="1600" dirty="0" err="1" smtClean="0">
                <a:solidFill>
                  <a:srgbClr val="000000"/>
                </a:solidFill>
                <a:latin typeface="Calibri" panose="020F0502020204030204" pitchFamily="34" charset="0"/>
                <a:ea typeface="Calibri" panose="020F0502020204030204" pitchFamily="34" charset="0"/>
                <a:cs typeface="Comic Sans MS" panose="030F0702030302020204" pitchFamily="66" charset="0"/>
              </a:rPr>
              <a:t>kWe</a:t>
            </a:r>
            <a:r>
              <a:rPr lang="el-GR" sz="1600" dirty="0" smtClean="0">
                <a:solidFill>
                  <a:srgbClr val="000000"/>
                </a:solidFill>
                <a:latin typeface="Calibri" panose="020F0502020204030204" pitchFamily="34" charset="0"/>
                <a:ea typeface="Calibri" panose="020F0502020204030204" pitchFamily="34" charset="0"/>
                <a:cs typeface="Comic Sans MS" panose="030F0702030302020204" pitchFamily="66" charset="0"/>
              </a:rPr>
              <a:t> </a:t>
            </a:r>
            <a:r>
              <a:rPr lang="el-GR"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  </a:t>
            </a:r>
            <a:r>
              <a:rPr lang="el-GR" sz="1600" dirty="0" smtClean="0">
                <a:solidFill>
                  <a:srgbClr val="000000"/>
                </a:solidFill>
                <a:latin typeface="Calibri" panose="020F0502020204030204" pitchFamily="34" charset="0"/>
                <a:ea typeface="Calibri" panose="020F0502020204030204" pitchFamily="34" charset="0"/>
                <a:cs typeface="Comic Sans MS" panose="030F0702030302020204" pitchFamily="66" charset="0"/>
              </a:rPr>
              <a:t>18.287.000€</a:t>
            </a:r>
            <a:endParaRPr lang="el-GR"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l-GR" sz="1000" dirty="0">
                <a:solidFill>
                  <a:srgbClr val="000000"/>
                </a:solidFill>
                <a:latin typeface="Calibri" panose="020F0502020204030204" pitchFamily="34" charset="0"/>
                <a:ea typeface="Calibri" panose="020F0502020204030204" pitchFamily="34" charset="0"/>
                <a:cs typeface="Comic Sans MS" panose="030F0702030302020204" pitchFamily="66" charset="0"/>
              </a:rPr>
              <a:t> </a:t>
            </a:r>
            <a:endParaRPr lang="el-GR" sz="10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l-GR"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από το οποίο η επιδότηση είναι </a:t>
            </a:r>
            <a:r>
              <a:rPr lang="en-US"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7</a:t>
            </a:r>
            <a:r>
              <a:rPr lang="el-GR" sz="1600" dirty="0" smtClean="0">
                <a:solidFill>
                  <a:srgbClr val="000000"/>
                </a:solidFill>
                <a:latin typeface="Calibri" panose="020F0502020204030204" pitchFamily="34" charset="0"/>
                <a:ea typeface="Calibri" panose="020F0502020204030204" pitchFamily="34" charset="0"/>
                <a:cs typeface="Comic Sans MS" panose="030F0702030302020204" pitchFamily="66" charset="0"/>
              </a:rPr>
              <a:t>.314.800 </a:t>
            </a:r>
            <a:r>
              <a:rPr lang="el-GR"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 (40 % του κόστους εγκατάστασης) και τα ίδια κεφάλαια είναι </a:t>
            </a:r>
            <a:r>
              <a:rPr lang="en-US" sz="1600" dirty="0" smtClean="0">
                <a:solidFill>
                  <a:srgbClr val="000000"/>
                </a:solidFill>
                <a:latin typeface="Calibri" panose="020F0502020204030204" pitchFamily="34" charset="0"/>
                <a:ea typeface="Calibri" panose="020F0502020204030204" pitchFamily="34" charset="0"/>
                <a:cs typeface="Comic Sans MS" panose="030F0702030302020204" pitchFamily="66" charset="0"/>
              </a:rPr>
              <a:t>1</a:t>
            </a:r>
            <a:r>
              <a:rPr lang="el-GR" sz="1600" dirty="0" smtClean="0">
                <a:solidFill>
                  <a:srgbClr val="000000"/>
                </a:solidFill>
                <a:latin typeface="Calibri" panose="020F0502020204030204" pitchFamily="34" charset="0"/>
                <a:ea typeface="Calibri" panose="020F0502020204030204" pitchFamily="34" charset="0"/>
                <a:cs typeface="Comic Sans MS" panose="030F0702030302020204" pitchFamily="66" charset="0"/>
              </a:rPr>
              <a:t>0.972.200 </a:t>
            </a:r>
            <a:r>
              <a:rPr lang="el-GR"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 (60 % του κόστους εγκατάστασης)</a:t>
            </a:r>
            <a:endParaRPr lang="el-GR"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l-GR" sz="1000" dirty="0">
                <a:solidFill>
                  <a:srgbClr val="000000"/>
                </a:solidFill>
                <a:latin typeface="Calibri" panose="020F0502020204030204" pitchFamily="34" charset="0"/>
                <a:ea typeface="Calibri" panose="020F0502020204030204" pitchFamily="34" charset="0"/>
                <a:cs typeface="Comic Sans MS" panose="030F0702030302020204" pitchFamily="66" charset="0"/>
              </a:rPr>
              <a:t> </a:t>
            </a:r>
            <a:endParaRPr lang="el-GR" sz="10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l-GR"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η απόσβεση είναι 10 % των ιδίων κεφαλαίων:	</a:t>
            </a:r>
            <a:r>
              <a:rPr lang="en-US" sz="1600" dirty="0" smtClean="0">
                <a:solidFill>
                  <a:srgbClr val="000000"/>
                </a:solidFill>
                <a:latin typeface="Calibri" panose="020F0502020204030204" pitchFamily="34" charset="0"/>
                <a:ea typeface="Calibri" panose="020F0502020204030204" pitchFamily="34" charset="0"/>
                <a:cs typeface="Comic Sans MS" panose="030F0702030302020204" pitchFamily="66" charset="0"/>
              </a:rPr>
              <a:t>1.1</a:t>
            </a:r>
            <a:r>
              <a:rPr lang="el-GR" sz="1600" dirty="0" smtClean="0">
                <a:solidFill>
                  <a:srgbClr val="000000"/>
                </a:solidFill>
                <a:latin typeface="Calibri" panose="020F0502020204030204" pitchFamily="34" charset="0"/>
                <a:ea typeface="Calibri" panose="020F0502020204030204" pitchFamily="34" charset="0"/>
                <a:cs typeface="Comic Sans MS" panose="030F0702030302020204" pitchFamily="66" charset="0"/>
              </a:rPr>
              <a:t>09</a:t>
            </a:r>
            <a:r>
              <a:rPr lang="en-US" sz="1600" dirty="0" smtClean="0">
                <a:solidFill>
                  <a:srgbClr val="000000"/>
                </a:solidFill>
                <a:latin typeface="Calibri" panose="020F0502020204030204" pitchFamily="34" charset="0"/>
                <a:ea typeface="Calibri" panose="020F0502020204030204" pitchFamily="34" charset="0"/>
                <a:cs typeface="Comic Sans MS" panose="030F0702030302020204" pitchFamily="66" charset="0"/>
              </a:rPr>
              <a:t>.</a:t>
            </a:r>
            <a:r>
              <a:rPr lang="el-GR" sz="1600" dirty="0" smtClean="0">
                <a:solidFill>
                  <a:srgbClr val="000000"/>
                </a:solidFill>
                <a:latin typeface="Calibri" panose="020F0502020204030204" pitchFamily="34" charset="0"/>
                <a:ea typeface="Calibri" panose="020F0502020204030204" pitchFamily="34" charset="0"/>
                <a:cs typeface="Comic Sans MS" panose="030F0702030302020204" pitchFamily="66" charset="0"/>
              </a:rPr>
              <a:t>722 </a:t>
            </a:r>
            <a:r>
              <a:rPr lang="el-GR"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a:t>
            </a:r>
            <a:endParaRPr lang="el-GR"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l-GR" sz="1000" dirty="0">
                <a:solidFill>
                  <a:srgbClr val="000000"/>
                </a:solidFill>
                <a:latin typeface="Calibri" panose="020F0502020204030204" pitchFamily="34" charset="0"/>
                <a:ea typeface="Calibri" panose="020F0502020204030204" pitchFamily="34" charset="0"/>
                <a:cs typeface="Comic Sans MS" panose="030F0702030302020204" pitchFamily="66" charset="0"/>
              </a:rPr>
              <a:t> </a:t>
            </a:r>
            <a:endParaRPr lang="el-GR" sz="10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l-GR"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το κόστος εργασίας είναι 60.000 €/</a:t>
            </a:r>
            <a:r>
              <a:rPr lang="en-US" sz="1600" dirty="0" err="1">
                <a:solidFill>
                  <a:srgbClr val="000000"/>
                </a:solidFill>
                <a:latin typeface="Calibri" panose="020F0502020204030204" pitchFamily="34" charset="0"/>
                <a:ea typeface="Calibri" panose="020F0502020204030204" pitchFamily="34" charset="0"/>
                <a:cs typeface="Comic Sans MS" panose="030F0702030302020204" pitchFamily="66" charset="0"/>
              </a:rPr>
              <a:t>MWe</a:t>
            </a:r>
            <a:r>
              <a:rPr lang="en-US"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 </a:t>
            </a:r>
            <a:r>
              <a:rPr lang="el-GR"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δηλαδή: 	60.000 €/</a:t>
            </a:r>
            <a:r>
              <a:rPr lang="en-US"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MW X</a:t>
            </a:r>
            <a:r>
              <a:rPr lang="el-GR"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 </a:t>
            </a:r>
            <a:r>
              <a:rPr lang="el-GR" sz="1600" dirty="0" smtClean="0">
                <a:solidFill>
                  <a:srgbClr val="000000"/>
                </a:solidFill>
                <a:latin typeface="Calibri" panose="020F0502020204030204" pitchFamily="34" charset="0"/>
                <a:ea typeface="Calibri" panose="020F0502020204030204" pitchFamily="34" charset="0"/>
                <a:cs typeface="Comic Sans MS" panose="030F0702030302020204" pitchFamily="66" charset="0"/>
              </a:rPr>
              <a:t>6,47  </a:t>
            </a:r>
            <a:r>
              <a:rPr lang="en-US"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MW</a:t>
            </a:r>
            <a:r>
              <a:rPr lang="el-GR"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 = </a:t>
            </a:r>
            <a:r>
              <a:rPr lang="el-GR" sz="1600" dirty="0" smtClean="0">
                <a:solidFill>
                  <a:srgbClr val="000000"/>
                </a:solidFill>
                <a:latin typeface="Calibri" panose="020F0502020204030204" pitchFamily="34" charset="0"/>
                <a:ea typeface="Calibri" panose="020F0502020204030204" pitchFamily="34" charset="0"/>
                <a:cs typeface="Comic Sans MS" panose="030F0702030302020204" pitchFamily="66" charset="0"/>
              </a:rPr>
              <a:t>388.200 </a:t>
            </a:r>
            <a:r>
              <a:rPr lang="el-GR"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€/έτος</a:t>
            </a:r>
            <a:endParaRPr lang="el-GR"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l-GR" sz="1000" dirty="0">
                <a:solidFill>
                  <a:srgbClr val="000000"/>
                </a:solidFill>
                <a:latin typeface="Calibri" panose="020F0502020204030204" pitchFamily="34" charset="0"/>
                <a:ea typeface="Calibri" panose="020F0502020204030204" pitchFamily="34" charset="0"/>
                <a:cs typeface="Comic Sans MS" panose="030F0702030302020204" pitchFamily="66" charset="0"/>
              </a:rPr>
              <a:t> </a:t>
            </a:r>
            <a:endParaRPr lang="el-GR" sz="10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l-GR"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τα λοιπά κόστη είναι τα 2/3 του κόστους εργασίας δηλαδή 2/3 * 60.000 =  40.000 €/</a:t>
            </a:r>
            <a:r>
              <a:rPr lang="en-US" sz="1600" dirty="0" err="1">
                <a:solidFill>
                  <a:srgbClr val="000000"/>
                </a:solidFill>
                <a:latin typeface="Calibri" panose="020F0502020204030204" pitchFamily="34" charset="0"/>
                <a:ea typeface="Calibri" panose="020F0502020204030204" pitchFamily="34" charset="0"/>
                <a:cs typeface="Comic Sans MS" panose="030F0702030302020204" pitchFamily="66" charset="0"/>
              </a:rPr>
              <a:t>MWe</a:t>
            </a:r>
            <a:r>
              <a:rPr lang="el-GR"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 οπότε:</a:t>
            </a:r>
            <a:endParaRPr lang="el-GR"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l-GR" sz="1000" dirty="0">
                <a:solidFill>
                  <a:srgbClr val="000000"/>
                </a:solidFill>
                <a:latin typeface="Calibri" panose="020F0502020204030204" pitchFamily="34" charset="0"/>
                <a:ea typeface="Calibri" panose="020F0502020204030204" pitchFamily="34" charset="0"/>
                <a:cs typeface="Comic Sans MS" panose="030F0702030302020204" pitchFamily="66" charset="0"/>
              </a:rPr>
              <a:t> </a:t>
            </a:r>
            <a:endParaRPr lang="el-GR" sz="1000" dirty="0">
              <a:latin typeface="Calibri" panose="020F0502020204030204" pitchFamily="34" charset="0"/>
              <a:ea typeface="Calibri" panose="020F0502020204030204" pitchFamily="34" charset="0"/>
              <a:cs typeface="Times New Roman" panose="02020603050405020304" pitchFamily="18" charset="0"/>
            </a:endParaRPr>
          </a:p>
          <a:p>
            <a:pPr algn="ctr">
              <a:lnSpc>
                <a:spcPct val="115000"/>
              </a:lnSpc>
              <a:spcAft>
                <a:spcPts val="0"/>
              </a:spcAft>
            </a:pPr>
            <a:r>
              <a:rPr lang="el-GR"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40.000 €/</a:t>
            </a:r>
            <a:r>
              <a:rPr lang="en-US"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MW X</a:t>
            </a:r>
            <a:r>
              <a:rPr lang="el-GR"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 </a:t>
            </a:r>
            <a:r>
              <a:rPr lang="el-GR" sz="1600" dirty="0" smtClean="0">
                <a:solidFill>
                  <a:srgbClr val="000000"/>
                </a:solidFill>
                <a:latin typeface="Calibri" panose="020F0502020204030204" pitchFamily="34" charset="0"/>
                <a:ea typeface="Calibri" panose="020F0502020204030204" pitchFamily="34" charset="0"/>
                <a:cs typeface="Comic Sans MS" panose="030F0702030302020204" pitchFamily="66" charset="0"/>
              </a:rPr>
              <a:t>6,47 </a:t>
            </a:r>
            <a:r>
              <a:rPr lang="en-US"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MW</a:t>
            </a:r>
            <a:r>
              <a:rPr lang="el-GR"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/έτος =  </a:t>
            </a:r>
            <a:r>
              <a:rPr lang="el-GR" sz="1600" dirty="0" smtClean="0">
                <a:solidFill>
                  <a:srgbClr val="000000"/>
                </a:solidFill>
                <a:latin typeface="Calibri" panose="020F0502020204030204" pitchFamily="34" charset="0"/>
                <a:ea typeface="Calibri" panose="020F0502020204030204" pitchFamily="34" charset="0"/>
                <a:cs typeface="Comic Sans MS" panose="030F0702030302020204" pitchFamily="66" charset="0"/>
              </a:rPr>
              <a:t>25</a:t>
            </a:r>
            <a:r>
              <a:rPr lang="en-US" sz="1600" dirty="0" smtClean="0">
                <a:solidFill>
                  <a:srgbClr val="000000"/>
                </a:solidFill>
                <a:latin typeface="Calibri" panose="020F0502020204030204" pitchFamily="34" charset="0"/>
                <a:ea typeface="Calibri" panose="020F0502020204030204" pitchFamily="34" charset="0"/>
                <a:cs typeface="Comic Sans MS" panose="030F0702030302020204" pitchFamily="66" charset="0"/>
              </a:rPr>
              <a:t>8</a:t>
            </a:r>
            <a:r>
              <a:rPr lang="el-GR" sz="1600" dirty="0" smtClean="0">
                <a:solidFill>
                  <a:srgbClr val="000000"/>
                </a:solidFill>
                <a:latin typeface="Calibri" panose="020F0502020204030204" pitchFamily="34" charset="0"/>
                <a:ea typeface="Calibri" panose="020F0502020204030204" pitchFamily="34" charset="0"/>
                <a:cs typeface="Comic Sans MS" panose="030F0702030302020204" pitchFamily="66" charset="0"/>
              </a:rPr>
              <a:t>.800 </a:t>
            </a:r>
            <a:r>
              <a:rPr lang="el-GR"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€/έτος</a:t>
            </a:r>
            <a:endParaRPr lang="el-GR"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l-GR" sz="1000" dirty="0">
                <a:solidFill>
                  <a:srgbClr val="000000"/>
                </a:solidFill>
                <a:latin typeface="Calibri" panose="020F0502020204030204" pitchFamily="34" charset="0"/>
                <a:ea typeface="Calibri" panose="020F0502020204030204" pitchFamily="34" charset="0"/>
                <a:cs typeface="Comic Sans MS" panose="030F0702030302020204" pitchFamily="66" charset="0"/>
              </a:rPr>
              <a:t> </a:t>
            </a:r>
            <a:endParaRPr lang="el-GR" sz="10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l-GR"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οπότε η ανάλυση οικονομικής βιωσιμότητας της μονάδας δίνει</a:t>
            </a:r>
            <a:r>
              <a:rPr lang="el-GR" sz="1600" dirty="0" smtClean="0">
                <a:solidFill>
                  <a:srgbClr val="000000"/>
                </a:solidFill>
                <a:latin typeface="Calibri" panose="020F0502020204030204" pitchFamily="34" charset="0"/>
                <a:ea typeface="Calibri" panose="020F0502020204030204" pitchFamily="34" charset="0"/>
                <a:cs typeface="Comic Sans MS" panose="030F0702030302020204" pitchFamily="66" charset="0"/>
              </a:rPr>
              <a:t>:</a:t>
            </a:r>
            <a:endParaRPr lang="el-GR" sz="1600" dirty="0">
              <a:effectLst/>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96494290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7 - TextBox"/>
          <p:cNvSpPr txBox="1"/>
          <p:nvPr/>
        </p:nvSpPr>
        <p:spPr>
          <a:xfrm>
            <a:off x="-32" y="-24"/>
            <a:ext cx="9144032" cy="461665"/>
          </a:xfrm>
          <a:prstGeom prst="rect">
            <a:avLst/>
          </a:prstGeom>
          <a:noFill/>
        </p:spPr>
        <p:txBody>
          <a:bodyPr wrap="square" rtlCol="0">
            <a:spAutoFit/>
          </a:bodyPr>
          <a:lstStyle/>
          <a:p>
            <a:r>
              <a:rPr lang="el-GR" sz="2400" b="1" dirty="0">
                <a:solidFill>
                  <a:srgbClr val="2B3616"/>
                </a:solidFill>
              </a:rPr>
              <a:t>Τεχνολογίες καύσης στερεών καυσίμων</a:t>
            </a:r>
            <a:endParaRPr lang="el-GR" sz="2400" dirty="0">
              <a:solidFill>
                <a:srgbClr val="2B3616"/>
              </a:solidFill>
            </a:endParaRPr>
          </a:p>
        </p:txBody>
      </p:sp>
      <p:sp>
        <p:nvSpPr>
          <p:cNvPr id="6" name="8 - TextBox"/>
          <p:cNvSpPr txBox="1"/>
          <p:nvPr/>
        </p:nvSpPr>
        <p:spPr>
          <a:xfrm>
            <a:off x="17356" y="3543831"/>
            <a:ext cx="9144032" cy="3293209"/>
          </a:xfrm>
          <a:prstGeom prst="rect">
            <a:avLst/>
          </a:prstGeom>
          <a:noFill/>
        </p:spPr>
        <p:txBody>
          <a:bodyPr wrap="square" rtlCol="0">
            <a:spAutoFit/>
          </a:bodyPr>
          <a:lstStyle/>
          <a:p>
            <a:r>
              <a:rPr lang="el-GR" sz="1600" b="1" dirty="0"/>
              <a:t>Καυστήρες </a:t>
            </a:r>
            <a:r>
              <a:rPr lang="el-GR" sz="1600" b="1" dirty="0" err="1"/>
              <a:t>ρευστοστερεάς</a:t>
            </a:r>
            <a:r>
              <a:rPr lang="el-GR" sz="1600" b="1" dirty="0"/>
              <a:t> κλίνης</a:t>
            </a:r>
            <a:endParaRPr lang="el-GR" sz="1600" dirty="0"/>
          </a:p>
          <a:p>
            <a:r>
              <a:rPr lang="el-GR" sz="1600" dirty="0"/>
              <a:t>Αφορούν σε </a:t>
            </a:r>
            <a:r>
              <a:rPr lang="el-GR" sz="1600" dirty="0" err="1"/>
              <a:t>αυτο</a:t>
            </a:r>
            <a:r>
              <a:rPr lang="el-GR" sz="1600" dirty="0"/>
              <a:t>-αναμιγνυόμενο αιώρημα αεριού – στερεού κατά την τροφοδοσία πρωτεύοντος αέρα από το κάτω μέρος της κλίνης (η ταχύτητα του αέρα καύσης, για </a:t>
            </a:r>
            <a:r>
              <a:rPr lang="el-GR" sz="1600" dirty="0" err="1"/>
              <a:t>ρευστοαιώρηση</a:t>
            </a:r>
            <a:r>
              <a:rPr lang="el-GR" sz="1600" dirty="0"/>
              <a:t> της κλίνης κυμαίνεται 1,0 έως 2.5 m/s). Η κλίνη αποτελείται κατά 90 – 98 % από θερμό, αδρανές, κοκκώδες στερεό  (πυριτική άμμος ή δολομίτης, διαμέτρου έως 1 </a:t>
            </a:r>
            <a:r>
              <a:rPr lang="en-US" sz="1600" dirty="0"/>
              <a:t>mm</a:t>
            </a:r>
            <a:r>
              <a:rPr lang="el-GR" sz="1600" dirty="0"/>
              <a:t>). Η έντονη ανάδευση και μεταφορά θερμότητας, δημιουργεί συνθήκες πλήρους καύσης με χαμηλή περίσσεια αέρα. Η θερμοκρασία καύσης διατηρείται σε χαμηλά επίπεδα  (800-900°C) για την αποφυγή σχηματισμού </a:t>
            </a:r>
            <a:r>
              <a:rPr lang="el-GR" sz="1600" dirty="0" err="1"/>
              <a:t>πυροσυσωμματωμάτων</a:t>
            </a:r>
            <a:r>
              <a:rPr lang="el-GR" sz="1600" dirty="0"/>
              <a:t>, μέσω εσωτερικών </a:t>
            </a:r>
            <a:r>
              <a:rPr lang="el-GR" sz="1600" dirty="0" err="1"/>
              <a:t>εναλλακτών</a:t>
            </a:r>
            <a:r>
              <a:rPr lang="el-GR" sz="1600" dirty="0"/>
              <a:t> θερμότητας, ανακύκλωση των θερμών αερίων, ή την έκχυση νερού (στις μονάδες σταθερής κλίνης η θερμοκρασία είναι συνήθως 100 – 200 °C υψηλότερη). Λόγω της ανάμιξης μπορούν να χρησιμοποιηθούν μίγματα καυσίμου (π.χ. ξύλο και άχυρο,  βιομάζα και άνθρακας), υφίστανται όμως περιορισμοί ως προς το μέγεθος των σωματιδίων και απαιτείται προ-κατεργασία καυσίμου. Εξαιτίας του υψηλού κόστους εγκατάστασης, είναι κατάλληλη για μονάδες πάνω από 20 </a:t>
            </a:r>
            <a:r>
              <a:rPr lang="el-GR" sz="1600" dirty="0" err="1"/>
              <a:t>MWth</a:t>
            </a:r>
            <a:r>
              <a:rPr lang="el-GR" sz="1600" dirty="0"/>
              <a:t>, ενώ  μειονέκτημα τους αποτελεί η λειτουργία με μειωμένη τροφοδοσία βιομάζας (απαιτεί την απομάκρυνση μέρους της κλίνης).</a:t>
            </a:r>
            <a:endParaRPr lang="el-GR" sz="1600" dirty="0">
              <a:solidFill>
                <a:srgbClr val="2B3616"/>
              </a:solidFill>
            </a:endParaRPr>
          </a:p>
        </p:txBody>
      </p:sp>
      <p:sp>
        <p:nvSpPr>
          <p:cNvPr id="8" name="Rectangle 6"/>
          <p:cNvSpPr>
            <a:spLocks noChangeArrowheads="1"/>
          </p:cNvSpPr>
          <p:nvPr/>
        </p:nvSpPr>
        <p:spPr bwMode="auto">
          <a:xfrm>
            <a:off x="0" y="-184666"/>
            <a:ext cx="184731" cy="369332"/>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l-GR">
              <a:solidFill>
                <a:srgbClr val="2B3616"/>
              </a:solidFill>
            </a:endParaRPr>
          </a:p>
        </p:txBody>
      </p:sp>
      <p:sp>
        <p:nvSpPr>
          <p:cNvPr id="9" name="Rectangle 8"/>
          <p:cNvSpPr>
            <a:spLocks noChangeArrowheads="1"/>
          </p:cNvSpPr>
          <p:nvPr/>
        </p:nvSpPr>
        <p:spPr bwMode="auto">
          <a:xfrm>
            <a:off x="0" y="-184666"/>
            <a:ext cx="184731" cy="369332"/>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l-GR">
              <a:solidFill>
                <a:srgbClr val="2B3616"/>
              </a:solidFill>
            </a:endParaRPr>
          </a:p>
        </p:txBody>
      </p:sp>
      <p:sp>
        <p:nvSpPr>
          <p:cNvPr id="10" name="Rectangle 10"/>
          <p:cNvSpPr>
            <a:spLocks noChangeArrowheads="1"/>
          </p:cNvSpPr>
          <p:nvPr/>
        </p:nvSpPr>
        <p:spPr bwMode="auto">
          <a:xfrm>
            <a:off x="0" y="-184666"/>
            <a:ext cx="184731" cy="369332"/>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l-GR">
              <a:solidFill>
                <a:srgbClr val="2B3616"/>
              </a:solidFill>
            </a:endParaRPr>
          </a:p>
        </p:txBody>
      </p:sp>
      <p:sp>
        <p:nvSpPr>
          <p:cNvPr id="11" name="Rectangle 12"/>
          <p:cNvSpPr>
            <a:spLocks noChangeArrowheads="1"/>
          </p:cNvSpPr>
          <p:nvPr/>
        </p:nvSpPr>
        <p:spPr bwMode="auto">
          <a:xfrm>
            <a:off x="0" y="-184666"/>
            <a:ext cx="184731" cy="369332"/>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l-GR">
              <a:solidFill>
                <a:srgbClr val="2B3616"/>
              </a:solidFill>
            </a:endParaRPr>
          </a:p>
        </p:txBody>
      </p:sp>
      <p:sp>
        <p:nvSpPr>
          <p:cNvPr id="12" name="Rectangle 14"/>
          <p:cNvSpPr>
            <a:spLocks noChangeArrowheads="1"/>
          </p:cNvSpPr>
          <p:nvPr/>
        </p:nvSpPr>
        <p:spPr bwMode="auto">
          <a:xfrm>
            <a:off x="0" y="-184666"/>
            <a:ext cx="184731" cy="369332"/>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l-GR">
              <a:solidFill>
                <a:srgbClr val="2B3616"/>
              </a:solidFill>
            </a:endParaRPr>
          </a:p>
        </p:txBody>
      </p:sp>
      <p:pic>
        <p:nvPicPr>
          <p:cNvPr id="15" name="Εικόνα 14"/>
          <p:cNvPicPr/>
          <p:nvPr/>
        </p:nvPicPr>
        <p:blipFill>
          <a:blip r:embed="rId2" cstate="print"/>
          <a:srcRect/>
          <a:stretch>
            <a:fillRect/>
          </a:stretch>
        </p:blipFill>
        <p:spPr bwMode="auto">
          <a:xfrm>
            <a:off x="1475656" y="461641"/>
            <a:ext cx="6192688" cy="3082190"/>
          </a:xfrm>
          <a:prstGeom prst="rect">
            <a:avLst/>
          </a:prstGeom>
          <a:noFill/>
          <a:ln w="9525">
            <a:noFill/>
            <a:miter lim="800000"/>
            <a:headEnd/>
            <a:tailEnd/>
          </a:ln>
          <a:effectLst/>
        </p:spPr>
      </p:pic>
    </p:spTree>
    <p:extLst>
      <p:ext uri="{BB962C8B-B14F-4D97-AF65-F5344CB8AC3E}">
        <p14:creationId xmlns:p14="http://schemas.microsoft.com/office/powerpoint/2010/main" val="1747656272"/>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7 - TextBox"/>
          <p:cNvSpPr txBox="1"/>
          <p:nvPr/>
        </p:nvSpPr>
        <p:spPr>
          <a:xfrm>
            <a:off x="-32" y="-24"/>
            <a:ext cx="9144032" cy="461665"/>
          </a:xfrm>
          <a:prstGeom prst="rect">
            <a:avLst/>
          </a:prstGeom>
          <a:noFill/>
        </p:spPr>
        <p:txBody>
          <a:bodyPr wrap="square" rtlCol="0">
            <a:spAutoFit/>
          </a:bodyPr>
          <a:lstStyle/>
          <a:p>
            <a:r>
              <a:rPr lang="el-GR" sz="2400" b="1" dirty="0">
                <a:solidFill>
                  <a:srgbClr val="2B3616"/>
                </a:solidFill>
              </a:rPr>
              <a:t>Παράδειγμα </a:t>
            </a:r>
            <a:r>
              <a:rPr lang="el-GR" sz="2400" b="1" dirty="0" smtClean="0">
                <a:solidFill>
                  <a:srgbClr val="2B3616"/>
                </a:solidFill>
              </a:rPr>
              <a:t>3</a:t>
            </a:r>
            <a:endParaRPr lang="el-GR" sz="2400" dirty="0">
              <a:solidFill>
                <a:srgbClr val="2B3616"/>
              </a:solidFill>
            </a:endParaRPr>
          </a:p>
        </p:txBody>
      </p:sp>
      <p:sp>
        <p:nvSpPr>
          <p:cNvPr id="5" name="Ορθογώνιο 4"/>
          <p:cNvSpPr/>
          <p:nvPr/>
        </p:nvSpPr>
        <p:spPr>
          <a:xfrm>
            <a:off x="-32" y="461641"/>
            <a:ext cx="8928992" cy="6091668"/>
          </a:xfrm>
          <a:prstGeom prst="rect">
            <a:avLst/>
          </a:prstGeom>
        </p:spPr>
        <p:txBody>
          <a:bodyPr wrap="square">
            <a:spAutoFit/>
          </a:bodyPr>
          <a:lstStyle/>
          <a:p>
            <a:pPr algn="just">
              <a:lnSpc>
                <a:spcPct val="115000"/>
              </a:lnSpc>
              <a:spcAft>
                <a:spcPts val="0"/>
              </a:spcAft>
            </a:pPr>
            <a:r>
              <a:rPr lang="el-GR" sz="1600" dirty="0" smtClean="0">
                <a:solidFill>
                  <a:srgbClr val="000000"/>
                </a:solidFill>
                <a:effectLst/>
                <a:ea typeface="Calibri" panose="020F0502020204030204" pitchFamily="34" charset="0"/>
                <a:cs typeface="Comic Sans MS" panose="030F0702030302020204" pitchFamily="66" charset="0"/>
              </a:rPr>
              <a:t>οπότε </a:t>
            </a:r>
            <a:r>
              <a:rPr lang="el-GR" sz="1600" dirty="0">
                <a:solidFill>
                  <a:srgbClr val="000000"/>
                </a:solidFill>
                <a:effectLst/>
                <a:ea typeface="Calibri" panose="020F0502020204030204" pitchFamily="34" charset="0"/>
                <a:cs typeface="Comic Sans MS" panose="030F0702030302020204" pitchFamily="66" charset="0"/>
              </a:rPr>
              <a:t>η ανάλυση οικονομικής βιωσιμότητας της μονάδας δίνει:</a:t>
            </a:r>
            <a:endParaRPr lang="el-GR" sz="1600" dirty="0">
              <a:effectLst/>
              <a:ea typeface="Calibri" panose="020F0502020204030204" pitchFamily="34" charset="0"/>
              <a:cs typeface="Times New Roman" panose="02020603050405020304" pitchFamily="18" charset="0"/>
            </a:endParaRPr>
          </a:p>
          <a:p>
            <a:pPr algn="just">
              <a:lnSpc>
                <a:spcPct val="115000"/>
              </a:lnSpc>
              <a:spcAft>
                <a:spcPts val="0"/>
              </a:spcAft>
            </a:pPr>
            <a:r>
              <a:rPr lang="el-GR" sz="1000" dirty="0">
                <a:solidFill>
                  <a:srgbClr val="000000"/>
                </a:solidFill>
                <a:effectLst/>
                <a:ea typeface="Calibri" panose="020F0502020204030204" pitchFamily="34" charset="0"/>
                <a:cs typeface="Comic Sans MS" panose="030F0702030302020204" pitchFamily="66" charset="0"/>
              </a:rPr>
              <a:t> </a:t>
            </a:r>
            <a:endParaRPr lang="el-GR" sz="1000" dirty="0">
              <a:effectLst/>
              <a:ea typeface="Calibri" panose="020F0502020204030204" pitchFamily="34" charset="0"/>
              <a:cs typeface="Times New Roman" panose="02020603050405020304" pitchFamily="18" charset="0"/>
            </a:endParaRPr>
          </a:p>
          <a:p>
            <a:pPr algn="just">
              <a:lnSpc>
                <a:spcPct val="115000"/>
              </a:lnSpc>
              <a:spcAft>
                <a:spcPts val="0"/>
              </a:spcAft>
            </a:pPr>
            <a:r>
              <a:rPr lang="el-GR" sz="1600" dirty="0">
                <a:solidFill>
                  <a:srgbClr val="000000"/>
                </a:solidFill>
                <a:effectLst/>
                <a:ea typeface="Calibri" panose="020F0502020204030204" pitchFamily="34" charset="0"/>
                <a:cs typeface="Comic Sans MS" panose="030F0702030302020204" pitchFamily="66" charset="0"/>
              </a:rPr>
              <a:t>πάγια επένδυση, €				</a:t>
            </a:r>
            <a:r>
              <a:rPr lang="el-GR" sz="1600" dirty="0" smtClean="0">
                <a:solidFill>
                  <a:srgbClr val="000000"/>
                </a:solidFill>
                <a:effectLst/>
                <a:ea typeface="Calibri" panose="020F0502020204030204" pitchFamily="34" charset="0"/>
                <a:cs typeface="Comic Sans MS" panose="030F0702030302020204" pitchFamily="66" charset="0"/>
              </a:rPr>
              <a:t>18.287.000</a:t>
            </a:r>
            <a:endParaRPr lang="el-GR" sz="1600" dirty="0">
              <a:effectLst/>
              <a:ea typeface="Calibri" panose="020F0502020204030204" pitchFamily="34" charset="0"/>
              <a:cs typeface="Times New Roman" panose="02020603050405020304" pitchFamily="18" charset="0"/>
            </a:endParaRPr>
          </a:p>
          <a:p>
            <a:pPr algn="just">
              <a:lnSpc>
                <a:spcPct val="115000"/>
              </a:lnSpc>
              <a:spcAft>
                <a:spcPts val="0"/>
              </a:spcAft>
            </a:pPr>
            <a:r>
              <a:rPr lang="el-GR" sz="1600" dirty="0">
                <a:solidFill>
                  <a:srgbClr val="000000"/>
                </a:solidFill>
                <a:effectLst/>
                <a:ea typeface="Calibri" panose="020F0502020204030204" pitchFamily="34" charset="0"/>
                <a:cs typeface="Comic Sans MS" panose="030F0702030302020204" pitchFamily="66" charset="0"/>
              </a:rPr>
              <a:t>ίδια συμμετοχή, €				</a:t>
            </a:r>
            <a:r>
              <a:rPr lang="el-GR" sz="1600" dirty="0" smtClean="0">
                <a:solidFill>
                  <a:srgbClr val="000000"/>
                </a:solidFill>
                <a:effectLst/>
                <a:ea typeface="Calibri" panose="020F0502020204030204" pitchFamily="34" charset="0"/>
                <a:cs typeface="Comic Sans MS" panose="030F0702030302020204" pitchFamily="66" charset="0"/>
              </a:rPr>
              <a:t>10.972.200</a:t>
            </a:r>
            <a:endParaRPr lang="el-GR" sz="1600" dirty="0">
              <a:effectLst/>
              <a:ea typeface="Calibri" panose="020F0502020204030204" pitchFamily="34" charset="0"/>
              <a:cs typeface="Times New Roman" panose="02020603050405020304" pitchFamily="18" charset="0"/>
            </a:endParaRPr>
          </a:p>
          <a:p>
            <a:pPr algn="just">
              <a:lnSpc>
                <a:spcPct val="115000"/>
              </a:lnSpc>
              <a:spcAft>
                <a:spcPts val="0"/>
              </a:spcAft>
            </a:pPr>
            <a:r>
              <a:rPr lang="el-GR" sz="500" dirty="0">
                <a:solidFill>
                  <a:srgbClr val="000000"/>
                </a:solidFill>
                <a:effectLst/>
                <a:ea typeface="Calibri" panose="020F0502020204030204" pitchFamily="34" charset="0"/>
                <a:cs typeface="Comic Sans MS" panose="030F0702030302020204" pitchFamily="66" charset="0"/>
              </a:rPr>
              <a:t> </a:t>
            </a:r>
            <a:endParaRPr lang="el-GR" sz="500" dirty="0">
              <a:effectLst/>
              <a:ea typeface="Calibri" panose="020F0502020204030204" pitchFamily="34" charset="0"/>
              <a:cs typeface="Times New Roman" panose="02020603050405020304" pitchFamily="18" charset="0"/>
            </a:endParaRPr>
          </a:p>
          <a:p>
            <a:pPr algn="just">
              <a:lnSpc>
                <a:spcPct val="115000"/>
              </a:lnSpc>
              <a:spcAft>
                <a:spcPts val="0"/>
              </a:spcAft>
            </a:pPr>
            <a:r>
              <a:rPr lang="el-GR" sz="1600" dirty="0" smtClean="0">
                <a:solidFill>
                  <a:srgbClr val="000000"/>
                </a:solidFill>
                <a:effectLst/>
                <a:ea typeface="Calibri" panose="020F0502020204030204" pitchFamily="34" charset="0"/>
                <a:cs typeface="Comic Sans MS" panose="030F0702030302020204" pitchFamily="66" charset="0"/>
              </a:rPr>
              <a:t>έσοδα </a:t>
            </a:r>
            <a:r>
              <a:rPr lang="el-GR" sz="1600" dirty="0">
                <a:solidFill>
                  <a:srgbClr val="000000"/>
                </a:solidFill>
                <a:effectLst/>
                <a:ea typeface="Calibri" panose="020F0502020204030204" pitchFamily="34" charset="0"/>
                <a:cs typeface="Comic Sans MS" panose="030F0702030302020204" pitchFamily="66" charset="0"/>
              </a:rPr>
              <a:t>ηλεκτρικής ενέργειας, €/έτος		</a:t>
            </a:r>
            <a:r>
              <a:rPr lang="el-GR" sz="1600" dirty="0" smtClean="0">
                <a:solidFill>
                  <a:srgbClr val="000000"/>
                </a:solidFill>
                <a:effectLst/>
                <a:ea typeface="Calibri" panose="020F0502020204030204" pitchFamily="34" charset="0"/>
                <a:cs typeface="Comic Sans MS" panose="030F0702030302020204" pitchFamily="66" charset="0"/>
              </a:rPr>
              <a:t>8.488.500</a:t>
            </a:r>
            <a:r>
              <a:rPr lang="el-GR" sz="1600" dirty="0">
                <a:solidFill>
                  <a:srgbClr val="000000"/>
                </a:solidFill>
                <a:effectLst/>
                <a:ea typeface="Calibri" panose="020F0502020204030204" pitchFamily="34" charset="0"/>
                <a:cs typeface="Comic Sans MS" panose="030F0702030302020204" pitchFamily="66" charset="0"/>
              </a:rPr>
              <a:t>	(τιμή ηλεκτρικής </a:t>
            </a:r>
            <a:r>
              <a:rPr lang="en-US" sz="1600" dirty="0">
                <a:solidFill>
                  <a:srgbClr val="000000"/>
                </a:solidFill>
                <a:effectLst/>
                <a:ea typeface="Calibri" panose="020F0502020204030204" pitchFamily="34" charset="0"/>
                <a:cs typeface="Comic Sans MS" panose="030F0702030302020204" pitchFamily="66" charset="0"/>
              </a:rPr>
              <a:t>MWh</a:t>
            </a:r>
            <a:r>
              <a:rPr lang="el-GR" sz="1600" dirty="0">
                <a:solidFill>
                  <a:srgbClr val="000000"/>
                </a:solidFill>
                <a:effectLst/>
                <a:ea typeface="Calibri" panose="020F0502020204030204" pitchFamily="34" charset="0"/>
                <a:cs typeface="Comic Sans MS" panose="030F0702030302020204" pitchFamily="66" charset="0"/>
              </a:rPr>
              <a:t>: </a:t>
            </a:r>
            <a:r>
              <a:rPr lang="el-GR" sz="1600" dirty="0" smtClean="0">
                <a:solidFill>
                  <a:srgbClr val="000000"/>
                </a:solidFill>
                <a:effectLst/>
                <a:ea typeface="Calibri" panose="020F0502020204030204" pitchFamily="34" charset="0"/>
                <a:cs typeface="Comic Sans MS" panose="030F0702030302020204" pitchFamily="66" charset="0"/>
              </a:rPr>
              <a:t>150 </a:t>
            </a:r>
            <a:r>
              <a:rPr lang="el-GR" sz="1600" dirty="0">
                <a:solidFill>
                  <a:srgbClr val="000000"/>
                </a:solidFill>
                <a:effectLst/>
                <a:ea typeface="Calibri" panose="020F0502020204030204" pitchFamily="34" charset="0"/>
                <a:cs typeface="Comic Sans MS" panose="030F0702030302020204" pitchFamily="66" charset="0"/>
              </a:rPr>
              <a:t>€)	</a:t>
            </a:r>
            <a:endParaRPr lang="el-GR" sz="1600" dirty="0">
              <a:effectLst/>
              <a:ea typeface="Calibri" panose="020F0502020204030204" pitchFamily="34" charset="0"/>
              <a:cs typeface="Times New Roman" panose="02020603050405020304" pitchFamily="18" charset="0"/>
            </a:endParaRPr>
          </a:p>
          <a:p>
            <a:pPr algn="just">
              <a:lnSpc>
                <a:spcPct val="115000"/>
              </a:lnSpc>
              <a:spcAft>
                <a:spcPts val="0"/>
              </a:spcAft>
            </a:pPr>
            <a:r>
              <a:rPr lang="el-GR" sz="1600" dirty="0">
                <a:solidFill>
                  <a:srgbClr val="000000"/>
                </a:solidFill>
                <a:effectLst/>
                <a:ea typeface="Calibri" panose="020F0502020204030204" pitchFamily="34" charset="0"/>
                <a:cs typeface="Comic Sans MS" panose="030F0702030302020204" pitchFamily="66" charset="0"/>
              </a:rPr>
              <a:t>έσοδα θερμικής ενέργειας, €/έτος		</a:t>
            </a:r>
            <a:r>
              <a:rPr lang="el-GR" sz="1600" dirty="0" smtClean="0">
                <a:solidFill>
                  <a:srgbClr val="000000"/>
                </a:solidFill>
                <a:effectLst/>
                <a:ea typeface="Calibri" panose="020F0502020204030204" pitchFamily="34" charset="0"/>
                <a:cs typeface="Comic Sans MS" panose="030F0702030302020204" pitchFamily="66" charset="0"/>
              </a:rPr>
              <a:t>2.154.960 </a:t>
            </a:r>
            <a:r>
              <a:rPr lang="el-GR" sz="1600" dirty="0">
                <a:solidFill>
                  <a:srgbClr val="000000"/>
                </a:solidFill>
                <a:effectLst/>
                <a:ea typeface="Calibri" panose="020F0502020204030204" pitchFamily="34" charset="0"/>
                <a:cs typeface="Comic Sans MS" panose="030F0702030302020204" pitchFamily="66" charset="0"/>
              </a:rPr>
              <a:t>	(τιμή θερμικής </a:t>
            </a:r>
            <a:r>
              <a:rPr lang="en-US" sz="1600" dirty="0">
                <a:solidFill>
                  <a:srgbClr val="000000"/>
                </a:solidFill>
                <a:effectLst/>
                <a:ea typeface="Calibri" panose="020F0502020204030204" pitchFamily="34" charset="0"/>
                <a:cs typeface="Comic Sans MS" panose="030F0702030302020204" pitchFamily="66" charset="0"/>
              </a:rPr>
              <a:t>MWh</a:t>
            </a:r>
            <a:r>
              <a:rPr lang="el-GR" sz="1600" dirty="0">
                <a:solidFill>
                  <a:srgbClr val="000000"/>
                </a:solidFill>
                <a:effectLst/>
                <a:ea typeface="Calibri" panose="020F0502020204030204" pitchFamily="34" charset="0"/>
                <a:cs typeface="Comic Sans MS" panose="030F0702030302020204" pitchFamily="66" charset="0"/>
              </a:rPr>
              <a:t>: 20 €) 	</a:t>
            </a:r>
            <a:endParaRPr lang="el-GR" sz="1600" dirty="0">
              <a:effectLst/>
              <a:ea typeface="Calibri" panose="020F0502020204030204" pitchFamily="34" charset="0"/>
              <a:cs typeface="Times New Roman" panose="02020603050405020304" pitchFamily="18" charset="0"/>
            </a:endParaRPr>
          </a:p>
          <a:p>
            <a:pPr algn="just">
              <a:lnSpc>
                <a:spcPct val="115000"/>
              </a:lnSpc>
              <a:spcAft>
                <a:spcPts val="0"/>
              </a:spcAft>
            </a:pPr>
            <a:r>
              <a:rPr lang="el-GR" sz="1600" b="1" dirty="0">
                <a:solidFill>
                  <a:srgbClr val="000000"/>
                </a:solidFill>
                <a:effectLst/>
                <a:ea typeface="Calibri" panose="020F0502020204030204" pitchFamily="34" charset="0"/>
                <a:cs typeface="Comic Sans MS" panose="030F0702030302020204" pitchFamily="66" charset="0"/>
              </a:rPr>
              <a:t>σύνολο εσόδων, €/έτος			</a:t>
            </a:r>
            <a:r>
              <a:rPr lang="el-GR" sz="1600" b="1" dirty="0" smtClean="0">
                <a:solidFill>
                  <a:srgbClr val="000000"/>
                </a:solidFill>
                <a:effectLst/>
                <a:ea typeface="Calibri" panose="020F0502020204030204" pitchFamily="34" charset="0"/>
                <a:cs typeface="Comic Sans MS" panose="030F0702030302020204" pitchFamily="66" charset="0"/>
              </a:rPr>
              <a:t>10.643.460 </a:t>
            </a:r>
            <a:endParaRPr lang="el-GR" sz="1600" dirty="0">
              <a:effectLst/>
              <a:ea typeface="Calibri" panose="020F0502020204030204" pitchFamily="34" charset="0"/>
              <a:cs typeface="Times New Roman" panose="02020603050405020304" pitchFamily="18" charset="0"/>
            </a:endParaRPr>
          </a:p>
          <a:p>
            <a:pPr algn="just">
              <a:lnSpc>
                <a:spcPct val="115000"/>
              </a:lnSpc>
              <a:spcAft>
                <a:spcPts val="0"/>
              </a:spcAft>
            </a:pPr>
            <a:r>
              <a:rPr lang="el-GR" sz="500" b="1" dirty="0">
                <a:solidFill>
                  <a:srgbClr val="000000"/>
                </a:solidFill>
                <a:effectLst/>
                <a:ea typeface="Calibri" panose="020F0502020204030204" pitchFamily="34" charset="0"/>
                <a:cs typeface="Comic Sans MS" panose="030F0702030302020204" pitchFamily="66" charset="0"/>
              </a:rPr>
              <a:t> </a:t>
            </a:r>
            <a:endParaRPr lang="el-GR" sz="500" dirty="0">
              <a:effectLst/>
              <a:ea typeface="Calibri" panose="020F0502020204030204" pitchFamily="34" charset="0"/>
              <a:cs typeface="Times New Roman" panose="02020603050405020304" pitchFamily="18" charset="0"/>
            </a:endParaRPr>
          </a:p>
          <a:p>
            <a:pPr algn="just">
              <a:lnSpc>
                <a:spcPct val="115000"/>
              </a:lnSpc>
              <a:spcAft>
                <a:spcPts val="0"/>
              </a:spcAft>
            </a:pPr>
            <a:r>
              <a:rPr lang="el-GR" sz="1600" dirty="0" smtClean="0">
                <a:solidFill>
                  <a:srgbClr val="000000"/>
                </a:solidFill>
                <a:effectLst/>
                <a:ea typeface="Calibri" panose="020F0502020204030204" pitchFamily="34" charset="0"/>
                <a:cs typeface="Comic Sans MS" panose="030F0702030302020204" pitchFamily="66" charset="0"/>
              </a:rPr>
              <a:t>πρώτη </a:t>
            </a:r>
            <a:r>
              <a:rPr lang="el-GR" sz="1600" dirty="0">
                <a:solidFill>
                  <a:srgbClr val="000000"/>
                </a:solidFill>
                <a:effectLst/>
                <a:ea typeface="Calibri" panose="020F0502020204030204" pitchFamily="34" charset="0"/>
                <a:cs typeface="Comic Sans MS" panose="030F0702030302020204" pitchFamily="66" charset="0"/>
              </a:rPr>
              <a:t>ύλη, €/έτος				</a:t>
            </a:r>
            <a:r>
              <a:rPr lang="el-GR" sz="1600" dirty="0" smtClean="0">
                <a:solidFill>
                  <a:srgbClr val="000000"/>
                </a:solidFill>
                <a:effectLst/>
                <a:ea typeface="Calibri" panose="020F0502020204030204" pitchFamily="34" charset="0"/>
                <a:cs typeface="Comic Sans MS" panose="030F0702030302020204" pitchFamily="66" charset="0"/>
              </a:rPr>
              <a:t>3.153.600</a:t>
            </a:r>
            <a:endParaRPr lang="el-GR" sz="1600" dirty="0">
              <a:effectLst/>
              <a:ea typeface="Calibri" panose="020F0502020204030204" pitchFamily="34" charset="0"/>
              <a:cs typeface="Times New Roman" panose="02020603050405020304" pitchFamily="18" charset="0"/>
            </a:endParaRPr>
          </a:p>
          <a:p>
            <a:pPr algn="just">
              <a:lnSpc>
                <a:spcPct val="115000"/>
              </a:lnSpc>
              <a:spcAft>
                <a:spcPts val="0"/>
              </a:spcAft>
            </a:pPr>
            <a:r>
              <a:rPr lang="el-GR" sz="1600" dirty="0">
                <a:solidFill>
                  <a:srgbClr val="000000"/>
                </a:solidFill>
                <a:effectLst/>
                <a:ea typeface="Calibri" panose="020F0502020204030204" pitchFamily="34" charset="0"/>
                <a:cs typeface="Comic Sans MS" panose="030F0702030302020204" pitchFamily="66" charset="0"/>
              </a:rPr>
              <a:t>εργασία, €/έτος 				</a:t>
            </a:r>
            <a:r>
              <a:rPr lang="el-GR" sz="1600" dirty="0" smtClean="0">
                <a:solidFill>
                  <a:srgbClr val="000000"/>
                </a:solidFill>
                <a:effectLst/>
                <a:ea typeface="Calibri" panose="020F0502020204030204" pitchFamily="34" charset="0"/>
                <a:cs typeface="Comic Sans MS" panose="030F0702030302020204" pitchFamily="66" charset="0"/>
              </a:rPr>
              <a:t>388.200</a:t>
            </a:r>
            <a:endParaRPr lang="el-GR" sz="1600" dirty="0">
              <a:effectLst/>
              <a:ea typeface="Calibri" panose="020F0502020204030204" pitchFamily="34" charset="0"/>
              <a:cs typeface="Times New Roman" panose="02020603050405020304" pitchFamily="18" charset="0"/>
            </a:endParaRPr>
          </a:p>
          <a:p>
            <a:pPr algn="just">
              <a:lnSpc>
                <a:spcPct val="115000"/>
              </a:lnSpc>
              <a:spcAft>
                <a:spcPts val="0"/>
              </a:spcAft>
            </a:pPr>
            <a:r>
              <a:rPr lang="el-GR" sz="1600" dirty="0">
                <a:solidFill>
                  <a:srgbClr val="000000"/>
                </a:solidFill>
                <a:effectLst/>
                <a:ea typeface="Calibri" panose="020F0502020204030204" pitchFamily="34" charset="0"/>
                <a:cs typeface="Comic Sans MS" panose="030F0702030302020204" pitchFamily="66" charset="0"/>
              </a:rPr>
              <a:t>λοιπά, €/έτος				</a:t>
            </a:r>
            <a:r>
              <a:rPr lang="el-GR" sz="1600" dirty="0" smtClean="0">
                <a:solidFill>
                  <a:srgbClr val="000000"/>
                </a:solidFill>
                <a:effectLst/>
                <a:ea typeface="Calibri" panose="020F0502020204030204" pitchFamily="34" charset="0"/>
                <a:cs typeface="Comic Sans MS" panose="030F0702030302020204" pitchFamily="66" charset="0"/>
              </a:rPr>
              <a:t>258.800</a:t>
            </a:r>
            <a:endParaRPr lang="el-GR" sz="1600" dirty="0">
              <a:effectLst/>
              <a:ea typeface="Calibri" panose="020F0502020204030204" pitchFamily="34" charset="0"/>
              <a:cs typeface="Times New Roman" panose="02020603050405020304" pitchFamily="18" charset="0"/>
            </a:endParaRPr>
          </a:p>
          <a:p>
            <a:pPr algn="just">
              <a:lnSpc>
                <a:spcPct val="115000"/>
              </a:lnSpc>
              <a:spcAft>
                <a:spcPts val="0"/>
              </a:spcAft>
            </a:pPr>
            <a:r>
              <a:rPr lang="el-GR" sz="1600" b="1" dirty="0">
                <a:solidFill>
                  <a:srgbClr val="000000"/>
                </a:solidFill>
                <a:effectLst/>
                <a:ea typeface="Calibri" panose="020F0502020204030204" pitchFamily="34" charset="0"/>
                <a:cs typeface="Comic Sans MS" panose="030F0702030302020204" pitchFamily="66" charset="0"/>
              </a:rPr>
              <a:t>σύνολο λειτουργικών εξόδων, €/έτος		</a:t>
            </a:r>
            <a:r>
              <a:rPr lang="el-GR" sz="1600" b="1" dirty="0" smtClean="0">
                <a:solidFill>
                  <a:srgbClr val="000000"/>
                </a:solidFill>
                <a:effectLst/>
                <a:ea typeface="Calibri" panose="020F0502020204030204" pitchFamily="34" charset="0"/>
                <a:cs typeface="Comic Sans MS" panose="030F0702030302020204" pitchFamily="66" charset="0"/>
              </a:rPr>
              <a:t>3.800.600</a:t>
            </a:r>
            <a:endParaRPr lang="el-GR" sz="1600" dirty="0">
              <a:effectLst/>
              <a:ea typeface="Calibri" panose="020F0502020204030204" pitchFamily="34" charset="0"/>
              <a:cs typeface="Times New Roman" panose="02020603050405020304" pitchFamily="18" charset="0"/>
            </a:endParaRPr>
          </a:p>
          <a:p>
            <a:pPr algn="just">
              <a:lnSpc>
                <a:spcPct val="115000"/>
              </a:lnSpc>
              <a:spcAft>
                <a:spcPts val="0"/>
              </a:spcAft>
            </a:pPr>
            <a:r>
              <a:rPr lang="el-GR" sz="500" b="1" dirty="0">
                <a:solidFill>
                  <a:srgbClr val="000000"/>
                </a:solidFill>
                <a:effectLst/>
                <a:ea typeface="Calibri" panose="020F0502020204030204" pitchFamily="34" charset="0"/>
                <a:cs typeface="Comic Sans MS" panose="030F0702030302020204" pitchFamily="66" charset="0"/>
              </a:rPr>
              <a:t> </a:t>
            </a:r>
            <a:endParaRPr lang="el-GR" sz="500" dirty="0">
              <a:effectLst/>
              <a:ea typeface="Calibri" panose="020F0502020204030204" pitchFamily="34" charset="0"/>
              <a:cs typeface="Times New Roman" panose="02020603050405020304" pitchFamily="18" charset="0"/>
            </a:endParaRPr>
          </a:p>
          <a:p>
            <a:pPr algn="just">
              <a:lnSpc>
                <a:spcPct val="115000"/>
              </a:lnSpc>
              <a:spcAft>
                <a:spcPts val="0"/>
              </a:spcAft>
            </a:pPr>
            <a:r>
              <a:rPr lang="el-GR" sz="1600" dirty="0" smtClean="0">
                <a:solidFill>
                  <a:srgbClr val="000000"/>
                </a:solidFill>
                <a:effectLst/>
                <a:ea typeface="Calibri" panose="020F0502020204030204" pitchFamily="34" charset="0"/>
                <a:cs typeface="Comic Sans MS" panose="030F0702030302020204" pitchFamily="66" charset="0"/>
              </a:rPr>
              <a:t>αποσβέσεις</a:t>
            </a:r>
            <a:r>
              <a:rPr lang="el-GR" sz="1600" dirty="0">
                <a:solidFill>
                  <a:srgbClr val="000000"/>
                </a:solidFill>
                <a:effectLst/>
                <a:ea typeface="Calibri" panose="020F0502020204030204" pitchFamily="34" charset="0"/>
                <a:cs typeface="Comic Sans MS" panose="030F0702030302020204" pitchFamily="66" charset="0"/>
              </a:rPr>
              <a:t>, €/έτος				</a:t>
            </a:r>
            <a:r>
              <a:rPr lang="el-GR" sz="1600" dirty="0" smtClean="0">
                <a:solidFill>
                  <a:srgbClr val="000000"/>
                </a:solidFill>
                <a:effectLst/>
                <a:ea typeface="Calibri" panose="020F0502020204030204" pitchFamily="34" charset="0"/>
                <a:cs typeface="Comic Sans MS" panose="030F0702030302020204" pitchFamily="66" charset="0"/>
              </a:rPr>
              <a:t>1.097.220</a:t>
            </a:r>
            <a:endParaRPr lang="el-GR" sz="1600" dirty="0">
              <a:effectLst/>
              <a:ea typeface="Calibri" panose="020F0502020204030204" pitchFamily="34" charset="0"/>
              <a:cs typeface="Times New Roman" panose="02020603050405020304" pitchFamily="18" charset="0"/>
            </a:endParaRPr>
          </a:p>
          <a:p>
            <a:pPr algn="just">
              <a:lnSpc>
                <a:spcPct val="115000"/>
              </a:lnSpc>
              <a:spcAft>
                <a:spcPts val="0"/>
              </a:spcAft>
            </a:pPr>
            <a:r>
              <a:rPr lang="el-GR" sz="1600" b="1" dirty="0">
                <a:solidFill>
                  <a:srgbClr val="000000"/>
                </a:solidFill>
                <a:effectLst/>
                <a:ea typeface="Calibri" panose="020F0502020204030204" pitchFamily="34" charset="0"/>
                <a:cs typeface="Comic Sans MS" panose="030F0702030302020204" pitchFamily="66" charset="0"/>
              </a:rPr>
              <a:t>σύνολο </a:t>
            </a:r>
            <a:r>
              <a:rPr lang="el-GR" sz="1600" b="1" dirty="0" err="1">
                <a:solidFill>
                  <a:srgbClr val="000000"/>
                </a:solidFill>
                <a:effectLst/>
                <a:ea typeface="Calibri" panose="020F0502020204030204" pitchFamily="34" charset="0"/>
                <a:cs typeface="Comic Sans MS" panose="030F0702030302020204" pitchFamily="66" charset="0"/>
              </a:rPr>
              <a:t>χρηματο</a:t>
            </a:r>
            <a:r>
              <a:rPr lang="el-GR" sz="1600" b="1" dirty="0">
                <a:solidFill>
                  <a:srgbClr val="000000"/>
                </a:solidFill>
                <a:effectLst/>
                <a:ea typeface="Calibri" panose="020F0502020204030204" pitchFamily="34" charset="0"/>
                <a:cs typeface="Comic Sans MS" panose="030F0702030302020204" pitchFamily="66" charset="0"/>
              </a:rPr>
              <a:t>-οικονομικών εξόδων, €/έτος	</a:t>
            </a:r>
            <a:r>
              <a:rPr lang="el-GR" sz="1600" b="1" dirty="0" smtClean="0">
                <a:solidFill>
                  <a:srgbClr val="000000"/>
                </a:solidFill>
                <a:effectLst/>
                <a:ea typeface="Calibri" panose="020F0502020204030204" pitchFamily="34" charset="0"/>
                <a:cs typeface="Comic Sans MS" panose="030F0702030302020204" pitchFamily="66" charset="0"/>
              </a:rPr>
              <a:t>1.097.220</a:t>
            </a:r>
            <a:endParaRPr lang="el-GR" sz="1600" dirty="0">
              <a:effectLst/>
              <a:ea typeface="Calibri" panose="020F0502020204030204" pitchFamily="34" charset="0"/>
              <a:cs typeface="Times New Roman" panose="02020603050405020304" pitchFamily="18" charset="0"/>
            </a:endParaRPr>
          </a:p>
          <a:p>
            <a:pPr algn="just">
              <a:lnSpc>
                <a:spcPct val="115000"/>
              </a:lnSpc>
              <a:spcAft>
                <a:spcPts val="0"/>
              </a:spcAft>
            </a:pPr>
            <a:r>
              <a:rPr lang="el-GR" sz="500" dirty="0">
                <a:solidFill>
                  <a:srgbClr val="000000"/>
                </a:solidFill>
                <a:effectLst/>
                <a:ea typeface="Calibri" panose="020F0502020204030204" pitchFamily="34" charset="0"/>
                <a:cs typeface="Comic Sans MS" panose="030F0702030302020204" pitchFamily="66" charset="0"/>
              </a:rPr>
              <a:t> </a:t>
            </a:r>
            <a:endParaRPr lang="el-GR" sz="500" dirty="0">
              <a:effectLst/>
              <a:ea typeface="Calibri" panose="020F0502020204030204" pitchFamily="34" charset="0"/>
              <a:cs typeface="Times New Roman" panose="02020603050405020304" pitchFamily="18" charset="0"/>
            </a:endParaRPr>
          </a:p>
          <a:p>
            <a:pPr algn="just">
              <a:lnSpc>
                <a:spcPct val="115000"/>
              </a:lnSpc>
              <a:spcAft>
                <a:spcPts val="0"/>
              </a:spcAft>
            </a:pPr>
            <a:r>
              <a:rPr lang="el-GR" sz="1600" dirty="0">
                <a:solidFill>
                  <a:srgbClr val="000000"/>
                </a:solidFill>
                <a:effectLst/>
                <a:ea typeface="Calibri" panose="020F0502020204030204" pitchFamily="34" charset="0"/>
                <a:cs typeface="Comic Sans MS" panose="030F0702030302020204" pitchFamily="66" charset="0"/>
              </a:rPr>
              <a:t>κέρδη προ φόρων και </a:t>
            </a:r>
            <a:r>
              <a:rPr lang="el-GR" sz="1600" dirty="0" smtClean="0">
                <a:solidFill>
                  <a:srgbClr val="000000"/>
                </a:solidFill>
                <a:effectLst/>
                <a:ea typeface="Calibri" panose="020F0502020204030204" pitchFamily="34" charset="0"/>
                <a:cs typeface="Comic Sans MS" panose="030F0702030302020204" pitchFamily="66" charset="0"/>
              </a:rPr>
              <a:t>αποσβέσεων </a:t>
            </a:r>
            <a:r>
              <a:rPr lang="en-US" sz="1600" dirty="0" smtClean="0">
                <a:solidFill>
                  <a:srgbClr val="000000"/>
                </a:solidFill>
                <a:effectLst/>
                <a:ea typeface="Calibri" panose="020F0502020204030204" pitchFamily="34" charset="0"/>
                <a:cs typeface="Comic Sans MS" panose="030F0702030302020204" pitchFamily="66" charset="0"/>
              </a:rPr>
              <a:t>EBTD</a:t>
            </a:r>
            <a:r>
              <a:rPr lang="el-GR" sz="1600" dirty="0">
                <a:solidFill>
                  <a:srgbClr val="000000"/>
                </a:solidFill>
                <a:effectLst/>
                <a:ea typeface="Calibri" panose="020F0502020204030204" pitchFamily="34" charset="0"/>
                <a:cs typeface="Comic Sans MS" panose="030F0702030302020204" pitchFamily="66" charset="0"/>
              </a:rPr>
              <a:t>, €/έτος	</a:t>
            </a:r>
            <a:r>
              <a:rPr lang="el-GR" sz="1600" dirty="0" smtClean="0">
                <a:solidFill>
                  <a:srgbClr val="000000"/>
                </a:solidFill>
                <a:effectLst/>
                <a:ea typeface="Calibri" panose="020F0502020204030204" pitchFamily="34" charset="0"/>
                <a:cs typeface="Comic Sans MS" panose="030F0702030302020204" pitchFamily="66" charset="0"/>
              </a:rPr>
              <a:t>6.842.860</a:t>
            </a:r>
            <a:endParaRPr lang="el-GR" sz="1600" dirty="0">
              <a:effectLst/>
              <a:ea typeface="Calibri" panose="020F0502020204030204" pitchFamily="34" charset="0"/>
              <a:cs typeface="Times New Roman" panose="02020603050405020304" pitchFamily="18" charset="0"/>
            </a:endParaRPr>
          </a:p>
          <a:p>
            <a:pPr algn="just">
              <a:lnSpc>
                <a:spcPct val="115000"/>
              </a:lnSpc>
              <a:spcAft>
                <a:spcPts val="0"/>
              </a:spcAft>
            </a:pPr>
            <a:r>
              <a:rPr lang="el-GR" sz="1600" dirty="0">
                <a:solidFill>
                  <a:srgbClr val="000000"/>
                </a:solidFill>
                <a:effectLst/>
                <a:ea typeface="Calibri" panose="020F0502020204030204" pitchFamily="34" charset="0"/>
                <a:cs typeface="Comic Sans MS" panose="030F0702030302020204" pitchFamily="66" charset="0"/>
              </a:rPr>
              <a:t>κέρδη προ φόρων, €/έτος			</a:t>
            </a:r>
            <a:r>
              <a:rPr lang="el-GR" sz="1600" dirty="0" smtClean="0">
                <a:solidFill>
                  <a:srgbClr val="000000"/>
                </a:solidFill>
                <a:effectLst/>
                <a:ea typeface="Calibri" panose="020F0502020204030204" pitchFamily="34" charset="0"/>
                <a:cs typeface="Comic Sans MS" panose="030F0702030302020204" pitchFamily="66" charset="0"/>
              </a:rPr>
              <a:t>5.745.640</a:t>
            </a:r>
            <a:endParaRPr lang="el-GR" sz="1600" dirty="0">
              <a:effectLst/>
              <a:ea typeface="Calibri" panose="020F0502020204030204" pitchFamily="34" charset="0"/>
              <a:cs typeface="Times New Roman" panose="02020603050405020304" pitchFamily="18" charset="0"/>
            </a:endParaRPr>
          </a:p>
          <a:p>
            <a:pPr algn="just">
              <a:lnSpc>
                <a:spcPct val="115000"/>
              </a:lnSpc>
              <a:spcAft>
                <a:spcPts val="0"/>
              </a:spcAft>
            </a:pPr>
            <a:r>
              <a:rPr lang="el-GR" sz="1600" dirty="0">
                <a:solidFill>
                  <a:srgbClr val="000000"/>
                </a:solidFill>
                <a:effectLst/>
                <a:ea typeface="Calibri" panose="020F0502020204030204" pitchFamily="34" charset="0"/>
                <a:cs typeface="Comic Sans MS" panose="030F0702030302020204" pitchFamily="66" charset="0"/>
              </a:rPr>
              <a:t>καθαρά κέρδη, €/</a:t>
            </a:r>
            <a:r>
              <a:rPr lang="el-GR" sz="1600" dirty="0" smtClean="0">
                <a:solidFill>
                  <a:srgbClr val="000000"/>
                </a:solidFill>
                <a:effectLst/>
                <a:ea typeface="Calibri" panose="020F0502020204030204" pitchFamily="34" charset="0"/>
                <a:cs typeface="Comic Sans MS" panose="030F0702030302020204" pitchFamily="66" charset="0"/>
              </a:rPr>
              <a:t>έτος</a:t>
            </a:r>
            <a:r>
              <a:rPr lang="el-GR" sz="1600" dirty="0">
                <a:solidFill>
                  <a:srgbClr val="000000"/>
                </a:solidFill>
                <a:effectLst/>
                <a:ea typeface="Calibri" panose="020F0502020204030204" pitchFamily="34" charset="0"/>
                <a:cs typeface="Comic Sans MS" panose="030F0702030302020204" pitchFamily="66" charset="0"/>
              </a:rPr>
              <a:t>			</a:t>
            </a:r>
            <a:r>
              <a:rPr lang="el-GR" sz="1600" dirty="0" smtClean="0">
                <a:solidFill>
                  <a:srgbClr val="000000"/>
                </a:solidFill>
                <a:effectLst/>
                <a:ea typeface="Calibri" panose="020F0502020204030204" pitchFamily="34" charset="0"/>
                <a:cs typeface="Comic Sans MS" panose="030F0702030302020204" pitchFamily="66" charset="0"/>
              </a:rPr>
              <a:t>4.309.230</a:t>
            </a:r>
            <a:r>
              <a:rPr lang="el-GR" sz="1600" dirty="0">
                <a:solidFill>
                  <a:srgbClr val="000000"/>
                </a:solidFill>
                <a:effectLst/>
                <a:ea typeface="Calibri" panose="020F0502020204030204" pitchFamily="34" charset="0"/>
                <a:cs typeface="Comic Sans MS" panose="030F0702030302020204" pitchFamily="66" charset="0"/>
              </a:rPr>
              <a:t>	(συντελεστής φορολόγησης 25 %)</a:t>
            </a:r>
            <a:endParaRPr lang="el-GR" sz="1600" dirty="0">
              <a:effectLst/>
              <a:ea typeface="Calibri" panose="020F0502020204030204" pitchFamily="34" charset="0"/>
              <a:cs typeface="Times New Roman" panose="02020603050405020304" pitchFamily="18" charset="0"/>
            </a:endParaRPr>
          </a:p>
          <a:p>
            <a:pPr algn="just">
              <a:lnSpc>
                <a:spcPct val="115000"/>
              </a:lnSpc>
              <a:spcAft>
                <a:spcPts val="0"/>
              </a:spcAft>
            </a:pPr>
            <a:r>
              <a:rPr lang="el-GR" sz="500" dirty="0">
                <a:solidFill>
                  <a:srgbClr val="000000"/>
                </a:solidFill>
                <a:effectLst/>
                <a:ea typeface="Calibri" panose="020F0502020204030204" pitchFamily="34" charset="0"/>
                <a:cs typeface="Comic Sans MS" panose="030F0702030302020204" pitchFamily="66" charset="0"/>
              </a:rPr>
              <a:t> </a:t>
            </a:r>
            <a:endParaRPr lang="el-GR" sz="500" dirty="0">
              <a:effectLst/>
              <a:ea typeface="Calibri" panose="020F0502020204030204" pitchFamily="34" charset="0"/>
              <a:cs typeface="Times New Roman" panose="02020603050405020304" pitchFamily="18" charset="0"/>
            </a:endParaRPr>
          </a:p>
          <a:p>
            <a:pPr algn="just">
              <a:lnSpc>
                <a:spcPct val="115000"/>
              </a:lnSpc>
              <a:spcAft>
                <a:spcPts val="0"/>
              </a:spcAft>
            </a:pPr>
            <a:r>
              <a:rPr lang="el-GR" sz="1600" b="1" dirty="0">
                <a:solidFill>
                  <a:srgbClr val="000000"/>
                </a:solidFill>
                <a:effectLst/>
                <a:ea typeface="Calibri" panose="020F0502020204030204" pitchFamily="34" charset="0"/>
                <a:cs typeface="Comic Sans MS" panose="030F0702030302020204" pitchFamily="66" charset="0"/>
              </a:rPr>
              <a:t>χρόνος αποπληρωμής ιδίων, έτη		</a:t>
            </a:r>
            <a:r>
              <a:rPr lang="el-GR" sz="1600" b="1" dirty="0" smtClean="0">
                <a:solidFill>
                  <a:srgbClr val="000000"/>
                </a:solidFill>
                <a:effectLst/>
                <a:ea typeface="Calibri" panose="020F0502020204030204" pitchFamily="34" charset="0"/>
                <a:cs typeface="Comic Sans MS" panose="030F0702030302020204" pitchFamily="66" charset="0"/>
              </a:rPr>
              <a:t>2,5</a:t>
            </a:r>
            <a:endParaRPr lang="el-GR" sz="1600" dirty="0">
              <a:effectLst/>
              <a:ea typeface="Calibri" panose="020F0502020204030204" pitchFamily="34" charset="0"/>
              <a:cs typeface="Times New Roman" panose="02020603050405020304" pitchFamily="18" charset="0"/>
            </a:endParaRPr>
          </a:p>
          <a:p>
            <a:pPr algn="just">
              <a:lnSpc>
                <a:spcPct val="115000"/>
              </a:lnSpc>
              <a:spcAft>
                <a:spcPts val="0"/>
              </a:spcAft>
            </a:pPr>
            <a:r>
              <a:rPr lang="el-GR" sz="1600" b="1" dirty="0">
                <a:solidFill>
                  <a:srgbClr val="000000"/>
                </a:solidFill>
                <a:effectLst/>
                <a:ea typeface="Calibri" panose="020F0502020204030204" pitchFamily="34" charset="0"/>
                <a:cs typeface="Comic Sans MS" panose="030F0702030302020204" pitchFamily="66" charset="0"/>
              </a:rPr>
              <a:t>χρόνος αποπληρωμής ιδίων</a:t>
            </a:r>
            <a:endParaRPr lang="el-GR" sz="1600" dirty="0">
              <a:effectLst/>
              <a:ea typeface="Calibri" panose="020F0502020204030204" pitchFamily="34" charset="0"/>
              <a:cs typeface="Times New Roman" panose="02020603050405020304" pitchFamily="18" charset="0"/>
            </a:endParaRPr>
          </a:p>
          <a:p>
            <a:pPr algn="just">
              <a:lnSpc>
                <a:spcPct val="115000"/>
              </a:lnSpc>
              <a:spcAft>
                <a:spcPts val="0"/>
              </a:spcAft>
            </a:pPr>
            <a:r>
              <a:rPr lang="el-GR" sz="1600" b="1" dirty="0">
                <a:solidFill>
                  <a:srgbClr val="000000"/>
                </a:solidFill>
                <a:effectLst/>
                <a:ea typeface="Calibri" panose="020F0502020204030204" pitchFamily="34" charset="0"/>
                <a:cs typeface="Comic Sans MS" panose="030F0702030302020204" pitchFamily="66" charset="0"/>
              </a:rPr>
              <a:t>με βάση το Ε</a:t>
            </a:r>
            <a:r>
              <a:rPr lang="en-US" sz="1600" b="1" dirty="0">
                <a:solidFill>
                  <a:srgbClr val="000000"/>
                </a:solidFill>
                <a:effectLst/>
                <a:ea typeface="Calibri" panose="020F0502020204030204" pitchFamily="34" charset="0"/>
                <a:cs typeface="Comic Sans MS" panose="030F0702030302020204" pitchFamily="66" charset="0"/>
              </a:rPr>
              <a:t>BTD</a:t>
            </a:r>
            <a:r>
              <a:rPr lang="el-GR" sz="1600" b="1" dirty="0">
                <a:solidFill>
                  <a:srgbClr val="000000"/>
                </a:solidFill>
                <a:effectLst/>
                <a:ea typeface="Calibri" panose="020F0502020204030204" pitchFamily="34" charset="0"/>
                <a:cs typeface="Comic Sans MS" panose="030F0702030302020204" pitchFamily="66" charset="0"/>
              </a:rPr>
              <a:t>, έτη				</a:t>
            </a:r>
            <a:r>
              <a:rPr lang="el-GR" sz="1600" b="1" dirty="0" smtClean="0">
                <a:solidFill>
                  <a:srgbClr val="000000"/>
                </a:solidFill>
                <a:effectLst/>
                <a:ea typeface="Calibri" panose="020F0502020204030204" pitchFamily="34" charset="0"/>
                <a:cs typeface="Comic Sans MS" panose="030F0702030302020204" pitchFamily="66" charset="0"/>
              </a:rPr>
              <a:t>1,6</a:t>
            </a:r>
            <a:endParaRPr lang="el-GR" sz="1600" dirty="0">
              <a:effectLst/>
              <a:ea typeface="Calibri" panose="020F0502020204030204" pitchFamily="34" charset="0"/>
              <a:cs typeface="Times New Roman" panose="02020603050405020304" pitchFamily="18" charset="0"/>
            </a:endParaRPr>
          </a:p>
          <a:p>
            <a:pPr algn="just">
              <a:lnSpc>
                <a:spcPct val="115000"/>
              </a:lnSpc>
              <a:spcAft>
                <a:spcPts val="0"/>
              </a:spcAft>
            </a:pPr>
            <a:r>
              <a:rPr lang="el-GR" sz="1600" dirty="0">
                <a:solidFill>
                  <a:srgbClr val="000000"/>
                </a:solidFill>
                <a:effectLst/>
                <a:ea typeface="Calibri" panose="020F0502020204030204" pitchFamily="34" charset="0"/>
                <a:cs typeface="Comic Sans MS" panose="030F0702030302020204" pitchFamily="66" charset="0"/>
              </a:rPr>
              <a:t> </a:t>
            </a:r>
            <a:endParaRPr lang="el-GR" sz="1600" dirty="0">
              <a:effectLst/>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78405070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7 - TextBox"/>
          <p:cNvSpPr txBox="1"/>
          <p:nvPr/>
        </p:nvSpPr>
        <p:spPr>
          <a:xfrm>
            <a:off x="-32" y="-24"/>
            <a:ext cx="9144032" cy="461665"/>
          </a:xfrm>
          <a:prstGeom prst="rect">
            <a:avLst/>
          </a:prstGeom>
          <a:noFill/>
        </p:spPr>
        <p:txBody>
          <a:bodyPr wrap="square" rtlCol="0">
            <a:spAutoFit/>
          </a:bodyPr>
          <a:lstStyle/>
          <a:p>
            <a:r>
              <a:rPr lang="el-GR" sz="2400" b="1" dirty="0">
                <a:solidFill>
                  <a:srgbClr val="2B3616"/>
                </a:solidFill>
              </a:rPr>
              <a:t>Τεχνολογίες καύσης στερεών καυσίμων</a:t>
            </a:r>
            <a:endParaRPr lang="el-GR" sz="2400" dirty="0">
              <a:solidFill>
                <a:srgbClr val="2B3616"/>
              </a:solidFill>
            </a:endParaRPr>
          </a:p>
        </p:txBody>
      </p:sp>
      <p:sp>
        <p:nvSpPr>
          <p:cNvPr id="5" name="8 - TextBox"/>
          <p:cNvSpPr txBox="1"/>
          <p:nvPr/>
        </p:nvSpPr>
        <p:spPr>
          <a:xfrm>
            <a:off x="0" y="4795897"/>
            <a:ext cx="9144032" cy="2062103"/>
          </a:xfrm>
          <a:prstGeom prst="rect">
            <a:avLst/>
          </a:prstGeom>
          <a:noFill/>
        </p:spPr>
        <p:txBody>
          <a:bodyPr wrap="square" rtlCol="0">
            <a:spAutoFit/>
          </a:bodyPr>
          <a:lstStyle/>
          <a:p>
            <a:r>
              <a:rPr lang="el-GR" sz="1600" b="1" dirty="0">
                <a:solidFill>
                  <a:srgbClr val="2B3616"/>
                </a:solidFill>
              </a:rPr>
              <a:t>Καυστήρες </a:t>
            </a:r>
            <a:r>
              <a:rPr lang="el-GR" sz="1600" b="1" dirty="0" err="1">
                <a:solidFill>
                  <a:srgbClr val="2B3616"/>
                </a:solidFill>
              </a:rPr>
              <a:t>ρευστοστερεάς</a:t>
            </a:r>
            <a:r>
              <a:rPr lang="el-GR" sz="1600" b="1" dirty="0">
                <a:solidFill>
                  <a:srgbClr val="2B3616"/>
                </a:solidFill>
              </a:rPr>
              <a:t> κλίνης</a:t>
            </a:r>
            <a:endParaRPr lang="el-GR" sz="1600" dirty="0">
              <a:solidFill>
                <a:srgbClr val="2B3616"/>
              </a:solidFill>
            </a:endParaRPr>
          </a:p>
          <a:p>
            <a:pPr algn="just"/>
            <a:r>
              <a:rPr lang="el-GR" sz="1600" dirty="0">
                <a:solidFill>
                  <a:srgbClr val="2B3616"/>
                </a:solidFill>
              </a:rPr>
              <a:t>Ειδική περίπτωση των καυστήρων </a:t>
            </a:r>
            <a:r>
              <a:rPr lang="el-GR" sz="1600" dirty="0" err="1">
                <a:solidFill>
                  <a:srgbClr val="2B3616"/>
                </a:solidFill>
              </a:rPr>
              <a:t>ρευστοστερεάς</a:t>
            </a:r>
            <a:r>
              <a:rPr lang="el-GR" sz="1600" dirty="0">
                <a:solidFill>
                  <a:srgbClr val="2B3616"/>
                </a:solidFill>
              </a:rPr>
              <a:t> κλίνης είναι οι καυστήρες </a:t>
            </a:r>
            <a:r>
              <a:rPr lang="el-GR" sz="1600" dirty="0" err="1">
                <a:solidFill>
                  <a:srgbClr val="2B3616"/>
                </a:solidFill>
              </a:rPr>
              <a:t>ανακυκλούμενης</a:t>
            </a:r>
            <a:r>
              <a:rPr lang="el-GR" sz="1600" dirty="0">
                <a:solidFill>
                  <a:srgbClr val="2B3616"/>
                </a:solidFill>
              </a:rPr>
              <a:t> κλίνης. Με αύξηση της ταχύτητας </a:t>
            </a:r>
            <a:r>
              <a:rPr lang="el-GR" sz="1600" dirty="0" err="1">
                <a:solidFill>
                  <a:srgbClr val="2B3616"/>
                </a:solidFill>
              </a:rPr>
              <a:t>ρευστοαιώρησης</a:t>
            </a:r>
            <a:r>
              <a:rPr lang="el-GR" sz="1600" dirty="0">
                <a:solidFill>
                  <a:srgbClr val="2B3616"/>
                </a:solidFill>
              </a:rPr>
              <a:t> σε 5 έως 10 m/s και χρήση μικρότερων σωματιδίων (0.2 </a:t>
            </a:r>
            <a:r>
              <a:rPr lang="el-GR" sz="1600" dirty="0" err="1">
                <a:solidFill>
                  <a:srgbClr val="2B3616"/>
                </a:solidFill>
              </a:rPr>
              <a:t>to</a:t>
            </a:r>
            <a:r>
              <a:rPr lang="el-GR" sz="1600" dirty="0">
                <a:solidFill>
                  <a:srgbClr val="2B3616"/>
                </a:solidFill>
              </a:rPr>
              <a:t> 0.4 </a:t>
            </a:r>
            <a:r>
              <a:rPr lang="el-GR" sz="1600" dirty="0" err="1">
                <a:solidFill>
                  <a:srgbClr val="2B3616"/>
                </a:solidFill>
              </a:rPr>
              <a:t>mm</a:t>
            </a:r>
            <a:r>
              <a:rPr lang="el-GR" sz="1600" dirty="0">
                <a:solidFill>
                  <a:srgbClr val="2B3616"/>
                </a:solidFill>
              </a:rPr>
              <a:t>) η κλίνη παρασύρεται από το αέριο ρεύμα τα σωματίδια συλλέγονται σε κυκλώνα και </a:t>
            </a:r>
            <a:r>
              <a:rPr lang="el-GR" sz="1600" dirty="0" err="1">
                <a:solidFill>
                  <a:srgbClr val="2B3616"/>
                </a:solidFill>
              </a:rPr>
              <a:t>επανατροφοδοτούνται</a:t>
            </a:r>
            <a:r>
              <a:rPr lang="el-GR" sz="1600" dirty="0">
                <a:solidFill>
                  <a:srgbClr val="2B3616"/>
                </a:solidFill>
              </a:rPr>
              <a:t> στην κλίνη. Η υψηλότερη τύρβη επιτρέπει την καλύτερη μεταφορά θερμότητας και την ομοιόμορφη κατανομή της θερμοκρασίας σε όλη την  έκταση της κλίνης. Μειονέκτημα το υψηλότερο κόστος, το οποίο καθιστά του καυστήρες αυτού του είδους οικονομικά βιώσιμους σε μονάδες άνω των 30 </a:t>
            </a:r>
            <a:r>
              <a:rPr lang="el-GR" sz="1600" dirty="0" err="1">
                <a:solidFill>
                  <a:srgbClr val="2B3616"/>
                </a:solidFill>
              </a:rPr>
              <a:t>MWth</a:t>
            </a:r>
            <a:r>
              <a:rPr lang="el-GR" sz="1600" dirty="0">
                <a:solidFill>
                  <a:srgbClr val="2B3616"/>
                </a:solidFill>
              </a:rPr>
              <a:t>.</a:t>
            </a:r>
          </a:p>
        </p:txBody>
      </p:sp>
      <p:sp>
        <p:nvSpPr>
          <p:cNvPr id="7" name="Rectangle 8"/>
          <p:cNvSpPr>
            <a:spLocks noChangeArrowheads="1"/>
          </p:cNvSpPr>
          <p:nvPr/>
        </p:nvSpPr>
        <p:spPr bwMode="auto">
          <a:xfrm>
            <a:off x="0" y="-184666"/>
            <a:ext cx="184731" cy="369332"/>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l-GR">
              <a:solidFill>
                <a:srgbClr val="2B3616"/>
              </a:solidFill>
            </a:endParaRPr>
          </a:p>
        </p:txBody>
      </p:sp>
      <p:sp>
        <p:nvSpPr>
          <p:cNvPr id="8" name="Rectangle 10"/>
          <p:cNvSpPr>
            <a:spLocks noChangeArrowheads="1"/>
          </p:cNvSpPr>
          <p:nvPr/>
        </p:nvSpPr>
        <p:spPr bwMode="auto">
          <a:xfrm>
            <a:off x="0" y="-184666"/>
            <a:ext cx="184731" cy="369332"/>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l-GR">
              <a:solidFill>
                <a:srgbClr val="2B3616"/>
              </a:solidFill>
            </a:endParaRPr>
          </a:p>
        </p:txBody>
      </p:sp>
      <p:sp>
        <p:nvSpPr>
          <p:cNvPr id="9" name="Rectangle 12"/>
          <p:cNvSpPr>
            <a:spLocks noChangeArrowheads="1"/>
          </p:cNvSpPr>
          <p:nvPr/>
        </p:nvSpPr>
        <p:spPr bwMode="auto">
          <a:xfrm>
            <a:off x="0" y="-184666"/>
            <a:ext cx="184731" cy="369332"/>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l-GR">
              <a:solidFill>
                <a:srgbClr val="2B3616"/>
              </a:solidFill>
            </a:endParaRPr>
          </a:p>
        </p:txBody>
      </p:sp>
      <p:sp>
        <p:nvSpPr>
          <p:cNvPr id="10" name="Rectangle 14"/>
          <p:cNvSpPr>
            <a:spLocks noChangeArrowheads="1"/>
          </p:cNvSpPr>
          <p:nvPr/>
        </p:nvSpPr>
        <p:spPr bwMode="auto">
          <a:xfrm>
            <a:off x="0" y="-184666"/>
            <a:ext cx="184731" cy="369332"/>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l-GR">
              <a:solidFill>
                <a:srgbClr val="2B3616"/>
              </a:solidFill>
            </a:endParaRPr>
          </a:p>
        </p:txBody>
      </p:sp>
      <p:pic>
        <p:nvPicPr>
          <p:cNvPr id="12" name="Εικόνα 11"/>
          <p:cNvPicPr/>
          <p:nvPr/>
        </p:nvPicPr>
        <p:blipFill>
          <a:blip r:embed="rId2" cstate="print"/>
          <a:srcRect/>
          <a:stretch>
            <a:fillRect/>
          </a:stretch>
        </p:blipFill>
        <p:spPr bwMode="auto">
          <a:xfrm>
            <a:off x="1331640" y="487041"/>
            <a:ext cx="6264696" cy="4308856"/>
          </a:xfrm>
          <a:prstGeom prst="rect">
            <a:avLst/>
          </a:prstGeom>
          <a:noFill/>
          <a:ln w="9525">
            <a:noFill/>
            <a:miter lim="800000"/>
            <a:headEnd/>
            <a:tailEnd/>
          </a:ln>
          <a:effectLst/>
        </p:spPr>
      </p:pic>
    </p:spTree>
    <p:extLst>
      <p:ext uri="{BB962C8B-B14F-4D97-AF65-F5344CB8AC3E}">
        <p14:creationId xmlns:p14="http://schemas.microsoft.com/office/powerpoint/2010/main" val="405823985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7 - TextBox"/>
          <p:cNvSpPr txBox="1"/>
          <p:nvPr/>
        </p:nvSpPr>
        <p:spPr>
          <a:xfrm>
            <a:off x="-32" y="-24"/>
            <a:ext cx="9144032" cy="461665"/>
          </a:xfrm>
          <a:prstGeom prst="rect">
            <a:avLst/>
          </a:prstGeom>
          <a:noFill/>
        </p:spPr>
        <p:txBody>
          <a:bodyPr wrap="square" rtlCol="0">
            <a:spAutoFit/>
          </a:bodyPr>
          <a:lstStyle/>
          <a:p>
            <a:r>
              <a:rPr lang="el-GR" sz="2400" b="1" dirty="0">
                <a:solidFill>
                  <a:srgbClr val="2B3616"/>
                </a:solidFill>
              </a:rPr>
              <a:t>Τεχνολογίες καύσης στερεών καυσίμων</a:t>
            </a:r>
            <a:endParaRPr lang="el-GR" sz="2400" dirty="0">
              <a:solidFill>
                <a:srgbClr val="2B3616"/>
              </a:solidFill>
            </a:endParaRPr>
          </a:p>
        </p:txBody>
      </p:sp>
      <p:sp>
        <p:nvSpPr>
          <p:cNvPr id="5" name="8 - TextBox"/>
          <p:cNvSpPr txBox="1"/>
          <p:nvPr/>
        </p:nvSpPr>
        <p:spPr>
          <a:xfrm>
            <a:off x="-29344" y="5013146"/>
            <a:ext cx="9144032" cy="1815882"/>
          </a:xfrm>
          <a:prstGeom prst="rect">
            <a:avLst/>
          </a:prstGeom>
          <a:noFill/>
        </p:spPr>
        <p:txBody>
          <a:bodyPr wrap="square" rtlCol="0">
            <a:spAutoFit/>
          </a:bodyPr>
          <a:lstStyle/>
          <a:p>
            <a:pPr algn="just"/>
            <a:r>
              <a:rPr lang="el-GR" sz="1600" b="1" dirty="0">
                <a:solidFill>
                  <a:srgbClr val="2B3616"/>
                </a:solidFill>
              </a:rPr>
              <a:t>Καυστήρες </a:t>
            </a:r>
            <a:r>
              <a:rPr lang="el-GR" sz="1600" b="1" dirty="0" smtClean="0">
                <a:solidFill>
                  <a:srgbClr val="2B3616"/>
                </a:solidFill>
              </a:rPr>
              <a:t>σκόνης</a:t>
            </a:r>
            <a:endParaRPr lang="en-US" sz="1600" b="1" dirty="0" smtClean="0">
              <a:solidFill>
                <a:srgbClr val="2B3616"/>
              </a:solidFill>
            </a:endParaRPr>
          </a:p>
          <a:p>
            <a:pPr algn="just"/>
            <a:r>
              <a:rPr lang="el-GR" sz="1600" dirty="0">
                <a:solidFill>
                  <a:srgbClr val="2B3616"/>
                </a:solidFill>
              </a:rPr>
              <a:t>Κατάλληλοι για καύσιμα διαθέσιμα σε μορφή σκόνης (&gt; 2 </a:t>
            </a:r>
            <a:r>
              <a:rPr lang="el-GR" sz="1600" dirty="0" err="1">
                <a:solidFill>
                  <a:srgbClr val="2B3616"/>
                </a:solidFill>
              </a:rPr>
              <a:t>mm</a:t>
            </a:r>
            <a:r>
              <a:rPr lang="el-GR" sz="1600" dirty="0">
                <a:solidFill>
                  <a:srgbClr val="2B3616"/>
                </a:solidFill>
              </a:rPr>
              <a:t> –σκόνη από κοπή ξύλου). Τα σωματίδια ψεκάζονται με το ρεύμα πρωτεύοντος αέρα και υπάρχει η πιθανότητα δημιουργίας εκρηκτικών συνθηκών. Επιτυγχάνεται υψηλός ρυθμός έκλυσης θερμότητας και επιτρέπεται η εύκολη μεταβολή του φορτίου του καυστήρα. Χρησιμοποιείται σε μονάδες 2 έως 8 MW. Η στάχτη παρασύρεται και καθιζάνει σε θάλαμο μετά τον καυστήρα και η καύση πραγματοποιείται με χαμηλή περίσσεια αέρα ενώ επιτυγχάνεται και καλός έλεγχος χρόνου παραμονής καυσίμου.</a:t>
            </a:r>
          </a:p>
        </p:txBody>
      </p:sp>
      <p:sp>
        <p:nvSpPr>
          <p:cNvPr id="7" name="Rectangle 10"/>
          <p:cNvSpPr>
            <a:spLocks noChangeArrowheads="1"/>
          </p:cNvSpPr>
          <p:nvPr/>
        </p:nvSpPr>
        <p:spPr bwMode="auto">
          <a:xfrm>
            <a:off x="0" y="-184666"/>
            <a:ext cx="184731" cy="369332"/>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l-GR">
              <a:solidFill>
                <a:srgbClr val="2B3616"/>
              </a:solidFill>
            </a:endParaRPr>
          </a:p>
        </p:txBody>
      </p:sp>
      <p:sp>
        <p:nvSpPr>
          <p:cNvPr id="8" name="Rectangle 12"/>
          <p:cNvSpPr>
            <a:spLocks noChangeArrowheads="1"/>
          </p:cNvSpPr>
          <p:nvPr/>
        </p:nvSpPr>
        <p:spPr bwMode="auto">
          <a:xfrm>
            <a:off x="0" y="-184666"/>
            <a:ext cx="184731" cy="369332"/>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l-GR">
              <a:solidFill>
                <a:srgbClr val="2B3616"/>
              </a:solidFill>
            </a:endParaRPr>
          </a:p>
        </p:txBody>
      </p:sp>
      <p:sp>
        <p:nvSpPr>
          <p:cNvPr id="9" name="Rectangle 14"/>
          <p:cNvSpPr>
            <a:spLocks noChangeArrowheads="1"/>
          </p:cNvSpPr>
          <p:nvPr/>
        </p:nvSpPr>
        <p:spPr bwMode="auto">
          <a:xfrm>
            <a:off x="0" y="-184666"/>
            <a:ext cx="184731" cy="369332"/>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l-GR">
              <a:solidFill>
                <a:srgbClr val="2B3616"/>
              </a:solidFill>
            </a:endParaRPr>
          </a:p>
        </p:txBody>
      </p:sp>
      <p:pic>
        <p:nvPicPr>
          <p:cNvPr id="18" name="Εικόνα 17"/>
          <p:cNvPicPr/>
          <p:nvPr/>
        </p:nvPicPr>
        <p:blipFill>
          <a:blip r:embed="rId2" cstate="print"/>
          <a:srcRect/>
          <a:stretch>
            <a:fillRect/>
          </a:stretch>
        </p:blipFill>
        <p:spPr bwMode="auto">
          <a:xfrm>
            <a:off x="2339752" y="533634"/>
            <a:ext cx="4968552" cy="4407519"/>
          </a:xfrm>
          <a:prstGeom prst="rect">
            <a:avLst/>
          </a:prstGeom>
          <a:noFill/>
          <a:ln w="9525">
            <a:noFill/>
            <a:miter lim="800000"/>
            <a:headEnd/>
            <a:tailEnd/>
          </a:ln>
          <a:effectLst/>
        </p:spPr>
      </p:pic>
    </p:spTree>
    <p:extLst>
      <p:ext uri="{BB962C8B-B14F-4D97-AF65-F5344CB8AC3E}">
        <p14:creationId xmlns:p14="http://schemas.microsoft.com/office/powerpoint/2010/main" val="7774035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7 - TextBox"/>
          <p:cNvSpPr txBox="1"/>
          <p:nvPr/>
        </p:nvSpPr>
        <p:spPr>
          <a:xfrm>
            <a:off x="-32" y="-24"/>
            <a:ext cx="9144032" cy="461665"/>
          </a:xfrm>
          <a:prstGeom prst="rect">
            <a:avLst/>
          </a:prstGeom>
          <a:noFill/>
        </p:spPr>
        <p:txBody>
          <a:bodyPr wrap="square" rtlCol="0">
            <a:spAutoFit/>
          </a:bodyPr>
          <a:lstStyle/>
          <a:p>
            <a:r>
              <a:rPr lang="el-GR" sz="2400" b="1" dirty="0"/>
              <a:t>Απόδοση καύσης </a:t>
            </a:r>
            <a:endParaRPr lang="el-GR" sz="2400" dirty="0">
              <a:solidFill>
                <a:srgbClr val="2B3616"/>
              </a:solidFill>
            </a:endParaRPr>
          </a:p>
        </p:txBody>
      </p:sp>
      <p:sp>
        <p:nvSpPr>
          <p:cNvPr id="5" name="8 - TextBox"/>
          <p:cNvSpPr txBox="1"/>
          <p:nvPr/>
        </p:nvSpPr>
        <p:spPr>
          <a:xfrm>
            <a:off x="-32" y="461641"/>
            <a:ext cx="9144032" cy="6001643"/>
          </a:xfrm>
          <a:prstGeom prst="rect">
            <a:avLst/>
          </a:prstGeom>
          <a:noFill/>
        </p:spPr>
        <p:txBody>
          <a:bodyPr wrap="square" rtlCol="0">
            <a:spAutoFit/>
          </a:bodyPr>
          <a:lstStyle/>
          <a:p>
            <a:r>
              <a:rPr lang="el-GR" sz="1600" dirty="0">
                <a:solidFill>
                  <a:srgbClr val="2B3616"/>
                </a:solidFill>
              </a:rPr>
              <a:t>Η τέλεια (πλήρη) καύση της βιομάζας (αλλά και των ορυκτών στερεών καυσίμων), οδηγεί αποκλειστικά στην παραγωγή </a:t>
            </a:r>
            <a:r>
              <a:rPr lang="en-US" sz="1600" dirty="0">
                <a:solidFill>
                  <a:srgbClr val="2B3616"/>
                </a:solidFill>
              </a:rPr>
              <a:t>CO</a:t>
            </a:r>
            <a:r>
              <a:rPr lang="el-GR" sz="1600" baseline="-25000" dirty="0">
                <a:solidFill>
                  <a:srgbClr val="2B3616"/>
                </a:solidFill>
              </a:rPr>
              <a:t>2</a:t>
            </a:r>
            <a:r>
              <a:rPr lang="el-GR" sz="1600" dirty="0">
                <a:solidFill>
                  <a:srgbClr val="2B3616"/>
                </a:solidFill>
              </a:rPr>
              <a:t> (από την πλήρη καύση του στοιχειακού άνθρακα) και Η</a:t>
            </a:r>
            <a:r>
              <a:rPr lang="el-GR" sz="1600" baseline="-25000" dirty="0">
                <a:solidFill>
                  <a:srgbClr val="2B3616"/>
                </a:solidFill>
              </a:rPr>
              <a:t>2</a:t>
            </a:r>
            <a:r>
              <a:rPr lang="el-GR" sz="1600" dirty="0">
                <a:solidFill>
                  <a:srgbClr val="2B3616"/>
                </a:solidFill>
              </a:rPr>
              <a:t>Ο (από την πλήρη καύση του στοιχειακού υδρογόνου) – η καύση των μικρών ποσοτήτων θείου και αζώτου θεωρείται αμελητέα, στην ανάλυση που θα ακολουθήσει. Επίσης, θεωρητικά, για την πλήρη καύση της βιομάζας επαρκεί η τροφοδοσία του οξυγόνου που προβλέπεται από τη στοιχειομετρία της αντίστοιχης αντίδρασης:</a:t>
            </a:r>
          </a:p>
          <a:p>
            <a:r>
              <a:rPr lang="el-GR" sz="1600" dirty="0">
                <a:solidFill>
                  <a:srgbClr val="2B3616"/>
                </a:solidFill>
              </a:rPr>
              <a:t> </a:t>
            </a:r>
          </a:p>
          <a:p>
            <a:pPr algn="ctr"/>
            <a:r>
              <a:rPr lang="en-US" sz="1600" dirty="0" err="1">
                <a:solidFill>
                  <a:srgbClr val="2B3616"/>
                </a:solidFill>
              </a:rPr>
              <a:t>C</a:t>
            </a:r>
            <a:r>
              <a:rPr lang="en-US" sz="1600" baseline="-25000" dirty="0" err="1">
                <a:solidFill>
                  <a:srgbClr val="2B3616"/>
                </a:solidFill>
              </a:rPr>
              <a:t>x</a:t>
            </a:r>
            <a:r>
              <a:rPr lang="en-US" sz="1600" dirty="0" err="1">
                <a:solidFill>
                  <a:srgbClr val="2B3616"/>
                </a:solidFill>
              </a:rPr>
              <a:t>H</a:t>
            </a:r>
            <a:r>
              <a:rPr lang="en-US" sz="1600" baseline="-25000" dirty="0" err="1">
                <a:solidFill>
                  <a:srgbClr val="2B3616"/>
                </a:solidFill>
              </a:rPr>
              <a:t>y</a:t>
            </a:r>
            <a:r>
              <a:rPr lang="en-US" sz="1600" dirty="0" err="1">
                <a:solidFill>
                  <a:srgbClr val="2B3616"/>
                </a:solidFill>
              </a:rPr>
              <a:t>O</a:t>
            </a:r>
            <a:r>
              <a:rPr lang="en-US" sz="1600" baseline="-25000" dirty="0" err="1">
                <a:solidFill>
                  <a:srgbClr val="2B3616"/>
                </a:solidFill>
              </a:rPr>
              <a:t>z</a:t>
            </a:r>
            <a:r>
              <a:rPr lang="en-US" sz="1600" dirty="0">
                <a:solidFill>
                  <a:srgbClr val="2B3616"/>
                </a:solidFill>
              </a:rPr>
              <a:t> + (</a:t>
            </a:r>
            <a:r>
              <a:rPr lang="en-US" sz="1600" dirty="0" err="1">
                <a:solidFill>
                  <a:srgbClr val="2B3616"/>
                </a:solidFill>
              </a:rPr>
              <a:t>x+y</a:t>
            </a:r>
            <a:r>
              <a:rPr lang="en-US" sz="1600" dirty="0">
                <a:solidFill>
                  <a:srgbClr val="2B3616"/>
                </a:solidFill>
              </a:rPr>
              <a:t>/4-z/2)O</a:t>
            </a:r>
            <a:r>
              <a:rPr lang="en-US" sz="1600" baseline="-25000" dirty="0">
                <a:solidFill>
                  <a:srgbClr val="2B3616"/>
                </a:solidFill>
              </a:rPr>
              <a:t>2</a:t>
            </a:r>
            <a:r>
              <a:rPr lang="en-US" sz="1600" dirty="0">
                <a:solidFill>
                  <a:srgbClr val="2B3616"/>
                </a:solidFill>
              </a:rPr>
              <a:t> =&gt; xCO</a:t>
            </a:r>
            <a:r>
              <a:rPr lang="en-US" sz="1600" baseline="-25000" dirty="0">
                <a:solidFill>
                  <a:srgbClr val="2B3616"/>
                </a:solidFill>
              </a:rPr>
              <a:t>2</a:t>
            </a:r>
            <a:r>
              <a:rPr lang="en-US" sz="1600" dirty="0">
                <a:solidFill>
                  <a:srgbClr val="2B3616"/>
                </a:solidFill>
              </a:rPr>
              <a:t> +y/2 H</a:t>
            </a:r>
            <a:r>
              <a:rPr lang="en-US" sz="1600" baseline="-25000" dirty="0">
                <a:solidFill>
                  <a:srgbClr val="2B3616"/>
                </a:solidFill>
              </a:rPr>
              <a:t>2</a:t>
            </a:r>
            <a:r>
              <a:rPr lang="en-US" sz="1600" dirty="0">
                <a:solidFill>
                  <a:srgbClr val="2B3616"/>
                </a:solidFill>
              </a:rPr>
              <a:t>O</a:t>
            </a:r>
            <a:endParaRPr lang="el-GR" sz="1600" dirty="0">
              <a:solidFill>
                <a:srgbClr val="2B3616"/>
              </a:solidFill>
            </a:endParaRPr>
          </a:p>
          <a:p>
            <a:r>
              <a:rPr lang="en-US" sz="1600" dirty="0">
                <a:solidFill>
                  <a:srgbClr val="2B3616"/>
                </a:solidFill>
              </a:rPr>
              <a:t> </a:t>
            </a:r>
            <a:endParaRPr lang="el-GR" sz="1600" dirty="0">
              <a:solidFill>
                <a:srgbClr val="2B3616"/>
              </a:solidFill>
            </a:endParaRPr>
          </a:p>
          <a:p>
            <a:r>
              <a:rPr lang="el-GR" sz="1600" dirty="0">
                <a:solidFill>
                  <a:srgbClr val="2B3616"/>
                </a:solidFill>
              </a:rPr>
              <a:t>όπου </a:t>
            </a:r>
            <a:r>
              <a:rPr lang="en-US" sz="1600" dirty="0">
                <a:solidFill>
                  <a:srgbClr val="2B3616"/>
                </a:solidFill>
              </a:rPr>
              <a:t>x</a:t>
            </a:r>
            <a:r>
              <a:rPr lang="el-GR" sz="1600" dirty="0">
                <a:solidFill>
                  <a:srgbClr val="2B3616"/>
                </a:solidFill>
              </a:rPr>
              <a:t>, </a:t>
            </a:r>
            <a:r>
              <a:rPr lang="en-US" sz="1600" dirty="0">
                <a:solidFill>
                  <a:srgbClr val="2B3616"/>
                </a:solidFill>
              </a:rPr>
              <a:t>y</a:t>
            </a:r>
            <a:r>
              <a:rPr lang="el-GR" sz="1600" dirty="0">
                <a:solidFill>
                  <a:srgbClr val="2B3616"/>
                </a:solidFill>
              </a:rPr>
              <a:t>, </a:t>
            </a:r>
            <a:r>
              <a:rPr lang="en-US" sz="1600" dirty="0">
                <a:solidFill>
                  <a:srgbClr val="2B3616"/>
                </a:solidFill>
              </a:rPr>
              <a:t>z</a:t>
            </a:r>
            <a:r>
              <a:rPr lang="el-GR" sz="1600" dirty="0">
                <a:solidFill>
                  <a:srgbClr val="2B3616"/>
                </a:solidFill>
              </a:rPr>
              <a:t> η αναλογία </a:t>
            </a:r>
            <a:r>
              <a:rPr lang="en-US" sz="1600" dirty="0">
                <a:solidFill>
                  <a:srgbClr val="2B3616"/>
                </a:solidFill>
              </a:rPr>
              <a:t>moles </a:t>
            </a:r>
            <a:r>
              <a:rPr lang="el-GR" sz="1600" dirty="0">
                <a:solidFill>
                  <a:srgbClr val="2B3616"/>
                </a:solidFill>
              </a:rPr>
              <a:t>(και όχι βάρους) στον ενδεικτικό μοριακό τύπο  </a:t>
            </a:r>
            <a:r>
              <a:rPr lang="en-US" sz="1600" dirty="0" err="1">
                <a:solidFill>
                  <a:srgbClr val="2B3616"/>
                </a:solidFill>
              </a:rPr>
              <a:t>C</a:t>
            </a:r>
            <a:r>
              <a:rPr lang="en-US" sz="1600" baseline="-25000" dirty="0" err="1">
                <a:solidFill>
                  <a:srgbClr val="2B3616"/>
                </a:solidFill>
              </a:rPr>
              <a:t>x</a:t>
            </a:r>
            <a:r>
              <a:rPr lang="en-US" sz="1600" dirty="0" err="1">
                <a:solidFill>
                  <a:srgbClr val="2B3616"/>
                </a:solidFill>
              </a:rPr>
              <a:t>H</a:t>
            </a:r>
            <a:r>
              <a:rPr lang="en-US" sz="1600" baseline="-25000" dirty="0" err="1">
                <a:solidFill>
                  <a:srgbClr val="2B3616"/>
                </a:solidFill>
              </a:rPr>
              <a:t>y</a:t>
            </a:r>
            <a:r>
              <a:rPr lang="en-US" sz="1600" dirty="0" err="1">
                <a:solidFill>
                  <a:srgbClr val="2B3616"/>
                </a:solidFill>
              </a:rPr>
              <a:t>O</a:t>
            </a:r>
            <a:r>
              <a:rPr lang="en-US" sz="1600" baseline="-25000" dirty="0" err="1">
                <a:solidFill>
                  <a:srgbClr val="2B3616"/>
                </a:solidFill>
              </a:rPr>
              <a:t>z</a:t>
            </a:r>
            <a:r>
              <a:rPr lang="en-US" sz="1600" dirty="0">
                <a:solidFill>
                  <a:srgbClr val="2B3616"/>
                </a:solidFill>
              </a:rPr>
              <a:t> </a:t>
            </a:r>
            <a:r>
              <a:rPr lang="el-GR" sz="1600" dirty="0">
                <a:solidFill>
                  <a:srgbClr val="2B3616"/>
                </a:solidFill>
              </a:rPr>
              <a:t>της βιομάζας. Στην πράξη η καύση δεν είναι τέλεια (σχηματίζονται και μικρές ποσότητες </a:t>
            </a:r>
            <a:r>
              <a:rPr lang="en-US" sz="1600" dirty="0">
                <a:solidFill>
                  <a:srgbClr val="2B3616"/>
                </a:solidFill>
              </a:rPr>
              <a:t>CO</a:t>
            </a:r>
            <a:r>
              <a:rPr lang="el-GR" sz="1600" dirty="0">
                <a:solidFill>
                  <a:srgbClr val="2B3616"/>
                </a:solidFill>
              </a:rPr>
              <a:t>) ακόμη και αν χρησιμοποιηθεί περίσσεια οξυγόνου, το οποίο δεν τροφοδοτείται στον καυστήρα καθαρό αλλά ως αέρας. Έτσι τα προϊόντα της καύσης (τα </a:t>
            </a:r>
            <a:r>
              <a:rPr lang="el-GR" sz="1600" dirty="0" err="1">
                <a:solidFill>
                  <a:srgbClr val="2B3616"/>
                </a:solidFill>
              </a:rPr>
              <a:t>απαέρια</a:t>
            </a:r>
            <a:r>
              <a:rPr lang="el-GR" sz="1600" dirty="0">
                <a:solidFill>
                  <a:srgbClr val="2B3616"/>
                </a:solidFill>
              </a:rPr>
              <a:t> του καυστήρα), εκτός από </a:t>
            </a:r>
            <a:r>
              <a:rPr lang="en-US" sz="1600" dirty="0">
                <a:solidFill>
                  <a:srgbClr val="2B3616"/>
                </a:solidFill>
              </a:rPr>
              <a:t>CO</a:t>
            </a:r>
            <a:r>
              <a:rPr lang="el-GR" sz="1600" baseline="-25000" dirty="0">
                <a:solidFill>
                  <a:srgbClr val="2B3616"/>
                </a:solidFill>
              </a:rPr>
              <a:t>2</a:t>
            </a:r>
            <a:r>
              <a:rPr lang="el-GR" sz="1600" dirty="0">
                <a:solidFill>
                  <a:srgbClr val="2B3616"/>
                </a:solidFill>
              </a:rPr>
              <a:t>, </a:t>
            </a:r>
            <a:r>
              <a:rPr lang="en-US" sz="1600" dirty="0">
                <a:solidFill>
                  <a:srgbClr val="2B3616"/>
                </a:solidFill>
              </a:rPr>
              <a:t>H</a:t>
            </a:r>
            <a:r>
              <a:rPr lang="el-GR" sz="1600" baseline="-25000" dirty="0">
                <a:solidFill>
                  <a:srgbClr val="2B3616"/>
                </a:solidFill>
              </a:rPr>
              <a:t>2</a:t>
            </a:r>
            <a:r>
              <a:rPr lang="en-US" sz="1600" dirty="0">
                <a:solidFill>
                  <a:srgbClr val="2B3616"/>
                </a:solidFill>
              </a:rPr>
              <a:t>O </a:t>
            </a:r>
            <a:r>
              <a:rPr lang="el-GR" sz="1600" dirty="0">
                <a:solidFill>
                  <a:srgbClr val="2B3616"/>
                </a:solidFill>
              </a:rPr>
              <a:t>και </a:t>
            </a:r>
            <a:r>
              <a:rPr lang="en-US" sz="1600" dirty="0">
                <a:solidFill>
                  <a:srgbClr val="2B3616"/>
                </a:solidFill>
              </a:rPr>
              <a:t>CO</a:t>
            </a:r>
            <a:r>
              <a:rPr lang="el-GR" sz="1600" dirty="0">
                <a:solidFill>
                  <a:srgbClr val="2B3616"/>
                </a:solidFill>
              </a:rPr>
              <a:t>, περιέχουν το οξυγόνο που δεν αντέδρασε (την περίσσεια οξυγόνου) και το Ν</a:t>
            </a:r>
            <a:r>
              <a:rPr lang="el-GR" sz="1600" baseline="-25000" dirty="0">
                <a:solidFill>
                  <a:srgbClr val="2B3616"/>
                </a:solidFill>
              </a:rPr>
              <a:t>2</a:t>
            </a:r>
            <a:r>
              <a:rPr lang="el-GR" sz="1600" dirty="0">
                <a:solidFill>
                  <a:srgbClr val="2B3616"/>
                </a:solidFill>
              </a:rPr>
              <a:t> του αέρα που χρησιμοποιήθηκε για την καύση. </a:t>
            </a:r>
          </a:p>
          <a:p>
            <a:r>
              <a:rPr lang="el-GR" sz="1600" dirty="0">
                <a:solidFill>
                  <a:srgbClr val="2B3616"/>
                </a:solidFill>
              </a:rPr>
              <a:t> </a:t>
            </a:r>
          </a:p>
          <a:p>
            <a:r>
              <a:rPr lang="el-GR" sz="1600" dirty="0">
                <a:solidFill>
                  <a:srgbClr val="2B3616"/>
                </a:solidFill>
              </a:rPr>
              <a:t>Η θερμότητα που παράγεται στον καυστήρα απομακρύνεται από αυτόν (και διοχετεύεται προς θέρμανση ή παραγωγή ηλεκτρικής ισχύος) με τη χρήση </a:t>
            </a:r>
            <a:r>
              <a:rPr lang="el-GR" sz="1600" dirty="0" err="1">
                <a:solidFill>
                  <a:srgbClr val="2B3616"/>
                </a:solidFill>
              </a:rPr>
              <a:t>εναλλακτών</a:t>
            </a:r>
            <a:r>
              <a:rPr lang="el-GR" sz="1600" dirty="0">
                <a:solidFill>
                  <a:srgbClr val="2B3616"/>
                </a:solidFill>
              </a:rPr>
              <a:t> θερμότητας. Ο εναλλάκτης τροφοδοτείται με τα θερμά </a:t>
            </a:r>
            <a:r>
              <a:rPr lang="el-GR" sz="1600" dirty="0" err="1">
                <a:solidFill>
                  <a:srgbClr val="2B3616"/>
                </a:solidFill>
              </a:rPr>
              <a:t>απαέρια</a:t>
            </a:r>
            <a:r>
              <a:rPr lang="el-GR" sz="1600" dirty="0">
                <a:solidFill>
                  <a:srgbClr val="2B3616"/>
                </a:solidFill>
              </a:rPr>
              <a:t> της καύσης και αποτελείται από σύστημα σωληνώσεων, στο εσωτερικό των οποίων ρέει το μέσο απαγωγής της θερμότητας τους (συνήθως νερό ή ατμός) – το σύστημα καυστήρα </a:t>
            </a:r>
            <a:r>
              <a:rPr lang="el-GR" sz="1600" dirty="0" err="1">
                <a:solidFill>
                  <a:srgbClr val="2B3616"/>
                </a:solidFill>
              </a:rPr>
              <a:t>εναλλάκτη</a:t>
            </a:r>
            <a:r>
              <a:rPr lang="el-GR" sz="1600" dirty="0">
                <a:solidFill>
                  <a:srgbClr val="2B3616"/>
                </a:solidFill>
              </a:rPr>
              <a:t> ονομάζεται λέβητας. Η θερμότητα μεταφέρεται από τα </a:t>
            </a:r>
            <a:r>
              <a:rPr lang="el-GR" sz="1600" dirty="0" err="1">
                <a:solidFill>
                  <a:srgbClr val="2B3616"/>
                </a:solidFill>
              </a:rPr>
              <a:t>απαέρια</a:t>
            </a:r>
            <a:r>
              <a:rPr lang="el-GR" sz="1600" dirty="0">
                <a:solidFill>
                  <a:srgbClr val="2B3616"/>
                </a:solidFill>
              </a:rPr>
              <a:t> της καύσης (τα οποία ψύχονται) προς το νερό ή τον ατμό. </a:t>
            </a:r>
          </a:p>
          <a:p>
            <a:r>
              <a:rPr lang="el-GR" sz="1600" dirty="0">
                <a:solidFill>
                  <a:srgbClr val="2B3616"/>
                </a:solidFill>
              </a:rPr>
              <a:t> </a:t>
            </a:r>
          </a:p>
          <a:p>
            <a:r>
              <a:rPr lang="el-GR" sz="1600" dirty="0">
                <a:solidFill>
                  <a:srgbClr val="2B3616"/>
                </a:solidFill>
              </a:rPr>
              <a:t>Η απόδοση των λεβήτων δεν είναι 100 % (το σύστημα καυστήρα-</a:t>
            </a:r>
            <a:r>
              <a:rPr lang="el-GR" sz="1600" dirty="0" err="1">
                <a:solidFill>
                  <a:srgbClr val="2B3616"/>
                </a:solidFill>
              </a:rPr>
              <a:t>εναλλάκτη</a:t>
            </a:r>
            <a:r>
              <a:rPr lang="el-GR" sz="1600" dirty="0">
                <a:solidFill>
                  <a:srgbClr val="2B3616"/>
                </a:solidFill>
              </a:rPr>
              <a:t> δεν αποδίδει το σύνολο της θερμογόνου δύναμης του καυσίμου στον τελικό καταναλωτή). Οι συνήθεις διεργασίες καύσης έχουν απόδοση από 10 % (ανοικτές εστίες, θερμάστρες, τζάκια) – 95 % (βιομηχανικοί λέβητες).  </a:t>
            </a:r>
          </a:p>
        </p:txBody>
      </p:sp>
      <p:sp>
        <p:nvSpPr>
          <p:cNvPr id="7" name="Rectangle 12"/>
          <p:cNvSpPr>
            <a:spLocks noChangeArrowheads="1"/>
          </p:cNvSpPr>
          <p:nvPr/>
        </p:nvSpPr>
        <p:spPr bwMode="auto">
          <a:xfrm>
            <a:off x="0" y="-184666"/>
            <a:ext cx="184731" cy="369332"/>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l-GR">
              <a:solidFill>
                <a:srgbClr val="2B3616"/>
              </a:solidFill>
            </a:endParaRPr>
          </a:p>
        </p:txBody>
      </p:sp>
      <p:sp>
        <p:nvSpPr>
          <p:cNvPr id="8" name="Rectangle 14"/>
          <p:cNvSpPr>
            <a:spLocks noChangeArrowheads="1"/>
          </p:cNvSpPr>
          <p:nvPr/>
        </p:nvSpPr>
        <p:spPr bwMode="auto">
          <a:xfrm>
            <a:off x="0" y="-184666"/>
            <a:ext cx="184731" cy="369332"/>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l-GR">
              <a:solidFill>
                <a:srgbClr val="2B3616"/>
              </a:solidFill>
            </a:endParaRPr>
          </a:p>
        </p:txBody>
      </p:sp>
    </p:spTree>
    <p:extLst>
      <p:ext uri="{BB962C8B-B14F-4D97-AF65-F5344CB8AC3E}">
        <p14:creationId xmlns:p14="http://schemas.microsoft.com/office/powerpoint/2010/main" val="185770367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7 - TextBox"/>
          <p:cNvSpPr txBox="1"/>
          <p:nvPr/>
        </p:nvSpPr>
        <p:spPr>
          <a:xfrm>
            <a:off x="-32" y="-24"/>
            <a:ext cx="9144032" cy="461665"/>
          </a:xfrm>
          <a:prstGeom prst="rect">
            <a:avLst/>
          </a:prstGeom>
          <a:noFill/>
        </p:spPr>
        <p:txBody>
          <a:bodyPr wrap="square" rtlCol="0">
            <a:spAutoFit/>
          </a:bodyPr>
          <a:lstStyle/>
          <a:p>
            <a:r>
              <a:rPr lang="el-GR" sz="2400" b="1" dirty="0"/>
              <a:t>Απόδοση καύσης </a:t>
            </a:r>
            <a:endParaRPr lang="el-GR" sz="2400" dirty="0">
              <a:solidFill>
                <a:srgbClr val="2B3616"/>
              </a:solidFill>
            </a:endParaRPr>
          </a:p>
        </p:txBody>
      </p:sp>
      <p:sp>
        <p:nvSpPr>
          <p:cNvPr id="5" name="8 - TextBox"/>
          <p:cNvSpPr txBox="1"/>
          <p:nvPr/>
        </p:nvSpPr>
        <p:spPr>
          <a:xfrm>
            <a:off x="-32" y="461641"/>
            <a:ext cx="9144032" cy="6217087"/>
          </a:xfrm>
          <a:prstGeom prst="rect">
            <a:avLst/>
          </a:prstGeom>
          <a:noFill/>
        </p:spPr>
        <p:txBody>
          <a:bodyPr wrap="square" rtlCol="0">
            <a:spAutoFit/>
          </a:bodyPr>
          <a:lstStyle/>
          <a:p>
            <a:r>
              <a:rPr lang="el-GR" sz="1600" dirty="0" smtClean="0">
                <a:solidFill>
                  <a:srgbClr val="2B3616"/>
                </a:solidFill>
              </a:rPr>
              <a:t>Οι </a:t>
            </a:r>
            <a:r>
              <a:rPr lang="el-GR" sz="1600" dirty="0">
                <a:solidFill>
                  <a:srgbClr val="2B3616"/>
                </a:solidFill>
              </a:rPr>
              <a:t>απώλειες θερμότητας από μία διεργασία καύσης αφορούν:</a:t>
            </a:r>
          </a:p>
          <a:p>
            <a:r>
              <a:rPr lang="el-GR" sz="1000" dirty="0">
                <a:solidFill>
                  <a:srgbClr val="2B3616"/>
                </a:solidFill>
              </a:rPr>
              <a:t> </a:t>
            </a:r>
          </a:p>
          <a:p>
            <a:pPr marL="342900" lvl="0" indent="-342900">
              <a:buFont typeface="+mj-lt"/>
              <a:buAutoNum type="arabicPeriod"/>
            </a:pPr>
            <a:r>
              <a:rPr lang="el-GR" sz="1600" dirty="0">
                <a:solidFill>
                  <a:srgbClr val="2B3616"/>
                </a:solidFill>
              </a:rPr>
              <a:t>στην αισθητή θερμότητα των </a:t>
            </a:r>
            <a:r>
              <a:rPr lang="el-GR" sz="1600" dirty="0" err="1">
                <a:solidFill>
                  <a:srgbClr val="2B3616"/>
                </a:solidFill>
              </a:rPr>
              <a:t>απαερίων</a:t>
            </a:r>
            <a:r>
              <a:rPr lang="el-GR" sz="1600" dirty="0">
                <a:solidFill>
                  <a:srgbClr val="2B3616"/>
                </a:solidFill>
              </a:rPr>
              <a:t> στην έξοδο του λέβητα – η απώλειες αυτές θα μπορούσαν να μηδενιστούν στην περίπτωση που τα </a:t>
            </a:r>
            <a:r>
              <a:rPr lang="el-GR" sz="1600" dirty="0" err="1">
                <a:solidFill>
                  <a:srgbClr val="2B3616"/>
                </a:solidFill>
              </a:rPr>
              <a:t>απαέρια</a:t>
            </a:r>
            <a:r>
              <a:rPr lang="el-GR" sz="1600" dirty="0">
                <a:solidFill>
                  <a:srgbClr val="2B3616"/>
                </a:solidFill>
              </a:rPr>
              <a:t> είχαν αποδώσει το σύνολο της αισθητής τους θερμότητας στο νερό ή τον ατμό του λέβητα, και εξέρχονταν από αυτόν σε θερμοκρασία περιβάλλοντος (συνήθως η θερμοκρασία εξόδου των </a:t>
            </a:r>
            <a:r>
              <a:rPr lang="el-GR" sz="1600" dirty="0" err="1">
                <a:solidFill>
                  <a:srgbClr val="2B3616"/>
                </a:solidFill>
              </a:rPr>
              <a:t>απαερίων</a:t>
            </a:r>
            <a:r>
              <a:rPr lang="el-GR" sz="1600" dirty="0">
                <a:solidFill>
                  <a:srgbClr val="2B3616"/>
                </a:solidFill>
              </a:rPr>
              <a:t> είναι πάνω από 100 </a:t>
            </a:r>
            <a:r>
              <a:rPr lang="en-US" sz="1600" baseline="30000" dirty="0" err="1">
                <a:solidFill>
                  <a:srgbClr val="2B3616"/>
                </a:solidFill>
              </a:rPr>
              <a:t>o</a:t>
            </a:r>
            <a:r>
              <a:rPr lang="en-US" sz="1600" dirty="0" err="1">
                <a:solidFill>
                  <a:srgbClr val="2B3616"/>
                </a:solidFill>
              </a:rPr>
              <a:t>C</a:t>
            </a:r>
            <a:r>
              <a:rPr lang="el-GR" sz="1600" dirty="0">
                <a:solidFill>
                  <a:srgbClr val="2B3616"/>
                </a:solidFill>
              </a:rPr>
              <a:t>, για την αποφυγή συμπύκνωσης του νερού στην καμινάδα)</a:t>
            </a:r>
          </a:p>
          <a:p>
            <a:pPr marL="342900" lvl="0" indent="-342900">
              <a:buFont typeface="+mj-lt"/>
              <a:buAutoNum type="arabicPeriod"/>
            </a:pPr>
            <a:r>
              <a:rPr lang="el-GR" sz="1600" dirty="0">
                <a:solidFill>
                  <a:srgbClr val="2B3616"/>
                </a:solidFill>
              </a:rPr>
              <a:t>στη λανθάνουσα θερμότητα συμπύκνωσης (εξάτμισης του νερού) – το νερό εξέρχεται από τη διεργασία σε μορφή ατμού και σε μικρότερο βαθμό</a:t>
            </a:r>
          </a:p>
          <a:p>
            <a:pPr marL="342900" lvl="0" indent="-342900">
              <a:buFont typeface="+mj-lt"/>
              <a:buAutoNum type="arabicPeriod"/>
            </a:pPr>
            <a:r>
              <a:rPr lang="el-GR" sz="1600" dirty="0">
                <a:solidFill>
                  <a:srgbClr val="2B3616"/>
                </a:solidFill>
              </a:rPr>
              <a:t>στην κακή του μόνωση</a:t>
            </a:r>
          </a:p>
          <a:p>
            <a:r>
              <a:rPr lang="el-GR" sz="1000" dirty="0">
                <a:solidFill>
                  <a:srgbClr val="2B3616"/>
                </a:solidFill>
              </a:rPr>
              <a:t> </a:t>
            </a:r>
          </a:p>
          <a:p>
            <a:r>
              <a:rPr lang="el-GR" sz="1600" dirty="0">
                <a:solidFill>
                  <a:srgbClr val="2B3616"/>
                </a:solidFill>
              </a:rPr>
              <a:t>Έτσι το ισοζύγιο ενέργειας ενός καυστήρα είναι:</a:t>
            </a:r>
          </a:p>
          <a:p>
            <a:r>
              <a:rPr lang="el-GR" sz="1600" dirty="0">
                <a:solidFill>
                  <a:srgbClr val="2B3616"/>
                </a:solidFill>
              </a:rPr>
              <a:t> </a:t>
            </a:r>
          </a:p>
          <a:p>
            <a:r>
              <a:rPr lang="el-GR" sz="1600" b="1" dirty="0">
                <a:solidFill>
                  <a:srgbClr val="2B3616"/>
                </a:solidFill>
              </a:rPr>
              <a:t>αισθητή θερμότητα  + θερμότητα που	 = 	αισθητή θερμότητα + λανθάνουσα + ωφέλιμη</a:t>
            </a:r>
            <a:endParaRPr lang="el-GR" sz="1600" dirty="0">
              <a:solidFill>
                <a:srgbClr val="2B3616"/>
              </a:solidFill>
            </a:endParaRPr>
          </a:p>
          <a:p>
            <a:r>
              <a:rPr lang="el-GR" sz="1600" b="1" dirty="0">
                <a:solidFill>
                  <a:srgbClr val="2B3616"/>
                </a:solidFill>
              </a:rPr>
              <a:t>στην είσοδο	</a:t>
            </a:r>
            <a:r>
              <a:rPr lang="en-US" sz="1600" b="1" dirty="0" smtClean="0">
                <a:solidFill>
                  <a:srgbClr val="2B3616"/>
                </a:solidFill>
              </a:rPr>
              <a:t>   </a:t>
            </a:r>
            <a:r>
              <a:rPr lang="el-GR" sz="1600" b="1" dirty="0" smtClean="0">
                <a:solidFill>
                  <a:srgbClr val="2B3616"/>
                </a:solidFill>
              </a:rPr>
              <a:t>παράγεται</a:t>
            </a:r>
            <a:r>
              <a:rPr lang="el-GR" sz="1600" b="1" dirty="0">
                <a:solidFill>
                  <a:srgbClr val="2B3616"/>
                </a:solidFill>
              </a:rPr>
              <a:t>		στην έξοδο	   </a:t>
            </a:r>
            <a:r>
              <a:rPr lang="el-GR" sz="1600" b="1" dirty="0" smtClean="0">
                <a:solidFill>
                  <a:srgbClr val="2B3616"/>
                </a:solidFill>
              </a:rPr>
              <a:t>θερμότητα     </a:t>
            </a:r>
            <a:r>
              <a:rPr lang="el-GR" sz="1600" b="1" dirty="0" err="1" smtClean="0">
                <a:solidFill>
                  <a:srgbClr val="2B3616"/>
                </a:solidFill>
              </a:rPr>
              <a:t>θερμότητα</a:t>
            </a:r>
            <a:r>
              <a:rPr lang="el-GR" sz="1600" b="1" dirty="0" smtClean="0">
                <a:solidFill>
                  <a:srgbClr val="2B3616"/>
                </a:solidFill>
              </a:rPr>
              <a:t> </a:t>
            </a:r>
            <a:endParaRPr lang="el-GR" sz="1600" dirty="0">
              <a:solidFill>
                <a:srgbClr val="2B3616"/>
              </a:solidFill>
            </a:endParaRPr>
          </a:p>
          <a:p>
            <a:r>
              <a:rPr lang="el-GR" sz="1600" b="1" dirty="0">
                <a:solidFill>
                  <a:srgbClr val="2B3616"/>
                </a:solidFill>
              </a:rPr>
              <a:t>		 </a:t>
            </a:r>
            <a:r>
              <a:rPr lang="el-GR" sz="1600" b="1" dirty="0" smtClean="0">
                <a:solidFill>
                  <a:srgbClr val="2B3616"/>
                </a:solidFill>
              </a:rPr>
              <a:t>κατά </a:t>
            </a:r>
            <a:r>
              <a:rPr lang="el-GR" sz="1600" b="1" dirty="0">
                <a:solidFill>
                  <a:srgbClr val="2B3616"/>
                </a:solidFill>
              </a:rPr>
              <a:t>την καύση</a:t>
            </a:r>
            <a:endParaRPr lang="el-GR" sz="1600" dirty="0">
              <a:solidFill>
                <a:srgbClr val="2B3616"/>
              </a:solidFill>
            </a:endParaRPr>
          </a:p>
          <a:p>
            <a:r>
              <a:rPr lang="el-GR" sz="1000" b="1" dirty="0">
                <a:solidFill>
                  <a:srgbClr val="2B3616"/>
                </a:solidFill>
              </a:rPr>
              <a:t> </a:t>
            </a:r>
            <a:endParaRPr lang="el-GR" sz="1000" dirty="0">
              <a:solidFill>
                <a:srgbClr val="2B3616"/>
              </a:solidFill>
            </a:endParaRPr>
          </a:p>
          <a:p>
            <a:r>
              <a:rPr lang="el-GR" sz="1600" dirty="0">
                <a:solidFill>
                  <a:srgbClr val="2B3616"/>
                </a:solidFill>
              </a:rPr>
              <a:t>Η αισθητή θερμότητα μίας ουσίας (στερεής πχ βιομάζα ή τέφρα, υγρής πχ ενός υγρού καυσίμου ή του νερού, ή αέριας π.χ. των συστατικών του αερίου μίγματος των </a:t>
            </a:r>
            <a:r>
              <a:rPr lang="el-GR" sz="1600" dirty="0" err="1">
                <a:solidFill>
                  <a:srgbClr val="2B3616"/>
                </a:solidFill>
              </a:rPr>
              <a:t>απαερίων</a:t>
            </a:r>
            <a:r>
              <a:rPr lang="el-GR" sz="1600" dirty="0">
                <a:solidFill>
                  <a:srgbClr val="2B3616"/>
                </a:solidFill>
              </a:rPr>
              <a:t> της καύσης ή του αέρα που τροφοδοτείται στον καυστήρα) θεωρείται μηδέν στη θερμοκρασία περιβάλλοντος, ενώ σε οποιαδήποτε άλλη θερμοκρασία δίνεται από τη σχέση</a:t>
            </a:r>
            <a:r>
              <a:rPr lang="el-GR" sz="1600" dirty="0" smtClean="0">
                <a:solidFill>
                  <a:srgbClr val="2B3616"/>
                </a:solidFill>
              </a:rPr>
              <a:t>:</a:t>
            </a:r>
            <a:r>
              <a:rPr lang="en-US" sz="1600" dirty="0" smtClean="0">
                <a:solidFill>
                  <a:srgbClr val="2B3616"/>
                </a:solidFill>
              </a:rPr>
              <a:t> </a:t>
            </a:r>
          </a:p>
          <a:p>
            <a:endParaRPr lang="en-US" sz="1600" dirty="0">
              <a:solidFill>
                <a:srgbClr val="2B3616"/>
              </a:solidFill>
            </a:endParaRPr>
          </a:p>
          <a:p>
            <a:endParaRPr lang="en-US" sz="1600" dirty="0" smtClean="0">
              <a:solidFill>
                <a:srgbClr val="2B3616"/>
              </a:solidFill>
            </a:endParaRPr>
          </a:p>
          <a:p>
            <a:endParaRPr lang="en-US" sz="1600" dirty="0">
              <a:solidFill>
                <a:srgbClr val="2B3616"/>
              </a:solidFill>
            </a:endParaRPr>
          </a:p>
          <a:p>
            <a:endParaRPr lang="en-US" sz="1600" dirty="0">
              <a:solidFill>
                <a:srgbClr val="2B3616"/>
              </a:solidFill>
            </a:endParaRPr>
          </a:p>
          <a:p>
            <a:r>
              <a:rPr lang="el-GR" sz="1600" dirty="0" smtClean="0">
                <a:solidFill>
                  <a:srgbClr val="2B3616"/>
                </a:solidFill>
              </a:rPr>
              <a:t>όπου </a:t>
            </a:r>
            <a:r>
              <a:rPr lang="en-US" sz="1600" dirty="0" err="1">
                <a:solidFill>
                  <a:srgbClr val="2B3616"/>
                </a:solidFill>
              </a:rPr>
              <a:t>c</a:t>
            </a:r>
            <a:r>
              <a:rPr lang="en-US" sz="1600" baseline="-25000" dirty="0" err="1">
                <a:solidFill>
                  <a:srgbClr val="2B3616"/>
                </a:solidFill>
              </a:rPr>
              <a:t>p</a:t>
            </a:r>
            <a:r>
              <a:rPr lang="en-US" sz="1600" baseline="30000" dirty="0" err="1">
                <a:solidFill>
                  <a:srgbClr val="2B3616"/>
                </a:solidFill>
              </a:rPr>
              <a:t>i</a:t>
            </a:r>
            <a:r>
              <a:rPr lang="en-US" sz="1600" dirty="0">
                <a:solidFill>
                  <a:srgbClr val="2B3616"/>
                </a:solidFill>
              </a:rPr>
              <a:t> </a:t>
            </a:r>
            <a:r>
              <a:rPr lang="el-GR" sz="1600" dirty="0">
                <a:solidFill>
                  <a:srgbClr val="2B3616"/>
                </a:solidFill>
              </a:rPr>
              <a:t>η θερμοχωρητικότητα της ουσίας </a:t>
            </a:r>
            <a:r>
              <a:rPr lang="en-US" sz="1600" dirty="0" err="1">
                <a:solidFill>
                  <a:srgbClr val="2B3616"/>
                </a:solidFill>
              </a:rPr>
              <a:t>i</a:t>
            </a:r>
            <a:r>
              <a:rPr lang="el-GR" sz="1600" dirty="0">
                <a:solidFill>
                  <a:srgbClr val="2B3616"/>
                </a:solidFill>
              </a:rPr>
              <a:t>, η οποία είναι συνάρτηση της </a:t>
            </a:r>
            <a:r>
              <a:rPr lang="el-GR" sz="1600" dirty="0" smtClean="0">
                <a:solidFill>
                  <a:srgbClr val="2B3616"/>
                </a:solidFill>
              </a:rPr>
              <a:t>θερμοκρασίας</a:t>
            </a:r>
            <a:r>
              <a:rPr lang="en-US" sz="1600" dirty="0" smtClean="0">
                <a:solidFill>
                  <a:srgbClr val="2B3616"/>
                </a:solidFill>
              </a:rPr>
              <a:t>.</a:t>
            </a:r>
            <a:r>
              <a:rPr lang="el-GR" sz="1600" dirty="0" smtClean="0">
                <a:solidFill>
                  <a:srgbClr val="2B3616"/>
                </a:solidFill>
              </a:rPr>
              <a:t> </a:t>
            </a:r>
            <a:endParaRPr lang="el-GR" sz="1600" dirty="0">
              <a:solidFill>
                <a:srgbClr val="2B3616"/>
              </a:solidFill>
            </a:endParaRPr>
          </a:p>
        </p:txBody>
      </p:sp>
      <p:sp>
        <p:nvSpPr>
          <p:cNvPr id="6" name="Rectangle 12"/>
          <p:cNvSpPr>
            <a:spLocks noChangeArrowheads="1"/>
          </p:cNvSpPr>
          <p:nvPr/>
        </p:nvSpPr>
        <p:spPr bwMode="auto">
          <a:xfrm>
            <a:off x="0" y="-184666"/>
            <a:ext cx="184731" cy="369332"/>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l-GR">
              <a:solidFill>
                <a:srgbClr val="2B3616"/>
              </a:solidFill>
            </a:endParaRPr>
          </a:p>
        </p:txBody>
      </p:sp>
      <p:sp>
        <p:nvSpPr>
          <p:cNvPr id="7" name="Rectangle 14"/>
          <p:cNvSpPr>
            <a:spLocks noChangeArrowheads="1"/>
          </p:cNvSpPr>
          <p:nvPr/>
        </p:nvSpPr>
        <p:spPr bwMode="auto">
          <a:xfrm>
            <a:off x="0" y="-184666"/>
            <a:ext cx="184731" cy="369332"/>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l-GR">
              <a:solidFill>
                <a:srgbClr val="2B3616"/>
              </a:solidFill>
            </a:endParaRPr>
          </a:p>
        </p:txBody>
      </p:sp>
      <p:graphicFrame>
        <p:nvGraphicFramePr>
          <p:cNvPr id="8" name="Αντικείμενο 7"/>
          <p:cNvGraphicFramePr>
            <a:graphicFrameLocks noChangeAspect="1"/>
          </p:cNvGraphicFramePr>
          <p:nvPr>
            <p:extLst>
              <p:ext uri="{D42A27DB-BD31-4B8C-83A1-F6EECF244321}">
                <p14:modId xmlns:p14="http://schemas.microsoft.com/office/powerpoint/2010/main" val="1708202024"/>
              </p:ext>
            </p:extLst>
          </p:nvPr>
        </p:nvGraphicFramePr>
        <p:xfrm>
          <a:off x="3491880" y="5547173"/>
          <a:ext cx="1265237" cy="600075"/>
        </p:xfrm>
        <a:graphic>
          <a:graphicData uri="http://schemas.openxmlformats.org/presentationml/2006/ole">
            <mc:AlternateContent xmlns:mc="http://schemas.openxmlformats.org/markup-compatibility/2006">
              <mc:Choice xmlns:v="urn:schemas-microsoft-com:vml" Requires="v">
                <p:oleObj spid="_x0000_s1059" r:id="rId3" imgW="990170" imgH="469696" progId="">
                  <p:embed/>
                </p:oleObj>
              </mc:Choice>
              <mc:Fallback>
                <p:oleObj r:id="rId3" imgW="990170" imgH="469696" progId="">
                  <p:embed/>
                  <p:pic>
                    <p:nvPicPr>
                      <p:cNvPr id="0" name="Picture 2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491880" y="5547173"/>
                        <a:ext cx="1265237" cy="6000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extLst>
      <p:ext uri="{BB962C8B-B14F-4D97-AF65-F5344CB8AC3E}">
        <p14:creationId xmlns:p14="http://schemas.microsoft.com/office/powerpoint/2010/main" val="119953205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7 - TextBox"/>
          <p:cNvSpPr txBox="1"/>
          <p:nvPr/>
        </p:nvSpPr>
        <p:spPr>
          <a:xfrm>
            <a:off x="-32" y="-24"/>
            <a:ext cx="9144032" cy="461665"/>
          </a:xfrm>
          <a:prstGeom prst="rect">
            <a:avLst/>
          </a:prstGeom>
          <a:noFill/>
        </p:spPr>
        <p:txBody>
          <a:bodyPr wrap="square" rtlCol="0">
            <a:spAutoFit/>
          </a:bodyPr>
          <a:lstStyle/>
          <a:p>
            <a:r>
              <a:rPr lang="el-GR" sz="2400" b="1" dirty="0"/>
              <a:t>Απόδοση καύσης </a:t>
            </a:r>
            <a:endParaRPr lang="el-GR" sz="2400" dirty="0">
              <a:solidFill>
                <a:srgbClr val="2B3616"/>
              </a:solidFill>
            </a:endParaRPr>
          </a:p>
        </p:txBody>
      </p:sp>
      <p:sp>
        <p:nvSpPr>
          <p:cNvPr id="5" name="8 - TextBox"/>
          <p:cNvSpPr txBox="1"/>
          <p:nvPr/>
        </p:nvSpPr>
        <p:spPr>
          <a:xfrm>
            <a:off x="-32" y="461641"/>
            <a:ext cx="9144032" cy="338554"/>
          </a:xfrm>
          <a:prstGeom prst="rect">
            <a:avLst/>
          </a:prstGeom>
          <a:noFill/>
        </p:spPr>
        <p:txBody>
          <a:bodyPr wrap="square" rtlCol="0">
            <a:spAutoFit/>
          </a:bodyPr>
          <a:lstStyle/>
          <a:p>
            <a:r>
              <a:rPr lang="en-US" sz="1600" dirty="0" smtClean="0">
                <a:solidFill>
                  <a:srgbClr val="2B3616"/>
                </a:solidFill>
              </a:rPr>
              <a:t>H </a:t>
            </a:r>
            <a:r>
              <a:rPr lang="el-GR" sz="1600" dirty="0" smtClean="0">
                <a:solidFill>
                  <a:srgbClr val="2B3616"/>
                </a:solidFill>
              </a:rPr>
              <a:t>θερμοχωρητικότητα </a:t>
            </a:r>
            <a:r>
              <a:rPr lang="en-US" sz="1600" dirty="0" err="1">
                <a:solidFill>
                  <a:srgbClr val="2B3616"/>
                </a:solidFill>
              </a:rPr>
              <a:t>c</a:t>
            </a:r>
            <a:r>
              <a:rPr lang="en-US" sz="1600" baseline="-25000" dirty="0" err="1">
                <a:solidFill>
                  <a:srgbClr val="2B3616"/>
                </a:solidFill>
              </a:rPr>
              <a:t>p</a:t>
            </a:r>
            <a:r>
              <a:rPr lang="en-US" sz="1600" baseline="30000" dirty="0" err="1">
                <a:solidFill>
                  <a:srgbClr val="2B3616"/>
                </a:solidFill>
              </a:rPr>
              <a:t>i</a:t>
            </a:r>
            <a:r>
              <a:rPr lang="el-GR" sz="1600" dirty="0" smtClean="0">
                <a:solidFill>
                  <a:srgbClr val="2B3616"/>
                </a:solidFill>
              </a:rPr>
              <a:t>της </a:t>
            </a:r>
            <a:r>
              <a:rPr lang="el-GR" sz="1600" dirty="0">
                <a:solidFill>
                  <a:srgbClr val="2B3616"/>
                </a:solidFill>
              </a:rPr>
              <a:t>ουσίας </a:t>
            </a:r>
            <a:r>
              <a:rPr lang="en-US" sz="1600" dirty="0" smtClean="0">
                <a:solidFill>
                  <a:srgbClr val="2B3616"/>
                </a:solidFill>
              </a:rPr>
              <a:t>I,</a:t>
            </a:r>
            <a:r>
              <a:rPr lang="el-GR" sz="1600" dirty="0" smtClean="0">
                <a:solidFill>
                  <a:srgbClr val="2B3616"/>
                </a:solidFill>
              </a:rPr>
              <a:t> για </a:t>
            </a:r>
            <a:r>
              <a:rPr lang="el-GR" sz="1600" dirty="0">
                <a:solidFill>
                  <a:srgbClr val="2B3616"/>
                </a:solidFill>
              </a:rPr>
              <a:t>τα βασικά συστατικά καύσης της βιομάζας είναι:</a:t>
            </a:r>
          </a:p>
        </p:txBody>
      </p:sp>
      <p:sp>
        <p:nvSpPr>
          <p:cNvPr id="7" name="Rectangle 14"/>
          <p:cNvSpPr>
            <a:spLocks noChangeArrowheads="1"/>
          </p:cNvSpPr>
          <p:nvPr/>
        </p:nvSpPr>
        <p:spPr bwMode="auto">
          <a:xfrm>
            <a:off x="0" y="-184666"/>
            <a:ext cx="184731" cy="369332"/>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l-GR">
              <a:solidFill>
                <a:srgbClr val="2B3616"/>
              </a:solidFill>
            </a:endParaRPr>
          </a:p>
        </p:txBody>
      </p:sp>
      <p:graphicFrame>
        <p:nvGraphicFramePr>
          <p:cNvPr id="9" name="Αντικείμενο 8"/>
          <p:cNvGraphicFramePr>
            <a:graphicFrameLocks noChangeAspect="1"/>
          </p:cNvGraphicFramePr>
          <p:nvPr>
            <p:extLst>
              <p:ext uri="{D42A27DB-BD31-4B8C-83A1-F6EECF244321}">
                <p14:modId xmlns:p14="http://schemas.microsoft.com/office/powerpoint/2010/main" val="3702603741"/>
              </p:ext>
            </p:extLst>
          </p:nvPr>
        </p:nvGraphicFramePr>
        <p:xfrm>
          <a:off x="2339752" y="905918"/>
          <a:ext cx="4748212" cy="2657475"/>
        </p:xfrm>
        <a:graphic>
          <a:graphicData uri="http://schemas.openxmlformats.org/presentationml/2006/ole">
            <mc:AlternateContent xmlns:mc="http://schemas.openxmlformats.org/markup-compatibility/2006">
              <mc:Choice xmlns:v="urn:schemas-microsoft-com:vml" Requires="v">
                <p:oleObj spid="_x0000_s2118" r:id="rId3" imgW="4241800" imgH="2374900" progId="">
                  <p:embed/>
                </p:oleObj>
              </mc:Choice>
              <mc:Fallback>
                <p:oleObj r:id="rId3" imgW="4241800" imgH="2374900" progId="">
                  <p:embed/>
                  <p:pic>
                    <p:nvPicPr>
                      <p:cNvPr id="0" name="Picture 4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339752" y="905918"/>
                        <a:ext cx="4748212" cy="26574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0" name="Ορθογώνιο 9"/>
          <p:cNvSpPr/>
          <p:nvPr/>
        </p:nvSpPr>
        <p:spPr>
          <a:xfrm>
            <a:off x="0" y="3429000"/>
            <a:ext cx="9144032" cy="2800767"/>
          </a:xfrm>
          <a:prstGeom prst="rect">
            <a:avLst/>
          </a:prstGeom>
        </p:spPr>
        <p:txBody>
          <a:bodyPr wrap="square">
            <a:spAutoFit/>
          </a:bodyPr>
          <a:lstStyle/>
          <a:p>
            <a:r>
              <a:rPr lang="el-GR"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Η θερμότητα που παράγεται από την καύση (η οποία είναι σε κάποιο ποσοστό ατελής – παράγεται μικρή ποσότητα </a:t>
            </a:r>
            <a:r>
              <a:rPr lang="en-US"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CO</a:t>
            </a:r>
            <a:r>
              <a:rPr lang="el-GR"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 υπολογίζεται από τη διαφορά της ενθαλπίας σχηματισμού των προϊόντων και των αντιδρώντων. Η ενθαλπία σχηματισμού των συνήθων προϊόντων της καύσης είναι</a:t>
            </a:r>
            <a:r>
              <a:rPr lang="el-GR" sz="1600" dirty="0" smtClean="0">
                <a:solidFill>
                  <a:srgbClr val="000000"/>
                </a:solidFill>
                <a:latin typeface="Calibri" panose="020F0502020204030204" pitchFamily="34" charset="0"/>
                <a:ea typeface="Calibri" panose="020F0502020204030204" pitchFamily="34" charset="0"/>
                <a:cs typeface="Comic Sans MS" panose="030F0702030302020204" pitchFamily="66" charset="0"/>
              </a:rPr>
              <a:t>:</a:t>
            </a:r>
            <a:endParaRPr lang="en-US" sz="1600" dirty="0" smtClean="0">
              <a:solidFill>
                <a:srgbClr val="000000"/>
              </a:solidFill>
              <a:latin typeface="Calibri" panose="020F0502020204030204" pitchFamily="34" charset="0"/>
              <a:ea typeface="Calibri" panose="020F0502020204030204" pitchFamily="34" charset="0"/>
              <a:cs typeface="Comic Sans MS" panose="030F0702030302020204" pitchFamily="66" charset="0"/>
            </a:endParaRPr>
          </a:p>
          <a:p>
            <a:endParaRPr lang="en-US" sz="1600" dirty="0">
              <a:solidFill>
                <a:srgbClr val="000000"/>
              </a:solidFill>
              <a:latin typeface="Calibri" panose="020F0502020204030204" pitchFamily="34" charset="0"/>
            </a:endParaRPr>
          </a:p>
          <a:p>
            <a:endParaRPr lang="en-US" sz="1600" dirty="0" smtClean="0"/>
          </a:p>
          <a:p>
            <a:endParaRPr lang="en-US" sz="1600" dirty="0"/>
          </a:p>
          <a:p>
            <a:endParaRPr lang="en-US" sz="1600" dirty="0" smtClean="0"/>
          </a:p>
          <a:p>
            <a:endParaRPr lang="en-US" sz="1600" dirty="0"/>
          </a:p>
          <a:p>
            <a:endParaRPr lang="en-US" sz="1600" dirty="0" smtClean="0"/>
          </a:p>
          <a:p>
            <a:endParaRPr lang="en-US" sz="1600" dirty="0" smtClean="0"/>
          </a:p>
          <a:p>
            <a:r>
              <a:rPr lang="el-GR" sz="1600" dirty="0" smtClean="0"/>
              <a:t>ενώ </a:t>
            </a:r>
            <a:r>
              <a:rPr lang="el-GR" sz="1600" dirty="0"/>
              <a:t>για τα στοιχεία Ο</a:t>
            </a:r>
            <a:r>
              <a:rPr lang="el-GR" sz="1600" baseline="-25000" dirty="0"/>
              <a:t>2</a:t>
            </a:r>
            <a:r>
              <a:rPr lang="el-GR" sz="1600" dirty="0"/>
              <a:t>, Η</a:t>
            </a:r>
            <a:r>
              <a:rPr lang="el-GR" sz="1600" baseline="-25000" dirty="0"/>
              <a:t>2</a:t>
            </a:r>
            <a:r>
              <a:rPr lang="el-GR" sz="1600" dirty="0"/>
              <a:t> και Ν</a:t>
            </a:r>
            <a:r>
              <a:rPr lang="el-GR" sz="1600" baseline="-25000" dirty="0"/>
              <a:t>2</a:t>
            </a:r>
            <a:r>
              <a:rPr lang="el-GR" sz="1600" dirty="0"/>
              <a:t> είναι μηδέν</a:t>
            </a:r>
            <a:r>
              <a:rPr lang="el-GR" sz="1600" dirty="0" smtClean="0"/>
              <a:t>.</a:t>
            </a:r>
            <a:endParaRPr lang="el-GR" sz="1600" dirty="0"/>
          </a:p>
        </p:txBody>
      </p:sp>
      <p:graphicFrame>
        <p:nvGraphicFramePr>
          <p:cNvPr id="11" name="Αντικείμενο 10"/>
          <p:cNvGraphicFramePr>
            <a:graphicFrameLocks noChangeAspect="1"/>
          </p:cNvGraphicFramePr>
          <p:nvPr>
            <p:extLst>
              <p:ext uri="{D42A27DB-BD31-4B8C-83A1-F6EECF244321}">
                <p14:modId xmlns:p14="http://schemas.microsoft.com/office/powerpoint/2010/main" val="1128542628"/>
              </p:ext>
            </p:extLst>
          </p:nvPr>
        </p:nvGraphicFramePr>
        <p:xfrm>
          <a:off x="3203848" y="4420394"/>
          <a:ext cx="2225675" cy="1312862"/>
        </p:xfrm>
        <a:graphic>
          <a:graphicData uri="http://schemas.openxmlformats.org/presentationml/2006/ole">
            <mc:AlternateContent xmlns:mc="http://schemas.openxmlformats.org/markup-compatibility/2006">
              <mc:Choice xmlns:v="urn:schemas-microsoft-com:vml" Requires="v">
                <p:oleObj spid="_x0000_s2119" r:id="rId5" imgW="1765300" imgH="1041400" progId="">
                  <p:embed/>
                </p:oleObj>
              </mc:Choice>
              <mc:Fallback>
                <p:oleObj r:id="rId5" imgW="1765300" imgH="1041400" progId="">
                  <p:embed/>
                  <p:pic>
                    <p:nvPicPr>
                      <p:cNvPr id="0" name="Picture 47"/>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203848" y="4420394"/>
                        <a:ext cx="2225675" cy="131286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extLst>
      <p:ext uri="{BB962C8B-B14F-4D97-AF65-F5344CB8AC3E}">
        <p14:creationId xmlns:p14="http://schemas.microsoft.com/office/powerpoint/2010/main" val="398973111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7 - TextBox"/>
          <p:cNvSpPr txBox="1"/>
          <p:nvPr/>
        </p:nvSpPr>
        <p:spPr>
          <a:xfrm>
            <a:off x="-32" y="-24"/>
            <a:ext cx="9144032" cy="461665"/>
          </a:xfrm>
          <a:prstGeom prst="rect">
            <a:avLst/>
          </a:prstGeom>
          <a:noFill/>
        </p:spPr>
        <p:txBody>
          <a:bodyPr wrap="square" rtlCol="0">
            <a:spAutoFit/>
          </a:bodyPr>
          <a:lstStyle/>
          <a:p>
            <a:r>
              <a:rPr lang="el-GR" sz="2400" b="1" dirty="0" smtClean="0">
                <a:solidFill>
                  <a:srgbClr val="2B3616"/>
                </a:solidFill>
              </a:rPr>
              <a:t>Παράδειγμα 1</a:t>
            </a:r>
            <a:endParaRPr lang="el-GR" sz="2400" dirty="0">
              <a:solidFill>
                <a:srgbClr val="2B3616"/>
              </a:solidFill>
            </a:endParaRPr>
          </a:p>
        </p:txBody>
      </p:sp>
      <p:sp>
        <p:nvSpPr>
          <p:cNvPr id="5" name="8 - TextBox"/>
          <p:cNvSpPr txBox="1"/>
          <p:nvPr/>
        </p:nvSpPr>
        <p:spPr>
          <a:xfrm>
            <a:off x="-32" y="461641"/>
            <a:ext cx="9144032" cy="2800767"/>
          </a:xfrm>
          <a:prstGeom prst="rect">
            <a:avLst/>
          </a:prstGeom>
          <a:noFill/>
        </p:spPr>
        <p:txBody>
          <a:bodyPr wrap="square" rtlCol="0">
            <a:spAutoFit/>
          </a:bodyPr>
          <a:lstStyle/>
          <a:p>
            <a:pPr algn="just"/>
            <a:r>
              <a:rPr lang="el-GR" sz="1600" dirty="0">
                <a:solidFill>
                  <a:srgbClr val="2B3616"/>
                </a:solidFill>
              </a:rPr>
              <a:t>Σε καυστήρα </a:t>
            </a:r>
            <a:r>
              <a:rPr lang="el-GR" sz="1600" dirty="0" err="1">
                <a:solidFill>
                  <a:srgbClr val="2B3616"/>
                </a:solidFill>
              </a:rPr>
              <a:t>ρευστοστερεάς</a:t>
            </a:r>
            <a:r>
              <a:rPr lang="el-GR" sz="1600" dirty="0">
                <a:solidFill>
                  <a:srgbClr val="2B3616"/>
                </a:solidFill>
              </a:rPr>
              <a:t> κλίνης εισέρχονται υπολείμματα κοπής ξύλου με στοιχειακή σύσταση</a:t>
            </a:r>
            <a:r>
              <a:rPr lang="el-GR" sz="1600" dirty="0" smtClean="0">
                <a:solidFill>
                  <a:srgbClr val="2B3616"/>
                </a:solidFill>
              </a:rPr>
              <a:t>:</a:t>
            </a:r>
            <a:endParaRPr lang="en-US" sz="1600" dirty="0" smtClean="0">
              <a:solidFill>
                <a:srgbClr val="2B3616"/>
              </a:solidFill>
            </a:endParaRPr>
          </a:p>
          <a:p>
            <a:pPr algn="just"/>
            <a:endParaRPr lang="el-GR" sz="1600" dirty="0">
              <a:solidFill>
                <a:srgbClr val="2B3616"/>
              </a:solidFill>
            </a:endParaRPr>
          </a:p>
          <a:p>
            <a:pPr algn="just"/>
            <a:r>
              <a:rPr lang="el-GR" sz="1600" dirty="0">
                <a:solidFill>
                  <a:srgbClr val="2B3616"/>
                </a:solidFill>
              </a:rPr>
              <a:t>			</a:t>
            </a:r>
            <a:r>
              <a:rPr lang="en-US" sz="1600" dirty="0">
                <a:solidFill>
                  <a:srgbClr val="2B3616"/>
                </a:solidFill>
              </a:rPr>
              <a:t>C</a:t>
            </a:r>
            <a:r>
              <a:rPr lang="el-GR" sz="1600" dirty="0">
                <a:solidFill>
                  <a:srgbClr val="2B3616"/>
                </a:solidFill>
              </a:rPr>
              <a:t>		36 </a:t>
            </a:r>
          </a:p>
          <a:p>
            <a:pPr algn="just"/>
            <a:r>
              <a:rPr lang="el-GR" sz="1600" dirty="0">
                <a:solidFill>
                  <a:srgbClr val="2B3616"/>
                </a:solidFill>
              </a:rPr>
              <a:t>			</a:t>
            </a:r>
            <a:r>
              <a:rPr lang="en-US" sz="1600" dirty="0">
                <a:solidFill>
                  <a:srgbClr val="2B3616"/>
                </a:solidFill>
              </a:rPr>
              <a:t>H</a:t>
            </a:r>
            <a:r>
              <a:rPr lang="el-GR" sz="1600" dirty="0">
                <a:solidFill>
                  <a:srgbClr val="2B3616"/>
                </a:solidFill>
              </a:rPr>
              <a:t>	 	4 </a:t>
            </a:r>
          </a:p>
          <a:p>
            <a:pPr algn="just"/>
            <a:r>
              <a:rPr lang="el-GR" sz="1600" dirty="0">
                <a:solidFill>
                  <a:srgbClr val="2B3616"/>
                </a:solidFill>
              </a:rPr>
              <a:t>			</a:t>
            </a:r>
            <a:r>
              <a:rPr lang="en-US" sz="1600" dirty="0">
                <a:solidFill>
                  <a:srgbClr val="2B3616"/>
                </a:solidFill>
              </a:rPr>
              <a:t>O</a:t>
            </a:r>
            <a:r>
              <a:rPr lang="el-GR" sz="1600" dirty="0">
                <a:solidFill>
                  <a:srgbClr val="2B3616"/>
                </a:solidFill>
              </a:rPr>
              <a:t>		32 </a:t>
            </a:r>
          </a:p>
          <a:p>
            <a:pPr algn="just"/>
            <a:r>
              <a:rPr lang="el-GR" sz="1600" dirty="0">
                <a:solidFill>
                  <a:srgbClr val="2B3616"/>
                </a:solidFill>
              </a:rPr>
              <a:t>			</a:t>
            </a:r>
            <a:r>
              <a:rPr lang="en-US" sz="1600" dirty="0">
                <a:solidFill>
                  <a:srgbClr val="2B3616"/>
                </a:solidFill>
              </a:rPr>
              <a:t>H</a:t>
            </a:r>
            <a:r>
              <a:rPr lang="el-GR" sz="1600" baseline="-25000" dirty="0">
                <a:solidFill>
                  <a:srgbClr val="2B3616"/>
                </a:solidFill>
              </a:rPr>
              <a:t>2</a:t>
            </a:r>
            <a:r>
              <a:rPr lang="en-US" sz="1600" dirty="0">
                <a:solidFill>
                  <a:srgbClr val="2B3616"/>
                </a:solidFill>
              </a:rPr>
              <a:t>O</a:t>
            </a:r>
            <a:r>
              <a:rPr lang="el-GR" sz="1600" dirty="0">
                <a:solidFill>
                  <a:srgbClr val="2B3616"/>
                </a:solidFill>
              </a:rPr>
              <a:t>		25</a:t>
            </a:r>
          </a:p>
          <a:p>
            <a:pPr algn="just"/>
            <a:r>
              <a:rPr lang="el-GR" sz="1600" dirty="0">
                <a:solidFill>
                  <a:srgbClr val="2B3616"/>
                </a:solidFill>
              </a:rPr>
              <a:t>			στάχτη		3	% </a:t>
            </a:r>
            <a:r>
              <a:rPr lang="en-US" sz="1600" dirty="0">
                <a:solidFill>
                  <a:srgbClr val="2B3616"/>
                </a:solidFill>
              </a:rPr>
              <a:t>kg</a:t>
            </a:r>
            <a:r>
              <a:rPr lang="el-GR" sz="1600" dirty="0">
                <a:solidFill>
                  <a:srgbClr val="2B3616"/>
                </a:solidFill>
              </a:rPr>
              <a:t>/</a:t>
            </a:r>
            <a:r>
              <a:rPr lang="en-US" sz="1600" dirty="0">
                <a:solidFill>
                  <a:srgbClr val="2B3616"/>
                </a:solidFill>
              </a:rPr>
              <a:t>kg</a:t>
            </a:r>
            <a:endParaRPr lang="el-GR" sz="1600" dirty="0">
              <a:solidFill>
                <a:srgbClr val="2B3616"/>
              </a:solidFill>
            </a:endParaRPr>
          </a:p>
          <a:p>
            <a:pPr algn="just"/>
            <a:endParaRPr lang="en-US" sz="1600" dirty="0" smtClean="0">
              <a:solidFill>
                <a:srgbClr val="2B3616"/>
              </a:solidFill>
            </a:endParaRPr>
          </a:p>
          <a:p>
            <a:pPr algn="just"/>
            <a:r>
              <a:rPr lang="el-GR" sz="1600" dirty="0" smtClean="0">
                <a:solidFill>
                  <a:srgbClr val="2B3616"/>
                </a:solidFill>
              </a:rPr>
              <a:t>και </a:t>
            </a:r>
            <a:r>
              <a:rPr lang="el-GR" sz="1600" dirty="0">
                <a:solidFill>
                  <a:srgbClr val="2B3616"/>
                </a:solidFill>
              </a:rPr>
              <a:t>με ρυθμό </a:t>
            </a:r>
            <a:r>
              <a:rPr lang="en-US" sz="1600" dirty="0" smtClean="0">
                <a:solidFill>
                  <a:srgbClr val="2B3616"/>
                </a:solidFill>
              </a:rPr>
              <a:t>2</a:t>
            </a:r>
            <a:r>
              <a:rPr lang="el-GR" sz="1600" dirty="0" smtClean="0">
                <a:solidFill>
                  <a:srgbClr val="2B3616"/>
                </a:solidFill>
              </a:rPr>
              <a:t> </a:t>
            </a:r>
            <a:r>
              <a:rPr lang="en-US" sz="1600" dirty="0">
                <a:solidFill>
                  <a:srgbClr val="2B3616"/>
                </a:solidFill>
              </a:rPr>
              <a:t>kg</a:t>
            </a:r>
            <a:r>
              <a:rPr lang="el-GR" sz="1600" dirty="0">
                <a:solidFill>
                  <a:srgbClr val="2B3616"/>
                </a:solidFill>
              </a:rPr>
              <a:t>/</a:t>
            </a:r>
            <a:r>
              <a:rPr lang="en-US" sz="1600" dirty="0">
                <a:solidFill>
                  <a:srgbClr val="2B3616"/>
                </a:solidFill>
              </a:rPr>
              <a:t>s</a:t>
            </a:r>
            <a:r>
              <a:rPr lang="el-GR" sz="1600" dirty="0">
                <a:solidFill>
                  <a:srgbClr val="2B3616"/>
                </a:solidFill>
              </a:rPr>
              <a:t>. Τα </a:t>
            </a:r>
            <a:r>
              <a:rPr lang="el-GR" sz="1600" dirty="0" err="1">
                <a:solidFill>
                  <a:srgbClr val="2B3616"/>
                </a:solidFill>
              </a:rPr>
              <a:t>απαέρια</a:t>
            </a:r>
            <a:r>
              <a:rPr lang="el-GR" sz="1600" dirty="0">
                <a:solidFill>
                  <a:srgbClr val="2B3616"/>
                </a:solidFill>
              </a:rPr>
              <a:t> εξέρχονται σε θερμοκρασία 150 </a:t>
            </a:r>
            <a:r>
              <a:rPr lang="el-GR" sz="1600" baseline="30000" dirty="0">
                <a:solidFill>
                  <a:srgbClr val="2B3616"/>
                </a:solidFill>
              </a:rPr>
              <a:t>ο</a:t>
            </a:r>
            <a:r>
              <a:rPr lang="en-US" sz="1600" dirty="0">
                <a:solidFill>
                  <a:srgbClr val="2B3616"/>
                </a:solidFill>
              </a:rPr>
              <a:t>C</a:t>
            </a:r>
            <a:r>
              <a:rPr lang="el-GR" sz="1600" dirty="0">
                <a:solidFill>
                  <a:srgbClr val="2B3616"/>
                </a:solidFill>
              </a:rPr>
              <a:t> και περιέχουν 1 % </a:t>
            </a:r>
            <a:r>
              <a:rPr lang="en-US" sz="1600" dirty="0">
                <a:solidFill>
                  <a:srgbClr val="2B3616"/>
                </a:solidFill>
              </a:rPr>
              <a:t>CO</a:t>
            </a:r>
            <a:r>
              <a:rPr lang="el-GR" sz="1600" dirty="0">
                <a:solidFill>
                  <a:srgbClr val="2B3616"/>
                </a:solidFill>
              </a:rPr>
              <a:t>. Θεωρώντας 25 % περίσσεια αέρα, στην τροφοδοσία, να υπολογιστεί η ωφέλιμη θερμότητα και η απόδοση του καυστήρα ως προς την ΑΘΔ και την ΚΘΔ της τροφοδοσίας.</a:t>
            </a:r>
          </a:p>
        </p:txBody>
      </p:sp>
      <p:sp>
        <p:nvSpPr>
          <p:cNvPr id="10" name="Ορθογώνιο 9"/>
          <p:cNvSpPr/>
          <p:nvPr/>
        </p:nvSpPr>
        <p:spPr>
          <a:xfrm>
            <a:off x="-3852" y="3262408"/>
            <a:ext cx="9144032" cy="2529923"/>
          </a:xfrm>
          <a:prstGeom prst="rect">
            <a:avLst/>
          </a:prstGeom>
        </p:spPr>
        <p:txBody>
          <a:bodyPr wrap="square">
            <a:spAutoFit/>
          </a:bodyPr>
          <a:lstStyle/>
          <a:p>
            <a:pPr algn="just">
              <a:lnSpc>
                <a:spcPct val="115000"/>
              </a:lnSpc>
              <a:spcAft>
                <a:spcPts val="0"/>
              </a:spcAft>
            </a:pP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Λύση</a:t>
            </a:r>
            <a:endParaRPr lang="el-GR" sz="1600" dirty="0">
              <a:solidFill>
                <a:srgbClr val="2B3616"/>
              </a:solidFill>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l-GR" sz="1600" b="1" dirty="0">
                <a:solidFill>
                  <a:srgbClr val="2B3616"/>
                </a:solidFill>
                <a:latin typeface="Calibri" panose="020F0502020204030204" pitchFamily="34" charset="0"/>
                <a:ea typeface="Calibri" panose="020F0502020204030204" pitchFamily="34" charset="0"/>
                <a:cs typeface="Comic Sans MS" panose="030F0702030302020204" pitchFamily="66" charset="0"/>
              </a:rPr>
              <a:t>Ισοζύγιο Θερμότητας: 	θερμότητα που	=  ωφέλιμη   + </a:t>
            </a:r>
            <a:r>
              <a:rPr lang="en-US" sz="1600" b="1"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 </a:t>
            </a:r>
            <a:r>
              <a:rPr lang="el-GR" sz="1600" b="1"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λανθάνουσα </a:t>
            </a:r>
            <a:r>
              <a:rPr lang="el-GR" sz="1600" b="1" dirty="0">
                <a:solidFill>
                  <a:srgbClr val="2B3616"/>
                </a:solidFill>
                <a:latin typeface="Calibri" panose="020F0502020204030204" pitchFamily="34" charset="0"/>
                <a:ea typeface="Calibri" panose="020F0502020204030204" pitchFamily="34" charset="0"/>
                <a:cs typeface="Comic Sans MS" panose="030F0702030302020204" pitchFamily="66" charset="0"/>
              </a:rPr>
              <a:t>+ απώλειες</a:t>
            </a:r>
            <a:endParaRPr lang="el-GR" sz="1600" dirty="0">
              <a:solidFill>
                <a:srgbClr val="2B3616"/>
              </a:solidFill>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l-GR" sz="1600" b="1" dirty="0">
                <a:solidFill>
                  <a:srgbClr val="2B3616"/>
                </a:solidFill>
                <a:latin typeface="Calibri" panose="020F0502020204030204" pitchFamily="34" charset="0"/>
                <a:ea typeface="Calibri" panose="020F0502020204030204" pitchFamily="34" charset="0"/>
                <a:cs typeface="Comic Sans MS" panose="030F0702030302020204" pitchFamily="66" charset="0"/>
              </a:rPr>
              <a:t>			παράγεται	   </a:t>
            </a:r>
            <a:r>
              <a:rPr lang="en-US" sz="1600" b="1"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	    </a:t>
            </a:r>
            <a:r>
              <a:rPr lang="el-GR" sz="1600" b="1"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θερμότητα    </a:t>
            </a:r>
            <a:r>
              <a:rPr lang="el-GR" sz="1600" b="1" dirty="0" err="1">
                <a:solidFill>
                  <a:srgbClr val="2B3616"/>
                </a:solidFill>
                <a:latin typeface="Calibri" panose="020F0502020204030204" pitchFamily="34" charset="0"/>
                <a:ea typeface="Calibri" panose="020F0502020204030204" pitchFamily="34" charset="0"/>
                <a:cs typeface="Comic Sans MS" panose="030F0702030302020204" pitchFamily="66" charset="0"/>
              </a:rPr>
              <a:t>θερμότητα</a:t>
            </a:r>
            <a:r>
              <a:rPr lang="el-GR" sz="1600" b="1" dirty="0">
                <a:solidFill>
                  <a:srgbClr val="2B3616"/>
                </a:solidFill>
                <a:latin typeface="Calibri" panose="020F0502020204030204" pitchFamily="34" charset="0"/>
                <a:ea typeface="Calibri" panose="020F0502020204030204" pitchFamily="34" charset="0"/>
                <a:cs typeface="Comic Sans MS" panose="030F0702030302020204" pitchFamily="66" charset="0"/>
              </a:rPr>
              <a:t> </a:t>
            </a:r>
            <a:endParaRPr lang="el-GR" sz="1600" dirty="0">
              <a:solidFill>
                <a:srgbClr val="2B3616"/>
              </a:solidFill>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l-GR" sz="1600" b="1" dirty="0">
                <a:solidFill>
                  <a:srgbClr val="2B3616"/>
                </a:solidFill>
                <a:latin typeface="Calibri" panose="020F0502020204030204" pitchFamily="34" charset="0"/>
                <a:ea typeface="Calibri" panose="020F0502020204030204" pitchFamily="34" charset="0"/>
                <a:cs typeface="Comic Sans MS" panose="030F0702030302020204" pitchFamily="66" charset="0"/>
              </a:rPr>
              <a:t>			κατά την</a:t>
            </a:r>
            <a:endParaRPr lang="el-GR" sz="1600" dirty="0">
              <a:solidFill>
                <a:srgbClr val="2B3616"/>
              </a:solidFill>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l-GR" sz="1600" b="1" dirty="0">
                <a:solidFill>
                  <a:srgbClr val="2B3616"/>
                </a:solidFill>
                <a:latin typeface="Calibri" panose="020F0502020204030204" pitchFamily="34" charset="0"/>
                <a:ea typeface="Calibri" panose="020F0502020204030204" pitchFamily="34" charset="0"/>
                <a:cs typeface="Comic Sans MS" panose="030F0702030302020204" pitchFamily="66" charset="0"/>
              </a:rPr>
              <a:t>			καύση</a:t>
            </a:r>
            <a:endParaRPr lang="el-GR" sz="1600" dirty="0">
              <a:solidFill>
                <a:srgbClr val="2B3616"/>
              </a:solidFill>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l-GR" sz="1600" b="1" dirty="0">
                <a:solidFill>
                  <a:srgbClr val="2B3616"/>
                </a:solidFill>
                <a:latin typeface="Calibri" panose="020F0502020204030204" pitchFamily="34" charset="0"/>
                <a:ea typeface="Calibri" panose="020F0502020204030204" pitchFamily="34" charset="0"/>
                <a:cs typeface="Comic Sans MS" panose="030F0702030302020204" pitchFamily="66" charset="0"/>
              </a:rPr>
              <a:t> </a:t>
            </a:r>
            <a:endParaRPr lang="el-GR" sz="1600" dirty="0">
              <a:solidFill>
                <a:srgbClr val="2B3616"/>
              </a:solidFill>
              <a:latin typeface="Calibri" panose="020F0502020204030204" pitchFamily="34" charset="0"/>
              <a:ea typeface="Calibri" panose="020F0502020204030204" pitchFamily="34" charset="0"/>
              <a:cs typeface="Times New Roman" panose="02020603050405020304" pitchFamily="18" charset="0"/>
            </a:endParaRPr>
          </a:p>
          <a:p>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Η θερμότητα που παράγεται κατά την καύση μπορεί να υπολογιστεί από τη διαφορά της ενθαλπίας των προϊόντων της αντίδρασης μείον την ενθαλπία των αντιδρώντων (βιομάζα και αέρας). Για το λόγω αυτό αρχικά πρέπει να υπολογιστεί η ενθαλπία σχηματισμού της βιομάζας από την Α.Θ.Δ. της:</a:t>
            </a:r>
            <a:endParaRPr lang="el-GR" sz="1600" dirty="0">
              <a:solidFill>
                <a:srgbClr val="2B3616"/>
              </a:solidFill>
            </a:endParaRPr>
          </a:p>
        </p:txBody>
      </p:sp>
      <p:graphicFrame>
        <p:nvGraphicFramePr>
          <p:cNvPr id="11" name="Αντικείμενο 10"/>
          <p:cNvGraphicFramePr>
            <a:graphicFrameLocks noChangeAspect="1"/>
          </p:cNvGraphicFramePr>
          <p:nvPr>
            <p:extLst>
              <p:ext uri="{D42A27DB-BD31-4B8C-83A1-F6EECF244321}">
                <p14:modId xmlns:p14="http://schemas.microsoft.com/office/powerpoint/2010/main" val="2843177934"/>
              </p:ext>
            </p:extLst>
          </p:nvPr>
        </p:nvGraphicFramePr>
        <p:xfrm>
          <a:off x="2267744" y="5792331"/>
          <a:ext cx="3833813" cy="393700"/>
        </p:xfrm>
        <a:graphic>
          <a:graphicData uri="http://schemas.openxmlformats.org/presentationml/2006/ole">
            <mc:AlternateContent xmlns:mc="http://schemas.openxmlformats.org/markup-compatibility/2006">
              <mc:Choice xmlns:v="urn:schemas-microsoft-com:vml" Requires="v">
                <p:oleObj spid="_x0000_s3107" r:id="rId3" imgW="3835400" imgH="393700" progId="">
                  <p:embed/>
                </p:oleObj>
              </mc:Choice>
              <mc:Fallback>
                <p:oleObj r:id="rId3" imgW="3835400" imgH="393700" progId="">
                  <p:embed/>
                  <p:pic>
                    <p:nvPicPr>
                      <p:cNvPr id="0" name="Picture 2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267744" y="5792331"/>
                        <a:ext cx="3833813" cy="3937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extLst>
      <p:ext uri="{BB962C8B-B14F-4D97-AF65-F5344CB8AC3E}">
        <p14:creationId xmlns:p14="http://schemas.microsoft.com/office/powerpoint/2010/main" val="3060190486"/>
      </p:ext>
    </p:extLst>
  </p:cSld>
  <p:clrMapOvr>
    <a:masterClrMapping/>
  </p:clrMapOvr>
  <p:timing>
    <p:tnLst>
      <p:par>
        <p:cTn id="1" dur="indefinite" restart="never" nodeType="tmRoot"/>
      </p:par>
    </p:tnLst>
  </p:timing>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9493</TotalTime>
  <Words>1336</Words>
  <Application>Microsoft Office PowerPoint</Application>
  <PresentationFormat>On-screen Show (4:3)</PresentationFormat>
  <Paragraphs>445</Paragraphs>
  <Slides>30</Slides>
  <Notes>0</Notes>
  <HiddenSlides>0</HiddenSlides>
  <MMClips>0</MMClips>
  <ScaleCrop>false</ScaleCrop>
  <HeadingPairs>
    <vt:vector size="8" baseType="variant">
      <vt:variant>
        <vt:lpstr>Fonts Used</vt:lpstr>
      </vt:variant>
      <vt:variant>
        <vt:i4>8</vt:i4>
      </vt:variant>
      <vt:variant>
        <vt:lpstr>Theme</vt:lpstr>
      </vt:variant>
      <vt:variant>
        <vt:i4>1</vt:i4>
      </vt:variant>
      <vt:variant>
        <vt:lpstr>Embedded OLE Servers</vt:lpstr>
      </vt:variant>
      <vt:variant>
        <vt:i4>0</vt:i4>
      </vt:variant>
      <vt:variant>
        <vt:lpstr>Slide Titles</vt:lpstr>
      </vt:variant>
      <vt:variant>
        <vt:i4>30</vt:i4>
      </vt:variant>
    </vt:vector>
  </HeadingPairs>
  <TitlesOfParts>
    <vt:vector size="39" baseType="lpstr">
      <vt:lpstr>Arial</vt:lpstr>
      <vt:lpstr>Calibri</vt:lpstr>
      <vt:lpstr>Cambria Math</vt:lpstr>
      <vt:lpstr>Comic Sans MS</vt:lpstr>
      <vt:lpstr>Symbol</vt:lpstr>
      <vt:lpstr>Tahoma</vt:lpstr>
      <vt:lpstr>Times New Roman</vt:lpstr>
      <vt:lpstr>Wingdings</vt:lpstr>
      <vt:lpstr>Θέμα του Office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Διαφάνεια 1</dc:title>
  <dc:creator>costas</dc:creator>
  <cp:lastModifiedBy>Κωνσταντίνος Αθανασίου</cp:lastModifiedBy>
  <cp:revision>298</cp:revision>
  <dcterms:created xsi:type="dcterms:W3CDTF">2011-10-10T12:35:39Z</dcterms:created>
  <dcterms:modified xsi:type="dcterms:W3CDTF">2020-04-08T17:36:50Z</dcterms:modified>
</cp:coreProperties>
</file>