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4" r:id="rId16"/>
    <p:sldId id="269" r:id="rId17"/>
    <p:sldId id="270" r:id="rId18"/>
    <p:sldId id="271" r:id="rId19"/>
    <p:sldId id="272" r:id="rId20"/>
    <p:sldId id="273" r:id="rId21"/>
    <p:sldId id="276" r:id="rId22"/>
    <p:sldId id="279" r:id="rId23"/>
    <p:sldId id="278" r:id="rId24"/>
    <p:sldId id="277" r:id="rId25"/>
    <p:sldId id="281" r:id="rId26"/>
    <p:sldId id="282" r:id="rId27"/>
    <p:sldId id="283" r:id="rId28"/>
    <p:sldId id="284" r:id="rId29"/>
    <p:sldId id="285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3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8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014FA0F-8EFD-41E3-A03E-4325C7F7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" y="0"/>
            <a:ext cx="1208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3864C938-33DB-4E79-8D00-77119C39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7" y="647700"/>
            <a:ext cx="10512975" cy="5875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BC6E9D-43D1-406C-B7E2-9F51EF9B9728}"/>
              </a:ext>
            </a:extLst>
          </p:cNvPr>
          <p:cNvSpPr txBox="1"/>
          <p:nvPr/>
        </p:nvSpPr>
        <p:spPr>
          <a:xfrm>
            <a:off x="5038531" y="335106"/>
            <a:ext cx="76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ΠΑΡΑΔΕΙΓΜΑ  ΕΝΝΟΙΩΝ ΤΟΥ ΠΡΑΓΜΑΤΙΚΟΥ ΚΟΣΜΟΥ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5741AD-1A04-4B66-82D1-6C9F18820CB9}"/>
              </a:ext>
            </a:extLst>
          </p:cNvPr>
          <p:cNvSpPr txBox="1"/>
          <p:nvPr/>
        </p:nvSpPr>
        <p:spPr>
          <a:xfrm>
            <a:off x="6837028" y="4236440"/>
            <a:ext cx="2407640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FF00"/>
                </a:solidFill>
              </a:rPr>
              <a:t>Έτσι λοιπόν ο πρώτος άνθρωπος </a:t>
            </a:r>
            <a:r>
              <a:rPr lang="el-GR" sz="1400" dirty="0" err="1">
                <a:solidFill>
                  <a:srgbClr val="FFFF00"/>
                </a:solidFill>
              </a:rPr>
              <a:t>θαμπορούσε</a:t>
            </a:r>
            <a:r>
              <a:rPr lang="el-GR" sz="1400" dirty="0">
                <a:solidFill>
                  <a:srgbClr val="FFFF00"/>
                </a:solidFill>
              </a:rPr>
              <a:t> να είναι ψηλός με ΒΜ 0,2 ο 2</a:t>
            </a:r>
            <a:r>
              <a:rPr lang="el-GR" sz="1400" baseline="30000" dirty="0">
                <a:solidFill>
                  <a:srgbClr val="FFFF00"/>
                </a:solidFill>
              </a:rPr>
              <a:t>ος</a:t>
            </a:r>
            <a:r>
              <a:rPr lang="el-GR" sz="1400" dirty="0">
                <a:solidFill>
                  <a:srgbClr val="FFFF00"/>
                </a:solidFill>
              </a:rPr>
              <a:t> με ΒΜ 0,8 ο 3</a:t>
            </a:r>
            <a:r>
              <a:rPr lang="el-GR" sz="1400" baseline="30000" dirty="0">
                <a:solidFill>
                  <a:srgbClr val="FFFF00"/>
                </a:solidFill>
              </a:rPr>
              <a:t>ος</a:t>
            </a:r>
            <a:r>
              <a:rPr lang="el-GR" sz="1400" dirty="0">
                <a:solidFill>
                  <a:srgbClr val="FFFF00"/>
                </a:solidFill>
              </a:rPr>
              <a:t> με ΒΜ 0,9 ο 4</a:t>
            </a:r>
            <a:r>
              <a:rPr lang="el-GR" sz="1400" baseline="30000" dirty="0">
                <a:solidFill>
                  <a:srgbClr val="FFFF00"/>
                </a:solidFill>
              </a:rPr>
              <a:t>ος</a:t>
            </a:r>
            <a:r>
              <a:rPr lang="el-GR" sz="1400" dirty="0">
                <a:solidFill>
                  <a:srgbClr val="FFFF00"/>
                </a:solidFill>
              </a:rPr>
              <a:t> με ΒΜ 0,5 και ο τελευταίος με ΒΜ 0,6</a:t>
            </a:r>
          </a:p>
          <a:p>
            <a:endParaRPr lang="el-GR" sz="1400" dirty="0">
              <a:solidFill>
                <a:srgbClr val="FFFF00"/>
              </a:solidFill>
            </a:endParaRPr>
          </a:p>
          <a:p>
            <a:endParaRPr lang="el-GR" sz="1400" dirty="0">
              <a:solidFill>
                <a:srgbClr val="FFFF00"/>
              </a:solidFill>
            </a:endParaRP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xmlns="" id="{FBAAE327-485C-430B-ADC8-6E735206EAD8}"/>
              </a:ext>
            </a:extLst>
          </p:cNvPr>
          <p:cNvCxnSpPr/>
          <p:nvPr/>
        </p:nvCxnSpPr>
        <p:spPr>
          <a:xfrm flipH="1" flipV="1">
            <a:off x="5159229" y="4580389"/>
            <a:ext cx="1820411" cy="62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C23334B9-E6DE-4BAB-9B62-9CE30DE34CAE}"/>
              </a:ext>
            </a:extLst>
          </p:cNvPr>
          <p:cNvSpPr/>
          <p:nvPr/>
        </p:nvSpPr>
        <p:spPr>
          <a:xfrm>
            <a:off x="5061357" y="4118995"/>
            <a:ext cx="936771" cy="4613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ΒΜ 0,9</a:t>
            </a:r>
          </a:p>
        </p:txBody>
      </p:sp>
    </p:spTree>
    <p:extLst>
      <p:ext uri="{BB962C8B-B14F-4D97-AF65-F5344CB8AC3E}">
        <p14:creationId xmlns:p14="http://schemas.microsoft.com/office/powerpoint/2010/main" val="47782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BC6E9D-43D1-406C-B7E2-9F51EF9B9728}"/>
              </a:ext>
            </a:extLst>
          </p:cNvPr>
          <p:cNvSpPr txBox="1"/>
          <p:nvPr/>
        </p:nvSpPr>
        <p:spPr>
          <a:xfrm>
            <a:off x="5038531" y="335106"/>
            <a:ext cx="76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FUZZY T-NORMS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873A6B8-24F2-4758-A02D-6DC58959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56" y="1182826"/>
            <a:ext cx="8925887" cy="36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BC6E9D-43D1-406C-B7E2-9F51EF9B9728}"/>
              </a:ext>
            </a:extLst>
          </p:cNvPr>
          <p:cNvSpPr txBox="1"/>
          <p:nvPr/>
        </p:nvSpPr>
        <p:spPr>
          <a:xfrm>
            <a:off x="5038531" y="335106"/>
            <a:ext cx="76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FUZZY T-NORMS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97643A9-F796-4E0A-B930-ABCC9189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191" y="839925"/>
            <a:ext cx="7960568" cy="53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2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BC6E9D-43D1-406C-B7E2-9F51EF9B9728}"/>
              </a:ext>
            </a:extLst>
          </p:cNvPr>
          <p:cNvSpPr txBox="1"/>
          <p:nvPr/>
        </p:nvSpPr>
        <p:spPr>
          <a:xfrm>
            <a:off x="5038531" y="335106"/>
            <a:ext cx="76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FUZZY T-NORMS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A5D276A-18F9-4B62-B89A-3E1433A5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52" y="1188251"/>
            <a:ext cx="6298041" cy="186659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547B904-D98C-46A5-B60B-FB5BC41E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52" y="3054849"/>
            <a:ext cx="6298041" cy="1728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45F60E-D985-474E-A031-4816F66CCA42}"/>
              </a:ext>
            </a:extLst>
          </p:cNvPr>
          <p:cNvSpPr txBox="1"/>
          <p:nvPr/>
        </p:nvSpPr>
        <p:spPr>
          <a:xfrm>
            <a:off x="679508" y="5394121"/>
            <a:ext cx="1036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Υπάρχουν και οι πράξεις Ασαφούς Διάζευξης </a:t>
            </a:r>
            <a:r>
              <a:rPr lang="en-US" dirty="0"/>
              <a:t>S-Norms </a:t>
            </a:r>
            <a:r>
              <a:rPr lang="el-GR" dirty="0"/>
              <a:t>που εκτελούν την λογική πράξη Η</a:t>
            </a:r>
          </a:p>
          <a:p>
            <a:r>
              <a:rPr lang="el-GR" dirty="0"/>
              <a:t>Πχ    Κόκκινη Ντομάτα Ή Σάπια Ντομάτα … Περισσότερα στο βιβλίο  μου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B01422-AAC9-463A-BAC1-8A2982AB5105}"/>
              </a:ext>
            </a:extLst>
          </p:cNvPr>
          <p:cNvSpPr txBox="1"/>
          <p:nvPr/>
        </p:nvSpPr>
        <p:spPr>
          <a:xfrm>
            <a:off x="8976220" y="1315689"/>
            <a:ext cx="3061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Υπάρχουν και πολλές ακόμα πράξεις Τ</a:t>
            </a:r>
            <a:r>
              <a:rPr lang="en-US" dirty="0">
                <a:solidFill>
                  <a:srgbClr val="FFFF00"/>
                </a:solidFill>
              </a:rPr>
              <a:t>-Norms </a:t>
            </a:r>
            <a:r>
              <a:rPr lang="el-GR" dirty="0">
                <a:solidFill>
                  <a:srgbClr val="FFFF00"/>
                </a:solidFill>
              </a:rPr>
              <a:t>και </a:t>
            </a:r>
            <a:r>
              <a:rPr lang="en-US" dirty="0">
                <a:solidFill>
                  <a:srgbClr val="FFFF00"/>
                </a:solidFill>
              </a:rPr>
              <a:t>S-Norms  </a:t>
            </a:r>
            <a:r>
              <a:rPr lang="el-GR" dirty="0">
                <a:solidFill>
                  <a:srgbClr val="FFFF00"/>
                </a:solidFill>
              </a:rPr>
              <a:t>στο βιβλίο μου αν σας ενδιαφέρει</a:t>
            </a:r>
          </a:p>
        </p:txBody>
      </p:sp>
    </p:spTree>
    <p:extLst>
      <p:ext uri="{BB962C8B-B14F-4D97-AF65-F5344CB8AC3E}">
        <p14:creationId xmlns:p14="http://schemas.microsoft.com/office/powerpoint/2010/main" val="275719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A5B9E65-CB9A-4145-9801-DE232293F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428" y="3029940"/>
            <a:ext cx="121175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Η </a:t>
            </a:r>
            <a:r>
              <a:rPr kumimoji="0" lang="el-GR" altLang="el-G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ανισοροπημένη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ταξινόμηση </a:t>
            </a: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Unbalanced Classification 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περιλαμβάνει την ανάπτυξη μοντέλων πρόβλεψης σε σύνολα δεδομένων ταξινόμησης που έχουν σοβαρή ανισορροπία</a:t>
            </a:r>
            <a:r>
              <a:rPr kumimoji="0" lang="en-US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br>
              <a:rPr kumimoji="0" lang="en-US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lang="en-US" altLang="el-GR" sz="2000" cap="none" dirty="0">
                <a:latin typeface="Arial Unicode MS"/>
              </a:rPr>
              <a:t/>
            </a:r>
            <a:br>
              <a:rPr lang="en-US" altLang="el-GR" sz="2000" cap="none" dirty="0">
                <a:latin typeface="Arial Unicode MS"/>
              </a:rPr>
            </a:br>
            <a:r>
              <a:rPr kumimoji="0" lang="en-US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/>
            </a:r>
            <a:br>
              <a:rPr kumimoji="0" lang="en-US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lang="el-GR" altLang="el-GR" sz="2000" cap="none" dirty="0">
                <a:latin typeface="Arial Unicode MS"/>
              </a:rPr>
              <a:t/>
            </a:r>
            <a:br>
              <a:rPr lang="el-GR" altLang="el-GR" sz="2000" cap="none" dirty="0">
                <a:latin typeface="Arial Unicode MS"/>
              </a:rPr>
            </a:br>
            <a:r>
              <a:rPr lang="el-GR" altLang="el-GR" sz="2000" cap="none" dirty="0">
                <a:latin typeface="Arial Unicode MS"/>
              </a:rPr>
              <a:t/>
            </a:r>
            <a:br>
              <a:rPr lang="el-GR" altLang="el-GR" sz="2000" cap="none" dirty="0">
                <a:latin typeface="Arial Unicode MS"/>
              </a:rPr>
            </a:br>
            <a:r>
              <a:rPr lang="en-US" altLang="el-GR" sz="2000" cap="none" dirty="0">
                <a:latin typeface="Arial Unicode MS"/>
              </a:rPr>
              <a:t/>
            </a:r>
            <a:br>
              <a:rPr lang="en-US" altLang="el-GR" sz="2000" cap="none" dirty="0">
                <a:latin typeface="Arial Unicode MS"/>
              </a:rPr>
            </a:b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BB6EBE9-62A5-48EB-9367-7A0FEE99B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3" y="3828060"/>
            <a:ext cx="114655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Η πρόκληση της εργασίας με 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μη ισορροπημένα 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σύνολα δεδομένων </a:t>
            </a:r>
            <a:r>
              <a:rPr lang="el-GR" altLang="el-GR" sz="2000" dirty="0">
                <a:latin typeface="Arial Unicode MS"/>
              </a:rPr>
              <a:t>έγκειται στο γεγονός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ότι οι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περισσότερες τεχνικές μηχανικής μάθησης θα </a:t>
            </a:r>
            <a:r>
              <a:rPr lang="el-GR" altLang="el-GR" sz="2000" dirty="0">
                <a:latin typeface="Arial Unicode MS"/>
              </a:rPr>
              <a:t>τα 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αγνοήσουν, και με τη σειρά τους θα έχουν χαμηλή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απόδοση </a:t>
            </a:r>
            <a:r>
              <a:rPr lang="el-GR" altLang="el-GR" sz="2000" dirty="0">
                <a:latin typeface="Arial Unicode MS"/>
              </a:rPr>
              <a:t>στην κατηγορία μειονοτήτων.</a:t>
            </a:r>
            <a:endParaRPr lang="en-US" altLang="el-GR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dirty="0">
                <a:latin typeface="Arial Unicode MS"/>
              </a:rPr>
              <a:t>Σ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υνήθως όμως είναι η απόδοση στην κατηγορία μειονοτήτων που είναι πιο σημαντική</a:t>
            </a: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.</a:t>
            </a: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2000" b="1" dirty="0">
              <a:solidFill>
                <a:srgbClr val="FFFF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5CBD4CE-AC10-44F2-8836-23C62235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3" y="5708027"/>
            <a:ext cx="120263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400" dirty="0">
                <a:latin typeface="Arial Unicode MS"/>
              </a:rPr>
              <a:t>Σ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υνθέτει νέα παραδείγματα από την τάξη των μειονοτήτων. Αυτός είναι ένας τύπος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αύξησης δεδομένων για πίνακες δεδομένων και μπορεί να είναι πολύ αποτελεσματικός</a:t>
            </a: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E4CB3543-AC9E-40AE-99C0-099CECE6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41" y="244731"/>
            <a:ext cx="5558290" cy="2794047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B36ECE5E-C02F-451F-993A-74C37A638106}"/>
              </a:ext>
            </a:extLst>
          </p:cNvPr>
          <p:cNvSpPr/>
          <p:nvPr/>
        </p:nvSpPr>
        <p:spPr>
          <a:xfrm>
            <a:off x="45633" y="0"/>
            <a:ext cx="1009603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Synthetic Minority Oversampling Technique</a:t>
            </a:r>
            <a:r>
              <a:rPr lang="el-GR" altLang="el-GR" sz="3600" dirty="0"/>
              <a:t> </a:t>
            </a:r>
            <a:endParaRPr lang="el-GR" altLang="el-GR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8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4C11C8-90B7-435D-A981-82BFA0C8B216}"/>
              </a:ext>
            </a:extLst>
          </p:cNvPr>
          <p:cNvSpPr txBox="1"/>
          <p:nvPr/>
        </p:nvSpPr>
        <p:spPr>
          <a:xfrm>
            <a:off x="0" y="485278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pPr algn="just"/>
            <a:r>
              <a:rPr lang="el-GR" sz="2400" b="1" dirty="0">
                <a:solidFill>
                  <a:srgbClr val="FFFF00"/>
                </a:solidFill>
              </a:rPr>
              <a:t>Συγκεκριμένα, επιλέγεται ένα τυχαίο παράδειγμα Α από την τάξη των μειονοτήτων. </a:t>
            </a:r>
          </a:p>
          <a:p>
            <a:pPr algn="just"/>
            <a:r>
              <a:rPr lang="el-GR" sz="2400" b="1" dirty="0">
                <a:solidFill>
                  <a:srgbClr val="FFFF00"/>
                </a:solidFill>
              </a:rPr>
              <a:t>Στη συνέχεια, βρίσκονται k από τους </a:t>
            </a:r>
            <a:r>
              <a:rPr lang="el-GR" sz="2400" b="1" dirty="0">
                <a:solidFill>
                  <a:srgbClr val="0070C0"/>
                </a:solidFill>
              </a:rPr>
              <a:t>πλησιέστερους γείτονες </a:t>
            </a:r>
            <a:r>
              <a:rPr lang="el-GR" sz="2400" b="1" dirty="0">
                <a:solidFill>
                  <a:srgbClr val="FFFF00"/>
                </a:solidFill>
              </a:rPr>
              <a:t>για αυτό το παράδειγμα (συνήθως k = 5).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Επιλέγεται τυχαία ένας γείτονας Β και δημιουργείται ένα συνθετικό παράδειγμα σε ένα τυχαία επιλεγμένο σημείο μεταξύ των δύο επιλεγμένων  χαρακτηριστικών Α και Β.</a:t>
            </a:r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E6EB244-D342-4968-9BDD-326859F6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3712"/>
            <a:ext cx="1194461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Συχνά τα σύνολα δεδομένων του πραγματικού κόσμου αποτελούνται κυρίως από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“</a:t>
            </a:r>
            <a:r>
              <a:rPr kumimoji="0" lang="en-US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Normal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" περιπτώσεις με μόνο ένα μικρό ποσοστό "μη φυσιολογικών </a:t>
            </a:r>
            <a:r>
              <a:rPr lang="el-GR" altLang="el-GR" sz="2400" dirty="0">
                <a:latin typeface="Arial Unicode MS"/>
              </a:rPr>
              <a:t>παραδειγμάτων.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Είναι επίσης η περίπτωση ότι το κόστος της εσφαλμένης ταξινόμησης ενός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μη φυσιολογικού (ενδιαφέροντος) παραδείγματος ως κανονικού παραδείγματος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είναι συχνά πολύ υψηλότερο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από το κόστος του αντίστροφου σφάλματος.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BA8534E-96FA-4622-8F0E-3B553380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385"/>
            <a:ext cx="12386930" cy="14566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Balancing unbalanced data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l-GR" sz="2400" b="1" dirty="0">
                <a:solidFill>
                  <a:srgbClr val="FFFF00"/>
                </a:solidFill>
              </a:rPr>
              <a:t>η </a:t>
            </a:r>
            <a:r>
              <a:rPr lang="el-GR" sz="2400" b="1" dirty="0" err="1">
                <a:solidFill>
                  <a:srgbClr val="FFFF00"/>
                </a:solidFill>
              </a:rPr>
              <a:t>μεθοδοσ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smote 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SYNTHETIC MINORITY OVERSAMPLING TECHNIQUE</a:t>
            </a:r>
            <a:endParaRPr lang="el-GR" sz="2400" b="1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A79A7BB8-FC85-4D07-90A5-0C5933B43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8046"/>
            <a:ext cx="12036056" cy="5114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6DE916-057D-4143-B30F-1ABF8252DF49}"/>
              </a:ext>
            </a:extLst>
          </p:cNvPr>
          <p:cNvSpPr txBox="1"/>
          <p:nvPr/>
        </p:nvSpPr>
        <p:spPr>
          <a:xfrm>
            <a:off x="329609" y="43593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ΕΣΤΩ ΟΙ ΠΙΟ ΚΑΤΩ ΚΛΑΣΕΙΣ</a:t>
            </a:r>
          </a:p>
        </p:txBody>
      </p:sp>
    </p:spTree>
    <p:extLst>
      <p:ext uri="{BB962C8B-B14F-4D97-AF65-F5344CB8AC3E}">
        <p14:creationId xmlns:p14="http://schemas.microsoft.com/office/powerpoint/2010/main" val="250131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05DDF101-63BE-4F50-905F-9B421D69E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89219" cy="6885774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xmlns="" id="{CBC29DCF-98CE-4E04-B658-594CEE655E4B}"/>
              </a:ext>
            </a:extLst>
          </p:cNvPr>
          <p:cNvCxnSpPr/>
          <p:nvPr/>
        </p:nvCxnSpPr>
        <p:spPr>
          <a:xfrm>
            <a:off x="606056" y="382772"/>
            <a:ext cx="850604" cy="861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E09C51-E98D-423C-B637-9D57AC40F95B}"/>
              </a:ext>
            </a:extLst>
          </p:cNvPr>
          <p:cNvSpPr txBox="1"/>
          <p:nvPr/>
        </p:nvSpPr>
        <p:spPr>
          <a:xfrm>
            <a:off x="1541721" y="874677"/>
            <a:ext cx="20733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Διαλέγω φίλτρο</a:t>
            </a:r>
          </a:p>
        </p:txBody>
      </p:sp>
    </p:spTree>
    <p:extLst>
      <p:ext uri="{BB962C8B-B14F-4D97-AF65-F5344CB8AC3E}">
        <p14:creationId xmlns:p14="http://schemas.microsoft.com/office/powerpoint/2010/main" val="86776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C5273F9-9CF3-4DAC-BC96-80A932F9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7BEF1541-43FA-4AC5-A151-561F442B9804}"/>
              </a:ext>
            </a:extLst>
          </p:cNvPr>
          <p:cNvCxnSpPr>
            <a:cxnSpLocks/>
          </p:cNvCxnSpPr>
          <p:nvPr/>
        </p:nvCxnSpPr>
        <p:spPr>
          <a:xfrm flipH="1">
            <a:off x="2296633" y="2190308"/>
            <a:ext cx="584790" cy="574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D7523386-A923-430C-A7A3-9203FCC16E15}"/>
              </a:ext>
            </a:extLst>
          </p:cNvPr>
          <p:cNvSpPr/>
          <p:nvPr/>
        </p:nvSpPr>
        <p:spPr>
          <a:xfrm>
            <a:off x="2681176" y="1552353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φίλτρα</a:t>
            </a:r>
          </a:p>
        </p:txBody>
      </p:sp>
    </p:spTree>
    <p:extLst>
      <p:ext uri="{BB962C8B-B14F-4D97-AF65-F5344CB8AC3E}">
        <p14:creationId xmlns:p14="http://schemas.microsoft.com/office/powerpoint/2010/main" val="271899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34221967-F57E-440F-91C1-8BFFEB85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76357710-BD8D-4ECC-9D24-D9C791480E5E}"/>
              </a:ext>
            </a:extLst>
          </p:cNvPr>
          <p:cNvCxnSpPr>
            <a:cxnSpLocks/>
          </p:cNvCxnSpPr>
          <p:nvPr/>
        </p:nvCxnSpPr>
        <p:spPr>
          <a:xfrm flipH="1">
            <a:off x="2456121" y="701749"/>
            <a:ext cx="584790" cy="574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Εικόνα" descr="FuzzyLogicLogo.png">
            <a:extLst>
              <a:ext uri="{FF2B5EF4-FFF2-40B4-BE49-F238E27FC236}">
                <a16:creationId xmlns:a16="http://schemas.microsoft.com/office/drawing/2014/main" xmlns="" id="{E90B514B-2A2B-45D7-A175-06404829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08" y="1176337"/>
            <a:ext cx="41529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7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C2C13F1-CDAA-46D2-A947-36A06AA8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3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BE7514-5591-4CB8-9D5E-9DEF3884D79A}"/>
              </a:ext>
            </a:extLst>
          </p:cNvPr>
          <p:cNvSpPr txBox="1"/>
          <p:nvPr/>
        </p:nvSpPr>
        <p:spPr>
          <a:xfrm>
            <a:off x="3051544" y="2360429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7030A0"/>
                </a:solidFill>
              </a:rPr>
              <a:t>Η Κλάση 0 είναι η </a:t>
            </a:r>
            <a:r>
              <a:rPr lang="en-US" sz="1400" b="1" dirty="0">
                <a:solidFill>
                  <a:srgbClr val="7030A0"/>
                </a:solidFill>
              </a:rPr>
              <a:t>Minority </a:t>
            </a:r>
            <a:r>
              <a:rPr lang="el-GR" sz="1400" b="1" dirty="0">
                <a:solidFill>
                  <a:srgbClr val="7030A0"/>
                </a:solidFill>
              </a:rPr>
              <a:t>Αν την κάνω 1 και την άλλη 0 τότε θα αυξήσει η </a:t>
            </a:r>
            <a:r>
              <a:rPr lang="en-US" sz="1400" b="1" dirty="0">
                <a:solidFill>
                  <a:srgbClr val="7030A0"/>
                </a:solidFill>
              </a:rPr>
              <a:t>SMOTE </a:t>
            </a:r>
            <a:r>
              <a:rPr lang="el-GR" sz="1400" b="1" dirty="0">
                <a:solidFill>
                  <a:srgbClr val="7030A0"/>
                </a:solidFill>
              </a:rPr>
              <a:t>την </a:t>
            </a:r>
            <a:r>
              <a:rPr lang="en-US" sz="1400" b="1" dirty="0">
                <a:solidFill>
                  <a:srgbClr val="7030A0"/>
                </a:solidFill>
              </a:rPr>
              <a:t>Majority class </a:t>
            </a:r>
            <a:r>
              <a:rPr lang="el-GR" sz="1400" b="1" dirty="0">
                <a:solidFill>
                  <a:srgbClr val="7030A0"/>
                </a:solidFill>
              </a:rPr>
              <a:t>και θα χειροτερέψει την ανισορροπία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xmlns="" id="{D8DFB44E-22EF-415E-A64F-477A4CC016F4}"/>
              </a:ext>
            </a:extLst>
          </p:cNvPr>
          <p:cNvCxnSpPr>
            <a:cxnSpLocks/>
          </p:cNvCxnSpPr>
          <p:nvPr/>
        </p:nvCxnSpPr>
        <p:spPr>
          <a:xfrm>
            <a:off x="2510169" y="3219156"/>
            <a:ext cx="430619" cy="419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xmlns="" id="{E74A0F78-0E5D-46E9-914A-5D5E6734B9DA}"/>
              </a:ext>
            </a:extLst>
          </p:cNvPr>
          <p:cNvCxnSpPr>
            <a:cxnSpLocks/>
          </p:cNvCxnSpPr>
          <p:nvPr/>
        </p:nvCxnSpPr>
        <p:spPr>
          <a:xfrm>
            <a:off x="2661683" y="1964883"/>
            <a:ext cx="306572" cy="791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C75A70-ABED-49E9-B2E8-D6AF1EC5D4C7}"/>
              </a:ext>
            </a:extLst>
          </p:cNvPr>
          <p:cNvSpPr txBox="1"/>
          <p:nvPr/>
        </p:nvSpPr>
        <p:spPr>
          <a:xfrm>
            <a:off x="3370521" y="3389717"/>
            <a:ext cx="238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Ποσοστιαία αύξηση πχ 100%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xmlns="" id="{1394BD4B-E197-4685-A58E-29677049AC46}"/>
              </a:ext>
            </a:extLst>
          </p:cNvPr>
          <p:cNvCxnSpPr>
            <a:cxnSpLocks/>
          </p:cNvCxnSpPr>
          <p:nvPr/>
        </p:nvCxnSpPr>
        <p:spPr>
          <a:xfrm>
            <a:off x="2589913" y="2924321"/>
            <a:ext cx="306572" cy="349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xmlns="" id="{E9C34E5B-C4A8-45E4-97BC-3111F734129C}"/>
              </a:ext>
            </a:extLst>
          </p:cNvPr>
          <p:cNvCxnSpPr>
            <a:cxnSpLocks/>
          </p:cNvCxnSpPr>
          <p:nvPr/>
        </p:nvCxnSpPr>
        <p:spPr>
          <a:xfrm flipV="1">
            <a:off x="5566144" y="4451569"/>
            <a:ext cx="0" cy="75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xmlns="" id="{E50D2D97-5698-41AA-9505-EF3EF45EFD9D}"/>
              </a:ext>
            </a:extLst>
          </p:cNvPr>
          <p:cNvCxnSpPr>
            <a:cxnSpLocks/>
          </p:cNvCxnSpPr>
          <p:nvPr/>
        </p:nvCxnSpPr>
        <p:spPr>
          <a:xfrm flipV="1">
            <a:off x="11227981" y="1262097"/>
            <a:ext cx="260497" cy="556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Έλλειψη 1"/>
          <p:cNvSpPr/>
          <p:nvPr/>
        </p:nvSpPr>
        <p:spPr>
          <a:xfrm>
            <a:off x="2836333" y="2755974"/>
            <a:ext cx="338667" cy="343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2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4AC9BF8-D217-4CCA-83EC-73790189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792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55DC9D6D-F82B-4F42-9F35-847295C8D9B9}"/>
              </a:ext>
            </a:extLst>
          </p:cNvPr>
          <p:cNvCxnSpPr>
            <a:cxnSpLocks/>
          </p:cNvCxnSpPr>
          <p:nvPr/>
        </p:nvCxnSpPr>
        <p:spPr>
          <a:xfrm>
            <a:off x="7049386" y="5582093"/>
            <a:ext cx="310115" cy="608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A7BE19-E1A6-4290-BD66-22303F8A4174}"/>
              </a:ext>
            </a:extLst>
          </p:cNvPr>
          <p:cNvSpPr txBox="1"/>
          <p:nvPr/>
        </p:nvSpPr>
        <p:spPr>
          <a:xfrm>
            <a:off x="6461049" y="5135526"/>
            <a:ext cx="255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Αύξηση 100%</a:t>
            </a:r>
          </a:p>
        </p:txBody>
      </p:sp>
    </p:spTree>
    <p:extLst>
      <p:ext uri="{BB962C8B-B14F-4D97-AF65-F5344CB8AC3E}">
        <p14:creationId xmlns:p14="http://schemas.microsoft.com/office/powerpoint/2010/main" val="294494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4DDA5282-868B-4B07-8FB9-B501CECF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032"/>
            <a:ext cx="12192000" cy="551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B81C9-5922-4250-8C98-6C8DC89F356D}"/>
              </a:ext>
            </a:extLst>
          </p:cNvPr>
          <p:cNvSpPr txBox="1"/>
          <p:nvPr/>
        </p:nvSpPr>
        <p:spPr>
          <a:xfrm>
            <a:off x="2307265" y="265814"/>
            <a:ext cx="682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K  FOLD CROSS VALIDATION</a:t>
            </a:r>
            <a:endParaRPr lang="el-G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F0CF655-BF32-4A0D-8087-61419ECC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3257"/>
            <a:ext cx="9947644" cy="1293028"/>
          </a:xfrm>
        </p:spPr>
        <p:txBody>
          <a:bodyPr/>
          <a:lstStyle/>
          <a:p>
            <a:r>
              <a:rPr lang="el-GR" dirty="0"/>
              <a:t>ΠΙΘΑΝΟ ΠΡΟΒΛΗΜΑ  </a:t>
            </a:r>
            <a:r>
              <a:rPr lang="en-US" dirty="0"/>
              <a:t>OVERTRAINING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58E4FF2-4AF7-4A57-AB0A-52E03C74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31304"/>
            <a:ext cx="11982893" cy="5726696"/>
          </a:xfrm>
        </p:spPr>
        <p:txBody>
          <a:bodyPr/>
          <a:lstStyle/>
          <a:p>
            <a:r>
              <a:rPr lang="el-GR" dirty="0"/>
              <a:t>Η μέθοδος </a:t>
            </a:r>
            <a:r>
              <a:rPr lang="en-US" dirty="0"/>
              <a:t>SMOTE </a:t>
            </a:r>
            <a:r>
              <a:rPr lang="el-GR" dirty="0"/>
              <a:t>προσθέτει τα νέα συνθετικά δεδομένα στο τέλος του συνόλου δεδομένων.</a:t>
            </a:r>
          </a:p>
          <a:p>
            <a:r>
              <a:rPr lang="el-GR" dirty="0"/>
              <a:t>Άρα αν κάνω κ-</a:t>
            </a:r>
            <a:r>
              <a:rPr lang="en-US" dirty="0"/>
              <a:t>fold cross validation </a:t>
            </a:r>
            <a:r>
              <a:rPr lang="el-GR" dirty="0"/>
              <a:t>τότε θα υπάρχει πιθανότητα σε κάποιο </a:t>
            </a:r>
            <a:r>
              <a:rPr lang="en-US" dirty="0"/>
              <a:t>fold </a:t>
            </a:r>
            <a:r>
              <a:rPr lang="el-GR" dirty="0"/>
              <a:t>να έχω μόνο δεδομένα της </a:t>
            </a:r>
            <a:r>
              <a:rPr lang="en-US" dirty="0"/>
              <a:t>minority class </a:t>
            </a:r>
            <a:r>
              <a:rPr lang="el-GR" dirty="0"/>
              <a:t>στα τελευταία κάτω </a:t>
            </a:r>
            <a:r>
              <a:rPr lang="en-US" dirty="0"/>
              <a:t>folds </a:t>
            </a:r>
            <a:r>
              <a:rPr lang="el-GR" dirty="0"/>
              <a:t>και σε κάποια μόνο της </a:t>
            </a:r>
            <a:r>
              <a:rPr lang="en-US" dirty="0"/>
              <a:t>Majority class </a:t>
            </a:r>
            <a:r>
              <a:rPr lang="el-GR" dirty="0"/>
              <a:t> στα αρχικά </a:t>
            </a:r>
            <a:r>
              <a:rPr lang="en-US" dirty="0"/>
              <a:t>folds. </a:t>
            </a:r>
          </a:p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1809844E-5D42-409E-AAAA-F49073C45F10}"/>
              </a:ext>
            </a:extLst>
          </p:cNvPr>
          <p:cNvSpPr/>
          <p:nvPr/>
        </p:nvSpPr>
        <p:spPr>
          <a:xfrm>
            <a:off x="691116" y="3094074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89ADCF1-0CE1-4D7B-8DD6-2349BFE45AD2}"/>
              </a:ext>
            </a:extLst>
          </p:cNvPr>
          <p:cNvSpPr/>
          <p:nvPr/>
        </p:nvSpPr>
        <p:spPr>
          <a:xfrm>
            <a:off x="691115" y="3895060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 Yes No Yes No </a:t>
            </a:r>
            <a:r>
              <a:rPr lang="en-US" dirty="0" err="1"/>
              <a:t>No</a:t>
            </a:r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A1E45301-C78F-4D3F-90D4-D69A74548104}"/>
              </a:ext>
            </a:extLst>
          </p:cNvPr>
          <p:cNvSpPr/>
          <p:nvPr/>
        </p:nvSpPr>
        <p:spPr>
          <a:xfrm>
            <a:off x="691115" y="4651744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2AF0126F-C931-4685-9D79-4D3969DE6A58}"/>
              </a:ext>
            </a:extLst>
          </p:cNvPr>
          <p:cNvSpPr/>
          <p:nvPr/>
        </p:nvSpPr>
        <p:spPr>
          <a:xfrm>
            <a:off x="691114" y="5402403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6936CEAE-2594-4B69-8637-625A92937D4F}"/>
              </a:ext>
            </a:extLst>
          </p:cNvPr>
          <p:cNvSpPr/>
          <p:nvPr/>
        </p:nvSpPr>
        <p:spPr>
          <a:xfrm>
            <a:off x="691114" y="6172200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 </a:t>
            </a:r>
            <a:r>
              <a:rPr lang="en-US" dirty="0" err="1"/>
              <a:t>Yes</a:t>
            </a:r>
            <a:r>
              <a:rPr lang="en-US" dirty="0"/>
              <a:t> </a:t>
            </a:r>
            <a:r>
              <a:rPr lang="en-US" dirty="0" err="1"/>
              <a:t>Yes</a:t>
            </a:r>
            <a:r>
              <a:rPr lang="en-US" dirty="0"/>
              <a:t> </a:t>
            </a:r>
            <a:r>
              <a:rPr lang="en-US" dirty="0" err="1"/>
              <a:t>Yes</a:t>
            </a:r>
            <a:r>
              <a:rPr lang="en-US" dirty="0"/>
              <a:t> </a:t>
            </a:r>
            <a:r>
              <a:rPr lang="en-US" dirty="0" err="1"/>
              <a:t>Yes</a:t>
            </a:r>
            <a:r>
              <a:rPr lang="en-US" dirty="0"/>
              <a:t> </a:t>
            </a:r>
            <a:r>
              <a:rPr lang="en-US" dirty="0" err="1"/>
              <a:t>Yes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F225D0-1441-4777-8511-6E2510A31764}"/>
              </a:ext>
            </a:extLst>
          </p:cNvPr>
          <p:cNvSpPr txBox="1"/>
          <p:nvPr/>
        </p:nvSpPr>
        <p:spPr>
          <a:xfrm>
            <a:off x="2817628" y="3584576"/>
            <a:ext cx="27325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fold CV</a:t>
            </a:r>
          </a:p>
          <a:p>
            <a:endParaRPr lang="en-US" dirty="0"/>
          </a:p>
          <a:p>
            <a:r>
              <a:rPr lang="en-US" dirty="0"/>
              <a:t>Majority class No</a:t>
            </a:r>
          </a:p>
          <a:p>
            <a:r>
              <a:rPr lang="en-US" dirty="0"/>
              <a:t>Minority class Yes</a:t>
            </a:r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Αποτέλεσμα </a:t>
            </a:r>
            <a:r>
              <a:rPr lang="en-US" dirty="0"/>
              <a:t>overfitting!!!!! </a:t>
            </a:r>
          </a:p>
          <a:p>
            <a:endParaRPr lang="en-US" dirty="0"/>
          </a:p>
          <a:p>
            <a:r>
              <a:rPr lang="el-GR" dirty="0"/>
              <a:t>Χρειάζεται Ανακάτεμα!!!!!!!!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697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481BA32-3207-42E0-A88B-5CC6AAF1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5" y="0"/>
            <a:ext cx="12280605" cy="6855468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DE3B3FDC-CEF8-41E8-B671-775BD3D7BBF5}"/>
              </a:ext>
            </a:extLst>
          </p:cNvPr>
          <p:cNvCxnSpPr>
            <a:cxnSpLocks/>
          </p:cNvCxnSpPr>
          <p:nvPr/>
        </p:nvCxnSpPr>
        <p:spPr>
          <a:xfrm flipH="1">
            <a:off x="2011324" y="2945219"/>
            <a:ext cx="880732" cy="406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xmlns="" id="{EAB246CA-5D54-4E28-AA78-29B1F6846362}"/>
              </a:ext>
            </a:extLst>
          </p:cNvPr>
          <p:cNvCxnSpPr>
            <a:cxnSpLocks/>
          </p:cNvCxnSpPr>
          <p:nvPr/>
        </p:nvCxnSpPr>
        <p:spPr>
          <a:xfrm flipH="1">
            <a:off x="2363085" y="3742660"/>
            <a:ext cx="636182" cy="155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xmlns="" id="{FDCE5D7A-2DBB-448F-B7A7-2F4CD3AD00FC}"/>
              </a:ext>
            </a:extLst>
          </p:cNvPr>
          <p:cNvCxnSpPr>
            <a:cxnSpLocks/>
          </p:cNvCxnSpPr>
          <p:nvPr/>
        </p:nvCxnSpPr>
        <p:spPr>
          <a:xfrm flipH="1">
            <a:off x="11389242" y="786809"/>
            <a:ext cx="497959" cy="342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E6C12792-F81E-44F8-9A1C-B69551007CCA}"/>
              </a:ext>
            </a:extLst>
          </p:cNvPr>
          <p:cNvSpPr/>
          <p:nvPr/>
        </p:nvSpPr>
        <p:spPr>
          <a:xfrm>
            <a:off x="2681176" y="1552353"/>
            <a:ext cx="1850065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φίλτρα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82FDE4F2-878E-4B40-8A8B-2599550DD3D0}"/>
              </a:ext>
            </a:extLst>
          </p:cNvPr>
          <p:cNvSpPr/>
          <p:nvPr/>
        </p:nvSpPr>
        <p:spPr>
          <a:xfrm>
            <a:off x="2466060" y="-668447"/>
            <a:ext cx="4863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https://arxiv.org/abs/1106.1813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3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FF6AE123-2F76-48B0-8C57-5C454A62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3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l-GR" b="1" dirty="0"/>
              <a:t>Μη </a:t>
            </a:r>
            <a:r>
              <a:rPr lang="el-GR" b="1" dirty="0" err="1"/>
              <a:t>Κατευθυνομενη</a:t>
            </a:r>
            <a:r>
              <a:rPr lang="el-GR" b="1" dirty="0"/>
              <a:t> </a:t>
            </a:r>
            <a:r>
              <a:rPr lang="el-GR" b="1" dirty="0" err="1"/>
              <a:t>Μηχανικη</a:t>
            </a:r>
            <a:r>
              <a:rPr lang="el-GR" b="1" dirty="0"/>
              <a:t> </a:t>
            </a:r>
            <a:r>
              <a:rPr lang="el-GR" b="1" dirty="0" err="1"/>
              <a:t>μαθηση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>
                <a:solidFill>
                  <a:srgbClr val="FFFF00"/>
                </a:solidFill>
              </a:rPr>
              <a:t>FUZZY C-MEANS CLUSTERING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7734" y="1286197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345" indent="457200" algn="just">
              <a:lnSpc>
                <a:spcPct val="150000"/>
              </a:lnSpc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 πιο γνωστός αλγόριθμος ασαφούς ΑΣΥ είναι ο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Fuzzy c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Means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FCM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ο οποίος αποτελεί μια τροποποίηση από τον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Jim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Bezdek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μια μεθοδολογίας κλασικής ΑΣΥ και είναι μια κλασσική περίπτωση Ελεύθερης Μηχανικής Μάθησης. Ο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Bezdek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εισάγει την ιδέα της παραμέτρου ασάφειας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σε εύρος [1,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η οποία καθορίζει τον βαθμό ασάφειας των συστάδων. Όταν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=1, το αποτέλεσμα είναι μια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crisp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(κλασσική) ΑΣΥ σημείων, όταν όμως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&gt;1 ο βαθμός ασάφειας μεταξύ των σημείων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αυξάνεται.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71" y="1527175"/>
            <a:ext cx="5351462" cy="5059907"/>
          </a:xfrm>
          <a:prstGeom prst="rect">
            <a:avLst/>
          </a:prstGeom>
        </p:spPr>
      </p:pic>
      <p:pic>
        <p:nvPicPr>
          <p:cNvPr id="5" name="Εικόνα 4" descr="scan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436" y="4639325"/>
            <a:ext cx="3314700" cy="20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00154" y="5393267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=1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4194969" y="5762599"/>
            <a:ext cx="897467" cy="846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FF6AE123-2F76-48B0-8C57-5C454A62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52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l-GR" b="1" dirty="0"/>
              <a:t>Μη </a:t>
            </a:r>
            <a:r>
              <a:rPr lang="el-GR" b="1" dirty="0" err="1"/>
              <a:t>Κατευθυνομενη</a:t>
            </a:r>
            <a:r>
              <a:rPr lang="el-GR" b="1" dirty="0"/>
              <a:t> </a:t>
            </a:r>
            <a:r>
              <a:rPr lang="el-GR" b="1" dirty="0" err="1"/>
              <a:t>Μηχανικη</a:t>
            </a:r>
            <a:r>
              <a:rPr lang="el-GR" b="1" dirty="0"/>
              <a:t> </a:t>
            </a:r>
            <a:r>
              <a:rPr lang="el-GR" b="1" dirty="0" err="1"/>
              <a:t>μαθηση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>
                <a:solidFill>
                  <a:srgbClr val="FFFF00"/>
                </a:solidFill>
              </a:rPr>
              <a:t>FUZZY C-MEANS CLUSTERING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10999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η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παράμετρος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αυξάνεται, οι συστάδες  διευρύνονται και αποκτούν κοινά σημεία όπως απεικονίζεται στο σχήμα 22. Στο σχήμα 23 φαίνεται η γραφική παράσταση εκτέλεσης Ασαφούς Ανάλυσης Συστάδων στο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MATLAB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  <p:pic>
        <p:nvPicPr>
          <p:cNvPr id="7" name="Εικόνα 6" descr="scan0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0260"/>
            <a:ext cx="2743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0" y="26050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m=1</a:t>
            </a:r>
            <a:r>
              <a:rPr lang="el-GR" b="1" dirty="0" smtClean="0">
                <a:solidFill>
                  <a:srgbClr val="FFFF00"/>
                </a:solidFill>
              </a:rPr>
              <a:t>.25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3048001" y="3159097"/>
            <a:ext cx="795866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0 - Εικόνα" descr="fcm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0992" y="1218463"/>
            <a:ext cx="5332942" cy="41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FF6AE123-2F76-48B0-8C57-5C454A62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98"/>
            <a:ext cx="12192000" cy="9152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l-GR" b="1" dirty="0"/>
              <a:t>Μη </a:t>
            </a:r>
            <a:r>
              <a:rPr lang="el-GR" b="1" dirty="0" err="1"/>
              <a:t>Κατευθυνομενη</a:t>
            </a:r>
            <a:r>
              <a:rPr lang="el-GR" b="1" dirty="0"/>
              <a:t> </a:t>
            </a:r>
            <a:r>
              <a:rPr lang="el-GR" b="1" dirty="0" err="1"/>
              <a:t>Μηχανικη</a:t>
            </a:r>
            <a:r>
              <a:rPr lang="el-GR" b="1" dirty="0"/>
              <a:t> </a:t>
            </a:r>
            <a:r>
              <a:rPr lang="el-GR" b="1" dirty="0" err="1"/>
              <a:t>μαθηση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>
                <a:solidFill>
                  <a:srgbClr val="FFFF00"/>
                </a:solidFill>
              </a:rPr>
              <a:t>FUZZY C-MEANS CLUSTERING</a:t>
            </a:r>
            <a:endParaRPr lang="el-GR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61944"/>
              </p:ext>
            </p:extLst>
          </p:nvPr>
        </p:nvGraphicFramePr>
        <p:xfrm>
          <a:off x="3171825" y="3569110"/>
          <a:ext cx="132917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r:id="rId3" imgW="1104900" imgH="584200" progId="Equation.DSMT4">
                  <p:embed/>
                </p:oleObj>
              </mc:Choice>
              <mc:Fallback>
                <p:oleObj r:id="rId3" imgW="1104900" imgH="584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3569110"/>
                        <a:ext cx="1329177" cy="581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533400" y="872682"/>
            <a:ext cx="12611338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αλγόριθμος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Fuzzy c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Means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χρησιμοποιεί ένα καθορισμένο αριθμό συστάδων ο οποίος καθορίζεται από την παράμετρο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l-GR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αλγόριθμος δεν καθορίζει την παράμετρο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l-GR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ούτε και την παράμετρο ασάφειας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αλλά αυτές παρέχονται ως εξωτερικοί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1600" dirty="0">
                <a:ea typeface="Times New Roman" panose="02020603050405020304" pitchFamily="18" charset="0"/>
              </a:rPr>
              <a:t>π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εριορισμοί.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αλγόριθμος ασαφούς ΑΣΥ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fuzzy c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means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περιέχει δύο διαδικασίες: τον υπολογισμό των κέντρων των συστάδων και την ανάθεση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των σημείων στα κέντρα χρησιμοποιώντας την ευκλείδεια απόσταση.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διαδικασία επαναλαμβάνεται έως ότου τα κέντρα των συστάδων σταθεροποιηθούν.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 αλγόριθμος θέτει έναν άμεσο περιορισμό στην συνάρτηση βαθμού μέλους για κάθε σημείο.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01002" y="3875133"/>
            <a:ext cx="1774845" cy="276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=1,2,3,….,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12569" y="23951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90929" y="2661851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58449" y="4298935"/>
            <a:ext cx="6327694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Όπου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είναι ο αριθμός των συστάδων,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 </a:t>
            </a: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είναι ο αριθμός των σημείων των δεδομένων</a:t>
            </a:r>
            <a:r>
              <a:rPr kumimoji="0" lang="el-G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308049" y="5004570"/>
            <a:ext cx="18373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dirty="0"/>
              <a:t>στην </a:t>
            </a:r>
            <a:r>
              <a:rPr lang="en-US" sz="1200" dirty="0"/>
              <a:t>j</a:t>
            </a:r>
            <a:r>
              <a:rPr lang="el-GR" sz="1200" dirty="0"/>
              <a:t>-</a:t>
            </a:r>
            <a:r>
              <a:rPr lang="el-GR" sz="1200" dirty="0" err="1"/>
              <a:t>οστή</a:t>
            </a:r>
            <a:r>
              <a:rPr lang="el-GR" sz="1200" dirty="0"/>
              <a:t> </a:t>
            </a:r>
            <a:r>
              <a:rPr lang="el-GR" sz="1200" dirty="0" smtClean="0"/>
              <a:t>συστάδα. 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Αντικείμενο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42995"/>
              </p:ext>
            </p:extLst>
          </p:nvPr>
        </p:nvGraphicFramePr>
        <p:xfrm>
          <a:off x="6512569" y="4315938"/>
          <a:ext cx="315511" cy="48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5" imgW="177646" imgH="279158" progId="Equation.DSMT4">
                  <p:embed/>
                </p:oleObj>
              </mc:Choice>
              <mc:Fallback>
                <p:oleObj r:id="rId5" imgW="177646" imgH="279158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569" y="4315938"/>
                        <a:ext cx="315511" cy="4815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Αντικείμενο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93397"/>
              </p:ext>
            </p:extLst>
          </p:nvPr>
        </p:nvGraphicFramePr>
        <p:xfrm>
          <a:off x="9429750" y="4347810"/>
          <a:ext cx="581025" cy="41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r:id="rId7" imgW="393359" imgH="304536" progId="Equation.DSMT4">
                  <p:embed/>
                </p:oleObj>
              </mc:Choice>
              <mc:Fallback>
                <p:oleObj r:id="rId7" imgW="393359" imgH="30453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0" y="4347810"/>
                        <a:ext cx="581025" cy="4178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Ορθογώνιο 27"/>
          <p:cNvSpPr/>
          <p:nvPr/>
        </p:nvSpPr>
        <p:spPr>
          <a:xfrm>
            <a:off x="6854506" y="4345101"/>
            <a:ext cx="265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είναι το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-οστό σημείο και </a:t>
            </a:r>
            <a:endParaRPr lang="en-GB" dirty="0"/>
          </a:p>
        </p:txBody>
      </p:sp>
      <p:sp>
        <p:nvSpPr>
          <p:cNvPr id="29" name="Ορθογώνιο 28"/>
          <p:cNvSpPr/>
          <p:nvPr/>
        </p:nvSpPr>
        <p:spPr>
          <a:xfrm>
            <a:off x="106354" y="4912237"/>
            <a:ext cx="582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είναι η συνάρτηση η οποία επιστρέφει τον βαθμό μέλους του</a:t>
            </a:r>
            <a:endParaRPr lang="en-GB" dirty="0"/>
          </a:p>
        </p:txBody>
      </p:sp>
      <p:graphicFrame>
        <p:nvGraphicFramePr>
          <p:cNvPr id="30" name="Αντικείμενο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29400"/>
              </p:ext>
            </p:extLst>
          </p:nvPr>
        </p:nvGraphicFramePr>
        <p:xfrm>
          <a:off x="5974686" y="4899259"/>
          <a:ext cx="315511" cy="48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r:id="rId9" imgW="177646" imgH="279158" progId="Equation.DSMT4">
                  <p:embed/>
                </p:oleObj>
              </mc:Choice>
              <mc:Fallback>
                <p:oleObj r:id="rId9" imgW="177646" imgH="27915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686" y="4899259"/>
                        <a:ext cx="315511" cy="4815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Ορθογώνιο 30"/>
          <p:cNvSpPr/>
          <p:nvPr/>
        </p:nvSpPr>
        <p:spPr>
          <a:xfrm>
            <a:off x="158448" y="5645445"/>
            <a:ext cx="10661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Έτσι το άθροισμα των βαθμών μέλους για κάθε σημείο σε όλες τις συστάδες θα πρέπει να ισούται με 1.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5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666778" y="1252562"/>
            <a:ext cx="9772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 την εφαρμογή του αλγορίθμου απαιτούνται δύο βασικές εξισώσεις. Η πρώτη χρησιμοποιείται για τον υπολογισμό της τιμής ενός νέου κέντρου της  συστάδας </a:t>
            </a:r>
            <a:endParaRPr lang="en-GB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43474" y="1657349"/>
            <a:ext cx="15203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81390"/>
              </p:ext>
            </p:extLst>
          </p:nvPr>
        </p:nvGraphicFramePr>
        <p:xfrm>
          <a:off x="4285192" y="2534807"/>
          <a:ext cx="202035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3" imgW="1574800" imgH="863600" progId="Equation.DSMT4">
                  <p:embed/>
                </p:oleObj>
              </mc:Choice>
              <mc:Fallback>
                <p:oleObj r:id="rId3" imgW="15748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192" y="2534807"/>
                        <a:ext cx="2020358" cy="1095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296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32261"/>
              </p:ext>
            </p:extLst>
          </p:nvPr>
        </p:nvGraphicFramePr>
        <p:xfrm>
          <a:off x="1047750" y="3844881"/>
          <a:ext cx="32385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5" imgW="190417" imgH="304668" progId="Equation.DSMT4">
                  <p:embed/>
                </p:oleObj>
              </mc:Choice>
              <mc:Fallback>
                <p:oleObj r:id="rId5" imgW="190417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844881"/>
                        <a:ext cx="323850" cy="5181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482323"/>
              </p:ext>
            </p:extLst>
          </p:nvPr>
        </p:nvGraphicFramePr>
        <p:xfrm>
          <a:off x="6229349" y="4067644"/>
          <a:ext cx="533429" cy="40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r:id="rId7" imgW="393359" imgH="304536" progId="Equation.DSMT4">
                  <p:embed/>
                </p:oleObj>
              </mc:Choice>
              <mc:Fallback>
                <p:oleObj r:id="rId7" imgW="393359" imgH="3045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49" y="4067644"/>
                        <a:ext cx="533429" cy="40642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Ορθογώνιο 10"/>
          <p:cNvSpPr/>
          <p:nvPr/>
        </p:nvSpPr>
        <p:spPr>
          <a:xfrm>
            <a:off x="303480" y="4067644"/>
            <a:ext cx="1128225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Όπου            </a:t>
            </a:r>
            <a:r>
              <a:rPr lang="el-GR" dirty="0" smtClean="0"/>
              <a:t>είναι </a:t>
            </a:r>
            <a:r>
              <a:rPr lang="el-GR" dirty="0"/>
              <a:t>το κέντρο της </a:t>
            </a:r>
            <a:r>
              <a:rPr lang="en-US" dirty="0"/>
              <a:t>j</a:t>
            </a:r>
            <a:r>
              <a:rPr lang="el-GR" dirty="0"/>
              <a:t>-</a:t>
            </a:r>
            <a:r>
              <a:rPr lang="el-GR" dirty="0" err="1"/>
              <a:t>οστής</a:t>
            </a:r>
            <a:r>
              <a:rPr lang="el-GR" dirty="0"/>
              <a:t> συστάδας</a:t>
            </a:r>
            <a:r>
              <a:rPr lang="el-GR" dirty="0" smtClean="0"/>
              <a:t>, και            η </a:t>
            </a:r>
            <a:r>
              <a:rPr lang="el-GR" dirty="0"/>
              <a:t>συνάρτηση η οποία επιστρέφει </a:t>
            </a:r>
            <a:endParaRPr lang="el-GR" dirty="0" smtClean="0"/>
          </a:p>
          <a:p>
            <a:r>
              <a:rPr lang="el-GR" dirty="0" smtClean="0"/>
              <a:t>τον </a:t>
            </a:r>
            <a:r>
              <a:rPr lang="el-GR" dirty="0"/>
              <a:t>βαθμό μέλους του </a:t>
            </a:r>
            <a:r>
              <a:rPr lang="el-GR" dirty="0" smtClean="0"/>
              <a:t>       στην  </a:t>
            </a:r>
            <a:r>
              <a:rPr lang="en-US" dirty="0"/>
              <a:t>j</a:t>
            </a:r>
            <a:r>
              <a:rPr lang="el-GR" dirty="0"/>
              <a:t>-</a:t>
            </a:r>
            <a:r>
              <a:rPr lang="el-GR" dirty="0" err="1"/>
              <a:t>οστή</a:t>
            </a:r>
            <a:r>
              <a:rPr lang="el-GR" dirty="0"/>
              <a:t> </a:t>
            </a:r>
            <a:r>
              <a:rPr lang="el-GR" dirty="0" smtClean="0"/>
              <a:t>συστάδα.</a:t>
            </a:r>
          </a:p>
          <a:p>
            <a:endParaRPr lang="el-GR" dirty="0"/>
          </a:p>
          <a:p>
            <a:r>
              <a:rPr lang="el-GR" dirty="0"/>
              <a:t>Στην πρώτη επανάληψη του αλγορίθμου θέτουμε τα κέντρα των συστάδων σε αυθαίρετες τιμές</a:t>
            </a:r>
            <a:r>
              <a:rPr lang="el-GR" dirty="0" smtClean="0"/>
              <a:t>  </a:t>
            </a:r>
          </a:p>
          <a:p>
            <a:r>
              <a:rPr lang="el-GR" dirty="0"/>
              <a:t>συνήθως μηδέν και υπολογίζουμε για αυτά τους βαθμούς μέλους των σημείων</a:t>
            </a:r>
            <a:r>
              <a:rPr lang="el-GR" dirty="0" smtClean="0"/>
              <a:t>.</a:t>
            </a:r>
          </a:p>
          <a:p>
            <a:r>
              <a:rPr lang="el-GR" dirty="0"/>
              <a:t>Έτσι περνάμε στην δεύτερη βασική διαδικασία του αλγόριθμου που είναι ο υπολογισμός του βαθμού </a:t>
            </a:r>
            <a:endParaRPr lang="el-GR" dirty="0" smtClean="0"/>
          </a:p>
          <a:p>
            <a:r>
              <a:rPr lang="el-GR" dirty="0" smtClean="0"/>
              <a:t>μέλους </a:t>
            </a:r>
            <a:r>
              <a:rPr lang="el-GR" dirty="0"/>
              <a:t>κάθε σημείου σε κάθε συστάδα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/>
              <a:t>Αρχικά θα πρέπει να γνωρίζουμε την απόσταση του κάθε σημείου </a:t>
            </a:r>
            <a:r>
              <a:rPr lang="el-GR" dirty="0" smtClean="0"/>
              <a:t> </a:t>
            </a:r>
            <a:r>
              <a:rPr lang="el-GR" dirty="0"/>
              <a:t>από κάθε κέντρο </a:t>
            </a:r>
            <a:r>
              <a:rPr lang="el-GR" dirty="0" smtClean="0"/>
              <a:t>συστάδας.</a:t>
            </a:r>
            <a:endParaRPr lang="en-GB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305550" y="4413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952750" y="4474066"/>
            <a:ext cx="2438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2" name="Αντικείμενο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20606"/>
              </p:ext>
            </p:extLst>
          </p:nvPr>
        </p:nvGraphicFramePr>
        <p:xfrm>
          <a:off x="2909227" y="4427126"/>
          <a:ext cx="3619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9" imgW="177646" imgH="279158" progId="Equation.DSMT4">
                  <p:embed/>
                </p:oleObj>
              </mc:Choice>
              <mc:Fallback>
                <p:oleObj r:id="rId9" imgW="177646" imgH="27915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227" y="4427126"/>
                        <a:ext cx="361950" cy="552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69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686175" y="68133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 απόσταση αυτή υπολογίζεται χρησιμοποιώντας την παρακάτω εξίσωση της ευκλείδειας απόστασης μεταξύ του σημείου και του κέντρου της συστάδας 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86225" y="1628774"/>
            <a:ext cx="156332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78484"/>
              </p:ext>
            </p:extLst>
          </p:nvPr>
        </p:nvGraphicFramePr>
        <p:xfrm>
          <a:off x="4086224" y="1628775"/>
          <a:ext cx="16732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3" imgW="1181100" imgH="457200" progId="Equation.DSMT4">
                  <p:embed/>
                </p:oleObj>
              </mc:Choice>
              <mc:Fallback>
                <p:oleObj r:id="rId3" imgW="1181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4" y="1628775"/>
                        <a:ext cx="1673225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61575"/>
              </p:ext>
            </p:extLst>
          </p:nvPr>
        </p:nvGraphicFramePr>
        <p:xfrm>
          <a:off x="695324" y="2428875"/>
          <a:ext cx="400049" cy="49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5" imgW="253780" imgH="304536" progId="Equation.DSMT4">
                  <p:embed/>
                </p:oleObj>
              </mc:Choice>
              <mc:Fallback>
                <p:oleObj r:id="rId5" imgW="253780" imgH="30453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4" y="2428875"/>
                        <a:ext cx="400049" cy="4923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Ορθογώνιο 11"/>
          <p:cNvSpPr/>
          <p:nvPr/>
        </p:nvSpPr>
        <p:spPr>
          <a:xfrm>
            <a:off x="1375970" y="2490393"/>
            <a:ext cx="2491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είναι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 απόσταση του</a:t>
            </a:r>
            <a:endParaRPr lang="en-GB" dirty="0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7687"/>
              </p:ext>
            </p:extLst>
          </p:nvPr>
        </p:nvGraphicFramePr>
        <p:xfrm>
          <a:off x="3575977" y="2490393"/>
          <a:ext cx="3619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7" imgW="177646" imgH="279158" progId="Equation.DSMT4">
                  <p:embed/>
                </p:oleObj>
              </mc:Choice>
              <mc:Fallback>
                <p:oleObj r:id="rId7" imgW="177646" imgH="27915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977" y="2490393"/>
                        <a:ext cx="361950" cy="552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Ορθογώνιο 14"/>
          <p:cNvSpPr/>
          <p:nvPr/>
        </p:nvSpPr>
        <p:spPr>
          <a:xfrm>
            <a:off x="4046535" y="255865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από το κέντρο της συστάδας </a:t>
            </a:r>
            <a:endParaRPr lang="en-GB" dirty="0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99623"/>
              </p:ext>
            </p:extLst>
          </p:nvPr>
        </p:nvGraphicFramePr>
        <p:xfrm>
          <a:off x="6870929" y="2484238"/>
          <a:ext cx="32385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9" imgW="190417" imgH="304668" progId="Equation.DSMT4">
                  <p:embed/>
                </p:oleObj>
              </mc:Choice>
              <mc:Fallback>
                <p:oleObj r:id="rId9" imgW="190417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929" y="2484238"/>
                        <a:ext cx="323850" cy="5181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Ορθογώνιο 16"/>
          <p:cNvSpPr/>
          <p:nvPr/>
        </p:nvSpPr>
        <p:spPr>
          <a:xfrm>
            <a:off x="213652" y="3184295"/>
            <a:ext cx="1150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αλγόριθμος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fuzzy c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means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περιορίζει το άθροισμα των βαθμών μέλους για ένα σημείο στη μονάδα. Εξαιτίας  αυτού υπολογίζουμε τον βαθμό μέλους ενός σημείου σε ένα συστάδα με την παρακάτω εξίσωση </a:t>
            </a:r>
            <a:endParaRPr lang="en-GB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276725" y="4116045"/>
            <a:ext cx="134721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00438"/>
              </p:ext>
            </p:extLst>
          </p:nvPr>
        </p:nvGraphicFramePr>
        <p:xfrm>
          <a:off x="4276724" y="4116046"/>
          <a:ext cx="2170355" cy="170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11" imgW="1905000" imgH="1498600" progId="Equation.DSMT4">
                  <p:embed/>
                </p:oleObj>
              </mc:Choice>
              <mc:Fallback>
                <p:oleObj r:id="rId11" imgW="1905000" imgH="149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4" y="4116046"/>
                        <a:ext cx="2170355" cy="170372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70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918E50-F7C6-4BFB-B840-42902C19C0D5}"/>
              </a:ext>
            </a:extLst>
          </p:cNvPr>
          <p:cNvSpPr txBox="1"/>
          <p:nvPr/>
        </p:nvSpPr>
        <p:spPr>
          <a:xfrm>
            <a:off x="104553" y="1392865"/>
            <a:ext cx="119828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000" b="1" dirty="0">
                <a:solidFill>
                  <a:schemeClr val="bg1"/>
                </a:solidFill>
              </a:rPr>
              <a:t>Η Ασαφής Λογική (</a:t>
            </a:r>
            <a:r>
              <a:rPr lang="el-GR" altLang="el-GR" sz="2000" b="1" dirty="0" err="1">
                <a:solidFill>
                  <a:schemeClr val="bg1"/>
                </a:solidFill>
              </a:rPr>
              <a:t>Fuzzy</a:t>
            </a:r>
            <a:r>
              <a:rPr lang="el-GR" altLang="el-GR" sz="2000" b="1" dirty="0">
                <a:solidFill>
                  <a:schemeClr val="bg1"/>
                </a:solidFill>
              </a:rPr>
              <a:t> Logic) στοχεύει στην </a:t>
            </a:r>
            <a:r>
              <a:rPr lang="el-GR" altLang="el-GR" sz="2000" b="1" dirty="0" err="1">
                <a:solidFill>
                  <a:schemeClr val="bg1"/>
                </a:solidFill>
              </a:rPr>
              <a:t>μοντελοποίηση</a:t>
            </a:r>
            <a:r>
              <a:rPr lang="el-GR" altLang="el-GR" sz="2000" b="1" dirty="0">
                <a:solidFill>
                  <a:schemeClr val="bg1"/>
                </a:solidFill>
              </a:rPr>
              <a:t> της φυσικής-καθομιλουμένης γλώσσας και της κοινής λογικής για την παράσταση γνώσεων και πληροφοριών. </a:t>
            </a:r>
          </a:p>
          <a:p>
            <a:r>
              <a:rPr lang="el-GR" altLang="el-GR" sz="2000" b="1" dirty="0">
                <a:solidFill>
                  <a:schemeClr val="bg1"/>
                </a:solidFill>
              </a:rPr>
              <a:t>Παριστάνει:</a:t>
            </a:r>
          </a:p>
          <a:p>
            <a:endParaRPr lang="el-GR" altLang="el-G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altLang="el-GR" sz="2000" dirty="0"/>
              <a:t>ΕΝΝΟΙΕΣ του ΠΡΑΓΜΑΤΙΚΟΥ ΚΟΣΜΟΥ!!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altLang="el-G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altLang="el-GR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Γνώσεις και πληροφορίες, σε περιβάλλον ασάφειας και αβεβαιότητας.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altLang="el-GR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altLang="el-GR" sz="2400" dirty="0">
                <a:latin typeface="Arial" panose="020B0604020202020204" pitchFamily="34" charset="0"/>
                <a:ea typeface="MS PGothic" panose="020B0600070205080204" pitchFamily="34" charset="-128"/>
              </a:rPr>
              <a:t>Αποτελεί τη γενίκευση της κλασσικής λογικής, κατά την οποία μία έννοια μπορεί να κατέχει ένα βαθμό αλήθειας οπουδήποτε ανάμεσα στο 0 και το 1.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altLang="el-GR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altLang="el-GR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altLang="el-GR" sz="2400" dirty="0">
                <a:latin typeface="Arial" panose="020B0604020202020204" pitchFamily="34" charset="0"/>
                <a:ea typeface="MS PGothic" panose="020B0600070205080204" pitchFamily="34" charset="-128"/>
              </a:rPr>
              <a:t>H </a:t>
            </a:r>
            <a:r>
              <a:rPr lang="el-GR" altLang="el-GR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αναπαράσταση λεκτικών όρων από ασαφή σύνολα, αποτελεί την γέφυρα επικοινωνίας ανάμεσα στον άνθρωπο και την μηχανή.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l-GR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5F8C27-D0A4-4166-B6C8-C0E33E02509B}"/>
              </a:ext>
            </a:extLst>
          </p:cNvPr>
          <p:cNvSpPr txBox="1"/>
          <p:nvPr/>
        </p:nvSpPr>
        <p:spPr>
          <a:xfrm>
            <a:off x="531628" y="276447"/>
            <a:ext cx="1021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ΛΕΚΤΙΚΑ </a:t>
            </a:r>
            <a:r>
              <a:rPr lang="en-US" sz="3200" dirty="0"/>
              <a:t> LINGUISTICS     </a:t>
            </a:r>
            <a:r>
              <a:rPr lang="el-GR" sz="3200" dirty="0"/>
              <a:t>ΑΣΑΦΗΣ  ΛΟΓΙΚΗ</a:t>
            </a:r>
          </a:p>
        </p:txBody>
      </p:sp>
    </p:spTree>
    <p:extLst>
      <p:ext uri="{BB962C8B-B14F-4D97-AF65-F5344CB8AC3E}">
        <p14:creationId xmlns:p14="http://schemas.microsoft.com/office/powerpoint/2010/main" val="3152605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5BF5BA-31E0-4BBE-BCCA-E2E3A2DD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2400300"/>
            <a:ext cx="3646233" cy="91079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l-GR" sz="2000" b="1" dirty="0"/>
              <a:t/>
            </a:r>
            <a:br>
              <a:rPr lang="el-GR" sz="2000" b="1" dirty="0"/>
            </a:br>
            <a:r>
              <a:rPr lang="en-US" sz="2000" b="1" dirty="0">
                <a:solidFill>
                  <a:srgbClr val="FFFF00"/>
                </a:solidFill>
              </a:rPr>
              <a:t>FUZZY C-MEANS </a:t>
            </a:r>
            <a:r>
              <a:rPr lang="en-US" sz="2000" b="1" dirty="0" smtClean="0">
                <a:solidFill>
                  <a:srgbClr val="FFFF00"/>
                </a:solidFill>
              </a:rPr>
              <a:t>CLUSTERING</a:t>
            </a:r>
            <a:r>
              <a:rPr lang="el-GR" sz="2000" b="1" dirty="0" smtClean="0">
                <a:solidFill>
                  <a:srgbClr val="FFFF00"/>
                </a:solidFill>
              </a:rPr>
              <a:t> </a:t>
            </a:r>
            <a:br>
              <a:rPr lang="el-GR" sz="2000" b="1" dirty="0" smtClean="0">
                <a:solidFill>
                  <a:srgbClr val="FFFF00"/>
                </a:solidFill>
              </a:rPr>
            </a:br>
            <a:r>
              <a:rPr lang="el-GR" sz="2000" b="1" dirty="0" smtClean="0">
                <a:solidFill>
                  <a:srgbClr val="FFFF00"/>
                </a:solidFill>
              </a:rPr>
              <a:t>ΥΛΟΠΟΙΗΣΗ ΣΕ </a:t>
            </a:r>
            <a:r>
              <a:rPr lang="en-US" sz="2000" b="1" dirty="0" smtClean="0">
                <a:solidFill>
                  <a:srgbClr val="FFFF00"/>
                </a:solidFill>
              </a:rPr>
              <a:t>MATLAB</a:t>
            </a:r>
            <a:r>
              <a:rPr lang="el-GR" sz="2000" b="1" dirty="0" smtClean="0">
                <a:solidFill>
                  <a:srgbClr val="FFFF00"/>
                </a:solidFill>
              </a:rPr>
              <a:t>   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ED7751E0-73B1-4472-97EF-8BB82718E956}"/>
              </a:ext>
            </a:extLst>
          </p:cNvPr>
          <p:cNvSpPr/>
          <p:nvPr/>
        </p:nvSpPr>
        <p:spPr>
          <a:xfrm>
            <a:off x="0" y="238646"/>
            <a:ext cx="6096000" cy="6656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dataset=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sssspatissiwn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4;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exponent = 2;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maxIterations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minImprovement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0.00001;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displayObjectiveFunction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false;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= [exponent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maxIterations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minImprovement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displayObjectiveFunction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[C,U] =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dataset,N,options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max(U);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= cell(N,1);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=1:N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index{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= find(U(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,:) ==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on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137304-6A31-459D-A45C-265FED8A0728}"/>
              </a:ext>
            </a:extLst>
          </p:cNvPr>
          <p:cNvSpPr txBox="1"/>
          <p:nvPr/>
        </p:nvSpPr>
        <p:spPr>
          <a:xfrm>
            <a:off x="6096000" y="233916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</a:t>
            </a:r>
            <a:r>
              <a:rPr lang="en-US" b="1" dirty="0" err="1"/>
              <a:t>i</a:t>
            </a:r>
            <a:r>
              <a:rPr lang="en-US" b="1" dirty="0"/>
              <a:t>=1:N</a:t>
            </a:r>
            <a:endParaRPr lang="el-GR" b="1" dirty="0"/>
          </a:p>
          <a:p>
            <a:r>
              <a:rPr lang="en-US" b="1" dirty="0"/>
              <a:t>    plot(dataset(index{</a:t>
            </a:r>
            <a:r>
              <a:rPr lang="en-US" b="1" dirty="0" err="1"/>
              <a:t>i</a:t>
            </a:r>
            <a:r>
              <a:rPr lang="en-US" b="1" dirty="0"/>
              <a:t>},1),dataset(index{</a:t>
            </a:r>
            <a:r>
              <a:rPr lang="en-US" b="1" dirty="0" err="1"/>
              <a:t>i</a:t>
            </a:r>
            <a:r>
              <a:rPr lang="en-US" b="1" dirty="0"/>
              <a:t>},2),'o')</a:t>
            </a:r>
            <a:endParaRPr lang="el-GR" b="1" dirty="0"/>
          </a:p>
          <a:p>
            <a:r>
              <a:rPr lang="en-US" b="1" dirty="0"/>
              <a:t>    plot(C(i,1),C(i,2),'xk','MarkerSize',15,'LineWidth',3)</a:t>
            </a:r>
            <a:endParaRPr lang="el-GR" b="1" dirty="0"/>
          </a:p>
          <a:p>
            <a:r>
              <a:rPr lang="en-US" b="1" dirty="0"/>
              <a:t>end</a:t>
            </a:r>
            <a:endParaRPr lang="el-GR" b="1" dirty="0"/>
          </a:p>
          <a:p>
            <a:r>
              <a:rPr lang="en-US" b="1" dirty="0"/>
              <a:t>hold off</a:t>
            </a:r>
            <a:endParaRPr lang="el-GR" b="1" dirty="0"/>
          </a:p>
          <a:p>
            <a:r>
              <a:rPr lang="en-US" dirty="0"/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61D3DF-A7D7-4884-BE7C-F8D83289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839"/>
            <a:ext cx="11958084" cy="653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5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5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85750">
              <a:spcBef>
                <a:spcPct val="25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l-GR" sz="2800" dirty="0">
                <a:solidFill>
                  <a:srgbClr val="FFFF00"/>
                </a:solidFill>
              </a:rPr>
              <a:t>Fuzzy Logic</a:t>
            </a:r>
            <a:endParaRPr lang="el-GR" altLang="el-GR" sz="2800" dirty="0">
              <a:solidFill>
                <a:srgbClr val="FFFF0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el-GR" altLang="el-GR" sz="1800" b="1" dirty="0">
                <a:solidFill>
                  <a:srgbClr val="FFFF00"/>
                </a:solidFill>
              </a:rPr>
              <a:t>Θεωρία Συνόλων</a:t>
            </a:r>
          </a:p>
          <a:p>
            <a:pPr lvl="2" algn="just" eaLnBrk="1" hangingPunct="1">
              <a:buFont typeface="Wingdings" panose="05000000000000000000" pitchFamily="2" charset="2"/>
              <a:buChar char="ü"/>
            </a:pPr>
            <a:r>
              <a:rPr lang="el-GR" altLang="el-GR" sz="1800" b="1" dirty="0">
                <a:solidFill>
                  <a:srgbClr val="FFFF00"/>
                </a:solidFill>
              </a:rPr>
              <a:t>Κλασικά Σύνολα</a:t>
            </a:r>
            <a:r>
              <a:rPr lang="en-US" altLang="el-GR" sz="1800" b="1" dirty="0">
                <a:solidFill>
                  <a:srgbClr val="FFFF00"/>
                </a:solidFill>
              </a:rPr>
              <a:t> (Crisp Sets)</a:t>
            </a:r>
            <a:endParaRPr lang="el-GR" altLang="el-GR" sz="1800" b="1" dirty="0">
              <a:solidFill>
                <a:srgbClr val="FFFF00"/>
              </a:solidFill>
            </a:endParaRP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r>
              <a:rPr lang="el-GR" altLang="el-GR" sz="1800" b="1" dirty="0">
                <a:solidFill>
                  <a:srgbClr val="002060"/>
                </a:solidFill>
              </a:rPr>
              <a:t>Ένα κλασικό σύνολο αποτελείται από ένα πεπερασμένο ή άπειρο αριθμό στοιχείων και μπορεί να αναπαρασταθεί ως  εξής:</a:t>
            </a:r>
            <a:r>
              <a:rPr lang="en-US" altLang="el-GR" sz="1800" b="1" dirty="0">
                <a:solidFill>
                  <a:srgbClr val="002060"/>
                </a:solidFill>
              </a:rPr>
              <a:t> </a:t>
            </a: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r>
              <a:rPr lang="el-GR" altLang="el-GR" sz="1800" b="1" dirty="0">
                <a:solidFill>
                  <a:srgbClr val="002060"/>
                </a:solidFill>
              </a:rPr>
              <a:t>Αν τα στοιχεία  </a:t>
            </a:r>
            <a:r>
              <a:rPr lang="el-GR" altLang="el-GR" sz="1800" b="1" dirty="0" err="1">
                <a:solidFill>
                  <a:srgbClr val="002060"/>
                </a:solidFill>
              </a:rPr>
              <a:t>α</a:t>
            </a:r>
            <a:r>
              <a:rPr lang="el-GR" altLang="el-GR" sz="1800" b="1" baseline="-25000" dirty="0" err="1">
                <a:solidFill>
                  <a:srgbClr val="002060"/>
                </a:solidFill>
              </a:rPr>
              <a:t>i</a:t>
            </a:r>
            <a:r>
              <a:rPr lang="el-GR" altLang="el-GR" sz="1800" b="1" dirty="0">
                <a:solidFill>
                  <a:srgbClr val="002060"/>
                </a:solidFill>
              </a:rPr>
              <a:t>( i=1,….,n ) του Α είναι ένα υποσύνολο του </a:t>
            </a:r>
            <a:r>
              <a:rPr lang="el-GR" altLang="el-GR" sz="1800" b="1" dirty="0" err="1">
                <a:solidFill>
                  <a:srgbClr val="002060"/>
                </a:solidFill>
              </a:rPr>
              <a:t>υπερσυνόλου</a:t>
            </a:r>
            <a:r>
              <a:rPr lang="el-GR" altLang="el-GR" sz="1800" b="1" dirty="0">
                <a:solidFill>
                  <a:srgbClr val="002060"/>
                </a:solidFill>
              </a:rPr>
              <a:t> αναφοράς  Χ, το σύνολο Α μπορεί να αναπαρασταθεί από όλα τα στοιχεία x</a:t>
            </a:r>
            <a:r>
              <a:rPr lang="en-US" altLang="el-GR" sz="1800" b="1" dirty="0">
                <a:solidFill>
                  <a:srgbClr val="002060"/>
                </a:solidFill>
              </a:rPr>
              <a:t> </a:t>
            </a:r>
            <a:r>
              <a:rPr lang="el-GR" altLang="el-GR" sz="1800" b="1" dirty="0">
                <a:solidFill>
                  <a:srgbClr val="002060"/>
                </a:solidFill>
              </a:rPr>
              <a:t>Є</a:t>
            </a:r>
            <a:r>
              <a:rPr lang="en-US" altLang="el-GR" sz="1800" b="1" dirty="0">
                <a:solidFill>
                  <a:srgbClr val="002060"/>
                </a:solidFill>
              </a:rPr>
              <a:t> </a:t>
            </a:r>
            <a:r>
              <a:rPr lang="el-GR" altLang="el-GR" sz="1800" b="1" dirty="0">
                <a:solidFill>
                  <a:srgbClr val="002060"/>
                </a:solidFill>
              </a:rPr>
              <a:t>X από τη χαρακτηριστική συνάρτηση</a:t>
            </a:r>
            <a:r>
              <a:rPr lang="en-US" altLang="el-GR" sz="1800" b="1" dirty="0">
                <a:solidFill>
                  <a:srgbClr val="002060"/>
                </a:solidFill>
              </a:rPr>
              <a:t>:</a:t>
            </a:r>
          </a:p>
          <a:p>
            <a:pPr marL="1371600" lvl="3" indent="0" algn="just" eaLnBrk="1" hangingPunct="1">
              <a:buNone/>
            </a:pPr>
            <a:endParaRPr lang="en-US" altLang="el-GR" sz="1800" b="1" dirty="0">
              <a:solidFill>
                <a:srgbClr val="002060"/>
              </a:solidFill>
            </a:endParaRP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endParaRPr lang="el-GR" altLang="el-GR" sz="1800" b="1" dirty="0">
              <a:solidFill>
                <a:srgbClr val="002060"/>
              </a:solidFill>
            </a:endParaRP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r>
              <a:rPr lang="el-GR" altLang="el-GR" sz="1800" b="1" dirty="0">
                <a:solidFill>
                  <a:srgbClr val="002060"/>
                </a:solidFill>
              </a:rPr>
              <a:t>Στην κλασική θεωρία των συνόλων το </a:t>
            </a:r>
            <a:r>
              <a:rPr lang="el-GR" altLang="el-GR" sz="1800" b="1" dirty="0" err="1">
                <a:solidFill>
                  <a:srgbClr val="002060"/>
                </a:solidFill>
              </a:rPr>
              <a:t>μ</a:t>
            </a:r>
            <a:r>
              <a:rPr lang="el-GR" altLang="el-GR" sz="1800" b="1" baseline="-25000" dirty="0" err="1">
                <a:solidFill>
                  <a:srgbClr val="002060"/>
                </a:solidFill>
              </a:rPr>
              <a:t>Α</a:t>
            </a:r>
            <a:r>
              <a:rPr lang="el-GR" altLang="el-GR" sz="1800" b="1" dirty="0">
                <a:solidFill>
                  <a:srgbClr val="002060"/>
                </a:solidFill>
              </a:rPr>
              <a:t>(</a:t>
            </a:r>
            <a:r>
              <a:rPr lang="en-US" altLang="el-GR" sz="1800" b="1" dirty="0">
                <a:solidFill>
                  <a:srgbClr val="002060"/>
                </a:solidFill>
              </a:rPr>
              <a:t>x</a:t>
            </a:r>
            <a:r>
              <a:rPr lang="el-GR" altLang="el-GR" sz="1800" b="1" dirty="0">
                <a:solidFill>
                  <a:srgbClr val="002060"/>
                </a:solidFill>
              </a:rPr>
              <a:t>) έχει μόνο τις τιμές 0 (``</a:t>
            </a:r>
            <a:r>
              <a:rPr lang="el-GR" altLang="el-GR" sz="1800" b="1" dirty="0" err="1">
                <a:solidFill>
                  <a:srgbClr val="002060"/>
                </a:solidFill>
              </a:rPr>
              <a:t>false</a:t>
            </a:r>
            <a:r>
              <a:rPr lang="el-GR" altLang="el-GR" sz="1800" b="1" dirty="0">
                <a:solidFill>
                  <a:srgbClr val="002060"/>
                </a:solidFill>
              </a:rPr>
              <a:t>'') και 1 (``</a:t>
            </a:r>
            <a:r>
              <a:rPr lang="el-GR" altLang="el-GR" sz="1800" b="1" dirty="0" err="1">
                <a:solidFill>
                  <a:srgbClr val="002060"/>
                </a:solidFill>
              </a:rPr>
              <a:t>true</a:t>
            </a:r>
            <a:r>
              <a:rPr lang="el-GR" altLang="el-GR" sz="1800" b="1" dirty="0">
                <a:solidFill>
                  <a:srgbClr val="002060"/>
                </a:solidFill>
              </a:rPr>
              <a:t>'') που είναι οι τιμές της αλήθειας. </a:t>
            </a:r>
          </a:p>
          <a:p>
            <a:pPr lvl="2" algn="just" eaLnBrk="1" hangingPunct="1">
              <a:buFont typeface="Wingdings" panose="05000000000000000000" pitchFamily="2" charset="2"/>
              <a:buChar char="ü"/>
            </a:pPr>
            <a:r>
              <a:rPr lang="el-GR" altLang="el-GR" sz="1800" b="1" dirty="0">
                <a:solidFill>
                  <a:srgbClr val="002060"/>
                </a:solidFill>
              </a:rPr>
              <a:t>Ασαφή Σύνολα (</a:t>
            </a:r>
            <a:r>
              <a:rPr lang="en-US" altLang="el-GR" sz="1800" b="1" dirty="0">
                <a:solidFill>
                  <a:srgbClr val="002060"/>
                </a:solidFill>
              </a:rPr>
              <a:t>Fuzzy Sets)</a:t>
            </a:r>
            <a:endParaRPr lang="el-GR" altLang="el-GR" sz="1800" b="1" dirty="0">
              <a:solidFill>
                <a:srgbClr val="002060"/>
              </a:solidFill>
            </a:endParaRP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r>
              <a:rPr lang="el-GR" altLang="el-GR" sz="1800" b="1" dirty="0">
                <a:solidFill>
                  <a:srgbClr val="002060"/>
                </a:solidFill>
              </a:rPr>
              <a:t>O </a:t>
            </a:r>
            <a:r>
              <a:rPr lang="el-GR" altLang="el-GR" sz="1800" b="1" dirty="0" err="1">
                <a:solidFill>
                  <a:srgbClr val="002060"/>
                </a:solidFill>
              </a:rPr>
              <a:t>Zadeh</a:t>
            </a:r>
            <a:r>
              <a:rPr lang="el-GR" altLang="el-GR" sz="1800" b="1" dirty="0">
                <a:solidFill>
                  <a:srgbClr val="002060"/>
                </a:solidFill>
              </a:rPr>
              <a:t> το 1965, παρουσίασε τη θεωρία των ασαφών συνόλων (</a:t>
            </a:r>
            <a:r>
              <a:rPr lang="el-GR" altLang="el-GR" sz="1800" b="1" dirty="0" err="1">
                <a:solidFill>
                  <a:srgbClr val="002060"/>
                </a:solidFill>
              </a:rPr>
              <a:t>fuzzy</a:t>
            </a:r>
            <a:r>
              <a:rPr lang="el-GR" altLang="el-GR" sz="1800" b="1" dirty="0">
                <a:solidFill>
                  <a:srgbClr val="002060"/>
                </a:solidFill>
              </a:rPr>
              <a:t> </a:t>
            </a:r>
            <a:r>
              <a:rPr lang="el-GR" altLang="el-GR" sz="1800" b="1" dirty="0" err="1">
                <a:solidFill>
                  <a:srgbClr val="002060"/>
                </a:solidFill>
              </a:rPr>
              <a:t>set</a:t>
            </a:r>
            <a:r>
              <a:rPr lang="el-GR" altLang="el-GR" sz="1800" b="1" dirty="0">
                <a:solidFill>
                  <a:srgbClr val="002060"/>
                </a:solidFill>
              </a:rPr>
              <a:t> </a:t>
            </a:r>
            <a:r>
              <a:rPr lang="el-GR" altLang="el-GR" sz="1800" b="1" dirty="0" err="1">
                <a:solidFill>
                  <a:srgbClr val="002060"/>
                </a:solidFill>
              </a:rPr>
              <a:t>theory</a:t>
            </a:r>
            <a:r>
              <a:rPr lang="el-GR" altLang="el-GR" sz="1800" b="1" dirty="0">
                <a:solidFill>
                  <a:srgbClr val="002060"/>
                </a:solidFill>
              </a:rPr>
              <a:t>), σύμφωνα με την οποία μια τιμή μπορεί να ανήκει ταυτόχρονα σε πολλά υποσύνολα, στο κάθε ένα με ένα βαθμό μέλους. </a:t>
            </a:r>
            <a:endParaRPr lang="en-US" altLang="el-GR" sz="1800" b="1" dirty="0">
              <a:solidFill>
                <a:srgbClr val="002060"/>
              </a:solidFill>
            </a:endParaRP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r>
              <a:rPr lang="en-US" altLang="el-GR" sz="1800" b="1" dirty="0">
                <a:solidFill>
                  <a:srgbClr val="002060"/>
                </a:solidFill>
              </a:rPr>
              <a:t>E</a:t>
            </a:r>
            <a:r>
              <a:rPr lang="el-GR" altLang="el-GR" sz="1800" b="1" dirty="0" err="1">
                <a:solidFill>
                  <a:srgbClr val="002060"/>
                </a:solidFill>
              </a:rPr>
              <a:t>ίναι</a:t>
            </a:r>
            <a:r>
              <a:rPr lang="el-GR" altLang="el-GR" sz="1800" b="1" dirty="0">
                <a:solidFill>
                  <a:srgbClr val="002060"/>
                </a:solidFill>
              </a:rPr>
              <a:t> οποιοδήποτε σύνολο το οποίο επιτρέπει τα μέλη του να έχουν διαφορετικούς βαθμούς μέλους  στο διάστημα  [0,1]. </a:t>
            </a: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r>
              <a:rPr lang="el-GR" altLang="el-GR" sz="1800" b="1" dirty="0">
                <a:solidFill>
                  <a:srgbClr val="002060"/>
                </a:solidFill>
              </a:rPr>
              <a:t>Κάθε στοιχείο </a:t>
            </a:r>
            <a:r>
              <a:rPr lang="en-US" altLang="el-GR" sz="1800" b="1" dirty="0">
                <a:solidFill>
                  <a:srgbClr val="002060"/>
                </a:solidFill>
              </a:rPr>
              <a:t>x </a:t>
            </a:r>
            <a:r>
              <a:rPr lang="el-GR" altLang="el-GR" sz="1800" b="1" dirty="0">
                <a:solidFill>
                  <a:srgbClr val="002060"/>
                </a:solidFill>
              </a:rPr>
              <a:t>του πραγματικού κόσμου Χ ανήκει σε ένα ασαφές σύνολο </a:t>
            </a:r>
            <a:r>
              <a:rPr lang="en-US" altLang="el-GR" sz="1800" b="1" dirty="0">
                <a:solidFill>
                  <a:srgbClr val="002060"/>
                </a:solidFill>
              </a:rPr>
              <a:t>S </a:t>
            </a:r>
            <a:r>
              <a:rPr lang="el-GR" altLang="el-GR" sz="1800" b="1" dirty="0">
                <a:solidFill>
                  <a:srgbClr val="002060"/>
                </a:solidFill>
              </a:rPr>
              <a:t>ως προς κάποιο πραγματικό αριθμό μ</a:t>
            </a:r>
            <a:r>
              <a:rPr lang="en-US" altLang="el-GR" sz="1800" b="1" baseline="-25000" dirty="0">
                <a:solidFill>
                  <a:srgbClr val="002060"/>
                </a:solidFill>
              </a:rPr>
              <a:t>s</a:t>
            </a:r>
            <a:r>
              <a:rPr lang="en-US" altLang="el-GR" sz="1800" b="1" dirty="0">
                <a:solidFill>
                  <a:srgbClr val="002060"/>
                </a:solidFill>
              </a:rPr>
              <a:t>(x) </a:t>
            </a:r>
            <a:r>
              <a:rPr lang="el-GR" altLang="el-GR" sz="1800" b="1" dirty="0">
                <a:solidFill>
                  <a:srgbClr val="002060"/>
                </a:solidFill>
              </a:rPr>
              <a:t>που λέγεται βαθμός μέλους: </a:t>
            </a:r>
            <a:r>
              <a:rPr lang="en-US" altLang="el-GR" sz="1800" b="1" dirty="0">
                <a:solidFill>
                  <a:srgbClr val="002060"/>
                </a:solidFill>
              </a:rPr>
              <a:t>S={(x,</a:t>
            </a:r>
            <a:r>
              <a:rPr lang="el-GR" altLang="el-GR" sz="1800" b="1" dirty="0">
                <a:solidFill>
                  <a:srgbClr val="002060"/>
                </a:solidFill>
              </a:rPr>
              <a:t>μ</a:t>
            </a:r>
            <a:r>
              <a:rPr lang="en-US" altLang="el-GR" sz="1800" b="1" baseline="-25000" dirty="0">
                <a:solidFill>
                  <a:srgbClr val="002060"/>
                </a:solidFill>
              </a:rPr>
              <a:t>s</a:t>
            </a:r>
            <a:r>
              <a:rPr lang="en-US" altLang="el-GR" sz="1800" b="1" dirty="0">
                <a:solidFill>
                  <a:srgbClr val="002060"/>
                </a:solidFill>
              </a:rPr>
              <a:t>(x))| </a:t>
            </a:r>
            <a:r>
              <a:rPr lang="el-GR" altLang="el-GR" sz="1800" b="1" dirty="0">
                <a:solidFill>
                  <a:srgbClr val="002060"/>
                </a:solidFill>
              </a:rPr>
              <a:t>μ</a:t>
            </a:r>
            <a:r>
              <a:rPr lang="en-US" altLang="el-GR" sz="1800" b="1" baseline="-25000" dirty="0">
                <a:solidFill>
                  <a:srgbClr val="002060"/>
                </a:solidFill>
              </a:rPr>
              <a:t>s</a:t>
            </a:r>
            <a:r>
              <a:rPr lang="en-US" altLang="el-GR" sz="1800" b="1" dirty="0">
                <a:solidFill>
                  <a:srgbClr val="002060"/>
                </a:solidFill>
              </a:rPr>
              <a:t>:X{[0,1]:x} </a:t>
            </a:r>
            <a:r>
              <a:rPr lang="el-GR" altLang="el-GR" sz="1800" b="1" dirty="0">
                <a:solidFill>
                  <a:srgbClr val="002060"/>
                </a:solidFill>
              </a:rPr>
              <a:t>μ</a:t>
            </a:r>
            <a:r>
              <a:rPr lang="en-US" altLang="el-GR" sz="1800" b="1" baseline="-25000" dirty="0">
                <a:solidFill>
                  <a:srgbClr val="002060"/>
                </a:solidFill>
              </a:rPr>
              <a:t>s</a:t>
            </a:r>
            <a:r>
              <a:rPr lang="en-US" altLang="el-GR" sz="1800" b="1" dirty="0">
                <a:solidFill>
                  <a:srgbClr val="002060"/>
                </a:solidFill>
              </a:rPr>
              <a:t>(x)}</a:t>
            </a:r>
            <a:endParaRPr lang="el-GR" altLang="el-GR" sz="1800" b="1" dirty="0">
              <a:solidFill>
                <a:srgbClr val="002060"/>
              </a:solidFill>
            </a:endParaRPr>
          </a:p>
          <a:p>
            <a:pPr lvl="3" algn="just" eaLnBrk="1" hangingPunct="1">
              <a:buFont typeface="Wingdings" panose="05000000000000000000" pitchFamily="2" charset="2"/>
              <a:buChar char="v"/>
            </a:pPr>
            <a:endParaRPr lang="el-GR" altLang="el-GR" dirty="0"/>
          </a:p>
        </p:txBody>
      </p:sp>
      <p:graphicFrame>
        <p:nvGraphicFramePr>
          <p:cNvPr id="6" name="Object 185">
            <a:extLst>
              <a:ext uri="{FF2B5EF4-FFF2-40B4-BE49-F238E27FC236}">
                <a16:creationId xmlns:a16="http://schemas.microsoft.com/office/drawing/2014/main" xmlns="" id="{6A1BB5BC-9CB2-4564-9A37-02EBD5F2E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25978"/>
              </p:ext>
            </p:extLst>
          </p:nvPr>
        </p:nvGraphicFramePr>
        <p:xfrm>
          <a:off x="3919797" y="2600130"/>
          <a:ext cx="3739120" cy="82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3" imgW="1409700" imgH="457200" progId="">
                  <p:embed/>
                </p:oleObj>
              </mc:Choice>
              <mc:Fallback>
                <p:oleObj r:id="rId3" imgW="1409700" imgH="457200" progId="">
                  <p:embed/>
                  <p:pic>
                    <p:nvPicPr>
                      <p:cNvPr id="219143" name="Object 185">
                        <a:extLst>
                          <a:ext uri="{FF2B5EF4-FFF2-40B4-BE49-F238E27FC236}">
                            <a16:creationId xmlns:a16="http://schemas.microsoft.com/office/drawing/2014/main" xmlns="" id="{8C8FE297-A14D-4BEE-BBB9-DE91DDF34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797" y="2600130"/>
                        <a:ext cx="3739120" cy="828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21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D02C-4B41-4F7F-BF13-2F63C309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7" y="223934"/>
            <a:ext cx="12089363" cy="54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5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5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85750">
              <a:spcBef>
                <a:spcPct val="25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Fuzzy Logic</a:t>
            </a:r>
            <a:endParaRPr kumimoji="0" lang="el-GR" alt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742950" marR="0" lvl="1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Συναρτήσεις Βαθμού Μέλους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       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(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Membership Functions)</a:t>
            </a: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1200150" marR="0" lvl="2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Ορισμός</a:t>
            </a:r>
          </a:p>
          <a:p>
            <a:pPr marL="1657350" marR="0" lvl="3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  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Ορίζονται οι συναρτήσεις που υποδεικνύουν το βαθμό κατά τον οποίο 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x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ανήκει στο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Α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</a:p>
          <a:p>
            <a:pPr marL="1200150" marR="0" lvl="2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Τύποι </a:t>
            </a:r>
          </a:p>
          <a:p>
            <a:pPr marL="1657350" marR="0" lvl="3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Τριγωνική συνάρτηση μέλους (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triangular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mf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1DE097-32E9-4ED3-AF0D-677C6912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42" y="2746119"/>
            <a:ext cx="5812972" cy="244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6855F189-41EF-404F-AA14-E06B34D9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3" y="2746119"/>
            <a:ext cx="5344423" cy="2446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BFF00F-1A56-4382-9442-BAA3D93D3FE4}"/>
              </a:ext>
            </a:extLst>
          </p:cNvPr>
          <p:cNvSpPr txBox="1"/>
          <p:nvPr/>
        </p:nvSpPr>
        <p:spPr>
          <a:xfrm>
            <a:off x="6719783" y="4223913"/>
            <a:ext cx="54020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6E53FE-0DE2-491E-8E3F-809DED6E42CD}"/>
              </a:ext>
            </a:extLst>
          </p:cNvPr>
          <p:cNvSpPr txBox="1"/>
          <p:nvPr/>
        </p:nvSpPr>
        <p:spPr>
          <a:xfrm>
            <a:off x="8556172" y="3244334"/>
            <a:ext cx="67180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201829-8905-4D51-AA39-ABD982D147A1}"/>
              </a:ext>
            </a:extLst>
          </p:cNvPr>
          <p:cNvSpPr txBox="1"/>
          <p:nvPr/>
        </p:nvSpPr>
        <p:spPr>
          <a:xfrm>
            <a:off x="10105053" y="4223913"/>
            <a:ext cx="44787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2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8C9053BC-FC22-416D-9657-33841789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16" y="3317033"/>
            <a:ext cx="49291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D02C-4B41-4F7F-BF13-2F63C309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465" y="583391"/>
            <a:ext cx="12089363" cy="54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5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5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85750">
              <a:spcBef>
                <a:spcPct val="25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Fuzzy Logic</a:t>
            </a:r>
            <a:endParaRPr kumimoji="0" lang="el-GR" alt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742950" marR="0" lvl="1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Συναρτήσεις Βαθμού Μέλους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       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(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Membership Functions)</a:t>
            </a: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1200150" marR="0" lvl="2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Ορισμός</a:t>
            </a:r>
          </a:p>
          <a:p>
            <a:pPr marL="1657350" marR="0" lvl="3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  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Ορίζονται οι συναρτήσεις που υποδεικνύουν το βαθμό κατά τον οποίο 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x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ανήκει στο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Α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</a:p>
          <a:p>
            <a:pPr marL="1200150" marR="0" lvl="2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Τύποι </a:t>
            </a:r>
          </a:p>
          <a:p>
            <a:pPr marL="1657350" marR="0" lvl="3" indent="-285750" algn="just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Τραπεζοειδής συνάρτηση μέλους (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tr</a:t>
            </a:r>
            <a:r>
              <a:rPr kumimoji="0" lang="en-US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apezoidal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mf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BFF00F-1A56-4382-9442-BAA3D93D3FE4}"/>
              </a:ext>
            </a:extLst>
          </p:cNvPr>
          <p:cNvSpPr txBox="1"/>
          <p:nvPr/>
        </p:nvSpPr>
        <p:spPr>
          <a:xfrm>
            <a:off x="6670320" y="4449702"/>
            <a:ext cx="5402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6E53FE-0DE2-491E-8E3F-809DED6E42CD}"/>
              </a:ext>
            </a:extLst>
          </p:cNvPr>
          <p:cNvSpPr txBox="1"/>
          <p:nvPr/>
        </p:nvSpPr>
        <p:spPr>
          <a:xfrm>
            <a:off x="7365059" y="3429000"/>
            <a:ext cx="4478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201829-8905-4D51-AA39-ABD982D147A1}"/>
              </a:ext>
            </a:extLst>
          </p:cNvPr>
          <p:cNvSpPr txBox="1"/>
          <p:nvPr/>
        </p:nvSpPr>
        <p:spPr>
          <a:xfrm>
            <a:off x="8928423" y="3429000"/>
            <a:ext cx="4478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475FCC-124D-4757-B4A8-4568046D8FAB}"/>
              </a:ext>
            </a:extLst>
          </p:cNvPr>
          <p:cNvSpPr txBox="1"/>
          <p:nvPr/>
        </p:nvSpPr>
        <p:spPr>
          <a:xfrm>
            <a:off x="9659321" y="4461752"/>
            <a:ext cx="4478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30523A9-A7E1-47E2-9303-D63FEC8F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50" y="3317032"/>
            <a:ext cx="4553338" cy="24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6CD36AC9-CCE3-44D6-93C1-A9F7735E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46" y="3452098"/>
            <a:ext cx="5072062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D02C-4B41-4F7F-BF13-2F63C309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464" y="583392"/>
            <a:ext cx="7715930" cy="27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5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5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85750">
              <a:spcBef>
                <a:spcPct val="25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Fuzzy Logic</a:t>
            </a:r>
            <a:endParaRPr kumimoji="0" lang="el-GR" alt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Συναρτήσεις Βαθμού Μέλους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Membership Functions)</a:t>
            </a: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Ορισμός</a:t>
            </a:r>
          </a:p>
          <a:p>
            <a:pPr marL="1657350" marR="0" lvl="3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Ορίζονται οι συναρτήσεις που υποδεικνύουν το βαθμό κατά τον οποίο 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ανήκει στο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Α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Τύποι </a:t>
            </a:r>
          </a:p>
          <a:p>
            <a:pPr marL="1657350" marR="0" lvl="3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Καμπανοειδής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συνάρτηση μέλους (</a:t>
            </a: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Bell Shaped 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mf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graphicFrame>
        <p:nvGraphicFramePr>
          <p:cNvPr id="14" name="Object 185">
            <a:extLst>
              <a:ext uri="{FF2B5EF4-FFF2-40B4-BE49-F238E27FC236}">
                <a16:creationId xmlns:a16="http://schemas.microsoft.com/office/drawing/2014/main" xmlns="" id="{50F3BB1A-26D1-4C71-9A24-E1136095A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92479"/>
              </p:ext>
            </p:extLst>
          </p:nvPr>
        </p:nvGraphicFramePr>
        <p:xfrm>
          <a:off x="449952" y="3452098"/>
          <a:ext cx="4655353" cy="179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4" imgW="1676400" imgH="647700" progId="">
                  <p:embed/>
                </p:oleObj>
              </mc:Choice>
              <mc:Fallback>
                <p:oleObj r:id="rId4" imgW="1676400" imgH="647700" progId="">
                  <p:embed/>
                  <p:pic>
                    <p:nvPicPr>
                      <p:cNvPr id="222217" name="Object 185">
                        <a:extLst>
                          <a:ext uri="{FF2B5EF4-FFF2-40B4-BE49-F238E27FC236}">
                            <a16:creationId xmlns:a16="http://schemas.microsoft.com/office/drawing/2014/main" xmlns="" id="{F3FB73A4-D65B-43DF-BE9A-5BA4A8D2F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2" y="3452098"/>
                        <a:ext cx="4655353" cy="1791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91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D02C-4B41-4F7F-BF13-2F63C309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464" y="583392"/>
            <a:ext cx="7715930" cy="27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5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5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85750">
              <a:spcBef>
                <a:spcPct val="25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Fuzzy Logic</a:t>
            </a:r>
            <a:endParaRPr kumimoji="0" lang="el-GR" alt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Συναρτήσεις Βαθμού Μέλους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Membership Functions)</a:t>
            </a: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Ορισμός</a:t>
            </a:r>
          </a:p>
          <a:p>
            <a:pPr marL="1657350" marR="0" lvl="3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Ορίζονται οι συναρτήσεις που υποδεικνύουν το βαθμό κατά τον οποίο 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ανήκει στο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Α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Τύποι </a:t>
            </a:r>
          </a:p>
          <a:p>
            <a:pPr marL="1657350" marR="0" lvl="3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Gaussian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συνάρτηση μέλους (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mf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6064712-42E5-44A0-87CE-7F55DE7D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53" y="3540967"/>
            <a:ext cx="6733006" cy="27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85">
            <a:extLst>
              <a:ext uri="{FF2B5EF4-FFF2-40B4-BE49-F238E27FC236}">
                <a16:creationId xmlns:a16="http://schemas.microsoft.com/office/drawing/2014/main" xmlns="" id="{43FF62D6-6406-47A5-8892-5B992B8E6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19799"/>
              </p:ext>
            </p:extLst>
          </p:nvPr>
        </p:nvGraphicFramePr>
        <p:xfrm>
          <a:off x="634190" y="4092640"/>
          <a:ext cx="39290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4" imgW="1638300" imgH="381000" progId="">
                  <p:embed/>
                </p:oleObj>
              </mc:Choice>
              <mc:Fallback>
                <p:oleObj r:id="rId4" imgW="1638300" imgH="381000" progId="">
                  <p:embed/>
                  <p:pic>
                    <p:nvPicPr>
                      <p:cNvPr id="223242" name="Object 185">
                        <a:extLst>
                          <a:ext uri="{FF2B5EF4-FFF2-40B4-BE49-F238E27FC236}">
                            <a16:creationId xmlns:a16="http://schemas.microsoft.com/office/drawing/2014/main" xmlns="" id="{3B937847-04B3-4155-AA4E-96BE57886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90" y="4092640"/>
                        <a:ext cx="39290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01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D02C-4B41-4F7F-BF13-2F63C309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464" y="583392"/>
            <a:ext cx="7715930" cy="27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5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5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85750">
              <a:spcBef>
                <a:spcPct val="25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Fuzzy Logic</a:t>
            </a:r>
            <a:endParaRPr kumimoji="0" lang="el-GR" alt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Συναρτήσεις Βαθμού Μέλους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Membership Functions)</a:t>
            </a: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Ορισμός</a:t>
            </a:r>
          </a:p>
          <a:p>
            <a:pPr marL="1657350" marR="0" lvl="3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Ορίζονται οι συναρτήσεις που υποδεικνύουν το βαθμό κατά τον οποίο 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 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ανήκει στο σύνολο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Α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Τύποι </a:t>
            </a:r>
          </a:p>
          <a:p>
            <a:pPr marL="1657350" marR="0" lvl="3" indent="-285750" algn="just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Sigmoid 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Συγμοειδής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συνάρτηση μέλους (</a:t>
            </a:r>
            <a:r>
              <a:rPr kumimoji="0" lang="el-GR" altLang="el-G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mf</a:t>
            </a:r>
            <a:r>
              <a:rPr kumimoji="0" lang="el-GR" alt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8A8F19B2-3FC0-45B2-80F9-707791E9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90" y="3317034"/>
            <a:ext cx="6353855" cy="277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83">
            <a:extLst>
              <a:ext uri="{FF2B5EF4-FFF2-40B4-BE49-F238E27FC236}">
                <a16:creationId xmlns:a16="http://schemas.microsoft.com/office/drawing/2014/main" xmlns="" id="{64D72116-A114-41D9-B3CF-114A11801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10764"/>
              </p:ext>
            </p:extLst>
          </p:nvPr>
        </p:nvGraphicFramePr>
        <p:xfrm>
          <a:off x="316428" y="3655662"/>
          <a:ext cx="5030677" cy="110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r:id="rId4" imgW="1765300" imgH="393700" progId="">
                  <p:embed/>
                </p:oleObj>
              </mc:Choice>
              <mc:Fallback>
                <p:oleObj r:id="rId4" imgW="1765300" imgH="393700" progId="">
                  <p:embed/>
                  <p:pic>
                    <p:nvPicPr>
                      <p:cNvPr id="224266" name="Object 183">
                        <a:extLst>
                          <a:ext uri="{FF2B5EF4-FFF2-40B4-BE49-F238E27FC236}">
                            <a16:creationId xmlns:a16="http://schemas.microsoft.com/office/drawing/2014/main" xmlns="" id="{53BBBAC8-E3C8-4CD3-BEE5-C24E79D1D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28" y="3655662"/>
                        <a:ext cx="5030677" cy="110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831994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695</TotalTime>
  <Words>1484</Words>
  <Application>Microsoft Office PowerPoint</Application>
  <PresentationFormat>Ευρεία οθόνη</PresentationFormat>
  <Paragraphs>183</Paragraphs>
  <Slides>30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0" baseType="lpstr">
      <vt:lpstr>Arial Unicode MS</vt:lpstr>
      <vt:lpstr>MS PGothic</vt:lpstr>
      <vt:lpstr>Arial</vt:lpstr>
      <vt:lpstr>Calibri</vt:lpstr>
      <vt:lpstr>Century Gothic</vt:lpstr>
      <vt:lpstr>Symbol</vt:lpstr>
      <vt:lpstr>Times New Roman</vt:lpstr>
      <vt:lpstr>Wingdings</vt:lpstr>
      <vt:lpstr>ΙΧΝΟΣ ΑΤΜΟΥ</vt:lpstr>
      <vt:lpstr>Equation.DSMT4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ανισοροπημένη ταξινόμηση Unbalanced Classification περιλαμβάνει την ανάπτυξη μοντέλων πρόβλεψης σε σύνολα δεδομένων ταξινόμησης που έχουν σοβαρή ανισορροπία.      </vt:lpstr>
      <vt:lpstr>Παρουσίαση του PowerPoint</vt:lpstr>
      <vt:lpstr>Balancing unbalanced data η μεθοδοσ smote  SYNTHETIC MINORITY OVERSAMPLING TECHNIQUE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ΠΙΘΑΝΟ ΠΡΟΒΛΗΜΑ  OVERTRAINING </vt:lpstr>
      <vt:lpstr>Παρουσίαση του PowerPoint</vt:lpstr>
      <vt:lpstr>Μη Κατευθυνομενη Μηχανικη μαθηση FUZZY C-MEANS CLUSTERING</vt:lpstr>
      <vt:lpstr>Μη Κατευθυνομενη Μηχανικη μαθηση FUZZY C-MEANS CLUSTERING</vt:lpstr>
      <vt:lpstr>Μη Κατευθυνομενη Μηχανικη μαθηση FUZZY C-MEANS CLUSTERING</vt:lpstr>
      <vt:lpstr>Παρουσίαση του PowerPoint</vt:lpstr>
      <vt:lpstr>Παρουσίαση του PowerPoint</vt:lpstr>
      <vt:lpstr> FUZZY C-MEANS CLUSTERING  ΥΛΟΠΟΙΗΣΗ ΣΕ MATLAB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Λάζαρος Ηλιάδης</dc:creator>
  <cp:lastModifiedBy>user</cp:lastModifiedBy>
  <cp:revision>31</cp:revision>
  <dcterms:created xsi:type="dcterms:W3CDTF">2020-04-25T14:13:28Z</dcterms:created>
  <dcterms:modified xsi:type="dcterms:W3CDTF">2020-05-10T06:38:57Z</dcterms:modified>
</cp:coreProperties>
</file>