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1" r:id="rId3"/>
    <p:sldId id="257" r:id="rId4"/>
    <p:sldId id="292" r:id="rId5"/>
    <p:sldId id="301" r:id="rId6"/>
    <p:sldId id="293" r:id="rId7"/>
    <p:sldId id="279" r:id="rId8"/>
    <p:sldId id="261" r:id="rId9"/>
    <p:sldId id="282" r:id="rId10"/>
    <p:sldId id="283" r:id="rId11"/>
    <p:sldId id="290" r:id="rId12"/>
    <p:sldId id="294" r:id="rId13"/>
    <p:sldId id="295" r:id="rId14"/>
    <p:sldId id="267" r:id="rId15"/>
    <p:sldId id="296" r:id="rId16"/>
    <p:sldId id="297" r:id="rId17"/>
    <p:sldId id="271" r:id="rId18"/>
    <p:sldId id="268" r:id="rId19"/>
    <p:sldId id="269" r:id="rId20"/>
    <p:sldId id="280" r:id="rId21"/>
    <p:sldId id="298" r:id="rId22"/>
    <p:sldId id="300" r:id="rId23"/>
    <p:sldId id="259" r:id="rId24"/>
    <p:sldId id="260" r:id="rId25"/>
    <p:sldId id="284" r:id="rId26"/>
    <p:sldId id="285" r:id="rId27"/>
    <p:sldId id="288" r:id="rId28"/>
    <p:sldId id="286" r:id="rId29"/>
    <p:sldId id="302" r:id="rId30"/>
    <p:sldId id="287" r:id="rId31"/>
    <p:sldId id="299" r:id="rId3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72515" autoAdjust="0"/>
  </p:normalViewPr>
  <p:slideViewPr>
    <p:cSldViewPr snapToGrid="0">
      <p:cViewPr varScale="1">
        <p:scale>
          <a:sx n="79" d="100"/>
          <a:sy n="79" d="100"/>
        </p:scale>
        <p:origin x="16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63A4B2-DAD2-4DE5-B2F5-22A5AB0D140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l-GR"/>
        </a:p>
      </dgm:t>
    </dgm:pt>
    <dgm:pt modelId="{1C496292-4FCD-478D-95AA-A93D8B1E305C}">
      <dgm:prSet phldrT="[Κείμενο]" custT="1"/>
      <dgm:spPr>
        <a:solidFill>
          <a:schemeClr val="accent2">
            <a:lumMod val="60000"/>
            <a:lumOff val="40000"/>
          </a:schemeClr>
        </a:solidFill>
      </dgm:spPr>
      <dgm:t>
        <a:bodyPr/>
        <a:lstStyle/>
        <a:p>
          <a:r>
            <a:rPr lang="el-GR" sz="3200" b="1" dirty="0">
              <a:solidFill>
                <a:srgbClr val="FF0000"/>
              </a:solidFill>
              <a:latin typeface="Cambria Math" panose="02040503050406030204" pitchFamily="18" charset="0"/>
              <a:ea typeface="Cambria Math" panose="02040503050406030204" pitchFamily="18" charset="0"/>
            </a:rPr>
            <a:t>Διγλωσσία</a:t>
          </a:r>
        </a:p>
      </dgm:t>
    </dgm:pt>
    <dgm:pt modelId="{78198557-00DA-4138-B703-6B8E832C6B14}" type="parTrans" cxnId="{66B197C6-7C70-4522-9E91-9600C7679C47}">
      <dgm:prSet/>
      <dgm:spPr/>
      <dgm:t>
        <a:bodyPr/>
        <a:lstStyle/>
        <a:p>
          <a:endParaRPr lang="el-GR"/>
        </a:p>
      </dgm:t>
    </dgm:pt>
    <dgm:pt modelId="{2B5F6E83-27C6-473C-A659-628EF6440743}" type="sibTrans" cxnId="{66B197C6-7C70-4522-9E91-9600C7679C47}">
      <dgm:prSet/>
      <dgm:spPr/>
      <dgm:t>
        <a:bodyPr/>
        <a:lstStyle/>
        <a:p>
          <a:endParaRPr lang="el-GR"/>
        </a:p>
      </dgm:t>
    </dgm:pt>
    <dgm:pt modelId="{9A02C73D-FC17-4E64-BF50-E6D7F4F1DD13}">
      <dgm:prSet/>
      <dgm:spPr>
        <a:noFill/>
        <a:ln>
          <a:solidFill>
            <a:srgbClr val="FFC000"/>
          </a:solidFill>
        </a:ln>
      </dgm:spPr>
      <dgm:t>
        <a:bodyPr/>
        <a:lstStyle/>
        <a:p>
          <a:r>
            <a:rPr lang="el-GR" dirty="0">
              <a:solidFill>
                <a:srgbClr val="FFC000"/>
              </a:solidFill>
              <a:latin typeface="Cambria Math" panose="02040503050406030204" pitchFamily="18" charset="0"/>
              <a:ea typeface="Cambria Math" panose="02040503050406030204" pitchFamily="18" charset="0"/>
            </a:rPr>
            <a:t>Ψυχογλωσσολογία</a:t>
          </a:r>
        </a:p>
      </dgm:t>
    </dgm:pt>
    <dgm:pt modelId="{094B5011-E132-45FB-8859-C991C5C2AF5C}" type="parTrans" cxnId="{2778A8DC-8916-4420-8F9F-ACB8235FDF50}">
      <dgm:prSet/>
      <dgm:spPr/>
      <dgm:t>
        <a:bodyPr/>
        <a:lstStyle/>
        <a:p>
          <a:endParaRPr lang="el-GR"/>
        </a:p>
      </dgm:t>
    </dgm:pt>
    <dgm:pt modelId="{15F28B0F-C59F-4D25-868A-D60E0FB7F310}" type="sibTrans" cxnId="{2778A8DC-8916-4420-8F9F-ACB8235FDF50}">
      <dgm:prSet/>
      <dgm:spPr/>
      <dgm:t>
        <a:bodyPr/>
        <a:lstStyle/>
        <a:p>
          <a:endParaRPr lang="el-GR"/>
        </a:p>
      </dgm:t>
    </dgm:pt>
    <dgm:pt modelId="{D95E3573-F8E7-448C-965D-C929B7A62F1D}">
      <dgm:prSet custT="1"/>
      <dgm:spPr>
        <a:noFill/>
        <a:ln>
          <a:solidFill>
            <a:srgbClr val="00B050"/>
          </a:solidFill>
        </a:ln>
      </dgm:spPr>
      <dgm:t>
        <a:bodyPr/>
        <a:lstStyle/>
        <a:p>
          <a:r>
            <a:rPr lang="el-GR" sz="2000" dirty="0">
              <a:solidFill>
                <a:srgbClr val="00B050"/>
              </a:solidFill>
              <a:latin typeface="Cambria Math" panose="02040503050406030204" pitchFamily="18" charset="0"/>
              <a:ea typeface="Cambria Math" panose="02040503050406030204" pitchFamily="18" charset="0"/>
            </a:rPr>
            <a:t>Κοινωνιογλωσσολογία</a:t>
          </a:r>
        </a:p>
      </dgm:t>
    </dgm:pt>
    <dgm:pt modelId="{3D574D2F-008E-4E9C-B1C3-4BA4B58AD4D7}" type="parTrans" cxnId="{1AE0F692-65BD-4641-A8C3-2ECC650DE488}">
      <dgm:prSet/>
      <dgm:spPr/>
      <dgm:t>
        <a:bodyPr/>
        <a:lstStyle/>
        <a:p>
          <a:endParaRPr lang="el-GR"/>
        </a:p>
      </dgm:t>
    </dgm:pt>
    <dgm:pt modelId="{AEA5948F-3800-4717-A2A4-42B2A38231EE}" type="sibTrans" cxnId="{1AE0F692-65BD-4641-A8C3-2ECC650DE488}">
      <dgm:prSet/>
      <dgm:spPr/>
      <dgm:t>
        <a:bodyPr/>
        <a:lstStyle/>
        <a:p>
          <a:endParaRPr lang="el-GR"/>
        </a:p>
      </dgm:t>
    </dgm:pt>
    <dgm:pt modelId="{CF25ED09-743A-44D3-B925-CA856C8B919B}">
      <dgm:prSet custT="1"/>
      <dgm:spPr>
        <a:noFill/>
        <a:ln>
          <a:solidFill>
            <a:srgbClr val="002060"/>
          </a:solidFill>
        </a:ln>
      </dgm:spPr>
      <dgm:t>
        <a:bodyPr/>
        <a:lstStyle/>
        <a:p>
          <a:r>
            <a:rPr lang="el-GR" sz="2800" dirty="0">
              <a:solidFill>
                <a:srgbClr val="002060"/>
              </a:solidFill>
              <a:latin typeface="Cambria Math" panose="02040503050406030204" pitchFamily="18" charset="0"/>
              <a:ea typeface="Cambria Math" panose="02040503050406030204" pitchFamily="18" charset="0"/>
            </a:rPr>
            <a:t>Ν</a:t>
          </a:r>
          <a:r>
            <a:rPr lang="en-GB" sz="2800" dirty="0">
              <a:solidFill>
                <a:srgbClr val="002060"/>
              </a:solidFill>
              <a:latin typeface="Cambria Math" panose="02040503050406030204" pitchFamily="18" charset="0"/>
              <a:ea typeface="Cambria Math" panose="02040503050406030204" pitchFamily="18" charset="0"/>
            </a:rPr>
            <a:t>ευροψυχολογία</a:t>
          </a:r>
          <a:endParaRPr lang="el-GR" sz="2800" dirty="0">
            <a:solidFill>
              <a:srgbClr val="002060"/>
            </a:solidFill>
            <a:latin typeface="Cambria Math" panose="02040503050406030204" pitchFamily="18" charset="0"/>
            <a:ea typeface="Cambria Math" panose="02040503050406030204" pitchFamily="18" charset="0"/>
          </a:endParaRPr>
        </a:p>
      </dgm:t>
    </dgm:pt>
    <dgm:pt modelId="{24BB27B4-7B88-4822-A08C-5B9A4DB0495F}" type="parTrans" cxnId="{35DFD427-0969-4B58-8336-538DF96A8937}">
      <dgm:prSet/>
      <dgm:spPr/>
      <dgm:t>
        <a:bodyPr/>
        <a:lstStyle/>
        <a:p>
          <a:endParaRPr lang="el-GR"/>
        </a:p>
      </dgm:t>
    </dgm:pt>
    <dgm:pt modelId="{85381848-4C84-40C0-8853-10231642EDA8}" type="sibTrans" cxnId="{35DFD427-0969-4B58-8336-538DF96A8937}">
      <dgm:prSet/>
      <dgm:spPr/>
      <dgm:t>
        <a:bodyPr/>
        <a:lstStyle/>
        <a:p>
          <a:endParaRPr lang="el-GR"/>
        </a:p>
      </dgm:t>
    </dgm:pt>
    <dgm:pt modelId="{1C1D8739-6255-4595-A998-06BF7032B77B}">
      <dgm:prSet custT="1"/>
      <dgm:spPr>
        <a:noFill/>
        <a:ln>
          <a:solidFill>
            <a:srgbClr val="C00000"/>
          </a:solidFill>
        </a:ln>
      </dgm:spPr>
      <dgm:t>
        <a:bodyPr/>
        <a:lstStyle/>
        <a:p>
          <a:r>
            <a:rPr lang="el-GR" sz="2800" dirty="0">
              <a:solidFill>
                <a:srgbClr val="C00000"/>
              </a:solidFill>
              <a:latin typeface="Cambria Math" panose="02040503050406030204" pitchFamily="18" charset="0"/>
              <a:ea typeface="Cambria Math" panose="02040503050406030204" pitchFamily="18" charset="0"/>
            </a:rPr>
            <a:t>Εκπαιδευτική</a:t>
          </a:r>
        </a:p>
        <a:p>
          <a:r>
            <a:rPr lang="el-GR" sz="2800" dirty="0">
              <a:solidFill>
                <a:srgbClr val="C00000"/>
              </a:solidFill>
              <a:latin typeface="Cambria Math" panose="02040503050406030204" pitchFamily="18" charset="0"/>
              <a:ea typeface="Cambria Math" panose="02040503050406030204" pitchFamily="18" charset="0"/>
            </a:rPr>
            <a:t>πολιτική</a:t>
          </a:r>
        </a:p>
      </dgm:t>
    </dgm:pt>
    <dgm:pt modelId="{13AD3C72-4734-4B01-8F94-FA60702C1DE2}" type="parTrans" cxnId="{EA59CB25-05DB-4312-821C-ACD0ECA93B7F}">
      <dgm:prSet/>
      <dgm:spPr/>
      <dgm:t>
        <a:bodyPr/>
        <a:lstStyle/>
        <a:p>
          <a:endParaRPr lang="el-GR"/>
        </a:p>
      </dgm:t>
    </dgm:pt>
    <dgm:pt modelId="{10ECC1A9-8332-429A-ABCE-FFF56C80D5FF}" type="sibTrans" cxnId="{EA59CB25-05DB-4312-821C-ACD0ECA93B7F}">
      <dgm:prSet/>
      <dgm:spPr/>
      <dgm:t>
        <a:bodyPr/>
        <a:lstStyle/>
        <a:p>
          <a:endParaRPr lang="el-GR"/>
        </a:p>
      </dgm:t>
    </dgm:pt>
    <dgm:pt modelId="{9931F06E-9D4B-4383-BFE9-03CFAD86D1E2}">
      <dgm:prSet/>
      <dgm:spPr>
        <a:noFill/>
        <a:ln>
          <a:solidFill>
            <a:srgbClr val="7030A0"/>
          </a:solidFill>
        </a:ln>
      </dgm:spPr>
      <dgm:t>
        <a:bodyPr/>
        <a:lstStyle/>
        <a:p>
          <a:r>
            <a:rPr lang="el-GR" dirty="0">
              <a:solidFill>
                <a:srgbClr val="7030A0"/>
              </a:solidFill>
              <a:latin typeface="Cambria Math" panose="02040503050406030204" pitchFamily="18" charset="0"/>
              <a:ea typeface="Cambria Math" panose="02040503050406030204" pitchFamily="18" charset="0"/>
            </a:rPr>
            <a:t>Εφαρμοσμένη</a:t>
          </a:r>
        </a:p>
        <a:p>
          <a:r>
            <a:rPr lang="el-GR" dirty="0">
              <a:solidFill>
                <a:srgbClr val="7030A0"/>
              </a:solidFill>
              <a:latin typeface="Cambria Math" panose="02040503050406030204" pitchFamily="18" charset="0"/>
              <a:ea typeface="Cambria Math" panose="02040503050406030204" pitchFamily="18" charset="0"/>
            </a:rPr>
            <a:t>γλωσσολογία</a:t>
          </a:r>
        </a:p>
      </dgm:t>
    </dgm:pt>
    <dgm:pt modelId="{E1C82733-C465-41EB-9D3A-95711E560150}" type="parTrans" cxnId="{DCF75B6B-FFC7-4B44-83A5-DE0C41A69B5D}">
      <dgm:prSet/>
      <dgm:spPr/>
      <dgm:t>
        <a:bodyPr/>
        <a:lstStyle/>
        <a:p>
          <a:endParaRPr lang="el-GR"/>
        </a:p>
      </dgm:t>
    </dgm:pt>
    <dgm:pt modelId="{617D1D6A-E014-4E70-ADF7-1D2E9B3B309C}" type="sibTrans" cxnId="{DCF75B6B-FFC7-4B44-83A5-DE0C41A69B5D}">
      <dgm:prSet/>
      <dgm:spPr/>
      <dgm:t>
        <a:bodyPr/>
        <a:lstStyle/>
        <a:p>
          <a:endParaRPr lang="el-GR"/>
        </a:p>
      </dgm:t>
    </dgm:pt>
    <dgm:pt modelId="{AD0B0FB1-9061-4323-BF11-F4E680CC7D14}" type="pres">
      <dgm:prSet presAssocID="{E463A4B2-DAD2-4DE5-B2F5-22A5AB0D140A}" presName="cycle" presStyleCnt="0">
        <dgm:presLayoutVars>
          <dgm:chMax val="1"/>
          <dgm:dir/>
          <dgm:animLvl val="ctr"/>
          <dgm:resizeHandles val="exact"/>
        </dgm:presLayoutVars>
      </dgm:prSet>
      <dgm:spPr/>
    </dgm:pt>
    <dgm:pt modelId="{F11A1CC7-F6FA-4D40-A816-4E42FC28028C}" type="pres">
      <dgm:prSet presAssocID="{1C496292-4FCD-478D-95AA-A93D8B1E305C}" presName="centerShape" presStyleLbl="node0" presStyleIdx="0" presStyleCnt="1" custScaleX="182104"/>
      <dgm:spPr/>
    </dgm:pt>
    <dgm:pt modelId="{43DF136B-0AFB-4938-B100-E93C776BC027}" type="pres">
      <dgm:prSet presAssocID="{24BB27B4-7B88-4822-A08C-5B9A4DB0495F}" presName="Name9" presStyleLbl="parChTrans1D2" presStyleIdx="0" presStyleCnt="5"/>
      <dgm:spPr/>
    </dgm:pt>
    <dgm:pt modelId="{E3702EC0-6987-433B-9611-ABBB834242B8}" type="pres">
      <dgm:prSet presAssocID="{24BB27B4-7B88-4822-A08C-5B9A4DB0495F}" presName="connTx" presStyleLbl="parChTrans1D2" presStyleIdx="0" presStyleCnt="5"/>
      <dgm:spPr/>
    </dgm:pt>
    <dgm:pt modelId="{F75D1C97-2F19-4DC6-9488-91D55E9538C2}" type="pres">
      <dgm:prSet presAssocID="{CF25ED09-743A-44D3-B925-CA856C8B919B}" presName="node" presStyleLbl="node1" presStyleIdx="0" presStyleCnt="5" custScaleX="208114" custScaleY="104972" custRadScaleRad="100002" custRadScaleInc="-942">
        <dgm:presLayoutVars>
          <dgm:bulletEnabled val="1"/>
        </dgm:presLayoutVars>
      </dgm:prSet>
      <dgm:spPr/>
    </dgm:pt>
    <dgm:pt modelId="{288C9E5D-9A3F-46EB-A708-CB7029FAA16A}" type="pres">
      <dgm:prSet presAssocID="{3D574D2F-008E-4E9C-B1C3-4BA4B58AD4D7}" presName="Name9" presStyleLbl="parChTrans1D2" presStyleIdx="1" presStyleCnt="5"/>
      <dgm:spPr/>
    </dgm:pt>
    <dgm:pt modelId="{C4ABAE52-CC89-498F-AA4A-3A4986EA3943}" type="pres">
      <dgm:prSet presAssocID="{3D574D2F-008E-4E9C-B1C3-4BA4B58AD4D7}" presName="connTx" presStyleLbl="parChTrans1D2" presStyleIdx="1" presStyleCnt="5"/>
      <dgm:spPr/>
    </dgm:pt>
    <dgm:pt modelId="{27CCDFA9-A14A-4AB1-8D9A-55C8E23D6770}" type="pres">
      <dgm:prSet presAssocID="{D95E3573-F8E7-448C-965D-C929B7A62F1D}" presName="node" presStyleLbl="node1" presStyleIdx="1" presStyleCnt="5" custScaleX="189206" custRadScaleRad="155183" custRadScaleInc="-3658">
        <dgm:presLayoutVars>
          <dgm:bulletEnabled val="1"/>
        </dgm:presLayoutVars>
      </dgm:prSet>
      <dgm:spPr/>
    </dgm:pt>
    <dgm:pt modelId="{185D4156-5885-48F7-ADAE-3994A9A84461}" type="pres">
      <dgm:prSet presAssocID="{094B5011-E132-45FB-8859-C991C5C2AF5C}" presName="Name9" presStyleLbl="parChTrans1D2" presStyleIdx="2" presStyleCnt="5"/>
      <dgm:spPr/>
    </dgm:pt>
    <dgm:pt modelId="{C09E0938-5527-479B-8EEC-328D44F87345}" type="pres">
      <dgm:prSet presAssocID="{094B5011-E132-45FB-8859-C991C5C2AF5C}" presName="connTx" presStyleLbl="parChTrans1D2" presStyleIdx="2" presStyleCnt="5"/>
      <dgm:spPr/>
    </dgm:pt>
    <dgm:pt modelId="{E3FA7051-111F-48E5-BFEE-2303F3D695DF}" type="pres">
      <dgm:prSet presAssocID="{9A02C73D-FC17-4E64-BF50-E6D7F4F1DD13}" presName="node" presStyleLbl="node1" presStyleIdx="2" presStyleCnt="5" custScaleX="186202" custRadScaleRad="139678" custRadScaleInc="-70693">
        <dgm:presLayoutVars>
          <dgm:bulletEnabled val="1"/>
        </dgm:presLayoutVars>
      </dgm:prSet>
      <dgm:spPr/>
    </dgm:pt>
    <dgm:pt modelId="{B6A06B61-ED45-46A9-A767-CEF8CB943A33}" type="pres">
      <dgm:prSet presAssocID="{E1C82733-C465-41EB-9D3A-95711E560150}" presName="Name9" presStyleLbl="parChTrans1D2" presStyleIdx="3" presStyleCnt="5"/>
      <dgm:spPr/>
    </dgm:pt>
    <dgm:pt modelId="{C697B3DE-C48C-46DF-A804-769187521C83}" type="pres">
      <dgm:prSet presAssocID="{E1C82733-C465-41EB-9D3A-95711E560150}" presName="connTx" presStyleLbl="parChTrans1D2" presStyleIdx="3" presStyleCnt="5"/>
      <dgm:spPr/>
    </dgm:pt>
    <dgm:pt modelId="{1F984A9C-3F6C-4950-8D9D-BF2C45925A55}" type="pres">
      <dgm:prSet presAssocID="{9931F06E-9D4B-4383-BFE9-03CFAD86D1E2}" presName="node" presStyleLbl="node1" presStyleIdx="3" presStyleCnt="5" custScaleX="180195" custRadScaleRad="119023" custRadScaleInc="41261">
        <dgm:presLayoutVars>
          <dgm:bulletEnabled val="1"/>
        </dgm:presLayoutVars>
      </dgm:prSet>
      <dgm:spPr/>
    </dgm:pt>
    <dgm:pt modelId="{77312A3D-5E8D-4C89-920D-4D4CE9B45EC1}" type="pres">
      <dgm:prSet presAssocID="{13AD3C72-4734-4B01-8F94-FA60702C1DE2}" presName="Name9" presStyleLbl="parChTrans1D2" presStyleIdx="4" presStyleCnt="5"/>
      <dgm:spPr/>
    </dgm:pt>
    <dgm:pt modelId="{03B63C84-2CDB-49A1-8F77-85FF8D32CAC0}" type="pres">
      <dgm:prSet presAssocID="{13AD3C72-4734-4B01-8F94-FA60702C1DE2}" presName="connTx" presStyleLbl="parChTrans1D2" presStyleIdx="4" presStyleCnt="5"/>
      <dgm:spPr/>
    </dgm:pt>
    <dgm:pt modelId="{AB4CDAC8-5ACC-4739-9E1B-BB6326301901}" type="pres">
      <dgm:prSet presAssocID="{1C1D8739-6255-4595-A998-06BF7032B77B}" presName="node" presStyleLbl="node1" presStyleIdx="4" presStyleCnt="5" custScaleX="182733" custRadScaleRad="146011" custRadScaleInc="-11370">
        <dgm:presLayoutVars>
          <dgm:bulletEnabled val="1"/>
        </dgm:presLayoutVars>
      </dgm:prSet>
      <dgm:spPr/>
    </dgm:pt>
  </dgm:ptLst>
  <dgm:cxnLst>
    <dgm:cxn modelId="{E2F99124-B944-4AFA-9F50-B0A3BA46D46D}" type="presOf" srcId="{9A02C73D-FC17-4E64-BF50-E6D7F4F1DD13}" destId="{E3FA7051-111F-48E5-BFEE-2303F3D695DF}" srcOrd="0" destOrd="0" presId="urn:microsoft.com/office/officeart/2005/8/layout/radial1"/>
    <dgm:cxn modelId="{ADFBCA24-AD20-4313-AC16-534E4D30128A}" type="presOf" srcId="{13AD3C72-4734-4B01-8F94-FA60702C1DE2}" destId="{77312A3D-5E8D-4C89-920D-4D4CE9B45EC1}" srcOrd="0" destOrd="0" presId="urn:microsoft.com/office/officeart/2005/8/layout/radial1"/>
    <dgm:cxn modelId="{EA59CB25-05DB-4312-821C-ACD0ECA93B7F}" srcId="{1C496292-4FCD-478D-95AA-A93D8B1E305C}" destId="{1C1D8739-6255-4595-A998-06BF7032B77B}" srcOrd="4" destOrd="0" parTransId="{13AD3C72-4734-4B01-8F94-FA60702C1DE2}" sibTransId="{10ECC1A9-8332-429A-ABCE-FFF56C80D5FF}"/>
    <dgm:cxn modelId="{35DFD427-0969-4B58-8336-538DF96A8937}" srcId="{1C496292-4FCD-478D-95AA-A93D8B1E305C}" destId="{CF25ED09-743A-44D3-B925-CA856C8B919B}" srcOrd="0" destOrd="0" parTransId="{24BB27B4-7B88-4822-A08C-5B9A4DB0495F}" sibTransId="{85381848-4C84-40C0-8853-10231642EDA8}"/>
    <dgm:cxn modelId="{F6E29E33-F578-4614-BFAC-84A6887ADF40}" type="presOf" srcId="{24BB27B4-7B88-4822-A08C-5B9A4DB0495F}" destId="{E3702EC0-6987-433B-9611-ABBB834242B8}" srcOrd="1" destOrd="0" presId="urn:microsoft.com/office/officeart/2005/8/layout/radial1"/>
    <dgm:cxn modelId="{1F458C66-7939-447C-AC4A-DFB974521DB5}" type="presOf" srcId="{13AD3C72-4734-4B01-8F94-FA60702C1DE2}" destId="{03B63C84-2CDB-49A1-8F77-85FF8D32CAC0}" srcOrd="1" destOrd="0" presId="urn:microsoft.com/office/officeart/2005/8/layout/radial1"/>
    <dgm:cxn modelId="{DCF75B6B-FFC7-4B44-83A5-DE0C41A69B5D}" srcId="{1C496292-4FCD-478D-95AA-A93D8B1E305C}" destId="{9931F06E-9D4B-4383-BFE9-03CFAD86D1E2}" srcOrd="3" destOrd="0" parTransId="{E1C82733-C465-41EB-9D3A-95711E560150}" sibTransId="{617D1D6A-E014-4E70-ADF7-1D2E9B3B309C}"/>
    <dgm:cxn modelId="{D1A8374F-BB39-49FD-A49D-B4B4B6AB832A}" type="presOf" srcId="{24BB27B4-7B88-4822-A08C-5B9A4DB0495F}" destId="{43DF136B-0AFB-4938-B100-E93C776BC027}" srcOrd="0" destOrd="0" presId="urn:microsoft.com/office/officeart/2005/8/layout/radial1"/>
    <dgm:cxn modelId="{0400DB75-8BED-446C-B514-912FE51A3652}" type="presOf" srcId="{D95E3573-F8E7-448C-965D-C929B7A62F1D}" destId="{27CCDFA9-A14A-4AB1-8D9A-55C8E23D6770}" srcOrd="0" destOrd="0" presId="urn:microsoft.com/office/officeart/2005/8/layout/radial1"/>
    <dgm:cxn modelId="{B4BD587D-0788-45A3-B091-7F70BC3732DB}" type="presOf" srcId="{1C1D8739-6255-4595-A998-06BF7032B77B}" destId="{AB4CDAC8-5ACC-4739-9E1B-BB6326301901}" srcOrd="0" destOrd="0" presId="urn:microsoft.com/office/officeart/2005/8/layout/radial1"/>
    <dgm:cxn modelId="{67317D89-0D71-4DA9-BCA8-16B22F4F6A09}" type="presOf" srcId="{3D574D2F-008E-4E9C-B1C3-4BA4B58AD4D7}" destId="{C4ABAE52-CC89-498F-AA4A-3A4986EA3943}" srcOrd="1" destOrd="0" presId="urn:microsoft.com/office/officeart/2005/8/layout/radial1"/>
    <dgm:cxn modelId="{316C7D8B-8571-410C-A3F6-4CFBAC3960A8}" type="presOf" srcId="{CF25ED09-743A-44D3-B925-CA856C8B919B}" destId="{F75D1C97-2F19-4DC6-9488-91D55E9538C2}" srcOrd="0" destOrd="0" presId="urn:microsoft.com/office/officeart/2005/8/layout/radial1"/>
    <dgm:cxn modelId="{D9215892-05DE-45C9-AD95-764BC5F71B19}" type="presOf" srcId="{3D574D2F-008E-4E9C-B1C3-4BA4B58AD4D7}" destId="{288C9E5D-9A3F-46EB-A708-CB7029FAA16A}" srcOrd="0" destOrd="0" presId="urn:microsoft.com/office/officeart/2005/8/layout/radial1"/>
    <dgm:cxn modelId="{1AE0F692-65BD-4641-A8C3-2ECC650DE488}" srcId="{1C496292-4FCD-478D-95AA-A93D8B1E305C}" destId="{D95E3573-F8E7-448C-965D-C929B7A62F1D}" srcOrd="1" destOrd="0" parTransId="{3D574D2F-008E-4E9C-B1C3-4BA4B58AD4D7}" sibTransId="{AEA5948F-3800-4717-A2A4-42B2A38231EE}"/>
    <dgm:cxn modelId="{8E47DABB-BDDF-4BCF-B726-6CA7D27A08FC}" type="presOf" srcId="{E463A4B2-DAD2-4DE5-B2F5-22A5AB0D140A}" destId="{AD0B0FB1-9061-4323-BF11-F4E680CC7D14}" srcOrd="0" destOrd="0" presId="urn:microsoft.com/office/officeart/2005/8/layout/radial1"/>
    <dgm:cxn modelId="{66B197C6-7C70-4522-9E91-9600C7679C47}" srcId="{E463A4B2-DAD2-4DE5-B2F5-22A5AB0D140A}" destId="{1C496292-4FCD-478D-95AA-A93D8B1E305C}" srcOrd="0" destOrd="0" parTransId="{78198557-00DA-4138-B703-6B8E832C6B14}" sibTransId="{2B5F6E83-27C6-473C-A659-628EF6440743}"/>
    <dgm:cxn modelId="{370959CA-AAB5-4B2E-A68A-C738C80BC22B}" type="presOf" srcId="{9931F06E-9D4B-4383-BFE9-03CFAD86D1E2}" destId="{1F984A9C-3F6C-4950-8D9D-BF2C45925A55}" srcOrd="0" destOrd="0" presId="urn:microsoft.com/office/officeart/2005/8/layout/radial1"/>
    <dgm:cxn modelId="{2778A8DC-8916-4420-8F9F-ACB8235FDF50}" srcId="{1C496292-4FCD-478D-95AA-A93D8B1E305C}" destId="{9A02C73D-FC17-4E64-BF50-E6D7F4F1DD13}" srcOrd="2" destOrd="0" parTransId="{094B5011-E132-45FB-8859-C991C5C2AF5C}" sibTransId="{15F28B0F-C59F-4D25-868A-D60E0FB7F310}"/>
    <dgm:cxn modelId="{068EFFE5-2025-4783-8584-36A9071CE982}" type="presOf" srcId="{094B5011-E132-45FB-8859-C991C5C2AF5C}" destId="{185D4156-5885-48F7-ADAE-3994A9A84461}" srcOrd="0" destOrd="0" presId="urn:microsoft.com/office/officeart/2005/8/layout/radial1"/>
    <dgm:cxn modelId="{A97027E8-A833-4D97-AAF3-D10EE0ED3CA1}" type="presOf" srcId="{094B5011-E132-45FB-8859-C991C5C2AF5C}" destId="{C09E0938-5527-479B-8EEC-328D44F87345}" srcOrd="1" destOrd="0" presId="urn:microsoft.com/office/officeart/2005/8/layout/radial1"/>
    <dgm:cxn modelId="{F3763FEA-3163-4F70-B103-47E34563A2EE}" type="presOf" srcId="{E1C82733-C465-41EB-9D3A-95711E560150}" destId="{B6A06B61-ED45-46A9-A767-CEF8CB943A33}" srcOrd="0" destOrd="0" presId="urn:microsoft.com/office/officeart/2005/8/layout/radial1"/>
    <dgm:cxn modelId="{3AD86CF4-6DBF-4081-91FB-8E6AC8174D0E}" type="presOf" srcId="{E1C82733-C465-41EB-9D3A-95711E560150}" destId="{C697B3DE-C48C-46DF-A804-769187521C83}" srcOrd="1" destOrd="0" presId="urn:microsoft.com/office/officeart/2005/8/layout/radial1"/>
    <dgm:cxn modelId="{CD5D30F8-F050-4A5F-9CD7-757B12809884}" type="presOf" srcId="{1C496292-4FCD-478D-95AA-A93D8B1E305C}" destId="{F11A1CC7-F6FA-4D40-A816-4E42FC28028C}" srcOrd="0" destOrd="0" presId="urn:microsoft.com/office/officeart/2005/8/layout/radial1"/>
    <dgm:cxn modelId="{668685B5-8ACA-4691-AF08-F993C5DEEE1F}" type="presParOf" srcId="{AD0B0FB1-9061-4323-BF11-F4E680CC7D14}" destId="{F11A1CC7-F6FA-4D40-A816-4E42FC28028C}" srcOrd="0" destOrd="0" presId="urn:microsoft.com/office/officeart/2005/8/layout/radial1"/>
    <dgm:cxn modelId="{36AE2F8E-B582-40D6-A206-938653DA4FF7}" type="presParOf" srcId="{AD0B0FB1-9061-4323-BF11-F4E680CC7D14}" destId="{43DF136B-0AFB-4938-B100-E93C776BC027}" srcOrd="1" destOrd="0" presId="urn:microsoft.com/office/officeart/2005/8/layout/radial1"/>
    <dgm:cxn modelId="{7D924F98-3CED-4CA9-9CAF-B1FEA32F211F}" type="presParOf" srcId="{43DF136B-0AFB-4938-B100-E93C776BC027}" destId="{E3702EC0-6987-433B-9611-ABBB834242B8}" srcOrd="0" destOrd="0" presId="urn:microsoft.com/office/officeart/2005/8/layout/radial1"/>
    <dgm:cxn modelId="{BF485FA5-EE7E-4326-85CD-E6C85055089F}" type="presParOf" srcId="{AD0B0FB1-9061-4323-BF11-F4E680CC7D14}" destId="{F75D1C97-2F19-4DC6-9488-91D55E9538C2}" srcOrd="2" destOrd="0" presId="urn:microsoft.com/office/officeart/2005/8/layout/radial1"/>
    <dgm:cxn modelId="{11B5BE67-C6EB-4531-B9F1-027A47C0D3B0}" type="presParOf" srcId="{AD0B0FB1-9061-4323-BF11-F4E680CC7D14}" destId="{288C9E5D-9A3F-46EB-A708-CB7029FAA16A}" srcOrd="3" destOrd="0" presId="urn:microsoft.com/office/officeart/2005/8/layout/radial1"/>
    <dgm:cxn modelId="{83119911-5A9F-406D-9B31-E3444BDA0D8E}" type="presParOf" srcId="{288C9E5D-9A3F-46EB-A708-CB7029FAA16A}" destId="{C4ABAE52-CC89-498F-AA4A-3A4986EA3943}" srcOrd="0" destOrd="0" presId="urn:microsoft.com/office/officeart/2005/8/layout/radial1"/>
    <dgm:cxn modelId="{C6E85E2A-A27E-4FFB-A914-977DBB5553BB}" type="presParOf" srcId="{AD0B0FB1-9061-4323-BF11-F4E680CC7D14}" destId="{27CCDFA9-A14A-4AB1-8D9A-55C8E23D6770}" srcOrd="4" destOrd="0" presId="urn:microsoft.com/office/officeart/2005/8/layout/radial1"/>
    <dgm:cxn modelId="{6E7DB91C-7C47-44F9-90DA-B4C36E094129}" type="presParOf" srcId="{AD0B0FB1-9061-4323-BF11-F4E680CC7D14}" destId="{185D4156-5885-48F7-ADAE-3994A9A84461}" srcOrd="5" destOrd="0" presId="urn:microsoft.com/office/officeart/2005/8/layout/radial1"/>
    <dgm:cxn modelId="{97CACA8C-7207-4988-9A8C-6223CDAAF40F}" type="presParOf" srcId="{185D4156-5885-48F7-ADAE-3994A9A84461}" destId="{C09E0938-5527-479B-8EEC-328D44F87345}" srcOrd="0" destOrd="0" presId="urn:microsoft.com/office/officeart/2005/8/layout/radial1"/>
    <dgm:cxn modelId="{0B588325-3B9C-49D0-AC06-022CA270CCE9}" type="presParOf" srcId="{AD0B0FB1-9061-4323-BF11-F4E680CC7D14}" destId="{E3FA7051-111F-48E5-BFEE-2303F3D695DF}" srcOrd="6" destOrd="0" presId="urn:microsoft.com/office/officeart/2005/8/layout/radial1"/>
    <dgm:cxn modelId="{BD9D90F6-9588-4B4B-9861-B27635CBB777}" type="presParOf" srcId="{AD0B0FB1-9061-4323-BF11-F4E680CC7D14}" destId="{B6A06B61-ED45-46A9-A767-CEF8CB943A33}" srcOrd="7" destOrd="0" presId="urn:microsoft.com/office/officeart/2005/8/layout/radial1"/>
    <dgm:cxn modelId="{3B4A3F87-700E-4594-9EB0-DD1F305DE262}" type="presParOf" srcId="{B6A06B61-ED45-46A9-A767-CEF8CB943A33}" destId="{C697B3DE-C48C-46DF-A804-769187521C83}" srcOrd="0" destOrd="0" presId="urn:microsoft.com/office/officeart/2005/8/layout/radial1"/>
    <dgm:cxn modelId="{C719BF96-E63C-4551-97AB-BDCFA00C5F57}" type="presParOf" srcId="{AD0B0FB1-9061-4323-BF11-F4E680CC7D14}" destId="{1F984A9C-3F6C-4950-8D9D-BF2C45925A55}" srcOrd="8" destOrd="0" presId="urn:microsoft.com/office/officeart/2005/8/layout/radial1"/>
    <dgm:cxn modelId="{59BC40E3-1854-4A8A-92C8-A43EEE594385}" type="presParOf" srcId="{AD0B0FB1-9061-4323-BF11-F4E680CC7D14}" destId="{77312A3D-5E8D-4C89-920D-4D4CE9B45EC1}" srcOrd="9" destOrd="0" presId="urn:microsoft.com/office/officeart/2005/8/layout/radial1"/>
    <dgm:cxn modelId="{41240DBE-53F6-473E-ABC7-027DF26E0082}" type="presParOf" srcId="{77312A3D-5E8D-4C89-920D-4D4CE9B45EC1}" destId="{03B63C84-2CDB-49A1-8F77-85FF8D32CAC0}" srcOrd="0" destOrd="0" presId="urn:microsoft.com/office/officeart/2005/8/layout/radial1"/>
    <dgm:cxn modelId="{6918DCAC-0B20-4E38-B8BB-4441D42EFE3D}" type="presParOf" srcId="{AD0B0FB1-9061-4323-BF11-F4E680CC7D14}" destId="{AB4CDAC8-5ACC-4739-9E1B-BB6326301901}"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5559BC-51A8-4428-95C3-99A1D66FFAD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l-GR"/>
        </a:p>
      </dgm:t>
    </dgm:pt>
    <dgm:pt modelId="{C0C34F68-FE3D-4247-97C3-0FA57A3D12B0}">
      <dgm:prSet phldrT="[Κείμενο]" custT="1"/>
      <dgm:spPr/>
      <dgm:t>
        <a:bodyPr/>
        <a:lstStyle/>
        <a:p>
          <a:r>
            <a:rPr lang="el-GR" sz="1600" dirty="0"/>
            <a:t>παράγοντες</a:t>
          </a:r>
        </a:p>
      </dgm:t>
    </dgm:pt>
    <dgm:pt modelId="{D8746700-981E-4AC1-954B-9C719E5E1217}" type="parTrans" cxnId="{6DED3439-D167-4164-AD7B-94CBE00E4692}">
      <dgm:prSet/>
      <dgm:spPr/>
      <dgm:t>
        <a:bodyPr/>
        <a:lstStyle/>
        <a:p>
          <a:endParaRPr lang="el-GR"/>
        </a:p>
      </dgm:t>
    </dgm:pt>
    <dgm:pt modelId="{29AA769F-4EBB-4D9D-8DE7-946DFFF28F43}" type="sibTrans" cxnId="{6DED3439-D167-4164-AD7B-94CBE00E4692}">
      <dgm:prSet/>
      <dgm:spPr/>
      <dgm:t>
        <a:bodyPr/>
        <a:lstStyle/>
        <a:p>
          <a:endParaRPr lang="el-GR"/>
        </a:p>
      </dgm:t>
    </dgm:pt>
    <dgm:pt modelId="{2C9D9A43-7B1B-4F51-8A20-287457A3ABF1}">
      <dgm:prSet phldrT="[Κείμενο]"/>
      <dgm:spPr>
        <a:solidFill>
          <a:srgbClr val="00B050"/>
        </a:solidFill>
      </dgm:spPr>
      <dgm:t>
        <a:bodyPr/>
        <a:lstStyle/>
        <a:p>
          <a:r>
            <a:rPr lang="el-GR" dirty="0"/>
            <a:t>οικονομικοί</a:t>
          </a:r>
        </a:p>
      </dgm:t>
    </dgm:pt>
    <dgm:pt modelId="{45D540FE-105C-47AA-A302-DEBFA7924E3E}" type="parTrans" cxnId="{C7E40BF5-5C12-4DFB-8E38-68D7B7D1A508}">
      <dgm:prSet/>
      <dgm:spPr/>
      <dgm:t>
        <a:bodyPr/>
        <a:lstStyle/>
        <a:p>
          <a:endParaRPr lang="el-GR"/>
        </a:p>
      </dgm:t>
    </dgm:pt>
    <dgm:pt modelId="{63A89762-0CF5-4199-9A67-DE986B6ECCF7}" type="sibTrans" cxnId="{C7E40BF5-5C12-4DFB-8E38-68D7B7D1A508}">
      <dgm:prSet/>
      <dgm:spPr/>
      <dgm:t>
        <a:bodyPr/>
        <a:lstStyle/>
        <a:p>
          <a:endParaRPr lang="el-GR"/>
        </a:p>
      </dgm:t>
    </dgm:pt>
    <dgm:pt modelId="{67184760-8F7B-47B0-A208-1E64E785558C}">
      <dgm:prSet/>
      <dgm:spPr>
        <a:solidFill>
          <a:srgbClr val="C00000"/>
        </a:solidFill>
      </dgm:spPr>
      <dgm:t>
        <a:bodyPr/>
        <a:lstStyle/>
        <a:p>
          <a:r>
            <a:rPr lang="el-GR" dirty="0"/>
            <a:t>ιστορικοί</a:t>
          </a:r>
        </a:p>
      </dgm:t>
    </dgm:pt>
    <dgm:pt modelId="{B10209ED-2978-4D35-A9F5-2D1427DA2EED}" type="parTrans" cxnId="{1EFA9F43-294E-40B7-B0EC-8BE76A38FC4D}">
      <dgm:prSet/>
      <dgm:spPr/>
      <dgm:t>
        <a:bodyPr/>
        <a:lstStyle/>
        <a:p>
          <a:endParaRPr lang="el-GR"/>
        </a:p>
      </dgm:t>
    </dgm:pt>
    <dgm:pt modelId="{4F18C7F1-D837-4BCC-91E5-2975CD1A66EB}" type="sibTrans" cxnId="{1EFA9F43-294E-40B7-B0EC-8BE76A38FC4D}">
      <dgm:prSet/>
      <dgm:spPr/>
      <dgm:t>
        <a:bodyPr/>
        <a:lstStyle/>
        <a:p>
          <a:endParaRPr lang="el-GR"/>
        </a:p>
      </dgm:t>
    </dgm:pt>
    <dgm:pt modelId="{DEF33B01-36D5-498C-8D7C-F211B5DB9382}">
      <dgm:prSet/>
      <dgm:spPr>
        <a:solidFill>
          <a:srgbClr val="FFC000"/>
        </a:solidFill>
      </dgm:spPr>
      <dgm:t>
        <a:bodyPr/>
        <a:lstStyle/>
        <a:p>
          <a:r>
            <a:rPr lang="el-GR" dirty="0"/>
            <a:t>πολιτισμικοί</a:t>
          </a:r>
        </a:p>
      </dgm:t>
    </dgm:pt>
    <dgm:pt modelId="{5C781D4E-AFB2-4C6B-8E7D-DFEAC58F88B8}" type="parTrans" cxnId="{E28DAF4A-76D6-4342-8983-03826F7FE7FE}">
      <dgm:prSet/>
      <dgm:spPr/>
      <dgm:t>
        <a:bodyPr/>
        <a:lstStyle/>
        <a:p>
          <a:endParaRPr lang="el-GR"/>
        </a:p>
      </dgm:t>
    </dgm:pt>
    <dgm:pt modelId="{04063D77-5AA1-444C-AD7A-1F0997658242}" type="sibTrans" cxnId="{E28DAF4A-76D6-4342-8983-03826F7FE7FE}">
      <dgm:prSet/>
      <dgm:spPr/>
      <dgm:t>
        <a:bodyPr/>
        <a:lstStyle/>
        <a:p>
          <a:endParaRPr lang="el-GR"/>
        </a:p>
      </dgm:t>
    </dgm:pt>
    <dgm:pt modelId="{E9B35AB8-BCF8-4B91-B4AB-004E1604D699}">
      <dgm:prSet/>
      <dgm:spPr>
        <a:solidFill>
          <a:srgbClr val="7030A0"/>
        </a:solidFill>
      </dgm:spPr>
      <dgm:t>
        <a:bodyPr/>
        <a:lstStyle/>
        <a:p>
          <a:r>
            <a:rPr lang="el-GR" dirty="0"/>
            <a:t>κοινωνικοί</a:t>
          </a:r>
        </a:p>
      </dgm:t>
    </dgm:pt>
    <dgm:pt modelId="{137ABDFB-73FF-4C01-BA46-0A018B0AC7AD}" type="parTrans" cxnId="{9113BA23-2762-4F67-A58D-A2280C3861FF}">
      <dgm:prSet/>
      <dgm:spPr/>
      <dgm:t>
        <a:bodyPr/>
        <a:lstStyle/>
        <a:p>
          <a:endParaRPr lang="el-GR"/>
        </a:p>
      </dgm:t>
    </dgm:pt>
    <dgm:pt modelId="{3D729099-BBCF-48E9-9C6F-9F3C2479BD2E}" type="sibTrans" cxnId="{9113BA23-2762-4F67-A58D-A2280C3861FF}">
      <dgm:prSet/>
      <dgm:spPr/>
      <dgm:t>
        <a:bodyPr/>
        <a:lstStyle/>
        <a:p>
          <a:endParaRPr lang="el-GR"/>
        </a:p>
      </dgm:t>
    </dgm:pt>
    <dgm:pt modelId="{9997B5C7-9972-4169-8DA5-EB4BBE59A98C}">
      <dgm:prSet/>
      <dgm:spPr/>
      <dgm:t>
        <a:bodyPr/>
        <a:lstStyle/>
        <a:p>
          <a:r>
            <a:rPr lang="el-GR" dirty="0"/>
            <a:t>εθνικοί</a:t>
          </a:r>
        </a:p>
      </dgm:t>
    </dgm:pt>
    <dgm:pt modelId="{772C921F-418C-4E1A-955B-478672F4B5C8}" type="parTrans" cxnId="{7FFC8BF5-7FAE-4829-ABB3-435B1C5CDF25}">
      <dgm:prSet/>
      <dgm:spPr/>
      <dgm:t>
        <a:bodyPr/>
        <a:lstStyle/>
        <a:p>
          <a:endParaRPr lang="el-GR"/>
        </a:p>
      </dgm:t>
    </dgm:pt>
    <dgm:pt modelId="{5C07D2EB-3EFD-454D-A42D-8F194A29C967}" type="sibTrans" cxnId="{7FFC8BF5-7FAE-4829-ABB3-435B1C5CDF25}">
      <dgm:prSet/>
      <dgm:spPr/>
      <dgm:t>
        <a:bodyPr/>
        <a:lstStyle/>
        <a:p>
          <a:endParaRPr lang="el-GR"/>
        </a:p>
      </dgm:t>
    </dgm:pt>
    <dgm:pt modelId="{CA44AF73-2C6E-4470-B138-82078A11FFE1}" type="pres">
      <dgm:prSet presAssocID="{245559BC-51A8-4428-95C3-99A1D66FFADA}" presName="cycle" presStyleCnt="0">
        <dgm:presLayoutVars>
          <dgm:chMax val="1"/>
          <dgm:dir/>
          <dgm:animLvl val="ctr"/>
          <dgm:resizeHandles val="exact"/>
        </dgm:presLayoutVars>
      </dgm:prSet>
      <dgm:spPr/>
    </dgm:pt>
    <dgm:pt modelId="{C82A578C-2463-4D3A-9CF9-5B70E5561819}" type="pres">
      <dgm:prSet presAssocID="{C0C34F68-FE3D-4247-97C3-0FA57A3D12B0}" presName="centerShape" presStyleLbl="node0" presStyleIdx="0" presStyleCnt="1"/>
      <dgm:spPr/>
    </dgm:pt>
    <dgm:pt modelId="{65B7F755-26DC-4A46-A5AD-85FA89FF7C21}" type="pres">
      <dgm:prSet presAssocID="{B10209ED-2978-4D35-A9F5-2D1427DA2EED}" presName="parTrans" presStyleLbl="bgSibTrans2D1" presStyleIdx="0" presStyleCnt="5"/>
      <dgm:spPr/>
    </dgm:pt>
    <dgm:pt modelId="{F0D4C54E-BC1E-4121-9B16-EF78959A79D3}" type="pres">
      <dgm:prSet presAssocID="{67184760-8F7B-47B0-A208-1E64E785558C}" presName="node" presStyleLbl="node1" presStyleIdx="0" presStyleCnt="5">
        <dgm:presLayoutVars>
          <dgm:bulletEnabled val="1"/>
        </dgm:presLayoutVars>
      </dgm:prSet>
      <dgm:spPr/>
    </dgm:pt>
    <dgm:pt modelId="{ECC60416-956D-4A87-8EEA-23F293FB9CD4}" type="pres">
      <dgm:prSet presAssocID="{45D540FE-105C-47AA-A302-DEBFA7924E3E}" presName="parTrans" presStyleLbl="bgSibTrans2D1" presStyleIdx="1" presStyleCnt="5"/>
      <dgm:spPr/>
    </dgm:pt>
    <dgm:pt modelId="{65521907-2658-4CA2-9FD0-7AF6C88D0C4F}" type="pres">
      <dgm:prSet presAssocID="{2C9D9A43-7B1B-4F51-8A20-287457A3ABF1}" presName="node" presStyleLbl="node1" presStyleIdx="1" presStyleCnt="5">
        <dgm:presLayoutVars>
          <dgm:bulletEnabled val="1"/>
        </dgm:presLayoutVars>
      </dgm:prSet>
      <dgm:spPr/>
    </dgm:pt>
    <dgm:pt modelId="{700CFB16-9528-4C62-9D97-4D454470AA4B}" type="pres">
      <dgm:prSet presAssocID="{5C781D4E-AFB2-4C6B-8E7D-DFEAC58F88B8}" presName="parTrans" presStyleLbl="bgSibTrans2D1" presStyleIdx="2" presStyleCnt="5"/>
      <dgm:spPr/>
    </dgm:pt>
    <dgm:pt modelId="{BBBA95DD-13F9-474B-BAB4-52626E73135B}" type="pres">
      <dgm:prSet presAssocID="{DEF33B01-36D5-498C-8D7C-F211B5DB9382}" presName="node" presStyleLbl="node1" presStyleIdx="2" presStyleCnt="5">
        <dgm:presLayoutVars>
          <dgm:bulletEnabled val="1"/>
        </dgm:presLayoutVars>
      </dgm:prSet>
      <dgm:spPr/>
    </dgm:pt>
    <dgm:pt modelId="{CF7BF5D5-00A5-4A96-88CE-E5628ED6CC55}" type="pres">
      <dgm:prSet presAssocID="{772C921F-418C-4E1A-955B-478672F4B5C8}" presName="parTrans" presStyleLbl="bgSibTrans2D1" presStyleIdx="3" presStyleCnt="5"/>
      <dgm:spPr/>
    </dgm:pt>
    <dgm:pt modelId="{1476CD19-995D-4632-A177-39339807DB43}" type="pres">
      <dgm:prSet presAssocID="{9997B5C7-9972-4169-8DA5-EB4BBE59A98C}" presName="node" presStyleLbl="node1" presStyleIdx="3" presStyleCnt="5">
        <dgm:presLayoutVars>
          <dgm:bulletEnabled val="1"/>
        </dgm:presLayoutVars>
      </dgm:prSet>
      <dgm:spPr/>
    </dgm:pt>
    <dgm:pt modelId="{A5C48EF3-3FE8-4324-9B96-CFEFBFFE9452}" type="pres">
      <dgm:prSet presAssocID="{137ABDFB-73FF-4C01-BA46-0A018B0AC7AD}" presName="parTrans" presStyleLbl="bgSibTrans2D1" presStyleIdx="4" presStyleCnt="5"/>
      <dgm:spPr/>
    </dgm:pt>
    <dgm:pt modelId="{3EE7D17E-D0C5-4123-8F77-55E207BE0C9F}" type="pres">
      <dgm:prSet presAssocID="{E9B35AB8-BCF8-4B91-B4AB-004E1604D699}" presName="node" presStyleLbl="node1" presStyleIdx="4" presStyleCnt="5">
        <dgm:presLayoutVars>
          <dgm:bulletEnabled val="1"/>
        </dgm:presLayoutVars>
      </dgm:prSet>
      <dgm:spPr/>
    </dgm:pt>
  </dgm:ptLst>
  <dgm:cxnLst>
    <dgm:cxn modelId="{52304002-0D0A-499C-917A-F1D0543B7985}" type="presOf" srcId="{5C781D4E-AFB2-4C6B-8E7D-DFEAC58F88B8}" destId="{700CFB16-9528-4C62-9D97-4D454470AA4B}" srcOrd="0" destOrd="0" presId="urn:microsoft.com/office/officeart/2005/8/layout/radial4"/>
    <dgm:cxn modelId="{53AEC50C-77E9-43C7-838E-76C6D961325D}" type="presOf" srcId="{67184760-8F7B-47B0-A208-1E64E785558C}" destId="{F0D4C54E-BC1E-4121-9B16-EF78959A79D3}" srcOrd="0" destOrd="0" presId="urn:microsoft.com/office/officeart/2005/8/layout/radial4"/>
    <dgm:cxn modelId="{BD5EC80D-E94C-43E6-A6AA-DCD0BFBC9590}" type="presOf" srcId="{B10209ED-2978-4D35-A9F5-2D1427DA2EED}" destId="{65B7F755-26DC-4A46-A5AD-85FA89FF7C21}" srcOrd="0" destOrd="0" presId="urn:microsoft.com/office/officeart/2005/8/layout/radial4"/>
    <dgm:cxn modelId="{9113BA23-2762-4F67-A58D-A2280C3861FF}" srcId="{C0C34F68-FE3D-4247-97C3-0FA57A3D12B0}" destId="{E9B35AB8-BCF8-4B91-B4AB-004E1604D699}" srcOrd="4" destOrd="0" parTransId="{137ABDFB-73FF-4C01-BA46-0A018B0AC7AD}" sibTransId="{3D729099-BBCF-48E9-9C6F-9F3C2479BD2E}"/>
    <dgm:cxn modelId="{6DED3439-D167-4164-AD7B-94CBE00E4692}" srcId="{245559BC-51A8-4428-95C3-99A1D66FFADA}" destId="{C0C34F68-FE3D-4247-97C3-0FA57A3D12B0}" srcOrd="0" destOrd="0" parTransId="{D8746700-981E-4AC1-954B-9C719E5E1217}" sibTransId="{29AA769F-4EBB-4D9D-8DE7-946DFFF28F43}"/>
    <dgm:cxn modelId="{EEE4D440-42E0-4720-9CE8-248BC9E978D1}" type="presOf" srcId="{45D540FE-105C-47AA-A302-DEBFA7924E3E}" destId="{ECC60416-956D-4A87-8EEA-23F293FB9CD4}" srcOrd="0" destOrd="0" presId="urn:microsoft.com/office/officeart/2005/8/layout/radial4"/>
    <dgm:cxn modelId="{1EFA9F43-294E-40B7-B0EC-8BE76A38FC4D}" srcId="{C0C34F68-FE3D-4247-97C3-0FA57A3D12B0}" destId="{67184760-8F7B-47B0-A208-1E64E785558C}" srcOrd="0" destOrd="0" parTransId="{B10209ED-2978-4D35-A9F5-2D1427DA2EED}" sibTransId="{4F18C7F1-D837-4BCC-91E5-2975CD1A66EB}"/>
    <dgm:cxn modelId="{E28DAF4A-76D6-4342-8983-03826F7FE7FE}" srcId="{C0C34F68-FE3D-4247-97C3-0FA57A3D12B0}" destId="{DEF33B01-36D5-498C-8D7C-F211B5DB9382}" srcOrd="2" destOrd="0" parTransId="{5C781D4E-AFB2-4C6B-8E7D-DFEAC58F88B8}" sibTransId="{04063D77-5AA1-444C-AD7A-1F0997658242}"/>
    <dgm:cxn modelId="{B2AC8C51-A3ED-4341-AFE6-0C40E08AE499}" type="presOf" srcId="{E9B35AB8-BCF8-4B91-B4AB-004E1604D699}" destId="{3EE7D17E-D0C5-4123-8F77-55E207BE0C9F}" srcOrd="0" destOrd="0" presId="urn:microsoft.com/office/officeart/2005/8/layout/radial4"/>
    <dgm:cxn modelId="{BE112E7B-AA9A-4DCB-A0E8-0B92D51F5480}" type="presOf" srcId="{9997B5C7-9972-4169-8DA5-EB4BBE59A98C}" destId="{1476CD19-995D-4632-A177-39339807DB43}" srcOrd="0" destOrd="0" presId="urn:microsoft.com/office/officeart/2005/8/layout/radial4"/>
    <dgm:cxn modelId="{E56973AF-86E9-404F-A06F-8DC3CAFDA1ED}" type="presOf" srcId="{DEF33B01-36D5-498C-8D7C-F211B5DB9382}" destId="{BBBA95DD-13F9-474B-BAB4-52626E73135B}" srcOrd="0" destOrd="0" presId="urn:microsoft.com/office/officeart/2005/8/layout/radial4"/>
    <dgm:cxn modelId="{8C8ECAB0-D720-447B-9D33-B721A407837F}" type="presOf" srcId="{137ABDFB-73FF-4C01-BA46-0A018B0AC7AD}" destId="{A5C48EF3-3FE8-4324-9B96-CFEFBFFE9452}" srcOrd="0" destOrd="0" presId="urn:microsoft.com/office/officeart/2005/8/layout/radial4"/>
    <dgm:cxn modelId="{09B42BBE-E2B3-48E1-A2A6-2F7F57F756C5}" type="presOf" srcId="{245559BC-51A8-4428-95C3-99A1D66FFADA}" destId="{CA44AF73-2C6E-4470-B138-82078A11FFE1}" srcOrd="0" destOrd="0" presId="urn:microsoft.com/office/officeart/2005/8/layout/radial4"/>
    <dgm:cxn modelId="{E9FF1EBF-CA44-4BA2-8DD2-1927A6D436BF}" type="presOf" srcId="{2C9D9A43-7B1B-4F51-8A20-287457A3ABF1}" destId="{65521907-2658-4CA2-9FD0-7AF6C88D0C4F}" srcOrd="0" destOrd="0" presId="urn:microsoft.com/office/officeart/2005/8/layout/radial4"/>
    <dgm:cxn modelId="{CE0D48CE-F566-4253-B579-9EB68B6C2AE1}" type="presOf" srcId="{772C921F-418C-4E1A-955B-478672F4B5C8}" destId="{CF7BF5D5-00A5-4A96-88CE-E5628ED6CC55}" srcOrd="0" destOrd="0" presId="urn:microsoft.com/office/officeart/2005/8/layout/radial4"/>
    <dgm:cxn modelId="{067C02EA-60C1-477E-AAD2-F16A1D2037F8}" type="presOf" srcId="{C0C34F68-FE3D-4247-97C3-0FA57A3D12B0}" destId="{C82A578C-2463-4D3A-9CF9-5B70E5561819}" srcOrd="0" destOrd="0" presId="urn:microsoft.com/office/officeart/2005/8/layout/radial4"/>
    <dgm:cxn modelId="{C7E40BF5-5C12-4DFB-8E38-68D7B7D1A508}" srcId="{C0C34F68-FE3D-4247-97C3-0FA57A3D12B0}" destId="{2C9D9A43-7B1B-4F51-8A20-287457A3ABF1}" srcOrd="1" destOrd="0" parTransId="{45D540FE-105C-47AA-A302-DEBFA7924E3E}" sibTransId="{63A89762-0CF5-4199-9A67-DE986B6ECCF7}"/>
    <dgm:cxn modelId="{7FFC8BF5-7FAE-4829-ABB3-435B1C5CDF25}" srcId="{C0C34F68-FE3D-4247-97C3-0FA57A3D12B0}" destId="{9997B5C7-9972-4169-8DA5-EB4BBE59A98C}" srcOrd="3" destOrd="0" parTransId="{772C921F-418C-4E1A-955B-478672F4B5C8}" sibTransId="{5C07D2EB-3EFD-454D-A42D-8F194A29C967}"/>
    <dgm:cxn modelId="{C1B672D6-FDAC-4303-AF89-5A572BA8D4EE}" type="presParOf" srcId="{CA44AF73-2C6E-4470-B138-82078A11FFE1}" destId="{C82A578C-2463-4D3A-9CF9-5B70E5561819}" srcOrd="0" destOrd="0" presId="urn:microsoft.com/office/officeart/2005/8/layout/radial4"/>
    <dgm:cxn modelId="{5C524C58-3C0B-4905-8CD3-FCB835C34F31}" type="presParOf" srcId="{CA44AF73-2C6E-4470-B138-82078A11FFE1}" destId="{65B7F755-26DC-4A46-A5AD-85FA89FF7C21}" srcOrd="1" destOrd="0" presId="urn:microsoft.com/office/officeart/2005/8/layout/radial4"/>
    <dgm:cxn modelId="{33694CE8-D97B-4A30-938A-6B5C743E34C0}" type="presParOf" srcId="{CA44AF73-2C6E-4470-B138-82078A11FFE1}" destId="{F0D4C54E-BC1E-4121-9B16-EF78959A79D3}" srcOrd="2" destOrd="0" presId="urn:microsoft.com/office/officeart/2005/8/layout/radial4"/>
    <dgm:cxn modelId="{37701F8C-7344-4D76-B7CF-1D7E914BF9EC}" type="presParOf" srcId="{CA44AF73-2C6E-4470-B138-82078A11FFE1}" destId="{ECC60416-956D-4A87-8EEA-23F293FB9CD4}" srcOrd="3" destOrd="0" presId="urn:microsoft.com/office/officeart/2005/8/layout/radial4"/>
    <dgm:cxn modelId="{2C7FF33E-E2B0-4218-B132-CFE35AD8C280}" type="presParOf" srcId="{CA44AF73-2C6E-4470-B138-82078A11FFE1}" destId="{65521907-2658-4CA2-9FD0-7AF6C88D0C4F}" srcOrd="4" destOrd="0" presId="urn:microsoft.com/office/officeart/2005/8/layout/radial4"/>
    <dgm:cxn modelId="{39128033-593C-4152-9AE3-1B66F2C8A469}" type="presParOf" srcId="{CA44AF73-2C6E-4470-B138-82078A11FFE1}" destId="{700CFB16-9528-4C62-9D97-4D454470AA4B}" srcOrd="5" destOrd="0" presId="urn:microsoft.com/office/officeart/2005/8/layout/radial4"/>
    <dgm:cxn modelId="{2680DE1A-C120-438A-BFE2-E67F7C4E5AE1}" type="presParOf" srcId="{CA44AF73-2C6E-4470-B138-82078A11FFE1}" destId="{BBBA95DD-13F9-474B-BAB4-52626E73135B}" srcOrd="6" destOrd="0" presId="urn:microsoft.com/office/officeart/2005/8/layout/radial4"/>
    <dgm:cxn modelId="{E504AECC-99A5-4D2F-8382-9FB58D48853F}" type="presParOf" srcId="{CA44AF73-2C6E-4470-B138-82078A11FFE1}" destId="{CF7BF5D5-00A5-4A96-88CE-E5628ED6CC55}" srcOrd="7" destOrd="0" presId="urn:microsoft.com/office/officeart/2005/8/layout/radial4"/>
    <dgm:cxn modelId="{7D1F8DEC-0AE1-41C9-9CFF-EAD210B46463}" type="presParOf" srcId="{CA44AF73-2C6E-4470-B138-82078A11FFE1}" destId="{1476CD19-995D-4632-A177-39339807DB43}" srcOrd="8" destOrd="0" presId="urn:microsoft.com/office/officeart/2005/8/layout/radial4"/>
    <dgm:cxn modelId="{C8AEF1F6-3387-4B90-95ED-0F8C3603B7B7}" type="presParOf" srcId="{CA44AF73-2C6E-4470-B138-82078A11FFE1}" destId="{A5C48EF3-3FE8-4324-9B96-CFEFBFFE9452}" srcOrd="9" destOrd="0" presId="urn:microsoft.com/office/officeart/2005/8/layout/radial4"/>
    <dgm:cxn modelId="{EEFF9D06-6B72-4234-8A67-5C710665EDA9}" type="presParOf" srcId="{CA44AF73-2C6E-4470-B138-82078A11FFE1}" destId="{3EE7D17E-D0C5-4123-8F77-55E207BE0C9F}"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249861-CC60-4F65-B163-6FC785BD2C5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ADAABD15-FECB-48D4-8D33-FE4FF298D22F}">
      <dgm:prSet/>
      <dgm:spPr/>
      <dgm:t>
        <a:bodyPr/>
        <a:lstStyle/>
        <a:p>
          <a:r>
            <a:rPr lang="el-GR"/>
            <a:t>μεθοδολογία</a:t>
          </a:r>
        </a:p>
      </dgm:t>
    </dgm:pt>
    <dgm:pt modelId="{EDC61EE0-69D2-4763-B5C1-B2EEF10BEF34}" type="parTrans" cxnId="{8A097DD6-6F8C-4842-BBBC-E2A8084642DB}">
      <dgm:prSet/>
      <dgm:spPr/>
      <dgm:t>
        <a:bodyPr/>
        <a:lstStyle/>
        <a:p>
          <a:endParaRPr lang="el-GR"/>
        </a:p>
      </dgm:t>
    </dgm:pt>
    <dgm:pt modelId="{7D0BB581-5551-4400-A7F2-573D93B5BA61}" type="sibTrans" cxnId="{8A097DD6-6F8C-4842-BBBC-E2A8084642DB}">
      <dgm:prSet/>
      <dgm:spPr/>
      <dgm:t>
        <a:bodyPr/>
        <a:lstStyle/>
        <a:p>
          <a:endParaRPr lang="el-GR"/>
        </a:p>
      </dgm:t>
    </dgm:pt>
    <dgm:pt modelId="{0B25D16C-A223-4BD5-BDC4-9267240CC69F}">
      <dgm:prSet/>
      <dgm:spPr/>
      <dgm:t>
        <a:bodyPr/>
        <a:lstStyle/>
        <a:p>
          <a:r>
            <a:rPr lang="el-GR" dirty="0"/>
            <a:t>σχέση με τον/την εκπαιδευτικό</a:t>
          </a:r>
        </a:p>
      </dgm:t>
    </dgm:pt>
    <dgm:pt modelId="{35ED4582-E54D-4AA0-B638-EA8EC59ADA28}" type="parTrans" cxnId="{C925CE40-3F87-4E22-9D5A-BD121E969669}">
      <dgm:prSet/>
      <dgm:spPr/>
      <dgm:t>
        <a:bodyPr/>
        <a:lstStyle/>
        <a:p>
          <a:endParaRPr lang="el-GR"/>
        </a:p>
      </dgm:t>
    </dgm:pt>
    <dgm:pt modelId="{FFE12333-6755-4DE2-8FA9-03299248B809}" type="sibTrans" cxnId="{C925CE40-3F87-4E22-9D5A-BD121E969669}">
      <dgm:prSet/>
      <dgm:spPr/>
      <dgm:t>
        <a:bodyPr/>
        <a:lstStyle/>
        <a:p>
          <a:endParaRPr lang="el-GR"/>
        </a:p>
      </dgm:t>
    </dgm:pt>
    <dgm:pt modelId="{B9064751-5997-4C4D-8B08-324E93160B76}">
      <dgm:prSet/>
      <dgm:spPr/>
      <dgm:t>
        <a:bodyPr/>
        <a:lstStyle/>
        <a:p>
          <a:r>
            <a:rPr lang="el-GR" dirty="0"/>
            <a:t>αίσθηση της αναγνώρισης </a:t>
          </a:r>
        </a:p>
      </dgm:t>
    </dgm:pt>
    <dgm:pt modelId="{A4501682-A404-446F-B19E-80311856F2D8}" type="parTrans" cxnId="{F92E2C9A-168B-4B3C-91FD-BB192D42C379}">
      <dgm:prSet/>
      <dgm:spPr/>
      <dgm:t>
        <a:bodyPr/>
        <a:lstStyle/>
        <a:p>
          <a:endParaRPr lang="el-GR"/>
        </a:p>
      </dgm:t>
    </dgm:pt>
    <dgm:pt modelId="{D845569E-3D49-4796-BBE4-5FDC3F5F0829}" type="sibTrans" cxnId="{F92E2C9A-168B-4B3C-91FD-BB192D42C379}">
      <dgm:prSet/>
      <dgm:spPr/>
      <dgm:t>
        <a:bodyPr/>
        <a:lstStyle/>
        <a:p>
          <a:endParaRPr lang="el-GR"/>
        </a:p>
      </dgm:t>
    </dgm:pt>
    <dgm:pt modelId="{34DEBE18-2D35-4674-A2B3-5E165DD246A7}">
      <dgm:prSet/>
      <dgm:spPr/>
      <dgm:t>
        <a:bodyPr/>
        <a:lstStyle/>
        <a:p>
          <a:r>
            <a:rPr lang="el-GR" dirty="0"/>
            <a:t>επένδυσης στην προσωπικότητά </a:t>
          </a:r>
        </a:p>
      </dgm:t>
    </dgm:pt>
    <dgm:pt modelId="{A5F8B3D0-434A-4B85-801F-92CF765E1212}" type="parTrans" cxnId="{0C631591-9496-4029-81FA-68D6370E5958}">
      <dgm:prSet/>
      <dgm:spPr/>
      <dgm:t>
        <a:bodyPr/>
        <a:lstStyle/>
        <a:p>
          <a:endParaRPr lang="el-GR"/>
        </a:p>
      </dgm:t>
    </dgm:pt>
    <dgm:pt modelId="{6D21FC92-9EC8-4060-86F4-9A6F8D9B4934}" type="sibTrans" cxnId="{0C631591-9496-4029-81FA-68D6370E5958}">
      <dgm:prSet/>
      <dgm:spPr/>
      <dgm:t>
        <a:bodyPr/>
        <a:lstStyle/>
        <a:p>
          <a:endParaRPr lang="el-GR"/>
        </a:p>
      </dgm:t>
    </dgm:pt>
    <dgm:pt modelId="{FE3930C6-EDA7-401B-8F84-FDF76564E632}">
      <dgm:prSet/>
      <dgm:spPr/>
      <dgm:t>
        <a:bodyPr/>
        <a:lstStyle/>
        <a:p>
          <a:r>
            <a:rPr lang="el-GR" dirty="0"/>
            <a:t>διγλωσσία και ο </a:t>
          </a:r>
          <a:r>
            <a:rPr lang="el-GR" dirty="0" err="1"/>
            <a:t>διπολιτισμός</a:t>
          </a:r>
          <a:r>
            <a:rPr lang="el-GR" dirty="0"/>
            <a:t> εκτιμώνται </a:t>
          </a:r>
        </a:p>
      </dgm:t>
    </dgm:pt>
    <dgm:pt modelId="{7EE8C848-1237-4421-A8A2-859158C57ADA}" type="parTrans" cxnId="{B63AEE5B-C810-4F70-A116-C69D160C345C}">
      <dgm:prSet/>
      <dgm:spPr/>
      <dgm:t>
        <a:bodyPr/>
        <a:lstStyle/>
        <a:p>
          <a:endParaRPr lang="el-GR"/>
        </a:p>
      </dgm:t>
    </dgm:pt>
    <dgm:pt modelId="{66E6B0DB-F3BF-4751-AA6C-245AD761AB3D}" type="sibTrans" cxnId="{B63AEE5B-C810-4F70-A116-C69D160C345C}">
      <dgm:prSet/>
      <dgm:spPr/>
      <dgm:t>
        <a:bodyPr/>
        <a:lstStyle/>
        <a:p>
          <a:endParaRPr lang="el-GR"/>
        </a:p>
      </dgm:t>
    </dgm:pt>
    <dgm:pt modelId="{9160F50A-A3A4-4018-A84E-1C1CA9CDCD78}">
      <dgm:prSet/>
      <dgm:spPr/>
      <dgm:t>
        <a:bodyPr/>
        <a:lstStyle/>
        <a:p>
          <a:r>
            <a:rPr lang="el-GR" dirty="0"/>
            <a:t>κίνητρο</a:t>
          </a:r>
        </a:p>
      </dgm:t>
    </dgm:pt>
    <dgm:pt modelId="{C6C15681-6E73-48D7-A8F1-DB4B13C1E00D}" type="parTrans" cxnId="{49E496D0-01E2-4461-97BB-DE7F56F3EECC}">
      <dgm:prSet/>
      <dgm:spPr/>
      <dgm:t>
        <a:bodyPr/>
        <a:lstStyle/>
        <a:p>
          <a:endParaRPr lang="el-GR"/>
        </a:p>
      </dgm:t>
    </dgm:pt>
    <dgm:pt modelId="{60F60AEF-3641-4E67-99F0-0CE0FCAC87A4}" type="sibTrans" cxnId="{49E496D0-01E2-4461-97BB-DE7F56F3EECC}">
      <dgm:prSet/>
      <dgm:spPr/>
      <dgm:t>
        <a:bodyPr/>
        <a:lstStyle/>
        <a:p>
          <a:endParaRPr lang="el-GR"/>
        </a:p>
      </dgm:t>
    </dgm:pt>
    <dgm:pt modelId="{87A8F2FD-B4DB-4854-B32F-C5E88E38325A}" type="pres">
      <dgm:prSet presAssocID="{C8249861-CC60-4F65-B163-6FC785BD2C59}" presName="cycle" presStyleCnt="0">
        <dgm:presLayoutVars>
          <dgm:dir/>
          <dgm:resizeHandles val="exact"/>
        </dgm:presLayoutVars>
      </dgm:prSet>
      <dgm:spPr/>
    </dgm:pt>
    <dgm:pt modelId="{67E6C9F1-7F8D-46E3-BB62-0A7C9AE908DB}" type="pres">
      <dgm:prSet presAssocID="{0B25D16C-A223-4BD5-BDC4-9267240CC69F}" presName="node" presStyleLbl="node1" presStyleIdx="0" presStyleCnt="6" custScaleX="139937" custScaleY="135271" custRadScaleRad="100087" custRadScaleInc="2346">
        <dgm:presLayoutVars>
          <dgm:bulletEnabled val="1"/>
        </dgm:presLayoutVars>
      </dgm:prSet>
      <dgm:spPr/>
    </dgm:pt>
    <dgm:pt modelId="{D65725C0-F172-445D-8777-846192FDEC01}" type="pres">
      <dgm:prSet presAssocID="{FFE12333-6755-4DE2-8FA9-03299248B809}" presName="sibTrans" presStyleLbl="sibTrans2D1" presStyleIdx="0" presStyleCnt="6"/>
      <dgm:spPr/>
    </dgm:pt>
    <dgm:pt modelId="{27F5B0E7-9D02-418A-B441-725CA0D8E598}" type="pres">
      <dgm:prSet presAssocID="{FFE12333-6755-4DE2-8FA9-03299248B809}" presName="connectorText" presStyleLbl="sibTrans2D1" presStyleIdx="0" presStyleCnt="6"/>
      <dgm:spPr/>
    </dgm:pt>
    <dgm:pt modelId="{C1E4F224-FA90-4181-B3E8-CB429072B788}" type="pres">
      <dgm:prSet presAssocID="{B9064751-5997-4C4D-8B08-324E93160B76}" presName="node" presStyleLbl="node1" presStyleIdx="1" presStyleCnt="6" custScaleX="136280" custScaleY="127011" custRadScaleRad="112862" custRadScaleInc="15979">
        <dgm:presLayoutVars>
          <dgm:bulletEnabled val="1"/>
        </dgm:presLayoutVars>
      </dgm:prSet>
      <dgm:spPr/>
    </dgm:pt>
    <dgm:pt modelId="{82018F5C-ABC8-4668-A259-57CB3E4A3478}" type="pres">
      <dgm:prSet presAssocID="{D845569E-3D49-4796-BBE4-5FDC3F5F0829}" presName="sibTrans" presStyleLbl="sibTrans2D1" presStyleIdx="1" presStyleCnt="6"/>
      <dgm:spPr/>
    </dgm:pt>
    <dgm:pt modelId="{38DE6CBE-30E0-40AB-8D5F-A958A73E44CF}" type="pres">
      <dgm:prSet presAssocID="{D845569E-3D49-4796-BBE4-5FDC3F5F0829}" presName="connectorText" presStyleLbl="sibTrans2D1" presStyleIdx="1" presStyleCnt="6"/>
      <dgm:spPr/>
    </dgm:pt>
    <dgm:pt modelId="{DF428440-BD08-46C3-AAF1-89E90D3DB266}" type="pres">
      <dgm:prSet presAssocID="{34DEBE18-2D35-4674-A2B3-5E165DD246A7}" presName="node" presStyleLbl="node1" presStyleIdx="2" presStyleCnt="6" custScaleX="132636" custScaleY="117193" custRadScaleRad="108348" custRadScaleInc="-3555">
        <dgm:presLayoutVars>
          <dgm:bulletEnabled val="1"/>
        </dgm:presLayoutVars>
      </dgm:prSet>
      <dgm:spPr/>
    </dgm:pt>
    <dgm:pt modelId="{4A423613-ED85-4490-B75A-365338DF25BE}" type="pres">
      <dgm:prSet presAssocID="{6D21FC92-9EC8-4060-86F4-9A6F8D9B4934}" presName="sibTrans" presStyleLbl="sibTrans2D1" presStyleIdx="2" presStyleCnt="6"/>
      <dgm:spPr/>
    </dgm:pt>
    <dgm:pt modelId="{BCAF5F2D-0DE9-4805-BEDF-185815C6B34F}" type="pres">
      <dgm:prSet presAssocID="{6D21FC92-9EC8-4060-86F4-9A6F8D9B4934}" presName="connectorText" presStyleLbl="sibTrans2D1" presStyleIdx="2" presStyleCnt="6"/>
      <dgm:spPr/>
    </dgm:pt>
    <dgm:pt modelId="{EA22B92E-1B8E-46E1-A325-AE63D7BADC22}" type="pres">
      <dgm:prSet presAssocID="{FE3930C6-EDA7-401B-8F84-FDF76564E632}" presName="node" presStyleLbl="node1" presStyleIdx="3" presStyleCnt="6" custScaleX="126914" custScaleY="110831">
        <dgm:presLayoutVars>
          <dgm:bulletEnabled val="1"/>
        </dgm:presLayoutVars>
      </dgm:prSet>
      <dgm:spPr/>
    </dgm:pt>
    <dgm:pt modelId="{22AD8A88-A07A-4C8B-A65D-D8106DCD7CAB}" type="pres">
      <dgm:prSet presAssocID="{66E6B0DB-F3BF-4751-AA6C-245AD761AB3D}" presName="sibTrans" presStyleLbl="sibTrans2D1" presStyleIdx="3" presStyleCnt="6"/>
      <dgm:spPr/>
    </dgm:pt>
    <dgm:pt modelId="{C67EBFB2-361B-42FA-9134-D3D6ED732ABD}" type="pres">
      <dgm:prSet presAssocID="{66E6B0DB-F3BF-4751-AA6C-245AD761AB3D}" presName="connectorText" presStyleLbl="sibTrans2D1" presStyleIdx="3" presStyleCnt="6"/>
      <dgm:spPr/>
    </dgm:pt>
    <dgm:pt modelId="{7D6D930B-9E28-41E1-8B7F-4D1547AF636C}" type="pres">
      <dgm:prSet presAssocID="{9160F50A-A3A4-4018-A84E-1C1CA9CDCD78}" presName="node" presStyleLbl="node1" presStyleIdx="4" presStyleCnt="6" custScaleX="138324" custScaleY="119924" custRadScaleRad="104796" custRadScaleInc="11962">
        <dgm:presLayoutVars>
          <dgm:bulletEnabled val="1"/>
        </dgm:presLayoutVars>
      </dgm:prSet>
      <dgm:spPr/>
    </dgm:pt>
    <dgm:pt modelId="{CFCA46BF-9FEE-4867-98F9-A87947F20F20}" type="pres">
      <dgm:prSet presAssocID="{60F60AEF-3641-4E67-99F0-0CE0FCAC87A4}" presName="sibTrans" presStyleLbl="sibTrans2D1" presStyleIdx="4" presStyleCnt="6"/>
      <dgm:spPr/>
    </dgm:pt>
    <dgm:pt modelId="{36BCC96D-932F-47D8-B7E5-531634443381}" type="pres">
      <dgm:prSet presAssocID="{60F60AEF-3641-4E67-99F0-0CE0FCAC87A4}" presName="connectorText" presStyleLbl="sibTrans2D1" presStyleIdx="4" presStyleCnt="6"/>
      <dgm:spPr/>
    </dgm:pt>
    <dgm:pt modelId="{B7B97685-A7F6-4C02-B0A7-01B8104EB765}" type="pres">
      <dgm:prSet presAssocID="{ADAABD15-FECB-48D4-8D33-FE4FF298D22F}" presName="node" presStyleLbl="node1" presStyleIdx="5" presStyleCnt="6" custScaleX="132246" custScaleY="134481" custRadScaleRad="110669" custRadScaleInc="-6709">
        <dgm:presLayoutVars>
          <dgm:bulletEnabled val="1"/>
        </dgm:presLayoutVars>
      </dgm:prSet>
      <dgm:spPr/>
    </dgm:pt>
    <dgm:pt modelId="{28B4D4B7-D6B3-470E-9FFD-1744E1DB97EF}" type="pres">
      <dgm:prSet presAssocID="{7D0BB581-5551-4400-A7F2-573D93B5BA61}" presName="sibTrans" presStyleLbl="sibTrans2D1" presStyleIdx="5" presStyleCnt="6"/>
      <dgm:spPr/>
    </dgm:pt>
    <dgm:pt modelId="{DE8CA01B-B254-4662-A3CC-877E38BF23C1}" type="pres">
      <dgm:prSet presAssocID="{7D0BB581-5551-4400-A7F2-573D93B5BA61}" presName="connectorText" presStyleLbl="sibTrans2D1" presStyleIdx="5" presStyleCnt="6"/>
      <dgm:spPr/>
    </dgm:pt>
  </dgm:ptLst>
  <dgm:cxnLst>
    <dgm:cxn modelId="{51C9F701-B53F-45DD-9C5A-01DD4BC6834E}" type="presOf" srcId="{C8249861-CC60-4F65-B163-6FC785BD2C59}" destId="{87A8F2FD-B4DB-4854-B32F-C5E88E38325A}" srcOrd="0" destOrd="0" presId="urn:microsoft.com/office/officeart/2005/8/layout/cycle2"/>
    <dgm:cxn modelId="{8C91FB02-26FB-4869-AAA7-24CB3D438B1D}" type="presOf" srcId="{6D21FC92-9EC8-4060-86F4-9A6F8D9B4934}" destId="{4A423613-ED85-4490-B75A-365338DF25BE}" srcOrd="0" destOrd="0" presId="urn:microsoft.com/office/officeart/2005/8/layout/cycle2"/>
    <dgm:cxn modelId="{3DF39611-C789-4803-B570-3E33B1F6E401}" type="presOf" srcId="{FFE12333-6755-4DE2-8FA9-03299248B809}" destId="{27F5B0E7-9D02-418A-B441-725CA0D8E598}" srcOrd="1" destOrd="0" presId="urn:microsoft.com/office/officeart/2005/8/layout/cycle2"/>
    <dgm:cxn modelId="{E4194914-B5D0-4D40-943F-1162314F9254}" type="presOf" srcId="{FE3930C6-EDA7-401B-8F84-FDF76564E632}" destId="{EA22B92E-1B8E-46E1-A325-AE63D7BADC22}" srcOrd="0" destOrd="0" presId="urn:microsoft.com/office/officeart/2005/8/layout/cycle2"/>
    <dgm:cxn modelId="{A4AF643C-9B47-4DD3-A819-F1791FE93E6A}" type="presOf" srcId="{60F60AEF-3641-4E67-99F0-0CE0FCAC87A4}" destId="{CFCA46BF-9FEE-4867-98F9-A87947F20F20}" srcOrd="0" destOrd="0" presId="urn:microsoft.com/office/officeart/2005/8/layout/cycle2"/>
    <dgm:cxn modelId="{C925CE40-3F87-4E22-9D5A-BD121E969669}" srcId="{C8249861-CC60-4F65-B163-6FC785BD2C59}" destId="{0B25D16C-A223-4BD5-BDC4-9267240CC69F}" srcOrd="0" destOrd="0" parTransId="{35ED4582-E54D-4AA0-B638-EA8EC59ADA28}" sibTransId="{FFE12333-6755-4DE2-8FA9-03299248B809}"/>
    <dgm:cxn modelId="{B63AEE5B-C810-4F70-A116-C69D160C345C}" srcId="{C8249861-CC60-4F65-B163-6FC785BD2C59}" destId="{FE3930C6-EDA7-401B-8F84-FDF76564E632}" srcOrd="3" destOrd="0" parTransId="{7EE8C848-1237-4421-A8A2-859158C57ADA}" sibTransId="{66E6B0DB-F3BF-4751-AA6C-245AD761AB3D}"/>
    <dgm:cxn modelId="{07DDD35E-F439-413C-BF39-44106AEE98D5}" type="presOf" srcId="{66E6B0DB-F3BF-4751-AA6C-245AD761AB3D}" destId="{22AD8A88-A07A-4C8B-A65D-D8106DCD7CAB}" srcOrd="0" destOrd="0" presId="urn:microsoft.com/office/officeart/2005/8/layout/cycle2"/>
    <dgm:cxn modelId="{2D11D144-1234-4814-BFB3-CAFAC777EE58}" type="presOf" srcId="{34DEBE18-2D35-4674-A2B3-5E165DD246A7}" destId="{DF428440-BD08-46C3-AAF1-89E90D3DB266}" srcOrd="0" destOrd="0" presId="urn:microsoft.com/office/officeart/2005/8/layout/cycle2"/>
    <dgm:cxn modelId="{45662F67-6E72-4629-8F01-45673DD31A1A}" type="presOf" srcId="{7D0BB581-5551-4400-A7F2-573D93B5BA61}" destId="{28B4D4B7-D6B3-470E-9FFD-1744E1DB97EF}" srcOrd="0" destOrd="0" presId="urn:microsoft.com/office/officeart/2005/8/layout/cycle2"/>
    <dgm:cxn modelId="{C1243F74-79C7-40B9-A200-1373CBF6E330}" type="presOf" srcId="{FFE12333-6755-4DE2-8FA9-03299248B809}" destId="{D65725C0-F172-445D-8777-846192FDEC01}" srcOrd="0" destOrd="0" presId="urn:microsoft.com/office/officeart/2005/8/layout/cycle2"/>
    <dgm:cxn modelId="{A946D680-8555-4626-AC61-4D73F673D2DA}" type="presOf" srcId="{B9064751-5997-4C4D-8B08-324E93160B76}" destId="{C1E4F224-FA90-4181-B3E8-CB429072B788}" srcOrd="0" destOrd="0" presId="urn:microsoft.com/office/officeart/2005/8/layout/cycle2"/>
    <dgm:cxn modelId="{EA799C89-D0F1-40E5-8EED-965413CC8A50}" type="presOf" srcId="{D845569E-3D49-4796-BBE4-5FDC3F5F0829}" destId="{38DE6CBE-30E0-40AB-8D5F-A958A73E44CF}" srcOrd="1" destOrd="0" presId="urn:microsoft.com/office/officeart/2005/8/layout/cycle2"/>
    <dgm:cxn modelId="{0C631591-9496-4029-81FA-68D6370E5958}" srcId="{C8249861-CC60-4F65-B163-6FC785BD2C59}" destId="{34DEBE18-2D35-4674-A2B3-5E165DD246A7}" srcOrd="2" destOrd="0" parTransId="{A5F8B3D0-434A-4B85-801F-92CF765E1212}" sibTransId="{6D21FC92-9EC8-4060-86F4-9A6F8D9B4934}"/>
    <dgm:cxn modelId="{F92E2C9A-168B-4B3C-91FD-BB192D42C379}" srcId="{C8249861-CC60-4F65-B163-6FC785BD2C59}" destId="{B9064751-5997-4C4D-8B08-324E93160B76}" srcOrd="1" destOrd="0" parTransId="{A4501682-A404-446F-B19E-80311856F2D8}" sibTransId="{D845569E-3D49-4796-BBE4-5FDC3F5F0829}"/>
    <dgm:cxn modelId="{239FC5A1-7ACF-427F-A859-D691E129477F}" type="presOf" srcId="{60F60AEF-3641-4E67-99F0-0CE0FCAC87A4}" destId="{36BCC96D-932F-47D8-B7E5-531634443381}" srcOrd="1" destOrd="0" presId="urn:microsoft.com/office/officeart/2005/8/layout/cycle2"/>
    <dgm:cxn modelId="{9A817EA2-5252-4F8C-BA0D-3D4DD6B8DD1A}" type="presOf" srcId="{0B25D16C-A223-4BD5-BDC4-9267240CC69F}" destId="{67E6C9F1-7F8D-46E3-BB62-0A7C9AE908DB}" srcOrd="0" destOrd="0" presId="urn:microsoft.com/office/officeart/2005/8/layout/cycle2"/>
    <dgm:cxn modelId="{103D57AD-0B3A-43DE-965B-E9737F33FEE3}" type="presOf" srcId="{7D0BB581-5551-4400-A7F2-573D93B5BA61}" destId="{DE8CA01B-B254-4662-A3CC-877E38BF23C1}" srcOrd="1" destOrd="0" presId="urn:microsoft.com/office/officeart/2005/8/layout/cycle2"/>
    <dgm:cxn modelId="{89288EAE-B73A-4A77-BE6C-A6FE95F144A4}" type="presOf" srcId="{ADAABD15-FECB-48D4-8D33-FE4FF298D22F}" destId="{B7B97685-A7F6-4C02-B0A7-01B8104EB765}" srcOrd="0" destOrd="0" presId="urn:microsoft.com/office/officeart/2005/8/layout/cycle2"/>
    <dgm:cxn modelId="{4C03D7B5-0D0A-4D55-8338-0976A9E6ABE5}" type="presOf" srcId="{66E6B0DB-F3BF-4751-AA6C-245AD761AB3D}" destId="{C67EBFB2-361B-42FA-9134-D3D6ED732ABD}" srcOrd="1" destOrd="0" presId="urn:microsoft.com/office/officeart/2005/8/layout/cycle2"/>
    <dgm:cxn modelId="{49E496D0-01E2-4461-97BB-DE7F56F3EECC}" srcId="{C8249861-CC60-4F65-B163-6FC785BD2C59}" destId="{9160F50A-A3A4-4018-A84E-1C1CA9CDCD78}" srcOrd="4" destOrd="0" parTransId="{C6C15681-6E73-48D7-A8F1-DB4B13C1E00D}" sibTransId="{60F60AEF-3641-4E67-99F0-0CE0FCAC87A4}"/>
    <dgm:cxn modelId="{ED9D80D2-1497-4568-85B6-09BE19FF2B11}" type="presOf" srcId="{D845569E-3D49-4796-BBE4-5FDC3F5F0829}" destId="{82018F5C-ABC8-4668-A259-57CB3E4A3478}" srcOrd="0" destOrd="0" presId="urn:microsoft.com/office/officeart/2005/8/layout/cycle2"/>
    <dgm:cxn modelId="{8A097DD6-6F8C-4842-BBBC-E2A8084642DB}" srcId="{C8249861-CC60-4F65-B163-6FC785BD2C59}" destId="{ADAABD15-FECB-48D4-8D33-FE4FF298D22F}" srcOrd="5" destOrd="0" parTransId="{EDC61EE0-69D2-4763-B5C1-B2EEF10BEF34}" sibTransId="{7D0BB581-5551-4400-A7F2-573D93B5BA61}"/>
    <dgm:cxn modelId="{1A126BEB-FED7-476A-8F8F-EDCD58F874E7}" type="presOf" srcId="{6D21FC92-9EC8-4060-86F4-9A6F8D9B4934}" destId="{BCAF5F2D-0DE9-4805-BEDF-185815C6B34F}" srcOrd="1" destOrd="0" presId="urn:microsoft.com/office/officeart/2005/8/layout/cycle2"/>
    <dgm:cxn modelId="{F7014BF2-6603-411D-A4AE-AC4C4E6C2621}" type="presOf" srcId="{9160F50A-A3A4-4018-A84E-1C1CA9CDCD78}" destId="{7D6D930B-9E28-41E1-8B7F-4D1547AF636C}" srcOrd="0" destOrd="0" presId="urn:microsoft.com/office/officeart/2005/8/layout/cycle2"/>
    <dgm:cxn modelId="{4CA4056D-A067-4E68-81C7-3FAC06C9B582}" type="presParOf" srcId="{87A8F2FD-B4DB-4854-B32F-C5E88E38325A}" destId="{67E6C9F1-7F8D-46E3-BB62-0A7C9AE908DB}" srcOrd="0" destOrd="0" presId="urn:microsoft.com/office/officeart/2005/8/layout/cycle2"/>
    <dgm:cxn modelId="{0DEADB9D-A2C9-4259-912F-E73C657253C6}" type="presParOf" srcId="{87A8F2FD-B4DB-4854-B32F-C5E88E38325A}" destId="{D65725C0-F172-445D-8777-846192FDEC01}" srcOrd="1" destOrd="0" presId="urn:microsoft.com/office/officeart/2005/8/layout/cycle2"/>
    <dgm:cxn modelId="{777FF192-6FF0-4D3B-9F26-25A387DBC7FC}" type="presParOf" srcId="{D65725C0-F172-445D-8777-846192FDEC01}" destId="{27F5B0E7-9D02-418A-B441-725CA0D8E598}" srcOrd="0" destOrd="0" presId="urn:microsoft.com/office/officeart/2005/8/layout/cycle2"/>
    <dgm:cxn modelId="{95136C0A-4696-421A-8437-1B7C6211165B}" type="presParOf" srcId="{87A8F2FD-B4DB-4854-B32F-C5E88E38325A}" destId="{C1E4F224-FA90-4181-B3E8-CB429072B788}" srcOrd="2" destOrd="0" presId="urn:microsoft.com/office/officeart/2005/8/layout/cycle2"/>
    <dgm:cxn modelId="{006323FA-74A7-4E83-A368-F7912C158793}" type="presParOf" srcId="{87A8F2FD-B4DB-4854-B32F-C5E88E38325A}" destId="{82018F5C-ABC8-4668-A259-57CB3E4A3478}" srcOrd="3" destOrd="0" presId="urn:microsoft.com/office/officeart/2005/8/layout/cycle2"/>
    <dgm:cxn modelId="{A46797C6-A00F-44ED-963B-17C59DBEF52C}" type="presParOf" srcId="{82018F5C-ABC8-4668-A259-57CB3E4A3478}" destId="{38DE6CBE-30E0-40AB-8D5F-A958A73E44CF}" srcOrd="0" destOrd="0" presId="urn:microsoft.com/office/officeart/2005/8/layout/cycle2"/>
    <dgm:cxn modelId="{8977B261-5B8D-4705-9447-D1CB9374D691}" type="presParOf" srcId="{87A8F2FD-B4DB-4854-B32F-C5E88E38325A}" destId="{DF428440-BD08-46C3-AAF1-89E90D3DB266}" srcOrd="4" destOrd="0" presId="urn:microsoft.com/office/officeart/2005/8/layout/cycle2"/>
    <dgm:cxn modelId="{8784356F-AD97-4538-BF0E-D3E21CCD7FC7}" type="presParOf" srcId="{87A8F2FD-B4DB-4854-B32F-C5E88E38325A}" destId="{4A423613-ED85-4490-B75A-365338DF25BE}" srcOrd="5" destOrd="0" presId="urn:microsoft.com/office/officeart/2005/8/layout/cycle2"/>
    <dgm:cxn modelId="{95237C21-6BB0-4D88-8629-D7C5EE51AC91}" type="presParOf" srcId="{4A423613-ED85-4490-B75A-365338DF25BE}" destId="{BCAF5F2D-0DE9-4805-BEDF-185815C6B34F}" srcOrd="0" destOrd="0" presId="urn:microsoft.com/office/officeart/2005/8/layout/cycle2"/>
    <dgm:cxn modelId="{B8010806-5340-43D5-9822-E52B24E216EE}" type="presParOf" srcId="{87A8F2FD-B4DB-4854-B32F-C5E88E38325A}" destId="{EA22B92E-1B8E-46E1-A325-AE63D7BADC22}" srcOrd="6" destOrd="0" presId="urn:microsoft.com/office/officeart/2005/8/layout/cycle2"/>
    <dgm:cxn modelId="{F6E28D52-EE21-4921-8B0C-0F4C4AAFD0A5}" type="presParOf" srcId="{87A8F2FD-B4DB-4854-B32F-C5E88E38325A}" destId="{22AD8A88-A07A-4C8B-A65D-D8106DCD7CAB}" srcOrd="7" destOrd="0" presId="urn:microsoft.com/office/officeart/2005/8/layout/cycle2"/>
    <dgm:cxn modelId="{FADF483B-9123-49A6-9566-261C87E3CE09}" type="presParOf" srcId="{22AD8A88-A07A-4C8B-A65D-D8106DCD7CAB}" destId="{C67EBFB2-361B-42FA-9134-D3D6ED732ABD}" srcOrd="0" destOrd="0" presId="urn:microsoft.com/office/officeart/2005/8/layout/cycle2"/>
    <dgm:cxn modelId="{3972D720-6480-4555-978B-7A9CBD2D48C2}" type="presParOf" srcId="{87A8F2FD-B4DB-4854-B32F-C5E88E38325A}" destId="{7D6D930B-9E28-41E1-8B7F-4D1547AF636C}" srcOrd="8" destOrd="0" presId="urn:microsoft.com/office/officeart/2005/8/layout/cycle2"/>
    <dgm:cxn modelId="{36B4C439-623C-40C3-BB4B-287F165DB1B8}" type="presParOf" srcId="{87A8F2FD-B4DB-4854-B32F-C5E88E38325A}" destId="{CFCA46BF-9FEE-4867-98F9-A87947F20F20}" srcOrd="9" destOrd="0" presId="urn:microsoft.com/office/officeart/2005/8/layout/cycle2"/>
    <dgm:cxn modelId="{05C1C243-300C-4534-BC0C-C1463C4DE276}" type="presParOf" srcId="{CFCA46BF-9FEE-4867-98F9-A87947F20F20}" destId="{36BCC96D-932F-47D8-B7E5-531634443381}" srcOrd="0" destOrd="0" presId="urn:microsoft.com/office/officeart/2005/8/layout/cycle2"/>
    <dgm:cxn modelId="{AAFFB358-F8AD-4B81-A51E-4336B5ADB095}" type="presParOf" srcId="{87A8F2FD-B4DB-4854-B32F-C5E88E38325A}" destId="{B7B97685-A7F6-4C02-B0A7-01B8104EB765}" srcOrd="10" destOrd="0" presId="urn:microsoft.com/office/officeart/2005/8/layout/cycle2"/>
    <dgm:cxn modelId="{C1EFAD56-277F-4670-838E-85836880FB4C}" type="presParOf" srcId="{87A8F2FD-B4DB-4854-B32F-C5E88E38325A}" destId="{28B4D4B7-D6B3-470E-9FFD-1744E1DB97EF}" srcOrd="11" destOrd="0" presId="urn:microsoft.com/office/officeart/2005/8/layout/cycle2"/>
    <dgm:cxn modelId="{A9FDE593-121F-4ADB-93B9-D08B737E75A5}" type="presParOf" srcId="{28B4D4B7-D6B3-470E-9FFD-1744E1DB97EF}" destId="{DE8CA01B-B254-4662-A3CC-877E38BF23C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A1CC7-F6FA-4D40-A816-4E42FC28028C}">
      <dsp:nvSpPr>
        <dsp:cNvPr id="0" name=""/>
        <dsp:cNvSpPr/>
      </dsp:nvSpPr>
      <dsp:spPr>
        <a:xfrm>
          <a:off x="3794466" y="2508034"/>
          <a:ext cx="3438663" cy="1888296"/>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l-GR" sz="3200" b="1" kern="1200" dirty="0">
              <a:solidFill>
                <a:srgbClr val="FF0000"/>
              </a:solidFill>
              <a:latin typeface="Cambria Math" panose="02040503050406030204" pitchFamily="18" charset="0"/>
              <a:ea typeface="Cambria Math" panose="02040503050406030204" pitchFamily="18" charset="0"/>
            </a:rPr>
            <a:t>Διγλωσσία</a:t>
          </a:r>
        </a:p>
      </dsp:txBody>
      <dsp:txXfrm>
        <a:off x="4298047" y="2784569"/>
        <a:ext cx="2431501" cy="1335226"/>
      </dsp:txXfrm>
    </dsp:sp>
    <dsp:sp modelId="{43DF136B-0AFB-4938-B100-E93C776BC027}">
      <dsp:nvSpPr>
        <dsp:cNvPr id="0" name=""/>
        <dsp:cNvSpPr/>
      </dsp:nvSpPr>
      <dsp:spPr>
        <a:xfrm rot="16179653">
          <a:off x="5245097" y="2231154"/>
          <a:ext cx="523127" cy="30652"/>
        </a:xfrm>
        <a:custGeom>
          <a:avLst/>
          <a:gdLst/>
          <a:ahLst/>
          <a:cxnLst/>
          <a:rect l="0" t="0" r="0" b="0"/>
          <a:pathLst>
            <a:path>
              <a:moveTo>
                <a:pt x="0" y="15326"/>
              </a:moveTo>
              <a:lnTo>
                <a:pt x="523127" y="15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5493583" y="2233402"/>
        <a:ext cx="26156" cy="26156"/>
      </dsp:txXfrm>
    </dsp:sp>
    <dsp:sp modelId="{F75D1C97-2F19-4DC6-9488-91D55E9538C2}">
      <dsp:nvSpPr>
        <dsp:cNvPr id="0" name=""/>
        <dsp:cNvSpPr/>
      </dsp:nvSpPr>
      <dsp:spPr>
        <a:xfrm>
          <a:off x="3534342" y="2743"/>
          <a:ext cx="3929809" cy="1982182"/>
        </a:xfrm>
        <a:prstGeom prst="ellipse">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rgbClr val="002060"/>
              </a:solidFill>
              <a:latin typeface="Cambria Math" panose="02040503050406030204" pitchFamily="18" charset="0"/>
              <a:ea typeface="Cambria Math" panose="02040503050406030204" pitchFamily="18" charset="0"/>
            </a:rPr>
            <a:t>Ν</a:t>
          </a:r>
          <a:r>
            <a:rPr lang="en-GB" sz="2800" kern="1200" dirty="0">
              <a:solidFill>
                <a:srgbClr val="002060"/>
              </a:solidFill>
              <a:latin typeface="Cambria Math" panose="02040503050406030204" pitchFamily="18" charset="0"/>
              <a:ea typeface="Cambria Math" panose="02040503050406030204" pitchFamily="18" charset="0"/>
            </a:rPr>
            <a:t>ευροψυχολογία</a:t>
          </a:r>
          <a:endParaRPr lang="el-GR" sz="2800" kern="1200" dirty="0">
            <a:solidFill>
              <a:srgbClr val="002060"/>
            </a:solidFill>
            <a:latin typeface="Cambria Math" panose="02040503050406030204" pitchFamily="18" charset="0"/>
            <a:ea typeface="Cambria Math" panose="02040503050406030204" pitchFamily="18" charset="0"/>
          </a:endParaRPr>
        </a:p>
      </dsp:txBody>
      <dsp:txXfrm>
        <a:off x="4109849" y="293027"/>
        <a:ext cx="2778795" cy="1401614"/>
      </dsp:txXfrm>
    </dsp:sp>
    <dsp:sp modelId="{288C9E5D-9A3F-46EB-A708-CB7029FAA16A}">
      <dsp:nvSpPr>
        <dsp:cNvPr id="0" name=""/>
        <dsp:cNvSpPr/>
      </dsp:nvSpPr>
      <dsp:spPr>
        <a:xfrm rot="20440987">
          <a:off x="6943293" y="2812801"/>
          <a:ext cx="701688" cy="30652"/>
        </a:xfrm>
        <a:custGeom>
          <a:avLst/>
          <a:gdLst/>
          <a:ahLst/>
          <a:cxnLst/>
          <a:rect l="0" t="0" r="0" b="0"/>
          <a:pathLst>
            <a:path>
              <a:moveTo>
                <a:pt x="0" y="15326"/>
              </a:moveTo>
              <a:lnTo>
                <a:pt x="701688" y="15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276595" y="2810585"/>
        <a:ext cx="35084" cy="35084"/>
      </dsp:txXfrm>
    </dsp:sp>
    <dsp:sp modelId="{27CCDFA9-A14A-4AB1-8D9A-55C8E23D6770}">
      <dsp:nvSpPr>
        <dsp:cNvPr id="0" name=""/>
        <dsp:cNvSpPr/>
      </dsp:nvSpPr>
      <dsp:spPr>
        <a:xfrm>
          <a:off x="7327574" y="1246085"/>
          <a:ext cx="3572769" cy="1888296"/>
        </a:xfrm>
        <a:prstGeom prst="ellipse">
          <a:avLst/>
        </a:prstGeom>
        <a:no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rgbClr val="00B050"/>
              </a:solidFill>
              <a:latin typeface="Cambria Math" panose="02040503050406030204" pitchFamily="18" charset="0"/>
              <a:ea typeface="Cambria Math" panose="02040503050406030204" pitchFamily="18" charset="0"/>
            </a:rPr>
            <a:t>Κοινωνιογλωσσολογία</a:t>
          </a:r>
        </a:p>
      </dsp:txBody>
      <dsp:txXfrm>
        <a:off x="7850794" y="1522620"/>
        <a:ext cx="2526329" cy="1335226"/>
      </dsp:txXfrm>
    </dsp:sp>
    <dsp:sp modelId="{185D4156-5885-48F7-ADAE-3994A9A84461}">
      <dsp:nvSpPr>
        <dsp:cNvPr id="0" name=""/>
        <dsp:cNvSpPr/>
      </dsp:nvSpPr>
      <dsp:spPr>
        <a:xfrm rot="1713031">
          <a:off x="6696384" y="4253701"/>
          <a:ext cx="637390" cy="30652"/>
        </a:xfrm>
        <a:custGeom>
          <a:avLst/>
          <a:gdLst/>
          <a:ahLst/>
          <a:cxnLst/>
          <a:rect l="0" t="0" r="0" b="0"/>
          <a:pathLst>
            <a:path>
              <a:moveTo>
                <a:pt x="0" y="15326"/>
              </a:moveTo>
              <a:lnTo>
                <a:pt x="637390" y="15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6999144" y="4253092"/>
        <a:ext cx="31869" cy="31869"/>
      </dsp:txXfrm>
    </dsp:sp>
    <dsp:sp modelId="{E3FA7051-111F-48E5-BFEE-2303F3D695DF}">
      <dsp:nvSpPr>
        <dsp:cNvPr id="0" name=""/>
        <dsp:cNvSpPr/>
      </dsp:nvSpPr>
      <dsp:spPr>
        <a:xfrm>
          <a:off x="6771978" y="4149144"/>
          <a:ext cx="3516045" cy="1888296"/>
        </a:xfrm>
        <a:prstGeom prst="ellipse">
          <a:avLst/>
        </a:prstGeom>
        <a:no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rgbClr val="FFC000"/>
              </a:solidFill>
              <a:latin typeface="Cambria Math" panose="02040503050406030204" pitchFamily="18" charset="0"/>
              <a:ea typeface="Cambria Math" panose="02040503050406030204" pitchFamily="18" charset="0"/>
            </a:rPr>
            <a:t>Ψυχογλωσσολογία</a:t>
          </a:r>
        </a:p>
      </dsp:txBody>
      <dsp:txXfrm>
        <a:off x="7286891" y="4425679"/>
        <a:ext cx="2486219" cy="1335226"/>
      </dsp:txXfrm>
    </dsp:sp>
    <dsp:sp modelId="{B6A06B61-ED45-46A9-A767-CEF8CB943A33}">
      <dsp:nvSpPr>
        <dsp:cNvPr id="0" name=""/>
        <dsp:cNvSpPr/>
      </dsp:nvSpPr>
      <dsp:spPr>
        <a:xfrm rot="8451238">
          <a:off x="4152365" y="4361742"/>
          <a:ext cx="450454" cy="30652"/>
        </a:xfrm>
        <a:custGeom>
          <a:avLst/>
          <a:gdLst/>
          <a:ahLst/>
          <a:cxnLst/>
          <a:rect l="0" t="0" r="0" b="0"/>
          <a:pathLst>
            <a:path>
              <a:moveTo>
                <a:pt x="0" y="15326"/>
              </a:moveTo>
              <a:lnTo>
                <a:pt x="450454" y="15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4366331" y="4365806"/>
        <a:ext cx="22522" cy="22522"/>
      </dsp:txXfrm>
    </dsp:sp>
    <dsp:sp modelId="{1F984A9C-3F6C-4950-8D9D-BF2C45925A55}">
      <dsp:nvSpPr>
        <dsp:cNvPr id="0" name=""/>
        <dsp:cNvSpPr/>
      </dsp:nvSpPr>
      <dsp:spPr>
        <a:xfrm>
          <a:off x="1543267" y="4355211"/>
          <a:ext cx="3402615" cy="1888296"/>
        </a:xfrm>
        <a:prstGeom prst="ellipse">
          <a:avLst/>
        </a:prstGeom>
        <a:no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l-GR" sz="2200" kern="1200" dirty="0">
              <a:solidFill>
                <a:srgbClr val="7030A0"/>
              </a:solidFill>
              <a:latin typeface="Cambria Math" panose="02040503050406030204" pitchFamily="18" charset="0"/>
              <a:ea typeface="Cambria Math" panose="02040503050406030204" pitchFamily="18" charset="0"/>
            </a:rPr>
            <a:t>Εφαρμοσμένη</a:t>
          </a:r>
        </a:p>
        <a:p>
          <a:pPr marL="0" lvl="0" indent="0" algn="ctr" defTabSz="977900">
            <a:lnSpc>
              <a:spcPct val="90000"/>
            </a:lnSpc>
            <a:spcBef>
              <a:spcPct val="0"/>
            </a:spcBef>
            <a:spcAft>
              <a:spcPct val="35000"/>
            </a:spcAft>
            <a:buNone/>
          </a:pPr>
          <a:r>
            <a:rPr lang="el-GR" sz="2200" kern="1200" dirty="0">
              <a:solidFill>
                <a:srgbClr val="7030A0"/>
              </a:solidFill>
              <a:latin typeface="Cambria Math" panose="02040503050406030204" pitchFamily="18" charset="0"/>
              <a:ea typeface="Cambria Math" panose="02040503050406030204" pitchFamily="18" charset="0"/>
            </a:rPr>
            <a:t>γλωσσολογία</a:t>
          </a:r>
        </a:p>
      </dsp:txBody>
      <dsp:txXfrm>
        <a:off x="2041568" y="4631746"/>
        <a:ext cx="2406013" cy="1335226"/>
      </dsp:txXfrm>
    </dsp:sp>
    <dsp:sp modelId="{77312A3D-5E8D-4C89-920D-4D4CE9B45EC1}">
      <dsp:nvSpPr>
        <dsp:cNvPr id="0" name=""/>
        <dsp:cNvSpPr/>
      </dsp:nvSpPr>
      <dsp:spPr>
        <a:xfrm rot="11634408">
          <a:off x="3596220" y="3006063"/>
          <a:ext cx="355413" cy="30652"/>
        </a:xfrm>
        <a:custGeom>
          <a:avLst/>
          <a:gdLst/>
          <a:ahLst/>
          <a:cxnLst/>
          <a:rect l="0" t="0" r="0" b="0"/>
          <a:pathLst>
            <a:path>
              <a:moveTo>
                <a:pt x="0" y="15326"/>
              </a:moveTo>
              <a:lnTo>
                <a:pt x="355413" y="15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765042" y="3012503"/>
        <a:ext cx="17770" cy="17770"/>
      </dsp:txXfrm>
    </dsp:sp>
    <dsp:sp modelId="{AB4CDAC8-5ACC-4739-9E1B-BB6326301901}">
      <dsp:nvSpPr>
        <dsp:cNvPr id="0" name=""/>
        <dsp:cNvSpPr/>
      </dsp:nvSpPr>
      <dsp:spPr>
        <a:xfrm>
          <a:off x="304291" y="1645334"/>
          <a:ext cx="3450540" cy="1888296"/>
        </a:xfrm>
        <a:prstGeom prst="ellipse">
          <a:avLst/>
        </a:prstGeom>
        <a:no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rgbClr val="C00000"/>
              </a:solidFill>
              <a:latin typeface="Cambria Math" panose="02040503050406030204" pitchFamily="18" charset="0"/>
              <a:ea typeface="Cambria Math" panose="02040503050406030204" pitchFamily="18" charset="0"/>
            </a:rPr>
            <a:t>Εκπαιδευτική</a:t>
          </a:r>
        </a:p>
        <a:p>
          <a:pPr marL="0" lvl="0" indent="0" algn="ctr" defTabSz="1244600">
            <a:lnSpc>
              <a:spcPct val="90000"/>
            </a:lnSpc>
            <a:spcBef>
              <a:spcPct val="0"/>
            </a:spcBef>
            <a:spcAft>
              <a:spcPct val="35000"/>
            </a:spcAft>
            <a:buNone/>
          </a:pPr>
          <a:r>
            <a:rPr lang="el-GR" sz="2800" kern="1200" dirty="0">
              <a:solidFill>
                <a:srgbClr val="C00000"/>
              </a:solidFill>
              <a:latin typeface="Cambria Math" panose="02040503050406030204" pitchFamily="18" charset="0"/>
              <a:ea typeface="Cambria Math" panose="02040503050406030204" pitchFamily="18" charset="0"/>
            </a:rPr>
            <a:t>πολιτική</a:t>
          </a:r>
        </a:p>
      </dsp:txBody>
      <dsp:txXfrm>
        <a:off x="809611" y="1921869"/>
        <a:ext cx="2439900" cy="1335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A578C-2463-4D3A-9CF9-5B70E5561819}">
      <dsp:nvSpPr>
        <dsp:cNvPr id="0" name=""/>
        <dsp:cNvSpPr/>
      </dsp:nvSpPr>
      <dsp:spPr>
        <a:xfrm>
          <a:off x="2178730" y="2609689"/>
          <a:ext cx="1509938" cy="15099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παράγοντες</a:t>
          </a:r>
        </a:p>
      </dsp:txBody>
      <dsp:txXfrm>
        <a:off x="2399855" y="2830814"/>
        <a:ext cx="1067688" cy="1067688"/>
      </dsp:txXfrm>
    </dsp:sp>
    <dsp:sp modelId="{65B7F755-26DC-4A46-A5AD-85FA89FF7C21}">
      <dsp:nvSpPr>
        <dsp:cNvPr id="0" name=""/>
        <dsp:cNvSpPr/>
      </dsp:nvSpPr>
      <dsp:spPr>
        <a:xfrm rot="10800000">
          <a:off x="717670" y="3149492"/>
          <a:ext cx="1380702" cy="43033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D4C54E-BC1E-4121-9B16-EF78959A79D3}">
      <dsp:nvSpPr>
        <dsp:cNvPr id="0" name=""/>
        <dsp:cNvSpPr/>
      </dsp:nvSpPr>
      <dsp:spPr>
        <a:xfrm>
          <a:off x="449" y="2790882"/>
          <a:ext cx="1434441" cy="1147553"/>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ιστορικοί</a:t>
          </a:r>
        </a:p>
      </dsp:txBody>
      <dsp:txXfrm>
        <a:off x="34060" y="2824493"/>
        <a:ext cx="1367219" cy="1080331"/>
      </dsp:txXfrm>
    </dsp:sp>
    <dsp:sp modelId="{ECC60416-956D-4A87-8EEA-23F293FB9CD4}">
      <dsp:nvSpPr>
        <dsp:cNvPr id="0" name=""/>
        <dsp:cNvSpPr/>
      </dsp:nvSpPr>
      <dsp:spPr>
        <a:xfrm rot="13500000">
          <a:off x="1164531" y="2070675"/>
          <a:ext cx="1380702" cy="43033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521907-2658-4CA2-9FD0-7AF6C88D0C4F}">
      <dsp:nvSpPr>
        <dsp:cNvPr id="0" name=""/>
        <dsp:cNvSpPr/>
      </dsp:nvSpPr>
      <dsp:spPr>
        <a:xfrm>
          <a:off x="649509" y="1223912"/>
          <a:ext cx="1434441" cy="1147553"/>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οικονομικοί</a:t>
          </a:r>
        </a:p>
      </dsp:txBody>
      <dsp:txXfrm>
        <a:off x="683120" y="1257523"/>
        <a:ext cx="1367219" cy="1080331"/>
      </dsp:txXfrm>
    </dsp:sp>
    <dsp:sp modelId="{700CFB16-9528-4C62-9D97-4D454470AA4B}">
      <dsp:nvSpPr>
        <dsp:cNvPr id="0" name=""/>
        <dsp:cNvSpPr/>
      </dsp:nvSpPr>
      <dsp:spPr>
        <a:xfrm rot="16200000">
          <a:off x="2243348" y="1623814"/>
          <a:ext cx="1380702" cy="43033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BA95DD-13F9-474B-BAB4-52626E73135B}">
      <dsp:nvSpPr>
        <dsp:cNvPr id="0" name=""/>
        <dsp:cNvSpPr/>
      </dsp:nvSpPr>
      <dsp:spPr>
        <a:xfrm>
          <a:off x="2216479" y="574852"/>
          <a:ext cx="1434441" cy="1147553"/>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πολιτισμικοί</a:t>
          </a:r>
        </a:p>
      </dsp:txBody>
      <dsp:txXfrm>
        <a:off x="2250090" y="608463"/>
        <a:ext cx="1367219" cy="1080331"/>
      </dsp:txXfrm>
    </dsp:sp>
    <dsp:sp modelId="{CF7BF5D5-00A5-4A96-88CE-E5628ED6CC55}">
      <dsp:nvSpPr>
        <dsp:cNvPr id="0" name=""/>
        <dsp:cNvSpPr/>
      </dsp:nvSpPr>
      <dsp:spPr>
        <a:xfrm rot="18900000">
          <a:off x="3322166" y="2070675"/>
          <a:ext cx="1380702" cy="43033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76CD19-995D-4632-A177-39339807DB43}">
      <dsp:nvSpPr>
        <dsp:cNvPr id="0" name=""/>
        <dsp:cNvSpPr/>
      </dsp:nvSpPr>
      <dsp:spPr>
        <a:xfrm>
          <a:off x="3783448" y="1223912"/>
          <a:ext cx="1434441" cy="11475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εθνικοί</a:t>
          </a:r>
        </a:p>
      </dsp:txBody>
      <dsp:txXfrm>
        <a:off x="3817059" y="1257523"/>
        <a:ext cx="1367219" cy="1080331"/>
      </dsp:txXfrm>
    </dsp:sp>
    <dsp:sp modelId="{A5C48EF3-3FE8-4324-9B96-CFEFBFFE9452}">
      <dsp:nvSpPr>
        <dsp:cNvPr id="0" name=""/>
        <dsp:cNvSpPr/>
      </dsp:nvSpPr>
      <dsp:spPr>
        <a:xfrm>
          <a:off x="3769027" y="3149492"/>
          <a:ext cx="1380702" cy="43033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E7D17E-D0C5-4123-8F77-55E207BE0C9F}">
      <dsp:nvSpPr>
        <dsp:cNvPr id="0" name=""/>
        <dsp:cNvSpPr/>
      </dsp:nvSpPr>
      <dsp:spPr>
        <a:xfrm>
          <a:off x="4432509" y="2790882"/>
          <a:ext cx="1434441" cy="1147553"/>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κοινωνικοί</a:t>
          </a:r>
        </a:p>
      </dsp:txBody>
      <dsp:txXfrm>
        <a:off x="4466120" y="2824493"/>
        <a:ext cx="1367219" cy="10803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6C9F1-7F8D-46E3-BB62-0A7C9AE908DB}">
      <dsp:nvSpPr>
        <dsp:cNvPr id="0" name=""/>
        <dsp:cNvSpPr/>
      </dsp:nvSpPr>
      <dsp:spPr>
        <a:xfrm>
          <a:off x="4311797" y="-159599"/>
          <a:ext cx="1957957" cy="18926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σχέση με τον/την εκπαιδευτικό</a:t>
          </a:r>
        </a:p>
      </dsp:txBody>
      <dsp:txXfrm>
        <a:off x="4598533" y="117576"/>
        <a:ext cx="1384485" cy="1338321"/>
      </dsp:txXfrm>
    </dsp:sp>
    <dsp:sp modelId="{D65725C0-F172-445D-8777-846192FDEC01}">
      <dsp:nvSpPr>
        <dsp:cNvPr id="0" name=""/>
        <dsp:cNvSpPr/>
      </dsp:nvSpPr>
      <dsp:spPr>
        <a:xfrm rot="1634322">
          <a:off x="6233506" y="1100472"/>
          <a:ext cx="250758" cy="472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kern="1200"/>
        </a:p>
      </dsp:txBody>
      <dsp:txXfrm>
        <a:off x="6237677" y="1177700"/>
        <a:ext cx="175531" cy="283332"/>
      </dsp:txXfrm>
    </dsp:sp>
    <dsp:sp modelId="{C1E4F224-FA90-4181-B3E8-CB429072B788}">
      <dsp:nvSpPr>
        <dsp:cNvPr id="0" name=""/>
        <dsp:cNvSpPr/>
      </dsp:nvSpPr>
      <dsp:spPr>
        <a:xfrm>
          <a:off x="6456681" y="989168"/>
          <a:ext cx="1906789" cy="17771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αίσθηση της αναγνώρισης </a:t>
          </a:r>
        </a:p>
      </dsp:txBody>
      <dsp:txXfrm>
        <a:off x="6735924" y="1249418"/>
        <a:ext cx="1348303" cy="1256600"/>
      </dsp:txXfrm>
    </dsp:sp>
    <dsp:sp modelId="{82018F5C-ABC8-4668-A259-57CB3E4A3478}">
      <dsp:nvSpPr>
        <dsp:cNvPr id="0" name=""/>
        <dsp:cNvSpPr/>
      </dsp:nvSpPr>
      <dsp:spPr>
        <a:xfrm rot="5649007">
          <a:off x="7223546" y="2725112"/>
          <a:ext cx="215820" cy="472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kern="1200"/>
        </a:p>
      </dsp:txBody>
      <dsp:txXfrm rot="10800000">
        <a:off x="7258262" y="2787268"/>
        <a:ext cx="151074" cy="283332"/>
      </dsp:txXfrm>
    </dsp:sp>
    <dsp:sp modelId="{DF428440-BD08-46C3-AAF1-89E90D3DB266}">
      <dsp:nvSpPr>
        <dsp:cNvPr id="0" name=""/>
        <dsp:cNvSpPr/>
      </dsp:nvSpPr>
      <dsp:spPr>
        <a:xfrm>
          <a:off x="6329010" y="3168704"/>
          <a:ext cx="1855803" cy="16397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επένδυσης στην προσωπικότητά </a:t>
          </a:r>
        </a:p>
      </dsp:txBody>
      <dsp:txXfrm>
        <a:off x="6600786" y="3408837"/>
        <a:ext cx="1312251" cy="1159463"/>
      </dsp:txXfrm>
    </dsp:sp>
    <dsp:sp modelId="{4A423613-ED85-4490-B75A-365338DF25BE}">
      <dsp:nvSpPr>
        <dsp:cNvPr id="0" name=""/>
        <dsp:cNvSpPr/>
      </dsp:nvSpPr>
      <dsp:spPr>
        <a:xfrm rot="9201177">
          <a:off x="6125521" y="4258398"/>
          <a:ext cx="246246" cy="472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kern="1200"/>
        </a:p>
      </dsp:txBody>
      <dsp:txXfrm rot="10800000">
        <a:off x="6195472" y="4336276"/>
        <a:ext cx="172372" cy="283332"/>
      </dsp:txXfrm>
    </dsp:sp>
    <dsp:sp modelId="{EA22B92E-1B8E-46E1-A325-AE63D7BADC22}">
      <dsp:nvSpPr>
        <dsp:cNvPr id="0" name=""/>
        <dsp:cNvSpPr/>
      </dsp:nvSpPr>
      <dsp:spPr>
        <a:xfrm>
          <a:off x="4377078" y="4212759"/>
          <a:ext cx="1775743" cy="15507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διγλωσσία και ο </a:t>
          </a:r>
          <a:r>
            <a:rPr lang="el-GR" sz="1500" kern="1200" dirty="0" err="1"/>
            <a:t>διπολιτισμός</a:t>
          </a:r>
          <a:r>
            <a:rPr lang="el-GR" sz="1500" kern="1200" dirty="0"/>
            <a:t> εκτιμώνται </a:t>
          </a:r>
        </a:p>
      </dsp:txBody>
      <dsp:txXfrm>
        <a:off x="4637130" y="4439856"/>
        <a:ext cx="1255639" cy="1096520"/>
      </dsp:txXfrm>
    </dsp:sp>
    <dsp:sp modelId="{22AD8A88-A07A-4C8B-A65D-D8106DCD7CAB}">
      <dsp:nvSpPr>
        <dsp:cNvPr id="0" name=""/>
        <dsp:cNvSpPr/>
      </dsp:nvSpPr>
      <dsp:spPr>
        <a:xfrm rot="12577847">
          <a:off x="4190354" y="4213370"/>
          <a:ext cx="255218" cy="472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kern="1200"/>
        </a:p>
      </dsp:txBody>
      <dsp:txXfrm rot="10800000">
        <a:off x="4261913" y="4326741"/>
        <a:ext cx="178653" cy="283332"/>
      </dsp:txXfrm>
    </dsp:sp>
    <dsp:sp modelId="{7D6D930B-9E28-41E1-8B7F-4D1547AF636C}">
      <dsp:nvSpPr>
        <dsp:cNvPr id="0" name=""/>
        <dsp:cNvSpPr/>
      </dsp:nvSpPr>
      <dsp:spPr>
        <a:xfrm>
          <a:off x="2325595" y="3027685"/>
          <a:ext cx="1935388" cy="16779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t>κίνητρο</a:t>
          </a:r>
        </a:p>
      </dsp:txBody>
      <dsp:txXfrm>
        <a:off x="2609026" y="3273414"/>
        <a:ext cx="1368526" cy="1186483"/>
      </dsp:txXfrm>
    </dsp:sp>
    <dsp:sp modelId="{CFCA46BF-9FEE-4867-98F9-A87947F20F20}">
      <dsp:nvSpPr>
        <dsp:cNvPr id="0" name=""/>
        <dsp:cNvSpPr/>
      </dsp:nvSpPr>
      <dsp:spPr>
        <a:xfrm rot="16065115">
          <a:off x="3177469" y="2650605"/>
          <a:ext cx="154700" cy="472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kern="1200"/>
        </a:p>
      </dsp:txBody>
      <dsp:txXfrm rot="10800000">
        <a:off x="3201584" y="2768236"/>
        <a:ext cx="108290" cy="283332"/>
      </dsp:txXfrm>
    </dsp:sp>
    <dsp:sp modelId="{B7B97685-A7F6-4C02-B0A7-01B8104EB765}">
      <dsp:nvSpPr>
        <dsp:cNvPr id="0" name=""/>
        <dsp:cNvSpPr/>
      </dsp:nvSpPr>
      <dsp:spPr>
        <a:xfrm>
          <a:off x="2286846" y="855639"/>
          <a:ext cx="1850346" cy="18816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a:t>μεθοδολογία</a:t>
          </a:r>
        </a:p>
      </dsp:txBody>
      <dsp:txXfrm>
        <a:off x="2557823" y="1131196"/>
        <a:ext cx="1308392" cy="1330504"/>
      </dsp:txXfrm>
    </dsp:sp>
    <dsp:sp modelId="{28B4D4B7-D6B3-470E-9FFD-1744E1DB97EF}">
      <dsp:nvSpPr>
        <dsp:cNvPr id="0" name=""/>
        <dsp:cNvSpPr/>
      </dsp:nvSpPr>
      <dsp:spPr>
        <a:xfrm rot="20045569">
          <a:off x="4117135" y="1067869"/>
          <a:ext cx="217522" cy="472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l-GR" sz="1200" kern="1200"/>
        </a:p>
      </dsp:txBody>
      <dsp:txXfrm>
        <a:off x="4120414" y="1176569"/>
        <a:ext cx="152265" cy="28333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DB6A3-FF56-44A0-80C2-598CA6E19EB6}" type="datetimeFigureOut">
              <a:rPr lang="el-GR" smtClean="0"/>
              <a:t>24/1/2022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B0473-F9E7-4B75-B021-0DA6CADD3378}" type="slidenum">
              <a:rPr lang="el-GR" smtClean="0"/>
              <a:t>‹#›</a:t>
            </a:fld>
            <a:endParaRPr lang="el-GR"/>
          </a:p>
        </p:txBody>
      </p:sp>
    </p:spTree>
    <p:extLst>
      <p:ext uri="{BB962C8B-B14F-4D97-AF65-F5344CB8AC3E}">
        <p14:creationId xmlns:p14="http://schemas.microsoft.com/office/powerpoint/2010/main" val="86862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C4B0473-F9E7-4B75-B021-0DA6CADD3378}" type="slidenum">
              <a:rPr lang="el-GR" smtClean="0"/>
              <a:t>1</a:t>
            </a:fld>
            <a:endParaRPr lang="el-GR"/>
          </a:p>
        </p:txBody>
      </p:sp>
    </p:spTree>
    <p:extLst>
      <p:ext uri="{BB962C8B-B14F-4D97-AF65-F5344CB8AC3E}">
        <p14:creationId xmlns:p14="http://schemas.microsoft.com/office/powerpoint/2010/main" val="3324600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Από την ανασκόπηση της βιβλιογραφίας φαίνεται ότι υπάρχουν και σημαντικά </a:t>
            </a:r>
            <a:r>
              <a:rPr lang="el-GR" b="1" dirty="0"/>
              <a:t>πλεονεκτήματα</a:t>
            </a:r>
            <a:r>
              <a:rPr lang="el-GR" dirty="0"/>
              <a:t> και οφέλη της διγλωσσίας/πολυγλωσσίας. Ένα από αυτά είναι η </a:t>
            </a:r>
            <a:r>
              <a:rPr lang="el-GR" b="1" dirty="0"/>
              <a:t>μεταγλωσσική επίγνωση</a:t>
            </a:r>
            <a:r>
              <a:rPr lang="el-GR" dirty="0"/>
              <a:t>, η ικανότητα δηλαδή που έχει ένα παιδί όταν σκέφτεται για την ίδια την γλώσσα μέσα σε ένα αφηρημένο πλαίσιο, όταν την βλέπει μέσα από μια αντικειμενική ματιά και από απόσταση. </a:t>
            </a:r>
          </a:p>
          <a:p>
            <a:r>
              <a:rPr lang="el-GR" dirty="0"/>
              <a:t>Η </a:t>
            </a:r>
            <a:r>
              <a:rPr lang="el-GR" dirty="0" err="1"/>
              <a:t>Bialystok</a:t>
            </a:r>
            <a:r>
              <a:rPr lang="el-GR" dirty="0"/>
              <a:t> παρουσιάζει στοιχεία από μελέτες σύμφωνα με τις οποίες τα δίγλωσσα παιδιά αποδεικνύονται πιο αποτελεσματικά στην </a:t>
            </a:r>
            <a:r>
              <a:rPr lang="el-GR" b="1" dirty="0"/>
              <a:t>επίλυση προβλημάτων </a:t>
            </a:r>
            <a:r>
              <a:rPr lang="el-GR" dirty="0"/>
              <a:t>από τα μονόγλωσσα και αποδίδει αυτά τα ευρήματα στην εμπειρία των δίγλωσσων παιδιών στην προηγουμένη εκμάθηση των γλωσσών. </a:t>
            </a:r>
            <a:endParaRPr lang="en-US" dirty="0"/>
          </a:p>
          <a:p>
            <a:r>
              <a:rPr lang="el-GR" dirty="0"/>
              <a:t>Ένας αριθμός μελετών έχει καταγράψει την υπεροχή των δίγλωσσων/πολύγλωσσων στις </a:t>
            </a:r>
            <a:r>
              <a:rPr lang="el-GR" b="1" dirty="0"/>
              <a:t>επικοινωνιακές δεξιότητες </a:t>
            </a:r>
            <a:r>
              <a:rPr lang="el-GR" dirty="0"/>
              <a:t>και τον </a:t>
            </a:r>
            <a:r>
              <a:rPr lang="el-GR" b="1" dirty="0" err="1"/>
              <a:t>γραμματισμό</a:t>
            </a:r>
            <a:r>
              <a:rPr lang="el-GR" dirty="0"/>
              <a:t>. </a:t>
            </a:r>
          </a:p>
          <a:p>
            <a:r>
              <a:rPr lang="el-GR" dirty="0"/>
              <a:t>Οι δίγλωσσοι και πολύγλωσσοι μαθητές του δημοτικού σχολείου είναι ικανοί να </a:t>
            </a:r>
            <a:r>
              <a:rPr lang="el-GR" b="1" dirty="0"/>
              <a:t>μεταφράζουν</a:t>
            </a:r>
            <a:r>
              <a:rPr lang="el-GR" dirty="0"/>
              <a:t> από τη μία γλώσσα στην άλλη και ισχυρίζεται ότι αυτή η ικανότητα συνδέεται με το φάσμα των μεταγλωσσικών δεξιοτήτων. </a:t>
            </a:r>
          </a:p>
          <a:p>
            <a:r>
              <a:rPr lang="el-GR" dirty="0"/>
              <a:t>Η </a:t>
            </a:r>
            <a:r>
              <a:rPr lang="el-GR" b="1" dirty="0"/>
              <a:t>γνωστική προσαρμοστικότητα </a:t>
            </a:r>
            <a:r>
              <a:rPr lang="el-GR" dirty="0"/>
              <a:t>είναι άλλο ένα χαρακτηριστικό των δίγλωσσων/πολύγλωσσων παιδιών και έχει αναφερθεί σε αρκετές συγκριτικές μελέτες με τα αποτελέσματα να δείχνουν ότι οι δίγλωσσοι/πολύγλωσσοι ήταν πιο </a:t>
            </a:r>
            <a:r>
              <a:rPr lang="el-GR" b="1" dirty="0"/>
              <a:t>διαφοροποιημένοι, δημιουργικοί, αυθεντικοί και ευέλικτοι </a:t>
            </a:r>
            <a:r>
              <a:rPr lang="el-GR" dirty="0"/>
              <a:t>μαθητές με μεγαλύτερη άνεση στην ομιλία και υψηλότερες επεξηγηματικές ικανότητες από τους μονόγλωσσους. </a:t>
            </a:r>
          </a:p>
          <a:p>
            <a:r>
              <a:rPr lang="el-GR" dirty="0"/>
              <a:t>Τέλος, φαίνεται ότι, εκτός από την γλώσσα και την γνωστική ικανότητα, οι δίγλωσσοι/πολύγλωσσοι έχουν καλύτερες </a:t>
            </a:r>
            <a:r>
              <a:rPr lang="el-GR" b="1" dirty="0"/>
              <a:t>κοινωνικές δεξιότητες </a:t>
            </a:r>
            <a:r>
              <a:rPr lang="el-GR" dirty="0"/>
              <a:t>σε σχέση με τους μονόγλωσσους, επειδή δείχνουν </a:t>
            </a:r>
            <a:r>
              <a:rPr lang="el-GR" b="1" dirty="0"/>
              <a:t>υψηλότερη ευαισθησία </a:t>
            </a:r>
            <a:r>
              <a:rPr lang="el-GR" dirty="0"/>
              <a:t>στις διαπροσωπικές σχέσεις και στην διαπροσωπική επικοινωνία. </a:t>
            </a:r>
          </a:p>
          <a:p>
            <a:r>
              <a:rPr lang="el-GR" dirty="0"/>
              <a:t>Στη περίπτωση των δίγλωσσων παιδιών, αυτό έχει καταγραφεί σε μια μελέτη, στην οποία ζητήθηκε από τα παιδιά να εξηγήσουν τους κανόνες ενός παιχνιδιού. Τα δίγλωσσα παιδιά αποδείχθηκαν πιο ευαίσθητα στις ανάγκες του ακροατή και έδωσαν πληρέστερες εξηγήσεις σε σχέση με τα μονόγλωσσα. </a:t>
            </a:r>
          </a:p>
          <a:p>
            <a:endParaRPr lang="en-US" dirty="0"/>
          </a:p>
        </p:txBody>
      </p:sp>
      <p:sp>
        <p:nvSpPr>
          <p:cNvPr id="4" name="Slide Number Placeholder 3"/>
          <p:cNvSpPr>
            <a:spLocks noGrp="1"/>
          </p:cNvSpPr>
          <p:nvPr>
            <p:ph type="sldNum" sz="quarter" idx="10"/>
          </p:nvPr>
        </p:nvSpPr>
        <p:spPr/>
        <p:txBody>
          <a:bodyPr/>
          <a:lstStyle/>
          <a:p>
            <a:fld id="{5E59C460-0244-4F9D-B6E5-9761B1BBC570}" type="slidenum">
              <a:rPr lang="en-US" smtClean="0"/>
              <a:t>17</a:t>
            </a:fld>
            <a:endParaRPr lang="en-US"/>
          </a:p>
        </p:txBody>
      </p:sp>
    </p:spTree>
    <p:extLst>
      <p:ext uri="{BB962C8B-B14F-4D97-AF65-F5344CB8AC3E}">
        <p14:creationId xmlns:p14="http://schemas.microsoft.com/office/powerpoint/2010/main" val="1747254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Ιστορικά, η έρευνα στην διγλωσσία/ πολυγλωσσία έχει προχωρήσει από τις αρχικές μελέτες στις οποίες οι δίγλωσσοι/πολύγλωσσοι παρουσιάζονταν να </a:t>
            </a:r>
            <a:r>
              <a:rPr lang="el-GR" b="1" dirty="0"/>
              <a:t>μειονεκτούν</a:t>
            </a:r>
            <a:r>
              <a:rPr lang="el-GR" dirty="0"/>
              <a:t> σε σχέση με τους μονόγλωσσους, σε μια πολύ αισιόδοξη ματιά όπου η διγλωσσία προσφέρει </a:t>
            </a:r>
            <a:r>
              <a:rPr lang="el-GR" b="1" dirty="0"/>
              <a:t>γνωστικά πλεονεκτήματα</a:t>
            </a:r>
            <a:r>
              <a:rPr lang="el-GR" dirty="0"/>
              <a:t>, καταλήγοντας σε μια πιο μετριοπαθή στάση καταγραφής των ερευνητικών αποτελεσμάτων τα οποία δείχνουν ότι τα </a:t>
            </a:r>
            <a:r>
              <a:rPr lang="el-GR" b="1" dirty="0"/>
              <a:t>δίγλωσσα/πολύγλωσσα παιδιά μπορεί να έχουν σημαντικά γλωσσικά, γνωστικά και </a:t>
            </a:r>
            <a:r>
              <a:rPr lang="el-GR" b="1" dirty="0" err="1"/>
              <a:t>κοινωνικο</a:t>
            </a:r>
            <a:r>
              <a:rPr lang="el-GR" b="1" dirty="0"/>
              <a:t>-γλωσσικά πλεονεκτήματα σε σχέση με τα μονόγλωσσα, αλλά κάτω από ορισμένες συνθήκες</a:t>
            </a:r>
            <a:r>
              <a:rPr lang="el-GR" dirty="0"/>
              <a:t>.</a:t>
            </a:r>
            <a:endParaRPr lang="en-US" dirty="0"/>
          </a:p>
          <a:p>
            <a:r>
              <a:rPr lang="el-GR" dirty="0"/>
              <a:t>Μια εξήγηση της γλωσσικής υστέρησης είναι το </a:t>
            </a:r>
            <a:r>
              <a:rPr lang="el-GR" b="1" dirty="0"/>
              <a:t>φαινόμενο της παρεμβολής </a:t>
            </a:r>
            <a:r>
              <a:rPr lang="el-GR" dirty="0"/>
              <a:t>η οποία παρατηρείται όταν δύο γλωσσικά συστήματα αλληλοεπιδρούν με απρόβλεπτα αποτελέσματα ή </a:t>
            </a:r>
            <a:r>
              <a:rPr lang="el-GR" dirty="0" err="1"/>
              <a:t>παρεκκλίνουσες</a:t>
            </a:r>
            <a:r>
              <a:rPr lang="el-GR" dirty="0"/>
              <a:t> δομές που δεν σχετίζονται υποχρεωτικά με καμία από τις δύο γλώσσες. </a:t>
            </a:r>
          </a:p>
          <a:p>
            <a:r>
              <a:rPr lang="el-GR" dirty="0"/>
              <a:t>Αρνητική μεταφορά ή αλλιώς </a:t>
            </a:r>
            <a:r>
              <a:rPr lang="el-GR" b="1" dirty="0"/>
              <a:t>μίξη των κωδίκων (</a:t>
            </a:r>
            <a:r>
              <a:rPr lang="el-GR" b="1" dirty="0" err="1"/>
              <a:t>code-mixing</a:t>
            </a:r>
            <a:r>
              <a:rPr lang="el-GR" b="1" dirty="0"/>
              <a:t>) </a:t>
            </a:r>
            <a:r>
              <a:rPr lang="el-GR" dirty="0"/>
              <a:t>(δηλαδή η χρήση και των δύο γλωσσών στην ίδια πρόταση ή ανάμεσα σε προτάσεις) είναι η μεταφορά στην Γ2 δομών που σχετίζονται με τη Γ1 και διαφέρει από τη συνειδητή διαδικασία μεταφοράς που κάνει ένας δίγλωσσος, όπως ο </a:t>
            </a:r>
            <a:r>
              <a:rPr lang="el-GR" b="1" dirty="0"/>
              <a:t>δανεισμός (</a:t>
            </a:r>
            <a:r>
              <a:rPr lang="el-GR" b="1" dirty="0" err="1"/>
              <a:t>borrowing</a:t>
            </a:r>
            <a:r>
              <a:rPr lang="el-GR" b="1" dirty="0"/>
              <a:t>)</a:t>
            </a:r>
            <a:r>
              <a:rPr lang="el-GR" dirty="0"/>
              <a:t> ή η </a:t>
            </a:r>
            <a:r>
              <a:rPr lang="el-GR" b="1" dirty="0"/>
              <a:t>εναλλαγή κωδίκων (</a:t>
            </a:r>
            <a:r>
              <a:rPr lang="el-GR" b="1" dirty="0" err="1"/>
              <a:t>code-switching</a:t>
            </a:r>
            <a:r>
              <a:rPr lang="el-GR" b="1" dirty="0"/>
              <a:t>) </a:t>
            </a:r>
            <a:r>
              <a:rPr lang="el-GR" dirty="0"/>
              <a:t>(όταν κινείται από τη μια γλώσσα στην άλλη μέσα σε μια πρόταση ή ανάμεσα σε προτάσεις).</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Η ευκολία εκμάθησης μιας δεύτερης γλώσσας εξαρτάται και από την </a:t>
            </a:r>
            <a:r>
              <a:rPr lang="el-GR" b="1" dirty="0"/>
              <a:t>τυπολογική απόσταση </a:t>
            </a:r>
            <a:r>
              <a:rPr lang="el-GR" dirty="0"/>
              <a:t>ανάμεσα σε αυτήν και την πρώτη γλώσσα. Με άλλα λόγια, όσο περισσότερες τυπολογικές ομοιότητες έχουν δύο γλώσσες, τόσο πιο εύκολο είναι να τις μάθει κανείς και το αντίθετο. </a:t>
            </a:r>
          </a:p>
          <a:p>
            <a:r>
              <a:rPr lang="el-GR" b="1" dirty="0"/>
              <a:t>Παλαιότερες έρευνες </a:t>
            </a:r>
            <a:r>
              <a:rPr lang="el-GR" dirty="0"/>
              <a:t>στην διγλωσσία αναγνώρισαν την σημασία της εκμάθησης δύο γλωσσών αλλά συνήθως θεωρούσαν την διγλωσσία ως φαινόμενο το οποίο ήταν υπεύθυνο για την </a:t>
            </a:r>
            <a:r>
              <a:rPr lang="el-GR" b="1" dirty="0"/>
              <a:t>περιορισμένη γλωσσική και γνωστική ικανότητα</a:t>
            </a:r>
            <a:r>
              <a:rPr lang="el-GR" dirty="0"/>
              <a:t> ενός δίγλωσσου παιδιού. Λένε ότι οι μαθητές της δεύτερης γλώσσας αποδίδουν σε όλους τους γνωστικούς τομείς κάτω του αναμενόμενου, σε σύγκριση με τους φυσικούς ομιλητές. Η μειωμένη σχολική επίδοση των πολύγλωσσων παιδιών είναι κάτι που αναφέρεται συχνά στην βιβλιογραφία. </a:t>
            </a:r>
          </a:p>
          <a:p>
            <a:endParaRPr lang="en-US" dirty="0"/>
          </a:p>
        </p:txBody>
      </p:sp>
      <p:sp>
        <p:nvSpPr>
          <p:cNvPr id="4" name="Slide Number Placeholder 3"/>
          <p:cNvSpPr>
            <a:spLocks noGrp="1"/>
          </p:cNvSpPr>
          <p:nvPr>
            <p:ph type="sldNum" sz="quarter" idx="10"/>
          </p:nvPr>
        </p:nvSpPr>
        <p:spPr/>
        <p:txBody>
          <a:bodyPr/>
          <a:lstStyle/>
          <a:p>
            <a:fld id="{5E59C460-0244-4F9D-B6E5-9761B1BBC570}" type="slidenum">
              <a:rPr lang="en-US" smtClean="0"/>
              <a:t>18</a:t>
            </a:fld>
            <a:endParaRPr lang="en-US"/>
          </a:p>
        </p:txBody>
      </p:sp>
    </p:spTree>
    <p:extLst>
      <p:ext uri="{BB962C8B-B14F-4D97-AF65-F5344CB8AC3E}">
        <p14:creationId xmlns:p14="http://schemas.microsoft.com/office/powerpoint/2010/main" val="4053889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Είναι ολοφάνερο ότι οι Γ1, Γ2 και Γ3, όπως και οποιαδήποτε άλλη πρόσθετη γλώσσα, μπορούν να επηρεάσουν η μία την άλλη, επειδή η επαφή ανάμεσα σε παραπάνω από δύο γλωσσικά συστήματα σε έναν πολύγλωσσο ομιλητή δεν μπορεί να είναι μόνο προς μια κατεύθυνση, δηλαδή από το γλωσσικό σύστημα της Γ1 στο γλωσσικό σύστημα της Γ2 και από το σύστημα της Γ2 σε αυτό της Γ3, αλλά είναι αμφίδρομη. Η Γ3 μπορεί να επηρεάσει και την Γ1 και το αντίστροφο, όπως και οι Γ2 και Γ3 μπορούν να επηρεάσουν η μία την άλλη. </a:t>
            </a:r>
            <a:endParaRPr lang="en-US" dirty="0"/>
          </a:p>
          <a:p>
            <a:r>
              <a:rPr lang="el-GR" dirty="0"/>
              <a:t>Άλλη εξήγηση για την γλωσσική υστέρηση που παρουσιάζουν οι μαθητές της δεύτερης γλώσσας και τα δίγλωσσα ή πολύγλωσσα παιδιά έναντι των μονόγλωσσων είναι η </a:t>
            </a:r>
            <a:r>
              <a:rPr lang="el-GR" b="1" dirty="0"/>
              <a:t>έλλειψη της έκθεσης στην γλώσσα </a:t>
            </a:r>
            <a:r>
              <a:rPr lang="el-GR" dirty="0"/>
              <a:t>σύμφωνα με το οποίο η μειωμένη έκθεση στην μία από τις δύο γλώσσες εμποδίζει την ανάπτυξη της ικανότητας κατάκτησης μιας γλώσσας. </a:t>
            </a:r>
          </a:p>
          <a:p>
            <a:r>
              <a:rPr lang="el-GR" dirty="0"/>
              <a:t>Με άλλα λόγια, η γνωστική προσπάθεια μοιράζεται ανάμεσα σε δύο γλώσσες και μπορεί να έχει ως αποτέλεσμα μια περιορισμένη γλωσσική ικανότητα και στις δύο γλώσσες.</a:t>
            </a:r>
            <a:endParaRPr lang="en-US" dirty="0"/>
          </a:p>
          <a:p>
            <a:endParaRPr lang="en-US" dirty="0"/>
          </a:p>
        </p:txBody>
      </p:sp>
      <p:sp>
        <p:nvSpPr>
          <p:cNvPr id="4" name="Slide Number Placeholder 3"/>
          <p:cNvSpPr>
            <a:spLocks noGrp="1"/>
          </p:cNvSpPr>
          <p:nvPr>
            <p:ph type="sldNum" sz="quarter" idx="10"/>
          </p:nvPr>
        </p:nvSpPr>
        <p:spPr/>
        <p:txBody>
          <a:bodyPr/>
          <a:lstStyle/>
          <a:p>
            <a:fld id="{5E59C460-0244-4F9D-B6E5-9761B1BBC570}" type="slidenum">
              <a:rPr lang="en-US" smtClean="0"/>
              <a:t>19</a:t>
            </a:fld>
            <a:endParaRPr lang="en-US"/>
          </a:p>
        </p:txBody>
      </p:sp>
    </p:spTree>
    <p:extLst>
      <p:ext uri="{BB962C8B-B14F-4D97-AF65-F5344CB8AC3E}">
        <p14:creationId xmlns:p14="http://schemas.microsoft.com/office/powerpoint/2010/main" val="146672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Παράγοντες που συμβάλλουν στη γλωσσική διατήρηση και απώλεια.</a:t>
            </a:r>
          </a:p>
          <a:p>
            <a:r>
              <a:rPr lang="el-GR" dirty="0"/>
              <a:t>Μετακίνηση των πληθυσμών, πόλεμοι, ιστορικά γεγονότα.</a:t>
            </a:r>
          </a:p>
          <a:p>
            <a:r>
              <a:rPr lang="el-GR" dirty="0"/>
              <a:t>Αναζήτηση εργασίας, οικονομικοί μετανάστες. </a:t>
            </a:r>
          </a:p>
          <a:p>
            <a:r>
              <a:rPr lang="el-GR" dirty="0"/>
              <a:t>Πολιτιστικές και θρησκευτικές τελετές στη μητρική γλώσσα.</a:t>
            </a:r>
          </a:p>
          <a:p>
            <a:r>
              <a:rPr lang="el-GR" dirty="0"/>
              <a:t>Εθνοτική ταυτότητα στενά συνδεδεμένη με τη μητρική γλώσσα.</a:t>
            </a:r>
          </a:p>
          <a:p>
            <a:r>
              <a:rPr lang="el-GR" dirty="0"/>
              <a:t>Γλωσσική ομάδα που τρέφει εθνικιστικές φιλοδοξίες.</a:t>
            </a:r>
          </a:p>
          <a:p>
            <a:r>
              <a:rPr lang="el-GR" dirty="0"/>
              <a:t>Χαμηλό ή ψιλό κοινωνικοοικονομικό επίπεδο και μορφωτικό επίπεδο.</a:t>
            </a:r>
            <a:endParaRPr lang="en-US" dirty="0"/>
          </a:p>
        </p:txBody>
      </p:sp>
      <p:sp>
        <p:nvSpPr>
          <p:cNvPr id="4" name="Slide Number Placeholder 3"/>
          <p:cNvSpPr>
            <a:spLocks noGrp="1"/>
          </p:cNvSpPr>
          <p:nvPr>
            <p:ph type="sldNum" sz="quarter" idx="10"/>
          </p:nvPr>
        </p:nvSpPr>
        <p:spPr/>
        <p:txBody>
          <a:bodyPr/>
          <a:lstStyle/>
          <a:p>
            <a:fld id="{5E59C460-0244-4F9D-B6E5-9761B1BBC570}" type="slidenum">
              <a:rPr lang="en-US" smtClean="0"/>
              <a:t>20</a:t>
            </a:fld>
            <a:endParaRPr lang="en-US"/>
          </a:p>
        </p:txBody>
      </p:sp>
    </p:spTree>
    <p:extLst>
      <p:ext uri="{BB962C8B-B14F-4D97-AF65-F5344CB8AC3E}">
        <p14:creationId xmlns:p14="http://schemas.microsoft.com/office/powerpoint/2010/main" val="154289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9C460-0244-4F9D-B6E5-9761B1BBC570}" type="slidenum">
              <a:rPr lang="en-US" smtClean="0"/>
              <a:t>4</a:t>
            </a:fld>
            <a:endParaRPr lang="en-US"/>
          </a:p>
        </p:txBody>
      </p:sp>
    </p:spTree>
    <p:extLst>
      <p:ext uri="{BB962C8B-B14F-4D97-AF65-F5344CB8AC3E}">
        <p14:creationId xmlns:p14="http://schemas.microsoft.com/office/powerpoint/2010/main" val="400105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Το φαινόμενο της διγλωσσίας, της πολυγλωσσίας και της κατάκτησης γλωσσών πέρα από τη μητρική έχει απασχολήσει πολύ τόσο τη διεθνή όσο και την ελληνική βιβλιογραφία.</a:t>
            </a:r>
            <a:r>
              <a:rPr lang="en-US" sz="1200" dirty="0"/>
              <a:t> </a:t>
            </a:r>
            <a:r>
              <a:rPr lang="el-GR" sz="1200" dirty="0"/>
              <a:t>Αναγνωρίζοντας ότι στις </a:t>
            </a:r>
            <a:r>
              <a:rPr lang="el-GR" sz="1200" b="1" dirty="0"/>
              <a:t>σημερινές πολυπολιτισμικές κοινωνίες </a:t>
            </a:r>
            <a:r>
              <a:rPr lang="el-GR" sz="1200" dirty="0"/>
              <a:t>η συνύπαρξη γλωσσών και πολιτισμών αποτελεί πλέον </a:t>
            </a:r>
            <a:r>
              <a:rPr lang="el-GR" sz="1200" b="1" dirty="0"/>
              <a:t>νόρμα</a:t>
            </a:r>
            <a:r>
              <a:rPr lang="el-GR" sz="1200" dirty="0"/>
              <a:t> αντί για εξαίρεση η</a:t>
            </a:r>
            <a:r>
              <a:rPr lang="en-US" sz="1200" dirty="0"/>
              <a:t> </a:t>
            </a:r>
            <a:r>
              <a:rPr lang="el-GR" sz="1200" dirty="0"/>
              <a:t>μελέτη της διγλωσσίας και της πολυγλωσσίας αποκτά αυξανόμενο ενδιαφέρον. Άλλωστε, είναι πλέον </a:t>
            </a:r>
            <a:r>
              <a:rPr lang="el-GR" sz="1200" b="1" dirty="0"/>
              <a:t>περισσότεροι οι πολύγλωσσοι ανά τον κόσμο παρά οι μονόγλωσσοι ομιλητές</a:t>
            </a:r>
            <a:r>
              <a:rPr lang="el-GR" sz="1200" dirty="0"/>
              <a:t>.</a:t>
            </a:r>
            <a:endParaRPr lang="en-US" sz="1200" dirty="0"/>
          </a:p>
          <a:p>
            <a:r>
              <a:rPr lang="el-GR" dirty="0"/>
              <a:t>Η πολυγλωσσία είναι ένα καινούριο πεδίο μελέτης που σταδιακά εξελίσσεται σε μια νέα επιστήμη. Στις τελευταίες 3 δεκαετίες, έχει καταγραφεί ένας σημαντικός όγκος μελετών στον χώρο αυτό. Πρόκειται για ένα σύνθετο πεδίο το οποίο μελετάται διεπιστημονικά από την ψυχογλωσσολογία, την κοινωνιογλωσσολογία, τη </a:t>
            </a:r>
            <a:r>
              <a:rPr lang="el-GR" dirty="0" err="1"/>
              <a:t>νευρογλωσσολογία</a:t>
            </a:r>
            <a:r>
              <a:rPr lang="el-GR" dirty="0"/>
              <a:t>, την εκπαίδευση, καθώς και από τον χώρο της εκμάθησης της δεύτερης ή τρίτης γλώσσας. </a:t>
            </a:r>
          </a:p>
          <a:p>
            <a:endParaRPr lang="en-US" dirty="0"/>
          </a:p>
        </p:txBody>
      </p:sp>
      <p:sp>
        <p:nvSpPr>
          <p:cNvPr id="4" name="Slide Number Placeholder 3"/>
          <p:cNvSpPr>
            <a:spLocks noGrp="1"/>
          </p:cNvSpPr>
          <p:nvPr>
            <p:ph type="sldNum" sz="quarter" idx="10"/>
          </p:nvPr>
        </p:nvSpPr>
        <p:spPr/>
        <p:txBody>
          <a:bodyPr/>
          <a:lstStyle/>
          <a:p>
            <a:fld id="{5E59C460-0244-4F9D-B6E5-9761B1BBC570}" type="slidenum">
              <a:rPr lang="en-US" smtClean="0"/>
              <a:t>7</a:t>
            </a:fld>
            <a:endParaRPr lang="en-US"/>
          </a:p>
        </p:txBody>
      </p:sp>
    </p:spTree>
    <p:extLst>
      <p:ext uri="{BB962C8B-B14F-4D97-AF65-F5344CB8AC3E}">
        <p14:creationId xmlns:p14="http://schemas.microsoft.com/office/powerpoint/2010/main" val="63392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9C460-0244-4F9D-B6E5-9761B1BBC570}" type="slidenum">
              <a:rPr lang="en-US" smtClean="0"/>
              <a:t>11</a:t>
            </a:fld>
            <a:endParaRPr lang="en-US"/>
          </a:p>
        </p:txBody>
      </p:sp>
    </p:spTree>
    <p:extLst>
      <p:ext uri="{BB962C8B-B14F-4D97-AF65-F5344CB8AC3E}">
        <p14:creationId xmlns:p14="http://schemas.microsoft.com/office/powerpoint/2010/main" val="228751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9C460-0244-4F9D-B6E5-9761B1BBC570}" type="slidenum">
              <a:rPr lang="en-US" smtClean="0"/>
              <a:t>12</a:t>
            </a:fld>
            <a:endParaRPr lang="en-US"/>
          </a:p>
        </p:txBody>
      </p:sp>
    </p:spTree>
    <p:extLst>
      <p:ext uri="{BB962C8B-B14F-4D97-AF65-F5344CB8AC3E}">
        <p14:creationId xmlns:p14="http://schemas.microsoft.com/office/powerpoint/2010/main" val="365409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l-GR" dirty="0"/>
          </a:p>
          <a:p>
            <a:endParaRPr lang="en-US" dirty="0"/>
          </a:p>
        </p:txBody>
      </p:sp>
      <p:sp>
        <p:nvSpPr>
          <p:cNvPr id="4" name="Slide Number Placeholder 3"/>
          <p:cNvSpPr>
            <a:spLocks noGrp="1"/>
          </p:cNvSpPr>
          <p:nvPr>
            <p:ph type="sldNum" sz="quarter" idx="10"/>
          </p:nvPr>
        </p:nvSpPr>
        <p:spPr/>
        <p:txBody>
          <a:bodyPr/>
          <a:lstStyle/>
          <a:p>
            <a:fld id="{5E59C460-0244-4F9D-B6E5-9761B1BBC570}" type="slidenum">
              <a:rPr lang="en-US" smtClean="0"/>
              <a:t>13</a:t>
            </a:fld>
            <a:endParaRPr lang="en-US"/>
          </a:p>
        </p:txBody>
      </p:sp>
    </p:spTree>
    <p:extLst>
      <p:ext uri="{BB962C8B-B14F-4D97-AF65-F5344CB8AC3E}">
        <p14:creationId xmlns:p14="http://schemas.microsoft.com/office/powerpoint/2010/main" val="303705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Μια άποψη η οποία έχει επηρεάσει σημαντικά τη μελέτη της διγλωσσίας είναι η </a:t>
            </a:r>
            <a:r>
              <a:rPr lang="el-GR" b="1" dirty="0"/>
              <a:t>ολιστική αντίληψη </a:t>
            </a:r>
            <a:r>
              <a:rPr lang="el-GR" dirty="0"/>
              <a:t>την οποία πρότεινε για πρώτη φορά ο </a:t>
            </a:r>
            <a:r>
              <a:rPr lang="el-GR" dirty="0" err="1"/>
              <a:t>Grosjean</a:t>
            </a:r>
            <a:r>
              <a:rPr lang="el-GR" dirty="0"/>
              <a:t>, ο οποίος περιγράφει τον δίγλωσσο ως ένα </a:t>
            </a:r>
            <a:r>
              <a:rPr lang="el-GR" b="1" dirty="0"/>
              <a:t>ικανό, αλλά ιδιαίτερο ομιλητή-ακροατή, ένα άτομο που έχει αναπτύξει την επικοινωνιακή του ικανότητα σε δύο γλώσσες αρκετά ικανοποιητικά για να μπορεί να ανταπεξέλθει στην καθημερινή του ζωή, ενώ η επικοινωνιακή του ικανότητα δεν προκύπτει ως το άθροισμα των δύο ικανοτήτων, ούτε θεωρείται ο δίγλωσσος ομιλητής ως ένας μη ολοκληρωμένος μονόγλωσσος</a:t>
            </a:r>
            <a:r>
              <a:rPr lang="el-GR" dirty="0"/>
              <a:t>. </a:t>
            </a:r>
          </a:p>
          <a:p>
            <a:r>
              <a:rPr lang="el-GR" dirty="0"/>
              <a:t>Μια σημαντική προέκταση της ολιστικής αντίληψης είναι ότι αναγνωρίζει πως η εκμάθηση μιας γλώσσας μέσω επίσημης διδασκαλίας, όπως και η ανεπίσημη κατάκτησή της, μπορούν να οδηγήσουν στην διγλωσσία.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 </a:t>
            </a:r>
            <a:r>
              <a:rPr lang="el-GR" dirty="0" err="1"/>
              <a:t>Grosjean</a:t>
            </a:r>
            <a:r>
              <a:rPr lang="el-GR" dirty="0"/>
              <a:t> εστιάζει στην </a:t>
            </a:r>
            <a:r>
              <a:rPr lang="el-GR" b="1" dirty="0"/>
              <a:t>καθημερινή χρήση </a:t>
            </a:r>
            <a:r>
              <a:rPr lang="el-GR" dirty="0"/>
              <a:t>των δύο γλωσσών από τους δίγλωσσους ομιλητές και διαχωρίζει τους δίγλωσσους ομιλητές που χρησιμοποιούν τις δύο γλώσσες τους από τους «</a:t>
            </a:r>
            <a:r>
              <a:rPr lang="el-GR" b="1" dirty="0"/>
              <a:t>αδρανείς δίγλωσσους</a:t>
            </a:r>
            <a:r>
              <a:rPr lang="el-GR" dirty="0"/>
              <a:t>» (</a:t>
            </a:r>
            <a:r>
              <a:rPr lang="el-GR" dirty="0" err="1"/>
              <a:t>dormant</a:t>
            </a:r>
            <a:r>
              <a:rPr lang="el-GR" dirty="0"/>
              <a:t>), οι οποίοι, παρόλο που διατηρούν την γνώση των γλωσσών στο γλωσσικό τους σύστημα, δεν τις χρησιμοποιούν και τις δύο στην καθημερινότητά τους.</a:t>
            </a:r>
          </a:p>
          <a:p>
            <a:endParaRPr lang="en-US" dirty="0"/>
          </a:p>
        </p:txBody>
      </p:sp>
      <p:sp>
        <p:nvSpPr>
          <p:cNvPr id="4" name="Slide Number Placeholder 3"/>
          <p:cNvSpPr>
            <a:spLocks noGrp="1"/>
          </p:cNvSpPr>
          <p:nvPr>
            <p:ph type="sldNum" sz="quarter" idx="10"/>
          </p:nvPr>
        </p:nvSpPr>
        <p:spPr/>
        <p:txBody>
          <a:bodyPr/>
          <a:lstStyle/>
          <a:p>
            <a:fld id="{5E59C460-0244-4F9D-B6E5-9761B1BBC570}" type="slidenum">
              <a:rPr lang="en-US" smtClean="0"/>
              <a:t>14</a:t>
            </a:fld>
            <a:endParaRPr lang="en-US"/>
          </a:p>
        </p:txBody>
      </p:sp>
    </p:spTree>
    <p:extLst>
      <p:ext uri="{BB962C8B-B14F-4D97-AF65-F5344CB8AC3E}">
        <p14:creationId xmlns:p14="http://schemas.microsoft.com/office/powerpoint/2010/main" val="3800112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Γενικά, είναι πλέον αποδεκτό ότι η ιδιαίτερη γλωσσική εικόνα ενός δίγλωσσου ατόμου έχει ως χαρακτηριστικό την </a:t>
            </a:r>
            <a:r>
              <a:rPr lang="el-GR" b="1" dirty="0"/>
              <a:t>συνεχή αλληλεπίδραση </a:t>
            </a:r>
            <a:r>
              <a:rPr lang="el-GR" dirty="0"/>
              <a:t>και την συνύπαρξη των δύο γλωσσών του και γι’ αυτό το λόγο δεν είναι δυνατόν αυτός να εξετάζεται και να αξιολογείται με τις μεθόδους αξιολόγησης της γλωσσικής ικανότητας των μονόγλωσσων (</a:t>
            </a:r>
            <a:r>
              <a:rPr lang="el-GR" dirty="0" err="1"/>
              <a:t>Grosjean</a:t>
            </a:r>
            <a:r>
              <a:rPr lang="el-GR" dirty="0"/>
              <a:t>, 1985, σ. 471). </a:t>
            </a:r>
            <a:endParaRPr lang="en-US" dirty="0"/>
          </a:p>
          <a:p>
            <a:endParaRPr lang="el-GR" dirty="0"/>
          </a:p>
          <a:p>
            <a:r>
              <a:rPr lang="el-GR" b="1" dirty="0"/>
              <a:t>κοινή υποκείμενη</a:t>
            </a:r>
            <a:r>
              <a:rPr lang="en-US" b="1" dirty="0"/>
              <a:t> </a:t>
            </a:r>
            <a:r>
              <a:rPr lang="el-GR" b="1" dirty="0"/>
              <a:t>γλωσσική ικανότητα</a:t>
            </a:r>
            <a:endParaRPr lang="en-US" b="1" dirty="0"/>
          </a:p>
        </p:txBody>
      </p:sp>
      <p:sp>
        <p:nvSpPr>
          <p:cNvPr id="4" name="Slide Number Placeholder 3"/>
          <p:cNvSpPr>
            <a:spLocks noGrp="1"/>
          </p:cNvSpPr>
          <p:nvPr>
            <p:ph type="sldNum" sz="quarter" idx="10"/>
          </p:nvPr>
        </p:nvSpPr>
        <p:spPr/>
        <p:txBody>
          <a:bodyPr/>
          <a:lstStyle/>
          <a:p>
            <a:fld id="{5E59C460-0244-4F9D-B6E5-9761B1BBC570}" type="slidenum">
              <a:rPr lang="en-US" smtClean="0"/>
              <a:t>15</a:t>
            </a:fld>
            <a:endParaRPr lang="en-US"/>
          </a:p>
        </p:txBody>
      </p:sp>
    </p:spTree>
    <p:extLst>
      <p:ext uri="{BB962C8B-B14F-4D97-AF65-F5344CB8AC3E}">
        <p14:creationId xmlns:p14="http://schemas.microsoft.com/office/powerpoint/2010/main" val="3856814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 Cummins (1976) ανέπτυξε ένα θεωρητικό πλαίσιο σύμφωνα με το οποίο η ανάπτυξη και η ικανότητα στην Γ1 και την Γ2 αλληλοσυνδέονται. Πιο συγκεκριμένα, πρότεινε το λεγόμενο </a:t>
            </a:r>
            <a:r>
              <a:rPr lang="el-GR" b="1" dirty="0"/>
              <a:t>μοντέλο του παγόβουνου</a:t>
            </a:r>
            <a:r>
              <a:rPr lang="el-GR" dirty="0"/>
              <a:t>. Υποστήριξε ότι η πρώτη γλώσσα συνδέεται στενά με την κατάκτηση της δεύτερης, δηλαδή οι δύο διαδικασίες είναι αλληλένδετες ψυχολογικά.</a:t>
            </a:r>
          </a:p>
          <a:p>
            <a:r>
              <a:rPr lang="el-GR" dirty="0"/>
              <a:t>Έτσι η κατάκτηση κάθε γλώσσας προϋποθέτει κάποιες υποκείμενες γνωστικές ικανότητες, όπως είναι ο </a:t>
            </a:r>
            <a:r>
              <a:rPr lang="el-GR" b="1" dirty="0"/>
              <a:t>γραμματισμός,</a:t>
            </a:r>
            <a:r>
              <a:rPr lang="el-GR" dirty="0"/>
              <a:t> η </a:t>
            </a:r>
            <a:r>
              <a:rPr lang="el-GR" b="1" dirty="0"/>
              <a:t>αφηρημένη σκέψη</a:t>
            </a:r>
            <a:r>
              <a:rPr lang="el-GR" dirty="0"/>
              <a:t>, η </a:t>
            </a:r>
            <a:r>
              <a:rPr lang="el-GR" b="1" dirty="0"/>
              <a:t>επίλυση προβλημάτων </a:t>
            </a:r>
            <a:r>
              <a:rPr lang="el-GR" dirty="0"/>
              <a:t>κ.λπ. Αυτές οι ικανότητες μπορούν να μεταφερθούν από τη μια γλώσσα στην άλλη, ενώ οι δύο γλώσσες που κατακτά κάποιο παιδί διαφοροποιούνται ως προς επιφανειακά χαρακτηριστικά, δηλαδή τη γλωσσική έκφραση. </a:t>
            </a:r>
          </a:p>
          <a:p>
            <a:r>
              <a:rPr lang="el-GR" dirty="0"/>
              <a:t>Με βάση το μοντέλο του παγόβουνου, για να επωφεληθεί το παιδί από τις δύο του γλώσσες, πρέπει να </a:t>
            </a:r>
            <a:r>
              <a:rPr lang="el-GR" b="1" dirty="0"/>
              <a:t>ενισχύεται η μητρική του γλώσσα </a:t>
            </a:r>
            <a:r>
              <a:rPr lang="el-GR" dirty="0"/>
              <a:t>και να μην σταματά η κατάκτησή της όταν ξεκινά την εκμάθηση της δεύτερης γλώσσας.</a:t>
            </a:r>
            <a:endParaRPr lang="en-US" dirty="0"/>
          </a:p>
          <a:p>
            <a:endParaRPr lang="en-US" dirty="0"/>
          </a:p>
        </p:txBody>
      </p:sp>
      <p:sp>
        <p:nvSpPr>
          <p:cNvPr id="4" name="Slide Number Placeholder 3"/>
          <p:cNvSpPr>
            <a:spLocks noGrp="1"/>
          </p:cNvSpPr>
          <p:nvPr>
            <p:ph type="sldNum" sz="quarter" idx="10"/>
          </p:nvPr>
        </p:nvSpPr>
        <p:spPr/>
        <p:txBody>
          <a:bodyPr/>
          <a:lstStyle/>
          <a:p>
            <a:fld id="{5E59C460-0244-4F9D-B6E5-9761B1BBC570}" type="slidenum">
              <a:rPr lang="en-US" smtClean="0"/>
              <a:t>16</a:t>
            </a:fld>
            <a:endParaRPr lang="en-US"/>
          </a:p>
        </p:txBody>
      </p:sp>
    </p:spTree>
    <p:extLst>
      <p:ext uri="{BB962C8B-B14F-4D97-AF65-F5344CB8AC3E}">
        <p14:creationId xmlns:p14="http://schemas.microsoft.com/office/powerpoint/2010/main" val="534711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D2E6B1-DFB3-417E-906F-81C3B60AE21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2A6B48C-8A13-42C4-89C1-F5BC38B7A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ABCCA9A-4E82-46A4-BC84-8E7353A1BA99}"/>
              </a:ext>
            </a:extLst>
          </p:cNvPr>
          <p:cNvSpPr>
            <a:spLocks noGrp="1"/>
          </p:cNvSpPr>
          <p:nvPr>
            <p:ph type="dt" sz="half" idx="10"/>
          </p:nvPr>
        </p:nvSpPr>
        <p:spPr/>
        <p:txBody>
          <a:bodyPr/>
          <a:lstStyle/>
          <a:p>
            <a:fld id="{E8B1B852-AE68-49AE-82F4-F55D025AC40E}" type="datetime1">
              <a:rPr lang="el-GR" smtClean="0"/>
              <a:t>24/1/2022</a:t>
            </a:fld>
            <a:endParaRPr lang="el-GR"/>
          </a:p>
        </p:txBody>
      </p:sp>
      <p:sp>
        <p:nvSpPr>
          <p:cNvPr id="5" name="Θέση υποσέλιδου 4">
            <a:extLst>
              <a:ext uri="{FF2B5EF4-FFF2-40B4-BE49-F238E27FC236}">
                <a16:creationId xmlns:a16="http://schemas.microsoft.com/office/drawing/2014/main" id="{7E85C1FD-FC3A-4E7B-AE1E-8FA78DEBA18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11C4FCA-1683-47F8-A9C8-C6064F61F60C}"/>
              </a:ext>
            </a:extLst>
          </p:cNvPr>
          <p:cNvSpPr>
            <a:spLocks noGrp="1"/>
          </p:cNvSpPr>
          <p:nvPr>
            <p:ph type="sldNum" sz="quarter" idx="12"/>
          </p:nvPr>
        </p:nvSpPr>
        <p:spPr/>
        <p:txBody>
          <a:bodyPr/>
          <a:lstStyle/>
          <a:p>
            <a:fld id="{87483BCD-306B-4C3F-849F-2E3BFD100B01}" type="slidenum">
              <a:rPr lang="el-GR" smtClean="0"/>
              <a:t>‹#›</a:t>
            </a:fld>
            <a:endParaRPr lang="el-GR"/>
          </a:p>
        </p:txBody>
      </p:sp>
    </p:spTree>
    <p:extLst>
      <p:ext uri="{BB962C8B-B14F-4D97-AF65-F5344CB8AC3E}">
        <p14:creationId xmlns:p14="http://schemas.microsoft.com/office/powerpoint/2010/main" val="129855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2E5503-ACCD-4953-8DB0-A2BA6471950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E3E826D-D02F-4F8E-A033-C1D789B40FF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7A6103C-5E63-4677-A165-0FBDD6DCE6FB}"/>
              </a:ext>
            </a:extLst>
          </p:cNvPr>
          <p:cNvSpPr>
            <a:spLocks noGrp="1"/>
          </p:cNvSpPr>
          <p:nvPr>
            <p:ph type="dt" sz="half" idx="10"/>
          </p:nvPr>
        </p:nvSpPr>
        <p:spPr/>
        <p:txBody>
          <a:bodyPr/>
          <a:lstStyle/>
          <a:p>
            <a:fld id="{1D35D7F8-FBE6-4B01-A9BD-E77D280A5EE9}" type="datetime1">
              <a:rPr lang="el-GR" smtClean="0"/>
              <a:t>24/1/2022</a:t>
            </a:fld>
            <a:endParaRPr lang="el-GR"/>
          </a:p>
        </p:txBody>
      </p:sp>
      <p:sp>
        <p:nvSpPr>
          <p:cNvPr id="5" name="Θέση υποσέλιδου 4">
            <a:extLst>
              <a:ext uri="{FF2B5EF4-FFF2-40B4-BE49-F238E27FC236}">
                <a16:creationId xmlns:a16="http://schemas.microsoft.com/office/drawing/2014/main" id="{7BEB79FF-409B-4D59-823D-A87D6DA0B9C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641FBBA-92C9-4760-A129-2894C86F0EF4}"/>
              </a:ext>
            </a:extLst>
          </p:cNvPr>
          <p:cNvSpPr>
            <a:spLocks noGrp="1"/>
          </p:cNvSpPr>
          <p:nvPr>
            <p:ph type="sldNum" sz="quarter" idx="12"/>
          </p:nvPr>
        </p:nvSpPr>
        <p:spPr/>
        <p:txBody>
          <a:bodyPr/>
          <a:lstStyle/>
          <a:p>
            <a:fld id="{87483BCD-306B-4C3F-849F-2E3BFD100B01}" type="slidenum">
              <a:rPr lang="el-GR" smtClean="0"/>
              <a:t>‹#›</a:t>
            </a:fld>
            <a:endParaRPr lang="el-GR"/>
          </a:p>
        </p:txBody>
      </p:sp>
    </p:spTree>
    <p:extLst>
      <p:ext uri="{BB962C8B-B14F-4D97-AF65-F5344CB8AC3E}">
        <p14:creationId xmlns:p14="http://schemas.microsoft.com/office/powerpoint/2010/main" val="177110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3C50CC9-D558-4878-8F7C-4BAECC23411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3949F20-79ED-47F9-9346-0904865DB44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198C581-576B-4FCA-8685-1DB2ACFA8AD3}"/>
              </a:ext>
            </a:extLst>
          </p:cNvPr>
          <p:cNvSpPr>
            <a:spLocks noGrp="1"/>
          </p:cNvSpPr>
          <p:nvPr>
            <p:ph type="dt" sz="half" idx="10"/>
          </p:nvPr>
        </p:nvSpPr>
        <p:spPr/>
        <p:txBody>
          <a:bodyPr/>
          <a:lstStyle/>
          <a:p>
            <a:fld id="{F3C478A7-80EC-4A7E-A79E-4550749D21CC}" type="datetime1">
              <a:rPr lang="el-GR" smtClean="0"/>
              <a:t>24/1/2022</a:t>
            </a:fld>
            <a:endParaRPr lang="el-GR"/>
          </a:p>
        </p:txBody>
      </p:sp>
      <p:sp>
        <p:nvSpPr>
          <p:cNvPr id="5" name="Θέση υποσέλιδου 4">
            <a:extLst>
              <a:ext uri="{FF2B5EF4-FFF2-40B4-BE49-F238E27FC236}">
                <a16:creationId xmlns:a16="http://schemas.microsoft.com/office/drawing/2014/main" id="{E2DB98D0-292A-4BB4-823E-17DFCEB880A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AAC4CE8-7754-408D-8045-6124DA95F6F0}"/>
              </a:ext>
            </a:extLst>
          </p:cNvPr>
          <p:cNvSpPr>
            <a:spLocks noGrp="1"/>
          </p:cNvSpPr>
          <p:nvPr>
            <p:ph type="sldNum" sz="quarter" idx="12"/>
          </p:nvPr>
        </p:nvSpPr>
        <p:spPr/>
        <p:txBody>
          <a:bodyPr/>
          <a:lstStyle/>
          <a:p>
            <a:fld id="{87483BCD-306B-4C3F-849F-2E3BFD100B01}" type="slidenum">
              <a:rPr lang="el-GR" smtClean="0"/>
              <a:t>‹#›</a:t>
            </a:fld>
            <a:endParaRPr lang="el-GR"/>
          </a:p>
        </p:txBody>
      </p:sp>
    </p:spTree>
    <p:extLst>
      <p:ext uri="{BB962C8B-B14F-4D97-AF65-F5344CB8AC3E}">
        <p14:creationId xmlns:p14="http://schemas.microsoft.com/office/powerpoint/2010/main" val="227392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B3E2E7-57F2-4E6F-AD0E-587D6F07B74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31EEB6C-CAE0-48F7-8985-782D0EBC5A5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C067721-0442-4FC5-A803-22113C7DF5A1}"/>
              </a:ext>
            </a:extLst>
          </p:cNvPr>
          <p:cNvSpPr>
            <a:spLocks noGrp="1"/>
          </p:cNvSpPr>
          <p:nvPr>
            <p:ph type="dt" sz="half" idx="10"/>
          </p:nvPr>
        </p:nvSpPr>
        <p:spPr/>
        <p:txBody>
          <a:bodyPr/>
          <a:lstStyle/>
          <a:p>
            <a:fld id="{4A41D29F-4A3F-4A1A-9444-9A8B5A920ECC}" type="datetime1">
              <a:rPr lang="el-GR" smtClean="0"/>
              <a:t>24/1/2022</a:t>
            </a:fld>
            <a:endParaRPr lang="el-GR"/>
          </a:p>
        </p:txBody>
      </p:sp>
      <p:sp>
        <p:nvSpPr>
          <p:cNvPr id="5" name="Θέση υποσέλιδου 4">
            <a:extLst>
              <a:ext uri="{FF2B5EF4-FFF2-40B4-BE49-F238E27FC236}">
                <a16:creationId xmlns:a16="http://schemas.microsoft.com/office/drawing/2014/main" id="{7A05B38F-7289-4C08-907B-6C43B5F119F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44B3A59-E532-4CF2-8E4B-27F95918B8AC}"/>
              </a:ext>
            </a:extLst>
          </p:cNvPr>
          <p:cNvSpPr>
            <a:spLocks noGrp="1"/>
          </p:cNvSpPr>
          <p:nvPr>
            <p:ph type="sldNum" sz="quarter" idx="12"/>
          </p:nvPr>
        </p:nvSpPr>
        <p:spPr/>
        <p:txBody>
          <a:bodyPr/>
          <a:lstStyle/>
          <a:p>
            <a:fld id="{87483BCD-306B-4C3F-849F-2E3BFD100B01}" type="slidenum">
              <a:rPr lang="el-GR" smtClean="0"/>
              <a:t>‹#›</a:t>
            </a:fld>
            <a:endParaRPr lang="el-GR"/>
          </a:p>
        </p:txBody>
      </p:sp>
    </p:spTree>
    <p:extLst>
      <p:ext uri="{BB962C8B-B14F-4D97-AF65-F5344CB8AC3E}">
        <p14:creationId xmlns:p14="http://schemas.microsoft.com/office/powerpoint/2010/main" val="161584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D929A5-D2F3-46CE-9AA5-C4EDC68CFFF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5E44FA3-0109-4E25-9CD6-D843C3C11E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81BCCDB-7BAD-4D28-9835-D8669D71471D}"/>
              </a:ext>
            </a:extLst>
          </p:cNvPr>
          <p:cNvSpPr>
            <a:spLocks noGrp="1"/>
          </p:cNvSpPr>
          <p:nvPr>
            <p:ph type="dt" sz="half" idx="10"/>
          </p:nvPr>
        </p:nvSpPr>
        <p:spPr/>
        <p:txBody>
          <a:bodyPr/>
          <a:lstStyle/>
          <a:p>
            <a:fld id="{4954B3BD-E0C7-4998-9E51-A88DC60043FE}" type="datetime1">
              <a:rPr lang="el-GR" smtClean="0"/>
              <a:t>24/1/2022</a:t>
            </a:fld>
            <a:endParaRPr lang="el-GR"/>
          </a:p>
        </p:txBody>
      </p:sp>
      <p:sp>
        <p:nvSpPr>
          <p:cNvPr id="5" name="Θέση υποσέλιδου 4">
            <a:extLst>
              <a:ext uri="{FF2B5EF4-FFF2-40B4-BE49-F238E27FC236}">
                <a16:creationId xmlns:a16="http://schemas.microsoft.com/office/drawing/2014/main" id="{475533A8-D7E4-4863-AF04-B7A83632350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D8EBBB1-7EC8-4090-861D-670F313F6DB5}"/>
              </a:ext>
            </a:extLst>
          </p:cNvPr>
          <p:cNvSpPr>
            <a:spLocks noGrp="1"/>
          </p:cNvSpPr>
          <p:nvPr>
            <p:ph type="sldNum" sz="quarter" idx="12"/>
          </p:nvPr>
        </p:nvSpPr>
        <p:spPr/>
        <p:txBody>
          <a:bodyPr/>
          <a:lstStyle/>
          <a:p>
            <a:fld id="{87483BCD-306B-4C3F-849F-2E3BFD100B01}" type="slidenum">
              <a:rPr lang="el-GR" smtClean="0"/>
              <a:t>‹#›</a:t>
            </a:fld>
            <a:endParaRPr lang="el-GR"/>
          </a:p>
        </p:txBody>
      </p:sp>
    </p:spTree>
    <p:extLst>
      <p:ext uri="{BB962C8B-B14F-4D97-AF65-F5344CB8AC3E}">
        <p14:creationId xmlns:p14="http://schemas.microsoft.com/office/powerpoint/2010/main" val="266146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44D109-1C6F-40BF-9A70-F90A9F70FC3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F6F3090-CB90-4AC5-954F-D892941F51E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CF5BDA4-CB30-4118-86A0-9433FAD24B0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81539BE-A91C-45E9-815D-C0B76A014E92}"/>
              </a:ext>
            </a:extLst>
          </p:cNvPr>
          <p:cNvSpPr>
            <a:spLocks noGrp="1"/>
          </p:cNvSpPr>
          <p:nvPr>
            <p:ph type="dt" sz="half" idx="10"/>
          </p:nvPr>
        </p:nvSpPr>
        <p:spPr/>
        <p:txBody>
          <a:bodyPr/>
          <a:lstStyle/>
          <a:p>
            <a:fld id="{023D90EA-AE9E-4AE9-96DA-B39522E0FD02}" type="datetime1">
              <a:rPr lang="el-GR" smtClean="0"/>
              <a:t>24/1/2022</a:t>
            </a:fld>
            <a:endParaRPr lang="el-GR"/>
          </a:p>
        </p:txBody>
      </p:sp>
      <p:sp>
        <p:nvSpPr>
          <p:cNvPr id="6" name="Θέση υποσέλιδου 5">
            <a:extLst>
              <a:ext uri="{FF2B5EF4-FFF2-40B4-BE49-F238E27FC236}">
                <a16:creationId xmlns:a16="http://schemas.microsoft.com/office/drawing/2014/main" id="{B198176F-9F5C-4B0B-9A29-6B9A6984B73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A448EFA-578A-48E5-8FF4-93A6FA32DB66}"/>
              </a:ext>
            </a:extLst>
          </p:cNvPr>
          <p:cNvSpPr>
            <a:spLocks noGrp="1"/>
          </p:cNvSpPr>
          <p:nvPr>
            <p:ph type="sldNum" sz="quarter" idx="12"/>
          </p:nvPr>
        </p:nvSpPr>
        <p:spPr/>
        <p:txBody>
          <a:bodyPr/>
          <a:lstStyle/>
          <a:p>
            <a:fld id="{87483BCD-306B-4C3F-849F-2E3BFD100B01}" type="slidenum">
              <a:rPr lang="el-GR" smtClean="0"/>
              <a:t>‹#›</a:t>
            </a:fld>
            <a:endParaRPr lang="el-GR"/>
          </a:p>
        </p:txBody>
      </p:sp>
    </p:spTree>
    <p:extLst>
      <p:ext uri="{BB962C8B-B14F-4D97-AF65-F5344CB8AC3E}">
        <p14:creationId xmlns:p14="http://schemas.microsoft.com/office/powerpoint/2010/main" val="402963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FA476F-7395-4C65-B39D-33C5DA855D6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4AACB6D-F261-4147-A2AF-6F56CC45EC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7E87DA7-F804-4C51-A308-E3AA8D21F53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E4694E3-D450-487D-9811-D70257793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773886F-45DE-4465-804D-B3CB8FBFD19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F2D50BE-5358-4F48-B8D6-8FE1945B58BF}"/>
              </a:ext>
            </a:extLst>
          </p:cNvPr>
          <p:cNvSpPr>
            <a:spLocks noGrp="1"/>
          </p:cNvSpPr>
          <p:nvPr>
            <p:ph type="dt" sz="half" idx="10"/>
          </p:nvPr>
        </p:nvSpPr>
        <p:spPr/>
        <p:txBody>
          <a:bodyPr/>
          <a:lstStyle/>
          <a:p>
            <a:fld id="{5F909865-8BCE-4DC7-8A69-D61EF499F095}" type="datetime1">
              <a:rPr lang="el-GR" smtClean="0"/>
              <a:t>24/1/2022</a:t>
            </a:fld>
            <a:endParaRPr lang="el-GR"/>
          </a:p>
        </p:txBody>
      </p:sp>
      <p:sp>
        <p:nvSpPr>
          <p:cNvPr id="8" name="Θέση υποσέλιδου 7">
            <a:extLst>
              <a:ext uri="{FF2B5EF4-FFF2-40B4-BE49-F238E27FC236}">
                <a16:creationId xmlns:a16="http://schemas.microsoft.com/office/drawing/2014/main" id="{45DE2EF9-22C0-47B9-B626-BA2C33E64E5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B2BD540-CC54-477A-BFC3-E348D4F31547}"/>
              </a:ext>
            </a:extLst>
          </p:cNvPr>
          <p:cNvSpPr>
            <a:spLocks noGrp="1"/>
          </p:cNvSpPr>
          <p:nvPr>
            <p:ph type="sldNum" sz="quarter" idx="12"/>
          </p:nvPr>
        </p:nvSpPr>
        <p:spPr/>
        <p:txBody>
          <a:bodyPr/>
          <a:lstStyle/>
          <a:p>
            <a:fld id="{87483BCD-306B-4C3F-849F-2E3BFD100B01}" type="slidenum">
              <a:rPr lang="el-GR" smtClean="0"/>
              <a:t>‹#›</a:t>
            </a:fld>
            <a:endParaRPr lang="el-GR"/>
          </a:p>
        </p:txBody>
      </p:sp>
    </p:spTree>
    <p:extLst>
      <p:ext uri="{BB962C8B-B14F-4D97-AF65-F5344CB8AC3E}">
        <p14:creationId xmlns:p14="http://schemas.microsoft.com/office/powerpoint/2010/main" val="36250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9D9270-2349-4476-B9EA-A76C95E2DF0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EA1B1E4-F9F2-436A-A1EB-953F6D378A89}"/>
              </a:ext>
            </a:extLst>
          </p:cNvPr>
          <p:cNvSpPr>
            <a:spLocks noGrp="1"/>
          </p:cNvSpPr>
          <p:nvPr>
            <p:ph type="dt" sz="half" idx="10"/>
          </p:nvPr>
        </p:nvSpPr>
        <p:spPr/>
        <p:txBody>
          <a:bodyPr/>
          <a:lstStyle/>
          <a:p>
            <a:fld id="{6CC60DE4-FB85-46D9-80C1-07FF799E245F}" type="datetime1">
              <a:rPr lang="el-GR" smtClean="0"/>
              <a:t>24/1/2022</a:t>
            </a:fld>
            <a:endParaRPr lang="el-GR"/>
          </a:p>
        </p:txBody>
      </p:sp>
      <p:sp>
        <p:nvSpPr>
          <p:cNvPr id="4" name="Θέση υποσέλιδου 3">
            <a:extLst>
              <a:ext uri="{FF2B5EF4-FFF2-40B4-BE49-F238E27FC236}">
                <a16:creationId xmlns:a16="http://schemas.microsoft.com/office/drawing/2014/main" id="{02D9AF6B-CC83-4723-A61B-BDDDF495B35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3433F3F-1F89-4CDD-B111-F7B7A2369A46}"/>
              </a:ext>
            </a:extLst>
          </p:cNvPr>
          <p:cNvSpPr>
            <a:spLocks noGrp="1"/>
          </p:cNvSpPr>
          <p:nvPr>
            <p:ph type="sldNum" sz="quarter" idx="12"/>
          </p:nvPr>
        </p:nvSpPr>
        <p:spPr/>
        <p:txBody>
          <a:bodyPr/>
          <a:lstStyle/>
          <a:p>
            <a:fld id="{87483BCD-306B-4C3F-849F-2E3BFD100B01}" type="slidenum">
              <a:rPr lang="el-GR" smtClean="0"/>
              <a:t>‹#›</a:t>
            </a:fld>
            <a:endParaRPr lang="el-GR"/>
          </a:p>
        </p:txBody>
      </p:sp>
    </p:spTree>
    <p:extLst>
      <p:ext uri="{BB962C8B-B14F-4D97-AF65-F5344CB8AC3E}">
        <p14:creationId xmlns:p14="http://schemas.microsoft.com/office/powerpoint/2010/main" val="319929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611B809-8E4B-424F-8D65-5A1CE4D6DA08}"/>
              </a:ext>
            </a:extLst>
          </p:cNvPr>
          <p:cNvSpPr>
            <a:spLocks noGrp="1"/>
          </p:cNvSpPr>
          <p:nvPr>
            <p:ph type="dt" sz="half" idx="10"/>
          </p:nvPr>
        </p:nvSpPr>
        <p:spPr/>
        <p:txBody>
          <a:bodyPr/>
          <a:lstStyle/>
          <a:p>
            <a:fld id="{8A59CB59-83FE-4098-8F80-73F4F86B5D78}" type="datetime1">
              <a:rPr lang="el-GR" smtClean="0"/>
              <a:t>24/1/2022</a:t>
            </a:fld>
            <a:endParaRPr lang="el-GR"/>
          </a:p>
        </p:txBody>
      </p:sp>
      <p:sp>
        <p:nvSpPr>
          <p:cNvPr id="3" name="Θέση υποσέλιδου 2">
            <a:extLst>
              <a:ext uri="{FF2B5EF4-FFF2-40B4-BE49-F238E27FC236}">
                <a16:creationId xmlns:a16="http://schemas.microsoft.com/office/drawing/2014/main" id="{DD569751-8E6E-4938-B59B-5347C497C60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B48912D-6B25-4AD6-9379-1502B25132BC}"/>
              </a:ext>
            </a:extLst>
          </p:cNvPr>
          <p:cNvSpPr>
            <a:spLocks noGrp="1"/>
          </p:cNvSpPr>
          <p:nvPr>
            <p:ph type="sldNum" sz="quarter" idx="12"/>
          </p:nvPr>
        </p:nvSpPr>
        <p:spPr/>
        <p:txBody>
          <a:bodyPr/>
          <a:lstStyle/>
          <a:p>
            <a:fld id="{87483BCD-306B-4C3F-849F-2E3BFD100B01}" type="slidenum">
              <a:rPr lang="el-GR" smtClean="0"/>
              <a:t>‹#›</a:t>
            </a:fld>
            <a:endParaRPr lang="el-GR"/>
          </a:p>
        </p:txBody>
      </p:sp>
    </p:spTree>
    <p:extLst>
      <p:ext uri="{BB962C8B-B14F-4D97-AF65-F5344CB8AC3E}">
        <p14:creationId xmlns:p14="http://schemas.microsoft.com/office/powerpoint/2010/main" val="265318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C02872-2D3B-4D35-98F6-13304122A2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FF788B8-7CD3-4344-AB02-17FB1D05C0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85677DF-701C-40FF-BC81-7ED71A2A7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50F800E-FBE5-4334-B686-16F8BF1D3DD6}"/>
              </a:ext>
            </a:extLst>
          </p:cNvPr>
          <p:cNvSpPr>
            <a:spLocks noGrp="1"/>
          </p:cNvSpPr>
          <p:nvPr>
            <p:ph type="dt" sz="half" idx="10"/>
          </p:nvPr>
        </p:nvSpPr>
        <p:spPr/>
        <p:txBody>
          <a:bodyPr/>
          <a:lstStyle/>
          <a:p>
            <a:fld id="{C5782725-C0B3-401A-B0B8-3B4DBA6AB549}" type="datetime1">
              <a:rPr lang="el-GR" smtClean="0"/>
              <a:t>24/1/2022</a:t>
            </a:fld>
            <a:endParaRPr lang="el-GR"/>
          </a:p>
        </p:txBody>
      </p:sp>
      <p:sp>
        <p:nvSpPr>
          <p:cNvPr id="6" name="Θέση υποσέλιδου 5">
            <a:extLst>
              <a:ext uri="{FF2B5EF4-FFF2-40B4-BE49-F238E27FC236}">
                <a16:creationId xmlns:a16="http://schemas.microsoft.com/office/drawing/2014/main" id="{18786F77-F8D1-47B7-A969-9BF75F780DA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10A4456-732E-46FF-B8EF-092AB7595550}"/>
              </a:ext>
            </a:extLst>
          </p:cNvPr>
          <p:cNvSpPr>
            <a:spLocks noGrp="1"/>
          </p:cNvSpPr>
          <p:nvPr>
            <p:ph type="sldNum" sz="quarter" idx="12"/>
          </p:nvPr>
        </p:nvSpPr>
        <p:spPr/>
        <p:txBody>
          <a:bodyPr/>
          <a:lstStyle/>
          <a:p>
            <a:fld id="{87483BCD-306B-4C3F-849F-2E3BFD100B01}" type="slidenum">
              <a:rPr lang="el-GR" smtClean="0"/>
              <a:t>‹#›</a:t>
            </a:fld>
            <a:endParaRPr lang="el-GR"/>
          </a:p>
        </p:txBody>
      </p:sp>
    </p:spTree>
    <p:extLst>
      <p:ext uri="{BB962C8B-B14F-4D97-AF65-F5344CB8AC3E}">
        <p14:creationId xmlns:p14="http://schemas.microsoft.com/office/powerpoint/2010/main" val="21420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758C09-458E-480A-B6CF-646D375E2CE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86C7CFD-C454-433A-B30A-C0B744E68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C7D85A9-90D6-4063-BA29-A43DB54C7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8641404-4EBA-418C-8B2D-D30F716FF10C}"/>
              </a:ext>
            </a:extLst>
          </p:cNvPr>
          <p:cNvSpPr>
            <a:spLocks noGrp="1"/>
          </p:cNvSpPr>
          <p:nvPr>
            <p:ph type="dt" sz="half" idx="10"/>
          </p:nvPr>
        </p:nvSpPr>
        <p:spPr/>
        <p:txBody>
          <a:bodyPr/>
          <a:lstStyle/>
          <a:p>
            <a:fld id="{C57EAA8F-E560-404E-BB74-2EB4DE35E6BA}" type="datetime1">
              <a:rPr lang="el-GR" smtClean="0"/>
              <a:t>24/1/2022</a:t>
            </a:fld>
            <a:endParaRPr lang="el-GR"/>
          </a:p>
        </p:txBody>
      </p:sp>
      <p:sp>
        <p:nvSpPr>
          <p:cNvPr id="6" name="Θέση υποσέλιδου 5">
            <a:extLst>
              <a:ext uri="{FF2B5EF4-FFF2-40B4-BE49-F238E27FC236}">
                <a16:creationId xmlns:a16="http://schemas.microsoft.com/office/drawing/2014/main" id="{21B925C8-671F-4359-BCE8-A92EBD03D45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27EA45C-4660-487E-8A6A-B647AD31FB91}"/>
              </a:ext>
            </a:extLst>
          </p:cNvPr>
          <p:cNvSpPr>
            <a:spLocks noGrp="1"/>
          </p:cNvSpPr>
          <p:nvPr>
            <p:ph type="sldNum" sz="quarter" idx="12"/>
          </p:nvPr>
        </p:nvSpPr>
        <p:spPr/>
        <p:txBody>
          <a:bodyPr/>
          <a:lstStyle/>
          <a:p>
            <a:fld id="{87483BCD-306B-4C3F-849F-2E3BFD100B01}" type="slidenum">
              <a:rPr lang="el-GR" smtClean="0"/>
              <a:t>‹#›</a:t>
            </a:fld>
            <a:endParaRPr lang="el-GR"/>
          </a:p>
        </p:txBody>
      </p:sp>
    </p:spTree>
    <p:extLst>
      <p:ext uri="{BB962C8B-B14F-4D97-AF65-F5344CB8AC3E}">
        <p14:creationId xmlns:p14="http://schemas.microsoft.com/office/powerpoint/2010/main" val="79430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B6451B7-D2E1-4A33-AD25-5E5D15652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054F076-EDB5-40EC-AD82-5B0C9578D9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50141C6-88F9-4A95-BD0E-80B791062B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56ACB-47A6-458F-974E-091C31CD9964}" type="datetime1">
              <a:rPr lang="el-GR" smtClean="0"/>
              <a:t>24/1/2022</a:t>
            </a:fld>
            <a:endParaRPr lang="el-GR"/>
          </a:p>
        </p:txBody>
      </p:sp>
      <p:sp>
        <p:nvSpPr>
          <p:cNvPr id="5" name="Θέση υποσέλιδου 4">
            <a:extLst>
              <a:ext uri="{FF2B5EF4-FFF2-40B4-BE49-F238E27FC236}">
                <a16:creationId xmlns:a16="http://schemas.microsoft.com/office/drawing/2014/main" id="{9168741C-1E71-43A9-81B6-CB5EFB2E6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36E37B1-DD0F-4312-BF4D-CCCEAE584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83BCD-306B-4C3F-849F-2E3BFD100B01}" type="slidenum">
              <a:rPr lang="el-GR" smtClean="0"/>
              <a:t>‹#›</a:t>
            </a:fld>
            <a:endParaRPr lang="el-GR"/>
          </a:p>
        </p:txBody>
      </p:sp>
    </p:spTree>
    <p:extLst>
      <p:ext uri="{BB962C8B-B14F-4D97-AF65-F5344CB8AC3E}">
        <p14:creationId xmlns:p14="http://schemas.microsoft.com/office/powerpoint/2010/main" val="4024640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useduc.gr/el/" TargetMode="External"/><Relationship Id="rId2" Type="http://schemas.openxmlformats.org/officeDocument/2006/relationships/hyperlink" Target="https://www.keda.uoa.gr/roma/" TargetMode="External"/><Relationship Id="rId1" Type="http://schemas.openxmlformats.org/officeDocument/2006/relationships/slideLayout" Target="../slideLayouts/slideLayout2.xml"/><Relationship Id="rId6" Type="http://schemas.openxmlformats.org/officeDocument/2006/relationships/hyperlink" Target="https://synmorphose.gr/index.php/el/publications-gr/syllabi-menu-gr#introduction" TargetMode="External"/><Relationship Id="rId5" Type="http://schemas.openxmlformats.org/officeDocument/2006/relationships/hyperlink" Target="http://polydromo.web.auth.gr/index.php/el-gr/" TargetMode="External"/><Relationship Id="rId4" Type="http://schemas.openxmlformats.org/officeDocument/2006/relationships/hyperlink" Target="http://www.diapolis.auth.g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file/d/1nz1mYLPx3ZzG8j9nVgLhjTiC8Efmhcy3/view" TargetMode="External"/><Relationship Id="rId2" Type="http://schemas.openxmlformats.org/officeDocument/2006/relationships/hyperlink" Target="https://www.greek-language.gr/certification/research/show.html?id=2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7F2E54-3A31-48E5-AD25-F3B6EB495143}"/>
              </a:ext>
            </a:extLst>
          </p:cNvPr>
          <p:cNvSpPr>
            <a:spLocks noGrp="1"/>
          </p:cNvSpPr>
          <p:nvPr>
            <p:ph type="ctrTitle"/>
          </p:nvPr>
        </p:nvSpPr>
        <p:spPr>
          <a:xfrm>
            <a:off x="1524000" y="763398"/>
            <a:ext cx="9144000" cy="3753243"/>
          </a:xfrm>
        </p:spPr>
        <p:txBody>
          <a:bodyPr>
            <a:normAutofit fontScale="90000"/>
          </a:bodyPr>
          <a:lstStyle/>
          <a:p>
            <a:r>
              <a:rPr lang="el-GR" dirty="0">
                <a:latin typeface="Cambria Math" panose="02040503050406030204" pitchFamily="18" charset="0"/>
                <a:ea typeface="Cambria Math" panose="02040503050406030204" pitchFamily="18" charset="0"/>
              </a:rPr>
              <a:t>Διδασκαλία της ελληνικής γλώσσας σε αλλόγλωσσα νήπια: </a:t>
            </a:r>
            <a:br>
              <a:rPr lang="en-US" dirty="0">
                <a:latin typeface="Cambria Math" panose="02040503050406030204" pitchFamily="18" charset="0"/>
                <a:ea typeface="Cambria Math" panose="02040503050406030204" pitchFamily="18" charset="0"/>
              </a:rPr>
            </a:br>
            <a:r>
              <a:rPr lang="el-GR" dirty="0">
                <a:latin typeface="Cambria Math" panose="02040503050406030204" pitchFamily="18" charset="0"/>
                <a:ea typeface="Cambria Math" panose="02040503050406030204" pitchFamily="18" charset="0"/>
              </a:rPr>
              <a:t>Βασικά προβλήματα και προσεγγίσεις</a:t>
            </a:r>
          </a:p>
        </p:txBody>
      </p:sp>
      <p:sp>
        <p:nvSpPr>
          <p:cNvPr id="3" name="Υπότιτλος 2">
            <a:extLst>
              <a:ext uri="{FF2B5EF4-FFF2-40B4-BE49-F238E27FC236}">
                <a16:creationId xmlns:a16="http://schemas.microsoft.com/office/drawing/2014/main" id="{924BE754-860B-45F2-B5EA-AFBF90ECF542}"/>
              </a:ext>
            </a:extLst>
          </p:cNvPr>
          <p:cNvSpPr>
            <a:spLocks noGrp="1"/>
          </p:cNvSpPr>
          <p:nvPr>
            <p:ph type="subTitle" idx="1"/>
          </p:nvPr>
        </p:nvSpPr>
        <p:spPr>
          <a:xfrm>
            <a:off x="1524000" y="5090552"/>
            <a:ext cx="9144000" cy="1004050"/>
          </a:xfrm>
        </p:spPr>
        <p:txBody>
          <a:bodyPr>
            <a:normAutofit/>
          </a:bodyPr>
          <a:lstStyle/>
          <a:p>
            <a:r>
              <a:rPr lang="el-GR" dirty="0">
                <a:latin typeface="Cambria Math" panose="02040503050406030204" pitchFamily="18" charset="0"/>
                <a:ea typeface="Cambria Math" panose="02040503050406030204" pitchFamily="18" charset="0"/>
              </a:rPr>
              <a:t>Εισαγωγικό μάθημα</a:t>
            </a:r>
          </a:p>
          <a:p>
            <a:r>
              <a:rPr lang="el-GR" dirty="0">
                <a:latin typeface="Cambria Math" panose="02040503050406030204" pitchFamily="18" charset="0"/>
                <a:ea typeface="Cambria Math" panose="02040503050406030204" pitchFamily="18" charset="0"/>
              </a:rPr>
              <a:t>Λύδια Μίτιτς </a:t>
            </a:r>
          </a:p>
        </p:txBody>
      </p:sp>
      <p:sp>
        <p:nvSpPr>
          <p:cNvPr id="4" name="Θέση αριθμού διαφάνειας 3">
            <a:extLst>
              <a:ext uri="{FF2B5EF4-FFF2-40B4-BE49-F238E27FC236}">
                <a16:creationId xmlns:a16="http://schemas.microsoft.com/office/drawing/2014/main" id="{C65EEB64-571A-4341-848D-3171091BA87A}"/>
              </a:ext>
            </a:extLst>
          </p:cNvPr>
          <p:cNvSpPr>
            <a:spLocks noGrp="1"/>
          </p:cNvSpPr>
          <p:nvPr>
            <p:ph type="sldNum" sz="quarter" idx="12"/>
          </p:nvPr>
        </p:nvSpPr>
        <p:spPr/>
        <p:txBody>
          <a:bodyPr/>
          <a:lstStyle/>
          <a:p>
            <a:fld id="{87483BCD-306B-4C3F-849F-2E3BFD100B01}" type="slidenum">
              <a:rPr lang="el-GR" smtClean="0"/>
              <a:t>1</a:t>
            </a:fld>
            <a:endParaRPr lang="el-GR"/>
          </a:p>
        </p:txBody>
      </p:sp>
    </p:spTree>
    <p:extLst>
      <p:ext uri="{BB962C8B-B14F-4D97-AF65-F5344CB8AC3E}">
        <p14:creationId xmlns:p14="http://schemas.microsoft.com/office/powerpoint/2010/main" val="25260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FCF73A-AF8C-4920-9497-37441170CB00}"/>
              </a:ext>
            </a:extLst>
          </p:cNvPr>
          <p:cNvSpPr>
            <a:spLocks noGrp="1"/>
          </p:cNvSpPr>
          <p:nvPr>
            <p:ph type="title"/>
          </p:nvPr>
        </p:nvSpPr>
        <p:spPr>
          <a:xfrm>
            <a:off x="838200" y="365125"/>
            <a:ext cx="10515600" cy="532497"/>
          </a:xfrm>
        </p:spPr>
        <p:txBody>
          <a:bodyPr>
            <a:normAutofit/>
          </a:bodyPr>
          <a:lstStyle/>
          <a:p>
            <a:r>
              <a:rPr lang="el-GR" sz="2800" dirty="0">
                <a:latin typeface="Cambria Math" panose="02040503050406030204" pitchFamily="18" charset="0"/>
                <a:ea typeface="Cambria Math" panose="02040503050406030204" pitchFamily="18" charset="0"/>
              </a:rPr>
              <a:t>Προγράμματα διδασκαλίας της ελληνικής ως Γ2</a:t>
            </a:r>
          </a:p>
        </p:txBody>
      </p:sp>
      <p:sp>
        <p:nvSpPr>
          <p:cNvPr id="3" name="Θέση περιεχομένου 2">
            <a:extLst>
              <a:ext uri="{FF2B5EF4-FFF2-40B4-BE49-F238E27FC236}">
                <a16:creationId xmlns:a16="http://schemas.microsoft.com/office/drawing/2014/main" id="{E4AB9C42-4714-4D86-A462-78A5EAD6ADCB}"/>
              </a:ext>
            </a:extLst>
          </p:cNvPr>
          <p:cNvSpPr>
            <a:spLocks noGrp="1"/>
          </p:cNvSpPr>
          <p:nvPr>
            <p:ph idx="1"/>
          </p:nvPr>
        </p:nvSpPr>
        <p:spPr>
          <a:xfrm>
            <a:off x="838200" y="1082180"/>
            <a:ext cx="10515600" cy="5094783"/>
          </a:xfrm>
        </p:spPr>
        <p:txBody>
          <a:bodyPr>
            <a:normAutofit fontScale="92500" lnSpcReduction="10000"/>
          </a:bodyPr>
          <a:lstStyle/>
          <a:p>
            <a:pPr>
              <a:lnSpc>
                <a:spcPct val="110000"/>
              </a:lnSpc>
              <a:spcBef>
                <a:spcPts val="0"/>
              </a:spcBef>
              <a:buFont typeface="Wingdings" panose="05000000000000000000" pitchFamily="2" charset="2"/>
              <a:buChar char="ü"/>
            </a:pPr>
            <a:r>
              <a:rPr lang="el-GR" dirty="0">
                <a:latin typeface="Cambria Math" panose="02040503050406030204" pitchFamily="18" charset="0"/>
                <a:ea typeface="Cambria Math" panose="02040503050406030204" pitchFamily="18" charset="0"/>
              </a:rPr>
              <a:t>Εκπαίδευση των παιδιών Ρομά </a:t>
            </a:r>
            <a:r>
              <a:rPr lang="en-GB" dirty="0">
                <a:latin typeface="Cambria Math" panose="02040503050406030204" pitchFamily="18" charset="0"/>
                <a:ea typeface="Cambria Math" panose="02040503050406030204" pitchFamily="18" charset="0"/>
                <a:hlinkClick r:id="rId2"/>
              </a:rPr>
              <a:t>https://www.keda.uoa.gr/roma/</a:t>
            </a:r>
            <a:r>
              <a:rPr lang="el-GR" dirty="0">
                <a:latin typeface="Cambria Math" panose="02040503050406030204" pitchFamily="18" charset="0"/>
                <a:ea typeface="Cambria Math" panose="02040503050406030204" pitchFamily="18" charset="0"/>
              </a:rPr>
              <a:t> </a:t>
            </a:r>
          </a:p>
          <a:p>
            <a:pPr>
              <a:lnSpc>
                <a:spcPct val="110000"/>
              </a:lnSpc>
              <a:spcBef>
                <a:spcPts val="0"/>
              </a:spcBef>
              <a:buFont typeface="Wingdings" panose="05000000000000000000" pitchFamily="2" charset="2"/>
              <a:buChar char="ü"/>
            </a:pPr>
            <a:r>
              <a:rPr lang="el-GR" dirty="0">
                <a:latin typeface="Cambria Math" panose="02040503050406030204" pitchFamily="18" charset="0"/>
                <a:ea typeface="Cambria Math" panose="02040503050406030204" pitchFamily="18" charset="0"/>
              </a:rPr>
              <a:t>Εκπαίδευσης των παιδιών της μουσουλμανικής μειονότητας στη Θράκη </a:t>
            </a:r>
            <a:r>
              <a:rPr lang="en-GB" dirty="0">
                <a:latin typeface="Cambria Math" panose="02040503050406030204" pitchFamily="18" charset="0"/>
                <a:ea typeface="Cambria Math" panose="02040503050406030204" pitchFamily="18" charset="0"/>
                <a:hlinkClick r:id="rId3"/>
              </a:rPr>
              <a:t>https://museduc.gr/el/</a:t>
            </a:r>
            <a:r>
              <a:rPr lang="el-GR" dirty="0">
                <a:latin typeface="Cambria Math" panose="02040503050406030204" pitchFamily="18" charset="0"/>
                <a:ea typeface="Cambria Math" panose="02040503050406030204" pitchFamily="18" charset="0"/>
              </a:rPr>
              <a:t> </a:t>
            </a:r>
          </a:p>
          <a:p>
            <a:pPr>
              <a:lnSpc>
                <a:spcPct val="110000"/>
              </a:lnSpc>
              <a:spcBef>
                <a:spcPts val="0"/>
              </a:spcBef>
              <a:buFont typeface="Wingdings" panose="05000000000000000000" pitchFamily="2" charset="2"/>
              <a:buChar char="ü"/>
            </a:pPr>
            <a:r>
              <a:rPr lang="el-GR" dirty="0">
                <a:latin typeface="Cambria Math" panose="02040503050406030204" pitchFamily="18" charset="0"/>
                <a:ea typeface="Cambria Math" panose="02040503050406030204" pitchFamily="18" charset="0"/>
              </a:rPr>
              <a:t>Εκπαίδευση Αλλοδαπών και </a:t>
            </a:r>
            <a:r>
              <a:rPr lang="el-GR" dirty="0" err="1">
                <a:latin typeface="Cambria Math" panose="02040503050406030204" pitchFamily="18" charset="0"/>
                <a:ea typeface="Cambria Math" panose="02040503050406030204" pitchFamily="18" charset="0"/>
              </a:rPr>
              <a:t>Παλιννοστούντων</a:t>
            </a:r>
            <a:r>
              <a:rPr lang="el-GR" dirty="0">
                <a:latin typeface="Cambria Math" panose="02040503050406030204" pitchFamily="18" charset="0"/>
                <a:ea typeface="Cambria Math" panose="02040503050406030204" pitchFamily="18" charset="0"/>
              </a:rPr>
              <a:t> Μαθητών</a:t>
            </a:r>
            <a:r>
              <a:rPr lang="en-GB" dirty="0">
                <a:latin typeface="Cambria Math" panose="02040503050406030204" pitchFamily="18" charset="0"/>
                <a:ea typeface="Cambria Math" panose="02040503050406030204" pitchFamily="18" charset="0"/>
              </a:rPr>
              <a:t> </a:t>
            </a:r>
            <a:r>
              <a:rPr lang="en-GB" dirty="0">
                <a:latin typeface="Cambria Math" panose="02040503050406030204" pitchFamily="18" charset="0"/>
                <a:ea typeface="Cambria Math" panose="02040503050406030204" pitchFamily="18" charset="0"/>
                <a:hlinkClick r:id="rId4"/>
              </a:rPr>
              <a:t>http://www.diapolis.auth.gr/</a:t>
            </a:r>
            <a:r>
              <a:rPr lang="el-GR" dirty="0">
                <a:latin typeface="Cambria Math" panose="02040503050406030204" pitchFamily="18" charset="0"/>
                <a:ea typeface="Cambria Math" panose="02040503050406030204" pitchFamily="18" charset="0"/>
              </a:rPr>
              <a:t> </a:t>
            </a:r>
          </a:p>
          <a:p>
            <a:pPr marL="0" indent="0">
              <a:lnSpc>
                <a:spcPct val="110000"/>
              </a:lnSpc>
              <a:spcBef>
                <a:spcPts val="0"/>
              </a:spcBef>
              <a:buNone/>
            </a:pPr>
            <a:endParaRPr lang="el-GR" dirty="0">
              <a:latin typeface="Cambria Math" panose="02040503050406030204" pitchFamily="18" charset="0"/>
              <a:ea typeface="Cambria Math" panose="02040503050406030204" pitchFamily="18" charset="0"/>
            </a:endParaRPr>
          </a:p>
          <a:p>
            <a:pPr>
              <a:lnSpc>
                <a:spcPct val="110000"/>
              </a:lnSpc>
              <a:spcBef>
                <a:spcPts val="0"/>
              </a:spcBef>
              <a:buFont typeface="Wingdings" panose="05000000000000000000" pitchFamily="2" charset="2"/>
              <a:buChar char="v"/>
            </a:pPr>
            <a:r>
              <a:rPr lang="el-GR" dirty="0">
                <a:latin typeface="Cambria Math" panose="02040503050406030204" pitchFamily="18" charset="0"/>
                <a:ea typeface="Cambria Math" panose="02040503050406030204" pitchFamily="18" charset="0"/>
              </a:rPr>
              <a:t>Ομάδα + </a:t>
            </a:r>
            <a:r>
              <a:rPr lang="el-GR" dirty="0" err="1">
                <a:latin typeface="Cambria Math" panose="02040503050406030204" pitchFamily="18" charset="0"/>
                <a:ea typeface="Cambria Math" panose="02040503050406030204" pitchFamily="18" charset="0"/>
              </a:rPr>
              <a:t>πολυγλωσσικό</a:t>
            </a:r>
            <a:r>
              <a:rPr lang="el-GR" dirty="0">
                <a:latin typeface="Cambria Math" panose="02040503050406030204" pitchFamily="18" charset="0"/>
                <a:ea typeface="Cambria Math" panose="02040503050406030204" pitchFamily="18" charset="0"/>
              </a:rPr>
              <a:t> περιοδικό </a:t>
            </a:r>
            <a:r>
              <a:rPr lang="el-GR" i="1" dirty="0" err="1">
                <a:latin typeface="Cambria Math" panose="02040503050406030204" pitchFamily="18" charset="0"/>
                <a:ea typeface="Cambria Math" panose="02040503050406030204" pitchFamily="18" charset="0"/>
              </a:rPr>
              <a:t>Πολύδρομο</a:t>
            </a:r>
            <a:r>
              <a:rPr lang="el-GR" dirty="0">
                <a:latin typeface="Cambria Math" panose="02040503050406030204" pitchFamily="18" charset="0"/>
                <a:ea typeface="Cambria Math" panose="02040503050406030204" pitchFamily="18" charset="0"/>
              </a:rPr>
              <a:t>, για τη διγλωσσία και τον </a:t>
            </a:r>
            <a:r>
              <a:rPr lang="el-GR" dirty="0" err="1">
                <a:latin typeface="Cambria Math" panose="02040503050406030204" pitchFamily="18" charset="0"/>
                <a:ea typeface="Cambria Math" panose="02040503050406030204" pitchFamily="18" charset="0"/>
              </a:rPr>
              <a:t>πολυπολιτισμό</a:t>
            </a:r>
            <a:r>
              <a:rPr lang="el-GR" dirty="0">
                <a:latin typeface="Cambria Math" panose="02040503050406030204" pitchFamily="18" charset="0"/>
                <a:ea typeface="Cambria Math" panose="02040503050406030204" pitchFamily="18" charset="0"/>
              </a:rPr>
              <a:t> στην εκπαίδευση και την κοινωνία</a:t>
            </a:r>
          </a:p>
          <a:p>
            <a:pPr marL="0" indent="0">
              <a:lnSpc>
                <a:spcPct val="110000"/>
              </a:lnSpc>
              <a:spcBef>
                <a:spcPts val="0"/>
              </a:spcBef>
              <a:buNone/>
            </a:pPr>
            <a:r>
              <a:rPr lang="el-GR" dirty="0">
                <a:latin typeface="Cambria Math" panose="02040503050406030204" pitchFamily="18" charset="0"/>
                <a:ea typeface="Cambria Math" panose="02040503050406030204" pitchFamily="18" charset="0"/>
                <a:hlinkClick r:id="rId5"/>
              </a:rPr>
              <a:t>    </a:t>
            </a:r>
            <a:r>
              <a:rPr lang="en-GB" dirty="0">
                <a:latin typeface="Cambria Math" panose="02040503050406030204" pitchFamily="18" charset="0"/>
                <a:ea typeface="Cambria Math" panose="02040503050406030204" pitchFamily="18" charset="0"/>
                <a:hlinkClick r:id="rId5"/>
              </a:rPr>
              <a:t>http://polydromo.web.auth.gr/index.php/el-gr/</a:t>
            </a:r>
            <a:r>
              <a:rPr lang="el-GR" dirty="0">
                <a:latin typeface="Cambria Math" panose="02040503050406030204" pitchFamily="18" charset="0"/>
                <a:ea typeface="Cambria Math" panose="02040503050406030204" pitchFamily="18" charset="0"/>
              </a:rPr>
              <a:t> </a:t>
            </a:r>
          </a:p>
          <a:p>
            <a:pPr>
              <a:lnSpc>
                <a:spcPct val="110000"/>
              </a:lnSpc>
              <a:spcBef>
                <a:spcPts val="0"/>
              </a:spcBef>
              <a:buFont typeface="Wingdings" panose="05000000000000000000" pitchFamily="2" charset="2"/>
              <a:buChar char="v"/>
            </a:pPr>
            <a:r>
              <a:rPr lang="el-GR" dirty="0">
                <a:latin typeface="Cambria Math" panose="02040503050406030204" pitchFamily="18" charset="0"/>
                <a:ea typeface="Cambria Math" panose="02040503050406030204" pitchFamily="18" charset="0"/>
              </a:rPr>
              <a:t>Η Ελληνική ως γλώσσα πολιτισμικής κληρονομιάς (ΓΠΚ) </a:t>
            </a:r>
            <a:r>
              <a:rPr lang="en-GB" dirty="0">
                <a:latin typeface="Cambria Math" panose="02040503050406030204" pitchFamily="18" charset="0"/>
                <a:ea typeface="Cambria Math" panose="02040503050406030204" pitchFamily="18" charset="0"/>
                <a:hlinkClick r:id="rId6"/>
              </a:rPr>
              <a:t>https://synmorphose.gr/index.php/el/publications-gr/syllabi-menu-gr#introduction</a:t>
            </a:r>
            <a:r>
              <a:rPr lang="el-GR" dirty="0">
                <a:latin typeface="Cambria Math" panose="02040503050406030204" pitchFamily="18" charset="0"/>
                <a:ea typeface="Cambria Math" panose="02040503050406030204" pitchFamily="18" charset="0"/>
              </a:rPr>
              <a:t> </a:t>
            </a:r>
          </a:p>
          <a:p>
            <a:endParaRPr lang="el-GR" dirty="0"/>
          </a:p>
        </p:txBody>
      </p:sp>
      <p:sp>
        <p:nvSpPr>
          <p:cNvPr id="4" name="Θέση αριθμού διαφάνειας 3">
            <a:extLst>
              <a:ext uri="{FF2B5EF4-FFF2-40B4-BE49-F238E27FC236}">
                <a16:creationId xmlns:a16="http://schemas.microsoft.com/office/drawing/2014/main" id="{59BF8228-3ABC-4D11-9DF5-020C0D0F10DC}"/>
              </a:ext>
            </a:extLst>
          </p:cNvPr>
          <p:cNvSpPr>
            <a:spLocks noGrp="1"/>
          </p:cNvSpPr>
          <p:nvPr>
            <p:ph type="sldNum" sz="quarter" idx="12"/>
          </p:nvPr>
        </p:nvSpPr>
        <p:spPr/>
        <p:txBody>
          <a:bodyPr/>
          <a:lstStyle/>
          <a:p>
            <a:fld id="{87483BCD-306B-4C3F-849F-2E3BFD100B01}" type="slidenum">
              <a:rPr lang="el-GR" smtClean="0"/>
              <a:t>10</a:t>
            </a:fld>
            <a:endParaRPr lang="el-GR"/>
          </a:p>
        </p:txBody>
      </p:sp>
    </p:spTree>
    <p:extLst>
      <p:ext uri="{BB962C8B-B14F-4D97-AF65-F5344CB8AC3E}">
        <p14:creationId xmlns:p14="http://schemas.microsoft.com/office/powerpoint/2010/main" val="415893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20B9F-88ED-47F3-AE35-A12B23D200EF}"/>
              </a:ext>
            </a:extLst>
          </p:cNvPr>
          <p:cNvSpPr>
            <a:spLocks noGrp="1"/>
          </p:cNvSpPr>
          <p:nvPr>
            <p:ph idx="1"/>
          </p:nvPr>
        </p:nvSpPr>
        <p:spPr>
          <a:xfrm>
            <a:off x="762000" y="2093843"/>
            <a:ext cx="10359887" cy="3788797"/>
          </a:xfrm>
        </p:spPr>
        <p:txBody>
          <a:bodyPr>
            <a:normAutofit fontScale="92500" lnSpcReduction="10000"/>
          </a:bodyPr>
          <a:lstStyle/>
          <a:p>
            <a:r>
              <a:rPr lang="el-GR" sz="3200" dirty="0">
                <a:latin typeface="Cambria Math" panose="02040503050406030204" pitchFamily="18" charset="0"/>
                <a:ea typeface="Cambria Math" panose="02040503050406030204" pitchFamily="18" charset="0"/>
              </a:rPr>
              <a:t>Στην βιβλιογραφία υπάρχουν πολλοί ορισμοί για το φαινόμενο της διγλωσσίας και διάφορες κατηγοριοποιήσεις για το πότε κάποιος θεωρείται δίγλωσσος. </a:t>
            </a:r>
            <a:endParaRPr lang="en-US" sz="3200" dirty="0">
              <a:latin typeface="Cambria Math" panose="02040503050406030204" pitchFamily="18" charset="0"/>
              <a:ea typeface="Cambria Math" panose="02040503050406030204" pitchFamily="18" charset="0"/>
            </a:endParaRPr>
          </a:p>
          <a:p>
            <a:r>
              <a:rPr lang="el-GR" sz="3200" dirty="0">
                <a:latin typeface="Cambria Math" panose="02040503050406030204" pitchFamily="18" charset="0"/>
                <a:ea typeface="Cambria Math" panose="02040503050406030204" pitchFamily="18" charset="0"/>
              </a:rPr>
              <a:t>Οι ορισμοί που έχουν προταθεί κατά καιρούς μπορεί να μιλούν για άτομα που </a:t>
            </a:r>
            <a:r>
              <a:rPr lang="el-GR" sz="3200" b="1" dirty="0">
                <a:solidFill>
                  <a:srgbClr val="00B050"/>
                </a:solidFill>
                <a:latin typeface="Cambria Math" panose="02040503050406030204" pitchFamily="18" charset="0"/>
                <a:ea typeface="Cambria Math" panose="02040503050406030204" pitchFamily="18" charset="0"/>
              </a:rPr>
              <a:t>γνωρίζουν τις δύο γλώσσες εξίσου καλά</a:t>
            </a:r>
            <a:r>
              <a:rPr lang="el-GR" sz="3200" dirty="0">
                <a:latin typeface="Cambria Math" panose="02040503050406030204" pitchFamily="18" charset="0"/>
                <a:ea typeface="Cambria Math" panose="02040503050406030204" pitchFamily="18" charset="0"/>
              </a:rPr>
              <a:t>, σε επίπεδο «μητρικής» γλώσσας (</a:t>
            </a:r>
            <a:r>
              <a:rPr lang="el-GR" sz="2600" dirty="0" err="1">
                <a:latin typeface="Cambria Math" panose="02040503050406030204" pitchFamily="18" charset="0"/>
                <a:ea typeface="Cambria Math" panose="02040503050406030204" pitchFamily="18" charset="0"/>
              </a:rPr>
              <a:t>Bloomfield</a:t>
            </a:r>
            <a:r>
              <a:rPr lang="el-GR" sz="2600" dirty="0">
                <a:latin typeface="Cambria Math" panose="02040503050406030204" pitchFamily="18" charset="0"/>
                <a:ea typeface="Cambria Math" panose="02040503050406030204" pitchFamily="18" charset="0"/>
              </a:rPr>
              <a:t>, 1927</a:t>
            </a:r>
            <a:r>
              <a:rPr lang="el-GR" sz="3200" dirty="0">
                <a:latin typeface="Cambria Math" panose="02040503050406030204" pitchFamily="18" charset="0"/>
                <a:ea typeface="Cambria Math" panose="02040503050406030204" pitchFamily="18" charset="0"/>
              </a:rPr>
              <a:t>) ή για περιπτώσεις όπου η διγλωσσία τους ξεκινάει </a:t>
            </a:r>
            <a:r>
              <a:rPr lang="el-GR" sz="3200" dirty="0">
                <a:solidFill>
                  <a:srgbClr val="0070C0"/>
                </a:solidFill>
                <a:latin typeface="Cambria Math" panose="02040503050406030204" pitchFamily="18" charset="0"/>
                <a:ea typeface="Cambria Math" panose="02040503050406030204" pitchFamily="18" charset="0"/>
              </a:rPr>
              <a:t>αυτομάτως μόλις το άτομο έρθει σε επαφή με την δεύτερη γλώσσα </a:t>
            </a:r>
            <a:r>
              <a:rPr lang="el-GR" sz="3200" dirty="0">
                <a:latin typeface="Cambria Math" panose="02040503050406030204" pitchFamily="18" charset="0"/>
                <a:ea typeface="Cambria Math" panose="02040503050406030204" pitchFamily="18" charset="0"/>
              </a:rPr>
              <a:t>του (</a:t>
            </a:r>
            <a:r>
              <a:rPr lang="el-GR" sz="2600" dirty="0" err="1">
                <a:latin typeface="Cambria Math" panose="02040503050406030204" pitchFamily="18" charset="0"/>
                <a:ea typeface="Cambria Math" panose="02040503050406030204" pitchFamily="18" charset="0"/>
              </a:rPr>
              <a:t>Haugen</a:t>
            </a:r>
            <a:r>
              <a:rPr lang="el-GR" sz="2600" dirty="0">
                <a:latin typeface="Cambria Math" panose="02040503050406030204" pitchFamily="18" charset="0"/>
                <a:ea typeface="Cambria Math" panose="02040503050406030204" pitchFamily="18" charset="0"/>
              </a:rPr>
              <a:t>, 1956</a:t>
            </a:r>
            <a:r>
              <a:rPr lang="el-GR" sz="3200" dirty="0">
                <a:latin typeface="Cambria Math" panose="02040503050406030204" pitchFamily="18" charset="0"/>
                <a:ea typeface="Cambria Math" panose="02040503050406030204" pitchFamily="18" charset="0"/>
              </a:rPr>
              <a:t>). </a:t>
            </a:r>
            <a:endParaRPr lang="en-US" sz="3200" dirty="0">
              <a:latin typeface="Cambria Math" panose="02040503050406030204" pitchFamily="18" charset="0"/>
              <a:ea typeface="Cambria Math" panose="02040503050406030204" pitchFamily="18" charset="0"/>
            </a:endParaRPr>
          </a:p>
          <a:p>
            <a:endParaRPr lang="en-US" sz="3200" dirty="0">
              <a:latin typeface="Cambria Math" panose="02040503050406030204" pitchFamily="18" charset="0"/>
              <a:ea typeface="Cambria Math" panose="02040503050406030204" pitchFamily="18" charset="0"/>
            </a:endParaRPr>
          </a:p>
        </p:txBody>
      </p:sp>
      <p:sp>
        <p:nvSpPr>
          <p:cNvPr id="4" name="Slide Number Placeholder 3">
            <a:extLst>
              <a:ext uri="{FF2B5EF4-FFF2-40B4-BE49-F238E27FC236}">
                <a16:creationId xmlns:a16="http://schemas.microsoft.com/office/drawing/2014/main" id="{001F9CD6-4390-482D-8678-A7448221D291}"/>
              </a:ext>
            </a:extLst>
          </p:cNvPr>
          <p:cNvSpPr>
            <a:spLocks noGrp="1"/>
          </p:cNvSpPr>
          <p:nvPr>
            <p:ph type="sldNum" sz="quarter" idx="12"/>
          </p:nvPr>
        </p:nvSpPr>
        <p:spPr/>
        <p:txBody>
          <a:bodyPr/>
          <a:lstStyle/>
          <a:p>
            <a:fld id="{212007AB-11E1-47BE-AAB8-20BD1F66D5A4}" type="slidenum">
              <a:rPr lang="el-GR" smtClean="0"/>
              <a:t>11</a:t>
            </a:fld>
            <a:endParaRPr lang="el-GR"/>
          </a:p>
        </p:txBody>
      </p:sp>
      <p:sp>
        <p:nvSpPr>
          <p:cNvPr id="5" name="Τίτλος 1">
            <a:extLst>
              <a:ext uri="{FF2B5EF4-FFF2-40B4-BE49-F238E27FC236}">
                <a16:creationId xmlns:a16="http://schemas.microsoft.com/office/drawing/2014/main" id="{F405B48E-294D-498A-927F-C3AC772464CB}"/>
              </a:ext>
            </a:extLst>
          </p:cNvPr>
          <p:cNvSpPr txBox="1">
            <a:spLocks/>
          </p:cNvSpPr>
          <p:nvPr/>
        </p:nvSpPr>
        <p:spPr>
          <a:xfrm>
            <a:off x="606287" y="381001"/>
            <a:ext cx="10515600" cy="1149626"/>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l-GR" sz="4000" b="1" dirty="0">
                <a:latin typeface="Cambria Math" panose="02040503050406030204" pitchFamily="18" charset="0"/>
                <a:ea typeface="Cambria Math" panose="02040503050406030204" pitchFamily="18" charset="0"/>
              </a:rPr>
              <a:t>Ορίζοντας την διγλωσσία</a:t>
            </a:r>
          </a:p>
        </p:txBody>
      </p:sp>
    </p:spTree>
    <p:extLst>
      <p:ext uri="{BB962C8B-B14F-4D97-AF65-F5344CB8AC3E}">
        <p14:creationId xmlns:p14="http://schemas.microsoft.com/office/powerpoint/2010/main" val="2734641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401BC6-2905-4681-9BC8-77DB21EA5A71}"/>
              </a:ext>
            </a:extLst>
          </p:cNvPr>
          <p:cNvSpPr>
            <a:spLocks noGrp="1"/>
          </p:cNvSpPr>
          <p:nvPr>
            <p:ph idx="1"/>
          </p:nvPr>
        </p:nvSpPr>
        <p:spPr>
          <a:xfrm>
            <a:off x="807720" y="901147"/>
            <a:ext cx="10774680" cy="5275815"/>
          </a:xfrm>
        </p:spPr>
        <p:txBody>
          <a:bodyPr>
            <a:normAutofit/>
          </a:bodyPr>
          <a:lstStyle/>
          <a:p>
            <a:r>
              <a:rPr lang="el-GR" dirty="0">
                <a:latin typeface="Cambria Math" panose="02040503050406030204" pitchFamily="18" charset="0"/>
                <a:ea typeface="Cambria Math" panose="02040503050406030204" pitchFamily="18" charset="0"/>
              </a:rPr>
              <a:t>«</a:t>
            </a:r>
            <a:r>
              <a:rPr lang="el-GR" b="1" i="1" dirty="0">
                <a:latin typeface="Cambria Math" panose="02040503050406030204" pitchFamily="18" charset="0"/>
                <a:ea typeface="Cambria Math" panose="02040503050406030204" pitchFamily="18" charset="0"/>
              </a:rPr>
              <a:t>Δίγλωσσοι μπορεί να οριστούν οι ομιλητές που έχουν την δυνατότητα να παράγουν εκφράσεις με νόημα στην άλλη γλώσσα</a:t>
            </a:r>
            <a:r>
              <a:rPr lang="el-GR"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a:t>
            </a:r>
            <a:r>
              <a:rPr lang="en-US" sz="2400" dirty="0">
                <a:latin typeface="Cambria Math" panose="02040503050406030204" pitchFamily="18" charset="0"/>
                <a:ea typeface="Cambria Math" panose="02040503050406030204" pitchFamily="18" charset="0"/>
              </a:rPr>
              <a:t>Haugen</a:t>
            </a:r>
            <a:r>
              <a:rPr lang="el-GR" sz="2400"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1953, </a:t>
            </a:r>
            <a:r>
              <a:rPr lang="el-GR" sz="2400" dirty="0">
                <a:latin typeface="Cambria Math" panose="02040503050406030204" pitchFamily="18" charset="0"/>
                <a:ea typeface="Cambria Math" panose="02040503050406030204" pitchFamily="18" charset="0"/>
              </a:rPr>
              <a:t>σ. 7</a:t>
            </a:r>
            <a:r>
              <a:rPr lang="el-GR" dirty="0">
                <a:latin typeface="Cambria Math" panose="02040503050406030204" pitchFamily="18" charset="0"/>
                <a:ea typeface="Cambria Math" panose="02040503050406030204" pitchFamily="18" charset="0"/>
              </a:rPr>
              <a:t>) . Αυτός ο ορισμός συμπεριλαμβάνει ακόμη και εξαιρετικά αρχάριους ομιλητές της Γ2. </a:t>
            </a:r>
            <a:endParaRPr lang="en-US" dirty="0">
              <a:latin typeface="Cambria Math" panose="02040503050406030204" pitchFamily="18" charset="0"/>
              <a:ea typeface="Cambria Math" panose="02040503050406030204" pitchFamily="18" charset="0"/>
            </a:endParaRPr>
          </a:p>
          <a:p>
            <a:endParaRPr lang="el-GR" dirty="0">
              <a:latin typeface="Cambria Math" panose="02040503050406030204" pitchFamily="18" charset="0"/>
              <a:ea typeface="Cambria Math" panose="02040503050406030204" pitchFamily="18" charset="0"/>
            </a:endParaRPr>
          </a:p>
          <a:p>
            <a:r>
              <a:rPr lang="el-GR" dirty="0">
                <a:latin typeface="Cambria Math" panose="02040503050406030204" pitchFamily="18" charset="0"/>
                <a:ea typeface="Cambria Math" panose="02040503050406030204" pitchFamily="18" charset="0"/>
              </a:rPr>
              <a:t>Ο </a:t>
            </a:r>
            <a:r>
              <a:rPr lang="el-GR" dirty="0" err="1">
                <a:latin typeface="Cambria Math" panose="02040503050406030204" pitchFamily="18" charset="0"/>
                <a:ea typeface="Cambria Math" panose="02040503050406030204" pitchFamily="18" charset="0"/>
              </a:rPr>
              <a:t>Weinreich</a:t>
            </a:r>
            <a:r>
              <a:rPr lang="el-GR" dirty="0">
                <a:latin typeface="Cambria Math" panose="02040503050406030204" pitchFamily="18" charset="0"/>
                <a:ea typeface="Cambria Math" panose="02040503050406030204" pitchFamily="18" charset="0"/>
              </a:rPr>
              <a:t> (</a:t>
            </a:r>
            <a:r>
              <a:rPr lang="el-GR" sz="2400" dirty="0">
                <a:latin typeface="Cambria Math" panose="02040503050406030204" pitchFamily="18" charset="0"/>
                <a:ea typeface="Cambria Math" panose="02040503050406030204" pitchFamily="18" charset="0"/>
              </a:rPr>
              <a:t>1953</a:t>
            </a:r>
            <a:r>
              <a:rPr lang="el-GR" dirty="0">
                <a:latin typeface="Cambria Math" panose="02040503050406030204" pitchFamily="18" charset="0"/>
                <a:ea typeface="Cambria Math" panose="02040503050406030204" pitchFamily="18" charset="0"/>
              </a:rPr>
              <a:t>) είχε δώσει έναν πολύ γενικό ορισμό για την διγλωσσία, δηλώνοντας ότι είναι η </a:t>
            </a:r>
            <a:r>
              <a:rPr lang="el-GR" b="1" dirty="0">
                <a:latin typeface="Cambria Math" panose="02040503050406030204" pitchFamily="18" charset="0"/>
                <a:ea typeface="Cambria Math" panose="02040503050406030204" pitchFamily="18" charset="0"/>
              </a:rPr>
              <a:t>εναλλακτική χρήση δύο ή περισσότερων γλωσσών</a:t>
            </a:r>
            <a:r>
              <a:rPr lang="el-GR" dirty="0">
                <a:latin typeface="Cambria Math" panose="02040503050406030204" pitchFamily="18" charset="0"/>
                <a:ea typeface="Cambria Math" panose="02040503050406030204" pitchFamily="18" charset="0"/>
              </a:rPr>
              <a:t>, χωρίς όμως να προσδιορίσει τον βαθμό γνώσης ή κατάκτησης της κάθε μίας γλώσσας. </a:t>
            </a:r>
          </a:p>
          <a:p>
            <a:endParaRPr lang="el-GR" dirty="0"/>
          </a:p>
          <a:p>
            <a:pPr marL="0" indent="0">
              <a:buNone/>
            </a:pPr>
            <a:endParaRPr lang="el-GR" dirty="0"/>
          </a:p>
        </p:txBody>
      </p:sp>
      <p:sp>
        <p:nvSpPr>
          <p:cNvPr id="2" name="Slide Number Placeholder 1">
            <a:extLst>
              <a:ext uri="{FF2B5EF4-FFF2-40B4-BE49-F238E27FC236}">
                <a16:creationId xmlns:a16="http://schemas.microsoft.com/office/drawing/2014/main" id="{3310ED28-6C12-4F2B-BBF0-C2BC5A828478}"/>
              </a:ext>
            </a:extLst>
          </p:cNvPr>
          <p:cNvSpPr>
            <a:spLocks noGrp="1"/>
          </p:cNvSpPr>
          <p:nvPr>
            <p:ph type="sldNum" sz="quarter" idx="12"/>
          </p:nvPr>
        </p:nvSpPr>
        <p:spPr/>
        <p:txBody>
          <a:bodyPr/>
          <a:lstStyle/>
          <a:p>
            <a:fld id="{212007AB-11E1-47BE-AAB8-20BD1F66D5A4}" type="slidenum">
              <a:rPr lang="el-GR" smtClean="0"/>
              <a:t>12</a:t>
            </a:fld>
            <a:endParaRPr lang="el-GR"/>
          </a:p>
        </p:txBody>
      </p:sp>
    </p:spTree>
    <p:extLst>
      <p:ext uri="{BB962C8B-B14F-4D97-AF65-F5344CB8AC3E}">
        <p14:creationId xmlns:p14="http://schemas.microsoft.com/office/powerpoint/2010/main" val="270988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3B4C60-821B-4673-8C32-EEB4A48842B3}"/>
              </a:ext>
            </a:extLst>
          </p:cNvPr>
          <p:cNvSpPr>
            <a:spLocks noGrp="1"/>
          </p:cNvSpPr>
          <p:nvPr>
            <p:ph idx="1"/>
          </p:nvPr>
        </p:nvSpPr>
        <p:spPr>
          <a:xfrm>
            <a:off x="838200" y="383458"/>
            <a:ext cx="10515600" cy="6078302"/>
          </a:xfrm>
        </p:spPr>
        <p:txBody>
          <a:bodyPr>
            <a:normAutofit/>
          </a:bodyPr>
          <a:lstStyle/>
          <a:p>
            <a:pPr marL="0" indent="0">
              <a:buNone/>
            </a:pPr>
            <a:endParaRPr lang="el-GR" dirty="0"/>
          </a:p>
          <a:p>
            <a:pPr marL="0" indent="0">
              <a:buNone/>
            </a:pPr>
            <a:endParaRPr lang="el-GR" dirty="0"/>
          </a:p>
          <a:p>
            <a:pPr marL="0" indent="0">
              <a:buNone/>
            </a:pPr>
            <a:r>
              <a:rPr lang="el-GR" dirty="0">
                <a:latin typeface="Cambria Math" panose="02040503050406030204" pitchFamily="18" charset="0"/>
                <a:ea typeface="Cambria Math" panose="02040503050406030204" pitchFamily="18" charset="0"/>
              </a:rPr>
              <a:t>Με βάση και αυτές τις παραδοχές, ο </a:t>
            </a:r>
            <a:r>
              <a:rPr lang="el-GR" dirty="0" err="1">
                <a:latin typeface="Cambria Math" panose="02040503050406030204" pitchFamily="18" charset="0"/>
                <a:ea typeface="Cambria Math" panose="02040503050406030204" pitchFamily="18" charset="0"/>
              </a:rPr>
              <a:t>Fishman</a:t>
            </a:r>
            <a:r>
              <a:rPr lang="el-GR" dirty="0">
                <a:latin typeface="Cambria Math" panose="02040503050406030204" pitchFamily="18" charset="0"/>
                <a:ea typeface="Cambria Math" panose="02040503050406030204" pitchFamily="18" charset="0"/>
              </a:rPr>
              <a:t> (1979) πρότεινε πως για να ορίσουμε την διγλωσσία ενός ομιλητή θα πρέπει να γνωρίζουμε </a:t>
            </a:r>
            <a:r>
              <a:rPr lang="el-GR" b="1" dirty="0">
                <a:solidFill>
                  <a:srgbClr val="FF0000"/>
                </a:solidFill>
                <a:latin typeface="Cambria Math" panose="02040503050406030204" pitchFamily="18" charset="0"/>
                <a:ea typeface="Cambria Math" panose="02040503050406030204" pitchFamily="18" charset="0"/>
              </a:rPr>
              <a:t>ποιος μιλάει, ποια γλώσσα, με ποιον συνομιλητή, με ποιες προϋποθέσεις</a:t>
            </a:r>
            <a:r>
              <a:rPr lang="el-GR" dirty="0">
                <a:solidFill>
                  <a:srgbClr val="FF0000"/>
                </a:solidFill>
                <a:latin typeface="Cambria Math" panose="02040503050406030204" pitchFamily="18" charset="0"/>
                <a:ea typeface="Cambria Math" panose="02040503050406030204" pitchFamily="18" charset="0"/>
              </a:rPr>
              <a:t>.</a:t>
            </a:r>
          </a:p>
          <a:p>
            <a:pPr marL="0" indent="0">
              <a:buNone/>
            </a:pPr>
            <a:endParaRPr lang="el-GR" dirty="0">
              <a:solidFill>
                <a:srgbClr val="FF0000"/>
              </a:solidFill>
              <a:latin typeface="Cambria Math" panose="02040503050406030204" pitchFamily="18" charset="0"/>
              <a:ea typeface="Cambria Math" panose="02040503050406030204" pitchFamily="18" charset="0"/>
            </a:endParaRPr>
          </a:p>
          <a:p>
            <a:pPr marL="0" indent="0">
              <a:buNone/>
            </a:pPr>
            <a:r>
              <a:rPr lang="el-GR" dirty="0">
                <a:latin typeface="Cambria Math" panose="02040503050406030204" pitchFamily="18" charset="0"/>
                <a:ea typeface="Cambria Math" panose="02040503050406030204" pitchFamily="18" charset="0"/>
              </a:rPr>
              <a:t>Το να οριστεί ακριβώς ο δίγλωσσος ομιλητής είναι εξαιρετικά δύσκολο κυρίως επειδή η επαφή με δύο γλώσσες προσδίδει στον κάθε ομιλητή διαφορετικά χαρακτηριστικά που μπορεί να σχετίζονται με τον </a:t>
            </a:r>
            <a:r>
              <a:rPr lang="el-GR" b="1" dirty="0">
                <a:latin typeface="Cambria Math" panose="02040503050406030204" pitchFamily="18" charset="0"/>
                <a:ea typeface="Cambria Math" panose="02040503050406030204" pitchFamily="18" charset="0"/>
              </a:rPr>
              <a:t>τρόπο</a:t>
            </a:r>
            <a:r>
              <a:rPr lang="el-GR" dirty="0">
                <a:latin typeface="Cambria Math" panose="02040503050406030204" pitchFamily="18" charset="0"/>
                <a:ea typeface="Cambria Math" panose="02040503050406030204" pitchFamily="18" charset="0"/>
              </a:rPr>
              <a:t> που έμαθε τις δύο γλώσσες, τον </a:t>
            </a:r>
            <a:r>
              <a:rPr lang="el-GR" b="1" dirty="0">
                <a:latin typeface="Cambria Math" panose="02040503050406030204" pitchFamily="18" charset="0"/>
                <a:ea typeface="Cambria Math" panose="02040503050406030204" pitchFamily="18" charset="0"/>
              </a:rPr>
              <a:t>βαθμό</a:t>
            </a:r>
            <a:r>
              <a:rPr lang="el-GR" dirty="0">
                <a:latin typeface="Cambria Math" panose="02040503050406030204" pitchFamily="18" charset="0"/>
                <a:ea typeface="Cambria Math" panose="02040503050406030204" pitchFamily="18" charset="0"/>
              </a:rPr>
              <a:t> κατάκτησής τους, το </a:t>
            </a:r>
            <a:r>
              <a:rPr lang="el-GR" b="1" dirty="0">
                <a:latin typeface="Cambria Math" panose="02040503050406030204" pitchFamily="18" charset="0"/>
                <a:ea typeface="Cambria Math" panose="02040503050406030204" pitchFamily="18" charset="0"/>
              </a:rPr>
              <a:t>πού</a:t>
            </a:r>
            <a:r>
              <a:rPr lang="el-GR" dirty="0">
                <a:latin typeface="Cambria Math" panose="02040503050406030204" pitchFamily="18" charset="0"/>
                <a:ea typeface="Cambria Math" panose="02040503050406030204" pitchFamily="18" charset="0"/>
              </a:rPr>
              <a:t> και </a:t>
            </a:r>
            <a:r>
              <a:rPr lang="el-GR" b="1" dirty="0">
                <a:latin typeface="Cambria Math" panose="02040503050406030204" pitchFamily="18" charset="0"/>
                <a:ea typeface="Cambria Math" panose="02040503050406030204" pitchFamily="18" charset="0"/>
              </a:rPr>
              <a:t>πότε</a:t>
            </a:r>
            <a:r>
              <a:rPr lang="el-GR" dirty="0">
                <a:latin typeface="Cambria Math" panose="02040503050406030204" pitchFamily="18" charset="0"/>
                <a:ea typeface="Cambria Math" panose="02040503050406030204" pitchFamily="18" charset="0"/>
              </a:rPr>
              <a:t> χρησιμοποιεί την κάθε μία από τις δύο γλώσσες, κ.τ.λ. </a:t>
            </a:r>
          </a:p>
          <a:p>
            <a:endParaRPr lang="en-US" dirty="0"/>
          </a:p>
        </p:txBody>
      </p:sp>
      <p:sp>
        <p:nvSpPr>
          <p:cNvPr id="2" name="Slide Number Placeholder 1">
            <a:extLst>
              <a:ext uri="{FF2B5EF4-FFF2-40B4-BE49-F238E27FC236}">
                <a16:creationId xmlns:a16="http://schemas.microsoft.com/office/drawing/2014/main" id="{B3DD2F67-CD36-4ACE-86CA-650EAD50BBB3}"/>
              </a:ext>
            </a:extLst>
          </p:cNvPr>
          <p:cNvSpPr>
            <a:spLocks noGrp="1"/>
          </p:cNvSpPr>
          <p:nvPr>
            <p:ph type="sldNum" sz="quarter" idx="12"/>
          </p:nvPr>
        </p:nvSpPr>
        <p:spPr/>
        <p:txBody>
          <a:bodyPr/>
          <a:lstStyle/>
          <a:p>
            <a:fld id="{212007AB-11E1-47BE-AAB8-20BD1F66D5A4}" type="slidenum">
              <a:rPr lang="el-GR" smtClean="0"/>
              <a:t>13</a:t>
            </a:fld>
            <a:endParaRPr lang="el-GR"/>
          </a:p>
        </p:txBody>
      </p:sp>
      <p:sp>
        <p:nvSpPr>
          <p:cNvPr id="4" name="Arrow: Down 3">
            <a:extLst>
              <a:ext uri="{FF2B5EF4-FFF2-40B4-BE49-F238E27FC236}">
                <a16:creationId xmlns:a16="http://schemas.microsoft.com/office/drawing/2014/main" id="{569762D4-D9F9-4A0E-8B26-3816A8173F82}"/>
              </a:ext>
            </a:extLst>
          </p:cNvPr>
          <p:cNvSpPr/>
          <p:nvPr/>
        </p:nvSpPr>
        <p:spPr>
          <a:xfrm>
            <a:off x="5748700" y="681037"/>
            <a:ext cx="694600" cy="589935"/>
          </a:xfrm>
          <a:prstGeom prst="downArrow">
            <a:avLst>
              <a:gd name="adj1" fmla="val 50000"/>
              <a:gd name="adj2" fmla="val 621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3">
            <a:extLst>
              <a:ext uri="{FF2B5EF4-FFF2-40B4-BE49-F238E27FC236}">
                <a16:creationId xmlns:a16="http://schemas.microsoft.com/office/drawing/2014/main" id="{E65ED49F-930D-476F-B380-C383EA7FE017}"/>
              </a:ext>
            </a:extLst>
          </p:cNvPr>
          <p:cNvSpPr/>
          <p:nvPr/>
        </p:nvSpPr>
        <p:spPr>
          <a:xfrm>
            <a:off x="5748700" y="2839065"/>
            <a:ext cx="694600" cy="589935"/>
          </a:xfrm>
          <a:prstGeom prst="downArrow">
            <a:avLst>
              <a:gd name="adj1" fmla="val 50000"/>
              <a:gd name="adj2" fmla="val 621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2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1670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l-GR" sz="4000" b="1" dirty="0">
                <a:latin typeface="Cambria Math" panose="02040503050406030204" pitchFamily="18" charset="0"/>
                <a:ea typeface="Cambria Math" panose="02040503050406030204" pitchFamily="18" charset="0"/>
              </a:rPr>
              <a:t>Ολιστική αντίληψη</a:t>
            </a:r>
          </a:p>
        </p:txBody>
      </p:sp>
      <p:sp>
        <p:nvSpPr>
          <p:cNvPr id="3" name="Θέση περιεχομένου 2"/>
          <p:cNvSpPr>
            <a:spLocks noGrp="1"/>
          </p:cNvSpPr>
          <p:nvPr>
            <p:ph idx="1"/>
          </p:nvPr>
        </p:nvSpPr>
        <p:spPr>
          <a:xfrm>
            <a:off x="838200" y="1727201"/>
            <a:ext cx="10515600" cy="4124960"/>
          </a:xfrm>
        </p:spPr>
        <p:txBody>
          <a:bodyPr>
            <a:noAutofit/>
          </a:bodyPr>
          <a:lstStyle/>
          <a:p>
            <a:pPr algn="just"/>
            <a:r>
              <a:rPr lang="el-GR" dirty="0">
                <a:latin typeface="Cambria Math" panose="02040503050406030204" pitchFamily="18" charset="0"/>
                <a:ea typeface="Cambria Math" panose="02040503050406030204" pitchFamily="18" charset="0"/>
              </a:rPr>
              <a:t>Το δίγλωσσο άτομο </a:t>
            </a:r>
            <a:r>
              <a:rPr lang="el-GR" b="1" u="sng" dirty="0">
                <a:latin typeface="Cambria Math" panose="02040503050406030204" pitchFamily="18" charset="0"/>
                <a:ea typeface="Cambria Math" panose="02040503050406030204" pitchFamily="18" charset="0"/>
              </a:rPr>
              <a:t>δεν θεωρείται πλέον τ</a:t>
            </a:r>
            <a:r>
              <a:rPr lang="en-US" b="1" u="sng" dirty="0">
                <a:latin typeface="Cambria Math" panose="02040503050406030204" pitchFamily="18" charset="0"/>
                <a:ea typeface="Cambria Math" panose="02040503050406030204" pitchFamily="18" charset="0"/>
              </a:rPr>
              <a:t>o </a:t>
            </a:r>
            <a:r>
              <a:rPr lang="el-GR" b="1" u="sng" dirty="0">
                <a:latin typeface="Cambria Math" panose="02040503050406030204" pitchFamily="18" charset="0"/>
                <a:ea typeface="Cambria Math" panose="02040503050406030204" pitchFamily="18" charset="0"/>
              </a:rPr>
              <a:t>άθροισμα δύο μονόγλωσσων ατόμων</a:t>
            </a:r>
            <a:r>
              <a:rPr lang="el-GR" b="1"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αλλά κάποιος που έχει αναπτύξει την ικανότητα να επικοινωνεί επαρκώς σε δύο γλώσσες στην καθημερινή ζωή του (</a:t>
            </a:r>
            <a:r>
              <a:rPr lang="el-GR" sz="2400" dirty="0">
                <a:latin typeface="Cambria Math" panose="02040503050406030204" pitchFamily="18" charset="0"/>
                <a:ea typeface="Cambria Math" panose="02040503050406030204" pitchFamily="18" charset="0"/>
              </a:rPr>
              <a:t>Grosjean 1982, 1985</a:t>
            </a:r>
            <a:r>
              <a:rPr lang="el-GR" dirty="0">
                <a:latin typeface="Cambria Math" panose="02040503050406030204" pitchFamily="18" charset="0"/>
                <a:ea typeface="Cambria Math" panose="02040503050406030204" pitchFamily="18" charset="0"/>
              </a:rPr>
              <a:t>). Είναι γενικά αποδεκτό ότι χαρακτηρίζεται από τη διαρκή αλληλεπίδραση και συνύπαρξη των δύο γλωσσών.    </a:t>
            </a:r>
            <a:r>
              <a:rPr lang="en-US" dirty="0">
                <a:latin typeface="Cambria Math" panose="02040503050406030204" pitchFamily="18" charset="0"/>
                <a:ea typeface="Cambria Math" panose="02040503050406030204" pitchFamily="18" charset="0"/>
              </a:rPr>
              <a:t>          </a:t>
            </a:r>
            <a:endParaRPr lang="el-GR" dirty="0">
              <a:latin typeface="Cambria Math" panose="02040503050406030204" pitchFamily="18" charset="0"/>
              <a:ea typeface="Cambria Math" panose="02040503050406030204" pitchFamily="18" charset="0"/>
            </a:endParaRPr>
          </a:p>
          <a:p>
            <a:pPr marL="0" indent="0" algn="just">
              <a:buNone/>
            </a:pPr>
            <a:endParaRPr lang="el-GR" dirty="0">
              <a:latin typeface="Cambria Math" panose="02040503050406030204" pitchFamily="18" charset="0"/>
              <a:ea typeface="Cambria Math" panose="02040503050406030204" pitchFamily="18" charset="0"/>
            </a:endParaRPr>
          </a:p>
          <a:p>
            <a:pPr marL="0" indent="0" algn="just">
              <a:buNone/>
            </a:pPr>
            <a:r>
              <a:rPr lang="el-GR" dirty="0">
                <a:latin typeface="Cambria Math" panose="02040503050406030204" pitchFamily="18" charset="0"/>
                <a:ea typeface="Cambria Math" panose="02040503050406030204" pitchFamily="18" charset="0"/>
              </a:rPr>
              <a:t>    Το επίπεδο γλωσσομάθειας του δίγλωσσου ατόμου δεν μπορεί να μετρηθεί με την χρήση των τεστ που χρησιμοποιούνται για τους μονόγλωσσους</a:t>
            </a:r>
            <a:r>
              <a:rPr lang="el-GR" dirty="0"/>
              <a:t>. </a:t>
            </a:r>
          </a:p>
        </p:txBody>
      </p:sp>
      <p:sp>
        <p:nvSpPr>
          <p:cNvPr id="4" name="Δεξιό βέλος 3"/>
          <p:cNvSpPr/>
          <p:nvPr/>
        </p:nvSpPr>
        <p:spPr>
          <a:xfrm>
            <a:off x="838200" y="4670110"/>
            <a:ext cx="3083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Slide Number Placeholder 4">
            <a:extLst>
              <a:ext uri="{FF2B5EF4-FFF2-40B4-BE49-F238E27FC236}">
                <a16:creationId xmlns:a16="http://schemas.microsoft.com/office/drawing/2014/main" id="{0D8C66EA-C368-4F9B-88BA-4262E6792376}"/>
              </a:ext>
            </a:extLst>
          </p:cNvPr>
          <p:cNvSpPr>
            <a:spLocks noGrp="1"/>
          </p:cNvSpPr>
          <p:nvPr>
            <p:ph type="sldNum" sz="quarter" idx="12"/>
          </p:nvPr>
        </p:nvSpPr>
        <p:spPr/>
        <p:txBody>
          <a:bodyPr/>
          <a:lstStyle/>
          <a:p>
            <a:fld id="{212007AB-11E1-47BE-AAB8-20BD1F66D5A4}" type="slidenum">
              <a:rPr lang="el-GR" smtClean="0"/>
              <a:t>14</a:t>
            </a:fld>
            <a:endParaRPr lang="el-GR" dirty="0"/>
          </a:p>
        </p:txBody>
      </p:sp>
    </p:spTree>
    <p:extLst>
      <p:ext uri="{BB962C8B-B14F-4D97-AF65-F5344CB8AC3E}">
        <p14:creationId xmlns:p14="http://schemas.microsoft.com/office/powerpoint/2010/main" val="2473930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SGDq8BuAoP354vz-KdJlNM-TIJMt-KBXOd9voCCUnfsMPQwX-r8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887" y="605306"/>
            <a:ext cx="9259910" cy="564094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A94748D-F57A-4563-9F42-BA69FADEA693}"/>
              </a:ext>
            </a:extLst>
          </p:cNvPr>
          <p:cNvSpPr>
            <a:spLocks noGrp="1"/>
          </p:cNvSpPr>
          <p:nvPr>
            <p:ph type="sldNum" sz="quarter" idx="12"/>
          </p:nvPr>
        </p:nvSpPr>
        <p:spPr/>
        <p:txBody>
          <a:bodyPr/>
          <a:lstStyle/>
          <a:p>
            <a:fld id="{212007AB-11E1-47BE-AAB8-20BD1F66D5A4}" type="slidenum">
              <a:rPr lang="el-GR" smtClean="0"/>
              <a:t>15</a:t>
            </a:fld>
            <a:endParaRPr lang="el-GR"/>
          </a:p>
        </p:txBody>
      </p:sp>
    </p:spTree>
    <p:extLst>
      <p:ext uri="{BB962C8B-B14F-4D97-AF65-F5344CB8AC3E}">
        <p14:creationId xmlns:p14="http://schemas.microsoft.com/office/powerpoint/2010/main" val="2872285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erabsarpa.com/wp-content/uploads/2013/04/the_iceberg_analogy_referenc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965" y="792408"/>
            <a:ext cx="9058070" cy="527318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1733E6F-F3E9-4D06-B5FD-D82CA77569DB}"/>
              </a:ext>
            </a:extLst>
          </p:cNvPr>
          <p:cNvSpPr>
            <a:spLocks noGrp="1"/>
          </p:cNvSpPr>
          <p:nvPr>
            <p:ph type="sldNum" sz="quarter" idx="12"/>
          </p:nvPr>
        </p:nvSpPr>
        <p:spPr/>
        <p:txBody>
          <a:bodyPr/>
          <a:lstStyle/>
          <a:p>
            <a:fld id="{212007AB-11E1-47BE-AAB8-20BD1F66D5A4}" type="slidenum">
              <a:rPr lang="el-GR" smtClean="0"/>
              <a:t>16</a:t>
            </a:fld>
            <a:endParaRPr lang="el-GR"/>
          </a:p>
        </p:txBody>
      </p:sp>
    </p:spTree>
    <p:extLst>
      <p:ext uri="{BB962C8B-B14F-4D97-AF65-F5344CB8AC3E}">
        <p14:creationId xmlns:p14="http://schemas.microsoft.com/office/powerpoint/2010/main" val="407368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678064"/>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l-GR" b="1" dirty="0">
                <a:latin typeface="Cambria Math" panose="02040503050406030204" pitchFamily="18" charset="0"/>
                <a:ea typeface="Cambria Math" panose="02040503050406030204" pitchFamily="18" charset="0"/>
              </a:rPr>
              <a:t>Τα πλεονεκτήματα της διγλωσσίας</a:t>
            </a:r>
          </a:p>
        </p:txBody>
      </p:sp>
      <p:sp>
        <p:nvSpPr>
          <p:cNvPr id="3" name="Θέση περιεχομένου 2"/>
          <p:cNvSpPr>
            <a:spLocks noGrp="1"/>
          </p:cNvSpPr>
          <p:nvPr>
            <p:ph idx="1"/>
          </p:nvPr>
        </p:nvSpPr>
        <p:spPr>
          <a:xfrm>
            <a:off x="838200" y="1310469"/>
            <a:ext cx="10825480" cy="4716843"/>
          </a:xfrm>
        </p:spPr>
        <p:txBody>
          <a:bodyPr>
            <a:normAutofit fontScale="92500" lnSpcReduction="10000"/>
          </a:bodyPr>
          <a:lstStyle/>
          <a:p>
            <a:r>
              <a:rPr lang="el-GR" sz="4000" dirty="0">
                <a:latin typeface="Cambria Math" panose="02040503050406030204" pitchFamily="18" charset="0"/>
                <a:ea typeface="Cambria Math" panose="02040503050406030204" pitchFamily="18" charset="0"/>
              </a:rPr>
              <a:t>Ως αποτέλεσμα της εμπειρίας τους στην εκμάθηση γλωσσών, οι δίγλωσσοι/πολύγλωσσοι αναπτύσσουν:</a:t>
            </a:r>
          </a:p>
          <a:p>
            <a:r>
              <a:rPr lang="el-GR" sz="4000" dirty="0">
                <a:latin typeface="Cambria Math" panose="02040503050406030204" pitchFamily="18" charset="0"/>
                <a:ea typeface="Cambria Math" panose="02040503050406030204" pitchFamily="18" charset="0"/>
              </a:rPr>
              <a:t>καινούριες δεξιότητες, όπως </a:t>
            </a:r>
            <a:r>
              <a:rPr lang="el-GR" sz="4000" dirty="0" err="1">
                <a:latin typeface="Cambria Math" panose="02040503050406030204" pitchFamily="18" charset="0"/>
                <a:ea typeface="Cambria Math" panose="02040503050406030204" pitchFamily="18" charset="0"/>
              </a:rPr>
              <a:t>μεταγνωστικές</a:t>
            </a:r>
            <a:r>
              <a:rPr lang="el-GR" sz="4000" dirty="0">
                <a:latin typeface="Cambria Math" panose="02040503050406030204" pitchFamily="18" charset="0"/>
                <a:ea typeface="Cambria Math" panose="02040503050406030204" pitchFamily="18" charset="0"/>
              </a:rPr>
              <a:t> στρατηγικές</a:t>
            </a:r>
          </a:p>
          <a:p>
            <a:r>
              <a:rPr lang="el-GR" sz="4000" dirty="0">
                <a:latin typeface="Cambria Math" panose="02040503050406030204" pitchFamily="18" charset="0"/>
                <a:ea typeface="Cambria Math" panose="02040503050406030204" pitchFamily="18" charset="0"/>
              </a:rPr>
              <a:t>υψηλό επίπεδο μεταγλωσσικής συνείδησης </a:t>
            </a:r>
          </a:p>
          <a:p>
            <a:r>
              <a:rPr lang="el-GR" sz="4000" dirty="0">
                <a:latin typeface="Cambria Math" panose="02040503050406030204" pitchFamily="18" charset="0"/>
                <a:ea typeface="Cambria Math" panose="02040503050406030204" pitchFamily="18" charset="0"/>
              </a:rPr>
              <a:t>γνωστική ευελιξία</a:t>
            </a:r>
            <a:endParaRPr lang="en-US" sz="4000" dirty="0">
              <a:latin typeface="Cambria Math" panose="02040503050406030204" pitchFamily="18" charset="0"/>
              <a:ea typeface="Cambria Math" panose="02040503050406030204" pitchFamily="18" charset="0"/>
            </a:endParaRPr>
          </a:p>
          <a:p>
            <a:r>
              <a:rPr lang="el-GR" sz="4000" dirty="0">
                <a:latin typeface="Cambria Math" panose="02040503050406030204" pitchFamily="18" charset="0"/>
                <a:ea typeface="Cambria Math" panose="02040503050406030204" pitchFamily="18" charset="0"/>
              </a:rPr>
              <a:t>υψηλότερη πραγματιστική ικανότητα ή επικοινωνιακή ευαισθησία</a:t>
            </a:r>
          </a:p>
        </p:txBody>
      </p:sp>
      <p:sp>
        <p:nvSpPr>
          <p:cNvPr id="4" name="Slide Number Placeholder 3">
            <a:extLst>
              <a:ext uri="{FF2B5EF4-FFF2-40B4-BE49-F238E27FC236}">
                <a16:creationId xmlns:a16="http://schemas.microsoft.com/office/drawing/2014/main" id="{53783F1D-79EF-40B0-8F9C-246BAF806892}"/>
              </a:ext>
            </a:extLst>
          </p:cNvPr>
          <p:cNvSpPr>
            <a:spLocks noGrp="1"/>
          </p:cNvSpPr>
          <p:nvPr>
            <p:ph type="sldNum" sz="quarter" idx="12"/>
          </p:nvPr>
        </p:nvSpPr>
        <p:spPr/>
        <p:txBody>
          <a:bodyPr/>
          <a:lstStyle/>
          <a:p>
            <a:fld id="{212007AB-11E1-47BE-AAB8-20BD1F66D5A4}" type="slidenum">
              <a:rPr lang="el-GR" smtClean="0"/>
              <a:t>17</a:t>
            </a:fld>
            <a:endParaRPr lang="el-GR"/>
          </a:p>
        </p:txBody>
      </p:sp>
    </p:spTree>
    <p:extLst>
      <p:ext uri="{BB962C8B-B14F-4D97-AF65-F5344CB8AC3E}">
        <p14:creationId xmlns:p14="http://schemas.microsoft.com/office/powerpoint/2010/main" val="3206631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03821"/>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4000" b="1" dirty="0">
                <a:latin typeface="Cambria Math" panose="02040503050406030204" pitchFamily="18" charset="0"/>
                <a:ea typeface="Cambria Math" panose="02040503050406030204" pitchFamily="18" charset="0"/>
              </a:rPr>
              <a:t>Τα μειονεκτήματα</a:t>
            </a:r>
          </a:p>
        </p:txBody>
      </p:sp>
      <p:sp>
        <p:nvSpPr>
          <p:cNvPr id="3" name="Θέση περιεχομένου 2"/>
          <p:cNvSpPr>
            <a:spLocks noGrp="1"/>
          </p:cNvSpPr>
          <p:nvPr>
            <p:ph idx="1"/>
          </p:nvPr>
        </p:nvSpPr>
        <p:spPr>
          <a:xfrm>
            <a:off x="838200" y="1275008"/>
            <a:ext cx="10515600" cy="5108017"/>
          </a:xfrm>
        </p:spPr>
        <p:txBody>
          <a:bodyPr>
            <a:normAutofit fontScale="92500" lnSpcReduction="10000"/>
          </a:bodyPr>
          <a:lstStyle/>
          <a:p>
            <a:r>
              <a:rPr lang="el-GR" sz="4000" dirty="0">
                <a:latin typeface="Cambria Math" panose="02040503050406030204" pitchFamily="18" charset="0"/>
                <a:ea typeface="Cambria Math" panose="02040503050406030204" pitchFamily="18" charset="0"/>
              </a:rPr>
              <a:t>Η διαγλωσσική επιρροή θεωρείται μειονέκτημα και συνδέεται με την </a:t>
            </a:r>
            <a:r>
              <a:rPr lang="el-GR" sz="4000" b="1" dirty="0">
                <a:latin typeface="Cambria Math" panose="02040503050406030204" pitchFamily="18" charset="0"/>
                <a:ea typeface="Cambria Math" panose="02040503050406030204" pitchFamily="18" charset="0"/>
              </a:rPr>
              <a:t>χαμηλή σχολική επίδοση</a:t>
            </a:r>
          </a:p>
          <a:p>
            <a:r>
              <a:rPr lang="el-GR" sz="4000" b="1" dirty="0">
                <a:latin typeface="Cambria Math" panose="02040503050406030204" pitchFamily="18" charset="0"/>
                <a:ea typeface="Cambria Math" panose="02040503050406030204" pitchFamily="18" charset="0"/>
              </a:rPr>
              <a:t>Παρεμβολές:</a:t>
            </a:r>
          </a:p>
          <a:p>
            <a:r>
              <a:rPr lang="el-GR" sz="4000" dirty="0">
                <a:latin typeface="Cambria Math" panose="02040503050406030204" pitchFamily="18" charset="0"/>
                <a:ea typeface="Cambria Math" panose="02040503050406030204" pitchFamily="18" charset="0"/>
              </a:rPr>
              <a:t>Αρνητική μεταφορά: είναι η μεταφορά μη αντίστοιχων δομών από τη μία γλώσσα στην άλλη </a:t>
            </a:r>
          </a:p>
          <a:p>
            <a:r>
              <a:rPr lang="el-GR" sz="4000" dirty="0">
                <a:latin typeface="Cambria Math" panose="02040503050406030204" pitchFamily="18" charset="0"/>
                <a:ea typeface="Cambria Math" panose="02040503050406030204" pitchFamily="18" charset="0"/>
              </a:rPr>
              <a:t>Υποσυνείδητη εναλλαγή κώδικα </a:t>
            </a:r>
            <a:r>
              <a:rPr lang="el-GR" sz="4000" i="1" dirty="0">
                <a:latin typeface="Cambria Math" panose="02040503050406030204" pitchFamily="18" charset="0"/>
                <a:ea typeface="Cambria Math" panose="02040503050406030204" pitchFamily="18" charset="0"/>
              </a:rPr>
              <a:t>(</a:t>
            </a:r>
            <a:r>
              <a:rPr lang="en-US" sz="4000" i="1" dirty="0">
                <a:latin typeface="Cambria Math" panose="02040503050406030204" pitchFamily="18" charset="0"/>
                <a:ea typeface="Cambria Math" panose="02040503050406030204" pitchFamily="18" charset="0"/>
              </a:rPr>
              <a:t>code mixing</a:t>
            </a:r>
            <a:r>
              <a:rPr lang="el-GR" sz="4000" i="1" dirty="0">
                <a:latin typeface="Cambria Math" panose="02040503050406030204" pitchFamily="18" charset="0"/>
                <a:ea typeface="Cambria Math" panose="02040503050406030204" pitchFamily="18" charset="0"/>
              </a:rPr>
              <a:t>)</a:t>
            </a:r>
            <a:r>
              <a:rPr lang="en-US" sz="4000" i="1" dirty="0">
                <a:latin typeface="Cambria Math" panose="02040503050406030204" pitchFamily="18" charset="0"/>
                <a:ea typeface="Cambria Math" panose="02040503050406030204" pitchFamily="18" charset="0"/>
              </a:rPr>
              <a:t> </a:t>
            </a:r>
            <a:endParaRPr lang="el-GR" sz="4000" i="1" dirty="0">
              <a:latin typeface="Cambria Math" panose="02040503050406030204" pitchFamily="18" charset="0"/>
              <a:ea typeface="Cambria Math" panose="02040503050406030204" pitchFamily="18" charset="0"/>
            </a:endParaRPr>
          </a:p>
          <a:p>
            <a:r>
              <a:rPr lang="el-GR" sz="4000" dirty="0">
                <a:latin typeface="Cambria Math" panose="02040503050406030204" pitchFamily="18" charset="0"/>
                <a:ea typeface="Cambria Math" panose="02040503050406030204" pitchFamily="18" charset="0"/>
              </a:rPr>
              <a:t>Ενσυνείδητη εναλλαγή κώδικα </a:t>
            </a:r>
            <a:r>
              <a:rPr lang="el-GR" sz="4000" i="1" dirty="0">
                <a:latin typeface="Cambria Math" panose="02040503050406030204" pitchFamily="18" charset="0"/>
                <a:ea typeface="Cambria Math" panose="02040503050406030204" pitchFamily="18" charset="0"/>
              </a:rPr>
              <a:t>(</a:t>
            </a:r>
            <a:r>
              <a:rPr lang="en-US" sz="4000" i="1" dirty="0">
                <a:latin typeface="Cambria Math" panose="02040503050406030204" pitchFamily="18" charset="0"/>
                <a:ea typeface="Cambria Math" panose="02040503050406030204" pitchFamily="18" charset="0"/>
              </a:rPr>
              <a:t>code switching</a:t>
            </a:r>
            <a:r>
              <a:rPr lang="el-GR" sz="4000" i="1" dirty="0">
                <a:latin typeface="Cambria Math" panose="02040503050406030204" pitchFamily="18" charset="0"/>
                <a:ea typeface="Cambria Math" panose="02040503050406030204" pitchFamily="18" charset="0"/>
              </a:rPr>
              <a:t>)</a:t>
            </a:r>
            <a:r>
              <a:rPr lang="en-US" sz="4000" dirty="0">
                <a:latin typeface="Cambria Math" panose="02040503050406030204" pitchFamily="18" charset="0"/>
                <a:ea typeface="Cambria Math" panose="02040503050406030204" pitchFamily="18" charset="0"/>
              </a:rPr>
              <a:t> </a:t>
            </a:r>
            <a:r>
              <a:rPr lang="el-GR" sz="4000" dirty="0">
                <a:latin typeface="Cambria Math" panose="02040503050406030204" pitchFamily="18" charset="0"/>
                <a:ea typeface="Cambria Math" panose="02040503050406030204" pitchFamily="18" charset="0"/>
              </a:rPr>
              <a:t>π.χ. δανεισμοί</a:t>
            </a:r>
          </a:p>
          <a:p>
            <a:endParaRPr lang="el-GR" dirty="0"/>
          </a:p>
        </p:txBody>
      </p:sp>
      <p:sp>
        <p:nvSpPr>
          <p:cNvPr id="4" name="Slide Number Placeholder 3">
            <a:extLst>
              <a:ext uri="{FF2B5EF4-FFF2-40B4-BE49-F238E27FC236}">
                <a16:creationId xmlns:a16="http://schemas.microsoft.com/office/drawing/2014/main" id="{C39496EA-D5B1-4267-9614-4A949484F333}"/>
              </a:ext>
            </a:extLst>
          </p:cNvPr>
          <p:cNvSpPr>
            <a:spLocks noGrp="1"/>
          </p:cNvSpPr>
          <p:nvPr>
            <p:ph type="sldNum" sz="quarter" idx="12"/>
          </p:nvPr>
        </p:nvSpPr>
        <p:spPr/>
        <p:txBody>
          <a:bodyPr/>
          <a:lstStyle/>
          <a:p>
            <a:fld id="{212007AB-11E1-47BE-AAB8-20BD1F66D5A4}" type="slidenum">
              <a:rPr lang="el-GR" smtClean="0"/>
              <a:t>18</a:t>
            </a:fld>
            <a:endParaRPr lang="el-GR"/>
          </a:p>
        </p:txBody>
      </p:sp>
    </p:spTree>
    <p:extLst>
      <p:ext uri="{BB962C8B-B14F-4D97-AF65-F5344CB8AC3E}">
        <p14:creationId xmlns:p14="http://schemas.microsoft.com/office/powerpoint/2010/main" val="70901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66988" y="862885"/>
            <a:ext cx="10515600" cy="5493466"/>
          </a:xfrm>
        </p:spPr>
        <p:txBody>
          <a:bodyPr>
            <a:normAutofit/>
          </a:bodyPr>
          <a:lstStyle/>
          <a:p>
            <a:r>
              <a:rPr lang="el-GR" sz="4000" i="1" dirty="0">
                <a:latin typeface="Cambria Math" panose="02040503050406030204" pitchFamily="18" charset="0"/>
                <a:ea typeface="Cambria Math" panose="02040503050406030204" pitchFamily="18" charset="0"/>
              </a:rPr>
              <a:t>«Η αλληλεπίδραση των γλωσσών στο μυαλό ενός πολύγλωσσου επιδρά αρνητικά στην γλωσσική του επίδοση.» </a:t>
            </a:r>
          </a:p>
          <a:p>
            <a:endParaRPr lang="el-GR" sz="4000" i="1" dirty="0">
              <a:latin typeface="Cambria Math" panose="02040503050406030204" pitchFamily="18" charset="0"/>
              <a:ea typeface="Cambria Math" panose="02040503050406030204" pitchFamily="18" charset="0"/>
            </a:endParaRPr>
          </a:p>
          <a:p>
            <a:pPr marL="0" indent="0">
              <a:buNone/>
            </a:pPr>
            <a:endParaRPr lang="el-GR" sz="4000" dirty="0">
              <a:latin typeface="Cambria Math" panose="02040503050406030204" pitchFamily="18" charset="0"/>
              <a:ea typeface="Cambria Math" panose="02040503050406030204" pitchFamily="18" charset="0"/>
            </a:endParaRPr>
          </a:p>
          <a:p>
            <a:pPr marL="0" indent="0">
              <a:buNone/>
            </a:pPr>
            <a:r>
              <a:rPr lang="el-GR" sz="4000" dirty="0">
                <a:latin typeface="Cambria Math" panose="02040503050406030204" pitchFamily="18" charset="0"/>
                <a:ea typeface="Cambria Math" panose="02040503050406030204" pitchFamily="18" charset="0"/>
              </a:rPr>
              <a:t>Η παραπάνω αντίληψη όχι μόνο είναι </a:t>
            </a:r>
            <a:r>
              <a:rPr lang="el-GR" sz="4000" dirty="0">
                <a:solidFill>
                  <a:srgbClr val="C00000"/>
                </a:solidFill>
                <a:latin typeface="Cambria Math" panose="02040503050406030204" pitchFamily="18" charset="0"/>
                <a:ea typeface="Cambria Math" panose="02040503050406030204" pitchFamily="18" charset="0"/>
              </a:rPr>
              <a:t>μονόπλευρη</a:t>
            </a:r>
            <a:r>
              <a:rPr lang="el-GR" sz="4000" dirty="0">
                <a:latin typeface="Cambria Math" panose="02040503050406030204" pitchFamily="18" charset="0"/>
                <a:ea typeface="Cambria Math" panose="02040503050406030204" pitchFamily="18" charset="0"/>
              </a:rPr>
              <a:t> όσον αφορά την επίδραση των γλωσσών αλλά </a:t>
            </a:r>
            <a:r>
              <a:rPr lang="el-GR" sz="4000" dirty="0">
                <a:solidFill>
                  <a:srgbClr val="C00000"/>
                </a:solidFill>
                <a:latin typeface="Cambria Math" panose="02040503050406030204" pitchFamily="18" charset="0"/>
                <a:ea typeface="Cambria Math" panose="02040503050406030204" pitchFamily="18" charset="0"/>
              </a:rPr>
              <a:t>δεν κατανοεί </a:t>
            </a:r>
            <a:r>
              <a:rPr lang="el-GR" sz="4000" dirty="0">
                <a:latin typeface="Cambria Math" panose="02040503050406030204" pitchFamily="18" charset="0"/>
                <a:ea typeface="Cambria Math" panose="02040503050406030204" pitchFamily="18" charset="0"/>
              </a:rPr>
              <a:t>και τη φύση ενός πολύγλωσσου ατόμου.</a:t>
            </a:r>
          </a:p>
          <a:p>
            <a:endParaRPr lang="el-GR" dirty="0"/>
          </a:p>
        </p:txBody>
      </p:sp>
      <p:sp>
        <p:nvSpPr>
          <p:cNvPr id="2" name="Slide Number Placeholder 1">
            <a:extLst>
              <a:ext uri="{FF2B5EF4-FFF2-40B4-BE49-F238E27FC236}">
                <a16:creationId xmlns:a16="http://schemas.microsoft.com/office/drawing/2014/main" id="{EA25FFE3-99F2-4854-895D-6F08A4535F35}"/>
              </a:ext>
            </a:extLst>
          </p:cNvPr>
          <p:cNvSpPr>
            <a:spLocks noGrp="1"/>
          </p:cNvSpPr>
          <p:nvPr>
            <p:ph type="sldNum" sz="quarter" idx="12"/>
          </p:nvPr>
        </p:nvSpPr>
        <p:spPr/>
        <p:txBody>
          <a:bodyPr/>
          <a:lstStyle/>
          <a:p>
            <a:fld id="{212007AB-11E1-47BE-AAB8-20BD1F66D5A4}" type="slidenum">
              <a:rPr lang="el-GR" smtClean="0"/>
              <a:t>19</a:t>
            </a:fld>
            <a:endParaRPr lang="el-GR"/>
          </a:p>
        </p:txBody>
      </p:sp>
      <p:sp>
        <p:nvSpPr>
          <p:cNvPr id="4" name="Βέλος: Κάτω 3">
            <a:extLst>
              <a:ext uri="{FF2B5EF4-FFF2-40B4-BE49-F238E27FC236}">
                <a16:creationId xmlns:a16="http://schemas.microsoft.com/office/drawing/2014/main" id="{20E9EFFB-3486-433B-9623-6335FBC93D27}"/>
              </a:ext>
            </a:extLst>
          </p:cNvPr>
          <p:cNvSpPr/>
          <p:nvPr/>
        </p:nvSpPr>
        <p:spPr>
          <a:xfrm>
            <a:off x="5982472" y="2966720"/>
            <a:ext cx="484632" cy="660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00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860927"/>
          </a:xfrm>
        </p:spPr>
        <p:txBody>
          <a:bodyPr/>
          <a:lstStyle/>
          <a:p>
            <a:pPr algn="ctr"/>
            <a:r>
              <a:rPr lang="el-GR" dirty="0">
                <a:latin typeface="Cambria Math" panose="02040503050406030204" pitchFamily="18" charset="0"/>
                <a:ea typeface="Cambria Math" panose="02040503050406030204" pitchFamily="18" charset="0"/>
              </a:rPr>
              <a:t>ΠΡΟΣΔΟΚΙΕΣ</a:t>
            </a:r>
          </a:p>
        </p:txBody>
      </p:sp>
      <p:sp>
        <p:nvSpPr>
          <p:cNvPr id="3" name="Θέση περιεχομένου 2"/>
          <p:cNvSpPr>
            <a:spLocks noGrp="1"/>
          </p:cNvSpPr>
          <p:nvPr>
            <p:ph idx="1"/>
          </p:nvPr>
        </p:nvSpPr>
        <p:spPr>
          <a:xfrm>
            <a:off x="1803633" y="1793333"/>
            <a:ext cx="8741328" cy="4195481"/>
          </a:xfrm>
        </p:spPr>
        <p:txBody>
          <a:bodyPr>
            <a:normAutofit/>
          </a:bodyPr>
          <a:lstStyle/>
          <a:p>
            <a:pPr>
              <a:lnSpc>
                <a:spcPct val="150000"/>
              </a:lnSpc>
              <a:spcBef>
                <a:spcPts val="0"/>
              </a:spcBef>
            </a:pPr>
            <a:r>
              <a:rPr lang="el-GR" sz="2800" dirty="0">
                <a:latin typeface="Cambria Math" panose="02040503050406030204" pitchFamily="18" charset="0"/>
                <a:ea typeface="Cambria Math" panose="02040503050406030204" pitchFamily="18" charset="0"/>
              </a:rPr>
              <a:t>Κατά τη γνώμη μου το αντικείμενο/περιεχόμενο του σημερινού μαθήματος θα είναι… </a:t>
            </a:r>
          </a:p>
          <a:p>
            <a:pPr marL="0" indent="0">
              <a:lnSpc>
                <a:spcPct val="150000"/>
              </a:lnSpc>
              <a:spcBef>
                <a:spcPts val="0"/>
              </a:spcBef>
              <a:buNone/>
            </a:pPr>
            <a:endParaRPr lang="el-GR" sz="2800" dirty="0">
              <a:latin typeface="Cambria Math" panose="02040503050406030204" pitchFamily="18" charset="0"/>
              <a:ea typeface="Cambria Math" panose="02040503050406030204" pitchFamily="18" charset="0"/>
            </a:endParaRPr>
          </a:p>
          <a:p>
            <a:pPr>
              <a:lnSpc>
                <a:spcPct val="150000"/>
              </a:lnSpc>
              <a:spcBef>
                <a:spcPts val="0"/>
              </a:spcBef>
            </a:pPr>
            <a:r>
              <a:rPr lang="el-GR" sz="2800" dirty="0">
                <a:latin typeface="Cambria Math" panose="02040503050406030204" pitchFamily="18" charset="0"/>
                <a:ea typeface="Cambria Math" panose="02040503050406030204" pitchFamily="18" charset="0"/>
              </a:rPr>
              <a:t>Ελπίζω να αποκομίσω από το μάθημα… </a:t>
            </a:r>
          </a:p>
        </p:txBody>
      </p:sp>
      <p:sp>
        <p:nvSpPr>
          <p:cNvPr id="4" name="Θέση αριθμού διαφάνειας 3">
            <a:extLst>
              <a:ext uri="{FF2B5EF4-FFF2-40B4-BE49-F238E27FC236}">
                <a16:creationId xmlns:a16="http://schemas.microsoft.com/office/drawing/2014/main" id="{87E73318-B542-46F5-B770-D54A042E195D}"/>
              </a:ext>
            </a:extLst>
          </p:cNvPr>
          <p:cNvSpPr>
            <a:spLocks noGrp="1"/>
          </p:cNvSpPr>
          <p:nvPr>
            <p:ph type="sldNum" sz="quarter" idx="12"/>
          </p:nvPr>
        </p:nvSpPr>
        <p:spPr/>
        <p:txBody>
          <a:bodyPr/>
          <a:lstStyle/>
          <a:p>
            <a:fld id="{87483BCD-306B-4C3F-849F-2E3BFD100B01}" type="slidenum">
              <a:rPr lang="el-GR" smtClean="0"/>
              <a:t>2</a:t>
            </a:fld>
            <a:endParaRPr lang="el-GR"/>
          </a:p>
        </p:txBody>
      </p:sp>
    </p:spTree>
    <p:extLst>
      <p:ext uri="{BB962C8B-B14F-4D97-AF65-F5344CB8AC3E}">
        <p14:creationId xmlns:p14="http://schemas.microsoft.com/office/powerpoint/2010/main" val="280856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07607"/>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l-GR" sz="4000" b="1" dirty="0">
                <a:latin typeface="Cambria Math" panose="02040503050406030204" pitchFamily="18" charset="0"/>
                <a:ea typeface="Cambria Math" panose="02040503050406030204" pitchFamily="18" charset="0"/>
              </a:rPr>
              <a:t>Διγλωσσία και κοινωνία</a:t>
            </a:r>
          </a:p>
        </p:txBody>
      </p:sp>
      <p:graphicFrame>
        <p:nvGraphicFramePr>
          <p:cNvPr id="4" name="Θέση περιεχομένου 3"/>
          <p:cNvGraphicFramePr>
            <a:graphicFrameLocks noGrp="1"/>
          </p:cNvGraphicFramePr>
          <p:nvPr>
            <p:ph idx="1"/>
          </p:nvPr>
        </p:nvGraphicFramePr>
        <p:xfrm>
          <a:off x="838201" y="979488"/>
          <a:ext cx="5867400" cy="4694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AC014FC-2BBA-4996-91F9-307D0CD2B279}"/>
              </a:ext>
            </a:extLst>
          </p:cNvPr>
          <p:cNvSpPr>
            <a:spLocks noGrp="1"/>
          </p:cNvSpPr>
          <p:nvPr>
            <p:ph type="sldNum" sz="quarter" idx="12"/>
          </p:nvPr>
        </p:nvSpPr>
        <p:spPr/>
        <p:txBody>
          <a:bodyPr/>
          <a:lstStyle/>
          <a:p>
            <a:fld id="{212007AB-11E1-47BE-AAB8-20BD1F66D5A4}" type="slidenum">
              <a:rPr lang="el-GR" smtClean="0"/>
              <a:t>20</a:t>
            </a:fld>
            <a:endParaRPr lang="el-GR"/>
          </a:p>
        </p:txBody>
      </p:sp>
      <p:pic>
        <p:nvPicPr>
          <p:cNvPr id="5" name="Picture 4">
            <a:extLst>
              <a:ext uri="{FF2B5EF4-FFF2-40B4-BE49-F238E27FC236}">
                <a16:creationId xmlns:a16="http://schemas.microsoft.com/office/drawing/2014/main" id="{CE3D34B9-F9C0-4413-8BFA-1F180BF624D4}"/>
              </a:ext>
            </a:extLst>
          </p:cNvPr>
          <p:cNvPicPr>
            <a:picLocks noChangeAspect="1"/>
          </p:cNvPicPr>
          <p:nvPr/>
        </p:nvPicPr>
        <p:blipFill>
          <a:blip r:embed="rId8"/>
          <a:stretch>
            <a:fillRect/>
          </a:stretch>
        </p:blipFill>
        <p:spPr>
          <a:xfrm>
            <a:off x="5948039" y="2016369"/>
            <a:ext cx="6270968" cy="3345744"/>
          </a:xfrm>
          <a:prstGeom prst="rect">
            <a:avLst/>
          </a:prstGeom>
        </p:spPr>
      </p:pic>
    </p:spTree>
    <p:extLst>
      <p:ext uri="{BB962C8B-B14F-4D97-AF65-F5344CB8AC3E}">
        <p14:creationId xmlns:p14="http://schemas.microsoft.com/office/powerpoint/2010/main" val="2368175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38C678-1BCE-4DA8-8EC1-BEF3B636E21C}"/>
              </a:ext>
            </a:extLst>
          </p:cNvPr>
          <p:cNvSpPr>
            <a:spLocks noGrp="1"/>
          </p:cNvSpPr>
          <p:nvPr>
            <p:ph type="title"/>
          </p:nvPr>
        </p:nvSpPr>
        <p:spPr/>
        <p:txBody>
          <a:bodyPr/>
          <a:lstStyle/>
          <a:p>
            <a:r>
              <a:rPr lang="el-GR" dirty="0">
                <a:latin typeface="Cambria Math" panose="02040503050406030204" pitchFamily="18" charset="0"/>
                <a:ea typeface="Cambria Math" panose="02040503050406030204" pitchFamily="18" charset="0"/>
              </a:rPr>
              <a:t>Δίγλωσσο παιδί</a:t>
            </a:r>
          </a:p>
        </p:txBody>
      </p:sp>
      <p:sp>
        <p:nvSpPr>
          <p:cNvPr id="3" name="Θέση περιεχομένου 2">
            <a:extLst>
              <a:ext uri="{FF2B5EF4-FFF2-40B4-BE49-F238E27FC236}">
                <a16:creationId xmlns:a16="http://schemas.microsoft.com/office/drawing/2014/main" id="{6FE5F2DB-A3C0-488B-9177-AEA90952F67D}"/>
              </a:ext>
            </a:extLst>
          </p:cNvPr>
          <p:cNvSpPr>
            <a:spLocks noGrp="1"/>
          </p:cNvSpPr>
          <p:nvPr>
            <p:ph idx="1"/>
          </p:nvPr>
        </p:nvSpPr>
        <p:spPr/>
        <p:txBody>
          <a:bodyPr/>
          <a:lstStyle/>
          <a:p>
            <a:pPr algn="l"/>
            <a:r>
              <a:rPr lang="el-GR" sz="1800" b="0" i="0" u="none" strike="noStrike" baseline="0" dirty="0">
                <a:solidFill>
                  <a:srgbClr val="244061"/>
                </a:solidFill>
              </a:rPr>
              <a:t> </a:t>
            </a:r>
            <a:r>
              <a:rPr lang="el-GR" b="1" i="1" u="none" strike="noStrike" baseline="0" dirty="0">
                <a:solidFill>
                  <a:srgbClr val="244061"/>
                </a:solidFill>
                <a:latin typeface="Cambria Math" panose="02040503050406030204" pitchFamily="18" charset="0"/>
                <a:ea typeface="Cambria Math" panose="02040503050406030204" pitchFamily="18" charset="0"/>
              </a:rPr>
              <a:t>Δίγλωσσο </a:t>
            </a:r>
            <a:r>
              <a:rPr lang="el-GR" b="0" i="0" u="none" strike="noStrike" baseline="0" dirty="0">
                <a:solidFill>
                  <a:srgbClr val="000000"/>
                </a:solidFill>
                <a:latin typeface="Cambria Math" panose="02040503050406030204" pitchFamily="18" charset="0"/>
                <a:ea typeface="Cambria Math" panose="02040503050406030204" pitchFamily="18" charset="0"/>
              </a:rPr>
              <a:t>παιδί θεωρείται αυτό που μεγαλώνει με δύο γλώσσες, δηλαδή έρχεται σε επαφή με δεδομένα από δύο γλώσσες από τη γέννησή του (</a:t>
            </a:r>
            <a:r>
              <a:rPr lang="el-GR" b="1" i="1" u="none" strike="noStrike" baseline="0" dirty="0">
                <a:solidFill>
                  <a:srgbClr val="244061"/>
                </a:solidFill>
                <a:latin typeface="Cambria Math" panose="02040503050406030204" pitchFamily="18" charset="0"/>
                <a:ea typeface="Cambria Math" panose="02040503050406030204" pitchFamily="18" charset="0"/>
              </a:rPr>
              <a:t>ταυτόχρονη </a:t>
            </a:r>
            <a:r>
              <a:rPr lang="el-GR" b="0" i="0" u="none" strike="noStrike" baseline="0" dirty="0">
                <a:solidFill>
                  <a:srgbClr val="000000"/>
                </a:solidFill>
                <a:latin typeface="Cambria Math" panose="02040503050406030204" pitchFamily="18" charset="0"/>
                <a:ea typeface="Cambria Math" panose="02040503050406030204" pitchFamily="18" charset="0"/>
              </a:rPr>
              <a:t>διγλωσσία) ή έρχεται σε επαφή με ένα δεύτερο γλωσσικό σύστημα πριν την ηλικία των 5 ετών (</a:t>
            </a:r>
            <a:r>
              <a:rPr lang="el-GR" b="1" i="1" u="none" strike="noStrike" baseline="0" dirty="0">
                <a:solidFill>
                  <a:srgbClr val="244061"/>
                </a:solidFill>
                <a:latin typeface="Cambria Math" panose="02040503050406030204" pitchFamily="18" charset="0"/>
                <a:ea typeface="Cambria Math" panose="02040503050406030204" pitchFamily="18" charset="0"/>
              </a:rPr>
              <a:t>διαδοχική </a:t>
            </a:r>
            <a:r>
              <a:rPr lang="el-GR" b="0" i="0" u="none" strike="noStrike" baseline="0" dirty="0">
                <a:solidFill>
                  <a:srgbClr val="000000"/>
                </a:solidFill>
                <a:latin typeface="Cambria Math" panose="02040503050406030204" pitchFamily="18" charset="0"/>
                <a:ea typeface="Cambria Math" panose="02040503050406030204" pitchFamily="18" charset="0"/>
              </a:rPr>
              <a:t>διγλωσσία).</a:t>
            </a:r>
            <a:endParaRPr lang="el-GR" dirty="0">
              <a:latin typeface="Cambria Math" panose="02040503050406030204" pitchFamily="18" charset="0"/>
              <a:ea typeface="Cambria Math" panose="02040503050406030204" pitchFamily="18" charset="0"/>
            </a:endParaRPr>
          </a:p>
        </p:txBody>
      </p:sp>
      <p:sp>
        <p:nvSpPr>
          <p:cNvPr id="4" name="Θέση αριθμού διαφάνειας 3">
            <a:extLst>
              <a:ext uri="{FF2B5EF4-FFF2-40B4-BE49-F238E27FC236}">
                <a16:creationId xmlns:a16="http://schemas.microsoft.com/office/drawing/2014/main" id="{D094AD1E-F1F6-4C7F-AAFA-2ACB78B888C4}"/>
              </a:ext>
            </a:extLst>
          </p:cNvPr>
          <p:cNvSpPr>
            <a:spLocks noGrp="1"/>
          </p:cNvSpPr>
          <p:nvPr>
            <p:ph type="sldNum" sz="quarter" idx="12"/>
          </p:nvPr>
        </p:nvSpPr>
        <p:spPr/>
        <p:txBody>
          <a:bodyPr/>
          <a:lstStyle/>
          <a:p>
            <a:fld id="{87483BCD-306B-4C3F-849F-2E3BFD100B01}" type="slidenum">
              <a:rPr lang="el-GR" smtClean="0"/>
              <a:t>21</a:t>
            </a:fld>
            <a:endParaRPr lang="el-GR"/>
          </a:p>
        </p:txBody>
      </p:sp>
    </p:spTree>
    <p:extLst>
      <p:ext uri="{BB962C8B-B14F-4D97-AF65-F5344CB8AC3E}">
        <p14:creationId xmlns:p14="http://schemas.microsoft.com/office/powerpoint/2010/main" val="3866674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334684-C718-4599-BF0F-E5B4C605C2C1}"/>
              </a:ext>
            </a:extLst>
          </p:cNvPr>
          <p:cNvSpPr>
            <a:spLocks noGrp="1"/>
          </p:cNvSpPr>
          <p:nvPr>
            <p:ph type="title"/>
          </p:nvPr>
        </p:nvSpPr>
        <p:spPr>
          <a:xfrm>
            <a:off x="838200" y="365125"/>
            <a:ext cx="10515600" cy="407035"/>
          </a:xfrm>
        </p:spPr>
        <p:txBody>
          <a:bodyPr>
            <a:normAutofit fontScale="90000"/>
          </a:bodyPr>
          <a:lstStyle/>
          <a:p>
            <a:br>
              <a:rPr lang="el-GR" sz="2700" dirty="0">
                <a:latin typeface="Cambria Math" panose="02040503050406030204" pitchFamily="18" charset="0"/>
                <a:ea typeface="Cambria Math" panose="02040503050406030204" pitchFamily="18" charset="0"/>
              </a:rPr>
            </a:br>
            <a:r>
              <a:rPr lang="el-GR" sz="2700" dirty="0">
                <a:latin typeface="Cambria Math" panose="02040503050406030204" pitchFamily="18" charset="0"/>
                <a:ea typeface="Cambria Math" panose="02040503050406030204" pitchFamily="18" charset="0"/>
              </a:rPr>
              <a:t>Περιπτώσεις δίγλωσσων παιδιών με ελληνική Γ2</a:t>
            </a:r>
            <a:br>
              <a:rPr lang="el-GR" sz="4400" dirty="0">
                <a:latin typeface="Cambria Math" panose="02040503050406030204" pitchFamily="18" charset="0"/>
                <a:ea typeface="Cambria Math" panose="02040503050406030204" pitchFamily="18" charset="0"/>
              </a:rPr>
            </a:br>
            <a:endParaRPr lang="el-GR" dirty="0"/>
          </a:p>
        </p:txBody>
      </p:sp>
      <p:sp>
        <p:nvSpPr>
          <p:cNvPr id="4" name="Θέση αριθμού διαφάνειας 3">
            <a:extLst>
              <a:ext uri="{FF2B5EF4-FFF2-40B4-BE49-F238E27FC236}">
                <a16:creationId xmlns:a16="http://schemas.microsoft.com/office/drawing/2014/main" id="{CCBCE8E3-42D9-4652-A93D-DC549288AFC7}"/>
              </a:ext>
            </a:extLst>
          </p:cNvPr>
          <p:cNvSpPr>
            <a:spLocks noGrp="1"/>
          </p:cNvSpPr>
          <p:nvPr>
            <p:ph type="sldNum" sz="quarter" idx="12"/>
          </p:nvPr>
        </p:nvSpPr>
        <p:spPr/>
        <p:txBody>
          <a:bodyPr/>
          <a:lstStyle/>
          <a:p>
            <a:fld id="{87483BCD-306B-4C3F-849F-2E3BFD100B01}" type="slidenum">
              <a:rPr lang="el-GR" smtClean="0"/>
              <a:t>22</a:t>
            </a:fld>
            <a:endParaRPr lang="el-GR"/>
          </a:p>
        </p:txBody>
      </p:sp>
      <p:sp>
        <p:nvSpPr>
          <p:cNvPr id="7" name="Φυσαλίδα ομιλίας: Έλλειψη 6">
            <a:extLst>
              <a:ext uri="{FF2B5EF4-FFF2-40B4-BE49-F238E27FC236}">
                <a16:creationId xmlns:a16="http://schemas.microsoft.com/office/drawing/2014/main" id="{EA4AA31D-E349-436B-8B4E-184A6E7A8E1E}"/>
              </a:ext>
            </a:extLst>
          </p:cNvPr>
          <p:cNvSpPr/>
          <p:nvPr/>
        </p:nvSpPr>
        <p:spPr>
          <a:xfrm>
            <a:off x="2438400" y="3972559"/>
            <a:ext cx="2540000" cy="144919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mbria Math" panose="02040503050406030204" pitchFamily="18" charset="0"/>
                <a:ea typeface="Cambria Math" panose="02040503050406030204" pitchFamily="18" charset="0"/>
              </a:rPr>
              <a:t>Παιδία από μικτούς γάμους</a:t>
            </a:r>
          </a:p>
        </p:txBody>
      </p:sp>
      <p:sp>
        <p:nvSpPr>
          <p:cNvPr id="8" name="Φυσαλίδα ομιλίας: Έλλειψη 7">
            <a:extLst>
              <a:ext uri="{FF2B5EF4-FFF2-40B4-BE49-F238E27FC236}">
                <a16:creationId xmlns:a16="http://schemas.microsoft.com/office/drawing/2014/main" id="{46865CB3-D99F-490F-82FF-B996481E85AB}"/>
              </a:ext>
            </a:extLst>
          </p:cNvPr>
          <p:cNvSpPr/>
          <p:nvPr/>
        </p:nvSpPr>
        <p:spPr>
          <a:xfrm>
            <a:off x="8150860" y="4423283"/>
            <a:ext cx="2540000" cy="144919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mbria Math" panose="02040503050406030204" pitchFamily="18" charset="0"/>
                <a:ea typeface="Cambria Math" panose="02040503050406030204" pitchFamily="18" charset="0"/>
              </a:rPr>
              <a:t>Παιδιά της διασποράς</a:t>
            </a:r>
          </a:p>
        </p:txBody>
      </p:sp>
      <p:sp>
        <p:nvSpPr>
          <p:cNvPr id="9" name="Φυσαλίδα ομιλίας: Έλλειψη 8">
            <a:extLst>
              <a:ext uri="{FF2B5EF4-FFF2-40B4-BE49-F238E27FC236}">
                <a16:creationId xmlns:a16="http://schemas.microsoft.com/office/drawing/2014/main" id="{348C129F-24DC-41A3-9D7F-2EBDC886B621}"/>
              </a:ext>
            </a:extLst>
          </p:cNvPr>
          <p:cNvSpPr/>
          <p:nvPr/>
        </p:nvSpPr>
        <p:spPr>
          <a:xfrm>
            <a:off x="6069330" y="2645282"/>
            <a:ext cx="2743200" cy="144919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mbria Math" panose="02040503050406030204" pitchFamily="18" charset="0"/>
                <a:ea typeface="Cambria Math" panose="02040503050406030204" pitchFamily="18" charset="0"/>
              </a:rPr>
              <a:t>Παιδιά της μειονότητας στην Θράκη </a:t>
            </a:r>
          </a:p>
        </p:txBody>
      </p:sp>
      <p:sp>
        <p:nvSpPr>
          <p:cNvPr id="10" name="Φυσαλίδα ομιλίας: Έλλειψη 9">
            <a:extLst>
              <a:ext uri="{FF2B5EF4-FFF2-40B4-BE49-F238E27FC236}">
                <a16:creationId xmlns:a16="http://schemas.microsoft.com/office/drawing/2014/main" id="{11B5FB4A-DBB6-4CDA-88AA-15534433088A}"/>
              </a:ext>
            </a:extLst>
          </p:cNvPr>
          <p:cNvSpPr/>
          <p:nvPr/>
        </p:nvSpPr>
        <p:spPr>
          <a:xfrm>
            <a:off x="7851140" y="627761"/>
            <a:ext cx="2839720" cy="160197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mbria Math" panose="02040503050406030204" pitchFamily="18" charset="0"/>
                <a:ea typeface="Cambria Math" panose="02040503050406030204" pitchFamily="18" charset="0"/>
              </a:rPr>
              <a:t>Παιδιά </a:t>
            </a:r>
            <a:r>
              <a:rPr lang="el-GR" dirty="0" err="1">
                <a:solidFill>
                  <a:schemeClr val="tx1"/>
                </a:solidFill>
                <a:latin typeface="Cambria Math" panose="02040503050406030204" pitchFamily="18" charset="0"/>
                <a:ea typeface="Cambria Math" panose="02040503050406030204" pitchFamily="18" charset="0"/>
              </a:rPr>
              <a:t>Ρομά</a:t>
            </a:r>
            <a:r>
              <a:rPr lang="el-GR" dirty="0">
                <a:solidFill>
                  <a:schemeClr val="tx1"/>
                </a:solidFill>
                <a:latin typeface="Cambria Math" panose="02040503050406030204" pitchFamily="18" charset="0"/>
                <a:ea typeface="Cambria Math" panose="02040503050406030204" pitchFamily="18" charset="0"/>
              </a:rPr>
              <a:t> </a:t>
            </a:r>
          </a:p>
        </p:txBody>
      </p:sp>
      <p:sp>
        <p:nvSpPr>
          <p:cNvPr id="11" name="Φυσαλίδα ομιλίας: Έλλειψη 10">
            <a:extLst>
              <a:ext uri="{FF2B5EF4-FFF2-40B4-BE49-F238E27FC236}">
                <a16:creationId xmlns:a16="http://schemas.microsoft.com/office/drawing/2014/main" id="{36855DEA-B9F6-4B36-9920-CD2C958E6E84}"/>
              </a:ext>
            </a:extLst>
          </p:cNvPr>
          <p:cNvSpPr/>
          <p:nvPr/>
        </p:nvSpPr>
        <p:spPr>
          <a:xfrm>
            <a:off x="1051560" y="1315720"/>
            <a:ext cx="4089400" cy="210947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mbria Math" panose="02040503050406030204" pitchFamily="18" charset="0"/>
                <a:ea typeface="Cambria Math" panose="02040503050406030204" pitchFamily="18" charset="0"/>
              </a:rPr>
              <a:t>Παιδιά με μεταναστευτική βιογραφία (οικονομικοί μετανάστες + προσφυγές)  </a:t>
            </a:r>
          </a:p>
        </p:txBody>
      </p:sp>
    </p:spTree>
    <p:extLst>
      <p:ext uri="{BB962C8B-B14F-4D97-AF65-F5344CB8AC3E}">
        <p14:creationId xmlns:p14="http://schemas.microsoft.com/office/powerpoint/2010/main" val="2804871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B65D1E-BBAB-4F41-819A-2E2EF93FE7EC}"/>
              </a:ext>
            </a:extLst>
          </p:cNvPr>
          <p:cNvSpPr>
            <a:spLocks noGrp="1"/>
          </p:cNvSpPr>
          <p:nvPr>
            <p:ph type="title"/>
          </p:nvPr>
        </p:nvSpPr>
        <p:spPr>
          <a:xfrm>
            <a:off x="838200" y="365125"/>
            <a:ext cx="10515600" cy="762635"/>
          </a:xfrm>
        </p:spPr>
        <p:txBody>
          <a:bodyPr>
            <a:normAutofit/>
          </a:bodyPr>
          <a:lstStyle/>
          <a:p>
            <a:r>
              <a:rPr lang="el-GR" sz="2800" dirty="0">
                <a:latin typeface="Cambria Math" panose="02040503050406030204" pitchFamily="18" charset="0"/>
                <a:ea typeface="Cambria Math" panose="02040503050406030204" pitchFamily="18" charset="0"/>
              </a:rPr>
              <a:t>Περιπτώσεις εκπαιδευτικών δομών με μαθητές της ελληνικής Γ2 </a:t>
            </a:r>
          </a:p>
        </p:txBody>
      </p:sp>
      <p:sp>
        <p:nvSpPr>
          <p:cNvPr id="4" name="Θέση αριθμού διαφάνειας 3">
            <a:extLst>
              <a:ext uri="{FF2B5EF4-FFF2-40B4-BE49-F238E27FC236}">
                <a16:creationId xmlns:a16="http://schemas.microsoft.com/office/drawing/2014/main" id="{384341BE-56F8-498E-A7DE-A114C477915D}"/>
              </a:ext>
            </a:extLst>
          </p:cNvPr>
          <p:cNvSpPr>
            <a:spLocks noGrp="1"/>
          </p:cNvSpPr>
          <p:nvPr>
            <p:ph type="sldNum" sz="quarter" idx="12"/>
          </p:nvPr>
        </p:nvSpPr>
        <p:spPr/>
        <p:txBody>
          <a:bodyPr/>
          <a:lstStyle/>
          <a:p>
            <a:fld id="{87483BCD-306B-4C3F-849F-2E3BFD100B01}" type="slidenum">
              <a:rPr lang="el-GR" smtClean="0"/>
              <a:t>23</a:t>
            </a:fld>
            <a:endParaRPr lang="el-GR"/>
          </a:p>
        </p:txBody>
      </p:sp>
      <p:sp>
        <p:nvSpPr>
          <p:cNvPr id="5" name="Φυσαλίδα ομιλίας: Ορθογώνιο 4">
            <a:extLst>
              <a:ext uri="{FF2B5EF4-FFF2-40B4-BE49-F238E27FC236}">
                <a16:creationId xmlns:a16="http://schemas.microsoft.com/office/drawing/2014/main" id="{7B50197F-2C46-41AA-B3B7-B92441532480}"/>
              </a:ext>
            </a:extLst>
          </p:cNvPr>
          <p:cNvSpPr/>
          <p:nvPr/>
        </p:nvSpPr>
        <p:spPr>
          <a:xfrm>
            <a:off x="5120640" y="1827656"/>
            <a:ext cx="2641600" cy="1708405"/>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mbria Math" panose="02040503050406030204" pitchFamily="18" charset="0"/>
                <a:ea typeface="Cambria Math" panose="02040503050406030204" pitchFamily="18" charset="0"/>
              </a:rPr>
              <a:t>Κέντρο δημιουργικής απασχόλησης </a:t>
            </a:r>
          </a:p>
        </p:txBody>
      </p:sp>
      <p:sp>
        <p:nvSpPr>
          <p:cNvPr id="12" name="Φυσαλίδα ομιλίας: Ορθογώνιο 11">
            <a:extLst>
              <a:ext uri="{FF2B5EF4-FFF2-40B4-BE49-F238E27FC236}">
                <a16:creationId xmlns:a16="http://schemas.microsoft.com/office/drawing/2014/main" id="{C425A813-5DB8-43A3-92BC-594EABA4002D}"/>
              </a:ext>
            </a:extLst>
          </p:cNvPr>
          <p:cNvSpPr/>
          <p:nvPr/>
        </p:nvSpPr>
        <p:spPr>
          <a:xfrm>
            <a:off x="4378960" y="4580509"/>
            <a:ext cx="2286000" cy="138811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mbria Math" panose="02040503050406030204" pitchFamily="18" charset="0"/>
                <a:ea typeface="Cambria Math" panose="02040503050406030204" pitchFamily="18" charset="0"/>
              </a:rPr>
              <a:t>Απογευματινό σχολείο στον Καναδά </a:t>
            </a:r>
          </a:p>
        </p:txBody>
      </p:sp>
      <p:sp>
        <p:nvSpPr>
          <p:cNvPr id="13" name="Φυσαλίδα ομιλίας: Ορθογώνιο 12">
            <a:extLst>
              <a:ext uri="{FF2B5EF4-FFF2-40B4-BE49-F238E27FC236}">
                <a16:creationId xmlns:a16="http://schemas.microsoft.com/office/drawing/2014/main" id="{7C51CD74-7F39-4285-8065-F23AE31BF4CF}"/>
              </a:ext>
            </a:extLst>
          </p:cNvPr>
          <p:cNvSpPr/>
          <p:nvPr/>
        </p:nvSpPr>
        <p:spPr>
          <a:xfrm>
            <a:off x="1473199" y="1581022"/>
            <a:ext cx="2626361" cy="1847977"/>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mbria Math" panose="02040503050406030204" pitchFamily="18" charset="0"/>
                <a:ea typeface="Cambria Math" panose="02040503050406030204" pitchFamily="18" charset="0"/>
              </a:rPr>
              <a:t>Δημόσιο νηπιαγωγείο</a:t>
            </a:r>
          </a:p>
        </p:txBody>
      </p:sp>
      <p:sp>
        <p:nvSpPr>
          <p:cNvPr id="14" name="Φυσαλίδα ομιλίας: Ορθογώνιο 13">
            <a:extLst>
              <a:ext uri="{FF2B5EF4-FFF2-40B4-BE49-F238E27FC236}">
                <a16:creationId xmlns:a16="http://schemas.microsoft.com/office/drawing/2014/main" id="{EB101E86-B8DC-4EB4-AD0D-8EAEDC27820B}"/>
              </a:ext>
            </a:extLst>
          </p:cNvPr>
          <p:cNvSpPr/>
          <p:nvPr/>
        </p:nvSpPr>
        <p:spPr>
          <a:xfrm>
            <a:off x="1473198" y="4235958"/>
            <a:ext cx="2286000" cy="1505204"/>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mbria Math" panose="02040503050406030204" pitchFamily="18" charset="0"/>
                <a:ea typeface="Cambria Math" panose="02040503050406030204" pitchFamily="18" charset="0"/>
              </a:rPr>
              <a:t>Δίγλωσσο νηπιαγωγείο στις Βρυξέλες </a:t>
            </a:r>
          </a:p>
        </p:txBody>
      </p:sp>
      <p:sp>
        <p:nvSpPr>
          <p:cNvPr id="15" name="Φυσαλίδα ομιλίας: Ορθογώνιο 14">
            <a:extLst>
              <a:ext uri="{FF2B5EF4-FFF2-40B4-BE49-F238E27FC236}">
                <a16:creationId xmlns:a16="http://schemas.microsoft.com/office/drawing/2014/main" id="{C839ECFF-F978-4308-B342-2995EE121098}"/>
              </a:ext>
            </a:extLst>
          </p:cNvPr>
          <p:cNvSpPr/>
          <p:nvPr/>
        </p:nvSpPr>
        <p:spPr>
          <a:xfrm>
            <a:off x="7863840" y="3827907"/>
            <a:ext cx="2641600" cy="1505204"/>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mbria Math" panose="02040503050406030204" pitchFamily="18" charset="0"/>
                <a:ea typeface="Cambria Math" panose="02040503050406030204" pitchFamily="18" charset="0"/>
              </a:rPr>
              <a:t>Κοινοτικό νηπιαγωγείο στην Γερμανία</a:t>
            </a:r>
          </a:p>
        </p:txBody>
      </p:sp>
      <p:sp>
        <p:nvSpPr>
          <p:cNvPr id="16" name="Φυσαλίδα ομιλίας: Ορθογώνιο 15">
            <a:extLst>
              <a:ext uri="{FF2B5EF4-FFF2-40B4-BE49-F238E27FC236}">
                <a16:creationId xmlns:a16="http://schemas.microsoft.com/office/drawing/2014/main" id="{0E658DCC-FF10-4B0D-BD05-A80F50EF3E2C}"/>
              </a:ext>
            </a:extLst>
          </p:cNvPr>
          <p:cNvSpPr/>
          <p:nvPr/>
        </p:nvSpPr>
        <p:spPr>
          <a:xfrm>
            <a:off x="8336280" y="1176655"/>
            <a:ext cx="2743200" cy="1505204"/>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ambria Math" panose="02040503050406030204" pitchFamily="18" charset="0"/>
                <a:ea typeface="Cambria Math" panose="02040503050406030204" pitchFamily="18" charset="0"/>
              </a:rPr>
              <a:t>Δομή προσφύγων </a:t>
            </a:r>
          </a:p>
        </p:txBody>
      </p:sp>
    </p:spTree>
    <p:extLst>
      <p:ext uri="{BB962C8B-B14F-4D97-AF65-F5344CB8AC3E}">
        <p14:creationId xmlns:p14="http://schemas.microsoft.com/office/powerpoint/2010/main" val="4061233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947F0A-D556-49C8-B9FC-D7410632AF63}"/>
              </a:ext>
            </a:extLst>
          </p:cNvPr>
          <p:cNvSpPr>
            <a:spLocks noGrp="1"/>
          </p:cNvSpPr>
          <p:nvPr>
            <p:ph type="title"/>
          </p:nvPr>
        </p:nvSpPr>
        <p:spPr>
          <a:xfrm>
            <a:off x="838200" y="365125"/>
            <a:ext cx="10515600" cy="701675"/>
          </a:xfrm>
        </p:spPr>
        <p:txBody>
          <a:bodyPr>
            <a:normAutofit/>
          </a:bodyPr>
          <a:lstStyle/>
          <a:p>
            <a:r>
              <a:rPr lang="el-GR" sz="2400" dirty="0">
                <a:latin typeface="Cambria Math" panose="02040503050406030204" pitchFamily="18" charset="0"/>
                <a:ea typeface="Cambria Math" panose="02040503050406030204" pitchFamily="18" charset="0"/>
              </a:rPr>
              <a:t>Πιθανά προβλήματα κατά την διδασκαλία της ελληνικής Γ2 στα νήπια  </a:t>
            </a:r>
          </a:p>
        </p:txBody>
      </p:sp>
      <p:sp>
        <p:nvSpPr>
          <p:cNvPr id="3" name="Θέση περιεχομένου 2">
            <a:extLst>
              <a:ext uri="{FF2B5EF4-FFF2-40B4-BE49-F238E27FC236}">
                <a16:creationId xmlns:a16="http://schemas.microsoft.com/office/drawing/2014/main" id="{C7F9881E-14D1-4696-9B8B-48116DCB3BAE}"/>
              </a:ext>
            </a:extLst>
          </p:cNvPr>
          <p:cNvSpPr>
            <a:spLocks noGrp="1"/>
          </p:cNvSpPr>
          <p:nvPr>
            <p:ph idx="1"/>
          </p:nvPr>
        </p:nvSpPr>
        <p:spPr>
          <a:xfrm>
            <a:off x="838200" y="1229360"/>
            <a:ext cx="10515600" cy="4947603"/>
          </a:xfrm>
        </p:spPr>
        <p:txBody>
          <a:bodyPr/>
          <a:lstStyle/>
          <a:p>
            <a:r>
              <a:rPr lang="el-GR" dirty="0">
                <a:latin typeface="Cambria Math" panose="02040503050406030204" pitchFamily="18" charset="0"/>
                <a:ea typeface="Cambria Math" panose="02040503050406030204" pitchFamily="18" charset="0"/>
              </a:rPr>
              <a:t>Το παιδί δεν έχει καμία προηγουμένη εμπειρία με την ελληνική γλώσσα.</a:t>
            </a:r>
          </a:p>
          <a:p>
            <a:r>
              <a:rPr lang="el-GR" dirty="0">
                <a:latin typeface="Cambria Math" panose="02040503050406030204" pitchFamily="18" charset="0"/>
                <a:ea typeface="Cambria Math" panose="02040503050406030204" pitchFamily="18" charset="0"/>
              </a:rPr>
              <a:t>Στην οικογένεια του παιδιού δεν υπάρχουν φυσικοί ομιλητές τις ελληνικής ή με υψηλό επίπεδο ελληνομάθειας</a:t>
            </a:r>
          </a:p>
          <a:p>
            <a:r>
              <a:rPr lang="el-GR" dirty="0">
                <a:latin typeface="Cambria Math" panose="02040503050406030204" pitchFamily="18" charset="0"/>
                <a:ea typeface="Cambria Math" panose="02040503050406030204" pitchFamily="18" charset="0"/>
              </a:rPr>
              <a:t>Το παιδί προέρχεται από οικογένεια χαμηλού </a:t>
            </a:r>
            <a:r>
              <a:rPr lang="el-GR" dirty="0" err="1">
                <a:latin typeface="Cambria Math" panose="02040503050406030204" pitchFamily="18" charset="0"/>
                <a:ea typeface="Cambria Math" panose="02040503050406030204" pitchFamily="18" charset="0"/>
              </a:rPr>
              <a:t>κοινωνικο</a:t>
            </a:r>
            <a:r>
              <a:rPr lang="el-GR" dirty="0">
                <a:latin typeface="Cambria Math" panose="02040503050406030204" pitchFamily="18" charset="0"/>
                <a:ea typeface="Cambria Math" panose="02040503050406030204" pitchFamily="18" charset="0"/>
              </a:rPr>
              <a:t>-οικονομικού επιπέδου</a:t>
            </a:r>
          </a:p>
          <a:p>
            <a:r>
              <a:rPr lang="el-GR" dirty="0">
                <a:latin typeface="Cambria Math" panose="02040503050406030204" pitchFamily="18" charset="0"/>
                <a:ea typeface="Cambria Math" panose="02040503050406030204" pitchFamily="18" charset="0"/>
              </a:rPr>
              <a:t>Το παιδί έχει την αίσθηση ότι δεν είναι ευπρόσδεκτο και ότι το γλωσσικό και πολιτισμικό του υπόβαθρο δεν αναγνωρίζεται και εκτιμάται.</a:t>
            </a:r>
          </a:p>
          <a:p>
            <a:endParaRPr lang="el-GR" dirty="0">
              <a:latin typeface="Cambria Math" panose="02040503050406030204" pitchFamily="18" charset="0"/>
              <a:ea typeface="Cambria Math" panose="02040503050406030204" pitchFamily="18" charset="0"/>
            </a:endParaRPr>
          </a:p>
          <a:p>
            <a:endParaRPr lang="el-GR" dirty="0">
              <a:latin typeface="Cambria Math" panose="02040503050406030204" pitchFamily="18" charset="0"/>
              <a:ea typeface="Cambria Math" panose="02040503050406030204" pitchFamily="18" charset="0"/>
            </a:endParaRPr>
          </a:p>
        </p:txBody>
      </p:sp>
      <p:sp>
        <p:nvSpPr>
          <p:cNvPr id="4" name="Θέση αριθμού διαφάνειας 3">
            <a:extLst>
              <a:ext uri="{FF2B5EF4-FFF2-40B4-BE49-F238E27FC236}">
                <a16:creationId xmlns:a16="http://schemas.microsoft.com/office/drawing/2014/main" id="{A55D9B7D-4804-4725-9799-9F1C2E92DE31}"/>
              </a:ext>
            </a:extLst>
          </p:cNvPr>
          <p:cNvSpPr>
            <a:spLocks noGrp="1"/>
          </p:cNvSpPr>
          <p:nvPr>
            <p:ph type="sldNum" sz="quarter" idx="12"/>
          </p:nvPr>
        </p:nvSpPr>
        <p:spPr/>
        <p:txBody>
          <a:bodyPr/>
          <a:lstStyle/>
          <a:p>
            <a:fld id="{87483BCD-306B-4C3F-849F-2E3BFD100B01}" type="slidenum">
              <a:rPr lang="el-GR" smtClean="0"/>
              <a:t>24</a:t>
            </a:fld>
            <a:endParaRPr lang="el-GR"/>
          </a:p>
        </p:txBody>
      </p:sp>
    </p:spTree>
    <p:extLst>
      <p:ext uri="{BB962C8B-B14F-4D97-AF65-F5344CB8AC3E}">
        <p14:creationId xmlns:p14="http://schemas.microsoft.com/office/powerpoint/2010/main" val="2459797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2BA142-8DF5-4D90-B84C-274978ABB7F6}"/>
              </a:ext>
            </a:extLst>
          </p:cNvPr>
          <p:cNvSpPr>
            <a:spLocks noGrp="1"/>
          </p:cNvSpPr>
          <p:nvPr>
            <p:ph type="title"/>
          </p:nvPr>
        </p:nvSpPr>
        <p:spPr>
          <a:xfrm>
            <a:off x="838200" y="365126"/>
            <a:ext cx="10515600" cy="759000"/>
          </a:xfrm>
        </p:spPr>
        <p:txBody>
          <a:bodyPr>
            <a:normAutofit/>
          </a:bodyPr>
          <a:lstStyle/>
          <a:p>
            <a:r>
              <a:rPr lang="el-GR" sz="3200" dirty="0">
                <a:latin typeface="Cambria Math" panose="02040503050406030204" pitchFamily="18" charset="0"/>
                <a:ea typeface="Cambria Math" panose="02040503050406030204" pitchFamily="18" charset="0"/>
              </a:rPr>
              <a:t>Οδηγίες για την/τον νηπιαγωγό</a:t>
            </a:r>
          </a:p>
        </p:txBody>
      </p:sp>
      <p:sp>
        <p:nvSpPr>
          <p:cNvPr id="3" name="Θέση περιεχομένου 2">
            <a:extLst>
              <a:ext uri="{FF2B5EF4-FFF2-40B4-BE49-F238E27FC236}">
                <a16:creationId xmlns:a16="http://schemas.microsoft.com/office/drawing/2014/main" id="{7D29639E-BE41-4677-A780-C051EC2BBD3D}"/>
              </a:ext>
            </a:extLst>
          </p:cNvPr>
          <p:cNvSpPr>
            <a:spLocks noGrp="1"/>
          </p:cNvSpPr>
          <p:nvPr>
            <p:ph idx="1"/>
          </p:nvPr>
        </p:nvSpPr>
        <p:spPr>
          <a:xfrm>
            <a:off x="838200" y="1342239"/>
            <a:ext cx="10515600" cy="4834724"/>
          </a:xfrm>
        </p:spPr>
        <p:txBody>
          <a:bodyPr/>
          <a:lstStyle/>
          <a:p>
            <a:r>
              <a:rPr lang="el-GR" dirty="0">
                <a:latin typeface="Cambria Math" panose="02040503050406030204" pitchFamily="18" charset="0"/>
                <a:ea typeface="Cambria Math" panose="02040503050406030204" pitchFamily="18" charset="0"/>
              </a:rPr>
              <a:t>Οδηγός Νηπιαγωγού για τη διδασκαλία της ελληνικής ως δεύτερης γλώσσας </a:t>
            </a:r>
            <a:r>
              <a:rPr lang="en-GB" dirty="0">
                <a:latin typeface="Cambria Math" panose="02040503050406030204" pitchFamily="18" charset="0"/>
                <a:ea typeface="Cambria Math" panose="02040503050406030204" pitchFamily="18" charset="0"/>
                <a:hlinkClick r:id="rId2"/>
              </a:rPr>
              <a:t>https://www.greek-language.gr/certification/research/show.html?id=25</a:t>
            </a:r>
            <a:r>
              <a:rPr lang="el-GR" dirty="0">
                <a:latin typeface="Cambria Math" panose="02040503050406030204" pitchFamily="18" charset="0"/>
                <a:ea typeface="Cambria Math" panose="02040503050406030204" pitchFamily="18" charset="0"/>
              </a:rPr>
              <a:t> </a:t>
            </a:r>
            <a:endParaRPr lang="en-US" dirty="0">
              <a:latin typeface="Cambria Math" panose="02040503050406030204" pitchFamily="18" charset="0"/>
              <a:ea typeface="Cambria Math" panose="02040503050406030204" pitchFamily="18" charset="0"/>
            </a:endParaRPr>
          </a:p>
          <a:p>
            <a:r>
              <a:rPr lang="el-GR" dirty="0">
                <a:latin typeface="Cambria Math" panose="02040503050406030204" pitchFamily="18" charset="0"/>
                <a:ea typeface="Cambria Math" panose="02040503050406030204" pitchFamily="18" charset="0"/>
              </a:rPr>
              <a:t>Αναλυτικά Προγράμματα Σπουδών </a:t>
            </a:r>
            <a:r>
              <a:rPr lang="en-US"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νηπιαγωγείο - Ελληνική ΓΠΚ </a:t>
            </a:r>
            <a:r>
              <a:rPr lang="en-GB" dirty="0">
                <a:latin typeface="Cambria Math" panose="02040503050406030204" pitchFamily="18" charset="0"/>
                <a:ea typeface="Cambria Math" panose="02040503050406030204" pitchFamily="18" charset="0"/>
                <a:hlinkClick r:id="rId3"/>
              </a:rPr>
              <a:t>https://drive.google.com/file/d/1nz1mYLPx3ZzG8j9nVgLhjTiC8Efmhcy3/view</a:t>
            </a:r>
            <a:endParaRPr lang="el-GR" dirty="0">
              <a:latin typeface="Cambria Math" panose="02040503050406030204" pitchFamily="18" charset="0"/>
              <a:ea typeface="Cambria Math" panose="02040503050406030204" pitchFamily="18" charset="0"/>
            </a:endParaRPr>
          </a:p>
          <a:p>
            <a:r>
              <a:rPr lang="el-GR" dirty="0">
                <a:latin typeface="Cambria Math" panose="02040503050406030204" pitchFamily="18" charset="0"/>
                <a:ea typeface="Cambria Math" panose="02040503050406030204" pitchFamily="18" charset="0"/>
              </a:rPr>
              <a:t>Οδηγός Εκπαιδευτικού για το Π.Σ. του Νηπιαγωγείο (2011)</a:t>
            </a:r>
          </a:p>
          <a:p>
            <a:r>
              <a:rPr lang="el-GR" dirty="0">
                <a:latin typeface="Cambria Math" panose="02040503050406030204" pitchFamily="18" charset="0"/>
                <a:ea typeface="Cambria Math" panose="02040503050406030204" pitchFamily="18" charset="0"/>
              </a:rPr>
              <a:t>Αναλυτικό πρόγραμμα νηπιαγωγείου (2020)</a:t>
            </a:r>
          </a:p>
          <a:p>
            <a:pPr marL="0" indent="0">
              <a:buNone/>
            </a:pPr>
            <a:endParaRPr lang="el-GR" dirty="0"/>
          </a:p>
        </p:txBody>
      </p:sp>
      <p:sp>
        <p:nvSpPr>
          <p:cNvPr id="4" name="Θέση αριθμού διαφάνειας 3">
            <a:extLst>
              <a:ext uri="{FF2B5EF4-FFF2-40B4-BE49-F238E27FC236}">
                <a16:creationId xmlns:a16="http://schemas.microsoft.com/office/drawing/2014/main" id="{8B830B18-E141-43A2-B9D4-6E1E4BBBC7CC}"/>
              </a:ext>
            </a:extLst>
          </p:cNvPr>
          <p:cNvSpPr>
            <a:spLocks noGrp="1"/>
          </p:cNvSpPr>
          <p:nvPr>
            <p:ph type="sldNum" sz="quarter" idx="12"/>
          </p:nvPr>
        </p:nvSpPr>
        <p:spPr/>
        <p:txBody>
          <a:bodyPr/>
          <a:lstStyle/>
          <a:p>
            <a:fld id="{87483BCD-306B-4C3F-849F-2E3BFD100B01}" type="slidenum">
              <a:rPr lang="el-GR" smtClean="0"/>
              <a:t>25</a:t>
            </a:fld>
            <a:endParaRPr lang="el-GR"/>
          </a:p>
        </p:txBody>
      </p:sp>
    </p:spTree>
    <p:extLst>
      <p:ext uri="{BB962C8B-B14F-4D97-AF65-F5344CB8AC3E}">
        <p14:creationId xmlns:p14="http://schemas.microsoft.com/office/powerpoint/2010/main" val="1649831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2029D9-BCA9-42CD-9BB4-0552D7E23999}"/>
              </a:ext>
            </a:extLst>
          </p:cNvPr>
          <p:cNvSpPr>
            <a:spLocks noGrp="1"/>
          </p:cNvSpPr>
          <p:nvPr>
            <p:ph type="title"/>
          </p:nvPr>
        </p:nvSpPr>
        <p:spPr>
          <a:xfrm>
            <a:off x="838200" y="365125"/>
            <a:ext cx="9382760" cy="649943"/>
          </a:xfrm>
        </p:spPr>
        <p:txBody>
          <a:bodyPr>
            <a:noAutofit/>
          </a:bodyPr>
          <a:lstStyle/>
          <a:p>
            <a:r>
              <a:rPr lang="el-GR" sz="3200" dirty="0">
                <a:latin typeface="Cambria Math" panose="02040503050406030204" pitchFamily="18" charset="0"/>
                <a:ea typeface="Cambria Math" panose="02040503050406030204" pitchFamily="18" charset="0"/>
              </a:rPr>
              <a:t>Κάποιες προτάσεις για τον/την νηπιαγωγό…</a:t>
            </a:r>
          </a:p>
        </p:txBody>
      </p:sp>
      <p:sp>
        <p:nvSpPr>
          <p:cNvPr id="3" name="Θέση περιεχομένου 2">
            <a:extLst>
              <a:ext uri="{FF2B5EF4-FFF2-40B4-BE49-F238E27FC236}">
                <a16:creationId xmlns:a16="http://schemas.microsoft.com/office/drawing/2014/main" id="{49CDA978-311D-4DB4-AFB4-01427E830AC5}"/>
              </a:ext>
            </a:extLst>
          </p:cNvPr>
          <p:cNvSpPr>
            <a:spLocks noGrp="1"/>
          </p:cNvSpPr>
          <p:nvPr>
            <p:ph idx="1"/>
          </p:nvPr>
        </p:nvSpPr>
        <p:spPr>
          <a:xfrm>
            <a:off x="838200" y="1199626"/>
            <a:ext cx="7257176" cy="4977337"/>
          </a:xfrm>
        </p:spPr>
        <p:txBody>
          <a:bodyPr>
            <a:normAutofit/>
          </a:bodyPr>
          <a:lstStyle/>
          <a:p>
            <a:pPr>
              <a:lnSpc>
                <a:spcPct val="110000"/>
              </a:lnSpc>
              <a:spcBef>
                <a:spcPts val="0"/>
              </a:spcBef>
              <a:buFont typeface="Wingdings" panose="05000000000000000000" pitchFamily="2" charset="2"/>
              <a:buChar char="ü"/>
            </a:pPr>
            <a:r>
              <a:rPr lang="el-GR" dirty="0">
                <a:latin typeface="Cambria Math" panose="02040503050406030204" pitchFamily="18" charset="0"/>
                <a:ea typeface="Cambria Math" panose="02040503050406030204" pitchFamily="18" charset="0"/>
              </a:rPr>
              <a:t>Ετοιμασία δίγλωσσων</a:t>
            </a:r>
            <a:r>
              <a:rPr lang="en-US"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ανακοινώσεων, κανόνων φοίτησης</a:t>
            </a:r>
            <a:r>
              <a:rPr lang="en-US"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και λειτουργίας του σχολείου</a:t>
            </a:r>
            <a:endParaRPr lang="en-US" dirty="0">
              <a:latin typeface="Cambria Math" panose="02040503050406030204" pitchFamily="18" charset="0"/>
              <a:ea typeface="Cambria Math" panose="02040503050406030204" pitchFamily="18" charset="0"/>
            </a:endParaRPr>
          </a:p>
          <a:p>
            <a:pPr>
              <a:lnSpc>
                <a:spcPct val="110000"/>
              </a:lnSpc>
              <a:spcBef>
                <a:spcPts val="0"/>
              </a:spcBef>
              <a:buFont typeface="Wingdings" panose="05000000000000000000" pitchFamily="2" charset="2"/>
              <a:buChar char="ü"/>
            </a:pPr>
            <a:r>
              <a:rPr lang="el-GR" dirty="0">
                <a:latin typeface="Cambria Math" panose="02040503050406030204" pitchFamily="18" charset="0"/>
                <a:ea typeface="Cambria Math" panose="02040503050406030204" pitchFamily="18" charset="0"/>
              </a:rPr>
              <a:t>Ετοιμασία εικόνων «γλώσσας</a:t>
            </a:r>
            <a:r>
              <a:rPr lang="en-US"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επιβίωσης» (</a:t>
            </a:r>
            <a:r>
              <a:rPr lang="el-GR" dirty="0" err="1">
                <a:latin typeface="Cambria Math" panose="02040503050406030204" pitchFamily="18" charset="0"/>
                <a:ea typeface="Cambria Math" panose="02040503050406030204" pitchFamily="18" charset="0"/>
              </a:rPr>
              <a:t>survival</a:t>
            </a:r>
            <a:r>
              <a:rPr lang="el-GR" dirty="0">
                <a:latin typeface="Cambria Math" panose="02040503050406030204" pitchFamily="18" charset="0"/>
                <a:ea typeface="Cambria Math" panose="02040503050406030204" pitchFamily="18" charset="0"/>
              </a:rPr>
              <a:t> </a:t>
            </a:r>
            <a:r>
              <a:rPr lang="el-GR" dirty="0" err="1">
                <a:latin typeface="Cambria Math" panose="02040503050406030204" pitchFamily="18" charset="0"/>
                <a:ea typeface="Cambria Math" panose="02040503050406030204" pitchFamily="18" charset="0"/>
              </a:rPr>
              <a:t>language</a:t>
            </a:r>
            <a:r>
              <a:rPr lang="el-GR"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για τις πρώτες μέρες</a:t>
            </a:r>
            <a:endParaRPr lang="en-US" dirty="0">
              <a:latin typeface="Cambria Math" panose="02040503050406030204" pitchFamily="18" charset="0"/>
              <a:ea typeface="Cambria Math" panose="02040503050406030204" pitchFamily="18" charset="0"/>
            </a:endParaRPr>
          </a:p>
          <a:p>
            <a:pPr>
              <a:lnSpc>
                <a:spcPct val="110000"/>
              </a:lnSpc>
              <a:spcBef>
                <a:spcPts val="0"/>
              </a:spcBef>
              <a:buFont typeface="Wingdings" panose="05000000000000000000" pitchFamily="2" charset="2"/>
              <a:buChar char="ü"/>
            </a:pPr>
            <a:r>
              <a:rPr lang="el-GR" dirty="0">
                <a:latin typeface="Cambria Math" panose="02040503050406030204" pitchFamily="18" charset="0"/>
                <a:ea typeface="Cambria Math" panose="02040503050406030204" pitchFamily="18" charset="0"/>
              </a:rPr>
              <a:t>Ενημέρωση και ετοιμασία των</a:t>
            </a:r>
            <a:r>
              <a:rPr lang="en-US"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υπόλοιπων παιδιών του για την</a:t>
            </a:r>
            <a:r>
              <a:rPr lang="en-US"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άφιξη αλλόγλωσσων παιδιών,</a:t>
            </a:r>
            <a:r>
              <a:rPr lang="en-US"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πληροφορίες για τις χώρες και τις</a:t>
            </a:r>
            <a:r>
              <a:rPr lang="en-US"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γλώσσες που μιλούν.</a:t>
            </a:r>
            <a:endParaRPr lang="en-US" dirty="0">
              <a:latin typeface="Cambria Math" panose="02040503050406030204" pitchFamily="18" charset="0"/>
              <a:ea typeface="Cambria Math" panose="02040503050406030204" pitchFamily="18" charset="0"/>
            </a:endParaRPr>
          </a:p>
        </p:txBody>
      </p:sp>
      <p:pic>
        <p:nvPicPr>
          <p:cNvPr id="5" name="Εικόνα 4">
            <a:extLst>
              <a:ext uri="{FF2B5EF4-FFF2-40B4-BE49-F238E27FC236}">
                <a16:creationId xmlns:a16="http://schemas.microsoft.com/office/drawing/2014/main" id="{4D83155C-DA5E-4BF3-A9E1-84B6F09EFB10}"/>
              </a:ext>
            </a:extLst>
          </p:cNvPr>
          <p:cNvPicPr>
            <a:picLocks noChangeAspect="1"/>
          </p:cNvPicPr>
          <p:nvPr/>
        </p:nvPicPr>
        <p:blipFill>
          <a:blip r:embed="rId2"/>
          <a:stretch>
            <a:fillRect/>
          </a:stretch>
        </p:blipFill>
        <p:spPr>
          <a:xfrm>
            <a:off x="8545789" y="1546323"/>
            <a:ext cx="2808011" cy="3478683"/>
          </a:xfrm>
          <a:prstGeom prst="rect">
            <a:avLst/>
          </a:prstGeom>
        </p:spPr>
      </p:pic>
      <p:sp>
        <p:nvSpPr>
          <p:cNvPr id="9" name="TextBox 8">
            <a:extLst>
              <a:ext uri="{FF2B5EF4-FFF2-40B4-BE49-F238E27FC236}">
                <a16:creationId xmlns:a16="http://schemas.microsoft.com/office/drawing/2014/main" id="{CA75B53E-86C4-44C2-8F5E-DDFC05E30919}"/>
              </a:ext>
            </a:extLst>
          </p:cNvPr>
          <p:cNvSpPr txBox="1"/>
          <p:nvPr/>
        </p:nvSpPr>
        <p:spPr>
          <a:xfrm>
            <a:off x="2910981" y="6211669"/>
            <a:ext cx="9083180" cy="369332"/>
          </a:xfrm>
          <a:prstGeom prst="rect">
            <a:avLst/>
          </a:prstGeom>
          <a:noFill/>
        </p:spPr>
        <p:txBody>
          <a:bodyPr wrap="square">
            <a:spAutoFit/>
          </a:bodyPr>
          <a:lstStyle/>
          <a:p>
            <a:r>
              <a:rPr lang="en-GB" dirty="0"/>
              <a:t>https://www.pi.ac.cy/pi/files/epimorfosi/entaxi/Odigos_Ypodoxis_Nipiagogeio_Dimotiko.pdf</a:t>
            </a:r>
            <a:endParaRPr lang="el-GR" dirty="0"/>
          </a:p>
        </p:txBody>
      </p:sp>
      <p:sp>
        <p:nvSpPr>
          <p:cNvPr id="10" name="Θέση αριθμού διαφάνειας 9">
            <a:extLst>
              <a:ext uri="{FF2B5EF4-FFF2-40B4-BE49-F238E27FC236}">
                <a16:creationId xmlns:a16="http://schemas.microsoft.com/office/drawing/2014/main" id="{9910D4DB-5258-418C-9EF6-F2F1BA391125}"/>
              </a:ext>
            </a:extLst>
          </p:cNvPr>
          <p:cNvSpPr>
            <a:spLocks noGrp="1"/>
          </p:cNvSpPr>
          <p:nvPr>
            <p:ph type="sldNum" sz="quarter" idx="12"/>
          </p:nvPr>
        </p:nvSpPr>
        <p:spPr/>
        <p:txBody>
          <a:bodyPr/>
          <a:lstStyle/>
          <a:p>
            <a:fld id="{87483BCD-306B-4C3F-849F-2E3BFD100B01}" type="slidenum">
              <a:rPr lang="el-GR" smtClean="0"/>
              <a:t>26</a:t>
            </a:fld>
            <a:endParaRPr lang="el-GR"/>
          </a:p>
        </p:txBody>
      </p:sp>
    </p:spTree>
    <p:extLst>
      <p:ext uri="{BB962C8B-B14F-4D97-AF65-F5344CB8AC3E}">
        <p14:creationId xmlns:p14="http://schemas.microsoft.com/office/powerpoint/2010/main" val="1334971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03ED199B-9196-4CF1-8084-6CF77CFCC7B6}"/>
              </a:ext>
            </a:extLst>
          </p:cNvPr>
          <p:cNvPicPr>
            <a:picLocks noChangeAspect="1"/>
          </p:cNvPicPr>
          <p:nvPr/>
        </p:nvPicPr>
        <p:blipFill>
          <a:blip r:embed="rId2"/>
          <a:stretch>
            <a:fillRect/>
          </a:stretch>
        </p:blipFill>
        <p:spPr>
          <a:xfrm>
            <a:off x="6705600" y="2853194"/>
            <a:ext cx="5486400" cy="4004805"/>
          </a:xfrm>
          <a:prstGeom prst="rect">
            <a:avLst/>
          </a:prstGeom>
        </p:spPr>
      </p:pic>
      <p:sp>
        <p:nvSpPr>
          <p:cNvPr id="2" name="Τίτλος 1">
            <a:extLst>
              <a:ext uri="{FF2B5EF4-FFF2-40B4-BE49-F238E27FC236}">
                <a16:creationId xmlns:a16="http://schemas.microsoft.com/office/drawing/2014/main" id="{7A2540BC-2D1A-4D21-B6FE-BF94C1BA8EF2}"/>
              </a:ext>
            </a:extLst>
          </p:cNvPr>
          <p:cNvSpPr>
            <a:spLocks noGrp="1"/>
          </p:cNvSpPr>
          <p:nvPr>
            <p:ph type="title"/>
          </p:nvPr>
        </p:nvSpPr>
        <p:spPr>
          <a:xfrm>
            <a:off x="838200" y="365125"/>
            <a:ext cx="10515600" cy="465385"/>
          </a:xfrm>
        </p:spPr>
        <p:txBody>
          <a:bodyPr>
            <a:normAutofit fontScale="90000"/>
          </a:bodyPr>
          <a:lstStyle/>
          <a:p>
            <a:r>
              <a:rPr lang="el-GR" dirty="0"/>
              <a:t>Επίσης…</a:t>
            </a:r>
          </a:p>
        </p:txBody>
      </p:sp>
      <p:sp>
        <p:nvSpPr>
          <p:cNvPr id="3" name="Θέση περιεχομένου 2">
            <a:extLst>
              <a:ext uri="{FF2B5EF4-FFF2-40B4-BE49-F238E27FC236}">
                <a16:creationId xmlns:a16="http://schemas.microsoft.com/office/drawing/2014/main" id="{31728BFE-3AB8-4EA6-AEB6-EF505DF424F9}"/>
              </a:ext>
            </a:extLst>
          </p:cNvPr>
          <p:cNvSpPr>
            <a:spLocks noGrp="1"/>
          </p:cNvSpPr>
          <p:nvPr>
            <p:ph idx="1"/>
          </p:nvPr>
        </p:nvSpPr>
        <p:spPr>
          <a:xfrm>
            <a:off x="838200" y="1317072"/>
            <a:ext cx="10515600" cy="4859891"/>
          </a:xfrm>
        </p:spPr>
        <p:txBody>
          <a:bodyPr/>
          <a:lstStyle/>
          <a:p>
            <a:pPr>
              <a:lnSpc>
                <a:spcPct val="100000"/>
              </a:lnSpc>
              <a:spcBef>
                <a:spcPts val="0"/>
              </a:spcBef>
              <a:buFont typeface="Wingdings" panose="05000000000000000000" pitchFamily="2" charset="2"/>
              <a:buChar char="ü"/>
            </a:pPr>
            <a:r>
              <a:rPr lang="el-GR" dirty="0">
                <a:latin typeface="Cambria Math" panose="02040503050406030204" pitchFamily="18" charset="0"/>
                <a:ea typeface="Cambria Math" panose="02040503050406030204" pitchFamily="18" charset="0"/>
              </a:rPr>
              <a:t>Εικονογράφηση των μαθημάτων και βασικών δραστηριοτήτων και οδηγιών μιας σχολικής μέρας</a:t>
            </a:r>
          </a:p>
          <a:p>
            <a:pPr>
              <a:lnSpc>
                <a:spcPct val="100000"/>
              </a:lnSpc>
              <a:spcBef>
                <a:spcPts val="0"/>
              </a:spcBef>
              <a:buFont typeface="Wingdings" panose="05000000000000000000" pitchFamily="2" charset="2"/>
              <a:buChar char="ü"/>
            </a:pPr>
            <a:endParaRPr lang="el-GR" dirty="0">
              <a:latin typeface="Cambria Math" panose="02040503050406030204" pitchFamily="18" charset="0"/>
              <a:ea typeface="Cambria Math" panose="02040503050406030204" pitchFamily="18" charset="0"/>
            </a:endParaRPr>
          </a:p>
          <a:p>
            <a:pPr>
              <a:lnSpc>
                <a:spcPct val="100000"/>
              </a:lnSpc>
              <a:spcBef>
                <a:spcPts val="0"/>
              </a:spcBef>
              <a:buFont typeface="Wingdings" panose="05000000000000000000" pitchFamily="2" charset="2"/>
              <a:buChar char="ü"/>
            </a:pPr>
            <a:r>
              <a:rPr lang="el-GR" dirty="0">
                <a:latin typeface="Cambria Math" panose="02040503050406030204" pitchFamily="18" charset="0"/>
                <a:ea typeface="Cambria Math" panose="02040503050406030204" pitchFamily="18" charset="0"/>
              </a:rPr>
              <a:t>Προμήθεια δίγλωσσων λεξικών</a:t>
            </a:r>
          </a:p>
          <a:p>
            <a:pPr>
              <a:lnSpc>
                <a:spcPct val="100000"/>
              </a:lnSpc>
              <a:spcBef>
                <a:spcPts val="0"/>
              </a:spcBef>
              <a:buFont typeface="Wingdings" panose="05000000000000000000" pitchFamily="2" charset="2"/>
              <a:buChar char="ü"/>
            </a:pPr>
            <a:endParaRPr lang="en-US" dirty="0">
              <a:latin typeface="Cambria Math" panose="02040503050406030204" pitchFamily="18" charset="0"/>
              <a:ea typeface="Cambria Math" panose="02040503050406030204" pitchFamily="18" charset="0"/>
            </a:endParaRPr>
          </a:p>
          <a:p>
            <a:pPr>
              <a:lnSpc>
                <a:spcPct val="100000"/>
              </a:lnSpc>
              <a:spcBef>
                <a:spcPts val="0"/>
              </a:spcBef>
              <a:buFont typeface="Wingdings" panose="05000000000000000000" pitchFamily="2" charset="2"/>
              <a:buChar char="ü"/>
            </a:pPr>
            <a:r>
              <a:rPr lang="el-GR" dirty="0">
                <a:latin typeface="Cambria Math" panose="02040503050406030204" pitchFamily="18" charset="0"/>
                <a:ea typeface="Cambria Math" panose="02040503050406030204" pitchFamily="18" charset="0"/>
              </a:rPr>
              <a:t>Διάγνωση δεξιοτήτων στην πρώτη</a:t>
            </a:r>
            <a:r>
              <a:rPr lang="en-US"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γλώσσα</a:t>
            </a:r>
          </a:p>
          <a:p>
            <a:pPr>
              <a:lnSpc>
                <a:spcPct val="100000"/>
              </a:lnSpc>
              <a:spcBef>
                <a:spcPts val="0"/>
              </a:spcBef>
              <a:buFont typeface="Wingdings" panose="05000000000000000000" pitchFamily="2" charset="2"/>
              <a:buChar char="ü"/>
            </a:pPr>
            <a:endParaRPr lang="en-US" dirty="0">
              <a:latin typeface="Cambria Math" panose="02040503050406030204" pitchFamily="18" charset="0"/>
              <a:ea typeface="Cambria Math" panose="02040503050406030204" pitchFamily="18" charset="0"/>
            </a:endParaRPr>
          </a:p>
          <a:p>
            <a:pPr>
              <a:lnSpc>
                <a:spcPct val="100000"/>
              </a:lnSpc>
              <a:spcBef>
                <a:spcPts val="0"/>
              </a:spcBef>
              <a:buFont typeface="Wingdings" panose="05000000000000000000" pitchFamily="2" charset="2"/>
              <a:buChar char="ü"/>
            </a:pPr>
            <a:r>
              <a:rPr lang="el-GR" dirty="0">
                <a:latin typeface="Cambria Math" panose="02040503050406030204" pitchFamily="18" charset="0"/>
                <a:ea typeface="Cambria Math" panose="02040503050406030204" pitchFamily="18" charset="0"/>
              </a:rPr>
              <a:t>Εκτίμηση βαθμού ελληνομάθειας</a:t>
            </a:r>
          </a:p>
          <a:p>
            <a:pPr>
              <a:lnSpc>
                <a:spcPct val="100000"/>
              </a:lnSpc>
              <a:spcBef>
                <a:spcPts val="0"/>
              </a:spcBef>
              <a:buFont typeface="Wingdings" panose="05000000000000000000" pitchFamily="2" charset="2"/>
              <a:buChar char="ü"/>
            </a:pPr>
            <a:endParaRPr lang="en-US" dirty="0">
              <a:latin typeface="Cambria Math" panose="02040503050406030204" pitchFamily="18" charset="0"/>
              <a:ea typeface="Cambria Math" panose="02040503050406030204" pitchFamily="18" charset="0"/>
            </a:endParaRPr>
          </a:p>
          <a:p>
            <a:pPr>
              <a:lnSpc>
                <a:spcPct val="100000"/>
              </a:lnSpc>
              <a:spcBef>
                <a:spcPts val="0"/>
              </a:spcBef>
              <a:buFont typeface="Wingdings" panose="05000000000000000000" pitchFamily="2" charset="2"/>
              <a:buChar char="ü"/>
            </a:pPr>
            <a:r>
              <a:rPr lang="el-GR" dirty="0">
                <a:latin typeface="Cambria Math" panose="02040503050406030204" pitchFamily="18" charset="0"/>
                <a:ea typeface="Cambria Math" panose="02040503050406030204" pitchFamily="18" charset="0"/>
              </a:rPr>
              <a:t>Συνολικότερη ένταξη στο σχολείο</a:t>
            </a:r>
          </a:p>
        </p:txBody>
      </p:sp>
      <p:sp>
        <p:nvSpPr>
          <p:cNvPr id="5" name="Θέση αριθμού διαφάνειας 4">
            <a:extLst>
              <a:ext uri="{FF2B5EF4-FFF2-40B4-BE49-F238E27FC236}">
                <a16:creationId xmlns:a16="http://schemas.microsoft.com/office/drawing/2014/main" id="{B4A234F3-E578-4CCC-B234-2189429AD893}"/>
              </a:ext>
            </a:extLst>
          </p:cNvPr>
          <p:cNvSpPr>
            <a:spLocks noGrp="1"/>
          </p:cNvSpPr>
          <p:nvPr>
            <p:ph type="sldNum" sz="quarter" idx="12"/>
          </p:nvPr>
        </p:nvSpPr>
        <p:spPr/>
        <p:txBody>
          <a:bodyPr/>
          <a:lstStyle/>
          <a:p>
            <a:fld id="{87483BCD-306B-4C3F-849F-2E3BFD100B01}" type="slidenum">
              <a:rPr lang="el-GR" smtClean="0"/>
              <a:t>27</a:t>
            </a:fld>
            <a:endParaRPr lang="el-GR" dirty="0"/>
          </a:p>
        </p:txBody>
      </p:sp>
    </p:spTree>
    <p:extLst>
      <p:ext uri="{BB962C8B-B14F-4D97-AF65-F5344CB8AC3E}">
        <p14:creationId xmlns:p14="http://schemas.microsoft.com/office/powerpoint/2010/main" val="2578153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1D0C37-F9C3-48F3-AF59-B9885999F580}"/>
              </a:ext>
            </a:extLst>
          </p:cNvPr>
          <p:cNvSpPr>
            <a:spLocks noGrp="1"/>
          </p:cNvSpPr>
          <p:nvPr>
            <p:ph type="title"/>
          </p:nvPr>
        </p:nvSpPr>
        <p:spPr>
          <a:xfrm>
            <a:off x="838200" y="365126"/>
            <a:ext cx="10515600" cy="524108"/>
          </a:xfrm>
        </p:spPr>
        <p:txBody>
          <a:bodyPr>
            <a:normAutofit/>
          </a:bodyPr>
          <a:lstStyle/>
          <a:p>
            <a:r>
              <a:rPr lang="el-GR" sz="2800" dirty="0">
                <a:latin typeface="Cambria Math" panose="02040503050406030204" pitchFamily="18" charset="0"/>
                <a:ea typeface="Cambria Math" panose="02040503050406030204" pitchFamily="18" charset="0"/>
              </a:rPr>
              <a:t>Συνάντηση με γονείς</a:t>
            </a:r>
          </a:p>
        </p:txBody>
      </p:sp>
      <p:sp>
        <p:nvSpPr>
          <p:cNvPr id="3" name="Θέση περιεχομένου 2">
            <a:extLst>
              <a:ext uri="{FF2B5EF4-FFF2-40B4-BE49-F238E27FC236}">
                <a16:creationId xmlns:a16="http://schemas.microsoft.com/office/drawing/2014/main" id="{30968EBF-E6A7-4F5B-A228-40BC023514A9}"/>
              </a:ext>
            </a:extLst>
          </p:cNvPr>
          <p:cNvSpPr>
            <a:spLocks noGrp="1"/>
          </p:cNvSpPr>
          <p:nvPr>
            <p:ph idx="1"/>
          </p:nvPr>
        </p:nvSpPr>
        <p:spPr>
          <a:xfrm>
            <a:off x="838200" y="1140903"/>
            <a:ext cx="10515600" cy="5036060"/>
          </a:xfrm>
        </p:spPr>
        <p:txBody>
          <a:bodyPr>
            <a:normAutofit fontScale="85000" lnSpcReduction="20000"/>
          </a:bodyPr>
          <a:lstStyle/>
          <a:p>
            <a:pPr marL="0" indent="0">
              <a:lnSpc>
                <a:spcPct val="120000"/>
              </a:lnSpc>
              <a:spcBef>
                <a:spcPts val="0"/>
              </a:spcBef>
              <a:buNone/>
            </a:pPr>
            <a:r>
              <a:rPr lang="el-GR" dirty="0">
                <a:latin typeface="Cambria Math" panose="02040503050406030204" pitchFamily="18" charset="0"/>
                <a:ea typeface="Cambria Math" panose="02040503050406030204" pitchFamily="18" charset="0"/>
              </a:rPr>
              <a:t>Ανάλυση και κατηγοριοποίηση αναγκών :</a:t>
            </a:r>
          </a:p>
          <a:p>
            <a:pPr marL="514350" indent="-514350">
              <a:lnSpc>
                <a:spcPct val="120000"/>
              </a:lnSpc>
              <a:spcBef>
                <a:spcPts val="0"/>
              </a:spcBef>
              <a:buFont typeface="+mj-lt"/>
              <a:buAutoNum type="arabicPeriod"/>
            </a:pPr>
            <a:r>
              <a:rPr lang="el-GR" i="1" dirty="0">
                <a:latin typeface="Cambria Math" panose="02040503050406030204" pitchFamily="18" charset="0"/>
                <a:ea typeface="Cambria Math" panose="02040503050406030204" pitchFamily="18" charset="0"/>
              </a:rPr>
              <a:t>Ποιο είναι το γλωσσικό υπόβαθρο του παιδιού;</a:t>
            </a:r>
          </a:p>
          <a:p>
            <a:pPr marL="514350" indent="-514350">
              <a:lnSpc>
                <a:spcPct val="120000"/>
              </a:lnSpc>
              <a:spcBef>
                <a:spcPts val="0"/>
              </a:spcBef>
              <a:buFont typeface="+mj-lt"/>
              <a:buAutoNum type="arabicPeriod"/>
            </a:pPr>
            <a:r>
              <a:rPr lang="el-GR" i="1" dirty="0">
                <a:latin typeface="Cambria Math" panose="02040503050406030204" pitchFamily="18" charset="0"/>
                <a:ea typeface="Cambria Math" panose="02040503050406030204" pitchFamily="18" charset="0"/>
              </a:rPr>
              <a:t>Ποια η έκθεσή του στην Ελληνική και ποια σε άλλες γλώσσες; </a:t>
            </a:r>
          </a:p>
          <a:p>
            <a:pPr marL="514350" indent="-514350">
              <a:lnSpc>
                <a:spcPct val="120000"/>
              </a:lnSpc>
              <a:spcBef>
                <a:spcPts val="0"/>
              </a:spcBef>
              <a:buFont typeface="+mj-lt"/>
              <a:buAutoNum type="arabicPeriod"/>
            </a:pPr>
            <a:r>
              <a:rPr lang="el-GR" i="1" dirty="0">
                <a:latin typeface="Cambria Math" panose="02040503050406030204" pitchFamily="18" charset="0"/>
                <a:ea typeface="Cambria Math" panose="02040503050406030204" pitchFamily="18" charset="0"/>
              </a:rPr>
              <a:t>Ποια γλώσσα κυριαρχεί;</a:t>
            </a:r>
          </a:p>
          <a:p>
            <a:pPr marL="514350" indent="-514350">
              <a:lnSpc>
                <a:spcPct val="120000"/>
              </a:lnSpc>
              <a:spcBef>
                <a:spcPts val="0"/>
              </a:spcBef>
              <a:buFont typeface="+mj-lt"/>
              <a:buAutoNum type="arabicPeriod"/>
            </a:pPr>
            <a:r>
              <a:rPr lang="el-GR" i="1" dirty="0">
                <a:latin typeface="Cambria Math" panose="02040503050406030204" pitchFamily="18" charset="0"/>
                <a:ea typeface="Cambria Math" panose="02040503050406030204" pitchFamily="18" charset="0"/>
              </a:rPr>
              <a:t>Τι εμπειρίες γλωσσικές και κοινωνικές βιώνει στο περιβάλλον του;</a:t>
            </a:r>
          </a:p>
          <a:p>
            <a:pPr marL="514350" indent="-514350">
              <a:lnSpc>
                <a:spcPct val="120000"/>
              </a:lnSpc>
              <a:spcBef>
                <a:spcPts val="0"/>
              </a:spcBef>
              <a:buFont typeface="+mj-lt"/>
              <a:buAutoNum type="arabicPeriod"/>
            </a:pPr>
            <a:r>
              <a:rPr lang="el-GR" i="1" dirty="0">
                <a:latin typeface="Cambria Math" panose="02040503050406030204" pitchFamily="18" charset="0"/>
                <a:ea typeface="Cambria Math" panose="02040503050406030204" pitchFamily="18" charset="0"/>
              </a:rPr>
              <a:t>Ποια είναι τα ατομικά χαρακτηριστικά, τα ενδιαφέροντα του παιδιού;</a:t>
            </a:r>
          </a:p>
          <a:p>
            <a:pPr marL="514350" indent="-514350">
              <a:lnSpc>
                <a:spcPct val="120000"/>
              </a:lnSpc>
              <a:spcBef>
                <a:spcPts val="0"/>
              </a:spcBef>
              <a:buFont typeface="+mj-lt"/>
              <a:buAutoNum type="arabicPeriod"/>
            </a:pPr>
            <a:r>
              <a:rPr lang="el-GR" i="1" dirty="0">
                <a:latin typeface="Cambria Math" panose="02040503050406030204" pitchFamily="18" charset="0"/>
                <a:ea typeface="Cambria Math" panose="02040503050406030204" pitchFamily="18" charset="0"/>
              </a:rPr>
              <a:t>Τι ξέρει και τι δεν ξέρει, από θέμα γνώσεων και όχι μόνο γλώσσας;</a:t>
            </a:r>
          </a:p>
          <a:p>
            <a:pPr marL="514350" indent="-514350">
              <a:lnSpc>
                <a:spcPct val="120000"/>
              </a:lnSpc>
              <a:spcBef>
                <a:spcPts val="0"/>
              </a:spcBef>
              <a:buFont typeface="+mj-lt"/>
              <a:buAutoNum type="arabicPeriod"/>
            </a:pPr>
            <a:r>
              <a:rPr lang="el-GR" i="1" dirty="0">
                <a:latin typeface="Cambria Math" panose="02040503050406030204" pitchFamily="18" charset="0"/>
                <a:ea typeface="Cambria Math" panose="02040503050406030204" pitchFamily="18" charset="0"/>
              </a:rPr>
              <a:t>Πώς ανταποκρίνεται όταν έχει έναν στόχο, τον οποίο πρέπει να διεκπεραιώσει μόνο του ή όταν πρέπει να δουλέψει σε ζευγάρια ή σε ομάδες;</a:t>
            </a:r>
          </a:p>
          <a:p>
            <a:pPr marL="514350" indent="-514350">
              <a:lnSpc>
                <a:spcPct val="120000"/>
              </a:lnSpc>
              <a:spcBef>
                <a:spcPts val="0"/>
              </a:spcBef>
              <a:buFont typeface="+mj-lt"/>
              <a:buAutoNum type="arabicPeriod"/>
            </a:pPr>
            <a:r>
              <a:rPr lang="el-GR" i="1" dirty="0">
                <a:latin typeface="Cambria Math" panose="02040503050406030204" pitchFamily="18" charset="0"/>
                <a:ea typeface="Cambria Math" panose="02040503050406030204" pitchFamily="18" charset="0"/>
              </a:rPr>
              <a:t>Ποια είναι τα </a:t>
            </a:r>
            <a:r>
              <a:rPr lang="el-GR" i="1" dirty="0" err="1">
                <a:latin typeface="Cambria Math" panose="02040503050406030204" pitchFamily="18" charset="0"/>
                <a:ea typeface="Cambria Math" panose="02040503050406030204" pitchFamily="18" charset="0"/>
              </a:rPr>
              <a:t>εξωγλωσσικά</a:t>
            </a:r>
            <a:r>
              <a:rPr lang="el-GR" i="1" dirty="0">
                <a:latin typeface="Cambria Math" panose="02040503050406030204" pitchFamily="18" charset="0"/>
                <a:ea typeface="Cambria Math" panose="02040503050406030204" pitchFamily="18" charset="0"/>
              </a:rPr>
              <a:t> στοιχεία, τα οποία σε συγκεκριμένες φάσεις διευκολύνουν την κατανόηση (εικόνα, ήχος, κίνηση);</a:t>
            </a:r>
            <a:r>
              <a:rPr lang="en-GB" i="1" dirty="0">
                <a:latin typeface="Cambria Math" panose="02040503050406030204" pitchFamily="18" charset="0"/>
                <a:ea typeface="Cambria Math" panose="02040503050406030204" pitchFamily="18" charset="0"/>
              </a:rPr>
              <a:t> </a:t>
            </a:r>
            <a:endParaRPr lang="el-GR" i="1" dirty="0">
              <a:latin typeface="Cambria Math" panose="02040503050406030204" pitchFamily="18" charset="0"/>
              <a:ea typeface="Cambria Math" panose="02040503050406030204" pitchFamily="18" charset="0"/>
            </a:endParaRPr>
          </a:p>
          <a:p>
            <a:pPr marL="0" indent="0">
              <a:lnSpc>
                <a:spcPct val="120000"/>
              </a:lnSpc>
              <a:spcBef>
                <a:spcPts val="0"/>
              </a:spcBef>
              <a:buNone/>
            </a:pPr>
            <a:r>
              <a:rPr lang="en-GB" dirty="0">
                <a:latin typeface="Cambria Math" panose="02040503050406030204" pitchFamily="18" charset="0"/>
                <a:ea typeface="Cambria Math" panose="02040503050406030204" pitchFamily="18" charset="0"/>
              </a:rPr>
              <a:t>(</a:t>
            </a:r>
            <a:r>
              <a:rPr lang="en-GB" sz="2400" dirty="0">
                <a:latin typeface="Cambria Math" panose="02040503050406030204" pitchFamily="18" charset="0"/>
                <a:ea typeface="Cambria Math" panose="02040503050406030204" pitchFamily="18" charset="0"/>
              </a:rPr>
              <a:t>Van Avermaet &amp; </a:t>
            </a:r>
            <a:r>
              <a:rPr lang="en-GB" sz="2400" dirty="0" err="1">
                <a:latin typeface="Cambria Math" panose="02040503050406030204" pitchFamily="18" charset="0"/>
                <a:ea typeface="Cambria Math" panose="02040503050406030204" pitchFamily="18" charset="0"/>
              </a:rPr>
              <a:t>Gysen</a:t>
            </a:r>
            <a:r>
              <a:rPr lang="en-GB" sz="2400" dirty="0">
                <a:latin typeface="Cambria Math" panose="02040503050406030204" pitchFamily="18" charset="0"/>
                <a:ea typeface="Cambria Math" panose="02040503050406030204" pitchFamily="18" charset="0"/>
              </a:rPr>
              <a:t>, 2006</a:t>
            </a:r>
            <a:r>
              <a:rPr lang="en-GB" dirty="0">
                <a:latin typeface="Cambria Math" panose="02040503050406030204" pitchFamily="18" charset="0"/>
                <a:ea typeface="Cambria Math" panose="02040503050406030204" pitchFamily="18" charset="0"/>
              </a:rPr>
              <a:t>) </a:t>
            </a:r>
            <a:endParaRPr lang="el-GR" dirty="0">
              <a:latin typeface="Cambria Math" panose="02040503050406030204" pitchFamily="18" charset="0"/>
              <a:ea typeface="Cambria Math" panose="02040503050406030204" pitchFamily="18" charset="0"/>
            </a:endParaRPr>
          </a:p>
        </p:txBody>
      </p:sp>
      <p:sp>
        <p:nvSpPr>
          <p:cNvPr id="4" name="Θέση αριθμού διαφάνειας 3">
            <a:extLst>
              <a:ext uri="{FF2B5EF4-FFF2-40B4-BE49-F238E27FC236}">
                <a16:creationId xmlns:a16="http://schemas.microsoft.com/office/drawing/2014/main" id="{21C613D4-A604-451B-9ADF-F67AC5DEECCD}"/>
              </a:ext>
            </a:extLst>
          </p:cNvPr>
          <p:cNvSpPr>
            <a:spLocks noGrp="1"/>
          </p:cNvSpPr>
          <p:nvPr>
            <p:ph type="sldNum" sz="quarter" idx="12"/>
          </p:nvPr>
        </p:nvSpPr>
        <p:spPr/>
        <p:txBody>
          <a:bodyPr/>
          <a:lstStyle/>
          <a:p>
            <a:fld id="{87483BCD-306B-4C3F-849F-2E3BFD100B01}" type="slidenum">
              <a:rPr lang="el-GR" smtClean="0"/>
              <a:t>28</a:t>
            </a:fld>
            <a:endParaRPr lang="el-GR"/>
          </a:p>
        </p:txBody>
      </p:sp>
    </p:spTree>
    <p:extLst>
      <p:ext uri="{BB962C8B-B14F-4D97-AF65-F5344CB8AC3E}">
        <p14:creationId xmlns:p14="http://schemas.microsoft.com/office/powerpoint/2010/main" val="3605554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7E1249-A890-4BEB-B007-BC284F83B32F}"/>
              </a:ext>
            </a:extLst>
          </p:cNvPr>
          <p:cNvSpPr>
            <a:spLocks noGrp="1"/>
          </p:cNvSpPr>
          <p:nvPr>
            <p:ph type="title"/>
          </p:nvPr>
        </p:nvSpPr>
        <p:spPr>
          <a:xfrm>
            <a:off x="137160" y="136525"/>
            <a:ext cx="10515600" cy="467995"/>
          </a:xfrm>
        </p:spPr>
        <p:txBody>
          <a:bodyPr>
            <a:normAutofit fontScale="90000"/>
          </a:bodyPr>
          <a:lstStyle/>
          <a:p>
            <a:r>
              <a:rPr lang="el-GR" sz="3200" dirty="0">
                <a:latin typeface="Cambria Math" panose="02040503050406030204" pitchFamily="18" charset="0"/>
                <a:ea typeface="Cambria Math" panose="02040503050406030204" pitchFamily="18" charset="0"/>
              </a:rPr>
              <a:t>Πώς θα μάθει ένα παιδί μια δεύτερη γλώσσα στο σχολείο;</a:t>
            </a:r>
            <a:endParaRPr lang="el-GR" sz="3200" dirty="0"/>
          </a:p>
        </p:txBody>
      </p:sp>
      <p:graphicFrame>
        <p:nvGraphicFramePr>
          <p:cNvPr id="5" name="Θέση περιεχομένου 4">
            <a:extLst>
              <a:ext uri="{FF2B5EF4-FFF2-40B4-BE49-F238E27FC236}">
                <a16:creationId xmlns:a16="http://schemas.microsoft.com/office/drawing/2014/main" id="{541E2357-763C-433A-A4E8-DE307B929FC0}"/>
              </a:ext>
            </a:extLst>
          </p:cNvPr>
          <p:cNvGraphicFramePr>
            <a:graphicFrameLocks noGrp="1"/>
          </p:cNvGraphicFramePr>
          <p:nvPr>
            <p:ph idx="1"/>
            <p:extLst>
              <p:ext uri="{D42A27DB-BD31-4B8C-83A1-F6EECF244321}">
                <p14:modId xmlns:p14="http://schemas.microsoft.com/office/powerpoint/2010/main" val="2121792997"/>
              </p:ext>
            </p:extLst>
          </p:nvPr>
        </p:nvGraphicFramePr>
        <p:xfrm>
          <a:off x="838200" y="833120"/>
          <a:ext cx="10515600" cy="5603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a:extLst>
              <a:ext uri="{FF2B5EF4-FFF2-40B4-BE49-F238E27FC236}">
                <a16:creationId xmlns:a16="http://schemas.microsoft.com/office/drawing/2014/main" id="{07AB65C7-FC26-49B8-AFD4-AA3F0C0D3612}"/>
              </a:ext>
            </a:extLst>
          </p:cNvPr>
          <p:cNvSpPr>
            <a:spLocks noGrp="1"/>
          </p:cNvSpPr>
          <p:nvPr>
            <p:ph type="sldNum" sz="quarter" idx="12"/>
          </p:nvPr>
        </p:nvSpPr>
        <p:spPr/>
        <p:txBody>
          <a:bodyPr/>
          <a:lstStyle/>
          <a:p>
            <a:fld id="{87483BCD-306B-4C3F-849F-2E3BFD100B01}" type="slidenum">
              <a:rPr lang="el-GR" smtClean="0"/>
              <a:t>29</a:t>
            </a:fld>
            <a:endParaRPr lang="el-GR"/>
          </a:p>
        </p:txBody>
      </p:sp>
      <p:sp>
        <p:nvSpPr>
          <p:cNvPr id="7" name="TextBox 6">
            <a:extLst>
              <a:ext uri="{FF2B5EF4-FFF2-40B4-BE49-F238E27FC236}">
                <a16:creationId xmlns:a16="http://schemas.microsoft.com/office/drawing/2014/main" id="{9BA7C914-AC0B-492E-9484-4329515EF72B}"/>
              </a:ext>
            </a:extLst>
          </p:cNvPr>
          <p:cNvSpPr txBox="1"/>
          <p:nvPr/>
        </p:nvSpPr>
        <p:spPr>
          <a:xfrm>
            <a:off x="7294880" y="6190774"/>
            <a:ext cx="6096000" cy="246221"/>
          </a:xfrm>
          <a:prstGeom prst="rect">
            <a:avLst/>
          </a:prstGeom>
          <a:noFill/>
        </p:spPr>
        <p:txBody>
          <a:bodyPr wrap="square">
            <a:spAutoFit/>
          </a:bodyPr>
          <a:lstStyle/>
          <a:p>
            <a:r>
              <a:rPr lang="el-GR" sz="1000" dirty="0">
                <a:latin typeface="Cambria Math" panose="02040503050406030204" pitchFamily="18" charset="0"/>
                <a:ea typeface="Cambria Math" panose="02040503050406030204" pitchFamily="18" charset="0"/>
              </a:rPr>
              <a:t>(Bozon 2011; </a:t>
            </a:r>
            <a:r>
              <a:rPr lang="en-GB" sz="1000" dirty="0">
                <a:latin typeface="Cambria Math" panose="02040503050406030204" pitchFamily="18" charset="0"/>
                <a:ea typeface="Cambria Math" panose="02040503050406030204" pitchFamily="18" charset="0"/>
              </a:rPr>
              <a:t>Cummins</a:t>
            </a:r>
            <a:r>
              <a:rPr lang="el-GR" sz="1000" dirty="0">
                <a:latin typeface="Cambria Math" panose="02040503050406030204" pitchFamily="18" charset="0"/>
                <a:ea typeface="Cambria Math" panose="02040503050406030204" pitchFamily="18" charset="0"/>
              </a:rPr>
              <a:t>, </a:t>
            </a:r>
            <a:r>
              <a:rPr lang="en-GB" sz="1000" dirty="0">
                <a:latin typeface="Cambria Math" panose="02040503050406030204" pitchFamily="18" charset="0"/>
                <a:ea typeface="Cambria Math" panose="02040503050406030204" pitchFamily="18" charset="0"/>
              </a:rPr>
              <a:t>2005 </a:t>
            </a:r>
            <a:r>
              <a:rPr lang="el-GR" sz="1000" dirty="0">
                <a:latin typeface="Cambria Math" panose="02040503050406030204" pitchFamily="18" charset="0"/>
                <a:ea typeface="Cambria Math" panose="02040503050406030204" pitchFamily="18" charset="0"/>
              </a:rPr>
              <a:t>Gershon 2013; </a:t>
            </a:r>
            <a:r>
              <a:rPr lang="el-GR" sz="1000" dirty="0" err="1">
                <a:latin typeface="Cambria Math" panose="02040503050406030204" pitchFamily="18" charset="0"/>
                <a:ea typeface="Cambria Math" panose="02040503050406030204" pitchFamily="18" charset="0"/>
              </a:rPr>
              <a:t>Nemeth</a:t>
            </a:r>
            <a:r>
              <a:rPr lang="el-GR" sz="1000" dirty="0">
                <a:latin typeface="Cambria Math" panose="02040503050406030204" pitchFamily="18" charset="0"/>
                <a:ea typeface="Cambria Math" panose="02040503050406030204" pitchFamily="18" charset="0"/>
              </a:rPr>
              <a:t> 2009; Washbourne 2011).</a:t>
            </a:r>
          </a:p>
        </p:txBody>
      </p:sp>
    </p:spTree>
    <p:extLst>
      <p:ext uri="{BB962C8B-B14F-4D97-AF65-F5344CB8AC3E}">
        <p14:creationId xmlns:p14="http://schemas.microsoft.com/office/powerpoint/2010/main" val="73752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311089-213B-4395-A322-C7FE6574CC7C}"/>
              </a:ext>
            </a:extLst>
          </p:cNvPr>
          <p:cNvSpPr>
            <a:spLocks noGrp="1"/>
          </p:cNvSpPr>
          <p:nvPr>
            <p:ph type="title"/>
          </p:nvPr>
        </p:nvSpPr>
        <p:spPr/>
        <p:txBody>
          <a:bodyPr/>
          <a:lstStyle/>
          <a:p>
            <a:r>
              <a:rPr lang="el-GR" dirty="0">
                <a:latin typeface="Cambria Math" panose="02040503050406030204" pitchFamily="18" charset="0"/>
                <a:ea typeface="Cambria Math" panose="02040503050406030204" pitchFamily="18" charset="0"/>
              </a:rPr>
              <a:t>Ας αναρωτηθούμε…</a:t>
            </a:r>
          </a:p>
        </p:txBody>
      </p:sp>
      <p:sp>
        <p:nvSpPr>
          <p:cNvPr id="3" name="Θέση περιεχομένου 2">
            <a:extLst>
              <a:ext uri="{FF2B5EF4-FFF2-40B4-BE49-F238E27FC236}">
                <a16:creationId xmlns:a16="http://schemas.microsoft.com/office/drawing/2014/main" id="{8FE9A660-019C-4886-8B66-797A970B2FA5}"/>
              </a:ext>
            </a:extLst>
          </p:cNvPr>
          <p:cNvSpPr>
            <a:spLocks noGrp="1"/>
          </p:cNvSpPr>
          <p:nvPr>
            <p:ph idx="1"/>
          </p:nvPr>
        </p:nvSpPr>
        <p:spPr>
          <a:xfrm>
            <a:off x="1971412" y="1825625"/>
            <a:ext cx="9382387" cy="4351338"/>
          </a:xfrm>
        </p:spPr>
        <p:txBody>
          <a:bodyPr/>
          <a:lstStyle/>
          <a:p>
            <a:pPr>
              <a:lnSpc>
                <a:spcPct val="150000"/>
              </a:lnSpc>
              <a:spcBef>
                <a:spcPts val="0"/>
              </a:spcBef>
            </a:pPr>
            <a:r>
              <a:rPr lang="el-GR" dirty="0">
                <a:latin typeface="Cambria Math" panose="02040503050406030204" pitchFamily="18" charset="0"/>
                <a:ea typeface="Cambria Math" panose="02040503050406030204" pitchFamily="18" charset="0"/>
              </a:rPr>
              <a:t>Πώς ορίζονται η Γ1, η Γ2 και η ΞΓ;</a:t>
            </a:r>
          </a:p>
          <a:p>
            <a:pPr>
              <a:lnSpc>
                <a:spcPct val="150000"/>
              </a:lnSpc>
              <a:spcBef>
                <a:spcPts val="0"/>
              </a:spcBef>
            </a:pPr>
            <a:r>
              <a:rPr lang="el-GR" dirty="0">
                <a:latin typeface="Cambria Math" panose="02040503050406030204" pitchFamily="18" charset="0"/>
                <a:ea typeface="Cambria Math" panose="02040503050406030204" pitchFamily="18" charset="0"/>
              </a:rPr>
              <a:t>Γνωρίζετε κάποια περίπτωση αλλόγλωσσου παιδιού;</a:t>
            </a:r>
          </a:p>
          <a:p>
            <a:pPr>
              <a:lnSpc>
                <a:spcPct val="150000"/>
              </a:lnSpc>
              <a:spcBef>
                <a:spcPts val="0"/>
              </a:spcBef>
            </a:pPr>
            <a:r>
              <a:rPr lang="el-GR" dirty="0">
                <a:latin typeface="Cambria Math" panose="02040503050406030204" pitchFamily="18" charset="0"/>
                <a:ea typeface="Cambria Math" panose="02040503050406030204" pitchFamily="18" charset="0"/>
              </a:rPr>
              <a:t>Ποιο παιδί ορίζεται ως δίγλωσσο;</a:t>
            </a:r>
          </a:p>
          <a:p>
            <a:pPr>
              <a:lnSpc>
                <a:spcPct val="150000"/>
              </a:lnSpc>
              <a:spcBef>
                <a:spcPts val="0"/>
              </a:spcBef>
            </a:pPr>
            <a:r>
              <a:rPr lang="el-GR" dirty="0">
                <a:latin typeface="Cambria Math" panose="02040503050406030204" pitchFamily="18" charset="0"/>
                <a:ea typeface="Cambria Math" panose="02040503050406030204" pitchFamily="18" charset="0"/>
              </a:rPr>
              <a:t>Ένα δίγλωσσο παιδί στην τάξη είναι πρόβλημα;</a:t>
            </a:r>
          </a:p>
          <a:p>
            <a:pPr>
              <a:lnSpc>
                <a:spcPct val="150000"/>
              </a:lnSpc>
              <a:spcBef>
                <a:spcPts val="0"/>
              </a:spcBef>
            </a:pPr>
            <a:r>
              <a:rPr lang="el-GR" dirty="0">
                <a:latin typeface="Cambria Math" panose="02040503050406030204" pitchFamily="18" charset="0"/>
                <a:ea typeface="Cambria Math" panose="02040503050406030204" pitchFamily="18" charset="0"/>
              </a:rPr>
              <a:t>Πως θα βοηθούσατε ένα αλλόγλωσσο παιδί στο να αρχίσει να επικοινωνεί στα ελληνικά;</a:t>
            </a:r>
          </a:p>
          <a:p>
            <a:endParaRPr lang="el-GR" dirty="0"/>
          </a:p>
          <a:p>
            <a:endParaRPr lang="el-GR" dirty="0"/>
          </a:p>
          <a:p>
            <a:endParaRPr lang="el-GR" dirty="0"/>
          </a:p>
        </p:txBody>
      </p:sp>
      <p:sp>
        <p:nvSpPr>
          <p:cNvPr id="4" name="Θέση αριθμού διαφάνειας 3">
            <a:extLst>
              <a:ext uri="{FF2B5EF4-FFF2-40B4-BE49-F238E27FC236}">
                <a16:creationId xmlns:a16="http://schemas.microsoft.com/office/drawing/2014/main" id="{2481AE4A-2289-466D-A45D-58CA971B6248}"/>
              </a:ext>
            </a:extLst>
          </p:cNvPr>
          <p:cNvSpPr>
            <a:spLocks noGrp="1"/>
          </p:cNvSpPr>
          <p:nvPr>
            <p:ph type="sldNum" sz="quarter" idx="12"/>
          </p:nvPr>
        </p:nvSpPr>
        <p:spPr/>
        <p:txBody>
          <a:bodyPr/>
          <a:lstStyle/>
          <a:p>
            <a:fld id="{87483BCD-306B-4C3F-849F-2E3BFD100B01}" type="slidenum">
              <a:rPr lang="el-GR" smtClean="0"/>
              <a:t>3</a:t>
            </a:fld>
            <a:endParaRPr lang="el-GR"/>
          </a:p>
        </p:txBody>
      </p:sp>
    </p:spTree>
    <p:extLst>
      <p:ext uri="{BB962C8B-B14F-4D97-AF65-F5344CB8AC3E}">
        <p14:creationId xmlns:p14="http://schemas.microsoft.com/office/powerpoint/2010/main" val="2992536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B2DA4B-38C4-41B1-BD5F-5C9F278859AF}"/>
              </a:ext>
            </a:extLst>
          </p:cNvPr>
          <p:cNvSpPr>
            <a:spLocks noGrp="1"/>
          </p:cNvSpPr>
          <p:nvPr>
            <p:ph type="title"/>
          </p:nvPr>
        </p:nvSpPr>
        <p:spPr>
          <a:xfrm>
            <a:off x="838200" y="151003"/>
            <a:ext cx="10515600" cy="530034"/>
          </a:xfrm>
        </p:spPr>
        <p:txBody>
          <a:bodyPr>
            <a:normAutofit/>
          </a:bodyPr>
          <a:lstStyle/>
          <a:p>
            <a:r>
              <a:rPr lang="el-GR" sz="1600" dirty="0">
                <a:latin typeface="Cambria Math" panose="02040503050406030204" pitchFamily="18" charset="0"/>
                <a:ea typeface="Cambria Math" panose="02040503050406030204" pitchFamily="18" charset="0"/>
              </a:rPr>
              <a:t>Βιβλιογραφικές αναφορές</a:t>
            </a:r>
          </a:p>
        </p:txBody>
      </p:sp>
      <p:sp>
        <p:nvSpPr>
          <p:cNvPr id="3" name="Θέση περιεχομένου 2">
            <a:extLst>
              <a:ext uri="{FF2B5EF4-FFF2-40B4-BE49-F238E27FC236}">
                <a16:creationId xmlns:a16="http://schemas.microsoft.com/office/drawing/2014/main" id="{8D5353CC-A0B7-49CB-BDFC-388CE7E41AA8}"/>
              </a:ext>
            </a:extLst>
          </p:cNvPr>
          <p:cNvSpPr>
            <a:spLocks noGrp="1"/>
          </p:cNvSpPr>
          <p:nvPr>
            <p:ph idx="1"/>
          </p:nvPr>
        </p:nvSpPr>
        <p:spPr>
          <a:xfrm>
            <a:off x="838200" y="796954"/>
            <a:ext cx="10515600" cy="5780015"/>
          </a:xfrm>
        </p:spPr>
        <p:txBody>
          <a:bodyPr>
            <a:normAutofit fontScale="62500" lnSpcReduction="20000"/>
          </a:bodyPr>
          <a:lstStyle/>
          <a:p>
            <a:endParaRPr lang="el-GR" dirty="0"/>
          </a:p>
          <a:p>
            <a:pPr>
              <a:lnSpc>
                <a:spcPct val="120000"/>
              </a:lnSpc>
              <a:spcBef>
                <a:spcPts val="0"/>
              </a:spcBef>
              <a:spcAft>
                <a:spcPts val="600"/>
              </a:spcAft>
            </a:pP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Agathopoulou</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E. (2016). Factors affecting language learning strategy use by learners of English at Greek secondary schools: Proficiency and motivation</a:t>
            </a:r>
            <a:r>
              <a:rPr lang="en-US" sz="1800" i="1" dirty="0">
                <a:effectLst/>
                <a:latin typeface="Cambria Math" panose="02040503050406030204" pitchFamily="18" charset="0"/>
                <a:ea typeface="Cambria Math" panose="02040503050406030204" pitchFamily="18" charset="0"/>
                <a:cs typeface="Times New Roman" panose="02020603050405020304" pitchFamily="18" charset="0"/>
              </a:rPr>
              <a:t>. Language Learning Strategies in the Greek setting: Research outcomes of a large-scale project</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58-75.</a:t>
            </a:r>
            <a:endParaRPr lang="el-GR" sz="1800" dirty="0">
              <a:effectLst/>
              <a:latin typeface="Cambria Math" panose="02040503050406030204" pitchFamily="18" charset="0"/>
              <a:ea typeface="Cambria Math" panose="02040503050406030204" pitchFamily="18" charset="0"/>
              <a:cs typeface="Times New Roman" panose="02020603050405020304" pitchFamily="18" charset="0"/>
            </a:endParaRPr>
          </a:p>
          <a:p>
            <a:pPr>
              <a:lnSpc>
                <a:spcPct val="120000"/>
              </a:lnSpc>
              <a:spcBef>
                <a:spcPts val="0"/>
              </a:spcBef>
              <a:spcAft>
                <a:spcPts val="600"/>
              </a:spcAft>
            </a:pP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Androulakis</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G. &amp; </a:t>
            </a: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Kitsiou</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R. (2017). Designing an International Distance Postgraduate Programme for Language Educators as a Critical Reaction to the Needs of Refugees and Migrants. In </a:t>
            </a:r>
            <a:r>
              <a:rPr lang="en-US" sz="1800" i="1" dirty="0">
                <a:effectLst/>
                <a:latin typeface="Cambria Math" panose="02040503050406030204" pitchFamily="18" charset="0"/>
                <a:ea typeface="Cambria Math" panose="02040503050406030204" pitchFamily="18" charset="0"/>
                <a:cs typeface="Times New Roman" panose="02020603050405020304" pitchFamily="18" charset="0"/>
              </a:rPr>
              <a:t>CSEDU</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(1), pp. 697-703. </a:t>
            </a:r>
            <a:endParaRPr lang="el-GR" sz="1800" dirty="0">
              <a:effectLst/>
              <a:latin typeface="Cambria Math" panose="02040503050406030204" pitchFamily="18" charset="0"/>
              <a:ea typeface="Cambria Math" panose="02040503050406030204" pitchFamily="18" charset="0"/>
              <a:cs typeface="Times New Roman" panose="02020603050405020304" pitchFamily="18" charset="0"/>
            </a:endParaRPr>
          </a:p>
          <a:p>
            <a:pPr>
              <a:lnSpc>
                <a:spcPct val="120000"/>
              </a:lnSpc>
              <a:spcBef>
                <a:spcPts val="0"/>
              </a:spcBef>
              <a:spcAft>
                <a:spcPts val="600"/>
              </a:spcAft>
            </a:pP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Gkaintartzi</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A., </a:t>
            </a: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Chatzidaki</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A. &amp; R. Tsokalidou. (2014). Albanian parents and the Greek educational context: Who is willing to fight for the home language?. </a:t>
            </a:r>
            <a:r>
              <a:rPr lang="en-US" sz="1800" i="1" dirty="0">
                <a:effectLst/>
                <a:latin typeface="Cambria Math" panose="02040503050406030204" pitchFamily="18" charset="0"/>
                <a:ea typeface="Cambria Math" panose="02040503050406030204" pitchFamily="18" charset="0"/>
                <a:cs typeface="Times New Roman" panose="02020603050405020304" pitchFamily="18" charset="0"/>
              </a:rPr>
              <a:t>International Multilingual Research Journal</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8, no. 4: 291-308.</a:t>
            </a:r>
            <a:endParaRPr lang="el-GR" sz="1800" dirty="0">
              <a:effectLst/>
              <a:latin typeface="Cambria Math" panose="02040503050406030204" pitchFamily="18" charset="0"/>
              <a:ea typeface="Cambria Math" panose="02040503050406030204" pitchFamily="18" charset="0"/>
              <a:cs typeface="Times New Roman" panose="02020603050405020304" pitchFamily="18" charset="0"/>
            </a:endParaRPr>
          </a:p>
          <a:p>
            <a:pPr>
              <a:lnSpc>
                <a:spcPct val="120000"/>
              </a:lnSpc>
              <a:spcBef>
                <a:spcPts val="0"/>
              </a:spcBef>
              <a:spcAft>
                <a:spcPts val="600"/>
              </a:spcAft>
            </a:pP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Griva</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E., </a:t>
            </a: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Maroniti</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K. &amp; Stamou, A. (2018). Linguistic diversity on TV": A program for developing children's multiliteracies skills. </a:t>
            </a:r>
            <a:r>
              <a:rPr lang="en-US" sz="1800" i="1" dirty="0">
                <a:effectLst/>
                <a:latin typeface="Cambria Math" panose="02040503050406030204" pitchFamily="18" charset="0"/>
                <a:ea typeface="Cambria Math" panose="02040503050406030204" pitchFamily="18" charset="0"/>
                <a:cs typeface="Times New Roman" panose="02020603050405020304" pitchFamily="18" charset="0"/>
              </a:rPr>
              <a:t>Journal of Language and Education </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τόμ.4 αρ.3 σ.34-77</a:t>
            </a:r>
            <a:endParaRPr lang="el-GR" sz="1800" dirty="0">
              <a:effectLst/>
              <a:latin typeface="Cambria Math" panose="02040503050406030204" pitchFamily="18" charset="0"/>
              <a:ea typeface="Cambria Math" panose="02040503050406030204" pitchFamily="18" charset="0"/>
              <a:cs typeface="Times New Roman" panose="02020603050405020304" pitchFamily="18" charset="0"/>
            </a:endParaRPr>
          </a:p>
          <a:p>
            <a:pPr>
              <a:lnSpc>
                <a:spcPct val="120000"/>
              </a:lnSpc>
              <a:spcBef>
                <a:spcPts val="0"/>
              </a:spcBef>
              <a:spcAft>
                <a:spcPts val="600"/>
              </a:spcAft>
            </a:pP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Mattheoudakis</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M., </a:t>
            </a: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Chatzidaki</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A. &amp; C. </a:t>
            </a: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Maligkoudi</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(2017). Greek teachers’ views on linguistic and cultural diversity. </a:t>
            </a:r>
            <a:r>
              <a:rPr lang="en-US" sz="1800" i="1" dirty="0">
                <a:effectLst/>
                <a:latin typeface="Cambria Math" panose="02040503050406030204" pitchFamily="18" charset="0"/>
                <a:ea typeface="Cambria Math" panose="02040503050406030204" pitchFamily="18" charset="0"/>
                <a:cs typeface="Times New Roman" panose="02020603050405020304" pitchFamily="18" charset="0"/>
              </a:rPr>
              <a:t>Selected papers on theoretical and applied linguistics </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22: 358-371.</a:t>
            </a:r>
            <a:endParaRPr lang="el-GR" sz="1800" dirty="0">
              <a:effectLst/>
              <a:latin typeface="Cambria Math" panose="02040503050406030204" pitchFamily="18" charset="0"/>
              <a:ea typeface="Cambria Math" panose="02040503050406030204" pitchFamily="18" charset="0"/>
              <a:cs typeface="Times New Roman" panose="02020603050405020304" pitchFamily="18" charset="0"/>
            </a:endParaRPr>
          </a:p>
          <a:p>
            <a:pPr>
              <a:lnSpc>
                <a:spcPct val="120000"/>
              </a:lnSpc>
              <a:spcBef>
                <a:spcPts val="0"/>
              </a:spcBef>
              <a:spcAft>
                <a:spcPts val="600"/>
              </a:spcAft>
            </a:pP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Psaltou-Joycey</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A., </a:t>
            </a: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Mattheoudakis</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M. &amp; E. </a:t>
            </a: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Agathopoulou</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(eds.) (2015). </a:t>
            </a:r>
            <a:r>
              <a:rPr lang="en-US" sz="1800" i="1" dirty="0">
                <a:effectLst/>
                <a:latin typeface="Cambria Math" panose="02040503050406030204" pitchFamily="18" charset="0"/>
                <a:ea typeface="Cambria Math" panose="02040503050406030204" pitchFamily="18" charset="0"/>
                <a:cs typeface="Times New Roman" panose="02020603050405020304" pitchFamily="18" charset="0"/>
              </a:rPr>
              <a:t>Cross-Curricular Approaches to Language Education</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Cambridge Scholars Publishing.</a:t>
            </a:r>
            <a:endParaRPr lang="el-GR" sz="1800" dirty="0">
              <a:effectLst/>
              <a:latin typeface="Cambria Math" panose="02040503050406030204" pitchFamily="18" charset="0"/>
              <a:ea typeface="Cambria Math" panose="02040503050406030204" pitchFamily="18" charset="0"/>
              <a:cs typeface="Times New Roman" panose="02020603050405020304" pitchFamily="18" charset="0"/>
            </a:endParaRPr>
          </a:p>
          <a:p>
            <a:pPr>
              <a:lnSpc>
                <a:spcPct val="120000"/>
              </a:lnSpc>
              <a:spcBef>
                <a:spcPts val="0"/>
              </a:spcBef>
              <a:spcAft>
                <a:spcPts val="600"/>
              </a:spcAft>
            </a:pP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Stamou, A. &amp; </a:t>
            </a: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Kiliariou</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A. (2020). Language education policy discourses on refugee children: evidence from the Greek context. In </a:t>
            </a:r>
            <a:r>
              <a:rPr lang="en-US" sz="1800" i="1" dirty="0">
                <a:effectLst/>
                <a:latin typeface="Cambria Math" panose="02040503050406030204" pitchFamily="18" charset="0"/>
                <a:ea typeface="Cambria Math" panose="02040503050406030204" pitchFamily="18" charset="0"/>
                <a:cs typeface="Times New Roman" panose="02020603050405020304" pitchFamily="18" charset="0"/>
              </a:rPr>
              <a:t>Children's Lives in Southern Europe</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Edward Elgar.</a:t>
            </a:r>
            <a:endParaRPr lang="el-GR" sz="1800" dirty="0">
              <a:effectLst/>
              <a:latin typeface="Cambria Math" panose="02040503050406030204" pitchFamily="18" charset="0"/>
              <a:ea typeface="Cambria Math" panose="02040503050406030204" pitchFamily="18" charset="0"/>
              <a:cs typeface="Times New Roman" panose="02020603050405020304" pitchFamily="18" charset="0"/>
            </a:endParaRPr>
          </a:p>
          <a:p>
            <a:pPr>
              <a:lnSpc>
                <a:spcPct val="120000"/>
              </a:lnSpc>
              <a:spcBef>
                <a:spcPts val="0"/>
              </a:spcBef>
              <a:spcAft>
                <a:spcPts val="600"/>
              </a:spcAft>
            </a:pP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Tsokalidou</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R</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 &amp; </a:t>
            </a: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Skourtou</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E</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 (2020). </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Translanguaging as a Culturally Sustaining Pedagogical Approach: Bi/Multilingual Educators’ Perspectives. </a:t>
            </a:r>
            <a:r>
              <a:rPr lang="en-US" sz="1800" i="1" dirty="0">
                <a:effectLst/>
                <a:latin typeface="Cambria Math" panose="02040503050406030204" pitchFamily="18" charset="0"/>
                <a:ea typeface="Cambria Math" panose="02040503050406030204" pitchFamily="18" charset="0"/>
                <a:cs typeface="Times New Roman" panose="02020603050405020304" pitchFamily="18" charset="0"/>
              </a:rPr>
              <a:t>Inclusion, Education and Translanguaging</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219.</a:t>
            </a:r>
            <a:endParaRPr lang="el-GR" sz="1800" dirty="0">
              <a:effectLst/>
              <a:latin typeface="Cambria Math" panose="02040503050406030204" pitchFamily="18" charset="0"/>
              <a:ea typeface="Cambria Math" panose="02040503050406030204" pitchFamily="18" charset="0"/>
              <a:cs typeface="Times New Roman" panose="02020603050405020304" pitchFamily="18" charset="0"/>
            </a:endParaRPr>
          </a:p>
          <a:p>
            <a:pPr>
              <a:lnSpc>
                <a:spcPct val="120000"/>
              </a:lnSpc>
              <a:spcBef>
                <a:spcPts val="0"/>
              </a:spcBef>
              <a:spcAft>
                <a:spcPts val="600"/>
              </a:spcAft>
            </a:pP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Tsokalidou, R. (2005). Raising ‘bilingual awareness’ in Greek primary schools. </a:t>
            </a:r>
            <a:r>
              <a:rPr lang="en-US" sz="1800" i="1" dirty="0">
                <a:effectLst/>
                <a:latin typeface="Cambria Math" panose="02040503050406030204" pitchFamily="18" charset="0"/>
                <a:ea typeface="Cambria Math" panose="02040503050406030204" pitchFamily="18" charset="0"/>
                <a:cs typeface="Times New Roman" panose="02020603050405020304" pitchFamily="18" charset="0"/>
              </a:rPr>
              <a:t>International Journal of Bilingual Education and Bilingualism</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8(1), 48-61.</a:t>
            </a:r>
            <a:endParaRPr lang="el-GR" sz="1800" dirty="0">
              <a:effectLst/>
              <a:latin typeface="Cambria Math" panose="02040503050406030204" pitchFamily="18" charset="0"/>
              <a:ea typeface="Cambria Math" panose="02040503050406030204" pitchFamily="18" charset="0"/>
              <a:cs typeface="Times New Roman" panose="02020603050405020304" pitchFamily="18" charset="0"/>
            </a:endParaRPr>
          </a:p>
          <a:p>
            <a:pPr>
              <a:lnSpc>
                <a:spcPct val="120000"/>
              </a:lnSpc>
              <a:spcBef>
                <a:spcPts val="0"/>
              </a:spcBef>
              <a:spcAft>
                <a:spcPts val="600"/>
              </a:spcAft>
            </a:pP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Γαλαντόμος, Ι. (2012). </a:t>
            </a:r>
            <a:r>
              <a:rPr lang="el-GR" sz="1800" i="1" dirty="0">
                <a:effectLst/>
                <a:latin typeface="Cambria Math" panose="02040503050406030204" pitchFamily="18" charset="0"/>
                <a:ea typeface="Cambria Math" panose="02040503050406030204" pitchFamily="18" charset="0"/>
                <a:cs typeface="Times New Roman" panose="02020603050405020304" pitchFamily="18" charset="0"/>
              </a:rPr>
              <a:t>Μαθήματα Διγλωσσίας </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 Θεσσαλονίκη /Αθήνα: Επίκεντρο.</a:t>
            </a:r>
          </a:p>
          <a:p>
            <a:pPr>
              <a:lnSpc>
                <a:spcPct val="120000"/>
              </a:lnSpc>
              <a:spcBef>
                <a:spcPts val="0"/>
              </a:spcBef>
              <a:spcAft>
                <a:spcPts val="600"/>
              </a:spcAft>
            </a:pP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Ια</a:t>
            </a: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κώ</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βου, Μ. &amp; </a:t>
            </a: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Ρουσουλιώτη</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 Θ. (2017). </a:t>
            </a:r>
            <a:r>
              <a:rPr lang="el-GR" sz="1800" i="1" dirty="0">
                <a:effectLst/>
                <a:latin typeface="Cambria Math" panose="02040503050406030204" pitchFamily="18" charset="0"/>
                <a:ea typeface="Cambria Math" panose="02040503050406030204" pitchFamily="18" charset="0"/>
                <a:cs typeface="Times New Roman" panose="02020603050405020304" pitchFamily="18" charset="0"/>
              </a:rPr>
              <a:t>Βασικές αρχές σχεδιασμού και ανάπτυξης του νέου μοντέλου αναλυτικών προγραμμάτων για τη διδασκαλία της </a:t>
            </a:r>
            <a:r>
              <a:rPr lang="en-US" sz="1800" i="1" dirty="0">
                <a:effectLst/>
                <a:latin typeface="Cambria Math" panose="02040503050406030204" pitchFamily="18" charset="0"/>
                <a:ea typeface="Cambria Math" panose="02040503050406030204" pitchFamily="18" charset="0"/>
                <a:cs typeface="Times New Roman" panose="02020603050405020304" pitchFamily="18" charset="0"/>
              </a:rPr>
              <a:t>E</a:t>
            </a:r>
            <a:r>
              <a:rPr lang="el-GR" sz="1800" i="1" dirty="0" err="1">
                <a:effectLst/>
                <a:latin typeface="Cambria Math" panose="02040503050406030204" pitchFamily="18" charset="0"/>
                <a:ea typeface="Cambria Math" panose="02040503050406030204" pitchFamily="18" charset="0"/>
                <a:cs typeface="Times New Roman" panose="02020603050405020304" pitchFamily="18" charset="0"/>
              </a:rPr>
              <a:t>λληνικής</a:t>
            </a:r>
            <a:r>
              <a:rPr lang="el-GR" sz="1800" i="1" dirty="0">
                <a:effectLst/>
                <a:latin typeface="Cambria Math" panose="02040503050406030204" pitchFamily="18" charset="0"/>
                <a:ea typeface="Cambria Math" panose="02040503050406030204" pitchFamily="18" charset="0"/>
                <a:cs typeface="Times New Roman" panose="02020603050405020304" pitchFamily="18" charset="0"/>
              </a:rPr>
              <a:t> ως δεύτερης/ξένης γλώσσας.</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Edition </a:t>
            </a: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Romiosini</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a:t>
            </a: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CeMoG</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a:t>
            </a:r>
          </a:p>
          <a:p>
            <a:pPr>
              <a:lnSpc>
                <a:spcPct val="120000"/>
              </a:lnSpc>
              <a:spcBef>
                <a:spcPts val="0"/>
              </a:spcBef>
              <a:spcAft>
                <a:spcPts val="600"/>
              </a:spcAft>
            </a:pPr>
            <a:r>
              <a:rPr lang="el-GR" sz="1800" dirty="0" err="1">
                <a:effectLst/>
                <a:latin typeface="Cambria Math" panose="02040503050406030204" pitchFamily="18" charset="0"/>
                <a:ea typeface="Cambria Math" panose="02040503050406030204" pitchFamily="18" charset="0"/>
                <a:cs typeface="Times New Roman" panose="02020603050405020304" pitchFamily="18" charset="0"/>
              </a:rPr>
              <a:t>Σκούρτου</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 Ε., Κούρτη-</a:t>
            </a:r>
            <a:r>
              <a:rPr lang="el-GR" sz="1800" dirty="0" err="1">
                <a:effectLst/>
                <a:latin typeface="Cambria Math" panose="02040503050406030204" pitchFamily="18" charset="0"/>
                <a:ea typeface="Cambria Math" panose="02040503050406030204" pitchFamily="18" charset="0"/>
                <a:cs typeface="Times New Roman" panose="02020603050405020304" pitchFamily="18" charset="0"/>
              </a:rPr>
              <a:t>Καζούλλη</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 Β., </a:t>
            </a:r>
            <a:r>
              <a:rPr lang="el-GR" sz="1800" dirty="0" err="1">
                <a:effectLst/>
                <a:latin typeface="Cambria Math" panose="02040503050406030204" pitchFamily="18" charset="0"/>
                <a:ea typeface="Cambria Math" panose="02040503050406030204" pitchFamily="18" charset="0"/>
                <a:cs typeface="Times New Roman" panose="02020603050405020304" pitchFamily="18" charset="0"/>
              </a:rPr>
              <a:t>Σελλά-Μάζη</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 Ε., Χατζηδάκη, Α., </a:t>
            </a:r>
            <a:r>
              <a:rPr lang="el-GR" sz="1800" dirty="0" err="1">
                <a:effectLst/>
                <a:latin typeface="Cambria Math" panose="02040503050406030204" pitchFamily="18" charset="0"/>
                <a:ea typeface="Cambria Math" panose="02040503050406030204" pitchFamily="18" charset="0"/>
                <a:cs typeface="Times New Roman" panose="02020603050405020304" pitchFamily="18" charset="0"/>
              </a:rPr>
              <a:t>Ανδρούσου</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 Α., </a:t>
            </a:r>
            <a:r>
              <a:rPr lang="el-GR" sz="1800" dirty="0" err="1">
                <a:effectLst/>
                <a:latin typeface="Cambria Math" panose="02040503050406030204" pitchFamily="18" charset="0"/>
                <a:ea typeface="Cambria Math" panose="02040503050406030204" pitchFamily="18" charset="0"/>
                <a:cs typeface="Times New Roman" panose="02020603050405020304" pitchFamily="18" charset="0"/>
              </a:rPr>
              <a:t>Ρεβυθιάδου</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 Α., </a:t>
            </a:r>
            <a:r>
              <a:rPr lang="el-GR" sz="1800" dirty="0" err="1">
                <a:effectLst/>
                <a:latin typeface="Cambria Math" panose="02040503050406030204" pitchFamily="18" charset="0"/>
                <a:ea typeface="Cambria Math" panose="02040503050406030204" pitchFamily="18" charset="0"/>
                <a:cs typeface="Times New Roman" panose="02020603050405020304" pitchFamily="18" charset="0"/>
              </a:rPr>
              <a:t>Τσοκαλίδου</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 Π. (2016). </a:t>
            </a:r>
            <a:r>
              <a:rPr lang="el-GR" sz="1800" i="1" dirty="0">
                <a:effectLst/>
                <a:latin typeface="Cambria Math" panose="02040503050406030204" pitchFamily="18" charset="0"/>
                <a:ea typeface="Cambria Math" panose="02040503050406030204" pitchFamily="18" charset="0"/>
                <a:cs typeface="Times New Roman" panose="02020603050405020304" pitchFamily="18" charset="0"/>
              </a:rPr>
              <a:t>Διγλωσσία &amp; Διδασκαλία της Ελληνικής ως Δεύτερης Γλώσσας. </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[ηλεκτρ. βιβλ.] Αθήνα: Σύνδεσμος Ελληνικών Ακαδημαϊκών Βιβλιοθηκών. Διαθέσιμο στο: </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http</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a:t>
            </a:r>
            <a:r>
              <a:rPr lang="en-US" sz="1800" dirty="0" err="1">
                <a:effectLst/>
                <a:latin typeface="Cambria Math" panose="02040503050406030204" pitchFamily="18" charset="0"/>
                <a:ea typeface="Cambria Math" panose="02040503050406030204" pitchFamily="18" charset="0"/>
                <a:cs typeface="Times New Roman" panose="02020603050405020304" pitchFamily="18" charset="0"/>
              </a:rPr>
              <a:t>hdl</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handle</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net</a:t>
            </a: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/11419/6346</a:t>
            </a:r>
          </a:p>
          <a:p>
            <a:pPr>
              <a:lnSpc>
                <a:spcPct val="120000"/>
              </a:lnSpc>
              <a:spcBef>
                <a:spcPts val="0"/>
              </a:spcBef>
              <a:spcAft>
                <a:spcPts val="600"/>
              </a:spcAft>
            </a:pPr>
            <a:r>
              <a:rPr lang="el-GR" sz="1800" dirty="0">
                <a:effectLst/>
                <a:latin typeface="Cambria Math" panose="02040503050406030204" pitchFamily="18" charset="0"/>
                <a:ea typeface="Cambria Math" panose="02040503050406030204" pitchFamily="18" charset="0"/>
                <a:cs typeface="Times New Roman" panose="02020603050405020304" pitchFamily="18" charset="0"/>
              </a:rPr>
              <a:t>Στάμου, Α., Γρίβα Ε., Μπούρας Σ., Ντίνας Κ. (2019) . Εμείς’/ οι ‘άλλοι’ ─ ‘εδώ’/ ‘εκεί’: Μια κριτική ανάλυση του λόγου μεταναστών/τριών μαθητών/τριών αλβανικής καταγωγής . </a:t>
            </a:r>
            <a:r>
              <a:rPr lang="en-US" sz="1800" i="1" dirty="0" err="1">
                <a:effectLst/>
                <a:latin typeface="Cambria Math" panose="02040503050406030204" pitchFamily="18" charset="0"/>
                <a:ea typeface="Cambria Math" panose="02040503050406030204" pitchFamily="18" charset="0"/>
                <a:cs typeface="Times New Roman" panose="02020603050405020304" pitchFamily="18" charset="0"/>
              </a:rPr>
              <a:t>Βήμ</a:t>
            </a:r>
            <a:r>
              <a:rPr lang="en-US" sz="1800" i="1" dirty="0">
                <a:effectLst/>
                <a:latin typeface="Cambria Math" panose="02040503050406030204" pitchFamily="18" charset="0"/>
                <a:ea typeface="Cambria Math" panose="02040503050406030204" pitchFamily="18" charset="0"/>
                <a:cs typeface="Times New Roman" panose="02020603050405020304" pitchFamily="18" charset="0"/>
              </a:rPr>
              <a:t>α Κοινωνικών Επιστημών</a:t>
            </a:r>
            <a:r>
              <a:rPr lang="en-US" sz="1800" dirty="0">
                <a:effectLst/>
                <a:latin typeface="Cambria Math" panose="02040503050406030204" pitchFamily="18" charset="0"/>
                <a:ea typeface="Cambria Math" panose="02040503050406030204" pitchFamily="18" charset="0"/>
                <a:cs typeface="Times New Roman" panose="02020603050405020304" pitchFamily="18" charset="0"/>
              </a:rPr>
              <a:t>.</a:t>
            </a:r>
            <a:endParaRPr lang="el-GR" sz="1800" dirty="0">
              <a:effectLst/>
              <a:latin typeface="Cambria Math" panose="02040503050406030204" pitchFamily="18" charset="0"/>
              <a:ea typeface="Cambria Math" panose="02040503050406030204" pitchFamily="18" charset="0"/>
              <a:cs typeface="Times New Roman" panose="02020603050405020304" pitchFamily="18" charset="0"/>
            </a:endParaRPr>
          </a:p>
          <a:p>
            <a:endParaRPr lang="el-GR" dirty="0"/>
          </a:p>
        </p:txBody>
      </p:sp>
      <p:sp>
        <p:nvSpPr>
          <p:cNvPr id="4" name="Θέση αριθμού διαφάνειας 3">
            <a:extLst>
              <a:ext uri="{FF2B5EF4-FFF2-40B4-BE49-F238E27FC236}">
                <a16:creationId xmlns:a16="http://schemas.microsoft.com/office/drawing/2014/main" id="{51A5271F-194A-4249-A591-71634BD9C6D7}"/>
              </a:ext>
            </a:extLst>
          </p:cNvPr>
          <p:cNvSpPr>
            <a:spLocks noGrp="1"/>
          </p:cNvSpPr>
          <p:nvPr>
            <p:ph type="sldNum" sz="quarter" idx="12"/>
          </p:nvPr>
        </p:nvSpPr>
        <p:spPr/>
        <p:txBody>
          <a:bodyPr/>
          <a:lstStyle/>
          <a:p>
            <a:fld id="{87483BCD-306B-4C3F-849F-2E3BFD100B01}" type="slidenum">
              <a:rPr lang="el-GR" smtClean="0"/>
              <a:t>30</a:t>
            </a:fld>
            <a:endParaRPr lang="el-GR"/>
          </a:p>
        </p:txBody>
      </p:sp>
    </p:spTree>
    <p:extLst>
      <p:ext uri="{BB962C8B-B14F-4D97-AF65-F5344CB8AC3E}">
        <p14:creationId xmlns:p14="http://schemas.microsoft.com/office/powerpoint/2010/main" val="14489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76F73A-288D-4E37-83FC-1021D9B4E2F1}"/>
              </a:ext>
            </a:extLst>
          </p:cNvPr>
          <p:cNvSpPr>
            <a:spLocks noGrp="1"/>
          </p:cNvSpPr>
          <p:nvPr>
            <p:ph type="title"/>
          </p:nvPr>
        </p:nvSpPr>
        <p:spPr/>
        <p:txBody>
          <a:bodyPr/>
          <a:lstStyle/>
          <a:p>
            <a:r>
              <a:rPr lang="el-GR" dirty="0"/>
              <a:t>Ας κάνουμε μια αξιολόγηση…</a:t>
            </a:r>
          </a:p>
        </p:txBody>
      </p:sp>
      <p:sp>
        <p:nvSpPr>
          <p:cNvPr id="3" name="Θέση περιεχομένου 2">
            <a:extLst>
              <a:ext uri="{FF2B5EF4-FFF2-40B4-BE49-F238E27FC236}">
                <a16:creationId xmlns:a16="http://schemas.microsoft.com/office/drawing/2014/main" id="{461B6805-30DE-4DBF-BDFA-5648219C379D}"/>
              </a:ext>
            </a:extLst>
          </p:cNvPr>
          <p:cNvSpPr>
            <a:spLocks noGrp="1"/>
          </p:cNvSpPr>
          <p:nvPr>
            <p:ph idx="1"/>
          </p:nvPr>
        </p:nvSpPr>
        <p:spPr/>
        <p:txBody>
          <a:bodyPr/>
          <a:lstStyle/>
          <a:p>
            <a:pPr marL="0" indent="0">
              <a:buNone/>
            </a:pPr>
            <a:r>
              <a:rPr lang="el-GR" dirty="0">
                <a:latin typeface="Cambria Math" panose="02040503050406030204" pitchFamily="18" charset="0"/>
                <a:ea typeface="Cambria Math" panose="02040503050406030204" pitchFamily="18" charset="0"/>
              </a:rPr>
              <a:t>Σημειώνω:</a:t>
            </a:r>
          </a:p>
          <a:p>
            <a:r>
              <a:rPr lang="el-GR" dirty="0">
                <a:latin typeface="Cambria Math" panose="02040503050406030204" pitchFamily="18" charset="0"/>
                <a:ea typeface="Cambria Math" panose="02040503050406030204" pitchFamily="18" charset="0"/>
              </a:rPr>
              <a:t>Ένα πράγμα που μου έκανε εντύπωση</a:t>
            </a:r>
          </a:p>
          <a:p>
            <a:r>
              <a:rPr lang="el-GR" dirty="0">
                <a:latin typeface="Cambria Math" panose="02040503050406030204" pitchFamily="18" charset="0"/>
                <a:ea typeface="Cambria Math" panose="02040503050406030204" pitchFamily="18" charset="0"/>
              </a:rPr>
              <a:t>Μια σημαντική καινούργια πληροφορία</a:t>
            </a:r>
          </a:p>
          <a:p>
            <a:r>
              <a:rPr lang="el-GR" dirty="0">
                <a:latin typeface="Cambria Math" panose="02040503050406030204" pitchFamily="18" charset="0"/>
                <a:ea typeface="Cambria Math" panose="02040503050406030204" pitchFamily="18" charset="0"/>
              </a:rPr>
              <a:t>Μια απορία</a:t>
            </a:r>
          </a:p>
          <a:p>
            <a:endParaRPr lang="el-GR" dirty="0"/>
          </a:p>
        </p:txBody>
      </p:sp>
      <p:sp>
        <p:nvSpPr>
          <p:cNvPr id="4" name="Θέση αριθμού διαφάνειας 3">
            <a:extLst>
              <a:ext uri="{FF2B5EF4-FFF2-40B4-BE49-F238E27FC236}">
                <a16:creationId xmlns:a16="http://schemas.microsoft.com/office/drawing/2014/main" id="{0A33F16D-B704-4C2F-8082-263ADE29E679}"/>
              </a:ext>
            </a:extLst>
          </p:cNvPr>
          <p:cNvSpPr>
            <a:spLocks noGrp="1"/>
          </p:cNvSpPr>
          <p:nvPr>
            <p:ph type="sldNum" sz="quarter" idx="12"/>
          </p:nvPr>
        </p:nvSpPr>
        <p:spPr/>
        <p:txBody>
          <a:bodyPr/>
          <a:lstStyle/>
          <a:p>
            <a:fld id="{87483BCD-306B-4C3F-849F-2E3BFD100B01}" type="slidenum">
              <a:rPr lang="el-GR" smtClean="0"/>
              <a:t>31</a:t>
            </a:fld>
            <a:endParaRPr lang="el-GR"/>
          </a:p>
        </p:txBody>
      </p:sp>
    </p:spTree>
    <p:extLst>
      <p:ext uri="{BB962C8B-B14F-4D97-AF65-F5344CB8AC3E}">
        <p14:creationId xmlns:p14="http://schemas.microsoft.com/office/powerpoint/2010/main" val="158921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32C4D5-74BB-4B57-828B-DD786B2EADDA}"/>
              </a:ext>
            </a:extLst>
          </p:cNvPr>
          <p:cNvSpPr>
            <a:spLocks noGrp="1"/>
          </p:cNvSpPr>
          <p:nvPr>
            <p:ph idx="1"/>
          </p:nvPr>
        </p:nvSpPr>
        <p:spPr>
          <a:xfrm>
            <a:off x="838199" y="662608"/>
            <a:ext cx="10090355" cy="5189551"/>
          </a:xfrm>
        </p:spPr>
        <p:txBody>
          <a:bodyPr>
            <a:normAutofit lnSpcReduction="10000"/>
          </a:bodyPr>
          <a:lstStyle/>
          <a:p>
            <a:pPr marL="0" indent="0">
              <a:lnSpc>
                <a:spcPct val="110000"/>
              </a:lnSpc>
              <a:spcBef>
                <a:spcPts val="0"/>
              </a:spcBef>
              <a:buNone/>
            </a:pPr>
            <a:r>
              <a:rPr lang="el-GR" b="1" dirty="0">
                <a:latin typeface="Cambria Math" panose="02040503050406030204" pitchFamily="18" charset="0"/>
                <a:ea typeface="Cambria Math" panose="02040503050406030204" pitchFamily="18" charset="0"/>
              </a:rPr>
              <a:t>Γ1</a:t>
            </a:r>
            <a:r>
              <a:rPr lang="el-GR"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         </a:t>
            </a:r>
            <a:r>
              <a:rPr lang="el-GR" b="1" dirty="0">
                <a:latin typeface="Cambria Math" panose="02040503050406030204" pitchFamily="18" charset="0"/>
                <a:ea typeface="Cambria Math" panose="02040503050406030204" pitchFamily="18" charset="0"/>
              </a:rPr>
              <a:t>πρώτη γλώσσα</a:t>
            </a:r>
            <a:r>
              <a:rPr lang="el-GR" dirty="0">
                <a:latin typeface="Cambria Math" panose="02040503050406030204" pitchFamily="18" charset="0"/>
                <a:ea typeface="Cambria Math" panose="02040503050406030204" pitchFamily="18" charset="0"/>
              </a:rPr>
              <a:t>, </a:t>
            </a:r>
            <a:r>
              <a:rPr lang="el-GR" b="1" dirty="0">
                <a:latin typeface="Cambria Math" panose="02040503050406030204" pitchFamily="18" charset="0"/>
                <a:ea typeface="Cambria Math" panose="02040503050406030204" pitchFamily="18" charset="0"/>
              </a:rPr>
              <a:t>μητρική γλώσσα</a:t>
            </a:r>
            <a:r>
              <a:rPr lang="el-GR" dirty="0">
                <a:latin typeface="Cambria Math" panose="02040503050406030204" pitchFamily="18" charset="0"/>
                <a:ea typeface="Cambria Math" panose="02040503050406030204" pitchFamily="18" charset="0"/>
              </a:rPr>
              <a:t>, </a:t>
            </a:r>
            <a:r>
              <a:rPr lang="el-GR" b="1" dirty="0">
                <a:latin typeface="Cambria Math" panose="02040503050406030204" pitchFamily="18" charset="0"/>
                <a:ea typeface="Cambria Math" panose="02040503050406030204" pitchFamily="18" charset="0"/>
              </a:rPr>
              <a:t>κυρίαρχη γλώσσα </a:t>
            </a:r>
            <a:r>
              <a:rPr lang="el-GR" dirty="0">
                <a:latin typeface="Cambria Math" panose="02040503050406030204" pitchFamily="18" charset="0"/>
                <a:ea typeface="Cambria Math" panose="02040503050406030204" pitchFamily="18" charset="0"/>
              </a:rPr>
              <a:t>κ.τ.λ.</a:t>
            </a:r>
            <a:endParaRPr lang="en-US" dirty="0">
              <a:latin typeface="Cambria Math" panose="02040503050406030204" pitchFamily="18" charset="0"/>
              <a:ea typeface="Cambria Math" panose="02040503050406030204" pitchFamily="18" charset="0"/>
            </a:endParaRPr>
          </a:p>
          <a:p>
            <a:pPr marL="0" indent="0">
              <a:lnSpc>
                <a:spcPct val="110000"/>
              </a:lnSpc>
              <a:spcBef>
                <a:spcPts val="0"/>
              </a:spcBef>
              <a:buNone/>
            </a:pPr>
            <a:endParaRPr lang="el-GR" b="1" dirty="0">
              <a:latin typeface="Cambria Math" panose="02040503050406030204" pitchFamily="18" charset="0"/>
              <a:ea typeface="Cambria Math" panose="02040503050406030204" pitchFamily="18" charset="0"/>
            </a:endParaRPr>
          </a:p>
          <a:p>
            <a:pPr marL="0" indent="0">
              <a:lnSpc>
                <a:spcPct val="110000"/>
              </a:lnSpc>
              <a:spcBef>
                <a:spcPts val="0"/>
              </a:spcBef>
              <a:buNone/>
            </a:pPr>
            <a:r>
              <a:rPr lang="el-GR" b="1" dirty="0">
                <a:latin typeface="Cambria Math" panose="02040503050406030204" pitchFamily="18" charset="0"/>
                <a:ea typeface="Cambria Math" panose="02040503050406030204" pitchFamily="18" charset="0"/>
              </a:rPr>
              <a:t>Γ2</a:t>
            </a:r>
            <a:r>
              <a:rPr lang="el-GR"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                 </a:t>
            </a:r>
            <a:r>
              <a:rPr lang="el-GR" b="1" dirty="0">
                <a:latin typeface="Cambria Math" panose="02040503050406030204" pitchFamily="18" charset="0"/>
                <a:ea typeface="Cambria Math" panose="02040503050406030204" pitchFamily="18" charset="0"/>
              </a:rPr>
              <a:t>δεύτερη</a:t>
            </a:r>
            <a:r>
              <a:rPr lang="el-GR" dirty="0">
                <a:latin typeface="Cambria Math" panose="02040503050406030204" pitchFamily="18" charset="0"/>
                <a:ea typeface="Cambria Math" panose="02040503050406030204" pitchFamily="18" charset="0"/>
              </a:rPr>
              <a:t> </a:t>
            </a:r>
            <a:r>
              <a:rPr lang="el-GR" b="1" dirty="0">
                <a:latin typeface="Cambria Math" panose="02040503050406030204" pitchFamily="18" charset="0"/>
                <a:ea typeface="Cambria Math" panose="02040503050406030204" pitchFamily="18" charset="0"/>
              </a:rPr>
              <a:t>γλώσσα</a:t>
            </a:r>
            <a:r>
              <a:rPr lang="el-GR" dirty="0">
                <a:latin typeface="Cambria Math" panose="02040503050406030204" pitchFamily="18" charset="0"/>
                <a:ea typeface="Cambria Math" panose="02040503050406030204" pitchFamily="18" charset="0"/>
              </a:rPr>
              <a:t>, </a:t>
            </a:r>
            <a:r>
              <a:rPr lang="el-GR" b="1" dirty="0">
                <a:latin typeface="Cambria Math" panose="02040503050406030204" pitchFamily="18" charset="0"/>
                <a:ea typeface="Cambria Math" panose="02040503050406030204" pitchFamily="18" charset="0"/>
              </a:rPr>
              <a:t>ξένη γλώσσα</a:t>
            </a:r>
            <a:r>
              <a:rPr lang="el-GR" dirty="0">
                <a:latin typeface="Cambria Math" panose="02040503050406030204" pitchFamily="18" charset="0"/>
                <a:ea typeface="Cambria Math" panose="02040503050406030204" pitchFamily="18" charset="0"/>
              </a:rPr>
              <a:t>, </a:t>
            </a:r>
            <a:r>
              <a:rPr lang="el-GR" b="1" dirty="0">
                <a:latin typeface="Cambria Math" panose="02040503050406030204" pitchFamily="18" charset="0"/>
                <a:ea typeface="Cambria Math" panose="02040503050406030204" pitchFamily="18" charset="0"/>
              </a:rPr>
              <a:t>κυρίαρχη γλώσσα</a:t>
            </a:r>
            <a:r>
              <a:rPr lang="el-GR" dirty="0">
                <a:latin typeface="Cambria Math" panose="02040503050406030204" pitchFamily="18" charset="0"/>
                <a:ea typeface="Cambria Math" panose="02040503050406030204" pitchFamily="18" charset="0"/>
              </a:rPr>
              <a:t>, </a:t>
            </a:r>
            <a:r>
              <a:rPr lang="el-GR" b="1" dirty="0">
                <a:latin typeface="Cambria Math" panose="02040503050406030204" pitchFamily="18" charset="0"/>
                <a:ea typeface="Cambria Math" panose="02040503050406030204" pitchFamily="18" charset="0"/>
              </a:rPr>
              <a:t>επίσημη γλώσσα </a:t>
            </a:r>
            <a:r>
              <a:rPr lang="el-GR" dirty="0">
                <a:latin typeface="Cambria Math" panose="02040503050406030204" pitchFamily="18" charset="0"/>
                <a:ea typeface="Cambria Math" panose="02040503050406030204" pitchFamily="18" charset="0"/>
              </a:rPr>
              <a:t>κ.τ.λ. </a:t>
            </a:r>
            <a:endParaRPr lang="en-US" dirty="0">
              <a:latin typeface="Cambria Math" panose="02040503050406030204" pitchFamily="18" charset="0"/>
              <a:ea typeface="Cambria Math" panose="02040503050406030204" pitchFamily="18" charset="0"/>
            </a:endParaRPr>
          </a:p>
          <a:p>
            <a:pPr marL="0" indent="0">
              <a:buNone/>
            </a:pPr>
            <a:endParaRPr lang="en-US" dirty="0"/>
          </a:p>
          <a:p>
            <a:endParaRPr lang="en-US" dirty="0"/>
          </a:p>
          <a:p>
            <a:pPr marL="0" indent="0">
              <a:buNone/>
            </a:pPr>
            <a:r>
              <a:rPr lang="el-GR" dirty="0">
                <a:latin typeface="Cambria Math" panose="02040503050406030204" pitchFamily="18" charset="0"/>
                <a:ea typeface="Cambria Math" panose="02040503050406030204" pitchFamily="18" charset="0"/>
              </a:rPr>
              <a:t>Π.χ. :</a:t>
            </a:r>
          </a:p>
          <a:p>
            <a:r>
              <a:rPr lang="el-GR" dirty="0">
                <a:latin typeface="Cambria Math" panose="02040503050406030204" pitchFamily="18" charset="0"/>
                <a:ea typeface="Cambria Math" panose="02040503050406030204" pitchFamily="18" charset="0"/>
              </a:rPr>
              <a:t>Γ2              ελληνική για τους Τουρκόφωνους μαθητές στο δημόσιο νηπιαγωγείο στην Κομοτηνή</a:t>
            </a:r>
          </a:p>
          <a:p>
            <a:r>
              <a:rPr lang="el-GR" dirty="0">
                <a:latin typeface="Cambria Math" panose="02040503050406030204" pitchFamily="18" charset="0"/>
                <a:ea typeface="Cambria Math" panose="02040503050406030204" pitchFamily="18" charset="0"/>
              </a:rPr>
              <a:t>ΞΓ             αγγλικά στο ίδιο νηπιαγωγείο </a:t>
            </a:r>
            <a:endParaRPr lang="en-US" dirty="0">
              <a:latin typeface="Cambria Math" panose="02040503050406030204" pitchFamily="18" charset="0"/>
              <a:ea typeface="Cambria Math" panose="02040503050406030204" pitchFamily="18" charset="0"/>
            </a:endParaRPr>
          </a:p>
        </p:txBody>
      </p:sp>
      <p:sp>
        <p:nvSpPr>
          <p:cNvPr id="2" name="Slide Number Placeholder 1">
            <a:extLst>
              <a:ext uri="{FF2B5EF4-FFF2-40B4-BE49-F238E27FC236}">
                <a16:creationId xmlns:a16="http://schemas.microsoft.com/office/drawing/2014/main" id="{26C0C3E0-4C04-4076-83D5-AD59DB8BCCBA}"/>
              </a:ext>
            </a:extLst>
          </p:cNvPr>
          <p:cNvSpPr>
            <a:spLocks noGrp="1"/>
          </p:cNvSpPr>
          <p:nvPr>
            <p:ph type="sldNum" sz="quarter" idx="12"/>
          </p:nvPr>
        </p:nvSpPr>
        <p:spPr/>
        <p:txBody>
          <a:bodyPr/>
          <a:lstStyle/>
          <a:p>
            <a:fld id="{212007AB-11E1-47BE-AAB8-20BD1F66D5A4}" type="slidenum">
              <a:rPr lang="el-GR" smtClean="0"/>
              <a:t>4</a:t>
            </a:fld>
            <a:endParaRPr lang="el-GR"/>
          </a:p>
        </p:txBody>
      </p:sp>
      <p:sp>
        <p:nvSpPr>
          <p:cNvPr id="5" name="Arrow: Right 4">
            <a:extLst>
              <a:ext uri="{FF2B5EF4-FFF2-40B4-BE49-F238E27FC236}">
                <a16:creationId xmlns:a16="http://schemas.microsoft.com/office/drawing/2014/main" id="{E30E0530-153A-4A54-AA3E-D5CBD00F893A}"/>
              </a:ext>
            </a:extLst>
          </p:cNvPr>
          <p:cNvSpPr/>
          <p:nvPr/>
        </p:nvSpPr>
        <p:spPr>
          <a:xfrm>
            <a:off x="1632991" y="675810"/>
            <a:ext cx="7183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508D4570-DD69-4A42-A048-F7958AB54B29}"/>
              </a:ext>
            </a:extLst>
          </p:cNvPr>
          <p:cNvSpPr/>
          <p:nvPr/>
        </p:nvSpPr>
        <p:spPr>
          <a:xfrm>
            <a:off x="1632991" y="2015828"/>
            <a:ext cx="7183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5">
            <a:extLst>
              <a:ext uri="{FF2B5EF4-FFF2-40B4-BE49-F238E27FC236}">
                <a16:creationId xmlns:a16="http://schemas.microsoft.com/office/drawing/2014/main" id="{836EC277-4E43-4F79-8C4E-A6BBEF4979C2}"/>
              </a:ext>
            </a:extLst>
          </p:cNvPr>
          <p:cNvSpPr/>
          <p:nvPr/>
        </p:nvSpPr>
        <p:spPr>
          <a:xfrm>
            <a:off x="1632991" y="4266101"/>
            <a:ext cx="7183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5">
            <a:extLst>
              <a:ext uri="{FF2B5EF4-FFF2-40B4-BE49-F238E27FC236}">
                <a16:creationId xmlns:a16="http://schemas.microsoft.com/office/drawing/2014/main" id="{93E37DC3-E5A7-4CF7-9D3B-665BD5FEE8EC}"/>
              </a:ext>
            </a:extLst>
          </p:cNvPr>
          <p:cNvSpPr/>
          <p:nvPr/>
        </p:nvSpPr>
        <p:spPr>
          <a:xfrm>
            <a:off x="1632991" y="5059130"/>
            <a:ext cx="7183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4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5F1B713-6354-4553-B709-30D0245A5590}"/>
              </a:ext>
            </a:extLst>
          </p:cNvPr>
          <p:cNvSpPr>
            <a:spLocks noGrp="1"/>
          </p:cNvSpPr>
          <p:nvPr>
            <p:ph idx="1"/>
          </p:nvPr>
        </p:nvSpPr>
        <p:spPr>
          <a:xfrm>
            <a:off x="838200" y="558800"/>
            <a:ext cx="10515600" cy="5618163"/>
          </a:xfrm>
        </p:spPr>
        <p:txBody>
          <a:bodyPr>
            <a:normAutofit fontScale="92500"/>
          </a:bodyPr>
          <a:lstStyle/>
          <a:p>
            <a:r>
              <a:rPr lang="el-GR" dirty="0">
                <a:latin typeface="Cambria Math" panose="02040503050406030204" pitchFamily="18" charset="0"/>
                <a:ea typeface="Cambria Math" panose="02040503050406030204" pitchFamily="18" charset="0"/>
              </a:rPr>
              <a:t>Όταν συζητούμε για την </a:t>
            </a:r>
            <a:r>
              <a:rPr lang="el-GR" b="1" dirty="0">
                <a:latin typeface="Cambria Math" panose="02040503050406030204" pitchFamily="18" charset="0"/>
                <a:ea typeface="Cambria Math" panose="02040503050406030204" pitchFamily="18" charset="0"/>
              </a:rPr>
              <a:t>πρώτη γλώσσα (Γ1) </a:t>
            </a:r>
            <a:r>
              <a:rPr lang="el-GR" dirty="0">
                <a:latin typeface="Cambria Math" panose="02040503050406030204" pitchFamily="18" charset="0"/>
                <a:ea typeface="Cambria Math" panose="02040503050406030204" pitchFamily="18" charset="0"/>
              </a:rPr>
              <a:t>και για την </a:t>
            </a:r>
            <a:r>
              <a:rPr lang="el-GR" b="1" dirty="0">
                <a:latin typeface="Cambria Math" panose="02040503050406030204" pitchFamily="18" charset="0"/>
                <a:ea typeface="Cambria Math" panose="02040503050406030204" pitchFamily="18" charset="0"/>
              </a:rPr>
              <a:t>δεύτερη γλώσσα (Γ2) </a:t>
            </a:r>
            <a:r>
              <a:rPr lang="el-GR" dirty="0">
                <a:latin typeface="Cambria Math" panose="02040503050406030204" pitchFamily="18" charset="0"/>
                <a:ea typeface="Cambria Math" panose="02040503050406030204" pitchFamily="18" charset="0"/>
              </a:rPr>
              <a:t>ενός ομιλητή, όσον αφορά την σχέση των δύο γλωσσών σε ένα δίγλωσσο σύστημα, υπονοείται ότι η Γ1 δεν είναι μόνο η πρώτη γλώσσα χρονολογικά αλλά και η κυρίαρχη γλώσσα αυτού του ομιλητή (</a:t>
            </a:r>
            <a:r>
              <a:rPr lang="en-US" sz="2200" dirty="0" err="1">
                <a:latin typeface="Cambria Math" panose="02040503050406030204" pitchFamily="18" charset="0"/>
                <a:ea typeface="Cambria Math" panose="02040503050406030204" pitchFamily="18" charset="0"/>
              </a:rPr>
              <a:t>Jessner</a:t>
            </a:r>
            <a:r>
              <a:rPr lang="en-US" sz="2200" dirty="0">
                <a:latin typeface="Cambria Math" panose="02040503050406030204" pitchFamily="18" charset="0"/>
                <a:ea typeface="Cambria Math" panose="02040503050406030204" pitchFamily="18" charset="0"/>
              </a:rPr>
              <a:t> &amp; </a:t>
            </a:r>
            <a:r>
              <a:rPr lang="en-US" sz="2200" dirty="0" err="1">
                <a:latin typeface="Cambria Math" panose="02040503050406030204" pitchFamily="18" charset="0"/>
                <a:ea typeface="Cambria Math" panose="02040503050406030204" pitchFamily="18" charset="0"/>
              </a:rPr>
              <a:t>Cenoz</a:t>
            </a:r>
            <a:r>
              <a:rPr lang="el-GR" sz="2200" dirty="0">
                <a:latin typeface="Cambria Math" panose="02040503050406030204" pitchFamily="18" charset="0"/>
                <a:ea typeface="Cambria Math" panose="02040503050406030204" pitchFamily="18" charset="0"/>
              </a:rPr>
              <a:t>, </a:t>
            </a:r>
            <a:r>
              <a:rPr lang="en-US" sz="2200" dirty="0">
                <a:latin typeface="Cambria Math" panose="02040503050406030204" pitchFamily="18" charset="0"/>
                <a:ea typeface="Cambria Math" panose="02040503050406030204" pitchFamily="18" charset="0"/>
              </a:rPr>
              <a:t>2007</a:t>
            </a:r>
            <a:r>
              <a:rPr lang="el-GR" dirty="0">
                <a:latin typeface="Cambria Math" panose="02040503050406030204" pitchFamily="18" charset="0"/>
                <a:ea typeface="Cambria Math" panose="02040503050406030204" pitchFamily="18" charset="0"/>
              </a:rPr>
              <a:t>). </a:t>
            </a:r>
          </a:p>
          <a:p>
            <a:r>
              <a:rPr lang="el-GR" sz="2800" dirty="0">
                <a:latin typeface="Cambria Math" panose="02040503050406030204" pitchFamily="18" charset="0"/>
                <a:ea typeface="Cambria Math" panose="02040503050406030204" pitchFamily="18" charset="0"/>
              </a:rPr>
              <a:t>Με αυτόν τον τρόπο αποδίδονται στην Γ1 όλα τα χαρακτηριστικά της μητρικής γλώσσας και αφήνεται η αίσθηση ότι η Γ2 θα πρέπει να είναι υποχρεωτικά και σε χαμηλότερο επίπεδο επάρκειας, αν και οι </a:t>
            </a:r>
            <a:r>
              <a:rPr lang="el-GR" sz="2800" b="1" dirty="0">
                <a:latin typeface="Cambria Math" panose="02040503050406030204" pitchFamily="18" charset="0"/>
                <a:ea typeface="Cambria Math" panose="02040503050406030204" pitchFamily="18" charset="0"/>
              </a:rPr>
              <a:t>γλωσσικές ισορροπίες </a:t>
            </a:r>
            <a:r>
              <a:rPr lang="el-GR" sz="2800" dirty="0">
                <a:latin typeface="Cambria Math" panose="02040503050406030204" pitchFamily="18" charset="0"/>
                <a:ea typeface="Cambria Math" panose="02040503050406030204" pitchFamily="18" charset="0"/>
              </a:rPr>
              <a:t>αλλάζουν από καιρό σε καιρό και ο κάθε ομιλητής μπορεί να δείξει διαφορετικές τάσεις στην κάθε γλώσσα του ανάλογα και με τις κοινωνικές συνθήκες που μπορεί να βρεθεί.</a:t>
            </a:r>
          </a:p>
          <a:p>
            <a:r>
              <a:rPr lang="el-GR" dirty="0">
                <a:latin typeface="Cambria Math" panose="02040503050406030204" pitchFamily="18" charset="0"/>
                <a:ea typeface="Cambria Math" panose="02040503050406030204" pitchFamily="18" charset="0"/>
              </a:rPr>
              <a:t>Φαίνεται ότι περισσότερη σύγχυση δημιουργείται στην περίπτωση που η </a:t>
            </a:r>
            <a:r>
              <a:rPr lang="el-GR" b="1" dirty="0">
                <a:latin typeface="Cambria Math" panose="02040503050406030204" pitchFamily="18" charset="0"/>
                <a:ea typeface="Cambria Math" panose="02040503050406030204" pitchFamily="18" charset="0"/>
              </a:rPr>
              <a:t>Γ1</a:t>
            </a:r>
            <a:r>
              <a:rPr lang="el-GR" dirty="0">
                <a:latin typeface="Cambria Math" panose="02040503050406030204" pitchFamily="18" charset="0"/>
                <a:ea typeface="Cambria Math" panose="02040503050406030204" pitchFamily="18" charset="0"/>
              </a:rPr>
              <a:t> παύει να είναι η κυρίαρχη γλώσσα και, εξαιτίας διαφορετικών επικοινωνιακών αναγκών, η </a:t>
            </a:r>
            <a:r>
              <a:rPr lang="el-GR" b="1" dirty="0">
                <a:latin typeface="Cambria Math" panose="02040503050406030204" pitchFamily="18" charset="0"/>
                <a:ea typeface="Cambria Math" panose="02040503050406030204" pitchFamily="18" charset="0"/>
              </a:rPr>
              <a:t>Γ2</a:t>
            </a:r>
            <a:r>
              <a:rPr lang="el-GR" dirty="0">
                <a:latin typeface="Cambria Math" panose="02040503050406030204" pitchFamily="18" charset="0"/>
                <a:ea typeface="Cambria Math" panose="02040503050406030204" pitchFamily="18" charset="0"/>
              </a:rPr>
              <a:t> αναλαμβάνει αυτόν τον ρόλο. </a:t>
            </a:r>
            <a:endParaRPr lang="en-US" dirty="0">
              <a:latin typeface="Cambria Math" panose="02040503050406030204" pitchFamily="18" charset="0"/>
              <a:ea typeface="Cambria Math" panose="02040503050406030204" pitchFamily="18" charset="0"/>
            </a:endParaRPr>
          </a:p>
          <a:p>
            <a:endParaRPr lang="en-US" sz="2800" dirty="0">
              <a:latin typeface="Cambria Math" panose="02040503050406030204" pitchFamily="18" charset="0"/>
              <a:ea typeface="Cambria Math" panose="02040503050406030204" pitchFamily="18" charset="0"/>
            </a:endParaRPr>
          </a:p>
          <a:p>
            <a:endParaRPr lang="el-GR" dirty="0"/>
          </a:p>
        </p:txBody>
      </p:sp>
      <p:sp>
        <p:nvSpPr>
          <p:cNvPr id="4" name="Θέση αριθμού διαφάνειας 3">
            <a:extLst>
              <a:ext uri="{FF2B5EF4-FFF2-40B4-BE49-F238E27FC236}">
                <a16:creationId xmlns:a16="http://schemas.microsoft.com/office/drawing/2014/main" id="{D076CAFE-3996-429F-AF27-D47E1AFFE125}"/>
              </a:ext>
            </a:extLst>
          </p:cNvPr>
          <p:cNvSpPr>
            <a:spLocks noGrp="1"/>
          </p:cNvSpPr>
          <p:nvPr>
            <p:ph type="sldNum" sz="quarter" idx="12"/>
          </p:nvPr>
        </p:nvSpPr>
        <p:spPr/>
        <p:txBody>
          <a:bodyPr/>
          <a:lstStyle/>
          <a:p>
            <a:fld id="{87483BCD-306B-4C3F-849F-2E3BFD100B01}" type="slidenum">
              <a:rPr lang="el-GR" smtClean="0"/>
              <a:t>5</a:t>
            </a:fld>
            <a:endParaRPr lang="el-GR"/>
          </a:p>
        </p:txBody>
      </p:sp>
    </p:spTree>
    <p:extLst>
      <p:ext uri="{BB962C8B-B14F-4D97-AF65-F5344CB8AC3E}">
        <p14:creationId xmlns:p14="http://schemas.microsoft.com/office/powerpoint/2010/main" val="2071463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2AC7B-4F0A-4C34-A413-DBE6182756AA}"/>
              </a:ext>
            </a:extLst>
          </p:cNvPr>
          <p:cNvSpPr>
            <a:spLocks noGrp="1"/>
          </p:cNvSpPr>
          <p:nvPr>
            <p:ph idx="1"/>
          </p:nvPr>
        </p:nvSpPr>
        <p:spPr>
          <a:xfrm>
            <a:off x="838200" y="508000"/>
            <a:ext cx="10734040" cy="6085840"/>
          </a:xfrm>
        </p:spPr>
        <p:txBody>
          <a:bodyPr>
            <a:normAutofit/>
          </a:bodyPr>
          <a:lstStyle/>
          <a:p>
            <a:r>
              <a:rPr lang="el-GR" dirty="0">
                <a:latin typeface="Cambria Math" panose="02040503050406030204" pitchFamily="18" charset="0"/>
                <a:ea typeface="Cambria Math" panose="02040503050406030204" pitchFamily="18" charset="0"/>
              </a:rPr>
              <a:t>Άλλο σημαντικό σημείο στο οποίο αναφέρονται οι ερευνητές είναι ότι, όταν περιγράφουμε τις γλώσσες που χρησιμοποιεί ένας δίγλωσσος ομιλητής, πρέπει να κάνουμε διαχωρισμό αφενός ανάμεσα στο </a:t>
            </a:r>
            <a:r>
              <a:rPr lang="el-GR" i="1" dirty="0">
                <a:solidFill>
                  <a:srgbClr val="FF0000"/>
                </a:solidFill>
                <a:latin typeface="Cambria Math" panose="02040503050406030204" pitchFamily="18" charset="0"/>
                <a:ea typeface="Cambria Math" panose="02040503050406030204" pitchFamily="18" charset="0"/>
              </a:rPr>
              <a:t>πότε</a:t>
            </a:r>
            <a:r>
              <a:rPr lang="el-GR" dirty="0">
                <a:latin typeface="Cambria Math" panose="02040503050406030204" pitchFamily="18" charset="0"/>
                <a:ea typeface="Cambria Math" panose="02040503050406030204" pitchFamily="18" charset="0"/>
              </a:rPr>
              <a:t> γίνεται η </a:t>
            </a:r>
            <a:r>
              <a:rPr lang="el-GR" b="1" dirty="0">
                <a:latin typeface="Cambria Math" panose="02040503050406030204" pitchFamily="18" charset="0"/>
                <a:ea typeface="Cambria Math" panose="02040503050406030204" pitchFamily="18" charset="0"/>
              </a:rPr>
              <a:t>πρώτη έκθεση </a:t>
            </a:r>
            <a:r>
              <a:rPr lang="el-GR" dirty="0">
                <a:latin typeface="Cambria Math" panose="02040503050406030204" pitchFamily="18" charset="0"/>
                <a:ea typeface="Cambria Math" panose="02040503050406030204" pitchFamily="18" charset="0"/>
              </a:rPr>
              <a:t>στην κάθε γλώσσα και αφετέρου να ορίσουμε την κυρίαρχη γλώσσα.</a:t>
            </a:r>
          </a:p>
          <a:p>
            <a:r>
              <a:rPr lang="el-GR" dirty="0">
                <a:latin typeface="Cambria Math" panose="02040503050406030204" pitchFamily="18" charset="0"/>
                <a:ea typeface="Cambria Math" panose="02040503050406030204" pitchFamily="18" charset="0"/>
              </a:rPr>
              <a:t>Επιπλέον, η </a:t>
            </a:r>
            <a:r>
              <a:rPr lang="el-GR" b="1" dirty="0">
                <a:latin typeface="Cambria Math" panose="02040503050406030204" pitchFamily="18" charset="0"/>
                <a:ea typeface="Cambria Math" panose="02040503050406030204" pitchFamily="18" charset="0"/>
              </a:rPr>
              <a:t>χρονολογική σειρά πρώτης έκθεσης σε κάθε μία από τις γλώσσες δεν περιγράφει την ικανότητα της χρήσης σε αυτές</a:t>
            </a:r>
            <a:r>
              <a:rPr lang="el-GR" dirty="0">
                <a:latin typeface="Cambria Math" panose="02040503050406030204" pitchFamily="18" charset="0"/>
                <a:ea typeface="Cambria Math" panose="02040503050406030204" pitchFamily="18" charset="0"/>
              </a:rPr>
              <a:t>. </a:t>
            </a:r>
          </a:p>
          <a:p>
            <a:pPr marL="0" indent="0">
              <a:buNone/>
            </a:pPr>
            <a:r>
              <a:rPr lang="el-GR" dirty="0">
                <a:latin typeface="Cambria Math" panose="02040503050406030204" pitchFamily="18" charset="0"/>
                <a:ea typeface="Cambria Math" panose="02040503050406030204" pitchFamily="18" charset="0"/>
              </a:rPr>
              <a:t>                </a:t>
            </a:r>
          </a:p>
          <a:p>
            <a:pPr marL="0" indent="0">
              <a:buNone/>
            </a:pPr>
            <a:endParaRPr lang="el-GR" b="1" dirty="0">
              <a:ln w="22225">
                <a:solidFill>
                  <a:schemeClr val="accent2"/>
                </a:solidFill>
                <a:prstDash val="solid"/>
              </a:ln>
              <a:solidFill>
                <a:schemeClr val="accent2">
                  <a:lumMod val="40000"/>
                  <a:lumOff val="60000"/>
                </a:schemeClr>
              </a:solidFill>
              <a:latin typeface="Cambria Math" panose="02040503050406030204" pitchFamily="18" charset="0"/>
              <a:ea typeface="Cambria Math" panose="02040503050406030204" pitchFamily="18" charset="0"/>
            </a:endParaRPr>
          </a:p>
          <a:p>
            <a:pPr marL="0" indent="0">
              <a:buNone/>
            </a:pPr>
            <a:r>
              <a:rPr lang="el-GR" b="1" dirty="0">
                <a:ln w="22225">
                  <a:solidFill>
                    <a:schemeClr val="accent2"/>
                  </a:solidFill>
                  <a:prstDash val="solid"/>
                </a:ln>
                <a:solidFill>
                  <a:srgbClr val="FF0000"/>
                </a:solidFill>
                <a:latin typeface="Cambria Math" panose="02040503050406030204" pitchFamily="18" charset="0"/>
                <a:ea typeface="Cambria Math" panose="02040503050406030204" pitchFamily="18" charset="0"/>
              </a:rPr>
              <a:t>Επειδή ο ομιλητής έχει ξεκινήσει να μαθαίνει μία γλώσσα νωρίτερα, αυτό δεν σημαίνει αυτόματα πως την κατέχει σε υψηλότερο βαθμό από τις άλλες γλώσσες</a:t>
            </a:r>
            <a:r>
              <a:rPr lang="el-GR" dirty="0">
                <a:solidFill>
                  <a:srgbClr val="FF0000"/>
                </a:solidFill>
                <a:latin typeface="Cambria Math" panose="02040503050406030204" pitchFamily="18" charset="0"/>
                <a:ea typeface="Cambria Math" panose="02040503050406030204" pitchFamily="18" charset="0"/>
              </a:rPr>
              <a:t>.</a:t>
            </a:r>
          </a:p>
          <a:p>
            <a:endParaRPr lang="en-US" dirty="0"/>
          </a:p>
          <a:p>
            <a:endParaRPr lang="en-US" dirty="0"/>
          </a:p>
        </p:txBody>
      </p:sp>
      <p:sp>
        <p:nvSpPr>
          <p:cNvPr id="4" name="Slide Number Placeholder 3">
            <a:extLst>
              <a:ext uri="{FF2B5EF4-FFF2-40B4-BE49-F238E27FC236}">
                <a16:creationId xmlns:a16="http://schemas.microsoft.com/office/drawing/2014/main" id="{F816C749-E87B-4371-B6FE-B3E498A4BF98}"/>
              </a:ext>
            </a:extLst>
          </p:cNvPr>
          <p:cNvSpPr>
            <a:spLocks noGrp="1"/>
          </p:cNvSpPr>
          <p:nvPr>
            <p:ph type="sldNum" sz="quarter" idx="12"/>
          </p:nvPr>
        </p:nvSpPr>
        <p:spPr/>
        <p:txBody>
          <a:bodyPr/>
          <a:lstStyle/>
          <a:p>
            <a:fld id="{212007AB-11E1-47BE-AAB8-20BD1F66D5A4}" type="slidenum">
              <a:rPr lang="el-GR" smtClean="0"/>
              <a:t>6</a:t>
            </a:fld>
            <a:endParaRPr lang="el-GR"/>
          </a:p>
        </p:txBody>
      </p:sp>
      <p:sp>
        <p:nvSpPr>
          <p:cNvPr id="5" name="Arrow: Right 4">
            <a:extLst>
              <a:ext uri="{FF2B5EF4-FFF2-40B4-BE49-F238E27FC236}">
                <a16:creationId xmlns:a16="http://schemas.microsoft.com/office/drawing/2014/main" id="{60CE4733-DA58-41D7-9D75-F7B3E680BD19}"/>
              </a:ext>
            </a:extLst>
          </p:cNvPr>
          <p:cNvSpPr/>
          <p:nvPr/>
        </p:nvSpPr>
        <p:spPr>
          <a:xfrm rot="5400000">
            <a:off x="5586443" y="3770557"/>
            <a:ext cx="7529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73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711254717"/>
              </p:ext>
            </p:extLst>
          </p:nvPr>
        </p:nvGraphicFramePr>
        <p:xfrm>
          <a:off x="605307" y="141668"/>
          <a:ext cx="11088710" cy="6387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BA22325-944A-4CD7-9C3F-B3C162BF9B98}"/>
              </a:ext>
            </a:extLst>
          </p:cNvPr>
          <p:cNvSpPr>
            <a:spLocks noGrp="1"/>
          </p:cNvSpPr>
          <p:nvPr>
            <p:ph type="sldNum" sz="quarter" idx="12"/>
          </p:nvPr>
        </p:nvSpPr>
        <p:spPr/>
        <p:txBody>
          <a:bodyPr/>
          <a:lstStyle/>
          <a:p>
            <a:fld id="{212007AB-11E1-47BE-AAB8-20BD1F66D5A4}" type="slidenum">
              <a:rPr lang="el-GR" smtClean="0"/>
              <a:t>7</a:t>
            </a:fld>
            <a:endParaRPr lang="el-GR"/>
          </a:p>
        </p:txBody>
      </p:sp>
    </p:spTree>
    <p:extLst>
      <p:ext uri="{BB962C8B-B14F-4D97-AF65-F5344CB8AC3E}">
        <p14:creationId xmlns:p14="http://schemas.microsoft.com/office/powerpoint/2010/main" val="300571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24DB9D-B35F-4A46-A315-8951F796F4ED}"/>
              </a:ext>
            </a:extLst>
          </p:cNvPr>
          <p:cNvSpPr>
            <a:spLocks noGrp="1"/>
          </p:cNvSpPr>
          <p:nvPr>
            <p:ph type="title"/>
          </p:nvPr>
        </p:nvSpPr>
        <p:spPr>
          <a:xfrm>
            <a:off x="838200" y="365126"/>
            <a:ext cx="10515600" cy="438916"/>
          </a:xfrm>
        </p:spPr>
        <p:txBody>
          <a:bodyPr>
            <a:normAutofit fontScale="90000"/>
          </a:bodyPr>
          <a:lstStyle/>
          <a:p>
            <a:r>
              <a:rPr lang="el-GR" dirty="0">
                <a:latin typeface="Cambria Math" panose="02040503050406030204" pitchFamily="18" charset="0"/>
                <a:ea typeface="Cambria Math" panose="02040503050406030204" pitchFamily="18" charset="0"/>
              </a:rPr>
              <a:t>Ενδεικτικά… </a:t>
            </a:r>
          </a:p>
        </p:txBody>
      </p:sp>
      <p:sp>
        <p:nvSpPr>
          <p:cNvPr id="3" name="Θέση περιεχομένου 2">
            <a:extLst>
              <a:ext uri="{FF2B5EF4-FFF2-40B4-BE49-F238E27FC236}">
                <a16:creationId xmlns:a16="http://schemas.microsoft.com/office/drawing/2014/main" id="{C9D0DEB9-A023-41A4-A3CF-C803F857B7DD}"/>
              </a:ext>
            </a:extLst>
          </p:cNvPr>
          <p:cNvSpPr>
            <a:spLocks noGrp="1"/>
          </p:cNvSpPr>
          <p:nvPr>
            <p:ph idx="1"/>
          </p:nvPr>
        </p:nvSpPr>
        <p:spPr>
          <a:xfrm>
            <a:off x="838200" y="1008993"/>
            <a:ext cx="10515600" cy="5167970"/>
          </a:xfrm>
        </p:spPr>
        <p:txBody>
          <a:bodyPr>
            <a:normAutofit lnSpcReduction="10000"/>
          </a:bodyPr>
          <a:lstStyle/>
          <a:p>
            <a:pPr>
              <a:lnSpc>
                <a:spcPct val="100000"/>
              </a:lnSpc>
              <a:spcBef>
                <a:spcPts val="0"/>
              </a:spcBef>
            </a:pPr>
            <a:r>
              <a:rPr lang="el-GR" dirty="0">
                <a:latin typeface="Cambria Math" panose="02040503050406030204" pitchFamily="18" charset="0"/>
                <a:ea typeface="Cambria Math" panose="02040503050406030204" pitchFamily="18" charset="0"/>
              </a:rPr>
              <a:t>Ζητήματα γλωσσικής πολιτικής (</a:t>
            </a:r>
            <a:r>
              <a:rPr lang="en-GB" sz="2000" dirty="0" err="1">
                <a:latin typeface="Cambria Math" panose="02040503050406030204" pitchFamily="18" charset="0"/>
                <a:ea typeface="Cambria Math" panose="02040503050406030204" pitchFamily="18" charset="0"/>
              </a:rPr>
              <a:t>Stamou</a:t>
            </a:r>
            <a:r>
              <a:rPr lang="en-GB" sz="2000" dirty="0">
                <a:latin typeface="Cambria Math" panose="02040503050406030204" pitchFamily="18" charset="0"/>
                <a:ea typeface="Cambria Math" panose="02040503050406030204" pitchFamily="18" charset="0"/>
              </a:rPr>
              <a:t> </a:t>
            </a:r>
            <a:r>
              <a:rPr lang="el-GR" sz="2000" dirty="0">
                <a:latin typeface="Cambria Math" panose="02040503050406030204" pitchFamily="18" charset="0"/>
                <a:ea typeface="Cambria Math" panose="02040503050406030204" pitchFamily="18" charset="0"/>
              </a:rPr>
              <a:t>&amp;</a:t>
            </a:r>
            <a:r>
              <a:rPr lang="en-GB" sz="2000" dirty="0">
                <a:latin typeface="Cambria Math" panose="02040503050406030204" pitchFamily="18" charset="0"/>
                <a:ea typeface="Cambria Math" panose="02040503050406030204" pitchFamily="18" charset="0"/>
              </a:rPr>
              <a:t> </a:t>
            </a:r>
            <a:r>
              <a:rPr lang="en-GB" sz="2000" dirty="0" err="1">
                <a:latin typeface="Cambria Math" panose="02040503050406030204" pitchFamily="18" charset="0"/>
                <a:ea typeface="Cambria Math" panose="02040503050406030204" pitchFamily="18" charset="0"/>
              </a:rPr>
              <a:t>Kiliario</a:t>
            </a:r>
            <a:r>
              <a:rPr lang="en-US" sz="2000" dirty="0">
                <a:latin typeface="Cambria Math" panose="02040503050406030204" pitchFamily="18" charset="0"/>
                <a:ea typeface="Cambria Math" panose="02040503050406030204" pitchFamily="18" charset="0"/>
              </a:rPr>
              <a:t>u</a:t>
            </a:r>
            <a:r>
              <a:rPr lang="en-GB" sz="2000" dirty="0">
                <a:latin typeface="Cambria Math" panose="02040503050406030204" pitchFamily="18" charset="0"/>
                <a:ea typeface="Cambria Math" panose="02040503050406030204" pitchFamily="18" charset="0"/>
              </a:rPr>
              <a:t>, 2020</a:t>
            </a:r>
            <a:r>
              <a:rPr lang="en-GB" dirty="0">
                <a:latin typeface="Cambria Math" panose="02040503050406030204" pitchFamily="18" charset="0"/>
                <a:ea typeface="Cambria Math" panose="02040503050406030204" pitchFamily="18" charset="0"/>
              </a:rPr>
              <a:t>)</a:t>
            </a:r>
          </a:p>
          <a:p>
            <a:pPr>
              <a:lnSpc>
                <a:spcPct val="100000"/>
              </a:lnSpc>
              <a:spcBef>
                <a:spcPts val="0"/>
              </a:spcBef>
            </a:pPr>
            <a:endParaRPr lang="en-GB" dirty="0">
              <a:latin typeface="Cambria Math" panose="02040503050406030204" pitchFamily="18" charset="0"/>
              <a:ea typeface="Cambria Math" panose="02040503050406030204" pitchFamily="18" charset="0"/>
            </a:endParaRPr>
          </a:p>
          <a:p>
            <a:pPr>
              <a:lnSpc>
                <a:spcPct val="100000"/>
              </a:lnSpc>
              <a:spcBef>
                <a:spcPts val="0"/>
              </a:spcBef>
            </a:pPr>
            <a:r>
              <a:rPr lang="el-GR" dirty="0">
                <a:latin typeface="Cambria Math" panose="02040503050406030204" pitchFamily="18" charset="0"/>
                <a:ea typeface="Cambria Math" panose="02040503050406030204" pitchFamily="18" charset="0"/>
              </a:rPr>
              <a:t>Ζητήματα πολιτισμικής και γλωσσικής ταυτότητας</a:t>
            </a:r>
            <a:r>
              <a:rPr lang="en-US" dirty="0">
                <a:latin typeface="Cambria Math" panose="02040503050406030204" pitchFamily="18" charset="0"/>
                <a:ea typeface="Cambria Math" panose="02040503050406030204" pitchFamily="18" charset="0"/>
              </a:rPr>
              <a:t> (</a:t>
            </a:r>
            <a:r>
              <a:rPr lang="el-GR" sz="2000" dirty="0">
                <a:latin typeface="Cambria Math" panose="02040503050406030204" pitchFamily="18" charset="0"/>
                <a:ea typeface="Cambria Math" panose="02040503050406030204" pitchFamily="18" charset="0"/>
              </a:rPr>
              <a:t>Στάμου, Γρίβα, Μπούρας </a:t>
            </a:r>
            <a:r>
              <a:rPr lang="en-US" sz="2000" dirty="0">
                <a:latin typeface="Cambria Math" panose="02040503050406030204" pitchFamily="18" charset="0"/>
                <a:ea typeface="Cambria Math" panose="02040503050406030204" pitchFamily="18" charset="0"/>
              </a:rPr>
              <a:t>&amp;</a:t>
            </a:r>
            <a:r>
              <a:rPr lang="el-GR" sz="2000" dirty="0">
                <a:latin typeface="Cambria Math" panose="02040503050406030204" pitchFamily="18" charset="0"/>
                <a:ea typeface="Cambria Math" panose="02040503050406030204" pitchFamily="18" charset="0"/>
              </a:rPr>
              <a:t> Ντίνας</a:t>
            </a:r>
            <a:r>
              <a:rPr lang="en-US" sz="2000" dirty="0">
                <a:latin typeface="Cambria Math" panose="02040503050406030204" pitchFamily="18" charset="0"/>
                <a:ea typeface="Cambria Math" panose="02040503050406030204" pitchFamily="18" charset="0"/>
              </a:rPr>
              <a:t>, </a:t>
            </a:r>
            <a:r>
              <a:rPr lang="el-GR" sz="2000" dirty="0">
                <a:latin typeface="Cambria Math" panose="02040503050406030204" pitchFamily="18" charset="0"/>
                <a:ea typeface="Cambria Math" panose="02040503050406030204" pitchFamily="18" charset="0"/>
              </a:rPr>
              <a:t>2019</a:t>
            </a:r>
            <a:r>
              <a:rPr lang="en-US" dirty="0">
                <a:latin typeface="Cambria Math" panose="02040503050406030204" pitchFamily="18" charset="0"/>
                <a:ea typeface="Cambria Math" panose="02040503050406030204" pitchFamily="18" charset="0"/>
              </a:rPr>
              <a:t>)</a:t>
            </a:r>
          </a:p>
          <a:p>
            <a:pPr>
              <a:lnSpc>
                <a:spcPct val="100000"/>
              </a:lnSpc>
              <a:spcBef>
                <a:spcPts val="0"/>
              </a:spcBef>
            </a:pPr>
            <a:endParaRPr lang="en-US" dirty="0">
              <a:latin typeface="Cambria Math" panose="02040503050406030204" pitchFamily="18" charset="0"/>
              <a:ea typeface="Cambria Math" panose="02040503050406030204" pitchFamily="18" charset="0"/>
            </a:endParaRPr>
          </a:p>
          <a:p>
            <a:pPr>
              <a:lnSpc>
                <a:spcPct val="100000"/>
              </a:lnSpc>
              <a:spcBef>
                <a:spcPts val="0"/>
              </a:spcBef>
            </a:pPr>
            <a:r>
              <a:rPr lang="el-GR" dirty="0">
                <a:latin typeface="Cambria Math" panose="02040503050406030204" pitchFamily="18" charset="0"/>
                <a:ea typeface="Cambria Math" panose="02040503050406030204" pitchFamily="18" charset="0"/>
              </a:rPr>
              <a:t>Μελέτη των παραγόντων που επηρεάζουν την διγλωσσία των μαθητών</a:t>
            </a:r>
            <a:endParaRPr lang="en-US" dirty="0">
              <a:latin typeface="Cambria Math" panose="02040503050406030204" pitchFamily="18" charset="0"/>
              <a:ea typeface="Cambria Math" panose="02040503050406030204" pitchFamily="18" charset="0"/>
            </a:endParaRPr>
          </a:p>
          <a:p>
            <a:pPr>
              <a:lnSpc>
                <a:spcPct val="100000"/>
              </a:lnSpc>
              <a:spcBef>
                <a:spcPts val="0"/>
              </a:spcBef>
              <a:buFont typeface="Wingdings" panose="05000000000000000000" pitchFamily="2" charset="2"/>
              <a:buChar char="Ø"/>
            </a:pPr>
            <a:r>
              <a:rPr lang="el-GR" dirty="0">
                <a:latin typeface="Cambria Math" panose="02040503050406030204" pitchFamily="18" charset="0"/>
                <a:ea typeface="Cambria Math" panose="02040503050406030204" pitchFamily="18" charset="0"/>
              </a:rPr>
              <a:t>Γονείς</a:t>
            </a:r>
            <a:r>
              <a:rPr lang="en-US" dirty="0">
                <a:latin typeface="Cambria Math" panose="02040503050406030204" pitchFamily="18" charset="0"/>
                <a:ea typeface="Cambria Math" panose="02040503050406030204" pitchFamily="18" charset="0"/>
              </a:rPr>
              <a:t> (</a:t>
            </a:r>
            <a:r>
              <a:rPr lang="en-US" sz="2000" dirty="0" err="1">
                <a:latin typeface="Cambria Math" panose="02040503050406030204" pitchFamily="18" charset="0"/>
                <a:ea typeface="Cambria Math" panose="02040503050406030204" pitchFamily="18" charset="0"/>
              </a:rPr>
              <a:t>Gkaintartzi</a:t>
            </a:r>
            <a:r>
              <a:rPr lang="en-US" sz="2000" dirty="0">
                <a:latin typeface="Cambria Math" panose="02040503050406030204" pitchFamily="18" charset="0"/>
                <a:ea typeface="Cambria Math" panose="02040503050406030204" pitchFamily="18" charset="0"/>
              </a:rPr>
              <a:t>, </a:t>
            </a:r>
            <a:r>
              <a:rPr lang="en-US" sz="2000" dirty="0" err="1">
                <a:latin typeface="Cambria Math" panose="02040503050406030204" pitchFamily="18" charset="0"/>
                <a:ea typeface="Cambria Math" panose="02040503050406030204" pitchFamily="18" charset="0"/>
              </a:rPr>
              <a:t>Chatzidaki</a:t>
            </a:r>
            <a:r>
              <a:rPr lang="en-US" sz="2000" dirty="0">
                <a:latin typeface="Cambria Math" panose="02040503050406030204" pitchFamily="18" charset="0"/>
                <a:ea typeface="Cambria Math" panose="02040503050406030204" pitchFamily="18" charset="0"/>
              </a:rPr>
              <a:t> &amp; Tsokalidou, 2014</a:t>
            </a:r>
            <a:r>
              <a:rPr lang="en-US" dirty="0">
                <a:latin typeface="Cambria Math" panose="02040503050406030204" pitchFamily="18" charset="0"/>
                <a:ea typeface="Cambria Math" panose="02040503050406030204" pitchFamily="18" charset="0"/>
              </a:rPr>
              <a:t>)</a:t>
            </a:r>
          </a:p>
          <a:p>
            <a:pPr>
              <a:lnSpc>
                <a:spcPct val="100000"/>
              </a:lnSpc>
              <a:spcBef>
                <a:spcPts val="0"/>
              </a:spcBef>
              <a:buFont typeface="Wingdings" panose="05000000000000000000" pitchFamily="2" charset="2"/>
              <a:buChar char="Ø"/>
            </a:pPr>
            <a:r>
              <a:rPr lang="el-GR" dirty="0">
                <a:latin typeface="Cambria Math" panose="02040503050406030204" pitchFamily="18" charset="0"/>
                <a:ea typeface="Cambria Math" panose="02040503050406030204" pitchFamily="18" charset="0"/>
              </a:rPr>
              <a:t>Εκπαιδευτικοί</a:t>
            </a:r>
            <a:r>
              <a:rPr lang="en-US" dirty="0">
                <a:latin typeface="Cambria Math" panose="02040503050406030204" pitchFamily="18" charset="0"/>
                <a:ea typeface="Cambria Math" panose="02040503050406030204" pitchFamily="18" charset="0"/>
              </a:rPr>
              <a:t> (</a:t>
            </a:r>
            <a:r>
              <a:rPr lang="en-US" sz="2000" dirty="0" err="1">
                <a:latin typeface="Cambria Math" panose="02040503050406030204" pitchFamily="18" charset="0"/>
                <a:ea typeface="Cambria Math" panose="02040503050406030204" pitchFamily="18" charset="0"/>
              </a:rPr>
              <a:t>Androulakis</a:t>
            </a:r>
            <a:r>
              <a:rPr lang="en-US" sz="2000" dirty="0">
                <a:latin typeface="Cambria Math" panose="02040503050406030204" pitchFamily="18" charset="0"/>
                <a:ea typeface="Cambria Math" panose="02040503050406030204" pitchFamily="18" charset="0"/>
              </a:rPr>
              <a:t> &amp; </a:t>
            </a:r>
            <a:r>
              <a:rPr lang="en-US" sz="2000" dirty="0" err="1">
                <a:latin typeface="Cambria Math" panose="02040503050406030204" pitchFamily="18" charset="0"/>
                <a:ea typeface="Cambria Math" panose="02040503050406030204" pitchFamily="18" charset="0"/>
              </a:rPr>
              <a:t>Kitsiou</a:t>
            </a:r>
            <a:r>
              <a:rPr lang="en-US" sz="2000" dirty="0">
                <a:latin typeface="Cambria Math" panose="02040503050406030204" pitchFamily="18" charset="0"/>
                <a:ea typeface="Cambria Math" panose="02040503050406030204" pitchFamily="18" charset="0"/>
              </a:rPr>
              <a:t>, 2017; </a:t>
            </a:r>
            <a:r>
              <a:rPr lang="en-US" sz="2000" dirty="0" err="1">
                <a:latin typeface="Cambria Math" panose="02040503050406030204" pitchFamily="18" charset="0"/>
                <a:ea typeface="Cambria Math" panose="02040503050406030204" pitchFamily="18" charset="0"/>
              </a:rPr>
              <a:t>Mattheoudakis</a:t>
            </a:r>
            <a:r>
              <a:rPr lang="en-US" sz="2000" dirty="0">
                <a:latin typeface="Cambria Math" panose="02040503050406030204" pitchFamily="18" charset="0"/>
                <a:ea typeface="Cambria Math" panose="02040503050406030204" pitchFamily="18" charset="0"/>
              </a:rPr>
              <a:t>, </a:t>
            </a:r>
            <a:r>
              <a:rPr lang="en-US" sz="2000" dirty="0" err="1">
                <a:latin typeface="Cambria Math" panose="02040503050406030204" pitchFamily="18" charset="0"/>
                <a:ea typeface="Cambria Math" panose="02040503050406030204" pitchFamily="18" charset="0"/>
              </a:rPr>
              <a:t>Chatzidaki</a:t>
            </a:r>
            <a:r>
              <a:rPr lang="en-US" sz="2000" dirty="0">
                <a:latin typeface="Cambria Math" panose="02040503050406030204" pitchFamily="18" charset="0"/>
                <a:ea typeface="Cambria Math" panose="02040503050406030204" pitchFamily="18" charset="0"/>
              </a:rPr>
              <a:t> &amp; </a:t>
            </a:r>
            <a:r>
              <a:rPr lang="en-US" sz="2000" dirty="0" err="1">
                <a:latin typeface="Cambria Math" panose="02040503050406030204" pitchFamily="18" charset="0"/>
                <a:ea typeface="Cambria Math" panose="02040503050406030204" pitchFamily="18" charset="0"/>
              </a:rPr>
              <a:t>Maligkoudi</a:t>
            </a:r>
            <a:r>
              <a:rPr lang="en-US" sz="2000" dirty="0">
                <a:latin typeface="Cambria Math" panose="02040503050406030204" pitchFamily="18" charset="0"/>
                <a:ea typeface="Cambria Math" panose="02040503050406030204" pitchFamily="18" charset="0"/>
              </a:rPr>
              <a:t>, 2017; Mitits, 2017; Tsokalidou, 2005</a:t>
            </a:r>
            <a:r>
              <a:rPr lang="en-US" dirty="0">
                <a:latin typeface="Cambria Math" panose="02040503050406030204" pitchFamily="18" charset="0"/>
                <a:ea typeface="Cambria Math" panose="02040503050406030204" pitchFamily="18" charset="0"/>
              </a:rPr>
              <a:t>)</a:t>
            </a:r>
          </a:p>
          <a:p>
            <a:pPr>
              <a:lnSpc>
                <a:spcPct val="100000"/>
              </a:lnSpc>
              <a:spcBef>
                <a:spcPts val="0"/>
              </a:spcBef>
              <a:buFont typeface="Wingdings" panose="05000000000000000000" pitchFamily="2" charset="2"/>
              <a:buChar char="Ø"/>
            </a:pPr>
            <a:r>
              <a:rPr lang="el-GR" dirty="0">
                <a:latin typeface="Cambria Math" panose="02040503050406030204" pitchFamily="18" charset="0"/>
                <a:ea typeface="Cambria Math" panose="02040503050406030204" pitchFamily="18" charset="0"/>
              </a:rPr>
              <a:t>Επίπεδο γλωσσομάθειας, κίνητρο, στρατηγικές εκμάθησης, κτλ.</a:t>
            </a:r>
            <a:r>
              <a:rPr lang="en-US" dirty="0">
                <a:latin typeface="Cambria Math" panose="02040503050406030204" pitchFamily="18" charset="0"/>
                <a:ea typeface="Cambria Math" panose="02040503050406030204" pitchFamily="18" charset="0"/>
              </a:rPr>
              <a:t> (</a:t>
            </a:r>
            <a:r>
              <a:rPr lang="en-US" sz="2000" dirty="0" err="1">
                <a:latin typeface="Cambria Math" panose="02040503050406030204" pitchFamily="18" charset="0"/>
                <a:ea typeface="Cambria Math" panose="02040503050406030204" pitchFamily="18" charset="0"/>
              </a:rPr>
              <a:t>Agathopoulou</a:t>
            </a:r>
            <a:r>
              <a:rPr lang="el-GR" sz="2000" dirty="0">
                <a:latin typeface="Cambria Math" panose="02040503050406030204" pitchFamily="18" charset="0"/>
                <a:ea typeface="Cambria Math" panose="02040503050406030204" pitchFamily="18" charset="0"/>
              </a:rPr>
              <a:t>, 201</a:t>
            </a:r>
            <a:r>
              <a:rPr lang="en-US" sz="2000" dirty="0">
                <a:latin typeface="Cambria Math" panose="02040503050406030204" pitchFamily="18" charset="0"/>
                <a:ea typeface="Cambria Math" panose="02040503050406030204" pitchFamily="18" charset="0"/>
              </a:rPr>
              <a:t>6; Mitits, </a:t>
            </a:r>
            <a:r>
              <a:rPr lang="en-US" sz="2000" dirty="0" err="1">
                <a:latin typeface="Cambria Math" panose="02040503050406030204" pitchFamily="18" charset="0"/>
                <a:ea typeface="Cambria Math" panose="02040503050406030204" pitchFamily="18" charset="0"/>
              </a:rPr>
              <a:t>Psaltou-Joycey</a:t>
            </a:r>
            <a:r>
              <a:rPr lang="en-US" sz="2000" dirty="0">
                <a:latin typeface="Cambria Math" panose="02040503050406030204" pitchFamily="18" charset="0"/>
                <a:ea typeface="Cambria Math" panose="02040503050406030204" pitchFamily="18" charset="0"/>
              </a:rPr>
              <a:t> &amp; </a:t>
            </a:r>
            <a:r>
              <a:rPr lang="en-US" sz="2000" dirty="0" err="1">
                <a:latin typeface="Cambria Math" panose="02040503050406030204" pitchFamily="18" charset="0"/>
                <a:ea typeface="Cambria Math" panose="02040503050406030204" pitchFamily="18" charset="0"/>
              </a:rPr>
              <a:t>Sougari</a:t>
            </a:r>
            <a:r>
              <a:rPr lang="en-US" sz="2000" dirty="0">
                <a:latin typeface="Cambria Math" panose="02040503050406030204" pitchFamily="18" charset="0"/>
                <a:ea typeface="Cambria Math" panose="02040503050406030204" pitchFamily="18" charset="0"/>
              </a:rPr>
              <a:t>, 2016</a:t>
            </a:r>
            <a:r>
              <a:rPr lang="en-US" dirty="0">
                <a:latin typeface="Cambria Math" panose="02040503050406030204" pitchFamily="18" charset="0"/>
                <a:ea typeface="Cambria Math" panose="02040503050406030204" pitchFamily="18" charset="0"/>
              </a:rPr>
              <a:t>)</a:t>
            </a:r>
          </a:p>
          <a:p>
            <a:endParaRPr lang="fi-FI" dirty="0"/>
          </a:p>
          <a:p>
            <a:endParaRPr lang="el-GR" dirty="0"/>
          </a:p>
        </p:txBody>
      </p:sp>
      <p:sp>
        <p:nvSpPr>
          <p:cNvPr id="4" name="Θέση αριθμού διαφάνειας 3">
            <a:extLst>
              <a:ext uri="{FF2B5EF4-FFF2-40B4-BE49-F238E27FC236}">
                <a16:creationId xmlns:a16="http://schemas.microsoft.com/office/drawing/2014/main" id="{6524B29D-D1E9-47E4-81A9-F47B5FA722BE}"/>
              </a:ext>
            </a:extLst>
          </p:cNvPr>
          <p:cNvSpPr>
            <a:spLocks noGrp="1"/>
          </p:cNvSpPr>
          <p:nvPr>
            <p:ph type="sldNum" sz="quarter" idx="12"/>
          </p:nvPr>
        </p:nvSpPr>
        <p:spPr/>
        <p:txBody>
          <a:bodyPr/>
          <a:lstStyle/>
          <a:p>
            <a:fld id="{87483BCD-306B-4C3F-849F-2E3BFD100B01}" type="slidenum">
              <a:rPr lang="el-GR" smtClean="0"/>
              <a:t>8</a:t>
            </a:fld>
            <a:endParaRPr lang="el-GR"/>
          </a:p>
        </p:txBody>
      </p:sp>
    </p:spTree>
    <p:extLst>
      <p:ext uri="{BB962C8B-B14F-4D97-AF65-F5344CB8AC3E}">
        <p14:creationId xmlns:p14="http://schemas.microsoft.com/office/powerpoint/2010/main" val="58766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23B2441-0658-4080-B1E6-090C56BAFF87}"/>
              </a:ext>
            </a:extLst>
          </p:cNvPr>
          <p:cNvSpPr>
            <a:spLocks noGrp="1"/>
          </p:cNvSpPr>
          <p:nvPr>
            <p:ph idx="1"/>
          </p:nvPr>
        </p:nvSpPr>
        <p:spPr>
          <a:xfrm>
            <a:off x="838200" y="763398"/>
            <a:ext cx="10515600" cy="5413565"/>
          </a:xfrm>
        </p:spPr>
        <p:txBody>
          <a:bodyPr/>
          <a:lstStyle/>
          <a:p>
            <a:pPr>
              <a:lnSpc>
                <a:spcPct val="100000"/>
              </a:lnSpc>
              <a:spcBef>
                <a:spcPts val="0"/>
              </a:spcBef>
            </a:pPr>
            <a:r>
              <a:rPr lang="el-GR" dirty="0">
                <a:latin typeface="Cambria Math" panose="02040503050406030204" pitchFamily="18" charset="0"/>
                <a:ea typeface="Cambria Math" panose="02040503050406030204" pitchFamily="18" charset="0"/>
              </a:rPr>
              <a:t>Ζητήματα γραμματισμός και </a:t>
            </a:r>
            <a:r>
              <a:rPr lang="el-GR" dirty="0" err="1">
                <a:latin typeface="Cambria Math" panose="02040503050406030204" pitchFamily="18" charset="0"/>
                <a:ea typeface="Cambria Math" panose="02040503050406030204" pitchFamily="18" charset="0"/>
              </a:rPr>
              <a:t>πολυγραμματισμών</a:t>
            </a:r>
            <a:r>
              <a:rPr lang="el-GR" dirty="0">
                <a:latin typeface="Cambria Math" panose="02040503050406030204" pitchFamily="18" charset="0"/>
                <a:ea typeface="Cambria Math" panose="02040503050406030204" pitchFamily="18" charset="0"/>
              </a:rPr>
              <a:t> (</a:t>
            </a:r>
            <a:r>
              <a:rPr lang="el-GR" sz="2000" dirty="0" err="1">
                <a:latin typeface="Cambria Math" panose="02040503050406030204" pitchFamily="18" charset="0"/>
                <a:ea typeface="Cambria Math" panose="02040503050406030204" pitchFamily="18" charset="0"/>
              </a:rPr>
              <a:t>Griva</a:t>
            </a:r>
            <a:r>
              <a:rPr lang="el-GR" sz="2000" dirty="0">
                <a:latin typeface="Cambria Math" panose="02040503050406030204" pitchFamily="18" charset="0"/>
                <a:ea typeface="Cambria Math" panose="02040503050406030204" pitchFamily="18" charset="0"/>
              </a:rPr>
              <a:t>, </a:t>
            </a:r>
            <a:r>
              <a:rPr lang="el-GR" sz="2000" dirty="0" err="1">
                <a:latin typeface="Cambria Math" panose="02040503050406030204" pitchFamily="18" charset="0"/>
                <a:ea typeface="Cambria Math" panose="02040503050406030204" pitchFamily="18" charset="0"/>
              </a:rPr>
              <a:t>Maroniti</a:t>
            </a:r>
            <a:r>
              <a:rPr lang="el-GR" sz="2000" dirty="0">
                <a:latin typeface="Cambria Math" panose="02040503050406030204" pitchFamily="18" charset="0"/>
                <a:ea typeface="Cambria Math" panose="02040503050406030204" pitchFamily="18" charset="0"/>
              </a:rPr>
              <a:t> &amp; </a:t>
            </a:r>
            <a:r>
              <a:rPr lang="el-GR" sz="2000" dirty="0" err="1">
                <a:latin typeface="Cambria Math" panose="02040503050406030204" pitchFamily="18" charset="0"/>
                <a:ea typeface="Cambria Math" panose="02040503050406030204" pitchFamily="18" charset="0"/>
              </a:rPr>
              <a:t>Stamou</a:t>
            </a:r>
            <a:r>
              <a:rPr lang="el-GR" sz="2000" dirty="0">
                <a:latin typeface="Cambria Math" panose="02040503050406030204" pitchFamily="18" charset="0"/>
                <a:ea typeface="Cambria Math" panose="02040503050406030204" pitchFamily="18" charset="0"/>
              </a:rPr>
              <a:t>, 2018</a:t>
            </a:r>
            <a:r>
              <a:rPr lang="el-GR" dirty="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a:p>
            <a:pPr>
              <a:lnSpc>
                <a:spcPct val="100000"/>
              </a:lnSpc>
              <a:spcBef>
                <a:spcPts val="0"/>
              </a:spcBef>
            </a:pPr>
            <a:endParaRPr lang="en-US" dirty="0">
              <a:latin typeface="Cambria Math" panose="02040503050406030204" pitchFamily="18" charset="0"/>
              <a:ea typeface="Cambria Math" panose="02040503050406030204" pitchFamily="18" charset="0"/>
            </a:endParaRPr>
          </a:p>
          <a:p>
            <a:pPr>
              <a:lnSpc>
                <a:spcPct val="100000"/>
              </a:lnSpc>
              <a:spcBef>
                <a:spcPts val="0"/>
              </a:spcBef>
            </a:pPr>
            <a:r>
              <a:rPr lang="el-GR" dirty="0">
                <a:latin typeface="Cambria Math" panose="02040503050406030204" pitchFamily="18" charset="0"/>
                <a:ea typeface="Cambria Math" panose="02040503050406030204" pitchFamily="18" charset="0"/>
              </a:rPr>
              <a:t>Προγράμματα διδασκαλίας της ελληνικής ως Γ2/ΞΓ</a:t>
            </a:r>
            <a:r>
              <a:rPr lang="en-US" dirty="0">
                <a:latin typeface="Cambria Math" panose="02040503050406030204" pitchFamily="18" charset="0"/>
                <a:ea typeface="Cambria Math" panose="02040503050406030204" pitchFamily="18" charset="0"/>
              </a:rPr>
              <a:t> (</a:t>
            </a:r>
            <a:r>
              <a:rPr lang="el-GR" sz="2000" dirty="0">
                <a:latin typeface="Cambria Math" panose="02040503050406030204" pitchFamily="18" charset="0"/>
                <a:ea typeface="Cambria Math" panose="02040503050406030204" pitchFamily="18" charset="0"/>
              </a:rPr>
              <a:t>Ιακώβου &amp;</a:t>
            </a:r>
            <a:r>
              <a:rPr lang="en-US" sz="2000" dirty="0">
                <a:latin typeface="Cambria Math" panose="02040503050406030204" pitchFamily="18" charset="0"/>
                <a:ea typeface="Cambria Math" panose="02040503050406030204" pitchFamily="18" charset="0"/>
              </a:rPr>
              <a:t> </a:t>
            </a:r>
            <a:r>
              <a:rPr lang="el-GR" sz="2000" dirty="0" err="1">
                <a:latin typeface="Cambria Math" panose="02040503050406030204" pitchFamily="18" charset="0"/>
                <a:ea typeface="Cambria Math" panose="02040503050406030204" pitchFamily="18" charset="0"/>
              </a:rPr>
              <a:t>Ρουσουλιώτη</a:t>
            </a:r>
            <a:r>
              <a:rPr lang="en-US" sz="2000" dirty="0">
                <a:latin typeface="Cambria Math" panose="02040503050406030204" pitchFamily="18" charset="0"/>
                <a:ea typeface="Cambria Math" panose="02040503050406030204" pitchFamily="18" charset="0"/>
              </a:rPr>
              <a:t>, 2017; </a:t>
            </a:r>
            <a:r>
              <a:rPr lang="el-GR" sz="2000" dirty="0" err="1">
                <a:latin typeface="Cambria Math" panose="02040503050406030204" pitchFamily="18" charset="0"/>
                <a:ea typeface="Cambria Math" panose="02040503050406030204" pitchFamily="18" charset="0"/>
              </a:rPr>
              <a:t>Σκούρτου</a:t>
            </a:r>
            <a:r>
              <a:rPr lang="el-GR" sz="2000" dirty="0">
                <a:latin typeface="Cambria Math" panose="02040503050406030204" pitchFamily="18" charset="0"/>
                <a:ea typeface="Cambria Math" panose="02040503050406030204" pitchFamily="18" charset="0"/>
              </a:rPr>
              <a:t>, Κούρτη-</a:t>
            </a:r>
            <a:r>
              <a:rPr lang="el-GR" sz="2000" dirty="0" err="1">
                <a:latin typeface="Cambria Math" panose="02040503050406030204" pitchFamily="18" charset="0"/>
                <a:ea typeface="Cambria Math" panose="02040503050406030204" pitchFamily="18" charset="0"/>
              </a:rPr>
              <a:t>Καζούλλη</a:t>
            </a:r>
            <a:r>
              <a:rPr lang="el-GR" sz="2000" dirty="0">
                <a:latin typeface="Cambria Math" panose="02040503050406030204" pitchFamily="18" charset="0"/>
                <a:ea typeface="Cambria Math" panose="02040503050406030204" pitchFamily="18" charset="0"/>
              </a:rPr>
              <a:t>, </a:t>
            </a:r>
            <a:r>
              <a:rPr lang="el-GR" sz="2000" dirty="0" err="1">
                <a:latin typeface="Cambria Math" panose="02040503050406030204" pitchFamily="18" charset="0"/>
                <a:ea typeface="Cambria Math" panose="02040503050406030204" pitchFamily="18" charset="0"/>
              </a:rPr>
              <a:t>Σελλά-Μάζη</a:t>
            </a:r>
            <a:r>
              <a:rPr lang="el-GR" sz="2000" dirty="0">
                <a:latin typeface="Cambria Math" panose="02040503050406030204" pitchFamily="18" charset="0"/>
                <a:ea typeface="Cambria Math" panose="02040503050406030204" pitchFamily="18" charset="0"/>
              </a:rPr>
              <a:t>,  Χατζηδάκη, </a:t>
            </a:r>
            <a:r>
              <a:rPr lang="el-GR" sz="2000" dirty="0" err="1">
                <a:latin typeface="Cambria Math" panose="02040503050406030204" pitchFamily="18" charset="0"/>
                <a:ea typeface="Cambria Math" panose="02040503050406030204" pitchFamily="18" charset="0"/>
              </a:rPr>
              <a:t>Ανδρούσου</a:t>
            </a:r>
            <a:r>
              <a:rPr lang="el-GR" sz="2000" dirty="0">
                <a:latin typeface="Cambria Math" panose="02040503050406030204" pitchFamily="18" charset="0"/>
                <a:ea typeface="Cambria Math" panose="02040503050406030204" pitchFamily="18" charset="0"/>
              </a:rPr>
              <a:t>, </a:t>
            </a:r>
            <a:r>
              <a:rPr lang="el-GR" sz="2000" dirty="0" err="1">
                <a:latin typeface="Cambria Math" panose="02040503050406030204" pitchFamily="18" charset="0"/>
                <a:ea typeface="Cambria Math" panose="02040503050406030204" pitchFamily="18" charset="0"/>
              </a:rPr>
              <a:t>Ρεβυθιάδου</a:t>
            </a:r>
            <a:r>
              <a:rPr lang="en-US" sz="2000" dirty="0">
                <a:latin typeface="Cambria Math" panose="02040503050406030204" pitchFamily="18" charset="0"/>
                <a:ea typeface="Cambria Math" panose="02040503050406030204" pitchFamily="18" charset="0"/>
              </a:rPr>
              <a:t> &amp;</a:t>
            </a:r>
            <a:r>
              <a:rPr lang="el-GR" sz="2000" dirty="0" err="1">
                <a:latin typeface="Cambria Math" panose="02040503050406030204" pitchFamily="18" charset="0"/>
                <a:ea typeface="Cambria Math" panose="02040503050406030204" pitchFamily="18" charset="0"/>
              </a:rPr>
              <a:t>Τσοκαλίδου</a:t>
            </a:r>
            <a:r>
              <a:rPr lang="el-GR" sz="2000" dirty="0">
                <a:latin typeface="Cambria Math" panose="02040503050406030204" pitchFamily="18" charset="0"/>
                <a:ea typeface="Cambria Math" panose="02040503050406030204" pitchFamily="18" charset="0"/>
              </a:rPr>
              <a:t>, 2016</a:t>
            </a:r>
            <a:r>
              <a:rPr lang="en-US" dirty="0">
                <a:latin typeface="Cambria Math" panose="02040503050406030204" pitchFamily="18" charset="0"/>
                <a:ea typeface="Cambria Math" panose="02040503050406030204" pitchFamily="18" charset="0"/>
              </a:rPr>
              <a:t>)</a:t>
            </a:r>
          </a:p>
          <a:p>
            <a:pPr>
              <a:lnSpc>
                <a:spcPct val="100000"/>
              </a:lnSpc>
              <a:spcBef>
                <a:spcPts val="0"/>
              </a:spcBef>
            </a:pPr>
            <a:endParaRPr lang="en-US" dirty="0">
              <a:latin typeface="Cambria Math" panose="02040503050406030204" pitchFamily="18" charset="0"/>
              <a:ea typeface="Cambria Math" panose="02040503050406030204" pitchFamily="18" charset="0"/>
            </a:endParaRPr>
          </a:p>
          <a:p>
            <a:pPr>
              <a:lnSpc>
                <a:spcPct val="100000"/>
              </a:lnSpc>
              <a:spcBef>
                <a:spcPts val="0"/>
              </a:spcBef>
            </a:pPr>
            <a:r>
              <a:rPr lang="el-GR" dirty="0">
                <a:latin typeface="Cambria Math" panose="02040503050406030204" pitchFamily="18" charset="0"/>
                <a:ea typeface="Cambria Math" panose="02040503050406030204" pitchFamily="18" charset="0"/>
              </a:rPr>
              <a:t>Ζητήματα </a:t>
            </a:r>
            <a:r>
              <a:rPr lang="el-GR" dirty="0" err="1">
                <a:latin typeface="Cambria Math" panose="02040503050406030204" pitchFamily="18" charset="0"/>
                <a:ea typeface="Cambria Math" panose="02040503050406030204" pitchFamily="18" charset="0"/>
              </a:rPr>
              <a:t>διαγλωσσικότητας</a:t>
            </a:r>
            <a:r>
              <a:rPr lang="el-GR"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Η παιδαγωγική της </a:t>
            </a:r>
            <a:r>
              <a:rPr lang="el-GR" dirty="0" err="1">
                <a:latin typeface="Cambria Math" panose="02040503050406030204" pitchFamily="18" charset="0"/>
                <a:ea typeface="Cambria Math" panose="02040503050406030204" pitchFamily="18" charset="0"/>
              </a:rPr>
              <a:t>διαγλωσσικότητας</a:t>
            </a:r>
            <a:r>
              <a:rPr lang="en-US" dirty="0">
                <a:latin typeface="Cambria Math" panose="02040503050406030204" pitchFamily="18" charset="0"/>
                <a:ea typeface="Cambria Math" panose="02040503050406030204" pitchFamily="18" charset="0"/>
              </a:rPr>
              <a:t> (</a:t>
            </a:r>
            <a:r>
              <a:rPr lang="en-US" sz="2000" dirty="0">
                <a:latin typeface="Cambria Math" panose="02040503050406030204" pitchFamily="18" charset="0"/>
                <a:ea typeface="Cambria Math" panose="02040503050406030204" pitchFamily="18" charset="0"/>
              </a:rPr>
              <a:t>Mitits, 2014; </a:t>
            </a:r>
            <a:r>
              <a:rPr lang="el-GR" sz="2000" dirty="0" err="1">
                <a:latin typeface="Cambria Math" panose="02040503050406030204" pitchFamily="18" charset="0"/>
                <a:ea typeface="Cambria Math" panose="02040503050406030204" pitchFamily="18" charset="0"/>
              </a:rPr>
              <a:t>Tsokalidou</a:t>
            </a:r>
            <a:r>
              <a:rPr lang="en-US" sz="2000" dirty="0">
                <a:latin typeface="Cambria Math" panose="02040503050406030204" pitchFamily="18" charset="0"/>
                <a:ea typeface="Cambria Math" panose="02040503050406030204" pitchFamily="18" charset="0"/>
              </a:rPr>
              <a:t> </a:t>
            </a:r>
            <a:r>
              <a:rPr lang="el-GR" sz="2000" dirty="0">
                <a:latin typeface="Cambria Math" panose="02040503050406030204" pitchFamily="18" charset="0"/>
                <a:ea typeface="Cambria Math" panose="02040503050406030204" pitchFamily="18" charset="0"/>
              </a:rPr>
              <a:t>&amp; </a:t>
            </a:r>
            <a:r>
              <a:rPr lang="el-GR" sz="2000" dirty="0" err="1">
                <a:latin typeface="Cambria Math" panose="02040503050406030204" pitchFamily="18" charset="0"/>
                <a:ea typeface="Cambria Math" panose="02040503050406030204" pitchFamily="18" charset="0"/>
              </a:rPr>
              <a:t>Skourtou</a:t>
            </a:r>
            <a:r>
              <a:rPr lang="el-GR" sz="2000" dirty="0">
                <a:latin typeface="Cambria Math" panose="02040503050406030204" pitchFamily="18" charset="0"/>
                <a:ea typeface="Cambria Math" panose="02040503050406030204" pitchFamily="18" charset="0"/>
              </a:rPr>
              <a:t>, 2020</a:t>
            </a:r>
            <a:r>
              <a:rPr lang="el-GR" dirty="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a:p>
            <a:pPr>
              <a:lnSpc>
                <a:spcPct val="100000"/>
              </a:lnSpc>
              <a:spcBef>
                <a:spcPts val="0"/>
              </a:spcBef>
            </a:pPr>
            <a:endParaRPr lang="en-US" dirty="0">
              <a:latin typeface="Cambria Math" panose="02040503050406030204" pitchFamily="18" charset="0"/>
              <a:ea typeface="Cambria Math" panose="02040503050406030204" pitchFamily="18" charset="0"/>
            </a:endParaRPr>
          </a:p>
          <a:p>
            <a:pPr>
              <a:lnSpc>
                <a:spcPct val="100000"/>
              </a:lnSpc>
              <a:spcBef>
                <a:spcPts val="0"/>
              </a:spcBef>
            </a:pPr>
            <a:r>
              <a:rPr lang="el-GR" dirty="0">
                <a:latin typeface="Cambria Math" panose="02040503050406030204" pitchFamily="18" charset="0"/>
                <a:ea typeface="Cambria Math" panose="02040503050406030204" pitchFamily="18" charset="0"/>
              </a:rPr>
              <a:t>Διδακτικές προτάσεις και μέθοδοι διδασκαλίας</a:t>
            </a:r>
            <a:r>
              <a:rPr lang="en-US" dirty="0">
                <a:latin typeface="Cambria Math" panose="02040503050406030204" pitchFamily="18" charset="0"/>
                <a:ea typeface="Cambria Math" panose="02040503050406030204" pitchFamily="18" charset="0"/>
              </a:rPr>
              <a:t> (</a:t>
            </a:r>
            <a:r>
              <a:rPr lang="en-US" sz="2000" dirty="0" err="1">
                <a:latin typeface="Cambria Math" panose="02040503050406030204" pitchFamily="18" charset="0"/>
                <a:ea typeface="Cambria Math" panose="02040503050406030204" pitchFamily="18" charset="0"/>
              </a:rPr>
              <a:t>Psaltou-Joycey</a:t>
            </a:r>
            <a:r>
              <a:rPr lang="en-US" sz="2000" dirty="0">
                <a:latin typeface="Cambria Math" panose="02040503050406030204" pitchFamily="18" charset="0"/>
                <a:ea typeface="Cambria Math" panose="02040503050406030204" pitchFamily="18" charset="0"/>
              </a:rPr>
              <a:t>, </a:t>
            </a:r>
            <a:r>
              <a:rPr lang="en-US" sz="2000" dirty="0" err="1">
                <a:latin typeface="Cambria Math" panose="02040503050406030204" pitchFamily="18" charset="0"/>
                <a:ea typeface="Cambria Math" panose="02040503050406030204" pitchFamily="18" charset="0"/>
              </a:rPr>
              <a:t>Mattheoudakis</a:t>
            </a:r>
            <a:r>
              <a:rPr lang="en-US" sz="2000" dirty="0">
                <a:latin typeface="Cambria Math" panose="02040503050406030204" pitchFamily="18" charset="0"/>
                <a:ea typeface="Cambria Math" panose="02040503050406030204" pitchFamily="18" charset="0"/>
              </a:rPr>
              <a:t> &amp; </a:t>
            </a:r>
            <a:r>
              <a:rPr lang="en-US" sz="2000" dirty="0" err="1">
                <a:latin typeface="Cambria Math" panose="02040503050406030204" pitchFamily="18" charset="0"/>
                <a:ea typeface="Cambria Math" panose="02040503050406030204" pitchFamily="18" charset="0"/>
              </a:rPr>
              <a:t>Agathopoulou</a:t>
            </a:r>
            <a:r>
              <a:rPr lang="en-US" sz="2000" dirty="0">
                <a:latin typeface="Cambria Math" panose="02040503050406030204" pitchFamily="18" charset="0"/>
                <a:ea typeface="Cambria Math" panose="02040503050406030204" pitchFamily="18" charset="0"/>
              </a:rPr>
              <a:t>, 2015; </a:t>
            </a:r>
            <a:r>
              <a:rPr lang="el-GR" sz="2000" dirty="0">
                <a:latin typeface="Cambria Math" panose="02040503050406030204" pitchFamily="18" charset="0"/>
                <a:ea typeface="Cambria Math" panose="02040503050406030204" pitchFamily="18" charset="0"/>
              </a:rPr>
              <a:t>Γαλαντόμος, 2012</a:t>
            </a:r>
            <a:r>
              <a:rPr lang="en-US" dirty="0">
                <a:latin typeface="Cambria Math" panose="02040503050406030204" pitchFamily="18" charset="0"/>
                <a:ea typeface="Cambria Math" panose="02040503050406030204" pitchFamily="18" charset="0"/>
              </a:rPr>
              <a:t>)</a:t>
            </a:r>
            <a:endParaRPr lang="el-GR" dirty="0">
              <a:latin typeface="Cambria Math" panose="02040503050406030204" pitchFamily="18" charset="0"/>
              <a:ea typeface="Cambria Math" panose="02040503050406030204" pitchFamily="18" charset="0"/>
            </a:endParaRPr>
          </a:p>
        </p:txBody>
      </p:sp>
      <p:sp>
        <p:nvSpPr>
          <p:cNvPr id="2" name="Θέση αριθμού διαφάνειας 1">
            <a:extLst>
              <a:ext uri="{FF2B5EF4-FFF2-40B4-BE49-F238E27FC236}">
                <a16:creationId xmlns:a16="http://schemas.microsoft.com/office/drawing/2014/main" id="{EE48C4FC-0282-41A8-AC87-63E40A304BC6}"/>
              </a:ext>
            </a:extLst>
          </p:cNvPr>
          <p:cNvSpPr>
            <a:spLocks noGrp="1"/>
          </p:cNvSpPr>
          <p:nvPr>
            <p:ph type="sldNum" sz="quarter" idx="12"/>
          </p:nvPr>
        </p:nvSpPr>
        <p:spPr/>
        <p:txBody>
          <a:bodyPr/>
          <a:lstStyle/>
          <a:p>
            <a:fld id="{87483BCD-306B-4C3F-849F-2E3BFD100B01}" type="slidenum">
              <a:rPr lang="el-GR" smtClean="0"/>
              <a:t>9</a:t>
            </a:fld>
            <a:endParaRPr lang="el-GR"/>
          </a:p>
        </p:txBody>
      </p:sp>
    </p:spTree>
    <p:extLst>
      <p:ext uri="{BB962C8B-B14F-4D97-AF65-F5344CB8AC3E}">
        <p14:creationId xmlns:p14="http://schemas.microsoft.com/office/powerpoint/2010/main" val="197724785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3617</Words>
  <Application>Microsoft Office PowerPoint</Application>
  <PresentationFormat>Ευρεία οθόνη</PresentationFormat>
  <Paragraphs>256</Paragraphs>
  <Slides>31</Slides>
  <Notes>13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31</vt:i4>
      </vt:variant>
    </vt:vector>
  </HeadingPairs>
  <TitlesOfParts>
    <vt:vector size="37" baseType="lpstr">
      <vt:lpstr>Arial</vt:lpstr>
      <vt:lpstr>Calibri</vt:lpstr>
      <vt:lpstr>Calibri Light</vt:lpstr>
      <vt:lpstr>Cambria Math</vt:lpstr>
      <vt:lpstr>Wingdings</vt:lpstr>
      <vt:lpstr>Θέμα του Office</vt:lpstr>
      <vt:lpstr>Διδασκαλία της ελληνικής γλώσσας σε αλλόγλωσσα νήπια:  Βασικά προβλήματα και προσεγγίσεις</vt:lpstr>
      <vt:lpstr>ΠΡΟΣΔΟΚΙΕΣ</vt:lpstr>
      <vt:lpstr>Ας αναρωτηθούμε…</vt:lpstr>
      <vt:lpstr>Παρουσίαση του PowerPoint</vt:lpstr>
      <vt:lpstr>Παρουσίαση του PowerPoint</vt:lpstr>
      <vt:lpstr>Παρουσίαση του PowerPoint</vt:lpstr>
      <vt:lpstr>Παρουσίαση του PowerPoint</vt:lpstr>
      <vt:lpstr>Ενδεικτικά… </vt:lpstr>
      <vt:lpstr>Παρουσίαση του PowerPoint</vt:lpstr>
      <vt:lpstr>Προγράμματα διδασκαλίας της ελληνικής ως Γ2</vt:lpstr>
      <vt:lpstr>Παρουσίαση του PowerPoint</vt:lpstr>
      <vt:lpstr>Παρουσίαση του PowerPoint</vt:lpstr>
      <vt:lpstr>Παρουσίαση του PowerPoint</vt:lpstr>
      <vt:lpstr>Ολιστική αντίληψη</vt:lpstr>
      <vt:lpstr>Παρουσίαση του PowerPoint</vt:lpstr>
      <vt:lpstr>Παρουσίαση του PowerPoint</vt:lpstr>
      <vt:lpstr>Τα πλεονεκτήματα της διγλωσσίας</vt:lpstr>
      <vt:lpstr>Τα μειονεκτήματα</vt:lpstr>
      <vt:lpstr>Παρουσίαση του PowerPoint</vt:lpstr>
      <vt:lpstr>Διγλωσσία και κοινωνία</vt:lpstr>
      <vt:lpstr>Δίγλωσσο παιδί</vt:lpstr>
      <vt:lpstr> Περιπτώσεις δίγλωσσων παιδιών με ελληνική Γ2 </vt:lpstr>
      <vt:lpstr>Περιπτώσεις εκπαιδευτικών δομών με μαθητές της ελληνικής Γ2 </vt:lpstr>
      <vt:lpstr>Πιθανά προβλήματα κατά την διδασκαλία της ελληνικής Γ2 στα νήπια  </vt:lpstr>
      <vt:lpstr>Οδηγίες για την/τον νηπιαγωγό</vt:lpstr>
      <vt:lpstr>Κάποιες προτάσεις για τον/την νηπιαγωγό…</vt:lpstr>
      <vt:lpstr>Επίσης…</vt:lpstr>
      <vt:lpstr>Συνάντηση με γονείς</vt:lpstr>
      <vt:lpstr>Πώς θα μάθει ένα παιδί μια δεύτερη γλώσσα στο σχολείο;</vt:lpstr>
      <vt:lpstr>Βιβλιογραφικές αναφορές</vt:lpstr>
      <vt:lpstr>Ας κάνουμε μια αξιολόγηση…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Διδασκαλία της ελληνικής ως Γ2 σε αλλόγλωσσά νήπια:  βασικές προκλήσεις και προσεγγίσεις</dc:title>
  <dc:creator>Λύδια Μίτιτς</dc:creator>
  <cp:lastModifiedBy>Λύδια Μίτιτς</cp:lastModifiedBy>
  <cp:revision>43</cp:revision>
  <dcterms:created xsi:type="dcterms:W3CDTF">2022-01-16T10:00:01Z</dcterms:created>
  <dcterms:modified xsi:type="dcterms:W3CDTF">2022-01-24T07:44:28Z</dcterms:modified>
</cp:coreProperties>
</file>