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PyIFKFzngW0O2cNKOYZSnon+I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e6f5fefc8_8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e6f5fefc8_8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ce6f5fefc8_8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e6f5fefc8_1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ce6f5fefc8_1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e6f5fefc8_1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ce6f5fefc8_1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c1bbffba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cc1bbffb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e6f5fefc8_1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ce6f5fefc8_1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e6f5fefc8_1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ce6f5fefc8_1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e6f5fefc8_0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ce6f5fefc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e6f5fefc8_0_8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254" name="Google Shape;254;gce6f5fefc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791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e6f5fefc8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ce6f5fefc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e6f5fefc8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ce6f5fefc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e6f5fefc8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ce6f5fefc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e6f5fefc8_8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e6f5fefc8_8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ce6f5fefc8_8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e6f5fefc8_8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e6f5fefc8_8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ce6f5fefc8_8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e6f5fefc8_8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e6f5fefc8_8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ce6f5fefc8_8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e6f5fefc8_8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e6f5fefc8_8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ce6f5fefc8_8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609600" y="2007500"/>
            <a:ext cx="10528900" cy="2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Analysis of Electronic</a:t>
            </a: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Converters DC / AC</a:t>
            </a:r>
            <a:endParaRPr sz="4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e6f5fefc8_8_123"/>
          <p:cNvSpPr txBox="1">
            <a:spLocks noGrp="1"/>
          </p:cNvSpPr>
          <p:nvPr>
            <p:ph type="ctrTitle"/>
          </p:nvPr>
        </p:nvSpPr>
        <p:spPr>
          <a:xfrm>
            <a:off x="822600" y="3507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r>
              <a:rPr lang="en-US" sz="4000"/>
              <a:t>Solution: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</p:txBody>
      </p:sp>
      <p:sp>
        <p:nvSpPr>
          <p:cNvPr id="199" name="Google Shape;199;gce6f5fefc8_8_123"/>
          <p:cNvSpPr txBox="1"/>
          <p:nvPr/>
        </p:nvSpPr>
        <p:spPr>
          <a:xfrm>
            <a:off x="932150" y="1422063"/>
            <a:ext cx="570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For 456 conduction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ce6f5fefc8_8_123" descr="&lt;math xmlns=&quot;http://www.w3.org/1998/Math/MathML&quot;&gt;&lt;mi&gt;V&lt;/mi&gt;&lt;mi&gt;a&lt;/mi&gt;&lt;mi&gt;n&lt;/mi&gt;&lt;mo&gt;=&lt;/mo&gt;&lt;mi&gt;V&lt;/mi&gt;&lt;mi&gt;b&lt;/mi&gt;&lt;mi&gt;n&lt;/mi&gt;&lt;mo&gt;=&lt;/mo&gt;&lt;mi&gt;V&lt;/mi&gt;&lt;mi&gt;d&lt;/mi&gt;&lt;mi&gt;c&lt;/mi&gt;&lt;mo&gt;&amp;#xB7;&lt;/mo&gt;&lt;mfrac&gt;&lt;mstyle displaystyle=&quot;true&quot;&gt;&lt;mfrac bevelled=&quot;true&quot;&gt;&lt;mi&gt;x&lt;/mi&gt;&lt;mn&gt;2&lt;/mn&gt;&lt;/mfrac&gt;&lt;/mstyle&gt;&lt;mstyle displaystyle=&quot;true&quot;&gt;&lt;mfrac bevelled=&quot;true&quot;&gt;&lt;mrow&gt;&lt;mn&gt;3&lt;/mn&gt;&lt;mi&gt;x&lt;/mi&gt;&lt;/mrow&gt;&lt;mn&gt;2&lt;/mn&gt;&lt;/mfrac&gt;&lt;/mstyle&gt;&lt;/mfrac&gt;&lt;mo&gt;=&lt;/mo&gt;&lt;mfrac bevelled=&quot;true&quot;&gt;&lt;mrow&gt;&lt;mo&gt;-&lt;/mo&gt;&lt;mn&gt;1&lt;/mn&gt;&lt;/mrow&gt;&lt;mn&gt;3&lt;/mn&gt;&lt;/mfrac&gt;&lt;mo&gt;&amp;#xB7;&lt;/mo&gt;&lt;mi&gt;V&lt;/mi&gt;&lt;mi&gt;d&lt;/mi&gt;&lt;mi&gt;c&lt;/mi&gt;&lt;/math&gt;" title="V a n equals V b n equals V d c times fraction numerator begin display style bevelled x over 2 end style over denominator begin display style bevelled fraction numerator 3 x over denominator 2 end fraction end style end fraction equals bevelled fraction numerator negative 1 over denominator 3 end fraction times V d 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675" y="2850699"/>
            <a:ext cx="4343398" cy="95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ce6f5fefc8_8_123" descr="&lt;math xmlns=&quot;http://www.w3.org/1998/Math/MathML&quot;&gt;&lt;mi&gt;V&lt;/mi&gt;&lt;mi&gt;c&lt;/mi&gt;&lt;mi&gt;n&lt;/mi&gt;&lt;mo&gt;=&lt;/mo&gt;&lt;mo&gt;-&lt;/mo&gt;&lt;mi&gt;V&lt;/mi&gt;&lt;mi&gt;a&lt;/mi&gt;&lt;mi&gt;n&lt;/mi&gt;&lt;mo&gt;-&lt;/mo&gt;&lt;mi&gt;V&lt;/mi&gt;&lt;mi&gt;b&lt;/mi&gt;&lt;mi&gt;n&lt;/mi&gt;&lt;mo&gt;=&lt;/mo&gt;&lt;mn&gt;2&lt;/mn&gt;&lt;mo&gt;&amp;#xB7;&lt;/mo&gt;&lt;mfrac bevelled=&quot;true&quot;&gt;&lt;mrow&gt;&lt;mi&gt;V&lt;/mi&gt;&lt;mi&gt;d&lt;/mi&gt;&lt;mi&gt;c&lt;/mi&gt;&lt;/mrow&gt;&lt;mn&gt;3&lt;/mn&gt;&lt;/mfrac&gt;&lt;/math&gt;" title="V c n equals negative V a n minus V b n equals 2 times bevelled fraction numerator V d c over denominator 3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674" y="3864102"/>
            <a:ext cx="4343402" cy="46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ce6f5fefc8_8_123" descr="&lt;math xmlns=&quot;http://www.w3.org/1998/Math/MathML&quot;&gt;&lt;mi&gt;V&lt;/mi&gt;&lt;mi&gt;a&lt;/mi&gt;&lt;mi&gt;b&lt;/mi&gt;&lt;mo&gt;=&lt;/mo&gt;&lt;mn&gt;0&lt;/mn&gt;&lt;mo&gt;,&lt;/mo&gt;&lt;mi&gt;V&lt;/mi&gt;&lt;mi&gt;b&lt;/mi&gt;&lt;mi&gt;c&lt;/mi&gt;&lt;mo&gt;=&lt;/mo&gt;&lt;mo&gt;-&lt;/mo&gt;&lt;mi&gt;V&lt;/mi&gt;&lt;mi&gt;d&lt;/mi&gt;&lt;mi&gt;c&lt;/mi&gt;&lt;mo&gt;,&lt;/mo&gt;&lt;mi&gt;V&lt;/mi&gt;&lt;mi&gt;c&lt;/mi&gt;&lt;mi&gt;a&lt;/mi&gt;&lt;mo&gt;=&lt;/mo&gt;&lt;mi&gt;V&lt;/mi&gt;&lt;mi&gt;d&lt;/mi&gt;&lt;mi&gt;c&lt;/mi&gt;&lt;/math&gt;" title="V a b equals 0 comma V b c equals negative V d c comma V c a equals V d 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0675" y="5340658"/>
            <a:ext cx="4343399" cy="27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ce6f5fefc8_8_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4150" y="1184425"/>
            <a:ext cx="4078900" cy="52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gce6f5fefc8_0_71">
            <a:extLst>
              <a:ext uri="{FF2B5EF4-FFF2-40B4-BE49-F238E27FC236}">
                <a16:creationId xmlns:a16="http://schemas.microsoft.com/office/drawing/2014/main" id="{EC50B936-66AC-46A8-85B3-0C0E6298ACED}"/>
              </a:ext>
            </a:extLst>
          </p:cNvPr>
          <p:cNvSpPr txBox="1"/>
          <p:nvPr/>
        </p:nvSpPr>
        <p:spPr>
          <a:xfrm>
            <a:off x="393290" y="4650579"/>
            <a:ext cx="565354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Phase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5;gce6f5fefc8_0_71">
            <a:extLst>
              <a:ext uri="{FF2B5EF4-FFF2-40B4-BE49-F238E27FC236}">
                <a16:creationId xmlns:a16="http://schemas.microsoft.com/office/drawing/2014/main" id="{8F192A16-BD5E-4CD7-9126-9CE510F58B26}"/>
              </a:ext>
            </a:extLst>
          </p:cNvPr>
          <p:cNvSpPr txBox="1"/>
          <p:nvPr/>
        </p:nvSpPr>
        <p:spPr>
          <a:xfrm>
            <a:off x="393290" y="2350809"/>
            <a:ext cx="60468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Neutral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e6f5fefc8_10_15"/>
          <p:cNvSpPr txBox="1">
            <a:spLocks noGrp="1"/>
          </p:cNvSpPr>
          <p:nvPr>
            <p:ph type="ctrTitle"/>
          </p:nvPr>
        </p:nvSpPr>
        <p:spPr>
          <a:xfrm>
            <a:off x="82260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sp>
        <p:nvSpPr>
          <p:cNvPr id="211" name="Google Shape;211;gce6f5fefc8_10_15"/>
          <p:cNvSpPr txBox="1">
            <a:spLocks noGrp="1"/>
          </p:cNvSpPr>
          <p:nvPr>
            <p:ph type="ctrTitle"/>
          </p:nvPr>
        </p:nvSpPr>
        <p:spPr>
          <a:xfrm>
            <a:off x="822600" y="1193550"/>
            <a:ext cx="105975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Fourier series of line-to-line voltages:</a:t>
            </a:r>
            <a:endParaRPr sz="4000"/>
          </a:p>
        </p:txBody>
      </p:sp>
      <p:pic>
        <p:nvPicPr>
          <p:cNvPr id="212" name="Google Shape;212;gce6f5fefc8_1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438" y="1855700"/>
            <a:ext cx="4155129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ce6f5fefc8_1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375" y="4167775"/>
            <a:ext cx="6377250" cy="178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ce6f5fefc8_10_15"/>
          <p:cNvSpPr txBox="1">
            <a:spLocks noGrp="1"/>
          </p:cNvSpPr>
          <p:nvPr>
            <p:ph type="ctrTitle"/>
          </p:nvPr>
        </p:nvSpPr>
        <p:spPr>
          <a:xfrm>
            <a:off x="797250" y="2991475"/>
            <a:ext cx="105975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Where Vab,n is the amplitude of Vab: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e6f5fefc8_10_26"/>
          <p:cNvSpPr txBox="1">
            <a:spLocks noGrp="1"/>
          </p:cNvSpPr>
          <p:nvPr>
            <p:ph type="ctrTitle"/>
          </p:nvPr>
        </p:nvSpPr>
        <p:spPr>
          <a:xfrm>
            <a:off x="82260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sp>
        <p:nvSpPr>
          <p:cNvPr id="220" name="Google Shape;220;gce6f5fefc8_10_26"/>
          <p:cNvSpPr txBox="1">
            <a:spLocks noGrp="1"/>
          </p:cNvSpPr>
          <p:nvPr>
            <p:ph type="ctrTitle"/>
          </p:nvPr>
        </p:nvSpPr>
        <p:spPr>
          <a:xfrm>
            <a:off x="822600" y="1193550"/>
            <a:ext cx="105975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Finally the line-to-line voltages:</a:t>
            </a:r>
            <a:endParaRPr sz="4000"/>
          </a:p>
        </p:txBody>
      </p:sp>
      <p:pic>
        <p:nvPicPr>
          <p:cNvPr id="221" name="Google Shape;221;gce6f5fefc8_1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084" y="2214725"/>
            <a:ext cx="6241441" cy="3301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c1bbffbaa_1_0"/>
          <p:cNvSpPr txBox="1">
            <a:spLocks noGrp="1"/>
          </p:cNvSpPr>
          <p:nvPr>
            <p:ph type="ctrTitle"/>
          </p:nvPr>
        </p:nvSpPr>
        <p:spPr>
          <a:xfrm>
            <a:off x="82260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sp>
        <p:nvSpPr>
          <p:cNvPr id="227" name="Google Shape;227;gcc1bbffbaa_1_0"/>
          <p:cNvSpPr txBox="1"/>
          <p:nvPr/>
        </p:nvSpPr>
        <p:spPr>
          <a:xfrm>
            <a:off x="822600" y="889200"/>
            <a:ext cx="107109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output voltage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amplitude for the first 21 harmonics: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n=1		Vab,1= 623.75V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n=5		Vab,5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= 124.75V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n=7		Vab,7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= 89.1V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n=11		Vab,11= 56.7V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n=13		Vab,13= 48V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n=17		Vab,17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= 36.7V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n=19		Vab,19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= 32.8V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For the rest of them between 1 and 21 the voltage amplitude is 0V.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amplitudes were calculated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with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is the output voltage of a 3-phase rectifier.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amplitudes for</a:t>
            </a: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Vab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Vbc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Vca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are the same. The phases of them are simply 120</a:t>
            </a:r>
            <a:r>
              <a:rPr lang="en-US" sz="2400" dirty="0">
                <a:solidFill>
                  <a:schemeClr val="dk1"/>
                </a:solidFill>
              </a:rPr>
              <a:t>°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apart between of waveforms.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0ADC87E-CBE6-4AB6-9855-FE39A692B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505143"/>
              </p:ext>
            </p:extLst>
          </p:nvPr>
        </p:nvGraphicFramePr>
        <p:xfrm>
          <a:off x="5536996" y="4627152"/>
          <a:ext cx="3430024" cy="49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511280" imgH="215640" progId="Equation.DSMT4">
                  <p:embed/>
                </p:oleObj>
              </mc:Choice>
              <mc:Fallback>
                <p:oleObj name="Equation" r:id="rId4" imgW="1511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6996" y="4627152"/>
                        <a:ext cx="3430024" cy="490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e6f5fefc8_10_35"/>
          <p:cNvSpPr txBox="1">
            <a:spLocks noGrp="1"/>
          </p:cNvSpPr>
          <p:nvPr>
            <p:ph type="ctrTitle"/>
          </p:nvPr>
        </p:nvSpPr>
        <p:spPr>
          <a:xfrm>
            <a:off x="82260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sp>
        <p:nvSpPr>
          <p:cNvPr id="233" name="Google Shape;233;gce6f5fefc8_10_35"/>
          <p:cNvSpPr txBox="1">
            <a:spLocks noGrp="1"/>
          </p:cNvSpPr>
          <p:nvPr>
            <p:ph type="ctrTitle"/>
          </p:nvPr>
        </p:nvSpPr>
        <p:spPr>
          <a:xfrm>
            <a:off x="822600" y="1193550"/>
            <a:ext cx="105975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load phase voltages can be replaced with the Fourier series:</a:t>
            </a:r>
            <a:endParaRPr sz="4000"/>
          </a:p>
        </p:txBody>
      </p:sp>
      <p:pic>
        <p:nvPicPr>
          <p:cNvPr id="234" name="Google Shape;234;gce6f5fefc8_1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108" y="3801925"/>
            <a:ext cx="7940499" cy="230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ce6f5fefc8_1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256" y="1867225"/>
            <a:ext cx="3613475" cy="11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ce6f5fefc8_10_35"/>
          <p:cNvSpPr txBox="1">
            <a:spLocks noGrp="1"/>
          </p:cNvSpPr>
          <p:nvPr>
            <p:ph type="ctrTitle"/>
          </p:nvPr>
        </p:nvSpPr>
        <p:spPr>
          <a:xfrm>
            <a:off x="797250" y="3143875"/>
            <a:ext cx="105975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Where V</a:t>
            </a:r>
            <a:r>
              <a:rPr lang="en-US" sz="2400" baseline="-25000"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is the amplitude of v</a:t>
            </a:r>
            <a:r>
              <a:rPr lang="en-US" sz="2400" baseline="-25000"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: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e6f5fefc8_10_45"/>
          <p:cNvSpPr txBox="1">
            <a:spLocks noGrp="1"/>
          </p:cNvSpPr>
          <p:nvPr>
            <p:ph type="ctrTitle"/>
          </p:nvPr>
        </p:nvSpPr>
        <p:spPr>
          <a:xfrm>
            <a:off x="82260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sp>
        <p:nvSpPr>
          <p:cNvPr id="242" name="Google Shape;242;gce6f5fefc8_10_45"/>
          <p:cNvSpPr txBox="1">
            <a:spLocks noGrp="1"/>
          </p:cNvSpPr>
          <p:nvPr>
            <p:ph type="ctrTitle"/>
          </p:nvPr>
        </p:nvSpPr>
        <p:spPr>
          <a:xfrm>
            <a:off x="822600" y="1193550"/>
            <a:ext cx="105975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Finally the load phase voltages are:</a:t>
            </a:r>
            <a:endParaRPr sz="4000"/>
          </a:p>
        </p:txBody>
      </p:sp>
      <p:pic>
        <p:nvPicPr>
          <p:cNvPr id="243" name="Google Shape;243;gce6f5fefc8_1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013" y="2209550"/>
            <a:ext cx="5801975" cy="28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e6f5fefc8_0_156"/>
          <p:cNvSpPr txBox="1">
            <a:spLocks noGrp="1"/>
          </p:cNvSpPr>
          <p:nvPr>
            <p:ph type="ctrTitle"/>
          </p:nvPr>
        </p:nvSpPr>
        <p:spPr>
          <a:xfrm>
            <a:off x="82260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sp>
        <p:nvSpPr>
          <p:cNvPr id="249" name="Google Shape;249;gce6f5fefc8_0_156"/>
          <p:cNvSpPr txBox="1"/>
          <p:nvPr/>
        </p:nvSpPr>
        <p:spPr>
          <a:xfrm>
            <a:off x="822600" y="889200"/>
            <a:ext cx="10710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It’s worth mentioning that due to the lack of the neutral connection the third and the multiples of the third harmonic are not existing.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Also due to the 90</a:t>
            </a:r>
            <a:r>
              <a:rPr lang="en-US" sz="2400">
                <a:solidFill>
                  <a:schemeClr val="dk1"/>
                </a:solidFill>
              </a:rPr>
              <a:t>°-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symmetry there is also lack of the even harmonics in the output voltage of this converter.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ce6f5fefc8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75" y="3073500"/>
            <a:ext cx="527685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ce6f5fefc8_0_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625" y="3073500"/>
            <a:ext cx="527685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e6f5fefc8_0_82"/>
          <p:cNvSpPr/>
          <p:nvPr/>
        </p:nvSpPr>
        <p:spPr>
          <a:xfrm>
            <a:off x="1682400" y="1412640"/>
            <a:ext cx="88257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685075" y="179500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Task:</a:t>
            </a:r>
            <a:endParaRPr sz="4000"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563700" y="907674"/>
            <a:ext cx="11064600" cy="155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For a Voltage Source Inverter (VSI) which supplies symmetrical three-phase loads of star wiring and the conduction interval of each switching element is 180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 calculate the harmonic component analysis for both the phase to neutral and the phase to phase voltage of this converter.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946200" y="6355275"/>
            <a:ext cx="37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Fig. 1 Three-phase voltage source inverter.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87" y="2199225"/>
            <a:ext cx="7895726" cy="415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0813" y="2895875"/>
            <a:ext cx="3047486" cy="27627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"/>
          <p:cNvCxnSpPr/>
          <p:nvPr/>
        </p:nvCxnSpPr>
        <p:spPr>
          <a:xfrm rot="10800000">
            <a:off x="7778025" y="6090125"/>
            <a:ext cx="34401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2"/>
          <p:cNvCxnSpPr/>
          <p:nvPr/>
        </p:nvCxnSpPr>
        <p:spPr>
          <a:xfrm>
            <a:off x="11205725" y="5371775"/>
            <a:ext cx="0" cy="7107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2"/>
          <p:cNvCxnSpPr/>
          <p:nvPr/>
        </p:nvCxnSpPr>
        <p:spPr>
          <a:xfrm>
            <a:off x="6025250" y="5958425"/>
            <a:ext cx="0" cy="263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2"/>
          <p:cNvCxnSpPr/>
          <p:nvPr/>
        </p:nvCxnSpPr>
        <p:spPr>
          <a:xfrm>
            <a:off x="6025250" y="6221825"/>
            <a:ext cx="2991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2"/>
          <p:cNvCxnSpPr/>
          <p:nvPr/>
        </p:nvCxnSpPr>
        <p:spPr>
          <a:xfrm>
            <a:off x="9006275" y="5348675"/>
            <a:ext cx="0" cy="8733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2"/>
          <p:cNvCxnSpPr/>
          <p:nvPr/>
        </p:nvCxnSpPr>
        <p:spPr>
          <a:xfrm>
            <a:off x="9016800" y="5358075"/>
            <a:ext cx="1407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2"/>
          <p:cNvCxnSpPr/>
          <p:nvPr/>
        </p:nvCxnSpPr>
        <p:spPr>
          <a:xfrm>
            <a:off x="4098600" y="5997675"/>
            <a:ext cx="0" cy="3576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2"/>
          <p:cNvCxnSpPr/>
          <p:nvPr/>
        </p:nvCxnSpPr>
        <p:spPr>
          <a:xfrm>
            <a:off x="4098600" y="6355275"/>
            <a:ext cx="43539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2"/>
          <p:cNvCxnSpPr/>
          <p:nvPr/>
        </p:nvCxnSpPr>
        <p:spPr>
          <a:xfrm>
            <a:off x="8452500" y="3279050"/>
            <a:ext cx="0" cy="3076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2"/>
          <p:cNvCxnSpPr/>
          <p:nvPr/>
        </p:nvCxnSpPr>
        <p:spPr>
          <a:xfrm>
            <a:off x="8452350" y="3283875"/>
            <a:ext cx="16935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e6f5fefc8_0_20"/>
          <p:cNvSpPr txBox="1">
            <a:spLocks noGrp="1"/>
          </p:cNvSpPr>
          <p:nvPr>
            <p:ph type="ctrTitle"/>
          </p:nvPr>
        </p:nvSpPr>
        <p:spPr>
          <a:xfrm>
            <a:off x="68675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pic>
        <p:nvPicPr>
          <p:cNvPr id="117" name="Google Shape;117;gce6f5fefc8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600" y="865150"/>
            <a:ext cx="5266275" cy="51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ce6f5fefc8_0_20"/>
          <p:cNvSpPr txBox="1"/>
          <p:nvPr/>
        </p:nvSpPr>
        <p:spPr>
          <a:xfrm>
            <a:off x="6482650" y="5992850"/>
            <a:ext cx="526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Fig. 2 Waveforms of gating signals, switching sequence, line to negative voltages for six-step voltage source inverter.</a:t>
            </a:r>
            <a:endParaRPr/>
          </a:p>
        </p:txBody>
      </p:sp>
      <p:sp>
        <p:nvSpPr>
          <p:cNvPr id="119" name="Google Shape;119;gce6f5fefc8_0_20"/>
          <p:cNvSpPr txBox="1"/>
          <p:nvPr/>
        </p:nvSpPr>
        <p:spPr>
          <a:xfrm>
            <a:off x="686750" y="879625"/>
            <a:ext cx="5569200" cy="54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this converter the simplest method of creating a three phase output voltage is the six step one.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this method we have a new conducting switching element every 60</a:t>
            </a:r>
            <a:r>
              <a:rPr lang="en-US" sz="2400">
                <a:solidFill>
                  <a:schemeClr val="dk1"/>
                </a:solidFill>
              </a:rPr>
              <a:t>°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and every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switching element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conducts for a time period of 180</a:t>
            </a:r>
            <a:r>
              <a:rPr lang="en-US" sz="2400">
                <a:solidFill>
                  <a:schemeClr val="dk1"/>
                </a:solidFill>
              </a:rPr>
              <a:t>°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Through this consecutive conduction of the 6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switching elements a rough sinusoidal waveform is produced at the output.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of that the output waveform is enriched with a variety of harmonic components.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e6f5fefc8_0_30"/>
          <p:cNvSpPr txBox="1">
            <a:spLocks noGrp="1"/>
          </p:cNvSpPr>
          <p:nvPr>
            <p:ph type="ctrTitle"/>
          </p:nvPr>
        </p:nvSpPr>
        <p:spPr>
          <a:xfrm>
            <a:off x="822600" y="1983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000"/>
              <a:t>Solution:</a:t>
            </a:r>
            <a:endParaRPr sz="4000"/>
          </a:p>
        </p:txBody>
      </p:sp>
      <p:sp>
        <p:nvSpPr>
          <p:cNvPr id="125" name="Google Shape;125;gce6f5fefc8_0_30"/>
          <p:cNvSpPr txBox="1"/>
          <p:nvPr/>
        </p:nvSpPr>
        <p:spPr>
          <a:xfrm>
            <a:off x="829950" y="879625"/>
            <a:ext cx="105321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 this converter there are two types of voltages depending on the reference of them: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Line to line voltages (</a:t>
            </a:r>
            <a:r>
              <a:rPr lang="en-US" sz="2400" dirty="0" err="1"/>
              <a:t>Vab</a:t>
            </a:r>
            <a:r>
              <a:rPr lang="en-US" sz="2400" dirty="0"/>
              <a:t>, </a:t>
            </a:r>
            <a:r>
              <a:rPr lang="en-US" sz="2400" dirty="0" err="1"/>
              <a:t>Vbc</a:t>
            </a:r>
            <a:r>
              <a:rPr lang="en-US" sz="2400" dirty="0"/>
              <a:t>, </a:t>
            </a:r>
            <a:r>
              <a:rPr lang="en-US" sz="2400" dirty="0" err="1"/>
              <a:t>Vca</a:t>
            </a:r>
            <a:r>
              <a:rPr lang="en-US" sz="2400" dirty="0"/>
              <a:t>) 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called polar voltage:</a:t>
            </a:r>
            <a:endParaRPr sz="2400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Vab</a:t>
            </a:r>
            <a:r>
              <a:rPr lang="en-US" sz="2400" dirty="0"/>
              <a:t> = </a:t>
            </a:r>
            <a:r>
              <a:rPr lang="en-US" sz="2400" dirty="0" err="1"/>
              <a:t>VaN</a:t>
            </a:r>
            <a:r>
              <a:rPr lang="en-US" sz="2400" dirty="0"/>
              <a:t> - </a:t>
            </a:r>
            <a:r>
              <a:rPr lang="en-US" sz="2400" dirty="0" err="1"/>
              <a:t>VbN</a:t>
            </a:r>
            <a:endParaRPr sz="2400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Vbc</a:t>
            </a:r>
            <a:r>
              <a:rPr lang="en-US" sz="2400" dirty="0"/>
              <a:t> = </a:t>
            </a:r>
            <a:r>
              <a:rPr lang="en-US" sz="2400" dirty="0" err="1"/>
              <a:t>VbN</a:t>
            </a:r>
            <a:r>
              <a:rPr lang="en-US" sz="2400" dirty="0"/>
              <a:t> - </a:t>
            </a:r>
            <a:r>
              <a:rPr lang="en-US" sz="2400" dirty="0" err="1"/>
              <a:t>VcN</a:t>
            </a:r>
            <a:endParaRPr sz="2400" dirty="0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Vca</a:t>
            </a:r>
            <a:r>
              <a:rPr lang="en-US" sz="2400" dirty="0"/>
              <a:t> = </a:t>
            </a:r>
            <a:r>
              <a:rPr lang="en-US" sz="2400" dirty="0" err="1"/>
              <a:t>VcN</a:t>
            </a:r>
            <a:r>
              <a:rPr lang="en-US" sz="2400" dirty="0"/>
              <a:t> - </a:t>
            </a:r>
            <a:r>
              <a:rPr lang="en-US" sz="2400" dirty="0" err="1"/>
              <a:t>VaN</a:t>
            </a:r>
            <a:endParaRPr sz="24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Line to neutral voltages (Van, </a:t>
            </a:r>
            <a:r>
              <a:rPr lang="en-US" sz="2400" dirty="0" err="1"/>
              <a:t>Vbn</a:t>
            </a:r>
            <a:r>
              <a:rPr lang="en-US" sz="2400" dirty="0"/>
              <a:t>, </a:t>
            </a:r>
            <a:r>
              <a:rPr lang="en-US" sz="2400" dirty="0" err="1"/>
              <a:t>Vcn</a:t>
            </a:r>
            <a:r>
              <a:rPr lang="en-US" sz="2400" dirty="0"/>
              <a:t>) 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called phase voltage: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Van = 2/3VaN - 1/3VbN - 1/3VcN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err="1"/>
              <a:t>Vbn</a:t>
            </a:r>
            <a:r>
              <a:rPr lang="en-US" sz="2400" dirty="0"/>
              <a:t> = -1/3VaN + 2/3VbN - 1/3VcN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err="1"/>
              <a:t>Vcn</a:t>
            </a:r>
            <a:r>
              <a:rPr lang="en-US" sz="2400" dirty="0"/>
              <a:t> = -1/3VaN - 1/3VbN + 2/3VcN</a:t>
            </a:r>
            <a:endParaRPr sz="2400" dirty="0"/>
          </a:p>
        </p:txBody>
      </p:sp>
      <p:pic>
        <p:nvPicPr>
          <p:cNvPr id="126" name="Google Shape;126;gce6f5fefc8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8950" y="1627675"/>
            <a:ext cx="4221825" cy="41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ce6f5fefc8_0_30"/>
          <p:cNvSpPr txBox="1"/>
          <p:nvPr/>
        </p:nvSpPr>
        <p:spPr>
          <a:xfrm>
            <a:off x="7318950" y="5879625"/>
            <a:ext cx="4609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Fig. 3 Waveforms of line to neutral (phase) voltages and line to line voltages for six-step voltage source inverter.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6f5fefc8_0_71"/>
          <p:cNvSpPr txBox="1">
            <a:spLocks noGrp="1"/>
          </p:cNvSpPr>
          <p:nvPr>
            <p:ph type="ctrTitle"/>
          </p:nvPr>
        </p:nvSpPr>
        <p:spPr>
          <a:xfrm>
            <a:off x="822600" y="3481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r>
              <a:rPr lang="en-US" sz="4000"/>
              <a:t>Solution: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</p:txBody>
      </p:sp>
      <p:sp>
        <p:nvSpPr>
          <p:cNvPr id="133" name="Google Shape;133;gce6f5fefc8_0_71"/>
          <p:cNvSpPr txBox="1"/>
          <p:nvPr/>
        </p:nvSpPr>
        <p:spPr>
          <a:xfrm>
            <a:off x="1015375" y="1029413"/>
            <a:ext cx="570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For 561 conduction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ce6f5fefc8_0_71"/>
          <p:cNvSpPr txBox="1"/>
          <p:nvPr/>
        </p:nvSpPr>
        <p:spPr>
          <a:xfrm>
            <a:off x="196644" y="4745118"/>
            <a:ext cx="565354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Phase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ce6f5fefc8_0_71"/>
          <p:cNvSpPr txBox="1"/>
          <p:nvPr/>
        </p:nvSpPr>
        <p:spPr>
          <a:xfrm>
            <a:off x="393290" y="1675925"/>
            <a:ext cx="60468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Neutral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ce6f5fefc8_0_71" descr="&lt;math xmlns=&quot;http://www.w3.org/1998/Math/MathML&quot;&gt;&lt;mi&gt;V&lt;/mi&gt;&lt;mi&gt;a&lt;/mi&gt;&lt;mi&gt;n&lt;/mi&gt;&lt;mo&gt;=&lt;/mo&gt;&lt;mi&gt;V&lt;/mi&gt;&lt;mi&gt;c&lt;/mi&gt;&lt;mi&gt;n&lt;/mi&gt;&lt;mo&gt;=&lt;/mo&gt;&lt;mi&gt;V&lt;/mi&gt;&lt;mi&gt;d&lt;/mi&gt;&lt;mi&gt;c&lt;/mi&gt;&lt;mo&gt;&amp;#xB7;&lt;/mo&gt;&lt;mfrac&gt;&lt;mstyle displaystyle=&quot;true&quot;&gt;&lt;mfrac bevelled=&quot;true&quot;&gt;&lt;mi&gt;x&lt;/mi&gt;&lt;mn&gt;2&lt;/mn&gt;&lt;/mfrac&gt;&lt;/mstyle&gt;&lt;mstyle displaystyle=&quot;true&quot;&gt;&lt;mfrac bevelled=&quot;true&quot;&gt;&lt;mrow&gt;&lt;mn&gt;3&lt;/mn&gt;&lt;mi&gt;x&lt;/mi&gt;&lt;/mrow&gt;&lt;mn&gt;2&lt;/mn&gt;&lt;/mfrac&gt;&lt;/mstyle&gt;&lt;/mfrac&gt;&lt;mo&gt;=&lt;/mo&gt;&lt;mfrac bevelled=&quot;true&quot;&gt;&lt;mn&gt;1&lt;/mn&gt;&lt;mn&gt;3&lt;/mn&gt;&lt;/mfrac&gt;&lt;mo&gt;&amp;#xB7;&lt;/mo&gt;&lt;mi&gt;V&lt;/mi&gt;&lt;mi&gt;d&lt;/mi&gt;&lt;mi&gt;c&lt;/mi&gt;&lt;/math&gt;" title="V a n equals V c n equals V d c times fraction numerator begin display style bevelled x over 2 end style over denominator begin display style bevelled fraction numerator 3 x over denominator 2 end fraction end style end fraction equals bevelled 1 third times V d 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75" y="2452459"/>
            <a:ext cx="4343400" cy="99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ce6f5fefc8_0_71" descr="&lt;math xmlns=&quot;http://www.w3.org/1998/Math/MathML&quot;&gt;&lt;mi&gt;V&lt;/mi&gt;&lt;mi&gt;b&lt;/mi&gt;&lt;mi&gt;n&lt;/mi&gt;&lt;mo&gt;=&lt;/mo&gt;&lt;mo&gt;-&lt;/mo&gt;&lt;mi&gt;V&lt;/mi&gt;&lt;mi&gt;a&lt;/mi&gt;&lt;mi&gt;n&lt;/mi&gt;&lt;mo&gt;-&lt;/mo&gt;&lt;mi&gt;V&lt;/mi&gt;&lt;mi&gt;c&lt;/mi&gt;&lt;mi&gt;n&lt;/mi&gt;&lt;mo&gt;=&lt;/mo&gt;&lt;mfrac bevelled=&quot;true&quot;&gt;&lt;mrow&gt;&lt;mo&gt;-&lt;/mo&gt;&lt;mn&gt;2&lt;/mn&gt;&lt;mo&gt;&amp;#xB7;&lt;/mo&gt;&lt;mi&gt;V&lt;/mi&gt;&lt;mi&gt;d&lt;/mi&gt;&lt;mi&gt;c&lt;/mi&gt;&lt;/mrow&gt;&lt;mn&gt;3&lt;/mn&gt;&lt;/mfrac&gt;&lt;/math&gt;" title="V b n equals negative V a n minus V c n equals bevelled fraction numerator negative 2 times V d c over denominator 3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975" y="3703812"/>
            <a:ext cx="4343401" cy="43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ce6f5fefc8_0_71" descr="&lt;math xmlns=&quot;http://www.w3.org/1998/Math/MathML&quot;&gt;&lt;mi&gt;V&lt;/mi&gt;&lt;mi&gt;a&lt;/mi&gt;&lt;mi&gt;b&lt;/mi&gt;&lt;mo&gt;=&lt;/mo&gt;&lt;mi&gt;V&lt;/mi&gt;&lt;mi&gt;d&lt;/mi&gt;&lt;mi&gt;c&lt;/mi&gt;&lt;mo&gt;,&lt;/mo&gt;&lt;mo&gt;&amp;#xA0;&lt;/mo&gt;&lt;mi&gt;V&lt;/mi&gt;&lt;mi&gt;b&lt;/mi&gt;&lt;mi&gt;c&lt;/mi&gt;&lt;mo&gt;=&lt;/mo&gt;&lt;mo&gt;-&lt;/mo&gt;&lt;mi&gt;V&lt;/mi&gt;&lt;mi&gt;d&lt;/mi&gt;&lt;mi&gt;c&lt;/mi&gt;&lt;mo&gt;,&lt;/mo&gt;&lt;mo&gt;&amp;#xA0;&lt;/mo&gt;&lt;mi&gt;V&lt;/mi&gt;&lt;mi&gt;c&lt;/mi&gt;&lt;mi&gt;a&lt;/mi&gt;&lt;mo&gt;=&lt;/mo&gt;&lt;mn&gt;0&lt;/mn&gt;&lt;/math&gt;" title="V a b equals V d c comma space V b c equals negative V d c comma space V c a equals 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975" y="5426515"/>
            <a:ext cx="4343401" cy="26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ce6f5fefc8_0_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8375" y="1507650"/>
            <a:ext cx="3773350" cy="44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e6f5fefc8_8_78"/>
          <p:cNvSpPr txBox="1">
            <a:spLocks noGrp="1"/>
          </p:cNvSpPr>
          <p:nvPr>
            <p:ph type="ctrTitle"/>
          </p:nvPr>
        </p:nvSpPr>
        <p:spPr>
          <a:xfrm>
            <a:off x="879375" y="36477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r>
              <a:rPr lang="en-US" sz="4000"/>
              <a:t>Solution: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</p:txBody>
      </p:sp>
      <p:sp>
        <p:nvSpPr>
          <p:cNvPr id="146" name="Google Shape;146;gce6f5fefc8_8_78"/>
          <p:cNvSpPr txBox="1"/>
          <p:nvPr/>
        </p:nvSpPr>
        <p:spPr>
          <a:xfrm>
            <a:off x="832275" y="1115250"/>
            <a:ext cx="9238200" cy="1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ce6f5fefc8_8_78"/>
          <p:cNvSpPr txBox="1"/>
          <p:nvPr/>
        </p:nvSpPr>
        <p:spPr>
          <a:xfrm>
            <a:off x="1015375" y="1046063"/>
            <a:ext cx="570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For 612 conduction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ce6f5fefc8_8_78" descr="&lt;math xmlns=&quot;http://www.w3.org/1998/Math/MathML&quot;&gt;&lt;mi&gt;V&lt;/mi&gt;&lt;mi&gt;b&lt;/mi&gt;&lt;mi&gt;n&lt;/mi&gt;&lt;mo&gt;=&lt;/mo&gt;&lt;mi&gt;V&lt;/mi&gt;&lt;mi&gt;c&lt;/mi&gt;&lt;mi&gt;n&lt;/mi&gt;&lt;mo&gt;=&lt;/mo&gt;&lt;mo&gt;-&lt;/mo&gt;&lt;mi&gt;V&lt;/mi&gt;&lt;mi&gt;d&lt;/mi&gt;&lt;mi&gt;c&lt;/mi&gt;&lt;mo&gt;&amp;#xB7;&lt;/mo&gt;&lt;mfrac&gt;&lt;mstyle displaystyle=&quot;true&quot;&gt;&lt;mfrac bevelled=&quot;true&quot;&gt;&lt;mi&gt;x&lt;/mi&gt;&lt;mn&gt;2&lt;/mn&gt;&lt;/mfrac&gt;&lt;/mstyle&gt;&lt;mstyle displaystyle=&quot;true&quot;&gt;&lt;mfrac bevelled=&quot;true&quot;&gt;&lt;mrow&gt;&lt;mn&gt;3&lt;/mn&gt;&lt;mi&gt;x&lt;/mi&gt;&lt;/mrow&gt;&lt;mn&gt;2&lt;/mn&gt;&lt;/mfrac&gt;&lt;/mstyle&gt;&lt;/mfrac&gt;&lt;mo&gt;=&lt;/mo&gt;&lt;mo&gt;-&lt;/mo&gt;&lt;mfrac bevelled=&quot;true&quot;&gt;&lt;mn&gt;1&lt;/mn&gt;&lt;mn&gt;3&lt;/mn&gt;&lt;/mfrac&gt;&lt;mo&gt;&amp;#xB7;&lt;/mo&gt;&lt;mi&gt;V&lt;/mi&gt;&lt;mi&gt;d&lt;/mi&gt;&lt;mi&gt;c&lt;/mi&gt;&lt;/math&gt;" title="V b n equals V c n equals negative V d c times fraction numerator begin display style bevelled x over 2 end style over denominator begin display style bevelled fraction numerator 3 x over denominator 2 end fraction end style end fraction equals negative bevelled 1 third times V d 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450" y="2451213"/>
            <a:ext cx="4979021" cy="100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ce6f5fefc8_8_78" descr="&lt;math xmlns=&quot;http://www.w3.org/1998/Math/MathML&quot;&gt;&lt;mi&gt;V&lt;/mi&gt;&lt;mi&gt;a&lt;/mi&gt;&lt;mi&gt;n&lt;/mi&gt;&lt;mo&gt;=&lt;/mo&gt;&lt;mo&gt;-&lt;/mo&gt;&lt;mi&gt;V&lt;/mi&gt;&lt;mi&gt;b&lt;/mi&gt;&lt;mi&gt;n&lt;/mi&gt;&lt;mo&gt;-&lt;/mo&gt;&lt;mi&gt;V&lt;/mi&gt;&lt;mi&gt;c&lt;/mi&gt;&lt;mi&gt;n&lt;/mi&gt;&lt;mo&gt;=&lt;/mo&gt;&lt;mfrac bevelled=&quot;true&quot;&gt;&lt;mrow&gt;&lt;mn&gt;2&lt;/mn&gt;&lt;mo&gt;&amp;#xB7;&lt;/mo&gt;&lt;mi&gt;V&lt;/mi&gt;&lt;mi&gt;d&lt;/mi&gt;&lt;mi&gt;c&lt;/mi&gt;&lt;/mrow&gt;&lt;mn&gt;3&lt;/mn&gt;&lt;/mfrac&gt;&lt;/math&gt;" title="V a n equals negative V b n minus V c n equals bevelled fraction numerator 2 times V d c over denominator 3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375" y="3700062"/>
            <a:ext cx="4194600" cy="44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ce6f5fefc8_8_78" descr="&lt;math xmlns=&quot;http://www.w3.org/1998/Math/MathML&quot;&gt;&lt;mi&gt;V&lt;/mi&gt;&lt;mi&gt;a&lt;/mi&gt;&lt;mi&gt;b&lt;/mi&gt;&lt;mo&gt;=&lt;/mo&gt;&lt;mi&gt;V&lt;/mi&gt;&lt;mi&gt;d&lt;/mi&gt;&lt;mi&gt;c&lt;/mi&gt;&lt;mo&gt;,&lt;/mo&gt;&lt;mo&gt;&amp;#xA0;&lt;/mo&gt;&lt;mi&gt;V&lt;/mi&gt;&lt;mi&gt;b&lt;/mi&gt;&lt;mi&gt;c&lt;/mi&gt;&lt;mo&gt;=&lt;/mo&gt;&lt;mn&gt;0&lt;/mn&gt;&lt;mo&gt;,&lt;/mo&gt;&lt;mo&gt;&amp;#xA0;&lt;/mo&gt;&lt;mi&gt;V&lt;/mi&gt;&lt;mi&gt;c&lt;/mi&gt;&lt;mi&gt;a&lt;/mi&gt;&lt;mo&gt;=&lt;/mo&gt;&lt;mo&gt;-&lt;/mo&gt;&lt;mi&gt;V&lt;/mi&gt;&lt;mi&gt;d&lt;/mi&gt;&lt;mi&gt;c&lt;/mi&gt;&lt;/math&gt;" title="V a b equals V d c comma space V b c equals 0 comma space V c a equals negative V d 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5375" y="5399065"/>
            <a:ext cx="4343401" cy="26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ce6f5fefc8_8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6420" y="1692575"/>
            <a:ext cx="4019429" cy="44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4;gce6f5fefc8_0_71">
            <a:extLst>
              <a:ext uri="{FF2B5EF4-FFF2-40B4-BE49-F238E27FC236}">
                <a16:creationId xmlns:a16="http://schemas.microsoft.com/office/drawing/2014/main" id="{ABB58519-EF9A-4737-A255-FBB14C02131B}"/>
              </a:ext>
            </a:extLst>
          </p:cNvPr>
          <p:cNvSpPr txBox="1"/>
          <p:nvPr/>
        </p:nvSpPr>
        <p:spPr>
          <a:xfrm>
            <a:off x="196644" y="4745118"/>
            <a:ext cx="565354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Phase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gce6f5fefc8_0_71">
            <a:extLst>
              <a:ext uri="{FF2B5EF4-FFF2-40B4-BE49-F238E27FC236}">
                <a16:creationId xmlns:a16="http://schemas.microsoft.com/office/drawing/2014/main" id="{CADB946A-95D4-483D-94FE-D998AAAB1F7B}"/>
              </a:ext>
            </a:extLst>
          </p:cNvPr>
          <p:cNvSpPr txBox="1"/>
          <p:nvPr/>
        </p:nvSpPr>
        <p:spPr>
          <a:xfrm>
            <a:off x="393290" y="1675925"/>
            <a:ext cx="60468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Neutral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e6f5fefc8_8_95"/>
          <p:cNvSpPr txBox="1">
            <a:spLocks noGrp="1"/>
          </p:cNvSpPr>
          <p:nvPr>
            <p:ph type="ctrTitle"/>
          </p:nvPr>
        </p:nvSpPr>
        <p:spPr>
          <a:xfrm>
            <a:off x="805950" y="3148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r>
              <a:rPr lang="en-US" sz="4000"/>
              <a:t>Solution: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</p:txBody>
      </p:sp>
      <p:sp>
        <p:nvSpPr>
          <p:cNvPr id="160" name="Google Shape;160;gce6f5fefc8_8_95"/>
          <p:cNvSpPr txBox="1"/>
          <p:nvPr/>
        </p:nvSpPr>
        <p:spPr>
          <a:xfrm>
            <a:off x="932150" y="996113"/>
            <a:ext cx="570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For 123 conduction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ce6f5fefc8_8_95" descr="&lt;math xmlns=&quot;http://www.w3.org/1998/Math/MathML&quot;&gt;&lt;mi&gt;V&lt;/mi&gt;&lt;mi&gt;a&lt;/mi&gt;&lt;mi&gt;n&lt;/mi&gt;&lt;mo&gt;=&lt;/mo&gt;&lt;mi&gt;V&lt;/mi&gt;&lt;mi&gt;b&lt;/mi&gt;&lt;mi&gt;n&lt;/mi&gt;&lt;mo&gt;=&lt;/mo&gt;&lt;mi&gt;V&lt;/mi&gt;&lt;mi&gt;d&lt;/mi&gt;&lt;mi&gt;c&lt;/mi&gt;&lt;mo&gt;&amp;#xB7;&lt;/mo&gt;&lt;mfrac&gt;&lt;mstyle displaystyle=&quot;true&quot;&gt;&lt;mfrac bevelled=&quot;true&quot;&gt;&lt;mi&gt;x&lt;/mi&gt;&lt;mn&gt;2&lt;/mn&gt;&lt;/mfrac&gt;&lt;/mstyle&gt;&lt;mstyle displaystyle=&quot;true&quot;&gt;&lt;mfrac bevelled=&quot;true&quot;&gt;&lt;mrow&gt;&lt;mn&gt;3&lt;/mn&gt;&lt;mi&gt;x&lt;/mi&gt;&lt;/mrow&gt;&lt;mn&gt;2&lt;/mn&gt;&lt;/mfrac&gt;&lt;/mstyle&gt;&lt;/mfrac&gt;&lt;mo&gt;=&lt;/mo&gt;&lt;mfrac bevelled=&quot;true&quot;&gt;&lt;mn&gt;1&lt;/mn&gt;&lt;mn&gt;3&lt;/mn&gt;&lt;/mfrac&gt;&lt;mo&gt;&amp;#xB7;&lt;/mo&gt;&lt;mi&gt;V&lt;/mi&gt;&lt;mi&gt;d&lt;/mi&gt;&lt;mi&gt;c&lt;/mi&gt;&lt;/math&gt;" title="V a n equals V b n equals V d c times fraction numerator begin display style bevelled x over 2 end style over denominator begin display style bevelled fraction numerator 3 x over denominator 2 end fraction end style end fraction equals bevelled 1 third times V d 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050" y="2579646"/>
            <a:ext cx="4343401" cy="99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ce6f5fefc8_8_95" descr="&lt;math xmlns=&quot;http://www.w3.org/1998/Math/MathML&quot;&gt;&lt;mi&gt;V&lt;/mi&gt;&lt;mi&gt;c&lt;/mi&gt;&lt;mi&gt;n&lt;/mi&gt;&lt;mo&gt;=&lt;/mo&gt;&lt;mo&gt;-&lt;/mo&gt;&lt;mi&gt;V&lt;/mi&gt;&lt;mi&gt;a&lt;/mi&gt;&lt;mi&gt;n&lt;/mi&gt;&lt;mo&gt;-&lt;/mo&gt;&lt;mi&gt;V&lt;/mi&gt;&lt;mi&gt;b&lt;/mi&gt;&lt;mi&gt;n&lt;/mi&gt;&lt;mo&gt;=&lt;/mo&gt;&lt;mfrac bevelled=&quot;true&quot;&gt;&lt;mrow&gt;&lt;mo&gt;-&lt;/mo&gt;&lt;mn&gt;2&lt;/mn&gt;&lt;mo&gt;&amp;#xB7;&lt;/mo&gt;&lt;mi&gt;V&lt;/mi&gt;&lt;mi&gt;d&lt;/mi&gt;&lt;mi&gt;c&lt;/mi&gt;&lt;/mrow&gt;&lt;mn&gt;3&lt;/mn&gt;&lt;/mfrac&gt;&lt;/math&gt;" title="V c n equals negative V a n minus V b n equals bevelled fraction numerator negative 2 times V d c over denominator 3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050" y="3749187"/>
            <a:ext cx="4343401" cy="43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ce6f5fefc8_8_95" descr="&lt;math xmlns=&quot;http://www.w3.org/1998/Math/MathML&quot;&gt;&lt;mi&gt;V&lt;/mi&gt;&lt;mi&gt;a&lt;/mi&gt;&lt;mi&gt;b&lt;/mi&gt;&lt;mo&gt;=&lt;/mo&gt;&lt;mn&gt;0&lt;/mn&gt;&lt;mo&gt;,&lt;/mo&gt;&lt;mo&gt;&amp;#xA0;&lt;/mo&gt;&lt;mi&gt;V&lt;/mi&gt;&lt;mi&gt;b&lt;/mi&gt;&lt;mi&gt;c&lt;/mi&gt;&lt;mo&gt;=&lt;/mo&gt;&lt;mi&gt;V&lt;/mi&gt;&lt;mi&gt;d&lt;/mi&gt;&lt;mi&gt;c&lt;/mi&gt;&lt;mo&gt;,&lt;/mo&gt;&lt;mo&gt;&amp;#xA0;&lt;/mo&gt;&lt;mi&gt;V&lt;/mi&gt;&lt;mi&gt;c&lt;/mi&gt;&lt;mi&gt;a&lt;/mi&gt;&lt;mo&gt;=&lt;/mo&gt;&lt;mo&gt;-&lt;/mo&gt;&lt;mi&gt;V&lt;/mi&gt;&lt;mi&gt;d&lt;/mi&gt;&lt;mi&gt;c&lt;/mi&gt;&lt;/math&gt;" title="V a b equals 0 comma space V b c equals V d c comma space V c a equals negative V d 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6050" y="5182715"/>
            <a:ext cx="4343401" cy="26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ce6f5fefc8_8_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9797" y="1642625"/>
            <a:ext cx="3719053" cy="452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gce6f5fefc8_0_71">
            <a:extLst>
              <a:ext uri="{FF2B5EF4-FFF2-40B4-BE49-F238E27FC236}">
                <a16:creationId xmlns:a16="http://schemas.microsoft.com/office/drawing/2014/main" id="{9B5A78BB-1451-4869-B49C-7904CA180019}"/>
              </a:ext>
            </a:extLst>
          </p:cNvPr>
          <p:cNvSpPr txBox="1"/>
          <p:nvPr/>
        </p:nvSpPr>
        <p:spPr>
          <a:xfrm>
            <a:off x="480975" y="4437356"/>
            <a:ext cx="565354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Phase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5;gce6f5fefc8_0_71">
            <a:extLst>
              <a:ext uri="{FF2B5EF4-FFF2-40B4-BE49-F238E27FC236}">
                <a16:creationId xmlns:a16="http://schemas.microsoft.com/office/drawing/2014/main" id="{B0C1C272-5DC6-4E69-BA9A-2E5D6C41C162}"/>
              </a:ext>
            </a:extLst>
          </p:cNvPr>
          <p:cNvSpPr txBox="1"/>
          <p:nvPr/>
        </p:nvSpPr>
        <p:spPr>
          <a:xfrm>
            <a:off x="393290" y="1843229"/>
            <a:ext cx="60468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Neutral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e6f5fefc8_8_101"/>
          <p:cNvSpPr txBox="1">
            <a:spLocks noGrp="1"/>
          </p:cNvSpPr>
          <p:nvPr>
            <p:ph type="ctrTitle"/>
          </p:nvPr>
        </p:nvSpPr>
        <p:spPr>
          <a:xfrm>
            <a:off x="805950" y="36477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r>
              <a:rPr lang="en-US" sz="4000"/>
              <a:t>Solution: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</p:txBody>
      </p:sp>
      <p:sp>
        <p:nvSpPr>
          <p:cNvPr id="173" name="Google Shape;173;gce6f5fefc8_8_101"/>
          <p:cNvSpPr txBox="1"/>
          <p:nvPr/>
        </p:nvSpPr>
        <p:spPr>
          <a:xfrm>
            <a:off x="932150" y="1422063"/>
            <a:ext cx="570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For 234 conduction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ce6f5fefc8_8_101" descr="&lt;math xmlns=&quot;http://www.w3.org/1998/Math/MathML&quot;&gt;&lt;mi&gt;V&lt;/mi&gt;&lt;mi&gt;a&lt;/mi&gt;&lt;mi&gt;n&lt;/mi&gt;&lt;mo&gt;=&lt;/mo&gt;&lt;mi&gt;V&lt;/mi&gt;&lt;mi&gt;c&lt;/mi&gt;&lt;mi&gt;n&lt;/mi&gt;&lt;mo&gt;=&lt;/mo&gt;&lt;mo&gt;-&lt;/mo&gt;&lt;mi&gt;V&lt;/mi&gt;&lt;mi&gt;d&lt;/mi&gt;&lt;mi&gt;c&lt;/mi&gt;&lt;mo&gt;&amp;#xB7;&lt;/mo&gt;&lt;mfrac&gt;&lt;mstyle displaystyle=&quot;true&quot;&gt;&lt;mfrac bevelled=&quot;true&quot;&gt;&lt;mi&gt;x&lt;/mi&gt;&lt;mn&gt;2&lt;/mn&gt;&lt;/mfrac&gt;&lt;/mstyle&gt;&lt;mstyle displaystyle=&quot;true&quot;&gt;&lt;mfrac bevelled=&quot;true&quot;&gt;&lt;mrow&gt;&lt;mn&gt;3&lt;/mn&gt;&lt;mi&gt;x&lt;/mi&gt;&lt;/mrow&gt;&lt;mn&gt;2&lt;/mn&gt;&lt;/mfrac&gt;&lt;/mstyle&gt;&lt;/mfrac&gt;&lt;mo&gt;=&lt;/mo&gt;&lt;mo&gt;-&lt;/mo&gt;&lt;mfrac bevelled=&quot;true&quot;&gt;&lt;mn&gt;1&lt;/mn&gt;&lt;mn&gt;3&lt;/mn&gt;&lt;/mfrac&gt;&lt;mo&gt;&amp;#xB7;&lt;/mo&gt;&lt;mi&gt;V&lt;/mi&gt;&lt;mi&gt;d&lt;/mi&gt;&lt;mi&gt;c&lt;/mi&gt;&lt;/math&gt;" title="V a n equals V c n equals negative V d c times fraction numerator begin display style bevelled x over 2 end style over denominator begin display style bevelled fraction numerator 3 x over denominator 2 end fraction end style end fraction equals negative bevelled 1 third times V d 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375" y="2908600"/>
            <a:ext cx="4706551" cy="9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ce6f5fefc8_8_101" descr="&lt;math xmlns=&quot;http://www.w3.org/1998/Math/MathML&quot;&gt;&lt;mi&gt;V&lt;/mi&gt;&lt;mi&gt;b&lt;/mi&gt;&lt;mi&gt;n&lt;/mi&gt;&lt;mo&gt;=&lt;/mo&gt;&lt;mo&gt;-&lt;/mo&gt;&lt;mi&gt;V&lt;/mi&gt;&lt;mi&gt;a&lt;/mi&gt;&lt;mi&gt;n&lt;/mi&gt;&lt;mo&gt;-&lt;/mo&gt;&lt;mi&gt;V&lt;/mi&gt;&lt;mi&gt;c&lt;/mi&gt;&lt;mi&gt;n&lt;/mi&gt;&lt;mo&gt;=&lt;/mo&gt;&lt;mn&gt;2&lt;/mn&gt;&lt;mo&gt;&amp;#xB7;&lt;/mo&gt;&lt;mfrac bevelled=&quot;true&quot;&gt;&lt;mrow&gt;&lt;mi&gt;V&lt;/mi&gt;&lt;mi&gt;d&lt;/mi&gt;&lt;mi&gt;c&lt;/mi&gt;&lt;/mrow&gt;&lt;mn&gt;3&lt;/mn&gt;&lt;/mfrac&gt;&lt;/math&gt;" title="V b n equals negative V a n minus V c n equals 2 times bevelled fraction numerator V d c over denominator 3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375" y="4039725"/>
            <a:ext cx="3521851" cy="3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ce6f5fefc8_8_101" descr="&lt;math xmlns=&quot;http://www.w3.org/1998/Math/MathML&quot;&gt;&lt;mi&gt;V&lt;/mi&gt;&lt;mi&gt;a&lt;/mi&gt;&lt;mi&gt;b&lt;/mi&gt;&lt;mo&gt;=&lt;/mo&gt;&lt;mo&gt;-&lt;/mo&gt;&lt;mi&gt;V&lt;/mi&gt;&lt;mi&gt;d&lt;/mi&gt;&lt;mi&gt;c&lt;/mi&gt;&lt;mo&gt;,&lt;/mo&gt;&lt;mi&gt;V&lt;/mi&gt;&lt;mi&gt;b&lt;/mi&gt;&lt;mi&gt;c&lt;/mi&gt;&lt;mo&gt;=&lt;/mo&gt;&lt;mi&gt;V&lt;/mi&gt;&lt;mi&gt;d&lt;/mi&gt;&lt;mi&gt;c&lt;/mi&gt;&lt;mo&gt;,&lt;/mo&gt;&lt;mi&gt;V&lt;/mi&gt;&lt;mi&gt;c&lt;/mi&gt;&lt;mi&gt;a&lt;/mi&gt;&lt;mo&gt;=&lt;/mo&gt;&lt;mn&gt;0&lt;/mn&gt;&lt;/math&gt;" title="V a b equals negative V d c comma V b c equals V d c comma V c a equals 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975" y="5413458"/>
            <a:ext cx="4343399" cy="27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ce6f5fefc8_8_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5100" y="1422075"/>
            <a:ext cx="4194600" cy="472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gce6f5fefc8_0_71">
            <a:extLst>
              <a:ext uri="{FF2B5EF4-FFF2-40B4-BE49-F238E27FC236}">
                <a16:creationId xmlns:a16="http://schemas.microsoft.com/office/drawing/2014/main" id="{11AF2288-72AA-44B7-B772-2372F20007D6}"/>
              </a:ext>
            </a:extLst>
          </p:cNvPr>
          <p:cNvSpPr txBox="1"/>
          <p:nvPr/>
        </p:nvSpPr>
        <p:spPr>
          <a:xfrm>
            <a:off x="246674" y="4745118"/>
            <a:ext cx="565354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Phase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5;gce6f5fefc8_0_71">
            <a:extLst>
              <a:ext uri="{FF2B5EF4-FFF2-40B4-BE49-F238E27FC236}">
                <a16:creationId xmlns:a16="http://schemas.microsoft.com/office/drawing/2014/main" id="{18E28B20-468E-4071-99ED-2352B5D24C8A}"/>
              </a:ext>
            </a:extLst>
          </p:cNvPr>
          <p:cNvSpPr txBox="1"/>
          <p:nvPr/>
        </p:nvSpPr>
        <p:spPr>
          <a:xfrm>
            <a:off x="246674" y="2110777"/>
            <a:ext cx="60468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Neutral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e6f5fefc8_8_117"/>
          <p:cNvSpPr txBox="1">
            <a:spLocks noGrp="1"/>
          </p:cNvSpPr>
          <p:nvPr>
            <p:ph type="ctrTitle"/>
          </p:nvPr>
        </p:nvSpPr>
        <p:spPr>
          <a:xfrm>
            <a:off x="822600" y="350725"/>
            <a:ext cx="91440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r>
              <a:rPr lang="en-US" sz="4000"/>
              <a:t>Solution: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Calibri"/>
              <a:buNone/>
            </a:pPr>
            <a:endParaRPr sz="4000"/>
          </a:p>
        </p:txBody>
      </p:sp>
      <p:sp>
        <p:nvSpPr>
          <p:cNvPr id="186" name="Google Shape;186;gce6f5fefc8_8_117"/>
          <p:cNvSpPr txBox="1"/>
          <p:nvPr/>
        </p:nvSpPr>
        <p:spPr>
          <a:xfrm>
            <a:off x="932150" y="1422063"/>
            <a:ext cx="570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For 345 conduction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ce6f5fefc8_8_117" descr="&lt;math xmlns=&quot;http://www.w3.org/1998/Math/MathML&quot;&gt;&lt;mi&gt;V&lt;/mi&gt;&lt;mi&gt;b&lt;/mi&gt;&lt;mi&gt;n&lt;/mi&gt;&lt;mo&gt;=&lt;/mo&gt;&lt;mi&gt;V&lt;/mi&gt;&lt;mi&gt;c&lt;/mi&gt;&lt;mi&gt;n&lt;/mi&gt;&lt;mo&gt;=&lt;/mo&gt;&lt;mi&gt;V&lt;/mi&gt;&lt;mi&gt;d&lt;/mi&gt;&lt;mi&gt;c&lt;/mi&gt;&lt;mo&gt;&amp;#xB7;&lt;/mo&gt;&lt;mfrac&gt;&lt;mstyle displaystyle=&quot;true&quot;&gt;&lt;mfrac bevelled=&quot;true&quot;&gt;&lt;mi&gt;x&lt;/mi&gt;&lt;mn&gt;2&lt;/mn&gt;&lt;/mfrac&gt;&lt;/mstyle&gt;&lt;mstyle displaystyle=&quot;true&quot;&gt;&lt;mfrac bevelled=&quot;true&quot;&gt;&lt;mrow&gt;&lt;mn&gt;3&lt;/mn&gt;&lt;mi&gt;x&lt;/mi&gt;&lt;/mrow&gt;&lt;mn&gt;2&lt;/mn&gt;&lt;/mfrac&gt;&lt;/mstyle&gt;&lt;/mfrac&gt;&lt;mo&gt;=&lt;/mo&gt;&lt;mfrac bevelled=&quot;true&quot;&gt;&lt;mn&gt;1&lt;/mn&gt;&lt;mn&gt;3&lt;/mn&gt;&lt;/mfrac&gt;&lt;mo&gt;&amp;#xB7;&lt;/mo&gt;&lt;mi&gt;V&lt;/mi&gt;&lt;mi&gt;d&lt;/mi&gt;&lt;mi&gt;c&lt;/mi&gt;&lt;/math&gt;" title="V b n equals V c n equals V d c times fraction numerator begin display style bevelled x over 2 end style over denominator begin display style bevelled fraction numerator 3 x over denominator 2 end fraction end style end fraction equals bevelled 1 third times V d 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175" y="2850699"/>
            <a:ext cx="4343401" cy="99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ce6f5fefc8_8_117" descr="&lt;math xmlns=&quot;http://www.w3.org/1998/Math/MathML&quot;&gt;&lt;mi&gt;V&lt;/mi&gt;&lt;mi&gt;a&lt;/mi&gt;&lt;mi&gt;n&lt;/mi&gt;&lt;mo&gt;=&lt;/mo&gt;&lt;mo&gt;-&lt;/mo&gt;&lt;mi&gt;V&lt;/mi&gt;&lt;mi&gt;b&lt;/mi&gt;&lt;mi&gt;n&lt;/mi&gt;&lt;mo&gt;-&lt;/mo&gt;&lt;mi&gt;V&lt;/mi&gt;&lt;mi&gt;c&lt;/mi&gt;&lt;mi&gt;n&lt;/mi&gt;&lt;mo&gt;=&lt;/mo&gt;&lt;mo&gt;-&lt;/mo&gt;&lt;mn&gt;2&lt;/mn&gt;&lt;mo&gt;&amp;#xB7;&lt;/mo&gt;&lt;mfrac bevelled=&quot;true&quot;&gt;&lt;mrow&gt;&lt;mi&gt;V&lt;/mi&gt;&lt;mi&gt;d&lt;/mi&gt;&lt;mi&gt;c&lt;/mi&gt;&lt;/mrow&gt;&lt;mn&gt;3&lt;/mn&gt;&lt;/mfrac&gt;&lt;/math&gt;" title="V a n equals negative V b n minus V c n equals negative 2 times bevelled fraction numerator V d c over denominator 3 end frac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174" y="3962989"/>
            <a:ext cx="4343399" cy="4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ce6f5fefc8_8_117" descr="&lt;math xmlns=&quot;http://www.w3.org/1998/Math/MathML&quot;&gt;&lt;mi&gt;V&lt;/mi&gt;&lt;mi&gt;a&lt;/mi&gt;&lt;mi&gt;b&lt;/mi&gt;&lt;mo&gt;=&lt;/mo&gt;&lt;mo&gt;-&lt;/mo&gt;&lt;mi&gt;V&lt;/mi&gt;&lt;mi&gt;d&lt;/mi&gt;&lt;mi&gt;c&lt;/mi&gt;&lt;mo&gt;,&lt;/mo&gt;&lt;mi&gt;V&lt;/mi&gt;&lt;mi&gt;b&lt;/mi&gt;&lt;mi&gt;c&lt;/mi&gt;&lt;mo&gt;=&lt;/mo&gt;&lt;mn&gt;0&lt;/mn&gt;&lt;mo&gt;,&lt;/mo&gt;&lt;mi&gt;V&lt;/mi&gt;&lt;mi&gt;c&lt;/mi&gt;&lt;mi&gt;a&lt;/mi&gt;&lt;mo&gt;=&lt;/mo&gt;&lt;mi&gt;V&lt;/mi&gt;&lt;mi&gt;d&lt;/mi&gt;&lt;mi&gt;c&lt;/mi&gt;&lt;/math&gt;" title="V a b equals negative V d c comma V b c equals 0 comma V c a equals V d 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8175" y="5241208"/>
            <a:ext cx="4343399" cy="270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ce6f5fefc8_8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0950" y="1032025"/>
            <a:ext cx="3739850" cy="52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gce6f5fefc8_0_71">
            <a:extLst>
              <a:ext uri="{FF2B5EF4-FFF2-40B4-BE49-F238E27FC236}">
                <a16:creationId xmlns:a16="http://schemas.microsoft.com/office/drawing/2014/main" id="{0262D9E2-39C5-4E05-876A-3D56F1448439}"/>
              </a:ext>
            </a:extLst>
          </p:cNvPr>
          <p:cNvSpPr txBox="1"/>
          <p:nvPr/>
        </p:nvSpPr>
        <p:spPr>
          <a:xfrm>
            <a:off x="393290" y="4625685"/>
            <a:ext cx="565354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Phase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5;gce6f5fefc8_0_71">
            <a:extLst>
              <a:ext uri="{FF2B5EF4-FFF2-40B4-BE49-F238E27FC236}">
                <a16:creationId xmlns:a16="http://schemas.microsoft.com/office/drawing/2014/main" id="{0DEA0B55-0B1C-4DBD-A3D0-409ABC9027E7}"/>
              </a:ext>
            </a:extLst>
          </p:cNvPr>
          <p:cNvSpPr txBox="1"/>
          <p:nvPr/>
        </p:nvSpPr>
        <p:spPr>
          <a:xfrm>
            <a:off x="393290" y="2150839"/>
            <a:ext cx="60468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sng">
                <a:latin typeface="Calibri"/>
                <a:ea typeface="Calibri"/>
                <a:cs typeface="Calibri"/>
                <a:sym typeface="Calibri"/>
              </a:rPr>
              <a:t>The Phase to Neutral Voltages are:</a:t>
            </a:r>
            <a:endParaRPr sz="2800" i="1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647</Words>
  <Application>Microsoft Office PowerPoint</Application>
  <PresentationFormat>Widescreen</PresentationFormat>
  <Paragraphs>89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Century Gothic</vt:lpstr>
      <vt:lpstr>Calibri</vt:lpstr>
      <vt:lpstr>Arial</vt:lpstr>
      <vt:lpstr>Θέμα του Office</vt:lpstr>
      <vt:lpstr>Equation</vt:lpstr>
      <vt:lpstr>PowerPoint Presentation</vt:lpstr>
      <vt:lpstr>Task:</vt:lpstr>
      <vt:lpstr>Solution:</vt:lpstr>
      <vt:lpstr>Solution:</vt:lpstr>
      <vt:lpstr>Solution:   </vt:lpstr>
      <vt:lpstr>Solution:   </vt:lpstr>
      <vt:lpstr>Solution:   </vt:lpstr>
      <vt:lpstr>Solution:   </vt:lpstr>
      <vt:lpstr>Solution:   </vt:lpstr>
      <vt:lpstr>Solution:   </vt:lpstr>
      <vt:lpstr>Solution:</vt:lpstr>
      <vt:lpstr>Solution:</vt:lpstr>
      <vt:lpstr>Solution:</vt:lpstr>
      <vt:lpstr>Solution:</vt:lpstr>
      <vt:lpstr>Solution:</vt:lpstr>
      <vt:lpstr>Solution: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Απόστολος Αργυρός</dc:creator>
  <cp:lastModifiedBy>User</cp:lastModifiedBy>
  <cp:revision>6</cp:revision>
  <dcterms:created xsi:type="dcterms:W3CDTF">2021-04-04T07:54:28Z</dcterms:created>
  <dcterms:modified xsi:type="dcterms:W3CDTF">2021-10-06T01:06:02Z</dcterms:modified>
</cp:coreProperties>
</file>