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7" r:id="rId1"/>
  </p:sldMasterIdLst>
  <p:notesMasterIdLst>
    <p:notesMasterId r:id="rId37"/>
  </p:notesMasterIdLst>
  <p:handoutMasterIdLst>
    <p:handoutMasterId r:id="rId38"/>
  </p:handoutMasterIdLst>
  <p:sldIdLst>
    <p:sldId id="256" r:id="rId2"/>
    <p:sldId id="257" r:id="rId3"/>
    <p:sldId id="258" r:id="rId4"/>
    <p:sldId id="259" r:id="rId5"/>
    <p:sldId id="265" r:id="rId6"/>
    <p:sldId id="266" r:id="rId7"/>
    <p:sldId id="261" r:id="rId8"/>
    <p:sldId id="267" r:id="rId9"/>
    <p:sldId id="268" r:id="rId10"/>
    <p:sldId id="269" r:id="rId11"/>
    <p:sldId id="270" r:id="rId12"/>
    <p:sldId id="263" r:id="rId13"/>
    <p:sldId id="264" r:id="rId14"/>
    <p:sldId id="271"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4" autoAdjust="0"/>
    <p:restoredTop sz="94660"/>
  </p:normalViewPr>
  <p:slideViewPr>
    <p:cSldViewPr snapToGrid="0">
      <p:cViewPr varScale="1">
        <p:scale>
          <a:sx n="73" d="100"/>
          <a:sy n="73" d="100"/>
        </p:scale>
        <p:origin x="-55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3D4E51-9025-4ED0-A7F3-81CF6CC074CC}" type="datetimeFigureOut">
              <a:rPr lang="el-GR" smtClean="0"/>
              <a:pPr/>
              <a:t>23/6/2019</a:t>
            </a:fld>
            <a:endParaRPr lang="el-GR" dirty="0"/>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0C02ED-02DC-4AC3-8569-AAD5B4BAAF07}" type="slidenum">
              <a:rPr lang="el-GR" smtClean="0"/>
              <a:pPr/>
              <a:t>‹#›</a:t>
            </a:fld>
            <a:endParaRPr lang="el-GR"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17E40-9C18-4C4C-BE8F-B9F1BD20D7F8}" type="datetimeFigureOut">
              <a:rPr lang="el-GR" smtClean="0"/>
              <a:pPr/>
              <a:t>23/6/2019</a:t>
            </a:fld>
            <a:endParaRPr lang="el-GR" dirty="0"/>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BF4D5-D447-4BA4-89EA-BB305339DEF6}" type="slidenum">
              <a:rPr lang="el-GR" smtClean="0"/>
              <a:pPr/>
              <a:t>‹#›</a:t>
            </a:fld>
            <a:endParaRPr lang="el-GR"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2BF4D5-D447-4BA4-89EA-BB305339DEF6}" type="slidenum">
              <a:rPr lang="el-GR" smtClean="0"/>
              <a:pPr/>
              <a:t>2</a:t>
            </a:fld>
            <a:endParaRPr lang="el-GR" dirty="0"/>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2BF4D5-D447-4BA4-89EA-BB305339DEF6}" type="slidenum">
              <a:rPr lang="el-GR" smtClean="0"/>
              <a:pPr/>
              <a:t>3</a:t>
            </a:fld>
            <a:endParaRPr lang="el-GR" dirty="0"/>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smtClean="0"/>
              <a:t>Kλικ για επεξεργασία του τίτλου</a:t>
            </a:r>
            <a:endParaRPr lang="en-US" dirty="0"/>
          </a:p>
        </p:txBody>
      </p:sp>
      <p:sp>
        <p:nvSpPr>
          <p:cNvPr id="3" name="Subtitle 2"/>
          <p:cNvSpPr>
            <a:spLocks noGrp="1"/>
          </p:cNvSpPr>
          <p:nvPr>
            <p:ph type="subTitle" idx="1" hasCustomPrompt="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smtClean="0"/>
              <a:t>Στυλ κύριου </a:t>
            </a:r>
            <a:r>
              <a:rPr lang="el-GR" dirty="0" err="1" smtClean="0"/>
              <a:t>υότιτλου</a:t>
            </a:r>
            <a:endParaRPr lang="en-US" dirty="0"/>
          </a:p>
        </p:txBody>
      </p:sp>
      <p:sp>
        <p:nvSpPr>
          <p:cNvPr id="4" name="Date Placeholder 3"/>
          <p:cNvSpPr>
            <a:spLocks noGrp="1"/>
          </p:cNvSpPr>
          <p:nvPr>
            <p:ph type="dt" sz="half" idx="10"/>
          </p:nvPr>
        </p:nvSpPr>
        <p:spPr/>
        <p:txBody>
          <a:bodyPr/>
          <a:lstStyle/>
          <a:p>
            <a:fld id="{85C3EAA7-2DD7-418D-B754-99CF29F10391}" type="datetime1">
              <a:rPr lang="en-US" smtClean="0"/>
              <a:pPr/>
              <a:t>6/23/2019</a:t>
            </a:fld>
            <a:endParaRPr lang="en-US" dirty="0"/>
          </a:p>
        </p:txBody>
      </p:sp>
      <p:sp>
        <p:nvSpPr>
          <p:cNvPr id="5" name="Footer Placeholder 4"/>
          <p:cNvSpPr>
            <a:spLocks noGrp="1"/>
          </p:cNvSpPr>
          <p:nvPr>
            <p:ph type="ftr" sz="quarter" idx="11"/>
          </p:nvPr>
        </p:nvSpPr>
        <p:spPr/>
        <p:txBody>
          <a:bodyPr/>
          <a:lstStyle/>
          <a:p>
            <a:r>
              <a:rPr lang="el-GR" dirty="0" smtClean="0"/>
              <a:t>Ενότητα 2: Το Νερό στη Γη</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2098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smtClean="0"/>
              <a:t>Kλικ για επεξεργασία του τίτλου</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A76C26A4-D665-4743-839B-33ECFA693014}"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8994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smtClean="0"/>
              <a:t>Kλικ για επεξεργασία του τίτλου</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88AFB320-6A52-4605-A1E8-F9D623C08F51}"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36500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smtClean="0"/>
              <a:t>Kλικ για επεξεργασία του τίτλου</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7FE0EDA4-FC2A-4976-83E7-6C2E0BE21E30}"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35693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smtClean="0"/>
              <a:t>Kλικ για επεξεργασία του τίτλου</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3578A670-296A-4895-9888-86A9667F2FC9}"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7419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smtClean="0"/>
              <a:t>Kλικ για επεξεργασία του τίτλου</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3" name="Date Placeholder 2"/>
          <p:cNvSpPr>
            <a:spLocks noGrp="1"/>
          </p:cNvSpPr>
          <p:nvPr>
            <p:ph type="dt" sz="half" idx="10"/>
          </p:nvPr>
        </p:nvSpPr>
        <p:spPr/>
        <p:txBody>
          <a:bodyPr/>
          <a:lstStyle/>
          <a:p>
            <a:fld id="{844DEB8B-3A12-4B34-B003-08BA24D68350}" type="datetime1">
              <a:rPr lang="en-US" smtClean="0"/>
              <a:pPr/>
              <a:t>6/23/2019</a:t>
            </a:fld>
            <a:endParaRPr lang="en-US" dirty="0"/>
          </a:p>
        </p:txBody>
      </p:sp>
      <p:sp>
        <p:nvSpPr>
          <p:cNvPr id="4" name="Footer Placeholder 3"/>
          <p:cNvSpPr>
            <a:spLocks noGrp="1"/>
          </p:cNvSpPr>
          <p:nvPr>
            <p:ph type="ftr" sz="quarter" idx="11"/>
          </p:nvPr>
        </p:nvSpPr>
        <p:spPr/>
        <p:txBody>
          <a:bodyPr/>
          <a:lstStyle/>
          <a:p>
            <a:r>
              <a:rPr lang="el-GR" dirty="0" smtClean="0"/>
              <a:t>Ενότητα 2: Το Νερό στη Γη</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71623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smtClean="0"/>
              <a:t>Kλικ για επεξεργασία του τίτλου</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μια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μια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Κάντε κλικ στο εικονίδιο για να προσθέσετε μια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3" name="Date Placeholder 2"/>
          <p:cNvSpPr>
            <a:spLocks noGrp="1"/>
          </p:cNvSpPr>
          <p:nvPr>
            <p:ph type="dt" sz="half" idx="10"/>
          </p:nvPr>
        </p:nvSpPr>
        <p:spPr/>
        <p:txBody>
          <a:bodyPr/>
          <a:lstStyle/>
          <a:p>
            <a:fld id="{40A46609-DAF4-4547-8940-92AB02EBE62E}" type="datetime1">
              <a:rPr lang="en-US" smtClean="0"/>
              <a:pPr/>
              <a:t>6/23/2019</a:t>
            </a:fld>
            <a:endParaRPr lang="en-US" dirty="0"/>
          </a:p>
        </p:txBody>
      </p:sp>
      <p:sp>
        <p:nvSpPr>
          <p:cNvPr id="4" name="Footer Placeholder 3"/>
          <p:cNvSpPr>
            <a:spLocks noGrp="1"/>
          </p:cNvSpPr>
          <p:nvPr>
            <p:ph type="ftr" sz="quarter" idx="11"/>
          </p:nvPr>
        </p:nvSpPr>
        <p:spPr/>
        <p:txBody>
          <a:bodyPr/>
          <a:lstStyle/>
          <a:p>
            <a:r>
              <a:rPr lang="el-GR" dirty="0" smtClean="0"/>
              <a:t>Ενότητα 2: Το Νερό στη Γη</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1566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E2099E2-710D-4ED2-B91D-F914E82A40F0}" type="datetime1">
              <a:rPr lang="en-US" smtClean="0"/>
              <a:pPr/>
              <a:t>6/23/2019</a:t>
            </a:fld>
            <a:endParaRPr lang="en-US" dirty="0"/>
          </a:p>
        </p:txBody>
      </p:sp>
      <p:sp>
        <p:nvSpPr>
          <p:cNvPr id="5" name="Footer Placeholder 4"/>
          <p:cNvSpPr>
            <a:spLocks noGrp="1"/>
          </p:cNvSpPr>
          <p:nvPr>
            <p:ph type="ftr" sz="quarter" idx="11"/>
          </p:nvPr>
        </p:nvSpPr>
        <p:spPr/>
        <p:txBody>
          <a:bodyPr/>
          <a:lstStyle/>
          <a:p>
            <a:r>
              <a:rPr lang="el-GR" dirty="0" smtClean="0"/>
              <a:t>Ενότητα 2: Το Νερό στη Γη</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64827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smtClean="0"/>
              <a:t>Kλικ για επεξεργασία του τίτλου</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7B45112-84BD-4BFB-9C3D-84CF589FFDB0}" type="datetime1">
              <a:rPr lang="en-US" smtClean="0"/>
              <a:pPr/>
              <a:t>6/23/2019</a:t>
            </a:fld>
            <a:endParaRPr lang="en-US" dirty="0"/>
          </a:p>
        </p:txBody>
      </p:sp>
      <p:sp>
        <p:nvSpPr>
          <p:cNvPr id="5" name="Footer Placeholder 4"/>
          <p:cNvSpPr>
            <a:spLocks noGrp="1"/>
          </p:cNvSpPr>
          <p:nvPr>
            <p:ph type="ftr" sz="quarter" idx="11"/>
          </p:nvPr>
        </p:nvSpPr>
        <p:spPr/>
        <p:txBody>
          <a:bodyPr/>
          <a:lstStyle/>
          <a:p>
            <a:r>
              <a:rPr lang="el-GR" dirty="0" smtClean="0"/>
              <a:t>Ενότητα 2: Το Νερό στη Γη</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7601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6664433-B8B0-47E3-A705-AAB86F5E6482}" type="datetime1">
              <a:rPr lang="en-US" smtClean="0"/>
              <a:pPr/>
              <a:t>6/23/2019</a:t>
            </a:fld>
            <a:endParaRPr lang="en-US" dirty="0"/>
          </a:p>
        </p:txBody>
      </p:sp>
      <p:sp>
        <p:nvSpPr>
          <p:cNvPr id="5" name="Footer Placeholder 4"/>
          <p:cNvSpPr>
            <a:spLocks noGrp="1"/>
          </p:cNvSpPr>
          <p:nvPr>
            <p:ph type="ftr" sz="quarter" idx="11"/>
          </p:nvPr>
        </p:nvSpPr>
        <p:spPr/>
        <p:txBody>
          <a:bodyPr/>
          <a:lstStyle/>
          <a:p>
            <a:r>
              <a:rPr lang="el-GR" dirty="0" smtClean="0"/>
              <a:t>Ενότητα 2: Το Νερό στη Γη</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9821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6F574AD0-2E8A-47F2-923F-AAC073EFBD30}" type="datetime1">
              <a:rPr lang="en-US" smtClean="0"/>
              <a:pPr/>
              <a:t>6/23/2019</a:t>
            </a:fld>
            <a:endParaRPr lang="en-US" dirty="0"/>
          </a:p>
        </p:txBody>
      </p:sp>
      <p:sp>
        <p:nvSpPr>
          <p:cNvPr id="5" name="Footer Placeholder 4"/>
          <p:cNvSpPr>
            <a:spLocks noGrp="1"/>
          </p:cNvSpPr>
          <p:nvPr>
            <p:ph type="ftr" sz="quarter" idx="11"/>
          </p:nvPr>
        </p:nvSpPr>
        <p:spPr/>
        <p:txBody>
          <a:bodyPr/>
          <a:lstStyle/>
          <a:p>
            <a:r>
              <a:rPr lang="el-GR" dirty="0" smtClean="0"/>
              <a:t>Ενότητα 2: Το Νερό στη Γη</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8344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smtClean="0"/>
              <a:t>Kλικ για επεξεργασία του τίτλου</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B1EFA85-7C3B-4AB1-A963-2FB973557E9B}"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7580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D591148-D482-4761-82C0-F6E056C7A21A}" type="datetime1">
              <a:rPr lang="en-US" smtClean="0"/>
              <a:pPr/>
              <a:t>6/23/2019</a:t>
            </a:fld>
            <a:endParaRPr lang="en-US" dirty="0"/>
          </a:p>
        </p:txBody>
      </p:sp>
      <p:sp>
        <p:nvSpPr>
          <p:cNvPr id="8" name="Footer Placeholder 7"/>
          <p:cNvSpPr>
            <a:spLocks noGrp="1"/>
          </p:cNvSpPr>
          <p:nvPr>
            <p:ph type="ftr" sz="quarter" idx="11"/>
          </p:nvPr>
        </p:nvSpPr>
        <p:spPr/>
        <p:txBody>
          <a:bodyPr/>
          <a:lstStyle/>
          <a:p>
            <a:r>
              <a:rPr lang="el-GR" dirty="0" smtClean="0"/>
              <a:t>Ενότητα 2: Το Νερό στη Γη</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6698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Date Placeholder 2"/>
          <p:cNvSpPr>
            <a:spLocks noGrp="1"/>
          </p:cNvSpPr>
          <p:nvPr>
            <p:ph type="dt" sz="half" idx="10"/>
          </p:nvPr>
        </p:nvSpPr>
        <p:spPr/>
        <p:txBody>
          <a:bodyPr/>
          <a:lstStyle/>
          <a:p>
            <a:fld id="{0290962E-6052-4BE6-8CD7-039EAC4726A5}" type="datetime1">
              <a:rPr lang="en-US" smtClean="0"/>
              <a:pPr/>
              <a:t>6/23/2019</a:t>
            </a:fld>
            <a:endParaRPr lang="en-US" dirty="0"/>
          </a:p>
        </p:txBody>
      </p:sp>
      <p:sp>
        <p:nvSpPr>
          <p:cNvPr id="4" name="Footer Placeholder 3"/>
          <p:cNvSpPr>
            <a:spLocks noGrp="1"/>
          </p:cNvSpPr>
          <p:nvPr>
            <p:ph type="ftr" sz="quarter" idx="11"/>
          </p:nvPr>
        </p:nvSpPr>
        <p:spPr/>
        <p:txBody>
          <a:bodyPr/>
          <a:lstStyle/>
          <a:p>
            <a:r>
              <a:rPr lang="el-GR" dirty="0" smtClean="0"/>
              <a:t>Ενότητα 2: Το Νερό στη Γη</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1572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9721E59-CB13-4FBE-86B2-5E9330BCBC37}" type="datetime1">
              <a:rPr lang="en-US" smtClean="0"/>
              <a:pPr/>
              <a:t>6/23/2019</a:t>
            </a:fld>
            <a:endParaRPr lang="en-US" dirty="0"/>
          </a:p>
        </p:txBody>
      </p:sp>
      <p:sp>
        <p:nvSpPr>
          <p:cNvPr id="3" name="Footer Placeholder 2"/>
          <p:cNvSpPr>
            <a:spLocks noGrp="1"/>
          </p:cNvSpPr>
          <p:nvPr>
            <p:ph type="ftr" sz="quarter" idx="11"/>
          </p:nvPr>
        </p:nvSpPr>
        <p:spPr/>
        <p:txBody>
          <a:bodyPr/>
          <a:lstStyle/>
          <a:p>
            <a:r>
              <a:rPr lang="el-GR" dirty="0" smtClean="0"/>
              <a:t>Ενότητα 2: Το Νερό στη Γη</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795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smtClean="0"/>
              <a:t>Kλικ για επεξεργασία του τίτλου</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653430AE-4507-4868-B3B1-4D3F9B47D131}"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8314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smtClean="0"/>
              <a:t>Kλικ για επεξεργασία του τίτλου</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5A4D3AB-A2DB-4A04-AF55-012F06502C4B}" type="datetime1">
              <a:rPr lang="en-US" smtClean="0"/>
              <a:pPr/>
              <a:t>6/23/2019</a:t>
            </a:fld>
            <a:endParaRPr lang="en-US" dirty="0"/>
          </a:p>
        </p:txBody>
      </p:sp>
      <p:sp>
        <p:nvSpPr>
          <p:cNvPr id="6" name="Footer Placeholder 5"/>
          <p:cNvSpPr>
            <a:spLocks noGrp="1"/>
          </p:cNvSpPr>
          <p:nvPr>
            <p:ph type="ftr" sz="quarter" idx="11"/>
          </p:nvPr>
        </p:nvSpPr>
        <p:spPr/>
        <p:txBody>
          <a:bodyPr/>
          <a:lstStyle/>
          <a:p>
            <a:r>
              <a:rPr lang="el-GR" dirty="0" smtClean="0"/>
              <a:t>Ενότητα 2: Το Νερό στη Γη</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5163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2E69F9D-CCB4-4C00-98EC-FB8E90F6B1C6}" type="datetime1">
              <a:rPr lang="en-US" smtClean="0"/>
              <a:pPr/>
              <a:t>6/23/2019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l-GR" dirty="0" smtClean="0"/>
              <a:t>Ενότητα 2: Το Νερό στη Γη</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0782664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hunderbay.noa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932;&#917;&#932;&#929;&#913;&#916;&#921;&#927;%20&#917;&#929;&#915;&#913;&#931;&#921;&#937;&#925;/&#917;&#925;&#932;&#933;&#928;&#927;%20&#922;&#913;&#932;&#913;&#915;&#929;&#913;&#934;&#919;&#931;%201.xls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932;&#917;&#932;&#929;&#913;&#916;&#921;&#927;%20&#917;&#929;&#915;&#913;&#931;&#921;&#937;&#925;/&#917;&#925;&#932;&#933;&#928;&#927;%20&#922;&#913;&#932;&#913;&#915;&#929;&#913;&#934;&#919;&#931;%202.xls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3-2%20&#916;&#949;&#958;&#953;&#972;&#964;&#951;&#964;&#949;&#962;%20&#948;&#953;&#949;&#961;&#947;&#945;&#963;&#953;&#974;&#957;%20&#960;&#961;&#945;&#954;&#964;&#953;&#954;&#942;&#962;.docx" TargetMode="External"/><Relationship Id="rId2" Type="http://schemas.openxmlformats.org/officeDocument/2006/relationships/hyperlink" Target="&#932;&#917;&#932;&#929;&#913;&#916;&#921;&#927;%20&#917;&#929;&#915;&#913;&#931;&#921;&#937;&#925;/&#915;&#929;&#913;&#934;&#919;&#924;&#913;.xlsx" TargetMode="External"/><Relationship Id="rId1" Type="http://schemas.openxmlformats.org/officeDocument/2006/relationships/slideLayout" Target="../slideLayouts/slideLayout7.xml"/><Relationship Id="rId4" Type="http://schemas.openxmlformats.org/officeDocument/2006/relationships/hyperlink" Target="&#932;&#917;&#932;&#929;&#913;&#916;&#921;&#927;%20&#917;&#929;&#915;&#913;&#931;&#921;&#937;&#925;/&#916;&#929;&#913;&#931;&#932;&#919;&#929;&#921;&#927;&#932;&#919;&#932;&#917;&#931;%202%20-%202.doc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4-2%20&#927;&#961;&#953;&#963;&#956;&#959;&#943;.docx"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5-2%20&#917;&#955;&#941;&#947;&#958;&#964;&#949;%20&#964;&#953;%20&#941;&#967;&#949;&#964;&#949;%20&#956;&#940;&#952;&#949;&#953;.docx"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7;&#931;%201%20-%202.doc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6-2%20&#916;&#953;&#940;&#947;&#961;&#945;&#956;&#956;&#945;%20&#945;&#955;&#955;&#945;&#947;&#942;&#962;%20&#966;&#940;&#963;&#951;&#962;.docx"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3;%207-2%20&#916;&#949;&#958;&#953;&#972;&#964;&#951;&#964;&#949;&#962;%20&#948;&#953;&#949;&#961;&#947;&#945;&#963;&#953;&#974;&#957;%20&#960;&#961;&#945;&#954;&#964;&#953;&#954;&#942;&#962;.docx" TargetMode="External"/><Relationship Id="rId2" Type="http://schemas.openxmlformats.org/officeDocument/2006/relationships/hyperlink" Target="&#932;&#917;&#932;&#929;&#913;&#916;&#921;&#927;%20&#917;&#929;&#915;&#913;&#931;&#921;&#937;&#925;/&#928;&#917;&#921;&#929;&#913;&#924;&#913;%20&#914;&#933;&#920;&#921;&#931;&#919;&#931;%20&#928;&#923;&#917;&#933;&#931;&#919;&#931;.docx" TargetMode="External"/><Relationship Id="rId1" Type="http://schemas.openxmlformats.org/officeDocument/2006/relationships/slideLayout" Target="../slideLayouts/slideLayout7.xml"/><Relationship Id="rId4" Type="http://schemas.openxmlformats.org/officeDocument/2006/relationships/hyperlink" Target="&#932;&#917;&#932;&#929;&#913;&#916;&#921;&#927;%20&#917;&#929;&#915;&#913;&#931;&#921;&#937;&#925;/&#916;&#929;&#913;&#931;&#932;&#919;&#929;&#921;&#927;&#932;&#919;&#932;&#913;%208-2%20&#917;&#958;&#940;&#963;&#954;&#951;&#963;&#951;%20&#963;&#964;&#959;&#957;%20&#965;&#960;&#959;&#955;&#959;&#947;&#953;&#963;&#956;&#972;%20&#964;&#951;&#962;%20&#960;&#965;&#954;&#957;&#972;&#964;&#951;&#964;&#945;&#962;.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hyperlink" Target="https://www.youtube.com/watch?v=KJOkcDfbl9Q" TargetMode="Externa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hyperlink" Target="&#932;&#917;&#932;&#929;&#913;&#916;&#921;&#927;%20&#917;&#929;&#915;&#913;&#931;&#921;&#937;&#925;/&#928;&#917;&#929;&#921;&#923;&#919;&#936;&#919;%202.docx"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thunderbay.noaa.gov/"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https://www.youtube.com/watch?v=wbqFzOLBdU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932;&#917;&#932;&#929;&#913;&#916;&#921;&#927;%20&#917;&#929;&#915;&#913;&#931;&#921;&#937;&#925;/&#916;&#929;&#913;&#931;&#932;&#919;&#929;&#921;&#927;&#932;&#919;&#932;&#917;&#931;%202%20-%202.docx"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932;&#917;&#932;&#929;&#913;&#916;&#921;&#927;%20&#917;&#929;&#915;&#913;&#931;&#921;&#937;&#925;/&#933;&#923;&#921;&#922;&#913;-&#913;&#931;&#934;&#913;&#923;&#917;&#921;&#913;.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123405" y="287382"/>
            <a:ext cx="9980023" cy="1754326"/>
          </a:xfrm>
          <a:prstGeom prst="rect">
            <a:avLst/>
          </a:prstGeom>
          <a:noFill/>
        </p:spPr>
        <p:txBody>
          <a:bodyPr wrap="square" rtlCol="0">
            <a:spAutoFit/>
          </a:bodyPr>
          <a:lstStyle/>
          <a:p>
            <a:r>
              <a:rPr lang="el-GR" sz="5400" b="1" dirty="0" smtClean="0">
                <a:solidFill>
                  <a:schemeClr val="tx2">
                    <a:lumMod val="50000"/>
                  </a:schemeClr>
                </a:solidFill>
              </a:rPr>
              <a:t>Ενότητα 2</a:t>
            </a:r>
          </a:p>
          <a:p>
            <a:r>
              <a:rPr lang="el-GR" sz="5400" b="1" dirty="0" smtClean="0">
                <a:solidFill>
                  <a:schemeClr val="tx2">
                    <a:lumMod val="50000"/>
                  </a:schemeClr>
                </a:solidFill>
              </a:rPr>
              <a:t>Το Νερό στη Γη</a:t>
            </a:r>
            <a:endParaRPr lang="el-GR" sz="5400" b="1" dirty="0">
              <a:solidFill>
                <a:schemeClr val="tx2">
                  <a:lumMod val="50000"/>
                </a:schemeClr>
              </a:solidFill>
            </a:endParaRPr>
          </a:p>
        </p:txBody>
      </p:sp>
      <p:sp>
        <p:nvSpPr>
          <p:cNvPr id="7" name="6 - TextBox"/>
          <p:cNvSpPr txBox="1"/>
          <p:nvPr/>
        </p:nvSpPr>
        <p:spPr>
          <a:xfrm>
            <a:off x="2795451" y="2965269"/>
            <a:ext cx="4232366" cy="369332"/>
          </a:xfrm>
          <a:prstGeom prst="rect">
            <a:avLst/>
          </a:prstGeom>
          <a:noFill/>
        </p:spPr>
        <p:txBody>
          <a:bodyPr wrap="square" rtlCol="0">
            <a:spAutoFit/>
          </a:bodyPr>
          <a:lstStyle/>
          <a:p>
            <a:endParaRPr lang="el-GR" dirty="0"/>
          </a:p>
        </p:txBody>
      </p:sp>
      <p:sp>
        <p:nvSpPr>
          <p:cNvPr id="20481" name="Rectangle 1"/>
          <p:cNvSpPr>
            <a:spLocks noChangeArrowheads="1"/>
          </p:cNvSpPr>
          <p:nvPr/>
        </p:nvSpPr>
        <p:spPr bwMode="auto">
          <a:xfrm>
            <a:off x="2116183" y="1850669"/>
            <a:ext cx="9300753"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3200" b="1" u="sng" dirty="0" smtClean="0">
                <a:solidFill>
                  <a:schemeClr val="tx2">
                    <a:lumMod val="50000"/>
                  </a:schemeClr>
                </a:solidFill>
                <a:latin typeface="Cambria" pitchFamily="18" charset="0"/>
                <a:ea typeface="Cambria" pitchFamily="18" charset="0"/>
                <a:cs typeface="Courier New" pitchFamily="49" charset="0"/>
              </a:rPr>
              <a:t>ΘΕΜΑΤΑ ΜΕΛΕΤΗΣ:</a:t>
            </a:r>
            <a:endPar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3200" b="1" dirty="0" smtClean="0">
                <a:solidFill>
                  <a:schemeClr val="tx2">
                    <a:lumMod val="50000"/>
                  </a:schemeClr>
                </a:solidFill>
                <a:latin typeface="Cambria" pitchFamily="18" charset="0"/>
                <a:ea typeface="Cambria" pitchFamily="18" charset="0"/>
                <a:cs typeface="Courier New" pitchFamily="49" charset="0"/>
              </a:rPr>
              <a:t>Πήξη</a:t>
            </a:r>
            <a:r>
              <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Courier New" pitchFamily="49" charset="0"/>
              </a:rPr>
              <a:t>, τήξη και βρασμό</a:t>
            </a:r>
            <a:r>
              <a:rPr lang="el-GR" sz="3200" b="1" dirty="0" smtClean="0">
                <a:solidFill>
                  <a:schemeClr val="tx2">
                    <a:lumMod val="50000"/>
                  </a:schemeClr>
                </a:solidFill>
                <a:latin typeface="Cambria" pitchFamily="18" charset="0"/>
                <a:ea typeface="Cambria" pitchFamily="18" charset="0"/>
                <a:cs typeface="Courier New" pitchFamily="49" charset="0"/>
              </a:rPr>
              <a:t>ς</a:t>
            </a:r>
            <a:endPar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Courier New" pitchFamily="49" charset="0"/>
              </a:rPr>
              <a:t>Αλλαγή των φάσεων της ύλης</a:t>
            </a:r>
            <a:endPar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Courier New" pitchFamily="49" charset="0"/>
              </a:rPr>
              <a:t>Πλεύση και Βύθιση</a:t>
            </a:r>
            <a:endPar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Courier New" pitchFamily="49" charset="0"/>
              </a:rPr>
              <a:t>Πυκνότητα και θαλάσσιο περιβάλλον</a:t>
            </a:r>
          </a:p>
          <a:p>
            <a:pPr marL="0" marR="0" lvl="0" indent="0" algn="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Courier New" pitchFamily="49" charset="0"/>
            </a:endParaRPr>
          </a:p>
          <a:p>
            <a:pPr lvl="0" algn="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3200" b="1" u="sng" dirty="0" smtClean="0">
                <a:solidFill>
                  <a:schemeClr val="tx2">
                    <a:lumMod val="50000"/>
                  </a:schemeClr>
                </a:solidFill>
                <a:latin typeface="Cambria" pitchFamily="18" charset="0"/>
                <a:ea typeface="Cambria" pitchFamily="18" charset="0"/>
                <a:cs typeface="Courier New" pitchFamily="49" charset="0"/>
              </a:rPr>
              <a:t>ΕΣΤΙΑΣΗ ΜΕΛΕΤΗΣ:</a:t>
            </a:r>
            <a:endParaRPr kumimoji="0" lang="el-GR" sz="3200" b="1" i="0" u="sng" strike="noStrike" cap="none" normalizeH="0" baseline="0" dirty="0" smtClean="0">
              <a:ln>
                <a:noFill/>
              </a:ln>
              <a:solidFill>
                <a:schemeClr val="tx2">
                  <a:lumMod val="50000"/>
                </a:schemeClr>
              </a:solidFill>
              <a:effectLst/>
              <a:latin typeface="Cambria" pitchFamily="18" charset="0"/>
              <a:ea typeface="Cambria" pitchFamily="18" charset="0"/>
              <a:cs typeface="Courier New" pitchFamily="49" charset="0"/>
            </a:endParaRPr>
          </a:p>
          <a:p>
            <a:pPr lvl="0" algn="r"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3200" b="1" dirty="0" smtClean="0">
                <a:solidFill>
                  <a:schemeClr val="tx2">
                    <a:lumMod val="50000"/>
                  </a:schemeClr>
                </a:solidFill>
                <a:latin typeface="Cambria" pitchFamily="18" charset="0"/>
                <a:ea typeface="Cambria" pitchFamily="18" charset="0"/>
                <a:hlinkClick r:id="rId2"/>
              </a:rPr>
              <a:t>Εθνικό Θαλάσσιο Πάρκο </a:t>
            </a:r>
            <a:r>
              <a:rPr lang="el-GR" sz="3200" b="1" dirty="0" smtClean="0">
                <a:solidFill>
                  <a:schemeClr val="tx2">
                    <a:lumMod val="50000"/>
                  </a:schemeClr>
                </a:solidFill>
                <a:latin typeface="Cambria" pitchFamily="18" charset="0"/>
                <a:ea typeface="Cambria" pitchFamily="18" charset="0"/>
                <a:hlinkClick r:id="rId2"/>
              </a:rPr>
              <a:t>Thunder</a:t>
            </a:r>
            <a:r>
              <a:rPr lang="el-GR" sz="3200" b="1" dirty="0" smtClean="0">
                <a:solidFill>
                  <a:schemeClr val="tx2">
                    <a:lumMod val="50000"/>
                  </a:schemeClr>
                </a:solidFill>
                <a:latin typeface="Cambria" pitchFamily="18" charset="0"/>
                <a:ea typeface="Cambria" pitchFamily="18" charset="0"/>
                <a:hlinkClick r:id="rId2"/>
              </a:rPr>
              <a:t> </a:t>
            </a:r>
            <a:r>
              <a:rPr lang="el-GR" sz="3200" b="1" dirty="0" smtClean="0">
                <a:solidFill>
                  <a:schemeClr val="tx2">
                    <a:lumMod val="50000"/>
                  </a:schemeClr>
                </a:solidFill>
                <a:latin typeface="Cambria" pitchFamily="18" charset="0"/>
                <a:ea typeface="Cambria" pitchFamily="18" charset="0"/>
                <a:hlinkClick r:id="rId2"/>
              </a:rPr>
              <a:t>Bay</a:t>
            </a:r>
            <a:endParaRPr kumimoji="0" lang="el-GR" sz="3200" b="1" i="0" u="none" strike="noStrike" cap="none" normalizeH="0" baseline="0" dirty="0" smtClean="0">
              <a:ln>
                <a:noFill/>
              </a:ln>
              <a:solidFill>
                <a:schemeClr val="tx2">
                  <a:lumMod val="50000"/>
                </a:schemeClr>
              </a:solidFill>
              <a:effectLst/>
              <a:latin typeface="Cambria" pitchFamily="18" charset="0"/>
              <a:ea typeface="Cambria" pitchFamily="18" charset="0"/>
              <a:cs typeface="Arial" pitchFamily="34" charset="0"/>
            </a:endParaRPr>
          </a:p>
        </p:txBody>
      </p:sp>
    </p:spTree>
    <p:extLst>
      <p:ext uri="{BB962C8B-B14F-4D97-AF65-F5344CB8AC3E}">
        <p14:creationId xmlns="" xmlns:p14="http://schemas.microsoft.com/office/powerpoint/2010/main" val="222092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5" name="4 - Ορθογώνιο"/>
          <p:cNvSpPr/>
          <p:nvPr/>
        </p:nvSpPr>
        <p:spPr>
          <a:xfrm>
            <a:off x="365759" y="1618850"/>
            <a:ext cx="11495315" cy="5632311"/>
          </a:xfrm>
          <a:prstGeom prst="rect">
            <a:avLst/>
          </a:prstGeom>
        </p:spPr>
        <p:txBody>
          <a:bodyPr wrap="square">
            <a:spAutoFit/>
          </a:bodyPr>
          <a:lstStyle/>
          <a:p>
            <a:pPr marL="457200" indent="-457200"/>
            <a:r>
              <a:rPr lang="el-GR" sz="2400" dirty="0" smtClean="0">
                <a:solidFill>
                  <a:srgbClr val="002060"/>
                </a:solidFill>
                <a:latin typeface="Cambria" pitchFamily="18" charset="0"/>
                <a:ea typeface="Cambria" pitchFamily="18" charset="0"/>
              </a:rPr>
              <a:t>1. Τοποθετήστε ελαστικό πώμα και θερμόμετρο σε κάθε </a:t>
            </a:r>
          </a:p>
          <a:p>
            <a:pPr marL="457200" indent="-457200"/>
            <a:r>
              <a:rPr lang="el-GR" sz="2400" dirty="0" smtClean="0">
                <a:solidFill>
                  <a:srgbClr val="002060"/>
                </a:solidFill>
                <a:latin typeface="Cambria" pitchFamily="18" charset="0"/>
                <a:ea typeface="Cambria" pitchFamily="18" charset="0"/>
              </a:rPr>
              <a:t>δοκιμαστικό σωλήνα χωρίς να ακουμπά στον πυθμένα</a:t>
            </a:r>
          </a:p>
          <a:p>
            <a:r>
              <a:rPr lang="el-GR" sz="2400" dirty="0" smtClean="0">
                <a:solidFill>
                  <a:srgbClr val="002060"/>
                </a:solidFill>
                <a:latin typeface="Cambria" pitchFamily="18" charset="0"/>
                <a:ea typeface="Cambria" pitchFamily="18" charset="0"/>
              </a:rPr>
              <a:t>2. Πραγματοποιήστε προβλέψεις για το σημείο πήξης</a:t>
            </a:r>
          </a:p>
          <a:p>
            <a:r>
              <a:rPr lang="el-GR" sz="2400" dirty="0" smtClean="0">
                <a:solidFill>
                  <a:srgbClr val="002060"/>
                </a:solidFill>
                <a:latin typeface="Cambria" pitchFamily="18" charset="0"/>
                <a:ea typeface="Cambria" pitchFamily="18" charset="0"/>
              </a:rPr>
              <a:t>4. Τοποθετήστε ένα κομμάτι ξηρού πάγου σε κάθε ένα από </a:t>
            </a:r>
          </a:p>
          <a:p>
            <a:r>
              <a:rPr lang="el-GR" sz="2400" dirty="0" smtClean="0">
                <a:solidFill>
                  <a:srgbClr val="002060"/>
                </a:solidFill>
                <a:latin typeface="Cambria" pitchFamily="18" charset="0"/>
                <a:ea typeface="Cambria" pitchFamily="18" charset="0"/>
              </a:rPr>
              <a:t>τα 2 ποτήρια.</a:t>
            </a:r>
          </a:p>
          <a:p>
            <a:r>
              <a:rPr lang="el-GR" sz="2400" dirty="0" smtClean="0">
                <a:solidFill>
                  <a:srgbClr val="002060"/>
                </a:solidFill>
                <a:latin typeface="Cambria" pitchFamily="18" charset="0"/>
                <a:ea typeface="Cambria" pitchFamily="18" charset="0"/>
              </a:rPr>
              <a:t>5. </a:t>
            </a:r>
            <a:r>
              <a:rPr lang="el-GR" sz="2400" dirty="0" smtClean="0">
                <a:solidFill>
                  <a:srgbClr val="002060"/>
                </a:solidFill>
                <a:latin typeface="Cambria" pitchFamily="18" charset="0"/>
                <a:ea typeface="Cambria" pitchFamily="18" charset="0"/>
                <a:hlinkClick r:id="rId2" action="ppaction://hlinkfile"/>
              </a:rPr>
              <a:t>Καταγράψτε </a:t>
            </a:r>
            <a:r>
              <a:rPr lang="el-GR" sz="2400" dirty="0" smtClean="0">
                <a:solidFill>
                  <a:srgbClr val="002060"/>
                </a:solidFill>
                <a:latin typeface="Cambria" pitchFamily="18" charset="0"/>
                <a:ea typeface="Cambria" pitchFamily="18" charset="0"/>
              </a:rPr>
              <a:t>τη θερμοκρασία κάθε δοκιμαστικού σωλήνα </a:t>
            </a:r>
          </a:p>
          <a:p>
            <a:r>
              <a:rPr lang="el-GR" sz="2400" dirty="0" smtClean="0">
                <a:solidFill>
                  <a:srgbClr val="002060"/>
                </a:solidFill>
                <a:latin typeface="Cambria" pitchFamily="18" charset="0"/>
                <a:ea typeface="Cambria" pitchFamily="18" charset="0"/>
              </a:rPr>
              <a:t>κάθε 30 δευτερόλεπτα. </a:t>
            </a:r>
          </a:p>
          <a:p>
            <a:r>
              <a:rPr lang="el-GR" sz="2400" dirty="0" smtClean="0">
                <a:solidFill>
                  <a:srgbClr val="002060"/>
                </a:solidFill>
                <a:latin typeface="Cambria" pitchFamily="18" charset="0"/>
                <a:ea typeface="Cambria" pitchFamily="18" charset="0"/>
              </a:rPr>
              <a:t>6. Στη στήλη «Παρατηρήσεις» σημειώστε τυχόν αλλαγές που παρατηρείτε στις ουσίες</a:t>
            </a:r>
          </a:p>
          <a:p>
            <a:r>
              <a:rPr lang="el-GR" sz="2400" dirty="0" smtClean="0">
                <a:solidFill>
                  <a:srgbClr val="002060"/>
                </a:solidFill>
                <a:latin typeface="Cambria" pitchFamily="18" charset="0"/>
                <a:ea typeface="Cambria" pitchFamily="18" charset="0"/>
              </a:rPr>
              <a:t>7. Μόλις οι ουσίες πήξουν, συνεχίστε να καταγράφετε τις θερμοκρασίες για 120 δευτερόλεπτα</a:t>
            </a:r>
          </a:p>
          <a:p>
            <a:r>
              <a:rPr lang="el-GR" sz="2400" dirty="0" smtClean="0">
                <a:solidFill>
                  <a:srgbClr val="002060"/>
                </a:solidFill>
                <a:latin typeface="Cambria" pitchFamily="18" charset="0"/>
                <a:ea typeface="Cambria" pitchFamily="18" charset="0"/>
              </a:rPr>
              <a:t>8. Απορρίψτε τον ξηρό πάγο</a:t>
            </a:r>
          </a:p>
          <a:p>
            <a:endParaRPr lang="el-GR" sz="2400"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p:txBody>
      </p:sp>
      <p:sp>
        <p:nvSpPr>
          <p:cNvPr id="7"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Εκτελώ – Παρατηρώ - Καταγράφω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Μεταβολές φάσεων του νερού Ι </a:t>
            </a:r>
            <a:r>
              <a:rPr lang="el-GR" sz="2400" b="1" dirty="0" smtClean="0">
                <a:solidFill>
                  <a:srgbClr val="002060"/>
                </a:solidFill>
                <a:latin typeface="Cambria" pitchFamily="18" charset="0"/>
                <a:ea typeface="Cambria" pitchFamily="18" charset="0"/>
              </a:rPr>
              <a:t>Σημείο πήξης</a:t>
            </a:r>
            <a:endParaRPr lang="el-GR" sz="2400" dirty="0" smtClean="0">
              <a:solidFill>
                <a:srgbClr val="002060"/>
              </a:solidFill>
              <a:latin typeface="Cambria" pitchFamily="18" charset="0"/>
              <a:ea typeface="Cambria" pitchFamily="18" charset="0"/>
              <a:cs typeface="Arial" pitchFamily="34" charset="0"/>
            </a:endParaRPr>
          </a:p>
        </p:txBody>
      </p:sp>
      <p:pic>
        <p:nvPicPr>
          <p:cNvPr id="8" name="7 - Εικόνα" descr="ΠΟΤΗΡΙ ΝΕΡΟ.jpg"/>
          <p:cNvPicPr>
            <a:picLocks noChangeAspect="1"/>
          </p:cNvPicPr>
          <p:nvPr/>
        </p:nvPicPr>
        <p:blipFill>
          <a:blip r:embed="rId3"/>
          <a:stretch>
            <a:fillRect/>
          </a:stretch>
        </p:blipFill>
        <p:spPr>
          <a:xfrm>
            <a:off x="8899889" y="1875743"/>
            <a:ext cx="819150" cy="1800225"/>
          </a:xfrm>
          <a:prstGeom prst="rect">
            <a:avLst/>
          </a:prstGeom>
        </p:spPr>
      </p:pic>
      <p:sp>
        <p:nvSpPr>
          <p:cNvPr id="10" name="9 - TextBox"/>
          <p:cNvSpPr txBox="1"/>
          <p:nvPr/>
        </p:nvSpPr>
        <p:spPr>
          <a:xfrm rot="16200000">
            <a:off x="8414044" y="2323624"/>
            <a:ext cx="1786486" cy="646331"/>
          </a:xfrm>
          <a:prstGeom prst="rect">
            <a:avLst/>
          </a:prstGeom>
          <a:noFill/>
        </p:spPr>
        <p:txBody>
          <a:bodyPr wrap="square" rtlCol="0">
            <a:spAutoFit/>
          </a:bodyPr>
          <a:lstStyle/>
          <a:p>
            <a:r>
              <a:rPr lang="el-GR" b="1" dirty="0" smtClean="0">
                <a:solidFill>
                  <a:srgbClr val="002060"/>
                </a:solidFill>
                <a:latin typeface="Cambria" pitchFamily="18" charset="0"/>
                <a:ea typeface="Cambria" pitchFamily="18" charset="0"/>
              </a:rPr>
              <a:t>ΘΑΛΑΣΣΙΝΟ ΝΕΡΟ</a:t>
            </a:r>
            <a:endParaRPr lang="el-GR" b="1" dirty="0">
              <a:solidFill>
                <a:srgbClr val="002060"/>
              </a:solidFill>
              <a:latin typeface="Cambria" pitchFamily="18" charset="0"/>
              <a:ea typeface="Cambria" pitchFamily="18" charset="0"/>
            </a:endParaRPr>
          </a:p>
        </p:txBody>
      </p:sp>
      <p:grpSp>
        <p:nvGrpSpPr>
          <p:cNvPr id="12" name="11 - Ομάδα"/>
          <p:cNvGrpSpPr/>
          <p:nvPr/>
        </p:nvGrpSpPr>
        <p:grpSpPr>
          <a:xfrm>
            <a:off x="10423887" y="1788381"/>
            <a:ext cx="819150" cy="1883235"/>
            <a:chOff x="10384699" y="1644689"/>
            <a:chExt cx="819150" cy="1883235"/>
          </a:xfrm>
        </p:grpSpPr>
        <p:pic>
          <p:nvPicPr>
            <p:cNvPr id="9" name="8 - Εικόνα" descr="ΠΟΤΗΡΙ ΝΕΡΟ.jpg"/>
            <p:cNvPicPr>
              <a:picLocks noChangeAspect="1"/>
            </p:cNvPicPr>
            <p:nvPr/>
          </p:nvPicPr>
          <p:blipFill>
            <a:blip r:embed="rId3"/>
            <a:stretch>
              <a:fillRect/>
            </a:stretch>
          </p:blipFill>
          <p:spPr>
            <a:xfrm>
              <a:off x="10384699" y="1727699"/>
              <a:ext cx="819150" cy="1800225"/>
            </a:xfrm>
            <a:prstGeom prst="rect">
              <a:avLst/>
            </a:prstGeom>
          </p:spPr>
        </p:pic>
        <p:sp>
          <p:nvSpPr>
            <p:cNvPr id="11" name="10 - TextBox"/>
            <p:cNvSpPr txBox="1"/>
            <p:nvPr/>
          </p:nvSpPr>
          <p:spPr>
            <a:xfrm rot="16200000">
              <a:off x="9924981" y="2353266"/>
              <a:ext cx="1786486" cy="369332"/>
            </a:xfrm>
            <a:prstGeom prst="rect">
              <a:avLst/>
            </a:prstGeom>
            <a:noFill/>
          </p:spPr>
          <p:txBody>
            <a:bodyPr wrap="square" rtlCol="0">
              <a:spAutoFit/>
            </a:bodyPr>
            <a:lstStyle/>
            <a:p>
              <a:r>
                <a:rPr lang="el-GR" b="1" dirty="0" smtClean="0">
                  <a:solidFill>
                    <a:srgbClr val="002060"/>
                  </a:solidFill>
                  <a:latin typeface="Cambria" pitchFamily="18" charset="0"/>
                  <a:ea typeface="Cambria" pitchFamily="18" charset="0"/>
                </a:rPr>
                <a:t>ΝΕΡΟ ΒΡΥΣΗΣ</a:t>
              </a:r>
              <a:endParaRPr lang="el-GR" b="1" dirty="0">
                <a:solidFill>
                  <a:srgbClr val="002060"/>
                </a:solidFill>
                <a:latin typeface="Cambria" pitchFamily="18" charset="0"/>
                <a:ea typeface="Cambria"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5" name="4 - Ορθογώνιο"/>
          <p:cNvSpPr/>
          <p:nvPr/>
        </p:nvSpPr>
        <p:spPr>
          <a:xfrm>
            <a:off x="365759" y="1618850"/>
            <a:ext cx="11495315" cy="6740307"/>
          </a:xfrm>
          <a:prstGeom prst="rect">
            <a:avLst/>
          </a:prstGeom>
        </p:spPr>
        <p:txBody>
          <a:bodyPr wrap="square">
            <a:spAutoFit/>
          </a:bodyPr>
          <a:lstStyle/>
          <a:p>
            <a:r>
              <a:rPr lang="el-GR" sz="2400" dirty="0" smtClean="0">
                <a:solidFill>
                  <a:srgbClr val="002060"/>
                </a:solidFill>
                <a:latin typeface="Cambria" pitchFamily="18" charset="0"/>
                <a:ea typeface="Cambria" pitchFamily="18" charset="0"/>
              </a:rPr>
              <a:t>1.Τοποθετήστε ένα θερμόμετρο σε κάθε ποτήρι ζέσεως</a:t>
            </a:r>
          </a:p>
          <a:p>
            <a:r>
              <a:rPr lang="el-GR" sz="2400" dirty="0" smtClean="0">
                <a:solidFill>
                  <a:srgbClr val="002060"/>
                </a:solidFill>
                <a:latin typeface="Cambria" pitchFamily="18" charset="0"/>
                <a:ea typeface="Cambria" pitchFamily="18" charset="0"/>
              </a:rPr>
              <a:t>2. Μετά από ένα λεπτό, καταγράψτε τη θερμοκρασία κάθε </a:t>
            </a:r>
          </a:p>
          <a:p>
            <a:r>
              <a:rPr lang="el-GR" sz="2400" dirty="0" smtClean="0">
                <a:solidFill>
                  <a:srgbClr val="002060"/>
                </a:solidFill>
                <a:latin typeface="Cambria" pitchFamily="18" charset="0"/>
                <a:ea typeface="Cambria" pitchFamily="18" charset="0"/>
              </a:rPr>
              <a:t>ουσίας στον πίνακα δεδομένων σας.</a:t>
            </a:r>
          </a:p>
          <a:p>
            <a:r>
              <a:rPr lang="el-GR" sz="2400" dirty="0" smtClean="0">
                <a:solidFill>
                  <a:srgbClr val="002060"/>
                </a:solidFill>
                <a:latin typeface="Cambria" pitchFamily="18" charset="0"/>
                <a:ea typeface="Cambria" pitchFamily="18" charset="0"/>
              </a:rPr>
              <a:t>3.Τοποθετήστε τα ποτήρια σε μια εστία και ενεργοποιήστε τες.. </a:t>
            </a: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rPr>
              <a:t>4. Αναμείξτε προσεκτικά κάθε ποτήρι κάθε ½ λεπτό.</a:t>
            </a:r>
            <a:r>
              <a:rPr lang="el-GR" sz="2400" dirty="0" smtClean="0">
                <a:solidFill>
                  <a:srgbClr val="002060"/>
                </a:solidFill>
                <a:latin typeface="Cambria" pitchFamily="18" charset="0"/>
                <a:ea typeface="Cambria" pitchFamily="18" charset="0"/>
                <a:cs typeface="Courier New" pitchFamily="49" charset="0"/>
              </a:rPr>
              <a:t> </a:t>
            </a: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5. </a:t>
            </a:r>
            <a:r>
              <a:rPr lang="el-GR" sz="2400" dirty="0" smtClean="0">
                <a:solidFill>
                  <a:srgbClr val="002060"/>
                </a:solidFill>
                <a:latin typeface="Cambria" pitchFamily="18" charset="0"/>
                <a:ea typeface="Cambria" pitchFamily="18" charset="0"/>
                <a:cs typeface="Courier New" pitchFamily="49" charset="0"/>
                <a:hlinkClick r:id="rId2" action="ppaction://hlinkfile"/>
              </a:rPr>
              <a:t>Καταγράψτε </a:t>
            </a:r>
            <a:r>
              <a:rPr lang="el-GR" sz="2400" dirty="0" smtClean="0">
                <a:solidFill>
                  <a:srgbClr val="002060"/>
                </a:solidFill>
                <a:latin typeface="Cambria" pitchFamily="18" charset="0"/>
                <a:ea typeface="Cambria" pitchFamily="18" charset="0"/>
                <a:cs typeface="Courier New" pitchFamily="49" charset="0"/>
              </a:rPr>
              <a:t>τη θερμοκρασία των περιεχομένων κάθε ποτηριού </a:t>
            </a: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στον πίνακα δεδομένων κάθε 1 λεπτό. </a:t>
            </a: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6. Στη στήλη «Παρατηρήσεις» σημειώστε τυχόν αλλαγές </a:t>
            </a: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που παρατηρείτε στα δείγματα.</a:t>
            </a:r>
            <a:endParaRPr lang="el-GR" sz="3200" dirty="0" smtClean="0">
              <a:solidFill>
                <a:srgbClr val="002060"/>
              </a:solidFill>
              <a:latin typeface="Cambria" pitchFamily="18" charset="0"/>
              <a:ea typeface="Cambria" pitchFamily="18" charset="0"/>
              <a:cs typeface="Arial" pitchFamily="34" charset="0"/>
            </a:endParaRP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7. Οι ουσίες βράζουν όταν παρατηρήσετε γρήγορη διοχέτευση. </a:t>
            </a: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8. Συνεχίστε να καταγράφετε τις θερμοκρασίες για 2 λεπτά </a:t>
            </a: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αφού οι ουσίες αρχίσουν να βράζουν.</a:t>
            </a:r>
            <a:endParaRPr lang="el-GR" sz="3200" dirty="0" smtClean="0">
              <a:solidFill>
                <a:srgbClr val="002060"/>
              </a:solidFill>
              <a:latin typeface="Cambria" pitchFamily="18" charset="0"/>
              <a:ea typeface="Cambria" pitchFamily="18" charset="0"/>
              <a:cs typeface="Arial" pitchFamily="34"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p:txBody>
      </p:sp>
      <p:sp>
        <p:nvSpPr>
          <p:cNvPr id="7"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Εκτελώ – Παρατηρώ - Καταγράφω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Μεταβολές φάσεων του νερού ΙΙ </a:t>
            </a:r>
            <a:r>
              <a:rPr lang="el-GR" sz="2400" b="1" dirty="0" smtClean="0">
                <a:solidFill>
                  <a:srgbClr val="002060"/>
                </a:solidFill>
                <a:latin typeface="Cambria" pitchFamily="18" charset="0"/>
                <a:ea typeface="Cambria" pitchFamily="18" charset="0"/>
              </a:rPr>
              <a:t>Σημεία τήξης - βρασμού</a:t>
            </a:r>
            <a:endParaRPr lang="el-GR" sz="2400" b="1" dirty="0" smtClean="0">
              <a:solidFill>
                <a:srgbClr val="002060"/>
              </a:solidFill>
              <a:latin typeface="Cambria" pitchFamily="18" charset="0"/>
              <a:ea typeface="Cambria" pitchFamily="18" charset="0"/>
              <a:cs typeface="Arial" pitchFamily="34" charset="0"/>
            </a:endParaRPr>
          </a:p>
        </p:txBody>
      </p:sp>
      <p:grpSp>
        <p:nvGrpSpPr>
          <p:cNvPr id="20" name="19 - Ομάδα"/>
          <p:cNvGrpSpPr/>
          <p:nvPr/>
        </p:nvGrpSpPr>
        <p:grpSpPr>
          <a:xfrm>
            <a:off x="9261567" y="1606731"/>
            <a:ext cx="2156526" cy="2050869"/>
            <a:chOff x="9261567" y="1606731"/>
            <a:chExt cx="2156526" cy="2050869"/>
          </a:xfrm>
        </p:grpSpPr>
        <p:pic>
          <p:nvPicPr>
            <p:cNvPr id="18" name="17 - Εικόνα" descr="ΠΗΞΗ.jpg"/>
            <p:cNvPicPr>
              <a:picLocks noChangeAspect="1"/>
            </p:cNvPicPr>
            <p:nvPr/>
          </p:nvPicPr>
          <p:blipFill>
            <a:blip r:embed="rId3"/>
            <a:stretch>
              <a:fillRect/>
            </a:stretch>
          </p:blipFill>
          <p:spPr>
            <a:xfrm>
              <a:off x="9293760" y="1606731"/>
              <a:ext cx="2124333" cy="2050869"/>
            </a:xfrm>
            <a:prstGeom prst="rect">
              <a:avLst/>
            </a:prstGeom>
          </p:spPr>
        </p:pic>
        <p:sp>
          <p:nvSpPr>
            <p:cNvPr id="19" name="18 - TextBox"/>
            <p:cNvSpPr txBox="1"/>
            <p:nvPr/>
          </p:nvSpPr>
          <p:spPr>
            <a:xfrm>
              <a:off x="9261567" y="1619794"/>
              <a:ext cx="2142308" cy="646331"/>
            </a:xfrm>
            <a:prstGeom prst="rect">
              <a:avLst/>
            </a:prstGeom>
            <a:noFill/>
          </p:spPr>
          <p:txBody>
            <a:bodyPr wrap="square" rtlCol="0">
              <a:spAutoFit/>
            </a:bodyPr>
            <a:lstStyle/>
            <a:p>
              <a:r>
                <a:rPr lang="el-GR" b="1" dirty="0" smtClean="0">
                  <a:solidFill>
                    <a:srgbClr val="002060"/>
                  </a:solidFill>
                  <a:latin typeface="Cambria" pitchFamily="18" charset="0"/>
                  <a:ea typeface="Cambria" pitchFamily="18" charset="0"/>
                </a:rPr>
                <a:t>ΠΑΓΟΣ ΑΛΜΥΡΟΥ</a:t>
              </a:r>
            </a:p>
            <a:p>
              <a:pPr algn="ctr"/>
              <a:r>
                <a:rPr lang="el-GR" b="1" dirty="0" smtClean="0">
                  <a:solidFill>
                    <a:srgbClr val="002060"/>
                  </a:solidFill>
                  <a:latin typeface="Cambria" pitchFamily="18" charset="0"/>
                  <a:ea typeface="Cambria" pitchFamily="18" charset="0"/>
                </a:rPr>
                <a:t>ΝΕΡΟΥ</a:t>
              </a:r>
              <a:endParaRPr lang="el-GR" b="1" dirty="0">
                <a:solidFill>
                  <a:srgbClr val="002060"/>
                </a:solidFill>
                <a:latin typeface="Cambria" pitchFamily="18" charset="0"/>
                <a:ea typeface="Cambria" pitchFamily="18" charset="0"/>
              </a:endParaRPr>
            </a:p>
          </p:txBody>
        </p:sp>
      </p:grpSp>
      <p:grpSp>
        <p:nvGrpSpPr>
          <p:cNvPr id="21" name="20 - Ομάδα"/>
          <p:cNvGrpSpPr/>
          <p:nvPr/>
        </p:nvGrpSpPr>
        <p:grpSpPr>
          <a:xfrm>
            <a:off x="9335590" y="3940627"/>
            <a:ext cx="2156526" cy="2050869"/>
            <a:chOff x="9261567" y="1606731"/>
            <a:chExt cx="2156526" cy="2050869"/>
          </a:xfrm>
        </p:grpSpPr>
        <p:pic>
          <p:nvPicPr>
            <p:cNvPr id="22" name="21 - Εικόνα" descr="ΠΗΞΗ.jpg"/>
            <p:cNvPicPr>
              <a:picLocks noChangeAspect="1"/>
            </p:cNvPicPr>
            <p:nvPr/>
          </p:nvPicPr>
          <p:blipFill>
            <a:blip r:embed="rId3"/>
            <a:stretch>
              <a:fillRect/>
            </a:stretch>
          </p:blipFill>
          <p:spPr>
            <a:xfrm>
              <a:off x="9293760" y="1606731"/>
              <a:ext cx="2124333" cy="2050869"/>
            </a:xfrm>
            <a:prstGeom prst="rect">
              <a:avLst/>
            </a:prstGeom>
          </p:spPr>
        </p:pic>
        <p:sp>
          <p:nvSpPr>
            <p:cNvPr id="23" name="22 - TextBox"/>
            <p:cNvSpPr txBox="1"/>
            <p:nvPr/>
          </p:nvSpPr>
          <p:spPr>
            <a:xfrm>
              <a:off x="9261567" y="1619794"/>
              <a:ext cx="2142308" cy="646331"/>
            </a:xfrm>
            <a:prstGeom prst="rect">
              <a:avLst/>
            </a:prstGeom>
            <a:noFill/>
          </p:spPr>
          <p:txBody>
            <a:bodyPr wrap="square" rtlCol="0">
              <a:spAutoFit/>
            </a:bodyPr>
            <a:lstStyle/>
            <a:p>
              <a:pPr algn="ctr"/>
              <a:r>
                <a:rPr lang="el-GR" b="1" dirty="0" smtClean="0">
                  <a:solidFill>
                    <a:srgbClr val="002060"/>
                  </a:solidFill>
                  <a:latin typeface="Cambria" pitchFamily="18" charset="0"/>
                  <a:ea typeface="Cambria" pitchFamily="18" charset="0"/>
                </a:rPr>
                <a:t>ΠΑΓΟΣ ΓΛΥΚΟΥ</a:t>
              </a:r>
            </a:p>
            <a:p>
              <a:pPr algn="ctr"/>
              <a:r>
                <a:rPr lang="el-GR" b="1" dirty="0" smtClean="0">
                  <a:solidFill>
                    <a:srgbClr val="002060"/>
                  </a:solidFill>
                  <a:latin typeface="Cambria" pitchFamily="18" charset="0"/>
                  <a:ea typeface="Cambria" pitchFamily="18" charset="0"/>
                </a:rPr>
                <a:t>ΝΕΡΟΥ</a:t>
              </a:r>
              <a:endParaRPr lang="el-GR" b="1" dirty="0">
                <a:solidFill>
                  <a:srgbClr val="002060"/>
                </a:solidFill>
                <a:latin typeface="Cambria" pitchFamily="18" charset="0"/>
                <a:ea typeface="Cambria" pitchFamily="18" charset="0"/>
              </a:endParaRPr>
            </a:p>
          </p:txBody>
        </p:sp>
      </p:grpSp>
      <p:sp>
        <p:nvSpPr>
          <p:cNvPr id="34817"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4097" name="Rectangle 1"/>
          <p:cNvSpPr>
            <a:spLocks noChangeArrowheads="1"/>
          </p:cNvSpPr>
          <p:nvPr/>
        </p:nvSpPr>
        <p:spPr bwMode="auto">
          <a:xfrm>
            <a:off x="470263" y="1715752"/>
            <a:ext cx="1128630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b="1" dirty="0" smtClean="0">
                <a:solidFill>
                  <a:srgbClr val="002060"/>
                </a:solidFill>
                <a:latin typeface="Cambria" pitchFamily="18" charset="0"/>
                <a:ea typeface="Times New Roman" pitchFamily="18" charset="0"/>
                <a:cs typeface="Courier New" pitchFamily="49" charset="0"/>
              </a:rPr>
              <a:t>ΜΕΤΑΒΛΗΤΕΣ</a:t>
            </a:r>
          </a:p>
          <a:p>
            <a:pPr algn="ctr"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dirty="0" smtClean="0">
              <a:solidFill>
                <a:srgbClr val="002060"/>
              </a:solidFill>
              <a:latin typeface="Cambria" pitchFamily="18" charset="0"/>
              <a:ea typeface="Times New Roman" pitchFamily="18" charset="0"/>
              <a:cs typeface="Courier New" pitchFamily="49" charset="0"/>
            </a:endParaRPr>
          </a:p>
          <a:p>
            <a:pPr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dirty="0" smtClean="0">
                <a:solidFill>
                  <a:srgbClr val="002060"/>
                </a:solidFill>
                <a:latin typeface="Cambria" pitchFamily="18" charset="0"/>
                <a:ea typeface="Times New Roman" pitchFamily="18" charset="0"/>
                <a:cs typeface="Courier New" pitchFamily="49" charset="0"/>
              </a:rPr>
              <a:t>			</a:t>
            </a:r>
            <a:r>
              <a:rPr lang="el-GR" sz="2400" b="1" dirty="0" smtClean="0">
                <a:solidFill>
                  <a:srgbClr val="002060"/>
                </a:solidFill>
                <a:latin typeface="Cambria" pitchFamily="18" charset="0"/>
                <a:ea typeface="Times New Roman" pitchFamily="18" charset="0"/>
                <a:cs typeface="Courier New" pitchFamily="49" charset="0"/>
              </a:rPr>
              <a:t>ανεξάρτητη</a:t>
            </a:r>
            <a:r>
              <a:rPr lang="el-GR" dirty="0" smtClean="0">
                <a:solidFill>
                  <a:srgbClr val="002060"/>
                </a:solidFill>
                <a:latin typeface="Cambria" pitchFamily="18" charset="0"/>
                <a:ea typeface="Times New Roman" pitchFamily="18" charset="0"/>
                <a:cs typeface="Courier New" pitchFamily="49" charset="0"/>
              </a:rPr>
              <a:t> 								</a:t>
            </a:r>
            <a:r>
              <a:rPr lang="el-GR" sz="2400" b="1" dirty="0" smtClean="0">
                <a:solidFill>
                  <a:srgbClr val="002060"/>
                </a:solidFill>
                <a:latin typeface="Cambria" pitchFamily="18" charset="0"/>
                <a:ea typeface="Times New Roman" pitchFamily="18" charset="0"/>
                <a:cs typeface="Courier New" pitchFamily="49" charset="0"/>
              </a:rPr>
              <a:t>εξαρτώμενη </a:t>
            </a:r>
          </a:p>
          <a:p>
            <a:pPr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dirty="0" smtClean="0">
              <a:solidFill>
                <a:srgbClr val="002060"/>
              </a:solidFill>
              <a:latin typeface="Cambria" pitchFamily="18" charset="0"/>
              <a:ea typeface="Times New Roman" pitchFamily="18"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Εξετάσετε τη σχέση μεταξύ των ανεξάρτητων  </a:t>
            </a:r>
            <a:r>
              <a:rPr kumimoji="0" lang="en-US"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(x) </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και εξαρτημένων </a:t>
            </a:r>
            <a:r>
              <a:rPr kumimoji="0" lang="en-US"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 (y) </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μεταβλητών.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Βεβαιωθείτε ότι έχετε καθορίσει τις κατάλληλες μονάδες για κάθε άξονα. </a:t>
            </a:r>
            <a:endParaRPr kumimoji="0" lang="en-US"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Επισημάνετε τους άξονες καθώς και τις μονάδες.</a:t>
            </a:r>
            <a:endParaRPr kumimoji="0" lang="el-GR"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0" i="0" u="none" strike="noStrike" cap="none" normalizeH="0" baseline="0" dirty="0" smtClean="0">
                <a:ln>
                  <a:noFill/>
                </a:ln>
                <a:solidFill>
                  <a:srgbClr val="002060"/>
                </a:solidFill>
                <a:effectLst/>
                <a:latin typeface="Calibri"/>
                <a:ea typeface="Times New Roman" pitchFamily="18" charset="0"/>
                <a:cs typeface="Courier New" pitchFamily="49" charset="0"/>
              </a:rPr>
              <a:t>•</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 Δημιουργήστε ένα </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hlinkClick r:id="rId2" action="ppaction://hlinkfile"/>
              </a:rPr>
              <a:t>γράφημα </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με τα δεδομένα  του πειράματος σημείου πήξης.</a:t>
            </a:r>
            <a:endParaRPr kumimoji="0" lang="el-GR"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0" i="0" u="none" strike="noStrike" cap="none" normalizeH="0" baseline="0" dirty="0" smtClean="0">
                <a:ln>
                  <a:noFill/>
                </a:ln>
                <a:solidFill>
                  <a:srgbClr val="002060"/>
                </a:solidFill>
                <a:effectLst/>
                <a:latin typeface="Calibri"/>
                <a:ea typeface="Times New Roman" pitchFamily="18" charset="0"/>
                <a:cs typeface="Courier New" pitchFamily="49" charset="0"/>
              </a:rPr>
              <a:t>•</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 Δημιουργήστε ένα </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hlinkClick r:id="rId2" action="ppaction://hlinkfile"/>
              </a:rPr>
              <a:t>γράφημα </a:t>
            </a: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που περιέχει τα δεδομένα  του πειράματος τήξης και του σημείου βρασμού.</a:t>
            </a:r>
            <a:endParaRPr kumimoji="0" lang="el-GR"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0" i="0" u="none" strike="noStrike" cap="none" normalizeH="0" baseline="0" dirty="0" smtClean="0">
                <a:ln>
                  <a:noFill/>
                </a:ln>
                <a:solidFill>
                  <a:srgbClr val="002060"/>
                </a:solidFill>
                <a:effectLst/>
                <a:latin typeface="Cambria" pitchFamily="18" charset="0"/>
                <a:ea typeface="Times New Roman" pitchFamily="18" charset="0"/>
                <a:cs typeface="Courier New" pitchFamily="49" charset="0"/>
              </a:rPr>
              <a:t>Προσθέστε τα στο σημειωματάριό σας. </a:t>
            </a:r>
          </a:p>
        </p:txBody>
      </p:sp>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Αποτυπώνω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Μεταβολές φάσεων του νερού - Μεταβλητές</a:t>
            </a:r>
            <a:endParaRPr lang="el-GR" sz="2400" dirty="0" smtClean="0">
              <a:solidFill>
                <a:srgbClr val="002060"/>
              </a:solidFill>
              <a:latin typeface="Cambria" pitchFamily="18" charset="0"/>
              <a:ea typeface="Cambria" pitchFamily="18" charset="0"/>
              <a:cs typeface="Arial" pitchFamily="34" charset="0"/>
            </a:endParaRPr>
          </a:p>
        </p:txBody>
      </p:sp>
      <p:sp>
        <p:nvSpPr>
          <p:cNvPr id="7" name="6 - TextBox"/>
          <p:cNvSpPr txBox="1"/>
          <p:nvPr/>
        </p:nvSpPr>
        <p:spPr>
          <a:xfrm>
            <a:off x="1058092" y="2730137"/>
            <a:ext cx="4140926" cy="738664"/>
          </a:xfrm>
          <a:prstGeom prst="rect">
            <a:avLst/>
          </a:prstGeom>
          <a:noFill/>
        </p:spPr>
        <p:txBody>
          <a:bodyPr wrap="square" rtlCol="0">
            <a:spAutoFit/>
          </a:bodyPr>
          <a:lstStyle/>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dirty="0" smtClean="0">
                <a:latin typeface="Cambria" pitchFamily="18" charset="0"/>
                <a:ea typeface="Times New Roman" pitchFamily="18" charset="0"/>
                <a:cs typeface="Courier New" pitchFamily="49" charset="0"/>
              </a:rPr>
              <a:t>δεν αλλάζει από τις άλλες μεταβλητές</a:t>
            </a: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dirty="0" smtClean="0">
                <a:latin typeface="Cambria" pitchFamily="18" charset="0"/>
                <a:ea typeface="Times New Roman" pitchFamily="18" charset="0"/>
                <a:cs typeface="Courier New" pitchFamily="49" charset="0"/>
              </a:rPr>
              <a:t>Στα πειράματά μας: ο </a:t>
            </a:r>
            <a:r>
              <a:rPr lang="el-GR" sz="2400" b="1" dirty="0" smtClean="0">
                <a:latin typeface="Cambria" pitchFamily="18" charset="0"/>
                <a:ea typeface="Times New Roman" pitchFamily="18" charset="0"/>
                <a:cs typeface="Courier New" pitchFamily="49" charset="0"/>
              </a:rPr>
              <a:t>χρόνος</a:t>
            </a:r>
            <a:endParaRPr lang="el-GR" sz="2400" b="1" dirty="0" smtClean="0">
              <a:latin typeface="Arial" pitchFamily="34" charset="0"/>
              <a:cs typeface="Arial" pitchFamily="34" charset="0"/>
            </a:endParaRPr>
          </a:p>
        </p:txBody>
      </p:sp>
      <p:sp>
        <p:nvSpPr>
          <p:cNvPr id="8" name="7 - TextBox"/>
          <p:cNvSpPr txBox="1"/>
          <p:nvPr/>
        </p:nvSpPr>
        <p:spPr>
          <a:xfrm>
            <a:off x="7498079" y="2756263"/>
            <a:ext cx="4493623" cy="738664"/>
          </a:xfrm>
          <a:prstGeom prst="rect">
            <a:avLst/>
          </a:prstGeom>
          <a:noFill/>
        </p:spPr>
        <p:txBody>
          <a:bodyPr wrap="square" rtlCol="0">
            <a:spAutoFit/>
          </a:bodyPr>
          <a:lstStyle/>
          <a:p>
            <a:r>
              <a:rPr lang="el-GR" dirty="0" smtClean="0">
                <a:latin typeface="Cambria" pitchFamily="18" charset="0"/>
                <a:ea typeface="Times New Roman" pitchFamily="18" charset="0"/>
                <a:cs typeface="Courier New" pitchFamily="49" charset="0"/>
              </a:rPr>
              <a:t>εξαρτάται από άλλους παράγοντες</a:t>
            </a:r>
          </a:p>
          <a:p>
            <a:r>
              <a:rPr lang="el-GR" dirty="0" smtClean="0">
                <a:latin typeface="Cambria" pitchFamily="18" charset="0"/>
                <a:ea typeface="Times New Roman" pitchFamily="18" charset="0"/>
                <a:cs typeface="Courier New" pitchFamily="49" charset="0"/>
              </a:rPr>
              <a:t>Στα πειράματά μας: η </a:t>
            </a:r>
            <a:r>
              <a:rPr lang="el-GR" sz="2400" b="1" dirty="0" smtClean="0">
                <a:latin typeface="Cambria" pitchFamily="18" charset="0"/>
                <a:ea typeface="Times New Roman" pitchFamily="18" charset="0"/>
                <a:cs typeface="Courier New" pitchFamily="49" charset="0"/>
              </a:rPr>
              <a:t>θερμοκρασία </a:t>
            </a:r>
            <a:endParaRPr lang="el-GR" sz="2400" b="1" dirty="0"/>
          </a:p>
        </p:txBody>
      </p:sp>
      <p:cxnSp>
        <p:nvCxnSpPr>
          <p:cNvPr id="11" name="10 - Ευθύγραμμο βέλος σύνδεσης"/>
          <p:cNvCxnSpPr/>
          <p:nvPr/>
        </p:nvCxnSpPr>
        <p:spPr>
          <a:xfrm flipH="1">
            <a:off x="4127863" y="2207623"/>
            <a:ext cx="1867988" cy="4441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6270171" y="2246811"/>
            <a:ext cx="220762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16 - Καμπύλη γραμμή σύνδεσης"/>
          <p:cNvCxnSpPr/>
          <p:nvPr/>
        </p:nvCxnSpPr>
        <p:spPr>
          <a:xfrm rot="10800000">
            <a:off x="4336869" y="3304903"/>
            <a:ext cx="6283236" cy="195942"/>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22 - TextBox"/>
          <p:cNvSpPr txBox="1"/>
          <p:nvPr/>
        </p:nvSpPr>
        <p:spPr>
          <a:xfrm>
            <a:off x="5538653" y="3108959"/>
            <a:ext cx="1528354" cy="369332"/>
          </a:xfrm>
          <a:prstGeom prst="rect">
            <a:avLst/>
          </a:prstGeom>
          <a:solidFill>
            <a:schemeClr val="accent1">
              <a:lumMod val="75000"/>
            </a:schemeClr>
          </a:solidFill>
        </p:spPr>
        <p:txBody>
          <a:bodyPr wrap="square" rtlCol="0">
            <a:spAutoFit/>
          </a:bodyPr>
          <a:lstStyle/>
          <a:p>
            <a:pPr algn="ctr"/>
            <a:r>
              <a:rPr lang="el-GR" b="1" dirty="0" smtClean="0">
                <a:solidFill>
                  <a:schemeClr val="bg1"/>
                </a:solidFill>
                <a:latin typeface="Cambria" pitchFamily="18" charset="0"/>
                <a:ea typeface="Cambria" pitchFamily="18" charset="0"/>
              </a:rPr>
              <a:t>εξαρτάται</a:t>
            </a:r>
            <a:endParaRPr lang="el-GR" b="1" dirty="0">
              <a:solidFill>
                <a:schemeClr val="bg1"/>
              </a:solidFill>
              <a:latin typeface="Cambria" pitchFamily="18" charset="0"/>
              <a:ea typeface="Cambria" pitchFamily="18" charset="0"/>
            </a:endParaRPr>
          </a:p>
        </p:txBody>
      </p:sp>
      <p:sp>
        <p:nvSpPr>
          <p:cNvPr id="13" name="12 - Ορθογώνιο"/>
          <p:cNvSpPr/>
          <p:nvPr/>
        </p:nvSpPr>
        <p:spPr>
          <a:xfrm>
            <a:off x="-405598" y="1521699"/>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a:t>
            </a: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4" action="ppaction://hlinkfile"/>
              </a:rPr>
              <a:t>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3"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Αποτυπώνω – Περιγράφω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Μεταβολές φάσεων του νερού </a:t>
            </a:r>
            <a:endParaRPr lang="el-GR" sz="2400" dirty="0" smtClean="0">
              <a:solidFill>
                <a:srgbClr val="002060"/>
              </a:solidFill>
              <a:latin typeface="Cambria" pitchFamily="18" charset="0"/>
              <a:ea typeface="Cambria" pitchFamily="18" charset="0"/>
              <a:cs typeface="Arial" pitchFamily="34" charset="0"/>
            </a:endParaRPr>
          </a:p>
        </p:txBody>
      </p:sp>
      <p:sp>
        <p:nvSpPr>
          <p:cNvPr id="3073" name="Rectangle 1"/>
          <p:cNvSpPr>
            <a:spLocks noChangeArrowheads="1"/>
          </p:cNvSpPr>
          <p:nvPr/>
        </p:nvSpPr>
        <p:spPr bwMode="auto">
          <a:xfrm>
            <a:off x="274319" y="1616878"/>
            <a:ext cx="1149531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1. Περιγράψτε στο </a:t>
            </a:r>
            <a:r>
              <a:rPr kumimoji="0" lang="en-US"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notebook </a:t>
            </a:r>
            <a:r>
              <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σας τι παρατηρήσατε όταν κάθε υγρό άρχισε να παγώνει.</a:t>
            </a: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2. Σχεδιάστε τον παρακάτω πίνακα στο σημειωματάριό σας.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sz="2400" dirty="0" smtClean="0">
              <a:solidFill>
                <a:srgbClr val="002060"/>
              </a:solidFill>
              <a:latin typeface="Cambria" pitchFamily="18" charset="0"/>
              <a:ea typeface="Cambria"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endParaRP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Καταγράψτε τα παρατηρούμενα σημεία βρασμού και κατάψυξης κάθε ουσίας στον πίνακά σας.</a:t>
            </a:r>
          </a:p>
          <a:p>
            <a:pPr lvl="0"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3. Περιγράψτε πώς μεταβλήθηκε η θερμοκρασία των ουσιών κατά τη διάρκεια:</a:t>
            </a:r>
            <a:endParaRPr lang="el-GR" sz="2400" dirty="0" smtClean="0">
              <a:solidFill>
                <a:srgbClr val="002060"/>
              </a:solidFill>
              <a:latin typeface="Cambria" pitchFamily="18" charset="0"/>
              <a:ea typeface="Cambria" pitchFamily="18" charset="0"/>
              <a:cs typeface="Arial" pitchFamily="34" charset="0"/>
            </a:endParaRPr>
          </a:p>
          <a:p>
            <a:pPr lvl="0" defTabSz="914400" eaLnBrk="0" fontAlgn="base" hangingPunct="0">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 της αλλαγής φάσης του υγρού σε στερεό;</a:t>
            </a:r>
            <a:endParaRPr lang="el-GR" sz="2400" dirty="0" smtClean="0">
              <a:solidFill>
                <a:srgbClr val="002060"/>
              </a:solidFill>
              <a:latin typeface="Cambria" pitchFamily="18" charset="0"/>
              <a:ea typeface="Cambria" pitchFamily="18" charset="0"/>
              <a:cs typeface="Arial" pitchFamily="34" charset="0"/>
            </a:endParaRPr>
          </a:p>
          <a:p>
            <a:pPr lvl="0" defTabSz="914400" eaLnBrk="0" fontAlgn="base" hangingPunct="0">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της αλλαγής φάσης όταν του στερεού σε υγρό;</a:t>
            </a:r>
            <a:endParaRPr lang="el-GR" sz="2400" dirty="0" smtClean="0">
              <a:solidFill>
                <a:srgbClr val="002060"/>
              </a:solidFill>
              <a:latin typeface="Cambria" pitchFamily="18" charset="0"/>
              <a:ea typeface="Cambria" pitchFamily="18" charset="0"/>
              <a:cs typeface="Arial" pitchFamily="34" charset="0"/>
            </a:endParaRPr>
          </a:p>
          <a:p>
            <a:pPr lvl="0" defTabSz="914400" eaLnBrk="0" fontAlgn="base" hangingPunct="0">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dirty="0" smtClean="0">
                <a:solidFill>
                  <a:srgbClr val="002060"/>
                </a:solidFill>
                <a:latin typeface="Cambria" pitchFamily="18" charset="0"/>
                <a:ea typeface="Cambria" pitchFamily="18" charset="0"/>
                <a:cs typeface="Courier New" pitchFamily="49" charset="0"/>
              </a:rPr>
              <a:t>της αλλαγής φάσης όταν του υγρού σε αέριο;</a:t>
            </a: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graphicFrame>
        <p:nvGraphicFramePr>
          <p:cNvPr id="5" name="4 - Πίνακας"/>
          <p:cNvGraphicFramePr>
            <a:graphicFrameLocks noGrp="1"/>
          </p:cNvGraphicFramePr>
          <p:nvPr/>
        </p:nvGraphicFramePr>
        <p:xfrm>
          <a:off x="1444171" y="2705221"/>
          <a:ext cx="8128000" cy="111252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l-GR" dirty="0" smtClean="0">
                          <a:latin typeface="Cambria" pitchFamily="18" charset="0"/>
                          <a:ea typeface="Cambria" pitchFamily="18" charset="0"/>
                        </a:rPr>
                        <a:t>Ουσία</a:t>
                      </a:r>
                      <a:endParaRPr lang="el-GR" dirty="0">
                        <a:latin typeface="Cambria" pitchFamily="18" charset="0"/>
                        <a:ea typeface="Cambria" pitchFamily="18" charset="0"/>
                      </a:endParaRPr>
                    </a:p>
                  </a:txBody>
                  <a:tcPr/>
                </a:tc>
                <a:tc>
                  <a:txBody>
                    <a:bodyPr/>
                    <a:lstStyle/>
                    <a:p>
                      <a:pPr algn="ctr"/>
                      <a:r>
                        <a:rPr lang="el-GR" sz="1800" b="1" kern="1200" dirty="0" smtClean="0">
                          <a:solidFill>
                            <a:schemeClr val="lt1"/>
                          </a:solidFill>
                          <a:latin typeface="Cambria" pitchFamily="18" charset="0"/>
                          <a:ea typeface="Cambria" pitchFamily="18" charset="0"/>
                          <a:cs typeface="+mn-cs"/>
                        </a:rPr>
                        <a:t>Σημείο πήξης </a:t>
                      </a:r>
                      <a:endParaRPr lang="el-GR" dirty="0">
                        <a:latin typeface="Cambria" pitchFamily="18" charset="0"/>
                        <a:ea typeface="Cambria" pitchFamily="18" charset="0"/>
                      </a:endParaRPr>
                    </a:p>
                  </a:txBody>
                  <a:tcPr/>
                </a:tc>
                <a:tc>
                  <a:txBody>
                    <a:bodyPr/>
                    <a:lstStyle/>
                    <a:p>
                      <a:pPr algn="ctr"/>
                      <a:r>
                        <a:rPr lang="el-GR" sz="1800" b="1" kern="1200" dirty="0" smtClean="0">
                          <a:solidFill>
                            <a:schemeClr val="lt1"/>
                          </a:solidFill>
                          <a:latin typeface="Cambria" pitchFamily="18" charset="0"/>
                          <a:ea typeface="Cambria" pitchFamily="18" charset="0"/>
                          <a:cs typeface="+mn-cs"/>
                        </a:rPr>
                        <a:t>Σημείο τήξης </a:t>
                      </a:r>
                      <a:endParaRPr lang="el-GR" dirty="0">
                        <a:latin typeface="Cambria" pitchFamily="18" charset="0"/>
                        <a:ea typeface="Cambria" pitchFamily="18" charset="0"/>
                      </a:endParaRPr>
                    </a:p>
                  </a:txBody>
                  <a:tcPr/>
                </a:tc>
                <a:tc>
                  <a:txBody>
                    <a:bodyPr/>
                    <a:lstStyle/>
                    <a:p>
                      <a:pPr algn="ctr"/>
                      <a:r>
                        <a:rPr lang="el-GR" sz="1800" b="1" kern="1200" dirty="0" smtClean="0">
                          <a:solidFill>
                            <a:schemeClr val="lt1"/>
                          </a:solidFill>
                          <a:latin typeface="Cambria" pitchFamily="18" charset="0"/>
                          <a:ea typeface="Cambria" pitchFamily="18" charset="0"/>
                          <a:cs typeface="+mn-cs"/>
                        </a:rPr>
                        <a:t>Σημείο βρασμού</a:t>
                      </a:r>
                      <a:endParaRPr lang="el-GR" dirty="0">
                        <a:latin typeface="Cambria" pitchFamily="18" charset="0"/>
                        <a:ea typeface="Cambria" pitchFamily="18" charset="0"/>
                      </a:endParaRPr>
                    </a:p>
                  </a:txBody>
                  <a:tcPr/>
                </a:tc>
              </a:tr>
              <a:tr h="370840">
                <a:tc>
                  <a:txBody>
                    <a:bodyPr/>
                    <a:lstStyle/>
                    <a:p>
                      <a:pPr algn="ctr"/>
                      <a:r>
                        <a:rPr lang="el-GR" dirty="0" smtClean="0">
                          <a:solidFill>
                            <a:srgbClr val="002060"/>
                          </a:solidFill>
                          <a:latin typeface="Cambria" pitchFamily="18" charset="0"/>
                          <a:ea typeface="Cambria" pitchFamily="18" charset="0"/>
                        </a:rPr>
                        <a:t>Γλυκό Νερό</a:t>
                      </a:r>
                      <a:endParaRPr lang="el-GR" dirty="0">
                        <a:solidFill>
                          <a:srgbClr val="002060"/>
                        </a:solidFill>
                        <a:latin typeface="Cambria" pitchFamily="18" charset="0"/>
                        <a:ea typeface="Cambria" pitchFamily="18" charset="0"/>
                      </a:endParaRPr>
                    </a:p>
                  </a:txBody>
                  <a:tcPr/>
                </a:tc>
                <a:tc>
                  <a:txBody>
                    <a:bodyPr/>
                    <a:lstStyle/>
                    <a:p>
                      <a:pPr algn="ctr"/>
                      <a:endParaRPr lang="el-GR" dirty="0">
                        <a:latin typeface="Cambria" pitchFamily="18" charset="0"/>
                        <a:ea typeface="Cambria" pitchFamily="18" charset="0"/>
                      </a:endParaRPr>
                    </a:p>
                  </a:txBody>
                  <a:tcPr/>
                </a:tc>
                <a:tc>
                  <a:txBody>
                    <a:bodyPr/>
                    <a:lstStyle/>
                    <a:p>
                      <a:pPr algn="ctr"/>
                      <a:endParaRPr lang="el-GR" dirty="0">
                        <a:latin typeface="Cambria" pitchFamily="18" charset="0"/>
                        <a:ea typeface="Cambria" pitchFamily="18" charset="0"/>
                      </a:endParaRPr>
                    </a:p>
                  </a:txBody>
                  <a:tcPr/>
                </a:tc>
                <a:tc>
                  <a:txBody>
                    <a:bodyPr/>
                    <a:lstStyle/>
                    <a:p>
                      <a:pPr algn="ctr"/>
                      <a:endParaRPr lang="el-GR" dirty="0">
                        <a:latin typeface="Cambria" pitchFamily="18" charset="0"/>
                        <a:ea typeface="Cambria" pitchFamily="18" charset="0"/>
                      </a:endParaRPr>
                    </a:p>
                  </a:txBody>
                  <a:tcPr/>
                </a:tc>
              </a:tr>
              <a:tr h="370840">
                <a:tc>
                  <a:txBody>
                    <a:bodyPr/>
                    <a:lstStyle/>
                    <a:p>
                      <a:pPr algn="ctr"/>
                      <a:r>
                        <a:rPr lang="el-GR" dirty="0" smtClean="0">
                          <a:solidFill>
                            <a:srgbClr val="002060"/>
                          </a:solidFill>
                          <a:latin typeface="Cambria" pitchFamily="18" charset="0"/>
                          <a:ea typeface="Cambria" pitchFamily="18" charset="0"/>
                        </a:rPr>
                        <a:t>Αλμυρό Νερό</a:t>
                      </a:r>
                      <a:endParaRPr lang="el-GR" dirty="0">
                        <a:solidFill>
                          <a:srgbClr val="002060"/>
                        </a:solidFill>
                        <a:latin typeface="Cambria" pitchFamily="18" charset="0"/>
                        <a:ea typeface="Cambria" pitchFamily="18" charset="0"/>
                      </a:endParaRPr>
                    </a:p>
                  </a:txBody>
                  <a:tcPr/>
                </a:tc>
                <a:tc>
                  <a:txBody>
                    <a:bodyPr/>
                    <a:lstStyle/>
                    <a:p>
                      <a:pPr algn="ctr"/>
                      <a:endParaRPr lang="el-GR" dirty="0">
                        <a:latin typeface="Cambria" pitchFamily="18" charset="0"/>
                        <a:ea typeface="Cambria" pitchFamily="18" charset="0"/>
                      </a:endParaRPr>
                    </a:p>
                  </a:txBody>
                  <a:tcPr/>
                </a:tc>
                <a:tc>
                  <a:txBody>
                    <a:bodyPr/>
                    <a:lstStyle/>
                    <a:p>
                      <a:pPr algn="ctr"/>
                      <a:endParaRPr lang="el-GR" dirty="0">
                        <a:latin typeface="Cambria" pitchFamily="18" charset="0"/>
                        <a:ea typeface="Cambria" pitchFamily="18" charset="0"/>
                      </a:endParaRPr>
                    </a:p>
                  </a:txBody>
                  <a:tcPr/>
                </a:tc>
                <a:tc>
                  <a:txBody>
                    <a:bodyPr/>
                    <a:lstStyle/>
                    <a:p>
                      <a:pPr algn="ctr"/>
                      <a:endParaRPr lang="el-GR" dirty="0">
                        <a:latin typeface="Cambria" pitchFamily="18" charset="0"/>
                        <a:ea typeface="Cambria" pitchFamily="18" charset="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3"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Μόριο νερού</a:t>
            </a:r>
            <a:endParaRPr lang="el-GR" sz="2400" dirty="0" smtClean="0">
              <a:solidFill>
                <a:srgbClr val="002060"/>
              </a:solidFill>
              <a:latin typeface="Cambria" pitchFamily="18" charset="0"/>
              <a:ea typeface="Cambria" pitchFamily="18" charset="0"/>
              <a:cs typeface="Arial" pitchFamily="34" charset="0"/>
            </a:endParaRPr>
          </a:p>
        </p:txBody>
      </p:sp>
      <p:sp>
        <p:nvSpPr>
          <p:cNvPr id="3073" name="Rectangle 1"/>
          <p:cNvSpPr>
            <a:spLocks noChangeArrowheads="1"/>
          </p:cNvSpPr>
          <p:nvPr/>
        </p:nvSpPr>
        <p:spPr bwMode="auto">
          <a:xfrm>
            <a:off x="248193" y="2665599"/>
            <a:ext cx="1149531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l-GR" sz="2400" dirty="0" smtClean="0">
                <a:solidFill>
                  <a:srgbClr val="002060"/>
                </a:solidFill>
                <a:latin typeface="Cambria" pitchFamily="18" charset="0"/>
                <a:ea typeface="Cambria" pitchFamily="18" charset="0"/>
              </a:rPr>
              <a:t>Ο χημικός τύπος για το νερό είναι το </a:t>
            </a:r>
            <a:r>
              <a:rPr lang="en-US" sz="2400" dirty="0" smtClean="0">
                <a:solidFill>
                  <a:srgbClr val="002060"/>
                </a:solidFill>
                <a:latin typeface="Cambria" pitchFamily="18" charset="0"/>
                <a:ea typeface="Cambria" pitchFamily="18" charset="0"/>
              </a:rPr>
              <a:t>H</a:t>
            </a:r>
            <a:r>
              <a:rPr lang="el-GR" sz="2400" baseline="-25000" dirty="0" smtClean="0">
                <a:solidFill>
                  <a:srgbClr val="002060"/>
                </a:solidFill>
                <a:latin typeface="Cambria" pitchFamily="18" charset="0"/>
                <a:ea typeface="Cambria" pitchFamily="18" charset="0"/>
              </a:rPr>
              <a:t>2</a:t>
            </a:r>
            <a:r>
              <a:rPr lang="en-US" sz="2400" dirty="0" smtClean="0">
                <a:solidFill>
                  <a:srgbClr val="002060"/>
                </a:solidFill>
                <a:latin typeface="Cambria" pitchFamily="18" charset="0"/>
                <a:ea typeface="Cambria" pitchFamily="18" charset="0"/>
              </a:rPr>
              <a:t>O</a:t>
            </a:r>
            <a:endParaRPr lang="el-GR" sz="2400" dirty="0" smtClean="0">
              <a:solidFill>
                <a:srgbClr val="002060"/>
              </a:solidFill>
              <a:latin typeface="Cambria" pitchFamily="18" charset="0"/>
              <a:ea typeface="Cambria" pitchFamily="18" charset="0"/>
            </a:endParaRPr>
          </a:p>
          <a:p>
            <a:pPr>
              <a:buFont typeface="Arial" pitchFamily="34" charset="0"/>
              <a:buChar char="•"/>
            </a:pPr>
            <a:r>
              <a:rPr lang="el-GR" sz="2400" dirty="0" smtClean="0">
                <a:solidFill>
                  <a:srgbClr val="002060"/>
                </a:solidFill>
                <a:latin typeface="Cambria" pitchFamily="18" charset="0"/>
                <a:ea typeface="Cambria" pitchFamily="18" charset="0"/>
              </a:rPr>
              <a:t>Ένα άτομο οξυγόνου συνδέεται με δύο άτομα </a:t>
            </a:r>
          </a:p>
          <a:p>
            <a:r>
              <a:rPr lang="el-GR" sz="2400" dirty="0" smtClean="0">
                <a:solidFill>
                  <a:srgbClr val="002060"/>
                </a:solidFill>
                <a:latin typeface="Cambria" pitchFamily="18" charset="0"/>
                <a:ea typeface="Cambria" pitchFamily="18" charset="0"/>
              </a:rPr>
              <a:t>υδρογόνου σε κάθε μόριο νερού. </a:t>
            </a:r>
          </a:p>
          <a:p>
            <a:pPr>
              <a:buFont typeface="Arial" pitchFamily="34" charset="0"/>
              <a:buChar char="•"/>
            </a:pPr>
            <a:r>
              <a:rPr lang="el-GR" sz="2400" dirty="0" smtClean="0">
                <a:solidFill>
                  <a:srgbClr val="002060"/>
                </a:solidFill>
                <a:latin typeface="Cambria" pitchFamily="18" charset="0"/>
                <a:ea typeface="Cambria" pitchFamily="18" charset="0"/>
              </a:rPr>
              <a:t>Η δομή του μοιάζει με τη διπλανή εικόνα</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l-GR" sz="240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pic>
        <p:nvPicPr>
          <p:cNvPr id="5" name="4 - Εικόνα" descr="Η2Ο.jpg"/>
          <p:cNvPicPr>
            <a:picLocks noChangeAspect="1"/>
          </p:cNvPicPr>
          <p:nvPr/>
        </p:nvPicPr>
        <p:blipFill>
          <a:blip r:embed="rId2"/>
          <a:stretch>
            <a:fillRect/>
          </a:stretch>
        </p:blipFill>
        <p:spPr>
          <a:xfrm>
            <a:off x="7550331" y="1211485"/>
            <a:ext cx="3931923" cy="4549796"/>
          </a:xfrm>
          <a:prstGeom prst="rect">
            <a:avLst/>
          </a:prstGeom>
        </p:spPr>
      </p:pic>
      <p:sp>
        <p:nvSpPr>
          <p:cNvPr id="6" name="5 - Ορθογώνιο"/>
          <p:cNvSpPr/>
          <p:nvPr/>
        </p:nvSpPr>
        <p:spPr>
          <a:xfrm>
            <a:off x="1815088" y="5061733"/>
            <a:ext cx="4572000" cy="830997"/>
          </a:xfrm>
          <a:prstGeom prst="rect">
            <a:avLst/>
          </a:prstGeom>
        </p:spPr>
        <p:txBody>
          <a:bodyPr>
            <a:spAutoFit/>
          </a:bodyPr>
          <a:lstStyle/>
          <a:p>
            <a:pPr algn="ctr">
              <a:buNone/>
            </a:pPr>
            <a:r>
              <a:rPr lang="el-GR" sz="2400" dirty="0" smtClean="0">
                <a:solidFill>
                  <a:schemeClr val="tx2">
                    <a:lumMod val="75000"/>
                  </a:schemeClr>
                </a:solidFill>
                <a:latin typeface="Cambria" pitchFamily="18" charset="0"/>
                <a:ea typeface="Cambria" pitchFamily="18" charset="0"/>
              </a:rPr>
              <a:t>Συμπλήρωνε καθώς προχωράς</a:t>
            </a:r>
          </a:p>
          <a:p>
            <a:pPr algn="ctr">
              <a:buNone/>
            </a:pPr>
            <a:r>
              <a:rPr lang="el-GR" sz="2400"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tx2">
                    <a:lumMod val="75000"/>
                  </a:schemeClr>
                </a:solidFill>
                <a:latin typeface="Cambria" pitchFamily="18" charset="0"/>
                <a:ea typeface="Cambria" pitchFamily="18" charset="0"/>
                <a:hlinkClick r:id="rId3" action="ppaction://hlinkfile"/>
              </a:rPr>
              <a:t>το Έντυπο με τους Ορισμούς</a:t>
            </a:r>
            <a:endParaRPr lang="el-GR" sz="2400"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latin typeface="Cambria" pitchFamily="18" charset="0"/>
              <a:ea typeface="Cambr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Το άτομο</a:t>
            </a:r>
            <a:endParaRPr lang="el-GR" sz="2400" dirty="0" smtClean="0">
              <a:solidFill>
                <a:srgbClr val="002060"/>
              </a:solidFill>
              <a:latin typeface="Cambria" pitchFamily="18" charset="0"/>
              <a:ea typeface="Cambria" pitchFamily="18" charset="0"/>
              <a:cs typeface="Arial" pitchFamily="34" charset="0"/>
            </a:endParaRPr>
          </a:p>
        </p:txBody>
      </p:sp>
      <p:pic>
        <p:nvPicPr>
          <p:cNvPr id="10" name="9 - Εικόνα" descr="ΑΤΟΜΟ ΝΕΦΟΣ.jpg"/>
          <p:cNvPicPr>
            <a:picLocks noChangeAspect="1"/>
          </p:cNvPicPr>
          <p:nvPr/>
        </p:nvPicPr>
        <p:blipFill>
          <a:blip r:embed="rId2"/>
          <a:stretch>
            <a:fillRect/>
          </a:stretch>
        </p:blipFill>
        <p:spPr>
          <a:xfrm>
            <a:off x="7106194" y="344699"/>
            <a:ext cx="4105787" cy="2558889"/>
          </a:xfrm>
          <a:prstGeom prst="rect">
            <a:avLst/>
          </a:prstGeom>
        </p:spPr>
      </p:pic>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418011" y="1567545"/>
            <a:ext cx="11273246" cy="5262979"/>
          </a:xfrm>
          <a:prstGeom prst="rect">
            <a:avLst/>
          </a:prstGeom>
        </p:spPr>
        <p:txBody>
          <a:bodyPr wrap="square">
            <a:spAutoFit/>
          </a:bodyPr>
          <a:lstStyle/>
          <a:p>
            <a:pPr>
              <a:buFont typeface="Arial" pitchFamily="34" charset="0"/>
              <a:buChar char="•"/>
            </a:pPr>
            <a:r>
              <a:rPr lang="el-GR" sz="2400" dirty="0" smtClean="0">
                <a:solidFill>
                  <a:srgbClr val="002060"/>
                </a:solidFill>
                <a:latin typeface="Cambria" pitchFamily="18" charset="0"/>
                <a:ea typeface="Cambria" pitchFamily="18" charset="0"/>
              </a:rPr>
              <a:t>Βασικό σωματίδιο ενός στοιχείου</a:t>
            </a:r>
          </a:p>
          <a:p>
            <a:pPr>
              <a:buFont typeface="Arial" pitchFamily="34" charset="0"/>
              <a:buChar char="•"/>
            </a:pPr>
            <a:r>
              <a:rPr lang="el-GR" sz="2400" dirty="0" smtClean="0">
                <a:solidFill>
                  <a:srgbClr val="002060"/>
                </a:solidFill>
                <a:latin typeface="Cambria" pitchFamily="18" charset="0"/>
                <a:ea typeface="Cambria" pitchFamily="18" charset="0"/>
              </a:rPr>
              <a:t> Έχει τις ιδιότητες αυτού του στοιχείου. </a:t>
            </a:r>
          </a:p>
          <a:p>
            <a:pPr>
              <a:buFont typeface="Arial" pitchFamily="34" charset="0"/>
              <a:buChar char="•"/>
            </a:pPr>
            <a:r>
              <a:rPr lang="el-GR" sz="2400" dirty="0" smtClean="0">
                <a:solidFill>
                  <a:srgbClr val="002060"/>
                </a:solidFill>
                <a:latin typeface="Cambria" pitchFamily="18" charset="0"/>
                <a:ea typeface="Cambria" pitchFamily="18" charset="0"/>
              </a:rPr>
              <a:t>Υπάρχουν περίπου 90 διαφορετικά φυσικά στοιχεία.</a:t>
            </a:r>
          </a:p>
          <a:p>
            <a:pPr>
              <a:buFont typeface="Arial" pitchFamily="34" charset="0"/>
              <a:buChar char="•"/>
            </a:pPr>
            <a:r>
              <a:rPr lang="el-GR" sz="2400" dirty="0" smtClean="0">
                <a:solidFill>
                  <a:srgbClr val="002060"/>
                </a:solidFill>
                <a:latin typeface="Cambria" pitchFamily="18" charset="0"/>
                <a:ea typeface="Cambria" pitchFamily="18" charset="0"/>
              </a:rPr>
              <a:t>Οι πυρήνες των ατόμων αποτελούνται από πρωτόνια = νετρόνια με ίδια περίπου μάζα.</a:t>
            </a:r>
          </a:p>
          <a:p>
            <a:pPr>
              <a:buFont typeface="Arial" pitchFamily="34" charset="0"/>
              <a:buChar char="•"/>
            </a:pPr>
            <a:r>
              <a:rPr lang="el-GR" sz="2400" dirty="0" smtClean="0">
                <a:solidFill>
                  <a:srgbClr val="002060"/>
                </a:solidFill>
                <a:latin typeface="Cambria" pitchFamily="18" charset="0"/>
                <a:ea typeface="Cambria" pitchFamily="18" charset="0"/>
              </a:rPr>
              <a:t>Το άτομο του υδρογόνου δεν έχει νετρόνια, έχει μόνο 1 πρωτόνιο.</a:t>
            </a:r>
          </a:p>
          <a:p>
            <a:pPr>
              <a:buFont typeface="Arial" pitchFamily="34" charset="0"/>
              <a:buChar char="•"/>
            </a:pPr>
            <a:r>
              <a:rPr lang="el-GR" sz="2400" dirty="0" smtClean="0">
                <a:solidFill>
                  <a:srgbClr val="002060"/>
                </a:solidFill>
                <a:latin typeface="Cambria" pitchFamily="18" charset="0"/>
                <a:ea typeface="Cambria" pitchFamily="18" charset="0"/>
              </a:rPr>
              <a:t>Κάθε στοιχείο έχει μοναδικό αριθμό πρωτονίων στον πυρήνα του.</a:t>
            </a:r>
          </a:p>
          <a:p>
            <a:pPr>
              <a:buFont typeface="Arial" pitchFamily="34" charset="0"/>
              <a:buChar char="•"/>
            </a:pPr>
            <a:r>
              <a:rPr lang="el-GR" sz="2400" dirty="0" smtClean="0">
                <a:solidFill>
                  <a:srgbClr val="002060"/>
                </a:solidFill>
                <a:latin typeface="Cambria" pitchFamily="18" charset="0"/>
                <a:ea typeface="Cambria" pitchFamily="18" charset="0"/>
              </a:rPr>
              <a:t>Γύρω από τον πυρήνα κάθε μοναδικού ατόμου κινείται ένα «σύννεφο» μικροσκοπικών, αρνητικά φορτισμένων ηλεκτρονίων</a:t>
            </a:r>
          </a:p>
          <a:p>
            <a:pPr>
              <a:buFont typeface="Arial" pitchFamily="34" charset="0"/>
              <a:buChar char="•"/>
            </a:pPr>
            <a:r>
              <a:rPr lang="el-GR" sz="2400" dirty="0" smtClean="0">
                <a:solidFill>
                  <a:srgbClr val="002060"/>
                </a:solidFill>
                <a:latin typeface="Cambria" pitchFamily="18" charset="0"/>
                <a:ea typeface="Cambria" pitchFamily="18" charset="0"/>
              </a:rPr>
              <a:t>Τα υποατομικά σωματίδια των ατόμων έχουν:</a:t>
            </a:r>
          </a:p>
          <a:p>
            <a:r>
              <a:rPr lang="el-GR" sz="2400" dirty="0" smtClean="0">
                <a:solidFill>
                  <a:srgbClr val="002060"/>
                </a:solidFill>
                <a:latin typeface="Cambria" pitchFamily="18" charset="0"/>
                <a:ea typeface="Cambria" pitchFamily="18" charset="0"/>
              </a:rPr>
              <a:t>	Πρωτόνια (+) θετικό ηλεκτρικό φορτίο</a:t>
            </a:r>
          </a:p>
          <a:p>
            <a:r>
              <a:rPr lang="el-GR" sz="2400" dirty="0" smtClean="0">
                <a:solidFill>
                  <a:srgbClr val="002060"/>
                </a:solidFill>
                <a:latin typeface="Cambria" pitchFamily="18" charset="0"/>
                <a:ea typeface="Cambria" pitchFamily="18" charset="0"/>
              </a:rPr>
              <a:t>	Νετρόνια ουδέτερο ηλεκτρικό φορτίο</a:t>
            </a:r>
          </a:p>
          <a:p>
            <a:r>
              <a:rPr lang="el-GR" sz="2400" dirty="0" smtClean="0">
                <a:solidFill>
                  <a:srgbClr val="002060"/>
                </a:solidFill>
                <a:latin typeface="Cambria" pitchFamily="18" charset="0"/>
                <a:ea typeface="Cambria" pitchFamily="18" charset="0"/>
              </a:rPr>
              <a:t>	Ηλεκτρόνια (-) αρνητικό ηλεκτρικό φορτίο</a:t>
            </a:r>
          </a:p>
          <a:p>
            <a:r>
              <a:rPr lang="el-GR" sz="2400" dirty="0" smtClean="0">
                <a:solidFill>
                  <a:srgbClr val="002060"/>
                </a:solidFill>
                <a:latin typeface="Cambria" pitchFamily="18" charset="0"/>
                <a:ea typeface="Cambria"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 Εικόνα" descr="ΑΤΟΜΟ ΟΞ.jpg"/>
          <p:cNvPicPr>
            <a:picLocks noChangeAspect="1"/>
          </p:cNvPicPr>
          <p:nvPr/>
        </p:nvPicPr>
        <p:blipFill>
          <a:blip r:embed="rId2"/>
          <a:stretch>
            <a:fillRect/>
          </a:stretch>
        </p:blipFill>
        <p:spPr>
          <a:xfrm>
            <a:off x="6827112" y="2357437"/>
            <a:ext cx="2143125" cy="2143125"/>
          </a:xfrm>
          <a:prstGeom prst="rect">
            <a:avLst/>
          </a:prstGeom>
        </p:spPr>
      </p:pic>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Τα άτομα του μορίου του νερού</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8" name="7 - TextBox"/>
          <p:cNvSpPr txBox="1"/>
          <p:nvPr/>
        </p:nvSpPr>
        <p:spPr>
          <a:xfrm>
            <a:off x="300446" y="1541417"/>
            <a:ext cx="11338559" cy="830997"/>
          </a:xfrm>
          <a:prstGeom prst="rect">
            <a:avLst/>
          </a:prstGeom>
          <a:noFill/>
        </p:spPr>
        <p:txBody>
          <a:bodyPr wrap="square" rtlCol="0">
            <a:spAutoFit/>
          </a:bodyPr>
          <a:lstStyle/>
          <a:p>
            <a:r>
              <a:rPr lang="el-GR" sz="2400" b="1" dirty="0" smtClean="0">
                <a:solidFill>
                  <a:srgbClr val="002060"/>
                </a:solidFill>
                <a:latin typeface="Cambria" pitchFamily="18" charset="0"/>
                <a:ea typeface="Cambria" pitchFamily="18" charset="0"/>
              </a:rPr>
              <a:t>Τα άτομα είναι πολύ μικροσκοπικά για να παρατηρηθούν.</a:t>
            </a:r>
          </a:p>
          <a:p>
            <a:r>
              <a:rPr lang="el-GR" sz="2400" b="1" dirty="0" smtClean="0">
                <a:solidFill>
                  <a:srgbClr val="002060"/>
                </a:solidFill>
                <a:latin typeface="Cambria" pitchFamily="18" charset="0"/>
                <a:ea typeface="Cambria" pitchFamily="18" charset="0"/>
              </a:rPr>
              <a:t>Για την περιγραφή ή την οπτικοποίησή τους αναπαριστούνται με μοντέλα. </a:t>
            </a:r>
            <a:endParaRPr lang="el-GR" sz="2400" dirty="0"/>
          </a:p>
        </p:txBody>
      </p:sp>
      <p:sp>
        <p:nvSpPr>
          <p:cNvPr id="15" name="14 - Δεξιό άγκιστρο"/>
          <p:cNvSpPr/>
          <p:nvPr/>
        </p:nvSpPr>
        <p:spPr>
          <a:xfrm>
            <a:off x="2821577" y="5068389"/>
            <a:ext cx="365760" cy="627017"/>
          </a:xfrm>
          <a:prstGeom prst="rightBrace">
            <a:avLst>
              <a:gd name="adj1" fmla="val 8333"/>
              <a:gd name="adj2" fmla="val 479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grpSp>
        <p:nvGrpSpPr>
          <p:cNvPr id="18" name="17 - Ομάδα"/>
          <p:cNvGrpSpPr/>
          <p:nvPr/>
        </p:nvGrpSpPr>
        <p:grpSpPr>
          <a:xfrm>
            <a:off x="548640" y="4389118"/>
            <a:ext cx="4362994" cy="2468882"/>
            <a:chOff x="548640" y="4389118"/>
            <a:chExt cx="4362994" cy="2468882"/>
          </a:xfrm>
        </p:grpSpPr>
        <p:sp>
          <p:nvSpPr>
            <p:cNvPr id="7" name="6 - TextBox"/>
            <p:cNvSpPr txBox="1"/>
            <p:nvPr/>
          </p:nvSpPr>
          <p:spPr>
            <a:xfrm>
              <a:off x="548640" y="4389118"/>
              <a:ext cx="2782390" cy="461665"/>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Άτομο υδρογόνου</a:t>
              </a:r>
              <a:endParaRPr lang="el-GR" sz="2400" dirty="0">
                <a:solidFill>
                  <a:srgbClr val="002060"/>
                </a:solidFill>
                <a:latin typeface="Cambria" pitchFamily="18" charset="0"/>
                <a:ea typeface="Cambria" pitchFamily="18" charset="0"/>
              </a:endParaRPr>
            </a:p>
          </p:txBody>
        </p:sp>
        <p:sp>
          <p:nvSpPr>
            <p:cNvPr id="14" name="13 - TextBox"/>
            <p:cNvSpPr txBox="1"/>
            <p:nvPr/>
          </p:nvSpPr>
          <p:spPr>
            <a:xfrm>
              <a:off x="627016" y="4919008"/>
              <a:ext cx="2325189" cy="1938992"/>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1 πρωτόνιο (+) 1 ηλεκτρόνιο (-)</a:t>
              </a:r>
            </a:p>
            <a:p>
              <a:r>
                <a:rPr lang="el-GR" sz="2400" dirty="0" smtClean="0">
                  <a:solidFill>
                    <a:srgbClr val="002060"/>
                  </a:solidFill>
                  <a:latin typeface="Cambria" pitchFamily="18" charset="0"/>
                  <a:ea typeface="Cambria" pitchFamily="18" charset="0"/>
                </a:rPr>
                <a:t>0 νετρόνια (0)</a:t>
              </a:r>
            </a:p>
            <a:p>
              <a:endParaRPr lang="el-GR" sz="2400" dirty="0" smtClean="0">
                <a:solidFill>
                  <a:srgbClr val="002060"/>
                </a:solidFill>
                <a:latin typeface="Cambria" pitchFamily="18" charset="0"/>
                <a:ea typeface="Cambria" pitchFamily="18" charset="0"/>
              </a:endParaRPr>
            </a:p>
            <a:p>
              <a:endParaRPr lang="el-GR" sz="2400" dirty="0">
                <a:solidFill>
                  <a:srgbClr val="002060"/>
                </a:solidFill>
                <a:latin typeface="Cambria" pitchFamily="18" charset="0"/>
                <a:ea typeface="Cambria" pitchFamily="18" charset="0"/>
              </a:endParaRPr>
            </a:p>
          </p:txBody>
        </p:sp>
        <p:sp>
          <p:nvSpPr>
            <p:cNvPr id="16" name="15 - TextBox"/>
            <p:cNvSpPr txBox="1"/>
            <p:nvPr/>
          </p:nvSpPr>
          <p:spPr>
            <a:xfrm>
              <a:off x="3226526" y="4963887"/>
              <a:ext cx="1685108" cy="830997"/>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Συνολικό</a:t>
              </a:r>
            </a:p>
            <a:p>
              <a:r>
                <a:rPr lang="el-GR" sz="2400" dirty="0" smtClean="0">
                  <a:solidFill>
                    <a:srgbClr val="002060"/>
                  </a:solidFill>
                  <a:latin typeface="Cambria" pitchFamily="18" charset="0"/>
                  <a:ea typeface="Cambria" pitchFamily="18" charset="0"/>
                </a:rPr>
                <a:t>Φορτίο (0)</a:t>
              </a:r>
              <a:endParaRPr lang="el-GR" sz="2400" dirty="0">
                <a:solidFill>
                  <a:srgbClr val="002060"/>
                </a:solidFill>
                <a:latin typeface="Cambria" pitchFamily="18" charset="0"/>
                <a:ea typeface="Cambria" pitchFamily="18" charset="0"/>
              </a:endParaRPr>
            </a:p>
          </p:txBody>
        </p:sp>
      </p:grpSp>
      <p:grpSp>
        <p:nvGrpSpPr>
          <p:cNvPr id="19" name="18 - Ομάδα"/>
          <p:cNvGrpSpPr/>
          <p:nvPr/>
        </p:nvGrpSpPr>
        <p:grpSpPr>
          <a:xfrm>
            <a:off x="6553200" y="4389118"/>
            <a:ext cx="4362994" cy="2468882"/>
            <a:chOff x="548640" y="4389118"/>
            <a:chExt cx="4362994" cy="2468882"/>
          </a:xfrm>
        </p:grpSpPr>
        <p:sp>
          <p:nvSpPr>
            <p:cNvPr id="20" name="19 - TextBox"/>
            <p:cNvSpPr txBox="1"/>
            <p:nvPr/>
          </p:nvSpPr>
          <p:spPr>
            <a:xfrm>
              <a:off x="548640" y="4389118"/>
              <a:ext cx="2782390" cy="461665"/>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Άτομο οξυγόνου</a:t>
              </a:r>
              <a:endParaRPr lang="el-GR" sz="2400" dirty="0">
                <a:solidFill>
                  <a:srgbClr val="002060"/>
                </a:solidFill>
                <a:latin typeface="Cambria" pitchFamily="18" charset="0"/>
                <a:ea typeface="Cambria" pitchFamily="18" charset="0"/>
              </a:endParaRPr>
            </a:p>
          </p:txBody>
        </p:sp>
        <p:sp>
          <p:nvSpPr>
            <p:cNvPr id="21" name="20 - TextBox"/>
            <p:cNvSpPr txBox="1"/>
            <p:nvPr/>
          </p:nvSpPr>
          <p:spPr>
            <a:xfrm>
              <a:off x="627016" y="4919008"/>
              <a:ext cx="2325189" cy="1938992"/>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8 πρωτόνια (+) 8 ηλεκτρόνια (-)</a:t>
              </a:r>
            </a:p>
            <a:p>
              <a:r>
                <a:rPr lang="el-GR" sz="2400" dirty="0" smtClean="0">
                  <a:solidFill>
                    <a:srgbClr val="002060"/>
                  </a:solidFill>
                  <a:latin typeface="Cambria" pitchFamily="18" charset="0"/>
                  <a:ea typeface="Cambria" pitchFamily="18" charset="0"/>
                </a:rPr>
                <a:t>8 νετρόνια (0)</a:t>
              </a:r>
            </a:p>
            <a:p>
              <a:endParaRPr lang="el-GR" sz="2400" dirty="0" smtClean="0">
                <a:solidFill>
                  <a:srgbClr val="002060"/>
                </a:solidFill>
                <a:latin typeface="Cambria" pitchFamily="18" charset="0"/>
                <a:ea typeface="Cambria" pitchFamily="18" charset="0"/>
              </a:endParaRPr>
            </a:p>
            <a:p>
              <a:endParaRPr lang="el-GR" sz="2400" dirty="0">
                <a:solidFill>
                  <a:srgbClr val="002060"/>
                </a:solidFill>
                <a:latin typeface="Cambria" pitchFamily="18" charset="0"/>
                <a:ea typeface="Cambria" pitchFamily="18" charset="0"/>
              </a:endParaRPr>
            </a:p>
          </p:txBody>
        </p:sp>
        <p:sp>
          <p:nvSpPr>
            <p:cNvPr id="22" name="21 - TextBox"/>
            <p:cNvSpPr txBox="1"/>
            <p:nvPr/>
          </p:nvSpPr>
          <p:spPr>
            <a:xfrm>
              <a:off x="3226526" y="4963887"/>
              <a:ext cx="1685108" cy="830997"/>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Συνολικό</a:t>
              </a:r>
            </a:p>
            <a:p>
              <a:r>
                <a:rPr lang="el-GR" sz="2400" dirty="0" smtClean="0">
                  <a:solidFill>
                    <a:srgbClr val="002060"/>
                  </a:solidFill>
                  <a:latin typeface="Cambria" pitchFamily="18" charset="0"/>
                  <a:ea typeface="Cambria" pitchFamily="18" charset="0"/>
                </a:rPr>
                <a:t>Φορτίο (0)</a:t>
              </a:r>
              <a:endParaRPr lang="el-GR" sz="2400" dirty="0">
                <a:solidFill>
                  <a:srgbClr val="002060"/>
                </a:solidFill>
                <a:latin typeface="Cambria" pitchFamily="18" charset="0"/>
                <a:ea typeface="Cambria" pitchFamily="18" charset="0"/>
              </a:endParaRPr>
            </a:p>
          </p:txBody>
        </p:sp>
      </p:grpSp>
      <p:pic>
        <p:nvPicPr>
          <p:cNvPr id="24" name="23 - Εικόνα" descr="ΑΤΟΜΟ ΥΔΡ.jpg"/>
          <p:cNvPicPr>
            <a:picLocks noChangeAspect="1"/>
          </p:cNvPicPr>
          <p:nvPr/>
        </p:nvPicPr>
        <p:blipFill>
          <a:blip r:embed="rId3"/>
          <a:stretch>
            <a:fillRect/>
          </a:stretch>
        </p:blipFill>
        <p:spPr>
          <a:xfrm>
            <a:off x="751794" y="2395537"/>
            <a:ext cx="2066925" cy="2066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Μόρια υδρογόνου οξυγόνου</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pic>
        <p:nvPicPr>
          <p:cNvPr id="6" name="5 - Εικόνα" descr="ΜΟΡΙΟ ΟΞ-ΥΔΡ.jpg"/>
          <p:cNvPicPr>
            <a:picLocks noChangeAspect="1"/>
          </p:cNvPicPr>
          <p:nvPr/>
        </p:nvPicPr>
        <p:blipFill>
          <a:blip r:embed="rId2"/>
          <a:stretch>
            <a:fillRect/>
          </a:stretch>
        </p:blipFill>
        <p:spPr>
          <a:xfrm>
            <a:off x="762545" y="2815726"/>
            <a:ext cx="4132722" cy="2670674"/>
          </a:xfrm>
          <a:prstGeom prst="rect">
            <a:avLst/>
          </a:prstGeom>
        </p:spPr>
      </p:pic>
      <p:sp>
        <p:nvSpPr>
          <p:cNvPr id="7" name="6 - Ορθογώνιο"/>
          <p:cNvSpPr/>
          <p:nvPr/>
        </p:nvSpPr>
        <p:spPr>
          <a:xfrm>
            <a:off x="1084218" y="1564418"/>
            <a:ext cx="10175966" cy="830997"/>
          </a:xfrm>
          <a:prstGeom prst="rect">
            <a:avLst/>
          </a:prstGeom>
        </p:spPr>
        <p:txBody>
          <a:bodyPr wrap="square">
            <a:spAutoFit/>
          </a:bodyPr>
          <a:lstStyle/>
          <a:p>
            <a:pPr algn="ctr"/>
            <a:r>
              <a:rPr lang="el-GR" sz="2400" dirty="0" smtClean="0">
                <a:solidFill>
                  <a:schemeClr val="accent4">
                    <a:lumMod val="50000"/>
                  </a:schemeClr>
                </a:solidFill>
                <a:latin typeface="Cambria" pitchFamily="18" charset="0"/>
                <a:ea typeface="Cambria" pitchFamily="18" charset="0"/>
              </a:rPr>
              <a:t>Το οξυγόνο και το υδρογόνο συνήθως δεν βρίσκονται μόνο ως άτομα σε φυσική κατάσταση</a:t>
            </a:r>
            <a:endParaRPr lang="el-GR" sz="2400" dirty="0">
              <a:solidFill>
                <a:schemeClr val="accent4">
                  <a:lumMod val="50000"/>
                </a:schemeClr>
              </a:solidFill>
              <a:latin typeface="Cambria" pitchFamily="18" charset="0"/>
              <a:ea typeface="Cambria" pitchFamily="18" charset="0"/>
            </a:endParaRPr>
          </a:p>
        </p:txBody>
      </p:sp>
      <p:sp>
        <p:nvSpPr>
          <p:cNvPr id="8" name="7 - TextBox"/>
          <p:cNvSpPr txBox="1"/>
          <p:nvPr/>
        </p:nvSpPr>
        <p:spPr>
          <a:xfrm>
            <a:off x="5839096" y="2847703"/>
            <a:ext cx="5408023" cy="830997"/>
          </a:xfrm>
          <a:prstGeom prst="rect">
            <a:avLst/>
          </a:prstGeom>
          <a:noFill/>
        </p:spPr>
        <p:txBody>
          <a:bodyPr wrap="square" rtlCol="0">
            <a:spAutoFit/>
          </a:bodyPr>
          <a:lstStyle/>
          <a:p>
            <a:r>
              <a:rPr lang="el-GR" sz="2400" dirty="0" smtClean="0">
                <a:solidFill>
                  <a:schemeClr val="accent4">
                    <a:lumMod val="50000"/>
                  </a:schemeClr>
                </a:solidFill>
                <a:latin typeface="Cambria" pitchFamily="18" charset="0"/>
                <a:ea typeface="Cambria" pitchFamily="18" charset="0"/>
              </a:rPr>
              <a:t>Το μόριο του υδρογόνου αποτελείται από δύο άτομα υδρογόνου (Η</a:t>
            </a:r>
            <a:r>
              <a:rPr lang="el-GR" sz="2400" baseline="-25000" dirty="0" smtClean="0">
                <a:solidFill>
                  <a:schemeClr val="accent4">
                    <a:lumMod val="50000"/>
                  </a:schemeClr>
                </a:solidFill>
                <a:latin typeface="Cambria" pitchFamily="18" charset="0"/>
                <a:ea typeface="Cambria" pitchFamily="18" charset="0"/>
              </a:rPr>
              <a:t>2</a:t>
            </a:r>
            <a:r>
              <a:rPr lang="el-GR" sz="2400" dirty="0" smtClean="0">
                <a:solidFill>
                  <a:schemeClr val="accent4">
                    <a:lumMod val="50000"/>
                  </a:schemeClr>
                </a:solidFill>
                <a:latin typeface="Cambria" pitchFamily="18" charset="0"/>
                <a:ea typeface="Cambria" pitchFamily="18" charset="0"/>
              </a:rPr>
              <a:t>)</a:t>
            </a:r>
            <a:endParaRPr lang="el-GR" sz="2400" dirty="0">
              <a:solidFill>
                <a:schemeClr val="accent4">
                  <a:lumMod val="50000"/>
                </a:schemeClr>
              </a:solidFill>
              <a:latin typeface="Cambria" pitchFamily="18" charset="0"/>
              <a:ea typeface="Cambria" pitchFamily="18" charset="0"/>
            </a:endParaRPr>
          </a:p>
        </p:txBody>
      </p:sp>
      <p:sp>
        <p:nvSpPr>
          <p:cNvPr id="9" name="8 - TextBox"/>
          <p:cNvSpPr txBox="1"/>
          <p:nvPr/>
        </p:nvSpPr>
        <p:spPr>
          <a:xfrm>
            <a:off x="5952308" y="4345577"/>
            <a:ext cx="5408023" cy="830997"/>
          </a:xfrm>
          <a:prstGeom prst="rect">
            <a:avLst/>
          </a:prstGeom>
          <a:noFill/>
        </p:spPr>
        <p:txBody>
          <a:bodyPr wrap="square" rtlCol="0">
            <a:spAutoFit/>
          </a:bodyPr>
          <a:lstStyle/>
          <a:p>
            <a:r>
              <a:rPr lang="el-GR" sz="2400" dirty="0" smtClean="0">
                <a:solidFill>
                  <a:schemeClr val="accent4">
                    <a:lumMod val="50000"/>
                  </a:schemeClr>
                </a:solidFill>
                <a:latin typeface="Cambria" pitchFamily="18" charset="0"/>
                <a:ea typeface="Cambria" pitchFamily="18" charset="0"/>
              </a:rPr>
              <a:t>Το μόριο του οξυγόνου αποτελείται από δύο άτομα οξυγόνου (Ο</a:t>
            </a:r>
            <a:r>
              <a:rPr lang="el-GR" sz="2400" baseline="-25000" dirty="0" smtClean="0">
                <a:solidFill>
                  <a:schemeClr val="accent4">
                    <a:lumMod val="50000"/>
                  </a:schemeClr>
                </a:solidFill>
                <a:latin typeface="Cambria" pitchFamily="18" charset="0"/>
                <a:ea typeface="Cambria" pitchFamily="18" charset="0"/>
              </a:rPr>
              <a:t>2</a:t>
            </a:r>
            <a:r>
              <a:rPr lang="el-GR" sz="2400" dirty="0" smtClean="0">
                <a:solidFill>
                  <a:schemeClr val="accent4">
                    <a:lumMod val="50000"/>
                  </a:schemeClr>
                </a:solidFill>
                <a:latin typeface="Cambria" pitchFamily="18" charset="0"/>
                <a:ea typeface="Cambria" pitchFamily="18" charset="0"/>
              </a:rPr>
              <a:t>)</a:t>
            </a:r>
            <a:endParaRPr lang="el-GR" sz="2400" dirty="0">
              <a:solidFill>
                <a:schemeClr val="accent4">
                  <a:lumMod val="50000"/>
                </a:schemeClr>
              </a:solidFill>
              <a:latin typeface="Cambria" pitchFamily="18" charset="0"/>
              <a:ea typeface="Cambria" pitchFamily="18" charset="0"/>
            </a:endParaRPr>
          </a:p>
        </p:txBody>
      </p:sp>
      <p:cxnSp>
        <p:nvCxnSpPr>
          <p:cNvPr id="14" name="13 - Ευθύγραμμο βέλος σύνδεσης"/>
          <p:cNvCxnSpPr/>
          <p:nvPr/>
        </p:nvCxnSpPr>
        <p:spPr>
          <a:xfrm flipH="1" flipV="1">
            <a:off x="2547257" y="4219303"/>
            <a:ext cx="3291840" cy="5486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flipH="1" flipV="1">
            <a:off x="2481943" y="3317966"/>
            <a:ext cx="3304905" cy="104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 Εικόνα" descr="ΔΕΣΜΟΣ ΥΔΡ.jpg"/>
          <p:cNvPicPr>
            <a:picLocks noChangeAspect="1"/>
          </p:cNvPicPr>
          <p:nvPr/>
        </p:nvPicPr>
        <p:blipFill>
          <a:blip r:embed="rId2"/>
          <a:stretch>
            <a:fillRect/>
          </a:stretch>
        </p:blipFill>
        <p:spPr>
          <a:xfrm>
            <a:off x="3069772" y="2564858"/>
            <a:ext cx="2973948" cy="2960730"/>
          </a:xfrm>
          <a:prstGeom prst="rect">
            <a:avLst/>
          </a:prstGeom>
        </p:spPr>
      </p:pic>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Δεσμός υδρογόνου στο νερό</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7" name="6 - Ορθογώνιο"/>
          <p:cNvSpPr/>
          <p:nvPr/>
        </p:nvSpPr>
        <p:spPr>
          <a:xfrm>
            <a:off x="1084218" y="1564418"/>
            <a:ext cx="10175966" cy="1200329"/>
          </a:xfrm>
          <a:prstGeom prst="rect">
            <a:avLst/>
          </a:prstGeom>
        </p:spPr>
        <p:txBody>
          <a:bodyPr wrap="square">
            <a:spAutoFit/>
          </a:bodyPr>
          <a:lstStyle/>
          <a:p>
            <a:pPr algn="ctr"/>
            <a:r>
              <a:rPr lang="el-GR" sz="2400" dirty="0" smtClean="0">
                <a:solidFill>
                  <a:schemeClr val="accent4">
                    <a:lumMod val="50000"/>
                  </a:schemeClr>
                </a:solidFill>
                <a:latin typeface="Cambria" pitchFamily="18" charset="0"/>
                <a:ea typeface="Cambria" pitchFamily="18" charset="0"/>
              </a:rPr>
              <a:t>Τα μόρια του νερού δεν είναι αρκετά συμμετρικά και έλκονται μεταξύ τους.</a:t>
            </a:r>
          </a:p>
          <a:p>
            <a:pPr algn="ctr"/>
            <a:r>
              <a:rPr lang="el-GR" sz="2400" dirty="0" smtClean="0">
                <a:solidFill>
                  <a:schemeClr val="accent4">
                    <a:lumMod val="50000"/>
                  </a:schemeClr>
                </a:solidFill>
                <a:latin typeface="Cambria" pitchFamily="18" charset="0"/>
                <a:ea typeface="Cambria" pitchFamily="18" charset="0"/>
              </a:rPr>
              <a:t>Η έλξη μεταξύ των μορίων του νερού αναφέρεται ως δεσμός υδρογόνου.</a:t>
            </a:r>
          </a:p>
          <a:p>
            <a:pPr algn="ctr"/>
            <a:endParaRPr lang="el-GR" sz="2400" dirty="0">
              <a:solidFill>
                <a:schemeClr val="accent4">
                  <a:lumMod val="50000"/>
                </a:schemeClr>
              </a:solidFill>
              <a:latin typeface="Cambria" pitchFamily="18" charset="0"/>
              <a:ea typeface="Cambria" pitchFamily="18" charset="0"/>
            </a:endParaRPr>
          </a:p>
        </p:txBody>
      </p:sp>
      <p:sp>
        <p:nvSpPr>
          <p:cNvPr id="8" name="7 - TextBox"/>
          <p:cNvSpPr txBox="1"/>
          <p:nvPr/>
        </p:nvSpPr>
        <p:spPr>
          <a:xfrm>
            <a:off x="7184571" y="2508069"/>
            <a:ext cx="4402184" cy="830997"/>
          </a:xfrm>
          <a:prstGeom prst="rect">
            <a:avLst/>
          </a:prstGeom>
          <a:noFill/>
        </p:spPr>
        <p:txBody>
          <a:bodyPr wrap="square" rtlCol="0">
            <a:spAutoFit/>
          </a:bodyPr>
          <a:lstStyle/>
          <a:p>
            <a:r>
              <a:rPr lang="el-GR" sz="2400" dirty="0" smtClean="0">
                <a:solidFill>
                  <a:schemeClr val="accent4">
                    <a:lumMod val="50000"/>
                  </a:schemeClr>
                </a:solidFill>
                <a:latin typeface="Cambria" pitchFamily="18" charset="0"/>
                <a:ea typeface="Cambria" pitchFamily="18" charset="0"/>
              </a:rPr>
              <a:t>Η πλευρά του οξυγόνου είναι φορτισμένη θετικά (+)</a:t>
            </a:r>
            <a:endParaRPr lang="el-GR" sz="2400" dirty="0">
              <a:solidFill>
                <a:schemeClr val="accent4">
                  <a:lumMod val="50000"/>
                </a:schemeClr>
              </a:solidFill>
              <a:latin typeface="Cambria" pitchFamily="18" charset="0"/>
              <a:ea typeface="Cambria" pitchFamily="18" charset="0"/>
            </a:endParaRPr>
          </a:p>
        </p:txBody>
      </p:sp>
      <p:cxnSp>
        <p:nvCxnSpPr>
          <p:cNvPr id="14" name="13 - Ευθύγραμμο βέλος σύνδεσης"/>
          <p:cNvCxnSpPr>
            <a:stCxn id="17" idx="1"/>
          </p:cNvCxnSpPr>
          <p:nvPr/>
        </p:nvCxnSpPr>
        <p:spPr>
          <a:xfrm flipH="1" flipV="1">
            <a:off x="4741817" y="3814354"/>
            <a:ext cx="2451462" cy="14431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a:stCxn id="8" idx="1"/>
          </p:cNvCxnSpPr>
          <p:nvPr/>
        </p:nvCxnSpPr>
        <p:spPr>
          <a:xfrm flipH="1">
            <a:off x="4846320" y="2923568"/>
            <a:ext cx="2338251" cy="2637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7193279" y="4841966"/>
            <a:ext cx="4210595" cy="830997"/>
          </a:xfrm>
          <a:prstGeom prst="rect">
            <a:avLst/>
          </a:prstGeom>
          <a:noFill/>
        </p:spPr>
        <p:txBody>
          <a:bodyPr wrap="square" rtlCol="0">
            <a:spAutoFit/>
          </a:bodyPr>
          <a:lstStyle/>
          <a:p>
            <a:r>
              <a:rPr lang="el-GR" sz="2400" dirty="0" smtClean="0">
                <a:solidFill>
                  <a:schemeClr val="accent4">
                    <a:lumMod val="50000"/>
                  </a:schemeClr>
                </a:solidFill>
                <a:latin typeface="Cambria" pitchFamily="18" charset="0"/>
                <a:ea typeface="Cambria" pitchFamily="18" charset="0"/>
              </a:rPr>
              <a:t>Η πλευρά του υδρογόνου είναι φορτισμένη αρνητικά (-)</a:t>
            </a:r>
            <a:endParaRPr lang="el-GR" sz="2400" dirty="0">
              <a:solidFill>
                <a:schemeClr val="accent4">
                  <a:lumMod val="50000"/>
                </a:schemeClr>
              </a:solidFill>
              <a:latin typeface="Cambria" pitchFamily="18" charset="0"/>
              <a:ea typeface="Cambria" pitchFamily="18" charset="0"/>
            </a:endParaRPr>
          </a:p>
        </p:txBody>
      </p:sp>
      <p:sp>
        <p:nvSpPr>
          <p:cNvPr id="25" name="24 - TextBox"/>
          <p:cNvSpPr txBox="1"/>
          <p:nvPr/>
        </p:nvSpPr>
        <p:spPr>
          <a:xfrm>
            <a:off x="5172891" y="3618411"/>
            <a:ext cx="2690949" cy="461665"/>
          </a:xfrm>
          <a:prstGeom prst="rect">
            <a:avLst/>
          </a:prstGeom>
          <a:solidFill>
            <a:schemeClr val="accent1"/>
          </a:solidFill>
        </p:spPr>
        <p:txBody>
          <a:bodyPr wrap="square" rtlCol="0">
            <a:spAutoFit/>
          </a:bodyPr>
          <a:lstStyle/>
          <a:p>
            <a:r>
              <a:rPr lang="el-GR" sz="2400" dirty="0" smtClean="0">
                <a:solidFill>
                  <a:schemeClr val="bg1"/>
                </a:solidFill>
                <a:latin typeface="Cambria" pitchFamily="18" charset="0"/>
                <a:ea typeface="Cambria" pitchFamily="18" charset="0"/>
              </a:rPr>
              <a:t>Δεσμός υδρογόνου</a:t>
            </a:r>
            <a:endParaRPr lang="el-GR" sz="2400" dirty="0">
              <a:solidFill>
                <a:schemeClr val="bg1"/>
              </a:solidFill>
              <a:latin typeface="Cambria" pitchFamily="18" charset="0"/>
              <a:ea typeface="Cambria" pitchFamily="18" charset="0"/>
            </a:endParaRPr>
          </a:p>
        </p:txBody>
      </p:sp>
      <p:cxnSp>
        <p:nvCxnSpPr>
          <p:cNvPr id="29" name="28 - Ευθύγραμμο βέλος σύνδεσης"/>
          <p:cNvCxnSpPr/>
          <p:nvPr/>
        </p:nvCxnSpPr>
        <p:spPr>
          <a:xfrm flipH="1" flipV="1">
            <a:off x="4637314" y="3500846"/>
            <a:ext cx="679270" cy="2090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32 - Ορθογώνιο"/>
          <p:cNvSpPr/>
          <p:nvPr/>
        </p:nvSpPr>
        <p:spPr>
          <a:xfrm>
            <a:off x="0" y="2491881"/>
            <a:ext cx="3000103" cy="2308324"/>
          </a:xfrm>
          <a:prstGeom prst="rect">
            <a:avLst/>
          </a:prstGeom>
        </p:spPr>
        <p:txBody>
          <a:bodyPr wrap="square">
            <a:spAutoFit/>
          </a:bodyPr>
          <a:lstStyle/>
          <a:p>
            <a:r>
              <a:rPr lang="el-GR" sz="2400" dirty="0" smtClean="0">
                <a:solidFill>
                  <a:srgbClr val="002060"/>
                </a:solidFill>
                <a:latin typeface="Cambria" pitchFamily="18" charset="0"/>
                <a:ea typeface="Cambria" pitchFamily="18" charset="0"/>
              </a:rPr>
              <a:t>Ένα μόριο νερού μπορεί να σχηματίσει δεσμούς υδρογόνου με τέσσερα επιπλέον μόρια</a:t>
            </a:r>
            <a:endParaRPr lang="el-GR" sz="2400" dirty="0">
              <a:solidFill>
                <a:srgbClr val="002060"/>
              </a:solidFill>
              <a:latin typeface="Cambria" pitchFamily="18" charset="0"/>
              <a:ea typeface="Cambria" pitchFamily="18" charset="0"/>
            </a:endParaRPr>
          </a:p>
        </p:txBody>
      </p:sp>
      <p:cxnSp>
        <p:nvCxnSpPr>
          <p:cNvPr id="34" name="33 - Ευθύγραμμο βέλος σύνδεσης"/>
          <p:cNvCxnSpPr/>
          <p:nvPr/>
        </p:nvCxnSpPr>
        <p:spPr>
          <a:xfrm>
            <a:off x="1515291" y="2926080"/>
            <a:ext cx="2625635" cy="9927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36 - TextBox"/>
          <p:cNvSpPr txBox="1"/>
          <p:nvPr/>
        </p:nvSpPr>
        <p:spPr>
          <a:xfrm>
            <a:off x="9287691" y="3709851"/>
            <a:ext cx="2272937" cy="830997"/>
          </a:xfrm>
          <a:prstGeom prst="rect">
            <a:avLst/>
          </a:prstGeom>
          <a:solidFill>
            <a:schemeClr val="accent1"/>
          </a:solidFill>
        </p:spPr>
        <p:txBody>
          <a:bodyPr wrap="square" rtlCol="0">
            <a:spAutoFit/>
          </a:bodyPr>
          <a:lstStyle/>
          <a:p>
            <a:pPr algn="ctr"/>
            <a:r>
              <a:rPr lang="el-GR" sz="2400" b="1" dirty="0" smtClean="0">
                <a:solidFill>
                  <a:schemeClr val="bg1"/>
                </a:solidFill>
                <a:latin typeface="Cambria" pitchFamily="18" charset="0"/>
                <a:ea typeface="Cambria" pitchFamily="18" charset="0"/>
              </a:rPr>
              <a:t>πολικότητα</a:t>
            </a:r>
            <a:r>
              <a:rPr lang="el-GR" sz="2400" dirty="0" smtClean="0">
                <a:solidFill>
                  <a:schemeClr val="bg1"/>
                </a:solidFill>
                <a:latin typeface="Cambria" pitchFamily="18" charset="0"/>
                <a:ea typeface="Cambria" pitchFamily="18" charset="0"/>
              </a:rPr>
              <a:t> μορίων νερού</a:t>
            </a:r>
            <a:endParaRPr lang="el-GR" sz="2400" dirty="0">
              <a:solidFill>
                <a:schemeClr val="bg1"/>
              </a:solidFill>
              <a:latin typeface="Cambria" pitchFamily="18" charset="0"/>
              <a:ea typeface="Cambria" pitchFamily="18" charset="0"/>
            </a:endParaRPr>
          </a:p>
        </p:txBody>
      </p:sp>
      <p:cxnSp>
        <p:nvCxnSpPr>
          <p:cNvPr id="39" name="38 - Shape"/>
          <p:cNvCxnSpPr/>
          <p:nvPr/>
        </p:nvCxnSpPr>
        <p:spPr>
          <a:xfrm rot="5400000">
            <a:off x="10345783" y="4297680"/>
            <a:ext cx="1489166" cy="914400"/>
          </a:xfrm>
          <a:prstGeom prst="curvedConnector3">
            <a:avLst>
              <a:gd name="adj1" fmla="val 10087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38 - Shape"/>
          <p:cNvCxnSpPr>
            <a:stCxn id="37" idx="3"/>
          </p:cNvCxnSpPr>
          <p:nvPr/>
        </p:nvCxnSpPr>
        <p:spPr>
          <a:xfrm flipH="1" flipV="1">
            <a:off x="10241284" y="3161211"/>
            <a:ext cx="1319344" cy="964139"/>
          </a:xfrm>
          <a:prstGeom prst="curvedConnector3">
            <a:avLst>
              <a:gd name="adj1" fmla="val 49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17 - Ορθογώνιο"/>
          <p:cNvSpPr/>
          <p:nvPr/>
        </p:nvSpPr>
        <p:spPr>
          <a:xfrm>
            <a:off x="0" y="5584247"/>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Πυκνότητα</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391885" y="1907179"/>
            <a:ext cx="11273246" cy="3416320"/>
          </a:xfrm>
          <a:prstGeom prst="rect">
            <a:avLst/>
          </a:prstGeom>
        </p:spPr>
        <p:txBody>
          <a:bodyPr wrap="square">
            <a:spAutoFit/>
          </a:bodyPr>
          <a:lstStyle/>
          <a:p>
            <a:pPr algn="ctr"/>
            <a:r>
              <a:rPr lang="el-GR" sz="2400" dirty="0" smtClean="0">
                <a:solidFill>
                  <a:srgbClr val="002060"/>
                </a:solidFill>
                <a:latin typeface="Cambria" pitchFamily="18" charset="0"/>
                <a:ea typeface="Cambria" pitchFamily="18" charset="0"/>
              </a:rPr>
              <a:t>Στα περισσότερα υλικά, τα μόρια κινούνται πλησιέστερα το ένα στο άλλο όταν  ψύχονται. Ο χώρος που καταλαμβάνουν τα μόριά τους ή ο όγκος τους μειώνεται.</a:t>
            </a: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pPr algn="ctr"/>
            <a:r>
              <a:rPr lang="el-GR" sz="2400" dirty="0" smtClean="0">
                <a:solidFill>
                  <a:srgbClr val="002060"/>
                </a:solidFill>
                <a:latin typeface="Cambria" pitchFamily="18" charset="0"/>
                <a:ea typeface="Cambria" pitchFamily="18" charset="0"/>
              </a:rPr>
              <a:t>Άρα, η μάζα ανά μονάδα όγκου, δηλ. η «</a:t>
            </a:r>
            <a:r>
              <a:rPr lang="el-GR" sz="2400" b="1" dirty="0" smtClean="0">
                <a:solidFill>
                  <a:srgbClr val="002060"/>
                </a:solidFill>
                <a:latin typeface="Cambria" pitchFamily="18" charset="0"/>
                <a:ea typeface="Cambria" pitchFamily="18" charset="0"/>
              </a:rPr>
              <a:t>πυκνότητα</a:t>
            </a:r>
            <a:r>
              <a:rPr lang="el-GR" sz="2400" dirty="0" smtClean="0">
                <a:solidFill>
                  <a:srgbClr val="002060"/>
                </a:solidFill>
                <a:latin typeface="Cambria" pitchFamily="18" charset="0"/>
                <a:ea typeface="Cambria" pitchFamily="18" charset="0"/>
              </a:rPr>
              <a:t>», αυξάνεται</a:t>
            </a:r>
          </a:p>
          <a:p>
            <a:endParaRPr lang="el-GR" sz="2400" dirty="0" smtClean="0">
              <a:solidFill>
                <a:srgbClr val="002060"/>
              </a:solidFill>
              <a:latin typeface="Cambria" pitchFamily="18" charset="0"/>
              <a:ea typeface="Cambria" pitchFamily="18" charset="0"/>
            </a:endParaRPr>
          </a:p>
        </p:txBody>
      </p:sp>
      <p:pic>
        <p:nvPicPr>
          <p:cNvPr id="6" name="5 - Εικόνα" descr="ΠΥΚΝΟΤΗΤΑ.jpg"/>
          <p:cNvPicPr>
            <a:picLocks noChangeAspect="1"/>
          </p:cNvPicPr>
          <p:nvPr/>
        </p:nvPicPr>
        <p:blipFill>
          <a:blip r:embed="rId2"/>
          <a:stretch>
            <a:fillRect/>
          </a:stretch>
        </p:blipFill>
        <p:spPr>
          <a:xfrm>
            <a:off x="4305300" y="2790825"/>
            <a:ext cx="3581400" cy="1276350"/>
          </a:xfrm>
          <a:prstGeom prst="rect">
            <a:avLst/>
          </a:prstGeom>
        </p:spPr>
      </p:pic>
      <p:cxnSp>
        <p:nvCxnSpPr>
          <p:cNvPr id="8" name="7 - Ευθύγραμμο βέλος σύνδεσης"/>
          <p:cNvCxnSpPr/>
          <p:nvPr/>
        </p:nvCxnSpPr>
        <p:spPr>
          <a:xfrm flipH="1">
            <a:off x="5904411" y="3853543"/>
            <a:ext cx="44413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5564778" y="4036424"/>
            <a:ext cx="1201783" cy="461665"/>
          </a:xfrm>
          <a:prstGeom prst="rect">
            <a:avLst/>
          </a:prstGeom>
          <a:solidFill>
            <a:schemeClr val="accent1"/>
          </a:solidFill>
        </p:spPr>
        <p:txBody>
          <a:bodyPr wrap="square" rtlCol="0">
            <a:spAutoFit/>
          </a:bodyPr>
          <a:lstStyle/>
          <a:p>
            <a:pPr algn="ctr"/>
            <a:r>
              <a:rPr lang="el-GR" sz="2400" dirty="0" smtClean="0">
                <a:solidFill>
                  <a:schemeClr val="bg1"/>
                </a:solidFill>
              </a:rPr>
              <a:t>ψύξη</a:t>
            </a:r>
            <a:endParaRPr lang="el-GR"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1886" y="540904"/>
            <a:ext cx="11443063"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4400" b="1"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Στόχοι</a:t>
            </a:r>
            <a:endParaRPr kumimoji="0" lang="el-GR" sz="4400" b="1" i="0" u="none" strike="noStrike" cap="none" normalizeH="0" baseline="0" dirty="0" smtClean="0">
              <a:ln>
                <a:noFill/>
              </a:ln>
              <a:solidFill>
                <a:schemeClr val="tx2">
                  <a:lumMod val="50000"/>
                </a:schemeClr>
              </a:solidFill>
              <a:effectLst/>
              <a:latin typeface="Arial" pitchFamily="34" charset="0"/>
              <a:cs typeface="Arial" pitchFamily="34" charset="0"/>
            </a:endParaRPr>
          </a:p>
          <a:p>
            <a:pPr>
              <a:buNone/>
            </a:pPr>
            <a:r>
              <a:rPr lang="el-GR" sz="3200" b="1" dirty="0" smtClean="0">
                <a:solidFill>
                  <a:schemeClr val="tx2">
                    <a:lumMod val="50000"/>
                  </a:schemeClr>
                </a:solidFill>
              </a:rPr>
              <a:t>Θα είστε σε θέση να:</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0" i="0" u="none" strike="noStrike" cap="none" normalizeH="0" baseline="0" dirty="0" smtClean="0">
                <a:ln>
                  <a:noFill/>
                </a:ln>
                <a:solidFill>
                  <a:schemeClr val="tx2">
                    <a:lumMod val="50000"/>
                  </a:schemeClr>
                </a:solidFill>
                <a:effectLst/>
                <a:latin typeface="Calibri"/>
                <a:ea typeface="Times New Roman" pitchFamily="18" charset="0"/>
                <a:cs typeface="Courier New" pitchFamily="49" charset="0"/>
              </a:rPr>
              <a:t>•</a:t>
            </a:r>
            <a:r>
              <a:rPr kumimoji="0" lang="el-GR" sz="32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 Συγκρίνετε και αντιπαραβάλλετε τη θέρμανση και την ψύξη του γλυκού και του θαλασσινού νερού.</a:t>
            </a:r>
            <a:endParaRPr kumimoji="0" lang="el-GR" sz="32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0" i="0" u="none" strike="noStrike" cap="none" normalizeH="0" baseline="0" dirty="0" smtClean="0">
                <a:ln>
                  <a:noFill/>
                </a:ln>
                <a:solidFill>
                  <a:schemeClr val="tx2">
                    <a:lumMod val="50000"/>
                  </a:schemeClr>
                </a:solidFill>
                <a:effectLst/>
                <a:latin typeface="Calibri"/>
                <a:ea typeface="Times New Roman" pitchFamily="18" charset="0"/>
                <a:cs typeface="Courier New" pitchFamily="49" charset="0"/>
              </a:rPr>
              <a:t>•</a:t>
            </a:r>
            <a:r>
              <a:rPr kumimoji="0" lang="el-GR" sz="32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 Προσδιορίστε εάν οι ουσίες θα επιπλέουν ή θα βυθίζονται στο νερό, με βάση τις πυκνότητες τους.</a:t>
            </a:r>
            <a:endParaRPr kumimoji="0" lang="el-GR" sz="32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0" i="0" u="none" strike="noStrike" cap="none" normalizeH="0" baseline="0" dirty="0" smtClean="0">
                <a:ln>
                  <a:noFill/>
                </a:ln>
                <a:solidFill>
                  <a:schemeClr val="tx2">
                    <a:lumMod val="50000"/>
                  </a:schemeClr>
                </a:solidFill>
                <a:effectLst/>
                <a:latin typeface="Calibri"/>
                <a:ea typeface="Times New Roman" pitchFamily="18" charset="0"/>
                <a:cs typeface="Courier New" pitchFamily="49" charset="0"/>
              </a:rPr>
              <a:t>•</a:t>
            </a:r>
            <a:r>
              <a:rPr kumimoji="0" lang="el-GR" sz="32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 Να δίνετε παραδείγματα για το πώς οι ιδιότητες του νερού επηρεάζουν τους θαλάσσιους οργανισμούς.</a:t>
            </a:r>
            <a:endParaRPr kumimoji="0" lang="el-GR" sz="32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0" i="0" u="none" strike="noStrike" cap="none" normalizeH="0" baseline="0" dirty="0" smtClean="0">
                <a:ln>
                  <a:noFill/>
                </a:ln>
                <a:solidFill>
                  <a:schemeClr val="tx2">
                    <a:lumMod val="50000"/>
                  </a:schemeClr>
                </a:solidFill>
                <a:effectLst/>
                <a:latin typeface="Calibri"/>
                <a:ea typeface="Times New Roman" pitchFamily="18" charset="0"/>
                <a:cs typeface="Courier New" pitchFamily="49" charset="0"/>
              </a:rPr>
              <a:t>•</a:t>
            </a:r>
            <a:r>
              <a:rPr kumimoji="0" lang="el-GR" sz="32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 Να περιγράφετε τη δομή του μορίου του νερού και να συσχετίζετε</a:t>
            </a:r>
            <a:r>
              <a:rPr kumimoji="0" lang="el-GR" sz="3200" b="0" i="0" u="none" strike="noStrike" cap="none" normalizeH="0" dirty="0" smtClean="0">
                <a:ln>
                  <a:noFill/>
                </a:ln>
                <a:solidFill>
                  <a:schemeClr val="tx2">
                    <a:lumMod val="50000"/>
                  </a:schemeClr>
                </a:solidFill>
                <a:effectLst/>
                <a:latin typeface="Cambria" pitchFamily="18" charset="0"/>
                <a:ea typeface="Times New Roman" pitchFamily="18" charset="0"/>
                <a:cs typeface="Courier New" pitchFamily="49" charset="0"/>
              </a:rPr>
              <a:t> </a:t>
            </a:r>
            <a:r>
              <a:rPr kumimoji="0" lang="el-GR" sz="32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 τη δομή του με τις μοναδικές ιδιότητές</a:t>
            </a:r>
            <a:r>
              <a:rPr kumimoji="0" lang="el-GR" sz="3200" b="0" i="0" u="none" strike="noStrike" cap="none" normalizeH="0" dirty="0" smtClean="0">
                <a:ln>
                  <a:noFill/>
                </a:ln>
                <a:solidFill>
                  <a:schemeClr val="tx2">
                    <a:lumMod val="50000"/>
                  </a:schemeClr>
                </a:solidFill>
                <a:effectLst/>
                <a:latin typeface="Cambria" pitchFamily="18" charset="0"/>
                <a:ea typeface="Times New Roman" pitchFamily="18" charset="0"/>
                <a:cs typeface="Courier New" pitchFamily="49" charset="0"/>
              </a:rPr>
              <a:t> του</a:t>
            </a:r>
            <a:r>
              <a:rPr kumimoji="0" lang="el-GR" sz="3200" b="0" i="0" u="none" strike="noStrike" cap="none" normalizeH="0" baseline="0" dirty="0" smtClean="0">
                <a:ln>
                  <a:noFill/>
                </a:ln>
                <a:solidFill>
                  <a:schemeClr val="tx2">
                    <a:lumMod val="50000"/>
                  </a:schemeClr>
                </a:solidFill>
                <a:effectLst/>
                <a:latin typeface="Cambria" pitchFamily="18" charset="0"/>
                <a:ea typeface="Times New Roman" pitchFamily="18" charset="0"/>
                <a:cs typeface="Courier New" pitchFamily="49" charset="0"/>
              </a:rPr>
              <a:t>.</a:t>
            </a:r>
            <a:endParaRPr kumimoji="0" lang="el-GR" sz="32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6" name="5 - Θέση υποσέλιδου"/>
          <p:cNvSpPr>
            <a:spLocks noGrp="1"/>
          </p:cNvSpPr>
          <p:nvPr>
            <p:ph type="ftr" sz="quarter" idx="11"/>
          </p:nvPr>
        </p:nvSpPr>
        <p:spPr>
          <a:xfrm>
            <a:off x="2720369"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4" name="3 - Ορθογώνιο"/>
          <p:cNvSpPr/>
          <p:nvPr/>
        </p:nvSpPr>
        <p:spPr>
          <a:xfrm>
            <a:off x="6295648" y="711803"/>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Πυκνότητα και νερό</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365760" y="1502230"/>
            <a:ext cx="11273246" cy="2677656"/>
          </a:xfrm>
          <a:prstGeom prst="rect">
            <a:avLst/>
          </a:prstGeom>
        </p:spPr>
        <p:txBody>
          <a:bodyPr wrap="square">
            <a:spAutoFit/>
          </a:bodyPr>
          <a:lstStyle/>
          <a:p>
            <a:pPr algn="ctr"/>
            <a:r>
              <a:rPr lang="el-GR" sz="2400" dirty="0" smtClean="0">
                <a:solidFill>
                  <a:srgbClr val="002060"/>
                </a:solidFill>
                <a:latin typeface="Cambria" pitchFamily="18" charset="0"/>
                <a:ea typeface="Cambria" pitchFamily="18" charset="0"/>
              </a:rPr>
              <a:t>Λόγω της </a:t>
            </a:r>
            <a:r>
              <a:rPr lang="el-GR" sz="2400" b="1" dirty="0" smtClean="0">
                <a:solidFill>
                  <a:srgbClr val="002060"/>
                </a:solidFill>
                <a:latin typeface="Cambria" pitchFamily="18" charset="0"/>
                <a:ea typeface="Cambria" pitchFamily="18" charset="0"/>
              </a:rPr>
              <a:t>τάσης δέσμευσης του υδρογόνου </a:t>
            </a:r>
            <a:r>
              <a:rPr lang="el-GR" sz="2400" dirty="0" smtClean="0">
                <a:solidFill>
                  <a:srgbClr val="002060"/>
                </a:solidFill>
                <a:latin typeface="Cambria" pitchFamily="18" charset="0"/>
                <a:ea typeface="Cambria" pitchFamily="18" charset="0"/>
              </a:rPr>
              <a:t>μεταξύ των μορίων του νερού, αυτό συμπεριφέρεται διαφορετικά όταν ψύχεται.</a:t>
            </a: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pic>
        <p:nvPicPr>
          <p:cNvPr id="9" name="8 - Εικόνα" descr="ΠΑΓΟΣ ΝΕΡΟ.jpg"/>
          <p:cNvPicPr>
            <a:picLocks noChangeAspect="1"/>
          </p:cNvPicPr>
          <p:nvPr/>
        </p:nvPicPr>
        <p:blipFill>
          <a:blip r:embed="rId2"/>
          <a:stretch>
            <a:fillRect/>
          </a:stretch>
        </p:blipFill>
        <p:spPr>
          <a:xfrm>
            <a:off x="3062384" y="2572661"/>
            <a:ext cx="5781170" cy="3214185"/>
          </a:xfrm>
          <a:prstGeom prst="rect">
            <a:avLst/>
          </a:prstGeom>
        </p:spPr>
      </p:pic>
      <p:sp>
        <p:nvSpPr>
          <p:cNvPr id="10" name="9 - Ορθογώνιο"/>
          <p:cNvSpPr/>
          <p:nvPr/>
        </p:nvSpPr>
        <p:spPr>
          <a:xfrm>
            <a:off x="182880" y="2123442"/>
            <a:ext cx="3095897" cy="3785652"/>
          </a:xfrm>
          <a:prstGeom prst="rect">
            <a:avLst/>
          </a:prstGeom>
        </p:spPr>
        <p:txBody>
          <a:bodyPr wrap="square">
            <a:spAutoFit/>
          </a:bodyPr>
          <a:lstStyle/>
          <a:p>
            <a:r>
              <a:rPr lang="el-GR" sz="2400" dirty="0" smtClean="0">
                <a:solidFill>
                  <a:srgbClr val="002060"/>
                </a:solidFill>
                <a:latin typeface="Cambria" pitchFamily="18" charset="0"/>
                <a:ea typeface="Cambria" pitchFamily="18" charset="0"/>
              </a:rPr>
              <a:t>Όταν η θερμοκρασία πέφτει κάτω από τους 4 °</a:t>
            </a:r>
            <a:r>
              <a:rPr lang="en-US" sz="2400" dirty="0" smtClean="0">
                <a:solidFill>
                  <a:srgbClr val="002060"/>
                </a:solidFill>
                <a:latin typeface="Cambria" pitchFamily="18" charset="0"/>
                <a:ea typeface="Cambria" pitchFamily="18" charset="0"/>
              </a:rPr>
              <a:t>C</a:t>
            </a:r>
            <a:r>
              <a:rPr lang="el-GR" sz="2400" dirty="0" smtClean="0">
                <a:solidFill>
                  <a:srgbClr val="002060"/>
                </a:solidFill>
                <a:latin typeface="Cambria" pitchFamily="18" charset="0"/>
                <a:ea typeface="Cambria" pitchFamily="18" charset="0"/>
              </a:rPr>
              <a:t>, τα μόρια του νερού κινούνται λίγο πιο μακριά μεταξύ τους και σχηματίζουν κρυσταλλικές δομές. Η </a:t>
            </a:r>
            <a:r>
              <a:rPr lang="el-GR" sz="2400" b="1" dirty="0" smtClean="0">
                <a:solidFill>
                  <a:srgbClr val="002060"/>
                </a:solidFill>
                <a:latin typeface="Cambria" pitchFamily="18" charset="0"/>
                <a:ea typeface="Cambria" pitchFamily="18" charset="0"/>
              </a:rPr>
              <a:t>πυκνότητά</a:t>
            </a:r>
            <a:r>
              <a:rPr lang="el-GR" sz="2400" dirty="0" smtClean="0">
                <a:solidFill>
                  <a:srgbClr val="002060"/>
                </a:solidFill>
                <a:latin typeface="Cambria" pitchFamily="18" charset="0"/>
                <a:ea typeface="Cambria" pitchFamily="18" charset="0"/>
              </a:rPr>
              <a:t> του νερού </a:t>
            </a:r>
            <a:r>
              <a:rPr lang="el-GR" sz="2400" b="1" dirty="0" smtClean="0">
                <a:solidFill>
                  <a:srgbClr val="002060"/>
                </a:solidFill>
                <a:latin typeface="Cambria" pitchFamily="18" charset="0"/>
                <a:ea typeface="Cambria" pitchFamily="18" charset="0"/>
              </a:rPr>
              <a:t>μειώνεται.</a:t>
            </a:r>
            <a:endParaRPr lang="el-GR" sz="2400" b="1" dirty="0">
              <a:solidFill>
                <a:srgbClr val="002060"/>
              </a:solidFill>
              <a:latin typeface="Cambria" pitchFamily="18" charset="0"/>
              <a:ea typeface="Cambria" pitchFamily="18" charset="0"/>
            </a:endParaRPr>
          </a:p>
        </p:txBody>
      </p:sp>
      <p:sp>
        <p:nvSpPr>
          <p:cNvPr id="14" name="13 - TextBox"/>
          <p:cNvSpPr txBox="1"/>
          <p:nvPr/>
        </p:nvSpPr>
        <p:spPr>
          <a:xfrm>
            <a:off x="8882743" y="2638697"/>
            <a:ext cx="3122023" cy="2677656"/>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Τα μόρια νερού στους 4 °</a:t>
            </a:r>
            <a:r>
              <a:rPr lang="en-US" sz="2400" dirty="0" smtClean="0">
                <a:solidFill>
                  <a:srgbClr val="002060"/>
                </a:solidFill>
                <a:latin typeface="Cambria" pitchFamily="18" charset="0"/>
                <a:ea typeface="Cambria" pitchFamily="18" charset="0"/>
              </a:rPr>
              <a:t>C</a:t>
            </a:r>
            <a:r>
              <a:rPr lang="el-GR" sz="2400" dirty="0" smtClean="0">
                <a:solidFill>
                  <a:srgbClr val="002060"/>
                </a:solidFill>
                <a:latin typeface="Cambria" pitchFamily="18" charset="0"/>
                <a:ea typeface="Cambria" pitchFamily="18" charset="0"/>
              </a:rPr>
              <a:t> βρίσκονται στην κοντινότερη σχέση μεταξύ τους. </a:t>
            </a:r>
          </a:p>
          <a:p>
            <a:r>
              <a:rPr lang="el-GR" sz="2400" dirty="0" smtClean="0">
                <a:solidFill>
                  <a:srgbClr val="002060"/>
                </a:solidFill>
                <a:latin typeface="Cambria" pitchFamily="18" charset="0"/>
                <a:ea typeface="Cambria" pitchFamily="18" charset="0"/>
              </a:rPr>
              <a:t>Το νερό φτάνει στην </a:t>
            </a:r>
            <a:r>
              <a:rPr lang="el-GR" sz="2400" b="1" dirty="0" smtClean="0">
                <a:solidFill>
                  <a:srgbClr val="002060"/>
                </a:solidFill>
                <a:latin typeface="Cambria" pitchFamily="18" charset="0"/>
                <a:ea typeface="Cambria" pitchFamily="18" charset="0"/>
              </a:rPr>
              <a:t>υψηλότερη</a:t>
            </a:r>
            <a:r>
              <a:rPr lang="el-GR" sz="2400" dirty="0" smtClean="0">
                <a:solidFill>
                  <a:srgbClr val="002060"/>
                </a:solidFill>
                <a:latin typeface="Cambria" pitchFamily="18" charset="0"/>
                <a:ea typeface="Cambria" pitchFamily="18" charset="0"/>
              </a:rPr>
              <a:t> </a:t>
            </a:r>
            <a:r>
              <a:rPr lang="el-GR" sz="2400" b="1" dirty="0" smtClean="0">
                <a:solidFill>
                  <a:srgbClr val="002060"/>
                </a:solidFill>
                <a:latin typeface="Cambria" pitchFamily="18" charset="0"/>
                <a:ea typeface="Cambria" pitchFamily="18" charset="0"/>
              </a:rPr>
              <a:t>πυκνότητά</a:t>
            </a:r>
            <a:r>
              <a:rPr lang="el-GR" sz="2400" dirty="0" smtClean="0">
                <a:solidFill>
                  <a:srgbClr val="002060"/>
                </a:solidFill>
                <a:latin typeface="Cambria" pitchFamily="18" charset="0"/>
                <a:ea typeface="Cambria" pitchFamily="18" charset="0"/>
              </a:rPr>
              <a:t> του.</a:t>
            </a:r>
          </a:p>
        </p:txBody>
      </p:sp>
      <p:cxnSp>
        <p:nvCxnSpPr>
          <p:cNvPr id="16" name="15 - Ευθύγραμμο βέλος σύνδεσης"/>
          <p:cNvCxnSpPr/>
          <p:nvPr/>
        </p:nvCxnSpPr>
        <p:spPr>
          <a:xfrm flipH="1">
            <a:off x="7994469" y="4911635"/>
            <a:ext cx="1058092" cy="2220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23 - Καμπύλη γραμμή σύνδεσης"/>
          <p:cNvCxnSpPr/>
          <p:nvPr/>
        </p:nvCxnSpPr>
        <p:spPr>
          <a:xfrm flipV="1">
            <a:off x="2272937" y="4689566"/>
            <a:ext cx="1567543" cy="809897"/>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29 - Καμπύλη γραμμή σύνδεσης"/>
          <p:cNvCxnSpPr/>
          <p:nvPr/>
        </p:nvCxnSpPr>
        <p:spPr>
          <a:xfrm rot="5400000">
            <a:off x="1672047" y="2625638"/>
            <a:ext cx="2076995" cy="640079"/>
          </a:xfrm>
          <a:prstGeom prst="curvedConnector3">
            <a:avLst>
              <a:gd name="adj1" fmla="val 9968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38 - Ευθεία γραμμή σύνδεσης"/>
          <p:cNvCxnSpPr/>
          <p:nvPr/>
        </p:nvCxnSpPr>
        <p:spPr>
          <a:xfrm flipV="1">
            <a:off x="2011680" y="1907177"/>
            <a:ext cx="4637314" cy="13063"/>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Καταγράφω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Άτομο-Μόριο-Πυκνότητα</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365760" y="1502230"/>
            <a:ext cx="11273246" cy="3416320"/>
          </a:xfrm>
          <a:prstGeom prst="rect">
            <a:avLst/>
          </a:prstGeom>
        </p:spPr>
        <p:txBody>
          <a:bodyPr wrap="square">
            <a:spAutoFit/>
          </a:bodyPr>
          <a:lstStyle/>
          <a:p>
            <a:pPr algn="ctr"/>
            <a:r>
              <a:rPr lang="el-GR" sz="2400" dirty="0" smtClean="0">
                <a:solidFill>
                  <a:srgbClr val="002060"/>
                </a:solidFill>
                <a:latin typeface="Cambria" pitchFamily="18" charset="0"/>
                <a:ea typeface="Cambria" pitchFamily="18" charset="0"/>
              </a:rPr>
              <a:t>Σημειώστε στο </a:t>
            </a:r>
            <a:r>
              <a:rPr lang="en-US" sz="2400" dirty="0" smtClean="0">
                <a:solidFill>
                  <a:srgbClr val="002060"/>
                </a:solidFill>
                <a:latin typeface="Cambria" pitchFamily="18" charset="0"/>
                <a:ea typeface="Cambria" pitchFamily="18" charset="0"/>
              </a:rPr>
              <a:t>notebook </a:t>
            </a:r>
            <a:r>
              <a:rPr lang="el-GR" sz="2400" dirty="0" smtClean="0">
                <a:solidFill>
                  <a:srgbClr val="002060"/>
                </a:solidFill>
                <a:latin typeface="Cambria" pitchFamily="18" charset="0"/>
                <a:ea typeface="Cambria" pitchFamily="18" charset="0"/>
              </a:rPr>
              <a:t>σας</a:t>
            </a:r>
          </a:p>
          <a:p>
            <a:pPr>
              <a:buFont typeface="Arial" pitchFamily="34" charset="0"/>
              <a:buChar char="•"/>
            </a:pPr>
            <a:r>
              <a:rPr lang="el-GR" sz="2400" dirty="0" smtClean="0">
                <a:solidFill>
                  <a:srgbClr val="002060"/>
                </a:solidFill>
                <a:latin typeface="Cambria" pitchFamily="18" charset="0"/>
                <a:ea typeface="Cambria" pitchFamily="18" charset="0"/>
              </a:rPr>
              <a:t>Ποια η διάκριση μεταξύ ατόμων και μορίων;</a:t>
            </a:r>
          </a:p>
          <a:p>
            <a:pPr>
              <a:buFont typeface="Arial" pitchFamily="34" charset="0"/>
              <a:buChar char="•"/>
            </a:pPr>
            <a:r>
              <a:rPr lang="el-GR" sz="2400" dirty="0" smtClean="0">
                <a:solidFill>
                  <a:srgbClr val="002060"/>
                </a:solidFill>
                <a:latin typeface="Cambria" pitchFamily="18" charset="0"/>
                <a:ea typeface="Cambria" pitchFamily="18" charset="0"/>
              </a:rPr>
              <a:t> Τι είναι η πυκνότητα; </a:t>
            </a:r>
          </a:p>
          <a:p>
            <a:pPr>
              <a:buFont typeface="Arial" pitchFamily="34" charset="0"/>
              <a:buChar char="•"/>
            </a:pPr>
            <a:r>
              <a:rPr lang="el-GR" sz="2400" dirty="0" smtClean="0">
                <a:solidFill>
                  <a:srgbClr val="002060"/>
                </a:solidFill>
                <a:latin typeface="Cambria" pitchFamily="18" charset="0"/>
                <a:ea typeface="Cambria" pitchFamily="18" charset="0"/>
              </a:rPr>
              <a:t>Πώς η πολικότητα των μορίων του νερού σχετίζεται με την πυκνότητά του;</a:t>
            </a: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endParaRPr lang="el-GR" sz="2400" dirty="0" smtClean="0">
              <a:solidFill>
                <a:srgbClr val="002060"/>
              </a:solidFill>
              <a:latin typeface="Cambria" pitchFamily="18" charset="0"/>
              <a:ea typeface="Cambria" pitchFamily="18" charset="0"/>
            </a:endParaRPr>
          </a:p>
        </p:txBody>
      </p:sp>
      <p:pic>
        <p:nvPicPr>
          <p:cNvPr id="15" name="14 - Εικόνα" descr="ΔΕΣΜΟΣ ΥΔΡ.jpg"/>
          <p:cNvPicPr>
            <a:picLocks noChangeAspect="1"/>
          </p:cNvPicPr>
          <p:nvPr/>
        </p:nvPicPr>
        <p:blipFill>
          <a:blip r:embed="rId2"/>
          <a:stretch>
            <a:fillRect/>
          </a:stretch>
        </p:blipFill>
        <p:spPr>
          <a:xfrm>
            <a:off x="8610172" y="3191875"/>
            <a:ext cx="2580313" cy="2568845"/>
          </a:xfrm>
          <a:prstGeom prst="rect">
            <a:avLst/>
          </a:prstGeom>
        </p:spPr>
      </p:pic>
      <p:pic>
        <p:nvPicPr>
          <p:cNvPr id="20" name="19 - Εικόνα" descr="Η2.jpg"/>
          <p:cNvPicPr>
            <a:picLocks noChangeAspect="1"/>
          </p:cNvPicPr>
          <p:nvPr/>
        </p:nvPicPr>
        <p:blipFill>
          <a:blip r:embed="rId3"/>
          <a:stretch>
            <a:fillRect/>
          </a:stretch>
        </p:blipFill>
        <p:spPr>
          <a:xfrm>
            <a:off x="543605" y="3644537"/>
            <a:ext cx="3660456" cy="1568767"/>
          </a:xfrm>
          <a:prstGeom prst="rect">
            <a:avLst/>
          </a:prstGeom>
        </p:spPr>
      </p:pic>
      <p:pic>
        <p:nvPicPr>
          <p:cNvPr id="21" name="20 - Εικόνα" descr="ΠΥΚΝΟΤΗΤΑ.jpg"/>
          <p:cNvPicPr>
            <a:picLocks noChangeAspect="1"/>
          </p:cNvPicPr>
          <p:nvPr/>
        </p:nvPicPr>
        <p:blipFill>
          <a:blip r:embed="rId4"/>
          <a:stretch>
            <a:fillRect/>
          </a:stretch>
        </p:blipFill>
        <p:spPr>
          <a:xfrm>
            <a:off x="4553494" y="3861979"/>
            <a:ext cx="3581400" cy="12763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 Εικόνα" descr="ΔΙΑΓΡΑΜΜΑ 2.png"/>
          <p:cNvPicPr>
            <a:picLocks noChangeAspect="1"/>
          </p:cNvPicPr>
          <p:nvPr/>
        </p:nvPicPr>
        <p:blipFill>
          <a:blip r:embed="rId2"/>
          <a:stretch>
            <a:fillRect/>
          </a:stretch>
        </p:blipFill>
        <p:spPr>
          <a:xfrm>
            <a:off x="6654708" y="1449978"/>
            <a:ext cx="5537292" cy="3337974"/>
          </a:xfrm>
          <a:prstGeom prst="rect">
            <a:avLst/>
          </a:prstGeom>
        </p:spPr>
      </p:pic>
      <p:sp>
        <p:nvSpPr>
          <p:cNvPr id="4"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Καταγράφω</a:t>
            </a:r>
          </a:p>
          <a:p>
            <a:r>
              <a:rPr lang="el-GR" sz="3600" dirty="0" smtClean="0">
                <a:solidFill>
                  <a:srgbClr val="002060"/>
                </a:solidFill>
                <a:latin typeface="Cambria" pitchFamily="18" charset="0"/>
                <a:ea typeface="Cambria" pitchFamily="18" charset="0"/>
              </a:rPr>
              <a:t>Αλλαγή των φάσεων του νερού</a:t>
            </a:r>
            <a:endParaRPr lang="el-GR" sz="3600" dirty="0">
              <a:solidFill>
                <a:srgbClr val="002060"/>
              </a:solidFill>
              <a:latin typeface="Cambria" pitchFamily="18" charset="0"/>
              <a:ea typeface="Cambria" pitchFamily="18"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365760" y="1502230"/>
            <a:ext cx="11273246" cy="2308324"/>
          </a:xfrm>
          <a:prstGeom prst="rect">
            <a:avLst/>
          </a:prstGeom>
        </p:spPr>
        <p:txBody>
          <a:bodyPr wrap="square">
            <a:spAutoFit/>
          </a:bodyPr>
          <a:lstStyle/>
          <a:p>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endParaRPr lang="el-GR" sz="2400" dirty="0" smtClean="0">
              <a:solidFill>
                <a:srgbClr val="002060"/>
              </a:solidFill>
              <a:latin typeface="Cambria" pitchFamily="18" charset="0"/>
              <a:ea typeface="Cambria" pitchFamily="18" charset="0"/>
            </a:endParaRPr>
          </a:p>
        </p:txBody>
      </p:sp>
      <p:sp>
        <p:nvSpPr>
          <p:cNvPr id="1025" name="Rectangle 1"/>
          <p:cNvSpPr>
            <a:spLocks noChangeArrowheads="1"/>
          </p:cNvSpPr>
          <p:nvPr/>
        </p:nvSpPr>
        <p:spPr bwMode="auto">
          <a:xfrm>
            <a:off x="209005" y="1588426"/>
            <a:ext cx="6727371"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1" i="0" u="sng" strike="noStrike" cap="none" normalizeH="0" baseline="0" dirty="0" smtClean="0">
                <a:ln>
                  <a:noFill/>
                </a:ln>
                <a:solidFill>
                  <a:srgbClr val="002060"/>
                </a:solidFill>
                <a:effectLst/>
                <a:latin typeface="Cambria" pitchFamily="18" charset="0"/>
                <a:ea typeface="Cambria" pitchFamily="18" charset="0"/>
                <a:cs typeface="Courier New" pitchFamily="49" charset="0"/>
              </a:rPr>
              <a:t>Το διάγραμμα αλλαγής φάσης δείχνει:</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σταθερή θέρμανση του νερού</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ο χρόνος περνάει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η θερμότητα προστίθεται συνεχώς,</a:t>
            </a:r>
          </a:p>
          <a:p>
            <a:pPr lvl="0" defTabSz="914400" fontAlgn="base">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4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η θερμοκρασία αυξάνεται</a:t>
            </a:r>
            <a:r>
              <a:rPr kumimoji="0" lang="el-GR" sz="2400" b="1" i="0" u="none" strike="noStrike" cap="none" normalizeH="0" dirty="0" smtClean="0">
                <a:ln>
                  <a:noFill/>
                </a:ln>
                <a:solidFill>
                  <a:srgbClr val="002060"/>
                </a:solidFill>
                <a:effectLst/>
                <a:latin typeface="Cambria" pitchFamily="18" charset="0"/>
                <a:ea typeface="Cambria" pitchFamily="18" charset="0"/>
                <a:cs typeface="Courier New" pitchFamily="49" charset="0"/>
              </a:rPr>
              <a:t> χωρίς </a:t>
            </a:r>
            <a:r>
              <a:rPr lang="el-GR" sz="2400" b="1" dirty="0" smtClean="0">
                <a:solidFill>
                  <a:srgbClr val="002060"/>
                </a:solidFill>
                <a:latin typeface="Cambria" pitchFamily="18" charset="0"/>
                <a:ea typeface="Cambria" pitchFamily="18" charset="0"/>
                <a:cs typeface="Courier New" pitchFamily="49" charset="0"/>
              </a:rPr>
              <a:t>σταθερό ρυθμό</a:t>
            </a:r>
          </a:p>
          <a:p>
            <a:pPr lvl="0" defTabSz="914400" fontAlgn="base">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b="1" dirty="0" smtClean="0">
                <a:solidFill>
                  <a:srgbClr val="002060"/>
                </a:solidFill>
                <a:latin typeface="Cambria" pitchFamily="18" charset="0"/>
                <a:ea typeface="Cambria" pitchFamily="18" charset="0"/>
                <a:cs typeface="Courier New" pitchFamily="49" charset="0"/>
              </a:rPr>
              <a:t>η τάση δείχνει πως αυξάνεται η θερμοκρασία</a:t>
            </a:r>
          </a:p>
          <a:p>
            <a:pPr lvl="0" defTabSz="914400" fontAlgn="base">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400" b="1" dirty="0" smtClean="0">
                <a:solidFill>
                  <a:srgbClr val="002060"/>
                </a:solidFill>
                <a:latin typeface="Cambria" pitchFamily="18" charset="0"/>
                <a:ea typeface="Cambria" pitchFamily="18" charset="0"/>
                <a:cs typeface="Courier New" pitchFamily="49" charset="0"/>
              </a:rPr>
              <a:t>η περιοχή Α αντιπροσωπεύει το εύρος του χρόνου και της θερμοκρασίας στην οποία το νερό είναι σε στερεή μορφή</a:t>
            </a:r>
          </a:p>
        </p:txBody>
      </p:sp>
      <p:sp>
        <p:nvSpPr>
          <p:cNvPr id="16" name="15 - TextBox"/>
          <p:cNvSpPr txBox="1"/>
          <p:nvPr/>
        </p:nvSpPr>
        <p:spPr>
          <a:xfrm>
            <a:off x="836023" y="5447211"/>
            <a:ext cx="9771017" cy="646331"/>
          </a:xfrm>
          <a:prstGeom prst="rect">
            <a:avLst/>
          </a:prstGeom>
          <a:noFill/>
        </p:spPr>
        <p:txBody>
          <a:bodyPr wrap="square" rtlCol="0">
            <a:spAutoFit/>
          </a:bodyPr>
          <a:lstStyle/>
          <a:p>
            <a:pPr lvl="0" algn="ctr" defTabSz="91440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b="1" i="1" dirty="0" smtClean="0">
                <a:solidFill>
                  <a:srgbClr val="002060"/>
                </a:solidFill>
                <a:latin typeface="Cambria" pitchFamily="18" charset="0"/>
                <a:ea typeface="Cambria" pitchFamily="18" charset="0"/>
                <a:cs typeface="Courier New" pitchFamily="49" charset="0"/>
              </a:rPr>
              <a:t>Κατά την ανάλυση διαγραμμάτων ή γραφημάτων, είναι συχνά χρήσιμο να εξεταστεί η τάση των δεδομένων.</a:t>
            </a:r>
            <a:endParaRPr lang="el-GR" i="1" dirty="0" smtClean="0">
              <a:solidFill>
                <a:srgbClr val="002060"/>
              </a:solidFill>
              <a:latin typeface="Cambria" pitchFamily="18" charset="0"/>
              <a:ea typeface="Cambria" pitchFamily="18" charset="0"/>
              <a:cs typeface="Arial" pitchFamily="34" charset="0"/>
            </a:endParaRPr>
          </a:p>
        </p:txBody>
      </p:sp>
      <p:sp>
        <p:nvSpPr>
          <p:cNvPr id="8" name="7 - Ορθογώνιο"/>
          <p:cNvSpPr/>
          <p:nvPr/>
        </p:nvSpPr>
        <p:spPr>
          <a:xfrm>
            <a:off x="7393578" y="424418"/>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 Εικόνα" descr="εξατμιση.jpg"/>
          <p:cNvPicPr>
            <a:picLocks noChangeAspect="1"/>
          </p:cNvPicPr>
          <p:nvPr/>
        </p:nvPicPr>
        <p:blipFill>
          <a:blip r:embed="rId2"/>
          <a:stretch>
            <a:fillRect/>
          </a:stretch>
        </p:blipFill>
        <p:spPr>
          <a:xfrm>
            <a:off x="4682763" y="3837758"/>
            <a:ext cx="2259817" cy="1322070"/>
          </a:xfrm>
          <a:prstGeom prst="rect">
            <a:avLst/>
          </a:prstGeom>
        </p:spPr>
      </p:pic>
      <p:sp>
        <p:nvSpPr>
          <p:cNvPr id="4"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Καταγράφω</a:t>
            </a:r>
          </a:p>
          <a:p>
            <a:r>
              <a:rPr lang="el-GR" sz="3600" b="1" dirty="0" smtClean="0">
                <a:solidFill>
                  <a:srgbClr val="002060"/>
                </a:solidFill>
                <a:latin typeface="Cambria" pitchFamily="18" charset="0"/>
                <a:ea typeface="Cambria" pitchFamily="18" charset="0"/>
              </a:rPr>
              <a:t>Αλλαγή φάσεων και ενέργεια</a:t>
            </a:r>
            <a:endParaRPr lang="el-GR" sz="3600" b="1" dirty="0">
              <a:solidFill>
                <a:srgbClr val="002060"/>
              </a:solidFill>
              <a:latin typeface="Cambria" pitchFamily="18" charset="0"/>
              <a:ea typeface="Cambria" pitchFamily="18"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365760" y="1502230"/>
            <a:ext cx="11273246" cy="2308324"/>
          </a:xfrm>
          <a:prstGeom prst="rect">
            <a:avLst/>
          </a:prstGeom>
        </p:spPr>
        <p:txBody>
          <a:bodyPr wrap="square">
            <a:spAutoFit/>
          </a:bodyPr>
          <a:lstStyle/>
          <a:p>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buFont typeface="Arial" pitchFamily="34" charset="0"/>
              <a:buChar char="•"/>
            </a:pPr>
            <a:endParaRPr lang="el-GR" sz="2400" dirty="0" smtClean="0">
              <a:solidFill>
                <a:srgbClr val="002060"/>
              </a:solidFill>
              <a:latin typeface="Cambria" pitchFamily="18" charset="0"/>
              <a:ea typeface="Cambria" pitchFamily="18" charset="0"/>
            </a:endParaRPr>
          </a:p>
          <a:p>
            <a:pPr algn="ctr"/>
            <a:endParaRPr lang="el-GR" sz="2400" dirty="0" smtClean="0">
              <a:solidFill>
                <a:srgbClr val="002060"/>
              </a:solidFill>
              <a:latin typeface="Cambria" pitchFamily="18" charset="0"/>
              <a:ea typeface="Cambria" pitchFamily="18" charset="0"/>
            </a:endParaRPr>
          </a:p>
        </p:txBody>
      </p:sp>
      <p:sp>
        <p:nvSpPr>
          <p:cNvPr id="1025" name="Rectangle 1"/>
          <p:cNvSpPr>
            <a:spLocks noChangeArrowheads="1"/>
          </p:cNvSpPr>
          <p:nvPr/>
        </p:nvSpPr>
        <p:spPr bwMode="auto">
          <a:xfrm>
            <a:off x="431074" y="1722837"/>
            <a:ext cx="1132549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400" dirty="0" smtClean="0">
                <a:solidFill>
                  <a:srgbClr val="002060"/>
                </a:solidFill>
                <a:latin typeface="Cambria" pitchFamily="18" charset="0"/>
                <a:ea typeface="Cambria" pitchFamily="18" charset="0"/>
              </a:rPr>
              <a:t>												</a:t>
            </a:r>
            <a:r>
              <a:rPr lang="el-GR" sz="2400" u="sng" dirty="0" smtClean="0">
                <a:solidFill>
                  <a:srgbClr val="002060"/>
                </a:solidFill>
                <a:latin typeface="Cambria" pitchFamily="18" charset="0"/>
                <a:ea typeface="Cambria" pitchFamily="18" charset="0"/>
              </a:rPr>
              <a:t>Κατά τη διάρκεια της: </a:t>
            </a:r>
          </a:p>
          <a:p>
            <a:r>
              <a:rPr lang="el-GR" sz="2400" b="1" dirty="0" smtClean="0">
                <a:solidFill>
                  <a:srgbClr val="002060"/>
                </a:solidFill>
                <a:latin typeface="Cambria" pitchFamily="18" charset="0"/>
                <a:ea typeface="Cambria" pitchFamily="18" charset="0"/>
              </a:rPr>
              <a:t>												πήξης </a:t>
            </a:r>
            <a:r>
              <a:rPr lang="el-GR" sz="2400" dirty="0" smtClean="0">
                <a:solidFill>
                  <a:srgbClr val="002060"/>
                </a:solidFill>
                <a:latin typeface="Cambria" pitchFamily="18" charset="0"/>
                <a:ea typeface="Cambria" pitchFamily="18" charset="0"/>
              </a:rPr>
              <a:t>απελευθερώνεται ενέργεια </a:t>
            </a:r>
          </a:p>
          <a:p>
            <a:r>
              <a:rPr lang="el-GR" sz="2400" b="1" dirty="0" smtClean="0">
                <a:solidFill>
                  <a:srgbClr val="002060"/>
                </a:solidFill>
                <a:latin typeface="Cambria" pitchFamily="18" charset="0"/>
                <a:ea typeface="Cambria" pitchFamily="18" charset="0"/>
              </a:rPr>
              <a:t>												τήξης</a:t>
            </a:r>
            <a:r>
              <a:rPr lang="el-GR" sz="2400" dirty="0" smtClean="0">
                <a:solidFill>
                  <a:srgbClr val="002060"/>
                </a:solidFill>
                <a:latin typeface="Cambria" pitchFamily="18" charset="0"/>
                <a:ea typeface="Cambria" pitchFamily="18" charset="0"/>
              </a:rPr>
              <a:t> δεσμεύεται ενέργεια</a:t>
            </a:r>
          </a:p>
          <a:p>
            <a:r>
              <a:rPr lang="el-GR" sz="2400" b="1" dirty="0" smtClean="0">
                <a:solidFill>
                  <a:srgbClr val="002060"/>
                </a:solidFill>
                <a:latin typeface="Cambria" pitchFamily="18" charset="0"/>
                <a:ea typeface="Cambria" pitchFamily="18" charset="0"/>
              </a:rPr>
              <a:t>												συμπύκνωσης</a:t>
            </a:r>
            <a:r>
              <a:rPr lang="el-GR" sz="2400" dirty="0" smtClean="0">
                <a:solidFill>
                  <a:srgbClr val="002060"/>
                </a:solidFill>
                <a:latin typeface="Cambria" pitchFamily="18" charset="0"/>
                <a:ea typeface="Cambria" pitchFamily="18" charset="0"/>
              </a:rPr>
              <a:t> απελευθερώνεται ενέργεια 												</a:t>
            </a:r>
            <a:r>
              <a:rPr lang="el-GR" sz="2400" b="1" dirty="0" smtClean="0">
                <a:solidFill>
                  <a:srgbClr val="002060"/>
                </a:solidFill>
                <a:latin typeface="Cambria" pitchFamily="18" charset="0"/>
                <a:ea typeface="Cambria" pitchFamily="18" charset="0"/>
              </a:rPr>
              <a:t>εξαέρωσης</a:t>
            </a:r>
            <a:r>
              <a:rPr lang="el-GR" sz="2400" dirty="0" smtClean="0">
                <a:solidFill>
                  <a:srgbClr val="002060"/>
                </a:solidFill>
                <a:latin typeface="Cambria" pitchFamily="18" charset="0"/>
                <a:ea typeface="Cambria" pitchFamily="18" charset="0"/>
              </a:rPr>
              <a:t> δεσμεύεται ενέργεια</a:t>
            </a: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pPr algn="ctr"/>
            <a:r>
              <a:rPr lang="el-GR" sz="2400" i="1" dirty="0" smtClean="0">
                <a:solidFill>
                  <a:srgbClr val="002060"/>
                </a:solidFill>
                <a:latin typeface="Cambria" pitchFamily="18" charset="0"/>
                <a:ea typeface="Cambria" pitchFamily="18" charset="0"/>
              </a:rPr>
              <a:t>Ο ωκεανός, λόγω του όγκου των υδάτων του, δεσμεύει τεράστιες ποσότητες ενέργειας</a:t>
            </a:r>
            <a:endParaRPr lang="el-GR" sz="2400" dirty="0" smtClean="0">
              <a:solidFill>
                <a:srgbClr val="002060"/>
              </a:solidFill>
              <a:latin typeface="Cambria" pitchFamily="18" charset="0"/>
              <a:ea typeface="Cambria" pitchFamily="18" charset="0"/>
            </a:endParaRPr>
          </a:p>
        </p:txBody>
      </p:sp>
      <p:pic>
        <p:nvPicPr>
          <p:cNvPr id="15" name="14 - Εικόνα" descr="ΣΥΜΠΥΚΝΩΣΗ.jpg"/>
          <p:cNvPicPr>
            <a:picLocks noChangeAspect="1"/>
          </p:cNvPicPr>
          <p:nvPr/>
        </p:nvPicPr>
        <p:blipFill>
          <a:blip r:embed="rId3"/>
          <a:stretch>
            <a:fillRect/>
          </a:stretch>
        </p:blipFill>
        <p:spPr>
          <a:xfrm>
            <a:off x="2808649" y="3389114"/>
            <a:ext cx="1972357" cy="1453803"/>
          </a:xfrm>
          <a:prstGeom prst="rect">
            <a:avLst/>
          </a:prstGeom>
        </p:spPr>
      </p:pic>
      <p:pic>
        <p:nvPicPr>
          <p:cNvPr id="19" name="18 - Εικόνα" descr="παγομενο.jpg"/>
          <p:cNvPicPr>
            <a:picLocks noChangeAspect="1"/>
          </p:cNvPicPr>
          <p:nvPr/>
        </p:nvPicPr>
        <p:blipFill>
          <a:blip r:embed="rId4"/>
          <a:stretch>
            <a:fillRect/>
          </a:stretch>
        </p:blipFill>
        <p:spPr>
          <a:xfrm>
            <a:off x="3162164" y="1463041"/>
            <a:ext cx="2337299" cy="1016590"/>
          </a:xfrm>
          <a:prstGeom prst="rect">
            <a:avLst/>
          </a:prstGeom>
        </p:spPr>
      </p:pic>
      <p:pic>
        <p:nvPicPr>
          <p:cNvPr id="22" name="21 - Εικόνα" descr="πηξη παγ.jpg"/>
          <p:cNvPicPr>
            <a:picLocks noChangeAspect="1"/>
          </p:cNvPicPr>
          <p:nvPr/>
        </p:nvPicPr>
        <p:blipFill>
          <a:blip r:embed="rId5"/>
          <a:stretch>
            <a:fillRect/>
          </a:stretch>
        </p:blipFill>
        <p:spPr>
          <a:xfrm>
            <a:off x="814768" y="2312126"/>
            <a:ext cx="3090074" cy="1280976"/>
          </a:xfrm>
          <a:prstGeom prst="rect">
            <a:avLst/>
          </a:prstGeom>
        </p:spPr>
      </p:pic>
      <p:cxnSp>
        <p:nvCxnSpPr>
          <p:cNvPr id="24" name="23 - Ευθύγραμμο βέλος σύνδεσης"/>
          <p:cNvCxnSpPr/>
          <p:nvPr/>
        </p:nvCxnSpPr>
        <p:spPr>
          <a:xfrm flipH="1" flipV="1">
            <a:off x="5564777" y="2024743"/>
            <a:ext cx="418012" cy="3265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flipH="1">
            <a:off x="3814354" y="2712720"/>
            <a:ext cx="2190207" cy="3178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flipH="1">
            <a:off x="4715692" y="3148149"/>
            <a:ext cx="1254034"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flipH="1">
            <a:off x="6087291" y="3540034"/>
            <a:ext cx="182880" cy="3265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 – Επεκτείνω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Σημεία Τήξης - Πήξης</a:t>
            </a:r>
            <a:endParaRPr lang="el-GR" sz="2400" dirty="0" smtClean="0">
              <a:solidFill>
                <a:srgbClr val="002060"/>
              </a:solidFill>
              <a:latin typeface="Cambria" pitchFamily="18" charset="0"/>
              <a:ea typeface="Cambria" pitchFamily="18" charset="0"/>
              <a:cs typeface="Arial" pitchFamily="34" charset="0"/>
            </a:endParaRPr>
          </a:p>
        </p:txBody>
      </p:sp>
      <p:sp>
        <p:nvSpPr>
          <p:cNvPr id="11" name="1 - Θέση υποσέλιδου"/>
          <p:cNvSpPr txBox="1">
            <a:spLocks/>
          </p:cNvSpPr>
          <p:nvPr/>
        </p:nvSpPr>
        <p:spPr>
          <a:xfrm>
            <a:off x="2681180" y="6492875"/>
            <a:ext cx="6672887"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srgbClr val="002060"/>
                </a:solidFill>
                <a:effectLst/>
                <a:uLnTx/>
                <a:uFillTx/>
                <a:latin typeface="Cambria" pitchFamily="18" charset="0"/>
                <a:ea typeface="Cambria" pitchFamily="18" charset="0"/>
                <a:cs typeface="+mn-cs"/>
              </a:rPr>
              <a:t>Ενότητα 2: Το Νερό στη Γη</a:t>
            </a:r>
            <a:endParaRPr kumimoji="0" lang="en-US" sz="1200" b="0" i="0" u="none" strike="noStrike" kern="1200" cap="none" spc="0" normalizeH="0" baseline="0" noProof="0" dirty="0">
              <a:ln>
                <a:noFill/>
              </a:ln>
              <a:solidFill>
                <a:srgbClr val="002060"/>
              </a:solidFill>
              <a:effectLst/>
              <a:uLnTx/>
              <a:uFillTx/>
              <a:latin typeface="Cambria" pitchFamily="18" charset="0"/>
              <a:ea typeface="Cambria" pitchFamily="18" charset="0"/>
              <a:cs typeface="+mn-cs"/>
            </a:endParaRPr>
          </a:p>
        </p:txBody>
      </p:sp>
      <p:sp>
        <p:nvSpPr>
          <p:cNvPr id="12" name="11 - Ορθογώνιο"/>
          <p:cNvSpPr/>
          <p:nvPr/>
        </p:nvSpPr>
        <p:spPr>
          <a:xfrm>
            <a:off x="365758" y="1438267"/>
            <a:ext cx="11456127" cy="5262979"/>
          </a:xfrm>
          <a:prstGeom prst="rect">
            <a:avLst/>
          </a:prstGeom>
        </p:spPr>
        <p:txBody>
          <a:bodyPr wrap="square">
            <a:spAutoFit/>
          </a:bodyPr>
          <a:lstStyle/>
          <a:p>
            <a:r>
              <a:rPr lang="el-GR" sz="2400" b="1" dirty="0" smtClean="0">
                <a:solidFill>
                  <a:srgbClr val="002060"/>
                </a:solidFill>
                <a:latin typeface="Cambria" pitchFamily="18" charset="0"/>
                <a:ea typeface="Cambria" pitchFamily="18" charset="0"/>
              </a:rPr>
              <a:t>Στο επίπεδο της επιφάνειας της θάλασσας:</a:t>
            </a:r>
          </a:p>
          <a:p>
            <a:pPr>
              <a:buFont typeface="Arial" pitchFamily="34" charset="0"/>
              <a:buChar char="•"/>
            </a:pPr>
            <a:r>
              <a:rPr lang="el-GR" sz="2400" b="1" dirty="0" smtClean="0">
                <a:solidFill>
                  <a:srgbClr val="002060"/>
                </a:solidFill>
                <a:latin typeface="Cambria" pitchFamily="18" charset="0"/>
                <a:ea typeface="Cambria" pitchFamily="18" charset="0"/>
              </a:rPr>
              <a:t>το καθαρό νερό βράζει στους 100 °</a:t>
            </a:r>
            <a:r>
              <a:rPr lang="en-US" sz="2400" b="1" dirty="0" smtClean="0">
                <a:solidFill>
                  <a:srgbClr val="002060"/>
                </a:solidFill>
                <a:latin typeface="Cambria" pitchFamily="18" charset="0"/>
                <a:ea typeface="Cambria" pitchFamily="18" charset="0"/>
              </a:rPr>
              <a:t>C</a:t>
            </a:r>
            <a:r>
              <a:rPr lang="el-GR" sz="2400" b="1" dirty="0" smtClean="0">
                <a:solidFill>
                  <a:srgbClr val="002060"/>
                </a:solidFill>
                <a:latin typeface="Cambria" pitchFamily="18" charset="0"/>
                <a:ea typeface="Cambria" pitchFamily="18" charset="0"/>
              </a:rPr>
              <a:t> και καταψύχεται στους 0 °</a:t>
            </a:r>
            <a:r>
              <a:rPr lang="en-US" sz="2400" b="1" dirty="0" smtClean="0">
                <a:solidFill>
                  <a:srgbClr val="002060"/>
                </a:solidFill>
                <a:latin typeface="Cambria" pitchFamily="18" charset="0"/>
                <a:ea typeface="Cambria" pitchFamily="18" charset="0"/>
              </a:rPr>
              <a:t>C</a:t>
            </a:r>
            <a:endParaRPr lang="el-GR" sz="2400" b="1" dirty="0" smtClean="0">
              <a:solidFill>
                <a:srgbClr val="002060"/>
              </a:solidFill>
              <a:latin typeface="Cambria" pitchFamily="18" charset="0"/>
              <a:ea typeface="Cambria" pitchFamily="18" charset="0"/>
            </a:endParaRPr>
          </a:p>
          <a:p>
            <a:pPr>
              <a:buFont typeface="Arial" pitchFamily="34" charset="0"/>
              <a:buChar char="•"/>
            </a:pPr>
            <a:r>
              <a:rPr lang="el-GR" sz="2400" b="1" dirty="0" smtClean="0">
                <a:solidFill>
                  <a:srgbClr val="002060"/>
                </a:solidFill>
                <a:latin typeface="Cambria" pitchFamily="18" charset="0"/>
                <a:ea typeface="Cambria" pitchFamily="18" charset="0"/>
              </a:rPr>
              <a:t>το αλμυρό νερό βράζει σε λίγο υψηλότερη και παγώνει σε λίγο χαμηλότερη θερμοκρασία.</a:t>
            </a:r>
          </a:p>
          <a:p>
            <a:r>
              <a:rPr lang="el-GR" sz="2400" b="1" i="1" dirty="0" smtClean="0">
                <a:solidFill>
                  <a:srgbClr val="002060"/>
                </a:solidFill>
                <a:latin typeface="Cambria" pitchFamily="18" charset="0"/>
                <a:ea typeface="Cambria" pitchFamily="18" charset="0"/>
              </a:rPr>
              <a:t>Γιατί; </a:t>
            </a:r>
            <a:r>
              <a:rPr lang="el-GR" sz="2400" b="1" dirty="0" smtClean="0">
                <a:solidFill>
                  <a:srgbClr val="002060"/>
                </a:solidFill>
                <a:latin typeface="Cambria" pitchFamily="18" charset="0"/>
                <a:ea typeface="Cambria" pitchFamily="18" charset="0"/>
              </a:rPr>
              <a:t>Τα διαλυμένα άλατα  εμποδίζουν το νερό να σχηματίσει κρυσταλλικές δομές  ή να βράσει. </a:t>
            </a:r>
          </a:p>
          <a:p>
            <a:pPr>
              <a:buFont typeface="Arial" pitchFamily="34" charset="0"/>
              <a:buChar char="•"/>
            </a:pPr>
            <a:r>
              <a:rPr lang="el-GR" sz="2400" b="1" dirty="0" smtClean="0">
                <a:solidFill>
                  <a:srgbClr val="002060"/>
                </a:solidFill>
                <a:latin typeface="Cambria" pitchFamily="18" charset="0"/>
                <a:ea typeface="Cambria" pitchFamily="18" charset="0"/>
              </a:rPr>
              <a:t>σε μεγάλα υψόμετρα οι θερμοκρασίες είναι ελαφρώς χαμηλότερες.</a:t>
            </a:r>
          </a:p>
          <a:p>
            <a:r>
              <a:rPr lang="el-GR" sz="2400" b="1" i="1" dirty="0" smtClean="0">
                <a:solidFill>
                  <a:srgbClr val="002060"/>
                </a:solidFill>
                <a:latin typeface="Cambria" pitchFamily="18" charset="0"/>
                <a:ea typeface="Cambria" pitchFamily="18" charset="0"/>
              </a:rPr>
              <a:t>Γιατί; </a:t>
            </a:r>
            <a:r>
              <a:rPr lang="el-GR" sz="2400" b="1" dirty="0" smtClean="0">
                <a:solidFill>
                  <a:srgbClr val="002060"/>
                </a:solidFill>
                <a:latin typeface="Cambria" pitchFamily="18" charset="0"/>
                <a:ea typeface="Cambria" pitchFamily="18" charset="0"/>
              </a:rPr>
              <a:t>Επειδή η πίεση του αέρα είναι μικρότερη και τα μόρια ελευθερώνονται ευκολότερα από τους δεσμούς τους</a:t>
            </a:r>
            <a:endParaRPr lang="el-GR" sz="2400" dirty="0" smtClean="0">
              <a:solidFill>
                <a:srgbClr val="002060"/>
              </a:solidFill>
              <a:latin typeface="Cambria" pitchFamily="18" charset="0"/>
              <a:ea typeface="Cambria" pitchFamily="18" charset="0"/>
            </a:endParaRPr>
          </a:p>
          <a:p>
            <a:endParaRPr lang="el-GR" sz="2400" b="1" dirty="0" smtClean="0">
              <a:solidFill>
                <a:srgbClr val="002060"/>
              </a:solidFill>
              <a:latin typeface="Cambria" pitchFamily="18" charset="0"/>
              <a:ea typeface="Cambria" pitchFamily="18" charset="0"/>
            </a:endParaRPr>
          </a:p>
          <a:p>
            <a:r>
              <a:rPr lang="el-GR" sz="2400" b="1" dirty="0" smtClean="0">
                <a:solidFill>
                  <a:srgbClr val="002060"/>
                </a:solidFill>
                <a:latin typeface="Cambria" pitchFamily="18" charset="0"/>
                <a:ea typeface="Cambria" pitchFamily="18" charset="0"/>
              </a:rPr>
              <a:t>Η καθαρή ισοπροπυλική αλκοόλη (αλκοόλης τριβής) παγώνει στους -85,5 ° </a:t>
            </a:r>
            <a:r>
              <a:rPr lang="en-US" sz="2400" b="1" dirty="0" smtClean="0">
                <a:solidFill>
                  <a:srgbClr val="002060"/>
                </a:solidFill>
                <a:latin typeface="Cambria" pitchFamily="18" charset="0"/>
                <a:ea typeface="Cambria" pitchFamily="18" charset="0"/>
              </a:rPr>
              <a:t>C</a:t>
            </a:r>
            <a:r>
              <a:rPr lang="el-GR" sz="2400" b="1" dirty="0" smtClean="0">
                <a:solidFill>
                  <a:srgbClr val="002060"/>
                </a:solidFill>
                <a:latin typeface="Cambria" pitchFamily="18" charset="0"/>
                <a:ea typeface="Cambria" pitchFamily="18" charset="0"/>
              </a:rPr>
              <a:t> και βράζει στους 82,3 ° </a:t>
            </a:r>
            <a:r>
              <a:rPr lang="en-US" sz="2400" b="1" dirty="0" smtClean="0">
                <a:solidFill>
                  <a:srgbClr val="002060"/>
                </a:solidFill>
                <a:latin typeface="Cambria" pitchFamily="18" charset="0"/>
                <a:ea typeface="Cambria" pitchFamily="18" charset="0"/>
              </a:rPr>
              <a:t>C</a:t>
            </a:r>
            <a:r>
              <a:rPr lang="el-GR" sz="2400" b="1" dirty="0" smtClean="0">
                <a:solidFill>
                  <a:srgbClr val="002060"/>
                </a:solidFill>
                <a:latin typeface="Cambria" pitchFamily="18" charset="0"/>
                <a:ea typeface="Cambria" pitchFamily="18" charset="0"/>
              </a:rPr>
              <a:t>. Σχεδιάστε ένα διάγραμμα αλλαγής φάσης για αυτήν την ουσία. </a:t>
            </a:r>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Προετοιμάζομαι</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Πλεύση - Βύθιση</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83326" y="1606733"/>
            <a:ext cx="11273245" cy="461665"/>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Στον ωκεανό, κάποια πράγματα βυθίζονται και κάποια πράγματα επιπλέουν.</a:t>
            </a:r>
            <a:endParaRPr lang="el-GR" sz="2400" dirty="0">
              <a:solidFill>
                <a:srgbClr val="002060"/>
              </a:solidFill>
              <a:latin typeface="Cambria" pitchFamily="18" charset="0"/>
              <a:ea typeface="Cambria" pitchFamily="18" charset="0"/>
            </a:endParaRPr>
          </a:p>
        </p:txBody>
      </p:sp>
      <p:pic>
        <p:nvPicPr>
          <p:cNvPr id="12" name="11 - Εικόνα" descr="ΠΛΟΙΟ.jpg"/>
          <p:cNvPicPr>
            <a:picLocks noChangeAspect="1"/>
          </p:cNvPicPr>
          <p:nvPr/>
        </p:nvPicPr>
        <p:blipFill>
          <a:blip r:embed="rId2"/>
          <a:stretch>
            <a:fillRect/>
          </a:stretch>
        </p:blipFill>
        <p:spPr>
          <a:xfrm>
            <a:off x="2016852" y="2198914"/>
            <a:ext cx="2202452" cy="1355355"/>
          </a:xfrm>
          <a:prstGeom prst="rect">
            <a:avLst/>
          </a:prstGeom>
        </p:spPr>
      </p:pic>
      <p:pic>
        <p:nvPicPr>
          <p:cNvPr id="13" name="12 - Εικόνα" descr="ναυαγιο 1.jpg"/>
          <p:cNvPicPr>
            <a:picLocks noChangeAspect="1"/>
          </p:cNvPicPr>
          <p:nvPr/>
        </p:nvPicPr>
        <p:blipFill>
          <a:blip r:embed="rId3"/>
          <a:stretch>
            <a:fillRect/>
          </a:stretch>
        </p:blipFill>
        <p:spPr>
          <a:xfrm>
            <a:off x="5153978" y="2168435"/>
            <a:ext cx="2631486" cy="1353576"/>
          </a:xfrm>
          <a:prstGeom prst="rect">
            <a:avLst/>
          </a:prstGeom>
        </p:spPr>
      </p:pic>
      <p:sp>
        <p:nvSpPr>
          <p:cNvPr id="14" name="13 - TextBox"/>
          <p:cNvSpPr txBox="1"/>
          <p:nvPr/>
        </p:nvSpPr>
        <p:spPr>
          <a:xfrm>
            <a:off x="283031" y="3548744"/>
            <a:ext cx="9174478" cy="461665"/>
          </a:xfrm>
          <a:prstGeom prst="rect">
            <a:avLst/>
          </a:prstGeom>
          <a:noFill/>
        </p:spPr>
        <p:txBody>
          <a:bodyPr wrap="square" rtlCol="0">
            <a:spAutoFit/>
          </a:bodyPr>
          <a:lstStyle/>
          <a:p>
            <a:pPr algn="ctr"/>
            <a:r>
              <a:rPr lang="el-GR" sz="2400" dirty="0" smtClean="0">
                <a:solidFill>
                  <a:srgbClr val="002060"/>
                </a:solidFill>
                <a:latin typeface="Cambria" pitchFamily="18" charset="0"/>
                <a:ea typeface="Cambria" pitchFamily="18" charset="0"/>
              </a:rPr>
              <a:t>Πώς επιπλέει κάτι τόσο βαρύ; Γιατί και πώς βυθίζεται;</a:t>
            </a:r>
            <a:endParaRPr lang="el-GR" sz="2400" dirty="0">
              <a:solidFill>
                <a:srgbClr val="002060"/>
              </a:solidFill>
              <a:latin typeface="Cambria" pitchFamily="18" charset="0"/>
              <a:ea typeface="Cambria" pitchFamily="18" charset="0"/>
            </a:endParaRPr>
          </a:p>
        </p:txBody>
      </p:sp>
      <p:sp>
        <p:nvSpPr>
          <p:cNvPr id="15" name="14 - Ορθογώνιο"/>
          <p:cNvSpPr/>
          <p:nvPr/>
        </p:nvSpPr>
        <p:spPr>
          <a:xfrm>
            <a:off x="235132" y="4064614"/>
            <a:ext cx="11090364" cy="2308324"/>
          </a:xfrm>
          <a:prstGeom prst="rect">
            <a:avLst/>
          </a:prstGeom>
        </p:spPr>
        <p:txBody>
          <a:bodyPr wrap="square">
            <a:spAutoFit/>
          </a:bodyPr>
          <a:lstStyle/>
          <a:p>
            <a:r>
              <a:rPr lang="el-GR" sz="2400" dirty="0" smtClean="0">
                <a:solidFill>
                  <a:srgbClr val="002060"/>
                </a:solidFill>
                <a:latin typeface="Cambria" pitchFamily="18" charset="0"/>
                <a:ea typeface="Cambria" pitchFamily="18" charset="0"/>
              </a:rPr>
              <a:t>Πολλοί θαλάσσιοι ζωντανοί οργανισμοί βασίζονται στην ικανότητα να παραμείνουν πάνω από την επιφάνεια της θάλασσας ή όχι για να διαδώσουν το είδος τους. </a:t>
            </a:r>
          </a:p>
          <a:p>
            <a:r>
              <a:rPr lang="el-GR" sz="2400" dirty="0" smtClean="0">
                <a:solidFill>
                  <a:srgbClr val="002060"/>
                </a:solidFill>
                <a:latin typeface="Cambria" pitchFamily="18" charset="0"/>
                <a:ea typeface="Cambria" pitchFamily="18" charset="0"/>
              </a:rPr>
              <a:t>π.χ. Τα νεαρά μύδια και οι αστακοί πλέουν κοντά στην </a:t>
            </a:r>
          </a:p>
          <a:p>
            <a:r>
              <a:rPr lang="el-GR" sz="2400" dirty="0" smtClean="0">
                <a:solidFill>
                  <a:srgbClr val="002060"/>
                </a:solidFill>
                <a:latin typeface="Cambria" pitchFamily="18" charset="0"/>
                <a:ea typeface="Cambria" pitchFamily="18" charset="0"/>
              </a:rPr>
              <a:t>επιφάνεια της θάλασσας για ένα μέρος του κύκλου της </a:t>
            </a:r>
          </a:p>
          <a:p>
            <a:r>
              <a:rPr lang="el-GR" sz="2400" dirty="0" smtClean="0">
                <a:solidFill>
                  <a:srgbClr val="002060"/>
                </a:solidFill>
                <a:latin typeface="Cambria" pitchFamily="18" charset="0"/>
                <a:ea typeface="Cambria" pitchFamily="18" charset="0"/>
              </a:rPr>
              <a:t>ζωής τους και στη συνέχεια βυθίζονται.</a:t>
            </a:r>
            <a:endParaRPr lang="el-GR" sz="2400" dirty="0">
              <a:solidFill>
                <a:srgbClr val="002060"/>
              </a:solidFill>
              <a:latin typeface="Cambria" pitchFamily="18" charset="0"/>
              <a:ea typeface="Cambria" pitchFamily="18" charset="0"/>
            </a:endParaRPr>
          </a:p>
        </p:txBody>
      </p:sp>
      <p:pic>
        <p:nvPicPr>
          <p:cNvPr id="16" name="15 - Εικόνα" descr="ΑΣΤΑΚΌς.jpg"/>
          <p:cNvPicPr>
            <a:picLocks noChangeAspect="1"/>
          </p:cNvPicPr>
          <p:nvPr/>
        </p:nvPicPr>
        <p:blipFill>
          <a:blip r:embed="rId4"/>
          <a:stretch>
            <a:fillRect/>
          </a:stretch>
        </p:blipFill>
        <p:spPr>
          <a:xfrm>
            <a:off x="7999775" y="4869587"/>
            <a:ext cx="2619375" cy="1743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Εκτελώ – Παρατηρώ - Καταγράφω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Πλεύση - Βύθιση</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70263" y="2521133"/>
            <a:ext cx="11273245" cy="830997"/>
          </a:xfrm>
          <a:prstGeom prst="rect">
            <a:avLst/>
          </a:prstGeom>
          <a:noFill/>
        </p:spPr>
        <p:txBody>
          <a:bodyPr wrap="square" rtlCol="0">
            <a:spAutoFit/>
          </a:bodyPr>
          <a:lstStyle/>
          <a:p>
            <a:pPr algn="ctr"/>
            <a:r>
              <a:rPr lang="el-GR" sz="2400" dirty="0" smtClean="0">
                <a:solidFill>
                  <a:srgbClr val="002060"/>
                </a:solidFill>
                <a:latin typeface="Cambria" pitchFamily="18" charset="0"/>
                <a:ea typeface="Cambria" pitchFamily="18" charset="0"/>
              </a:rPr>
              <a:t>Σε αυτή την εργαστηριακή άσκηση, θα διερευνήσετε τους παράγοντες που επιτρέπουν σε άλλα υλικά να βυθίζονται στο νερό και άλλα να επιπλέουν σε αυτό.</a:t>
            </a:r>
          </a:p>
        </p:txBody>
      </p:sp>
      <p:sp>
        <p:nvSpPr>
          <p:cNvPr id="17" name="16 - TextBox">
            <a:hlinkClick r:id="rId2" action="ppaction://hlinkfile"/>
          </p:cNvPr>
          <p:cNvSpPr txBox="1"/>
          <p:nvPr/>
        </p:nvSpPr>
        <p:spPr>
          <a:xfrm>
            <a:off x="2521131" y="4754879"/>
            <a:ext cx="6688182" cy="461665"/>
          </a:xfrm>
          <a:prstGeom prst="rect">
            <a:avLst/>
          </a:prstGeom>
          <a:noFill/>
        </p:spPr>
        <p:txBody>
          <a:bodyPr wrap="square" rtlCol="0">
            <a:spAutoFit/>
          </a:bodyPr>
          <a:lstStyle/>
          <a:p>
            <a:r>
              <a:rPr lang="el-GR" sz="2400" b="1" dirty="0" smtClean="0">
                <a:solidFill>
                  <a:srgbClr val="002060"/>
                </a:solidFill>
                <a:latin typeface="Cambria" pitchFamily="18" charset="0"/>
                <a:ea typeface="Cambria" pitchFamily="18" charset="0"/>
                <a:hlinkClick r:id="rId2" action="ppaction://hlinkfile"/>
              </a:rPr>
              <a:t>Υλικά και οδηγίες εκτέλεσης του πειράματος</a:t>
            </a:r>
            <a:endParaRPr lang="el-GR" sz="2400" b="1" dirty="0">
              <a:solidFill>
                <a:srgbClr val="002060"/>
              </a:solidFill>
              <a:latin typeface="Cambria" pitchFamily="18" charset="0"/>
              <a:ea typeface="Cambria" pitchFamily="18" charset="0"/>
            </a:endParaRPr>
          </a:p>
        </p:txBody>
      </p:sp>
      <p:sp>
        <p:nvSpPr>
          <p:cNvPr id="10241" name="Rectangle 1"/>
          <p:cNvSpPr>
            <a:spLocks noChangeArrowheads="1"/>
          </p:cNvSpPr>
          <p:nvPr/>
        </p:nvSpPr>
        <p:spPr bwMode="auto">
          <a:xfrm>
            <a:off x="1306285" y="3485550"/>
            <a:ext cx="888274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Δεξιότητες διεργασιών πρακτικής: </a:t>
            </a:r>
            <a:r>
              <a:rPr kumimoji="0" lang="el-GR"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hlinkClick r:id="rId3" action="ppaction://hlinkfile"/>
              </a:rPr>
              <a:t>ΔΕΔΟΜΕΝΑ ΚΑΤΑΓΡΑΦΗΣ</a:t>
            </a:r>
            <a:endParaRPr kumimoji="0" lang="el-GR" sz="24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
        <p:nvSpPr>
          <p:cNvPr id="10242" name="Rectangle 2"/>
          <p:cNvSpPr>
            <a:spLocks noChangeArrowheads="1"/>
          </p:cNvSpPr>
          <p:nvPr/>
        </p:nvSpPr>
        <p:spPr bwMode="auto">
          <a:xfrm>
            <a:off x="2502782" y="4164819"/>
            <a:ext cx="652358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hlinkClick r:id="rId4" action="ppaction://hlinkfile"/>
              </a:rPr>
              <a:t>Εξάσκηση στον υπολογισμό της πυκνότητας</a:t>
            </a:r>
            <a:endParaRPr kumimoji="0" lang="el-GR" sz="24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 – Επεκτείνω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Αποτελέσματα Πλεύσης - Βύθισης</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18012" y="1541417"/>
            <a:ext cx="11273245" cy="4893647"/>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Καταγράψτε στο </a:t>
            </a:r>
            <a:r>
              <a:rPr lang="en-US" sz="2400" dirty="0" smtClean="0">
                <a:solidFill>
                  <a:srgbClr val="002060"/>
                </a:solidFill>
                <a:latin typeface="Cambria" pitchFamily="18" charset="0"/>
                <a:ea typeface="Cambria" pitchFamily="18" charset="0"/>
              </a:rPr>
              <a:t>notebook </a:t>
            </a:r>
            <a:r>
              <a:rPr lang="el-GR" sz="2400" dirty="0" smtClean="0">
                <a:solidFill>
                  <a:srgbClr val="002060"/>
                </a:solidFill>
                <a:latin typeface="Cambria" pitchFamily="18" charset="0"/>
                <a:ea typeface="Cambria" pitchFamily="18" charset="0"/>
              </a:rPr>
              <a:t>σας τις ιδέες σας για τα παρακάτω.</a:t>
            </a:r>
          </a:p>
          <a:p>
            <a:pPr>
              <a:buFont typeface="Arial" pitchFamily="34" charset="0"/>
              <a:buChar char="•"/>
            </a:pPr>
            <a:r>
              <a:rPr lang="el-GR" sz="2400" dirty="0" smtClean="0">
                <a:solidFill>
                  <a:srgbClr val="002060"/>
                </a:solidFill>
                <a:latin typeface="Cambria" pitchFamily="18" charset="0"/>
                <a:ea typeface="Cambria" pitchFamily="18" charset="0"/>
              </a:rPr>
              <a:t>Συγκρίνετε την πυκνότητα αυτών που επιπλέουν και αυτών </a:t>
            </a:r>
          </a:p>
          <a:p>
            <a:r>
              <a:rPr lang="el-GR" sz="2400" dirty="0" smtClean="0">
                <a:solidFill>
                  <a:srgbClr val="002060"/>
                </a:solidFill>
                <a:latin typeface="Cambria" pitchFamily="18" charset="0"/>
                <a:ea typeface="Cambria" pitchFamily="18" charset="0"/>
              </a:rPr>
              <a:t>που βυθίζονται με την πυκνότητα του νερού. </a:t>
            </a:r>
          </a:p>
          <a:p>
            <a:pPr>
              <a:buFont typeface="Arial" pitchFamily="34" charset="0"/>
              <a:buChar char="•"/>
            </a:pPr>
            <a:r>
              <a:rPr lang="el-GR" sz="2400" dirty="0" smtClean="0">
                <a:solidFill>
                  <a:srgbClr val="002060"/>
                </a:solidFill>
                <a:latin typeface="Cambria" pitchFamily="18" charset="0"/>
                <a:ea typeface="Cambria" pitchFamily="18" charset="0"/>
              </a:rPr>
              <a:t>Το αλατόνερο θα επιπλεύσει; θα βυθιστεί; ή θα συμπεριφερθεί διαφορετικά; στο νερό της βρύσης; Γιατί;</a:t>
            </a: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pPr>
              <a:buFont typeface="Arial" pitchFamily="34" charset="0"/>
              <a:buChar char="•"/>
            </a:pPr>
            <a:r>
              <a:rPr lang="el-GR" sz="2400" dirty="0" smtClean="0">
                <a:solidFill>
                  <a:srgbClr val="002060"/>
                </a:solidFill>
                <a:latin typeface="Cambria" pitchFamily="18" charset="0"/>
                <a:ea typeface="Cambria" pitchFamily="18" charset="0"/>
              </a:rPr>
              <a:t>Εξηγήστε τι συμβαίνει με μια πετρελαιοκηλίδα.</a:t>
            </a:r>
          </a:p>
          <a:p>
            <a:pPr>
              <a:buFont typeface="Arial" pitchFamily="34" charset="0"/>
              <a:buChar char="•"/>
            </a:pPr>
            <a:r>
              <a:rPr lang="el-GR" sz="2400" dirty="0" smtClean="0">
                <a:solidFill>
                  <a:srgbClr val="002060"/>
                </a:solidFill>
                <a:latin typeface="Cambria" pitchFamily="18" charset="0"/>
                <a:ea typeface="Cambria" pitchFamily="18" charset="0"/>
              </a:rPr>
              <a:t>Στη διαφάνεια 6 αυτού του μαθήματος, ο πάγος που ρίξαμε στο κρύο νερό επέπλεε. Με βάση όσα που γνωρίζετε τώρα για την πυκνότητα και τη φύση των μορίων του νερού, πώς μπορείτε να το εξηγήσετε;</a:t>
            </a:r>
          </a:p>
        </p:txBody>
      </p:sp>
      <p:pic>
        <p:nvPicPr>
          <p:cNvPr id="6" name="5 - Εικόνα" descr="ΠΑΓΑΚΙΑ.jpg"/>
          <p:cNvPicPr>
            <a:picLocks noChangeAspect="1"/>
          </p:cNvPicPr>
          <p:nvPr/>
        </p:nvPicPr>
        <p:blipFill>
          <a:blip r:embed="rId2"/>
          <a:stretch>
            <a:fillRect/>
          </a:stretch>
        </p:blipFill>
        <p:spPr>
          <a:xfrm>
            <a:off x="8806577" y="3487781"/>
            <a:ext cx="2393219" cy="1792605"/>
          </a:xfrm>
          <a:prstGeom prst="rect">
            <a:avLst/>
          </a:prstGeom>
        </p:spPr>
      </p:pic>
      <p:pic>
        <p:nvPicPr>
          <p:cNvPr id="7" name="6 - Εικόνα" descr="πετρελαιοκηλιδα.jpg"/>
          <p:cNvPicPr>
            <a:picLocks noChangeAspect="1"/>
          </p:cNvPicPr>
          <p:nvPr/>
        </p:nvPicPr>
        <p:blipFill>
          <a:blip r:embed="rId3"/>
          <a:stretch>
            <a:fillRect/>
          </a:stretch>
        </p:blipFill>
        <p:spPr>
          <a:xfrm>
            <a:off x="1893025" y="3406820"/>
            <a:ext cx="2971800" cy="15335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Τι γνωρίζω;</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rPr>
              <a:t>Πυκνότητα νερού και θαλάσσιοι οργανισμοί</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18012" y="1541417"/>
            <a:ext cx="11273245" cy="4524315"/>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Γνωρίζετε ότι:</a:t>
            </a:r>
          </a:p>
          <a:p>
            <a:pPr>
              <a:buFont typeface="Arial" pitchFamily="34" charset="0"/>
              <a:buChar char="•"/>
            </a:pPr>
            <a:r>
              <a:rPr lang="el-GR" sz="2400" dirty="0" smtClean="0">
                <a:solidFill>
                  <a:srgbClr val="002060"/>
                </a:solidFill>
                <a:latin typeface="Cambria" pitchFamily="18" charset="0"/>
                <a:ea typeface="Cambria" pitchFamily="18" charset="0"/>
              </a:rPr>
              <a:t> η πυκνότητα του γλυκού νερού είναι περίπου 1,00 </a:t>
            </a:r>
            <a:r>
              <a:rPr lang="en-US" sz="2400" dirty="0" smtClean="0">
                <a:solidFill>
                  <a:srgbClr val="002060"/>
                </a:solidFill>
                <a:latin typeface="Cambria" pitchFamily="18" charset="0"/>
                <a:ea typeface="Cambria" pitchFamily="18" charset="0"/>
              </a:rPr>
              <a:t>g</a:t>
            </a:r>
            <a:r>
              <a:rPr lang="el-GR" sz="2400" dirty="0" smtClean="0">
                <a:solidFill>
                  <a:srgbClr val="002060"/>
                </a:solidFill>
                <a:latin typeface="Cambria" pitchFamily="18" charset="0"/>
                <a:ea typeface="Cambria" pitchFamily="18" charset="0"/>
              </a:rPr>
              <a:t>/</a:t>
            </a:r>
            <a:r>
              <a:rPr lang="en-US" sz="2400" dirty="0" smtClean="0">
                <a:solidFill>
                  <a:srgbClr val="002060"/>
                </a:solidFill>
                <a:latin typeface="Cambria" pitchFamily="18" charset="0"/>
                <a:ea typeface="Cambria" pitchFamily="18" charset="0"/>
              </a:rPr>
              <a:t> ml</a:t>
            </a:r>
            <a:r>
              <a:rPr lang="el-GR" sz="2400" dirty="0" smtClean="0">
                <a:solidFill>
                  <a:srgbClr val="002060"/>
                </a:solidFill>
                <a:latin typeface="Cambria" pitchFamily="18" charset="0"/>
                <a:ea typeface="Cambria" pitchFamily="18" charset="0"/>
              </a:rPr>
              <a:t> και ποικίλλει ανάλογα με: </a:t>
            </a:r>
          </a:p>
          <a:p>
            <a:r>
              <a:rPr lang="el-GR" sz="2400" dirty="0" smtClean="0">
                <a:solidFill>
                  <a:srgbClr val="002060"/>
                </a:solidFill>
                <a:latin typeface="Cambria" pitchFamily="18" charset="0"/>
                <a:ea typeface="Cambria" pitchFamily="18" charset="0"/>
              </a:rPr>
              <a:t>	- τη θερμοκρασία του νερού </a:t>
            </a:r>
          </a:p>
          <a:p>
            <a:r>
              <a:rPr lang="el-GR" sz="2400" dirty="0" smtClean="0">
                <a:solidFill>
                  <a:srgbClr val="002060"/>
                </a:solidFill>
                <a:latin typeface="Cambria" pitchFamily="18" charset="0"/>
                <a:ea typeface="Cambria" pitchFamily="18" charset="0"/>
              </a:rPr>
              <a:t>	- τα διαλυμένα άλατα (πυκνότητα αλμυρού νερού </a:t>
            </a:r>
            <a:r>
              <a:rPr lang="en-US" sz="2400" dirty="0" smtClean="0">
                <a:solidFill>
                  <a:srgbClr val="002060"/>
                </a:solidFill>
                <a:latin typeface="Cambria" pitchFamily="18" charset="0"/>
                <a:ea typeface="Cambria" pitchFamily="18" charset="0"/>
              </a:rPr>
              <a:t>ml</a:t>
            </a:r>
            <a:r>
              <a:rPr lang="el-GR" sz="2400" dirty="0" smtClean="0">
                <a:solidFill>
                  <a:srgbClr val="002060"/>
                </a:solidFill>
                <a:latin typeface="Cambria" pitchFamily="18" charset="0"/>
                <a:ea typeface="Cambria" pitchFamily="18" charset="0"/>
              </a:rPr>
              <a:t> 1,03 </a:t>
            </a:r>
            <a:r>
              <a:rPr lang="en-US" sz="2400" dirty="0" smtClean="0">
                <a:solidFill>
                  <a:srgbClr val="002060"/>
                </a:solidFill>
                <a:latin typeface="Cambria" pitchFamily="18" charset="0"/>
                <a:ea typeface="Cambria" pitchFamily="18" charset="0"/>
              </a:rPr>
              <a:t>g</a:t>
            </a:r>
            <a:r>
              <a:rPr lang="el-GR" sz="2400" dirty="0" smtClean="0">
                <a:solidFill>
                  <a:srgbClr val="002060"/>
                </a:solidFill>
                <a:latin typeface="Cambria" pitchFamily="18" charset="0"/>
                <a:ea typeface="Cambria" pitchFamily="18" charset="0"/>
              </a:rPr>
              <a:t>/</a:t>
            </a:r>
            <a:r>
              <a:rPr lang="en-US" sz="2400" dirty="0" smtClean="0">
                <a:solidFill>
                  <a:srgbClr val="002060"/>
                </a:solidFill>
                <a:latin typeface="Cambria" pitchFamily="18" charset="0"/>
                <a:ea typeface="Cambria" pitchFamily="18" charset="0"/>
              </a:rPr>
              <a:t>ml</a:t>
            </a:r>
            <a:r>
              <a:rPr lang="el-GR" sz="2400" dirty="0" smtClean="0">
                <a:solidFill>
                  <a:srgbClr val="002060"/>
                </a:solidFill>
                <a:latin typeface="Cambria" pitchFamily="18" charset="0"/>
                <a:ea typeface="Cambria" pitchFamily="18" charset="0"/>
              </a:rPr>
              <a:t>)</a:t>
            </a:r>
          </a:p>
          <a:p>
            <a:pPr>
              <a:buFont typeface="Arial" pitchFamily="34" charset="0"/>
              <a:buChar char="•"/>
            </a:pPr>
            <a:r>
              <a:rPr lang="el-GR" sz="2400" dirty="0" smtClean="0">
                <a:solidFill>
                  <a:srgbClr val="002060"/>
                </a:solidFill>
                <a:latin typeface="Cambria" pitchFamily="18" charset="0"/>
                <a:ea typeface="Cambria" pitchFamily="18" charset="0"/>
              </a:rPr>
              <a:t>ουσίες πιο πυκνές από το νερό βυθίζονται</a:t>
            </a:r>
          </a:p>
          <a:p>
            <a:pPr>
              <a:buFont typeface="Arial" pitchFamily="34" charset="0"/>
              <a:buChar char="•"/>
            </a:pPr>
            <a:r>
              <a:rPr lang="el-GR" sz="2400" dirty="0" smtClean="0">
                <a:solidFill>
                  <a:srgbClr val="002060"/>
                </a:solidFill>
                <a:latin typeface="Cambria" pitchFamily="18" charset="0"/>
                <a:ea typeface="Cambria" pitchFamily="18" charset="0"/>
              </a:rPr>
              <a:t>ουσίες που είναι λιγότερο πυκνές από το νερό επιπλέουν</a:t>
            </a:r>
          </a:p>
          <a:p>
            <a:pPr>
              <a:buFont typeface="Arial" pitchFamily="34" charset="0"/>
              <a:buChar char="•"/>
            </a:pPr>
            <a:r>
              <a:rPr lang="el-GR" sz="2400" dirty="0" smtClean="0">
                <a:solidFill>
                  <a:srgbClr val="002060"/>
                </a:solidFill>
                <a:latin typeface="Cambria" pitchFamily="18" charset="0"/>
                <a:ea typeface="Cambria" pitchFamily="18" charset="0"/>
              </a:rPr>
              <a:t>η άνωση των υγρών επηρεάζει επίσης την πλεύση των αντικειμένων</a:t>
            </a:r>
          </a:p>
          <a:p>
            <a:pPr>
              <a:buFont typeface="Arial" pitchFamily="34" charset="0"/>
              <a:buChar char="•"/>
            </a:pPr>
            <a:r>
              <a:rPr lang="el-GR" sz="2400" dirty="0" smtClean="0">
                <a:solidFill>
                  <a:srgbClr val="002060"/>
                </a:solidFill>
                <a:latin typeface="Cambria" pitchFamily="18" charset="0"/>
                <a:ea typeface="Cambria" pitchFamily="18" charset="0"/>
              </a:rPr>
              <a:t>η άνωση σε ένα αντικείμενο είναι ίση με το βάρος υγρού που μετατοπίζει</a:t>
            </a:r>
          </a:p>
          <a:p>
            <a:r>
              <a:rPr lang="el-GR" sz="2400" dirty="0" smtClean="0">
                <a:solidFill>
                  <a:srgbClr val="002060"/>
                </a:solidFill>
                <a:latin typeface="Cambria" pitchFamily="18" charset="0"/>
                <a:ea typeface="Cambria" pitchFamily="18" charset="0"/>
              </a:rPr>
              <a:t>	- τα πλοία που κινούνται τόσο στο γλυκό όσο και στο αλμυρό νερό συμπληρώνουν το βάρος τους με θαλασσινό νερό για να πετύχουν την κατάλληλη μετατόπιση υγρού και όταν δεν το χρειάζονται το αποβάλλουν στις λίμνες ή τα ποτάμια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rPr>
              <a:t>Πλευστότητα και θαλάσσιοι οργανισμοί</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18012" y="1541417"/>
            <a:ext cx="11273245" cy="1938992"/>
          </a:xfrm>
          <a:prstGeom prst="rect">
            <a:avLst/>
          </a:prstGeom>
          <a:noFill/>
        </p:spPr>
        <p:txBody>
          <a:bodyPr wrap="square" rtlCol="0">
            <a:spAutoFit/>
          </a:bodyPr>
          <a:lstStyle/>
          <a:p>
            <a:endParaRPr lang="el-GR" sz="2400" dirty="0" smtClean="0">
              <a:solidFill>
                <a:srgbClr val="002060"/>
              </a:solidFill>
              <a:latin typeface="Cambria" pitchFamily="18" charset="0"/>
              <a:ea typeface="Cambria" pitchFamily="18" charset="0"/>
            </a:endParaRPr>
          </a:p>
          <a:p>
            <a:r>
              <a:rPr lang="el-GR" sz="2400" dirty="0" smtClean="0">
                <a:solidFill>
                  <a:srgbClr val="002060"/>
                </a:solidFill>
                <a:latin typeface="Cambria" pitchFamily="18" charset="0"/>
                <a:ea typeface="Cambria" pitchFamily="18" charset="0"/>
              </a:rPr>
              <a:t>Ορισμένοι θαλάσσιοι οργανισμοί: </a:t>
            </a:r>
          </a:p>
          <a:p>
            <a:pPr>
              <a:buFont typeface="Arial" pitchFamily="34" charset="0"/>
              <a:buChar char="•"/>
            </a:pPr>
            <a:r>
              <a:rPr lang="el-GR" sz="2400" dirty="0" smtClean="0">
                <a:solidFill>
                  <a:srgbClr val="002060"/>
                </a:solidFill>
                <a:latin typeface="Cambria" pitchFamily="18" charset="0"/>
                <a:ea typeface="Cambria" pitchFamily="18" charset="0"/>
              </a:rPr>
              <a:t>επιπλέουν στην κορυφή του ωκεανού </a:t>
            </a:r>
          </a:p>
          <a:p>
            <a:pPr>
              <a:buFont typeface="Arial" pitchFamily="34" charset="0"/>
              <a:buChar char="•"/>
            </a:pPr>
            <a:r>
              <a:rPr lang="el-GR" sz="2400" dirty="0" smtClean="0">
                <a:solidFill>
                  <a:srgbClr val="002060"/>
                </a:solidFill>
                <a:latin typeface="Cambria" pitchFamily="18" charset="0"/>
                <a:ea typeface="Cambria" pitchFamily="18" charset="0"/>
              </a:rPr>
              <a:t>κάποιοι ζουν κοντά στον πυθμένα τους</a:t>
            </a:r>
          </a:p>
          <a:p>
            <a:pPr>
              <a:buFont typeface="Arial" pitchFamily="34" charset="0"/>
              <a:buChar char="•"/>
            </a:pPr>
            <a:r>
              <a:rPr lang="el-GR" sz="2400" dirty="0" smtClean="0">
                <a:solidFill>
                  <a:srgbClr val="002060"/>
                </a:solidFill>
                <a:latin typeface="Cambria" pitchFamily="18" charset="0"/>
                <a:ea typeface="Cambria" pitchFamily="18" charset="0"/>
              </a:rPr>
              <a:t>άλλοι σε όλη τη στήλη του νερού</a:t>
            </a:r>
          </a:p>
        </p:txBody>
      </p:sp>
      <p:sp>
        <p:nvSpPr>
          <p:cNvPr id="5" name="4 - TextBox"/>
          <p:cNvSpPr txBox="1"/>
          <p:nvPr/>
        </p:nvSpPr>
        <p:spPr>
          <a:xfrm>
            <a:off x="6439989" y="2651761"/>
            <a:ext cx="3944982" cy="1569660"/>
          </a:xfrm>
          <a:prstGeom prst="rect">
            <a:avLst/>
          </a:prstGeom>
          <a:noFill/>
        </p:spPr>
        <p:txBody>
          <a:bodyPr wrap="square" rtlCol="0">
            <a:spAutoFit/>
          </a:bodyPr>
          <a:lstStyle/>
          <a:p>
            <a:pPr algn="ctr"/>
            <a:r>
              <a:rPr lang="el-GR" sz="2400" dirty="0" smtClean="0">
                <a:solidFill>
                  <a:srgbClr val="002060"/>
                </a:solidFill>
                <a:latin typeface="Cambria" pitchFamily="18" charset="0"/>
                <a:ea typeface="Cambria" pitchFamily="18" charset="0"/>
              </a:rPr>
              <a:t>Οι οργανισμοί έχουν χαρακτηριστικά που τους βοηθούν να επιπλέουν και να βυθίζονται χωρίς κόπο. </a:t>
            </a:r>
            <a:endParaRPr lang="el-GR" sz="2400" dirty="0">
              <a:solidFill>
                <a:srgbClr val="002060"/>
              </a:solidFill>
              <a:latin typeface="Cambria" pitchFamily="18" charset="0"/>
              <a:ea typeface="Cambria" pitchFamily="18" charset="0"/>
            </a:endParaRPr>
          </a:p>
        </p:txBody>
      </p:sp>
      <p:sp>
        <p:nvSpPr>
          <p:cNvPr id="6" name="5 - TextBox"/>
          <p:cNvSpPr txBox="1"/>
          <p:nvPr/>
        </p:nvSpPr>
        <p:spPr>
          <a:xfrm>
            <a:off x="7315200" y="1619794"/>
            <a:ext cx="3984171" cy="830997"/>
          </a:xfrm>
          <a:prstGeom prst="rect">
            <a:avLst/>
          </a:prstGeom>
          <a:noFill/>
        </p:spPr>
        <p:txBody>
          <a:bodyPr wrap="square" rtlCol="0">
            <a:spAutoFit/>
          </a:bodyPr>
          <a:lstStyle/>
          <a:p>
            <a:pPr algn="ctr"/>
            <a:r>
              <a:rPr lang="el-GR" sz="2400" b="1" dirty="0" smtClean="0">
                <a:solidFill>
                  <a:srgbClr val="002060"/>
                </a:solidFill>
                <a:latin typeface="Cambria" pitchFamily="18" charset="0"/>
                <a:ea typeface="Cambria" pitchFamily="18" charset="0"/>
              </a:rPr>
              <a:t>διατήρηση της ουδέτερης πλευστότητας</a:t>
            </a:r>
            <a:endParaRPr lang="el-GR" sz="2400" b="1" dirty="0">
              <a:solidFill>
                <a:srgbClr val="002060"/>
              </a:solidFill>
              <a:latin typeface="Cambria" pitchFamily="18" charset="0"/>
              <a:ea typeface="Cambria" pitchFamily="18" charset="0"/>
            </a:endParaRPr>
          </a:p>
        </p:txBody>
      </p:sp>
      <p:cxnSp>
        <p:nvCxnSpPr>
          <p:cNvPr id="8" name="7 - Ευθύγραμμο βέλος σύνδεσης"/>
          <p:cNvCxnSpPr>
            <a:stCxn id="6" idx="2"/>
          </p:cNvCxnSpPr>
          <p:nvPr/>
        </p:nvCxnSpPr>
        <p:spPr>
          <a:xfrm flipH="1">
            <a:off x="8490857" y="2450791"/>
            <a:ext cx="816429" cy="3315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12 - Εικόνα" descr="μεδουσες.jpg"/>
          <p:cNvPicPr>
            <a:picLocks noChangeAspect="1"/>
          </p:cNvPicPr>
          <p:nvPr/>
        </p:nvPicPr>
        <p:blipFill>
          <a:blip r:embed="rId2"/>
          <a:stretch>
            <a:fillRect/>
          </a:stretch>
        </p:blipFill>
        <p:spPr>
          <a:xfrm>
            <a:off x="8225381" y="4299585"/>
            <a:ext cx="2838859" cy="1733550"/>
          </a:xfrm>
          <a:prstGeom prst="rect">
            <a:avLst/>
          </a:prstGeom>
        </p:spPr>
      </p:pic>
      <p:pic>
        <p:nvPicPr>
          <p:cNvPr id="14" name="13 - Εικόνα" descr="φυκια 1.jpg"/>
          <p:cNvPicPr>
            <a:picLocks noChangeAspect="1"/>
          </p:cNvPicPr>
          <p:nvPr/>
        </p:nvPicPr>
        <p:blipFill>
          <a:blip r:embed="rId3"/>
          <a:stretch>
            <a:fillRect/>
          </a:stretch>
        </p:blipFill>
        <p:spPr>
          <a:xfrm>
            <a:off x="5011646" y="4297681"/>
            <a:ext cx="3076438" cy="1738856"/>
          </a:xfrm>
          <a:prstGeom prst="rect">
            <a:avLst/>
          </a:prstGeom>
        </p:spPr>
      </p:pic>
      <p:sp>
        <p:nvSpPr>
          <p:cNvPr id="15" name="14 - TextBox"/>
          <p:cNvSpPr txBox="1"/>
          <p:nvPr/>
        </p:nvSpPr>
        <p:spPr>
          <a:xfrm>
            <a:off x="5303520" y="5381897"/>
            <a:ext cx="2534194" cy="646331"/>
          </a:xfrm>
          <a:prstGeom prst="rect">
            <a:avLst/>
          </a:prstGeom>
          <a:noFill/>
        </p:spPr>
        <p:txBody>
          <a:bodyPr wrap="square" rtlCol="0">
            <a:spAutoFit/>
          </a:bodyPr>
          <a:lstStyle/>
          <a:p>
            <a:pPr algn="ctr"/>
            <a:r>
              <a:rPr lang="en-US" b="1" dirty="0" smtClean="0">
                <a:solidFill>
                  <a:schemeClr val="bg1"/>
                </a:solidFill>
                <a:latin typeface="Century" pitchFamily="18" charset="0"/>
              </a:rPr>
              <a:t>Sargassum</a:t>
            </a:r>
            <a:r>
              <a:rPr lang="el-GR" b="1" dirty="0" smtClean="0">
                <a:solidFill>
                  <a:schemeClr val="bg1"/>
                </a:solidFill>
                <a:latin typeface="Century" pitchFamily="18" charset="0"/>
              </a:rPr>
              <a:t> – φύκι με αερόσακους</a:t>
            </a:r>
            <a:endParaRPr lang="el-GR" dirty="0">
              <a:solidFill>
                <a:schemeClr val="bg1"/>
              </a:solidFill>
              <a:latin typeface="Century" pitchFamily="18" charset="0"/>
            </a:endParaRPr>
          </a:p>
        </p:txBody>
      </p:sp>
      <p:sp>
        <p:nvSpPr>
          <p:cNvPr id="16" name="15 - TextBox"/>
          <p:cNvSpPr txBox="1"/>
          <p:nvPr/>
        </p:nvSpPr>
        <p:spPr>
          <a:xfrm>
            <a:off x="8368937" y="5364479"/>
            <a:ext cx="2534194" cy="646331"/>
          </a:xfrm>
          <a:prstGeom prst="rect">
            <a:avLst/>
          </a:prstGeom>
          <a:noFill/>
        </p:spPr>
        <p:txBody>
          <a:bodyPr wrap="square" rtlCol="0">
            <a:spAutoFit/>
          </a:bodyPr>
          <a:lstStyle/>
          <a:p>
            <a:pPr algn="ctr"/>
            <a:r>
              <a:rPr lang="el-GR" b="1" dirty="0" smtClean="0">
                <a:solidFill>
                  <a:schemeClr val="bg1"/>
                </a:solidFill>
                <a:latin typeface="Century" pitchFamily="18" charset="0"/>
              </a:rPr>
              <a:t>Μέδουσες– σώμα με 90% νερό</a:t>
            </a:r>
            <a:endParaRPr lang="el-GR" dirty="0">
              <a:solidFill>
                <a:schemeClr val="bg1"/>
              </a:solidFill>
              <a:latin typeface="Century"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04949" y="338238"/>
            <a:ext cx="1152144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2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Σημεία αναφοράς</a:t>
            </a:r>
            <a:endParaRPr kumimoji="0" lang="el-GR" sz="32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1. Ο ωκεανός, καλύπτει περίπου 7</a:t>
            </a:r>
            <a:r>
              <a:rPr kumimoji="0" lang="en-US"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O</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 της επιφάνειας του πλανήτη</a:t>
            </a: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002060"/>
                </a:solidFill>
                <a:latin typeface="Cambria" pitchFamily="18" charset="0"/>
                <a:ea typeface="Cambria" pitchFamily="18" charset="0"/>
                <a:cs typeface="Calibri" pitchFamily="34" charset="0"/>
              </a:rPr>
              <a:t>2</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 Το </a:t>
            </a:r>
            <a:r>
              <a:rPr lang="el-GR" sz="2800" dirty="0" smtClean="0">
                <a:solidFill>
                  <a:srgbClr val="002060"/>
                </a:solidFill>
                <a:latin typeface="Cambria" pitchFamily="18" charset="0"/>
                <a:ea typeface="Cambria" pitchFamily="18" charset="0"/>
                <a:cs typeface="Calibri" pitchFamily="34" charset="0"/>
              </a:rPr>
              <a:t>97% </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 του νερού της Γης βρίσκεται στον ωκεανό. </a:t>
            </a: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002060"/>
                </a:solidFill>
                <a:latin typeface="Cambria" pitchFamily="18" charset="0"/>
                <a:ea typeface="Cambria" pitchFamily="18" charset="0"/>
                <a:cs typeface="Calibri" pitchFamily="34" charset="0"/>
              </a:rPr>
              <a:t>3. </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Το θαλασσινό νερό </a:t>
            </a:r>
            <a:r>
              <a:rPr lang="el-GR" sz="2800" dirty="0" smtClean="0">
                <a:solidFill>
                  <a:srgbClr val="002060"/>
                </a:solidFill>
                <a:latin typeface="Cambria" pitchFamily="18" charset="0"/>
                <a:ea typeface="Cambria" pitchFamily="18" charset="0"/>
                <a:cs typeface="Calibri" pitchFamily="34" charset="0"/>
              </a:rPr>
              <a:t>είναι αλατούχο, ελαφρώς βασικό, εξ αιτίας της διάβρωσης της γης, ηφαιστειακών εκπομπών, χημικών αντιδράσεων και ατμοσφαιρική εναπόθεση</a:t>
            </a:r>
          </a:p>
          <a:p>
            <a:pPr lvl="0" defTabSz="91440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002060"/>
                </a:solidFill>
                <a:latin typeface="Cambria" pitchFamily="18" charset="0"/>
                <a:ea typeface="Cambria" pitchFamily="18" charset="0"/>
                <a:cs typeface="Calibri" pitchFamily="34" charset="0"/>
              </a:rPr>
              <a:t>4. Συγκριτικά με το γλυκό νερό έχει:</a:t>
            </a:r>
          </a:p>
          <a:p>
            <a:pPr lvl="1" defTabSz="914400" eaLnBrk="0" fontAlgn="base" hangingPunct="0">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σημείο πήξης λίγο χαμηλότερο </a:t>
            </a:r>
            <a:endParaRPr kumimoji="0" lang="el-GR" sz="2800" b="0" i="0" u="none" strike="noStrike" cap="none" normalizeH="0" dirty="0" smtClean="0">
              <a:ln>
                <a:noFill/>
              </a:ln>
              <a:solidFill>
                <a:srgbClr val="002060"/>
              </a:solidFill>
              <a:effectLst/>
              <a:latin typeface="Cambria" pitchFamily="18" charset="0"/>
              <a:ea typeface="Cambria" pitchFamily="18" charset="0"/>
              <a:cs typeface="Calibri" pitchFamily="34" charset="0"/>
            </a:endParaRPr>
          </a:p>
          <a:p>
            <a:pPr lvl="1" defTabSz="914400" eaLnBrk="0" fontAlgn="base" hangingPunct="0">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002060"/>
                </a:solidFill>
                <a:latin typeface="Cambria" pitchFamily="18" charset="0"/>
                <a:ea typeface="Cambria" pitchFamily="18" charset="0"/>
                <a:cs typeface="Calibri" pitchFamily="34" charset="0"/>
              </a:rPr>
              <a:t>π</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υκνότητα ελαφρώς υψηλότερη</a:t>
            </a:r>
          </a:p>
          <a:p>
            <a:pPr lvl="1" defTabSz="914400" eaLnBrk="0" fontAlgn="base" hangingPunct="0">
              <a:spcBef>
                <a:spcPct val="0"/>
              </a:spcBef>
              <a:spcAft>
                <a:spcPct val="0"/>
              </a:spcAft>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ηλεκτρική αγωγιμότητα πολύ υψηλότερη</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002060"/>
                </a:solidFill>
                <a:latin typeface="Cambria" pitchFamily="18" charset="0"/>
                <a:ea typeface="Cambria" pitchFamily="18" charset="0"/>
                <a:cs typeface="Calibri" pitchFamily="34" charset="0"/>
              </a:rPr>
              <a:t>5. </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Ο ωκεανός είναι ένα αναπόσπαστο μέρος του κύκλου του νερού</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2800" dirty="0" smtClean="0">
                <a:solidFill>
                  <a:srgbClr val="002060"/>
                </a:solidFill>
                <a:latin typeface="Cambria" pitchFamily="18" charset="0"/>
                <a:ea typeface="Cambria" pitchFamily="18" charset="0"/>
                <a:cs typeface="Calibri" pitchFamily="34" charset="0"/>
              </a:rPr>
              <a:t>6</a:t>
            </a:r>
            <a:r>
              <a:rPr kumimoji="0" lang="el-GR" sz="2800" b="0" i="0" u="none" strike="noStrike" cap="none" normalizeH="0" baseline="0" dirty="0" smtClean="0">
                <a:ln>
                  <a:noFill/>
                </a:ln>
                <a:solidFill>
                  <a:srgbClr val="002060"/>
                </a:solidFill>
                <a:effectLst/>
                <a:latin typeface="Cambria" pitchFamily="18" charset="0"/>
                <a:ea typeface="Cambria" pitchFamily="18" charset="0"/>
                <a:cs typeface="Calibri" pitchFamily="34" charset="0"/>
              </a:rPr>
              <a:t>. Αν και ο ωκεανός είναι μεγάλος, είναι πεπερασμένος και οι πόροι του περιορισμένοι </a:t>
            </a:r>
          </a:p>
        </p:txBody>
      </p:sp>
      <p:sp>
        <p:nvSpPr>
          <p:cNvPr id="7" name="6 - Θέση υποσέλιδου"/>
          <p:cNvSpPr>
            <a:spLocks noGrp="1"/>
          </p:cNvSpPr>
          <p:nvPr>
            <p:ph type="ftr" sz="quarter" idx="11"/>
          </p:nvPr>
        </p:nvSpPr>
        <p:spPr>
          <a:xfrm>
            <a:off x="277262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 Εικόνα" descr="αρκουδα.jpg"/>
          <p:cNvPicPr>
            <a:picLocks noChangeAspect="1"/>
          </p:cNvPicPr>
          <p:nvPr/>
        </p:nvPicPr>
        <p:blipFill>
          <a:blip r:embed="rId2"/>
          <a:stretch>
            <a:fillRect/>
          </a:stretch>
        </p:blipFill>
        <p:spPr>
          <a:xfrm>
            <a:off x="4318052" y="4049486"/>
            <a:ext cx="3049943" cy="1707968"/>
          </a:xfrm>
          <a:prstGeom prst="rect">
            <a:avLst/>
          </a:prstGeom>
        </p:spPr>
      </p:pic>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rPr>
              <a:t>Πλευστότητα και θαλάσσιοι πάγοι</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18012" y="1541417"/>
            <a:ext cx="11273245" cy="3416320"/>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Ο θαλάσσιος πάγος:</a:t>
            </a:r>
          </a:p>
          <a:p>
            <a:pPr>
              <a:buFont typeface="Arial" pitchFamily="34" charset="0"/>
              <a:buChar char="•"/>
            </a:pPr>
            <a:r>
              <a:rPr lang="el-GR" sz="2400" dirty="0" smtClean="0">
                <a:solidFill>
                  <a:srgbClr val="002060"/>
                </a:solidFill>
                <a:latin typeface="Cambria" pitchFamily="18" charset="0"/>
                <a:ea typeface="Cambria" pitchFamily="18" charset="0"/>
              </a:rPr>
              <a:t>επιπλέει πάνω από το υγρό νερό </a:t>
            </a:r>
          </a:p>
          <a:p>
            <a:pPr>
              <a:buFont typeface="Arial" pitchFamily="34" charset="0"/>
              <a:buChar char="•"/>
            </a:pPr>
            <a:r>
              <a:rPr lang="el-GR" sz="2400" dirty="0" smtClean="0">
                <a:solidFill>
                  <a:srgbClr val="002060"/>
                </a:solidFill>
                <a:latin typeface="Cambria" pitchFamily="18" charset="0"/>
                <a:ea typeface="Cambria" pitchFamily="18" charset="0"/>
              </a:rPr>
              <a:t>απομονώνει το νερό από κάτω του, κρατώντας το σχετικά ζεστό </a:t>
            </a:r>
          </a:p>
          <a:p>
            <a:pPr>
              <a:buFont typeface="Arial" pitchFamily="34" charset="0"/>
              <a:buChar char="•"/>
            </a:pPr>
            <a:r>
              <a:rPr lang="el-GR" sz="2400" dirty="0" smtClean="0">
                <a:solidFill>
                  <a:srgbClr val="002060"/>
                </a:solidFill>
                <a:latin typeface="Cambria" pitchFamily="18" charset="0"/>
                <a:ea typeface="Cambria" pitchFamily="18" charset="0"/>
              </a:rPr>
              <a:t>αντικατοπτρίζει την ενέργεια του Ήλιου που τον χτυπά </a:t>
            </a:r>
          </a:p>
          <a:p>
            <a:pPr>
              <a:buFont typeface="Arial" pitchFamily="34" charset="0"/>
              <a:buChar char="•"/>
            </a:pPr>
            <a:r>
              <a:rPr lang="el-GR" sz="2400" dirty="0" smtClean="0">
                <a:solidFill>
                  <a:srgbClr val="002060"/>
                </a:solidFill>
                <a:latin typeface="Cambria" pitchFamily="18" charset="0"/>
                <a:ea typeface="Cambria" pitchFamily="18" charset="0"/>
              </a:rPr>
              <a:t>εξασφαλίζει την επιβίωση ψαριών και άλλων οργανισμών στο νερό από κάτω του, αλλά και πάνω </a:t>
            </a:r>
            <a:r>
              <a:rPr lang="el-GR" sz="2400" dirty="0" smtClean="0">
                <a:solidFill>
                  <a:srgbClr val="002060"/>
                </a:solidFill>
                <a:latin typeface="Cambria" pitchFamily="18" charset="0"/>
                <a:ea typeface="Cambria" pitchFamily="18" charset="0"/>
              </a:rPr>
              <a:t>σ΄</a:t>
            </a:r>
            <a:r>
              <a:rPr lang="el-GR" sz="2400" dirty="0" smtClean="0">
                <a:solidFill>
                  <a:srgbClr val="002060"/>
                </a:solidFill>
                <a:latin typeface="Cambria" pitchFamily="18" charset="0"/>
                <a:ea typeface="Cambria" pitchFamily="18" charset="0"/>
              </a:rPr>
              <a:t> αυτόν</a:t>
            </a: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pic>
        <p:nvPicPr>
          <p:cNvPr id="18" name="17 - Εικόνα" descr="πιγκουινοι.jpg"/>
          <p:cNvPicPr>
            <a:picLocks noChangeAspect="1"/>
          </p:cNvPicPr>
          <p:nvPr/>
        </p:nvPicPr>
        <p:blipFill>
          <a:blip r:embed="rId3"/>
          <a:stretch>
            <a:fillRect/>
          </a:stretch>
        </p:blipFill>
        <p:spPr>
          <a:xfrm>
            <a:off x="1249816" y="4064453"/>
            <a:ext cx="2638425" cy="1733550"/>
          </a:xfrm>
          <a:prstGeom prst="rect">
            <a:avLst/>
          </a:prstGeom>
        </p:spPr>
      </p:pic>
      <p:pic>
        <p:nvPicPr>
          <p:cNvPr id="20" name="19 - Εικόνα" descr="φωκια.jpg"/>
          <p:cNvPicPr>
            <a:picLocks noChangeAspect="1"/>
          </p:cNvPicPr>
          <p:nvPr/>
        </p:nvPicPr>
        <p:blipFill>
          <a:blip r:embed="rId4"/>
          <a:stretch>
            <a:fillRect/>
          </a:stretch>
        </p:blipFill>
        <p:spPr>
          <a:xfrm>
            <a:off x="7812132" y="4072754"/>
            <a:ext cx="2628900" cy="1743075"/>
          </a:xfrm>
          <a:prstGeom prst="rect">
            <a:avLst/>
          </a:prstGeom>
        </p:spPr>
      </p:pic>
      <p:sp>
        <p:nvSpPr>
          <p:cNvPr id="21" name="20 - Ορθογώνιο"/>
          <p:cNvSpPr/>
          <p:nvPr/>
        </p:nvSpPr>
        <p:spPr>
          <a:xfrm>
            <a:off x="640080" y="5828100"/>
            <a:ext cx="10972799" cy="830997"/>
          </a:xfrm>
          <a:prstGeom prst="rect">
            <a:avLst/>
          </a:prstGeom>
        </p:spPr>
        <p:txBody>
          <a:bodyPr wrap="square">
            <a:spAutoFit/>
          </a:bodyPr>
          <a:lstStyle/>
          <a:p>
            <a:r>
              <a:rPr lang="el-GR" sz="2400" dirty="0" smtClean="0">
                <a:solidFill>
                  <a:srgbClr val="002060"/>
                </a:solidFill>
                <a:latin typeface="Cambria" pitchFamily="18" charset="0"/>
                <a:ea typeface="Cambria" pitchFamily="18" charset="0"/>
              </a:rPr>
              <a:t>Αφού δείτε το </a:t>
            </a:r>
            <a:r>
              <a:rPr lang="en-US" sz="2400" b="1" dirty="0" smtClean="0">
                <a:solidFill>
                  <a:srgbClr val="002060"/>
                </a:solidFill>
                <a:latin typeface="Cambria" pitchFamily="18" charset="0"/>
                <a:ea typeface="Cambria" pitchFamily="18" charset="0"/>
                <a:hlinkClick r:id="rId5"/>
              </a:rPr>
              <a:t>Animation Ice Polar Bear</a:t>
            </a:r>
            <a:r>
              <a:rPr lang="el-GR" sz="2400" b="1" dirty="0" smtClean="0">
                <a:solidFill>
                  <a:srgbClr val="002060"/>
                </a:solidFill>
                <a:latin typeface="Cambria" pitchFamily="18" charset="0"/>
                <a:ea typeface="Cambria" pitchFamily="18" charset="0"/>
                <a:hlinkClick r:id="rId5"/>
              </a:rPr>
              <a:t> </a:t>
            </a:r>
            <a:r>
              <a:rPr lang="el-GR" sz="2400" dirty="0" smtClean="0">
                <a:solidFill>
                  <a:srgbClr val="002060"/>
                </a:solidFill>
                <a:latin typeface="Cambria" pitchFamily="18" charset="0"/>
                <a:ea typeface="Cambria" pitchFamily="18" charset="0"/>
              </a:rPr>
              <a:t>από τα </a:t>
            </a:r>
            <a:r>
              <a:rPr lang="en-US" sz="2400" dirty="0" smtClean="0">
                <a:solidFill>
                  <a:srgbClr val="002060"/>
                </a:solidFill>
                <a:latin typeface="Cambria" pitchFamily="18" charset="0"/>
                <a:ea typeface="Cambria" pitchFamily="18" charset="0"/>
              </a:rPr>
              <a:t>e</a:t>
            </a:r>
            <a:r>
              <a:rPr lang="el-GR" sz="2400" dirty="0" smtClean="0">
                <a:solidFill>
                  <a:srgbClr val="002060"/>
                </a:solidFill>
                <a:latin typeface="Cambria" pitchFamily="18" charset="0"/>
                <a:ea typeface="Cambria" pitchFamily="18" charset="0"/>
              </a:rPr>
              <a:t>-</a:t>
            </a:r>
            <a:r>
              <a:rPr lang="en-US" sz="2400" dirty="0" smtClean="0">
                <a:solidFill>
                  <a:srgbClr val="002060"/>
                </a:solidFill>
                <a:latin typeface="Cambria" pitchFamily="18" charset="0"/>
                <a:ea typeface="Cambria" pitchFamily="18" charset="0"/>
              </a:rPr>
              <a:t>Tools</a:t>
            </a:r>
            <a:r>
              <a:rPr lang="el-GR" sz="2400" dirty="0" smtClean="0">
                <a:solidFill>
                  <a:srgbClr val="002060"/>
                </a:solidFill>
                <a:latin typeface="Cambria" pitchFamily="18" charset="0"/>
                <a:ea typeface="Cambria" pitchFamily="18" charset="0"/>
              </a:rPr>
              <a:t>, εξετάστε τη σχέση μεταξύ του πάγου της θάλασσας και των κινήσεων της Πολικής Αρκούδας</a:t>
            </a:r>
            <a:endParaRPr lang="el-GR" sz="2400" dirty="0">
              <a:solidFill>
                <a:srgbClr val="002060"/>
              </a:solidFill>
              <a:latin typeface="Cambria" pitchFamily="18" charset="0"/>
              <a:ea typeface="Cambr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rPr>
              <a:t>Η περίπτωση της πολικής αρκούδας</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18012" y="1541417"/>
            <a:ext cx="11273245" cy="5262979"/>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Οι πολικές αρκούδες: </a:t>
            </a:r>
          </a:p>
          <a:p>
            <a:pPr>
              <a:buFont typeface="Arial" pitchFamily="34" charset="0"/>
              <a:buChar char="•"/>
            </a:pPr>
            <a:r>
              <a:rPr lang="el-GR" sz="2400" dirty="0" smtClean="0">
                <a:solidFill>
                  <a:srgbClr val="002060"/>
                </a:solidFill>
                <a:latin typeface="Cambria" pitchFamily="18" charset="0"/>
                <a:ea typeface="Cambria" pitchFamily="18" charset="0"/>
              </a:rPr>
              <a:t> κυνηγούν κυρίως φώκιες</a:t>
            </a:r>
          </a:p>
          <a:p>
            <a:pPr>
              <a:buFont typeface="Arial" pitchFamily="34" charset="0"/>
              <a:buChar char="•"/>
            </a:pPr>
            <a:r>
              <a:rPr lang="el-GR" sz="2400" dirty="0" smtClean="0">
                <a:solidFill>
                  <a:srgbClr val="002060"/>
                </a:solidFill>
                <a:latin typeface="Cambria" pitchFamily="18" charset="0"/>
                <a:ea typeface="Cambria" pitchFamily="18" charset="0"/>
              </a:rPr>
              <a:t> περιμένουν κοντά σε τρύπες του πάγου που οι </a:t>
            </a:r>
          </a:p>
          <a:p>
            <a:r>
              <a:rPr lang="el-GR" sz="2400" dirty="0" smtClean="0">
                <a:solidFill>
                  <a:srgbClr val="002060"/>
                </a:solidFill>
                <a:latin typeface="Cambria" pitchFamily="18" charset="0"/>
                <a:ea typeface="Cambria" pitchFamily="18" charset="0"/>
              </a:rPr>
              <a:t>φώκιες βγαίνουν για να αναπνεύσουν </a:t>
            </a:r>
          </a:p>
          <a:p>
            <a:pPr>
              <a:buFont typeface="Arial" pitchFamily="34" charset="0"/>
              <a:buChar char="•"/>
            </a:pPr>
            <a:r>
              <a:rPr lang="el-GR" sz="2400" dirty="0" smtClean="0">
                <a:solidFill>
                  <a:srgbClr val="002060"/>
                </a:solidFill>
                <a:latin typeface="Cambria" pitchFamily="18" charset="0"/>
                <a:ea typeface="Cambria" pitchFamily="18" charset="0"/>
              </a:rPr>
              <a:t> τρέφονται επίσης με φώκιες που </a:t>
            </a:r>
          </a:p>
          <a:p>
            <a:r>
              <a:rPr lang="el-GR" sz="2400" dirty="0" smtClean="0">
                <a:solidFill>
                  <a:srgbClr val="002060"/>
                </a:solidFill>
                <a:latin typeface="Cambria" pitchFamily="18" charset="0"/>
                <a:ea typeface="Cambria" pitchFamily="18" charset="0"/>
              </a:rPr>
              <a:t>ξεκουράζονται στον πάγο </a:t>
            </a:r>
          </a:p>
          <a:p>
            <a:pPr>
              <a:buFont typeface="Arial" pitchFamily="34" charset="0"/>
              <a:buChar char="•"/>
            </a:pPr>
            <a:r>
              <a:rPr lang="el-GR" sz="2400" dirty="0" smtClean="0">
                <a:solidFill>
                  <a:srgbClr val="002060"/>
                </a:solidFill>
                <a:latin typeface="Cambria" pitchFamily="18" charset="0"/>
                <a:ea typeface="Cambria" pitchFamily="18" charset="0"/>
              </a:rPr>
              <a:t> είναι καλοί κολυμβητές, αλλά οι φώκιες είναι πιο </a:t>
            </a:r>
          </a:p>
          <a:p>
            <a:r>
              <a:rPr lang="el-GR" sz="2400" dirty="0" smtClean="0">
                <a:solidFill>
                  <a:srgbClr val="002060"/>
                </a:solidFill>
                <a:latin typeface="Cambria" pitchFamily="18" charset="0"/>
                <a:ea typeface="Cambria" pitchFamily="18" charset="0"/>
              </a:rPr>
              <a:t>γρήγορες στο νερό</a:t>
            </a:r>
          </a:p>
          <a:p>
            <a:pPr>
              <a:buFont typeface="Arial" pitchFamily="34" charset="0"/>
              <a:buChar char="•"/>
            </a:pPr>
            <a:r>
              <a:rPr lang="el-GR" sz="2400" dirty="0" smtClean="0">
                <a:solidFill>
                  <a:srgbClr val="002060"/>
                </a:solidFill>
                <a:latin typeface="Cambria" pitchFamily="18" charset="0"/>
                <a:ea typeface="Cambria" pitchFamily="18" charset="0"/>
              </a:rPr>
              <a:t> οι θηλυκές χτίζουν στον πάγο τη φωλιά τους για </a:t>
            </a:r>
          </a:p>
          <a:p>
            <a:r>
              <a:rPr lang="el-GR" sz="2400" dirty="0" smtClean="0">
                <a:solidFill>
                  <a:srgbClr val="002060"/>
                </a:solidFill>
                <a:latin typeface="Cambria" pitchFamily="18" charset="0"/>
                <a:ea typeface="Cambria" pitchFamily="18" charset="0"/>
              </a:rPr>
              <a:t>να γεννήσουν και φροντίσουν τα μικρά τους</a:t>
            </a:r>
          </a:p>
          <a:p>
            <a:pPr>
              <a:buFont typeface="Arial" pitchFamily="34" charset="0"/>
              <a:buChar char="•"/>
            </a:pPr>
            <a:r>
              <a:rPr lang="el-GR" sz="2400" dirty="0" smtClean="0">
                <a:solidFill>
                  <a:srgbClr val="002060"/>
                </a:solidFill>
                <a:latin typeface="Cambria" pitchFamily="18" charset="0"/>
                <a:ea typeface="Cambria" pitchFamily="18" charset="0"/>
              </a:rPr>
              <a:t> μετακινούνται όπου υπάρχει πάγος</a:t>
            </a: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pic>
        <p:nvPicPr>
          <p:cNvPr id="9" name="8 - Εικόνα" descr="πολικη αρκουδα.jpg"/>
          <p:cNvPicPr>
            <a:picLocks noChangeAspect="1"/>
          </p:cNvPicPr>
          <p:nvPr/>
        </p:nvPicPr>
        <p:blipFill>
          <a:blip r:embed="rId2"/>
          <a:stretch>
            <a:fillRect/>
          </a:stretch>
        </p:blipFill>
        <p:spPr>
          <a:xfrm>
            <a:off x="8679043" y="1146674"/>
            <a:ext cx="2619375" cy="1743075"/>
          </a:xfrm>
          <a:prstGeom prst="rect">
            <a:avLst/>
          </a:prstGeom>
        </p:spPr>
      </p:pic>
      <p:pic>
        <p:nvPicPr>
          <p:cNvPr id="10" name="9 - Εικόνα" descr="φωκ.jpg"/>
          <p:cNvPicPr>
            <a:picLocks noChangeAspect="1"/>
          </p:cNvPicPr>
          <p:nvPr/>
        </p:nvPicPr>
        <p:blipFill>
          <a:blip r:embed="rId3"/>
          <a:stretch>
            <a:fillRect/>
          </a:stretch>
        </p:blipFill>
        <p:spPr>
          <a:xfrm>
            <a:off x="7707629" y="2727279"/>
            <a:ext cx="2628900" cy="1743075"/>
          </a:xfrm>
          <a:prstGeom prst="rect">
            <a:avLst/>
          </a:prstGeom>
        </p:spPr>
      </p:pic>
      <p:pic>
        <p:nvPicPr>
          <p:cNvPr id="12" name="11 - Εικόνα" descr="φωλια.jpg"/>
          <p:cNvPicPr>
            <a:picLocks noChangeAspect="1"/>
          </p:cNvPicPr>
          <p:nvPr/>
        </p:nvPicPr>
        <p:blipFill>
          <a:blip r:embed="rId4"/>
          <a:stretch>
            <a:fillRect/>
          </a:stretch>
        </p:blipFill>
        <p:spPr>
          <a:xfrm>
            <a:off x="8473576" y="4338772"/>
            <a:ext cx="2638425" cy="17335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60"/>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 – Περιγράφω </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rPr>
              <a:t>Η περίπτωση της πολικής αρκούδας</a:t>
            </a:r>
            <a:endParaRPr lang="el-GR" sz="6600" dirty="0" smtClean="0">
              <a:solidFill>
                <a:srgbClr val="002060"/>
              </a:solidFill>
              <a:latin typeface="Cambria" pitchFamily="18" charset="0"/>
              <a:ea typeface="Cambria" pitchFamily="18" charset="0"/>
              <a:cs typeface="Arial" pitchFamily="34" charset="0"/>
            </a:endParaRPr>
          </a:p>
        </p:txBody>
      </p:sp>
      <p:sp>
        <p:nvSpPr>
          <p:cNvPr id="11" name="10 - TextBox"/>
          <p:cNvSpPr txBox="1"/>
          <p:nvPr/>
        </p:nvSpPr>
        <p:spPr>
          <a:xfrm>
            <a:off x="418012" y="1541417"/>
            <a:ext cx="11273245" cy="5262979"/>
          </a:xfrm>
          <a:prstGeom prst="rect">
            <a:avLst/>
          </a:prstGeom>
          <a:noFill/>
        </p:spPr>
        <p:txBody>
          <a:bodyPr wrap="square" rtlCol="0">
            <a:spAutoFit/>
          </a:bodyPr>
          <a:lstStyle/>
          <a:p>
            <a:pPr algn="ctr"/>
            <a:r>
              <a:rPr lang="el-GR" sz="2400" dirty="0" smtClean="0">
                <a:solidFill>
                  <a:srgbClr val="002060"/>
                </a:solidFill>
                <a:latin typeface="Cambria" pitchFamily="18" charset="0"/>
                <a:ea typeface="Cambria" pitchFamily="18" charset="0"/>
              </a:rPr>
              <a:t>Σημειώστε στο </a:t>
            </a:r>
            <a:r>
              <a:rPr lang="en-US" sz="2400" dirty="0" smtClean="0">
                <a:solidFill>
                  <a:srgbClr val="002060"/>
                </a:solidFill>
                <a:latin typeface="Cambria" pitchFamily="18" charset="0"/>
                <a:ea typeface="Cambria" pitchFamily="18" charset="0"/>
              </a:rPr>
              <a:t>notebook </a:t>
            </a:r>
            <a:r>
              <a:rPr lang="el-GR" sz="2400" dirty="0" smtClean="0">
                <a:solidFill>
                  <a:srgbClr val="002060"/>
                </a:solidFill>
                <a:latin typeface="Cambria" pitchFamily="18" charset="0"/>
                <a:ea typeface="Cambria" pitchFamily="18" charset="0"/>
              </a:rPr>
              <a:t>σας</a:t>
            </a:r>
          </a:p>
          <a:p>
            <a:pPr>
              <a:buFont typeface="Arial" pitchFamily="34" charset="0"/>
              <a:buChar char="•"/>
            </a:pPr>
            <a:r>
              <a:rPr lang="el-GR" sz="2400" dirty="0" smtClean="0">
                <a:solidFill>
                  <a:srgbClr val="002060"/>
                </a:solidFill>
                <a:latin typeface="Cambria" pitchFamily="18" charset="0"/>
                <a:ea typeface="Cambria" pitchFamily="18" charset="0"/>
              </a:rPr>
              <a:t>Τι είναι η πλευστότητα; Πώς επιτρέπει τις </a:t>
            </a:r>
          </a:p>
          <a:p>
            <a:r>
              <a:rPr lang="el-GR" sz="2400" dirty="0" smtClean="0">
                <a:solidFill>
                  <a:srgbClr val="002060"/>
                </a:solidFill>
                <a:latin typeface="Cambria" pitchFamily="18" charset="0"/>
                <a:ea typeface="Cambria" pitchFamily="18" charset="0"/>
              </a:rPr>
              <a:t>φάλαινες να επιπλέουν;</a:t>
            </a:r>
          </a:p>
          <a:p>
            <a:pPr>
              <a:buFont typeface="Arial" pitchFamily="34" charset="0"/>
              <a:buChar char="•"/>
            </a:pPr>
            <a:r>
              <a:rPr lang="el-GR" sz="2400" dirty="0" smtClean="0">
                <a:solidFill>
                  <a:srgbClr val="002060"/>
                </a:solidFill>
                <a:latin typeface="Cambria" pitchFamily="18" charset="0"/>
                <a:ea typeface="Cambria" pitchFamily="18" charset="0"/>
              </a:rPr>
              <a:t>Πώς η δομή του φυκιού </a:t>
            </a:r>
            <a:r>
              <a:rPr lang="en-US" sz="2400" dirty="0" smtClean="0">
                <a:solidFill>
                  <a:srgbClr val="002060"/>
                </a:solidFill>
                <a:latin typeface="Cambria" pitchFamily="18" charset="0"/>
                <a:ea typeface="Cambria" pitchFamily="18" charset="0"/>
              </a:rPr>
              <a:t>Sargassum</a:t>
            </a:r>
            <a:r>
              <a:rPr lang="el-GR" sz="2400" dirty="0" smtClean="0">
                <a:solidFill>
                  <a:srgbClr val="002060"/>
                </a:solidFill>
                <a:latin typeface="Cambria" pitchFamily="18" charset="0"/>
                <a:ea typeface="Cambria" pitchFamily="18" charset="0"/>
              </a:rPr>
              <a:t> το βοηθά</a:t>
            </a:r>
          </a:p>
          <a:p>
            <a:r>
              <a:rPr lang="el-GR" sz="2400" dirty="0" smtClean="0">
                <a:solidFill>
                  <a:srgbClr val="002060"/>
                </a:solidFill>
                <a:latin typeface="Cambria" pitchFamily="18" charset="0"/>
                <a:ea typeface="Cambria" pitchFamily="18" charset="0"/>
              </a:rPr>
              <a:t>να επιπλέει στο νερό;</a:t>
            </a:r>
          </a:p>
          <a:p>
            <a:pPr>
              <a:buFont typeface="Arial" pitchFamily="34" charset="0"/>
              <a:buChar char="•"/>
            </a:pPr>
            <a:r>
              <a:rPr lang="el-GR" sz="2400" dirty="0" smtClean="0">
                <a:solidFill>
                  <a:srgbClr val="002060"/>
                </a:solidFill>
                <a:latin typeface="Cambria" pitchFamily="18" charset="0"/>
                <a:ea typeface="Cambria" pitchFamily="18" charset="0"/>
              </a:rPr>
              <a:t>Πώς επηρεάζει τα θαλάσσια ζώα, το γεγονός </a:t>
            </a:r>
          </a:p>
          <a:p>
            <a:r>
              <a:rPr lang="el-GR" sz="2400" dirty="0" smtClean="0">
                <a:solidFill>
                  <a:srgbClr val="002060"/>
                </a:solidFill>
                <a:latin typeface="Cambria" pitchFamily="18" charset="0"/>
                <a:ea typeface="Cambria" pitchFamily="18" charset="0"/>
              </a:rPr>
              <a:t>ότι ο πάγος επιπλέει;</a:t>
            </a:r>
          </a:p>
          <a:p>
            <a:pPr>
              <a:buFont typeface="Arial" pitchFamily="34" charset="0"/>
              <a:buChar char="•"/>
            </a:pPr>
            <a:r>
              <a:rPr lang="el-GR" sz="2400" dirty="0" smtClean="0">
                <a:solidFill>
                  <a:srgbClr val="002060"/>
                </a:solidFill>
                <a:latin typeface="Cambria" pitchFamily="18" charset="0"/>
                <a:ea typeface="Cambria" pitchFamily="18" charset="0"/>
              </a:rPr>
              <a:t>Περιγράψτε τη σχέση μεταξύ των κινήσεων της </a:t>
            </a:r>
          </a:p>
          <a:p>
            <a:r>
              <a:rPr lang="el-GR" sz="2400" dirty="0" smtClean="0">
                <a:solidFill>
                  <a:srgbClr val="002060"/>
                </a:solidFill>
                <a:latin typeface="Cambria" pitchFamily="18" charset="0"/>
                <a:ea typeface="Cambria" pitchFamily="18" charset="0"/>
              </a:rPr>
              <a:t>πολικής αρκούδας και των εποχιακών αλλαγών </a:t>
            </a:r>
          </a:p>
          <a:p>
            <a:r>
              <a:rPr lang="el-GR" sz="2400" dirty="0" smtClean="0">
                <a:solidFill>
                  <a:srgbClr val="002060"/>
                </a:solidFill>
                <a:latin typeface="Cambria" pitchFamily="18" charset="0"/>
                <a:ea typeface="Cambria" pitchFamily="18" charset="0"/>
              </a:rPr>
              <a:t>στον θαλάσσιο πάγο. Πώς μπορείτε να εξηγήσετε </a:t>
            </a:r>
          </a:p>
          <a:p>
            <a:r>
              <a:rPr lang="el-GR" sz="2400" dirty="0" smtClean="0">
                <a:solidFill>
                  <a:srgbClr val="002060"/>
                </a:solidFill>
                <a:latin typeface="Cambria" pitchFamily="18" charset="0"/>
                <a:ea typeface="Cambria" pitchFamily="18" charset="0"/>
              </a:rPr>
              <a:t>αυτή τη σχέση;</a:t>
            </a: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pic>
        <p:nvPicPr>
          <p:cNvPr id="8" name="7 - Εικόνα" descr="φαλαινα 4.jpg"/>
          <p:cNvPicPr>
            <a:picLocks noChangeAspect="1"/>
          </p:cNvPicPr>
          <p:nvPr/>
        </p:nvPicPr>
        <p:blipFill>
          <a:blip r:embed="rId2"/>
          <a:stretch>
            <a:fillRect/>
          </a:stretch>
        </p:blipFill>
        <p:spPr>
          <a:xfrm>
            <a:off x="8278314" y="1247910"/>
            <a:ext cx="3028950" cy="1514475"/>
          </a:xfrm>
          <a:prstGeom prst="rect">
            <a:avLst/>
          </a:prstGeom>
        </p:spPr>
      </p:pic>
      <p:pic>
        <p:nvPicPr>
          <p:cNvPr id="13" name="12 - Εικόνα" descr="φυκια 2.jpg"/>
          <p:cNvPicPr>
            <a:picLocks noChangeAspect="1"/>
          </p:cNvPicPr>
          <p:nvPr/>
        </p:nvPicPr>
        <p:blipFill>
          <a:blip r:embed="rId3"/>
          <a:stretch>
            <a:fillRect/>
          </a:stretch>
        </p:blipFill>
        <p:spPr>
          <a:xfrm>
            <a:off x="6837180" y="2479085"/>
            <a:ext cx="2619375" cy="1743075"/>
          </a:xfrm>
          <a:prstGeom prst="rect">
            <a:avLst/>
          </a:prstGeom>
        </p:spPr>
      </p:pic>
      <p:pic>
        <p:nvPicPr>
          <p:cNvPr id="14" name="13 - Εικόνα" descr="παγος κατω.jpg"/>
          <p:cNvPicPr>
            <a:picLocks noChangeAspect="1"/>
          </p:cNvPicPr>
          <p:nvPr/>
        </p:nvPicPr>
        <p:blipFill>
          <a:blip r:embed="rId4"/>
          <a:stretch>
            <a:fillRect/>
          </a:stretch>
        </p:blipFill>
        <p:spPr>
          <a:xfrm>
            <a:off x="8782050" y="3580447"/>
            <a:ext cx="3409950" cy="1343025"/>
          </a:xfrm>
          <a:prstGeom prst="rect">
            <a:avLst/>
          </a:prstGeom>
        </p:spPr>
      </p:pic>
      <p:pic>
        <p:nvPicPr>
          <p:cNvPr id="15" name="14 - Εικόνα" descr="πολικη.jpg"/>
          <p:cNvPicPr>
            <a:picLocks noChangeAspect="1"/>
          </p:cNvPicPr>
          <p:nvPr/>
        </p:nvPicPr>
        <p:blipFill>
          <a:blip r:embed="rId5"/>
          <a:stretch>
            <a:fillRect/>
          </a:stretch>
        </p:blipFill>
        <p:spPr>
          <a:xfrm>
            <a:off x="7488828" y="4836523"/>
            <a:ext cx="2857500" cy="1600200"/>
          </a:xfrm>
          <a:prstGeom prst="rect">
            <a:avLst/>
          </a:prstGeom>
        </p:spPr>
      </p:pic>
      <p:sp>
        <p:nvSpPr>
          <p:cNvPr id="9" name="8 - Ορθογώνιο"/>
          <p:cNvSpPr/>
          <p:nvPr/>
        </p:nvSpPr>
        <p:spPr>
          <a:xfrm>
            <a:off x="2769327" y="5388304"/>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6"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61"/>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Μελέτη περίπτωσης</a:t>
            </a:r>
          </a:p>
          <a:p>
            <a:r>
              <a:rPr lang="el-GR" sz="3600" dirty="0" smtClean="0">
                <a:solidFill>
                  <a:srgbClr val="002060"/>
                </a:solidFill>
                <a:latin typeface="Cambria" pitchFamily="18" charset="0"/>
                <a:ea typeface="Cambria" pitchFamily="18" charset="0"/>
              </a:rPr>
              <a:t>Το Εθνικό Θαλάσσιο Πάρκο </a:t>
            </a:r>
            <a:r>
              <a:rPr lang="en-US" sz="3600" dirty="0" smtClean="0">
                <a:solidFill>
                  <a:srgbClr val="002060"/>
                </a:solidFill>
                <a:latin typeface="Cambria" pitchFamily="18" charset="0"/>
                <a:ea typeface="Cambria" pitchFamily="18" charset="0"/>
              </a:rPr>
              <a:t>Thunder Bay</a:t>
            </a:r>
            <a:endParaRPr lang="el-GR" sz="3600" dirty="0">
              <a:solidFill>
                <a:srgbClr val="002060"/>
              </a:solidFill>
              <a:latin typeface="Cambria" pitchFamily="18" charset="0"/>
              <a:ea typeface="Cambria" pitchFamily="18" charset="0"/>
            </a:endParaRPr>
          </a:p>
        </p:txBody>
      </p:sp>
      <p:sp>
        <p:nvSpPr>
          <p:cNvPr id="11" name="10 - TextBox"/>
          <p:cNvSpPr txBox="1"/>
          <p:nvPr/>
        </p:nvSpPr>
        <p:spPr>
          <a:xfrm>
            <a:off x="418012" y="1541417"/>
            <a:ext cx="11273245" cy="6370975"/>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Το Εθνικό Θαλάσσιο Πάρκο του </a:t>
            </a:r>
            <a:r>
              <a:rPr lang="en-US" sz="2400" dirty="0" smtClean="0">
                <a:solidFill>
                  <a:srgbClr val="002060"/>
                </a:solidFill>
                <a:latin typeface="Cambria" pitchFamily="18" charset="0"/>
                <a:ea typeface="Cambria" pitchFamily="18" charset="0"/>
                <a:hlinkClick r:id="rId2"/>
              </a:rPr>
              <a:t>Thunder Bay</a:t>
            </a:r>
            <a:r>
              <a:rPr lang="el-GR" sz="2400" dirty="0" smtClean="0">
                <a:solidFill>
                  <a:srgbClr val="002060"/>
                </a:solidFill>
                <a:latin typeface="Cambria" pitchFamily="18" charset="0"/>
                <a:ea typeface="Cambria" pitchFamily="18" charset="0"/>
                <a:hlinkClick r:id="rId2"/>
              </a:rPr>
              <a:t>: </a:t>
            </a:r>
            <a:endParaRPr lang="el-GR" sz="2400" dirty="0" smtClean="0">
              <a:solidFill>
                <a:srgbClr val="002060"/>
              </a:solidFill>
              <a:latin typeface="Cambria" pitchFamily="18" charset="0"/>
              <a:ea typeface="Cambria" pitchFamily="18" charset="0"/>
            </a:endParaRPr>
          </a:p>
          <a:p>
            <a:pPr>
              <a:buFont typeface="Arial" pitchFamily="34" charset="0"/>
              <a:buChar char="•"/>
            </a:pPr>
            <a:r>
              <a:rPr lang="el-GR" sz="2400" dirty="0" smtClean="0">
                <a:solidFill>
                  <a:srgbClr val="002060"/>
                </a:solidFill>
                <a:latin typeface="Cambria" pitchFamily="18" charset="0"/>
                <a:ea typeface="Cambria" pitchFamily="18" charset="0"/>
              </a:rPr>
              <a:t> χαρακτηρίστηκε τον Οκτώβριο του 2000 </a:t>
            </a:r>
          </a:p>
          <a:p>
            <a:pPr>
              <a:buFont typeface="Arial" pitchFamily="34" charset="0"/>
              <a:buChar char="•"/>
            </a:pPr>
            <a:r>
              <a:rPr lang="el-GR" sz="2400" dirty="0" smtClean="0">
                <a:solidFill>
                  <a:srgbClr val="002060"/>
                </a:solidFill>
                <a:latin typeface="Cambria" pitchFamily="18" charset="0"/>
                <a:ea typeface="Cambria" pitchFamily="18" charset="0"/>
              </a:rPr>
              <a:t> είναι το δέκατο τρίτο χαρακτηρισμένο εθνικό πάρκο</a:t>
            </a:r>
          </a:p>
          <a:p>
            <a:pPr>
              <a:buFont typeface="Arial" pitchFamily="34" charset="0"/>
              <a:buChar char="•"/>
            </a:pPr>
            <a:r>
              <a:rPr lang="el-GR" sz="2400" dirty="0" smtClean="0">
                <a:solidFill>
                  <a:srgbClr val="002060"/>
                </a:solidFill>
                <a:latin typeface="Cambria" pitchFamily="18" charset="0"/>
                <a:ea typeface="Cambria" pitchFamily="18" charset="0"/>
              </a:rPr>
              <a:t> για τον χαρακτηρισμό του χρειάστηκαν περίπου 17 χρόνια </a:t>
            </a:r>
          </a:p>
          <a:p>
            <a:pPr>
              <a:buFont typeface="Arial" pitchFamily="34" charset="0"/>
              <a:buChar char="•"/>
            </a:pPr>
            <a:r>
              <a:rPr lang="el-GR" sz="2400" dirty="0" smtClean="0">
                <a:solidFill>
                  <a:srgbClr val="002060"/>
                </a:solidFill>
                <a:latin typeface="Cambria" pitchFamily="18" charset="0"/>
                <a:ea typeface="Cambria" pitchFamily="18" charset="0"/>
              </a:rPr>
              <a:t> βρίσκεται βορειοανατολικά της ακτής της Μικρής Χερσονήσου του Μίσιγκαν </a:t>
            </a:r>
          </a:p>
          <a:p>
            <a:pPr>
              <a:buFont typeface="Arial" pitchFamily="34" charset="0"/>
              <a:buChar char="•"/>
            </a:pPr>
            <a:r>
              <a:rPr lang="el-GR" sz="2400" dirty="0" smtClean="0">
                <a:solidFill>
                  <a:srgbClr val="002060"/>
                </a:solidFill>
                <a:latin typeface="Cambria" pitchFamily="18" charset="0"/>
                <a:ea typeface="Cambria" pitchFamily="18" charset="0"/>
              </a:rPr>
              <a:t> περιλαμβάνει 448 τετραγωνικά μίλια της βορειοδυτικής λίμνης </a:t>
            </a:r>
            <a:r>
              <a:rPr lang="en-US" sz="2400" dirty="0" smtClean="0">
                <a:solidFill>
                  <a:srgbClr val="002060"/>
                </a:solidFill>
                <a:latin typeface="Cambria" pitchFamily="18" charset="0"/>
                <a:ea typeface="Cambria" pitchFamily="18" charset="0"/>
              </a:rPr>
              <a:t>Huron</a:t>
            </a:r>
            <a:endParaRPr lang="el-GR" sz="2400" dirty="0" smtClean="0">
              <a:solidFill>
                <a:srgbClr val="002060"/>
              </a:solidFill>
              <a:latin typeface="Cambria" pitchFamily="18" charset="0"/>
              <a:ea typeface="Cambria" pitchFamily="18" charset="0"/>
            </a:endParaRPr>
          </a:p>
          <a:p>
            <a:pPr>
              <a:buFont typeface="Arial" pitchFamily="34" charset="0"/>
              <a:buChar char="•"/>
            </a:pPr>
            <a:r>
              <a:rPr lang="el-GR" sz="2400" dirty="0" smtClean="0">
                <a:solidFill>
                  <a:srgbClr val="002060"/>
                </a:solidFill>
                <a:latin typeface="Cambria" pitchFamily="18" charset="0"/>
                <a:ea typeface="Cambria" pitchFamily="18" charset="0"/>
              </a:rPr>
              <a:t> είναι το πρώτο πάρκο των Μεγάλων Λιμνών, </a:t>
            </a:r>
          </a:p>
          <a:p>
            <a:pPr>
              <a:buFont typeface="Arial" pitchFamily="34" charset="0"/>
              <a:buChar char="•"/>
            </a:pPr>
            <a:r>
              <a:rPr lang="el-GR" sz="2400" dirty="0" smtClean="0">
                <a:solidFill>
                  <a:srgbClr val="002060"/>
                </a:solidFill>
                <a:latin typeface="Cambria" pitchFamily="18" charset="0"/>
                <a:ea typeface="Cambria" pitchFamily="18" charset="0"/>
              </a:rPr>
              <a:t> βρίσκεται πλήρως μέσα στα όρια των ΗΠΑ </a:t>
            </a:r>
          </a:p>
          <a:p>
            <a:pPr>
              <a:buFont typeface="Arial" pitchFamily="34" charset="0"/>
              <a:buChar char="•"/>
            </a:pPr>
            <a:r>
              <a:rPr lang="el-GR" sz="2400" dirty="0" smtClean="0">
                <a:solidFill>
                  <a:srgbClr val="002060"/>
                </a:solidFill>
                <a:latin typeface="Cambria" pitchFamily="18" charset="0"/>
                <a:ea typeface="Cambria" pitchFamily="18" charset="0"/>
              </a:rPr>
              <a:t> εστιάζει αποκλειστικά στη μεγάλη </a:t>
            </a:r>
          </a:p>
          <a:p>
            <a:r>
              <a:rPr lang="el-GR" sz="2400" dirty="0" smtClean="0">
                <a:solidFill>
                  <a:srgbClr val="002060"/>
                </a:solidFill>
                <a:latin typeface="Cambria" pitchFamily="18" charset="0"/>
                <a:ea typeface="Cambria" pitchFamily="18" charset="0"/>
              </a:rPr>
              <a:t>συλλογή υποβρύχιων πολιτιστικών πόρων</a:t>
            </a:r>
          </a:p>
          <a:p>
            <a:pPr>
              <a:buFont typeface="Arial" pitchFamily="34" charset="0"/>
              <a:buChar char="•"/>
            </a:pPr>
            <a:r>
              <a:rPr lang="el-GR" sz="2400" dirty="0" smtClean="0">
                <a:solidFill>
                  <a:srgbClr val="002060"/>
                </a:solidFill>
                <a:latin typeface="Cambria" pitchFamily="18" charset="0"/>
                <a:ea typeface="Cambria" pitchFamily="18" charset="0"/>
              </a:rPr>
              <a:t>  έχει περισσότερα από 200 ναυάγια που </a:t>
            </a:r>
          </a:p>
          <a:p>
            <a:r>
              <a:rPr lang="el-GR" sz="2400" dirty="0" smtClean="0">
                <a:solidFill>
                  <a:srgbClr val="002060"/>
                </a:solidFill>
                <a:latin typeface="Cambria" pitchFamily="18" charset="0"/>
                <a:ea typeface="Cambria" pitchFamily="18" charset="0"/>
              </a:rPr>
              <a:t>χρονολογούνται από το 1825 έως το 1925</a:t>
            </a:r>
          </a:p>
          <a:p>
            <a:pPr>
              <a:buFont typeface="Arial" pitchFamily="34" charset="0"/>
              <a:buChar char="•"/>
            </a:pP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pic>
        <p:nvPicPr>
          <p:cNvPr id="9" name="8 - Εικόνα" descr="ναυαγιο2.jpg"/>
          <p:cNvPicPr>
            <a:picLocks noChangeAspect="1"/>
          </p:cNvPicPr>
          <p:nvPr/>
        </p:nvPicPr>
        <p:blipFill>
          <a:blip r:embed="rId3"/>
          <a:stretch>
            <a:fillRect/>
          </a:stretch>
        </p:blipFill>
        <p:spPr>
          <a:xfrm>
            <a:off x="6605179" y="3885249"/>
            <a:ext cx="5156603" cy="231960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11" name="10 - TextBox"/>
          <p:cNvSpPr txBox="1"/>
          <p:nvPr/>
        </p:nvSpPr>
        <p:spPr>
          <a:xfrm>
            <a:off x="418012" y="1541417"/>
            <a:ext cx="11273245" cy="3046988"/>
          </a:xfrm>
          <a:prstGeom prst="rect">
            <a:avLst/>
          </a:prstGeom>
          <a:noFill/>
        </p:spPr>
        <p:txBody>
          <a:bodyPr wrap="square" rtlCol="0">
            <a:spAutoFit/>
          </a:bodyPr>
          <a:lstStyle/>
          <a:p>
            <a:r>
              <a:rPr lang="el-GR" sz="2400" dirty="0" smtClean="0">
                <a:solidFill>
                  <a:srgbClr val="002060"/>
                </a:solidFill>
                <a:latin typeface="Cambria" pitchFamily="18" charset="0"/>
                <a:ea typeface="Cambria" pitchFamily="18" charset="0"/>
              </a:rPr>
              <a:t>Δώστε ένα παράδειγμα του πώς η ειδική δομή των μορίων του νερού οδηγεί σε ένα μοναδικό χαρακτηριστικό του.</a:t>
            </a:r>
          </a:p>
          <a:p>
            <a:r>
              <a:rPr lang="el-GR" sz="2400" dirty="0" smtClean="0">
                <a:solidFill>
                  <a:srgbClr val="002060"/>
                </a:solidFill>
                <a:latin typeface="Cambria" pitchFamily="18" charset="0"/>
                <a:ea typeface="Cambria" pitchFamily="18" charset="0"/>
              </a:rPr>
              <a:t>Συμπληρώστε το παρακάτω διάγραμμα (πυκνότητα γλυκού νερού 1</a:t>
            </a:r>
            <a:r>
              <a:rPr lang="el-GR" sz="2400" dirty="0" smtClean="0">
                <a:solidFill>
                  <a:srgbClr val="002060"/>
                </a:solidFill>
                <a:latin typeface="Cambria"/>
                <a:ea typeface="Times New Roman"/>
                <a:cs typeface="Courier New"/>
              </a:rPr>
              <a:t> </a:t>
            </a:r>
            <a:r>
              <a:rPr lang="en-US" sz="2400" dirty="0" smtClean="0">
                <a:solidFill>
                  <a:srgbClr val="002060"/>
                </a:solidFill>
                <a:latin typeface="Cambria"/>
                <a:ea typeface="Times New Roman"/>
                <a:cs typeface="Courier New"/>
              </a:rPr>
              <a:t>g</a:t>
            </a:r>
            <a:r>
              <a:rPr lang="el-GR" sz="2400" dirty="0" smtClean="0">
                <a:solidFill>
                  <a:srgbClr val="002060"/>
                </a:solidFill>
                <a:latin typeface="Cambria"/>
                <a:ea typeface="Times New Roman"/>
                <a:cs typeface="Courier New"/>
              </a:rPr>
              <a:t>/</a:t>
            </a:r>
            <a:r>
              <a:rPr lang="en-US" sz="2400" dirty="0" smtClean="0">
                <a:solidFill>
                  <a:srgbClr val="002060"/>
                </a:solidFill>
                <a:latin typeface="Cambria"/>
                <a:ea typeface="Times New Roman"/>
                <a:cs typeface="Courier New"/>
              </a:rPr>
              <a:t>cm</a:t>
            </a:r>
            <a:r>
              <a:rPr lang="el-GR" sz="2400" baseline="30000" dirty="0" smtClean="0">
                <a:solidFill>
                  <a:srgbClr val="002060"/>
                </a:solidFill>
                <a:latin typeface="Cambria"/>
                <a:ea typeface="Times New Roman"/>
                <a:cs typeface="Courier New"/>
              </a:rPr>
              <a:t>3</a:t>
            </a:r>
            <a:r>
              <a:rPr lang="el-GR" sz="2400" dirty="0" smtClean="0">
                <a:solidFill>
                  <a:srgbClr val="002060"/>
                </a:solidFill>
                <a:latin typeface="Cambria"/>
                <a:ea typeface="Times New Roman"/>
                <a:cs typeface="Courier New"/>
              </a:rPr>
              <a:t>, αλμυρού νερού 1,03 </a:t>
            </a:r>
            <a:r>
              <a:rPr lang="en-US" sz="2400" dirty="0" smtClean="0">
                <a:solidFill>
                  <a:srgbClr val="002060"/>
                </a:solidFill>
                <a:latin typeface="Cambria"/>
                <a:ea typeface="Times New Roman"/>
                <a:cs typeface="Courier New"/>
              </a:rPr>
              <a:t>g</a:t>
            </a:r>
            <a:r>
              <a:rPr lang="el-GR" sz="2400" dirty="0" smtClean="0">
                <a:solidFill>
                  <a:srgbClr val="002060"/>
                </a:solidFill>
                <a:latin typeface="Cambria"/>
                <a:ea typeface="Times New Roman"/>
                <a:cs typeface="Courier New"/>
              </a:rPr>
              <a:t> /</a:t>
            </a:r>
            <a:r>
              <a:rPr lang="en-US" sz="2400" dirty="0" smtClean="0">
                <a:solidFill>
                  <a:srgbClr val="002060"/>
                </a:solidFill>
                <a:latin typeface="Cambria"/>
                <a:ea typeface="Times New Roman"/>
                <a:cs typeface="Courier New"/>
              </a:rPr>
              <a:t>cm</a:t>
            </a:r>
            <a:r>
              <a:rPr lang="el-GR" sz="2400" baseline="30000" dirty="0" smtClean="0">
                <a:solidFill>
                  <a:srgbClr val="002060"/>
                </a:solidFill>
                <a:latin typeface="Cambria"/>
                <a:ea typeface="Times New Roman"/>
                <a:cs typeface="Courier New"/>
              </a:rPr>
              <a:t>3</a:t>
            </a:r>
            <a:r>
              <a:rPr lang="el-GR" sz="2400" dirty="0" smtClean="0">
                <a:solidFill>
                  <a:srgbClr val="002060"/>
                </a:solidFill>
                <a:latin typeface="Cambria"/>
                <a:ea typeface="Times New Roman"/>
                <a:cs typeface="Courier New"/>
              </a:rPr>
              <a:t>) </a:t>
            </a:r>
            <a:endParaRPr lang="el-GR" sz="2400" dirty="0" smtClean="0">
              <a:solidFill>
                <a:srgbClr val="002060"/>
              </a:solidFill>
              <a:latin typeface="Cambria" pitchFamily="18" charset="0"/>
              <a:ea typeface="Cambria" pitchFamily="18" charset="0"/>
            </a:endParaRPr>
          </a:p>
          <a:p>
            <a:pPr>
              <a:buFont typeface="Arial" pitchFamily="34" charset="0"/>
              <a:buChar char="•"/>
            </a:pPr>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graphicFrame>
        <p:nvGraphicFramePr>
          <p:cNvPr id="7" name="6 - Πίνακας"/>
          <p:cNvGraphicFramePr>
            <a:graphicFrameLocks noGrp="1"/>
          </p:cNvGraphicFramePr>
          <p:nvPr/>
        </p:nvGraphicFramePr>
        <p:xfrm>
          <a:off x="3017520" y="2795450"/>
          <a:ext cx="8686802" cy="3530634"/>
        </p:xfrm>
        <a:graphic>
          <a:graphicData uri="http://schemas.openxmlformats.org/drawingml/2006/table">
            <a:tbl>
              <a:tblPr/>
              <a:tblGrid>
                <a:gridCol w="1447082"/>
                <a:gridCol w="1447944"/>
                <a:gridCol w="1447944"/>
                <a:gridCol w="1447944"/>
                <a:gridCol w="1447944"/>
                <a:gridCol w="1447944"/>
              </a:tblGrid>
              <a:tr h="373400">
                <a:tc rowSpan="2">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1800" b="1" dirty="0" smtClean="0">
                        <a:solidFill>
                          <a:srgbClr val="002060"/>
                        </a:solidFill>
                        <a:latin typeface="Cambria"/>
                        <a:ea typeface="Times New Roman"/>
                        <a:cs typeface="Courier New"/>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1800" b="1" dirty="0" smtClean="0">
                        <a:solidFill>
                          <a:srgbClr val="002060"/>
                        </a:solidFill>
                        <a:latin typeface="Cambria"/>
                        <a:ea typeface="Times New Roman"/>
                        <a:cs typeface="Courier New"/>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b="1" dirty="0" smtClean="0">
                          <a:solidFill>
                            <a:srgbClr val="002060"/>
                          </a:solidFill>
                          <a:latin typeface="Cambria"/>
                          <a:ea typeface="Times New Roman"/>
                          <a:cs typeface="Courier New"/>
                        </a:rPr>
                        <a:t>Ουσία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rowSpan="2">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1800" b="1" dirty="0" smtClean="0">
                        <a:solidFill>
                          <a:srgbClr val="002060"/>
                        </a:solidFill>
                        <a:latin typeface="Cambria"/>
                        <a:ea typeface="Times New Roman"/>
                        <a:cs typeface="Courier New"/>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b="1" dirty="0" smtClean="0">
                          <a:solidFill>
                            <a:srgbClr val="002060"/>
                          </a:solidFill>
                          <a:latin typeface="Cambria"/>
                          <a:ea typeface="Times New Roman"/>
                          <a:cs typeface="Courier New"/>
                        </a:rPr>
                        <a:t>Πυκνότητα </a:t>
                      </a:r>
                      <a:r>
                        <a:rPr lang="el-GR" sz="1800" b="1" dirty="0">
                          <a:solidFill>
                            <a:srgbClr val="002060"/>
                          </a:solidFill>
                          <a:latin typeface="Cambria"/>
                          <a:ea typeface="Times New Roman"/>
                          <a:cs typeface="Courier New"/>
                        </a:rPr>
                        <a:t>(</a:t>
                      </a:r>
                      <a:r>
                        <a:rPr lang="en-US" sz="1800" b="1" dirty="0">
                          <a:solidFill>
                            <a:srgbClr val="002060"/>
                          </a:solidFill>
                          <a:latin typeface="Cambria"/>
                          <a:ea typeface="Times New Roman"/>
                          <a:cs typeface="Courier New"/>
                        </a:rPr>
                        <a:t>g</a:t>
                      </a:r>
                      <a:r>
                        <a:rPr lang="el-GR" sz="1800" b="1" dirty="0">
                          <a:solidFill>
                            <a:srgbClr val="002060"/>
                          </a:solidFill>
                          <a:latin typeface="Cambria"/>
                          <a:ea typeface="Times New Roman"/>
                          <a:cs typeface="Courier New"/>
                        </a:rPr>
                        <a:t> / </a:t>
                      </a:r>
                      <a:r>
                        <a:rPr lang="en-US" sz="1800" b="1" dirty="0">
                          <a:solidFill>
                            <a:srgbClr val="002060"/>
                          </a:solidFill>
                          <a:latin typeface="Cambria"/>
                          <a:ea typeface="Times New Roman"/>
                          <a:cs typeface="Courier New"/>
                        </a:rPr>
                        <a:t>cm</a:t>
                      </a:r>
                      <a:r>
                        <a:rPr lang="el-GR" sz="1800" b="1" baseline="30000" dirty="0">
                          <a:solidFill>
                            <a:srgbClr val="002060"/>
                          </a:solidFill>
                          <a:latin typeface="Cambria"/>
                          <a:ea typeface="Times New Roman"/>
                          <a:cs typeface="Courier New"/>
                        </a:rPr>
                        <a:t>3</a:t>
                      </a:r>
                      <a:r>
                        <a:rPr lang="el-GR" sz="1800" b="1" dirty="0">
                          <a:solidFill>
                            <a:srgbClr val="002060"/>
                          </a:solidFill>
                          <a:latin typeface="Cambria"/>
                          <a:ea typeface="Times New Roman"/>
                          <a:cs typeface="Courier New"/>
                        </a:rPr>
                        <a:t>)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gridSpan="2">
                  <a:txBody>
                    <a:bodyPr/>
                    <a:lstStyle/>
                    <a:p>
                      <a:pPr algn="ctr">
                        <a:lnSpc>
                          <a:spcPct val="115000"/>
                        </a:lnSpc>
                      </a:pPr>
                      <a:r>
                        <a:rPr lang="el-GR" sz="1800" baseline="0" dirty="0" smtClean="0">
                          <a:solidFill>
                            <a:srgbClr val="002060"/>
                          </a:solidFill>
                          <a:latin typeface="Calibri"/>
                          <a:ea typeface="Times New Roman"/>
                          <a:cs typeface="Times New Roman"/>
                        </a:rPr>
                        <a:t>Ουσίες που </a:t>
                      </a:r>
                    </a:p>
                    <a:p>
                      <a:pPr algn="ctr">
                        <a:lnSpc>
                          <a:spcPct val="115000"/>
                        </a:lnSpc>
                      </a:pPr>
                      <a:r>
                        <a:rPr lang="el-GR" sz="1800" baseline="0" dirty="0" smtClean="0">
                          <a:solidFill>
                            <a:srgbClr val="002060"/>
                          </a:solidFill>
                          <a:latin typeface="Calibri"/>
                          <a:ea typeface="Times New Roman"/>
                          <a:cs typeface="Times New Roman"/>
                        </a:rPr>
                        <a:t>στο γ</a:t>
                      </a:r>
                      <a:r>
                        <a:rPr lang="el-GR" sz="1800" dirty="0" smtClean="0">
                          <a:solidFill>
                            <a:srgbClr val="002060"/>
                          </a:solidFill>
                          <a:latin typeface="Calibri"/>
                          <a:ea typeface="Times New Roman"/>
                          <a:cs typeface="Times New Roman"/>
                        </a:rPr>
                        <a:t>λυκό νερό</a:t>
                      </a: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hMerge="1">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800" baseline="0" dirty="0" smtClean="0">
                          <a:solidFill>
                            <a:srgbClr val="002060"/>
                          </a:solidFill>
                          <a:latin typeface="Calibri"/>
                          <a:ea typeface="Times New Roman"/>
                          <a:cs typeface="Times New Roman"/>
                        </a:rPr>
                        <a:t>Ουσίες που </a:t>
                      </a:r>
                    </a:p>
                    <a:p>
                      <a:pPr marL="0" marR="0" indent="0" algn="ctr" defTabSz="914400" rtl="0" eaLnBrk="1" fontAlgn="auto" latinLnBrk="0" hangingPunct="1">
                        <a:lnSpc>
                          <a:spcPct val="115000"/>
                        </a:lnSpc>
                        <a:spcBef>
                          <a:spcPts val="0"/>
                        </a:spcBef>
                        <a:spcAft>
                          <a:spcPts val="0"/>
                        </a:spcAft>
                        <a:buClrTx/>
                        <a:buSzTx/>
                        <a:buFontTx/>
                        <a:buNone/>
                        <a:tabLst/>
                        <a:defRPr/>
                      </a:pPr>
                      <a:r>
                        <a:rPr lang="el-GR" sz="1800" baseline="0" dirty="0" smtClean="0">
                          <a:solidFill>
                            <a:srgbClr val="002060"/>
                          </a:solidFill>
                          <a:latin typeface="Calibri"/>
                          <a:ea typeface="Times New Roman"/>
                          <a:cs typeface="Times New Roman"/>
                        </a:rPr>
                        <a:t>στο αλμυρό </a:t>
                      </a:r>
                      <a:r>
                        <a:rPr lang="el-GR" sz="1800" dirty="0" smtClean="0">
                          <a:solidFill>
                            <a:srgbClr val="002060"/>
                          </a:solidFill>
                          <a:latin typeface="Calibri"/>
                          <a:ea typeface="Times New Roman"/>
                          <a:cs typeface="Times New Roman"/>
                        </a:rPr>
                        <a:t>νερό</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hMerge="1">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r>
              <a:tr h="373400">
                <a:tc vMerge="1">
                  <a:txBody>
                    <a:bodyPr/>
                    <a:lstStyle/>
                    <a:p>
                      <a:endParaRPr lang="el-GR"/>
                    </a:p>
                  </a:txBody>
                  <a:tcPr/>
                </a:tc>
                <a:tc vMerge="1">
                  <a:txBody>
                    <a:bodyPr/>
                    <a:lstStyle/>
                    <a:p>
                      <a:endParaRPr lang="el-GR"/>
                    </a:p>
                  </a:txBody>
                  <a:tcPr/>
                </a:tc>
                <a:tc>
                  <a:txBody>
                    <a:bodyPr/>
                    <a:lstStyle/>
                    <a:p>
                      <a:pPr algn="ctr">
                        <a:lnSpc>
                          <a:spcPct val="115000"/>
                        </a:lnSpc>
                      </a:pPr>
                      <a:r>
                        <a:rPr lang="el-GR" sz="1800" dirty="0" smtClean="0">
                          <a:solidFill>
                            <a:srgbClr val="002060"/>
                          </a:solidFill>
                          <a:latin typeface="Calibri"/>
                          <a:ea typeface="Times New Roman"/>
                          <a:cs typeface="Times New Roman"/>
                        </a:rPr>
                        <a:t>Βυθίζονται</a:t>
                      </a: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a:txBody>
                    <a:bodyPr/>
                    <a:lstStyle/>
                    <a:p>
                      <a:pPr algn="ctr">
                        <a:lnSpc>
                          <a:spcPct val="115000"/>
                        </a:lnSpc>
                      </a:pPr>
                      <a:r>
                        <a:rPr lang="el-GR" sz="1800" dirty="0" smtClean="0">
                          <a:solidFill>
                            <a:srgbClr val="002060"/>
                          </a:solidFill>
                          <a:latin typeface="Calibri"/>
                          <a:ea typeface="Times New Roman"/>
                          <a:cs typeface="Times New Roman"/>
                        </a:rPr>
                        <a:t>Επιπλέουν</a:t>
                      </a: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a:txBody>
                    <a:bodyPr/>
                    <a:lstStyle/>
                    <a:p>
                      <a:pPr algn="ctr">
                        <a:lnSpc>
                          <a:spcPct val="115000"/>
                        </a:lnSpc>
                      </a:pPr>
                      <a:r>
                        <a:rPr lang="el-GR" sz="1800" dirty="0" smtClean="0">
                          <a:solidFill>
                            <a:srgbClr val="002060"/>
                          </a:solidFill>
                          <a:latin typeface="Calibri"/>
                          <a:ea typeface="Times New Roman"/>
                          <a:cs typeface="Times New Roman"/>
                        </a:rPr>
                        <a:t>Βυθίζονται</a:t>
                      </a: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c>
                  <a:txBody>
                    <a:bodyPr/>
                    <a:lstStyle/>
                    <a:p>
                      <a:pPr algn="ctr">
                        <a:lnSpc>
                          <a:spcPct val="115000"/>
                        </a:lnSpc>
                      </a:pPr>
                      <a:r>
                        <a:rPr lang="el-GR" sz="1800" dirty="0" smtClean="0">
                          <a:solidFill>
                            <a:srgbClr val="002060"/>
                          </a:solidFill>
                          <a:latin typeface="Calibri"/>
                          <a:ea typeface="Times New Roman"/>
                          <a:cs typeface="Times New Roman"/>
                        </a:rPr>
                        <a:t>Επιπλέουν</a:t>
                      </a: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34B7A"/>
                    </a:solidFill>
                  </a:tcPr>
                </a:tc>
              </a:tr>
              <a:tr h="480270">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Βενζίνη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0,710-0,770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r>
              <a:tr h="480270">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Αντιψυκτικό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1,02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r>
              <a:tr h="480270">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Μαγνήσιο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1,79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r>
              <a:tr h="480270">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Βενζόλιο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Ο,879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9EC"/>
                    </a:solidFill>
                  </a:tcPr>
                </a:tc>
              </a:tr>
              <a:tr h="480270">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Χρυσός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2060"/>
                          </a:solidFill>
                          <a:latin typeface="Cambria"/>
                          <a:ea typeface="Times New Roman"/>
                          <a:cs typeface="Courier New"/>
                        </a:rPr>
                        <a:t>19,2 </a:t>
                      </a:r>
                      <a:endParaRPr lang="el-GR" sz="1800" dirty="0">
                        <a:solidFill>
                          <a:srgbClr val="002060"/>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c>
                  <a:txBody>
                    <a:bodyPr/>
                    <a:lstStyle/>
                    <a:p>
                      <a:pPr>
                        <a:lnSpc>
                          <a:spcPct val="115000"/>
                        </a:lnSpc>
                      </a:pPr>
                      <a:endParaRPr lang="el-GR" sz="1800" dirty="0">
                        <a:solidFill>
                          <a:srgbClr val="002060"/>
                        </a:solidFill>
                        <a:latin typeface="Calibri"/>
                        <a:ea typeface="Times New Roman"/>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D0D7"/>
                    </a:solidFill>
                  </a:tcPr>
                </a:tc>
              </a:tr>
            </a:tbl>
          </a:graphicData>
        </a:graphic>
      </p:graphicFrame>
      <p:sp>
        <p:nvSpPr>
          <p:cNvPr id="8" name="Rectangle 1"/>
          <p:cNvSpPr>
            <a:spLocks noChangeArrowheads="1"/>
          </p:cNvSpPr>
          <p:nvPr/>
        </p:nvSpPr>
        <p:spPr bwMode="auto">
          <a:xfrm>
            <a:off x="339635" y="533960"/>
            <a:ext cx="110511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 – Περιγράφω – Αποτυπώνω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339635" y="533960"/>
            <a:ext cx="110511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Ερμηνεύω – Περιγράφω – Αποτυπώνω </a:t>
            </a:r>
          </a:p>
        </p:txBody>
      </p:sp>
      <p:sp>
        <p:nvSpPr>
          <p:cNvPr id="11" name="10 - TextBox"/>
          <p:cNvSpPr txBox="1"/>
          <p:nvPr/>
        </p:nvSpPr>
        <p:spPr>
          <a:xfrm>
            <a:off x="418012" y="1541417"/>
            <a:ext cx="11273245" cy="4154984"/>
          </a:xfrm>
          <a:prstGeom prst="rect">
            <a:avLst/>
          </a:prstGeom>
          <a:noFill/>
        </p:spPr>
        <p:txBody>
          <a:bodyPr wrap="square" rtlCol="0">
            <a:spAutoFit/>
          </a:bodyPr>
          <a:lstStyle/>
          <a:p>
            <a:pPr>
              <a:buFont typeface="Arial" pitchFamily="34" charset="0"/>
              <a:buChar char="•"/>
            </a:pPr>
            <a:r>
              <a:rPr lang="el-GR" sz="2400" dirty="0" smtClean="0">
                <a:solidFill>
                  <a:srgbClr val="002060"/>
                </a:solidFill>
                <a:latin typeface="Cambria" pitchFamily="18" charset="0"/>
                <a:ea typeface="Cambria" pitchFamily="18" charset="0"/>
              </a:rPr>
              <a:t> Δώστε ένα παράδειγμα του πώς η πυκνότητα του νερού, σε οποιαδήποτε από τις φάσεις του, επηρεάζει τους θαλάσσιους οργανισμούς.</a:t>
            </a:r>
          </a:p>
          <a:p>
            <a:endParaRPr lang="el-GR" sz="2400" dirty="0" smtClean="0">
              <a:solidFill>
                <a:srgbClr val="002060"/>
              </a:solidFill>
              <a:latin typeface="Cambria" pitchFamily="18" charset="0"/>
              <a:ea typeface="Cambria" pitchFamily="18" charset="0"/>
            </a:endParaRPr>
          </a:p>
          <a:p>
            <a:pPr>
              <a:buFont typeface="Arial" pitchFamily="34" charset="0"/>
              <a:buChar char="•"/>
            </a:pPr>
            <a:r>
              <a:rPr lang="el-GR" sz="2400" dirty="0" smtClean="0">
                <a:solidFill>
                  <a:srgbClr val="002060"/>
                </a:solidFill>
                <a:latin typeface="Cambria" pitchFamily="18" charset="0"/>
                <a:ea typeface="Cambria" pitchFamily="18" charset="0"/>
              </a:rPr>
              <a:t> Προσδιορίστε τη φάση ή τη </a:t>
            </a:r>
          </a:p>
          <a:p>
            <a:r>
              <a:rPr lang="el-GR" sz="2400" dirty="0" smtClean="0">
                <a:solidFill>
                  <a:srgbClr val="002060"/>
                </a:solidFill>
                <a:latin typeface="Cambria" pitchFamily="18" charset="0"/>
                <a:ea typeface="Cambria" pitchFamily="18" charset="0"/>
              </a:rPr>
              <a:t>διαδικασία που αντιπροσωπεύεται </a:t>
            </a:r>
          </a:p>
          <a:p>
            <a:r>
              <a:rPr lang="el-GR" sz="2400" dirty="0" smtClean="0">
                <a:solidFill>
                  <a:srgbClr val="002060"/>
                </a:solidFill>
                <a:latin typeface="Cambria" pitchFamily="18" charset="0"/>
                <a:ea typeface="Cambria" pitchFamily="18" charset="0"/>
              </a:rPr>
              <a:t>από το Α ως το </a:t>
            </a:r>
            <a:r>
              <a:rPr lang="en-US" sz="2400" dirty="0" smtClean="0">
                <a:solidFill>
                  <a:srgbClr val="002060"/>
                </a:solidFill>
                <a:latin typeface="Cambria" pitchFamily="18" charset="0"/>
                <a:ea typeface="Cambria" pitchFamily="18" charset="0"/>
              </a:rPr>
              <a:t>G</a:t>
            </a:r>
            <a:r>
              <a:rPr lang="el-GR" sz="2400" dirty="0" smtClean="0">
                <a:solidFill>
                  <a:srgbClr val="002060"/>
                </a:solidFill>
                <a:latin typeface="Cambria" pitchFamily="18" charset="0"/>
                <a:ea typeface="Cambria" pitchFamily="18" charset="0"/>
              </a:rPr>
              <a:t> στο διπλανό </a:t>
            </a:r>
          </a:p>
          <a:p>
            <a:r>
              <a:rPr lang="el-GR" sz="2400" dirty="0" smtClean="0">
                <a:solidFill>
                  <a:srgbClr val="002060"/>
                </a:solidFill>
                <a:latin typeface="Cambria" pitchFamily="18" charset="0"/>
                <a:ea typeface="Cambria" pitchFamily="18" charset="0"/>
              </a:rPr>
              <a:t>διάγραμμα φάσεων.</a:t>
            </a:r>
          </a:p>
          <a:p>
            <a:pPr>
              <a:buFont typeface="Arial" pitchFamily="34" charset="0"/>
              <a:buChar char="•"/>
            </a:pPr>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p:txBody>
      </p:sp>
      <p:pic>
        <p:nvPicPr>
          <p:cNvPr id="58370" name="Picture 2"/>
          <p:cNvPicPr>
            <a:picLocks noChangeAspect="1" noChangeArrowheads="1"/>
          </p:cNvPicPr>
          <p:nvPr/>
        </p:nvPicPr>
        <p:blipFill>
          <a:blip r:embed="rId2"/>
          <a:srcRect/>
          <a:stretch>
            <a:fillRect/>
          </a:stretch>
        </p:blipFill>
        <p:spPr bwMode="auto">
          <a:xfrm>
            <a:off x="5389736" y="2399758"/>
            <a:ext cx="6485269" cy="405329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692332" y="558837"/>
            <a:ext cx="10593977"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Εμπλέκομαι</a:t>
            </a:r>
            <a:endParaRPr kumimoji="0" lang="el-GR" sz="36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Προβολή  του</a:t>
            </a:r>
            <a:r>
              <a:rPr kumimoji="0" lang="en-US"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a:t>
            </a:r>
            <a:r>
              <a:rPr kumimoji="0" lang="en-US"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hlinkClick r:id="rId2"/>
              </a:rPr>
              <a:t>Blue Marble Animation </a:t>
            </a:r>
            <a:r>
              <a:rPr kumimoji="0" lang="en-US"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από </a:t>
            </a:r>
            <a:r>
              <a:rPr kumimoji="0" lang="el-GR"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το</a:t>
            </a:r>
            <a:r>
              <a:rPr kumimoji="0" lang="en-US"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 e-Tools.</a:t>
            </a:r>
            <a:endParaRPr kumimoji="0" lang="el-GR" b="0"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
        <p:nvSpPr>
          <p:cNvPr id="5" name="4 - Ορθογώνιο"/>
          <p:cNvSpPr/>
          <p:nvPr/>
        </p:nvSpPr>
        <p:spPr>
          <a:xfrm>
            <a:off x="444136" y="1736416"/>
            <a:ext cx="11495315" cy="3785652"/>
          </a:xfrm>
          <a:prstGeom prst="rect">
            <a:avLst/>
          </a:prstGeom>
        </p:spPr>
        <p:txBody>
          <a:bodyPr wrap="square">
            <a:spAutoFit/>
          </a:bodyPr>
          <a:lstStyle/>
          <a:p>
            <a:pPr>
              <a:buFont typeface="Arial" pitchFamily="34" charset="0"/>
              <a:buChar char="•"/>
            </a:pPr>
            <a:r>
              <a:rPr lang="el-GR" sz="2400" dirty="0" smtClean="0">
                <a:solidFill>
                  <a:srgbClr val="002060"/>
                </a:solidFill>
                <a:latin typeface="Cambria" pitchFamily="18" charset="0"/>
                <a:ea typeface="Cambria" pitchFamily="18" charset="0"/>
              </a:rPr>
              <a:t> Κυρίαρχο χαρακτηριστικό του πλανήτη είναι ο ωκεανός (71% της επιφάνειας )</a:t>
            </a:r>
          </a:p>
          <a:p>
            <a:pPr>
              <a:buFont typeface="Arial" pitchFamily="34" charset="0"/>
              <a:buChar char="•"/>
            </a:pPr>
            <a:r>
              <a:rPr lang="el-GR" sz="2400" dirty="0" smtClean="0">
                <a:solidFill>
                  <a:srgbClr val="002060"/>
                </a:solidFill>
                <a:latin typeface="Cambria" pitchFamily="18" charset="0"/>
                <a:ea typeface="Cambria" pitchFamily="18" charset="0"/>
              </a:rPr>
              <a:t> Ο ωκεανός περιγράφεται συχνά ως τέσσερις ωκεανοί (Ειρηνικός, Ατλαντικός, τον Ινδικός, Αρκτική)</a:t>
            </a:r>
          </a:p>
          <a:p>
            <a:pPr>
              <a:buFont typeface="Arial" pitchFamily="34" charset="0"/>
              <a:buChar char="•"/>
            </a:pPr>
            <a:r>
              <a:rPr lang="el-GR" sz="2400" dirty="0" smtClean="0">
                <a:solidFill>
                  <a:srgbClr val="002060"/>
                </a:solidFill>
                <a:latin typeface="Cambria" pitchFamily="18" charset="0"/>
                <a:ea typeface="Cambria" pitchFamily="18" charset="0"/>
              </a:rPr>
              <a:t>Οι λεκάνες του ωκεανού της Γης περιέχουν το 97% του νερού στη Γη</a:t>
            </a:r>
          </a:p>
          <a:p>
            <a:pPr>
              <a:buFont typeface="Arial" pitchFamily="34" charset="0"/>
              <a:buChar char="•"/>
            </a:pPr>
            <a:r>
              <a:rPr lang="el-GR" sz="2400" dirty="0" smtClean="0">
                <a:solidFill>
                  <a:srgbClr val="002060"/>
                </a:solidFill>
                <a:latin typeface="Cambria" pitchFamily="18" charset="0"/>
                <a:ea typeface="Cambria" pitchFamily="18" charset="0"/>
              </a:rPr>
              <a:t>Το 3% του νερού του πλανήτη είναι γλυκό</a:t>
            </a:r>
          </a:p>
          <a:p>
            <a:pPr>
              <a:buFont typeface="Arial" pitchFamily="34" charset="0"/>
              <a:buChar char="•"/>
            </a:pPr>
            <a:r>
              <a:rPr lang="el-GR" sz="2400" dirty="0" smtClean="0">
                <a:solidFill>
                  <a:srgbClr val="002060"/>
                </a:solidFill>
                <a:latin typeface="Cambria" pitchFamily="18" charset="0"/>
                <a:ea typeface="Cambria" pitchFamily="18" charset="0"/>
              </a:rPr>
              <a:t>Περίπου το 1% του γλυκού νερού είναι σε υγρή μορφή και το 2-3% σε πάγο</a:t>
            </a:r>
          </a:p>
          <a:p>
            <a:pPr>
              <a:buFont typeface="Arial" pitchFamily="34" charset="0"/>
              <a:buChar char="•"/>
            </a:pPr>
            <a:r>
              <a:rPr lang="el-GR" sz="2400" dirty="0" smtClean="0">
                <a:solidFill>
                  <a:srgbClr val="002060"/>
                </a:solidFill>
                <a:latin typeface="Cambria" pitchFamily="18" charset="0"/>
                <a:ea typeface="Cambria" pitchFamily="18" charset="0"/>
              </a:rPr>
              <a:t>Οι σφαίρες της γης (υδρόσφαιρα, βιόσφαιρα, ατμόσφαιρα, λιθόσφαιρα) αλλάζουν συνεχώς</a:t>
            </a:r>
          </a:p>
          <a:p>
            <a:pPr>
              <a:buFont typeface="Arial" pitchFamily="34" charset="0"/>
              <a:buChar char="•"/>
            </a:pPr>
            <a:r>
              <a:rPr lang="el-GR" sz="2400" dirty="0" smtClean="0">
                <a:solidFill>
                  <a:srgbClr val="002060"/>
                </a:solidFill>
                <a:latin typeface="Cambria" pitchFamily="18" charset="0"/>
                <a:ea typeface="Cambria" pitchFamily="18" charset="0"/>
              </a:rPr>
              <a:t>Ο ωκεανός είναι γεμάτος ποικίλες μορφές ζωής και ενδιαιτήματα.</a:t>
            </a:r>
          </a:p>
          <a:p>
            <a:pPr>
              <a:buFont typeface="Arial" pitchFamily="34" charset="0"/>
              <a:buChar char="•"/>
            </a:pPr>
            <a:r>
              <a:rPr lang="el-GR" sz="2400" dirty="0" smtClean="0">
                <a:solidFill>
                  <a:srgbClr val="002060"/>
                </a:solidFill>
                <a:latin typeface="Cambria" pitchFamily="18" charset="0"/>
                <a:ea typeface="Cambria" pitchFamily="18" charset="0"/>
              </a:rPr>
              <a:t>Η μάζα των σωμάτων των θαλάσσιων ζώων αποτελείται κατά μέσο 80% από νερό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692332" y="697336"/>
            <a:ext cx="1059397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Εμπλέκομαι</a:t>
            </a:r>
            <a:endParaRPr kumimoji="0" lang="el-GR" sz="36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
        <p:nvSpPr>
          <p:cNvPr id="5" name="4 - Ορθογώνιο"/>
          <p:cNvSpPr/>
          <p:nvPr/>
        </p:nvSpPr>
        <p:spPr>
          <a:xfrm>
            <a:off x="444136" y="1736416"/>
            <a:ext cx="11495315" cy="5632311"/>
          </a:xfrm>
          <a:prstGeom prst="rect">
            <a:avLst/>
          </a:prstGeom>
        </p:spPr>
        <p:txBody>
          <a:bodyPr wrap="square">
            <a:spAutoFit/>
          </a:bodyPr>
          <a:lstStyle/>
          <a:p>
            <a:pPr>
              <a:buFont typeface="Arial" pitchFamily="34" charset="0"/>
              <a:buChar char="•"/>
            </a:pPr>
            <a:r>
              <a:rPr lang="el-GR" sz="2400" dirty="0" smtClean="0">
                <a:solidFill>
                  <a:srgbClr val="002060"/>
                </a:solidFill>
                <a:latin typeface="Cambria" pitchFamily="18" charset="0"/>
                <a:ea typeface="Cambria" pitchFamily="18" charset="0"/>
              </a:rPr>
              <a:t>Ο ωκεανός είναι πηγή τροφής, μεταφοράς, ενέργειας και πολλά άλλα</a:t>
            </a:r>
          </a:p>
          <a:p>
            <a:pPr>
              <a:buFont typeface="Arial" pitchFamily="34" charset="0"/>
              <a:buChar char="•"/>
            </a:pPr>
            <a:r>
              <a:rPr lang="el-GR" sz="2400" dirty="0" smtClean="0">
                <a:solidFill>
                  <a:srgbClr val="002060"/>
                </a:solidFill>
                <a:latin typeface="Cambria" pitchFamily="18" charset="0"/>
                <a:ea typeface="Cambria" pitchFamily="18" charset="0"/>
              </a:rPr>
              <a:t>Επειδή ο ωκεανός ανανεώνεται φυσικά και σύντομα, θεωρείται ανανεώσιμος πόρος</a:t>
            </a:r>
          </a:p>
          <a:p>
            <a:pPr>
              <a:buFont typeface="Arial" pitchFamily="34" charset="0"/>
              <a:buChar char="•"/>
            </a:pPr>
            <a:r>
              <a:rPr lang="el-GR" sz="2400" dirty="0" smtClean="0">
                <a:solidFill>
                  <a:srgbClr val="002060"/>
                </a:solidFill>
                <a:latin typeface="Cambria" pitchFamily="18" charset="0"/>
                <a:ea typeface="Cambria" pitchFamily="18" charset="0"/>
              </a:rPr>
              <a:t>Υπάρχει μια σταθερή εισροή νερού στον ωκεανό από ποτάμια και βροχοπτώσεις. </a:t>
            </a:r>
          </a:p>
          <a:p>
            <a:pPr marL="0" lvl="1">
              <a:buFont typeface="Arial" pitchFamily="34" charset="0"/>
              <a:buChar char="•"/>
            </a:pPr>
            <a:r>
              <a:rPr lang="el-GR" sz="2400" dirty="0" smtClean="0">
                <a:solidFill>
                  <a:srgbClr val="002060"/>
                </a:solidFill>
                <a:latin typeface="Cambria" pitchFamily="18" charset="0"/>
                <a:ea typeface="Cambria" pitchFamily="18" charset="0"/>
              </a:rPr>
              <a:t>Το νερό εμπλέκεται με τις καιρικές συνθήκες, επηρεάζει το κλίμα, αποθηκεύει και μεταφέρει ιζήματα</a:t>
            </a:r>
          </a:p>
          <a:p>
            <a:pPr>
              <a:buFont typeface="Arial" pitchFamily="34" charset="0"/>
              <a:buChar char="•"/>
            </a:pPr>
            <a:r>
              <a:rPr lang="el-GR" sz="2400" dirty="0" smtClean="0">
                <a:solidFill>
                  <a:srgbClr val="002060"/>
                </a:solidFill>
                <a:latin typeface="Cambria" pitchFamily="18" charset="0"/>
                <a:ea typeface="Cambria" pitchFamily="18" charset="0"/>
              </a:rPr>
              <a:t>Αν και ο ωκεανός είναι ανανεώσιμος πόρος, πρέπει να είμαστε προσεκτικοί με τον τρόπο με που χρησιμοποιούμε τους πόρους του</a:t>
            </a:r>
          </a:p>
          <a:p>
            <a:pPr>
              <a:buFont typeface="Arial" pitchFamily="34" charset="0"/>
              <a:buChar char="•"/>
            </a:pPr>
            <a:r>
              <a:rPr lang="el-GR" sz="2400" dirty="0" smtClean="0">
                <a:solidFill>
                  <a:srgbClr val="002060"/>
                </a:solidFill>
                <a:latin typeface="Cambria" pitchFamily="18" charset="0"/>
                <a:ea typeface="Cambria" pitchFamily="18" charset="0"/>
              </a:rPr>
              <a:t>Το νερό είναι μια μοναδική ουσία με αξιοσημείωτες φυσικές  ιδιότητες που επηρεάζει τα ενδιαιτήματα </a:t>
            </a:r>
          </a:p>
          <a:p>
            <a:endParaRPr lang="el-GR" sz="2400" dirty="0" smtClean="0">
              <a:solidFill>
                <a:srgbClr val="002060"/>
              </a:solidFill>
              <a:latin typeface="Cambria" pitchFamily="18" charset="0"/>
              <a:ea typeface="Cambria" pitchFamily="18" charset="0"/>
            </a:endParaRPr>
          </a:p>
          <a:p>
            <a:r>
              <a:rPr lang="el-GR" sz="2400" u="sng" dirty="0" smtClean="0">
                <a:solidFill>
                  <a:srgbClr val="002060"/>
                </a:solidFill>
                <a:latin typeface="Cambria" pitchFamily="18" charset="0"/>
                <a:ea typeface="Cambria" pitchFamily="18" charset="0"/>
              </a:rPr>
              <a:t>Δραστηριότητα</a:t>
            </a:r>
            <a:r>
              <a:rPr lang="el-GR" sz="2400" dirty="0" smtClean="0">
                <a:solidFill>
                  <a:srgbClr val="002060"/>
                </a:solidFill>
                <a:latin typeface="Cambria" pitchFamily="18" charset="0"/>
                <a:ea typeface="Cambria" pitchFamily="18" charset="0"/>
              </a:rPr>
              <a:t>: Συγκρίνετε το θαλασσινό νερό με το γλυκό νερό (ομοιότητες - διαφορές)</a:t>
            </a: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descr="ΠΑΓΑΚΙΑ.jpg"/>
          <p:cNvPicPr>
            <a:picLocks noChangeAspect="1"/>
          </p:cNvPicPr>
          <p:nvPr/>
        </p:nvPicPr>
        <p:blipFill>
          <a:blip r:embed="rId2"/>
          <a:stretch>
            <a:fillRect/>
          </a:stretch>
        </p:blipFill>
        <p:spPr>
          <a:xfrm>
            <a:off x="263467" y="3655591"/>
            <a:ext cx="3250441" cy="2434694"/>
          </a:xfrm>
          <a:prstGeom prst="rect">
            <a:avLst/>
          </a:prstGeom>
        </p:spPr>
      </p:pic>
      <p:pic>
        <p:nvPicPr>
          <p:cNvPr id="9" name="8 - Εικόνα" descr="ΖΕΣΤΟ ΚΡΥΟ ΝΕΡΟ.jpg"/>
          <p:cNvPicPr>
            <a:picLocks noChangeAspect="1"/>
          </p:cNvPicPr>
          <p:nvPr/>
        </p:nvPicPr>
        <p:blipFill>
          <a:blip r:embed="rId3"/>
          <a:stretch>
            <a:fillRect/>
          </a:stretch>
        </p:blipFill>
        <p:spPr>
          <a:xfrm>
            <a:off x="7535194" y="1567544"/>
            <a:ext cx="3925579" cy="2233747"/>
          </a:xfrm>
          <a:prstGeom prst="rect">
            <a:avLst/>
          </a:prstGeom>
        </p:spPr>
      </p:pic>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692332" y="697336"/>
            <a:ext cx="1059397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Υπόθεση Πείραμα Παρατήρηση Καταγραφή</a:t>
            </a:r>
            <a:endParaRPr kumimoji="0" lang="el-GR" sz="36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
        <p:nvSpPr>
          <p:cNvPr id="5" name="4 - Ορθογώνιο"/>
          <p:cNvSpPr/>
          <p:nvPr/>
        </p:nvSpPr>
        <p:spPr>
          <a:xfrm>
            <a:off x="391886" y="1736416"/>
            <a:ext cx="7903030" cy="1938992"/>
          </a:xfrm>
          <a:prstGeom prst="rect">
            <a:avLst/>
          </a:prstGeom>
        </p:spPr>
        <p:txBody>
          <a:bodyPr wrap="square">
            <a:spAutoFit/>
          </a:bodyPr>
          <a:lstStyle/>
          <a:p>
            <a:pPr marL="457200" indent="-457200">
              <a:buFont typeface="Arial" pitchFamily="34" charset="0"/>
              <a:buChar char="•"/>
            </a:pPr>
            <a:r>
              <a:rPr lang="el-GR" sz="2400" dirty="0" smtClean="0">
                <a:solidFill>
                  <a:srgbClr val="002060"/>
                </a:solidFill>
                <a:latin typeface="Cambria" pitchFamily="18" charset="0"/>
                <a:ea typeface="Cambria" pitchFamily="18" charset="0"/>
              </a:rPr>
              <a:t>Τι συμβαίνει όταν το κρύο νερό ρέει σε ζεστό νερό;</a:t>
            </a:r>
          </a:p>
          <a:p>
            <a:pPr marL="457200" indent="-457200">
              <a:buFont typeface="Arial" pitchFamily="34" charset="0"/>
              <a:buChar char="•"/>
            </a:pPr>
            <a:r>
              <a:rPr lang="el-GR" sz="2400" dirty="0" smtClean="0">
                <a:solidFill>
                  <a:srgbClr val="002060"/>
                </a:solidFill>
                <a:latin typeface="Cambria" pitchFamily="18" charset="0"/>
                <a:ea typeface="Cambria" pitchFamily="18" charset="0"/>
              </a:rPr>
              <a:t>Κάντε μία υπόθεση πριν από το πείραμα</a:t>
            </a:r>
          </a:p>
          <a:p>
            <a:pPr marL="457200" indent="-457200">
              <a:buFont typeface="Arial" pitchFamily="34" charset="0"/>
              <a:buChar char="•"/>
            </a:pPr>
            <a:r>
              <a:rPr lang="el-GR" sz="2400" dirty="0" smtClean="0">
                <a:solidFill>
                  <a:srgbClr val="002060"/>
                </a:solidFill>
                <a:latin typeface="Cambria" pitchFamily="18" charset="0"/>
                <a:ea typeface="Cambria" pitchFamily="18" charset="0"/>
              </a:rPr>
              <a:t>Παρατηρήστε τι συμβαίνει.</a:t>
            </a:r>
          </a:p>
          <a:p>
            <a:pPr marL="457200" indent="-457200">
              <a:buFont typeface="Arial" pitchFamily="34" charset="0"/>
              <a:buChar char="•"/>
            </a:pPr>
            <a:r>
              <a:rPr lang="el-GR" sz="2400" dirty="0" smtClean="0">
                <a:solidFill>
                  <a:srgbClr val="002060"/>
                </a:solidFill>
                <a:latin typeface="Cambria" pitchFamily="18" charset="0"/>
                <a:ea typeface="Cambria" pitchFamily="18" charset="0"/>
              </a:rPr>
              <a:t>Σχεδιάστε και επισημάνετε τα αποτελέσματα που παρατηρήσατε στην επίδειξη.</a:t>
            </a:r>
            <a:endParaRPr lang="el-GR" sz="2400" dirty="0">
              <a:solidFill>
                <a:srgbClr val="002060"/>
              </a:solidFill>
              <a:latin typeface="Cambria" pitchFamily="18" charset="0"/>
              <a:ea typeface="Cambria" pitchFamily="18" charset="0"/>
            </a:endParaRPr>
          </a:p>
        </p:txBody>
      </p:sp>
      <p:sp>
        <p:nvSpPr>
          <p:cNvPr id="32769" name="Rectangle 1"/>
          <p:cNvSpPr>
            <a:spLocks noChangeArrowheads="1"/>
          </p:cNvSpPr>
          <p:nvPr/>
        </p:nvSpPr>
        <p:spPr bwMode="auto">
          <a:xfrm>
            <a:off x="3122022" y="4144612"/>
            <a:ext cx="883049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l-GR" sz="2400" dirty="0" smtClean="0">
                <a:solidFill>
                  <a:srgbClr val="002060"/>
                </a:solidFill>
                <a:latin typeface="Cambria" pitchFamily="18" charset="0"/>
                <a:ea typeface="Cambria" pitchFamily="18" charset="0"/>
              </a:rPr>
              <a:t>Τι συμβαίνει όταν παγάκια πέσουν σε κρύο νερό;</a:t>
            </a:r>
          </a:p>
          <a:p>
            <a:pPr marL="457200" indent="-457200">
              <a:buFont typeface="Arial" pitchFamily="34" charset="0"/>
              <a:buChar char="•"/>
            </a:pPr>
            <a:r>
              <a:rPr lang="el-GR" sz="2400" dirty="0" smtClean="0">
                <a:solidFill>
                  <a:srgbClr val="002060"/>
                </a:solidFill>
                <a:latin typeface="Cambria" pitchFamily="18" charset="0"/>
                <a:ea typeface="Cambria" pitchFamily="18" charset="0"/>
              </a:rPr>
              <a:t>Κάντε μία υπόθεση πριν από το πείραμα</a:t>
            </a:r>
          </a:p>
          <a:p>
            <a:pPr marL="457200" indent="-457200">
              <a:buFont typeface="Arial" pitchFamily="34" charset="0"/>
              <a:buChar char="•"/>
            </a:pPr>
            <a:r>
              <a:rPr lang="el-GR" sz="2400" dirty="0" smtClean="0">
                <a:solidFill>
                  <a:srgbClr val="002060"/>
                </a:solidFill>
                <a:latin typeface="Cambria" pitchFamily="18" charset="0"/>
                <a:ea typeface="Cambria" pitchFamily="18" charset="0"/>
              </a:rPr>
              <a:t>Παρατηρήστε τι συμβαίνει.</a:t>
            </a:r>
          </a:p>
          <a:p>
            <a:pPr marL="457200" indent="-457200">
              <a:buFont typeface="Arial" pitchFamily="34" charset="0"/>
              <a:buChar char="•"/>
            </a:pPr>
            <a:r>
              <a:rPr lang="el-GR" sz="2400" dirty="0" smtClean="0">
                <a:solidFill>
                  <a:srgbClr val="002060"/>
                </a:solidFill>
                <a:latin typeface="Cambria" pitchFamily="18" charset="0"/>
                <a:ea typeface="Cambria" pitchFamily="18" charset="0"/>
              </a:rPr>
              <a:t>Σχεδιάστε και επισημάνετε τα αποτελέσματα που παρατηρήσατε στην επίδειξη.</a:t>
            </a:r>
            <a:r>
              <a:rPr kumimoji="0" lang="el-GR" sz="2400" b="0"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a:t>
            </a:r>
            <a:endParaRPr kumimoji="0" lang="el-GR" sz="24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ΡΕΥΜΑΤΑ.jpg"/>
          <p:cNvPicPr>
            <a:picLocks noChangeAspect="1"/>
          </p:cNvPicPr>
          <p:nvPr/>
        </p:nvPicPr>
        <p:blipFill>
          <a:blip r:embed="rId2"/>
          <a:stretch>
            <a:fillRect/>
          </a:stretch>
        </p:blipFill>
        <p:spPr>
          <a:xfrm>
            <a:off x="4415184" y="606069"/>
            <a:ext cx="6492301" cy="4083497"/>
          </a:xfrm>
          <a:prstGeom prst="rect">
            <a:avLst/>
          </a:prstGeom>
        </p:spPr>
      </p:pic>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4097" name="Rectangle 1"/>
          <p:cNvSpPr>
            <a:spLocks noChangeArrowheads="1"/>
          </p:cNvSpPr>
          <p:nvPr/>
        </p:nvSpPr>
        <p:spPr bwMode="auto">
          <a:xfrm>
            <a:off x="287383" y="4644572"/>
            <a:ext cx="1127324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6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Πώς μπορείτε να συνδέσετε αυτά</a:t>
            </a:r>
            <a:r>
              <a:rPr kumimoji="0" lang="el-GR" sz="3600" b="1" i="0" u="none" strike="noStrike" cap="none" normalizeH="0" dirty="0" smtClean="0">
                <a:ln>
                  <a:noFill/>
                </a:ln>
                <a:solidFill>
                  <a:srgbClr val="002060"/>
                </a:solidFill>
                <a:effectLst/>
                <a:latin typeface="Cambria" pitchFamily="18" charset="0"/>
                <a:ea typeface="Cambria" pitchFamily="18" charset="0"/>
                <a:cs typeface="Courier New" pitchFamily="49" charset="0"/>
              </a:rPr>
              <a:t> τα δύο φαινόμενα </a:t>
            </a:r>
            <a:endParaRPr kumimoji="0" lang="el-GR" sz="36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endParaRPr>
          </a:p>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sz="3600" b="1" i="0" u="none" strike="noStrike" cap="none" normalizeH="0" baseline="0" dirty="0" smtClean="0">
                <a:ln>
                  <a:noFill/>
                </a:ln>
                <a:solidFill>
                  <a:srgbClr val="002060"/>
                </a:solidFill>
                <a:effectLst/>
                <a:latin typeface="Cambria" pitchFamily="18" charset="0"/>
                <a:ea typeface="Cambria" pitchFamily="18" charset="0"/>
                <a:cs typeface="Courier New" pitchFamily="49" charset="0"/>
              </a:rPr>
              <a:t>με αυτά που γνωρίζετε για τον ωκεανό;</a:t>
            </a:r>
            <a:endParaRPr kumimoji="0" lang="el-GR" sz="36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
        <p:nvSpPr>
          <p:cNvPr id="4" name="Rectangle 1"/>
          <p:cNvSpPr>
            <a:spLocks noChangeArrowheads="1"/>
          </p:cNvSpPr>
          <p:nvPr/>
        </p:nvSpPr>
        <p:spPr bwMode="auto">
          <a:xfrm>
            <a:off x="692332" y="697336"/>
            <a:ext cx="1059397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smtClean="0">
                <a:ln>
                  <a:noFill/>
                </a:ln>
                <a:solidFill>
                  <a:srgbClr val="002060"/>
                </a:solidFill>
                <a:effectLst/>
                <a:latin typeface="Cambria" pitchFamily="18" charset="0"/>
                <a:ea typeface="Cambria" pitchFamily="18" charset="0"/>
                <a:cs typeface="Times New Roman" pitchFamily="18" charset="0"/>
              </a:rPr>
              <a:t>Επέκταση</a:t>
            </a:r>
            <a:endParaRPr kumimoji="0" lang="el-GR" sz="3600" b="1"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Cambria" pitchFamily="18" charset="0"/>
              <a:ea typeface="Cambria" pitchFamily="18"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5" name="4 - Ορθογώνιο"/>
          <p:cNvSpPr/>
          <p:nvPr/>
        </p:nvSpPr>
        <p:spPr>
          <a:xfrm>
            <a:off x="444136" y="1736416"/>
            <a:ext cx="11495315" cy="6001643"/>
          </a:xfrm>
          <a:prstGeom prst="rect">
            <a:avLst/>
          </a:prstGeom>
        </p:spPr>
        <p:txBody>
          <a:bodyPr wrap="square">
            <a:spAutoFit/>
          </a:bodyPr>
          <a:lstStyle/>
          <a:p>
            <a:pPr algn="ctr"/>
            <a:r>
              <a:rPr lang="el-GR" sz="2400" dirty="0" smtClean="0">
                <a:solidFill>
                  <a:srgbClr val="002060"/>
                </a:solidFill>
                <a:latin typeface="Cambria" pitchFamily="18" charset="0"/>
                <a:ea typeface="Cambria" pitchFamily="18" charset="0"/>
              </a:rPr>
              <a:t>Το νερό το συναντάμε σε 3 μορφές στερεή υγρή αέρια ανάλογα τις συνθήκες</a:t>
            </a: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endParaRPr lang="el-GR" sz="2400" dirty="0" smtClean="0">
              <a:solidFill>
                <a:srgbClr val="002060"/>
              </a:solidFill>
              <a:latin typeface="Cambria" pitchFamily="18" charset="0"/>
              <a:ea typeface="Cambria" pitchFamily="18" charset="0"/>
            </a:endParaRPr>
          </a:p>
          <a:p>
            <a:pPr algn="ctr"/>
            <a:r>
              <a:rPr lang="el-GR" sz="2400" dirty="0" smtClean="0">
                <a:solidFill>
                  <a:srgbClr val="002060"/>
                </a:solidFill>
                <a:latin typeface="Cambria" pitchFamily="18" charset="0"/>
                <a:ea typeface="Cambria" pitchFamily="18" charset="0"/>
              </a:rPr>
              <a:t>Σε αυτή την έρευνα, θα διερευνήσετε τις μεταβολές φάσης τόσο του γλυκού όσο και του θαλασσινού νερού.</a:t>
            </a:r>
          </a:p>
          <a:p>
            <a:endParaRPr lang="el-GR" sz="2400"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a:p>
            <a:pPr algn="ctr"/>
            <a:endParaRPr lang="el-GR" sz="2400" i="1" dirty="0" smtClean="0">
              <a:solidFill>
                <a:srgbClr val="002060"/>
              </a:solidFill>
              <a:latin typeface="Cambria" pitchFamily="18" charset="0"/>
              <a:ea typeface="Cambria" pitchFamily="18" charset="0"/>
            </a:endParaRPr>
          </a:p>
        </p:txBody>
      </p:sp>
      <p:pic>
        <p:nvPicPr>
          <p:cNvPr id="6" name="5 - Εικόνα" descr="ΤΗΞΗ ΚΛΠ.jpg"/>
          <p:cNvPicPr>
            <a:picLocks noChangeAspect="1"/>
          </p:cNvPicPr>
          <p:nvPr/>
        </p:nvPicPr>
        <p:blipFill>
          <a:blip r:embed="rId2"/>
          <a:stretch>
            <a:fillRect/>
          </a:stretch>
        </p:blipFill>
        <p:spPr>
          <a:xfrm>
            <a:off x="3579062" y="2303418"/>
            <a:ext cx="4615296" cy="2830286"/>
          </a:xfrm>
          <a:prstGeom prst="rect">
            <a:avLst/>
          </a:prstGeom>
        </p:spPr>
      </p:pic>
      <p:sp>
        <p:nvSpPr>
          <p:cNvPr id="7"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Μελετώ</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Πήξη, τήξη και βρασμός</a:t>
            </a:r>
            <a:endParaRPr lang="el-GR" sz="6600" dirty="0" smtClean="0">
              <a:solidFill>
                <a:srgbClr val="002060"/>
              </a:solidFill>
              <a:latin typeface="Cambria" pitchFamily="18" charset="0"/>
              <a:ea typeface="Cambria" pitchFamily="18" charset="0"/>
              <a:cs typeface="Arial" pitchFamily="34" charset="0"/>
            </a:endParaRPr>
          </a:p>
        </p:txBody>
      </p:sp>
      <p:sp>
        <p:nvSpPr>
          <p:cNvPr id="8" name="7 - Ορθογώνιο"/>
          <p:cNvSpPr/>
          <p:nvPr/>
        </p:nvSpPr>
        <p:spPr>
          <a:xfrm>
            <a:off x="6295648" y="711803"/>
            <a:ext cx="4572000" cy="646331"/>
          </a:xfrm>
          <a:prstGeom prst="rect">
            <a:avLst/>
          </a:prstGeom>
        </p:spPr>
        <p:txBody>
          <a:bodyPr>
            <a:spAutoFit/>
          </a:bodyPr>
          <a:lstStyle/>
          <a:p>
            <a:pPr algn="ctr">
              <a:buNone/>
            </a:pPr>
            <a:r>
              <a:rPr lang="el-GR" b="1" dirty="0" smtClean="0">
                <a:solidFill>
                  <a:schemeClr val="tx2">
                    <a:lumMod val="75000"/>
                  </a:schemeClr>
                </a:solidFill>
              </a:rPr>
              <a:t>δες και στο</a:t>
            </a:r>
          </a:p>
          <a:p>
            <a:pPr algn="ctr">
              <a:buNone/>
            </a:pPr>
            <a:r>
              <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hlinkClick r:id="rId3" action="ppaction://hlinkfile"/>
              </a:rPr>
              <a:t>ΤΕΤΡΑΔΙΟ ΕΡΓΑΣΙΩΝ</a:t>
            </a:r>
            <a:endParaRPr lang="el-GR" b="1" dirty="0" smtClean="0">
              <a:ln>
                <a:gradFill>
                  <a:gsLst>
                    <a:gs pos="0">
                      <a:srgbClr val="000082"/>
                    </a:gs>
                    <a:gs pos="30000">
                      <a:srgbClr val="66008F"/>
                    </a:gs>
                    <a:gs pos="64999">
                      <a:srgbClr val="BA0066"/>
                    </a:gs>
                    <a:gs pos="89999">
                      <a:srgbClr val="FF0000"/>
                    </a:gs>
                    <a:gs pos="100000">
                      <a:srgbClr val="FF8200"/>
                    </a:gs>
                  </a:gsLst>
                  <a:lin ang="5400000" scaled="0"/>
                </a:gradFill>
                <a:round/>
              </a:ln>
              <a:solidFill>
                <a:schemeClr val="bg2">
                  <a:lumMod val="1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81180" y="6492875"/>
            <a:ext cx="6672887" cy="365125"/>
          </a:xfrm>
        </p:spPr>
        <p:txBody>
          <a:bodyPr/>
          <a:lstStyle/>
          <a:p>
            <a:pPr algn="ctr"/>
            <a:r>
              <a:rPr lang="el-GR" sz="1200" dirty="0" smtClean="0">
                <a:solidFill>
                  <a:srgbClr val="002060"/>
                </a:solidFill>
                <a:latin typeface="Cambria" pitchFamily="18" charset="0"/>
                <a:ea typeface="Cambria" pitchFamily="18" charset="0"/>
              </a:rPr>
              <a:t>Ενότητα 2: Το Νερό στη Γη</a:t>
            </a:r>
            <a:endParaRPr lang="en-US" sz="1200" dirty="0">
              <a:solidFill>
                <a:srgbClr val="002060"/>
              </a:solidFill>
              <a:latin typeface="Cambria" pitchFamily="18" charset="0"/>
              <a:ea typeface="Cambria" pitchFamily="18" charset="0"/>
            </a:endParaRPr>
          </a:p>
        </p:txBody>
      </p:sp>
      <p:sp>
        <p:nvSpPr>
          <p:cNvPr id="6145" name="Rectangle 1"/>
          <p:cNvSpPr>
            <a:spLocks noChangeArrowheads="1"/>
          </p:cNvSpPr>
          <p:nvPr/>
        </p:nvSpPr>
        <p:spPr bwMode="auto">
          <a:xfrm>
            <a:off x="796835" y="256959"/>
            <a:ext cx="1059397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l-GR" sz="3600" b="1" dirty="0" smtClean="0">
                <a:solidFill>
                  <a:srgbClr val="002060"/>
                </a:solidFill>
                <a:latin typeface="Cambria" pitchFamily="18" charset="0"/>
                <a:ea typeface="Cambria" pitchFamily="18" charset="0"/>
                <a:cs typeface="Times New Roman" pitchFamily="18" charset="0"/>
              </a:rPr>
              <a:t>Εξερευνώ - Προετοιμάζομαι</a:t>
            </a:r>
          </a:p>
          <a:p>
            <a:pPr defTabSz="914400" fontAlgn="base">
              <a:spcBef>
                <a:spcPct val="0"/>
              </a:spcBef>
              <a:spcAft>
                <a:spcPct val="0"/>
              </a:spcAft>
            </a:pPr>
            <a:r>
              <a:rPr lang="el-GR" sz="3600" dirty="0" smtClean="0">
                <a:solidFill>
                  <a:srgbClr val="002060"/>
                </a:solidFill>
                <a:latin typeface="Cambria" pitchFamily="18" charset="0"/>
                <a:ea typeface="Cambria" pitchFamily="18" charset="0"/>
                <a:cs typeface="Courier New" pitchFamily="49" charset="0"/>
              </a:rPr>
              <a:t>Πήξη, τήξη και βρασμός</a:t>
            </a:r>
            <a:endParaRPr lang="el-GR" sz="6600" dirty="0" smtClean="0">
              <a:solidFill>
                <a:srgbClr val="002060"/>
              </a:solidFill>
              <a:latin typeface="Cambria" pitchFamily="18" charset="0"/>
              <a:ea typeface="Cambria" pitchFamily="18" charset="0"/>
              <a:cs typeface="Arial" pitchFamily="34" charset="0"/>
            </a:endParaRPr>
          </a:p>
        </p:txBody>
      </p:sp>
      <p:pic>
        <p:nvPicPr>
          <p:cNvPr id="7" name="6 - Εικόνα" descr="ΒΡΥΣΗ.jpg"/>
          <p:cNvPicPr>
            <a:picLocks noChangeAspect="1"/>
          </p:cNvPicPr>
          <p:nvPr/>
        </p:nvPicPr>
        <p:blipFill>
          <a:blip r:embed="rId2"/>
          <a:stretch>
            <a:fillRect/>
          </a:stretch>
        </p:blipFill>
        <p:spPr>
          <a:xfrm>
            <a:off x="7771718" y="1146682"/>
            <a:ext cx="3397025" cy="2203805"/>
          </a:xfrm>
          <a:prstGeom prst="rect">
            <a:avLst/>
          </a:prstGeom>
        </p:spPr>
      </p:pic>
      <p:sp>
        <p:nvSpPr>
          <p:cNvPr id="8" name="7 - Ορθογώνιο"/>
          <p:cNvSpPr/>
          <p:nvPr/>
        </p:nvSpPr>
        <p:spPr>
          <a:xfrm>
            <a:off x="7641771" y="3385347"/>
            <a:ext cx="3631475" cy="1754326"/>
          </a:xfrm>
          <a:prstGeom prst="rect">
            <a:avLst/>
          </a:prstGeom>
        </p:spPr>
        <p:txBody>
          <a:bodyPr wrap="square">
            <a:spAutoFit/>
          </a:bodyPr>
          <a:lstStyle/>
          <a:p>
            <a:pPr algn="ctr"/>
            <a:r>
              <a:rPr lang="el-GR" b="1" dirty="0" smtClean="0">
                <a:solidFill>
                  <a:srgbClr val="002060"/>
                </a:solidFill>
                <a:latin typeface="Cambria" pitchFamily="18" charset="0"/>
                <a:ea typeface="Cambria" pitchFamily="18" charset="0"/>
              </a:rPr>
              <a:t>Το φρέσκο νερό της βρύσης έχει φιλτραριστεί και υποβληθεί σε επεξεργασία για να σκοτώσει οποιοδήποτε βακτήριο και να απομακρύνει τυχόν επιβλαβείς ουσίες ή οργανισμούς</a:t>
            </a:r>
            <a:endParaRPr lang="el-GR" dirty="0">
              <a:solidFill>
                <a:srgbClr val="002060"/>
              </a:solidFill>
              <a:latin typeface="Cambria" pitchFamily="18" charset="0"/>
              <a:ea typeface="Cambria" pitchFamily="18" charset="0"/>
            </a:endParaRPr>
          </a:p>
        </p:txBody>
      </p:sp>
      <p:pic>
        <p:nvPicPr>
          <p:cNvPr id="9" name="8 - Εικόνα" descr="ΑΛΑΤΙΣΜΕΝΟ ΝΕΡΟ.jpg"/>
          <p:cNvPicPr>
            <a:picLocks noChangeAspect="1"/>
          </p:cNvPicPr>
          <p:nvPr/>
        </p:nvPicPr>
        <p:blipFill>
          <a:blip r:embed="rId3"/>
          <a:stretch>
            <a:fillRect/>
          </a:stretch>
        </p:blipFill>
        <p:spPr>
          <a:xfrm>
            <a:off x="2426698" y="2416629"/>
            <a:ext cx="3182072" cy="2136866"/>
          </a:xfrm>
          <a:prstGeom prst="rect">
            <a:avLst/>
          </a:prstGeom>
        </p:spPr>
      </p:pic>
      <p:sp>
        <p:nvSpPr>
          <p:cNvPr id="10" name="9 - Ορθογώνιο"/>
          <p:cNvSpPr/>
          <p:nvPr/>
        </p:nvSpPr>
        <p:spPr>
          <a:xfrm>
            <a:off x="2068286" y="4508753"/>
            <a:ext cx="3823063" cy="1200329"/>
          </a:xfrm>
          <a:prstGeom prst="rect">
            <a:avLst/>
          </a:prstGeom>
        </p:spPr>
        <p:txBody>
          <a:bodyPr wrap="square">
            <a:spAutoFit/>
          </a:bodyPr>
          <a:lstStyle/>
          <a:p>
            <a:pPr algn="ctr"/>
            <a:r>
              <a:rPr lang="el-GR" b="1" dirty="0" smtClean="0">
                <a:solidFill>
                  <a:srgbClr val="002060"/>
                </a:solidFill>
                <a:latin typeface="Cambria" pitchFamily="18" charset="0"/>
                <a:ea typeface="Cambria" pitchFamily="18" charset="0"/>
              </a:rPr>
              <a:t>Το αλατισμένο νερό είναι το νερό που περιέχει διαλυμένα άλατα συγκρίσιμα με αυτά που θα βρεθούν στον ωκεανό</a:t>
            </a:r>
            <a:endParaRPr lang="el-GR" dirty="0">
              <a:solidFill>
                <a:srgbClr val="002060"/>
              </a:solidFill>
              <a:latin typeface="Cambria" pitchFamily="18" charset="0"/>
              <a:ea typeface="Cambria" pitchFamily="18" charset="0"/>
            </a:endParaRPr>
          </a:p>
        </p:txBody>
      </p:sp>
      <p:sp>
        <p:nvSpPr>
          <p:cNvPr id="11" name="10 - TextBox"/>
          <p:cNvSpPr txBox="1"/>
          <p:nvPr/>
        </p:nvSpPr>
        <p:spPr>
          <a:xfrm>
            <a:off x="1907175" y="1606733"/>
            <a:ext cx="5525589" cy="584775"/>
          </a:xfrm>
          <a:prstGeom prst="rect">
            <a:avLst/>
          </a:prstGeom>
          <a:noFill/>
        </p:spPr>
        <p:txBody>
          <a:bodyPr wrap="square" rtlCol="0">
            <a:spAutoFit/>
          </a:bodyPr>
          <a:lstStyle/>
          <a:p>
            <a:r>
              <a:rPr lang="el-GR" sz="3200" b="1" dirty="0" smtClean="0">
                <a:solidFill>
                  <a:srgbClr val="002060"/>
                </a:solidFill>
                <a:latin typeface="Cambria" pitchFamily="18" charset="0"/>
                <a:ea typeface="Cambria" pitchFamily="18" charset="0"/>
                <a:hlinkClick r:id="rId4" action="ppaction://hlinkfile"/>
              </a:rPr>
              <a:t>ΥΛΙΚΑ &amp; </a:t>
            </a:r>
            <a:r>
              <a:rPr lang="el-GR" sz="2800" b="1" dirty="0" smtClean="0">
                <a:solidFill>
                  <a:srgbClr val="002060"/>
                </a:solidFill>
                <a:latin typeface="Cambria" pitchFamily="18" charset="0"/>
                <a:ea typeface="Cambria" pitchFamily="18" charset="0"/>
                <a:hlinkClick r:id="rId4" action="ppaction://hlinkfile"/>
              </a:rPr>
              <a:t>ΜΕΤΡΑ</a:t>
            </a:r>
            <a:r>
              <a:rPr lang="el-GR" sz="3200" b="1" dirty="0" smtClean="0">
                <a:solidFill>
                  <a:srgbClr val="002060"/>
                </a:solidFill>
                <a:latin typeface="Cambria" pitchFamily="18" charset="0"/>
                <a:ea typeface="Cambria" pitchFamily="18" charset="0"/>
                <a:hlinkClick r:id="rId4" action="ppaction://hlinkfile"/>
              </a:rPr>
              <a:t> ΑΣΦΑΛΕΙΑΣ</a:t>
            </a:r>
            <a:endParaRPr lang="el-GR" sz="3200" b="1" dirty="0">
              <a:solidFill>
                <a:srgbClr val="002060"/>
              </a:solidFill>
              <a:latin typeface="Cambria" pitchFamily="18" charset="0"/>
              <a:ea typeface="Cambria" pitchFamily="18" charset="0"/>
            </a:endParaRPr>
          </a:p>
        </p:txBody>
      </p:sp>
    </p:spTree>
  </p:cSld>
  <p:clrMapOvr>
    <a:masterClrMapping/>
  </p:clrMapOvr>
</p:sld>
</file>

<file path=ppt/theme/theme1.xml><?xml version="1.0" encoding="utf-8"?>
<a:theme xmlns:a="http://schemas.openxmlformats.org/drawingml/2006/main" name="Θέμα1">
  <a:themeElements>
    <a:clrScheme name="Σταγονίδιο">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Σταγονίδιο">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ταγονίδιο">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TotalTime>
  <Words>2672</Words>
  <Application>Microsoft Office PowerPoint</Application>
  <PresentationFormat>Προσαρμογή</PresentationFormat>
  <Paragraphs>459</Paragraphs>
  <Slides>35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Θέμα1</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Sarun Da-asa</dc:creator>
  <cp:lastModifiedBy>user</cp:lastModifiedBy>
  <cp:revision>37</cp:revision>
  <dcterms:created xsi:type="dcterms:W3CDTF">2013-07-31T04:12:45Z</dcterms:created>
  <dcterms:modified xsi:type="dcterms:W3CDTF">2019-06-23T18:19:54Z</dcterms:modified>
</cp:coreProperties>
</file>