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66" r:id="rId8"/>
    <p:sldId id="281" r:id="rId9"/>
    <p:sldId id="278" r:id="rId10"/>
    <p:sldId id="268" r:id="rId11"/>
    <p:sldId id="282" r:id="rId12"/>
    <p:sldId id="269" r:id="rId13"/>
    <p:sldId id="270" r:id="rId14"/>
    <p:sldId id="283" r:id="rId15"/>
    <p:sldId id="284" r:id="rId16"/>
    <p:sldId id="285" r:id="rId17"/>
    <p:sldId id="286" r:id="rId18"/>
    <p:sldId id="287" r:id="rId19"/>
    <p:sldId id="273" r:id="rId20"/>
    <p:sldId id="279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B34E6BCC-71DA-4DF5-ACFD-63C736DC42DE}">
          <p14:sldIdLst>
            <p14:sldId id="256"/>
            <p14:sldId id="258"/>
            <p14:sldId id="259"/>
            <p14:sldId id="260"/>
            <p14:sldId id="261"/>
            <p14:sldId id="265"/>
            <p14:sldId id="266"/>
            <p14:sldId id="281"/>
            <p14:sldId id="278"/>
            <p14:sldId id="268"/>
            <p14:sldId id="282"/>
            <p14:sldId id="269"/>
            <p14:sldId id="270"/>
            <p14:sldId id="283"/>
            <p14:sldId id="284"/>
            <p14:sldId id="285"/>
            <p14:sldId id="286"/>
            <p14:sldId id="287"/>
            <p14:sldId id="27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740" autoAdjust="0"/>
  </p:normalViewPr>
  <p:slideViewPr>
    <p:cSldViewPr>
      <p:cViewPr varScale="1">
        <p:scale>
          <a:sx n="124" d="100"/>
          <a:sy n="124" d="100"/>
        </p:scale>
        <p:origin x="18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28" name="Τίτλο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εία γραμμή σύνδεσης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Έλλειψη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Θέση ημερομηνίας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περιεχομένου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15" name="Θέση αριθμού διαφάνειας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Θέση υποσέλιδου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7" name="Τίτλο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353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cxnSp>
        <p:nvCxnSpPr>
          <p:cNvPr id="7" name="Ευθεία γραμμή σύνδεσης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32" name="Θέση περιεχομένου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34" name="Θέση περιεχομένου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cxnSp>
        <p:nvCxnSpPr>
          <p:cNvPr id="10" name="Ευθεία γραμμή σύνδεσης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Θέση περιεχομένου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31" name="Τίτλο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115B93-C2EA-4FD8-BF74-EAD09B8A70E1}" type="datetimeFigureOut">
              <a:rPr lang="el-GR" smtClean="0"/>
              <a:t>14/2/22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8F40226-88FF-4C8F-94F3-74A978C2E081}" type="slidenum">
              <a:rPr lang="el-GR" smtClean="0"/>
              <a:t>‹#›</a:t>
            </a:fld>
            <a:endParaRPr lang="el-GR"/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memoro.org/gr-g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ycorps.org/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Γεωργία </a:t>
            </a:r>
            <a:r>
              <a:rPr lang="el-GR" dirty="0" err="1"/>
              <a:t>Σαρικούδη</a:t>
            </a:r>
            <a:endParaRPr lang="el-GR" dirty="0"/>
          </a:p>
          <a:p>
            <a:r>
              <a:rPr lang="en-US" dirty="0"/>
              <a:t>gsarikoudi@yahoo.gr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Ανθρωπολογία της Κοινωνικής Μνήμης</a:t>
            </a:r>
          </a:p>
        </p:txBody>
      </p:sp>
    </p:spTree>
    <p:extLst>
      <p:ext uri="{BB962C8B-B14F-4D97-AF65-F5344CB8AC3E}">
        <p14:creationId xmlns:p14="http://schemas.microsoft.com/office/powerpoint/2010/main" val="1041637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Επιλεκτική</a:t>
            </a:r>
          </a:p>
          <a:p>
            <a:r>
              <a:rPr lang="el-GR" dirty="0"/>
              <a:t>Μεταβλητή</a:t>
            </a:r>
          </a:p>
          <a:p>
            <a:r>
              <a:rPr lang="el-GR" dirty="0"/>
              <a:t>Αναδρομική</a:t>
            </a:r>
          </a:p>
          <a:p>
            <a:r>
              <a:rPr lang="el-GR" dirty="0" err="1"/>
              <a:t>Διαμεσολαβημένη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Χαρακτηριστικά της μνήμης</a:t>
            </a:r>
          </a:p>
        </p:txBody>
      </p:sp>
    </p:spTree>
    <p:extLst>
      <p:ext uri="{BB962C8B-B14F-4D97-AF65-F5344CB8AC3E}">
        <p14:creationId xmlns:p14="http://schemas.microsoft.com/office/powerpoint/2010/main" val="1496038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5027A211-CD74-1F40-AB83-0E55E7888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«</a:t>
            </a:r>
            <a:r>
              <a:rPr lang="el-GR" i="1" dirty="0"/>
              <a:t>Εγώ τα έζησα από μέσα, βοηθούσα τους αντάρτες, κουβαλούσα νερό, κουβέρτες... Το παιδί για όλες τις δουλειές. Και όπλο κράτησα. Τι θα κάνεις, αν κινδυνεύει η ζωή σου; Ήμουν και όταν προσπαθήσαμε να καταλάβουμε την Κόνιτσα, και στις μάχες στο Γράμμο. Κι αν δεν είχε ο Εθνικός Στρατός τη βοήθεια των Αμερικανών και των Άγγλων, ο Δημοκρατικός Στρατός θα τους είχε κερδίσει. Αλλά αν με ρωτάς αν έπρεπε να γίνουν όλα αυτά τώρα θα σου πω όχι. Είναι άγριο πράγμα ο πόλεμος, στερείσαι την οικογένειά σου, τον τόπο σου. Στην Τσεχοσλοβακία μετά ξεκουραστήκαμε. Ίσως ήταν μια ανταμοιβή για όλα όσα περάσαμε.</a:t>
            </a:r>
            <a:r>
              <a:rPr lang="el-GR" dirty="0"/>
              <a:t>».  </a:t>
            </a: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FE33049C-E401-3D4D-A56C-B45CDA04C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0236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Προσωπικά στοιχεία (ηλικία, φύλο, τάξη)</a:t>
            </a:r>
          </a:p>
          <a:p>
            <a:r>
              <a:rPr lang="el-GR" dirty="0"/>
              <a:t>Οι κοινωνικοπολιτικές αλλαγές</a:t>
            </a:r>
          </a:p>
          <a:p>
            <a:r>
              <a:rPr lang="el-GR" dirty="0"/>
              <a:t>Το παρόν της αφήγησης</a:t>
            </a:r>
          </a:p>
          <a:p>
            <a:r>
              <a:rPr lang="el-GR" dirty="0"/>
              <a:t>Το παρελθόν ενός ατόμου</a:t>
            </a:r>
          </a:p>
          <a:p>
            <a:r>
              <a:rPr lang="el-GR" dirty="0"/>
              <a:t>Το κοινωνικό πλαίσιο/ η κοινωνική ομάδα</a:t>
            </a:r>
          </a:p>
          <a:p>
            <a:r>
              <a:rPr lang="el-GR" dirty="0"/>
              <a:t>Το πλαίσιο της αφήγησης 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Παράγοντες που επηρεάζουν τη μνήμη</a:t>
            </a:r>
          </a:p>
        </p:txBody>
      </p:sp>
    </p:spTree>
    <p:extLst>
      <p:ext uri="{BB962C8B-B14F-4D97-AF65-F5344CB8AC3E}">
        <p14:creationId xmlns:p14="http://schemas.microsoft.com/office/powerpoint/2010/main" val="172779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μελέτη της κοινωνικής μνήμης ως επιστήμης είναι πρόσφατη</a:t>
            </a:r>
          </a:p>
          <a:p>
            <a:r>
              <a:rPr lang="el-GR" dirty="0"/>
              <a:t>Δεν ενδιαφέρονταν οι ιστορικοί για τις προσωπικές αφηγήσεις </a:t>
            </a:r>
          </a:p>
          <a:p>
            <a:r>
              <a:rPr lang="el-GR" dirty="0"/>
              <a:t>Ο όρος Προφορική Ιστορία μπορεί να θεωρείται «νέος» αλλά στην πραγματικότητα είναι το πρώτο είδος Ιστορίας</a:t>
            </a:r>
          </a:p>
          <a:p>
            <a:r>
              <a:rPr lang="el-GR" dirty="0"/>
              <a:t>Με την ανάπτυξη της γραφής, η μνήμη και η προφορική μετάδοση δε χάνει τη δύναμή της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Μνήμη και προφορική ιστορία</a:t>
            </a:r>
          </a:p>
        </p:txBody>
      </p:sp>
    </p:spTree>
    <p:extLst>
      <p:ext uri="{BB962C8B-B14F-4D97-AF65-F5344CB8AC3E}">
        <p14:creationId xmlns:p14="http://schemas.microsoft.com/office/powerpoint/2010/main" val="2277899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3CFA67BF-44B9-B748-A1A2-9DFAC451B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πρώτη ρωγμή στην παραδοσιακή ιστοριογραφία με την ίδρυση του περιοδικού </a:t>
            </a:r>
            <a:r>
              <a:rPr lang="en-US" dirty="0"/>
              <a:t>Annales </a:t>
            </a:r>
            <a:endParaRPr lang="el-GR" dirty="0"/>
          </a:p>
          <a:p>
            <a:r>
              <a:rPr lang="el-GR" dirty="0"/>
              <a:t>Η τομή ήρθε με την έκδοση του </a:t>
            </a:r>
            <a:r>
              <a:rPr lang="en-US" dirty="0"/>
              <a:t>Paul Thompson</a:t>
            </a:r>
            <a:r>
              <a:rPr lang="el-GR" dirty="0"/>
              <a:t> το 1963 «</a:t>
            </a:r>
            <a:r>
              <a:rPr lang="en-US" dirty="0"/>
              <a:t>the making of working class</a:t>
            </a:r>
            <a:r>
              <a:rPr lang="el-GR" dirty="0"/>
              <a:t>”.</a:t>
            </a:r>
            <a:r>
              <a:rPr lang="en-US" dirty="0"/>
              <a:t> -</a:t>
            </a:r>
          </a:p>
          <a:p>
            <a:r>
              <a:rPr lang="el-GR" dirty="0"/>
              <a:t>Εισάγει μια νέα αντίληψη για την </a:t>
            </a:r>
          </a:p>
          <a:p>
            <a:pPr marL="0" indent="0">
              <a:buNone/>
            </a:pPr>
            <a:r>
              <a:rPr lang="el-GR" dirty="0"/>
              <a:t>Ιστορία και τα υποκείμενά της</a:t>
            </a:r>
            <a:endParaRPr lang="en-US" dirty="0"/>
          </a:p>
          <a:p>
            <a:r>
              <a:rPr lang="el-GR" dirty="0"/>
              <a:t> Μελετά αυτούς που μέχρι τότε η </a:t>
            </a:r>
          </a:p>
          <a:p>
            <a:pPr marL="0" indent="0">
              <a:buNone/>
            </a:pPr>
            <a:r>
              <a:rPr lang="el-GR" dirty="0"/>
              <a:t>επίσημη Ιστορία αγνοούσε- κάνει</a:t>
            </a:r>
          </a:p>
          <a:p>
            <a:pPr marL="0" indent="0">
              <a:buNone/>
            </a:pPr>
            <a:r>
              <a:rPr lang="el-GR" dirty="0"/>
              <a:t>Κοινωνική Ιστορία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9046F3F1-192D-544A-A1EE-125519612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effectLst/>
              </a:rPr>
              <a:t>Πότε αρχίζει η μνήμη να απασχολεί τις κοινωνικές επιστήμες; </a:t>
            </a:r>
            <a:endParaRPr lang="el-GR" dirty="0"/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E86C70F9-2CE1-314F-BC57-68F4FFB4D7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8" t="1356" r="2813" b="29435"/>
          <a:stretch/>
        </p:blipFill>
        <p:spPr>
          <a:xfrm>
            <a:off x="5471592" y="3023151"/>
            <a:ext cx="3672408" cy="232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660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EC26BE96-4C90-934B-9EB4-F13920AF9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έννοια του πολιτισμού που αυτός ανέδειξε έστρεψε την κοινωνική ιστορία να δει την πολλαπλότητα των υποκειμένων, στη μελέτη της </a:t>
            </a:r>
            <a:r>
              <a:rPr lang="el-GR" dirty="0" err="1"/>
              <a:t>σωματικότητας</a:t>
            </a:r>
            <a:r>
              <a:rPr lang="el-GR" dirty="0"/>
              <a:t> και των συναισθημάτων και προσπάθησε να απαντήσει τι σκέφτονταν οι άνθρωποι στο παρελθόν, πώς </a:t>
            </a:r>
            <a:r>
              <a:rPr lang="el-GR" dirty="0" err="1"/>
              <a:t>νοηματοδοτούσαν</a:t>
            </a:r>
            <a:r>
              <a:rPr lang="el-GR" dirty="0"/>
              <a:t> τον εαυτό τους και τον κόσμο στον παρελθόν 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4BB96946-6657-C042-A9F9-F5D9DE581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Clifford Geertz (192– 2006)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8928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DF0FF0F0-312D-CC46-8525-36CD37ED7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ανθρωπολογία εξαρχής είχε στο κέντρο της μελέτης απομακρυσμένους λαούς- αγνοούσε ή ηθελημένα δεν ασχολούνταν με τις τοπικές ιστορίες</a:t>
            </a:r>
          </a:p>
          <a:p>
            <a:r>
              <a:rPr lang="el-GR" dirty="0"/>
              <a:t>Οι ανθρωπολόγοι αυτής της περιόδου συνέβαλαν στο αποικιακό εγχείρημα</a:t>
            </a:r>
          </a:p>
          <a:p>
            <a:r>
              <a:rPr lang="el-GR" dirty="0"/>
              <a:t>Το προνόμιο να γνωρίζουμε και να ελέγχουμε το παρελθόν, ορίζοντας το ως «ιστορία» ήταν δικαίωμα του «πολιτισμού». – οι λαοί εκτός Ευρώπης χαρακτηρίζονταν ως «άνθρωποι χωρίς ιστορία»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03100A64-B656-584E-B877-70E273C62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0468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867C630A-7763-B04C-BB89-5CC71210A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Στις αρχές του 20ού αιώνα πλήθος ανθρωπολόγων υποστήριζαν ότι τα έθιμα των αυτόχθονων λαών δεν βρίσκονταν σε αποικιακά αρχεία, εκθέσεις ιεραποστολών ή αμφίβολες ταξιδιωτικές αφηγήσεις, αλλά στο πεδίο.</a:t>
            </a:r>
          </a:p>
          <a:p>
            <a:r>
              <a:rPr lang="el-GR" dirty="0"/>
              <a:t>Η μνήμη θεωρήθηκε πολύτιμο εθνογραφικό εργαλείο </a:t>
            </a:r>
          </a:p>
          <a:p>
            <a:r>
              <a:rPr lang="el-GR" dirty="0"/>
              <a:t>Ο </a:t>
            </a:r>
            <a:r>
              <a:rPr lang="el-GR" dirty="0" err="1"/>
              <a:t>Evans-Pritchard</a:t>
            </a:r>
            <a:r>
              <a:rPr lang="el-GR" dirty="0"/>
              <a:t> «το παρελθόν, ως μνήμη, ήταν ενσωματωμένο σε υλικές, τελετουργικές και αφηγηματικές πρακτικές» 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540C5A51-DAD2-6444-96FB-E162C7534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908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98171435-028D-234E-AFB6-B900396EC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Στις εθνογραφικές τους εξερευνήσεις, οι ανθρωπολόγοι συνάντησαν γηγενείς μορφές μνήμης που δεν φαινόταν να ταιριάζουν με την ευρωπαϊκή ιδέα του ιστορικού χρόνου: μιας αντικειμενικής γραμμικής περιγραφής των γεγονότων- θεωρήθηκαν </a:t>
            </a:r>
            <a:r>
              <a:rPr lang="el-GR" dirty="0" err="1"/>
              <a:t>προμοντέρνες</a:t>
            </a:r>
            <a:r>
              <a:rPr lang="el-GR" dirty="0"/>
              <a:t> μορφές συνείδησης- η άποψη αυτή έχει αμφισβητηθεί</a:t>
            </a:r>
          </a:p>
          <a:p>
            <a:r>
              <a:rPr lang="el-GR" dirty="0"/>
              <a:t>οι ιστορικές εμπειρίες συχνά κωδικοποιούνται με βάση τον χώρο: οι αναμνήσεις σχετίζονται με μέρη,  ώστε να μπορούμε να ανακαλέσουμε γεγονότα που σχετίζονται με τον τόπο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49AD884F-8258-5646-AC9C-D08E834F4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6544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effectLst/>
              </a:rPr>
              <a:t> </a:t>
            </a:r>
            <a:br>
              <a:rPr lang="el-GR" dirty="0">
                <a:effectLst/>
              </a:rPr>
            </a:br>
            <a:r>
              <a:rPr lang="el-GR" u="sng" dirty="0">
                <a:effectLst/>
                <a:hlinkClick r:id="rId2"/>
              </a:rPr>
              <a:t>http://www.memoro.org/gr-gr/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84784"/>
            <a:ext cx="7956376" cy="4962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13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l-GR" dirty="0"/>
              <a:t>Περιγραφή του μαθήματος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H μνήμη βρίσκεται στο επίκεντρο των σύγχρονων δημόσιων συζητήσεων και διαμαχών. </a:t>
            </a:r>
          </a:p>
          <a:p>
            <a:r>
              <a:rPr lang="en-US" dirty="0"/>
              <a:t>H </a:t>
            </a:r>
            <a:r>
              <a:rPr lang="el-GR" dirty="0"/>
              <a:t>μνήμη δεν είναι κάτι σταθερό αλλά συνεχώς αναπλάθεται</a:t>
            </a:r>
          </a:p>
          <a:p>
            <a:r>
              <a:rPr lang="el-GR" dirty="0"/>
              <a:t>Το μάθημα αυτό εστιάζεται σε θεωρητικές προσεγγίσεις στη μνήμη – και λήθη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9236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8536803" cy="4752528"/>
          </a:xfrm>
        </p:spPr>
      </p:pic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u="sng" dirty="0">
                <a:effectLst/>
                <a:hlinkClick r:id="rId3"/>
              </a:rPr>
              <a:t>https://storycorps.org/</a:t>
            </a:r>
            <a:r>
              <a:rPr lang="el-GR" dirty="0">
                <a:effectLst/>
              </a:rPr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4728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l-GR" dirty="0"/>
              <a:t>Στόχοι μαθήματος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Κατανόηση βασικών εννοιών όπως «μνήμη», «λήθη», «τραύμα»</a:t>
            </a:r>
          </a:p>
          <a:p>
            <a:pPr lvl="0"/>
            <a:r>
              <a:rPr lang="el-GR" dirty="0"/>
              <a:t>Κατανόηση της συμβολής της ιστορικής και ανθρωπολογικής οπτικής στη μελέτη ενός κοινωνικοπολιτικού φαινομένου.</a:t>
            </a:r>
          </a:p>
          <a:p>
            <a:pPr lvl="0"/>
            <a:r>
              <a:rPr lang="el-GR" dirty="0"/>
              <a:t>Εξοικείωση με  διαφορετικές προσεγγίσεις γεγονότων από την νεότερη και σύγχρονη ελληνική ιστορία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4415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altLang="el-GR" sz="4000" dirty="0"/>
              <a:t>Βιβλιογραφία και Τρόπος Διδασκαλίας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b="1" dirty="0"/>
          </a:p>
          <a:p>
            <a:r>
              <a:rPr lang="el-GR" b="1" dirty="0"/>
              <a:t> </a:t>
            </a:r>
            <a:r>
              <a:rPr lang="en-US" dirty="0"/>
              <a:t>Lynn Abrams</a:t>
            </a:r>
            <a:r>
              <a:rPr lang="el-GR" dirty="0"/>
              <a:t>, 2010. </a:t>
            </a:r>
            <a:r>
              <a:rPr lang="el-GR" i="1" dirty="0"/>
              <a:t>Θεωρία Προφορικής Ιστορίας</a:t>
            </a:r>
            <a:r>
              <a:rPr lang="el-GR" dirty="0"/>
              <a:t> </a:t>
            </a:r>
            <a:r>
              <a:rPr lang="el-GR" dirty="0" err="1"/>
              <a:t>μτφρ</a:t>
            </a:r>
            <a:r>
              <a:rPr lang="el-GR" dirty="0"/>
              <a:t>: </a:t>
            </a:r>
            <a:r>
              <a:rPr lang="el-GR" dirty="0" err="1"/>
              <a:t>Ρίκη</a:t>
            </a:r>
            <a:r>
              <a:rPr lang="el-GR" dirty="0"/>
              <a:t> Βαν </a:t>
            </a:r>
            <a:r>
              <a:rPr lang="el-GR" dirty="0" err="1"/>
              <a:t>Μπούσχοτεν</a:t>
            </a:r>
            <a:r>
              <a:rPr lang="el-GR" dirty="0"/>
              <a:t>, Αθήνα: </a:t>
            </a:r>
            <a:r>
              <a:rPr lang="el-GR" dirty="0" err="1"/>
              <a:t>Πλέθρον</a:t>
            </a:r>
            <a:r>
              <a:rPr lang="el-GR" dirty="0"/>
              <a:t>.</a:t>
            </a:r>
            <a:endParaRPr lang="el-GR" b="1" dirty="0"/>
          </a:p>
          <a:p>
            <a:r>
              <a:rPr lang="el-GR" dirty="0"/>
              <a:t>Οι διαλέξεις θα αναρτώνται με τη μορφή </a:t>
            </a:r>
            <a:r>
              <a:rPr lang="en-US" dirty="0" err="1"/>
              <a:t>powerpoint</a:t>
            </a:r>
            <a:r>
              <a:rPr lang="en-US" dirty="0"/>
              <a:t> </a:t>
            </a:r>
            <a:r>
              <a:rPr lang="el-GR" dirty="0"/>
              <a:t>στη σελίδα του μαθήματος.</a:t>
            </a:r>
          </a:p>
          <a:p>
            <a:r>
              <a:rPr lang="el-GR" dirty="0"/>
              <a:t> 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644776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Μέθοδος Αξιολόγησης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Γραπτές εξετάσεις στο τέλος του εξαμήνου θα αποδώσουν τον τελικό βαθμό. </a:t>
            </a:r>
          </a:p>
          <a:p>
            <a:r>
              <a:rPr lang="el-GR" dirty="0"/>
              <a:t>Εφόσον κάποιος/α φοιτητής/</a:t>
            </a:r>
            <a:r>
              <a:rPr lang="el-GR" dirty="0" err="1"/>
              <a:t>τρια</a:t>
            </a:r>
            <a:r>
              <a:rPr lang="el-GR" dirty="0"/>
              <a:t> το επιθυμεί, μπορεί να αναλάβει την εκπόνηση και παρουσίαση μιας εργασίας σχετικής με το μάθημα, η απόδοση της οποίας θα συνυπολογιστεί (</a:t>
            </a:r>
            <a:r>
              <a:rPr lang="en-US" dirty="0"/>
              <a:t>2</a:t>
            </a:r>
            <a:r>
              <a:rPr lang="el-GR" dirty="0"/>
              <a:t>0%) στον τελικό βαθμό. </a:t>
            </a:r>
          </a:p>
        </p:txBody>
      </p:sp>
    </p:spTree>
    <p:extLst>
      <p:ext uri="{BB962C8B-B14F-4D97-AF65-F5344CB8AC3E}">
        <p14:creationId xmlns:p14="http://schemas.microsoft.com/office/powerpoint/2010/main" val="2332046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η διαδικασία να θυμόμαστε εμπειρίες/γεγονότα/άτομα, τόπους, κτλ</a:t>
            </a:r>
          </a:p>
          <a:p>
            <a:r>
              <a:rPr lang="el-GR" dirty="0"/>
              <a:t>Για να θυμόμαστε κάτι πρέπει πρώτα να το καταλάβουμε και να το εντάξουμε στη μνήμη μας.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η μνήμη; </a:t>
            </a:r>
          </a:p>
        </p:txBody>
      </p:sp>
    </p:spTree>
    <p:extLst>
      <p:ext uri="{BB962C8B-B14F-4D97-AF65-F5344CB8AC3E}">
        <p14:creationId xmlns:p14="http://schemas.microsoft.com/office/powerpoint/2010/main" val="232143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Πλάτωνας</a:t>
            </a:r>
            <a:r>
              <a:rPr lang="el-GR" dirty="0"/>
              <a:t> (427- 347 </a:t>
            </a:r>
            <a:r>
              <a:rPr lang="el-GR" dirty="0" err="1"/>
              <a:t>π.Χ.</a:t>
            </a:r>
            <a:r>
              <a:rPr lang="el-GR" dirty="0"/>
              <a:t>) </a:t>
            </a:r>
          </a:p>
          <a:p>
            <a:pPr marL="0" indent="0">
              <a:buNone/>
            </a:pPr>
            <a:r>
              <a:rPr lang="el-GR" dirty="0"/>
              <a:t> Ανάμνηση είναι η συνειδητή γνώση. </a:t>
            </a:r>
          </a:p>
          <a:p>
            <a:pPr marL="0" indent="0">
              <a:buNone/>
            </a:pPr>
            <a:r>
              <a:rPr lang="el-GR" dirty="0"/>
              <a:t>Κάτι που υπάρχει στο μυαλό μας </a:t>
            </a:r>
          </a:p>
          <a:p>
            <a:pPr marL="0" indent="0">
              <a:buNone/>
            </a:pPr>
            <a:r>
              <a:rPr lang="el-GR" dirty="0"/>
              <a:t>και το καθιστά συνειδητό. </a:t>
            </a:r>
          </a:p>
          <a:p>
            <a:r>
              <a:rPr lang="el-GR" b="1" dirty="0"/>
              <a:t>Αριστοτέλης</a:t>
            </a:r>
            <a:r>
              <a:rPr lang="el-GR" dirty="0"/>
              <a:t> (384-322 </a:t>
            </a:r>
            <a:r>
              <a:rPr lang="el-GR" dirty="0" err="1"/>
              <a:t>π.Χ.</a:t>
            </a:r>
            <a:r>
              <a:rPr lang="el-GR" dirty="0"/>
              <a:t>)</a:t>
            </a:r>
          </a:p>
          <a:p>
            <a:pPr marL="0" indent="0">
              <a:buNone/>
            </a:pPr>
            <a:r>
              <a:rPr lang="el-GR" dirty="0"/>
              <a:t>Υπάρχουν δύο μνήμες, η «απλή μνήμη» </a:t>
            </a:r>
          </a:p>
          <a:p>
            <a:pPr marL="0" indent="0">
              <a:buNone/>
            </a:pPr>
            <a:r>
              <a:rPr lang="el-GR" dirty="0"/>
              <a:t>και η «ανάμνηση». Η πρώτη διακρίνεται </a:t>
            </a:r>
          </a:p>
          <a:p>
            <a:pPr marL="0" indent="0">
              <a:buNone/>
            </a:pPr>
            <a:r>
              <a:rPr lang="el-GR" dirty="0"/>
              <a:t>ως δύναμη διατήρησης του παρελθόντος, ενώ η δεύτερη</a:t>
            </a:r>
          </a:p>
          <a:p>
            <a:pPr marL="0" indent="0">
              <a:buNone/>
            </a:pPr>
            <a:r>
              <a:rPr lang="el-GR" dirty="0"/>
              <a:t>περιορίζεται μόνο στην ανάκληση του. </a:t>
            </a:r>
          </a:p>
          <a:p>
            <a:pPr marL="0" indent="0">
              <a:buNone/>
            </a:pPr>
            <a:r>
              <a:rPr lang="el-GR" b="1" dirty="0"/>
              <a:t>Σωκράτης</a:t>
            </a:r>
            <a:r>
              <a:rPr lang="el-GR" dirty="0"/>
              <a:t> (470- 399π.Χ.)</a:t>
            </a:r>
          </a:p>
          <a:p>
            <a:pPr marL="0" indent="0">
              <a:buNone/>
            </a:pPr>
            <a:r>
              <a:rPr lang="el-GR" dirty="0"/>
              <a:t>Ανάμνηση είναι το κάθε τι, που </a:t>
            </a:r>
          </a:p>
          <a:p>
            <a:pPr marL="0" indent="0">
              <a:buNone/>
            </a:pPr>
            <a:r>
              <a:rPr lang="el-GR" dirty="0"/>
              <a:t>ανακαλύφθηκε και μαθεύτηκε </a:t>
            </a:r>
          </a:p>
          <a:p>
            <a:pPr marL="0" indent="0">
              <a:buNone/>
            </a:pPr>
            <a:r>
              <a:rPr lang="el-GR" dirty="0"/>
              <a:t>σε κάποια παλαιότερη χρονική στιγμή 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88640"/>
            <a:ext cx="1955626" cy="2376264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477" y="2708920"/>
            <a:ext cx="2754523" cy="1461884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170804"/>
            <a:ext cx="194310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694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68DC3F40-2673-8945-8967-AF7622216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Μνημοσύνη- κόρη του Ουρανού και της Γης – μητέρα των Μουσών</a:t>
            </a:r>
          </a:p>
          <a:p>
            <a:r>
              <a:rPr lang="el-GR" dirty="0"/>
              <a:t>Οι Μούσες- προσπάθεια ανάκλησης και επαναφοράς της αρχέγονης μνήμης του ανθρώπου </a:t>
            </a:r>
          </a:p>
          <a:p>
            <a:r>
              <a:rPr lang="el-GR" dirty="0"/>
              <a:t>Στο Μεσαίωνα η μνήμη συνδέεται με τον ηγεμόνα – συγκρότηση συλλογικής μνήμης και ιστορίας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FC8CC1DC-A9DA-3E4B-9984-2757920B2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2544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1"/>
          <p:cNvSpPr>
            <a:spLocks noGrp="1"/>
          </p:cNvSpPr>
          <p:nvPr>
            <p:ph type="body" idx="1"/>
          </p:nvPr>
        </p:nvSpPr>
        <p:spPr>
          <a:xfrm>
            <a:off x="457200" y="1124745"/>
            <a:ext cx="4040188" cy="792087"/>
          </a:xfrm>
        </p:spPr>
        <p:txBody>
          <a:bodyPr/>
          <a:lstStyle/>
          <a:p>
            <a:r>
              <a:rPr lang="el-GR" dirty="0"/>
              <a:t>Τι θυμόμαστε;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Τόπους</a:t>
            </a:r>
          </a:p>
          <a:p>
            <a:r>
              <a:rPr lang="el-GR" dirty="0"/>
              <a:t>Γεγονότα</a:t>
            </a:r>
          </a:p>
          <a:p>
            <a:r>
              <a:rPr lang="el-GR" dirty="0"/>
              <a:t>Ρήξεις</a:t>
            </a:r>
          </a:p>
          <a:p>
            <a:r>
              <a:rPr lang="el-GR" dirty="0"/>
              <a:t>Διαλόγους</a:t>
            </a:r>
          </a:p>
          <a:p>
            <a:r>
              <a:rPr lang="el-GR" dirty="0"/>
              <a:t>Αισθήσεις	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4008" y="2060848"/>
            <a:ext cx="4038600" cy="3913632"/>
          </a:xfrm>
        </p:spPr>
        <p:txBody>
          <a:bodyPr/>
          <a:lstStyle/>
          <a:p>
            <a:r>
              <a:rPr lang="el-GR" dirty="0"/>
              <a:t>Ημερομηνίες</a:t>
            </a:r>
          </a:p>
          <a:p>
            <a:r>
              <a:rPr lang="el-GR" dirty="0"/>
              <a:t>Ποσοστά</a:t>
            </a:r>
          </a:p>
          <a:p>
            <a:r>
              <a:rPr lang="el-GR" dirty="0"/>
              <a:t>Περιστατικά που δεν μας ενδιαφέρουν</a:t>
            </a:r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517239"/>
          </a:xfrm>
        </p:spPr>
        <p:txBody>
          <a:bodyPr/>
          <a:lstStyle/>
          <a:p>
            <a:r>
              <a:rPr lang="el-GR" dirty="0"/>
              <a:t>Τι δεν θυμόμαστε</a:t>
            </a:r>
          </a:p>
        </p:txBody>
      </p:sp>
    </p:spTree>
    <p:extLst>
      <p:ext uri="{BB962C8B-B14F-4D97-AF65-F5344CB8AC3E}">
        <p14:creationId xmlns:p14="http://schemas.microsoft.com/office/powerpoint/2010/main" val="217342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5082</TotalTime>
  <Words>894</Words>
  <Application>Microsoft Macintosh PowerPoint</Application>
  <PresentationFormat>Προβολή στην οθόνη (4:3)</PresentationFormat>
  <Paragraphs>86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3" baseType="lpstr">
      <vt:lpstr>Constantia</vt:lpstr>
      <vt:lpstr>Wingdings 2</vt:lpstr>
      <vt:lpstr>Χαρτί</vt:lpstr>
      <vt:lpstr>Ανθρωπολογία της Κοινωνικής Μνήμης</vt:lpstr>
      <vt:lpstr>Περιγραφή του μαθήματος</vt:lpstr>
      <vt:lpstr>Στόχοι μαθήματος</vt:lpstr>
      <vt:lpstr>Βιβλιογραφία και Τρόπος Διδασκαλίας</vt:lpstr>
      <vt:lpstr>Μέθοδος Αξιολόγησης</vt:lpstr>
      <vt:lpstr>Τι είναι η μνήμη; </vt:lpstr>
      <vt:lpstr>Παρουσίαση του PowerPoint</vt:lpstr>
      <vt:lpstr>Παρουσίαση του PowerPoint</vt:lpstr>
      <vt:lpstr>Παρουσίαση του PowerPoint</vt:lpstr>
      <vt:lpstr>Χαρακτηριστικά της μνήμης</vt:lpstr>
      <vt:lpstr>Παρουσίαση του PowerPoint</vt:lpstr>
      <vt:lpstr>Παράγοντες που επηρεάζουν τη μνήμη</vt:lpstr>
      <vt:lpstr>Μνήμη και προφορική ιστορία</vt:lpstr>
      <vt:lpstr>Πότε αρχίζει η μνήμη να απασχολεί τις κοινωνικές επιστήμες; </vt:lpstr>
      <vt:lpstr>Clifford Geertz (192– 2006)</vt:lpstr>
      <vt:lpstr>Παρουσίαση του PowerPoint</vt:lpstr>
      <vt:lpstr>Παρουσίαση του PowerPoint</vt:lpstr>
      <vt:lpstr>Παρουσίαση του PowerPoint</vt:lpstr>
      <vt:lpstr>  http://www.memoro.org/gr-gr/</vt:lpstr>
      <vt:lpstr>https://storycorps.org/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Ανθρωπολογία της Κοινωνικής Μνήμης</dc:title>
  <dc:creator>gogo0040</dc:creator>
  <cp:lastModifiedBy>Geo</cp:lastModifiedBy>
  <cp:revision>11</cp:revision>
  <dcterms:created xsi:type="dcterms:W3CDTF">2018-02-22T15:39:18Z</dcterms:created>
  <dcterms:modified xsi:type="dcterms:W3CDTF">2022-02-14T13:39:35Z</dcterms:modified>
</cp:coreProperties>
</file>