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D7FFA0-0AE5-4E29-967A-3F2F444AEBEF}" type="datetimeFigureOut">
              <a:rPr lang="el-GR" smtClean="0"/>
              <a:pPr/>
              <a:t>4/3/2023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709BA88-77D6-487C-854F-30312692E3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05336"/>
          </a:xfrm>
        </p:spPr>
        <p:txBody>
          <a:bodyPr/>
          <a:lstStyle/>
          <a:p>
            <a:r>
              <a:rPr lang="el-GR" dirty="0" smtClean="0"/>
              <a:t>Μέτρα θέσης : Είναι το κεντρικό σημείο γύρω από το οποίο συγκεντρώνονται τα δεδομένα. Τα κυριότερα μέτρα θέσης είναι η μέση τιμή και η διάμεσος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Μέση τιμή  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789040"/>
            <a:ext cx="2354349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Πίνακας συχνοτήτων</a:t>
            </a:r>
          </a:p>
          <a:p>
            <a:r>
              <a:rPr lang="el-GR" dirty="0" smtClean="0"/>
              <a:t>Έστω ότι 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x=c(1,2,1,4,3,2,4,5,6,4,3,2,2,2)</a:t>
            </a:r>
          </a:p>
          <a:p>
            <a:r>
              <a:rPr lang="en-GB" dirty="0" smtClean="0"/>
              <a:t>&gt;table(x)</a:t>
            </a:r>
          </a:p>
          <a:p>
            <a:r>
              <a:rPr lang="en-GB" dirty="0" smtClean="0"/>
              <a:t>&gt;</a:t>
            </a:r>
            <a:r>
              <a:rPr lang="en-GB" dirty="0" err="1" smtClean="0"/>
              <a:t>barplot</a:t>
            </a:r>
            <a:r>
              <a:rPr lang="en-GB" dirty="0" smtClean="0"/>
              <a:t>(table(x))</a:t>
            </a:r>
          </a:p>
          <a:p>
            <a:r>
              <a:rPr lang="en-GB" dirty="0" smtClean="0"/>
              <a:t>&gt;</a:t>
            </a:r>
            <a:r>
              <a:rPr lang="en-GB" dirty="0" err="1" smtClean="0"/>
              <a:t>barplot</a:t>
            </a:r>
            <a:r>
              <a:rPr lang="en-GB" dirty="0" smtClean="0"/>
              <a:t> (</a:t>
            </a:r>
            <a:r>
              <a:rPr lang="en-GB" dirty="0" err="1" smtClean="0"/>
              <a:t>prop.table</a:t>
            </a:r>
            <a:r>
              <a:rPr lang="en-GB" dirty="0" smtClean="0"/>
              <a:t>(table(x)))</a:t>
            </a:r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Ιστόγραμμα συχνοτήτων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x=c(1,2.1,3,3.4,4,4.5,3.2,2.30</a:t>
            </a:r>
          </a:p>
          <a:p>
            <a:r>
              <a:rPr lang="en-GB" dirty="0" smtClean="0"/>
              <a:t>&gt;</a:t>
            </a:r>
            <a:r>
              <a:rPr lang="en-GB" dirty="0" err="1" smtClean="0"/>
              <a:t>hist</a:t>
            </a:r>
            <a:r>
              <a:rPr lang="en-GB" smtClean="0"/>
              <a:t>(z)</a:t>
            </a:r>
          </a:p>
          <a:p>
            <a:endParaRPr lang="el-GR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/>
          <a:lstStyle/>
          <a:p>
            <a:r>
              <a:rPr lang="el-GR" dirty="0" smtClean="0"/>
              <a:t>&gt; </a:t>
            </a:r>
            <a:r>
              <a:rPr lang="en-GB" dirty="0" smtClean="0"/>
              <a:t>x=c(2,4,5,-3,6)</a:t>
            </a:r>
          </a:p>
          <a:p>
            <a:r>
              <a:rPr lang="en-GB" dirty="0" smtClean="0"/>
              <a:t>&gt;mean (x)</a:t>
            </a:r>
          </a:p>
          <a:p>
            <a:endParaRPr lang="en-GB" dirty="0" smtClean="0"/>
          </a:p>
          <a:p>
            <a:r>
              <a:rPr lang="el-GR" dirty="0" smtClean="0"/>
              <a:t>Διάμεσος: Εάν τα δεδομένα είναι σε αριθμητική σειρά τότε η διάμεσος είναι η μεσαία παρατήρηση αν τα δεδομένα είναι περιττά και το </a:t>
            </a:r>
            <a:r>
              <a:rPr lang="el-GR" dirty="0" err="1" smtClean="0"/>
              <a:t>ημιάθροισμα</a:t>
            </a:r>
            <a:r>
              <a:rPr lang="el-GR" dirty="0" smtClean="0"/>
              <a:t> αν είναι άρτια π.χ1    1,2,5 δ=2</a:t>
            </a:r>
          </a:p>
          <a:p>
            <a:pPr>
              <a:buNone/>
            </a:pPr>
            <a:r>
              <a:rPr lang="el-GR" dirty="0" smtClean="0"/>
              <a:t>                           π.χ2  1,2,5,10  δ=3.5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&gt; median (x)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268760"/>
            <a:ext cx="7930128" cy="54006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Μέτρα διασποράς : Έστω δύο δείγματα 10,15,20  και 14,15,16 τα δύο δείγματα έχουν την ίδια μέση τιμή. Αυτό που τα διαφοροποιεί είναι τα μέτρα διασποράς</a:t>
            </a:r>
          </a:p>
          <a:p>
            <a:r>
              <a:rPr lang="el-GR" dirty="0" smtClean="0"/>
              <a:t>Εύρος</a:t>
            </a:r>
          </a:p>
          <a:p>
            <a:r>
              <a:rPr lang="el-GR" dirty="0" smtClean="0"/>
              <a:t>Ποσοστιαία σημεία</a:t>
            </a:r>
          </a:p>
          <a:p>
            <a:r>
              <a:rPr lang="el-GR" dirty="0" err="1" smtClean="0"/>
              <a:t>Ενδοτεταρτημοριακό</a:t>
            </a:r>
            <a:r>
              <a:rPr lang="el-GR" dirty="0" smtClean="0"/>
              <a:t> εύρος</a:t>
            </a:r>
          </a:p>
          <a:p>
            <a:r>
              <a:rPr lang="el-GR" dirty="0" smtClean="0"/>
              <a:t>Διασπορά</a:t>
            </a:r>
          </a:p>
          <a:p>
            <a:r>
              <a:rPr lang="el-GR" dirty="0" smtClean="0"/>
              <a:t>Τυπική απόκλιση</a:t>
            </a:r>
          </a:p>
          <a:p>
            <a:r>
              <a:rPr lang="el-GR" dirty="0" smtClean="0"/>
              <a:t> Συντελεστής Μεταβλητότητας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Για να βρούμε το εύρος πρέπει να </a:t>
            </a:r>
            <a:r>
              <a:rPr lang="el-GR" dirty="0" err="1" smtClean="0"/>
              <a:t>υπολόγίσουμε</a:t>
            </a:r>
            <a:r>
              <a:rPr lang="el-GR" dirty="0" smtClean="0"/>
              <a:t> την μικρότερη τιμή αλλά και την μεγαλύτερη και να πάρουμε την διαφορά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x=c(2,5,6,7)</a:t>
            </a:r>
          </a:p>
          <a:p>
            <a:r>
              <a:rPr lang="en-GB" dirty="0" smtClean="0"/>
              <a:t>&gt;min(x)</a:t>
            </a:r>
          </a:p>
          <a:p>
            <a:r>
              <a:rPr lang="en-GB" dirty="0" smtClean="0"/>
              <a:t>&gt;max(x)</a:t>
            </a:r>
          </a:p>
          <a:p>
            <a:r>
              <a:rPr lang="en-GB" dirty="0" smtClean="0"/>
              <a:t>max(x)-min(x)</a:t>
            </a: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l-GR" baseline="30000" dirty="0" err="1" smtClean="0"/>
              <a:t>ος</a:t>
            </a:r>
            <a:r>
              <a:rPr lang="el-GR" dirty="0" smtClean="0"/>
              <a:t> τρόπος </a:t>
            </a:r>
            <a:r>
              <a:rPr lang="el-GR" dirty="0" smtClean="0"/>
              <a:t>: μέσω της συνάρτησης </a:t>
            </a:r>
            <a:r>
              <a:rPr lang="en-GB" dirty="0" smtClean="0"/>
              <a:t>range</a:t>
            </a:r>
          </a:p>
          <a:p>
            <a:r>
              <a:rPr lang="en-GB" dirty="0" smtClean="0"/>
              <a:t>&gt;x=c(1,3,5,8)</a:t>
            </a:r>
          </a:p>
          <a:p>
            <a:r>
              <a:rPr lang="en-GB" dirty="0" smtClean="0"/>
              <a:t>&gt;range (x)</a:t>
            </a:r>
          </a:p>
          <a:p>
            <a:r>
              <a:rPr lang="el-GR" dirty="0" smtClean="0"/>
              <a:t>Το αποτέλεσμα θα είναι 1,8</a:t>
            </a:r>
          </a:p>
          <a:p>
            <a:r>
              <a:rPr lang="el-GR" dirty="0" smtClean="0"/>
              <a:t>Άρα το εύρος : </a:t>
            </a:r>
            <a:r>
              <a:rPr lang="en-GB" dirty="0" smtClean="0"/>
              <a:t>range (x)[2]-range (x)[1]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Ποσοστιαίο σημείο είναι το σημείο για το οποίο </a:t>
            </a:r>
            <a:r>
              <a:rPr lang="en-GB" dirty="0" smtClean="0"/>
              <a:t>p%  </a:t>
            </a:r>
            <a:r>
              <a:rPr lang="el-GR" dirty="0" smtClean="0"/>
              <a:t>των παρατηρήσεων είναι μικρότερες</a:t>
            </a:r>
            <a:endParaRPr lang="en-GB" dirty="0" smtClean="0"/>
          </a:p>
          <a:p>
            <a:r>
              <a:rPr lang="en-GB" dirty="0" smtClean="0"/>
              <a:t>&gt;x=c(1,2,3,-4,5,6,3,7,8,9)</a:t>
            </a:r>
            <a:endParaRPr lang="el-GR" dirty="0" smtClean="0"/>
          </a:p>
          <a:p>
            <a:r>
              <a:rPr lang="el-GR" dirty="0" smtClean="0"/>
              <a:t>&gt;</a:t>
            </a:r>
            <a:r>
              <a:rPr lang="en-GB" dirty="0" err="1" smtClean="0"/>
              <a:t>quantile</a:t>
            </a:r>
            <a:r>
              <a:rPr lang="en-GB" dirty="0" smtClean="0"/>
              <a:t> (x, 0.25, type=7)</a:t>
            </a:r>
          </a:p>
          <a:p>
            <a:r>
              <a:rPr lang="en-GB" dirty="0" smtClean="0"/>
              <a:t>&gt;</a:t>
            </a:r>
            <a:r>
              <a:rPr lang="en-GB" dirty="0" err="1" smtClean="0"/>
              <a:t>quantile</a:t>
            </a:r>
            <a:r>
              <a:rPr lang="en-GB" dirty="0" smtClean="0"/>
              <a:t> (x,0.75, type-7)</a:t>
            </a:r>
          </a:p>
          <a:p>
            <a:r>
              <a:rPr lang="el-GR" dirty="0" smtClean="0"/>
              <a:t>Ή Κατασκευάζοντας συνάρτηση</a:t>
            </a:r>
          </a:p>
          <a:p>
            <a:r>
              <a:rPr lang="el-GR" dirty="0" smtClean="0"/>
              <a:t>&gt; </a:t>
            </a:r>
            <a:r>
              <a:rPr lang="en-GB" dirty="0" err="1" smtClean="0"/>
              <a:t>nea</a:t>
            </a:r>
            <a:r>
              <a:rPr lang="en-GB" dirty="0" smtClean="0"/>
              <a:t>=function (x) (</a:t>
            </a:r>
            <a:r>
              <a:rPr lang="en-GB" dirty="0" err="1" smtClean="0"/>
              <a:t>quantile</a:t>
            </a:r>
            <a:r>
              <a:rPr lang="en-GB" dirty="0" smtClean="0"/>
              <a:t> (x,0.75)-</a:t>
            </a:r>
            <a:r>
              <a:rPr lang="en-GB" dirty="0" err="1" smtClean="0"/>
              <a:t>quantile</a:t>
            </a:r>
            <a:r>
              <a:rPr lang="en-GB" dirty="0" smtClean="0"/>
              <a:t> (x,0.25))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εντολή </a:t>
            </a:r>
            <a:r>
              <a:rPr lang="en-GB" dirty="0" smtClean="0"/>
              <a:t>summary </a:t>
            </a:r>
            <a:r>
              <a:rPr lang="el-GR" dirty="0" smtClean="0"/>
              <a:t>υπολογίζει διάφορα στατιστικά στοιχεία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summary (x)</a:t>
            </a:r>
          </a:p>
          <a:p>
            <a:r>
              <a:rPr lang="el-GR" dirty="0" smtClean="0"/>
              <a:t>Διασπορά την υπολογίζουμε με την συνάρτηση </a:t>
            </a:r>
            <a:r>
              <a:rPr lang="en-GB" dirty="0" err="1" smtClean="0"/>
              <a:t>var</a:t>
            </a:r>
            <a:endParaRPr lang="en-GB" dirty="0" smtClean="0"/>
          </a:p>
          <a:p>
            <a:r>
              <a:rPr lang="en-GB" dirty="0" smtClean="0"/>
              <a:t>&gt;</a:t>
            </a:r>
            <a:r>
              <a:rPr lang="en-GB" dirty="0" err="1" smtClean="0"/>
              <a:t>var</a:t>
            </a:r>
            <a:r>
              <a:rPr lang="en-GB" dirty="0" smtClean="0"/>
              <a:t> (x)</a:t>
            </a:r>
          </a:p>
          <a:p>
            <a:r>
              <a:rPr lang="el-GR" dirty="0" smtClean="0"/>
              <a:t>Τυπική απόκλιση </a:t>
            </a:r>
          </a:p>
          <a:p>
            <a:r>
              <a:rPr lang="el-GR" dirty="0" smtClean="0"/>
              <a:t>&gt;</a:t>
            </a:r>
            <a:r>
              <a:rPr lang="en-GB" dirty="0" err="1" smtClean="0"/>
              <a:t>sd</a:t>
            </a:r>
            <a:r>
              <a:rPr lang="en-GB" dirty="0" smtClean="0"/>
              <a:t> (x)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5293568"/>
          </a:xfrm>
        </p:spPr>
        <p:txBody>
          <a:bodyPr>
            <a:normAutofit/>
          </a:bodyPr>
          <a:lstStyle/>
          <a:p>
            <a:r>
              <a:rPr lang="el-GR" dirty="0" smtClean="0"/>
              <a:t>Πίνακας συχνοτήτων και </a:t>
            </a:r>
            <a:r>
              <a:rPr lang="el-GR" dirty="0" err="1" smtClean="0"/>
              <a:t>ραβδόγραμμα</a:t>
            </a:r>
            <a:endParaRPr lang="el-GR" dirty="0" smtClean="0"/>
          </a:p>
          <a:p>
            <a:r>
              <a:rPr lang="el-GR" dirty="0" smtClean="0"/>
              <a:t>Έστω ότι :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x=c(“car”, “</a:t>
            </a:r>
            <a:r>
              <a:rPr lang="en-GB" dirty="0" smtClean="0"/>
              <a:t>car</a:t>
            </a:r>
            <a:r>
              <a:rPr lang="en-GB" dirty="0" smtClean="0"/>
              <a:t>”, “</a:t>
            </a:r>
            <a:r>
              <a:rPr lang="en-GB" dirty="0" smtClean="0"/>
              <a:t>car</a:t>
            </a:r>
            <a:r>
              <a:rPr lang="en-GB" dirty="0" smtClean="0"/>
              <a:t>”, “bus”, “bus”, “car”, “train”)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table (x)  (</a:t>
            </a:r>
            <a:r>
              <a:rPr lang="el-GR" dirty="0" smtClean="0"/>
              <a:t>Δίνει τον πίνακα συχνοτήτων)</a:t>
            </a:r>
          </a:p>
          <a:p>
            <a:r>
              <a:rPr lang="el-GR" dirty="0" smtClean="0"/>
              <a:t>&gt;</a:t>
            </a:r>
            <a:r>
              <a:rPr lang="en-GB" dirty="0" err="1" smtClean="0"/>
              <a:t>prop.table</a:t>
            </a:r>
            <a:r>
              <a:rPr lang="en-GB" dirty="0" smtClean="0"/>
              <a:t> (table(x)) (</a:t>
            </a:r>
            <a:r>
              <a:rPr lang="el-GR" dirty="0" smtClean="0"/>
              <a:t>Δίνει τον πίνακα σχετικών συχνοτήτων)</a:t>
            </a:r>
          </a:p>
          <a:p>
            <a:r>
              <a:rPr lang="el-GR" dirty="0" smtClean="0"/>
              <a:t>&gt; </a:t>
            </a:r>
            <a:r>
              <a:rPr lang="en-GB" dirty="0" err="1" smtClean="0"/>
              <a:t>barplot</a:t>
            </a:r>
            <a:r>
              <a:rPr lang="en-GB" dirty="0" smtClean="0"/>
              <a:t>(table(x))</a:t>
            </a:r>
          </a:p>
          <a:p>
            <a:r>
              <a:rPr lang="en-GB" dirty="0" err="1" smtClean="0"/>
              <a:t>b</a:t>
            </a:r>
            <a:r>
              <a:rPr lang="en-GB" dirty="0" err="1" smtClean="0"/>
              <a:t>arplot</a:t>
            </a:r>
            <a:r>
              <a:rPr lang="en-GB" dirty="0" smtClean="0"/>
              <a:t> (</a:t>
            </a:r>
            <a:r>
              <a:rPr lang="en-GB" dirty="0" err="1" smtClean="0"/>
              <a:t>prop.table</a:t>
            </a:r>
            <a:r>
              <a:rPr lang="en-GB" dirty="0" smtClean="0"/>
              <a:t>(table(x)))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Διάγραμμα πίτας 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pie (table (x))</a:t>
            </a:r>
          </a:p>
          <a:p>
            <a:r>
              <a:rPr lang="el-GR" dirty="0" smtClean="0"/>
              <a:t>Υπάρχει η δυνατότητα και αλλαγής χρώματος</a:t>
            </a:r>
          </a:p>
          <a:p>
            <a:r>
              <a:rPr lang="el-GR" dirty="0" smtClean="0"/>
              <a:t>&gt;</a:t>
            </a:r>
            <a:r>
              <a:rPr lang="en-GB" dirty="0" smtClean="0"/>
              <a:t> pie </a:t>
            </a:r>
            <a:r>
              <a:rPr lang="el-GR" dirty="0" smtClean="0"/>
              <a:t>(</a:t>
            </a:r>
            <a:r>
              <a:rPr lang="en-GB" dirty="0" smtClean="0"/>
              <a:t>(</a:t>
            </a:r>
            <a:r>
              <a:rPr lang="en-GB" dirty="0" smtClean="0"/>
              <a:t>table (x</a:t>
            </a:r>
            <a:r>
              <a:rPr lang="en-GB" dirty="0" smtClean="0"/>
              <a:t>))</a:t>
            </a:r>
            <a:r>
              <a:rPr lang="el-GR" dirty="0" smtClean="0"/>
              <a:t>, </a:t>
            </a:r>
            <a:r>
              <a:rPr lang="en-GB" dirty="0" err="1" smtClean="0"/>
              <a:t>col</a:t>
            </a:r>
            <a:r>
              <a:rPr lang="en-GB" dirty="0" smtClean="0"/>
              <a:t>=c(“blue”, “gray”, “green”)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ΓΛΩΣΣΑ 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248</TotalTime>
  <Words>408</Words>
  <Application>Microsoft Office PowerPoint</Application>
  <PresentationFormat>Προβολή στην οθόνη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Ηλιοστάσιο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  <vt:lpstr>ΓΛΩΣΣΑ 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</cp:revision>
  <dcterms:created xsi:type="dcterms:W3CDTF">2023-01-29T06:16:09Z</dcterms:created>
  <dcterms:modified xsi:type="dcterms:W3CDTF">2023-03-04T16:03:27Z</dcterms:modified>
</cp:coreProperties>
</file>