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20"/>
  </p:notesMasterIdLst>
  <p:sldIdLst>
    <p:sldId id="315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259" r:id="rId14"/>
    <p:sldId id="260" r:id="rId15"/>
    <p:sldId id="261" r:id="rId16"/>
    <p:sldId id="262" r:id="rId17"/>
    <p:sldId id="263" r:id="rId18"/>
    <p:sldId id="264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36309-1F2B-4039-A8E4-FC1F6FF234B9}" type="datetimeFigureOut">
              <a:rPr lang="el-GR" smtClean="0"/>
              <a:pPr/>
              <a:t>11/3/2023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8FAAB-724B-44F7-AFDC-9C429ABE28A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0595-7E76-45B0-A667-691DFD619CB2}" type="datetimeFigureOut">
              <a:rPr lang="el-GR" smtClean="0"/>
              <a:pPr/>
              <a:t>11/3/2023</a:t>
            </a:fld>
            <a:endParaRPr lang="el-GR" dirty="0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A83C-C3D0-40A0-8F38-1A1D218117A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0595-7E76-45B0-A667-691DFD619CB2}" type="datetimeFigureOut">
              <a:rPr lang="el-GR" smtClean="0"/>
              <a:pPr/>
              <a:t>11/3/2023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A83C-C3D0-40A0-8F38-1A1D218117A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0595-7E76-45B0-A667-691DFD619CB2}" type="datetimeFigureOut">
              <a:rPr lang="el-GR" smtClean="0"/>
              <a:pPr/>
              <a:t>11/3/2023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A83C-C3D0-40A0-8F38-1A1D218117A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Τίτλος, Κείμενο και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ClipArt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7270B-23DE-4CD9-83A2-9E9C5AD06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Τίτλος, Clip Art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ClipArt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5E5BF-C463-4EFD-AC23-81D61764E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0595-7E76-45B0-A667-691DFD619CB2}" type="datetimeFigureOut">
              <a:rPr lang="el-GR" smtClean="0"/>
              <a:pPr/>
              <a:t>11/3/2023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A83C-C3D0-40A0-8F38-1A1D218117A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0595-7E76-45B0-A667-691DFD619CB2}" type="datetimeFigureOut">
              <a:rPr lang="el-GR" smtClean="0"/>
              <a:pPr/>
              <a:t>11/3/2023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A83C-C3D0-40A0-8F38-1A1D218117A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0595-7E76-45B0-A667-691DFD619CB2}" type="datetimeFigureOut">
              <a:rPr lang="el-GR" smtClean="0"/>
              <a:pPr/>
              <a:t>11/3/2023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A83C-C3D0-40A0-8F38-1A1D218117A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0595-7E76-45B0-A667-691DFD619CB2}" type="datetimeFigureOut">
              <a:rPr lang="el-GR" smtClean="0"/>
              <a:pPr/>
              <a:t>11/3/2023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A83C-C3D0-40A0-8F38-1A1D218117A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0595-7E76-45B0-A667-691DFD619CB2}" type="datetimeFigureOut">
              <a:rPr lang="el-GR" smtClean="0"/>
              <a:pPr/>
              <a:t>11/3/2023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A83C-C3D0-40A0-8F38-1A1D218117A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0595-7E76-45B0-A667-691DFD619CB2}" type="datetimeFigureOut">
              <a:rPr lang="el-GR" smtClean="0"/>
              <a:pPr/>
              <a:t>11/3/2023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A83C-C3D0-40A0-8F38-1A1D218117A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0595-7E76-45B0-A667-691DFD619CB2}" type="datetimeFigureOut">
              <a:rPr lang="el-GR" smtClean="0"/>
              <a:pPr/>
              <a:t>11/3/2023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A83C-C3D0-40A0-8F38-1A1D218117A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0595-7E76-45B0-A667-691DFD619CB2}" type="datetimeFigureOut">
              <a:rPr lang="el-GR" smtClean="0"/>
              <a:pPr/>
              <a:t>11/3/2023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ACA83C-C3D0-40A0-8F38-1A1D218117A5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C20595-7E76-45B0-A667-691DFD619CB2}" type="datetimeFigureOut">
              <a:rPr lang="el-GR" smtClean="0"/>
              <a:pPr/>
              <a:t>11/3/2023</a:t>
            </a:fld>
            <a:endParaRPr lang="el-GR" dirty="0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ACA83C-C3D0-40A0-8F38-1A1D218117A5}" type="slidenum">
              <a:rPr lang="el-GR" smtClean="0"/>
              <a:pPr/>
              <a:t>‹#›</a:t>
            </a:fld>
            <a:endParaRPr lang="el-GR" dirty="0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Εικόνα" descr="ΑΝΑΨΥΧΗ ΙΣΤΟΣΕΛΙΔΑ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728" y="1500174"/>
            <a:ext cx="6162675" cy="19240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 flipH="1">
            <a:off x="2095500" y="1524000"/>
            <a:ext cx="2286000" cy="502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l-GR" dirty="0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2152650" y="6507163"/>
            <a:ext cx="4533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l-GR" dirty="0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4419600" y="1493838"/>
            <a:ext cx="2286000" cy="502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l-GR" dirty="0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3505200" y="3506788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l-GR" dirty="0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2857500" y="4892675"/>
            <a:ext cx="3124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l-GR" dirty="0"/>
          </a:p>
        </p:txBody>
      </p:sp>
      <p:sp>
        <p:nvSpPr>
          <p:cNvPr id="14343" name="Text Box 12"/>
          <p:cNvSpPr txBox="1">
            <a:spLocks noChangeArrowheads="1"/>
          </p:cNvSpPr>
          <p:nvPr/>
        </p:nvSpPr>
        <p:spPr bwMode="auto">
          <a:xfrm>
            <a:off x="2705100" y="5386388"/>
            <a:ext cx="34290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l-GR" sz="2800" dirty="0"/>
              <a:t>Καθημερινά γεγονότα</a:t>
            </a:r>
          </a:p>
        </p:txBody>
      </p:sp>
      <p:sp>
        <p:nvSpPr>
          <p:cNvPr id="14344" name="Text Box 14"/>
          <p:cNvSpPr txBox="1">
            <a:spLocks noChangeArrowheads="1"/>
          </p:cNvSpPr>
          <p:nvPr/>
        </p:nvSpPr>
        <p:spPr bwMode="auto">
          <a:xfrm>
            <a:off x="3863975" y="3930650"/>
            <a:ext cx="11652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l-GR" sz="2800" dirty="0"/>
              <a:t>Αρχές</a:t>
            </a:r>
          </a:p>
        </p:txBody>
      </p:sp>
      <p:sp>
        <p:nvSpPr>
          <p:cNvPr id="14345" name="Text Box 15"/>
          <p:cNvSpPr txBox="1">
            <a:spLocks noChangeArrowheads="1"/>
          </p:cNvSpPr>
          <p:nvPr/>
        </p:nvSpPr>
        <p:spPr bwMode="auto">
          <a:xfrm>
            <a:off x="3810000" y="2528888"/>
            <a:ext cx="12192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l-GR" sz="2800" dirty="0"/>
              <a:t> Αξίες</a:t>
            </a:r>
          </a:p>
        </p:txBody>
      </p:sp>
      <p:sp>
        <p:nvSpPr>
          <p:cNvPr id="14346" name="Text Box 16"/>
          <p:cNvSpPr txBox="1">
            <a:spLocks noChangeArrowheads="1"/>
          </p:cNvSpPr>
          <p:nvPr/>
        </p:nvSpPr>
        <p:spPr bwMode="auto">
          <a:xfrm>
            <a:off x="2095500" y="609600"/>
            <a:ext cx="49530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l-GR" sz="3200" b="1" u="sng" dirty="0"/>
              <a:t>Επίπεδο λήψης αποφάσεων</a:t>
            </a:r>
          </a:p>
        </p:txBody>
      </p:sp>
      <p:sp>
        <p:nvSpPr>
          <p:cNvPr id="14347" name="Text Box 21"/>
          <p:cNvSpPr txBox="1">
            <a:spLocks noChangeArrowheads="1"/>
          </p:cNvSpPr>
          <p:nvPr/>
        </p:nvSpPr>
        <p:spPr bwMode="auto">
          <a:xfrm>
            <a:off x="6858000" y="2528888"/>
            <a:ext cx="20574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l-GR" sz="2800" dirty="0"/>
              <a:t>  Στρατηγικό</a:t>
            </a:r>
          </a:p>
        </p:txBody>
      </p:sp>
      <p:sp>
        <p:nvSpPr>
          <p:cNvPr id="14348" name="Text Box 23"/>
          <p:cNvSpPr txBox="1">
            <a:spLocks noChangeArrowheads="1"/>
          </p:cNvSpPr>
          <p:nvPr/>
        </p:nvSpPr>
        <p:spPr bwMode="auto">
          <a:xfrm>
            <a:off x="6751638" y="3900488"/>
            <a:ext cx="25908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l-GR" sz="2800" dirty="0"/>
              <a:t>   Διαχειριστικό</a:t>
            </a:r>
          </a:p>
        </p:txBody>
      </p:sp>
      <p:sp>
        <p:nvSpPr>
          <p:cNvPr id="14349" name="Text Box 24"/>
          <p:cNvSpPr txBox="1">
            <a:spLocks noChangeArrowheads="1"/>
          </p:cNvSpPr>
          <p:nvPr/>
        </p:nvSpPr>
        <p:spPr bwMode="auto">
          <a:xfrm>
            <a:off x="6907213" y="5273675"/>
            <a:ext cx="2133600" cy="5222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l-GR" sz="2800" dirty="0"/>
              <a:t>  Λειτουργικό</a:t>
            </a:r>
          </a:p>
        </p:txBody>
      </p:sp>
      <p:sp>
        <p:nvSpPr>
          <p:cNvPr id="14350" name="Text Box 25"/>
          <p:cNvSpPr txBox="1">
            <a:spLocks noChangeArrowheads="1"/>
          </p:cNvSpPr>
          <p:nvPr/>
        </p:nvSpPr>
        <p:spPr bwMode="auto">
          <a:xfrm>
            <a:off x="30162" y="2430463"/>
            <a:ext cx="1541441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l-GR" sz="2800" dirty="0"/>
              <a:t>Όραμα</a:t>
            </a:r>
          </a:p>
        </p:txBody>
      </p:sp>
      <p:sp>
        <p:nvSpPr>
          <p:cNvPr id="14351" name="Text Box 26"/>
          <p:cNvSpPr txBox="1">
            <a:spLocks noChangeArrowheads="1"/>
          </p:cNvSpPr>
          <p:nvPr/>
        </p:nvSpPr>
        <p:spPr bwMode="auto">
          <a:xfrm>
            <a:off x="0" y="3748088"/>
            <a:ext cx="12573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l-GR" sz="2800" dirty="0"/>
              <a:t>Στόχος</a:t>
            </a:r>
          </a:p>
        </p:txBody>
      </p:sp>
      <p:sp>
        <p:nvSpPr>
          <p:cNvPr id="14352" name="Text Box 27"/>
          <p:cNvSpPr txBox="1">
            <a:spLocks noChangeArrowheads="1"/>
          </p:cNvSpPr>
          <p:nvPr/>
        </p:nvSpPr>
        <p:spPr bwMode="auto">
          <a:xfrm>
            <a:off x="30163" y="4913313"/>
            <a:ext cx="2438400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l-GR" sz="2800" dirty="0"/>
              <a:t>Αντικειμενικός σκοπός</a:t>
            </a:r>
          </a:p>
        </p:txBody>
      </p:sp>
      <p:sp>
        <p:nvSpPr>
          <p:cNvPr id="14353" name="AutoShape 29"/>
          <p:cNvSpPr>
            <a:spLocks noChangeArrowheads="1"/>
          </p:cNvSpPr>
          <p:nvPr/>
        </p:nvSpPr>
        <p:spPr bwMode="auto">
          <a:xfrm>
            <a:off x="1905000" y="2635250"/>
            <a:ext cx="1485900" cy="304800"/>
          </a:xfrm>
          <a:prstGeom prst="leftArrow">
            <a:avLst>
              <a:gd name="adj1" fmla="val 50000"/>
              <a:gd name="adj2" fmla="val 14374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 altLang="el-GR" dirty="0"/>
          </a:p>
        </p:txBody>
      </p:sp>
      <p:sp>
        <p:nvSpPr>
          <p:cNvPr id="14354" name="AutoShape 30"/>
          <p:cNvSpPr>
            <a:spLocks noChangeArrowheads="1"/>
          </p:cNvSpPr>
          <p:nvPr/>
        </p:nvSpPr>
        <p:spPr bwMode="auto">
          <a:xfrm>
            <a:off x="1857375" y="4027488"/>
            <a:ext cx="1039813" cy="300037"/>
          </a:xfrm>
          <a:prstGeom prst="leftArrow">
            <a:avLst>
              <a:gd name="adj1" fmla="val 50000"/>
              <a:gd name="adj2" fmla="val 9527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 altLang="el-GR" dirty="0"/>
          </a:p>
        </p:txBody>
      </p:sp>
      <p:sp>
        <p:nvSpPr>
          <p:cNvPr id="14355" name="AutoShape 31"/>
          <p:cNvSpPr>
            <a:spLocks noChangeArrowheads="1"/>
          </p:cNvSpPr>
          <p:nvPr/>
        </p:nvSpPr>
        <p:spPr bwMode="auto">
          <a:xfrm>
            <a:off x="1676400" y="5534025"/>
            <a:ext cx="631825" cy="325438"/>
          </a:xfrm>
          <a:prstGeom prst="leftArrow">
            <a:avLst>
              <a:gd name="adj1" fmla="val 50000"/>
              <a:gd name="adj2" fmla="val 6865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 altLang="el-GR" dirty="0"/>
          </a:p>
        </p:txBody>
      </p:sp>
      <p:sp>
        <p:nvSpPr>
          <p:cNvPr id="14356" name="AutoShape 32"/>
          <p:cNvSpPr>
            <a:spLocks noChangeArrowheads="1"/>
          </p:cNvSpPr>
          <p:nvPr/>
        </p:nvSpPr>
        <p:spPr bwMode="auto">
          <a:xfrm>
            <a:off x="5235575" y="2689225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 altLang="el-GR" dirty="0"/>
          </a:p>
        </p:txBody>
      </p:sp>
      <p:sp>
        <p:nvSpPr>
          <p:cNvPr id="14357" name="AutoShape 33"/>
          <p:cNvSpPr>
            <a:spLocks noChangeArrowheads="1"/>
          </p:cNvSpPr>
          <p:nvPr/>
        </p:nvSpPr>
        <p:spPr bwMode="auto">
          <a:xfrm>
            <a:off x="5826125" y="4054475"/>
            <a:ext cx="879475" cy="273050"/>
          </a:xfrm>
          <a:prstGeom prst="rightArrow">
            <a:avLst>
              <a:gd name="adj1" fmla="val 50000"/>
              <a:gd name="adj2" fmla="val 56471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 altLang="el-GR" dirty="0"/>
          </a:p>
        </p:txBody>
      </p:sp>
      <p:sp>
        <p:nvSpPr>
          <p:cNvPr id="14358" name="AutoShape 34"/>
          <p:cNvSpPr>
            <a:spLocks noChangeArrowheads="1"/>
          </p:cNvSpPr>
          <p:nvPr/>
        </p:nvSpPr>
        <p:spPr bwMode="auto">
          <a:xfrm>
            <a:off x="6454775" y="5432425"/>
            <a:ext cx="593725" cy="363538"/>
          </a:xfrm>
          <a:prstGeom prst="rightArrow">
            <a:avLst>
              <a:gd name="adj1" fmla="val 50000"/>
              <a:gd name="adj2" fmla="val 4990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 alt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05000"/>
            <a:ext cx="7772400" cy="3200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l-GR" altLang="el-GR" sz="3200" b="1" dirty="0" smtClean="0">
                <a:latin typeface="Times New Roman" pitchFamily="18" charset="0"/>
              </a:rPr>
              <a:t>Διοίκηση με Στόχους</a:t>
            </a:r>
          </a:p>
          <a:p>
            <a:pPr algn="ctr" eaLnBrk="1" hangingPunct="1">
              <a:buFontTx/>
              <a:buNone/>
            </a:pPr>
            <a:endParaRPr lang="el-GR" altLang="el-GR" sz="3200" b="1" dirty="0" smtClean="0"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el-GR" altLang="el-GR" sz="3200" b="1" dirty="0" smtClean="0">
                <a:latin typeface="Times New Roman" pitchFamily="18" charset="0"/>
              </a:rPr>
              <a:t>(</a:t>
            </a:r>
            <a:r>
              <a:rPr lang="en-US" altLang="el-GR" sz="3200" b="1" dirty="0" smtClean="0">
                <a:latin typeface="Times New Roman" pitchFamily="18" charset="0"/>
              </a:rPr>
              <a:t>Management by Objectives</a:t>
            </a:r>
            <a:r>
              <a:rPr lang="el-GR" altLang="el-GR" sz="3200" b="1" dirty="0" smtClean="0">
                <a:latin typeface="Times New Roman" pitchFamily="18" charset="0"/>
              </a:rPr>
              <a:t>)</a:t>
            </a:r>
          </a:p>
        </p:txBody>
      </p:sp>
      <p:graphicFrame>
        <p:nvGraphicFramePr>
          <p:cNvPr id="38914" name="Object 4"/>
          <p:cNvGraphicFramePr>
            <a:graphicFrameLocks noChangeAspect="1"/>
          </p:cNvGraphicFramePr>
          <p:nvPr/>
        </p:nvGraphicFramePr>
        <p:xfrm>
          <a:off x="2555776" y="3861048"/>
          <a:ext cx="3810000" cy="2713037"/>
        </p:xfrm>
        <a:graphic>
          <a:graphicData uri="http://schemas.openxmlformats.org/presentationml/2006/ole">
            <p:oleObj spid="_x0000_s102402" name="Clip" r:id="rId3" imgW="5767200" imgH="41065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l-GR" altLang="el-GR" sz="3200" dirty="0" smtClean="0">
                <a:latin typeface="Times New Roman" pitchFamily="18" charset="0"/>
                <a:cs typeface="Times New Roman" pitchFamily="18" charset="0"/>
              </a:rPr>
              <a:t>Οι ηγέτες έχουν στόχους. </a:t>
            </a:r>
          </a:p>
          <a:p>
            <a:pPr marL="0" indent="0" algn="ctr" eaLnBrk="1" hangingPunct="1">
              <a:buFontTx/>
              <a:buNone/>
            </a:pPr>
            <a:endParaRPr lang="en-US" altLang="el-GR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r>
              <a:rPr lang="el-GR" altLang="el-GR" sz="3200" dirty="0" smtClean="0">
                <a:latin typeface="Times New Roman" pitchFamily="18" charset="0"/>
                <a:cs typeface="Times New Roman" pitchFamily="18" charset="0"/>
              </a:rPr>
              <a:t>Οι άλλοι έχουν επιθυμίες.</a:t>
            </a:r>
            <a:endParaRPr lang="en-GB" altLang="el-G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en-GB" altLang="el-G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el-GR" altLang="el-GR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BL0034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334000" y="3475285"/>
            <a:ext cx="3810000" cy="33827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z="4800" dirty="0" smtClean="0">
              <a:latin typeface="Arial Greek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962400" cy="4114800"/>
          </a:xfrm>
        </p:spPr>
        <p:txBody>
          <a:bodyPr/>
          <a:lstStyle/>
          <a:p>
            <a:pPr>
              <a:defRPr/>
            </a:pPr>
            <a:r>
              <a:rPr lang="en-US" sz="2800" smtClean="0">
                <a:latin typeface="Arial Greek" pitchFamily="34" charset="0"/>
              </a:rPr>
              <a:t>ΘΕΩΡΙΕΣ ΠΡΟΓΡΑΜΑΤΙΣΜΟΥ</a:t>
            </a:r>
          </a:p>
          <a:p>
            <a:pPr>
              <a:defRPr/>
            </a:pPr>
            <a:r>
              <a:rPr lang="en-US" sz="2800" smtClean="0">
                <a:latin typeface="Arial Greek" pitchFamily="34" charset="0"/>
              </a:rPr>
              <a:t>ΠΑΡΑΔΟΣΙΑΚΗ</a:t>
            </a:r>
          </a:p>
          <a:p>
            <a:pPr>
              <a:defRPr/>
            </a:pPr>
            <a:r>
              <a:rPr lang="en-US" sz="2800" smtClean="0">
                <a:latin typeface="Arial Greek" pitchFamily="34" charset="0"/>
              </a:rPr>
              <a:t>ΣΗΜΕΡΙΝΗ</a:t>
            </a:r>
          </a:p>
          <a:p>
            <a:pPr>
              <a:defRPr/>
            </a:pPr>
            <a:r>
              <a:rPr lang="en-US" sz="2800" smtClean="0">
                <a:latin typeface="Arial Greek" pitchFamily="34" charset="0"/>
              </a:rPr>
              <a:t>ΙΚΑΝΟΠΟΙΗΣΗ ΕΠΙΘΥΜΙΩΝ</a:t>
            </a:r>
          </a:p>
          <a:p>
            <a:pPr>
              <a:defRPr/>
            </a:pPr>
            <a:r>
              <a:rPr lang="en-US" sz="2800" smtClean="0">
                <a:latin typeface="Arial Greek" pitchFamily="34" charset="0"/>
              </a:rPr>
              <a:t>ΑΥΤΑΡΧΙΚΗ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648200" y="2571750"/>
          <a:ext cx="3808413" cy="2933700"/>
        </p:xfrm>
        <a:graphic>
          <a:graphicData uri="http://schemas.openxmlformats.org/presentationml/2006/ole">
            <p:oleObj spid="_x0000_s3074" name="Clip" r:id="rId3" imgW="4539600" imgH="3497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z="4800" dirty="0" smtClean="0">
              <a:latin typeface="Arial Greek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latin typeface="Arial Greek" pitchFamily="34" charset="0"/>
              </a:rPr>
              <a:t>ΘΕΩΡΙΕΣ ΠΑΙΧΝΙΔΙΩΝ</a:t>
            </a:r>
          </a:p>
          <a:p>
            <a:pPr>
              <a:defRPr/>
            </a:pPr>
            <a:r>
              <a:rPr lang="en-US" sz="2800" smtClean="0">
                <a:latin typeface="Arial Greek" pitchFamily="34" charset="0"/>
              </a:rPr>
              <a:t>ΕΣΩΤΕΡΙΚΗ ΕΥΧΑΡΙΣΤΗ ΠΑΡΟΡΜΗΣΗ</a:t>
            </a:r>
          </a:p>
          <a:p>
            <a:pPr>
              <a:defRPr/>
            </a:pPr>
            <a:r>
              <a:rPr lang="en-US" sz="2800" smtClean="0">
                <a:latin typeface="Arial Greek" pitchFamily="34" charset="0"/>
              </a:rPr>
              <a:t>ELLIS</a:t>
            </a:r>
          </a:p>
          <a:p>
            <a:pPr>
              <a:defRPr/>
            </a:pPr>
            <a:r>
              <a:rPr lang="en-US" sz="2800" smtClean="0">
                <a:latin typeface="Arial Greek" pitchFamily="34" charset="0"/>
              </a:rPr>
              <a:t>OPTIMAL ARROUSAL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940300" y="1981200"/>
          <a:ext cx="3224213" cy="4114800"/>
        </p:xfrm>
        <a:graphic>
          <a:graphicData uri="http://schemas.openxmlformats.org/presentationml/2006/ole">
            <p:oleObj spid="_x0000_s4098" name="Clip" r:id="rId3" imgW="3283920" imgH="41907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z="4800" dirty="0" smtClean="0">
              <a:latin typeface="Arial Greek" pitchFamily="34" charset="0"/>
            </a:endParaRP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854075" y="2301875"/>
          <a:ext cx="3473450" cy="3473450"/>
        </p:xfrm>
        <a:graphic>
          <a:graphicData uri="http://schemas.openxmlformats.org/presentationml/2006/ole">
            <p:oleObj spid="_x0000_s5122" name="Clip" r:id="rId3" imgW="3473280" imgH="3472920" progId="">
              <p:embed/>
            </p:oleObj>
          </a:graphicData>
        </a:graphic>
      </p:graphicFrame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latin typeface="Arial Greek" pitchFamily="34" charset="0"/>
              </a:rPr>
              <a:t>ΘΕΩΡΙΕΣ ΠΑΙΧΝΙΔΙΩΝ</a:t>
            </a:r>
          </a:p>
          <a:p>
            <a:pPr>
              <a:defRPr/>
            </a:pPr>
            <a:r>
              <a:rPr lang="en-US" sz="2800" smtClean="0">
                <a:latin typeface="Arial Greek" pitchFamily="34" charset="0"/>
              </a:rPr>
              <a:t>ΦΛΟΟΥ (FLOW)</a:t>
            </a:r>
          </a:p>
          <a:p>
            <a:pPr>
              <a:defRPr/>
            </a:pPr>
            <a:r>
              <a:rPr lang="en-US" sz="2800" smtClean="0">
                <a:latin typeface="Arial Greek" pitchFamily="34" charset="0"/>
              </a:rPr>
              <a:t>CZIKSZENTMIHLYI</a:t>
            </a:r>
          </a:p>
          <a:p>
            <a:pPr>
              <a:defRPr/>
            </a:pPr>
            <a:r>
              <a:rPr lang="el-GR" sz="2800" smtClean="0">
                <a:latin typeface="Arial Greek" pitchFamily="34" charset="0"/>
              </a:rPr>
              <a:t>ΧΡΟΝΟΣ</a:t>
            </a:r>
          </a:p>
          <a:p>
            <a:pPr>
              <a:defRPr/>
            </a:pPr>
            <a:r>
              <a:rPr lang="el-GR" sz="2800" smtClean="0">
                <a:latin typeface="Arial Greek" pitchFamily="34" charset="0"/>
              </a:rPr>
              <a:t>ΕΠΑΦΗ</a:t>
            </a:r>
          </a:p>
          <a:p>
            <a:pPr>
              <a:defRPr/>
            </a:pPr>
            <a:r>
              <a:rPr lang="el-GR" sz="2800" smtClean="0">
                <a:latin typeface="Arial Greek" pitchFamily="34" charset="0"/>
              </a:rPr>
              <a:t>ΕΚΣΤΑΣΗ</a:t>
            </a:r>
          </a:p>
          <a:p>
            <a:pPr>
              <a:defRPr/>
            </a:pPr>
            <a:r>
              <a:rPr lang="el-GR" sz="2800" smtClean="0">
                <a:latin typeface="Arial Greek" pitchFamily="34" charset="0"/>
              </a:rPr>
              <a:t>ΤΑΥΤΙΣΗ</a:t>
            </a:r>
            <a:endParaRPr lang="en-US" sz="2800" smtClean="0">
              <a:latin typeface="Arial Gree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12291" name="2 - Θέση ClipArt"/>
          <p:cNvSpPr>
            <a:spLocks noGrp="1" noTextEdit="1"/>
          </p:cNvSpPr>
          <p:nvPr>
            <p:ph type="clipArt" sz="half" idx="1"/>
          </p:nvPr>
        </p:nvSpPr>
        <p:spPr/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39850" y="476250"/>
            <a:ext cx="10483850" cy="589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sz="4800" dirty="0" smtClean="0">
              <a:latin typeface="Arial Greek" pitchFamily="34" charset="0"/>
            </a:endParaRP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863600" y="2308225"/>
          <a:ext cx="3452813" cy="3459163"/>
        </p:xfrm>
        <a:graphic>
          <a:graphicData uri="http://schemas.openxmlformats.org/presentationml/2006/ole">
            <p:oleObj spid="_x0000_s6146" name="Clip" r:id="rId3" imgW="3452400" imgH="3458520" progId="">
              <p:embed/>
            </p:oleObj>
          </a:graphicData>
        </a:graphic>
      </p:graphicFrame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latin typeface="Arial Greek" pitchFamily="34" charset="0"/>
              </a:rPr>
              <a:t>ΧΑΡΑΚΤΗΡΙΣΤΙΚΑ ΣΤΕΛΕΧΩΝ</a:t>
            </a:r>
          </a:p>
          <a:p>
            <a:pPr>
              <a:defRPr/>
            </a:pPr>
            <a:r>
              <a:rPr lang="en-US" sz="2800" smtClean="0">
                <a:latin typeface="Arial Greek" pitchFamily="34" charset="0"/>
              </a:rPr>
              <a:t>ΣΥΝΕΡΓΑΣΙΑ</a:t>
            </a:r>
          </a:p>
          <a:p>
            <a:pPr>
              <a:defRPr/>
            </a:pPr>
            <a:r>
              <a:rPr lang="en-US" sz="2800" smtClean="0">
                <a:latin typeface="Arial Greek" pitchFamily="34" charset="0"/>
              </a:rPr>
              <a:t>ΠΡΟΕΤΟΙΜΑΣΙΑ</a:t>
            </a:r>
          </a:p>
          <a:p>
            <a:pPr>
              <a:defRPr/>
            </a:pPr>
            <a:r>
              <a:rPr lang="en-US" sz="2800" smtClean="0">
                <a:latin typeface="Arial Greek" pitchFamily="34" charset="0"/>
              </a:rPr>
              <a:t>ΩΡΙΜΟΤΗΤΑ</a:t>
            </a:r>
          </a:p>
          <a:p>
            <a:pPr>
              <a:defRPr/>
            </a:pPr>
            <a:r>
              <a:rPr lang="en-US" sz="2800" smtClean="0">
                <a:latin typeface="Arial Greek" pitchFamily="34" charset="0"/>
              </a:rPr>
              <a:t>ΣΥΜΠΕΡΙΦΟΡΑ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620713"/>
            <a:ext cx="7772400" cy="606425"/>
          </a:xfrm>
        </p:spPr>
        <p:txBody>
          <a:bodyPr/>
          <a:lstStyle/>
          <a:p>
            <a:pPr eaLnBrk="1" hangingPunct="1"/>
            <a:r>
              <a:rPr lang="el-GR" altLang="el-GR" sz="3200" b="1" dirty="0" smtClean="0">
                <a:solidFill>
                  <a:schemeClr val="tx1"/>
                </a:solidFill>
                <a:latin typeface="Times New Roman" pitchFamily="18" charset="0"/>
              </a:rPr>
              <a:t>Αθλητικό μάνατζμεντ είναι: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el-GR" altLang="el-GR" sz="2800" dirty="0" smtClean="0"/>
          </a:p>
          <a:p>
            <a:pPr eaLnBrk="1" hangingPunct="1"/>
            <a:endParaRPr lang="el-GR" altLang="el-GR" dirty="0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95288" y="1557338"/>
            <a:ext cx="8075612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l-GR" altLang="el-GR" sz="2800" b="1" dirty="0">
                <a:latin typeface="Times New Roman" pitchFamily="18" charset="0"/>
              </a:rPr>
              <a:t>«Ο συνδυασμός δεξιοτήτων που συνδέονται </a:t>
            </a:r>
          </a:p>
          <a:p>
            <a:pPr algn="ctr" eaLnBrk="1" hangingPunct="1">
              <a:spcBef>
                <a:spcPct val="50000"/>
              </a:spcBef>
            </a:pPr>
            <a:r>
              <a:rPr lang="el-GR" altLang="el-GR" sz="2800" b="1" dirty="0">
                <a:latin typeface="Times New Roman" pitchFamily="18" charset="0"/>
              </a:rPr>
              <a:t>με τον </a:t>
            </a:r>
            <a:r>
              <a:rPr lang="el-GR" altLang="el-GR" sz="2800" b="1" u="sng" dirty="0">
                <a:latin typeface="Times New Roman" pitchFamily="18" charset="0"/>
              </a:rPr>
              <a:t>προγραμματισμό</a:t>
            </a:r>
            <a:r>
              <a:rPr lang="el-GR" altLang="el-GR" sz="2800" b="1" dirty="0">
                <a:latin typeface="Times New Roman" pitchFamily="18" charset="0"/>
              </a:rPr>
              <a:t>, την </a:t>
            </a:r>
            <a:r>
              <a:rPr lang="el-GR" altLang="el-GR" sz="2800" b="1" u="sng" dirty="0">
                <a:latin typeface="Times New Roman" pitchFamily="18" charset="0"/>
              </a:rPr>
              <a:t>οργάνωση</a:t>
            </a:r>
            <a:r>
              <a:rPr lang="el-GR" altLang="el-GR" sz="2800" b="1" dirty="0">
                <a:latin typeface="Times New Roman" pitchFamily="18" charset="0"/>
              </a:rPr>
              <a:t>, </a:t>
            </a:r>
          </a:p>
          <a:p>
            <a:pPr algn="ctr" eaLnBrk="1" hangingPunct="1">
              <a:spcBef>
                <a:spcPct val="50000"/>
              </a:spcBef>
            </a:pPr>
            <a:r>
              <a:rPr lang="el-GR" altLang="el-GR" sz="2800" b="1" dirty="0">
                <a:latin typeface="Times New Roman" pitchFamily="18" charset="0"/>
              </a:rPr>
              <a:t>τη </a:t>
            </a:r>
            <a:r>
              <a:rPr lang="el-GR" altLang="el-GR" sz="2800" b="1" u="sng" dirty="0">
                <a:latin typeface="Times New Roman" pitchFamily="18" charset="0"/>
              </a:rPr>
              <a:t>στελέχωση</a:t>
            </a:r>
            <a:r>
              <a:rPr lang="el-GR" altLang="el-GR" sz="2800" b="1" dirty="0">
                <a:latin typeface="Times New Roman" pitchFamily="18" charset="0"/>
              </a:rPr>
              <a:t>, την </a:t>
            </a:r>
            <a:r>
              <a:rPr lang="el-GR" altLang="el-GR" sz="2800" b="1" u="sng" dirty="0">
                <a:latin typeface="Times New Roman" pitchFamily="18" charset="0"/>
              </a:rPr>
              <a:t>οικονομική διαχείριση,</a:t>
            </a:r>
          </a:p>
          <a:p>
            <a:pPr algn="ctr" eaLnBrk="1" hangingPunct="1">
              <a:spcBef>
                <a:spcPct val="50000"/>
              </a:spcBef>
            </a:pPr>
            <a:r>
              <a:rPr lang="el-GR" altLang="el-GR" sz="2800" b="1" dirty="0">
                <a:latin typeface="Times New Roman" pitchFamily="18" charset="0"/>
              </a:rPr>
              <a:t>την </a:t>
            </a:r>
            <a:r>
              <a:rPr lang="el-GR" altLang="el-GR" sz="2800" b="1" u="sng" dirty="0">
                <a:latin typeface="Times New Roman" pitchFamily="18" charset="0"/>
              </a:rPr>
              <a:t>ηγεσία,</a:t>
            </a:r>
            <a:r>
              <a:rPr lang="el-GR" altLang="el-GR" sz="2800" b="1" dirty="0">
                <a:latin typeface="Times New Roman" pitchFamily="18" charset="0"/>
              </a:rPr>
              <a:t> τον </a:t>
            </a:r>
            <a:r>
              <a:rPr lang="el-GR" altLang="el-GR" sz="2800" b="1" u="sng" dirty="0">
                <a:latin typeface="Times New Roman" pitchFamily="18" charset="0"/>
              </a:rPr>
              <a:t>έλεγχο</a:t>
            </a:r>
            <a:r>
              <a:rPr lang="el-GR" altLang="el-GR" sz="2800" b="1" dirty="0">
                <a:latin typeface="Times New Roman" pitchFamily="18" charset="0"/>
              </a:rPr>
              <a:t>, και την </a:t>
            </a:r>
            <a:r>
              <a:rPr lang="el-GR" altLang="el-GR" sz="2800" b="1" u="sng" dirty="0">
                <a:latin typeface="Times New Roman" pitchFamily="18" charset="0"/>
              </a:rPr>
              <a:t>αξιολόγηση,</a:t>
            </a:r>
            <a:r>
              <a:rPr lang="el-GR" altLang="el-GR" sz="2800" b="1" dirty="0">
                <a:latin typeface="Times New Roman" pitchFamily="18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el-GR" altLang="el-GR" sz="2800" b="1" dirty="0">
                <a:latin typeface="Times New Roman" pitchFamily="18" charset="0"/>
              </a:rPr>
              <a:t>στο πλαίσιο ενός οργανισμού που παράγει</a:t>
            </a:r>
          </a:p>
          <a:p>
            <a:pPr algn="ctr" eaLnBrk="1" hangingPunct="1">
              <a:spcBef>
                <a:spcPct val="50000"/>
              </a:spcBef>
            </a:pPr>
            <a:r>
              <a:rPr lang="el-GR" altLang="el-GR" sz="2800" b="1" dirty="0">
                <a:latin typeface="Times New Roman" pitchFamily="18" charset="0"/>
              </a:rPr>
              <a:t>αθλητικές υπηρεσίες ή </a:t>
            </a:r>
            <a:r>
              <a:rPr lang="el-GR" altLang="el-GR" sz="2800" b="1" dirty="0" smtClean="0">
                <a:latin typeface="Times New Roman" pitchFamily="18" charset="0"/>
              </a:rPr>
              <a:t>προϊόντα» </a:t>
            </a:r>
            <a:endParaRPr lang="el-GR" altLang="el-GR" sz="2800" b="1" dirty="0">
              <a:latin typeface="Times New Roman" pitchFamily="18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el-GR" altLang="el-GR" sz="2000" dirty="0">
                <a:latin typeface="Times New Roman" pitchFamily="18" charset="0"/>
              </a:rPr>
              <a:t>(</a:t>
            </a:r>
            <a:r>
              <a:rPr lang="en-US" altLang="el-GR" sz="2000" dirty="0">
                <a:latin typeface="Times New Roman" pitchFamily="18" charset="0"/>
              </a:rPr>
              <a:t>DeSensi, Kelly, Blanton &amp; Beitel, 1990)</a:t>
            </a:r>
            <a:endParaRPr lang="el-GR" altLang="el-GR" sz="2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2286000" cy="19812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lnSpc>
                <a:spcPct val="130000"/>
              </a:lnSpc>
              <a:buFont typeface="Monotype Sorts" pitchFamily="2" charset="2"/>
              <a:buNone/>
            </a:pPr>
            <a:r>
              <a:rPr lang="el-GR" altLang="el-GR" sz="28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Όραμα </a:t>
            </a:r>
          </a:p>
          <a:p>
            <a:pPr algn="ctr" eaLnBrk="1" hangingPunct="1">
              <a:lnSpc>
                <a:spcPct val="130000"/>
              </a:lnSpc>
              <a:buFont typeface="Monotype Sorts" pitchFamily="2" charset="2"/>
              <a:buNone/>
            </a:pPr>
            <a:r>
              <a:rPr lang="el-GR" altLang="el-GR" sz="28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Στόχος </a:t>
            </a:r>
          </a:p>
          <a:p>
            <a:pPr algn="ctr" eaLnBrk="1" hangingPunct="1">
              <a:lnSpc>
                <a:spcPct val="130000"/>
              </a:lnSpc>
              <a:buFont typeface="Monotype Sorts" pitchFamily="2" charset="2"/>
              <a:buNone/>
            </a:pPr>
            <a:r>
              <a:rPr lang="en-US" altLang="el-GR" sz="28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A</a:t>
            </a:r>
            <a:r>
              <a:rPr lang="el-GR" altLang="el-GR" sz="28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ν. Σκ.</a:t>
            </a:r>
          </a:p>
          <a:p>
            <a:pPr algn="ctr" eaLnBrk="1" hangingPunct="1">
              <a:lnSpc>
                <a:spcPct val="130000"/>
              </a:lnSpc>
              <a:buFont typeface="Monotype Sorts" pitchFamily="2" charset="2"/>
              <a:buNone/>
            </a:pPr>
            <a:endParaRPr lang="el-GR" altLang="el-GR" sz="2800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6147" name="Ορθογώνιο 1"/>
          <p:cNvSpPr>
            <a:spLocks noChangeArrowheads="1"/>
          </p:cNvSpPr>
          <p:nvPr/>
        </p:nvSpPr>
        <p:spPr bwMode="auto">
          <a:xfrm>
            <a:off x="4572000" y="1889125"/>
            <a:ext cx="4008438" cy="186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 algn="ctr">
              <a:lnSpc>
                <a:spcPct val="13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l-GR" altLang="el-GR" sz="2800" b="1" dirty="0">
                <a:solidFill>
                  <a:srgbClr val="000000"/>
                </a:solidFill>
                <a:ea typeface="Verdana" pitchFamily="34" charset="0"/>
                <a:cs typeface="Times New Roman" pitchFamily="18" charset="0"/>
              </a:rPr>
              <a:t>Το αντικείμενο </a:t>
            </a:r>
          </a:p>
          <a:p>
            <a:pPr marL="273050" indent="-273050" algn="ctr">
              <a:lnSpc>
                <a:spcPct val="130000"/>
              </a:lnSpc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l-GR" altLang="el-GR" sz="2800" b="1" dirty="0">
                <a:solidFill>
                  <a:srgbClr val="000000"/>
                </a:solidFill>
                <a:ea typeface="Verdana" pitchFamily="34" charset="0"/>
                <a:cs typeface="Times New Roman" pitchFamily="18" charset="0"/>
              </a:rPr>
              <a:t>προς το οποίο κατευθύνεται η πράξη.  </a:t>
            </a:r>
          </a:p>
        </p:txBody>
      </p:sp>
      <p:sp>
        <p:nvSpPr>
          <p:cNvPr id="3" name="Δεξιό βέλος 2"/>
          <p:cNvSpPr/>
          <p:nvPr/>
        </p:nvSpPr>
        <p:spPr>
          <a:xfrm>
            <a:off x="2971800" y="2590800"/>
            <a:ext cx="1020763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dirty="0"/>
          </a:p>
        </p:txBody>
      </p:sp>
      <p:sp>
        <p:nvSpPr>
          <p:cNvPr id="58370" name="AutoShape 2" descr="data:image/jpeg;base64,/9j/4AAQSkZJRgABAQAAAQABAAD/2wCEAAkGBxQTEhQUExQVFhUWGBcYGBgYGBcYGBgaGBoYFxgcHBgYHCggGhwlHRcUITEiJSkrLy4uFx8zODMsNygtLisBCgoKDg0OGhAQGywkICQsLCwsLCwsLSwsLCwsLCwsLCwsLCwsLCwsLCwsLCwsLCwsLCwsLCwsLCwsLCwsLCwsLP/AABEIALgBEgMBIgACEQEDEQH/xAAcAAABBQEBAQAAAAAAAAAAAAAAAgMEBQYBBwj/xABHEAABAgQDBQQGBggEBgMAAAABAhEAAwQhEjFBBQYiUWETcYGRFDKhscHRB0JScpLwFiMzU2KC4fEVQ7LSF0RUk6LCJDSD/8QAGQEAAwEBAQAAAAAAAAAAAAAAAAECAwQF/8QALBEAAgECBgICAAYDAQAAAAAAAAECERIDEyExQVFhkQQUIjJxgaHRUrHBM//aAAwDAQACEQMRAD8A8PeARyCABxCikggsRkRClVBLO3lDWKO2gGKCQcoSpJGcdweMdSvxEIf6jcEPdmDlnyPzhtSCM4YmhMEdgAgEcgaFNA0ACYIU0P0lFMmnDLQpZ5JBPug2Gk3sRoGjX7O+jXaU71aZSRzWUp95eLQfRRNR+3qqWTzxLDj2iIeJFclZcujzyCPQVbiUSP2m1qcfdD5dxhP6I7MZv8WlPz7NcGYh5b7RgGgje/oNRq/Z7Wpj94FPTU2jivownK/YVNLO+7MSD74WbHkMqXBg4I020dwdoSbrplkc0soewxnZ0hSCyklJ5EEH2xSknsyXCS3Q3BBBFEhBBBAAQQQQAEEEEABBBBAAQQQQAEcjsEABAY6I60ACY7HWjsAAkwpSoTA0A6ncPKHEzdDcdfgdIaAhaVaHKExoWZYPqnwOfnrDRSRpF5Qbr1E1IWJU0Svt9ktQ55JufCNrI3a2VTyBNqK4VC7FCZaQb5sZZLkWuFEeEQ8RI0y29djznZuyp1QrDJlTJh/hST5nIRutl/RJUEdpVzpVNLAJOJQKmFznYMH1iXP+kmeJYlUUmRSgBsSUuo6AgKGFFr/WbnGV22ufM/azVTpimxKUrEQM2D5DW2pHKJuk/A7EltU06pmwaL1Uza6YNf8ALfvLBu4GGpv0n1HqUsiRSyx9lGNYAcniNtOWsYj0R1Ac8+gHziZTbPUJZURmXN24E5t3kN4GHbHnUV0ju196KypUTNqJpBPqhaggDkEgtyilCbgnmfhFgKP1NcTn8+XsgFIx4gbv4Z/0ik0iGmyCpLBA/hJ83PxEICf9J+MWVVS/rFDkG/8AX4Quo2SUFjbhIv3Fj4w7kK1lYgZ/cPsD/CGyPgYly5TLR5H3e6OJp+G9iBrlp8jDqKhK2bvJVyCDKqJqWvhxqKfwm0aH/iFNVw1UmRUoP2kYVsf4h45iMWpOcOFLo+6x8FfI++JcIy3RcZyjszYtseqy7WimH7XHKfvGQ8BEPaG4FQlOOnVLqZbOFSlOW7oybRL2fXzJSnlTFoVoUqI90TZJflfvUrMi9Jr1oRqimWg4VpUkjQgg+2Go2MvfYzU4K2TLqE/aYImDxAYmFjdmlqxiop4Sp27KbZXRi94Wa4/nVPO6KWAp/wDm6+NmYtoIs9r7DnU5aagg91s+esVkaxkpKqMZQlF0kqBBBBDJCCJFDS9ovDiQiyjiWWSMKSo+JZgNSREeAAggggAI5HYIAHMByMDR7fulsbZG0u1VPldlUPNWpHbKH6vHjCwymLJISTpeHd0d39izps+SuUl5SpvZlS1ATJLhSVPiuU3D5t3xF6LsZ4ciSouwJbNgS3fyhxNIspUoJUUpbEQCwxOxJ0BbOPozdba+z5pnyDIQhAQtAUpimZTpuyjowJtybwZ3OrKEyqinmSAmUBMYqQWmSMalBBLeslww6hrwsxDy2fOwlxbzd1atKSpVPMASWPCbMkL8sJBj2zc7ZuzVSJmOiAMtaygzEHEtJWoyw5zUkFi/KNGd5uypbJM2alpYSABi6km3q5np1iM6PZeS+jwPd3cCqquLCJUrVczht0TmfZG2otlbN2cWTKmV1SnNk4wk3I0wp15m0eg7U24pUuQZNMcThS0KwAAcSSgl2Y3vfSHJu1FprErRLlpk4EoW6glZB4nbLhJAHeYylO7eRrGNu0Tz7bE3a9VIVNKFSKYJxYJLpUU4ilj9Zw18mF2jLfoVWrKVejLAWyUkgAXNgCTrpzzj1uRtueFVWOdThE0PLSFYuzJ4SSQLhmtzHUwibXE08qQaligjiQg4jgYpDqcW593VzMguQpN8Hn2zvovrgoEy5bgYglSwCeVmLgEh8onUO48r0eYqdUITNlrUVJLhQwk4ksbKfhNucbKdthBqxOVNmhaZeECyUYVC9nupyFd4EViZFIZZT2KpiVLEw41KUcfEMTnIsWLZ6wnixGoS6IR+jaWifLTMnAJng4FJa5SHsCLWPujv6BSFpq0moZUhgGw4SlKcTkdVlQ74fmTxLmyjKB4QyEzXmoTckBJJxSw9wQ+Q6R07Ww41mmEpZbEpIxoUkq+tqxN3IHfCzo8DypUGv0NoJcukmKn8M7ChXq2spyktw8RAMO0+5NAKqokGat5SEzEqJDsA6wbMWGHSHRvC6SQiXgTqlIUlz/PbrnCU7wzVDE8s4ioAgIYjUA5uQ3sgeMugyZjVDszZ0uikz5n7SZMwqPI43WcJyAQXvzEWszdfZ82qXJWs4kyklkkJBGE4vFuLpGYX9IbuAmYWSCU9nKBvhTqGy06Q9I32VMxEO7kXSgHhcEPhaKzKa0Jym9EVe1dg0cykFUiZgTLnGWJeEYiFKxd74OIDoYnbQ3DovSEU8meTNnyu0QFkYAM8wHdSSpQHSH5e861uMLAK1EoXYMQGHMaQVO3pwOPAjgAL4QGDMLpUOghZ62oV9d7mSlbhyJlPPqZdWgop8aJgI9YpJSjC2QUwYl4zGxNiLnzpUuUUHtFKlgFWTg2Va2VurR6WraiuzUj0dLKwlScJvnhs51ZniFTTpSJiV+ipxoUm+H1VO+eGxd7dOkNfIXQfVbMTtPciskTZkoySsy0lSijiSAA5JNmAB9himqtlzUJxYCUW4wCUAn6uPInO3SPUp21JJXUK7JaVTkqlzVBZ4gshSgRa5I6ZRV1gp10sulxLTJQtcwJc+spg+Ze2Ij7xi18mPJL+JI80Vk/n3wIcF7iPTpkyQayVOWULRLShKpRSAhQlJw3ZIcu6n1JijRsaSZdQpfZrmKAEnAcCZayp1cIVcYbAHJhGixoszfx5rgqqDemfLGBZE6XlgmcTDorMQ/MpqSpvKV2Ez7C/VPcYKrYKRTyylzPUtWPPAmWPVa1yS99MMQK7YZTNSiWoLCgjiPAEqUzg4i7JJYnoYmyD1i6PwaLFxIq2aqvP9kbaGyZkk8SbcxcecQIv9mTKhKlSwQpIxkhRGAhCSoso8wktztCZsqTOuAZS+RfDDU5R/N7QPBw8TXDdH0/+MonjkTKvZ60ZhxzGURcMapp6o5ZwlB0khMELwGOmUeUMkbgh3sTyggA9h2NVLWoSkSpYUSRhCSkkEMzvkeTxNlSZwWp0oT2Zwr4WZ3DHi74xVPtP6yX8Lj+kSZm2XOJ76uXByjzVhvk9Vzj2babRT5U1CFGSCtiPVAvbN2iMtc2Wl1TJYBJQzS3tz4cnAvGaXtXEz5cjlDM2sKsvKDLJji+TaLXNAmBVUkFLZH1rj1WGcV1DVqXiTMqFpDO7qLsDZgc4zap5LAlIDWJV7IaXXS0i8x7twjOJsRqpeTT1O0ZPC0yatgcWVieWI3FheGRtWUAkhKit+JlcLBgGYOC4jOK2hKTkkFw4xHT8iJA2k4SUgkl0sgcThshmbEGJp4KsXZar2kspZKGucRJLEHRibMdfZChtIpYKVLZOVsXTutFBS1BmL7IImLmH1Ql/EHqPnECqr0oUWGIupJSxSUsQNeb+DRSw5PgV2HFas1E3bTJYLWW1DA5NmA8NI28sgM7jhBJct0LxkJ21lMOBnBuHZvID2xK2XUJVeacCWcOC2IEBrDv8ovJlTUj7GGtTRTdtTNVM1rQxM2ovVZ84oBPBUcygKLkXYH1b+cVtfjC1YDZyRqQ2T2s7PDj8eu4vtLhGkm1YNyc9Xv5veG01jCy/6DuEZqXKmEXXmMgS7uwcQ5V0ReWEqN0gEgLZ7k6X7o1+utmyPtvdRNBPnBQIJIfkVA2+ER6dUtJdKiH/AIiQ+tj1jPKpVYmxE8RGvu6x1NCs2yY4bki78s3h5CpSpP2W9bTVmpf62rRybUguCfB/H4CMvMoVJx/rA6SkM5BJJYsDy1eHKOnW6sZIZC2cn1gLWfnE/Wj2UvmS/wATWS9qLYNMVbkrXOHE7bnfbJc63FtYx0kzQFpJLFDjIg3SRfw9kPzhOxS0gHJA0HERjIfmyol/EXZS+b3E18nbszFiIQrq1yc3HW8NTdrizywFB9AocVlEgjujLzqiYkrYPhUQ98rkF7jIG0Kp6pRLMz3uQ18nIgXx2tin8uD0ZoJAl4UjEkkOTiSeJwcyDkHtyjs2lcJCUJsLlKicRbMg+qbtaKNVaUKSmZKU7WTlk41zyPlDitpIJDBSGzcH4WhOGInsOOJhNbllJRLt2iJ8sjECQynIfC2WFMS6KnlrWgKqFJKirtCQpSUO+FrnEWbS0RafaAKWC76JOotziTLnJUCVpSWBcthyzD6nIeMQ21uhrDrtIdVsVJSkJqJSjMVhAUGKQ/rHElgIanbvKSJjCUpMtQdWIcX3AGxDuhpNTILB1oP4h8dIlYMRITMQptMiNcvKHe+iMvyNUOyJ8wES5aThTiOZ4bc1dcomr3PmqShfYJwr9UtdR6AQwgrQQVJLm1riJsrbiktxHhyJJAT3OYLuhSTH6L6OVTAWlernkC+unSETfo+NgEFubC56Wi62ZvuuWggKd8zbXrFlTb8KDcT4cichDTfbMn+iMl/w3V9g+UEaWZv0skntMyeUEOvli/ZHklM56EEi3QnXSJaETGBIOTG94v0UaMIKipy4IwEqTroGzOcc9FKWtiS56AW5fPnFZiLyimSC+t7Z+MOlKsiW8cu6LQbPLh0jLN0m2fPN3h00PC7Xfza3cInMQ8mS3TKFVPqx5EmEGQSwv0zvGhk0DO6kMRd1Jz6GEJkSgRjXKb74Hc5HXlE5qHky6KWvoAggJWJjgElOLhOZDEO4fPrEddIcWah1fTTr084vJ4p7HtZKcnGMKc52OmWnIQhSpKhaoQSB9W5F+nfDzOkNYbKFdKoXct3kHvHzhPopKc2IIN8ru0aCchCvWm8I187XV0PfFamokYSDNSDbqLX0EXewsK0Sjk5/OfvhyRJdWf8AeLEV1MnKY9nulxibRms/nHJVRTPaYWcEDAXsX5FuVobm+hxw/KIXoqkgEuxfUPbOw6xxSFe3mLtFiKmnCn7RR58K28sFjAqqpiGxL78Kn/090K59FrD8r2VykZP+TnC5gVbiLDreJyqmQ4ZaiAzcK3B/DllDi9oSSBk4LuJag9tSBCufQ7CvTKIGZ73P5MPhJzBJIa5001ESvSqfQqbM8Czy1Icf1gXVSCGxrH8ilO2jt0iXJ9MpQ0IvZEsS788z+ffHEoLkhSu/Xq8TPS5AP7RWX2Fp0bLD0zhciupwkgkEk/WQo+Tjlp1gvfQnCnRVrlqGpsDd/frz8jDWBQZyed+rAN7ItlVUg/5gHU4s7aFPSGkKp8+1AL93lbPPzilPwS4FcUKIAdwSbaOmwy77Q3PlqBIe2RyvfI/1i0V2BLiejxIGudja0E2XJLK7eTc3GK4Y6tz0aLvIsRQ4CMmHcAO+OiWQMg3Jk/KLeqp5KmKZskXv+sJ8iRHEUSWDTJT6MtLZ/nygeKhZTIUkrfE7m4dgTf8AIiZ2aiWeymDXP2ejWZPlE+VslX2pYf62MeFusTpWy1JBKWVawBte2bdYiWIuxrCl0UZowHcIbqGfTPm8KEh/qgqUS7guRnm98vdFumQwGMFIax9Yu75OLPDc0JcEEHh+sGHMgjwPm0JSqKUKFdJlKSpgtQs/rK7jZ4RUTlGyjZ+9/Pwi1mSlAYUg6kgA5F2Dg/OIqk8rORmLXFtM8soaZnQiOWFg/iWbPWFqWRY6dX8YQocRBuddQ4uepvbpCpiWSwI1dzZ9Q/c3nFpmbQ0ag9fb8oIWKYm+E374ICaFcnaVR9WZhfl7rxwz6h3M1b8wO/8ArEiWluH6w6O+dweeUPyyAbhu/l1e0Oq6NlGi3ZEAnK9adNIAc8X9YeGz1nNcw2f11G3c8WEtSQBYEHUmzmzZHpHBtGUBiswFycSrOx0GrCIq+EU1HmX8kL/BdMJUc3xFsnhStiIS3COrg+6JUvbElRssgOz2DuHa72sb5CICN4kl9CA/Ec2u3CDc/kiHTEexKeEh5eyU2ZIvyA7s/hCfQQ9gm55XGWkKp9prXMITKWpJzUlExfeQm0TpNBWzFJwUM/CWxFUpSS9sTFeY5PDtxClPCfJWq2eBa3k3f7LvCDQgdT3fCNFU7vVxbspHZhy/azJNw5w2CrcLP1eOVW7dYcvR5Ze5M9BswtYcwT4wkpl3YaKRFBkAA5c3ZtPKJKaRI5PyB/Not5279QpASJlIg8Lq7WYTYMbBBF7GH17uzlSwg1VGg8PEkzyqwL5hrvfuER+J8l3YZQGk0wkj+4y74RNkF8vYXjQr3bWUBPp0gWAxJlzXLPq+r37hC5275UnCa2WLJGISF4uF7vizLse4Qa9oL4eTM+j8/cX7oOxLs1u6/tEaZe7wKAj01AZuIU6sRYk3OO5u3gIVM3dSpASa4CwGIU5xWJLuF53Y9AINe0VmQ6fozQleXR2LNHVS7tl5h/y0aSZu4gpCPTfs3FOQos7OrH193KOVW7qFJCfTGZmPYKez6hfW/cImmu69lqcLdn6M3ybPXMjuhOJzcdHjSVexApAQKqUGbiEhaVFg1zjObueoiPUbBUpKQKuQMOG/ZzASwa5vnmesNJ9r2KU4efRRACzh30dm6whKU+/l7vKNFO2DMMvAmppAXHF+vSSAGa6SL5xyq3fnqSAibQpIYYhNmPYMfXQwJN3ikpVJliYaRn+zQQzf2584aNEg5e4xfVO7FUUjCaUqDOoVCS7A4nCgMyQejQTt3qoS+GQlUzhumfJUkm+LhcWPC3Jjm8XbMzvw2Z07MSfq27vzbKBGykdPd+eUXytjzEyTio55nYQ2FKFIKnL+qXZm8YhKkqTLeZIqUKZTp7BYDuyWWehJdtIScwccLtHJ9GSBxqc58ROeeZvmoxCqKAm+JZ5EE9T53fxhP+LBCSVAg6IIULkkNcXYB9MxDtNtSUvItchlFIzBNnOVlDxEO2aMrodkeXJmJBUmdNSPvHwjqptQGacvkMTH3xIkbSlL4QSLEnhswDl+kPFcsHC4CuFwXBD9+Rc5Q9eUOq4f8kKZV1IzmhxlwJBHiA4hZ2tVaqQf5REmclKThJ4sy5bPJwzwiZKADB2GuT+J/NoWj4JufEmMJ23PGaJStHy90OUe1ipaQqQniUHIOjh4aLZ3JPfnp5c4copTEvZgrLqCPeYdsehOc+/9DKtsoJJ9HN4Ik9nJ1K/NPzgh2R6FfiePSKRO1phOZYgAge0i1jDtJsyonqAloVexc5ufzlF3u9sZJIJIFxmI992PseTSSk9nxKKQ8xg5cPbkO6OpQOB4j2PGqP6Ja+akKmrkykZ8TghgzthByien6OKKTaorZsxvqykBKebOp/cI2+8NXMLs8efbVMx3v3fnOM5ypsawhduyUaTZMi6KTtSNZ01ah+EED2RIp95glP8A8eTTSUj7EpHvIeMt2xf+0IWsmMXOXZsowXBq6jeioIvULA/hZI9kV69rqN1TFnvUYp5FUtKVoF0rZweYuCORHPqYjpJjN/qWn4L3/FPznz5948oYNbeKpzHccRajS5l1InKWwSCTyFyY0VPunVqAUsJlJOsxQT7M4yux9srp1haGcXvG4nb/AFPPH6+nJVa4UR7jGc6o1jxQjzN3UpDKrJALh2K1eFhBJ3aSt8FZJVlosZ+EX+7dPs6esYUdwUskE8mMaesWtCVCVTAgZYCLt3eERq1X+wlK126/vRHm+0Nz6qWMQAmJ5oc+xnhzZu5lTNBJAlpGq7f1jW1O2azAwkTArhax6veLbZ1fUGWntJKne7nDbxMKMot8+hSlNRrp7PMp+zZEpeFddThQzAxqIPI4RHJlNSKIA2hIBtZSZiR5kR6JvDQ0RQZk5CAss6k4cX4oi7u7FoFpKky0rU7frGU3c4aKpG+mhaxVl3O70jHTdzKggqlKlzU6FCwXHMCK+h3ZqppITLUGzKuEDvePVp20ZkpLCQoFrMHH/jaM5S71VKe1xyZh5ApPNjpeJc4p019ChLEkm0l7MrV7orlh11MhOf1lHK+giFL3dKmw1VMSbNjUPemPTh2VUxmUilEsC6AGF9SBbxjP7zbr7Pkl1TJkrI4UlJAv1h3Oly2CMk3a618UMdWbo1iU4xLExHOWpMz2C8ZuepSCQoEHkQzR6Js/eDZ1KAEz6heEuB6of+WMnv5vSism4pcsJAs7Mo9TFQkxSW9fZnzWF7EjuJESKbbExJDTZgHRZvFOpUJSc46Ec7epqU7yTWbtVH7zLe2uIcw/jHFbXCj+skUc4H7clIV+JIEZhJhalkWik32TKjWqNFg2fMvMoAjrJnTAPIkiA7r7NmnFLqqiQuxGNCZoBGVwUnlFDKmq5sIdlTmjRYjMnGJZ1P0eVMxvR6mTPAduIylXLmys3L6xT7U3Yr6YvMploLg4kuUm3MOk5PFzs3akyWoYFHPJ49V3b2/OIAWXGoIjaNJGUqo8OoaWZMIAPGoKspQAGG6j6uTFwP4TFpTbDqMJBk3slwoGzhSvZht1j3PaW59LVpJwiVMIIxymSSDmCMiCMxHl+8e71TQKKEzThPEGJZQbC/kAPCG8MSxGZxOwVAMUqJ1z+UEIVvBVuWWB4f1gjOxlXlNQ7XUnIxtt3fpGnSQELAmS+RLEc2PwNo8tE0wsVBjVSaMrUfQtHvNR1I/aiWT9WYwbxy82h2fsFEwOhSVDmkhQ8wY+ek1Z5xIk7SWn1VrSeaVKSfYYHRjVVsz2mp3QSeUV87c4DItHntDvpWygAmpmkDRZCx/5gxd0f0nVifXTImd6Ck+aVCIsiXfPsupu6ixkfZEKdu9MGnvidQ/Ss/7WjR3omkexSD74tpP0l0SvXp5ye4IV7lQsqLGsaS4MhM2RMH1YjroV/ZPlG/G++y1ZqmI+9Jmf+qTCv8a2WvKpkj7zo9igIl4HktfI7R50aYjQxwSS+UekCRRL9SfIPdMR84DsGWr1VIPcpJ+MRkM0WPE88krUkukkEZEFotabeSpSGTOWM9XzjWHdXkIaO6J+z7Ih4D6NF8hdmdVvXWH/AJhfyiLUbdqZnrTph8T8I1o3SI0aBO55+yIn676H9iK5MLMqZivWJOt4VIq5qTwqUD0JHujdDdAsze7WAbnHlDyH0P7K7MxI3srZZtPX3FjEs7917N2x78I5xe/odd2hf6HcxB9d9E/ZjyZidvhXKcGeq7aD5RR18+bNLzFKUeseinc4coV+h/SKXxvBL+UjyxVKesNqpDlePWk7mA6eyFjcoapPlGiwGZvHR5AKM8o6mhVyj2D9E0DMAd7fGEK2LTI9aZKT3rQPjFZDJeOjyVNArkYdTspZ+qY9LnTtnS/WqacfzpPuiJN3l2Wj/OCvuS5ivaEtDWCTnGIlbEWfq++J9Pu0s6N4Rfq382en1UTl/wAgT/qIhid9KElI/V0hJ/jmJT/pSqKWEiXjMf2ZuwQxIjY7L2dhjzCt+lKoV+zlyJY6JUs+ai3sjM7U3wqp1plRNI+yFYE/hQw84tKMTNtyPetqb40tGCJk1JUA/ZoIUvyGXeWjyXe/f5VXMxNhSkMhLgsHe51UdfCMAqpz73hlcx4HIFEtztQ847FHigiRhBHUiOYDAMHghXZFnYtz0jgSYAOgwBZhLwQAOieWb+8dFSecMR0wUAkpqjHRWHnEVJ5xx4AJZqXzAPgI52ieSfKIrx2FQCeirIyJT3KI90SZW2ZwynTh3TZg/wDaKcmB4YGklb01Scqmf/3V/wC6JcvfWsH/ADU/8ZPvjIwYoNR0NqN+61v/ALU5svWHyhaN/wCs1qpx8U/KMPjMcxQVYrUbn9P63/qpvmn/AGwhW/1b/wBVO80/7YxWKOg9YNQtRrl79Vp/5qd+NvdDMzfSsOdVP/7qx7jGVeAmDUKI0E3eepVnUVB//ab/ALohzNszDnMmHvmLPvMVTwQagTV1YOYB77w0agaJT5CI8EAEn0swlVSYYggAe9IMJM4w3BAAozDHHjkEAHY5C5qGLMR3wgQAEcjsEAGjqJ1Ox4CVtbNu82doap5MtQAJGLnkG7iM84qEJOhz6w7KcFgrMaWv4xFuhsn2iwqpIZu1QUgkkDFeza3dukM/4acwUN36deURVVaiRiOIDuhxFUQ4ceWet/KF+If4GOL2SvOzcwdPKF19OtZDpSMICRhQEuLsS1ibwmXOGpcBLluG76g5kR30kA2Au/Mdzgd+kOrC2I1J2eQQSH1w82ORB92sN1uJa8RSEvoEFIDcgIkGuyLZ8ifKH5e0cLEhXcC8K6XQWQpuVKZYYvnf3WhKZROV4tF7SxFRuLWDA36wmTtAh8QBU9iwyyOQ5Q7nTYmyPZWiVHUylHIatFyquScQVhNx9XO+cJFbLwthDA5XF+l4V76G8JdlVNks1wbAltH0vrC5FMlSmxBIZ3W4vZwMIPhE6ZMkqyT3OT5PHZYlAggBwQzFVibjyaHeLL8lUoFzna3whdRSqRmxyyIOfdF1wOo8Lrd+N3xXVCcctSQwBAThza2LExNtfZCzB5TKOXLJIGXfYQ7OpSkPwnuIOpHwi07OSfWcNaxzYAfCHZqJbgAlmzsLC1+Z0gzEGUympqUrCiCkYRiLlnHTmYaRnk/SLxVJKDC6nceuwyjvokoPYuGLY8vGDNQ8mRSdiWe3c9+WUEmU6gCWcs+gi2lU8vFxAhLaKchtTzGXWFzaWU9kjmP1hyHKHeTl1dClnSsJb2tnHTKsDFvJKVJPDwpLE4suTvdo5SKBUXAZ29bMDk+Z+UF4ZXkpsB5Q5USWLOFWBcO2XWLZcyWxIZ74RckeGnWBfZFiEoAOrn5wXjyn2V9TRhISUqCnSDrY6jwMMqplBOIpLc4mialsnSHs3M2PlCqjaKlM7HQgjl/YQ6sm1UK1SWbrHTLsGEWVNUhN1Swrk+RGtj3wkT0lYcYRnwi6dDw5GC5icSFIpyrJ3h9dAQBYgktfI9zRIopygsLVdIB5CxytYs7R2VUcYUtILKdwpTt0vkITbqUoqhyl2UpWLHjBA+y72tc+UINCAeMYbOQbOOjPfoYtPS5aS2rNxBZzz+sWIv5RU1NTiUbC9gb2GQubwlJtjcIpCkIDBkqy5j5QRwSpfI/iH+2CLuJsIKHJsHMPTJhxDESQAAPu8h5mOT5CpZGJgo8iCQPCO04Sqy1YQNWeASGlpY2yOXd84UVtcdIniVIAZ5itdE/OGJ4lqS8tJS2bqdx8IVxbi0huXNtcJYv0z1cX/tCwliAog5FwX/PKIiBeLdO0Z7WASAMxLSnLrhgfgINPcr0YicKEkkmwDknwif8A4JOKXKcN/rqSi38xBhqXT4j2hmB8XEq9n1LX5wbQQlMxJQp7AqIBSH5jFzETXWiLsoqyFI2axAVNlBrlQUVJGjOgG/SGpBSeFSyE5ukObcgWN++ETFpJISCE6Al783A9kNpqSlOEHhJBIYZjqztD15JqkT6oSUpBHaqJyfCkZ9ATzhueqXbCkM9xiJ+XnESe6j61gAwJOXIP7oRhDWNx7YKDcvBYzl4cJQEa5hJu/ffyhjti4JwklJsAGzyYN7YhIW12B74lgYpb8IOK46Hl0zh0oJOuwhc9yXSn830gxh9RbQ66XMMIl62847iORhk1fJKCHSklg7h+d+cKlBzmxAw3Nmv484QmScACS5JyHdr5tEYEh3H9DElPSlSzkqaW4CDdms7ENd8oYRVEWQosXBDZA5gc4hJPKOhWozgoDnUmqmh14nNiAzBzie40GeUJ9IDWABPsDe3P2QgObBOeRGZ690MBDFm/pANslSJ7KcDS4ux6FtIRMLup2c97c4ZQTcB3+EExZzMFBN6C5YKeJjbVrEeMT5u01YUDCGYm4sSXCj0+DRWKKmuT4x1SynX4wNVEpUJUicksnDwlgojPPNjrHElLlzYAs178ukRETTcc84ETWyh0BTJAUL6ixfMv5XhNOQXCgejZk8rxHIZiDfpAiaRkb/POHQV1GSZi1XUAQMrsT3XH9obQrHmWPM5N1aGlqJzjiRAJur0JaWFioO+eY8xDSxxM14aAHOELEFBuWg+Z5giPBBQi9kuZs6cM5UzxQr5Q7T7KmKCiUKADZoW/gAIIIVRpaj0qjLccufbLCg/EQubILEJkzR1IUfY0EEJxLUyOmnmiwlrD/wACvlCqmXPUkJKJhANnSr4iCCHRCudGhFLTTUl+zmD+Qn2NCZtJNJP6uZ+BXyggg5Judoj0Sb+6X+BXyjpoptv1cz8CvlBBFCqxKqKb+7mfgV8odkSJqQppS7gh8CjY56e2CCAVdRo0M393M/Cr5QpFJNH+XM/Ar5R2CAE2tRMyimHKVM/Cr5RLpZExJDylkagoUR7ukEEJouM2mIqZM3EcKJjPbhUD420yjho5qh6kwZPwqYnygggoCk23UaTs6Zd0TBy4FX9kJl0Exw8uY33FfKCCAnoeVInu4RN5eqr5Q2aacS5RN/Cr5QQQUBydTqqOYR+zW7/ZV8oepaeYgE9ksq+q6FEDqzZwQQmilJrURNTUKBCkTCCXuhRv0LWhBoZoP7Jf4VH4RyCHQmr3OCjmv+ymfgV8oR6BN/dzPwK+UEEAbokytnKw3TMe9hLX4XIaG5Wz5jh5a2+4o/COQQDrohz0GYX/AFa/wKFulobNFN/dzPwq+UEEAnJhL2dNP+Wv8KvlDZoJv7uZ+FXygggG1+FHPQJv7qZ+BXyggghk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8372" name="AutoShape 4" descr="data:image/jpeg;base64,/9j/4AAQSkZJRgABAQAAAQABAAD/2wCEAAkGBxQTEhUUExMWFhQXGBkbFxUYGBgeHRkdGBgYFhwXGBsaHCggGBolHBgaIjEhJSkrLi4uGB8zODMsNygtLisBCgoKDg0OGxAQGywkHyQsLCwsLCwsLCwsLCwsLCwsLCwsLCwsLCwsLCwsLCwsLCwsLCwsLCwsLCwsLCwsLCwsLP/AABEIALcBFAMBIgACEQEDEQH/xAAcAAABBQEBAQAAAAAAAAAAAAADAAIEBQYBBwj/xAA/EAABAgQEAwUFBwMDBAMAAAABAhEAAyExBBJBUQVhgQYTInGRMqGxwfAHFEJSYtHhI5LxM3KCFUOywiRTov/EABkBAAMBAQEAAAAAAAAAAAAAAAABAgMEBf/EACwRAAICAQMEAQIFBQAAAAAAAAABAhEhAxIxBCJBURNxoTJhgbHwIzNCkdH/2gAMAwEAAhEDEQA/AMa5e5h8uaoGhMWv3XnAxhRcx5u9GdA04gi8FRiuVIcJKd4eJaYlyHTOjFPTKIfKWGqhMOXg2D6QNKOcTuC5eQyJaToPWHJw6TpTzhmUb1h8sgakwikG+6pMd+6hNvSBy5laHpBxOhlKgTNv6w/vORjhTrHUzGhZES+ETMs5KgGehPIxN7SdvkYcmXJSJqwFB38IUaMTcsNB6iMpx7iakBCUEDPmdT1ADUG17xmhUEBj7/qjx6HTuWzInG2XWN4zicQlSlYkpUgBSUpWpLMbJCKetY9g4XxFM/Dy5uUnNKB9lRqoB6gVLvaPn3imHMpSVp9lSQeh/lx0j2b7GOIidgchNZS1JI5HxD4mOhE0SONpDKIIdzcbJSPPSMyZYNTflHpHaTBgyl2okkR5ipR2EcvWPgcMWF7sQ3utvWBTFfTQBZOkcNlNklUpQMDXIgIKoYJxeFZNh0Iy1DCGlEB7+HCZzgsLQUSzpHFpOscCjvBch1MBaVk7gAUcRKCS5zOBpQEx6CjiMtRbNkWLoXT+0mh6RjOxkt8S/wCVCiOrD5xsMZhkTKLSDV6iPS6Rf0/1IlySwDSo6/DlBkYQnQHqIys/gHtZJi0PYBRA238oiq4JiA2XEr5+Ln8vlHTRJuDhS1WHnFVxPKkHNNQB5j3bRmMTwma5fEzCB+oiot8fdFHN4VUZql9STTavWBITLHi2PQAcigphpv5xkhMcEqvFlxNQTLYan+f2im6xxdXLuUStP2FViAIUBKfKFHJRrklpVBCTtHGjo84naRQJRhZjDwmOFJh0FHBPUzQu+3gycOWsxgU2SdYKG0cMwHcQ9KxpEcoIheLSChMnCY20OSXisWtUNGKUNYKYtyLhXKGlRFj7orpeM3h/32FTDcVvbOUsyUlJYhXxD/JusZGdMC1JAStNLJNT5co23EiZkpQcPcbOk5g/o0ZWdLlswdKr66lr6iukd/TPsoLOYjiH+nLzKUAG8TEjMASMwuMxMeqfYVIKV4g1yLCABzQ5J9FR49hxnSpCU1SrMDlJUwoxUNOTX8o3/ZD7RlYOSiSmShSUvnU5CiVEnanU6R0oGe74iVnSpJ1BEeRTpmUqSbgkehaN7w7tJLxMkTZRejtqNwdjHmXGJivvE3mon+7xfOObq43FMSlTJRmw7OIqFTFGOoJjgoqy0mK2gKZb8ohGcprQhOWRQVgoW5E1EulWhxSKfvEFClNWGrSo8uUFCtFocUgWaI87FUuIhd0YYZFbw9o3qOqNn9nq3mTTqED3n+I2y01+uUYb7O6TJoGqU+4n943xFflHqdP/AG0RdsjgX+ucOmJb6+t4KDy1gWIIYtc/4+UbFFTjVeGzv73qfiRFTjVe0aUDaXO20W+JIJGmrU82+MZ/icwAaVdUNESZmOMTiZgAsB7z9CIZBMGWsEkveBlo8rVe6bY46kUqBFMKHnLCiNrH8sSV3bbwjLeI6pgjiZ3KHRHzL0S0IIN6QVUl6uPWIGflD5OJQHdGbrBtH869EzDKY1PrHZ04PETvkflhve2pC2i+d+iUrEeUR78o5nTq4h01SW8JeDaT8rBqQfzR0ShHUkM5JhwUND6w9ot4zuRvCEkRxUznAsViMqKqAfWj9IcYOTpApN8FfxvFoP8AT8TAgrKb3fKNE2ufSMqkDNmUWAsxB/zFytWaodIBsK63dWvQ+cBm4CW1KnkfjHfCCiqR0LAPBTE5SQGeJkng0yZJmzUIKkyspmJB8SQoEpmZblF/F8o1nAuzxwctGKxWCE/BrR4mVmVLB/7ikahq8r0iuGI/6Tj5c2VM7zBzh4FO+aSogKQrdSC3oN2hgUfAe068NN8NEFgUh2PPz5xsJk4Tv6yWKVqIHLKlIY89esZzt5wZEnEPKH9GcM8tjQfmQOVQRyUBpEfsrPIzpKvCQCBzBv5tEavdBozmsWaZR5Q0Fo4efugi8g1jhowtjc3lCfnHRl0frDSlHOCgtnCrnHARHc8t6FRhTJiNH6w6A5mDXjgmjeOqIA3geZI0gFRp+wE3/wCSQNUH3ER6GoGPPOwAScTRwciqekejk2jv6f8AAbQ4AJTbziLilU8/2ce+JZJAflFRjZ3zPzjY0IOPxLBZGtBaMrxzEsk8/CPL6+MWePmlhU1JP7UjO46eCttvoxnrS2wZjNkDNpHJZIP7wdU4A2EJWJKrJT/bHn2Zje85CFDHVu3kI5BZQ1y0JyDAkoJ1ptDnD1fpAIeVNq8JKhWOJYGloRVs8Ah+bYQiSNo4ZjaH/MDC21gAIhZenrDlWvA5SQr8UIgDWvOALCqYNCDGz89hAzz0vCM1OV1LCE3Dln5xppwUnkuK3CnTwnX3fBzFZOlSjUlRPMn5mLBMrDlLrXNb8yEHL1NorZ5lFWWVMfkoZT74647FiJsoUCUpCaAU+uUMUUka+pb0iNiQUlm3p5VJiMMT6/GGM2HZHtZNwimSoqkn25Rs2pTsfjrHO3uGloQ0o/8Axpv9eSBaWsMmYhOyVIU+XdPKMlLxT8jEji/E82ElSifEmYstslm+JPpCGiyxeJMzhuGUalEwoHkyg3uHpFfwyflmJI/MPfeKn72oy0ozHIHZL0qSSffErATASka5gPfA+BNYNqtNa2jiOYaBqQp3CmPOOJUrVj9aR55yhwo6R1IcNENalv4UmsEzTGqziAAykgXd4bmTt5x1Jo94b970ye6FYDmFW1h6AIFLYCzGFnADmALNh9m6HxEwt7Mtn81D9o9D/mMH9lssEzlckD/yMeiplP8AW5j0dBf00bQ4K7GFkmmn18YzWPObMXsG6xq+ISnDDUtGZ4qcoPmT0T/MalszPEV5So6JDen8xmFly4P0Yn9oMYzJ3qfl84qpOKB1L7Rx9TK5V6MG8hJYZ3BOxhyFHQe+GJnghw8LvQ1RHMIeol4UNTlNXIhQqAaVgHfY/vDUubiBpxgKrCDDGAG7vFsVDsjUAc/CApQXgknGJKiQm4t83iNIxrqUCkkBm5QgollzpDVzBZqw37ySDRxtHBN1A91tGgAcCDaBrlh3VBkLoGaBzVHam8IBwy5T1/zFlwvEpkyklMqWTQGfNylSi1cuZ2F6CkVK0kHLTW+kNxHAZ2LlNLlqIT4gWYbXNKw1Hd2m2jPazS4ftDMS5ORQozSwPOwtAcbx0TA0yRIWP1Sk282jAI4XjMOSAkpHMpPuBI9IbjMRigCD4gaNlEN9LTw/uzt+W0aCdg8FNUySZK9BLmBQf/aolujRBxHYmc7ypqJg6pPpUe+KDC4WYkhaELCxYlmHRonSE42YpgqZ0LD5RuoakeJf7Ibi+UB4hwmdIrNQU1YGhc7Bi0PkcMllOadPCFH8IALciXjRf9Ex0ySnNK7xSSCcxCy2uVKS72NGtEnhH2dnGrKEpOFUAonOiYxbLlyhbFleMkglsoGoJ07nh4IwZxHCsIEhUzFKawKEUcMSBU1qPWLLhnDsKoFUhU1akkeJRYA/7cof1ibxzshNwkgYfEjL4ypE1IdKibhJ8hYsYBwvApkoIStyWNR7qWpGM5NWrdmU9RU0TJMtQ9pXSDmlaNsPqsAyq3hSpZpmVdhTnGBz0ETNDP063+EDygksouNOsOnkJAsTf+T0gHeqr4Xsac6n0gCiShYAIcwSoArQxEWpaiygBsd+dIIkpINSYVBRxSwx8WxNPWHLkgGq3B+ngcyUkh1WNxvy8oIUJAAZz+8MDf8A2RSmRP2zpHuP7x6WlOvX0p8Y8w7Jccw/DcD3uKXlM2aru5aQ615QEnKkaO9bc403Z7t/g8YrJLWUTaf0poCVECpylylR5AvHoaWIJHRBYLfiKwBUVAJMYvj6gL6U/wDY+8iNPxjGJAd6E+5NTHmnH+JucpNVP6n6aNG9qsU2U+MmhalH6aADLqKjUQITaEGgOvlDgtP4j5dY8yVydswFmFQNY41CCKQwzk7DaOmc7A+V/fCoBwRtCgiACBy53hQDI6sOh3Au3whk2YhFcuvvgyTsafCBrwiSaly9vdCsX1OImg5cob5tzggoCAKv16w9MtiwAIcOPgeReOd8EnRjZ9K/tDEOQo2IGV6czA3OVRbl5/TfCI07FEkkX2sN/lBJOLceI3uev8e6Ch0cCQrSv7h4bNLbsL+sPmYzMydiaja0aHsNwb7xNVNmDNKlkAJ/PMNQg7gDxK5DnDSbY0rdIkdk+zfeLlnEoUe8/wBOXYBL+3MJu4qEAPUEsCI9Zn8MQiQqVKSEggga1uHJreMRghOkdzjJwUorm97MSxJRJUmbLokfkEyWtQu2b8sehCcFAKSQpKg4UC4INiCLiOzTrbg6oxUcHlvFOFkKIWljsRFceGDaPW58sKDKSCOYeISuFyf/AK0+kaMdHmsrhQ2jScG7I52KhkR5VPT941cnCoTUJSnoBA+OcZRhZCp63yJZ2Cizlg+RJLPq2sJBRC7Trl4PAze6T/UmJ7qSB7UybMGVCRuXL8gCY88E9eB4lKRKlBAnzVqlzEFQQpB7xK0mWk5FFK8qwpnKSkbQztD2tmOnGd0JyKplTFTpaAjN7SJEpClKQoj2lqJWzsUCNn2Sxk3GykT8TgpUsyfFhUBZzOUKQSQR4ElJAAPmwYGObU1bfa1i/Pn1/wBLSNSiXJxsjxywpK3CkKY5VAlKk8ilQIcbR5V2x7IHBHOjMuQTQ3KCbJXuNj61vp+zvavDnEL7tSkJUWn4eYMq5K0+HORqGASogkMEmmVRO4xshMxCkLAKVBlA6xrS1I2zKcEz5+RNdJBvp74aAC1WP0abNFt2j4OcJPUi6aqlq1Z6DzFubc4re8o7bW9W+t45JJp0crtAsUpMsEi1BXz+DUisVjqmu9eRv1tFjPnJUCFWAb5FubtFZjMGmihY/wAw4peRkoYoEPqKMYUzEBrjcD5GICUMGB8jARL1JrrF7EOkWaeIDKfXrEVU+YtQSg1UQANyaADm9Ii5AQamNX9knBe94lLKi6ZQMwhqFSaJ96gekVGCsEjO9pgpOJKFF+5Akg7d3RTeays9YaqYTLSFZXLl2qEjnetovvtY4T924jNJS0uce9Qd83tD+5/WMpisUEnXKQGLUsKA+dOkdXB0pE/Ddop8qgmqKPyKJIbk9R0gPEePiaoKV4KAAVI83G94q5swEbxDw8ozZjDWp5AQnxTCUU8suvv3N9o6Z5OsFloQgUG0MM9O3lGDowx4EZ5uxIgyCKEdTAEYkWP+I6MQl2DwhBu8I/EYUNzCFCr8hFqJhAqC72/eGoxBU/Rvg/OsNxiZhAKWHnQsaJpvD5GFKWeiVAg050HIUd+UZUFDvvZUQABSnPfqaQDErGV2JNnGtYcjBeKhytVybsKX1iTJw5bNmoLW5/GkLyIrUYcqcqFAA5FoKrhxABSQ1iK1r5084npWQ4IYAseVjAsZiKnLRQv/AIh2x2RESCAMpu4bdzRtjo0es9nJ6cNMl4RDH7vLzYiZspfiV5rUaV9lCSdRHnXYwd5i5aWzKRnmsd5aStIPIryx6n2X7NpXLE7FS0qVMyzDKI8GbKDmUkk5iDUAuASVXPh1hBtG2kvJ5/xxKxip+JTiZ+Iw6QuakysUCqSsOpKJglqUUy7pzABgQ+saKd2lxHDuH4czgmZjMTMzJklITlSoglJCBmJCSA5c5lh3aPRZyJYZ0pp7NBTSm3SKDtR2fTiP6gQkzkpISSpaCx/CmbLIXLJ3qK1SY2UNt0alJhe2E6ZPVISUInJJBlTpS3LaomS5jTAbhkJLaRbfecaQStcmWkBypMldAOc2YkD0MYbhPZGRPX/r4mXNQrKUzFJVMlrT4+7UWu3iSpJZQDho3OJkysQg4abiFqMjIZzZUlTh0ldDSj0asZPUmuWsc4/YpJGYxXH+8UoGepKQCEzFFSlqUQQnu0S0BMsO1QnNzrFn2FlzjJnYbEozSWIGa5C/aQpJ8SRVwFAGp5QHh/D5cyeZchHdIlgGbMD50hQdMpCjVM1SaqVdIIAYkk7CVLRLQEoSEpFAlI93MkxrBO9zfPgl0Znhv2eSJSUpCyrIVFC1IlrUnMQTkExKpaLCuQqLDxaRYnsooF0Y2eD+tGHWnqnuQfQiLxIIADh9afzHQtWwPkf3aLpCPN+0XZSYMQnFTE+NNFzZJUM4A8M1OZzLnJb2FZwtLhzREan7Ne0CsbhTMKFICFGWkljnZiCDqwLHnGhMxzlZydCPeeQvGI7XzcRh5+El4UIlYSXnUohSUBcxeYZCDQZlKpdyrkAZpQuXgOSd9oXD+9lP+NDqSd2FRyp8BHl33tDB7UqK0a/nUCPVOH9pJeJSglgojNlIbOkUUUg6iyk3SbuCCfHeOoEqbNkp/AtSfQkU5axnqxt2YTjk5OxQJdvLzpEGfMPm0BQuzwSWsElwG1O1IlJIihwNIYhRJP1V2AguTc7fGEhJBBVTUPrz9YBjUy06H/Lxqvs441LwU6diZxOSXJV4R7S1FaAlCXNS5+mihRhcwqyQKnyd/wBoquJZFlEuUCp1M4spRIAAOoD++DTlcioK2XXbTtnP4pNlmZKlS0IzCWgZiQFFLhanqfCNAOUUip0tKGMsJJLXLelr6wlgh/EKOHGwJDk7FqRHkYcZsxKiKgHK78/jHSdBGEoKolTPqbdTtE/AYfu0lxV2J6s0OXhwEOkWUQTmckGopo1RDJWJy00Om0TJWiZq1SJaC9bRyZLqGNoaEm7+UAGZrxjRhRKRhkgGrv8ATQ1MoBue/wBecJEtQqfTZ2NekEkKAU6vZBFPOnx+MDYHEzW5ecKLtGIDUyFqW2p+Uwoy3/kOgMpSs2ZZAuWowDML2OnSHzJalJK8xoAA9Aqtq3IfSGz54yhkir5cxAHhJD/7Xcc4eiY6/EHr4qHfK9OcSyckRRUokioB050eCqcpJdjYh9dCALfxEmXLBqQHJqN2ci70Z6QybKT4uhAe4oXcNC3ARpiCokjYVNXf9iQYYrhyqOTbRidXJ6i0TVymoVZQa+Tig+tIaJYDuquV33y+fr0g3UCfos/s3w6k4xAdjmSXb2gkhSkna2se6Vc18OjX/jaPGvs+DYx7AILdRc89OkevyCyQNhHVou0bw/CFomwHPn5m8BXt9NpHVrgC1nqLc+X7RsWZftPg8k+TiUUzlMibzzH+hMPNE7IH2WYwHAeMLXxFcxQPd4qZNl+YQpKik+SBl/5R6vxKWJspSXFWIfQpIUk8mUBHlGBwnEBiZafuqRhkT84cy8wCpiiuYCV5sykrUGszBqRlONtUvr9Bo9I7HSinCS1q/wBSc86ZzVO/qH0BA6RcoXV9E/HT0v6RBkgoloQlKjlSlLhKmoAm7M1IOmjAVA13OpjURMSuCBUQkqh/eQCJqJzN6HrSKPtphkTMLMzh0pSSobo/7g/tcj9SUnSJS58RePYgCTPewRMfyymAR5zjMGMBgZwnf1EImZsMrUmY/gJDFKkqzOoEFjQ1IjJcUJmTSvNmzJCnFiyBUciUmNj/ANfVMXPkJ8QlhMsDRUxS5hWTyFAdmMZzjMpPfGWDUBIzaslI0FNTSOZWkxapTGUTUvVna7cvKkEOHIalwepEWQw+VVdKF6UsT8YkggaOHAPkdvQxm5mG4rpWEJo9QmpPI5vWwgxkWVR320FKbVHuiSiW7qHtOQHtqWGjX8ukOmBahcO3VgLGnvMZuTYEDFylTQmXYLKio6kJA8APO/kDAMfiUoVJKGK0IWkJFkukpCujvu8Shg1M0wul3SNAS4/u+UQcbhQCkJAJqpT6tX0YRtp1aNY1ZIxfZ4ow8ubOUlKlkZMP+LIx/qrGgcAAefSFigMoAehFlEaGgHpEgYlU5SpiiSpZcn4Btg3SHGSHrlrvrHWXeSHh5gcjdj4gXpzOlY0XBeDpxeHmSjhyoyznGIl1VLz0CZiB4lynTcOUuYp+6T+UdCf3iw4fj1yFBclSpavzJUoOBpevlWCrE2U8vDLSSlSCnKWI8qU3iykYMgMq5BYA0cOztyNYsOK8Y+8ETFpHegjMtIbO1s4oyhuAHtEFVc1TUgjqdtqxyaqadGL5B/dyCSdzX5OdeQ+UTEyAVMQ41t8ti0AmYgsGaholtiA4pEmQ4VmFwfCwuxBLaEj9oydsWByeG5qs+7ECvUGFDpc5x4QW5M3vtCie4Y3DyAZrKbLlCA5U2UOy6WL+L13jsykwFnZgel/ePdA1zilRSUkEElRJZgHpzDBucRZKllZZLZS77Vo1PEav0isvkOQq5pSrQvY3F8zg6W98CmTgSxooOQN7fz7oIpdWoRRnHM/58hBQkEs3hVZeoPhSMvK8LAkBSshTKBykh6C16DlteHm5AS5a3oVEna8SRKCBLJUCUk1LsXrlrRq2O0EloAUSE6EODvT1/eGx4sd2dxfc4mUpiEk5SSd2Dnq0exSsTQcx/B94MeGYiYxZSgVJoGbckWj0vslxf7xJSpRCVgANo4cFR1ALU8jHRoPFGkH4NcZsMmTdrmgiEqYQWNDo+vkbHpHJU8Evt8T/AB8Y2NSUtIBolPnlDk7ktePJuPdpOJ95OXKxiUYZACyQEApTMQmYgEZXJIWEghw4LkNHo/G+JiRh5s1RohCldQCw8yWHWPGu2HCp0qXJUHKJkuTh5oFiqUiUQDzzBQ/4mIm2qp1b/n2Gj2zAY0rSS9UrWk/8VED1DHrBlr19Rtz8oxUnH/cp57wn7vNyJWvSXMACETVH8kxCUpKrBaDvGrM7UGLjJSVoTwSTMhipkQ0qWSyEuGcupKQmoH4mpXzhk2YPxKzfpQ4HVZYnoB5xQiQSVulJD/iUfZSN1HTyuYo+2fGBIkTVqB5MHCnNgbNu7UeJmL4iEodRCUJ/CAwHkBcn1MYbE8fxE3FJTLyHDKBTMQpiCxYlndwzOKOFXDQrELsphE5e+AISsBQzNm9kAqLXJOYv+sxQYnGZpili5mFiKsHLN5CL/juNTIkEJLFsqBs9AByA+EYLA4nIQHbnsbP6UjOccUZvuNCVFLFTF2fzNQKbBurwXC4xIUxBKTcjQAPf19YZKloIzAEiwJIIB0Na23sWuYYtJCSggBg2a5YF/Fy+VnEc1EVQ+biARQZQS1XJSDSu5NKizwRC/EyVUcBzQs9vn0MMTLWtlABNwBoWZwdja+jbVLKw6lGpykEuTZmqNmeoGtYToKCYjGOVVv4QKVYqS/vJ6ARCxWHcAFRcF6DRmAvrWnKHZD4SXBzF6MWJIBboDDPuaq5lVYctAWvVoFgOOCnWsy9GfTloPdFjw+TMmKDSZq7PllrNCAQxAsQQesTEYYIqpSSCMzFLhhXK5DODVq3iykccmFCUietKU0ADMQ5LFxQ1P9vKur12lhGkZq+4Ovs3MKaYLEJLXv1YsekVuJ4JiEVOGnpSPaV3ZYDU0eAY9WJXMUUz1pASShDlyUmoLUBvApeHxSFJWqeoimcZ1FhY1epzPTSBa0/Nfc0b0/ZExEwuGBBdiDooXTXQpch/lFrJJToGy5np4QWfWuVvQcoLOmTApph7xFiQ5IqwUPO4feGYuSEo8P4dWoRU0B0t6RE5uXJzyaYlsp1BgAzgMCm6fJrl4eq4UB4QA5pXKLnm1QRtyiPiMccqF2UEuscjRtrEeUGTLAQFKVXwpQLhjmVpsmn/ACETRP0Aqnjf1LH+fOFD5hSCyQ4AFbPS7aCFDKGzGD6kGwIs5LUsHPlHUYlLeyzhsr0OUOPIEC+8FwstLgKdpbgra7vQ8nHw3gM6awfKLAG5FC9H5N6c4gkbKCmDBkgEszsdX3t7zClLoMwoCynO4oQfw2h03EJDs9a9fmG0iPMlDxZSaJBIe9QWNOvrDQBMayx4X8JY0OrMaGhf49IFLxJSQVkkFnANSHDnlyMczgBRYgZc19UkEtr7Oa8RJctYIXQhrhrFIq3X3DeLSKqx+JABJFxd+X+ImcC4wqSvOAXAYp3S75VcxUjzMRJuUhyTsQ9RuSwuzWPvMMElw6aHw01cEHXk3p62nRUcHrnBe0MuakBKxUPkUxvqAaKHMRbLWgh0gII9oCxegU2m3pHi+A4inIuWtKQsOUBY8Gb0pd9td4fgsbi5KkKzNMSo0BliStKg3d5UEOSH0KqxqppujZGr7V9oZalJQovKQoK7tIK1TVpqnOE0TKSWUxIUosGArDuzvaVGNJlDDEyEMpU2aoOVg5x4QGzlXivv1qp3BkKmKmSpipKJyGm4dyAFFiQDokgM7Ozijw7CYKWkJliYpAGZkS0oAopnzLC1ufMRM47n+w9yQftd2hxMknNh5cyTVpiCXANwtJcAFqggpMQOHdqjh5ImFOSSaIQiYmal9QhJZUtgbZ2GgEScT3aRSZOJJasxTDcta3ygCuEyFM6CUuCVNQNqSkDMWpUmCEduF+v8sTmjU4rtVLlSpRmZkKxDFKGJVlTYEJdiVKPuipm9sEqOWSEKV+qYB7kBR6Uin41gRPnCdmIUkAS0kpZITZnQa82ijn4GWJmbEIWtSj7SluknbMkCvIgRo5PwK0XnG5k9aXUoqmKcIA8KJY1WzlmGpKjWjVER+AoRIlklT2SFHXS2gegGwf8AFFWni6jMmSgyUNlQBoU39a+giHjZqywYpQwIfUVDjoCG5REHL/ImTvBI4tj+/W7+BPsj5+fyiKjCpUOZJtYNV4JJwZFQC+UKA3JzClKVSP7onYPC+EKc5KKI2Id0n190KUqyRuos+HYfJIyrITl8V3dN3HMCJExBUkEpyuKjQpDEZmGg+PrFV7QUVDKNNGIJ6DTrEmRPUGLkVJB1BFaE8g/QRz3eTNy9gleDKgvm9opZiC7MRcE5ddokKxCSQwzHRKmBIfKmood2+MRpUoVWbmgJ2ckkvoKw8KsX/wBv/j9NvCqw3UdAWCXSFVoonQgmu40iQVBhVnqXuLFQA2YsPIRBzTCdSoAuBbQA1sWHw6vElalgqD0auvhVaxAtXygoLHYiWDN8KiRmcIDMwI8X6QzizFvOAzEpCspDF6lh47ilRlOu3rA5spSVFdlC+7HOHG1jS0A8awkEAqqHfz9wikgonqOUKAJUUqJSaigFQdWrClYjN4QHopRBq5qcrf3HoYYZ4ypU7lZRVVHUzGxIqwtAEpUC6HBLkA3GSrFrsRCoXkPKIX7ZLgsP1JdiOf5hy8qmlzS4cnKmxqXAqHrfOGI8oFNmH+kSlIV/3C5o7kBOxzOOjWu2dOKkEKfQijVsAKUYP6eoDwOw6c2dSkggBhq5Z3A6Jb1huZSgpILpAcaXIDDYMn4wkqSmUkkEAgsndZBTU6sPF0bWH4cmySCEgk6XFPjTS9NYLAdIlSwPHMyuXAra1eoMKB98SSc4Dks4J60MdiabHkhFQWChBOYk7OUv7L0YDbaOqlFZypagArZ2yu718SaxJkSE+MEEBZIJf2SGIvZreYghAS7n8I8/Dq3mRU/OLsptEKdgSkJd82RIA0cjOXPpptWAasS+Zi4cG7dPLyizJ8BCnp4nNxQJUA72p0EPlYZykEMXq1qJckFqMNPOCxIgTsMZUwoFUs6X1CgRf09YSEKy5zldRGUmzXoK2sG1PKJc0pBypqlqObEuTXQs/qY4pdUki/s1tS24NWhWGSHiJDFIAKnLqOWiaigy1frttBcJw0BK1FLpVU+I2YuHe71iRMxRSopIyh0gga0chw7cxzginyFMsApIel05i/iCnINWbc6QbnRpl8EDFYVCj4wcuUEEu7AXsCpydrNEeRhZshaCKhlFJa2YA+Yp+0S0kMUoqujiz0BJFW1PpErDrOYIoxSSKMDuBsW5w1Nom6FMxalylOavyo30/kYFh1KCmysEOlRLEumlefxhEEEqNlFidD/Pn5Ql4hAMwkklSwmnJ15uZh22TdjFzFhUxfhAAQpJ8LkqDONmH1SJMvGrCWzkqZzWlbIbS4PWIiQClKls61CmySQbNsKD9UIrC5ihRiysoFMozUJ0Ps+ogtgdmTCU+0HKfEG9llF1AXIyj/8AUQkYf+oxOZKSSEk+Et7I5OWp+k7xMlzlJzrotSw5WDVLE0Gof/0gcucgAMkqJIuKhgQCdq1fltFKTG3TIp4WEFRc5lMqn4Rr7/KLCYpKiygClJARyYO3VRh4IKlKBLln0cOxbk6uvSASsLmClKLFyUtoLE+bg+QeJcm+RZYVOViORCCPw1SQPNgfSJnECULpqSVUBDrCQPJiktAsAE1DDKXqRQ1ormx9xO0dnkL7yUtftTAz9VHoBEkjUTh4XPhcepNBzN+TRG+8IVMA/ClQAqWHiq51t1cNHFZpTBABKWICg4BzAkn5iFhpQSmbMUysoBGYN4ipJc0u9zzaGkkOrQQLzpGYlvEbXYPR9y3WGSkKSrxkiWlOgdSzy5Ob7JPUisJNcllGY7AGiXLVVlDJ5D/MBQpQAJOYiobQkB6airVih0WEqaU+JYBSPZq2j1p1bVvRTV55mYqOVQASRRy4IST+EXfpAZaWBsUEu2qSatbex/mHYScACh3sz3BrUHf/ABGZNjloy50lySm4/BSz6+IN0h2DwmWWQSS4cltKsktr/EdklKkrJUQvLbQZQxN9KdIJLnJ7tQFXWHcMzpYNyp7iOcGaHbZVJwTrkhhkFDdwakV0S+WurVMWeElFakqCbZ2di5yKNH/UBo1YBLBScoNGZ6VrRzszhxsIJOI7shLli2lQx8bbUUG5iHdgcl+MlaxmIAYMwJZh6Ev6wDEJFtjfmkZSSfOtYeMTkDMXIokXramrFqRFVKN1eFLv1v1LOOkJEsJPWMkvMGYG2z87EivpDF1CiPCS4cm+WlrgVHpD8bOzLUAAWSWrrerahx6w1SJmUsmhzVagcEN7x6RSGcw/F1ygUpIAJzUShqgfmSTpHYaJVA6Uuw20puPoQodr0VuHrxbAgkhQNSGZiosW3ekcTMuFVWbvuQ5+IO0KFEg+CEueEOmtCaD9LnWlvhBVzlBGYqPizH0SFNTct08oUKLrBSCYVjR6qBIA/QgqqTu7ddIdhpqgoApoQSz/AJWNWNSze4BtFChNAyXISpQExw9GKQwdnqC9Mu1YNKkqylny5moQ7m4D2rrs0dhRjJloaEIlkAFQo+bX2RXWrNrA1ZM4UbkKOYaEcm5E8oUKGiY90skbFTBlIsskvsyWABpqahrNA0kFCmLFJu1HSbtuaQoUa+CXyKdKrlUkCagMplGrqKSuurCzs7tDpS19yAkpAE1iwbMWKvEWdg7+YGwjsKAuwmFSVEu5HjSQ9WqfV2h8uQlSiHJRRgKEAaP6V3B3hQolsyk8kyRhFS/EFZkWSVM4JBTQaG5OkAlzQlaszHIpSU0uXDfAvChRCya+mDKmD5vEBlA0FnDbVh8lYmILhikguP1UL7gufqyhRZmlkZhilWY5iCSQABbwmpPk3pHTiEqDBwlakgHUhFKD8Ir51EKFDomwJS+U5iVqemVruSl3qWLOd4kS8EVAFd0l67nKGLXDv6woUS2NtjMRMaYwGVjlpZ6AdL+6BTJ6C2dFSHBSw9otUWoraFChoQWQuoIAU6XL7ORrctBp6U9wwbJ3q1Ah9O7OtdPfHYUKykB75kKFApKlJDf7iR/5RGwU0HM5tLOlHORn30hQoaJ8s4Z9AVUUU6AVFvIf5gOEmZ5tahLrUCT+EUHq0KFDoaHJxUxVUhI8TlWvRXtJHIAW1tBJvhJ9pS1NR2Dk0Ll60hQoG+6ivIMzGsl9y+uukKFChGii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8374" name="AutoShape 6" descr="data:image/jpeg;base64,/9j/4AAQSkZJRgABAQAAAQABAAD/2wCEAAkGBxQTEhUUExMWFhQXGBkbFxUYGBgeHRkdGBgYFhwXGBsaHCggGBolHBgaIjEhJSkrLi4uGB8zODMsNygtLisBCgoKDg0OGxAQGywkHyQsLCwsLCwsLCwsLCwsLCwsLCwsLCwsLCwsLCwsLCwsLCwsLCwsLCwsLCwsLCwsLCwsLP/AABEIALcBFAMBIgACEQEDEQH/xAAcAAABBQEBAQAAAAAAAAAAAAADAAIEBQYBBwj/xAA/EAABAgQEAwUFBwMDBAMAAAABAhEAAyExBBJBUQVhgQYTInGRMqGxwfAHFEJSYtHhI5LxM3KCFUOywiRTov/EABkBAAMBAQEAAAAAAAAAAAAAAAABAgMEBf/EACwRAAICAQMEAQIFBQAAAAAAAAABAhEhAxIxBCJBURNxoTJhgbHwIzNCkdH/2gAMAwEAAhEDEQA/AMa5e5h8uaoGhMWv3XnAxhRcx5u9GdA04gi8FRiuVIcJKd4eJaYlyHTOjFPTKIfKWGqhMOXg2D6QNKOcTuC5eQyJaToPWHJw6TpTzhmUb1h8sgakwikG+6pMd+6hNvSBy5laHpBxOhlKgTNv6w/vORjhTrHUzGhZES+ETMs5KgGehPIxN7SdvkYcmXJSJqwFB38IUaMTcsNB6iMpx7iakBCUEDPmdT1ADUG17xmhUEBj7/qjx6HTuWzInG2XWN4zicQlSlYkpUgBSUpWpLMbJCKetY9g4XxFM/Dy5uUnNKB9lRqoB6gVLvaPn3imHMpSVp9lSQeh/lx0j2b7GOIidgchNZS1JI5HxD4mOhE0SONpDKIIdzcbJSPPSMyZYNTflHpHaTBgyl2okkR5ipR2EcvWPgcMWF7sQ3utvWBTFfTQBZOkcNlNklUpQMDXIgIKoYJxeFZNh0Iy1DCGlEB7+HCZzgsLQUSzpHFpOscCjvBch1MBaVk7gAUcRKCS5zOBpQEx6CjiMtRbNkWLoXT+0mh6RjOxkt8S/wCVCiOrD5xsMZhkTKLSDV6iPS6Rf0/1IlySwDSo6/DlBkYQnQHqIys/gHtZJi0PYBRA238oiq4JiA2XEr5+Ln8vlHTRJuDhS1WHnFVxPKkHNNQB5j3bRmMTwma5fEzCB+oiot8fdFHN4VUZql9STTavWBITLHi2PQAcigphpv5xkhMcEqvFlxNQTLYan+f2im6xxdXLuUStP2FViAIUBKfKFHJRrklpVBCTtHGjo84naRQJRhZjDwmOFJh0FHBPUzQu+3gycOWsxgU2SdYKG0cMwHcQ9KxpEcoIheLSChMnCY20OSXisWtUNGKUNYKYtyLhXKGlRFj7orpeM3h/32FTDcVvbOUsyUlJYhXxD/JusZGdMC1JAStNLJNT5co23EiZkpQcPcbOk5g/o0ZWdLlswdKr66lr6iukd/TPsoLOYjiH+nLzKUAG8TEjMASMwuMxMeqfYVIKV4g1yLCABzQ5J9FR49hxnSpCU1SrMDlJUwoxUNOTX8o3/ZD7RlYOSiSmShSUvnU5CiVEnanU6R0oGe74iVnSpJ1BEeRTpmUqSbgkehaN7w7tJLxMkTZRejtqNwdjHmXGJivvE3mon+7xfOObq43FMSlTJRmw7OIqFTFGOoJjgoqy0mK2gKZb8ohGcprQhOWRQVgoW5E1EulWhxSKfvEFClNWGrSo8uUFCtFocUgWaI87FUuIhd0YYZFbw9o3qOqNn9nq3mTTqED3n+I2y01+uUYb7O6TJoGqU+4n943xFflHqdP/AG0RdsjgX+ucOmJb6+t4KDy1gWIIYtc/4+UbFFTjVeGzv73qfiRFTjVe0aUDaXO20W+JIJGmrU82+MZ/icwAaVdUNESZmOMTiZgAsB7z9CIZBMGWsEkveBlo8rVe6bY46kUqBFMKHnLCiNrH8sSV3bbwjLeI6pgjiZ3KHRHzL0S0IIN6QVUl6uPWIGflD5OJQHdGbrBtH869EzDKY1PrHZ04PETvkflhve2pC2i+d+iUrEeUR78o5nTq4h01SW8JeDaT8rBqQfzR0ShHUkM5JhwUND6w9ot4zuRvCEkRxUznAsViMqKqAfWj9IcYOTpApN8FfxvFoP8AT8TAgrKb3fKNE2ufSMqkDNmUWAsxB/zFytWaodIBsK63dWvQ+cBm4CW1KnkfjHfCCiqR0LAPBTE5SQGeJkng0yZJmzUIKkyspmJB8SQoEpmZblF/F8o1nAuzxwctGKxWCE/BrR4mVmVLB/7ikahq8r0iuGI/6Tj5c2VM7zBzh4FO+aSogKQrdSC3oN2hgUfAe068NN8NEFgUh2PPz5xsJk4Tv6yWKVqIHLKlIY89esZzt5wZEnEPKH9GcM8tjQfmQOVQRyUBpEfsrPIzpKvCQCBzBv5tEavdBozmsWaZR5Q0Fo4efugi8g1jhowtjc3lCfnHRl0frDSlHOCgtnCrnHARHc8t6FRhTJiNH6w6A5mDXjgmjeOqIA3geZI0gFRp+wE3/wCSQNUH3ER6GoGPPOwAScTRwciqekejk2jv6f8AAbQ4AJTbziLilU8/2ce+JZJAflFRjZ3zPzjY0IOPxLBZGtBaMrxzEsk8/CPL6+MWePmlhU1JP7UjO46eCttvoxnrS2wZjNkDNpHJZIP7wdU4A2EJWJKrJT/bHn2Zje85CFDHVu3kI5BZQ1y0JyDAkoJ1ptDnD1fpAIeVNq8JKhWOJYGloRVs8Ah+bYQiSNo4ZjaH/MDC21gAIhZenrDlWvA5SQr8UIgDWvOALCqYNCDGz89hAzz0vCM1OV1LCE3Dln5xppwUnkuK3CnTwnX3fBzFZOlSjUlRPMn5mLBMrDlLrXNb8yEHL1NorZ5lFWWVMfkoZT74647FiJsoUCUpCaAU+uUMUUka+pb0iNiQUlm3p5VJiMMT6/GGM2HZHtZNwimSoqkn25Rs2pTsfjrHO3uGloQ0o/8Axpv9eSBaWsMmYhOyVIU+XdPKMlLxT8jEji/E82ElSifEmYstslm+JPpCGiyxeJMzhuGUalEwoHkyg3uHpFfwyflmJI/MPfeKn72oy0ozHIHZL0qSSffErATASka5gPfA+BNYNqtNa2jiOYaBqQp3CmPOOJUrVj9aR55yhwo6R1IcNENalv4UmsEzTGqziAAykgXd4bmTt5x1Jo94b970ye6FYDmFW1h6AIFLYCzGFnADmALNh9m6HxEwt7Mtn81D9o9D/mMH9lssEzlckD/yMeiplP8AW5j0dBf00bQ4K7GFkmmn18YzWPObMXsG6xq+ISnDDUtGZ4qcoPmT0T/MalszPEV5So6JDen8xmFly4P0Yn9oMYzJ3qfl84qpOKB1L7Rx9TK5V6MG8hJYZ3BOxhyFHQe+GJnghw8LvQ1RHMIeol4UNTlNXIhQqAaVgHfY/vDUubiBpxgKrCDDGAG7vFsVDsjUAc/CApQXgknGJKiQm4t83iNIxrqUCkkBm5QgollzpDVzBZqw37ySDRxtHBN1A91tGgAcCDaBrlh3VBkLoGaBzVHam8IBwy5T1/zFlwvEpkyklMqWTQGfNylSi1cuZ2F6CkVK0kHLTW+kNxHAZ2LlNLlqIT4gWYbXNKw1Hd2m2jPazS4ftDMS5ORQozSwPOwtAcbx0TA0yRIWP1Sk282jAI4XjMOSAkpHMpPuBI9IbjMRigCD4gaNlEN9LTw/uzt+W0aCdg8FNUySZK9BLmBQf/aolujRBxHYmc7ypqJg6pPpUe+KDC4WYkhaELCxYlmHRonSE42YpgqZ0LD5RuoakeJf7Ibi+UB4hwmdIrNQU1YGhc7Bi0PkcMllOadPCFH8IALciXjRf9Ex0ySnNK7xSSCcxCy2uVKS72NGtEnhH2dnGrKEpOFUAonOiYxbLlyhbFleMkglsoGoJ07nh4IwZxHCsIEhUzFKawKEUcMSBU1qPWLLhnDsKoFUhU1akkeJRYA/7cof1ibxzshNwkgYfEjL4ypE1IdKibhJ8hYsYBwvApkoIStyWNR7qWpGM5NWrdmU9RU0TJMtQ9pXSDmlaNsPqsAyq3hSpZpmVdhTnGBz0ETNDP063+EDygksouNOsOnkJAsTf+T0gHeqr4Xsac6n0gCiShYAIcwSoArQxEWpaiygBsd+dIIkpINSYVBRxSwx8WxNPWHLkgGq3B+ngcyUkh1WNxvy8oIUJAAZz+8MDf8A2RSmRP2zpHuP7x6WlOvX0p8Y8w7Jccw/DcD3uKXlM2aru5aQ615QEnKkaO9bc403Z7t/g8YrJLWUTaf0poCVECpylylR5AvHoaWIJHRBYLfiKwBUVAJMYvj6gL6U/wDY+8iNPxjGJAd6E+5NTHmnH+JucpNVP6n6aNG9qsU2U+MmhalH6aADLqKjUQITaEGgOvlDgtP4j5dY8yVydswFmFQNY41CCKQwzk7DaOmc7A+V/fCoBwRtCgiACBy53hQDI6sOh3Au3whk2YhFcuvvgyTsafCBrwiSaly9vdCsX1OImg5cob5tzggoCAKv16w9MtiwAIcOPgeReOd8EnRjZ9K/tDEOQo2IGV6czA3OVRbl5/TfCI07FEkkX2sN/lBJOLceI3uev8e6Ch0cCQrSv7h4bNLbsL+sPmYzMydiaja0aHsNwb7xNVNmDNKlkAJ/PMNQg7gDxK5DnDSbY0rdIkdk+zfeLlnEoUe8/wBOXYBL+3MJu4qEAPUEsCI9Zn8MQiQqVKSEggga1uHJreMRghOkdzjJwUorm97MSxJRJUmbLokfkEyWtQu2b8sehCcFAKSQpKg4UC4INiCLiOzTrbg6oxUcHlvFOFkKIWljsRFceGDaPW58sKDKSCOYeISuFyf/AK0+kaMdHmsrhQ2jScG7I52KhkR5VPT941cnCoTUJSnoBA+OcZRhZCp63yJZ2Cizlg+RJLPq2sJBRC7Trl4PAze6T/UmJ7qSB7UybMGVCRuXL8gCY88E9eB4lKRKlBAnzVqlzEFQQpB7xK0mWk5FFK8qwpnKSkbQztD2tmOnGd0JyKplTFTpaAjN7SJEpClKQoj2lqJWzsUCNn2Sxk3GykT8TgpUsyfFhUBZzOUKQSQR4ElJAAPmwYGObU1bfa1i/Pn1/wBLSNSiXJxsjxywpK3CkKY5VAlKk8ilQIcbR5V2x7IHBHOjMuQTQ3KCbJXuNj61vp+zvavDnEL7tSkJUWn4eYMq5K0+HORqGASogkMEmmVRO4xshMxCkLAKVBlA6xrS1I2zKcEz5+RNdJBvp74aAC1WP0abNFt2j4OcJPUi6aqlq1Z6DzFubc4re8o7bW9W+t45JJp0crtAsUpMsEi1BXz+DUisVjqmu9eRv1tFjPnJUCFWAb5FubtFZjMGmihY/wAw4peRkoYoEPqKMYUzEBrjcD5GICUMGB8jARL1JrrF7EOkWaeIDKfXrEVU+YtQSg1UQANyaADm9Ii5AQamNX9knBe94lLKi6ZQMwhqFSaJ96gekVGCsEjO9pgpOJKFF+5Akg7d3RTeays9YaqYTLSFZXLl2qEjnetovvtY4T924jNJS0uce9Qd83tD+5/WMpisUEnXKQGLUsKA+dOkdXB0pE/Ddop8qgmqKPyKJIbk9R0gPEePiaoKV4KAAVI83G94q5swEbxDw8ozZjDWp5AQnxTCUU8suvv3N9o6Z5OsFloQgUG0MM9O3lGDowx4EZ5uxIgyCKEdTAEYkWP+I6MQl2DwhBu8I/EYUNzCFCr8hFqJhAqC72/eGoxBU/Rvg/OsNxiZhAKWHnQsaJpvD5GFKWeiVAg050HIUd+UZUFDvvZUQABSnPfqaQDErGV2JNnGtYcjBeKhytVybsKX1iTJw5bNmoLW5/GkLyIrUYcqcqFAA5FoKrhxABSQ1iK1r5084npWQ4IYAseVjAsZiKnLRQv/AIh2x2RESCAMpu4bdzRtjo0es9nJ6cNMl4RDH7vLzYiZspfiV5rUaV9lCSdRHnXYwd5i5aWzKRnmsd5aStIPIryx6n2X7NpXLE7FS0qVMyzDKI8GbKDmUkk5iDUAuASVXPh1hBtG2kvJ5/xxKxip+JTiZ+Iw6QuakysUCqSsOpKJglqUUy7pzABgQ+saKd2lxHDuH4czgmZjMTMzJklITlSoglJCBmJCSA5c5lh3aPRZyJYZ0pp7NBTSm3SKDtR2fTiP6gQkzkpISSpaCx/CmbLIXLJ3qK1SY2UNt0alJhe2E6ZPVISUInJJBlTpS3LaomS5jTAbhkJLaRbfecaQStcmWkBypMldAOc2YkD0MYbhPZGRPX/r4mXNQrKUzFJVMlrT4+7UWu3iSpJZQDho3OJkysQg4abiFqMjIZzZUlTh0ldDSj0asZPUmuWsc4/YpJGYxXH+8UoGepKQCEzFFSlqUQQnu0S0BMsO1QnNzrFn2FlzjJnYbEozSWIGa5C/aQpJ8SRVwFAGp5QHh/D5cyeZchHdIlgGbMD50hQdMpCjVM1SaqVdIIAYkk7CVLRLQEoSEpFAlI93MkxrBO9zfPgl0Znhv2eSJSUpCyrIVFC1IlrUnMQTkExKpaLCuQqLDxaRYnsooF0Y2eD+tGHWnqnuQfQiLxIIADh9afzHQtWwPkf3aLpCPN+0XZSYMQnFTE+NNFzZJUM4A8M1OZzLnJb2FZwtLhzREan7Ne0CsbhTMKFICFGWkljnZiCDqwLHnGhMxzlZydCPeeQvGI7XzcRh5+El4UIlYSXnUohSUBcxeYZCDQZlKpdyrkAZpQuXgOSd9oXD+9lP+NDqSd2FRyp8BHl33tDB7UqK0a/nUCPVOH9pJeJSglgojNlIbOkUUUg6iyk3SbuCCfHeOoEqbNkp/AtSfQkU5axnqxt2YTjk5OxQJdvLzpEGfMPm0BQuzwSWsElwG1O1IlJIihwNIYhRJP1V2AguTc7fGEhJBBVTUPrz9YBjUy06H/Lxqvs441LwU6diZxOSXJV4R7S1FaAlCXNS5+mihRhcwqyQKnyd/wBoquJZFlEuUCp1M4spRIAAOoD++DTlcioK2XXbTtnP4pNlmZKlS0IzCWgZiQFFLhanqfCNAOUUip0tKGMsJJLXLelr6wlgh/EKOHGwJDk7FqRHkYcZsxKiKgHK78/jHSdBGEoKolTPqbdTtE/AYfu0lxV2J6s0OXhwEOkWUQTmckGopo1RDJWJy00Om0TJWiZq1SJaC9bRyZLqGNoaEm7+UAGZrxjRhRKRhkgGrv8ATQ1MoBue/wBecJEtQqfTZ2NekEkKAU6vZBFPOnx+MDYHEzW5ecKLtGIDUyFqW2p+Uwoy3/kOgMpSs2ZZAuWowDML2OnSHzJalJK8xoAA9Aqtq3IfSGz54yhkir5cxAHhJD/7Xcc4eiY6/EHr4qHfK9OcSyckRRUokioB050eCqcpJdjYh9dCALfxEmXLBqQHJqN2ci70Z6QybKT4uhAe4oXcNC3ARpiCokjYVNXf9iQYYrhyqOTbRidXJ6i0TVymoVZQa+Tig+tIaJYDuquV33y+fr0g3UCfos/s3w6k4xAdjmSXb2gkhSkna2se6Vc18OjX/jaPGvs+DYx7AILdRc89OkevyCyQNhHVou0bw/CFomwHPn5m8BXt9NpHVrgC1nqLc+X7RsWZftPg8k+TiUUzlMibzzH+hMPNE7IH2WYwHAeMLXxFcxQPd4qZNl+YQpKik+SBl/5R6vxKWJspSXFWIfQpIUk8mUBHlGBwnEBiZafuqRhkT84cy8wCpiiuYCV5sykrUGszBqRlONtUvr9Bo9I7HSinCS1q/wBSc86ZzVO/qH0BA6RcoXV9E/HT0v6RBkgoloQlKjlSlLhKmoAm7M1IOmjAVA13OpjURMSuCBUQkqh/eQCJqJzN6HrSKPtphkTMLMzh0pSSobo/7g/tcj9SUnSJS58RePYgCTPewRMfyymAR5zjMGMBgZwnf1EImZsMrUmY/gJDFKkqzOoEFjQ1IjJcUJmTSvNmzJCnFiyBUciUmNj/ANfVMXPkJ8QlhMsDRUxS5hWTyFAdmMZzjMpPfGWDUBIzaslI0FNTSOZWkxapTGUTUvVna7cvKkEOHIalwepEWQw+VVdKF6UsT8YkggaOHAPkdvQxm5mG4rpWEJo9QmpPI5vWwgxkWVR320FKbVHuiSiW7qHtOQHtqWGjX8ukOmBahcO3VgLGnvMZuTYEDFylTQmXYLKio6kJA8APO/kDAMfiUoVJKGK0IWkJFkukpCujvu8Shg1M0wul3SNAS4/u+UQcbhQCkJAJqpT6tX0YRtp1aNY1ZIxfZ4ow8ubOUlKlkZMP+LIx/qrGgcAAefSFigMoAehFlEaGgHpEgYlU5SpiiSpZcn4Btg3SHGSHrlrvrHWXeSHh5gcjdj4gXpzOlY0XBeDpxeHmSjhyoyznGIl1VLz0CZiB4lynTcOUuYp+6T+UdCf3iw4fj1yFBclSpavzJUoOBpevlWCrE2U8vDLSSlSCnKWI8qU3iykYMgMq5BYA0cOztyNYsOK8Y+8ETFpHegjMtIbO1s4oyhuAHtEFVc1TUgjqdtqxyaqadGL5B/dyCSdzX5OdeQ+UTEyAVMQ41t8ti0AmYgsGaholtiA4pEmQ4VmFwfCwuxBLaEj9oydsWByeG5qs+7ECvUGFDpc5x4QW5M3vtCie4Y3DyAZrKbLlCA5U2UOy6WL+L13jsykwFnZgel/ePdA1zilRSUkEElRJZgHpzDBucRZKllZZLZS77Vo1PEav0isvkOQq5pSrQvY3F8zg6W98CmTgSxooOQN7fz7oIpdWoRRnHM/58hBQkEs3hVZeoPhSMvK8LAkBSshTKBykh6C16DlteHm5AS5a3oVEna8SRKCBLJUCUk1LsXrlrRq2O0EloAUSE6EODvT1/eGx4sd2dxfc4mUpiEk5SSd2Dnq0exSsTQcx/B94MeGYiYxZSgVJoGbckWj0vslxf7xJSpRCVgANo4cFR1ALU8jHRoPFGkH4NcZsMmTdrmgiEqYQWNDo+vkbHpHJU8Evt8T/AB8Y2NSUtIBolPnlDk7ktePJuPdpOJ95OXKxiUYZACyQEApTMQmYgEZXJIWEghw4LkNHo/G+JiRh5s1RohCldQCw8yWHWPGu2HCp0qXJUHKJkuTh5oFiqUiUQDzzBQ/4mIm2qp1b/n2Gj2zAY0rSS9UrWk/8VED1DHrBlr19Rtz8oxUnH/cp57wn7vNyJWvSXMACETVH8kxCUpKrBaDvGrM7UGLjJSVoTwSTMhipkQ0qWSyEuGcupKQmoH4mpXzhk2YPxKzfpQ4HVZYnoB5xQiQSVulJD/iUfZSN1HTyuYo+2fGBIkTVqB5MHCnNgbNu7UeJmL4iEodRCUJ/CAwHkBcn1MYbE8fxE3FJTLyHDKBTMQpiCxYlndwzOKOFXDQrELsphE5e+AISsBQzNm9kAqLXJOYv+sxQYnGZpili5mFiKsHLN5CL/juNTIkEJLFsqBs9AByA+EYLA4nIQHbnsbP6UjOccUZvuNCVFLFTF2fzNQKbBurwXC4xIUxBKTcjQAPf19YZKloIzAEiwJIIB0Na23sWuYYtJCSggBg2a5YF/Fy+VnEc1EVQ+biARQZQS1XJSDSu5NKizwRC/EyVUcBzQs9vn0MMTLWtlABNwBoWZwdja+jbVLKw6lGpykEuTZmqNmeoGtYToKCYjGOVVv4QKVYqS/vJ6ARCxWHcAFRcF6DRmAvrWnKHZD4SXBzF6MWJIBboDDPuaq5lVYctAWvVoFgOOCnWsy9GfTloPdFjw+TMmKDSZq7PllrNCAQxAsQQesTEYYIqpSSCMzFLhhXK5DODVq3iykccmFCUietKU0ADMQ5LFxQ1P9vKur12lhGkZq+4Ovs3MKaYLEJLXv1YsekVuJ4JiEVOGnpSPaV3ZYDU0eAY9WJXMUUz1pASShDlyUmoLUBvApeHxSFJWqeoimcZ1FhY1epzPTSBa0/Nfc0b0/ZExEwuGBBdiDooXTXQpch/lFrJJToGy5np4QWfWuVvQcoLOmTApph7xFiQ5IqwUPO4feGYuSEo8P4dWoRU0B0t6RE5uXJzyaYlsp1BgAzgMCm6fJrl4eq4UB4QA5pXKLnm1QRtyiPiMccqF2UEuscjRtrEeUGTLAQFKVXwpQLhjmVpsmn/ACETRP0Aqnjf1LH+fOFD5hSCyQ4AFbPS7aCFDKGzGD6kGwIs5LUsHPlHUYlLeyzhsr0OUOPIEC+8FwstLgKdpbgra7vQ8nHw3gM6awfKLAG5FC9H5N6c4gkbKCmDBkgEszsdX3t7zClLoMwoCynO4oQfw2h03EJDs9a9fmG0iPMlDxZSaJBIe9QWNOvrDQBMayx4X8JY0OrMaGhf49IFLxJSQVkkFnANSHDnlyMczgBRYgZc19UkEtr7Oa8RJctYIXQhrhrFIq3X3DeLSKqx+JABJFxd+X+ImcC4wqSvOAXAYp3S75VcxUjzMRJuUhyTsQ9RuSwuzWPvMMElw6aHw01cEHXk3p62nRUcHrnBe0MuakBKxUPkUxvqAaKHMRbLWgh0gII9oCxegU2m3pHi+A4inIuWtKQsOUBY8Gb0pd9td4fgsbi5KkKzNMSo0BliStKg3d5UEOSH0KqxqppujZGr7V9oZalJQovKQoK7tIK1TVpqnOE0TKSWUxIUosGArDuzvaVGNJlDDEyEMpU2aoOVg5x4QGzlXivv1qp3BkKmKmSpipKJyGm4dyAFFiQDokgM7Ozijw7CYKWkJliYpAGZkS0oAopnzLC1ufMRM47n+w9yQftd2hxMknNh5cyTVpiCXANwtJcAFqggpMQOHdqjh5ImFOSSaIQiYmal9QhJZUtgbZ2GgEScT3aRSZOJJasxTDcta3ygCuEyFM6CUuCVNQNqSkDMWpUmCEduF+v8sTmjU4rtVLlSpRmZkKxDFKGJVlTYEJdiVKPuipm9sEqOWSEKV+qYB7kBR6Uin41gRPnCdmIUkAS0kpZITZnQa82ijn4GWJmbEIWtSj7SluknbMkCvIgRo5PwK0XnG5k9aXUoqmKcIA8KJY1WzlmGpKjWjVER+AoRIlklT2SFHXS2gegGwf8AFFWni6jMmSgyUNlQBoU39a+giHjZqywYpQwIfUVDjoCG5REHL/ImTvBI4tj+/W7+BPsj5+fyiKjCpUOZJtYNV4JJwZFQC+UKA3JzClKVSP7onYPC+EKc5KKI2Id0n190KUqyRuos+HYfJIyrITl8V3dN3HMCJExBUkEpyuKjQpDEZmGg+PrFV7QUVDKNNGIJ6DTrEmRPUGLkVJB1BFaE8g/QRz3eTNy9gleDKgvm9opZiC7MRcE5ddokKxCSQwzHRKmBIfKmood2+MRpUoVWbmgJ2ckkvoKw8KsX/wBv/j9NvCqw3UdAWCXSFVoonQgmu40iQVBhVnqXuLFQA2YsPIRBzTCdSoAuBbQA1sWHw6vElalgqD0auvhVaxAtXygoLHYiWDN8KiRmcIDMwI8X6QzizFvOAzEpCspDF6lh47ilRlOu3rA5spSVFdlC+7HOHG1jS0A8awkEAqqHfz9wikgonqOUKAJUUqJSaigFQdWrClYjN4QHopRBq5qcrf3HoYYZ4ypU7lZRVVHUzGxIqwtAEpUC6HBLkA3GSrFrsRCoXkPKIX7ZLgsP1JdiOf5hy8qmlzS4cnKmxqXAqHrfOGI8oFNmH+kSlIV/3C5o7kBOxzOOjWu2dOKkEKfQijVsAKUYP6eoDwOw6c2dSkggBhq5Z3A6Jb1huZSgpILpAcaXIDDYMn4wkqSmUkkEAgsndZBTU6sPF0bWH4cmySCEgk6XFPjTS9NYLAdIlSwPHMyuXAra1eoMKB98SSc4Dks4J60MdiabHkhFQWChBOYk7OUv7L0YDbaOqlFZypagArZ2yu718SaxJkSE+MEEBZIJf2SGIvZreYghAS7n8I8/Dq3mRU/OLsptEKdgSkJd82RIA0cjOXPpptWAasS+Zi4cG7dPLyizJ8BCnp4nNxQJUA72p0EPlYZykEMXq1qJckFqMNPOCxIgTsMZUwoFUs6X1CgRf09YSEKy5zldRGUmzXoK2sG1PKJc0pBypqlqObEuTXQs/qY4pdUki/s1tS24NWhWGSHiJDFIAKnLqOWiaigy1frttBcJw0BK1FLpVU+I2YuHe71iRMxRSopIyh0gga0chw7cxzginyFMsApIel05i/iCnINWbc6QbnRpl8EDFYVCj4wcuUEEu7AXsCpydrNEeRhZshaCKhlFJa2YA+Yp+0S0kMUoqujiz0BJFW1PpErDrOYIoxSSKMDuBsW5w1Nom6FMxalylOavyo30/kYFh1KCmysEOlRLEumlefxhEEEqNlFidD/Pn5Ql4hAMwkklSwmnJ15uZh22TdjFzFhUxfhAAQpJ8LkqDONmH1SJMvGrCWzkqZzWlbIbS4PWIiQClKls61CmySQbNsKD9UIrC5ihRiysoFMozUJ0Ps+ogtgdmTCU+0HKfEG9llF1AXIyj/8AUQkYf+oxOZKSSEk+Et7I5OWp+k7xMlzlJzrotSw5WDVLE0Gof/0gcucgAMkqJIuKhgQCdq1fltFKTG3TIp4WEFRc5lMqn4Rr7/KLCYpKiygClJARyYO3VRh4IKlKBLln0cOxbk6uvSASsLmClKLFyUtoLE+bg+QeJcm+RZYVOViORCCPw1SQPNgfSJnECULpqSVUBDrCQPJiktAsAE1DDKXqRQ1ormx9xO0dnkL7yUtftTAz9VHoBEkjUTh4XPhcepNBzN+TRG+8IVMA/ClQAqWHiq51t1cNHFZpTBABKWICg4BzAkn5iFhpQSmbMUysoBGYN4ipJc0u9zzaGkkOrQQLzpGYlvEbXYPR9y3WGSkKSrxkiWlOgdSzy5Ob7JPUisJNcllGY7AGiXLVVlDJ5D/MBQpQAJOYiobQkB6airVih0WEqaU+JYBSPZq2j1p1bVvRTV55mYqOVQASRRy4IST+EXfpAZaWBsUEu2qSatbex/mHYScACh3sz3BrUHf/ABGZNjloy50lySm4/BSz6+IN0h2DwmWWQSS4cltKsktr/EdklKkrJUQvLbQZQxN9KdIJLnJ7tQFXWHcMzpYNyp7iOcGaHbZVJwTrkhhkFDdwakV0S+WurVMWeElFakqCbZ2di5yKNH/UBo1YBLBScoNGZ6VrRzszhxsIJOI7shLli2lQx8bbUUG5iHdgcl+MlaxmIAYMwJZh6Ev6wDEJFtjfmkZSSfOtYeMTkDMXIokXramrFqRFVKN1eFLv1v1LOOkJEsJPWMkvMGYG2z87EivpDF1CiPCS4cm+WlrgVHpD8bOzLUAAWSWrrerahx6w1SJmUsmhzVagcEN7x6RSGcw/F1ygUpIAJzUShqgfmSTpHYaJVA6Uuw20puPoQodr0VuHrxbAgkhQNSGZiosW3ekcTMuFVWbvuQ5+IO0KFEg+CEueEOmtCaD9LnWlvhBVzlBGYqPizH0SFNTct08oUKLrBSCYVjR6qBIA/QgqqTu7ddIdhpqgoApoQSz/AJWNWNSze4BtFChNAyXISpQExw9GKQwdnqC9Mu1YNKkqylny5moQ7m4D2rrs0dhRjJloaEIlkAFQo+bX2RXWrNrA1ZM4UbkKOYaEcm5E8oUKGiY90skbFTBlIsskvsyWABpqahrNA0kFCmLFJu1HSbtuaQoUa+CXyKdKrlUkCagMplGrqKSuurCzs7tDpS19yAkpAE1iwbMWKvEWdg7+YGwjsKAuwmFSVEu5HjSQ9WqfV2h8uQlSiHJRRgKEAaP6V3B3hQolsyk8kyRhFS/EFZkWSVM4JBTQaG5OkAlzQlaszHIpSU0uXDfAvChRCya+mDKmD5vEBlA0FnDbVh8lYmILhikguP1UL7gufqyhRZmlkZhilWY5iCSQABbwmpPk3pHTiEqDBwlakgHUhFKD8Ir51EKFDomwJS+U5iVqemVruSl3qWLOd4kS8EVAFd0l67nKGLXDv6woUS2NtjMRMaYwGVjlpZ6AdL+6BTJ6C2dFSHBSw9otUWoraFChoQWQuoIAU6XL7ORrctBp6U9wwbJ3q1Ah9O7OtdPfHYUKykB75kKFApKlJDf7iR/5RGwU0HM5tLOlHORn30hQoaJ8s4Z9AVUUU6AVFvIf5gOEmZ5tahLrUCT+EUHq0KFDoaHJxUxVUhI8TlWvRXtJHIAW1tBJvhJ9pS1NR2Dk0Ll60hQoG+6ivIMzGsl9y+uukKFChGii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58376" name="Picture 8" descr="http://www.gargalianoionline.gr/wp-content/uploads/2013/12/football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05064"/>
            <a:ext cx="5619750" cy="2852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60425"/>
            <a:ext cx="7772400" cy="641350"/>
          </a:xfrm>
        </p:spPr>
        <p:txBody>
          <a:bodyPr/>
          <a:lstStyle/>
          <a:p>
            <a:pPr algn="ctr" eaLnBrk="1" hangingPunct="1"/>
            <a:r>
              <a:rPr lang="el-GR" altLang="el-GR" sz="3600" b="1" dirty="0" smtClean="0">
                <a:solidFill>
                  <a:schemeClr val="tx1"/>
                </a:solidFill>
                <a:latin typeface="Times New Roman" pitchFamily="18" charset="0"/>
              </a:rPr>
              <a:t>Όραμα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3473624"/>
            <a:ext cx="6804248" cy="3384376"/>
          </a:xfrm>
        </p:spPr>
        <p:txBody>
          <a:bodyPr/>
          <a:lstStyle/>
          <a:p>
            <a:pPr marL="0" indent="0" algn="ctr" eaLnBrk="1" hangingPunct="1">
              <a:lnSpc>
                <a:spcPct val="150000"/>
              </a:lnSpc>
              <a:buFontTx/>
              <a:buNone/>
            </a:pPr>
            <a:r>
              <a:rPr lang="el-GR" altLang="el-GR" sz="3600" dirty="0" smtClean="0">
                <a:latin typeface="Times New Roman" pitchFamily="18" charset="0"/>
              </a:rPr>
              <a:t>Ένας </a:t>
            </a:r>
            <a:r>
              <a:rPr lang="el-GR" altLang="el-GR" sz="3600" b="1" u="sng" dirty="0" smtClean="0">
                <a:latin typeface="Times New Roman" pitchFamily="18" charset="0"/>
              </a:rPr>
              <a:t>πολύ γενικός</a:t>
            </a:r>
            <a:r>
              <a:rPr lang="el-GR" altLang="el-GR" sz="3600" b="1" dirty="0" smtClean="0">
                <a:latin typeface="Times New Roman" pitchFamily="18" charset="0"/>
              </a:rPr>
              <a:t> </a:t>
            </a:r>
            <a:r>
              <a:rPr lang="el-GR" altLang="el-GR" sz="3600" dirty="0" smtClean="0">
                <a:latin typeface="Times New Roman" pitchFamily="18" charset="0"/>
              </a:rPr>
              <a:t>προσδιορισμός </a:t>
            </a:r>
          </a:p>
          <a:p>
            <a:pPr marL="0" indent="0" algn="ctr" eaLnBrk="1" hangingPunct="1">
              <a:lnSpc>
                <a:spcPct val="150000"/>
              </a:lnSpc>
              <a:buFontTx/>
              <a:buNone/>
            </a:pPr>
            <a:r>
              <a:rPr lang="el-GR" altLang="el-GR" sz="3600" dirty="0" smtClean="0">
                <a:latin typeface="Times New Roman" pitchFamily="18" charset="0"/>
              </a:rPr>
              <a:t>του τι θέλουμε να </a:t>
            </a:r>
            <a:r>
              <a:rPr lang="el-GR" altLang="el-GR" sz="3600" b="1" u="sng" dirty="0" smtClean="0">
                <a:latin typeface="Times New Roman" pitchFamily="18" charset="0"/>
              </a:rPr>
              <a:t>πετύχουμε</a:t>
            </a:r>
            <a:r>
              <a:rPr lang="el-GR" altLang="el-GR" sz="3600" dirty="0" smtClean="0"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lnSpc>
                <a:spcPct val="150000"/>
              </a:lnSpc>
              <a:buFontTx/>
              <a:buNone/>
            </a:pPr>
            <a:r>
              <a:rPr lang="el-GR" altLang="el-GR" sz="3600" b="1" u="sng" dirty="0" smtClean="0">
                <a:latin typeface="Times New Roman" pitchFamily="18" charset="0"/>
              </a:rPr>
              <a:t>στο απώτερο μέλλον</a:t>
            </a:r>
            <a:r>
              <a:rPr lang="el-GR" altLang="el-GR" sz="3600" dirty="0" smtClean="0">
                <a:latin typeface="Times New Roman" pitchFamily="18" charset="0"/>
              </a:rPr>
              <a:t>. </a:t>
            </a:r>
            <a:endParaRPr lang="el-GR" altLang="el-GR" sz="3600" dirty="0" smtClean="0"/>
          </a:p>
        </p:txBody>
      </p:sp>
      <p:pic>
        <p:nvPicPr>
          <p:cNvPr id="4" name="Picture 5" descr="BD0521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652120" y="0"/>
            <a:ext cx="3810000" cy="356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60425"/>
            <a:ext cx="7772400" cy="641350"/>
          </a:xfrm>
        </p:spPr>
        <p:txBody>
          <a:bodyPr/>
          <a:lstStyle/>
          <a:p>
            <a:pPr algn="ctr" eaLnBrk="1" hangingPunct="1"/>
            <a:r>
              <a:rPr lang="el-GR" altLang="el-GR" sz="3200" b="1" dirty="0" smtClean="0">
                <a:solidFill>
                  <a:schemeClr val="tx1"/>
                </a:solidFill>
                <a:latin typeface="Times New Roman" pitchFamily="18" charset="0"/>
              </a:rPr>
              <a:t>Στόχος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3458344"/>
            <a:ext cx="8229600" cy="3399656"/>
          </a:xfrm>
        </p:spPr>
        <p:txBody>
          <a:bodyPr/>
          <a:lstStyle/>
          <a:p>
            <a:pPr marL="0" indent="0" algn="ctr" eaLnBrk="1" hangingPunct="1">
              <a:lnSpc>
                <a:spcPct val="150000"/>
              </a:lnSpc>
              <a:buFontTx/>
              <a:buNone/>
            </a:pPr>
            <a:r>
              <a:rPr lang="el-GR" altLang="el-GR" sz="3600" dirty="0" smtClean="0">
                <a:latin typeface="Times New Roman" pitchFamily="18" charset="0"/>
              </a:rPr>
              <a:t>Ένας </a:t>
            </a:r>
            <a:r>
              <a:rPr lang="el-GR" altLang="el-GR" sz="3600" b="1" u="sng" dirty="0" smtClean="0">
                <a:latin typeface="Times New Roman" pitchFamily="18" charset="0"/>
              </a:rPr>
              <a:t>γενικός</a:t>
            </a:r>
            <a:r>
              <a:rPr lang="el-GR" altLang="el-GR" sz="3600" dirty="0" smtClean="0">
                <a:latin typeface="Times New Roman" pitchFamily="18" charset="0"/>
              </a:rPr>
              <a:t> προσδιορισμός </a:t>
            </a:r>
          </a:p>
          <a:p>
            <a:pPr marL="0" indent="0" algn="ctr" eaLnBrk="1" hangingPunct="1">
              <a:lnSpc>
                <a:spcPct val="150000"/>
              </a:lnSpc>
              <a:buFontTx/>
              <a:buNone/>
            </a:pPr>
            <a:r>
              <a:rPr lang="el-GR" altLang="el-GR" sz="3600" dirty="0" smtClean="0">
                <a:latin typeface="Times New Roman" pitchFamily="18" charset="0"/>
              </a:rPr>
              <a:t>του τι θέλουμε να </a:t>
            </a:r>
            <a:r>
              <a:rPr lang="el-GR" altLang="el-GR" sz="3600" b="1" u="sng" dirty="0" smtClean="0">
                <a:latin typeface="Times New Roman" pitchFamily="18" charset="0"/>
              </a:rPr>
              <a:t>πετύχουμε</a:t>
            </a:r>
            <a:r>
              <a:rPr lang="el-GR" altLang="el-GR" sz="3600" dirty="0" smtClean="0"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lnSpc>
                <a:spcPct val="150000"/>
              </a:lnSpc>
              <a:buFontTx/>
              <a:buNone/>
            </a:pPr>
            <a:r>
              <a:rPr lang="el-GR" altLang="el-GR" sz="3600" b="1" u="sng" dirty="0" smtClean="0">
                <a:latin typeface="Times New Roman" pitchFamily="18" charset="0"/>
              </a:rPr>
              <a:t>στο μέσο, ή απώτερο μέλλον</a:t>
            </a:r>
            <a:r>
              <a:rPr lang="el-GR" altLang="el-GR" sz="3600" dirty="0" smtClean="0">
                <a:latin typeface="Times New Roman" pitchFamily="18" charset="0"/>
              </a:rPr>
              <a:t>. </a:t>
            </a:r>
          </a:p>
        </p:txBody>
      </p:sp>
      <p:pic>
        <p:nvPicPr>
          <p:cNvPr id="4" name="Picture 4" descr="BD0731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580112" y="0"/>
            <a:ext cx="3795712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665512" y="908720"/>
            <a:ext cx="6478488" cy="641350"/>
          </a:xfrm>
        </p:spPr>
        <p:txBody>
          <a:bodyPr/>
          <a:lstStyle/>
          <a:p>
            <a:pPr algn="ctr" eaLnBrk="1" hangingPunct="1"/>
            <a:r>
              <a:rPr lang="el-GR" altLang="el-GR" sz="3200" b="1" dirty="0" smtClean="0">
                <a:solidFill>
                  <a:schemeClr val="tx1"/>
                </a:solidFill>
                <a:latin typeface="Times New Roman" pitchFamily="18" charset="0"/>
              </a:rPr>
              <a:t>Αντικειμενικός σκοπός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501008"/>
            <a:ext cx="7924800" cy="2594992"/>
          </a:xfrm>
        </p:spPr>
        <p:txBody>
          <a:bodyPr>
            <a:normAutofit fontScale="77500" lnSpcReduction="20000"/>
          </a:bodyPr>
          <a:lstStyle/>
          <a:p>
            <a:pPr marL="0" indent="0" algn="ctr" eaLnBrk="1" hangingPunct="1">
              <a:lnSpc>
                <a:spcPct val="150000"/>
              </a:lnSpc>
              <a:buFontTx/>
              <a:buNone/>
            </a:pPr>
            <a:r>
              <a:rPr lang="el-GR" altLang="el-GR" sz="3600" dirty="0" smtClean="0">
                <a:latin typeface="Times New Roman" pitchFamily="18" charset="0"/>
              </a:rPr>
              <a:t>Ένας </a:t>
            </a:r>
            <a:r>
              <a:rPr lang="el-GR" altLang="el-GR" sz="3600" b="1" u="sng" dirty="0" smtClean="0">
                <a:latin typeface="Times New Roman" pitchFamily="18" charset="0"/>
              </a:rPr>
              <a:t>ειδικός</a:t>
            </a:r>
            <a:r>
              <a:rPr lang="el-GR" altLang="el-GR" sz="3600" dirty="0" smtClean="0">
                <a:latin typeface="Times New Roman" pitchFamily="18" charset="0"/>
              </a:rPr>
              <a:t> προσδιορισμός</a:t>
            </a:r>
          </a:p>
          <a:p>
            <a:pPr marL="0" indent="0" algn="ctr" eaLnBrk="1" hangingPunct="1">
              <a:lnSpc>
                <a:spcPct val="150000"/>
              </a:lnSpc>
              <a:buFontTx/>
              <a:buNone/>
            </a:pPr>
            <a:r>
              <a:rPr lang="el-GR" altLang="el-GR" sz="3600" dirty="0" smtClean="0">
                <a:latin typeface="Times New Roman" pitchFamily="18" charset="0"/>
              </a:rPr>
              <a:t>του τι θέλουμε να </a:t>
            </a:r>
            <a:r>
              <a:rPr lang="el-GR" altLang="el-GR" sz="3600" b="1" u="sng" dirty="0" smtClean="0">
                <a:latin typeface="Times New Roman" pitchFamily="18" charset="0"/>
              </a:rPr>
              <a:t>πετύχουμε</a:t>
            </a:r>
            <a:r>
              <a:rPr lang="el-GR" altLang="el-GR" sz="3600" dirty="0" smtClean="0"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lnSpc>
                <a:spcPct val="150000"/>
              </a:lnSpc>
              <a:buFontTx/>
              <a:buNone/>
            </a:pPr>
            <a:r>
              <a:rPr lang="el-GR" altLang="el-GR" sz="3600" b="1" u="sng" dirty="0" smtClean="0">
                <a:latin typeface="Times New Roman" pitchFamily="18" charset="0"/>
              </a:rPr>
              <a:t>σε συγκεκριμένο (σύντομο) χρονικό διάστημα</a:t>
            </a:r>
            <a:r>
              <a:rPr lang="el-GR" altLang="el-GR" sz="3600" dirty="0" smtClean="0">
                <a:latin typeface="Times New Roman" pitchFamily="18" charset="0"/>
              </a:rPr>
              <a:t>.</a:t>
            </a:r>
          </a:p>
        </p:txBody>
      </p:sp>
      <p:pic>
        <p:nvPicPr>
          <p:cNvPr id="4" name="Picture 5" descr="BD0728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3590925" cy="3494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85788"/>
            <a:ext cx="7772400" cy="1190625"/>
          </a:xfrm>
        </p:spPr>
        <p:txBody>
          <a:bodyPr/>
          <a:lstStyle/>
          <a:p>
            <a:pPr algn="ctr" eaLnBrk="1" hangingPunct="1"/>
            <a:r>
              <a:rPr lang="el-GR" altLang="el-GR" sz="3200" b="1" dirty="0" smtClean="0">
                <a:solidFill>
                  <a:schemeClr val="tx1"/>
                </a:solidFill>
                <a:latin typeface="Times New Roman" pitchFamily="18" charset="0"/>
              </a:rPr>
              <a:t>Σημασία των στόχων </a:t>
            </a:r>
            <a:r>
              <a:rPr lang="en-US" altLang="el-GR" sz="32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altLang="el-GR" sz="32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l-GR" altLang="el-GR" sz="3200" b="1" dirty="0" smtClean="0">
                <a:solidFill>
                  <a:schemeClr val="tx1"/>
                </a:solidFill>
                <a:latin typeface="Times New Roman" pitchFamily="18" charset="0"/>
              </a:rPr>
              <a:t>για τον αθλητικό οργανισμό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09800"/>
            <a:ext cx="8610600" cy="2515344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SzTx/>
              <a:buFont typeface="Wingdings" pitchFamily="2" charset="2"/>
              <a:buChar char="§"/>
            </a:pPr>
            <a:r>
              <a:rPr lang="en-US" altLang="el-GR" sz="3200" dirty="0" smtClean="0">
                <a:latin typeface="Times New Roman" pitchFamily="18" charset="0"/>
              </a:rPr>
              <a:t> </a:t>
            </a:r>
            <a:r>
              <a:rPr lang="el-GR" altLang="el-GR" sz="3200" dirty="0" smtClean="0">
                <a:latin typeface="Times New Roman" pitchFamily="18" charset="0"/>
              </a:rPr>
              <a:t>Δείχνουν την κατεύθυνση που πρέπει να ακολουθηθεί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SzTx/>
              <a:buFont typeface="Wingdings" pitchFamily="2" charset="2"/>
              <a:buChar char="§"/>
            </a:pPr>
            <a:r>
              <a:rPr lang="en-US" altLang="el-GR" sz="3200" dirty="0" smtClean="0">
                <a:latin typeface="Times New Roman" pitchFamily="18" charset="0"/>
              </a:rPr>
              <a:t> </a:t>
            </a:r>
            <a:r>
              <a:rPr lang="el-GR" altLang="el-GR" sz="3200" dirty="0" smtClean="0">
                <a:latin typeface="Times New Roman" pitchFamily="18" charset="0"/>
              </a:rPr>
              <a:t>Λειτουργούν ως πρότυπα απόδοσης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SzTx/>
              <a:buFont typeface="Wingdings" pitchFamily="2" charset="2"/>
              <a:buChar char="§"/>
            </a:pPr>
            <a:r>
              <a:rPr lang="en-US" altLang="el-GR" sz="3200" dirty="0" smtClean="0">
                <a:latin typeface="Times New Roman" pitchFamily="18" charset="0"/>
              </a:rPr>
              <a:t> </a:t>
            </a:r>
            <a:r>
              <a:rPr lang="el-GR" altLang="el-GR" sz="3200" dirty="0" smtClean="0">
                <a:latin typeface="Times New Roman" pitchFamily="18" charset="0"/>
              </a:rPr>
              <a:t>Είναι παράγοντες παρακίνησης του προσωπικού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endParaRPr lang="el-GR" altLang="el-GR" sz="3200" dirty="0" smtClean="0"/>
          </a:p>
        </p:txBody>
      </p:sp>
      <p:graphicFrame>
        <p:nvGraphicFramePr>
          <p:cNvPr id="41986" name="Object 4"/>
          <p:cNvGraphicFramePr>
            <a:graphicFrameLocks noChangeAspect="1"/>
          </p:cNvGraphicFramePr>
          <p:nvPr/>
        </p:nvGraphicFramePr>
        <p:xfrm>
          <a:off x="4283968" y="5080000"/>
          <a:ext cx="3810000" cy="1778000"/>
        </p:xfrm>
        <a:graphic>
          <a:graphicData uri="http://schemas.openxmlformats.org/presentationml/2006/ole">
            <p:oleObj spid="_x0000_s100354" name="Clip" r:id="rId3" imgW="4831920" imgH="22539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763000" cy="4810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l-GR" altLang="el-GR" sz="3200" b="1" dirty="0" smtClean="0">
                <a:solidFill>
                  <a:schemeClr val="tx1"/>
                </a:solidFill>
                <a:latin typeface="Times New Roman" pitchFamily="18" charset="0"/>
              </a:rPr>
              <a:t>Χαρακτηριστικά στόχου </a:t>
            </a:r>
            <a:r>
              <a:rPr lang="en-US" altLang="el-GR" sz="3200" b="1" dirty="0" smtClean="0">
                <a:solidFill>
                  <a:schemeClr val="tx1"/>
                </a:solidFill>
                <a:latin typeface="Times New Roman" pitchFamily="18" charset="0"/>
              </a:rPr>
              <a:t>/ </a:t>
            </a:r>
            <a:r>
              <a:rPr lang="el-GR" altLang="el-GR" sz="3200" b="1" dirty="0" smtClean="0">
                <a:solidFill>
                  <a:schemeClr val="tx1"/>
                </a:solidFill>
                <a:latin typeface="Times New Roman" pitchFamily="18" charset="0"/>
              </a:rPr>
              <a:t>αντικειμενικού σκοπού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SzTx/>
              <a:buFont typeface="Wingdings" pitchFamily="2" charset="2"/>
              <a:buChar char="§"/>
            </a:pPr>
            <a:r>
              <a:rPr lang="en-US" altLang="el-GR" sz="3200" dirty="0" smtClean="0">
                <a:latin typeface="Times New Roman" pitchFamily="18" charset="0"/>
              </a:rPr>
              <a:t> </a:t>
            </a:r>
            <a:r>
              <a:rPr lang="el-GR" altLang="el-GR" sz="3200" dirty="0" smtClean="0">
                <a:latin typeface="Times New Roman" pitchFamily="18" charset="0"/>
              </a:rPr>
              <a:t>Συγκεκριμένος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SzTx/>
              <a:buFont typeface="Wingdings" pitchFamily="2" charset="2"/>
              <a:buChar char="§"/>
            </a:pPr>
            <a:r>
              <a:rPr lang="en-US" altLang="el-GR" sz="3200" dirty="0" smtClean="0">
                <a:latin typeface="Times New Roman" pitchFamily="18" charset="0"/>
              </a:rPr>
              <a:t> </a:t>
            </a:r>
            <a:r>
              <a:rPr lang="el-GR" altLang="el-GR" sz="3200" dirty="0" smtClean="0">
                <a:latin typeface="Times New Roman" pitchFamily="18" charset="0"/>
              </a:rPr>
              <a:t>Μετρήσιμος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SzTx/>
              <a:buFont typeface="Wingdings" pitchFamily="2" charset="2"/>
              <a:buChar char="§"/>
            </a:pPr>
            <a:r>
              <a:rPr lang="en-US" altLang="el-GR" sz="3200" dirty="0" smtClean="0">
                <a:latin typeface="Times New Roman" pitchFamily="18" charset="0"/>
              </a:rPr>
              <a:t> </a:t>
            </a:r>
            <a:r>
              <a:rPr lang="el-GR" altLang="el-GR" sz="3200" dirty="0" smtClean="0">
                <a:latin typeface="Times New Roman" pitchFamily="18" charset="0"/>
              </a:rPr>
              <a:t>Χρονικά προσδιορισμένος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SzTx/>
              <a:buFont typeface="Wingdings" pitchFamily="2" charset="2"/>
              <a:buChar char="§"/>
            </a:pPr>
            <a:r>
              <a:rPr lang="en-US" altLang="el-GR" sz="3200" dirty="0" smtClean="0">
                <a:latin typeface="Times New Roman" pitchFamily="18" charset="0"/>
              </a:rPr>
              <a:t> </a:t>
            </a:r>
            <a:r>
              <a:rPr lang="el-GR" altLang="el-GR" sz="3200" dirty="0" smtClean="0">
                <a:latin typeface="Times New Roman" pitchFamily="18" charset="0"/>
              </a:rPr>
              <a:t>Εφικτός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SzTx/>
              <a:buFont typeface="Wingdings" pitchFamily="2" charset="2"/>
              <a:buChar char="§"/>
            </a:pPr>
            <a:r>
              <a:rPr lang="el-GR" altLang="el-GR" sz="3200" dirty="0" smtClean="0">
                <a:latin typeface="Times New Roman" pitchFamily="18" charset="0"/>
              </a:rPr>
              <a:t> Δίνει έμφαση στο αποτέλεσμα (όχι στη διαδικασία)</a:t>
            </a:r>
            <a:endParaRPr lang="en-US" altLang="el-GR" sz="3200" dirty="0" smtClean="0">
              <a:latin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SzTx/>
              <a:buFont typeface="Wingdings" pitchFamily="2" charset="2"/>
              <a:buChar char="§"/>
            </a:pPr>
            <a:r>
              <a:rPr lang="el-GR" altLang="el-GR" sz="3200" dirty="0" smtClean="0">
                <a:latin typeface="Times New Roman" pitchFamily="18" charset="0"/>
              </a:rPr>
              <a:t>Συμφωνημένος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endParaRPr lang="el-GR" altLang="el-G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41350"/>
          </a:xfrm>
        </p:spPr>
        <p:txBody>
          <a:bodyPr/>
          <a:lstStyle/>
          <a:p>
            <a:pPr algn="ctr" eaLnBrk="1" hangingPunct="1"/>
            <a:r>
              <a:rPr lang="el-GR" altLang="el-GR" sz="3200" b="1" dirty="0" smtClean="0">
                <a:solidFill>
                  <a:schemeClr val="tx1"/>
                </a:solidFill>
                <a:latin typeface="Times New Roman" pitchFamily="18" charset="0"/>
              </a:rPr>
              <a:t>Είδη στόχων – αντικειμενικών σκοπών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SzTx/>
              <a:buFont typeface="Wingdings" pitchFamily="2" charset="2"/>
              <a:buChar char="§"/>
            </a:pPr>
            <a:r>
              <a:rPr lang="el-GR" altLang="el-GR" sz="3200" dirty="0" smtClean="0">
                <a:latin typeface="Times New Roman" pitchFamily="18" charset="0"/>
                <a:cs typeface="Times New Roman" pitchFamily="18" charset="0"/>
              </a:rPr>
              <a:t>Βραχυ</a:t>
            </a:r>
            <a:r>
              <a:rPr lang="en-US" altLang="el-GR" sz="32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l-GR" altLang="el-GR" sz="3200" dirty="0" smtClean="0">
                <a:latin typeface="Times New Roman" pitchFamily="18" charset="0"/>
                <a:cs typeface="Times New Roman" pitchFamily="18" charset="0"/>
              </a:rPr>
              <a:t>μεσο</a:t>
            </a:r>
            <a:r>
              <a:rPr lang="en-US" altLang="el-GR" sz="32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l-GR" altLang="el-GR" sz="3200" dirty="0" smtClean="0">
                <a:latin typeface="Times New Roman" pitchFamily="18" charset="0"/>
                <a:cs typeface="Times New Roman" pitchFamily="18" charset="0"/>
              </a:rPr>
              <a:t>μακροπρόθεσμοι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altLang="el-GR" sz="3200" dirty="0" smtClean="0">
                <a:latin typeface="Times New Roman" pitchFamily="18" charset="0"/>
                <a:cs typeface="Times New Roman" pitchFamily="18" charset="0"/>
              </a:rPr>
              <a:t>Εσωτερικοί, εξωτερικοί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altLang="el-GR" sz="32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Τακτικοί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altLang="el-GR" sz="32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Βελτίωσης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altLang="el-GR" sz="32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Καινοτόμοι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SzTx/>
              <a:buFont typeface="Wingdings" pitchFamily="2" charset="2"/>
              <a:buChar char="§"/>
            </a:pPr>
            <a:endParaRPr lang="el-GR" altLang="el-GR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SzTx/>
              <a:buFont typeface="Wingdings" pitchFamily="2" charset="2"/>
              <a:buChar char="§"/>
            </a:pPr>
            <a:endParaRPr lang="el-GR" altLang="el-GR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endParaRPr lang="el-GR" altLang="el-GR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938" name="Object 4"/>
          <p:cNvGraphicFramePr>
            <a:graphicFrameLocks noChangeAspect="1"/>
          </p:cNvGraphicFramePr>
          <p:nvPr/>
        </p:nvGraphicFramePr>
        <p:xfrm>
          <a:off x="5364088" y="2852936"/>
          <a:ext cx="3094112" cy="3384352"/>
        </p:xfrm>
        <a:graphic>
          <a:graphicData uri="http://schemas.openxmlformats.org/presentationml/2006/ole">
            <p:oleObj spid="_x0000_s101378" name="Clip" r:id="rId3" imgW="3473280" imgH="34729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66800"/>
            <a:ext cx="8382000" cy="9620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l-GR" altLang="el-GR" sz="3200" b="1" dirty="0" smtClean="0">
                <a:solidFill>
                  <a:schemeClr val="tx1"/>
                </a:solidFill>
                <a:latin typeface="Times New Roman" pitchFamily="18" charset="0"/>
              </a:rPr>
              <a:t>Σχέση επιπέδων λήψεων αποφάσεων </a:t>
            </a:r>
            <a:br>
              <a:rPr lang="el-GR" altLang="el-GR" sz="32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l-GR" altLang="el-GR" sz="3200" b="1" dirty="0" smtClean="0">
                <a:solidFill>
                  <a:schemeClr val="tx1"/>
                </a:solidFill>
                <a:latin typeface="Times New Roman" pitchFamily="18" charset="0"/>
              </a:rPr>
              <a:t>με όραμα – στόχο – αντικειμενικό σκοπό</a:t>
            </a:r>
            <a:r>
              <a:rPr lang="el-GR" altLang="el-GR" sz="32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362200"/>
            <a:ext cx="8915400" cy="42672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l-GR" altLang="el-GR" dirty="0" smtClean="0">
              <a:latin typeface="Times New Roman" pitchFamily="18" charset="0"/>
            </a:endParaRPr>
          </a:p>
          <a:p>
            <a:pPr marL="190500" lvl="1" indent="0" eaLnBrk="1" hangingPunct="1">
              <a:buFont typeface="Wingdings 2" pitchFamily="18" charset="2"/>
              <a:buNone/>
            </a:pPr>
            <a:r>
              <a:rPr lang="el-GR" altLang="el-GR" sz="3200" dirty="0" smtClean="0">
                <a:latin typeface="Times New Roman" pitchFamily="18" charset="0"/>
              </a:rPr>
              <a:t>Στρατηγικό      	                  	όραμα </a:t>
            </a:r>
          </a:p>
          <a:p>
            <a:pPr marL="190500" lvl="1" indent="0" eaLnBrk="1" hangingPunct="1">
              <a:buFont typeface="Wingdings 2" pitchFamily="18" charset="2"/>
              <a:buNone/>
            </a:pPr>
            <a:endParaRPr lang="en-US" altLang="el-GR" sz="3200" dirty="0" smtClean="0">
              <a:latin typeface="Times New Roman" pitchFamily="18" charset="0"/>
            </a:endParaRPr>
          </a:p>
          <a:p>
            <a:pPr marL="190500" lvl="1" indent="0" eaLnBrk="1" hangingPunct="1">
              <a:buFont typeface="Wingdings 2" pitchFamily="18" charset="2"/>
              <a:buNone/>
            </a:pPr>
            <a:r>
              <a:rPr lang="el-GR" altLang="el-GR" sz="3200" dirty="0" smtClean="0">
                <a:latin typeface="Times New Roman" pitchFamily="18" charset="0"/>
              </a:rPr>
              <a:t>Διαχειριστικό   		         στόχος  </a:t>
            </a:r>
          </a:p>
          <a:p>
            <a:pPr marL="190500" lvl="1" indent="0" eaLnBrk="1" hangingPunct="1">
              <a:buFont typeface="Wingdings 2" pitchFamily="18" charset="2"/>
              <a:buNone/>
            </a:pPr>
            <a:endParaRPr lang="en-US" altLang="el-GR" sz="3200" dirty="0" smtClean="0">
              <a:latin typeface="Times New Roman" pitchFamily="18" charset="0"/>
            </a:endParaRPr>
          </a:p>
          <a:p>
            <a:pPr marL="190500" lvl="1" indent="0" eaLnBrk="1" hangingPunct="1">
              <a:buFont typeface="Wingdings 2" pitchFamily="18" charset="2"/>
              <a:buNone/>
            </a:pPr>
            <a:r>
              <a:rPr lang="el-GR" altLang="el-GR" sz="3200" dirty="0" smtClean="0">
                <a:latin typeface="Times New Roman" pitchFamily="18" charset="0"/>
              </a:rPr>
              <a:t>Λειτουργικό     			         αντικειμενικός </a:t>
            </a:r>
          </a:p>
          <a:p>
            <a:pPr marL="190500" lvl="1" indent="0" eaLnBrk="1" hangingPunct="1">
              <a:buFont typeface="Wingdings 2" pitchFamily="18" charset="2"/>
              <a:buNone/>
            </a:pPr>
            <a:r>
              <a:rPr lang="el-GR" altLang="el-GR" sz="3200" dirty="0" smtClean="0">
                <a:latin typeface="Times New Roman" pitchFamily="18" charset="0"/>
              </a:rPr>
              <a:t>						σκοπός</a:t>
            </a:r>
          </a:p>
          <a:p>
            <a:pPr marL="0" indent="0" eaLnBrk="1" hangingPunct="1">
              <a:buFontTx/>
              <a:buNone/>
            </a:pPr>
            <a:endParaRPr lang="el-GR" altLang="el-GR" dirty="0" smtClean="0"/>
          </a:p>
        </p:txBody>
      </p:sp>
      <p:sp>
        <p:nvSpPr>
          <p:cNvPr id="13316" name="AutoShape 7"/>
          <p:cNvSpPr>
            <a:spLocks noChangeArrowheads="1"/>
          </p:cNvSpPr>
          <p:nvPr/>
        </p:nvSpPr>
        <p:spPr bwMode="auto">
          <a:xfrm>
            <a:off x="3276600" y="3055938"/>
            <a:ext cx="1828800" cy="381000"/>
          </a:xfrm>
          <a:prstGeom prst="rightArrow">
            <a:avLst>
              <a:gd name="adj1" fmla="val 50000"/>
              <a:gd name="adj2" fmla="val 20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 altLang="el-GR" dirty="0"/>
          </a:p>
        </p:txBody>
      </p:sp>
      <p:sp>
        <p:nvSpPr>
          <p:cNvPr id="13317" name="AutoShape 8"/>
          <p:cNvSpPr>
            <a:spLocks noChangeArrowheads="1"/>
          </p:cNvSpPr>
          <p:nvPr/>
        </p:nvSpPr>
        <p:spPr bwMode="auto">
          <a:xfrm>
            <a:off x="3276600" y="4076700"/>
            <a:ext cx="1828800" cy="381000"/>
          </a:xfrm>
          <a:prstGeom prst="rightArrow">
            <a:avLst>
              <a:gd name="adj1" fmla="val 50000"/>
              <a:gd name="adj2" fmla="val 20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 altLang="el-GR" dirty="0"/>
          </a:p>
        </p:txBody>
      </p:sp>
      <p:sp>
        <p:nvSpPr>
          <p:cNvPr id="13318" name="AutoShape 9"/>
          <p:cNvSpPr>
            <a:spLocks noChangeArrowheads="1"/>
          </p:cNvSpPr>
          <p:nvPr/>
        </p:nvSpPr>
        <p:spPr bwMode="auto">
          <a:xfrm>
            <a:off x="3276600" y="5410200"/>
            <a:ext cx="1828800" cy="381000"/>
          </a:xfrm>
          <a:prstGeom prst="rightArrow">
            <a:avLst>
              <a:gd name="adj1" fmla="val 50000"/>
              <a:gd name="adj2" fmla="val 20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 alt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288</TotalTime>
  <Words>256</Words>
  <Application>Microsoft Office PowerPoint</Application>
  <PresentationFormat>Προβολή στην οθόνη (4:3)</PresentationFormat>
  <Paragraphs>88</Paragraphs>
  <Slides>18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0" baseType="lpstr">
      <vt:lpstr>Ροή</vt:lpstr>
      <vt:lpstr>Clip</vt:lpstr>
      <vt:lpstr>Διαφάνεια 1</vt:lpstr>
      <vt:lpstr>Διαφάνεια 2</vt:lpstr>
      <vt:lpstr>Όραμα</vt:lpstr>
      <vt:lpstr>Στόχος</vt:lpstr>
      <vt:lpstr>Αντικειμενικός σκοπός</vt:lpstr>
      <vt:lpstr>Σημασία των στόχων  για τον αθλητικό οργανισμό</vt:lpstr>
      <vt:lpstr>Χαρακτηριστικά στόχου / αντικειμενικού σκοπού</vt:lpstr>
      <vt:lpstr>Είδη στόχων – αντικειμενικών σκοπών</vt:lpstr>
      <vt:lpstr>Σχέση επιπέδων λήψεων αποφάσεων  με όραμα – στόχο – αντικειμενικό σκοπό 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Αθλητικό μάνατζμεντ είναι: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Επιμόρφωση  Στελεχών του ΕΑΚΝ Αγίου Κοσμά. 30/01/2015</dc:title>
  <dc:creator>user</dc:creator>
  <cp:lastModifiedBy>User</cp:lastModifiedBy>
  <cp:revision>8</cp:revision>
  <dcterms:created xsi:type="dcterms:W3CDTF">2015-01-29T20:59:07Z</dcterms:created>
  <dcterms:modified xsi:type="dcterms:W3CDTF">2023-03-11T08:54:53Z</dcterms:modified>
</cp:coreProperties>
</file>