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9" r:id="rId3"/>
    <p:sldId id="304" r:id="rId4"/>
    <p:sldId id="326" r:id="rId5"/>
    <p:sldId id="308" r:id="rId6"/>
    <p:sldId id="324" r:id="rId7"/>
    <p:sldId id="325" r:id="rId8"/>
    <p:sldId id="309" r:id="rId9"/>
    <p:sldId id="327" r:id="rId10"/>
    <p:sldId id="310" r:id="rId11"/>
    <p:sldId id="307" r:id="rId12"/>
    <p:sldId id="314" r:id="rId13"/>
    <p:sldId id="311" r:id="rId14"/>
    <p:sldId id="312" r:id="rId15"/>
    <p:sldId id="313" r:id="rId16"/>
    <p:sldId id="316" r:id="rId17"/>
    <p:sldId id="317" r:id="rId18"/>
    <p:sldId id="315" r:id="rId19"/>
    <p:sldId id="319" r:id="rId20"/>
    <p:sldId id="318" r:id="rId21"/>
    <p:sldId id="321" r:id="rId22"/>
    <p:sldId id="322" r:id="rId23"/>
    <p:sldId id="334" r:id="rId24"/>
    <p:sldId id="330" r:id="rId25"/>
    <p:sldId id="331" r:id="rId26"/>
    <p:sldId id="332" r:id="rId27"/>
    <p:sldId id="335" r:id="rId28"/>
    <p:sldId id="336" r:id="rId29"/>
    <p:sldId id="3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1" autoAdjust="0"/>
    <p:restoredTop sz="94660"/>
  </p:normalViewPr>
  <p:slideViewPr>
    <p:cSldViewPr snapToGrid="0">
      <p:cViewPr varScale="1">
        <p:scale>
          <a:sx n="83" d="100"/>
          <a:sy n="83" d="100"/>
        </p:scale>
        <p:origin x="66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0534-0097-419B-9F38-14B1288BB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B4DAB-E965-4EFF-853D-C76566337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2600A1-1AA6-4B2E-9F1C-E1B38F194D94}"/>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C0F78C66-FDE6-4B04-9871-AA2424C13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46CB7-1A74-4259-954B-58460F4B2B5A}"/>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138784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F319-4B4C-44E4-B93E-51CB2CAD6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99C83-7364-4E15-BF51-4B540256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109D0-7BC3-4F3D-8CBC-220EC846B343}"/>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58BA5F29-0613-42E0-BD24-79E6BEE50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6CE34-8AAC-4C7B-95D7-394B5A427890}"/>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424623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A91BB-2BCA-42EF-812E-BD41AB8881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43368-35A1-44BF-8B8A-22BD19A61E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1BC8A-20DF-4305-A339-D9149596E66A}"/>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D2302C06-91CA-4E54-AB65-833251728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9D4B2-97B8-4901-877A-93A02CBFF762}"/>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255727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5A921ACE-461C-4E88-9B74-F250BF8765EC}" type="datetimeFigureOut">
              <a:rPr lang="el-GR" smtClean="0"/>
              <a:pPr/>
              <a:t>3/12/2025</a:t>
            </a:fld>
            <a:endParaRPr lang="el-G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l-G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1C237F69-A56B-4AB5-9C4A-F510C233D965}" type="slidenum">
              <a:rPr lang="el-GR" smtClean="0"/>
              <a:pPr/>
              <a:t>‹#›</a:t>
            </a:fld>
            <a:endParaRPr lang="el-GR"/>
          </a:p>
        </p:txBody>
      </p:sp>
    </p:spTree>
    <p:extLst>
      <p:ext uri="{BB962C8B-B14F-4D97-AF65-F5344CB8AC3E}">
        <p14:creationId xmlns:p14="http://schemas.microsoft.com/office/powerpoint/2010/main" val="36135229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A921ACE-461C-4E88-9B74-F250BF8765EC}" type="datetimeFigureOut">
              <a:rPr lang="el-GR" smtClean="0"/>
              <a:pPr/>
              <a:t>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237F69-A56B-4AB5-9C4A-F510C233D965}" type="slidenum">
              <a:rPr lang="el-GR" smtClean="0"/>
              <a:pPr/>
              <a:t>‹#›</a:t>
            </a:fld>
            <a:endParaRPr lang="el-GR"/>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823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A921ACE-461C-4E88-9B74-F250BF8765EC}" type="datetimeFigureOut">
              <a:rPr lang="el-GR" smtClean="0"/>
              <a:pPr/>
              <a:t>3/12/2025</a:t>
            </a:fld>
            <a:endParaRPr lang="el-G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1C237F69-A56B-4AB5-9C4A-F510C233D965}" type="slidenum">
              <a:rPr lang="el-GR" smtClean="0"/>
              <a:pPr/>
              <a:t>‹#›</a:t>
            </a:fld>
            <a:endParaRPr lang="el-GR"/>
          </a:p>
        </p:txBody>
      </p:sp>
      <p:sp>
        <p:nvSpPr>
          <p:cNvPr id="14" name="Footer Placeholder 13"/>
          <p:cNvSpPr>
            <a:spLocks noGrp="1"/>
          </p:cNvSpPr>
          <p:nvPr>
            <p:ph type="ftr" sz="quarter" idx="12"/>
          </p:nvPr>
        </p:nvSpPr>
        <p:spPr/>
        <p:txBody>
          <a:bodyPr/>
          <a:lstStyle/>
          <a:p>
            <a:endParaRPr lang="el-GR"/>
          </a:p>
        </p:txBody>
      </p:sp>
    </p:spTree>
    <p:extLst>
      <p:ext uri="{BB962C8B-B14F-4D97-AF65-F5344CB8AC3E}">
        <p14:creationId xmlns:p14="http://schemas.microsoft.com/office/powerpoint/2010/main" val="13754891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A921ACE-461C-4E88-9B74-F250BF8765EC}" type="datetimeFigureOut">
              <a:rPr lang="el-GR" smtClean="0"/>
              <a:pPr/>
              <a:t>3/12/2025</a:t>
            </a:fld>
            <a:endParaRPr lang="el-GR"/>
          </a:p>
        </p:txBody>
      </p:sp>
      <p:sp>
        <p:nvSpPr>
          <p:cNvPr id="10" name="Slide Number Placeholder 9"/>
          <p:cNvSpPr>
            <a:spLocks noGrp="1"/>
          </p:cNvSpPr>
          <p:nvPr>
            <p:ph type="sldNum" sz="quarter" idx="16"/>
          </p:nvPr>
        </p:nvSpPr>
        <p:spPr/>
        <p:txBody>
          <a:bodyPr rtlCol="0"/>
          <a:lstStyle/>
          <a:p>
            <a:fld id="{1C237F69-A56B-4AB5-9C4A-F510C233D965}" type="slidenum">
              <a:rPr lang="el-GR" smtClean="0"/>
              <a:pPr/>
              <a:t>‹#›</a:t>
            </a:fld>
            <a:endParaRPr lang="el-GR"/>
          </a:p>
        </p:txBody>
      </p:sp>
      <p:sp>
        <p:nvSpPr>
          <p:cNvPr id="12" name="Footer Placeholder 11"/>
          <p:cNvSpPr>
            <a:spLocks noGrp="1"/>
          </p:cNvSpPr>
          <p:nvPr>
            <p:ph type="ftr" sz="quarter" idx="17"/>
          </p:nvPr>
        </p:nvSpPr>
        <p:spPr/>
        <p:txBody>
          <a:bodyPr rtlCol="0"/>
          <a:lstStyle/>
          <a:p>
            <a:endParaRPr lang="el-GR"/>
          </a:p>
        </p:txBody>
      </p:sp>
    </p:spTree>
    <p:extLst>
      <p:ext uri="{BB962C8B-B14F-4D97-AF65-F5344CB8AC3E}">
        <p14:creationId xmlns:p14="http://schemas.microsoft.com/office/powerpoint/2010/main" val="346319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A921ACE-461C-4E88-9B74-F250BF8765EC}" type="datetimeFigureOut">
              <a:rPr lang="el-GR" smtClean="0"/>
              <a:pPr/>
              <a:t>3/12/2025</a:t>
            </a:fld>
            <a:endParaRPr lang="el-GR"/>
          </a:p>
        </p:txBody>
      </p:sp>
      <p:sp>
        <p:nvSpPr>
          <p:cNvPr id="12" name="Slide Number Placeholder 11"/>
          <p:cNvSpPr>
            <a:spLocks noGrp="1"/>
          </p:cNvSpPr>
          <p:nvPr>
            <p:ph type="sldNum" sz="quarter" idx="16"/>
          </p:nvPr>
        </p:nvSpPr>
        <p:spPr/>
        <p:txBody>
          <a:bodyPr rtlCol="0"/>
          <a:lstStyle/>
          <a:p>
            <a:fld id="{1C237F69-A56B-4AB5-9C4A-F510C233D965}" type="slidenum">
              <a:rPr lang="el-GR" smtClean="0"/>
              <a:pPr/>
              <a:t>‹#›</a:t>
            </a:fld>
            <a:endParaRPr lang="el-GR"/>
          </a:p>
        </p:txBody>
      </p:sp>
      <p:sp>
        <p:nvSpPr>
          <p:cNvPr id="14" name="Footer Placeholder 13"/>
          <p:cNvSpPr>
            <a:spLocks noGrp="1"/>
          </p:cNvSpPr>
          <p:nvPr>
            <p:ph type="ftr" sz="quarter" idx="17"/>
          </p:nvPr>
        </p:nvSpPr>
        <p:spPr/>
        <p:txBody>
          <a:bodyPr rtlCol="0"/>
          <a:lstStyle/>
          <a:p>
            <a:endParaRPr lang="el-G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40629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921ACE-461C-4E88-9B74-F250BF8765EC}" type="datetimeFigureOut">
              <a:rPr lang="el-GR" smtClean="0"/>
              <a:pPr/>
              <a:t>3/12/2025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C237F69-A56B-4AB5-9C4A-F510C233D965}" type="slidenum">
              <a:rPr lang="el-GR" smtClean="0"/>
              <a:pPr/>
              <a:t>‹#›</a:t>
            </a:fld>
            <a:endParaRPr lang="el-GR"/>
          </a:p>
        </p:txBody>
      </p:sp>
    </p:spTree>
    <p:extLst>
      <p:ext uri="{BB962C8B-B14F-4D97-AF65-F5344CB8AC3E}">
        <p14:creationId xmlns:p14="http://schemas.microsoft.com/office/powerpoint/2010/main" val="183408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21ACE-461C-4E88-9B74-F250BF8765EC}" type="datetimeFigureOut">
              <a:rPr lang="el-GR" smtClean="0"/>
              <a:pPr/>
              <a:t>3/12/2025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C237F69-A56B-4AB5-9C4A-F510C233D965}" type="slidenum">
              <a:rPr lang="el-GR" smtClean="0"/>
              <a:pPr/>
              <a:t>‹#›</a:t>
            </a:fld>
            <a:endParaRPr lang="el-GR"/>
          </a:p>
        </p:txBody>
      </p:sp>
    </p:spTree>
    <p:extLst>
      <p:ext uri="{BB962C8B-B14F-4D97-AF65-F5344CB8AC3E}">
        <p14:creationId xmlns:p14="http://schemas.microsoft.com/office/powerpoint/2010/main" val="535791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A921ACE-461C-4E88-9B74-F250BF8765EC}" type="datetimeFigureOut">
              <a:rPr lang="el-GR" smtClean="0"/>
              <a:pPr/>
              <a:t>3/12/2025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C237F69-A56B-4AB5-9C4A-F510C233D965}" type="slidenum">
              <a:rPr lang="el-GR" smtClean="0"/>
              <a:pPr/>
              <a:t>‹#›</a:t>
            </a:fld>
            <a:endParaRPr lang="el-G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6735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D9F4-FA72-4D47-82DB-522785ABA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74E8B-D154-40DE-BA56-792D734667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7CA1A-BC76-4A2B-A216-320E0CD9A558}"/>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15BF46FC-946F-42FC-9208-AB0603622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FFEF7-4EE2-47D8-83F8-970A505212F4}"/>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4048454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5A921ACE-461C-4E88-9B74-F250BF8765EC}" type="datetimeFigureOut">
              <a:rPr lang="el-GR" smtClean="0"/>
              <a:pPr/>
              <a:t>3/12/2025</a:t>
            </a:fld>
            <a:endParaRPr lang="el-G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C237F69-A56B-4AB5-9C4A-F510C233D965}" type="slidenum">
              <a:rPr lang="el-GR" smtClean="0"/>
              <a:pPr/>
              <a:t>‹#›</a:t>
            </a:fld>
            <a:endParaRPr lang="el-GR"/>
          </a:p>
        </p:txBody>
      </p:sp>
      <p:sp>
        <p:nvSpPr>
          <p:cNvPr id="14" name="Footer Placeholder 13"/>
          <p:cNvSpPr>
            <a:spLocks noGrp="1"/>
          </p:cNvSpPr>
          <p:nvPr>
            <p:ph type="ftr" sz="quarter" idx="12"/>
          </p:nvPr>
        </p:nvSpPr>
        <p:spPr>
          <a:xfrm>
            <a:off x="2133600" y="6248207"/>
            <a:ext cx="6096000" cy="365125"/>
          </a:xfrm>
        </p:spPr>
        <p:txBody>
          <a:bodyPr rtlCol="0"/>
          <a:lstStyle/>
          <a:p>
            <a:endParaRPr lang="el-G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47409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921ACE-461C-4E88-9B74-F250BF8765EC}" type="datetimeFigureOut">
              <a:rPr lang="el-GR" smtClean="0"/>
              <a:pPr/>
              <a:t>3/12/2025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C237F69-A56B-4AB5-9C4A-F510C233D965}" type="slidenum">
              <a:rPr lang="el-GR" smtClean="0"/>
              <a:pPr/>
              <a:t>‹#›</a:t>
            </a:fld>
            <a:endParaRPr lang="el-GR"/>
          </a:p>
        </p:txBody>
      </p:sp>
    </p:spTree>
    <p:extLst>
      <p:ext uri="{BB962C8B-B14F-4D97-AF65-F5344CB8AC3E}">
        <p14:creationId xmlns:p14="http://schemas.microsoft.com/office/powerpoint/2010/main" val="426364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5A921ACE-461C-4E88-9B74-F250BF8765EC}" type="datetimeFigureOut">
              <a:rPr lang="el-GR" smtClean="0"/>
              <a:pPr/>
              <a:t>3/12/2025</a:t>
            </a:fld>
            <a:endParaRPr lang="el-GR"/>
          </a:p>
        </p:txBody>
      </p:sp>
      <p:sp>
        <p:nvSpPr>
          <p:cNvPr id="5" name="Footer Placeholder 4"/>
          <p:cNvSpPr>
            <a:spLocks noGrp="1"/>
          </p:cNvSpPr>
          <p:nvPr>
            <p:ph type="ftr" sz="quarter" idx="11"/>
          </p:nvPr>
        </p:nvSpPr>
        <p:spPr>
          <a:xfrm>
            <a:off x="609602" y="6248208"/>
            <a:ext cx="7431311" cy="365125"/>
          </a:xfrm>
        </p:spPr>
        <p:txBody>
          <a:bodyPr/>
          <a:lstStyle/>
          <a:p>
            <a:endParaRPr lang="el-G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1C237F69-A56B-4AB5-9C4A-F510C233D965}" type="slidenum">
              <a:rPr lang="el-GR" smtClean="0"/>
              <a:pPr/>
              <a:t>‹#›</a:t>
            </a:fld>
            <a:endParaRPr lang="el-GR"/>
          </a:p>
        </p:txBody>
      </p:sp>
    </p:spTree>
    <p:extLst>
      <p:ext uri="{BB962C8B-B14F-4D97-AF65-F5344CB8AC3E}">
        <p14:creationId xmlns:p14="http://schemas.microsoft.com/office/powerpoint/2010/main" val="26540589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8162-97C8-431C-8188-E66CFF62CC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DC8FF3-26BF-4024-8694-12303E225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0A66B0-2078-49A2-A2EC-DE002B5FC044}"/>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54E03F7B-6DE7-4B12-A02D-184CF331F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89067-B15C-4AA1-B31E-E9C9828B85B1}"/>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34673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1599-2203-4DE1-B5E3-3A13CD7EC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3C8F0-E4D2-43E7-AB5B-AA2D02E5AF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80A063-751E-42EA-8FF9-49BAB687A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D4D69-97AB-4C37-BE46-F8D8F579C4CF}"/>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6" name="Footer Placeholder 5">
            <a:extLst>
              <a:ext uri="{FF2B5EF4-FFF2-40B4-BE49-F238E27FC236}">
                <a16:creationId xmlns:a16="http://schemas.microsoft.com/office/drawing/2014/main" id="{723AAC07-5795-4F48-86E3-2234733F2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31E28-952E-436C-8AE4-DB5583E937B1}"/>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82781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4EBB-B5FF-4839-B517-282E505CB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2C17A8-4B2A-47AA-93B9-3F99269F9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E9B504-40D8-472E-8394-BF7F1A2475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20719-7FFA-4885-A91D-8A6446D16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0905D8-544F-4AEC-BDEE-B5B5B6C567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61B60B-6F22-4EF3-AD70-E85DDE226823}"/>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8" name="Footer Placeholder 7">
            <a:extLst>
              <a:ext uri="{FF2B5EF4-FFF2-40B4-BE49-F238E27FC236}">
                <a16:creationId xmlns:a16="http://schemas.microsoft.com/office/drawing/2014/main" id="{9913C174-ED85-4AE2-B6C9-4172C1F18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7F1E2E-9D99-4C22-8E80-D05D7442F491}"/>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335664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A155-F638-4864-B786-ABD702E97A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798447-25C1-46D2-A093-600BCCF91277}"/>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4" name="Footer Placeholder 3">
            <a:extLst>
              <a:ext uri="{FF2B5EF4-FFF2-40B4-BE49-F238E27FC236}">
                <a16:creationId xmlns:a16="http://schemas.microsoft.com/office/drawing/2014/main" id="{8B04335A-130B-4122-AA97-3BCE2DB181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F9356-B782-4AA3-91F6-8DFD796C45CA}"/>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336840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74366-7E2F-4335-9408-9F01BAA12699}"/>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3" name="Footer Placeholder 2">
            <a:extLst>
              <a:ext uri="{FF2B5EF4-FFF2-40B4-BE49-F238E27FC236}">
                <a16:creationId xmlns:a16="http://schemas.microsoft.com/office/drawing/2014/main" id="{5B912E84-A8C3-472F-B7AD-44D551743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F10E3-FFD2-47D1-90F5-7602A5EB0232}"/>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353332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5DB0-D77F-4E0E-AB0A-C9EE97585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EF7445-960A-410A-BF81-AAB5AF19E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79929-7312-4723-B914-3A0CC3CBB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67F3BF-318C-4677-B1E2-DCCD99335CF5}"/>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6" name="Footer Placeholder 5">
            <a:extLst>
              <a:ext uri="{FF2B5EF4-FFF2-40B4-BE49-F238E27FC236}">
                <a16:creationId xmlns:a16="http://schemas.microsoft.com/office/drawing/2014/main" id="{AD29ADCD-AF9E-4C7E-AFB6-5785EA21F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4CBE-0EDD-4907-897A-92DB57889536}"/>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223074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CE15-A081-4757-A777-7A246643B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50D829-D3C1-44C3-B18B-67CDB1535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561DA5-FA66-481D-AC86-074AB7B94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A535E2-D5D1-4D04-BCF3-837FA55685ED}"/>
              </a:ext>
            </a:extLst>
          </p:cNvPr>
          <p:cNvSpPr>
            <a:spLocks noGrp="1"/>
          </p:cNvSpPr>
          <p:nvPr>
            <p:ph type="dt" sz="half" idx="10"/>
          </p:nvPr>
        </p:nvSpPr>
        <p:spPr/>
        <p:txBody>
          <a:bodyPr/>
          <a:lstStyle/>
          <a:p>
            <a:fld id="{15B92BB8-889A-4E7D-8DDF-87AEF904BEB2}" type="datetimeFigureOut">
              <a:rPr lang="en-US" smtClean="0"/>
              <a:t>12/3/2025</a:t>
            </a:fld>
            <a:endParaRPr lang="en-US"/>
          </a:p>
        </p:txBody>
      </p:sp>
      <p:sp>
        <p:nvSpPr>
          <p:cNvPr id="6" name="Footer Placeholder 5">
            <a:extLst>
              <a:ext uri="{FF2B5EF4-FFF2-40B4-BE49-F238E27FC236}">
                <a16:creationId xmlns:a16="http://schemas.microsoft.com/office/drawing/2014/main" id="{36B34AB3-2B95-40E6-A5D6-C0A522FBB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80892-0FA2-4EF0-B7DE-B0FAF830F53C}"/>
              </a:ext>
            </a:extLst>
          </p:cNvPr>
          <p:cNvSpPr>
            <a:spLocks noGrp="1"/>
          </p:cNvSpPr>
          <p:nvPr>
            <p:ph type="sldNum" sz="quarter" idx="12"/>
          </p:nvPr>
        </p:nvSpPr>
        <p:spPr/>
        <p:txBody>
          <a:bodyPr/>
          <a:lstStyle/>
          <a:p>
            <a:fld id="{E770C02B-97B6-4E0F-BEFE-987C3A5D22C7}" type="slidenum">
              <a:rPr lang="en-US" smtClean="0"/>
              <a:t>‹#›</a:t>
            </a:fld>
            <a:endParaRPr lang="en-US"/>
          </a:p>
        </p:txBody>
      </p:sp>
    </p:spTree>
    <p:extLst>
      <p:ext uri="{BB962C8B-B14F-4D97-AF65-F5344CB8AC3E}">
        <p14:creationId xmlns:p14="http://schemas.microsoft.com/office/powerpoint/2010/main" val="250454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B7FED-6611-441E-A54E-1375E1A65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B0C590-6CE4-44CC-B1F6-50B07CE1F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A7B26-816B-4D50-A05D-782D26B74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92BB8-889A-4E7D-8DDF-87AEF904BEB2}" type="datetimeFigureOut">
              <a:rPr lang="en-US" smtClean="0"/>
              <a:t>12/3/2025</a:t>
            </a:fld>
            <a:endParaRPr lang="en-US"/>
          </a:p>
        </p:txBody>
      </p:sp>
      <p:sp>
        <p:nvSpPr>
          <p:cNvPr id="5" name="Footer Placeholder 4">
            <a:extLst>
              <a:ext uri="{FF2B5EF4-FFF2-40B4-BE49-F238E27FC236}">
                <a16:creationId xmlns:a16="http://schemas.microsoft.com/office/drawing/2014/main" id="{396F47DB-C9B4-4ADA-ADCC-952551A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3BD679-CFCC-472D-9BDE-5F8C0EB49F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0C02B-97B6-4E0F-BEFE-987C3A5D22C7}" type="slidenum">
              <a:rPr lang="en-US" smtClean="0"/>
              <a:t>‹#›</a:t>
            </a:fld>
            <a:endParaRPr lang="en-US"/>
          </a:p>
        </p:txBody>
      </p:sp>
    </p:spTree>
    <p:extLst>
      <p:ext uri="{BB962C8B-B14F-4D97-AF65-F5344CB8AC3E}">
        <p14:creationId xmlns:p14="http://schemas.microsoft.com/office/powerpoint/2010/main" val="225788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0383F96-C314-42EA-A168-47C73EDD2EDF}" type="datetimeFigureOut">
              <a:rPr lang="el-GR" smtClean="0">
                <a:solidFill>
                  <a:srgbClr val="E3DED1">
                    <a:shade val="50000"/>
                  </a:srgbClr>
                </a:solidFill>
              </a:rPr>
              <a:pPr/>
              <a:t>3/12/2025</a:t>
            </a:fld>
            <a:endParaRPr lang="el-GR" dirty="0">
              <a:solidFill>
                <a:srgbClr val="E3DED1">
                  <a:shade val="50000"/>
                </a:srgbClr>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l-GR" dirty="0">
              <a:solidFill>
                <a:srgbClr val="E3DED1">
                  <a:shade val="50000"/>
                </a:srgbClr>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07648E-E6AB-4186-BC8A-DEA7AD0E6201}" type="slidenum">
              <a:rPr lang="el-GR" smtClean="0">
                <a:solidFill>
                  <a:srgbClr val="E3DED1">
                    <a:shade val="50000"/>
                  </a:srgbClr>
                </a:solidFill>
              </a:rPr>
              <a:pPr/>
              <a:t>‹#›</a:t>
            </a:fld>
            <a:endParaRPr lang="el-GR" dirty="0">
              <a:solidFill>
                <a:srgbClr val="E3DED1">
                  <a:shade val="50000"/>
                </a:srgbClr>
              </a:solidFill>
            </a:endParaRPr>
          </a:p>
        </p:txBody>
      </p:sp>
    </p:spTree>
    <p:extLst>
      <p:ext uri="{BB962C8B-B14F-4D97-AF65-F5344CB8AC3E}">
        <p14:creationId xmlns:p14="http://schemas.microsoft.com/office/powerpoint/2010/main" val="2197189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023BC-EC51-4F30-AE82-61D5AC0FE260}"/>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trans="52000" intensity="10"/>
                    </a14:imgEffect>
                  </a14:imgLayer>
                </a14:imgProps>
              </a:ext>
            </a:extLst>
          </a:blip>
          <a:stretch>
            <a:fillRect/>
          </a:stretch>
        </p:blipFill>
        <p:spPr>
          <a:xfrm>
            <a:off x="590550" y="0"/>
            <a:ext cx="11277600" cy="6766560"/>
          </a:xfrm>
          <a:prstGeom prst="rect">
            <a:avLst/>
          </a:prstGeom>
        </p:spPr>
      </p:pic>
      <p:sp>
        <p:nvSpPr>
          <p:cNvPr id="4" name="Title 3">
            <a:extLst>
              <a:ext uri="{FF2B5EF4-FFF2-40B4-BE49-F238E27FC236}">
                <a16:creationId xmlns:a16="http://schemas.microsoft.com/office/drawing/2014/main" id="{99CB0878-5618-4210-88E7-72180E8C28C4}"/>
              </a:ext>
            </a:extLst>
          </p:cNvPr>
          <p:cNvSpPr>
            <a:spLocks noGrp="1"/>
          </p:cNvSpPr>
          <p:nvPr>
            <p:ph type="ctrTitle"/>
          </p:nvPr>
        </p:nvSpPr>
        <p:spPr>
          <a:xfrm>
            <a:off x="1524000" y="301841"/>
            <a:ext cx="9144000" cy="3208121"/>
          </a:xfrm>
        </p:spPr>
        <p:txBody>
          <a:bodyPr>
            <a:normAutofit fontScale="90000"/>
          </a:bodyPr>
          <a:lstStyle/>
          <a:p>
            <a:br>
              <a:rPr lang="el-GR" dirty="0"/>
            </a:br>
            <a:br>
              <a:rPr lang="el-GR" dirty="0"/>
            </a:br>
            <a:br>
              <a:rPr lang="el-GR" dirty="0"/>
            </a:br>
            <a:br>
              <a:rPr lang="el-GR" dirty="0"/>
            </a:br>
            <a:br>
              <a:rPr lang="en-US" dirty="0"/>
            </a:br>
            <a:br>
              <a:rPr lang="en-US" dirty="0"/>
            </a:br>
            <a:r>
              <a:rPr lang="el-GR" b="1" dirty="0">
                <a:solidFill>
                  <a:srgbClr val="C00000"/>
                </a:solidFill>
              </a:rPr>
              <a:t>Grattius v. Archia</a:t>
            </a:r>
            <a:br>
              <a:rPr lang="el-GR" dirty="0"/>
            </a:br>
            <a:r>
              <a:rPr lang="el-GR" b="1" dirty="0"/>
              <a:t>Ρώμη, 62 π.Χ.</a:t>
            </a:r>
            <a:br>
              <a:rPr lang="el-GR" b="1" dirty="0"/>
            </a:br>
            <a:br>
              <a:rPr lang="el-GR" dirty="0"/>
            </a:br>
            <a:endParaRPr lang="en-US" dirty="0"/>
          </a:p>
        </p:txBody>
      </p:sp>
      <p:sp>
        <p:nvSpPr>
          <p:cNvPr id="5" name="Subtitle 4">
            <a:extLst>
              <a:ext uri="{FF2B5EF4-FFF2-40B4-BE49-F238E27FC236}">
                <a16:creationId xmlns:a16="http://schemas.microsoft.com/office/drawing/2014/main" id="{B0910DF5-8281-4A88-81E8-134F483FB28E}"/>
              </a:ext>
            </a:extLst>
          </p:cNvPr>
          <p:cNvSpPr>
            <a:spLocks noGrp="1"/>
          </p:cNvSpPr>
          <p:nvPr>
            <p:ph type="subTitle" idx="1"/>
          </p:nvPr>
        </p:nvSpPr>
        <p:spPr>
          <a:xfrm>
            <a:off x="1524000" y="3178206"/>
            <a:ext cx="9144000" cy="1145219"/>
          </a:xfrm>
        </p:spPr>
        <p:txBody>
          <a:bodyPr>
            <a:normAutofit/>
          </a:bodyPr>
          <a:lstStyle/>
          <a:p>
            <a:r>
              <a:rPr lang="el-GR" sz="4000" b="1" dirty="0">
                <a:solidFill>
                  <a:srgbClr val="C00000"/>
                </a:solidFill>
              </a:rPr>
              <a:t>Μια υπόθεση ιθαγένειας</a:t>
            </a:r>
            <a:endParaRPr lang="en-US" sz="4000" b="1" dirty="0">
              <a:solidFill>
                <a:srgbClr val="C00000"/>
              </a:solidFill>
            </a:endParaRPr>
          </a:p>
        </p:txBody>
      </p:sp>
    </p:spTree>
    <p:extLst>
      <p:ext uri="{BB962C8B-B14F-4D97-AF65-F5344CB8AC3E}">
        <p14:creationId xmlns:p14="http://schemas.microsoft.com/office/powerpoint/2010/main" val="232909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11EF-CBFC-46C3-84B0-EDA62826B881}"/>
              </a:ext>
            </a:extLst>
          </p:cNvPr>
          <p:cNvSpPr>
            <a:spLocks noGrp="1"/>
          </p:cNvSpPr>
          <p:nvPr>
            <p:ph type="title"/>
          </p:nvPr>
        </p:nvSpPr>
        <p:spPr>
          <a:xfrm>
            <a:off x="0" y="0"/>
            <a:ext cx="12192000" cy="825624"/>
          </a:xfrm>
        </p:spPr>
        <p:txBody>
          <a:bodyPr>
            <a:normAutofit/>
          </a:bodyPr>
          <a:lstStyle/>
          <a:p>
            <a:pPr algn="ctr"/>
            <a:r>
              <a:rPr lang="el-GR" sz="3600" dirty="0">
                <a:solidFill>
                  <a:srgbClr val="0070C0"/>
                </a:solidFill>
              </a:rPr>
              <a:t>Μ. Τύλλιος Κικέρων, </a:t>
            </a:r>
            <a:r>
              <a:rPr lang="el-GR" sz="3600" i="1" dirty="0">
                <a:solidFill>
                  <a:srgbClr val="0070C0"/>
                </a:solidFill>
              </a:rPr>
              <a:t>Υπέρ του ποιητή Αύλου Λικίνιου Αρχία</a:t>
            </a:r>
            <a:r>
              <a:rPr lang="en-US" sz="3600" i="1" dirty="0">
                <a:solidFill>
                  <a:srgbClr val="0070C0"/>
                </a:solidFill>
              </a:rPr>
              <a:t>, </a:t>
            </a:r>
            <a:r>
              <a:rPr lang="en-US" sz="3600" dirty="0">
                <a:solidFill>
                  <a:srgbClr val="0070C0"/>
                </a:solidFill>
              </a:rPr>
              <a:t>1.</a:t>
            </a:r>
          </a:p>
        </p:txBody>
      </p:sp>
      <p:sp>
        <p:nvSpPr>
          <p:cNvPr id="3" name="Content Placeholder 2">
            <a:extLst>
              <a:ext uri="{FF2B5EF4-FFF2-40B4-BE49-F238E27FC236}">
                <a16:creationId xmlns:a16="http://schemas.microsoft.com/office/drawing/2014/main" id="{8AF21A3D-AA74-4209-A83B-1FF12C71EB1F}"/>
              </a:ext>
            </a:extLst>
          </p:cNvPr>
          <p:cNvSpPr>
            <a:spLocks noGrp="1"/>
          </p:cNvSpPr>
          <p:nvPr>
            <p:ph idx="1"/>
          </p:nvPr>
        </p:nvSpPr>
        <p:spPr>
          <a:xfrm>
            <a:off x="-1" y="914400"/>
            <a:ext cx="12191999" cy="5943599"/>
          </a:xfrm>
        </p:spPr>
        <p:txBody>
          <a:bodyPr>
            <a:normAutofit fontScale="85000" lnSpcReduction="20000"/>
          </a:bodyPr>
          <a:lstStyle/>
          <a:p>
            <a:pPr marL="0" indent="0">
              <a:buNone/>
            </a:pPr>
            <a:r>
              <a:rPr lang="el-GR" dirty="0"/>
              <a:t>Εάν έχω κάποιο ταλέντο,</a:t>
            </a:r>
            <a:r>
              <a:rPr lang="en-US" dirty="0"/>
              <a:t> </a:t>
            </a:r>
            <a:r>
              <a:rPr lang="el-GR" dirty="0"/>
              <a:t>κύριοι δικαστές (και γνωρίζω πόσο περιορισμένο είναι αυτό), ή αν έχω κάποια άνεση λόγου (και δεν αρνούμαι ότι σ’ αυτήν είμαι αρκετά έμπειρος), ή ακόμη αν σ’ αυτόν τον τομέα της ρητορικής έχω κάποια θεωρητική γνώση που προέρχεται από τη σπουδή και τη μάθηση των άριστων τεχνών (και ομολογώ ότι σε καμιά στιγμή της ζωής μου δεν απομακρύνθηκα από αυτές), πρωτίστως ο Αύλος Λικίνιος θα έπρεπε να ζητήσει να του αποδώσω τους καρπούς όλων αυτών των προσόντων σχεδόν αυτοδικαίως. Πράγματι, όσο μακριά μπορεί ο νους μου να ανασκοπήσει στο παρελθόν και να ανακαλέσει τις πιο παλιές αναμνήσεις της παιδικής μου ηλικίας, ανατρέχοντας μέχρι εκεί, βλέπω ότι αυτός υπήρξε για μένα ο καθοδηγητής και στην επιλογή και στη συνέχιση αυτών των σπουδών. Αν όμως αυτή η φωνή, που διαμορφώθηκε από τις παροτρύνσεις και τις διδαχές του, υπήρξε σωτήρια για κάποιους πολλές φορές, εκείνον τον ίδιο, από τον οποίο παρέλαβα το εργαλείο με το οποίο μπόρεσα να προσφέρω βοήθεια σε όλους τους άλλους και να σώσω μερικούς, εκείνον πρώτα από όλους προφανώς οφείλω, στο μέτρο των δυνατοτήτων μου, και να βοηθήσω και να σώσω.</a:t>
            </a:r>
            <a:endParaRPr lang="en-US" dirty="0"/>
          </a:p>
          <a:p>
            <a:pPr marL="0" indent="0">
              <a:buNone/>
            </a:pPr>
            <a:r>
              <a:rPr lang="en-US" sz="2300" i="1" dirty="0">
                <a:solidFill>
                  <a:srgbClr val="0070C0"/>
                </a:solidFill>
              </a:rPr>
              <a:t>Si quid </a:t>
            </a:r>
            <a:r>
              <a:rPr lang="en-US" sz="2300" i="1" dirty="0" err="1">
                <a:solidFill>
                  <a:srgbClr val="0070C0"/>
                </a:solidFill>
              </a:rPr>
              <a:t>est</a:t>
            </a:r>
            <a:r>
              <a:rPr lang="en-US" sz="2300" i="1" dirty="0">
                <a:solidFill>
                  <a:srgbClr val="0070C0"/>
                </a:solidFill>
              </a:rPr>
              <a:t> in me </a:t>
            </a:r>
            <a:r>
              <a:rPr lang="en-US" sz="2300" i="1" dirty="0" err="1">
                <a:solidFill>
                  <a:srgbClr val="0070C0"/>
                </a:solidFill>
              </a:rPr>
              <a:t>ingeni</a:t>
            </a:r>
            <a:r>
              <a:rPr lang="en-US" sz="2300" i="1" dirty="0">
                <a:solidFill>
                  <a:srgbClr val="0070C0"/>
                </a:solidFill>
              </a:rPr>
              <a:t>, </a:t>
            </a:r>
            <a:r>
              <a:rPr lang="en-US" sz="2300" i="1" dirty="0" err="1">
                <a:solidFill>
                  <a:srgbClr val="0070C0"/>
                </a:solidFill>
              </a:rPr>
              <a:t>iudices</a:t>
            </a:r>
            <a:r>
              <a:rPr lang="en-US" sz="2300" i="1" dirty="0">
                <a:solidFill>
                  <a:srgbClr val="0070C0"/>
                </a:solidFill>
              </a:rPr>
              <a:t>, quod </a:t>
            </a:r>
            <a:r>
              <a:rPr lang="en-US" sz="2300" i="1" dirty="0" err="1">
                <a:solidFill>
                  <a:srgbClr val="0070C0"/>
                </a:solidFill>
              </a:rPr>
              <a:t>sentio</a:t>
            </a:r>
            <a:r>
              <a:rPr lang="en-US" sz="2300" i="1" dirty="0">
                <a:solidFill>
                  <a:srgbClr val="0070C0"/>
                </a:solidFill>
              </a:rPr>
              <a:t> </a:t>
            </a:r>
            <a:r>
              <a:rPr lang="en-US" sz="2300" i="1" dirty="0" err="1">
                <a:solidFill>
                  <a:srgbClr val="0070C0"/>
                </a:solidFill>
              </a:rPr>
              <a:t>quam</a:t>
            </a:r>
            <a:r>
              <a:rPr lang="en-US" sz="2300" i="1" dirty="0">
                <a:solidFill>
                  <a:srgbClr val="0070C0"/>
                </a:solidFill>
              </a:rPr>
              <a:t> sit </a:t>
            </a:r>
            <a:r>
              <a:rPr lang="en-US" sz="2300" i="1" dirty="0" err="1">
                <a:solidFill>
                  <a:srgbClr val="0070C0"/>
                </a:solidFill>
              </a:rPr>
              <a:t>exiguum</a:t>
            </a:r>
            <a:r>
              <a:rPr lang="en-US" sz="2300" i="1" dirty="0">
                <a:solidFill>
                  <a:srgbClr val="0070C0"/>
                </a:solidFill>
              </a:rPr>
              <a:t>, </a:t>
            </a:r>
            <a:r>
              <a:rPr lang="en-US" sz="2300" i="1" dirty="0" err="1">
                <a:solidFill>
                  <a:srgbClr val="0070C0"/>
                </a:solidFill>
              </a:rPr>
              <a:t>aut</a:t>
            </a:r>
            <a:r>
              <a:rPr lang="en-US" sz="2300" i="1" dirty="0">
                <a:solidFill>
                  <a:srgbClr val="0070C0"/>
                </a:solidFill>
              </a:rPr>
              <a:t> </a:t>
            </a:r>
            <a:r>
              <a:rPr lang="en-US" sz="2300" i="1" dirty="0" err="1">
                <a:solidFill>
                  <a:srgbClr val="0070C0"/>
                </a:solidFill>
              </a:rPr>
              <a:t>si</a:t>
            </a:r>
            <a:r>
              <a:rPr lang="en-US" sz="2300" i="1" dirty="0">
                <a:solidFill>
                  <a:srgbClr val="0070C0"/>
                </a:solidFill>
              </a:rPr>
              <a:t> qua </a:t>
            </a:r>
            <a:r>
              <a:rPr lang="en-US" sz="2300" i="1" dirty="0" err="1">
                <a:solidFill>
                  <a:srgbClr val="0070C0"/>
                </a:solidFill>
              </a:rPr>
              <a:t>exercitatio</a:t>
            </a:r>
            <a:r>
              <a:rPr lang="en-US" sz="2300" i="1" dirty="0">
                <a:solidFill>
                  <a:srgbClr val="0070C0"/>
                </a:solidFill>
              </a:rPr>
              <a:t> </a:t>
            </a:r>
            <a:r>
              <a:rPr lang="en-US" sz="2300" i="1" dirty="0" err="1">
                <a:solidFill>
                  <a:srgbClr val="0070C0"/>
                </a:solidFill>
              </a:rPr>
              <a:t>dicendi</a:t>
            </a:r>
            <a:r>
              <a:rPr lang="en-US" sz="2300" i="1" dirty="0">
                <a:solidFill>
                  <a:srgbClr val="0070C0"/>
                </a:solidFill>
              </a:rPr>
              <a:t>, in qua me non </a:t>
            </a:r>
            <a:r>
              <a:rPr lang="en-US" sz="2300" i="1" dirty="0" err="1">
                <a:solidFill>
                  <a:srgbClr val="0070C0"/>
                </a:solidFill>
              </a:rPr>
              <a:t>infitior</a:t>
            </a:r>
            <a:r>
              <a:rPr lang="en-US" sz="2300" i="1" dirty="0">
                <a:solidFill>
                  <a:srgbClr val="0070C0"/>
                </a:solidFill>
              </a:rPr>
              <a:t> </a:t>
            </a:r>
            <a:r>
              <a:rPr lang="en-US" sz="2300" i="1" dirty="0" err="1">
                <a:solidFill>
                  <a:srgbClr val="0070C0"/>
                </a:solidFill>
              </a:rPr>
              <a:t>mediocriter</a:t>
            </a:r>
            <a:r>
              <a:rPr lang="en-US" sz="2300" i="1" dirty="0">
                <a:solidFill>
                  <a:srgbClr val="0070C0"/>
                </a:solidFill>
              </a:rPr>
              <a:t> </a:t>
            </a:r>
            <a:r>
              <a:rPr lang="en-US" sz="2300" i="1" dirty="0" err="1">
                <a:solidFill>
                  <a:srgbClr val="0070C0"/>
                </a:solidFill>
              </a:rPr>
              <a:t>esse</a:t>
            </a:r>
            <a:r>
              <a:rPr lang="en-US" sz="2300" i="1" dirty="0">
                <a:solidFill>
                  <a:srgbClr val="0070C0"/>
                </a:solidFill>
              </a:rPr>
              <a:t> </a:t>
            </a:r>
            <a:r>
              <a:rPr lang="en-US" sz="2300" i="1" dirty="0" err="1">
                <a:solidFill>
                  <a:srgbClr val="0070C0"/>
                </a:solidFill>
              </a:rPr>
              <a:t>versatum</a:t>
            </a:r>
            <a:r>
              <a:rPr lang="en-US" sz="2300" i="1" dirty="0">
                <a:solidFill>
                  <a:srgbClr val="0070C0"/>
                </a:solidFill>
              </a:rPr>
              <a:t>, </a:t>
            </a:r>
            <a:r>
              <a:rPr lang="en-US" sz="2300" i="1" dirty="0" err="1">
                <a:solidFill>
                  <a:srgbClr val="0070C0"/>
                </a:solidFill>
              </a:rPr>
              <a:t>aut</a:t>
            </a:r>
            <a:r>
              <a:rPr lang="en-US" sz="2300" i="1" dirty="0">
                <a:solidFill>
                  <a:srgbClr val="0070C0"/>
                </a:solidFill>
              </a:rPr>
              <a:t> </a:t>
            </a:r>
            <a:r>
              <a:rPr lang="en-US" sz="2300" i="1" dirty="0" err="1">
                <a:solidFill>
                  <a:srgbClr val="0070C0"/>
                </a:solidFill>
              </a:rPr>
              <a:t>si</a:t>
            </a:r>
            <a:r>
              <a:rPr lang="en-US" sz="2300" i="1" dirty="0">
                <a:solidFill>
                  <a:srgbClr val="0070C0"/>
                </a:solidFill>
              </a:rPr>
              <a:t> </a:t>
            </a:r>
            <a:r>
              <a:rPr lang="en-US" sz="2300" i="1" dirty="0" err="1">
                <a:solidFill>
                  <a:srgbClr val="0070C0"/>
                </a:solidFill>
              </a:rPr>
              <a:t>huiusce</a:t>
            </a:r>
            <a:r>
              <a:rPr lang="en-US" sz="2300" i="1" dirty="0">
                <a:solidFill>
                  <a:srgbClr val="0070C0"/>
                </a:solidFill>
              </a:rPr>
              <a:t> rei ratio </a:t>
            </a:r>
            <a:r>
              <a:rPr lang="en-US" sz="2300" i="1" dirty="0" err="1">
                <a:solidFill>
                  <a:srgbClr val="0070C0"/>
                </a:solidFill>
              </a:rPr>
              <a:t>aliqua</a:t>
            </a:r>
            <a:r>
              <a:rPr lang="en-US" sz="2300" i="1" dirty="0">
                <a:solidFill>
                  <a:srgbClr val="0070C0"/>
                </a:solidFill>
              </a:rPr>
              <a:t> ab </a:t>
            </a:r>
            <a:r>
              <a:rPr lang="en-US" sz="2300" i="1" dirty="0" err="1">
                <a:solidFill>
                  <a:srgbClr val="0070C0"/>
                </a:solidFill>
              </a:rPr>
              <a:t>optimarum</a:t>
            </a:r>
            <a:r>
              <a:rPr lang="en-US" sz="2300" i="1" dirty="0">
                <a:solidFill>
                  <a:srgbClr val="0070C0"/>
                </a:solidFill>
              </a:rPr>
              <a:t> </a:t>
            </a:r>
            <a:r>
              <a:rPr lang="en-US" sz="2300" i="1" dirty="0" err="1">
                <a:solidFill>
                  <a:srgbClr val="0070C0"/>
                </a:solidFill>
              </a:rPr>
              <a:t>artium</a:t>
            </a:r>
            <a:r>
              <a:rPr lang="en-US" sz="2300" i="1" dirty="0">
                <a:solidFill>
                  <a:srgbClr val="0070C0"/>
                </a:solidFill>
              </a:rPr>
              <a:t> </a:t>
            </a:r>
            <a:r>
              <a:rPr lang="en-US" sz="2300" i="1" dirty="0" err="1">
                <a:solidFill>
                  <a:srgbClr val="0070C0"/>
                </a:solidFill>
              </a:rPr>
              <a:t>studiis</a:t>
            </a:r>
            <a:r>
              <a:rPr lang="en-US" sz="2300" i="1" dirty="0">
                <a:solidFill>
                  <a:srgbClr val="0070C0"/>
                </a:solidFill>
              </a:rPr>
              <a:t> ac </a:t>
            </a:r>
            <a:r>
              <a:rPr lang="en-US" sz="2300" i="1" dirty="0" err="1">
                <a:solidFill>
                  <a:srgbClr val="0070C0"/>
                </a:solidFill>
              </a:rPr>
              <a:t>disciplina</a:t>
            </a:r>
            <a:r>
              <a:rPr lang="en-US" sz="2300" i="1" dirty="0">
                <a:solidFill>
                  <a:srgbClr val="0070C0"/>
                </a:solidFill>
              </a:rPr>
              <a:t> </a:t>
            </a:r>
            <a:r>
              <a:rPr lang="en-US" sz="2300" i="1" dirty="0" err="1">
                <a:solidFill>
                  <a:srgbClr val="0070C0"/>
                </a:solidFill>
              </a:rPr>
              <a:t>profecta</a:t>
            </a:r>
            <a:r>
              <a:rPr lang="en-US" sz="2300" i="1" dirty="0">
                <a:solidFill>
                  <a:srgbClr val="0070C0"/>
                </a:solidFill>
              </a:rPr>
              <a:t>, a qua ego </a:t>
            </a:r>
            <a:r>
              <a:rPr lang="en-US" sz="2300" i="1" dirty="0" err="1">
                <a:solidFill>
                  <a:srgbClr val="0070C0"/>
                </a:solidFill>
              </a:rPr>
              <a:t>nullum</a:t>
            </a:r>
            <a:r>
              <a:rPr lang="en-US" sz="2300" i="1" dirty="0">
                <a:solidFill>
                  <a:srgbClr val="0070C0"/>
                </a:solidFill>
              </a:rPr>
              <a:t> </a:t>
            </a:r>
            <a:r>
              <a:rPr lang="en-US" sz="2300" i="1" dirty="0" err="1">
                <a:solidFill>
                  <a:srgbClr val="0070C0"/>
                </a:solidFill>
              </a:rPr>
              <a:t>confiteor</a:t>
            </a:r>
            <a:r>
              <a:rPr lang="en-US" sz="2300" i="1" dirty="0">
                <a:solidFill>
                  <a:srgbClr val="0070C0"/>
                </a:solidFill>
              </a:rPr>
              <a:t> aetatis </a:t>
            </a:r>
            <a:r>
              <a:rPr lang="en-US" sz="2300" i="1" dirty="0" err="1">
                <a:solidFill>
                  <a:srgbClr val="0070C0"/>
                </a:solidFill>
              </a:rPr>
              <a:t>meae</a:t>
            </a:r>
            <a:r>
              <a:rPr lang="en-US" sz="2300" i="1" dirty="0">
                <a:solidFill>
                  <a:srgbClr val="0070C0"/>
                </a:solidFill>
              </a:rPr>
              <a:t> tempus </a:t>
            </a:r>
            <a:r>
              <a:rPr lang="en-US" sz="2300" i="1" dirty="0" err="1">
                <a:solidFill>
                  <a:srgbClr val="0070C0"/>
                </a:solidFill>
              </a:rPr>
              <a:t>abhorruisse</a:t>
            </a:r>
            <a:r>
              <a:rPr lang="en-US" sz="2300" i="1" dirty="0">
                <a:solidFill>
                  <a:srgbClr val="0070C0"/>
                </a:solidFill>
              </a:rPr>
              <a:t>, </a:t>
            </a:r>
            <a:r>
              <a:rPr lang="en-US" sz="2300" i="1" dirty="0" err="1">
                <a:solidFill>
                  <a:srgbClr val="0070C0"/>
                </a:solidFill>
              </a:rPr>
              <a:t>earum</a:t>
            </a:r>
            <a:r>
              <a:rPr lang="en-US" sz="2300" i="1" dirty="0">
                <a:solidFill>
                  <a:srgbClr val="0070C0"/>
                </a:solidFill>
              </a:rPr>
              <a:t> rerum omnium vel in </a:t>
            </a:r>
            <a:r>
              <a:rPr lang="en-US" sz="2300" i="1" dirty="0" err="1">
                <a:solidFill>
                  <a:srgbClr val="0070C0"/>
                </a:solidFill>
              </a:rPr>
              <a:t>primis</a:t>
            </a:r>
            <a:r>
              <a:rPr lang="en-US" sz="2300" i="1" dirty="0">
                <a:solidFill>
                  <a:srgbClr val="0070C0"/>
                </a:solidFill>
              </a:rPr>
              <a:t> hic A. </a:t>
            </a:r>
            <a:r>
              <a:rPr lang="en-US" sz="2300" i="1" dirty="0" err="1">
                <a:solidFill>
                  <a:srgbClr val="0070C0"/>
                </a:solidFill>
              </a:rPr>
              <a:t>Licinius</a:t>
            </a:r>
            <a:r>
              <a:rPr lang="en-US" sz="2300" i="1" dirty="0">
                <a:solidFill>
                  <a:srgbClr val="0070C0"/>
                </a:solidFill>
              </a:rPr>
              <a:t> </a:t>
            </a:r>
            <a:r>
              <a:rPr lang="en-US" sz="2300" i="1" dirty="0" err="1">
                <a:solidFill>
                  <a:srgbClr val="0070C0"/>
                </a:solidFill>
              </a:rPr>
              <a:t>fructum</a:t>
            </a:r>
            <a:r>
              <a:rPr lang="en-US" sz="2300" i="1" dirty="0">
                <a:solidFill>
                  <a:srgbClr val="0070C0"/>
                </a:solidFill>
              </a:rPr>
              <a:t> a me </a:t>
            </a:r>
            <a:r>
              <a:rPr lang="en-US" sz="2300" i="1" dirty="0" err="1">
                <a:solidFill>
                  <a:srgbClr val="0070C0"/>
                </a:solidFill>
              </a:rPr>
              <a:t>repetere</a:t>
            </a:r>
            <a:r>
              <a:rPr lang="en-US" sz="2300" i="1" dirty="0">
                <a:solidFill>
                  <a:srgbClr val="0070C0"/>
                </a:solidFill>
              </a:rPr>
              <a:t> </a:t>
            </a:r>
            <a:r>
              <a:rPr lang="en-US" sz="2300" i="1" dirty="0" err="1">
                <a:solidFill>
                  <a:srgbClr val="0070C0"/>
                </a:solidFill>
              </a:rPr>
              <a:t>prope</a:t>
            </a:r>
            <a:r>
              <a:rPr lang="en-US" sz="2300" i="1" dirty="0">
                <a:solidFill>
                  <a:srgbClr val="0070C0"/>
                </a:solidFill>
              </a:rPr>
              <a:t> </a:t>
            </a:r>
            <a:r>
              <a:rPr lang="en-US" sz="2300" i="1" dirty="0" err="1">
                <a:solidFill>
                  <a:srgbClr val="0070C0"/>
                </a:solidFill>
              </a:rPr>
              <a:t>suo</a:t>
            </a:r>
            <a:r>
              <a:rPr lang="en-US" sz="2300" i="1" dirty="0">
                <a:solidFill>
                  <a:srgbClr val="0070C0"/>
                </a:solidFill>
              </a:rPr>
              <a:t> </a:t>
            </a:r>
            <a:r>
              <a:rPr lang="en-US" sz="2300" i="1" dirty="0" err="1">
                <a:solidFill>
                  <a:srgbClr val="0070C0"/>
                </a:solidFill>
              </a:rPr>
              <a:t>iure</a:t>
            </a:r>
            <a:r>
              <a:rPr lang="en-US" sz="2300" i="1" dirty="0">
                <a:solidFill>
                  <a:srgbClr val="0070C0"/>
                </a:solidFill>
              </a:rPr>
              <a:t> </a:t>
            </a:r>
            <a:r>
              <a:rPr lang="en-US" sz="2300" i="1" dirty="0" err="1">
                <a:solidFill>
                  <a:srgbClr val="0070C0"/>
                </a:solidFill>
              </a:rPr>
              <a:t>debet</a:t>
            </a:r>
            <a:r>
              <a:rPr lang="en-US" sz="2300" i="1" dirty="0">
                <a:solidFill>
                  <a:srgbClr val="0070C0"/>
                </a:solidFill>
              </a:rPr>
              <a:t>. </a:t>
            </a:r>
            <a:r>
              <a:rPr lang="en-US" sz="2300" i="1" dirty="0" err="1">
                <a:solidFill>
                  <a:srgbClr val="0070C0"/>
                </a:solidFill>
              </a:rPr>
              <a:t>nam</a:t>
            </a:r>
            <a:r>
              <a:rPr lang="en-US" sz="2300" i="1" dirty="0">
                <a:solidFill>
                  <a:srgbClr val="0070C0"/>
                </a:solidFill>
              </a:rPr>
              <a:t> </a:t>
            </a:r>
            <a:r>
              <a:rPr lang="en-US" sz="2300" i="1" dirty="0" err="1">
                <a:solidFill>
                  <a:srgbClr val="0070C0"/>
                </a:solidFill>
              </a:rPr>
              <a:t>quoad</a:t>
            </a:r>
            <a:r>
              <a:rPr lang="en-US" sz="2300" i="1" dirty="0">
                <a:solidFill>
                  <a:srgbClr val="0070C0"/>
                </a:solidFill>
              </a:rPr>
              <a:t> </a:t>
            </a:r>
            <a:r>
              <a:rPr lang="en-US" sz="2300" i="1" dirty="0" err="1">
                <a:solidFill>
                  <a:srgbClr val="0070C0"/>
                </a:solidFill>
              </a:rPr>
              <a:t>longissime</a:t>
            </a:r>
            <a:r>
              <a:rPr lang="en-US" sz="2300" i="1" dirty="0">
                <a:solidFill>
                  <a:srgbClr val="0070C0"/>
                </a:solidFill>
              </a:rPr>
              <a:t> </a:t>
            </a:r>
            <a:r>
              <a:rPr lang="en-US" sz="2300" i="1" dirty="0" err="1">
                <a:solidFill>
                  <a:srgbClr val="0070C0"/>
                </a:solidFill>
              </a:rPr>
              <a:t>potest</a:t>
            </a:r>
            <a:r>
              <a:rPr lang="en-US" sz="2300" i="1" dirty="0">
                <a:solidFill>
                  <a:srgbClr val="0070C0"/>
                </a:solidFill>
              </a:rPr>
              <a:t> </a:t>
            </a:r>
            <a:r>
              <a:rPr lang="en-US" sz="2300" i="1" dirty="0" err="1">
                <a:solidFill>
                  <a:srgbClr val="0070C0"/>
                </a:solidFill>
              </a:rPr>
              <a:t>mens</a:t>
            </a:r>
            <a:r>
              <a:rPr lang="en-US" sz="2300" i="1" dirty="0">
                <a:solidFill>
                  <a:srgbClr val="0070C0"/>
                </a:solidFill>
              </a:rPr>
              <a:t> </a:t>
            </a:r>
            <a:r>
              <a:rPr lang="en-US" sz="2300" i="1" dirty="0" err="1">
                <a:solidFill>
                  <a:srgbClr val="0070C0"/>
                </a:solidFill>
              </a:rPr>
              <a:t>mea</a:t>
            </a:r>
            <a:r>
              <a:rPr lang="en-US" sz="2300" i="1" dirty="0">
                <a:solidFill>
                  <a:srgbClr val="0070C0"/>
                </a:solidFill>
              </a:rPr>
              <a:t> </a:t>
            </a:r>
            <a:r>
              <a:rPr lang="en-US" sz="2300" i="1" dirty="0" err="1">
                <a:solidFill>
                  <a:srgbClr val="0070C0"/>
                </a:solidFill>
              </a:rPr>
              <a:t>respicere</a:t>
            </a:r>
            <a:r>
              <a:rPr lang="en-US" sz="2300" i="1" dirty="0">
                <a:solidFill>
                  <a:srgbClr val="0070C0"/>
                </a:solidFill>
              </a:rPr>
              <a:t> </a:t>
            </a:r>
            <a:r>
              <a:rPr lang="en-US" sz="2300" i="1" dirty="0" err="1">
                <a:solidFill>
                  <a:srgbClr val="0070C0"/>
                </a:solidFill>
              </a:rPr>
              <a:t>spatium</a:t>
            </a:r>
            <a:r>
              <a:rPr lang="en-US" sz="2300" i="1" dirty="0">
                <a:solidFill>
                  <a:srgbClr val="0070C0"/>
                </a:solidFill>
              </a:rPr>
              <a:t> </a:t>
            </a:r>
            <a:r>
              <a:rPr lang="en-US" sz="2300" i="1" dirty="0" err="1">
                <a:solidFill>
                  <a:srgbClr val="0070C0"/>
                </a:solidFill>
              </a:rPr>
              <a:t>praeteriti</a:t>
            </a:r>
            <a:r>
              <a:rPr lang="en-US" sz="2300" i="1" dirty="0">
                <a:solidFill>
                  <a:srgbClr val="0070C0"/>
                </a:solidFill>
              </a:rPr>
              <a:t> </a:t>
            </a:r>
            <a:r>
              <a:rPr lang="en-US" sz="2300" i="1" dirty="0" err="1">
                <a:solidFill>
                  <a:srgbClr val="0070C0"/>
                </a:solidFill>
              </a:rPr>
              <a:t>temporis</a:t>
            </a:r>
            <a:r>
              <a:rPr lang="en-US" sz="2300" i="1" dirty="0">
                <a:solidFill>
                  <a:srgbClr val="0070C0"/>
                </a:solidFill>
              </a:rPr>
              <a:t> et </a:t>
            </a:r>
            <a:r>
              <a:rPr lang="en-US" sz="2300" i="1" dirty="0" err="1">
                <a:solidFill>
                  <a:srgbClr val="0070C0"/>
                </a:solidFill>
              </a:rPr>
              <a:t>pueritiae</a:t>
            </a:r>
            <a:r>
              <a:rPr lang="en-US" sz="2300" i="1" dirty="0">
                <a:solidFill>
                  <a:srgbClr val="0070C0"/>
                </a:solidFill>
              </a:rPr>
              <a:t> memoriam </a:t>
            </a:r>
            <a:r>
              <a:rPr lang="en-US" sz="2300" i="1" dirty="0" err="1">
                <a:solidFill>
                  <a:srgbClr val="0070C0"/>
                </a:solidFill>
              </a:rPr>
              <a:t>recordari</a:t>
            </a:r>
            <a:r>
              <a:rPr lang="en-US" sz="2300" i="1" dirty="0">
                <a:solidFill>
                  <a:srgbClr val="0070C0"/>
                </a:solidFill>
              </a:rPr>
              <a:t> </a:t>
            </a:r>
            <a:r>
              <a:rPr lang="en-US" sz="2300" i="1" dirty="0" err="1">
                <a:solidFill>
                  <a:srgbClr val="0070C0"/>
                </a:solidFill>
              </a:rPr>
              <a:t>ultimam</a:t>
            </a:r>
            <a:r>
              <a:rPr lang="en-US" sz="2300" i="1" dirty="0">
                <a:solidFill>
                  <a:srgbClr val="0070C0"/>
                </a:solidFill>
              </a:rPr>
              <a:t>, </a:t>
            </a:r>
            <a:r>
              <a:rPr lang="en-US" sz="2300" i="1" dirty="0" err="1">
                <a:solidFill>
                  <a:srgbClr val="0070C0"/>
                </a:solidFill>
              </a:rPr>
              <a:t>inde</a:t>
            </a:r>
            <a:r>
              <a:rPr lang="en-US" sz="2300" i="1" dirty="0">
                <a:solidFill>
                  <a:srgbClr val="0070C0"/>
                </a:solidFill>
              </a:rPr>
              <a:t> </a:t>
            </a:r>
            <a:r>
              <a:rPr lang="en-US" sz="2300" i="1" dirty="0" err="1">
                <a:solidFill>
                  <a:srgbClr val="0070C0"/>
                </a:solidFill>
              </a:rPr>
              <a:t>usque</a:t>
            </a:r>
            <a:r>
              <a:rPr lang="en-US" sz="2300" i="1" dirty="0">
                <a:solidFill>
                  <a:srgbClr val="0070C0"/>
                </a:solidFill>
              </a:rPr>
              <a:t> </a:t>
            </a:r>
            <a:r>
              <a:rPr lang="en-US" sz="2300" i="1" dirty="0" err="1">
                <a:solidFill>
                  <a:srgbClr val="0070C0"/>
                </a:solidFill>
              </a:rPr>
              <a:t>repetens</a:t>
            </a:r>
            <a:r>
              <a:rPr lang="en-US" sz="2300" i="1" dirty="0">
                <a:solidFill>
                  <a:srgbClr val="0070C0"/>
                </a:solidFill>
              </a:rPr>
              <a:t> </a:t>
            </a:r>
            <a:r>
              <a:rPr lang="en-US" sz="2300" i="1" dirty="0" err="1">
                <a:solidFill>
                  <a:srgbClr val="0070C0"/>
                </a:solidFill>
              </a:rPr>
              <a:t>hunc</a:t>
            </a:r>
            <a:r>
              <a:rPr lang="en-US" sz="2300" i="1" dirty="0">
                <a:solidFill>
                  <a:srgbClr val="0070C0"/>
                </a:solidFill>
              </a:rPr>
              <a:t> video mihi </a:t>
            </a:r>
            <a:r>
              <a:rPr lang="en-US" sz="2300" i="1" dirty="0" err="1">
                <a:solidFill>
                  <a:srgbClr val="0070C0"/>
                </a:solidFill>
              </a:rPr>
              <a:t>principem</a:t>
            </a:r>
            <a:r>
              <a:rPr lang="en-US" sz="2300" i="1" dirty="0">
                <a:solidFill>
                  <a:srgbClr val="0070C0"/>
                </a:solidFill>
              </a:rPr>
              <a:t> et ad </a:t>
            </a:r>
            <a:r>
              <a:rPr lang="en-US" sz="2300" i="1" dirty="0" err="1">
                <a:solidFill>
                  <a:srgbClr val="0070C0"/>
                </a:solidFill>
              </a:rPr>
              <a:t>suscipiendam</a:t>
            </a:r>
            <a:r>
              <a:rPr lang="en-US" sz="2300" i="1" dirty="0">
                <a:solidFill>
                  <a:srgbClr val="0070C0"/>
                </a:solidFill>
              </a:rPr>
              <a:t> et ad </a:t>
            </a:r>
            <a:r>
              <a:rPr lang="en-US" sz="2300" i="1" dirty="0" err="1">
                <a:solidFill>
                  <a:srgbClr val="0070C0"/>
                </a:solidFill>
              </a:rPr>
              <a:t>ingrediendam</a:t>
            </a:r>
            <a:r>
              <a:rPr lang="en-US" sz="2300" i="1" dirty="0">
                <a:solidFill>
                  <a:srgbClr val="0070C0"/>
                </a:solidFill>
              </a:rPr>
              <a:t> </a:t>
            </a:r>
            <a:r>
              <a:rPr lang="en-US" sz="2300" i="1" dirty="0" err="1">
                <a:solidFill>
                  <a:srgbClr val="0070C0"/>
                </a:solidFill>
              </a:rPr>
              <a:t>rationem</a:t>
            </a:r>
            <a:r>
              <a:rPr lang="en-US" sz="2300" i="1" dirty="0">
                <a:solidFill>
                  <a:srgbClr val="0070C0"/>
                </a:solidFill>
              </a:rPr>
              <a:t> </a:t>
            </a:r>
            <a:r>
              <a:rPr lang="en-US" sz="2300" i="1" dirty="0" err="1">
                <a:solidFill>
                  <a:srgbClr val="0070C0"/>
                </a:solidFill>
              </a:rPr>
              <a:t>horum</a:t>
            </a:r>
            <a:r>
              <a:rPr lang="en-US" sz="2300" i="1" dirty="0">
                <a:solidFill>
                  <a:srgbClr val="0070C0"/>
                </a:solidFill>
              </a:rPr>
              <a:t> </a:t>
            </a:r>
            <a:r>
              <a:rPr lang="en-US" sz="2300" i="1" dirty="0" err="1">
                <a:solidFill>
                  <a:srgbClr val="0070C0"/>
                </a:solidFill>
              </a:rPr>
              <a:t>studiorum</a:t>
            </a:r>
            <a:r>
              <a:rPr lang="en-US" sz="2300" i="1" dirty="0">
                <a:solidFill>
                  <a:srgbClr val="0070C0"/>
                </a:solidFill>
              </a:rPr>
              <a:t> </a:t>
            </a:r>
            <a:r>
              <a:rPr lang="en-US" sz="2300" i="1" dirty="0" err="1">
                <a:solidFill>
                  <a:srgbClr val="0070C0"/>
                </a:solidFill>
              </a:rPr>
              <a:t>exstitisse</a:t>
            </a:r>
            <a:r>
              <a:rPr lang="en-US" sz="2300" i="1" dirty="0">
                <a:solidFill>
                  <a:srgbClr val="0070C0"/>
                </a:solidFill>
              </a:rPr>
              <a:t>. quod </a:t>
            </a:r>
            <a:r>
              <a:rPr lang="en-US" sz="2300" i="1" dirty="0" err="1">
                <a:solidFill>
                  <a:srgbClr val="0070C0"/>
                </a:solidFill>
              </a:rPr>
              <a:t>si</a:t>
            </a:r>
            <a:r>
              <a:rPr lang="en-US" sz="2300" i="1" dirty="0">
                <a:solidFill>
                  <a:srgbClr val="0070C0"/>
                </a:solidFill>
              </a:rPr>
              <a:t> </a:t>
            </a:r>
            <a:r>
              <a:rPr lang="en-US" sz="2300" i="1" dirty="0" err="1">
                <a:solidFill>
                  <a:srgbClr val="0070C0"/>
                </a:solidFill>
              </a:rPr>
              <a:t>haec</a:t>
            </a:r>
            <a:r>
              <a:rPr lang="en-US" sz="2300" i="1" dirty="0">
                <a:solidFill>
                  <a:srgbClr val="0070C0"/>
                </a:solidFill>
              </a:rPr>
              <a:t> </a:t>
            </a:r>
            <a:r>
              <a:rPr lang="en-US" sz="2300" i="1" dirty="0" err="1">
                <a:solidFill>
                  <a:srgbClr val="0070C0"/>
                </a:solidFill>
              </a:rPr>
              <a:t>vox</a:t>
            </a:r>
            <a:r>
              <a:rPr lang="en-US" sz="2300" i="1" dirty="0">
                <a:solidFill>
                  <a:srgbClr val="0070C0"/>
                </a:solidFill>
              </a:rPr>
              <a:t> </a:t>
            </a:r>
            <a:r>
              <a:rPr lang="en-US" sz="2300" i="1" dirty="0" err="1">
                <a:solidFill>
                  <a:srgbClr val="0070C0"/>
                </a:solidFill>
              </a:rPr>
              <a:t>huius</a:t>
            </a:r>
            <a:r>
              <a:rPr lang="en-US" sz="2300" i="1" dirty="0">
                <a:solidFill>
                  <a:srgbClr val="0070C0"/>
                </a:solidFill>
              </a:rPr>
              <a:t> </a:t>
            </a:r>
            <a:r>
              <a:rPr lang="en-US" sz="2300" i="1" dirty="0" err="1">
                <a:solidFill>
                  <a:srgbClr val="0070C0"/>
                </a:solidFill>
              </a:rPr>
              <a:t>hortatu</a:t>
            </a:r>
            <a:r>
              <a:rPr lang="en-US" sz="2300" i="1" dirty="0">
                <a:solidFill>
                  <a:srgbClr val="0070C0"/>
                </a:solidFill>
              </a:rPr>
              <a:t> </a:t>
            </a:r>
            <a:r>
              <a:rPr lang="en-US" sz="2300" i="1" dirty="0" err="1">
                <a:solidFill>
                  <a:srgbClr val="0070C0"/>
                </a:solidFill>
              </a:rPr>
              <a:t>praeceptisque</a:t>
            </a:r>
            <a:r>
              <a:rPr lang="en-US" sz="2300" i="1" dirty="0">
                <a:solidFill>
                  <a:srgbClr val="0070C0"/>
                </a:solidFill>
              </a:rPr>
              <a:t> </a:t>
            </a:r>
            <a:r>
              <a:rPr lang="en-US" sz="2300" i="1" dirty="0" err="1">
                <a:solidFill>
                  <a:srgbClr val="0070C0"/>
                </a:solidFill>
              </a:rPr>
              <a:t>conformata</a:t>
            </a:r>
            <a:r>
              <a:rPr lang="en-US" sz="2300" i="1" dirty="0">
                <a:solidFill>
                  <a:srgbClr val="0070C0"/>
                </a:solidFill>
              </a:rPr>
              <a:t> non </a:t>
            </a:r>
            <a:r>
              <a:rPr lang="en-US" sz="2300" i="1" dirty="0" err="1">
                <a:solidFill>
                  <a:srgbClr val="0070C0"/>
                </a:solidFill>
              </a:rPr>
              <a:t>nullis</a:t>
            </a:r>
            <a:r>
              <a:rPr lang="en-US" sz="2300" i="1" dirty="0">
                <a:solidFill>
                  <a:srgbClr val="0070C0"/>
                </a:solidFill>
              </a:rPr>
              <a:t> </a:t>
            </a:r>
            <a:r>
              <a:rPr lang="en-US" sz="2300" i="1" dirty="0" err="1">
                <a:solidFill>
                  <a:srgbClr val="0070C0"/>
                </a:solidFill>
              </a:rPr>
              <a:t>aliquando</a:t>
            </a:r>
            <a:r>
              <a:rPr lang="en-US" sz="2300" i="1" dirty="0">
                <a:solidFill>
                  <a:srgbClr val="0070C0"/>
                </a:solidFill>
              </a:rPr>
              <a:t> </a:t>
            </a:r>
            <a:r>
              <a:rPr lang="en-US" sz="2300" i="1" dirty="0" err="1">
                <a:solidFill>
                  <a:srgbClr val="0070C0"/>
                </a:solidFill>
              </a:rPr>
              <a:t>saluti</a:t>
            </a:r>
            <a:r>
              <a:rPr lang="en-US" sz="2300" i="1" dirty="0">
                <a:solidFill>
                  <a:srgbClr val="0070C0"/>
                </a:solidFill>
              </a:rPr>
              <a:t> </a:t>
            </a:r>
            <a:r>
              <a:rPr lang="en-US" sz="2300" i="1" dirty="0" err="1">
                <a:solidFill>
                  <a:srgbClr val="0070C0"/>
                </a:solidFill>
              </a:rPr>
              <a:t>fuit</a:t>
            </a:r>
            <a:r>
              <a:rPr lang="en-US" sz="2300" i="1" dirty="0">
                <a:solidFill>
                  <a:srgbClr val="0070C0"/>
                </a:solidFill>
              </a:rPr>
              <a:t>, a quo id </a:t>
            </a:r>
            <a:r>
              <a:rPr lang="en-US" sz="2300" i="1" dirty="0" err="1">
                <a:solidFill>
                  <a:srgbClr val="0070C0"/>
                </a:solidFill>
              </a:rPr>
              <a:t>accepimus</a:t>
            </a:r>
            <a:r>
              <a:rPr lang="en-US" sz="2300" i="1" dirty="0">
                <a:solidFill>
                  <a:srgbClr val="0070C0"/>
                </a:solidFill>
              </a:rPr>
              <a:t> quo ceteris </a:t>
            </a:r>
            <a:r>
              <a:rPr lang="en-US" sz="2300" i="1" dirty="0" err="1">
                <a:solidFill>
                  <a:srgbClr val="0070C0"/>
                </a:solidFill>
              </a:rPr>
              <a:t>opitulari</a:t>
            </a:r>
            <a:r>
              <a:rPr lang="en-US" sz="2300" i="1" dirty="0">
                <a:solidFill>
                  <a:srgbClr val="0070C0"/>
                </a:solidFill>
              </a:rPr>
              <a:t> et </a:t>
            </a:r>
            <a:r>
              <a:rPr lang="en-US" sz="2300" i="1" dirty="0" err="1">
                <a:solidFill>
                  <a:srgbClr val="0070C0"/>
                </a:solidFill>
              </a:rPr>
              <a:t>alios</a:t>
            </a:r>
            <a:r>
              <a:rPr lang="en-US" sz="2300" i="1" dirty="0">
                <a:solidFill>
                  <a:srgbClr val="0070C0"/>
                </a:solidFill>
              </a:rPr>
              <a:t> </a:t>
            </a:r>
            <a:r>
              <a:rPr lang="en-US" sz="2300" i="1" dirty="0" err="1">
                <a:solidFill>
                  <a:srgbClr val="0070C0"/>
                </a:solidFill>
              </a:rPr>
              <a:t>servare</a:t>
            </a:r>
            <a:r>
              <a:rPr lang="en-US" sz="2300" i="1" dirty="0">
                <a:solidFill>
                  <a:srgbClr val="0070C0"/>
                </a:solidFill>
              </a:rPr>
              <a:t> </a:t>
            </a:r>
            <a:r>
              <a:rPr lang="en-US" sz="2300" i="1" dirty="0" err="1">
                <a:solidFill>
                  <a:srgbClr val="0070C0"/>
                </a:solidFill>
              </a:rPr>
              <a:t>possemus</a:t>
            </a:r>
            <a:r>
              <a:rPr lang="en-US" sz="2300" i="1" dirty="0">
                <a:solidFill>
                  <a:srgbClr val="0070C0"/>
                </a:solidFill>
              </a:rPr>
              <a:t>, </a:t>
            </a:r>
            <a:r>
              <a:rPr lang="en-US" sz="2300" i="1" dirty="0" err="1">
                <a:solidFill>
                  <a:srgbClr val="0070C0"/>
                </a:solidFill>
              </a:rPr>
              <a:t>huic</a:t>
            </a:r>
            <a:r>
              <a:rPr lang="en-US" sz="2300" i="1" dirty="0">
                <a:solidFill>
                  <a:srgbClr val="0070C0"/>
                </a:solidFill>
              </a:rPr>
              <a:t> </a:t>
            </a:r>
            <a:r>
              <a:rPr lang="en-US" sz="2300" i="1" dirty="0" err="1">
                <a:solidFill>
                  <a:srgbClr val="0070C0"/>
                </a:solidFill>
              </a:rPr>
              <a:t>profecto</a:t>
            </a:r>
            <a:r>
              <a:rPr lang="en-US" sz="2300" i="1" dirty="0">
                <a:solidFill>
                  <a:srgbClr val="0070C0"/>
                </a:solidFill>
              </a:rPr>
              <a:t> </a:t>
            </a:r>
            <a:r>
              <a:rPr lang="en-US" sz="2300" i="1" dirty="0" err="1">
                <a:solidFill>
                  <a:srgbClr val="0070C0"/>
                </a:solidFill>
              </a:rPr>
              <a:t>ipsi</a:t>
            </a:r>
            <a:r>
              <a:rPr lang="en-US" sz="2300" i="1" dirty="0">
                <a:solidFill>
                  <a:srgbClr val="0070C0"/>
                </a:solidFill>
              </a:rPr>
              <a:t>, quantum </a:t>
            </a:r>
            <a:r>
              <a:rPr lang="en-US" sz="2300" i="1" dirty="0" err="1">
                <a:solidFill>
                  <a:srgbClr val="0070C0"/>
                </a:solidFill>
              </a:rPr>
              <a:t>est</a:t>
            </a:r>
            <a:r>
              <a:rPr lang="en-US" sz="2300" i="1" dirty="0">
                <a:solidFill>
                  <a:srgbClr val="0070C0"/>
                </a:solidFill>
              </a:rPr>
              <a:t> </a:t>
            </a:r>
            <a:r>
              <a:rPr lang="en-US" sz="2300" i="1" dirty="0" err="1">
                <a:solidFill>
                  <a:srgbClr val="0070C0"/>
                </a:solidFill>
              </a:rPr>
              <a:t>situm</a:t>
            </a:r>
            <a:r>
              <a:rPr lang="en-US" sz="2300" i="1" dirty="0">
                <a:solidFill>
                  <a:srgbClr val="0070C0"/>
                </a:solidFill>
              </a:rPr>
              <a:t> in nobis, et </a:t>
            </a:r>
            <a:r>
              <a:rPr lang="en-US" sz="2300" i="1" dirty="0" err="1">
                <a:solidFill>
                  <a:srgbClr val="0070C0"/>
                </a:solidFill>
              </a:rPr>
              <a:t>opem</a:t>
            </a:r>
            <a:r>
              <a:rPr lang="en-US" sz="2300" i="1" dirty="0">
                <a:solidFill>
                  <a:srgbClr val="0070C0"/>
                </a:solidFill>
              </a:rPr>
              <a:t> et </a:t>
            </a:r>
            <a:r>
              <a:rPr lang="en-US" sz="2300" i="1" dirty="0" err="1">
                <a:solidFill>
                  <a:srgbClr val="0070C0"/>
                </a:solidFill>
              </a:rPr>
              <a:t>salutem</a:t>
            </a:r>
            <a:r>
              <a:rPr lang="en-US" sz="2300" i="1" dirty="0">
                <a:solidFill>
                  <a:srgbClr val="0070C0"/>
                </a:solidFill>
              </a:rPr>
              <a:t> </a:t>
            </a:r>
            <a:r>
              <a:rPr lang="en-US" sz="2300" i="1" dirty="0" err="1">
                <a:solidFill>
                  <a:srgbClr val="0070C0"/>
                </a:solidFill>
              </a:rPr>
              <a:t>ferre</a:t>
            </a:r>
            <a:r>
              <a:rPr lang="en-US" sz="2300" i="1" dirty="0">
                <a:solidFill>
                  <a:srgbClr val="0070C0"/>
                </a:solidFill>
              </a:rPr>
              <a:t> </a:t>
            </a:r>
            <a:r>
              <a:rPr lang="en-US" sz="2300" i="1" dirty="0" err="1">
                <a:solidFill>
                  <a:srgbClr val="0070C0"/>
                </a:solidFill>
              </a:rPr>
              <a:t>debemus</a:t>
            </a:r>
            <a:r>
              <a:rPr lang="en-US" sz="2300" i="1" dirty="0">
                <a:solidFill>
                  <a:srgbClr val="0070C0"/>
                </a:solidFill>
              </a:rPr>
              <a:t>. </a:t>
            </a:r>
            <a:r>
              <a:rPr lang="en-US" sz="2300" i="1" dirty="0">
                <a:solidFill>
                  <a:srgbClr val="002060"/>
                </a:solidFill>
              </a:rPr>
              <a:t>[2] ac ne </a:t>
            </a:r>
            <a:r>
              <a:rPr lang="en-US" sz="2300" i="1" dirty="0" err="1">
                <a:solidFill>
                  <a:srgbClr val="002060"/>
                </a:solidFill>
              </a:rPr>
              <a:t>quis</a:t>
            </a:r>
            <a:r>
              <a:rPr lang="en-US" sz="2300" i="1" dirty="0">
                <a:solidFill>
                  <a:srgbClr val="002060"/>
                </a:solidFill>
              </a:rPr>
              <a:t> a nobis hoc </a:t>
            </a:r>
            <a:r>
              <a:rPr lang="en-US" sz="2300" i="1" dirty="0" err="1">
                <a:solidFill>
                  <a:srgbClr val="002060"/>
                </a:solidFill>
              </a:rPr>
              <a:t>ita</a:t>
            </a:r>
            <a:r>
              <a:rPr lang="en-US" sz="2300" i="1" dirty="0">
                <a:solidFill>
                  <a:srgbClr val="002060"/>
                </a:solidFill>
              </a:rPr>
              <a:t> </a:t>
            </a:r>
            <a:r>
              <a:rPr lang="en-US" sz="2300" i="1" dirty="0" err="1">
                <a:solidFill>
                  <a:srgbClr val="002060"/>
                </a:solidFill>
              </a:rPr>
              <a:t>dici</a:t>
            </a:r>
            <a:r>
              <a:rPr lang="en-US" sz="2300" i="1" dirty="0">
                <a:solidFill>
                  <a:srgbClr val="002060"/>
                </a:solidFill>
              </a:rPr>
              <a:t> forte </a:t>
            </a:r>
            <a:r>
              <a:rPr lang="en-US" sz="2300" i="1" dirty="0" err="1">
                <a:solidFill>
                  <a:srgbClr val="002060"/>
                </a:solidFill>
              </a:rPr>
              <a:t>miretur</a:t>
            </a:r>
            <a:r>
              <a:rPr lang="en-US" sz="2300" i="1" dirty="0">
                <a:solidFill>
                  <a:srgbClr val="002060"/>
                </a:solidFill>
              </a:rPr>
              <a:t>, quod alia </a:t>
            </a:r>
            <a:r>
              <a:rPr lang="en-US" sz="2300" i="1" dirty="0" err="1">
                <a:solidFill>
                  <a:srgbClr val="002060"/>
                </a:solidFill>
              </a:rPr>
              <a:t>quaedam</a:t>
            </a:r>
            <a:r>
              <a:rPr lang="en-US" sz="2300" i="1" dirty="0">
                <a:solidFill>
                  <a:srgbClr val="002060"/>
                </a:solidFill>
              </a:rPr>
              <a:t> in hoc </a:t>
            </a:r>
            <a:r>
              <a:rPr lang="en-US" sz="2300" i="1" dirty="0" err="1">
                <a:solidFill>
                  <a:srgbClr val="002060"/>
                </a:solidFill>
              </a:rPr>
              <a:t>facultas</a:t>
            </a:r>
            <a:r>
              <a:rPr lang="en-US" sz="2300" i="1" dirty="0">
                <a:solidFill>
                  <a:srgbClr val="002060"/>
                </a:solidFill>
              </a:rPr>
              <a:t> sit </a:t>
            </a:r>
            <a:r>
              <a:rPr lang="en-US" sz="2300" i="1" dirty="0" err="1">
                <a:solidFill>
                  <a:srgbClr val="002060"/>
                </a:solidFill>
              </a:rPr>
              <a:t>ingeni</a:t>
            </a:r>
            <a:r>
              <a:rPr lang="en-US" sz="2300" i="1" dirty="0">
                <a:solidFill>
                  <a:srgbClr val="002060"/>
                </a:solidFill>
              </a:rPr>
              <a:t> </a:t>
            </a:r>
            <a:r>
              <a:rPr lang="en-US" sz="2300" i="1" dirty="0" err="1">
                <a:solidFill>
                  <a:srgbClr val="002060"/>
                </a:solidFill>
              </a:rPr>
              <a:t>neque</a:t>
            </a:r>
            <a:r>
              <a:rPr lang="en-US" sz="2300" i="1" dirty="0">
                <a:solidFill>
                  <a:srgbClr val="002060"/>
                </a:solidFill>
              </a:rPr>
              <a:t> </a:t>
            </a:r>
            <a:r>
              <a:rPr lang="en-US" sz="2300" i="1" dirty="0" err="1">
                <a:solidFill>
                  <a:srgbClr val="002060"/>
                </a:solidFill>
              </a:rPr>
              <a:t>haec</a:t>
            </a:r>
            <a:r>
              <a:rPr lang="en-US" sz="2300" i="1" dirty="0">
                <a:solidFill>
                  <a:srgbClr val="002060"/>
                </a:solidFill>
              </a:rPr>
              <a:t> </a:t>
            </a:r>
            <a:r>
              <a:rPr lang="en-US" sz="2300" i="1" dirty="0" err="1">
                <a:solidFill>
                  <a:srgbClr val="002060"/>
                </a:solidFill>
              </a:rPr>
              <a:t>dicendi</a:t>
            </a:r>
            <a:r>
              <a:rPr lang="en-US" sz="2300" i="1" dirty="0">
                <a:solidFill>
                  <a:srgbClr val="002060"/>
                </a:solidFill>
              </a:rPr>
              <a:t> ratio </a:t>
            </a:r>
            <a:r>
              <a:rPr lang="en-US" sz="2300" i="1" dirty="0" err="1">
                <a:solidFill>
                  <a:srgbClr val="002060"/>
                </a:solidFill>
              </a:rPr>
              <a:t>aut</a:t>
            </a:r>
            <a:r>
              <a:rPr lang="en-US" sz="2300" i="1" dirty="0">
                <a:solidFill>
                  <a:srgbClr val="002060"/>
                </a:solidFill>
              </a:rPr>
              <a:t> </a:t>
            </a:r>
            <a:r>
              <a:rPr lang="en-US" sz="2300" i="1" dirty="0" err="1">
                <a:solidFill>
                  <a:srgbClr val="002060"/>
                </a:solidFill>
              </a:rPr>
              <a:t>disciplina</a:t>
            </a:r>
            <a:r>
              <a:rPr lang="en-US" sz="2300" i="1" dirty="0">
                <a:solidFill>
                  <a:srgbClr val="002060"/>
                </a:solidFill>
              </a:rPr>
              <a:t>, ne </a:t>
            </a:r>
            <a:r>
              <a:rPr lang="en-US" sz="2300" i="1" dirty="0" err="1">
                <a:solidFill>
                  <a:srgbClr val="002060"/>
                </a:solidFill>
              </a:rPr>
              <a:t>nos</a:t>
            </a:r>
            <a:r>
              <a:rPr lang="en-US" sz="2300" i="1" dirty="0">
                <a:solidFill>
                  <a:srgbClr val="002060"/>
                </a:solidFill>
              </a:rPr>
              <a:t> </a:t>
            </a:r>
            <a:r>
              <a:rPr lang="en-US" sz="2300" i="1" dirty="0" err="1">
                <a:solidFill>
                  <a:srgbClr val="002060"/>
                </a:solidFill>
              </a:rPr>
              <a:t>quidem</a:t>
            </a:r>
            <a:r>
              <a:rPr lang="en-US" sz="2300" i="1" dirty="0">
                <a:solidFill>
                  <a:srgbClr val="002060"/>
                </a:solidFill>
              </a:rPr>
              <a:t> huic </a:t>
            </a:r>
            <a:r>
              <a:rPr lang="en-US" sz="2300" i="1" dirty="0" err="1">
                <a:solidFill>
                  <a:srgbClr val="002060"/>
                </a:solidFill>
              </a:rPr>
              <a:t>uni</a:t>
            </a:r>
            <a:r>
              <a:rPr lang="en-US" sz="2300" i="1" dirty="0">
                <a:solidFill>
                  <a:srgbClr val="002060"/>
                </a:solidFill>
              </a:rPr>
              <a:t> studio </a:t>
            </a:r>
            <a:r>
              <a:rPr lang="en-US" sz="2300" i="1" dirty="0" err="1">
                <a:solidFill>
                  <a:srgbClr val="002060"/>
                </a:solidFill>
              </a:rPr>
              <a:t>penitus</a:t>
            </a:r>
            <a:r>
              <a:rPr lang="en-US" sz="2300" i="1" dirty="0">
                <a:solidFill>
                  <a:srgbClr val="002060"/>
                </a:solidFill>
              </a:rPr>
              <a:t> </a:t>
            </a:r>
            <a:r>
              <a:rPr lang="en-US" sz="2300" i="1" dirty="0" err="1">
                <a:solidFill>
                  <a:srgbClr val="002060"/>
                </a:solidFill>
              </a:rPr>
              <a:t>umquam</a:t>
            </a:r>
            <a:r>
              <a:rPr lang="en-US" sz="2300" i="1" dirty="0">
                <a:solidFill>
                  <a:srgbClr val="002060"/>
                </a:solidFill>
              </a:rPr>
              <a:t> </a:t>
            </a:r>
            <a:r>
              <a:rPr lang="en-US" sz="2300" i="1" dirty="0" err="1">
                <a:solidFill>
                  <a:srgbClr val="002060"/>
                </a:solidFill>
              </a:rPr>
              <a:t>dediti</a:t>
            </a:r>
            <a:r>
              <a:rPr lang="en-US" sz="2300" i="1" dirty="0">
                <a:solidFill>
                  <a:srgbClr val="002060"/>
                </a:solidFill>
              </a:rPr>
              <a:t> </a:t>
            </a:r>
            <a:r>
              <a:rPr lang="en-US" sz="2300" i="1" dirty="0" err="1">
                <a:solidFill>
                  <a:srgbClr val="002060"/>
                </a:solidFill>
              </a:rPr>
              <a:t>fuimus</a:t>
            </a:r>
            <a:r>
              <a:rPr lang="en-US" sz="2300" i="1" dirty="0">
                <a:solidFill>
                  <a:srgbClr val="002060"/>
                </a:solidFill>
              </a:rPr>
              <a:t>. </a:t>
            </a:r>
            <a:r>
              <a:rPr lang="en-US" sz="2300" i="1" dirty="0" err="1">
                <a:solidFill>
                  <a:srgbClr val="002060"/>
                </a:solidFill>
              </a:rPr>
              <a:t>etenim</a:t>
            </a:r>
            <a:r>
              <a:rPr lang="en-US" sz="2300" i="1" dirty="0">
                <a:solidFill>
                  <a:srgbClr val="002060"/>
                </a:solidFill>
              </a:rPr>
              <a:t> </a:t>
            </a:r>
            <a:r>
              <a:rPr lang="en-US" sz="2300" i="1" dirty="0" err="1">
                <a:solidFill>
                  <a:srgbClr val="002060"/>
                </a:solidFill>
              </a:rPr>
              <a:t>omnes</a:t>
            </a:r>
            <a:r>
              <a:rPr lang="en-US" sz="2300" i="1" dirty="0">
                <a:solidFill>
                  <a:srgbClr val="002060"/>
                </a:solidFill>
              </a:rPr>
              <a:t> </a:t>
            </a:r>
            <a:r>
              <a:rPr lang="en-US" sz="2300" i="1" dirty="0" err="1">
                <a:solidFill>
                  <a:srgbClr val="002060"/>
                </a:solidFill>
              </a:rPr>
              <a:t>artes</a:t>
            </a:r>
            <a:r>
              <a:rPr lang="en-US" sz="2300" i="1" dirty="0">
                <a:solidFill>
                  <a:srgbClr val="002060"/>
                </a:solidFill>
              </a:rPr>
              <a:t> </a:t>
            </a:r>
            <a:r>
              <a:rPr lang="en-US" sz="2300" i="1" dirty="0" err="1">
                <a:solidFill>
                  <a:srgbClr val="002060"/>
                </a:solidFill>
              </a:rPr>
              <a:t>quae</a:t>
            </a:r>
            <a:r>
              <a:rPr lang="en-US" sz="2300" i="1" dirty="0">
                <a:solidFill>
                  <a:srgbClr val="002060"/>
                </a:solidFill>
              </a:rPr>
              <a:t> ad </a:t>
            </a:r>
            <a:r>
              <a:rPr lang="en-US" sz="2300" i="1" dirty="0" err="1">
                <a:solidFill>
                  <a:srgbClr val="002060"/>
                </a:solidFill>
              </a:rPr>
              <a:t>humanitatem</a:t>
            </a:r>
            <a:r>
              <a:rPr lang="en-US" sz="2300" i="1" dirty="0">
                <a:solidFill>
                  <a:srgbClr val="002060"/>
                </a:solidFill>
              </a:rPr>
              <a:t> pertinent </a:t>
            </a:r>
            <a:r>
              <a:rPr lang="en-US" sz="2300" i="1" dirty="0" err="1">
                <a:solidFill>
                  <a:srgbClr val="002060"/>
                </a:solidFill>
              </a:rPr>
              <a:t>habent</a:t>
            </a:r>
            <a:r>
              <a:rPr lang="en-US" sz="2300" i="1" dirty="0">
                <a:solidFill>
                  <a:srgbClr val="002060"/>
                </a:solidFill>
              </a:rPr>
              <a:t> </a:t>
            </a:r>
            <a:r>
              <a:rPr lang="en-US" sz="2300" i="1" dirty="0" err="1">
                <a:solidFill>
                  <a:srgbClr val="002060"/>
                </a:solidFill>
              </a:rPr>
              <a:t>quoddam</a:t>
            </a:r>
            <a:r>
              <a:rPr lang="en-US" sz="2300" i="1" dirty="0">
                <a:solidFill>
                  <a:srgbClr val="002060"/>
                </a:solidFill>
              </a:rPr>
              <a:t> commune </a:t>
            </a:r>
            <a:r>
              <a:rPr lang="en-US" sz="2300" i="1" dirty="0" err="1">
                <a:solidFill>
                  <a:srgbClr val="002060"/>
                </a:solidFill>
              </a:rPr>
              <a:t>vinclum</a:t>
            </a:r>
            <a:r>
              <a:rPr lang="en-US" sz="2300" i="1" dirty="0">
                <a:solidFill>
                  <a:srgbClr val="002060"/>
                </a:solidFill>
              </a:rPr>
              <a:t> et quasi </a:t>
            </a:r>
            <a:r>
              <a:rPr lang="en-US" sz="2300" i="1" dirty="0" err="1">
                <a:solidFill>
                  <a:srgbClr val="002060"/>
                </a:solidFill>
              </a:rPr>
              <a:t>cognatione</a:t>
            </a:r>
            <a:r>
              <a:rPr lang="en-US" sz="2300" i="1" dirty="0">
                <a:solidFill>
                  <a:srgbClr val="002060"/>
                </a:solidFill>
              </a:rPr>
              <a:t> </a:t>
            </a:r>
            <a:r>
              <a:rPr lang="en-US" sz="2300" i="1" dirty="0" err="1">
                <a:solidFill>
                  <a:srgbClr val="002060"/>
                </a:solidFill>
              </a:rPr>
              <a:t>quadam</a:t>
            </a:r>
            <a:r>
              <a:rPr lang="en-US" sz="2300" i="1" dirty="0">
                <a:solidFill>
                  <a:srgbClr val="002060"/>
                </a:solidFill>
              </a:rPr>
              <a:t> inter se </a:t>
            </a:r>
            <a:r>
              <a:rPr lang="en-US" sz="2300" i="1" dirty="0" err="1">
                <a:solidFill>
                  <a:srgbClr val="002060"/>
                </a:solidFill>
              </a:rPr>
              <a:t>continentur</a:t>
            </a:r>
            <a:r>
              <a:rPr lang="en-US" sz="2300" i="1" dirty="0">
                <a:solidFill>
                  <a:srgbClr val="002060"/>
                </a:solidFill>
              </a:rPr>
              <a:t>.</a:t>
            </a:r>
          </a:p>
        </p:txBody>
      </p:sp>
    </p:spTree>
    <p:extLst>
      <p:ext uri="{BB962C8B-B14F-4D97-AF65-F5344CB8AC3E}">
        <p14:creationId xmlns:p14="http://schemas.microsoft.com/office/powerpoint/2010/main" val="4015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837C-A258-4DAC-8111-0E048E431134}"/>
              </a:ext>
            </a:extLst>
          </p:cNvPr>
          <p:cNvSpPr>
            <a:spLocks noGrp="1"/>
          </p:cNvSpPr>
          <p:nvPr>
            <p:ph type="title"/>
          </p:nvPr>
        </p:nvSpPr>
        <p:spPr>
          <a:xfrm>
            <a:off x="838200" y="0"/>
            <a:ext cx="10515600" cy="905522"/>
          </a:xfrm>
        </p:spPr>
        <p:txBody>
          <a:bodyPr>
            <a:normAutofit/>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II 3</a:t>
            </a:r>
          </a:p>
        </p:txBody>
      </p:sp>
      <p:sp>
        <p:nvSpPr>
          <p:cNvPr id="3" name="Content Placeholder 2">
            <a:extLst>
              <a:ext uri="{FF2B5EF4-FFF2-40B4-BE49-F238E27FC236}">
                <a16:creationId xmlns:a16="http://schemas.microsoft.com/office/drawing/2014/main" id="{B4A61745-6747-44A7-9852-36AE49B7ED26}"/>
              </a:ext>
            </a:extLst>
          </p:cNvPr>
          <p:cNvSpPr>
            <a:spLocks noGrp="1"/>
          </p:cNvSpPr>
          <p:nvPr>
            <p:ph idx="1"/>
          </p:nvPr>
        </p:nvSpPr>
        <p:spPr>
          <a:xfrm>
            <a:off x="550416" y="1029810"/>
            <a:ext cx="11283518" cy="5708341"/>
          </a:xfrm>
        </p:spPr>
        <p:txBody>
          <a:bodyPr>
            <a:normAutofit fontScale="92500"/>
          </a:bodyPr>
          <a:lstStyle/>
          <a:p>
            <a:pPr marL="0" indent="0">
              <a:buNone/>
            </a:pPr>
            <a:r>
              <a:rPr lang="el-GR" dirty="0"/>
              <a:t>Αλλά για να μη φανεί σε κανέναν από σας παράξενο που, σε ένα νόμιμα συγκροτημένο  δικαστήριο και σε μια ποινική δίκη, όπου η υπόθεση διεξάγεται ενώπιον ενός Πραίτορα του ρωμαϊκού λαού, ενός τόσο διακεκριμένου πολίτη, και ενώπιον τόσο αυστηρών δικαστών, μπροστά σε τόσο πολυάριθμο ακροατήριο, καταφεύγω σε αυτό το είδος δημηγορίας που αποκλίνει όχι μόνο από τη δικαστηριακή πρακτική αλλά και από το ρητορικό ύφος της Αγοράς, σας ζητώ, ενόψει  της φύσης της υπόθεσης, να μου κάνετε μια χάρη, ταιριαστή με τον κατηγορούμενο και, ελπίζω, καθόλου ανιαρή για εσάς, δηλαδή, καθώς μιλώ για έναν πολύ εξέχοντα ποιητή και πολύ καλλιεργημένο άνθρωπο, ενώπιον αυτού του τόσο μορφωμένου κοινού, ενώπιον ενός ακροατηρίου με τόσο καλλιεργημένο πνεύμα, τέλος, ενώπιον του Πραίτορα που προεδρεύει του δικαστηρίου, να μου επιτρέψετε να μιλήσω κάπως πιο ελεύθερα για τις ανθρωπιστικές σπουδές και τα γράμματα και, αναφερόμενος σε μια προσωπικότητα που, ζώντας με σχόλη και μελέτη, ελάχιστα εκτέθηκε στα δικαστήρια και τους πολιτικούς κινδύνους, να μεταχειριστώ ένα ιδιαίτερο είδος δημηγορίας, καινούργιο και ασυνήθιστο.</a:t>
            </a:r>
            <a:endParaRPr lang="en-US" dirty="0"/>
          </a:p>
        </p:txBody>
      </p:sp>
    </p:spTree>
    <p:extLst>
      <p:ext uri="{BB962C8B-B14F-4D97-AF65-F5344CB8AC3E}">
        <p14:creationId xmlns:p14="http://schemas.microsoft.com/office/powerpoint/2010/main" val="299506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D6A5-258F-484D-8FBD-D259524B2912}"/>
              </a:ext>
            </a:extLst>
          </p:cNvPr>
          <p:cNvSpPr>
            <a:spLocks noGrp="1"/>
          </p:cNvSpPr>
          <p:nvPr>
            <p:ph type="title"/>
          </p:nvPr>
        </p:nvSpPr>
        <p:spPr>
          <a:xfrm>
            <a:off x="838200" y="365125"/>
            <a:ext cx="10515600" cy="1090813"/>
          </a:xfrm>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4</a:t>
            </a:r>
            <a:endParaRPr lang="en-US" dirty="0"/>
          </a:p>
        </p:txBody>
      </p:sp>
      <p:sp>
        <p:nvSpPr>
          <p:cNvPr id="3" name="Content Placeholder 2">
            <a:extLst>
              <a:ext uri="{FF2B5EF4-FFF2-40B4-BE49-F238E27FC236}">
                <a16:creationId xmlns:a16="http://schemas.microsoft.com/office/drawing/2014/main" id="{E3663FAB-9ADB-4798-A6B5-FAA2DD29EC8F}"/>
              </a:ext>
            </a:extLst>
          </p:cNvPr>
          <p:cNvSpPr>
            <a:spLocks noGrp="1"/>
          </p:cNvSpPr>
          <p:nvPr>
            <p:ph idx="1"/>
          </p:nvPr>
        </p:nvSpPr>
        <p:spPr/>
        <p:txBody>
          <a:bodyPr/>
          <a:lstStyle/>
          <a:p>
            <a:pPr marL="0" indent="0">
              <a:buNone/>
            </a:pPr>
            <a:r>
              <a:rPr lang="el-GR" dirty="0"/>
              <a:t>Αν λοιπόν αισθανθώ ότι μου έχει παραχωρηθεί, ότι μου έχει απονεμηθεί αυτό το προνόμιο, θα κατορθώσω οπωσδήποτε να σας πείσω ότι ο Αύλος Λικίνιος όχι μόνο δεν πρέπει να αφαιρεθεί από τον κατάλογο των πολιτών επειδή είναι πολίτης, αλλά και ότι, ακόμη και αν δεν ήταν, θα έπρεπε να του ζητηθεί να γίνει πολίτης.</a:t>
            </a:r>
            <a:endParaRPr lang="en-US" dirty="0"/>
          </a:p>
        </p:txBody>
      </p:sp>
    </p:spTree>
    <p:extLst>
      <p:ext uri="{BB962C8B-B14F-4D97-AF65-F5344CB8AC3E}">
        <p14:creationId xmlns:p14="http://schemas.microsoft.com/office/powerpoint/2010/main" val="238037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BB14-6A40-4413-8B8B-C59DD6CEA228}"/>
              </a:ext>
            </a:extLst>
          </p:cNvPr>
          <p:cNvSpPr>
            <a:spLocks noGrp="1"/>
          </p:cNvSpPr>
          <p:nvPr>
            <p:ph type="title"/>
          </p:nvPr>
        </p:nvSpPr>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ΙΙΙ</a:t>
            </a:r>
            <a:endParaRPr lang="en-US" dirty="0"/>
          </a:p>
        </p:txBody>
      </p:sp>
      <p:sp>
        <p:nvSpPr>
          <p:cNvPr id="3" name="Content Placeholder 2">
            <a:extLst>
              <a:ext uri="{FF2B5EF4-FFF2-40B4-BE49-F238E27FC236}">
                <a16:creationId xmlns:a16="http://schemas.microsoft.com/office/drawing/2014/main" id="{615A0337-46BF-43F6-AC49-81D9F21AE7CB}"/>
              </a:ext>
            </a:extLst>
          </p:cNvPr>
          <p:cNvSpPr>
            <a:spLocks noGrp="1"/>
          </p:cNvSpPr>
          <p:nvPr>
            <p:ph idx="1"/>
          </p:nvPr>
        </p:nvSpPr>
        <p:spPr>
          <a:xfrm>
            <a:off x="275208" y="1535838"/>
            <a:ext cx="11443316" cy="5024760"/>
          </a:xfrm>
        </p:spPr>
        <p:txBody>
          <a:bodyPr/>
          <a:lstStyle/>
          <a:p>
            <a:pPr marL="0" indent="0">
              <a:buNone/>
            </a:pPr>
            <a:r>
              <a:rPr lang="el-GR" dirty="0"/>
              <a:t>Μόλις ο Αρχίας πέρασε την παιδική ηλικία, και μετά από τις σπουδές που προετοιμάζουν τα παιδιά ώστε να γίνουν καλλιεργημένοι άνδρες, αφοσιώθηκε στην τέχνη της γραφής, αρχικά στην Αντιόχεια (διότι εκεί γεννήθηκε από ευγενή οικογένεια), μια πόλη που κάποτε ήταν πολύ πλούσια και πολυσύχναστη, επίκεντρο των μορφωμένων ανθρώπων και των ελευθέριων τεχνών, και σύντομα κατόρθωσε να υπερέχει όλων χάρη στη δόξα του ταλέντου του. Έπειτα, κάθε φορά που εμφανιζόταν στην υπόλοιπη Ασία  και σε ολόκληρη την Ελλάδα, η παρουσία του προσέλκυε τέτοια πλήθη ώστε όλα όσα λέγονταν για το ταλέντο του, όλα όσα προκαλούσαν το θαυμασμό του κοινού, να τα ξεπερνά η παρουσία του.</a:t>
            </a:r>
            <a:endParaRPr lang="en-US" dirty="0"/>
          </a:p>
        </p:txBody>
      </p:sp>
    </p:spTree>
    <p:extLst>
      <p:ext uri="{BB962C8B-B14F-4D97-AF65-F5344CB8AC3E}">
        <p14:creationId xmlns:p14="http://schemas.microsoft.com/office/powerpoint/2010/main" val="395646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C48E-B285-41A3-BE77-6C5DA7AF24D8}"/>
              </a:ext>
            </a:extLst>
          </p:cNvPr>
          <p:cNvSpPr>
            <a:spLocks noGrp="1"/>
          </p:cNvSpPr>
          <p:nvPr>
            <p:ph type="title"/>
          </p:nvPr>
        </p:nvSpPr>
        <p:spPr>
          <a:xfrm>
            <a:off x="838200" y="0"/>
            <a:ext cx="10515600" cy="1012053"/>
          </a:xfrm>
        </p:spPr>
        <p:txBody>
          <a:bodyPr>
            <a:normAutofit/>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5</a:t>
            </a:r>
            <a:endParaRPr lang="en-US" dirty="0"/>
          </a:p>
        </p:txBody>
      </p:sp>
      <p:sp>
        <p:nvSpPr>
          <p:cNvPr id="3" name="Content Placeholder 2">
            <a:extLst>
              <a:ext uri="{FF2B5EF4-FFF2-40B4-BE49-F238E27FC236}">
                <a16:creationId xmlns:a16="http://schemas.microsoft.com/office/drawing/2014/main" id="{538A115D-2387-4C86-BC30-B0EAF674E5C3}"/>
              </a:ext>
            </a:extLst>
          </p:cNvPr>
          <p:cNvSpPr>
            <a:spLocks noGrp="1"/>
          </p:cNvSpPr>
          <p:nvPr>
            <p:ph idx="1"/>
          </p:nvPr>
        </p:nvSpPr>
        <p:spPr>
          <a:xfrm>
            <a:off x="838200" y="1109709"/>
            <a:ext cx="10515600" cy="5486400"/>
          </a:xfrm>
        </p:spPr>
        <p:txBody>
          <a:bodyPr>
            <a:normAutofit fontScale="92500" lnSpcReduction="20000"/>
          </a:bodyPr>
          <a:lstStyle/>
          <a:p>
            <a:pPr marL="0" indent="0">
              <a:buNone/>
            </a:pPr>
            <a:r>
              <a:rPr lang="el-GR" dirty="0"/>
              <a:t> Ήταν τότε η Ιταλία (=Μεγάλη Ελλάδα) γεμάτη με ελληνικές τέχνες και επιστήμες, και οι σπουδές αυτές ακόμη και στο Λάτιο καλλιεργούνταν τότε με περισσότερο ζήλο από ό,τι τώρα στις ίδιες πόλεις, αλλά κι εδώ στη Ρώμη δεν παραμελούνταν, χάρη στην ηρεμία της πολιτείας. Έτσι οι πολίτες του Τάραντα, του Ρήγιου και της Νεάπολης χάρισαν στον πελάτη μου το δικαίωμα του πολίτη και όλα τα άλλα σχετικά προνόμια, και όλοι όσοι μπορούσαν κάπως να κρίνουν το ταλέντο του τον θεωρούσαν άξιο της γνωριμίας και της φιλοξενίας τους. Καθώς η φήμη του είχε διαδοθεί σε τέτοια έκταση, αφού ήταν γνωστός ακόμη και από μακριά, ήλθε στη Ρώμη επί Υπάτων Μαρίου και Κάτουλου. Εκεί βρήκε από την αρχή δυο Υπάτους ικανούς να του προσφέρουν, ο ένας τα ωραιότερα κατορθώματα για το λογοτεχνικό του έργο, κι ο άλλος όχι μόνο κατορθώματα, αλλά και ενδιαφέρον και πρόσφορο αυτί. Αμέσως οι Λούκουλλοι του πρόσφεραν φιλοξενία στο σπίτι τους, αν και ο Αρχίας ήταν ακόμη ανήλικος. Αυτό όμως συνέβη όχι μόνο για το πνεύμα και τη φιλομάθειά του, αλλά ακόμη και για το χαρακτήρα του και την αρετή του, ώστε το σπίτι αυτό, που υπήρξε το πρώτο που του προσφέρθηκε στα νιάτα του, να παραμένει το πιο οικείο και στα γεράματά του.</a:t>
            </a:r>
            <a:endParaRPr lang="en-US" dirty="0"/>
          </a:p>
        </p:txBody>
      </p:sp>
    </p:spTree>
    <p:extLst>
      <p:ext uri="{BB962C8B-B14F-4D97-AF65-F5344CB8AC3E}">
        <p14:creationId xmlns:p14="http://schemas.microsoft.com/office/powerpoint/2010/main" val="191402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CD6B-9203-4B67-8EC7-60FB2C239456}"/>
              </a:ext>
            </a:extLst>
          </p:cNvPr>
          <p:cNvSpPr>
            <a:spLocks noGrp="1"/>
          </p:cNvSpPr>
          <p:nvPr>
            <p:ph type="title"/>
          </p:nvPr>
        </p:nvSpPr>
        <p:spPr>
          <a:xfrm>
            <a:off x="838200" y="106531"/>
            <a:ext cx="10515600" cy="1154097"/>
          </a:xfrm>
        </p:spPr>
        <p:txBody>
          <a:bodyPr>
            <a:normAutofit/>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IV</a:t>
            </a:r>
            <a:endParaRPr lang="en-US" dirty="0"/>
          </a:p>
        </p:txBody>
      </p:sp>
      <p:sp>
        <p:nvSpPr>
          <p:cNvPr id="3" name="Content Placeholder 2">
            <a:extLst>
              <a:ext uri="{FF2B5EF4-FFF2-40B4-BE49-F238E27FC236}">
                <a16:creationId xmlns:a16="http://schemas.microsoft.com/office/drawing/2014/main" id="{0479CA2C-7FDE-4550-A124-676509E45420}"/>
              </a:ext>
            </a:extLst>
          </p:cNvPr>
          <p:cNvSpPr>
            <a:spLocks noGrp="1"/>
          </p:cNvSpPr>
          <p:nvPr>
            <p:ph idx="1"/>
          </p:nvPr>
        </p:nvSpPr>
        <p:spPr>
          <a:xfrm>
            <a:off x="372862" y="1429304"/>
            <a:ext cx="7208668" cy="5063571"/>
          </a:xfrm>
        </p:spPr>
        <p:txBody>
          <a:bodyPr/>
          <a:lstStyle/>
          <a:p>
            <a:pPr marL="0" indent="0">
              <a:buNone/>
            </a:pPr>
            <a:r>
              <a:rPr lang="el-GR" dirty="0"/>
              <a:t>Στο μεταξύ, μετά από αρκετά μεγάλο χρονικό διάστημα, αφού είχε πάει στη Σικελία μαζί με τον Λεύκιο Λούκουλλο και αφού επέστρεψε από αυτή την επαρχία με τον ίδιο Λούκουλλο, ήρθε στην Ηράκλεια. Καθώς αυτή ήταν πολιτεία ίσου δικαίου και ομόσπονδη με τη Ρώμη, θέλησε να εγγραφεί στους καταλόγους των πολιτών αυτής της πολιτείας, και το πέτυχε από τους πολίτες της Ηράκλειας επειδή και ο ίδιος προσωπικά κρίθηκε άξιος, αλλά και χάρη στο κύρος και την επιρροή του Λούκουλλου.</a:t>
            </a:r>
            <a:endParaRPr lang="en-US" dirty="0"/>
          </a:p>
        </p:txBody>
      </p:sp>
      <p:pic>
        <p:nvPicPr>
          <p:cNvPr id="4" name="Picture 3">
            <a:extLst>
              <a:ext uri="{FF2B5EF4-FFF2-40B4-BE49-F238E27FC236}">
                <a16:creationId xmlns:a16="http://schemas.microsoft.com/office/drawing/2014/main" id="{4C3A5C26-B1CC-4985-8966-80BB839F33B0}"/>
              </a:ext>
            </a:extLst>
          </p:cNvPr>
          <p:cNvPicPr>
            <a:picLocks noChangeAspect="1"/>
          </p:cNvPicPr>
          <p:nvPr/>
        </p:nvPicPr>
        <p:blipFill>
          <a:blip r:embed="rId2"/>
          <a:stretch>
            <a:fillRect/>
          </a:stretch>
        </p:blipFill>
        <p:spPr>
          <a:xfrm>
            <a:off x="7581530" y="1492655"/>
            <a:ext cx="4565526" cy="4297680"/>
          </a:xfrm>
          <a:prstGeom prst="rect">
            <a:avLst/>
          </a:prstGeom>
        </p:spPr>
      </p:pic>
    </p:spTree>
    <p:extLst>
      <p:ext uri="{BB962C8B-B14F-4D97-AF65-F5344CB8AC3E}">
        <p14:creationId xmlns:p14="http://schemas.microsoft.com/office/powerpoint/2010/main" val="105917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69B5-9CDB-4593-A16E-9275869AF2BE}"/>
              </a:ext>
            </a:extLst>
          </p:cNvPr>
          <p:cNvSpPr>
            <a:spLocks noGrp="1"/>
          </p:cNvSpPr>
          <p:nvPr>
            <p:ph type="title"/>
          </p:nvPr>
        </p:nvSpPr>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7</a:t>
            </a:r>
            <a:endParaRPr lang="en-US" dirty="0"/>
          </a:p>
        </p:txBody>
      </p:sp>
      <p:sp>
        <p:nvSpPr>
          <p:cNvPr id="3" name="Content Placeholder 2">
            <a:extLst>
              <a:ext uri="{FF2B5EF4-FFF2-40B4-BE49-F238E27FC236}">
                <a16:creationId xmlns:a16="http://schemas.microsoft.com/office/drawing/2014/main" id="{3FDFC6BB-40D1-4049-B929-6929E5D97E84}"/>
              </a:ext>
            </a:extLst>
          </p:cNvPr>
          <p:cNvSpPr>
            <a:spLocks noGrp="1"/>
          </p:cNvSpPr>
          <p:nvPr>
            <p:ph idx="1"/>
          </p:nvPr>
        </p:nvSpPr>
        <p:spPr/>
        <p:txBody>
          <a:bodyPr>
            <a:normAutofit lnSpcReduction="10000"/>
          </a:bodyPr>
          <a:lstStyle/>
          <a:p>
            <a:pPr marL="0" indent="0">
              <a:buNone/>
            </a:pPr>
            <a:r>
              <a:rPr lang="el-GR" sz="3000" dirty="0"/>
              <a:t>Ήλθε ο νόμος του Σιλουανού και του Κάρβωνος, που έδωσε τη ρωμαϊκή πολιτεία «σε όλους όσοι ήταν εγγεγραμμένοι σε ομόσπονδες πολιτείες, εάν τότε που εισήχθη ο νόμος κατοικούσαν στην Ιταλία και αν έκαναν δήλωση στον Πραίτορα εντός εξήντα ημερών». Καθώς ο Αρχίας κατοικούσε στη Ρώμη από πολλά χρόνια, έκανε τη δήλωσή του στον Πραίτορα Κόιντο Μέτελλο, που ήταν και πολύ στενός του φίλος.</a:t>
            </a:r>
          </a:p>
          <a:p>
            <a:pPr marL="0" indent="0">
              <a:buNone/>
            </a:pPr>
            <a:endParaRPr lang="el-GR" dirty="0"/>
          </a:p>
          <a:p>
            <a:pPr marL="0" indent="0">
              <a:buNone/>
            </a:pPr>
            <a:r>
              <a:rPr lang="fr-FR" dirty="0"/>
              <a:t>- </a:t>
            </a:r>
            <a:r>
              <a:rPr lang="fr-FR" dirty="0">
                <a:solidFill>
                  <a:srgbClr val="7030A0"/>
                </a:solidFill>
              </a:rPr>
              <a:t>M. </a:t>
            </a:r>
            <a:r>
              <a:rPr lang="fr-FR" dirty="0" err="1">
                <a:solidFill>
                  <a:srgbClr val="7030A0"/>
                </a:solidFill>
              </a:rPr>
              <a:t>Plautius</a:t>
            </a:r>
            <a:r>
              <a:rPr lang="fr-FR" dirty="0">
                <a:solidFill>
                  <a:srgbClr val="7030A0"/>
                </a:solidFill>
              </a:rPr>
              <a:t> </a:t>
            </a:r>
            <a:r>
              <a:rPr lang="fr-FR" dirty="0" err="1">
                <a:solidFill>
                  <a:srgbClr val="7030A0"/>
                </a:solidFill>
              </a:rPr>
              <a:t>Silvanus</a:t>
            </a:r>
            <a:r>
              <a:rPr lang="fr-FR" dirty="0">
                <a:solidFill>
                  <a:srgbClr val="7030A0"/>
                </a:solidFill>
              </a:rPr>
              <a:t> </a:t>
            </a:r>
            <a:r>
              <a:rPr lang="el-GR" dirty="0">
                <a:solidFill>
                  <a:srgbClr val="7030A0"/>
                </a:solidFill>
              </a:rPr>
              <a:t>και </a:t>
            </a:r>
            <a:r>
              <a:rPr lang="fr-FR" dirty="0">
                <a:solidFill>
                  <a:srgbClr val="7030A0"/>
                </a:solidFill>
              </a:rPr>
              <a:t>C. </a:t>
            </a:r>
            <a:r>
              <a:rPr lang="fr-FR" dirty="0" err="1">
                <a:solidFill>
                  <a:srgbClr val="7030A0"/>
                </a:solidFill>
              </a:rPr>
              <a:t>Papirius</a:t>
            </a:r>
            <a:r>
              <a:rPr lang="fr-FR" dirty="0">
                <a:solidFill>
                  <a:srgbClr val="7030A0"/>
                </a:solidFill>
              </a:rPr>
              <a:t> Carbo</a:t>
            </a:r>
            <a:r>
              <a:rPr lang="el-GR" dirty="0">
                <a:solidFill>
                  <a:srgbClr val="7030A0"/>
                </a:solidFill>
              </a:rPr>
              <a:t>, οι</a:t>
            </a:r>
            <a:r>
              <a:rPr lang="fr-FR" dirty="0">
                <a:solidFill>
                  <a:srgbClr val="7030A0"/>
                </a:solidFill>
              </a:rPr>
              <a:t> </a:t>
            </a:r>
            <a:r>
              <a:rPr lang="el-GR" dirty="0">
                <a:solidFill>
                  <a:srgbClr val="7030A0"/>
                </a:solidFill>
              </a:rPr>
              <a:t>δημιουργοί του Πλαύτιου-Παπίριου νόμου περί απονομής της ρωμαϊκής πολιτείας στους πολίτες των ομόσπονδων πόλεων (</a:t>
            </a:r>
            <a:r>
              <a:rPr lang="en-US" dirty="0">
                <a:solidFill>
                  <a:srgbClr val="7030A0"/>
                </a:solidFill>
              </a:rPr>
              <a:t>civitates </a:t>
            </a:r>
            <a:r>
              <a:rPr lang="en-US" dirty="0" err="1">
                <a:solidFill>
                  <a:srgbClr val="7030A0"/>
                </a:solidFill>
              </a:rPr>
              <a:t>foederatae</a:t>
            </a:r>
            <a:r>
              <a:rPr lang="en-US" dirty="0">
                <a:solidFill>
                  <a:srgbClr val="7030A0"/>
                </a:solidFill>
              </a:rPr>
              <a:t>)</a:t>
            </a:r>
            <a:r>
              <a:rPr lang="el-GR" dirty="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196205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7045-7BAA-414B-BAF7-6990C9A3C89A}"/>
              </a:ext>
            </a:extLst>
          </p:cNvPr>
          <p:cNvSpPr>
            <a:spLocks noGrp="1"/>
          </p:cNvSpPr>
          <p:nvPr>
            <p:ph type="title"/>
          </p:nvPr>
        </p:nvSpPr>
        <p:spPr>
          <a:xfrm>
            <a:off x="838200" y="365125"/>
            <a:ext cx="10515600" cy="806727"/>
          </a:xfrm>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8</a:t>
            </a:r>
            <a:endParaRPr lang="en-US" dirty="0"/>
          </a:p>
        </p:txBody>
      </p:sp>
      <p:sp>
        <p:nvSpPr>
          <p:cNvPr id="3" name="Content Placeholder 2">
            <a:extLst>
              <a:ext uri="{FF2B5EF4-FFF2-40B4-BE49-F238E27FC236}">
                <a16:creationId xmlns:a16="http://schemas.microsoft.com/office/drawing/2014/main" id="{5891AF91-15C4-4F08-A84C-D906383FD85E}"/>
              </a:ext>
            </a:extLst>
          </p:cNvPr>
          <p:cNvSpPr>
            <a:spLocks noGrp="1"/>
          </p:cNvSpPr>
          <p:nvPr>
            <p:ph idx="1"/>
          </p:nvPr>
        </p:nvSpPr>
        <p:spPr>
          <a:xfrm>
            <a:off x="292963" y="1349406"/>
            <a:ext cx="11620870" cy="5508593"/>
          </a:xfrm>
        </p:spPr>
        <p:txBody>
          <a:bodyPr>
            <a:normAutofit fontScale="92500" lnSpcReduction="20000"/>
          </a:bodyPr>
          <a:lstStyle/>
          <a:p>
            <a:pPr marL="0" indent="0">
              <a:buNone/>
            </a:pPr>
            <a:r>
              <a:rPr lang="el-GR" dirty="0"/>
              <a:t>Αν δεν έχουμε να αναφερθούμε σε τίποτε άλλο εκτός από το θέμα του δικαιώματος του πολίτη και της νομιμότητας, δεν θα μιλήσω περισσότερο. Η υπεράσπιση ολοκληρώθηκε. Διότι, Γράττιε, τι μπορεί να ανασκευαστεί από όσα είπα; Θα υποστηρίξεις ότι δεν ήταν εγγεγραμμένος στους καταλόγους της Ηράκλειας εκείνη την εποχή; Ιδού ένας πολίτης με τεράστιο κύρος, ευσυνειδησία και αξιοπιστία, ο Μάρκος Λούκουλλος, ο οποίος καταθέτει όχι ότι υποθέτει, αλλά ότι γνωρίζει, όχι ότι άκουσε, αλλά ότι είδε, όχι ότι απλώς παρίστατο, αλλά ότι έπραξε. Ιδού οι απεσταλμένοι της Ηράκλειας, άνδρες επιφανέστατοι. Έχουν σταλεί ειδικά για αυτήν τη δίκη, επιφορτισμένοι να δώσουν επίσημη μαρτυρία, και δηλώνουν ότι ο Αρχίας ήταν εγγεγραμμένος ως πολίτης της Ηράκλειας. Τώρα όμως εσύ ζητάς το επίσημο μητρώο της Ηράκλειας, που όλοι γνωρίζουμε ότι καταστράφηκε όταν κάηκαν τα αρχεία στον Συμμαχικό πόλεμο. Είναι γελοίο να μην απαντάμε σε αυτά που βλέπουμε και να αναζητούμε αποδείξεις που δεν μπορούμε να έχουμε, να σιωπούμε μπροστά στις μαρτυρίες των ανθρώπων και να ζητάμε τις μαρτυρίες των εγγράφων, κι ακόμη, όταν έχεις ως εγγύηση την ευσυνειδησία ενός εντιμότατου άνδρα, την ένορκη βεβαίωση και την αξιοπιστία μιας χρηστότατης ισοπολίτιδος πόλης, εσύ να αρνείσαι στοιχεία που δεν μπορούν με κανένα τρόπο να παραποιηθούν και να ζητάς τα αρχεία, που εσύ ο ίδιος δηλώνεις πως συχνά παραποιούνται.</a:t>
            </a:r>
            <a:endParaRPr lang="en-US" dirty="0"/>
          </a:p>
        </p:txBody>
      </p:sp>
    </p:spTree>
    <p:extLst>
      <p:ext uri="{BB962C8B-B14F-4D97-AF65-F5344CB8AC3E}">
        <p14:creationId xmlns:p14="http://schemas.microsoft.com/office/powerpoint/2010/main" val="191681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9D9C-878D-4300-95BC-BF5E951A50CA}"/>
              </a:ext>
            </a:extLst>
          </p:cNvPr>
          <p:cNvSpPr>
            <a:spLocks noGrp="1"/>
          </p:cNvSpPr>
          <p:nvPr>
            <p:ph type="title"/>
          </p:nvPr>
        </p:nvSpPr>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9</a:t>
            </a:r>
            <a:endParaRPr lang="en-US" dirty="0"/>
          </a:p>
        </p:txBody>
      </p:sp>
      <p:sp>
        <p:nvSpPr>
          <p:cNvPr id="3" name="Content Placeholder 2">
            <a:extLst>
              <a:ext uri="{FF2B5EF4-FFF2-40B4-BE49-F238E27FC236}">
                <a16:creationId xmlns:a16="http://schemas.microsoft.com/office/drawing/2014/main" id="{3C9B0F76-FEFC-4E17-A44B-7C1734EBCA18}"/>
              </a:ext>
            </a:extLst>
          </p:cNvPr>
          <p:cNvSpPr>
            <a:spLocks noGrp="1"/>
          </p:cNvSpPr>
          <p:nvPr>
            <p:ph idx="1"/>
          </p:nvPr>
        </p:nvSpPr>
        <p:spPr/>
        <p:txBody>
          <a:bodyPr/>
          <a:lstStyle/>
          <a:p>
            <a:pPr marL="0" indent="0">
              <a:buNone/>
            </a:pPr>
            <a:r>
              <a:rPr lang="el-GR" dirty="0"/>
              <a:t>Ή μήπως δεν είχε κατοικία στη Ρώμη, αυτός που, τόσα χρόνια προτού του δοθεί η ιδιότητα του πολίτη, είχε εγκαταστήσει στη Ρώμη την έδρα όλης της δραστηριότητας και της περιουσίας του; Ή μήπως δεν έκανε τη δήλωση; Αντίθετα, έκανε τη δήλωση σε ένα μητρώο το οποίο, από όλα όσα περιέχουν τις δηλώσεις που παρέλαβαν οι Πραίτορες της εποχής εκείνης, είναι το μόνο που διατηρεί το κύρος του δημόσιου αρχείου.</a:t>
            </a:r>
            <a:endParaRPr lang="en-US" dirty="0"/>
          </a:p>
        </p:txBody>
      </p:sp>
    </p:spTree>
    <p:extLst>
      <p:ext uri="{BB962C8B-B14F-4D97-AF65-F5344CB8AC3E}">
        <p14:creationId xmlns:p14="http://schemas.microsoft.com/office/powerpoint/2010/main" val="75141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5A10-2FAF-4332-8831-8E2FA9EF4E28}"/>
              </a:ext>
            </a:extLst>
          </p:cNvPr>
          <p:cNvSpPr>
            <a:spLocks noGrp="1"/>
          </p:cNvSpPr>
          <p:nvPr>
            <p:ph type="title"/>
          </p:nvPr>
        </p:nvSpPr>
        <p:spPr/>
        <p:txBody>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V</a:t>
            </a:r>
            <a:endParaRPr lang="en-US" dirty="0"/>
          </a:p>
        </p:txBody>
      </p:sp>
      <p:sp>
        <p:nvSpPr>
          <p:cNvPr id="3" name="Content Placeholder 2">
            <a:extLst>
              <a:ext uri="{FF2B5EF4-FFF2-40B4-BE49-F238E27FC236}">
                <a16:creationId xmlns:a16="http://schemas.microsoft.com/office/drawing/2014/main" id="{859FCB5C-8EF5-4F9C-A30B-E05CCF50855A}"/>
              </a:ext>
            </a:extLst>
          </p:cNvPr>
          <p:cNvSpPr>
            <a:spLocks noGrp="1"/>
          </p:cNvSpPr>
          <p:nvPr>
            <p:ph idx="1"/>
          </p:nvPr>
        </p:nvSpPr>
        <p:spPr>
          <a:xfrm>
            <a:off x="238125" y="1590675"/>
            <a:ext cx="11953875" cy="4902200"/>
          </a:xfrm>
        </p:spPr>
        <p:txBody>
          <a:bodyPr/>
          <a:lstStyle/>
          <a:p>
            <a:pPr marL="0" indent="0">
              <a:buNone/>
            </a:pPr>
            <a:r>
              <a:rPr lang="el-GR" dirty="0"/>
              <a:t>Πράγματι, ο Άππιος τηρούσε το αρχείο του, όπως λεγόταν, με αρκετή αμέλεια, κι όσο για τον Γαβίνιο, για το διάστημα προτού καταγγελθεί για διαφθορά η επιπολαιότητά του και μετά την η καταδίκη η συμφορά του ακύρωσαν κάθε αξιοπιστία από το αρχείο του, αλλά ο Μέτελλος, ο πιο αγνός και ακέραιος άνθρωπος στον κόσμο, υπήρξε τόσο σχολαστικός ώστε παρουσιάστηκε ενώπιον του Πραίτορα Λεύκιου Λέντουλου και των δικαστών και τους εξέθεσε την ανησυχία του επειδή βρήκε ένα σβήσιμο σε ένα μόνον όνομα. Αλλά στο αρχείο μας δεν υπάρχει κανένα σβήσιμο στο όνομα του Αύλου Λικίνιου, όπως βλέπετε.</a:t>
            </a:r>
            <a:endParaRPr lang="en-US" dirty="0"/>
          </a:p>
        </p:txBody>
      </p:sp>
    </p:spTree>
    <p:extLst>
      <p:ext uri="{BB962C8B-B14F-4D97-AF65-F5344CB8AC3E}">
        <p14:creationId xmlns:p14="http://schemas.microsoft.com/office/powerpoint/2010/main" val="362046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93D3-49DA-455F-BEC3-3179D14CA1D6}"/>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Marcus Tullius Cicero</a:t>
            </a:r>
            <a:r>
              <a:rPr lang="el-GR" dirty="0">
                <a:latin typeface="Calibri" panose="020F0502020204030204" pitchFamily="34" charset="0"/>
                <a:cs typeface="Calibri" panose="020F0502020204030204" pitchFamily="34" charset="0"/>
              </a:rPr>
              <a:t> 106-43 π.Χ.</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2B27D5-B89A-47B0-9434-64E28D8235D2}"/>
              </a:ext>
            </a:extLst>
          </p:cNvPr>
          <p:cNvSpPr>
            <a:spLocks noGrp="1"/>
          </p:cNvSpPr>
          <p:nvPr>
            <p:ph sz="quarter" idx="1"/>
          </p:nvPr>
        </p:nvSpPr>
        <p:spPr>
          <a:xfrm>
            <a:off x="257452" y="1686756"/>
            <a:ext cx="11691892" cy="5171243"/>
          </a:xfrm>
        </p:spPr>
        <p:txBody>
          <a:bodyPr>
            <a:normAutofit lnSpcReduction="10000"/>
          </a:bodyPr>
          <a:lstStyle/>
          <a:p>
            <a:pPr marL="0">
              <a:spcBef>
                <a:spcPts val="0"/>
              </a:spcBef>
            </a:pPr>
            <a:r>
              <a:rPr lang="el-GR" dirty="0"/>
              <a:t>Ο Μάρκος Τύλλιος Κικέρων γεννήθηκε στο Αρπίνο το 106 π.Χ. Δολοφονήθηκε το 43 π.Χ., από άνδρες του Μάρκου Αντωνίου.</a:t>
            </a:r>
          </a:p>
          <a:p>
            <a:pPr marL="0">
              <a:spcBef>
                <a:spcPts val="0"/>
              </a:spcBef>
            </a:pPr>
            <a:r>
              <a:rPr lang="el-GR" dirty="0"/>
              <a:t>Το </a:t>
            </a:r>
            <a:r>
              <a:rPr lang="en-US" dirty="0" err="1">
                <a:latin typeface="Calibri" panose="020F0502020204030204" pitchFamily="34" charset="0"/>
                <a:cs typeface="Calibri" panose="020F0502020204030204" pitchFamily="34" charset="0"/>
              </a:rPr>
              <a:t>Arpinum</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ήταν αρχικά ανεξάρτητη πολιτεία (</a:t>
            </a:r>
            <a:r>
              <a:rPr lang="en-US" dirty="0">
                <a:latin typeface="Calibri" panose="020F0502020204030204" pitchFamily="34" charset="0"/>
                <a:cs typeface="Calibri" panose="020F0502020204030204" pitchFamily="34" charset="0"/>
              </a:rPr>
              <a:t>municipium</a:t>
            </a:r>
            <a:r>
              <a:rPr lang="el-GR" dirty="0">
                <a:latin typeface="Calibri" panose="020F0502020204030204" pitchFamily="34" charset="0"/>
                <a:cs typeface="Calibri" panose="020F0502020204030204" pitchFamily="34" charset="0"/>
              </a:rPr>
              <a:t>)</a:t>
            </a:r>
            <a:r>
              <a:rPr lang="el-GR" dirty="0">
                <a:cs typeface="Calibri" panose="020F0502020204030204" pitchFamily="34" charset="0"/>
              </a:rPr>
              <a:t> </a:t>
            </a:r>
            <a:r>
              <a:rPr lang="el-GR" dirty="0">
                <a:latin typeface="Calibri" panose="020F0502020204030204" pitchFamily="34" charset="0"/>
                <a:cs typeface="Calibri" panose="020F0502020204030204" pitchFamily="34" charset="0"/>
              </a:rPr>
              <a:t>που βρέθηκε μέσα στη ρωμαϊκή επικράτεια με τους επεκτατικούς πολέμους της Ρώμης. </a:t>
            </a:r>
          </a:p>
          <a:p>
            <a:pPr marL="0" lvl="1">
              <a:spcBef>
                <a:spcPts val="0"/>
              </a:spcBef>
            </a:pPr>
            <a:r>
              <a:rPr lang="el-GR" dirty="0">
                <a:latin typeface="Calibri" panose="020F0502020204030204" pitchFamily="34" charset="0"/>
                <a:cs typeface="Calibri" panose="020F0502020204030204" pitchFamily="34" charset="0"/>
              </a:rPr>
              <a:t>Οι κάτοικοί του είχαν γίνει Ρωμαίοι πολίτες σχετικά πρόσφατα.</a:t>
            </a:r>
          </a:p>
          <a:p>
            <a:pPr marL="0">
              <a:spcBef>
                <a:spcPts val="0"/>
              </a:spcBef>
            </a:pPr>
            <a:r>
              <a:rPr lang="el-GR" dirty="0"/>
              <a:t>Η οικογένεια του Κικέρωνα ανήκε στην τοπική αριστοκρατία, στην τάξη των ιππέων. </a:t>
            </a:r>
          </a:p>
          <a:p>
            <a:pPr marL="0">
              <a:spcBef>
                <a:spcPts val="0"/>
              </a:spcBef>
            </a:pPr>
            <a:r>
              <a:rPr lang="el-GR" dirty="0"/>
              <a:t>Ήταν ο πρώτος από την οικογένειά του που αναρριχήθηκε σε υψηλά πολιτικά αξιώματα (homo novus).</a:t>
            </a:r>
          </a:p>
          <a:p>
            <a:pPr marL="0">
              <a:spcBef>
                <a:spcPts val="0"/>
              </a:spcBef>
            </a:pPr>
            <a:r>
              <a:rPr lang="el-GR" dirty="0"/>
              <a:t>Με τεράστιες πολιτικές φιλοδοξίες, ανήκε στη μερίδα των συντηρητικών (</a:t>
            </a:r>
            <a:r>
              <a:rPr lang="en-US" dirty="0">
                <a:latin typeface="Calibri" panose="020F0502020204030204" pitchFamily="34" charset="0"/>
                <a:cs typeface="Calibri" panose="020F0502020204030204" pitchFamily="34" charset="0"/>
              </a:rPr>
              <a:t>optimates</a:t>
            </a:r>
            <a:r>
              <a:rPr lang="en-US" dirty="0"/>
              <a:t>)</a:t>
            </a:r>
            <a:r>
              <a:rPr lang="el-GR" dirty="0"/>
              <a:t>, αλλά δεν δίστασε αργότερα να στραφεί στον Πομπήιο, που ανήκε στους φιλολαϊκούς</a:t>
            </a:r>
            <a:r>
              <a:rPr lang="en-US" dirty="0"/>
              <a:t> (</a:t>
            </a:r>
            <a:r>
              <a:rPr lang="en-US" dirty="0" err="1">
                <a:latin typeface="Calibri" panose="020F0502020204030204" pitchFamily="34" charset="0"/>
                <a:cs typeface="Calibri" panose="020F0502020204030204" pitchFamily="34" charset="0"/>
              </a:rPr>
              <a:t>populares</a:t>
            </a:r>
            <a:r>
              <a:rPr lang="en-US" dirty="0"/>
              <a:t>)</a:t>
            </a:r>
            <a:r>
              <a:rPr lang="el-GR" dirty="0"/>
              <a:t>.</a:t>
            </a:r>
          </a:p>
          <a:p>
            <a:endParaRPr lang="el-GR" dirty="0"/>
          </a:p>
          <a:p>
            <a:endParaRPr lang="en-US" dirty="0"/>
          </a:p>
        </p:txBody>
      </p:sp>
    </p:spTree>
    <p:extLst>
      <p:ext uri="{BB962C8B-B14F-4D97-AF65-F5344CB8AC3E}">
        <p14:creationId xmlns:p14="http://schemas.microsoft.com/office/powerpoint/2010/main" val="199334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0DB1-1C64-4FBC-9CA7-7449F9FB3512}"/>
              </a:ext>
            </a:extLst>
          </p:cNvPr>
          <p:cNvSpPr>
            <a:spLocks noGrp="1"/>
          </p:cNvSpPr>
          <p:nvPr>
            <p:ph type="title"/>
          </p:nvPr>
        </p:nvSpPr>
        <p:spPr>
          <a:xfrm>
            <a:off x="838200" y="1"/>
            <a:ext cx="10515600" cy="958788"/>
          </a:xfrm>
        </p:spPr>
        <p:txBody>
          <a:bodyPr>
            <a:normAutofit/>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 </a:t>
            </a:r>
            <a:r>
              <a:rPr lang="en-US" dirty="0">
                <a:solidFill>
                  <a:srgbClr val="0070C0"/>
                </a:solidFill>
              </a:rPr>
              <a:t>10</a:t>
            </a:r>
            <a:endParaRPr lang="en-US" dirty="0"/>
          </a:p>
        </p:txBody>
      </p:sp>
      <p:sp>
        <p:nvSpPr>
          <p:cNvPr id="3" name="Content Placeholder 2">
            <a:extLst>
              <a:ext uri="{FF2B5EF4-FFF2-40B4-BE49-F238E27FC236}">
                <a16:creationId xmlns:a16="http://schemas.microsoft.com/office/drawing/2014/main" id="{9AD40092-67DB-4791-87E5-183E859B0795}"/>
              </a:ext>
            </a:extLst>
          </p:cNvPr>
          <p:cNvSpPr>
            <a:spLocks noGrp="1"/>
          </p:cNvSpPr>
          <p:nvPr>
            <p:ph idx="1"/>
          </p:nvPr>
        </p:nvSpPr>
        <p:spPr>
          <a:xfrm>
            <a:off x="276225" y="1198484"/>
            <a:ext cx="11734800" cy="5659515"/>
          </a:xfrm>
        </p:spPr>
        <p:txBody>
          <a:bodyPr>
            <a:noAutofit/>
          </a:bodyPr>
          <a:lstStyle/>
          <a:p>
            <a:pPr marL="0" indent="0">
              <a:buNone/>
            </a:pPr>
            <a:r>
              <a:rPr lang="el-GR" sz="2900" dirty="0"/>
              <a:t>Αφού λοιπόν έτσι έχουν τα πράγματα, για ποιο λόγο αμφιβάλλετε για το πολιτικό του δικαίωμα, αφού μάλιστα υπήρξε εγγεγραμμένος και στους καταλόγους άλλων πολιτειών; Και πράγματι, όταν στη Μεγάλη Ελλάδα παραχωρούσαν με βαριά καρδιά πολιτικά δικαιώματα σε πλήθος ανθρώπων μέτριων και προικισμένων με καμιά ή με κάποια ταπεινή τέχνη, πιστεύετε ότι οι πολίτες του Ρήγιου, των Λοκρών, της Νεάπολης ή του Τάραντα, που παραχωρούν γενναιόδωρα αυτό το δικαίωμα σε τεχνίτες του θεάτρου, θα το αρνήθηκαν σε αυτόν που είναι προικισμένος με την ύψιστη δόξα του πνεύματος; Τι λοιπόν; Ενώ οι άλλοι, όχι μόνο μετά την παραχώρηση της ρωμαϊκής πολιτείας στους Ιταλούς, αλλά και μετά τον Πάπιο νόμο, διείσδυσαν με κάποιο τρόπο στους καταλόγους αυτών των ισοπολίτιδων πόλεων, αυτός, που δεν χρησιμοποιεί καν τους άλλους καταλόγους στους οποίους είναι εγγεγραμμένος, επειδή πάντοτε ήθελε να είναι Ηρακλειώτης, θα απορριφθεί;</a:t>
            </a:r>
            <a:endParaRPr lang="en-US" sz="2900" dirty="0"/>
          </a:p>
        </p:txBody>
      </p:sp>
    </p:spTree>
    <p:extLst>
      <p:ext uri="{BB962C8B-B14F-4D97-AF65-F5344CB8AC3E}">
        <p14:creationId xmlns:p14="http://schemas.microsoft.com/office/powerpoint/2010/main" val="842366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CAF6-53E5-4C3F-82AA-ABBE233587E5}"/>
              </a:ext>
            </a:extLst>
          </p:cNvPr>
          <p:cNvSpPr>
            <a:spLocks noGrp="1"/>
          </p:cNvSpPr>
          <p:nvPr>
            <p:ph type="title"/>
          </p:nvPr>
        </p:nvSpPr>
        <p:spPr>
          <a:xfrm>
            <a:off x="838200" y="1"/>
            <a:ext cx="10515600" cy="1095374"/>
          </a:xfrm>
        </p:spPr>
        <p:txBody>
          <a:bodyPr>
            <a:normAutofit/>
          </a:bodyPr>
          <a:lstStyle/>
          <a:p>
            <a:pPr algn="ctr"/>
            <a:r>
              <a:rPr lang="el-GR" dirty="0">
                <a:solidFill>
                  <a:srgbClr val="0070C0"/>
                </a:solidFill>
              </a:rPr>
              <a:t>Κικέρων, </a:t>
            </a:r>
            <a:r>
              <a:rPr lang="el-GR" i="1" dirty="0">
                <a:solidFill>
                  <a:srgbClr val="0070C0"/>
                </a:solidFill>
              </a:rPr>
              <a:t>Υπέρ Αρχία</a:t>
            </a:r>
            <a:r>
              <a:rPr lang="el-GR" dirty="0">
                <a:solidFill>
                  <a:srgbClr val="0070C0"/>
                </a:solidFill>
              </a:rPr>
              <a:t>,</a:t>
            </a:r>
            <a:r>
              <a:rPr lang="en-US" dirty="0">
                <a:solidFill>
                  <a:srgbClr val="0070C0"/>
                </a:solidFill>
              </a:rPr>
              <a:t>11</a:t>
            </a:r>
            <a:endParaRPr lang="en-US" dirty="0"/>
          </a:p>
        </p:txBody>
      </p:sp>
      <p:sp>
        <p:nvSpPr>
          <p:cNvPr id="3" name="Content Placeholder 2">
            <a:extLst>
              <a:ext uri="{FF2B5EF4-FFF2-40B4-BE49-F238E27FC236}">
                <a16:creationId xmlns:a16="http://schemas.microsoft.com/office/drawing/2014/main" id="{AFDB7D1A-E6F5-4027-814D-27DC28D93869}"/>
              </a:ext>
            </a:extLst>
          </p:cNvPr>
          <p:cNvSpPr>
            <a:spLocks noGrp="1"/>
          </p:cNvSpPr>
          <p:nvPr>
            <p:ph idx="1"/>
          </p:nvPr>
        </p:nvSpPr>
        <p:spPr>
          <a:xfrm>
            <a:off x="171450" y="1207362"/>
            <a:ext cx="12020550" cy="5650637"/>
          </a:xfrm>
        </p:spPr>
        <p:txBody>
          <a:bodyPr>
            <a:normAutofit/>
          </a:bodyPr>
          <a:lstStyle/>
          <a:p>
            <a:pPr marL="0" indent="0">
              <a:buNone/>
            </a:pPr>
            <a:r>
              <a:rPr lang="el-GR" sz="2900" dirty="0"/>
              <a:t>Ζητάς τους καταλόγους των απογραφών μας. Προφανώς! Είναι βέβαια άγνωστο ότι επί των τελευταίων Τιμητών ο Αρχίας βρέθηκε στο πλευρό του στρατού μαζί με τον επιφανέστατο στρατηγό Λεύκιο Λούκουλλο, και ότι επί των προηγούμενων Τιμητών συνόδευε στην Ασία τον ίδιο όταν πήγε εκεί ως Ταμίας, ενώ επί των πρώτων Τιμητών, του Ιούλιου και του Κράσσου, δεν απογράφηκε κανένα τμήμα του ρωμαϊκού λαού. Όμως, επειδή η απογραφή δεν αποδεικνύει την κατοχή πολιτικών δικαιωμάτων, αλλά μόνο βεβαιώνει ότι ο απογεγραμμένος συμπεριφερόταν τότε ως πολίτης, μάθε λοιπόν ότι εκείνο τον καιρό αυτός, που εσύ κατηγορείς ότι ούτε κατά δική του ομολογία δεν χρησιμοποιούσε τα δικαιώματα του Ρωμαίου πολίτη, πρώτα από όλα έκανε πολλές φορές διαθήκη σύμφωνα με τους νόμους μας, έπειτα έλαβε κληρονομιά από Ρωμαίους πολίτες, και τέλος, δηλώθηκε για αμοιβή στο δημόσιο ταμείο από τον ανθύπατο Λεύκιο Λούκουλλο.</a:t>
            </a:r>
            <a:endParaRPr lang="en-US" sz="2900" dirty="0"/>
          </a:p>
        </p:txBody>
      </p:sp>
    </p:spTree>
    <p:extLst>
      <p:ext uri="{BB962C8B-B14F-4D97-AF65-F5344CB8AC3E}">
        <p14:creationId xmlns:p14="http://schemas.microsoft.com/office/powerpoint/2010/main" val="370372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52C863-4BBC-4EF4-ACBB-02B1415ACA9D}"/>
              </a:ext>
            </a:extLst>
          </p:cNvPr>
          <p:cNvPicPr>
            <a:picLocks noChangeAspect="1"/>
          </p:cNvPicPr>
          <p:nvPr/>
        </p:nvPicPr>
        <p:blipFill rotWithShape="1">
          <a:blip r:embed="rId2"/>
          <a:srcRect l="-739" t="1852" b="5556"/>
          <a:stretch/>
        </p:blipFill>
        <p:spPr>
          <a:xfrm>
            <a:off x="903617" y="0"/>
            <a:ext cx="10871199" cy="6858000"/>
          </a:xfrm>
          <a:prstGeom prst="rect">
            <a:avLst/>
          </a:prstGeom>
        </p:spPr>
      </p:pic>
      <p:sp>
        <p:nvSpPr>
          <p:cNvPr id="2" name="Title 1">
            <a:extLst>
              <a:ext uri="{FF2B5EF4-FFF2-40B4-BE49-F238E27FC236}">
                <a16:creationId xmlns:a16="http://schemas.microsoft.com/office/drawing/2014/main" id="{165270E2-B202-4B3C-8240-0C6DD87DBE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68BCB8-C7A8-422F-899B-53C2B22F89D2}"/>
              </a:ext>
            </a:extLst>
          </p:cNvPr>
          <p:cNvSpPr>
            <a:spLocks noGrp="1"/>
          </p:cNvSpPr>
          <p:nvPr>
            <p:ph sz="quarter" idx="1"/>
          </p:nvPr>
        </p:nvSpPr>
        <p:spPr>
          <a:xfrm>
            <a:off x="816864" y="1600200"/>
            <a:ext cx="10871200" cy="4937760"/>
          </a:xfrm>
        </p:spPr>
        <p:txBody>
          <a:bodyPr/>
          <a:lstStyle/>
          <a:p>
            <a:endParaRPr lang="el-GR" sz="4400" dirty="0">
              <a:solidFill>
                <a:srgbClr val="C00000"/>
              </a:solidFill>
              <a:ea typeface="+mj-ea"/>
              <a:cs typeface="+mj-cs"/>
            </a:endParaRPr>
          </a:p>
          <a:p>
            <a:pPr marL="0" indent="0" algn="ctr">
              <a:buNone/>
            </a:pPr>
            <a:r>
              <a:rPr lang="el-GR" sz="5400" dirty="0">
                <a:ea typeface="+mj-ea"/>
                <a:cs typeface="+mj-cs"/>
              </a:rPr>
              <a:t>Η υπεράσπιση απαντά</a:t>
            </a:r>
            <a:endParaRPr lang="en-US" sz="5400" dirty="0"/>
          </a:p>
        </p:txBody>
      </p:sp>
    </p:spTree>
    <p:extLst>
      <p:ext uri="{BB962C8B-B14F-4D97-AF65-F5344CB8AC3E}">
        <p14:creationId xmlns:p14="http://schemas.microsoft.com/office/powerpoint/2010/main" val="4539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76FE-BB0E-4D2F-8D1E-45BDC7A50762}"/>
              </a:ext>
            </a:extLst>
          </p:cNvPr>
          <p:cNvSpPr>
            <a:spLocks noGrp="1"/>
          </p:cNvSpPr>
          <p:nvPr>
            <p:ph type="title"/>
          </p:nvPr>
        </p:nvSpPr>
        <p:spPr/>
        <p:txBody>
          <a:bodyPr>
            <a:normAutofit fontScale="90000"/>
          </a:bodyPr>
          <a:lstStyle/>
          <a:p>
            <a:pPr algn="ctr"/>
            <a:r>
              <a:rPr lang="el-GR" dirty="0"/>
              <a:t>1. Σχετικά με το αν είχε ο Αρχίας την ιδιότητα του πολίτη της Ηράκλειας</a:t>
            </a:r>
            <a:endParaRPr lang="en-US" dirty="0"/>
          </a:p>
        </p:txBody>
      </p:sp>
      <p:sp>
        <p:nvSpPr>
          <p:cNvPr id="3" name="Content Placeholder 2">
            <a:extLst>
              <a:ext uri="{FF2B5EF4-FFF2-40B4-BE49-F238E27FC236}">
                <a16:creationId xmlns:a16="http://schemas.microsoft.com/office/drawing/2014/main" id="{4DB501C2-DDC8-4397-A172-3F64F8C6DEE5}"/>
              </a:ext>
            </a:extLst>
          </p:cNvPr>
          <p:cNvSpPr>
            <a:spLocks noGrp="1"/>
          </p:cNvSpPr>
          <p:nvPr>
            <p:ph sz="quarter" idx="1"/>
          </p:nvPr>
        </p:nvSpPr>
        <p:spPr>
          <a:xfrm>
            <a:off x="97654" y="1600200"/>
            <a:ext cx="12094346" cy="5257800"/>
          </a:xfrm>
        </p:spPr>
        <p:txBody>
          <a:bodyPr>
            <a:normAutofit lnSpcReduction="10000"/>
          </a:bodyPr>
          <a:lstStyle/>
          <a:p>
            <a:r>
              <a:rPr lang="el-GR" dirty="0"/>
              <a:t>1.α. Το όνομα του Αρχία υπήρχε στους καταλόγους της Ηράκλειας, αλλά αυτοί είχαν καεί κατά τον Συμμαχικό πόλεμο.</a:t>
            </a:r>
            <a:r>
              <a:rPr lang="en-US" dirty="0"/>
              <a:t> </a:t>
            </a:r>
            <a:endParaRPr lang="el-GR" dirty="0"/>
          </a:p>
          <a:p>
            <a:r>
              <a:rPr lang="el-GR" dirty="0"/>
              <a:t>1.β. Ο Μ. Λούκουλλος κλήθηκε ως μάρτυρας και κατέθεσε ενόρκως ότι ήταν παρών όταν ο Αρχίας έγινε πολίτης της Ηράκλειας και ότι συμμετείχε στην τελετή. </a:t>
            </a:r>
          </a:p>
          <a:p>
            <a:r>
              <a:rPr lang="el-GR" dirty="0"/>
              <a:t>1.γ. Παρίσταντο απεσταλμένοι από την Ηράκλεια με προφορικές εντολές (</a:t>
            </a:r>
            <a:r>
              <a:rPr lang="en-US" dirty="0" err="1">
                <a:latin typeface="Calibri" panose="020F0502020204030204" pitchFamily="34" charset="0"/>
                <a:cs typeface="Calibri" panose="020F0502020204030204" pitchFamily="34" charset="0"/>
              </a:rPr>
              <a:t>mandata</a:t>
            </a:r>
            <a:r>
              <a:rPr lang="el-GR" dirty="0">
                <a:latin typeface="Calibri" panose="020F0502020204030204" pitchFamily="34" charset="0"/>
                <a:cs typeface="Calibri" panose="020F0502020204030204" pitchFamily="34" charset="0"/>
              </a:rPr>
              <a:t>) </a:t>
            </a:r>
            <a:r>
              <a:rPr lang="el-GR" dirty="0"/>
              <a:t>της Συγκλήτου να καταθέσουν υπέρ του Αρχία και με την έγγραφη δήλωση της Συγκλήτου (</a:t>
            </a:r>
            <a:r>
              <a:rPr lang="en-US" dirty="0">
                <a:latin typeface="Calibri" panose="020F0502020204030204" pitchFamily="34" charset="0"/>
                <a:cs typeface="Calibri" panose="020F0502020204030204" pitchFamily="34" charset="0"/>
              </a:rPr>
              <a:t>publicum testimonium</a:t>
            </a:r>
            <a:r>
              <a:rPr lang="el-GR" dirty="0"/>
              <a:t>).</a:t>
            </a:r>
          </a:p>
          <a:p>
            <a:r>
              <a:rPr lang="el-GR" dirty="0">
                <a:latin typeface="Calibri" panose="020F0502020204030204" pitchFamily="34" charset="0"/>
                <a:cs typeface="Calibri" panose="020F0502020204030204" pitchFamily="34" charset="0"/>
              </a:rPr>
              <a:t>1.δ. Ο Αρχίας ήταν τόσο βέβαιος ότι είχε αποκτήσει την ιθαγένεια της Ηράκλειας ώστε δεν επιχείρησε να τεκμηριώσει ότι κατείχε και την ιθαγένεια άλλων πόλεων που του είχε απονεμηθεί παλαιότερα. </a:t>
            </a:r>
            <a:endParaRPr lang="en-US" dirty="0">
              <a:latin typeface="Calibri" panose="020F0502020204030204" pitchFamily="34" charset="0"/>
              <a:cs typeface="Calibri" panose="020F0502020204030204" pitchFamily="34" charset="0"/>
            </a:endParaRPr>
          </a:p>
          <a:p>
            <a:r>
              <a:rPr lang="en-US" dirty="0"/>
              <a:t> </a:t>
            </a:r>
          </a:p>
        </p:txBody>
      </p:sp>
    </p:spTree>
    <p:extLst>
      <p:ext uri="{BB962C8B-B14F-4D97-AF65-F5344CB8AC3E}">
        <p14:creationId xmlns:p14="http://schemas.microsoft.com/office/powerpoint/2010/main" val="3703958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C2BA-08BD-4FE8-9875-7EDBDF0AD926}"/>
              </a:ext>
            </a:extLst>
          </p:cNvPr>
          <p:cNvSpPr>
            <a:spLocks noGrp="1"/>
          </p:cNvSpPr>
          <p:nvPr>
            <p:ph type="title"/>
          </p:nvPr>
        </p:nvSpPr>
        <p:spPr/>
        <p:txBody>
          <a:bodyPr/>
          <a:lstStyle/>
          <a:p>
            <a:pPr algn="ctr"/>
            <a:r>
              <a:rPr lang="el-GR" dirty="0"/>
              <a:t>2. Σχετικά με την ύπαρξη κατοικίας στη Ρώμη</a:t>
            </a:r>
            <a:endParaRPr lang="en-US" dirty="0"/>
          </a:p>
        </p:txBody>
      </p:sp>
      <p:sp>
        <p:nvSpPr>
          <p:cNvPr id="3" name="Content Placeholder 2">
            <a:extLst>
              <a:ext uri="{FF2B5EF4-FFF2-40B4-BE49-F238E27FC236}">
                <a16:creationId xmlns:a16="http://schemas.microsoft.com/office/drawing/2014/main" id="{27AC3870-21D8-4EAF-877A-0BC3709136D0}"/>
              </a:ext>
            </a:extLst>
          </p:cNvPr>
          <p:cNvSpPr>
            <a:spLocks noGrp="1"/>
          </p:cNvSpPr>
          <p:nvPr>
            <p:ph sz="quarter" idx="1"/>
          </p:nvPr>
        </p:nvSpPr>
        <p:spPr>
          <a:xfrm>
            <a:off x="816864" y="1624614"/>
            <a:ext cx="10871200" cy="5157926"/>
          </a:xfrm>
        </p:spPr>
        <p:txBody>
          <a:bodyPr>
            <a:normAutofit fontScale="92500"/>
          </a:bodyPr>
          <a:lstStyle/>
          <a:p>
            <a:pPr marL="0" indent="0">
              <a:buNone/>
            </a:pPr>
            <a:r>
              <a:rPr lang="el-GR" sz="3200" dirty="0"/>
              <a:t>Ο Κικέρων απαντά ότι ο Αρχίας είχε ακίνητη περιουσία στη Ρώμη, όπου και διεξήγε όλες του τις υποθέσεις εδώ και πολλά χρόνια. </a:t>
            </a:r>
          </a:p>
          <a:p>
            <a:pPr marL="0" indent="0">
              <a:buNone/>
            </a:pPr>
            <a:endParaRPr lang="el-GR" sz="3200" dirty="0"/>
          </a:p>
          <a:p>
            <a:r>
              <a:rPr lang="el-GR" dirty="0">
                <a:solidFill>
                  <a:srgbClr val="7030A0"/>
                </a:solidFill>
              </a:rPr>
              <a:t>Το γεγονός ότι είχε το δικαίωμα να συναλλάσσεται με Ρωμαίους (</a:t>
            </a:r>
            <a:r>
              <a:rPr lang="en-US" dirty="0" err="1">
                <a:solidFill>
                  <a:srgbClr val="7030A0"/>
                </a:solidFill>
                <a:latin typeface="Calibri" panose="020F0502020204030204" pitchFamily="34" charset="0"/>
                <a:cs typeface="Calibri" panose="020F0502020204030204" pitchFamily="34" charset="0"/>
              </a:rPr>
              <a:t>ius</a:t>
            </a:r>
            <a:r>
              <a:rPr lang="en-US" dirty="0">
                <a:solidFill>
                  <a:srgbClr val="7030A0"/>
                </a:solidFill>
                <a:latin typeface="Calibri" panose="020F0502020204030204" pitchFamily="34" charset="0"/>
                <a:cs typeface="Calibri" panose="020F0502020204030204" pitchFamily="34" charset="0"/>
              </a:rPr>
              <a:t> </a:t>
            </a:r>
            <a:r>
              <a:rPr lang="en-US" dirty="0" err="1">
                <a:solidFill>
                  <a:srgbClr val="7030A0"/>
                </a:solidFill>
                <a:latin typeface="Calibri" panose="020F0502020204030204" pitchFamily="34" charset="0"/>
                <a:cs typeface="Calibri" panose="020F0502020204030204" pitchFamily="34" charset="0"/>
              </a:rPr>
              <a:t>commercii</a:t>
            </a:r>
            <a:r>
              <a:rPr lang="el-GR" dirty="0">
                <a:solidFill>
                  <a:srgbClr val="7030A0"/>
                </a:solidFill>
              </a:rPr>
              <a:t>) σημαίνει ότι ήταν κάτοχος της Λατινικής πολιτείας, αν όχι της Ρωμαϊκής. Διαφορετικά δεν θα μπορούσε να κατέχει έγγεια ιδιοκτησία στη Ρώμη. </a:t>
            </a:r>
          </a:p>
          <a:p>
            <a:r>
              <a:rPr lang="el-GR" dirty="0">
                <a:solidFill>
                  <a:srgbClr val="7030A0"/>
                </a:solidFill>
              </a:rPr>
              <a:t>Δικαιώματα των Ρωμαίων πολιτών που μπορούσαν να απονεμηθούν τμηματικά σε ξένους διαφόρων κατηγοριών:</a:t>
            </a:r>
          </a:p>
          <a:p>
            <a:pPr lvl="1"/>
            <a:r>
              <a:rPr lang="el-GR" dirty="0">
                <a:solidFill>
                  <a:srgbClr val="7030A0"/>
                </a:solidFill>
              </a:rPr>
              <a:t>Δικαίωμα να συναλλάσσονται έγκυρα με Ρωμαίους (</a:t>
            </a:r>
            <a:r>
              <a:rPr lang="en-US" dirty="0" err="1">
                <a:solidFill>
                  <a:srgbClr val="7030A0"/>
                </a:solidFill>
                <a:latin typeface="Calibri" panose="020F0502020204030204" pitchFamily="34" charset="0"/>
                <a:cs typeface="Calibri" panose="020F0502020204030204" pitchFamily="34" charset="0"/>
              </a:rPr>
              <a:t>ius</a:t>
            </a:r>
            <a:r>
              <a:rPr lang="en-US" dirty="0">
                <a:solidFill>
                  <a:srgbClr val="7030A0"/>
                </a:solidFill>
                <a:latin typeface="Calibri" panose="020F0502020204030204" pitchFamily="34" charset="0"/>
                <a:cs typeface="Calibri" panose="020F0502020204030204" pitchFamily="34" charset="0"/>
              </a:rPr>
              <a:t> </a:t>
            </a:r>
            <a:r>
              <a:rPr lang="en-US" dirty="0" err="1">
                <a:solidFill>
                  <a:srgbClr val="7030A0"/>
                </a:solidFill>
                <a:latin typeface="Calibri" panose="020F0502020204030204" pitchFamily="34" charset="0"/>
                <a:cs typeface="Calibri" panose="020F0502020204030204" pitchFamily="34" charset="0"/>
              </a:rPr>
              <a:t>commercii</a:t>
            </a:r>
            <a:r>
              <a:rPr lang="en-US" dirty="0">
                <a:solidFill>
                  <a:srgbClr val="7030A0"/>
                </a:solidFill>
              </a:rPr>
              <a:t>)</a:t>
            </a:r>
            <a:r>
              <a:rPr lang="el-GR" dirty="0">
                <a:solidFill>
                  <a:srgbClr val="7030A0"/>
                </a:solidFill>
              </a:rPr>
              <a:t>.</a:t>
            </a:r>
            <a:r>
              <a:rPr lang="en-US" dirty="0">
                <a:solidFill>
                  <a:srgbClr val="7030A0"/>
                </a:solidFill>
              </a:rPr>
              <a:t> </a:t>
            </a:r>
          </a:p>
          <a:p>
            <a:pPr lvl="1"/>
            <a:r>
              <a:rPr lang="el-GR" dirty="0">
                <a:solidFill>
                  <a:srgbClr val="7030A0"/>
                </a:solidFill>
              </a:rPr>
              <a:t>Δικαίωμα να συνάπτουν έγκυρους γάμους με Ρωμαίους/Ρωμαίες </a:t>
            </a:r>
            <a:r>
              <a:rPr lang="en-US" dirty="0">
                <a:solidFill>
                  <a:srgbClr val="7030A0"/>
                </a:solidFill>
              </a:rPr>
              <a:t>(</a:t>
            </a:r>
            <a:r>
              <a:rPr lang="en-US" dirty="0" err="1">
                <a:solidFill>
                  <a:srgbClr val="7030A0"/>
                </a:solidFill>
                <a:latin typeface="Calibri" panose="020F0502020204030204" pitchFamily="34" charset="0"/>
                <a:cs typeface="Calibri" panose="020F0502020204030204" pitchFamily="34" charset="0"/>
              </a:rPr>
              <a:t>ius</a:t>
            </a:r>
            <a:r>
              <a:rPr lang="en-US" dirty="0">
                <a:solidFill>
                  <a:srgbClr val="7030A0"/>
                </a:solidFill>
                <a:latin typeface="Calibri" panose="020F0502020204030204" pitchFamily="34" charset="0"/>
                <a:cs typeface="Calibri" panose="020F0502020204030204" pitchFamily="34" charset="0"/>
              </a:rPr>
              <a:t> </a:t>
            </a:r>
            <a:r>
              <a:rPr lang="en-US" dirty="0" err="1">
                <a:solidFill>
                  <a:srgbClr val="7030A0"/>
                </a:solidFill>
                <a:latin typeface="Calibri" panose="020F0502020204030204" pitchFamily="34" charset="0"/>
                <a:cs typeface="Calibri" panose="020F0502020204030204" pitchFamily="34" charset="0"/>
              </a:rPr>
              <a:t>conubii</a:t>
            </a:r>
            <a:r>
              <a:rPr lang="en-US" dirty="0">
                <a:solidFill>
                  <a:srgbClr val="7030A0"/>
                </a:solidFill>
              </a:rPr>
              <a:t>)</a:t>
            </a:r>
            <a:r>
              <a:rPr lang="el-GR" dirty="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109261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ED54-68EE-4857-9B5C-3085F2576041}"/>
              </a:ext>
            </a:extLst>
          </p:cNvPr>
          <p:cNvSpPr>
            <a:spLocks noGrp="1"/>
          </p:cNvSpPr>
          <p:nvPr>
            <p:ph type="title"/>
          </p:nvPr>
        </p:nvSpPr>
        <p:spPr/>
        <p:txBody>
          <a:bodyPr>
            <a:normAutofit fontScale="90000"/>
          </a:bodyPr>
          <a:lstStyle/>
          <a:p>
            <a:pPr algn="ctr"/>
            <a:r>
              <a:rPr lang="el-GR" dirty="0"/>
              <a:t>3. Σχετικά με τη δήλωση ενώπιον του Πραίτορα</a:t>
            </a:r>
            <a:endParaRPr lang="en-US" dirty="0"/>
          </a:p>
        </p:txBody>
      </p:sp>
      <p:sp>
        <p:nvSpPr>
          <p:cNvPr id="3" name="Content Placeholder 2">
            <a:extLst>
              <a:ext uri="{FF2B5EF4-FFF2-40B4-BE49-F238E27FC236}">
                <a16:creationId xmlns:a16="http://schemas.microsoft.com/office/drawing/2014/main" id="{1792DB03-FB51-4A86-BB68-5912B75C2D7A}"/>
              </a:ext>
            </a:extLst>
          </p:cNvPr>
          <p:cNvSpPr>
            <a:spLocks noGrp="1"/>
          </p:cNvSpPr>
          <p:nvPr>
            <p:ph sz="quarter" idx="1"/>
          </p:nvPr>
        </p:nvSpPr>
        <p:spPr>
          <a:xfrm>
            <a:off x="816864" y="1600200"/>
            <a:ext cx="10871200" cy="5257800"/>
          </a:xfrm>
        </p:spPr>
        <p:txBody>
          <a:bodyPr>
            <a:normAutofit/>
          </a:bodyPr>
          <a:lstStyle/>
          <a:p>
            <a:r>
              <a:rPr lang="el-GR" dirty="0"/>
              <a:t>Το όνομά του υπήρχε στους καταλόγους του Πραίτορα Μέτελλου, η εντιμότητα του οποίου στην εκτέλεση των καθηκόντων του δεν μπορεί να αμφισβητηθεί. </a:t>
            </a:r>
          </a:p>
          <a:p>
            <a:pPr lvl="1"/>
            <a:r>
              <a:rPr lang="el-GR" dirty="0"/>
              <a:t>Σε αντίθεση με την αμέλεια του Αππίου και, ακόμη χειρότερα, του Γαβίνιου.</a:t>
            </a:r>
          </a:p>
          <a:p>
            <a:r>
              <a:rPr lang="el-GR" dirty="0"/>
              <a:t>Ο Μέτελλος ήταν τόσο τυπικός ώστε κατήγγειλε στον Πραίτορα Λέντουλο και τους δικαστές ότι κάποιος είχε σβήσει παράνομα ένα όνομα από τον κατάλογο.</a:t>
            </a:r>
          </a:p>
          <a:p>
            <a:r>
              <a:rPr lang="el-GR" dirty="0"/>
              <a:t>Άρα είναι αβάσιμος ο ισχυρισμός ότι το όνομα του Αρχία παρεισέφρησε παράνομα.</a:t>
            </a:r>
            <a:r>
              <a:rPr lang="en-US" dirty="0"/>
              <a:t> </a:t>
            </a:r>
          </a:p>
        </p:txBody>
      </p:sp>
    </p:spTree>
    <p:extLst>
      <p:ext uri="{BB962C8B-B14F-4D97-AF65-F5344CB8AC3E}">
        <p14:creationId xmlns:p14="http://schemas.microsoft.com/office/powerpoint/2010/main" val="159702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94B4-308D-4F1D-939D-3ABBB58AC28B}"/>
              </a:ext>
            </a:extLst>
          </p:cNvPr>
          <p:cNvSpPr>
            <a:spLocks noGrp="1"/>
          </p:cNvSpPr>
          <p:nvPr>
            <p:ph type="title"/>
          </p:nvPr>
        </p:nvSpPr>
        <p:spPr>
          <a:xfrm>
            <a:off x="816864" y="76200"/>
            <a:ext cx="10871200" cy="1143000"/>
          </a:xfrm>
        </p:spPr>
        <p:txBody>
          <a:bodyPr>
            <a:normAutofit fontScale="90000"/>
          </a:bodyPr>
          <a:lstStyle/>
          <a:p>
            <a:pPr algn="ctr"/>
            <a:r>
              <a:rPr lang="el-GR" dirty="0"/>
              <a:t>4. Σχετικά με την απουσία του ονόματος του Αρχία από τους καταλόγους των τιμητών</a:t>
            </a:r>
            <a:endParaRPr lang="en-US" dirty="0"/>
          </a:p>
        </p:txBody>
      </p:sp>
      <p:sp>
        <p:nvSpPr>
          <p:cNvPr id="3" name="Content Placeholder 2">
            <a:extLst>
              <a:ext uri="{FF2B5EF4-FFF2-40B4-BE49-F238E27FC236}">
                <a16:creationId xmlns:a16="http://schemas.microsoft.com/office/drawing/2014/main" id="{3B3D2CC4-F68E-42B9-8194-5F2707DAA2BB}"/>
              </a:ext>
            </a:extLst>
          </p:cNvPr>
          <p:cNvSpPr>
            <a:spLocks noGrp="1"/>
          </p:cNvSpPr>
          <p:nvPr>
            <p:ph sz="quarter" idx="1"/>
          </p:nvPr>
        </p:nvSpPr>
        <p:spPr>
          <a:xfrm>
            <a:off x="816864" y="1600200"/>
            <a:ext cx="10871200" cy="5181600"/>
          </a:xfrm>
        </p:spPr>
        <p:txBody>
          <a:bodyPr>
            <a:normAutofit/>
          </a:bodyPr>
          <a:lstStyle/>
          <a:p>
            <a:r>
              <a:rPr lang="el-GR" dirty="0"/>
              <a:t>α. Όταν ήταν Τιμητές ο Ιούλιος και ο Κράσσος, αμέσως μετά την έκδοση του Πλαύτιου-Παπίριου νόμου, δεν έγινε απογραφή.</a:t>
            </a:r>
            <a:r>
              <a:rPr lang="en-US" dirty="0"/>
              <a:t> </a:t>
            </a:r>
            <a:endParaRPr lang="el-GR" dirty="0"/>
          </a:p>
          <a:p>
            <a:pPr lvl="1"/>
            <a:r>
              <a:rPr lang="el-GR" dirty="0"/>
              <a:t>Άλλη μια απόδειξη της αναποτελεσματικότητας των Τιμητών κατά τον 1</a:t>
            </a:r>
            <a:r>
              <a:rPr lang="el-GR" baseline="30000" dirty="0"/>
              <a:t>ο</a:t>
            </a:r>
            <a:r>
              <a:rPr lang="el-GR" dirty="0"/>
              <a:t> αι. π.Χ. </a:t>
            </a:r>
            <a:endParaRPr lang="en-US" dirty="0"/>
          </a:p>
          <a:p>
            <a:r>
              <a:rPr lang="el-GR" dirty="0"/>
              <a:t>β. Κατά τη θητεία των επόμενων Τιμητών, ο Αρχίας βρισκόταν στην Ασία με τον Λούλουλλο και συνεπώς δεν μπορούσε να απογραφεί. </a:t>
            </a:r>
          </a:p>
          <a:p>
            <a:r>
              <a:rPr lang="el-GR" dirty="0"/>
              <a:t>γ. Στη θητεία των τελευταίων Τιμητών ήταν με τον Λούκουλλο στο στρατό</a:t>
            </a:r>
            <a:endParaRPr lang="en-US" dirty="0"/>
          </a:p>
        </p:txBody>
      </p:sp>
    </p:spTree>
    <p:extLst>
      <p:ext uri="{BB962C8B-B14F-4D97-AF65-F5344CB8AC3E}">
        <p14:creationId xmlns:p14="http://schemas.microsoft.com/office/powerpoint/2010/main" val="524565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FFC7-A0A5-4AEA-9DFD-38E1E299A3FE}"/>
              </a:ext>
            </a:extLst>
          </p:cNvPr>
          <p:cNvSpPr>
            <a:spLocks noGrp="1"/>
          </p:cNvSpPr>
          <p:nvPr>
            <p:ph type="title"/>
          </p:nvPr>
        </p:nvSpPr>
        <p:spPr/>
        <p:txBody>
          <a:bodyPr/>
          <a:lstStyle/>
          <a:p>
            <a:pPr algn="ctr"/>
            <a:r>
              <a:rPr lang="el-GR" dirty="0"/>
              <a:t>Επιπλέον επιχειρήματα της υπεράσπισης</a:t>
            </a:r>
            <a:endParaRPr lang="en-US" dirty="0"/>
          </a:p>
        </p:txBody>
      </p:sp>
      <p:sp>
        <p:nvSpPr>
          <p:cNvPr id="3" name="Content Placeholder 2">
            <a:extLst>
              <a:ext uri="{FF2B5EF4-FFF2-40B4-BE49-F238E27FC236}">
                <a16:creationId xmlns:a16="http://schemas.microsoft.com/office/drawing/2014/main" id="{6E78872E-333A-4B6A-A57F-5DD0C38F0CEF}"/>
              </a:ext>
            </a:extLst>
          </p:cNvPr>
          <p:cNvSpPr>
            <a:spLocks noGrp="1"/>
          </p:cNvSpPr>
          <p:nvPr>
            <p:ph sz="quarter" idx="1"/>
          </p:nvPr>
        </p:nvSpPr>
        <p:spPr>
          <a:xfrm>
            <a:off x="816864" y="1600200"/>
            <a:ext cx="10871200" cy="5257800"/>
          </a:xfrm>
        </p:spPr>
        <p:txBody>
          <a:bodyPr>
            <a:normAutofit/>
          </a:bodyPr>
          <a:lstStyle/>
          <a:p>
            <a:r>
              <a:rPr lang="el-GR" dirty="0"/>
              <a:t>1. Ο Αρχίας έκανε διαθήκες σύμφωνα με το Ρωμαϊκό δίκαιο</a:t>
            </a:r>
            <a:r>
              <a:rPr lang="en-US" dirty="0"/>
              <a:t> </a:t>
            </a:r>
            <a:r>
              <a:rPr lang="el-GR" dirty="0"/>
              <a:t>(</a:t>
            </a:r>
            <a:r>
              <a:rPr lang="en-US" dirty="0" err="1">
                <a:latin typeface="Calibri" panose="020F0502020204030204" pitchFamily="34" charset="0"/>
                <a:cs typeface="Calibri" panose="020F0502020204030204" pitchFamily="34" charset="0"/>
              </a:rPr>
              <a:t>nostrae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leges</a:t>
            </a:r>
            <a:r>
              <a:rPr lang="el-GR" dirty="0"/>
              <a:t>). </a:t>
            </a:r>
          </a:p>
          <a:p>
            <a:r>
              <a:rPr lang="el-GR" dirty="0"/>
              <a:t>2. Είχε λάβε κληρονομίες και κληροδοσίες από Ρωμαίους πολίτες.</a:t>
            </a:r>
          </a:p>
          <a:p>
            <a:pPr lvl="1"/>
            <a:r>
              <a:rPr lang="el-GR" dirty="0"/>
              <a:t>Και τα δύο αυτά γεγονότα αποδεικνύουν ότι δεν ήταν ξένος (</a:t>
            </a:r>
            <a:r>
              <a:rPr lang="en-US" dirty="0" err="1">
                <a:latin typeface="Calibri" panose="020F0502020204030204" pitchFamily="34" charset="0"/>
                <a:cs typeface="Calibri" panose="020F0502020204030204" pitchFamily="34" charset="0"/>
              </a:rPr>
              <a:t>peregrinus</a:t>
            </a:r>
            <a:r>
              <a:rPr lang="el-GR" dirty="0"/>
              <a:t>). Μόνον οι Ρωμαίοι είχαν το δικαίωμα να κάνουν διαθήκη σύμφωνα με το</a:t>
            </a:r>
            <a:r>
              <a:rPr lang="en-US" dirty="0"/>
              <a:t> </a:t>
            </a:r>
            <a:r>
              <a:rPr lang="el-GR" dirty="0"/>
              <a:t>Ρωμαϊκό ιδιωτικό δίκαιο (</a:t>
            </a:r>
            <a:r>
              <a:rPr lang="en-US" dirty="0" err="1">
                <a:latin typeface="Calibri" panose="020F0502020204030204" pitchFamily="34" charset="0"/>
                <a:cs typeface="Calibri" panose="020F0502020204030204" pitchFamily="34" charset="0"/>
              </a:rPr>
              <a:t>ius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civile</a:t>
            </a:r>
            <a:r>
              <a:rPr lang="el-GR"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l-GR" dirty="0"/>
              <a:t>και να ορίζονται κληρονόμοι.</a:t>
            </a:r>
          </a:p>
          <a:p>
            <a:r>
              <a:rPr lang="el-GR" dirty="0"/>
              <a:t>3. Ο Λούκουλλος τον ειχε παρουσιάσει στο δημόσιο Ταμείο προκειμένου να λάβει αμοιβή για τις υπηρεσίες του (πιθανώς στρατιωτικές). </a:t>
            </a:r>
            <a:endParaRPr lang="en-US" dirty="0"/>
          </a:p>
        </p:txBody>
      </p:sp>
    </p:spTree>
    <p:extLst>
      <p:ext uri="{BB962C8B-B14F-4D97-AF65-F5344CB8AC3E}">
        <p14:creationId xmlns:p14="http://schemas.microsoft.com/office/powerpoint/2010/main" val="189068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A475-009C-4F55-ACEE-D4DD60D58BFA}"/>
              </a:ext>
            </a:extLst>
          </p:cNvPr>
          <p:cNvSpPr>
            <a:spLocks noGrp="1"/>
          </p:cNvSpPr>
          <p:nvPr>
            <p:ph type="title"/>
          </p:nvPr>
        </p:nvSpPr>
        <p:spPr/>
        <p:txBody>
          <a:bodyPr/>
          <a:lstStyle/>
          <a:p>
            <a:pPr algn="ctr"/>
            <a:r>
              <a:rPr lang="el-GR" dirty="0"/>
              <a:t>Το αποτέλεσμα της δίκης</a:t>
            </a:r>
            <a:endParaRPr lang="en-US" dirty="0"/>
          </a:p>
        </p:txBody>
      </p:sp>
      <p:sp>
        <p:nvSpPr>
          <p:cNvPr id="3" name="Content Placeholder 2">
            <a:extLst>
              <a:ext uri="{FF2B5EF4-FFF2-40B4-BE49-F238E27FC236}">
                <a16:creationId xmlns:a16="http://schemas.microsoft.com/office/drawing/2014/main" id="{AFC3DE9F-D244-4862-9D02-63FDE4F7F5B0}"/>
              </a:ext>
            </a:extLst>
          </p:cNvPr>
          <p:cNvSpPr>
            <a:spLocks noGrp="1"/>
          </p:cNvSpPr>
          <p:nvPr>
            <p:ph idx="1"/>
          </p:nvPr>
        </p:nvSpPr>
        <p:spPr/>
        <p:txBody>
          <a:bodyPr/>
          <a:lstStyle/>
          <a:p>
            <a:pPr marL="0" indent="0" algn="ctr">
              <a:buNone/>
            </a:pPr>
            <a:r>
              <a:rPr lang="el-GR" dirty="0"/>
              <a:t>Επισήμως δεν γνωρίζουμε αν ο Αύλος Λικίνιος Αρχίας αθωώθηκε, ωστόσο, το γεγονός ότι έζησε στη Ρώμη και μετά τη δίκη, φανερώνει ότι η απόφαση μάλλον τον δικαίωσε.</a:t>
            </a:r>
            <a:endParaRPr lang="en-US" dirty="0"/>
          </a:p>
        </p:txBody>
      </p:sp>
    </p:spTree>
    <p:extLst>
      <p:ext uri="{BB962C8B-B14F-4D97-AF65-F5344CB8AC3E}">
        <p14:creationId xmlns:p14="http://schemas.microsoft.com/office/powerpoint/2010/main" val="16676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3EFF-1FEC-4C62-B709-107BCE198D6D}"/>
              </a:ext>
            </a:extLst>
          </p:cNvPr>
          <p:cNvSpPr>
            <a:spLocks noGrp="1"/>
          </p:cNvSpPr>
          <p:nvPr>
            <p:ph type="title"/>
          </p:nvPr>
        </p:nvSpPr>
        <p:spPr>
          <a:xfrm>
            <a:off x="0" y="-1"/>
            <a:ext cx="12192000" cy="1313895"/>
          </a:xfrm>
        </p:spPr>
        <p:txBody>
          <a:bodyPr/>
          <a:lstStyle/>
          <a:p>
            <a:pPr algn="ctr"/>
            <a:r>
              <a:rPr lang="el-GR" dirty="0"/>
              <a:t>Η πολιτική καριέρα (Cursus honorum) του Κικέρωνα </a:t>
            </a:r>
            <a:endParaRPr lang="en-US" dirty="0"/>
          </a:p>
        </p:txBody>
      </p:sp>
      <p:sp>
        <p:nvSpPr>
          <p:cNvPr id="3" name="Content Placeholder 2">
            <a:extLst>
              <a:ext uri="{FF2B5EF4-FFF2-40B4-BE49-F238E27FC236}">
                <a16:creationId xmlns:a16="http://schemas.microsoft.com/office/drawing/2014/main" id="{A611B752-4774-4996-B43D-5F4683230FBB}"/>
              </a:ext>
            </a:extLst>
          </p:cNvPr>
          <p:cNvSpPr>
            <a:spLocks noGrp="1"/>
          </p:cNvSpPr>
          <p:nvPr>
            <p:ph sz="quarter" idx="1"/>
          </p:nvPr>
        </p:nvSpPr>
        <p:spPr>
          <a:xfrm>
            <a:off x="337351" y="1883266"/>
            <a:ext cx="11350713" cy="4212733"/>
          </a:xfrm>
        </p:spPr>
        <p:txBody>
          <a:bodyPr/>
          <a:lstStyle/>
          <a:p>
            <a:r>
              <a:rPr lang="el-GR" dirty="0"/>
              <a:t>Ταμίας στη Σικελία το 76 π.Χ.</a:t>
            </a:r>
          </a:p>
          <a:p>
            <a:r>
              <a:rPr lang="el-GR" dirty="0"/>
              <a:t>Αγορανόμος το 69.</a:t>
            </a:r>
          </a:p>
          <a:p>
            <a:r>
              <a:rPr lang="el-GR" dirty="0"/>
              <a:t>Πραίτωρ το 66.</a:t>
            </a:r>
          </a:p>
          <a:p>
            <a:r>
              <a:rPr lang="el-GR" dirty="0"/>
              <a:t>Ύπατος το 63. Αποκάλυψε τη συνωμοσία του Κατιλίνα. </a:t>
            </a:r>
          </a:p>
          <a:p>
            <a:pPr marL="0" indent="0">
              <a:buNone/>
            </a:pPr>
            <a:r>
              <a:rPr lang="el-GR" dirty="0"/>
              <a:t>     Ανακηρύχθηκε Pater Patriae.</a:t>
            </a:r>
          </a:p>
          <a:p>
            <a:r>
              <a:rPr lang="el-GR" dirty="0"/>
              <a:t>Οιωνοσκόπος το 53.</a:t>
            </a:r>
          </a:p>
          <a:p>
            <a:r>
              <a:rPr lang="el-GR" dirty="0"/>
              <a:t>Ανθύπατος της Κιλικίας το 51-50.</a:t>
            </a:r>
          </a:p>
          <a:p>
            <a:pPr marL="0" indent="0">
              <a:buNone/>
            </a:pPr>
            <a:endParaRPr lang="en-US" dirty="0"/>
          </a:p>
        </p:txBody>
      </p:sp>
      <p:pic>
        <p:nvPicPr>
          <p:cNvPr id="4" name="Picture 3">
            <a:extLst>
              <a:ext uri="{FF2B5EF4-FFF2-40B4-BE49-F238E27FC236}">
                <a16:creationId xmlns:a16="http://schemas.microsoft.com/office/drawing/2014/main" id="{C521845D-5056-40CA-87CB-1EEB18DFB459}"/>
              </a:ext>
            </a:extLst>
          </p:cNvPr>
          <p:cNvPicPr>
            <a:picLocks noChangeAspect="1"/>
          </p:cNvPicPr>
          <p:nvPr/>
        </p:nvPicPr>
        <p:blipFill>
          <a:blip r:embed="rId2"/>
          <a:stretch>
            <a:fillRect/>
          </a:stretch>
        </p:blipFill>
        <p:spPr>
          <a:xfrm>
            <a:off x="9464686" y="1883267"/>
            <a:ext cx="2785630" cy="2926080"/>
          </a:xfrm>
          <a:prstGeom prst="rect">
            <a:avLst/>
          </a:prstGeom>
        </p:spPr>
      </p:pic>
    </p:spTree>
    <p:extLst>
      <p:ext uri="{BB962C8B-B14F-4D97-AF65-F5344CB8AC3E}">
        <p14:creationId xmlns:p14="http://schemas.microsoft.com/office/powerpoint/2010/main" val="77044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7259-50DE-462E-998C-A5D714CFBE93}"/>
              </a:ext>
            </a:extLst>
          </p:cNvPr>
          <p:cNvSpPr>
            <a:spLocks noGrp="1"/>
          </p:cNvSpPr>
          <p:nvPr>
            <p:ph type="title"/>
          </p:nvPr>
        </p:nvSpPr>
        <p:spPr/>
        <p:txBody>
          <a:bodyPr/>
          <a:lstStyle/>
          <a:p>
            <a:pPr algn="ctr"/>
            <a:r>
              <a:rPr lang="en-US" dirty="0" err="1">
                <a:latin typeface="Calibri" panose="020F0502020204030204" pitchFamily="34" charset="0"/>
                <a:cs typeface="Calibri" panose="020F0502020204030204" pitchFamily="34" charset="0"/>
              </a:rPr>
              <a:t>Aulus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Licinius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Archia</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2FC0A1-A341-4526-8CDB-49E3B8DFC4D3}"/>
              </a:ext>
            </a:extLst>
          </p:cNvPr>
          <p:cNvSpPr>
            <a:spLocks noGrp="1"/>
          </p:cNvSpPr>
          <p:nvPr>
            <p:ph sz="quarter" idx="1"/>
          </p:nvPr>
        </p:nvSpPr>
        <p:spPr>
          <a:xfrm>
            <a:off x="0" y="1526959"/>
            <a:ext cx="12055876" cy="5331041"/>
          </a:xfrm>
        </p:spPr>
        <p:txBody>
          <a:bodyPr>
            <a:normAutofit/>
          </a:bodyPr>
          <a:lstStyle/>
          <a:p>
            <a:r>
              <a:rPr lang="el-GR" dirty="0"/>
              <a:t>Ο Αύλος Λικίνιος Αρχίας, ελληνικής καταγωγής, είχε γεννηθεί στην Αντιόχεια της Συρίας το 120 π.Χ. Εκεί σπούδασε και ξεχώρισε από πολύ νωρίς για το ποιητικό του ταλέντο. </a:t>
            </a:r>
          </a:p>
          <a:p>
            <a:r>
              <a:rPr lang="el-GR" dirty="0"/>
              <a:t>Ταξίδεψε στη Μικρά Ασία, την Ελλάδα και τη Μεγάλη Ελλάδα, όπου διέπρεψε σε σημαντικές πόλεις, με αποτέλεσμα να τιμηθεί ποικιλοτρόπως, με αποκορύφωμα την τιμητική πολιτογράφησή του σε αρκετές από αυτές. </a:t>
            </a:r>
          </a:p>
          <a:p>
            <a:r>
              <a:rPr lang="el-GR" dirty="0"/>
              <a:t>Το 102 π.Χ. σε ηλικία 18 ετών έφθασε στη Ρώμη, όπου φιλοξενήθηκε από την επιφανή οικογένεια των Λικίνιων Λούκουλλων. </a:t>
            </a:r>
          </a:p>
          <a:p>
            <a:r>
              <a:rPr lang="el-GR" dirty="0"/>
              <a:t>Το 92 ταξίδεψε στην Ηράκλεια, ισοπολίτιδα πόλη, της οποίας έγινε επισήμως πολίτης, γεγονός που του έδινε ίδια δικαιώματα με τους Ρωμαίους πολίτες, σύμφωνα με τους Ρωμαϊκούς νόμους. </a:t>
            </a:r>
          </a:p>
        </p:txBody>
      </p:sp>
    </p:spTree>
    <p:extLst>
      <p:ext uri="{BB962C8B-B14F-4D97-AF65-F5344CB8AC3E}">
        <p14:creationId xmlns:p14="http://schemas.microsoft.com/office/powerpoint/2010/main" val="243407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915A-DC68-4BA6-B0DB-0DAA61343366}"/>
              </a:ext>
            </a:extLst>
          </p:cNvPr>
          <p:cNvSpPr>
            <a:spLocks noGrp="1"/>
          </p:cNvSpPr>
          <p:nvPr>
            <p:ph type="title"/>
          </p:nvPr>
        </p:nvSpPr>
        <p:spPr>
          <a:xfrm>
            <a:off x="594804" y="228600"/>
            <a:ext cx="11093260" cy="990600"/>
          </a:xfrm>
        </p:spPr>
        <p:txBody>
          <a:bodyPr/>
          <a:lstStyle/>
          <a:p>
            <a:pPr algn="ctr"/>
            <a:r>
              <a:rPr lang="el-GR" dirty="0"/>
              <a:t>Η υπόθεση</a:t>
            </a:r>
            <a:endParaRPr lang="en-US" dirty="0"/>
          </a:p>
        </p:txBody>
      </p:sp>
      <p:sp>
        <p:nvSpPr>
          <p:cNvPr id="3" name="Content Placeholder 2">
            <a:extLst>
              <a:ext uri="{FF2B5EF4-FFF2-40B4-BE49-F238E27FC236}">
                <a16:creationId xmlns:a16="http://schemas.microsoft.com/office/drawing/2014/main" id="{74600ABF-A796-400A-9524-AABDE7E3582F}"/>
              </a:ext>
            </a:extLst>
          </p:cNvPr>
          <p:cNvSpPr>
            <a:spLocks noGrp="1"/>
          </p:cNvSpPr>
          <p:nvPr>
            <p:ph sz="quarter" idx="1"/>
          </p:nvPr>
        </p:nvSpPr>
        <p:spPr>
          <a:xfrm>
            <a:off x="0" y="1544715"/>
            <a:ext cx="12192000" cy="5313285"/>
          </a:xfrm>
        </p:spPr>
        <p:txBody>
          <a:bodyPr>
            <a:normAutofit lnSpcReduction="10000"/>
          </a:bodyPr>
          <a:lstStyle/>
          <a:p>
            <a:r>
              <a:rPr lang="el-GR" dirty="0"/>
              <a:t>Το 62 π.Χ. κάποιος Γράττιος, στηριζόμενος σε έναν πρόσφατο νόμο, κατηγόρησε τον Αρχία για παράνομη ιδιοποίηση του δικαιώματος του Ρωμαίου πολίτη. </a:t>
            </a:r>
          </a:p>
          <a:p>
            <a:r>
              <a:rPr lang="el-GR" dirty="0"/>
              <a:t>Αν ο Αρχίας καταδικαζόταν, τον ανέμενε η ποινή της εξορίας. </a:t>
            </a:r>
          </a:p>
          <a:p>
            <a:r>
              <a:rPr lang="el-GR" dirty="0"/>
              <a:t>Ο Κικέρων ανέλαβε την υπεράσπισή του. </a:t>
            </a:r>
          </a:p>
          <a:p>
            <a:pPr lvl="1">
              <a:buClr>
                <a:srgbClr val="DD8047"/>
              </a:buClr>
            </a:pPr>
            <a:r>
              <a:rPr lang="el-GR" dirty="0">
                <a:solidFill>
                  <a:prstClr val="black"/>
                </a:solidFill>
              </a:rPr>
              <a:t>Ισχυρίζεται πως έγινε σπουδαίος ρήτωρ και άνθρωπος των γραμμάτων, χάρη και στον μέντορά του, τον Αρχία.</a:t>
            </a:r>
            <a:endParaRPr lang="el-GR" dirty="0"/>
          </a:p>
          <a:p>
            <a:r>
              <a:rPr lang="el-GR" dirty="0"/>
              <a:t>Ως ανταπόδοση, περίμενε από τον Αρχία ένα ποίημα στα ελληνικά που να υμνεί τα κατορθώματά του κατά την υπατεία του.</a:t>
            </a:r>
            <a:endParaRPr lang="en-US" dirty="0"/>
          </a:p>
          <a:p>
            <a:r>
              <a:rPr lang="el-GR" dirty="0"/>
              <a:t>Πίσω από τον Pro Archia Poeta κρύβονται πολιτικές σκοπιμότητες. </a:t>
            </a:r>
          </a:p>
          <a:p>
            <a:r>
              <a:rPr lang="el-GR" dirty="0"/>
              <a:t>Υποστηρίζοντας τον προστατευόμενο του Λούκουλλου, ο Κικέρων επιθυμούσε επίσης να συμφιλιωθεί μαζί του.</a:t>
            </a:r>
            <a:endParaRPr lang="en-US" dirty="0"/>
          </a:p>
        </p:txBody>
      </p:sp>
    </p:spTree>
    <p:extLst>
      <p:ext uri="{BB962C8B-B14F-4D97-AF65-F5344CB8AC3E}">
        <p14:creationId xmlns:p14="http://schemas.microsoft.com/office/powerpoint/2010/main" val="5234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4908-A4E5-41C8-B811-84FE761274D0}"/>
              </a:ext>
            </a:extLst>
          </p:cNvPr>
          <p:cNvSpPr>
            <a:spLocks noGrp="1"/>
          </p:cNvSpPr>
          <p:nvPr>
            <p:ph type="title"/>
          </p:nvPr>
        </p:nvSpPr>
        <p:spPr/>
        <p:txBody>
          <a:bodyPr/>
          <a:lstStyle/>
          <a:p>
            <a:pPr algn="ctr"/>
            <a:r>
              <a:rPr lang="el-GR" dirty="0"/>
              <a:t>Μια δημηγορία Υπέρ Κικέρωνα;</a:t>
            </a:r>
            <a:endParaRPr lang="en-US" dirty="0"/>
          </a:p>
        </p:txBody>
      </p:sp>
      <p:sp>
        <p:nvSpPr>
          <p:cNvPr id="3" name="Content Placeholder 2">
            <a:extLst>
              <a:ext uri="{FF2B5EF4-FFF2-40B4-BE49-F238E27FC236}">
                <a16:creationId xmlns:a16="http://schemas.microsoft.com/office/drawing/2014/main" id="{F1C2374E-4CD2-48DA-B616-FF4F9162821B}"/>
              </a:ext>
            </a:extLst>
          </p:cNvPr>
          <p:cNvSpPr>
            <a:spLocks noGrp="1"/>
          </p:cNvSpPr>
          <p:nvPr>
            <p:ph sz="quarter" idx="1"/>
          </p:nvPr>
        </p:nvSpPr>
        <p:spPr>
          <a:xfrm>
            <a:off x="-1" y="1535837"/>
            <a:ext cx="12118019" cy="5322163"/>
          </a:xfrm>
        </p:spPr>
        <p:txBody>
          <a:bodyPr>
            <a:normAutofit fontScale="92500" lnSpcReduction="10000"/>
          </a:bodyPr>
          <a:lstStyle/>
          <a:p>
            <a:r>
              <a:rPr lang="el-GR" dirty="0"/>
              <a:t>Μέσα από τον ύμνο στη λογοτεχνία και τις ανθρωπιστικές σπουδές, ο Κικέρων πλέκει ένα </a:t>
            </a:r>
            <a:r>
              <a:rPr lang="el-GR" dirty="0">
                <a:solidFill>
                  <a:srgbClr val="0070C0"/>
                </a:solidFill>
              </a:rPr>
              <a:t>αυτοεγκώμιο</a:t>
            </a:r>
            <a:r>
              <a:rPr lang="el-GR" dirty="0"/>
              <a:t> (έναν λόγο Pro Cicerone), με αποδέκτες τους δικαστές, τους πολυάριθμους ακροατές και τους αναγνώστες του.</a:t>
            </a:r>
          </a:p>
          <a:p>
            <a:r>
              <a:rPr lang="el-GR" dirty="0"/>
              <a:t>Ως Ύπατος, το προηγούμενο έτος, είχε σώσει τη Ρώμη από τη συνωμοσία του Κατιλίνα.</a:t>
            </a:r>
          </a:p>
          <a:p>
            <a:r>
              <a:rPr lang="el-GR" dirty="0"/>
              <a:t>Έπειτα όμως έπεσε σε πολιτική δυσμένεια, λόγω των χειρισμών του.</a:t>
            </a:r>
          </a:p>
          <a:p>
            <a:r>
              <a:rPr lang="el-GR" dirty="0"/>
              <a:t>Με την υπεράσπιση του Αρχία, έχει την ευκαιρία να</a:t>
            </a:r>
          </a:p>
          <a:p>
            <a:pPr marL="0" indent="0">
              <a:buNone/>
            </a:pPr>
            <a:r>
              <a:rPr lang="el-GR" dirty="0"/>
              <a:t>    υπεραμυνθεί δημόσια της πολιτικής του, να </a:t>
            </a:r>
          </a:p>
          <a:p>
            <a:pPr marL="0" indent="0">
              <a:buNone/>
            </a:pPr>
            <a:r>
              <a:rPr lang="el-GR" dirty="0"/>
              <a:t>    αποκαταστήσει την εικόνα του και να κολακέψει το </a:t>
            </a:r>
          </a:p>
          <a:p>
            <a:pPr marL="0" indent="0">
              <a:buNone/>
            </a:pPr>
            <a:r>
              <a:rPr lang="el-GR" dirty="0"/>
              <a:t>    ακροατήριο από το βήμα του δικαστηρίου. </a:t>
            </a:r>
          </a:p>
          <a:p>
            <a:r>
              <a:rPr lang="el-GR" dirty="0"/>
              <a:t>Απώτερος στόχος του είναι η εύνοια του Πομπήιου, </a:t>
            </a:r>
          </a:p>
          <a:p>
            <a:pPr marL="0" indent="0">
              <a:buNone/>
            </a:pPr>
            <a:r>
              <a:rPr lang="el-GR" dirty="0"/>
              <a:t>    ώστε να αναδειχθεί δεύτερος τη τάξει.</a:t>
            </a:r>
            <a:endParaRPr lang="en-US" dirty="0"/>
          </a:p>
        </p:txBody>
      </p:sp>
      <p:pic>
        <p:nvPicPr>
          <p:cNvPr id="4" name="Picture 3">
            <a:extLst>
              <a:ext uri="{FF2B5EF4-FFF2-40B4-BE49-F238E27FC236}">
                <a16:creationId xmlns:a16="http://schemas.microsoft.com/office/drawing/2014/main" id="{33BD0C2B-881E-42ED-8564-B9A5EC7BD5AB}"/>
              </a:ext>
            </a:extLst>
          </p:cNvPr>
          <p:cNvPicPr>
            <a:picLocks noChangeAspect="1"/>
          </p:cNvPicPr>
          <p:nvPr/>
        </p:nvPicPr>
        <p:blipFill>
          <a:blip r:embed="rId2"/>
          <a:stretch>
            <a:fillRect/>
          </a:stretch>
        </p:blipFill>
        <p:spPr>
          <a:xfrm>
            <a:off x="8084566" y="4251960"/>
            <a:ext cx="3814471" cy="2377440"/>
          </a:xfrm>
          <a:prstGeom prst="rect">
            <a:avLst/>
          </a:prstGeom>
        </p:spPr>
      </p:pic>
    </p:spTree>
    <p:extLst>
      <p:ext uri="{BB962C8B-B14F-4D97-AF65-F5344CB8AC3E}">
        <p14:creationId xmlns:p14="http://schemas.microsoft.com/office/powerpoint/2010/main" val="279829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058D-45C8-4E0D-BC7D-30F5EAE05D35}"/>
              </a:ext>
            </a:extLst>
          </p:cNvPr>
          <p:cNvSpPr>
            <a:spLocks noGrp="1"/>
          </p:cNvSpPr>
          <p:nvPr>
            <p:ph type="title"/>
          </p:nvPr>
        </p:nvSpPr>
        <p:spPr/>
        <p:txBody>
          <a:bodyPr>
            <a:normAutofit fontScale="90000"/>
          </a:bodyPr>
          <a:lstStyle/>
          <a:p>
            <a:pPr algn="ctr"/>
            <a:br>
              <a:rPr lang="el-GR" dirty="0"/>
            </a:br>
            <a:r>
              <a:rPr lang="el-GR" dirty="0"/>
              <a:t>Το νομικό υπόβαθρο της δίκης</a:t>
            </a:r>
            <a:br>
              <a:rPr lang="el-GR" dirty="0"/>
            </a:br>
            <a:endParaRPr lang="en-US" dirty="0"/>
          </a:p>
        </p:txBody>
      </p:sp>
      <p:sp>
        <p:nvSpPr>
          <p:cNvPr id="3" name="Content Placeholder 2">
            <a:extLst>
              <a:ext uri="{FF2B5EF4-FFF2-40B4-BE49-F238E27FC236}">
                <a16:creationId xmlns:a16="http://schemas.microsoft.com/office/drawing/2014/main" id="{764DD8E9-8B05-453F-B601-46F7117E85AF}"/>
              </a:ext>
            </a:extLst>
          </p:cNvPr>
          <p:cNvSpPr>
            <a:spLocks noGrp="1"/>
          </p:cNvSpPr>
          <p:nvPr>
            <p:ph sz="quarter" idx="1"/>
          </p:nvPr>
        </p:nvSpPr>
        <p:spPr>
          <a:xfrm>
            <a:off x="0" y="1600200"/>
            <a:ext cx="12192000" cy="5257800"/>
          </a:xfrm>
        </p:spPr>
        <p:txBody>
          <a:bodyPr>
            <a:normAutofit/>
          </a:bodyPr>
          <a:lstStyle/>
          <a:p>
            <a:pPr marL="0">
              <a:spcBef>
                <a:spcPts val="0"/>
              </a:spcBef>
            </a:pPr>
            <a:r>
              <a:rPr lang="el-GR" sz="3200" dirty="0">
                <a:solidFill>
                  <a:srgbClr val="0070C0"/>
                </a:solidFill>
              </a:rPr>
              <a:t>90 π.Χ. Ιούλιος νόμος </a:t>
            </a:r>
            <a:r>
              <a:rPr lang="el-GR" sz="3200" dirty="0"/>
              <a:t>περί απόδοσης της ρωμαϊκής πολιτείας στους Λατίνους και τους Συμμάχους (</a:t>
            </a:r>
            <a:r>
              <a:rPr lang="en-US" sz="3200" dirty="0">
                <a:latin typeface="Calibri" panose="020F0502020204030204" pitchFamily="34" charset="0"/>
                <a:cs typeface="Calibri" panose="020F0502020204030204" pitchFamily="34" charset="0"/>
              </a:rPr>
              <a:t>Lex Iulia de </a:t>
            </a:r>
            <a:r>
              <a:rPr lang="en-US" sz="3200" dirty="0" err="1">
                <a:latin typeface="Calibri" panose="020F0502020204030204" pitchFamily="34" charset="0"/>
                <a:cs typeface="Calibri" panose="020F0502020204030204" pitchFamily="34" charset="0"/>
              </a:rPr>
              <a:t>civitate</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Latinis</a:t>
            </a:r>
            <a:r>
              <a:rPr lang="en-US" sz="3200" dirty="0">
                <a:latin typeface="Calibri" panose="020F0502020204030204" pitchFamily="34" charset="0"/>
                <a:cs typeface="Calibri" panose="020F0502020204030204" pitchFamily="34" charset="0"/>
              </a:rPr>
              <a:t> et sociis </a:t>
            </a:r>
            <a:r>
              <a:rPr lang="en-US" sz="3200" dirty="0" err="1">
                <a:latin typeface="Calibri" panose="020F0502020204030204" pitchFamily="34" charset="0"/>
                <a:cs typeface="Calibri" panose="020F0502020204030204" pitchFamily="34" charset="0"/>
              </a:rPr>
              <a:t>danda</a:t>
            </a:r>
            <a:r>
              <a:rPr lang="el-GR" sz="3200" dirty="0"/>
              <a:t>).</a:t>
            </a:r>
          </a:p>
          <a:p>
            <a:pPr marL="0">
              <a:spcBef>
                <a:spcPts val="0"/>
              </a:spcBef>
            </a:pPr>
            <a:r>
              <a:rPr lang="el-GR" sz="3200" dirty="0">
                <a:solidFill>
                  <a:srgbClr val="0070C0"/>
                </a:solidFill>
              </a:rPr>
              <a:t>89 π.Χ. Πλαύτιος Παπίριος νόμος </a:t>
            </a:r>
            <a:r>
              <a:rPr lang="el-GR" sz="3200" dirty="0"/>
              <a:t>περί απόδοσης της ρωμαϊκής πολιτείας στις </a:t>
            </a:r>
            <a:r>
              <a:rPr lang="en-US" sz="3200" dirty="0"/>
              <a:t>O</a:t>
            </a:r>
            <a:r>
              <a:rPr lang="el-GR" sz="3200" dirty="0"/>
              <a:t>μόσπονδες πόλεις (</a:t>
            </a:r>
            <a:r>
              <a:rPr lang="en-US" sz="3200" dirty="0">
                <a:latin typeface="Calibri" panose="020F0502020204030204" pitchFamily="34" charset="0"/>
                <a:cs typeface="Calibri" panose="020F0502020204030204" pitchFamily="34" charset="0"/>
              </a:rPr>
              <a:t>Lex </a:t>
            </a:r>
            <a:r>
              <a:rPr lang="en-US" sz="3200" dirty="0" err="1">
                <a:latin typeface="Calibri" panose="020F0502020204030204" pitchFamily="34" charset="0"/>
                <a:cs typeface="Calibri" panose="020F0502020204030204" pitchFamily="34" charset="0"/>
              </a:rPr>
              <a:t>Plautia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Papiria</a:t>
            </a:r>
            <a:r>
              <a:rPr lang="en-US" sz="3200" dirty="0">
                <a:latin typeface="Calibri" panose="020F0502020204030204" pitchFamily="34" charset="0"/>
                <a:cs typeface="Calibri" panose="020F0502020204030204" pitchFamily="34" charset="0"/>
              </a:rPr>
              <a:t> de</a:t>
            </a:r>
            <a:r>
              <a:rPr lang="el-GR"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civitate</a:t>
            </a:r>
            <a:r>
              <a:rPr lang="el-GR" sz="3200" dirty="0"/>
              <a:t>).</a:t>
            </a:r>
          </a:p>
          <a:p>
            <a:pPr marL="0">
              <a:spcBef>
                <a:spcPts val="0"/>
              </a:spcBef>
            </a:pPr>
            <a:r>
              <a:rPr lang="el-GR" sz="3200" dirty="0">
                <a:solidFill>
                  <a:srgbClr val="0070C0"/>
                </a:solidFill>
              </a:rPr>
              <a:t>65 π.Χ. Πάπιος νόμος </a:t>
            </a:r>
            <a:r>
              <a:rPr lang="el-GR" sz="3200" dirty="0"/>
              <a:t>περί των ξένων</a:t>
            </a:r>
            <a:r>
              <a:rPr lang="en-US" sz="3200" dirty="0"/>
              <a:t> (</a:t>
            </a:r>
            <a:r>
              <a:rPr lang="en-US" sz="3200" dirty="0">
                <a:latin typeface="Calibri" panose="020F0502020204030204" pitchFamily="34" charset="0"/>
                <a:cs typeface="Calibri" panose="020F0502020204030204" pitchFamily="34" charset="0"/>
              </a:rPr>
              <a:t>Lex </a:t>
            </a:r>
            <a:r>
              <a:rPr lang="en-US" sz="3200" dirty="0" err="1">
                <a:latin typeface="Calibri" panose="020F0502020204030204" pitchFamily="34" charset="0"/>
                <a:cs typeface="Calibri" panose="020F0502020204030204" pitchFamily="34" charset="0"/>
              </a:rPr>
              <a:t>Papia</a:t>
            </a:r>
            <a:r>
              <a:rPr lang="en-US" sz="3200" dirty="0">
                <a:latin typeface="Calibri" panose="020F0502020204030204" pitchFamily="34" charset="0"/>
                <a:cs typeface="Calibri" panose="020F0502020204030204" pitchFamily="34" charset="0"/>
              </a:rPr>
              <a:t> de </a:t>
            </a:r>
            <a:r>
              <a:rPr lang="en-US" sz="3200" dirty="0" err="1">
                <a:latin typeface="Calibri" panose="020F0502020204030204" pitchFamily="34" charset="0"/>
                <a:cs typeface="Calibri" panose="020F0502020204030204" pitchFamily="34" charset="0"/>
              </a:rPr>
              <a:t>peregrinis</a:t>
            </a:r>
            <a:r>
              <a:rPr lang="en-US" sz="3200" dirty="0"/>
              <a:t>)</a:t>
            </a:r>
            <a:r>
              <a:rPr lang="el-GR" sz="3200" dirty="0"/>
              <a:t>. </a:t>
            </a:r>
          </a:p>
          <a:p>
            <a:pPr marL="320040" lvl="1">
              <a:spcBef>
                <a:spcPts val="0"/>
              </a:spcBef>
            </a:pPr>
            <a:r>
              <a:rPr lang="el-GR" dirty="0"/>
              <a:t>Επέβαλλε εξορία στους ξένους που σφετερίζονταν το δικαίωμα του Ρωμαίου πολίτη.</a:t>
            </a:r>
          </a:p>
          <a:p>
            <a:pPr marL="594360" lvl="2">
              <a:spcBef>
                <a:spcPts val="0"/>
              </a:spcBef>
            </a:pPr>
            <a:r>
              <a:rPr lang="el-GR" dirty="0"/>
              <a:t>Δίων Κάσσιος 37.9: </a:t>
            </a:r>
            <a:r>
              <a:rPr lang="el-GR" i="1" dirty="0"/>
              <a:t>κἀν τούτῳ πάντες οἱ ἐν τῇ Ῥώμῃ διατρίβοντες, πλὴν τῶν τὴν νῦν Ἰταλίαν οἰκούντων, ἐξέπεσον Γαΐου τινὸς Παπίου δημάρχου γνώμῃ, ἐπειδὴ ἐπεπόλαζον καὶ οὐκ ἐδόκουν ἐπιτήδειοί σφισιν εἶναι συνοικεῖν.</a:t>
            </a:r>
          </a:p>
          <a:p>
            <a:pPr marL="594360" lvl="2">
              <a:spcBef>
                <a:spcPts val="0"/>
              </a:spcBef>
            </a:pPr>
            <a:r>
              <a:rPr lang="el-GR" dirty="0"/>
              <a:t>Κικέρων, Αρχ. 5.10. Κικέρων, </a:t>
            </a:r>
            <a:r>
              <a:rPr lang="en-US" dirty="0">
                <a:latin typeface="Calibri" panose="020F0502020204030204" pitchFamily="34" charset="0"/>
                <a:cs typeface="Calibri" panose="020F0502020204030204" pitchFamily="34" charset="0"/>
              </a:rPr>
              <a:t>Pro Balbo 23.52. </a:t>
            </a:r>
            <a:r>
              <a:rPr lang="el-GR" dirty="0">
                <a:cs typeface="Calibri" panose="020F0502020204030204" pitchFamily="34" charset="0"/>
              </a:rPr>
              <a:t>Κικέρων</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officiis</a:t>
            </a:r>
            <a:r>
              <a:rPr lang="en-US" dirty="0">
                <a:latin typeface="Calibri" panose="020F0502020204030204" pitchFamily="34" charset="0"/>
                <a:cs typeface="Calibri" panose="020F0502020204030204" pitchFamily="34" charset="0"/>
              </a:rPr>
              <a:t> III.11. </a:t>
            </a:r>
            <a:r>
              <a:rPr lang="en-US" dirty="0" err="1">
                <a:latin typeface="Calibri" panose="020F0502020204030204" pitchFamily="34" charset="0"/>
                <a:cs typeface="Calibri" panose="020F0502020204030204" pitchFamily="34" charset="0"/>
              </a:rPr>
              <a:t>Valerius</a:t>
            </a:r>
            <a:r>
              <a:rPr lang="en-US" dirty="0">
                <a:latin typeface="Calibri" panose="020F0502020204030204" pitchFamily="34" charset="0"/>
                <a:cs typeface="Calibri" panose="020F0502020204030204" pitchFamily="34" charset="0"/>
              </a:rPr>
              <a:t> Maximus III.4. </a:t>
            </a:r>
            <a:endParaRPr lang="el-GR" dirty="0"/>
          </a:p>
          <a:p>
            <a:pPr marL="320040" lvl="1">
              <a:spcBef>
                <a:spcPts val="0"/>
              </a:spcBef>
            </a:pPr>
            <a:endParaRPr lang="el-GR" dirty="0"/>
          </a:p>
          <a:p>
            <a:pPr lvl="1"/>
            <a:endParaRPr lang="el-GR" dirty="0"/>
          </a:p>
          <a:p>
            <a:endParaRPr lang="en-US" dirty="0"/>
          </a:p>
        </p:txBody>
      </p:sp>
    </p:spTree>
    <p:extLst>
      <p:ext uri="{BB962C8B-B14F-4D97-AF65-F5344CB8AC3E}">
        <p14:creationId xmlns:p14="http://schemas.microsoft.com/office/powerpoint/2010/main" val="211610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02EE-7CDA-40AA-A036-F4CAAA3700B9}"/>
              </a:ext>
            </a:extLst>
          </p:cNvPr>
          <p:cNvSpPr>
            <a:spLocks noGrp="1"/>
          </p:cNvSpPr>
          <p:nvPr>
            <p:ph type="title"/>
          </p:nvPr>
        </p:nvSpPr>
        <p:spPr/>
        <p:txBody>
          <a:bodyPr/>
          <a:lstStyle/>
          <a:p>
            <a:pPr algn="ctr"/>
            <a:r>
              <a:rPr lang="el-GR" dirty="0"/>
              <a:t>Η κατηγορία</a:t>
            </a:r>
            <a:endParaRPr lang="en-US" dirty="0"/>
          </a:p>
        </p:txBody>
      </p:sp>
      <p:sp>
        <p:nvSpPr>
          <p:cNvPr id="3" name="Content Placeholder 2">
            <a:extLst>
              <a:ext uri="{FF2B5EF4-FFF2-40B4-BE49-F238E27FC236}">
                <a16:creationId xmlns:a16="http://schemas.microsoft.com/office/drawing/2014/main" id="{D6EB93CD-2A92-49B6-A387-0C89D68427A5}"/>
              </a:ext>
            </a:extLst>
          </p:cNvPr>
          <p:cNvSpPr>
            <a:spLocks noGrp="1"/>
          </p:cNvSpPr>
          <p:nvPr>
            <p:ph sz="quarter" idx="1"/>
          </p:nvPr>
        </p:nvSpPr>
        <p:spPr>
          <a:xfrm>
            <a:off x="816864" y="1600200"/>
            <a:ext cx="10871200" cy="5173462"/>
          </a:xfrm>
        </p:spPr>
        <p:txBody>
          <a:bodyPr>
            <a:normAutofit/>
          </a:bodyPr>
          <a:lstStyle/>
          <a:p>
            <a:r>
              <a:rPr lang="el-GR" dirty="0"/>
              <a:t>Ο Γράττιος προβάλλει εναντίον του Αρχία τους εξής ισχυρισμούς:</a:t>
            </a:r>
          </a:p>
          <a:p>
            <a:r>
              <a:rPr lang="el-GR" dirty="0"/>
              <a:t>1. Ότι ο Αρχίας δεν ήταν πολίτης της Ηράκλειας, και δεν είχε επίσημα έγγραφα που να αποδεικνύουν ότι του είχε δοθεί η πολιτεία της Ηράκλειας.</a:t>
            </a:r>
          </a:p>
          <a:p>
            <a:r>
              <a:rPr lang="el-GR" dirty="0"/>
              <a:t>2. Ότι δεν είχε νόμιμη κατοικία στη Ρώμη.</a:t>
            </a:r>
            <a:endParaRPr lang="en-US" dirty="0"/>
          </a:p>
          <a:p>
            <a:r>
              <a:rPr lang="el-GR" dirty="0"/>
              <a:t>3. Ότι δεν είχε κάνει δήλωση</a:t>
            </a:r>
            <a:r>
              <a:rPr lang="en-US" dirty="0"/>
              <a:t> </a:t>
            </a:r>
            <a:r>
              <a:rPr lang="el-GR" dirty="0"/>
              <a:t>ενώπιον του Πραίτορα, αλλά το όνομά του είχε γραφεί παράνομα στον κατάλογο του Πραίτορα. </a:t>
            </a:r>
          </a:p>
          <a:p>
            <a:r>
              <a:rPr lang="el-GR" dirty="0"/>
              <a:t>4. Ότι δεν του είχε αναγνωριστεί η ρωμαϊκή πολιτεία, διότι το όνομά του δεν υπήρχε στον κατάλογο των Ρωμαίων πολιτών που κατάρτιζαν οι Τιμητές (Κήνσορες). </a:t>
            </a:r>
            <a:endParaRPr lang="en-US" dirty="0"/>
          </a:p>
        </p:txBody>
      </p:sp>
    </p:spTree>
    <p:extLst>
      <p:ext uri="{BB962C8B-B14F-4D97-AF65-F5344CB8AC3E}">
        <p14:creationId xmlns:p14="http://schemas.microsoft.com/office/powerpoint/2010/main" val="12883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C632-C205-4356-A90B-065B2EFA4AA6}"/>
              </a:ext>
            </a:extLst>
          </p:cNvPr>
          <p:cNvSpPr>
            <a:spLocks noGrp="1"/>
          </p:cNvSpPr>
          <p:nvPr>
            <p:ph type="title"/>
          </p:nvPr>
        </p:nvSpPr>
        <p:spPr>
          <a:xfrm>
            <a:off x="816864" y="97654"/>
            <a:ext cx="10871200" cy="1121546"/>
          </a:xfrm>
        </p:spPr>
        <p:txBody>
          <a:bodyPr>
            <a:normAutofit fontScale="90000"/>
          </a:bodyPr>
          <a:lstStyle/>
          <a:p>
            <a:pPr algn="ctr"/>
            <a:br>
              <a:rPr lang="el-GR" dirty="0"/>
            </a:br>
            <a:r>
              <a:rPr lang="el-GR" sz="4900" dirty="0"/>
              <a:t>Το δικαστήριο</a:t>
            </a:r>
            <a:br>
              <a:rPr lang="el-GR" dirty="0"/>
            </a:br>
            <a:endParaRPr lang="en-US" dirty="0"/>
          </a:p>
        </p:txBody>
      </p:sp>
      <p:sp>
        <p:nvSpPr>
          <p:cNvPr id="3" name="Content Placeholder 2">
            <a:extLst>
              <a:ext uri="{FF2B5EF4-FFF2-40B4-BE49-F238E27FC236}">
                <a16:creationId xmlns:a16="http://schemas.microsoft.com/office/drawing/2014/main" id="{1FDDAD48-E4AA-4211-816E-44FF463370F9}"/>
              </a:ext>
            </a:extLst>
          </p:cNvPr>
          <p:cNvSpPr>
            <a:spLocks noGrp="1"/>
          </p:cNvSpPr>
          <p:nvPr>
            <p:ph sz="quarter" idx="1"/>
          </p:nvPr>
        </p:nvSpPr>
        <p:spPr>
          <a:xfrm>
            <a:off x="816864" y="1600200"/>
            <a:ext cx="10871200" cy="5160146"/>
          </a:xfrm>
        </p:spPr>
        <p:txBody>
          <a:bodyPr>
            <a:normAutofit/>
          </a:bodyPr>
          <a:lstStyle/>
          <a:p>
            <a:r>
              <a:rPr lang="el-GR" dirty="0"/>
              <a:t>Η δίκη διεξάγεται ενώπιον του ειδικού δικαστηρίου περί πολιτείας (Quaestio perpetua de civitate). </a:t>
            </a:r>
          </a:p>
          <a:p>
            <a:r>
              <a:rPr lang="el-GR" dirty="0"/>
              <a:t>Ο Πραίτωρ που προεδρεύει του δικαστηρίου είναι ο Κόιντος Τύλλιος Κικέρων, αδελφός του Κικέρωνα, ποιητής και ο ίδιος. </a:t>
            </a:r>
          </a:p>
          <a:p>
            <a:r>
              <a:rPr lang="el-GR" dirty="0"/>
              <a:t>Η σύνθεση του δικαστηρίου αποτελείται κατά το ένα τρίτο από συγκλητικούς (senatores), ένα τρίτο από ιππείς (equites) και ένα τρίτο από μέλη της δεύτερης τάξης (tribuni aerarii), σύμφωνα με τον Αυρήλιο νόμο του 70 π.Χ., που διεύρυνε σε τρεις τις τάξεις που μετείχαν στον κατάλογο των δικαστών (album </a:t>
            </a:r>
            <a:r>
              <a:rPr lang="en-US" dirty="0" err="1"/>
              <a:t>i</a:t>
            </a:r>
            <a:r>
              <a:rPr lang="el-GR" dirty="0"/>
              <a:t>udicum).</a:t>
            </a:r>
          </a:p>
          <a:p>
            <a:endParaRPr lang="en-US" dirty="0"/>
          </a:p>
        </p:txBody>
      </p:sp>
    </p:spTree>
    <p:extLst>
      <p:ext uri="{BB962C8B-B14F-4D97-AF65-F5344CB8AC3E}">
        <p14:creationId xmlns:p14="http://schemas.microsoft.com/office/powerpoint/2010/main" val="306114356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3482</Words>
  <Application>Microsoft Office PowerPoint</Application>
  <PresentationFormat>Widescreen</PresentationFormat>
  <Paragraphs>117</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Tw Cen MT</vt:lpstr>
      <vt:lpstr>Wingdings</vt:lpstr>
      <vt:lpstr>Wingdings 2</vt:lpstr>
      <vt:lpstr>Office Theme</vt:lpstr>
      <vt:lpstr>Median</vt:lpstr>
      <vt:lpstr>      Grattius v. Archia Ρώμη, 62 π.Χ.  </vt:lpstr>
      <vt:lpstr>Marcus Tullius Cicero 106-43 π.Χ.</vt:lpstr>
      <vt:lpstr>Η πολιτική καριέρα (Cursus honorum) του Κικέρωνα </vt:lpstr>
      <vt:lpstr>Aulus Licinius Archia</vt:lpstr>
      <vt:lpstr>Η υπόθεση</vt:lpstr>
      <vt:lpstr>Μια δημηγορία Υπέρ Κικέρωνα;</vt:lpstr>
      <vt:lpstr> Το νομικό υπόβαθρο της δίκης </vt:lpstr>
      <vt:lpstr>Η κατηγορία</vt:lpstr>
      <vt:lpstr> Το δικαστήριο </vt:lpstr>
      <vt:lpstr>Μ. Τύλλιος Κικέρων, Υπέρ του ποιητή Αύλου Λικίνιου Αρχία, 1.</vt:lpstr>
      <vt:lpstr>Κικέρων, Υπέρ Αρχία, II 3</vt:lpstr>
      <vt:lpstr>Κικέρων, Υπέρ Αρχία, 4</vt:lpstr>
      <vt:lpstr>Κικέρων, Υπέρ Αρχία, ΙΙΙ</vt:lpstr>
      <vt:lpstr>Κικέρων, Υπέρ Αρχία, 5</vt:lpstr>
      <vt:lpstr>Κικέρων, Υπέρ Αρχία, IV</vt:lpstr>
      <vt:lpstr>Κικέρων, Υπέρ Αρχία, 7</vt:lpstr>
      <vt:lpstr>Κικέρων, Υπέρ Αρχία, 8</vt:lpstr>
      <vt:lpstr>Κικέρων, Υπέρ Αρχία, 9</vt:lpstr>
      <vt:lpstr>Κικέρων, Υπέρ Αρχία, V</vt:lpstr>
      <vt:lpstr>Κικέρων, Υπέρ Αρχία, 10</vt:lpstr>
      <vt:lpstr>Κικέρων, Υπέρ Αρχία,11</vt:lpstr>
      <vt:lpstr>PowerPoint Presentation</vt:lpstr>
      <vt:lpstr>1. Σχετικά με το αν είχε ο Αρχίας την ιδιότητα του πολίτη της Ηράκλειας</vt:lpstr>
      <vt:lpstr>2. Σχετικά με την ύπαρξη κατοικίας στη Ρώμη</vt:lpstr>
      <vt:lpstr>3. Σχετικά με τη δήλωση ενώπιον του Πραίτορα</vt:lpstr>
      <vt:lpstr>4. Σχετικά με την απουσία του ονόματος του Αρχία από τους καταλόγους των τιμητών</vt:lpstr>
      <vt:lpstr>Επιπλέον επιχειρήματα της υπεράσπισης</vt:lpstr>
      <vt:lpstr>Το αποτέλεσμα της δίκης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Grattius v. Archia Ρώμη, 62 π.Χ.</dc:title>
  <dc:creator>Youni Maria</dc:creator>
  <cp:lastModifiedBy>Maria Giouni</cp:lastModifiedBy>
  <cp:revision>39</cp:revision>
  <dcterms:created xsi:type="dcterms:W3CDTF">2021-10-27T10:35:58Z</dcterms:created>
  <dcterms:modified xsi:type="dcterms:W3CDTF">2025-12-03T14:47:22Z</dcterms:modified>
</cp:coreProperties>
</file>