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57" r:id="rId3"/>
    <p:sldId id="260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200" y="273050"/>
            <a:ext cx="2243455" cy="1162050"/>
          </a:xfrm>
          <a:custGeom>
            <a:avLst/>
            <a:gdLst/>
            <a:ahLst/>
            <a:cxnLst/>
            <a:rect l="l" t="t" r="r" b="b"/>
            <a:pathLst>
              <a:path w="2243455" h="1162050">
                <a:moveTo>
                  <a:pt x="2243201" y="0"/>
                </a:moveTo>
                <a:lnTo>
                  <a:pt x="0" y="0"/>
                </a:lnTo>
                <a:lnTo>
                  <a:pt x="0" y="1162050"/>
                </a:lnTo>
                <a:lnTo>
                  <a:pt x="2243201" y="1162050"/>
                </a:lnTo>
                <a:lnTo>
                  <a:pt x="2243201" y="0"/>
                </a:lnTo>
                <a:close/>
              </a:path>
            </a:pathLst>
          </a:custGeom>
          <a:solidFill>
            <a:srgbClr val="DDD9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700"/>
            <a:ext cx="822960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600136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D9A11267-FC52-4990-8D98-010AFABA5544}"/>
              </a:ext>
            </a:extLst>
          </p:cNvPr>
          <p:cNvSpPr txBox="1">
            <a:spLocks/>
          </p:cNvSpPr>
          <p:nvPr/>
        </p:nvSpPr>
        <p:spPr>
          <a:xfrm>
            <a:off x="228600" y="5410200"/>
            <a:ext cx="4930282" cy="108211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Ανέστης Γιαννακόπουλος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Μέλος Ε.Ε.Π.  / Σ.Ε.Φ.Α.Α. – Τ.Ε.Φ.Α.Α.  του Δ.Π.Θ.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- TextBox"/>
          <p:cNvSpPr txBox="1"/>
          <p:nvPr/>
        </p:nvSpPr>
        <p:spPr>
          <a:xfrm>
            <a:off x="1447800" y="457200"/>
            <a:ext cx="632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 smtClean="0"/>
              <a:t>Παιχνίδια - προθέρμανση</a:t>
            </a:r>
            <a:endParaRPr lang="el-GR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676400"/>
            <a:ext cx="1139298" cy="1102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70524" y="4953000"/>
            <a:ext cx="2140101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l="43754" t="3036" r="31952" b="5870"/>
          <a:stretch>
            <a:fillRect/>
          </a:stretch>
        </p:blipFill>
        <p:spPr bwMode="auto">
          <a:xfrm>
            <a:off x="228600" y="1905000"/>
            <a:ext cx="98552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http://www.fivb.org/en/development/img/Cool-Volley-EN.jpg"/>
          <p:cNvPicPr>
            <a:picLocks noChangeAspect="1" noChangeArrowheads="1"/>
          </p:cNvPicPr>
          <p:nvPr/>
        </p:nvPicPr>
        <p:blipFill>
          <a:blip r:embed="rId5"/>
          <a:srcRect l="8000" t="32836" r="12000" b="13433"/>
          <a:stretch>
            <a:fillRect/>
          </a:stretch>
        </p:blipFill>
        <p:spPr bwMode="auto">
          <a:xfrm>
            <a:off x="7696200" y="3276600"/>
            <a:ext cx="1185333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152400" y="846177"/>
            <a:ext cx="8839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400" b="1" dirty="0" smtClean="0"/>
              <a:t>Πιάσιμο </a:t>
            </a:r>
            <a:r>
              <a:rPr lang="el-GR" sz="1400" b="1" dirty="0" smtClean="0"/>
              <a:t>της μπάλας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Οι παίκτες στέκονται και πετούν την μπάλα στον αέρα με τα δυο τους χέρια, </a:t>
            </a:r>
            <a:r>
              <a:rPr lang="el-GR" sz="1400" dirty="0" smtClean="0"/>
              <a:t>χτυπώντας </a:t>
            </a:r>
            <a:r>
              <a:rPr lang="el-GR" sz="1400" dirty="0" smtClean="0"/>
              <a:t>παλαμάκια μπροστά/πίσω από την πλάτη, και πιάνουν την μπάλα </a:t>
            </a:r>
            <a:r>
              <a:rPr lang="el-GR" sz="1400" dirty="0" smtClean="0"/>
              <a:t>καθώς πέφτει </a:t>
            </a:r>
            <a:r>
              <a:rPr lang="el-GR" sz="1400" dirty="0" smtClean="0"/>
              <a:t>προς τα κάτω. Ποιος μπορεί να πιάσει την μπάλα 3 ή 5 φορές στη </a:t>
            </a:r>
            <a:r>
              <a:rPr lang="el-GR" sz="1400" dirty="0" smtClean="0"/>
              <a:t>σειρά χωρίς </a:t>
            </a:r>
            <a:r>
              <a:rPr lang="el-GR" sz="1400" dirty="0" smtClean="0"/>
              <a:t>να κάνει κάποιο λάθος; Ποιος μπορεί να πιάσει την μπάλα </a:t>
            </a:r>
            <a:r>
              <a:rPr lang="el-GR" sz="1400" dirty="0" smtClean="0"/>
              <a:t>περισσότερες φορές </a:t>
            </a:r>
            <a:r>
              <a:rPr lang="el-GR" sz="1400" dirty="0" smtClean="0"/>
              <a:t>σε δύο, τρία ή σε πέντε λεπτά;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Προτεινόμενες ενέργειες: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Πέταγμα της μπάλας απευθείας πάνω από το κεφάλι, έτσι ώστε να μη </a:t>
            </a:r>
            <a:r>
              <a:rPr lang="el-GR" sz="1400" dirty="0" smtClean="0"/>
              <a:t>χρειαστεί να </a:t>
            </a:r>
            <a:r>
              <a:rPr lang="el-GR" sz="1400" dirty="0" smtClean="0"/>
              <a:t>μετακινηθούμε προς την μπάλα για να την πιάσουμε.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Πέταγμα της μπάλας με τεντωμένο χέρι ή πόδι</a:t>
            </a:r>
            <a:r>
              <a:rPr lang="el-GR" sz="1400" dirty="0" smtClean="0"/>
              <a:t>.</a:t>
            </a:r>
          </a:p>
          <a:p>
            <a:pPr algn="just"/>
            <a:endParaRPr lang="el-GR" sz="1400" dirty="0" smtClean="0"/>
          </a:p>
          <a:p>
            <a:pPr algn="just"/>
            <a:r>
              <a:rPr lang="el-GR" sz="1400" dirty="0" smtClean="0"/>
              <a:t>Παραλλαγές:</a:t>
            </a:r>
          </a:p>
          <a:p>
            <a:pPr algn="just"/>
            <a:r>
              <a:rPr lang="el-GR" sz="1400" dirty="0" smtClean="0"/>
              <a:t>1. Έπειτα από το πέταγμα της μπάλας, οι παίκτες θα πρέπει να αγγίξουν το </a:t>
            </a:r>
            <a:r>
              <a:rPr lang="el-GR" sz="1400" dirty="0" smtClean="0"/>
              <a:t>έδαφος </a:t>
            </a:r>
            <a:r>
              <a:rPr lang="el-GR" sz="1400" dirty="0" smtClean="0"/>
              <a:t>με τα δυο τους χέρια.</a:t>
            </a:r>
          </a:p>
          <a:p>
            <a:pPr algn="just"/>
            <a:r>
              <a:rPr lang="el-GR" sz="1400" dirty="0" smtClean="0"/>
              <a:t>2. Έπειτα από το πέταγμα της μπάλας στον αέρα, οι παίκτες θα πρέπει να </a:t>
            </a:r>
            <a:r>
              <a:rPr lang="el-GR" sz="1400" dirty="0" smtClean="0"/>
              <a:t>κάνουν μια </a:t>
            </a:r>
            <a:r>
              <a:rPr lang="el-GR" sz="1400" dirty="0" smtClean="0"/>
              <a:t>περιστροφή.</a:t>
            </a:r>
          </a:p>
          <a:p>
            <a:pPr algn="just"/>
            <a:r>
              <a:rPr lang="el-GR" sz="1400" dirty="0" smtClean="0"/>
              <a:t>3. Πέταγμα της μπάλας στον αέρα, κυβίστηση μπροστά/πίσω/πλάγια και </a:t>
            </a:r>
            <a:r>
              <a:rPr lang="el-GR" sz="1400" dirty="0" smtClean="0"/>
              <a:t>πιάσιμο της </a:t>
            </a:r>
            <a:r>
              <a:rPr lang="el-GR" sz="1400" dirty="0" smtClean="0"/>
              <a:t>μπάλας.</a:t>
            </a:r>
          </a:p>
          <a:p>
            <a:pPr algn="just"/>
            <a:r>
              <a:rPr lang="el-GR" sz="1400" dirty="0" smtClean="0"/>
              <a:t>4. Χρησιμοποιούμε διάφορες θέσεις εκκίνησης για το παιχνίδι αυτό και τις </a:t>
            </a:r>
            <a:r>
              <a:rPr lang="el-GR" sz="1400" dirty="0" smtClean="0"/>
              <a:t>παραλλαγές </a:t>
            </a:r>
            <a:r>
              <a:rPr lang="el-GR" sz="1400" dirty="0" smtClean="0"/>
              <a:t>του, π.χ. στα γόνατα, σε βαθύ κάθισμα, καθισμένοι ή ξαπλωμένοι </a:t>
            </a:r>
            <a:r>
              <a:rPr lang="el-GR" sz="1400" dirty="0" smtClean="0"/>
              <a:t>στο έδαφος</a:t>
            </a:r>
            <a:r>
              <a:rPr lang="el-GR" sz="1400" dirty="0" smtClean="0"/>
              <a:t>.</a:t>
            </a:r>
          </a:p>
          <a:p>
            <a:pPr algn="just"/>
            <a:r>
              <a:rPr lang="el-GR" sz="1400" dirty="0" smtClean="0"/>
              <a:t>5</a:t>
            </a:r>
            <a:r>
              <a:rPr lang="el-GR" sz="1400" dirty="0" smtClean="0"/>
              <a:t>. Πέταγμα της μπάλας στον αέρα από μία αρχική θέση και πιάσιμο της μπάλας </a:t>
            </a:r>
            <a:r>
              <a:rPr lang="el-GR" sz="1400" dirty="0" smtClean="0"/>
              <a:t>σε μια </a:t>
            </a:r>
            <a:r>
              <a:rPr lang="el-GR" sz="1400" dirty="0" smtClean="0"/>
              <a:t>άλλη θέση, π.χ. πέταγμα της μπάλας σε στάση και πιάσιμο σε καθιστή θέση.</a:t>
            </a:r>
          </a:p>
          <a:p>
            <a:pPr algn="just"/>
            <a:r>
              <a:rPr lang="el-GR" sz="1400" dirty="0" smtClean="0"/>
              <a:t>6. Το ίδιο παιχνίδι με τις παραλλαγές του, με πέταγμα της μπάλας από το </a:t>
            </a:r>
            <a:r>
              <a:rPr lang="el-GR" sz="1400" dirty="0" smtClean="0"/>
              <a:t>ύψος των </a:t>
            </a:r>
            <a:r>
              <a:rPr lang="el-GR" sz="1400" dirty="0" smtClean="0"/>
              <a:t>ματιών (όπως καθόμαστε).</a:t>
            </a:r>
          </a:p>
          <a:p>
            <a:pPr algn="just"/>
            <a:r>
              <a:rPr lang="el-GR" sz="1400" dirty="0" smtClean="0"/>
              <a:t>7. Το ίδιο παιχνίδι με τις παραλλαγές του (εκτός από το 5), με τους παίκτες </a:t>
            </a:r>
            <a:r>
              <a:rPr lang="el-GR" sz="1400" dirty="0" smtClean="0"/>
              <a:t>να πηδούν </a:t>
            </a:r>
            <a:r>
              <a:rPr lang="el-GR" sz="1400" dirty="0" smtClean="0"/>
              <a:t>στον αέρα για να πιάσουν την μπάλα.</a:t>
            </a:r>
            <a:endParaRPr lang="el-G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990600" y="762000"/>
            <a:ext cx="73152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i="1" dirty="0" smtClean="0"/>
              <a:t>Η ενασχόληση με προπαρασκευαστικά παιχνίδια/μικρά παιχνίδια, για μια περίοδο αρκετών χρόνων, είναι βασική προϋπόθεση για την επιτυχημένη συμμετοχή στο παιχνίδι της Πετοσφαίρισης.</a:t>
            </a:r>
            <a:endParaRPr lang="el-GR" i="1" dirty="0"/>
          </a:p>
        </p:txBody>
      </p:sp>
      <p:sp>
        <p:nvSpPr>
          <p:cNvPr id="9" name="8 - TextBox"/>
          <p:cNvSpPr txBox="1"/>
          <p:nvPr/>
        </p:nvSpPr>
        <p:spPr>
          <a:xfrm>
            <a:off x="2819400" y="2286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10" name="9 - Ορθογώνιο"/>
          <p:cNvSpPr/>
          <p:nvPr/>
        </p:nvSpPr>
        <p:spPr>
          <a:xfrm>
            <a:off x="685800" y="2133600"/>
            <a:ext cx="8077200" cy="4486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dirty="0" smtClean="0"/>
              <a:t>• Τα προπαρασκευαστικά παιχνίδια απαιτούν συνήθως </a:t>
            </a:r>
            <a:r>
              <a:rPr lang="el-GR" sz="1600" i="1" dirty="0" smtClean="0"/>
              <a:t>μικρούς χώρους, αλλά </a:t>
            </a:r>
            <a:r>
              <a:rPr lang="el-GR" sz="1600" dirty="0" smtClean="0"/>
              <a:t>προσφέρουν </a:t>
            </a:r>
            <a:r>
              <a:rPr lang="el-GR" sz="1600" i="1" dirty="0" smtClean="0"/>
              <a:t>μεγάλη ένταση.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</a:t>
            </a:r>
            <a:r>
              <a:rPr lang="el-GR" sz="1600" i="1" dirty="0" smtClean="0"/>
              <a:t>Δεν χρειάζονται μεγάλο εξοπλισμό (σχοινιά, μπάλες κ.ά.).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Αρκετά παιχνίδια ταιριάζουν ιδιαίτερα στα </a:t>
            </a:r>
            <a:r>
              <a:rPr lang="el-GR" sz="1600" i="1" dirty="0" smtClean="0"/>
              <a:t>μικρά τμήματα, όπως επίσης και σε </a:t>
            </a:r>
            <a:r>
              <a:rPr lang="el-GR" sz="1600" dirty="0" smtClean="0"/>
              <a:t>μεγαλύτερα τμήματα παιδιών (ολόκληρες τάξεις).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Τα προπαρασκευαστικά ή βοηθητικά παιχνίδια </a:t>
            </a:r>
            <a:r>
              <a:rPr lang="el-GR" sz="1600" i="1" dirty="0" smtClean="0"/>
              <a:t>δεν απαιτούν εξεζητημένες δεξιότητες.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Έχουν συνήθως </a:t>
            </a:r>
            <a:r>
              <a:rPr lang="el-GR" sz="1600" i="1" dirty="0" smtClean="0"/>
              <a:t>απλούς κανόνες.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Η </a:t>
            </a:r>
            <a:r>
              <a:rPr lang="el-GR" sz="1600" i="1" dirty="0" smtClean="0"/>
              <a:t>φύση των προπαρασκευαστικών παιχνιδιών είναι πάντοτε ανταγωνιστική.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</a:t>
            </a:r>
            <a:r>
              <a:rPr lang="el-GR" sz="1600" i="1" dirty="0" smtClean="0"/>
              <a:t>Οι κανόνες του παιχνιδιού και η διαδικασία μπορεί ή πρέπει να αλλάζει σύμφωνα με τις συνθήκες εκπαίδευσης, για την εκπλήρωση συγκεκριμένων μαθησιακών </a:t>
            </a:r>
            <a:r>
              <a:rPr lang="el-GR" sz="1600" dirty="0" smtClean="0"/>
              <a:t>στόχων.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Τα προπαρασκευαστικά παιχνίδια γενικά </a:t>
            </a:r>
            <a:r>
              <a:rPr lang="el-GR" sz="1600" i="1" dirty="0" smtClean="0"/>
              <a:t>δεν απαιτούν κάποια ιδιαίτερη προετοιμασία για την εφαρμογή τους. Μπορούν να εφαρμοστούν έπειτα από μερικές </a:t>
            </a:r>
            <a:r>
              <a:rPr lang="el-GR" sz="1600" dirty="0" smtClean="0"/>
              <a:t>επεξηγήσεις.</a:t>
            </a:r>
            <a:endParaRPr lang="el-GR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Ορθογώνιο"/>
          <p:cNvSpPr/>
          <p:nvPr/>
        </p:nvSpPr>
        <p:spPr>
          <a:xfrm>
            <a:off x="1066800" y="1286470"/>
            <a:ext cx="670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i="1" dirty="0" smtClean="0"/>
              <a:t>Τα προπαρασκευαστικά παιχνίδια θα πρέπει να είναι πολύπλευρα. Θα πρέπει επίσης να χρησιμοποιούνται με σκοπό την εκμάθηση δεξιοτήτων.</a:t>
            </a:r>
            <a:endParaRPr lang="el-GR" i="1" dirty="0"/>
          </a:p>
        </p:txBody>
      </p:sp>
      <p:sp>
        <p:nvSpPr>
          <p:cNvPr id="7" name="6 - TextBox"/>
          <p:cNvSpPr txBox="1"/>
          <p:nvPr/>
        </p:nvSpPr>
        <p:spPr>
          <a:xfrm>
            <a:off x="2819400" y="2286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2619613"/>
            <a:ext cx="7543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της δύναμης (παιχνίδια έλξεων και πιέσεων, παιχνίδια άρσεων, παιχνί</a:t>
            </a:r>
            <a:r>
              <a:rPr lang="el-GR" sz="1400" dirty="0" smtClean="0"/>
              <a:t>δια μεταφοράς).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της ταχύτητας (κυνηγητό, ταχύτητες, σκυταλοδρομίες).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της αντοχής (σκυταλοδρομίες και παιχνίδια που απαιτούν μικρότερη </a:t>
            </a:r>
            <a:r>
              <a:rPr lang="el-GR" sz="1400" dirty="0" smtClean="0"/>
              <a:t>φυσική προσπάθεια, για μεγαλύτερο χρονικό διάστημα).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της συγκέντρωσης και της συναρμογής (σκυταλοδρομίες με εμπόδια </a:t>
            </a:r>
            <a:r>
              <a:rPr lang="el-GR" sz="1400" dirty="0" smtClean="0"/>
              <a:t>και υλικά, παιχνίδια με πολλές παράλληλες απαιτήσεις όπως τρέξιμο, παρακολούθηση, αποφυγή, ή πέταγμα).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των οπτικών, των ακουστικών και των τακτικών δεξιοτήτων.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Εξάσκηση της επίγνωσης.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Προώθηση και ανάπτυξη των συμπεριφορών της τακτικής και της τακτικής των υποομάδων.</a:t>
            </a:r>
          </a:p>
          <a:p>
            <a:pPr algn="just">
              <a:lnSpc>
                <a:spcPct val="150000"/>
              </a:lnSpc>
            </a:pPr>
            <a:r>
              <a:rPr lang="el-GR" sz="1400" dirty="0" smtClean="0"/>
              <a:t>• </a:t>
            </a:r>
            <a:r>
              <a:rPr lang="el-GR" sz="1400" i="1" dirty="0" smtClean="0"/>
              <a:t>Προώθηση δημιουργικών συμπεριφορών.</a:t>
            </a:r>
            <a:endParaRPr lang="el-GR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152400" y="920889"/>
            <a:ext cx="8763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Παιχνίδι </a:t>
            </a:r>
            <a:r>
              <a:rPr lang="el-GR" sz="1600" b="1" dirty="0" smtClean="0"/>
              <a:t>αντίδρασης/χτύπημα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προσπαθούν να αγγίξουν ο ένας τον ώμο του άλλου, </a:t>
            </a:r>
            <a:r>
              <a:rPr lang="el-GR" sz="1600" dirty="0" smtClean="0"/>
              <a:t>ενώ παράλληλα προσπαθούν </a:t>
            </a:r>
            <a:r>
              <a:rPr lang="el-GR" sz="1600" dirty="0" smtClean="0"/>
              <a:t>να αποφύγουν τον αντίπαλό τους.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Παραλλαγές: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1. Παίζουμε για ένα συγκεκριμένο χρονικό διάστημα.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2. Παίζουμε σε έναν περιορισμένο χώρο.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3. Αλλάζουμε την επιφάνεια επαφής, για παράδειγμα άγγιγμα στον γαστροκνήμιο.</a:t>
            </a:r>
          </a:p>
          <a:p>
            <a:pPr algn="just">
              <a:lnSpc>
                <a:spcPct val="150000"/>
              </a:lnSpc>
            </a:pPr>
            <a:endParaRPr lang="el-GR" sz="1600" dirty="0" smtClean="0"/>
          </a:p>
          <a:p>
            <a:pPr algn="just">
              <a:lnSpc>
                <a:spcPct val="150000"/>
              </a:lnSpc>
            </a:pPr>
            <a:endParaRPr lang="el-GR" sz="1600" dirty="0" smtClean="0"/>
          </a:p>
          <a:p>
            <a:pPr algn="just">
              <a:lnSpc>
                <a:spcPct val="150000"/>
              </a:lnSpc>
            </a:pPr>
            <a:r>
              <a:rPr lang="el-GR" sz="1600" b="1" dirty="0" smtClean="0"/>
              <a:t>Παιχνίδι </a:t>
            </a:r>
            <a:r>
              <a:rPr lang="el-GR" sz="1600" b="1" dirty="0" smtClean="0"/>
              <a:t>αντίδρασης/πάτημα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προσπαθούν να πατήσουν ο ένας το πόδι του άλλου, ενώ </a:t>
            </a:r>
            <a:r>
              <a:rPr lang="el-GR" sz="1600" dirty="0" smtClean="0"/>
              <a:t>παράλληλα προσπαθούν </a:t>
            </a:r>
            <a:r>
              <a:rPr lang="el-GR" sz="1600" dirty="0" smtClean="0"/>
              <a:t>να αποφύγουν τον αντίπαλό τους.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Παραλλαγές: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1. Παίζουμε για ένα συγκεκριμένο χρονικό διάστημα.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2. Μικραίνουμε το γήπεδο.</a:t>
            </a:r>
            <a:endParaRPr lang="el-G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6" name="5 - Ορθογώνιο"/>
          <p:cNvSpPr/>
          <p:nvPr/>
        </p:nvSpPr>
        <p:spPr>
          <a:xfrm>
            <a:off x="228600" y="685800"/>
            <a:ext cx="845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Παιχνίδι </a:t>
            </a:r>
            <a:r>
              <a:rPr lang="el-GR" sz="1600" b="1" dirty="0" smtClean="0"/>
              <a:t>αντίδρασης/σκιά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στέκονται αντιμέτωποι. Ο ένας κινείται πλάγια, μπροστά και πίσω</a:t>
            </a:r>
            <a:r>
              <a:rPr lang="el-GR" sz="1600" dirty="0" smtClean="0"/>
              <a:t>, αναπηδά</a:t>
            </a:r>
            <a:r>
              <a:rPr lang="el-GR" sz="1600" dirty="0" smtClean="0"/>
              <a:t>, κάνει άλμα, σταματά και ξαφνικά αλλάζει κατεύθυνση. Ο συμπαίκτης </a:t>
            </a:r>
            <a:r>
              <a:rPr lang="el-GR" sz="1600" dirty="0" smtClean="0"/>
              <a:t>του αντιδρά </a:t>
            </a:r>
            <a:r>
              <a:rPr lang="el-GR" sz="1600" dirty="0" smtClean="0"/>
              <a:t>αστραπιαία αντιγράφοντας τις κινήσεις του.</a:t>
            </a:r>
          </a:p>
          <a:p>
            <a:pPr algn="just">
              <a:lnSpc>
                <a:spcPct val="150000"/>
              </a:lnSpc>
            </a:pPr>
            <a:endParaRPr lang="el-GR" sz="1600" dirty="0" smtClean="0"/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Παραλλαγές</a:t>
            </a:r>
            <a:r>
              <a:rPr lang="el-GR" sz="1600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l-GR" sz="1600" dirty="0" err="1" smtClean="0"/>
              <a:t>≪</a:t>
            </a:r>
            <a:r>
              <a:rPr lang="el-GR" sz="1600" dirty="0" err="1" smtClean="0"/>
              <a:t>Το</a:t>
            </a:r>
            <a:r>
              <a:rPr lang="el-GR" sz="1600" dirty="0" smtClean="0"/>
              <a:t> παιδί </a:t>
            </a:r>
            <a:r>
              <a:rPr lang="el-GR" sz="1600" dirty="0" err="1" smtClean="0"/>
              <a:t>σκιά≫</a:t>
            </a:r>
            <a:r>
              <a:rPr lang="el-GR" sz="1600" dirty="0" smtClean="0"/>
              <a:t> (μπορεί να πραγματοποιηθεί μόνο σε εξωτερικό χώρο, </a:t>
            </a:r>
            <a:r>
              <a:rPr lang="el-GR" sz="1600" dirty="0" smtClean="0"/>
              <a:t>όταν έχει </a:t>
            </a:r>
            <a:r>
              <a:rPr lang="el-GR" sz="1600" dirty="0" smtClean="0"/>
              <a:t>ήλιο). Οι δύο μαθητές στέκονται αντιμέτωποι. Ο ένας κινείται, τρέχει κτλ</a:t>
            </a:r>
            <a:r>
              <a:rPr lang="el-GR" sz="1600" dirty="0" smtClean="0"/>
              <a:t>. </a:t>
            </a:r>
            <a:r>
              <a:rPr lang="el-GR" sz="1600" dirty="0" err="1" smtClean="0"/>
              <a:t>≪</a:t>
            </a:r>
            <a:r>
              <a:rPr lang="el-GR" sz="1600" dirty="0" err="1" smtClean="0"/>
              <a:t>Το</a:t>
            </a:r>
            <a:r>
              <a:rPr lang="el-GR" sz="1600" dirty="0" smtClean="0"/>
              <a:t> παιδί </a:t>
            </a:r>
            <a:r>
              <a:rPr lang="el-GR" sz="1600" dirty="0" err="1" smtClean="0"/>
              <a:t>σκιά≫</a:t>
            </a:r>
            <a:r>
              <a:rPr lang="el-GR" sz="1600" dirty="0" smtClean="0"/>
              <a:t> προσπαθεί να μείνει στη σκιά του συμπαίκτη του, καθώς </a:t>
            </a:r>
            <a:r>
              <a:rPr lang="el-GR" sz="1600" dirty="0" smtClean="0"/>
              <a:t>αντιγράφει </a:t>
            </a:r>
            <a:r>
              <a:rPr lang="el-GR" sz="1600" dirty="0" smtClean="0"/>
              <a:t>τις κινήσεις του.</a:t>
            </a:r>
            <a:endParaRPr lang="el-GR" sz="1600" dirty="0"/>
          </a:p>
        </p:txBody>
      </p:sp>
      <p:sp>
        <p:nvSpPr>
          <p:cNvPr id="7" name="6 - Ορθογώνιο"/>
          <p:cNvSpPr/>
          <p:nvPr/>
        </p:nvSpPr>
        <p:spPr>
          <a:xfrm>
            <a:off x="381000" y="44958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Παιχνίδι </a:t>
            </a:r>
            <a:r>
              <a:rPr lang="el-GR" sz="1600" b="1" dirty="0" smtClean="0"/>
              <a:t>αντίδρασης/άγγιγμα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ανταγωνίζονται στην κεντρική γραμμή. Κάθε παίκτης προσπαθεί </a:t>
            </a:r>
            <a:r>
              <a:rPr lang="el-GR" sz="1600" dirty="0" smtClean="0"/>
              <a:t>να αγγίξει </a:t>
            </a:r>
            <a:r>
              <a:rPr lang="el-GR" sz="1600" dirty="0" smtClean="0"/>
              <a:t>τον αντίπαλο του με το δάκτυλο και έπειτα τρέχει προς τη βασική </a:t>
            </a:r>
            <a:r>
              <a:rPr lang="el-GR" sz="1600" dirty="0" smtClean="0"/>
              <a:t>γραμμή της </a:t>
            </a:r>
            <a:r>
              <a:rPr lang="el-GR" sz="1600" dirty="0" smtClean="0"/>
              <a:t>ομάδας του (περίπου 9 μέτρα), έτσι ώστε να ξεφύγει από τον αντίπαλο του</a:t>
            </a:r>
            <a:r>
              <a:rPr lang="el-GR" sz="1600" dirty="0" smtClean="0"/>
              <a:t>, που </a:t>
            </a:r>
            <a:r>
              <a:rPr lang="el-GR" sz="1600" dirty="0" smtClean="0"/>
              <a:t>τον καταδιώκει (Εικόνα 4). Όποιος καταφέρει να κερδίσει 3 ή 5 φορές </a:t>
            </a:r>
            <a:r>
              <a:rPr lang="el-GR" sz="1600" dirty="0" smtClean="0"/>
              <a:t>ανακηρύσσεται </a:t>
            </a:r>
            <a:r>
              <a:rPr lang="el-GR" sz="1600" dirty="0" smtClean="0"/>
              <a:t>νικητής.</a:t>
            </a:r>
            <a:endParaRPr lang="el-GR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228600" y="114300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Παιχνίδι </a:t>
            </a:r>
            <a:r>
              <a:rPr lang="el-GR" sz="1600" b="1" dirty="0" smtClean="0"/>
              <a:t>ισορροπίας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στέκονται αντιμέτωποι με τα πόδια ανοιχτά (τα πόδια στο </a:t>
            </a:r>
            <a:r>
              <a:rPr lang="el-GR" sz="1600" dirty="0" smtClean="0"/>
              <a:t>άνοιγμα των </a:t>
            </a:r>
            <a:r>
              <a:rPr lang="el-GR" sz="1600" dirty="0" smtClean="0"/>
              <a:t>ώμων) με τα χέρια τους ενωμένα. Ο καθένας τους προσπαθεί να </a:t>
            </a:r>
            <a:r>
              <a:rPr lang="el-GR" sz="1600" dirty="0" smtClean="0"/>
              <a:t>ανατρέψει την </a:t>
            </a:r>
            <a:r>
              <a:rPr lang="el-GR" sz="1600" dirty="0" smtClean="0"/>
              <a:t>ισορροπία του άλλου, έτσι ώστε και τα δύο του πόδια να ξεκολλήσουν από </a:t>
            </a:r>
            <a:r>
              <a:rPr lang="el-GR" sz="1600" dirty="0" smtClean="0"/>
              <a:t>το έδαφος</a:t>
            </a:r>
            <a:r>
              <a:rPr lang="el-GR" sz="16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l-GR" sz="1600" dirty="0" smtClean="0"/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Παραλλαγές</a:t>
            </a:r>
            <a:r>
              <a:rPr lang="el-GR" sz="1600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1. Οι μαθητές πιάνουν ο ένας τον άλλον με τα χέρια τους.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2. Οι μαθητές στέκονται πλάτη με πλάτη, προσπαθώντας να ανατρέψουν ο </a:t>
            </a:r>
            <a:r>
              <a:rPr lang="el-GR" sz="1600" dirty="0" smtClean="0"/>
              <a:t>ένας τον </a:t>
            </a:r>
            <a:r>
              <a:rPr lang="el-GR" sz="1600" dirty="0" smtClean="0"/>
              <a:t>άλλον.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3. Ξεκινάμε το παιχνίδι σε βαθύ κάθισμα</a:t>
            </a:r>
            <a:r>
              <a:rPr lang="el-GR" sz="1600" dirty="0" smtClean="0"/>
              <a:t>.</a:t>
            </a:r>
            <a:endParaRPr lang="el-GR" sz="1600" b="1" dirty="0" smtClean="0"/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4. Τα ανταγωνιστικά αυτά παιχνίδια προπαρασκευής, μπορούν να </a:t>
            </a:r>
            <a:r>
              <a:rPr lang="el-GR" sz="1600" dirty="0" smtClean="0"/>
              <a:t>πραγματοποιηθούν </a:t>
            </a:r>
            <a:r>
              <a:rPr lang="el-GR" sz="1600" dirty="0" smtClean="0"/>
              <a:t>επίσης σε μικρότερο γήπεδο με όρια. Όποιος βγάλει τον αντίπαλό </a:t>
            </a:r>
            <a:r>
              <a:rPr lang="el-GR" sz="1600" dirty="0" smtClean="0"/>
              <a:t>του εκτός </a:t>
            </a:r>
            <a:r>
              <a:rPr lang="el-GR" sz="1600" dirty="0" smtClean="0"/>
              <a:t>των ορίων, είναι ο νικητής.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5. Θέση εκκίνησης με ισορροπία στο ένα πόδι.</a:t>
            </a:r>
            <a:endParaRPr lang="el-G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7" name="6 - Ορθογώνιο"/>
          <p:cNvSpPr/>
          <p:nvPr/>
        </p:nvSpPr>
        <p:spPr>
          <a:xfrm>
            <a:off x="381000" y="1371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Πιάστε </a:t>
            </a:r>
            <a:r>
              <a:rPr lang="el-GR" sz="1600" b="1" dirty="0" smtClean="0"/>
              <a:t>τον κλέφτη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Δύο μαθητές ανταγωνίζονται για την μπάλα (φανελάκι/</a:t>
            </a:r>
            <a:r>
              <a:rPr lang="el-GR" sz="1600" dirty="0" err="1" smtClean="0"/>
              <a:t>στεφάν</a:t>
            </a:r>
            <a:r>
              <a:rPr lang="el-GR" sz="1600" dirty="0" smtClean="0"/>
              <a:t>ι) </a:t>
            </a:r>
            <a:r>
              <a:rPr lang="el-GR" sz="1600" dirty="0" smtClean="0"/>
              <a:t>τοποθετημένοι στην </a:t>
            </a:r>
            <a:r>
              <a:rPr lang="el-GR" sz="1600" dirty="0" smtClean="0"/>
              <a:t>κεντρική γραμμή. Έπειτα από το σύνθημα και οι δύο παίκτες ξεκινούν </a:t>
            </a:r>
            <a:r>
              <a:rPr lang="el-GR" sz="1600" dirty="0" smtClean="0"/>
              <a:t>ταυτόχρονα </a:t>
            </a:r>
            <a:r>
              <a:rPr lang="el-GR" sz="1600" dirty="0" smtClean="0"/>
              <a:t>από την ίδια απόσταση (6 ή 9 μέτρα) από την απέναντι πλευρά και </a:t>
            </a:r>
            <a:r>
              <a:rPr lang="el-GR" sz="1600" dirty="0" smtClean="0"/>
              <a:t>προσπαθούν </a:t>
            </a:r>
            <a:r>
              <a:rPr lang="el-GR" sz="1600" dirty="0" smtClean="0"/>
              <a:t>να κερδίσουν την μπάλα ή κάποιο αντικείμενο. Έπειτα το μεταφέρουν </a:t>
            </a:r>
            <a:r>
              <a:rPr lang="el-GR" sz="1600" dirty="0" smtClean="0"/>
              <a:t>προς τη </a:t>
            </a:r>
            <a:r>
              <a:rPr lang="el-GR" sz="1600" dirty="0" smtClean="0"/>
              <a:t>δική τους γραμμή εκκίνησης, αποφεύγοντας το άγγιγμα του </a:t>
            </a:r>
            <a:r>
              <a:rPr lang="el-GR" sz="1600" dirty="0" smtClean="0"/>
              <a:t>αντιπάλου. </a:t>
            </a:r>
            <a:r>
              <a:rPr lang="el-GR" sz="1600" dirty="0" smtClean="0"/>
              <a:t>Ο αντίπαλος προσπαθεί να κερδίσει την μπάλα ή να αγγίξει τον αντίπαλο, </a:t>
            </a:r>
            <a:r>
              <a:rPr lang="el-GR" sz="1600" dirty="0" smtClean="0"/>
              <a:t>που έχει </a:t>
            </a:r>
            <a:r>
              <a:rPr lang="el-GR" sz="1600" dirty="0" smtClean="0"/>
              <a:t>την μπάλα στην κατοχή του. Μπορούμε να χρησιμοποιήσουμε προσποιήσεις</a:t>
            </a:r>
            <a:r>
              <a:rPr lang="el-GR" sz="1600" dirty="0" smtClean="0"/>
              <a:t>, προκειμένου </a:t>
            </a:r>
            <a:r>
              <a:rPr lang="el-GR" sz="1600" dirty="0" smtClean="0"/>
              <a:t>να αποφύγουμε τον αντίπαλο.</a:t>
            </a:r>
            <a:endParaRPr lang="el-GR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152400" y="914400"/>
            <a:ext cx="883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600" b="1" dirty="0" smtClean="0"/>
              <a:t>Κυνηγητό </a:t>
            </a:r>
            <a:r>
              <a:rPr lang="el-GR" sz="1600" b="1" dirty="0" smtClean="0"/>
              <a:t>στο μισό γήπεδο</a:t>
            </a:r>
          </a:p>
          <a:p>
            <a:pPr algn="just"/>
            <a:r>
              <a:rPr lang="el-GR" sz="1600" dirty="0" smtClean="0"/>
              <a:t>Ένας κυνηγός προσπαθεί να πιάσει τους υπόλοιπους παίκτες στο μισό γήπεδο (</a:t>
            </a:r>
            <a:r>
              <a:rPr lang="el-GR" sz="1600" dirty="0" smtClean="0"/>
              <a:t>9x9μ</a:t>
            </a:r>
            <a:r>
              <a:rPr lang="el-GR" sz="1600" dirty="0" smtClean="0"/>
              <a:t>.). Ο παίκτης που πιαστεί ή βγει έξω από τα όρια του γηπέδου γίνεται ο </a:t>
            </a:r>
            <a:r>
              <a:rPr lang="el-GR" sz="1600" dirty="0" smtClean="0"/>
              <a:t>επόμενος κυνηγός</a:t>
            </a:r>
            <a:r>
              <a:rPr lang="el-GR" sz="1600" dirty="0" smtClean="0"/>
              <a:t>. Άγγιγμα σε οποιοδήποτε σημείο του σώματος.</a:t>
            </a:r>
          </a:p>
          <a:p>
            <a:pPr algn="just"/>
            <a:r>
              <a:rPr lang="el-GR" sz="1600" dirty="0" smtClean="0"/>
              <a:t>Παραλλαγές:</a:t>
            </a:r>
          </a:p>
          <a:p>
            <a:pPr algn="just"/>
            <a:r>
              <a:rPr lang="el-GR" sz="1600" dirty="0" smtClean="0"/>
              <a:t>1. Αγγίζουμε μόνο τον μηρό. Στη συνέχεια μόνο τον γαστροκνήμιο.</a:t>
            </a:r>
          </a:p>
          <a:p>
            <a:pPr algn="just"/>
            <a:r>
              <a:rPr lang="el-GR" sz="1600" dirty="0" smtClean="0"/>
              <a:t>2. Σε μικρότερο γήπεδο: στην αρχή οι παίκτες μετακινούνται μόνο με </a:t>
            </a:r>
            <a:r>
              <a:rPr lang="el-GR" sz="1600" dirty="0" smtClean="0"/>
              <a:t>αναπήδηση στα </a:t>
            </a:r>
            <a:r>
              <a:rPr lang="el-GR" sz="1600" dirty="0" smtClean="0"/>
              <a:t>δύο πόδια. Στη συνέχεια με αναπήδηση στο ένα πόδι.</a:t>
            </a:r>
          </a:p>
          <a:p>
            <a:pPr algn="just"/>
            <a:r>
              <a:rPr lang="el-GR" sz="1600" dirty="0" smtClean="0"/>
              <a:t>3. Στο γυμναστήριο: οι παίκτες μπορούν να περπατήσουν/να τρέξουν μόνο </a:t>
            </a:r>
            <a:r>
              <a:rPr lang="el-GR" sz="1600" dirty="0" smtClean="0"/>
              <a:t>στις γραμμές </a:t>
            </a:r>
            <a:r>
              <a:rPr lang="el-GR" sz="1600" dirty="0" smtClean="0"/>
              <a:t>του γηπέδου.</a:t>
            </a:r>
          </a:p>
          <a:p>
            <a:pPr algn="just"/>
            <a:endParaRPr lang="el-GR" sz="1600" dirty="0" smtClean="0"/>
          </a:p>
          <a:p>
            <a:pPr algn="just"/>
            <a:endParaRPr lang="el-GR" sz="1600" dirty="0" smtClean="0"/>
          </a:p>
          <a:p>
            <a:pPr algn="just"/>
            <a:r>
              <a:rPr lang="el-GR" sz="1600" b="1" dirty="0" smtClean="0"/>
              <a:t>Κυνηγητό </a:t>
            </a:r>
            <a:r>
              <a:rPr lang="el-GR" sz="1600" b="1" dirty="0" smtClean="0"/>
              <a:t>«ήλιος και σκιά»</a:t>
            </a:r>
          </a:p>
          <a:p>
            <a:pPr algn="just"/>
            <a:r>
              <a:rPr lang="el-GR" sz="1600" dirty="0" smtClean="0"/>
              <a:t>Οι παίκτες χωρίζονται στο γκρουπ του ήλιου και στο γκρουπ της σκιάς, ενώ οι </a:t>
            </a:r>
            <a:r>
              <a:rPr lang="el-GR" sz="1600" dirty="0" smtClean="0"/>
              <a:t>παίκτες </a:t>
            </a:r>
            <a:r>
              <a:rPr lang="el-GR" sz="1600" dirty="0" smtClean="0"/>
              <a:t>του κάθε γκρουπ βρίσκονται σε πρόσθια θέση με τα δύο γκρουπ αντιμέτωπα</a:t>
            </a:r>
            <a:r>
              <a:rPr lang="el-GR" sz="1600" dirty="0" smtClean="0"/>
              <a:t>, και </a:t>
            </a:r>
            <a:r>
              <a:rPr lang="el-GR" sz="1600" dirty="0" smtClean="0"/>
              <a:t>τους χωρίζει η μεσαία γραμμή. Ο προπονητής ορίζει το ένα γκρουπ ως </a:t>
            </a:r>
            <a:r>
              <a:rPr lang="el-GR" sz="1600" dirty="0" smtClean="0"/>
              <a:t>κυνηγούς </a:t>
            </a:r>
            <a:r>
              <a:rPr lang="el-GR" sz="1600" dirty="0" smtClean="0"/>
              <a:t>με ένα ακουστικό ερέθισμα, φωνάζοντας </a:t>
            </a:r>
            <a:r>
              <a:rPr lang="el-GR" sz="1600" dirty="0" err="1" smtClean="0"/>
              <a:t>≪ήλιος≫</a:t>
            </a:r>
            <a:r>
              <a:rPr lang="el-GR" sz="1600" dirty="0" smtClean="0"/>
              <a:t> ή </a:t>
            </a:r>
            <a:r>
              <a:rPr lang="el-GR" sz="1600" dirty="0" err="1" smtClean="0"/>
              <a:t>≪σκιά≫</a:t>
            </a:r>
            <a:r>
              <a:rPr lang="el-GR" sz="1600" dirty="0" smtClean="0"/>
              <a:t>. Οι παίκτες </a:t>
            </a:r>
            <a:r>
              <a:rPr lang="el-GR" sz="1600" dirty="0" smtClean="0"/>
              <a:t>του γκρουπ </a:t>
            </a:r>
            <a:r>
              <a:rPr lang="el-GR" sz="1600" dirty="0" smtClean="0"/>
              <a:t>που άκουσαν το όνομά τους σηκώνονται και τρέχουν να πιάσουν τον </a:t>
            </a:r>
            <a:r>
              <a:rPr lang="el-GR" sz="1600" dirty="0" smtClean="0"/>
              <a:t>προσωπικό </a:t>
            </a:r>
            <a:r>
              <a:rPr lang="el-GR" sz="1600" dirty="0" smtClean="0"/>
              <a:t>τους αντίπαλο από το άλλο γκρουπ. Η απόσταση είναι περίπου 9 μέτρα.</a:t>
            </a:r>
          </a:p>
          <a:p>
            <a:pPr algn="just"/>
            <a:r>
              <a:rPr lang="el-GR" sz="1600" dirty="0" smtClean="0"/>
              <a:t>Παραλλαγές:</a:t>
            </a:r>
          </a:p>
          <a:p>
            <a:pPr algn="just"/>
            <a:r>
              <a:rPr lang="el-GR" sz="1600" dirty="0" smtClean="0"/>
              <a:t>1. Το παιχνίδι ξεκινά από διαφορετικές θέσεις εκκίνησης: σε ύπτια θέση με </a:t>
            </a:r>
            <a:r>
              <a:rPr lang="el-GR" sz="1600" dirty="0" smtClean="0"/>
              <a:t>τα πόδια </a:t>
            </a:r>
            <a:r>
              <a:rPr lang="el-GR" sz="1600" dirty="0" smtClean="0"/>
              <a:t>ενωμένα, σε ύπτια θέση με τα χέρια ενωμένα, σε πρόσθια θέση με </a:t>
            </a:r>
            <a:r>
              <a:rPr lang="el-GR" sz="1600" dirty="0" smtClean="0"/>
              <a:t>τα πόδια </a:t>
            </a:r>
            <a:r>
              <a:rPr lang="el-GR" sz="1600" dirty="0" smtClean="0"/>
              <a:t>ενωμένα και σε πρόσθια θέση με τα χέρια ενωμένα κτλ.</a:t>
            </a:r>
          </a:p>
          <a:p>
            <a:pPr algn="just"/>
            <a:r>
              <a:rPr lang="el-GR" sz="1600" dirty="0" smtClean="0"/>
              <a:t>2. Όπως παραπάνω, αλλά με διαφορετικούς βηματισμούς: τρέξιμο προς τα πίσω</a:t>
            </a:r>
            <a:r>
              <a:rPr lang="el-GR" sz="1600" dirty="0" smtClean="0"/>
              <a:t>, </a:t>
            </a:r>
            <a:r>
              <a:rPr lang="el-GR" sz="1600" dirty="0" err="1" smtClean="0"/>
              <a:t>καβουρο</a:t>
            </a:r>
            <a:r>
              <a:rPr lang="el-GR" sz="1600" dirty="0" smtClean="0"/>
              <a:t>-περπάτημα</a:t>
            </a:r>
            <a:r>
              <a:rPr lang="el-GR" sz="1600" dirty="0" smtClean="0"/>
              <a:t>, περπάτημα στα τέσσερα, με κουτσό, με άλματα με τα </a:t>
            </a:r>
            <a:r>
              <a:rPr lang="el-GR" sz="1600" dirty="0" smtClean="0"/>
              <a:t>δύο πόδια </a:t>
            </a:r>
            <a:r>
              <a:rPr lang="el-GR" sz="1600" dirty="0" smtClean="0"/>
              <a:t>κτλ.</a:t>
            </a:r>
            <a:endParaRPr lang="el-GR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819400" y="76200"/>
            <a:ext cx="342900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Παιχνίδια</a:t>
            </a:r>
            <a:endParaRPr lang="el-GR" sz="2400" b="1" dirty="0"/>
          </a:p>
        </p:txBody>
      </p:sp>
      <p:sp>
        <p:nvSpPr>
          <p:cNvPr id="6" name="5 - Ορθογώνιο"/>
          <p:cNvSpPr/>
          <p:nvPr/>
        </p:nvSpPr>
        <p:spPr>
          <a:xfrm>
            <a:off x="152400" y="762000"/>
            <a:ext cx="883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/>
              <a:t>Σκυταλοδρομία </a:t>
            </a:r>
            <a:r>
              <a:rPr lang="el-GR" sz="1600" b="1" dirty="0" smtClean="0"/>
              <a:t>με μπάλα (εμπόδιο)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Κάθε γκρουπ αποτελείται από τρεις ή περισσότερους παίκτες που μεταφέρουν </a:t>
            </a:r>
            <a:r>
              <a:rPr lang="el-GR" sz="1600" dirty="0" smtClean="0"/>
              <a:t>μία μικρή </a:t>
            </a:r>
            <a:r>
              <a:rPr lang="el-GR" sz="1600" dirty="0" smtClean="0"/>
              <a:t>μπάλα στην ανοιχτή τους παλάμη από τη βασική γραμμή στο φιλέ. Ο </a:t>
            </a:r>
            <a:r>
              <a:rPr lang="el-GR" sz="1600" dirty="0" smtClean="0"/>
              <a:t>παίκτης τότε </a:t>
            </a:r>
            <a:r>
              <a:rPr lang="el-GR" sz="1600" dirty="0" smtClean="0"/>
              <a:t>παραδίδει την μπάλα στα χέρια του συμπαίκτη του. Αν η μπάλα πέσει κάτω, </a:t>
            </a:r>
            <a:r>
              <a:rPr lang="el-GR" sz="1600" dirty="0" smtClean="0"/>
              <a:t>θα πρέπει </a:t>
            </a:r>
            <a:r>
              <a:rPr lang="el-GR" sz="1600" dirty="0" smtClean="0"/>
              <a:t>να παραληφθεί και πάλι πριν ο παίκτης ξεκινήσει και πάλι να περπατά. </a:t>
            </a:r>
            <a:r>
              <a:rPr lang="el-GR" sz="1600" dirty="0" smtClean="0"/>
              <a:t>Ποιο γκρουπ </a:t>
            </a:r>
            <a:r>
              <a:rPr lang="el-GR" sz="1600" dirty="0" smtClean="0"/>
              <a:t>θα ολοκληρώσει τη σκυταλοδρομία πρώτο;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Προτεινόμενες ενέργειες: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• Ισορροπία της μπάλας με το χέρι τεντωμένο!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Παραλλαγές: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1. Μεταφέρουμε μία μεγαλύτερη μπάλα με το εξωτερικό μέρος του αγκώνα.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2. Το ίδιο παιχνίδι με την παραλλαγή του, με την μπάλα όμως να μεταφέρεται </a:t>
            </a:r>
            <a:r>
              <a:rPr lang="el-GR" sz="1600" dirty="0" smtClean="0"/>
              <a:t>με το </a:t>
            </a:r>
            <a:r>
              <a:rPr lang="el-GR" sz="1600" dirty="0" smtClean="0"/>
              <a:t>αδύναμο χέρι.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3. Αν ο ένας παίκτης μεταφέρει την μπάλα με το δεξί χέρι, ο συμπαίκτης του </a:t>
            </a:r>
            <a:r>
              <a:rPr lang="el-GR" sz="1600" dirty="0" smtClean="0"/>
              <a:t>τη μεταφέρει </a:t>
            </a:r>
            <a:r>
              <a:rPr lang="el-GR" sz="1600" dirty="0" smtClean="0"/>
              <a:t>με το αριστερό.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4. Το ίδιο παιχνίδι με τις παραλλαγές του, με τους παίκτες όμως να ξεκινούν </a:t>
            </a:r>
            <a:r>
              <a:rPr lang="el-GR" sz="1600" dirty="0" smtClean="0"/>
              <a:t>από τη </a:t>
            </a:r>
            <a:r>
              <a:rPr lang="el-GR" sz="1600" dirty="0" smtClean="0"/>
              <a:t>βασική γραμμή, αν η μπάλα πέσει στο έδαφος.</a:t>
            </a:r>
          </a:p>
          <a:p>
            <a:pPr algn="just">
              <a:lnSpc>
                <a:spcPct val="150000"/>
              </a:lnSpc>
            </a:pPr>
            <a:r>
              <a:rPr lang="el-GR" sz="1600" dirty="0" smtClean="0"/>
              <a:t>5. Το ίδιο παιχνίδι με όλες τις παραλλαγές, οι παίκτες όμως δεν μπορούν να </a:t>
            </a:r>
            <a:r>
              <a:rPr lang="el-GR" sz="1600" dirty="0" smtClean="0"/>
              <a:t>πατήσουν </a:t>
            </a:r>
            <a:r>
              <a:rPr lang="el-GR" sz="1600" dirty="0" smtClean="0"/>
              <a:t>τις γραμμές του γηπέδου.</a:t>
            </a:r>
            <a:endParaRPr lang="el-G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1525</Words>
  <Application>Microsoft Office PowerPoint</Application>
  <PresentationFormat>Προβολή στην οθόνη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Ν. ΚΟΥΦΟΥ</dc:creator>
  <cp:lastModifiedBy>User</cp:lastModifiedBy>
  <cp:revision>38</cp:revision>
  <dcterms:created xsi:type="dcterms:W3CDTF">2022-02-13T08:24:44Z</dcterms:created>
  <dcterms:modified xsi:type="dcterms:W3CDTF">2024-01-05T10:11:01Z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2020-10-26T00:00:00Z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2022-02-13T00:00:00Z</vt:filetime>
  </property>
</Properties>
</file>