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359" r:id="rId9"/>
    <p:sldId id="363" r:id="rId10"/>
    <p:sldId id="372" r:id="rId11"/>
    <p:sldId id="378" r:id="rId12"/>
    <p:sldId id="297" r:id="rId13"/>
    <p:sldId id="298" r:id="rId14"/>
    <p:sldId id="391" r:id="rId15"/>
    <p:sldId id="295" r:id="rId16"/>
    <p:sldId id="300" r:id="rId17"/>
    <p:sldId id="299" r:id="rId18"/>
    <p:sldId id="308" r:id="rId19"/>
    <p:sldId id="311" r:id="rId20"/>
    <p:sldId id="302" r:id="rId21"/>
    <p:sldId id="306" r:id="rId22"/>
    <p:sldId id="307" r:id="rId23"/>
    <p:sldId id="312" r:id="rId24"/>
    <p:sldId id="314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0-0B01-4FF2-8D49-FBC18F6A7ECC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6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F355-5EFE-47AC-9633-8E7700E004B6}" type="datetime1">
              <a:rPr lang="el-GR" smtClean="0"/>
              <a:t>24/8/2023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17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C578-5664-4CA5-889E-2F403EBF1592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7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44D-D3F8-49C2-A43A-090568A0EE23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924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E84F-5D50-46B5-919B-65BCB1A8CB3A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0080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CFC5-88AA-4E65-9090-F440356C4EFE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252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31FA-42F5-4A22-9A97-65B19009FFF0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1788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7E7-F56C-46A4-9C62-D9DA1B937D59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463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015F-047C-44BA-BC66-8988EEDC5F4A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485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5927-C8B3-4604-B2D9-78DFD3EB478D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691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F1A8-B6BD-4D80-BC89-C62AA218D180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118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E75D-92EA-46AE-ABE0-56CCB8AF8B69}" type="datetime1">
              <a:rPr lang="el-GR" smtClean="0"/>
              <a:t>24/8/2023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7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3A85-CC36-4AD3-ACD3-7C18C403A8E5}" type="datetime1">
              <a:rPr lang="el-GR" smtClean="0"/>
              <a:t>24/8/2023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08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F9A2-4AAD-496B-AD1E-78AC4FEE2670}" type="datetime1">
              <a:rPr lang="el-GR" smtClean="0"/>
              <a:t>24/8/2023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48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EE7-322F-4AC7-8B11-EBA9BC42491D}" type="datetime1">
              <a:rPr lang="el-GR" smtClean="0"/>
              <a:t>24/8/2023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06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E11C-92FB-4F19-98BA-6F15C75A73A5}" type="datetime1">
              <a:rPr lang="el-GR" smtClean="0"/>
              <a:t>24/8/2023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49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85F1-448F-4CC8-BAAA-ECBB80FB3147}" type="datetime1">
              <a:rPr lang="el-GR" smtClean="0"/>
              <a:t>24/8/2023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250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4D796D-A8C6-40C0-B436-B0B46CA73076}" type="datetime1">
              <a:rPr lang="el-GR" smtClean="0"/>
              <a:t>24/8/2023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EB6095-FE9B-4EFD-9BE5-37154967CF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692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A5CB58-4F81-724C-1188-87D6AF732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49984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Sylfaen" panose="010A0502050306030303" pitchFamily="18" charset="0"/>
              </a:rPr>
              <a:t> </a:t>
            </a:r>
            <a:r>
              <a:rPr lang="el-GR" sz="3600" dirty="0">
                <a:latin typeface="Aptos" panose="020B0004020202020204" pitchFamily="34" charset="0"/>
              </a:rPr>
              <a:t>11</a:t>
            </a:r>
            <a:r>
              <a:rPr lang="el-GR" sz="3600" baseline="30000" dirty="0">
                <a:latin typeface="Aptos" panose="020B0004020202020204" pitchFamily="34" charset="0"/>
              </a:rPr>
              <a:t>Ο</a:t>
            </a:r>
            <a:r>
              <a:rPr lang="el-GR" sz="3600" dirty="0">
                <a:latin typeface="Aptos" panose="020B0004020202020204" pitchFamily="34" charset="0"/>
              </a:rPr>
              <a:t> ΜΑΘΗΜΑ </a:t>
            </a:r>
            <a:br>
              <a:rPr lang="el-GR" sz="3600" dirty="0">
                <a:latin typeface="Aptos" panose="020B0004020202020204" pitchFamily="34" charset="0"/>
              </a:rPr>
            </a:br>
            <a:r>
              <a:rPr lang="el-GR" sz="3600" dirty="0">
                <a:latin typeface="Aptos" panose="020B0004020202020204" pitchFamily="34" charset="0"/>
              </a:rPr>
              <a:t>ΔΕΔΟΜΕΝΑ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705A64-0E23-5148-0CB6-30B0DDFF2A6C}"/>
              </a:ext>
            </a:extLst>
          </p:cNvPr>
          <p:cNvSpPr txBox="1"/>
          <p:nvPr/>
        </p:nvSpPr>
        <p:spPr>
          <a:xfrm>
            <a:off x="8858529" y="396983"/>
            <a:ext cx="255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Κοσκινάς Μανώλης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741690E-8BE7-2AB6-07E6-9D6A1732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EB6095-FE9B-4EFD-9BE5-37154967CF29}" type="slidenum">
              <a:rPr kumimoji="0" lang="el-GR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1B8CD036-E1DF-BC94-8342-DC1263F11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Μια σύντομη θεωρητική επισκόπηση των κύριων ερευνητικών παραδειγμάτων, βασικών θεμάτων, διαδικασιών, συλλογής δεδομένων και μεθόδων ανάλυσης που εφαρμόζονται στη μελέτη της γλώσσας.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8022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Content Placeholder 2">
            <a:extLst>
              <a:ext uri="{FF2B5EF4-FFF2-40B4-BE49-F238E27FC236}">
                <a16:creationId xmlns:a16="http://schemas.microsoft.com/office/drawing/2014/main" id="{F33E6BF0-C7C6-4137-9FCA-F5521F9C3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6" y="928255"/>
            <a:ext cx="9739746" cy="528363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Αποτέλεσμα: 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endParaRPr lang="el-GR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Δημιουργία ψηφιακών Βάσεων Δεδομένων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endParaRPr lang="el-GR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Μειονεκτήματα: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Βιωσιμότητα αποθηκευτικών μέσων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Βιωσιμότητα εταιριών λογισμικού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Περιορισμοί στη σχεδίαση των σχετικών λογισμικών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Έλλειψη συνεχούς υποστήριξης από τους δημιουργούς των κατάλληλων λογισμικών</a:t>
            </a:r>
          </a:p>
          <a:p>
            <a:pPr lvl="1" eaLnBrk="1" hangingPunct="1"/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989989-88F3-48F1-B4E1-D7D581EB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Content Placeholder 2">
            <a:extLst>
              <a:ext uri="{FF2B5EF4-FFF2-40B4-BE49-F238E27FC236}">
                <a16:creationId xmlns:a16="http://schemas.microsoft.com/office/drawing/2014/main" id="{6FE9BDBC-AD0D-4E76-B04F-158C10E42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049339"/>
            <a:ext cx="9670473" cy="50260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Βάσεις Δεδομένων αιχμής:  Πολυτροπικές Βάσεις Δεδομένων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l-GR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altLang="en-US" sz="3200" dirty="0">
                <a:latin typeface="Times New Roman" panose="02020603050405020304" pitchFamily="18" charset="0"/>
              </a:rPr>
              <a:t>Βασική δομή / σύσταση μίας </a:t>
            </a:r>
            <a:r>
              <a:rPr lang="el-GR" altLang="en-US" sz="3200" dirty="0" err="1">
                <a:latin typeface="Times New Roman" panose="02020603050405020304" pitchFamily="18" charset="0"/>
              </a:rPr>
              <a:t>πολυτροπικής</a:t>
            </a:r>
            <a:r>
              <a:rPr lang="el-GR" altLang="en-US" sz="3200" dirty="0">
                <a:latin typeface="Times New Roman" panose="02020603050405020304" pitchFamily="18" charset="0"/>
              </a:rPr>
              <a:t> Βάσης Δεδομένων: Τρισδιάστατη οργάνωση βάσης ως προς: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l-GR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altLang="en-US" sz="3200" dirty="0">
                <a:latin typeface="Times New Roman" panose="02020603050405020304" pitchFamily="18" charset="0"/>
              </a:rPr>
              <a:t>τα </a:t>
            </a:r>
            <a:r>
              <a:rPr lang="el-GR" altLang="en-US" sz="3200" i="1" dirty="0">
                <a:latin typeface="Times New Roman" panose="02020603050405020304" pitchFamily="18" charset="0"/>
              </a:rPr>
              <a:t>Δεδομένα (Πρωτογενή και επεξεργασμένα)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altLang="en-US" sz="3200" dirty="0">
                <a:latin typeface="Times New Roman" panose="02020603050405020304" pitchFamily="18" charset="0"/>
              </a:rPr>
              <a:t>τα </a:t>
            </a:r>
            <a:r>
              <a:rPr lang="el-GR" altLang="en-US" sz="3200" i="1" dirty="0">
                <a:latin typeface="Times New Roman" panose="02020603050405020304" pitchFamily="18" charset="0"/>
              </a:rPr>
              <a:t>Μεταδεδομένα</a:t>
            </a:r>
            <a:r>
              <a:rPr lang="el-GR" altLang="en-US" sz="3200" dirty="0">
                <a:latin typeface="Times New Roman" panose="02020603050405020304" pitchFamily="18" charset="0"/>
              </a:rPr>
              <a:t> που χαρακτηρίζουν τα δεδομένα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altLang="en-US" sz="3200" dirty="0">
                <a:latin typeface="Times New Roman" panose="02020603050405020304" pitchFamily="18" charset="0"/>
              </a:rPr>
              <a:t>την </a:t>
            </a:r>
            <a:r>
              <a:rPr lang="el-GR" altLang="en-US" sz="3200" i="1" dirty="0">
                <a:latin typeface="Times New Roman" panose="02020603050405020304" pitchFamily="18" charset="0"/>
              </a:rPr>
              <a:t>Αναζήτηση</a:t>
            </a:r>
            <a:r>
              <a:rPr lang="el-GR" altLang="en-US" sz="3200" dirty="0">
                <a:latin typeface="Times New Roman" panose="02020603050405020304" pitchFamily="18" charset="0"/>
              </a:rPr>
              <a:t> των δεδομένων σε σχέση με τα </a:t>
            </a:r>
            <a:r>
              <a:rPr lang="el-GR" altLang="en-US" sz="3200" dirty="0" err="1">
                <a:latin typeface="Times New Roman" panose="02020603050405020304" pitchFamily="18" charset="0"/>
              </a:rPr>
              <a:t>μεταδεδομένα</a:t>
            </a:r>
            <a:r>
              <a:rPr lang="el-GR" altLang="en-US" sz="3200" dirty="0">
                <a:latin typeface="Times New Roman" panose="02020603050405020304" pitchFamily="18" charset="0"/>
              </a:rPr>
              <a:t> που τα περιγράφουν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				      </a:t>
            </a:r>
            <a:r>
              <a:rPr lang="el-GR" altLang="en-US" sz="3200" dirty="0">
                <a:latin typeface="Times New Roman" panose="02020603050405020304" pitchFamily="18" charset="0"/>
              </a:rPr>
              <a:t>    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l-GR" altLang="en-US" sz="2000" dirty="0">
                <a:latin typeface="Times New Roman" panose="02020603050405020304" pitchFamily="18" charset="0"/>
              </a:rPr>
              <a:t>        </a:t>
            </a:r>
            <a:r>
              <a:rPr lang="en-US" altLang="en-US" sz="2000" dirty="0">
                <a:latin typeface="Times New Roman" panose="02020603050405020304" pitchFamily="18" charset="0"/>
              </a:rPr>
              <a:t>           	</a:t>
            </a:r>
            <a:endParaRPr lang="en-US" alt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E47212-DEE4-4985-8431-EB8BD5B6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Content Placeholder 2">
            <a:extLst>
              <a:ext uri="{FF2B5EF4-FFF2-40B4-BE49-F238E27FC236}">
                <a16:creationId xmlns:a16="http://schemas.microsoft.com/office/drawing/2014/main" id="{40C1E705-CC7B-4BA7-AB42-F3E9300F8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0" y="1244600"/>
            <a:ext cx="9324109" cy="4967288"/>
          </a:xfrm>
        </p:spPr>
        <p:txBody>
          <a:bodyPr/>
          <a:lstStyle/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ΔΕΔΟΜΕΝΑ</a:t>
            </a: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	ΠΡΩΤΟΓΕΝΗ			Επεξεργασμένα </a:t>
            </a: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Γραπτά Κείμενα, Ηχογραφήσεις , Βιντεοσκοπήσεις</a:t>
            </a:r>
          </a:p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(Μετά από </a:t>
            </a:r>
            <a:r>
              <a:rPr lang="el-GR" alt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ψηφιοποίηση</a:t>
            </a: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27" name="Line 5">
            <a:extLst>
              <a:ext uri="{FF2B5EF4-FFF2-40B4-BE49-F238E27FC236}">
                <a16:creationId xmlns:a16="http://schemas.microsoft.com/office/drawing/2014/main" id="{A66E6244-B99C-43A0-B72B-C777E16C1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6275" y="1735139"/>
            <a:ext cx="191135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8" name="Line 5">
            <a:extLst>
              <a:ext uri="{FF2B5EF4-FFF2-40B4-BE49-F238E27FC236}">
                <a16:creationId xmlns:a16="http://schemas.microsoft.com/office/drawing/2014/main" id="{E68D3DA1-0C67-4741-828E-F612409D1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1" y="1735139"/>
            <a:ext cx="1489075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9" name="Line 5">
            <a:extLst>
              <a:ext uri="{FF2B5EF4-FFF2-40B4-BE49-F238E27FC236}">
                <a16:creationId xmlns:a16="http://schemas.microsoft.com/office/drawing/2014/main" id="{269F6771-BA3F-4BB5-9FAD-CF7690887A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5818" y="2792271"/>
            <a:ext cx="858837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0" name="Line 5">
            <a:extLst>
              <a:ext uri="{FF2B5EF4-FFF2-40B4-BE49-F238E27FC236}">
                <a16:creationId xmlns:a16="http://schemas.microsoft.com/office/drawing/2014/main" id="{5E5B5EAC-EE10-40ED-A1D1-C763F8CE9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1" y="2827338"/>
            <a:ext cx="106045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1" name="Line 5">
            <a:extLst>
              <a:ext uri="{FF2B5EF4-FFF2-40B4-BE49-F238E27FC236}">
                <a16:creationId xmlns:a16="http://schemas.microsoft.com/office/drawing/2014/main" id="{1413C577-F9F4-45F9-9A9E-4DA95CFFA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3931" y="2724944"/>
            <a:ext cx="3316288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87972E-9872-4E9B-9BAF-0B980EC5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Content Placeholder 2">
            <a:extLst>
              <a:ext uri="{FF2B5EF4-FFF2-40B4-BE49-F238E27FC236}">
                <a16:creationId xmlns:a16="http://schemas.microsoft.com/office/drawing/2014/main" id="{F1EED258-F4AB-4A47-90CD-7FDA82335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513" y="1244600"/>
            <a:ext cx="9444614" cy="4967288"/>
          </a:xfrm>
        </p:spPr>
        <p:txBody>
          <a:bodyPr/>
          <a:lstStyle/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 ΕΠΕΞΕΡΓΑΣΜΕΝΑ  ΔΕΔΟΜΕΝΑ</a:t>
            </a: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ΜΕΤΑΓΡΑΦΗ  		   ΕΠΙΣΗΜΕΙΩΣΗ</a:t>
            </a: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Γραπτών Πηγών	Ηχογραφήσεων	Βιντεοσκοπήσεων</a:t>
            </a:r>
          </a:p>
          <a:p>
            <a:pPr marL="68263" indent="0"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buNone/>
            </a:pP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499" name="Line 5">
            <a:extLst>
              <a:ext uri="{FF2B5EF4-FFF2-40B4-BE49-F238E27FC236}">
                <a16:creationId xmlns:a16="http://schemas.microsoft.com/office/drawing/2014/main" id="{414B967D-4070-40FA-B57E-99F2D310FA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83038" y="1735138"/>
            <a:ext cx="1624012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0" name="Line 5">
            <a:extLst>
              <a:ext uri="{FF2B5EF4-FFF2-40B4-BE49-F238E27FC236}">
                <a16:creationId xmlns:a16="http://schemas.microsoft.com/office/drawing/2014/main" id="{C2EB5810-F96F-4EF9-BFC3-5C9BD60B0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7050" y="1735138"/>
            <a:ext cx="248285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1" name="Line 5">
            <a:extLst>
              <a:ext uri="{FF2B5EF4-FFF2-40B4-BE49-F238E27FC236}">
                <a16:creationId xmlns:a16="http://schemas.microsoft.com/office/drawing/2014/main" id="{308CDBC8-E6D8-442C-9846-02BC029DB1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6087" y="3728244"/>
            <a:ext cx="784225" cy="1042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2" name="Line 5">
            <a:extLst>
              <a:ext uri="{FF2B5EF4-FFF2-40B4-BE49-F238E27FC236}">
                <a16:creationId xmlns:a16="http://schemas.microsoft.com/office/drawing/2014/main" id="{B10B4633-253A-4CDB-9AB7-22D92FFC2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2494" y="3763964"/>
            <a:ext cx="1944687" cy="1042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3" name="Line 5">
            <a:extLst>
              <a:ext uri="{FF2B5EF4-FFF2-40B4-BE49-F238E27FC236}">
                <a16:creationId xmlns:a16="http://schemas.microsoft.com/office/drawing/2014/main" id="{A94B1605-468B-4CDE-BFD1-02FD2216B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007" y="3728243"/>
            <a:ext cx="4797425" cy="1042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65A9E6-13AA-4609-B326-47332B12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Content Placeholder 2">
            <a:extLst>
              <a:ext uri="{FF2B5EF4-FFF2-40B4-BE49-F238E27FC236}">
                <a16:creationId xmlns:a16="http://schemas.microsoft.com/office/drawing/2014/main" id="{24FE74CC-3B27-41CA-A3B2-958D705BC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92" y="1244600"/>
            <a:ext cx="8617526" cy="4967288"/>
          </a:xfrm>
        </p:spPr>
        <p:txBody>
          <a:bodyPr/>
          <a:lstStyle/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ΜΕΤΑΓΡΑΦΗ ΓΡΑΠΤΩΝ ΠΗΓΩΝ</a:t>
            </a: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Ορθογραφική</a:t>
            </a: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Φωνολογική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Φωνητική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2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  (Conversation Analysis)</a:t>
            </a:r>
            <a:endParaRPr lang="el-G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34A11-7E4B-4740-B86C-8A5EBC70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EE595E-CCA9-4B23-9E01-C4C74691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15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7DB7FC-1435-4DC2-AF0A-6112EF0DC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27" y="166255"/>
            <a:ext cx="5974773" cy="42533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90632-0B7D-448A-9DAD-1EC3569E6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509" y="2854036"/>
            <a:ext cx="5500256" cy="360218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Content Placeholder 4">
            <a:extLst>
              <a:ext uri="{FF2B5EF4-FFF2-40B4-BE49-F238E27FC236}">
                <a16:creationId xmlns:a16="http://schemas.microsoft.com/office/drawing/2014/main" id="{4E0E2718-7144-437F-940F-1D21E619D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66" b="-9966"/>
          <a:stretch>
            <a:fillRect/>
          </a:stretch>
        </p:blipFill>
        <p:spPr>
          <a:xfrm>
            <a:off x="1648692" y="-263236"/>
            <a:ext cx="8908472" cy="7619999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5F3693-DDFB-4478-B5E1-F7F69F5F3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Content Placeholder 1">
            <a:extLst>
              <a:ext uri="{FF2B5EF4-FFF2-40B4-BE49-F238E27FC236}">
                <a16:creationId xmlns:a16="http://schemas.microsoft.com/office/drawing/2014/main" id="{7807D1F6-FD2B-4684-9A6D-B8B655A15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93" r="-50093"/>
          <a:stretch>
            <a:fillRect/>
          </a:stretch>
        </p:blipFill>
        <p:spPr>
          <a:xfrm>
            <a:off x="138544" y="0"/>
            <a:ext cx="12053455" cy="6858000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74EF10-EB50-41FD-AFF6-F6FC733A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>
            <a:extLst>
              <a:ext uri="{FF2B5EF4-FFF2-40B4-BE49-F238E27FC236}">
                <a16:creationId xmlns:a16="http://schemas.microsoft.com/office/drawing/2014/main" id="{F98B71EA-6CDB-4A04-8459-44C608C60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701676"/>
            <a:ext cx="7024687" cy="773113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6D66-47D0-4CE6-A746-9C1A8B9C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073" y="2034529"/>
            <a:ext cx="8769927" cy="37981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/>
          </a:bodyPr>
          <a:lstStyle/>
          <a:p>
            <a:pPr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/>
                <a:cs typeface="Times New Roman"/>
              </a:rPr>
              <a:t>Στοιχεία Αρχείου :  </a:t>
            </a:r>
            <a:endParaRPr lang="en-US" sz="320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/>
                <a:cs typeface="Times New Roman"/>
              </a:rPr>
              <a:t> Αύξων Αριθμός</a:t>
            </a:r>
            <a:endParaRPr lang="en-US" sz="320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/>
                <a:cs typeface="Times New Roman"/>
              </a:rPr>
              <a:t>Όνομα Αρχείου</a:t>
            </a:r>
            <a:endParaRPr lang="en-US" sz="320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/>
                <a:cs typeface="Times New Roman"/>
              </a:rPr>
              <a:t>Κομβικό σημείο στο οποίο βρίσκεται το Αρχείο (</a:t>
            </a:r>
            <a:r>
              <a:rPr lang="en-US" sz="3200" dirty="0">
                <a:latin typeface="Times New Roman"/>
                <a:cs typeface="Times New Roman"/>
              </a:rPr>
              <a:t>link</a:t>
            </a:r>
            <a:r>
              <a:rPr lang="el-GR" sz="3200" dirty="0">
                <a:latin typeface="Times New Roman"/>
                <a:cs typeface="Times New Roman"/>
              </a:rPr>
              <a:t>) στη βάση δεδομένων</a:t>
            </a:r>
            <a:endParaRPr lang="en-US" sz="320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/>
                <a:cs typeface="Times New Roman"/>
              </a:rPr>
              <a:t>Κλειδωμένο / Ελεύθερο</a:t>
            </a:r>
            <a:endParaRPr lang="en-US" sz="3200" dirty="0">
              <a:latin typeface="Times New Roman"/>
              <a:cs typeface="Times New Roman"/>
            </a:endParaRPr>
          </a:p>
          <a:p>
            <a:pPr lvl="7"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6F0C8A-E2BF-41EE-BDB7-77693DA1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>
            <a:extLst>
              <a:ext uri="{FF2B5EF4-FFF2-40B4-BE49-F238E27FC236}">
                <a16:creationId xmlns:a16="http://schemas.microsoft.com/office/drawing/2014/main" id="{4F96A134-3789-4E7E-9A4E-CF363A33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523876"/>
            <a:ext cx="7024687" cy="773113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786" name="Content Placeholder 2">
            <a:extLst>
              <a:ext uri="{FF2B5EF4-FFF2-40B4-BE49-F238E27FC236}">
                <a16:creationId xmlns:a16="http://schemas.microsoft.com/office/drawing/2014/main" id="{2C9BAFA8-59C4-485B-8FE7-DED2D5700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9" y="1474788"/>
            <a:ext cx="9116290" cy="4887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Γλωσσικά 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Ύπαρξη πρωτοκόλλου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Ναι / όχι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</a:pPr>
            <a:endParaRPr lang="en-US" altLang="en-US" sz="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Απομαγνητοφώνηση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Ορθογραφική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Φωνολογική/Φωνητική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Κενό (απουσία απομαγνητοφώνησης)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endParaRPr lang="en-US" altLang="en-US" sz="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Κωδικοποίηση Φωνολογικού Επιπέδου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Κενό (απουσία Κωδικοποίησης)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Τεμαχιακή</a:t>
            </a: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(συγκεκριμένες φωνολογικές μονάδες)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Προσωδιακή (συγκεκριμένες προσωδιακές μονάδες)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7140EF-7396-4DD8-9B16-4EEEFC8B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5B92493B-7248-E420-AF28-BCC78B00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948" y="106018"/>
            <a:ext cx="8482090" cy="39690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l-GR" sz="2400" dirty="0" err="1">
                <a:latin typeface="Aptos" panose="020B0004020202020204" pitchFamily="34" charset="0"/>
              </a:rPr>
              <a:t>Πηγεσ</a:t>
            </a:r>
            <a:r>
              <a:rPr lang="el-GR" sz="2400" dirty="0">
                <a:latin typeface="Aptos" panose="020B0004020202020204" pitchFamily="34" charset="0"/>
              </a:rPr>
              <a:t> και </a:t>
            </a:r>
            <a:r>
              <a:rPr lang="el-GR" sz="2400" dirty="0" err="1">
                <a:latin typeface="Aptos" panose="020B0004020202020204" pitchFamily="34" charset="0"/>
              </a:rPr>
              <a:t>τεχνικεσ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  <a:r>
              <a:rPr lang="el-GR" sz="2400" dirty="0" err="1">
                <a:latin typeface="Aptos" panose="020B0004020202020204" pitchFamily="34" charset="0"/>
              </a:rPr>
              <a:t>συλλογησ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  <a:r>
              <a:rPr lang="el-GR" sz="2400" dirty="0" err="1">
                <a:latin typeface="Aptos" panose="020B0004020202020204" pitchFamily="34" charset="0"/>
              </a:rPr>
              <a:t>δεδομενων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CE788A3-B119-2A04-5D1B-F3075A579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197" y="502920"/>
            <a:ext cx="6541780" cy="6161049"/>
          </a:xfrm>
        </p:spPr>
        <p:txBody>
          <a:bodyPr/>
          <a:lstStyle/>
          <a:p>
            <a:r>
              <a:rPr lang="el-GR" sz="1600" dirty="0"/>
              <a:t>Η διαδικασία της παρατήρησης : ο κατάλληλος τρόπος απόκτησης δεδομένων όταν έχουμε συγκεκριμένα ερευνητικά ερωτήματα </a:t>
            </a:r>
          </a:p>
          <a:p>
            <a:r>
              <a:rPr lang="el-GR" sz="1600" dirty="0"/>
              <a:t>Είδη παρατήρησης: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400" dirty="0"/>
              <a:t>Συμμετοχική παρατήρηση : επιτρέπει στον ερευνητή να αποκτήσει εκ των έσω εικόνα </a:t>
            </a:r>
          </a:p>
          <a:p>
            <a:pPr marL="800100" lvl="1" indent="-342900">
              <a:buFont typeface="+mj-lt"/>
              <a:buAutoNum type="arabicPeriod"/>
            </a:pPr>
            <a:r>
              <a:rPr lang="el-GR" sz="1400" dirty="0"/>
              <a:t>Μη συμμετοχική παρατήρηση: η καλύτερη επιλογή εάν ο ερευνητής δεν έχει την απαιτούμενη δεξιότητα να ενεργήσει ως αληθινός συμμετέχων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1600" dirty="0"/>
              <a:t>Η διαδικασία της καταγραφής των παρατηρήσεων: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Σημειώσεις πεδίου που περιλαμβάνουν</a:t>
            </a:r>
          </a:p>
          <a:p>
            <a:pPr lvl="2">
              <a:buFont typeface="+mj-lt"/>
              <a:buAutoNum type="romanLcPeriod"/>
            </a:pPr>
            <a:r>
              <a:rPr lang="el-GR" sz="1200" dirty="0"/>
              <a:t>Περιγραφικές πληροφορίες σχετικά με το τι έχει δει ο παρατηρητής </a:t>
            </a:r>
          </a:p>
          <a:p>
            <a:pPr lvl="2">
              <a:buFont typeface="+mj-lt"/>
              <a:buAutoNum type="romanLcPeriod"/>
            </a:pPr>
            <a:r>
              <a:rPr lang="el-GR" sz="1200" dirty="0" err="1"/>
              <a:t>Αναστοχαστικές</a:t>
            </a:r>
            <a:r>
              <a:rPr lang="el-GR" sz="1200" dirty="0"/>
              <a:t> πληροφορίες προσωπικών του αντιδράσεων </a:t>
            </a:r>
          </a:p>
          <a:p>
            <a:pPr marL="914400" lvl="2" indent="0">
              <a:buNone/>
            </a:pPr>
            <a:endParaRPr lang="el-GR" sz="1200" dirty="0"/>
          </a:p>
          <a:p>
            <a:pPr marL="800100" lvl="1" indent="-342900">
              <a:buFont typeface="+mj-lt"/>
              <a:buAutoNum type="arabicPeriod"/>
            </a:pPr>
            <a:endParaRPr lang="el-GR" dirty="0"/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B683C7D0-CCBD-6967-0679-39ECB57BC4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120" y="594017"/>
            <a:ext cx="4340056" cy="2117886"/>
          </a:xfr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7DB2310-957A-CE93-541F-4C491E41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998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le 1">
            <a:extLst>
              <a:ext uri="{FF2B5EF4-FFF2-40B4-BE49-F238E27FC236}">
                <a16:creationId xmlns:a16="http://schemas.microsoft.com/office/drawing/2014/main" id="{C2C7984A-148D-4E13-B138-07AB100BD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565151"/>
            <a:ext cx="7024687" cy="773113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2E498-8E91-46A7-B9A1-F348B4EAB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454727"/>
            <a:ext cx="9656618" cy="468283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 lnSpcReduction="10000"/>
          </a:bodyPr>
          <a:lstStyle/>
          <a:p>
            <a:pPr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dirty="0">
                <a:latin typeface="Times New Roman"/>
                <a:cs typeface="Times New Roman"/>
              </a:rPr>
              <a:t>Επικοινωνιακή Περίσταση</a:t>
            </a:r>
            <a:endParaRPr lang="en-US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b="1" dirty="0">
                <a:latin typeface="Times New Roman"/>
                <a:cs typeface="Times New Roman"/>
              </a:rPr>
              <a:t>Χρόνος ηχογράφησης</a:t>
            </a:r>
            <a:endParaRPr lang="en-US" sz="2400" b="1" dirty="0">
              <a:latin typeface="Times New Roman"/>
              <a:cs typeface="Times New Roman"/>
            </a:endParaRPr>
          </a:p>
          <a:p>
            <a:pPr marL="1124712" lvl="3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dirty="0">
                <a:latin typeface="Times New Roman"/>
                <a:cs typeface="Times New Roman"/>
              </a:rPr>
              <a:t>Χρόνος/ μήνας</a:t>
            </a:r>
            <a:endParaRPr lang="en-US" sz="2400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b="1" dirty="0">
                <a:latin typeface="Times New Roman"/>
                <a:cs typeface="Times New Roman"/>
              </a:rPr>
              <a:t>Χώρος ηχογράφησης</a:t>
            </a:r>
            <a:endParaRPr lang="en-US" sz="2400" b="1" dirty="0">
              <a:latin typeface="Times New Roman"/>
              <a:cs typeface="Times New Roman"/>
            </a:endParaRPr>
          </a:p>
          <a:p>
            <a:pPr marL="1124712" lvl="3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dirty="0">
                <a:latin typeface="Times New Roman"/>
                <a:cs typeface="Times New Roman"/>
              </a:rPr>
              <a:t>Οικείος εσωτερικός χώρος (</a:t>
            </a:r>
            <a:r>
              <a:rPr lang="el-GR" sz="2400" dirty="0" err="1">
                <a:latin typeface="Times New Roman"/>
                <a:cs typeface="Times New Roman"/>
              </a:rPr>
              <a:t>π.χ</a:t>
            </a:r>
            <a:r>
              <a:rPr lang="el-GR" sz="2400" dirty="0">
                <a:latin typeface="Times New Roman"/>
                <a:cs typeface="Times New Roman"/>
              </a:rPr>
              <a:t>. σπίτι πληροφορητή, σπίτι ενδιάμεσου)</a:t>
            </a:r>
            <a:endParaRPr lang="en-US" sz="2400" dirty="0">
              <a:latin typeface="Times New Roman"/>
              <a:cs typeface="Times New Roman"/>
            </a:endParaRPr>
          </a:p>
          <a:p>
            <a:pPr marL="1124712" lvl="3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dirty="0">
                <a:latin typeface="Times New Roman"/>
                <a:cs typeface="Times New Roman"/>
              </a:rPr>
              <a:t>Ουδέτερος εσωτερικός χώρος (</a:t>
            </a:r>
            <a:r>
              <a:rPr lang="el-GR" sz="2400" dirty="0" err="1">
                <a:latin typeface="Times New Roman"/>
                <a:cs typeface="Times New Roman"/>
              </a:rPr>
              <a:t>π.χ</a:t>
            </a:r>
            <a:r>
              <a:rPr lang="el-GR" sz="2400" dirty="0">
                <a:latin typeface="Times New Roman"/>
                <a:cs typeface="Times New Roman"/>
              </a:rPr>
              <a:t>. γραφείο, ξένο σπίτι, αυτοκίνητο)</a:t>
            </a:r>
            <a:endParaRPr lang="en-US" sz="2400" dirty="0">
              <a:latin typeface="Times New Roman"/>
              <a:cs typeface="Times New Roman"/>
            </a:endParaRPr>
          </a:p>
          <a:p>
            <a:pPr marL="1124712" lvl="3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dirty="0">
                <a:latin typeface="Times New Roman"/>
                <a:cs typeface="Times New Roman"/>
              </a:rPr>
              <a:t>Οικείος εξωτερικός χώρος (</a:t>
            </a:r>
            <a:r>
              <a:rPr lang="el-GR" sz="2400" dirty="0" err="1">
                <a:latin typeface="Times New Roman"/>
                <a:cs typeface="Times New Roman"/>
              </a:rPr>
              <a:t>π.χ</a:t>
            </a:r>
            <a:r>
              <a:rPr lang="el-GR" sz="2400" dirty="0">
                <a:latin typeface="Times New Roman"/>
                <a:cs typeface="Times New Roman"/>
              </a:rPr>
              <a:t>. μπαλκόνι, βεράντα, αυλή γειτονιάς, αυλή εκκλησίας)</a:t>
            </a:r>
            <a:endParaRPr lang="en-US" sz="2400" dirty="0">
              <a:latin typeface="Times New Roman"/>
              <a:cs typeface="Times New Roman"/>
            </a:endParaRPr>
          </a:p>
          <a:p>
            <a:pPr marL="1124712" lvl="3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400" dirty="0">
                <a:latin typeface="Times New Roman"/>
                <a:cs typeface="Times New Roman"/>
              </a:rPr>
              <a:t>Εξωτερικός χώρος με κοινωνική δραστηριότητα (</a:t>
            </a:r>
            <a:r>
              <a:rPr lang="el-GR" sz="2400" dirty="0" err="1">
                <a:latin typeface="Times New Roman"/>
                <a:cs typeface="Times New Roman"/>
              </a:rPr>
              <a:t>π.χ</a:t>
            </a:r>
            <a:r>
              <a:rPr lang="el-GR" sz="2400" dirty="0">
                <a:latin typeface="Times New Roman"/>
                <a:cs typeface="Times New Roman"/>
              </a:rPr>
              <a:t>. καφενείο, ταβέρνα, πλατεία, πλοίο, πανηγύρι)</a:t>
            </a:r>
            <a:endParaRPr lang="en-US" sz="2400" dirty="0">
              <a:latin typeface="Times New Roman"/>
              <a:cs typeface="Times New Roman"/>
            </a:endParaRPr>
          </a:p>
          <a:p>
            <a:pPr lvl="7"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177602-5004-466B-A379-3347034F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>
            <a:extLst>
              <a:ext uri="{FF2B5EF4-FFF2-40B4-BE49-F238E27FC236}">
                <a16:creationId xmlns:a16="http://schemas.microsoft.com/office/drawing/2014/main" id="{A6E85007-62EA-49F7-A6A7-BC905E51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338138"/>
            <a:ext cx="7024687" cy="773112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C83B-68D1-483B-87DF-A1B30BCE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927" y="1565564"/>
            <a:ext cx="9864437" cy="4865731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 fontScale="25000" lnSpcReduction="20000"/>
          </a:bodyPr>
          <a:lstStyle/>
          <a:p>
            <a:pPr lvl="2">
              <a:defRPr/>
            </a:pPr>
            <a:r>
              <a:rPr lang="el-GR" sz="4800" b="1" dirty="0">
                <a:latin typeface="Times New Roman"/>
                <a:cs typeface="Times New Roman"/>
              </a:rPr>
              <a:t>Αριθμός πληροφορητών</a:t>
            </a:r>
            <a:endParaRPr lang="en-US" sz="4800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Ένας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Ένας ανά κανάλι ηχογράφησης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lnSpc>
                <a:spcPct val="120000"/>
              </a:lnSpc>
              <a:spcBef>
                <a:spcPts val="0"/>
              </a:spcBef>
              <a:defRPr/>
            </a:pPr>
            <a:r>
              <a:rPr lang="el-GR" sz="4800" dirty="0">
                <a:latin typeface="Times New Roman"/>
                <a:cs typeface="Times New Roman"/>
              </a:rPr>
              <a:t>Δύο 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Τρεις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Πολλοί</a:t>
            </a:r>
            <a:endParaRPr lang="en-US" sz="4800" dirty="0"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el-GR" sz="4800" b="1" dirty="0">
                <a:latin typeface="Times New Roman"/>
                <a:cs typeface="Times New Roman"/>
              </a:rPr>
              <a:t>Κοινωνική Σχέση Πληροφορητών</a:t>
            </a:r>
            <a:endParaRPr lang="en-US" sz="4800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Ουδέτερη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Οικεία</a:t>
            </a:r>
            <a:endParaRPr lang="en-US" sz="4800" dirty="0"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el-GR" sz="4800" b="1" dirty="0">
                <a:latin typeface="Times New Roman"/>
                <a:cs typeface="Times New Roman"/>
              </a:rPr>
              <a:t>Κοινωνική Σχέση Πληροφορητών / Ερευνητή</a:t>
            </a:r>
            <a:endParaRPr lang="en-US" sz="4800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Ουδέτερη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Οικεία</a:t>
            </a:r>
            <a:endParaRPr lang="en-US" sz="4800" dirty="0"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el-GR" sz="4800" b="1" dirty="0">
                <a:latin typeface="Times New Roman"/>
                <a:cs typeface="Times New Roman"/>
              </a:rPr>
              <a:t>Ύπαρξη ενδιάμεσου</a:t>
            </a:r>
            <a:endParaRPr lang="en-US" sz="4800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Ναι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Όχι</a:t>
            </a:r>
            <a:endParaRPr lang="en-US" sz="4800" dirty="0"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el-GR" sz="4800" b="1" dirty="0">
                <a:latin typeface="Times New Roman"/>
                <a:cs typeface="Times New Roman"/>
              </a:rPr>
              <a:t>Είδος Λόγου</a:t>
            </a:r>
            <a:endParaRPr lang="en-US" sz="4800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Φιλική Ελεύθερη Συνομιλία</a:t>
            </a:r>
            <a:endParaRPr lang="en-US" sz="48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4800" dirty="0">
                <a:latin typeface="Times New Roman"/>
                <a:cs typeface="Times New Roman"/>
              </a:rPr>
              <a:t>Συνέντευξη</a:t>
            </a:r>
            <a:endParaRPr lang="en-US" sz="4800" dirty="0">
              <a:latin typeface="Times New Roman"/>
              <a:cs typeface="Times New Roman"/>
            </a:endParaRPr>
          </a:p>
          <a:p>
            <a:pPr lvl="7"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1688AC-3C97-4BE5-99E3-AD8602C5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>
            <a:extLst>
              <a:ext uri="{FF2B5EF4-FFF2-40B4-BE49-F238E27FC236}">
                <a16:creationId xmlns:a16="http://schemas.microsoft.com/office/drawing/2014/main" id="{4951FAA8-F392-43E5-B6FB-C356B39B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315914"/>
            <a:ext cx="7024687" cy="771525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8163-5C30-427A-B743-147B67DCB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399309"/>
            <a:ext cx="10190018" cy="508660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 fontScale="92500" lnSpcReduction="10000"/>
          </a:bodyPr>
          <a:lstStyle/>
          <a:p>
            <a:pPr indent="-274320">
              <a:defRPr/>
            </a:pPr>
            <a:r>
              <a:rPr lang="el-GR" sz="2000" dirty="0">
                <a:latin typeface="Times New Roman"/>
                <a:cs typeface="Times New Roman"/>
              </a:rPr>
              <a:t>Τεχνικά Χαρακτηριστικά</a:t>
            </a:r>
            <a:endParaRPr lang="en-US" sz="2000" dirty="0"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el-GR" b="1" dirty="0">
                <a:latin typeface="Times New Roman"/>
                <a:cs typeface="Times New Roman"/>
              </a:rPr>
              <a:t>Μέγεθος Αρχείου</a:t>
            </a:r>
            <a:endParaRPr lang="en-US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2000" dirty="0">
                <a:latin typeface="Times New Roman"/>
                <a:cs typeface="Times New Roman"/>
              </a:rPr>
              <a:t>Ώρες / λεπτά</a:t>
            </a:r>
            <a:endParaRPr lang="en-US" sz="2000" dirty="0">
              <a:latin typeface="Times New Roman"/>
              <a:cs typeface="Times New Roman"/>
            </a:endParaRPr>
          </a:p>
          <a:p>
            <a:pPr lvl="2">
              <a:defRPr/>
            </a:pPr>
            <a:r>
              <a:rPr lang="el-GR" b="1" dirty="0">
                <a:latin typeface="Times New Roman"/>
                <a:cs typeface="Times New Roman"/>
              </a:rPr>
              <a:t>Μορφή Πρωτότυπου ηχητικού αρχείου</a:t>
            </a:r>
            <a:endParaRPr lang="en-US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2000" dirty="0">
                <a:latin typeface="Times New Roman"/>
                <a:cs typeface="Times New Roman"/>
              </a:rPr>
              <a:t>Αναλογική Κασέτα</a:t>
            </a:r>
            <a:endParaRPr lang="en-US" sz="20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l-GR" sz="2000" dirty="0">
                <a:latin typeface="Times New Roman"/>
                <a:cs typeface="Times New Roman"/>
              </a:rPr>
              <a:t>Συμπιεσμένο Ψηφιακό Αρχείο (</a:t>
            </a:r>
            <a:r>
              <a:rPr lang="en-US" sz="2000" dirty="0">
                <a:latin typeface="Times New Roman"/>
                <a:cs typeface="Times New Roman"/>
              </a:rPr>
              <a:t>MP3)</a:t>
            </a:r>
          </a:p>
          <a:p>
            <a:pPr marL="1124712" lvl="3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000" dirty="0">
                <a:latin typeface="Times New Roman"/>
                <a:cs typeface="Times New Roman"/>
              </a:rPr>
              <a:t>Ασυμπίεστο Ψηφιακό Αρχείο (</a:t>
            </a:r>
            <a:r>
              <a:rPr lang="en-US" sz="2000" dirty="0">
                <a:latin typeface="Times New Roman"/>
                <a:cs typeface="Times New Roman"/>
              </a:rPr>
              <a:t>wav)</a:t>
            </a:r>
          </a:p>
          <a:p>
            <a:pPr lvl="2">
              <a:defRPr/>
            </a:pPr>
            <a:r>
              <a:rPr lang="el-GR" b="1" dirty="0">
                <a:latin typeface="Times New Roman"/>
                <a:cs typeface="Times New Roman"/>
              </a:rPr>
              <a:t>Τύπος και Μάρκα Κασετοφώνου</a:t>
            </a:r>
            <a:endParaRPr lang="en-US" b="1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n-US" sz="2000" dirty="0">
                <a:latin typeface="Times New Roman"/>
                <a:cs typeface="Times New Roman"/>
              </a:rPr>
              <a:t>Professional Walkman Sony </a:t>
            </a:r>
            <a:r>
              <a:rPr lang="el-GR" sz="2000" dirty="0">
                <a:latin typeface="Times New Roman"/>
                <a:cs typeface="Times New Roman"/>
              </a:rPr>
              <a:t>(Αναλογικό)</a:t>
            </a:r>
            <a:endParaRPr lang="en-US" sz="2000" dirty="0">
              <a:latin typeface="Times New Roman"/>
              <a:cs typeface="Times New Roman"/>
            </a:endParaRPr>
          </a:p>
          <a:p>
            <a:pPr marL="1124712" lvl="3">
              <a:defRPr/>
            </a:pPr>
            <a:r>
              <a:rPr lang="en-US" sz="2000" dirty="0">
                <a:latin typeface="Times New Roman"/>
                <a:cs typeface="Times New Roman"/>
              </a:rPr>
              <a:t>Mini Disc Sony</a:t>
            </a:r>
          </a:p>
          <a:p>
            <a:pPr marL="1124712" lvl="3">
              <a:defRPr/>
            </a:pPr>
            <a:r>
              <a:rPr lang="el-GR" sz="2000" dirty="0">
                <a:latin typeface="Times New Roman"/>
                <a:cs typeface="Times New Roman"/>
              </a:rPr>
              <a:t>Ψηφιακό </a:t>
            </a:r>
            <a:r>
              <a:rPr lang="en-US" sz="2000" dirty="0">
                <a:latin typeface="Times New Roman"/>
                <a:cs typeface="Times New Roman"/>
              </a:rPr>
              <a:t>DAT</a:t>
            </a:r>
            <a:r>
              <a:rPr lang="el-GR" sz="2000" dirty="0">
                <a:latin typeface="Times New Roman"/>
                <a:cs typeface="Times New Roman"/>
              </a:rPr>
              <a:t> κασετόφωνο </a:t>
            </a:r>
            <a:r>
              <a:rPr lang="en-US" sz="2000" dirty="0">
                <a:latin typeface="Times New Roman"/>
                <a:cs typeface="Times New Roman"/>
              </a:rPr>
              <a:t>Sony</a:t>
            </a:r>
          </a:p>
          <a:p>
            <a:pPr marL="1124712" lvl="3">
              <a:defRPr/>
            </a:pPr>
            <a:r>
              <a:rPr lang="el-GR" sz="2000" dirty="0">
                <a:latin typeface="Times New Roman"/>
                <a:cs typeface="Times New Roman"/>
              </a:rPr>
              <a:t>Ψηφιακό </a:t>
            </a:r>
            <a:r>
              <a:rPr lang="en-US" sz="2000" dirty="0">
                <a:latin typeface="Times New Roman"/>
                <a:cs typeface="Times New Roman"/>
              </a:rPr>
              <a:t>Solid Recorder Marantz PMD 670</a:t>
            </a:r>
          </a:p>
          <a:p>
            <a:pPr marL="1124712" lvl="3">
              <a:defRPr/>
            </a:pPr>
            <a:r>
              <a:rPr lang="el-GR" sz="2000" dirty="0">
                <a:latin typeface="Times New Roman"/>
                <a:cs typeface="Times New Roman"/>
              </a:rPr>
              <a:t>Ψηφιακό </a:t>
            </a:r>
            <a:r>
              <a:rPr lang="en-US" sz="2000" dirty="0">
                <a:latin typeface="Times New Roman"/>
                <a:cs typeface="Times New Roman"/>
              </a:rPr>
              <a:t>Solid Recorder Marantz PMD 660</a:t>
            </a:r>
          </a:p>
          <a:p>
            <a:pPr lvl="7"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C16E41-F930-4C55-B60E-6CFE7F4C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>
            <a:extLst>
              <a:ext uri="{FF2B5EF4-FFF2-40B4-BE49-F238E27FC236}">
                <a16:creationId xmlns:a16="http://schemas.microsoft.com/office/drawing/2014/main" id="{4BD6C12A-3464-4EBA-B6BE-0BE3FB99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315914"/>
            <a:ext cx="7024687" cy="771525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Μεταδεδομένα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954" name="Content Placeholder 2">
            <a:extLst>
              <a:ext uri="{FF2B5EF4-FFF2-40B4-BE49-F238E27FC236}">
                <a16:creationId xmlns:a16="http://schemas.microsoft.com/office/drawing/2014/main" id="{15ACB38C-0A10-47AF-ABA2-24AFACC91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273" y="1648691"/>
            <a:ext cx="9601200" cy="4850534"/>
          </a:xfrm>
        </p:spPr>
        <p:txBody>
          <a:bodyPr>
            <a:normAutofit lnSpcReduction="10000"/>
          </a:bodyPr>
          <a:lstStyle/>
          <a:p>
            <a:pPr marL="68263" indent="0">
              <a:buNone/>
            </a:pP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Τόπος Ηχογράφησης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Ήσυχος εσωτερικός χώρος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Ήσυχος εξωτερικός χώρος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Θορυβώδης εσωτερικός χώρος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Θορυβώδης εξωτερικός χώρος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</a:pPr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Καθαρότητα ηχογράφησης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Καθαρή ομιλία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Ομιλία χαμηλής έντασης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eaLnBrk="1" hangingPunct="1"/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Επικάλυψη ομιλίας από θόρυβο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B694BA-A826-4B33-BBA0-BEA5D0AE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>
            <a:extLst>
              <a:ext uri="{FF2B5EF4-FFF2-40B4-BE49-F238E27FC236}">
                <a16:creationId xmlns:a16="http://schemas.microsoft.com/office/drawing/2014/main" id="{DF35C6A9-C7A4-49AB-A0A1-24677ED2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9" y="461963"/>
            <a:ext cx="7024687" cy="773112"/>
          </a:xfrm>
        </p:spPr>
        <p:txBody>
          <a:bodyPr/>
          <a:lstStyle/>
          <a:p>
            <a:pPr eaLnBrk="1" hangingPunct="1"/>
            <a:r>
              <a:rPr lang="el-GR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Λογισμικό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6708C-78AB-4DED-935A-6ACC5E44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493" y="1338147"/>
            <a:ext cx="6777317" cy="4870743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/>
          </a:bodyPr>
          <a:lstStyle/>
          <a:p>
            <a:pPr marL="1691640" lvl="7" indent="0">
              <a:buNone/>
              <a:defRPr/>
            </a:pPr>
            <a:endParaRPr lang="el-GR" sz="2800" dirty="0">
              <a:latin typeface="Times New Roman"/>
              <a:cs typeface="Times New Roman"/>
            </a:endParaRPr>
          </a:p>
          <a:p>
            <a:pPr marL="1691640" lvl="7" indent="0">
              <a:buNone/>
              <a:defRPr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28003" name="Content Placeholder 2">
            <a:extLst>
              <a:ext uri="{FF2B5EF4-FFF2-40B4-BE49-F238E27FC236}">
                <a16:creationId xmlns:a16="http://schemas.microsoft.com/office/drawing/2014/main" id="{05464233-F9EF-4762-B1DB-347C80CDE118}"/>
              </a:ext>
            </a:extLst>
          </p:cNvPr>
          <p:cNvSpPr txBox="1">
            <a:spLocks/>
          </p:cNvSpPr>
          <p:nvPr/>
        </p:nvSpPr>
        <p:spPr bwMode="auto">
          <a:xfrm>
            <a:off x="838200" y="1235075"/>
            <a:ext cx="9746673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263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12395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132556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1782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239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26971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154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Λογισμικό Ανοιχτού Κώδικα</a:t>
            </a:r>
          </a:p>
          <a:p>
            <a:pPr lvl="2" eaLnBrk="1" hangingPunct="1">
              <a:buFont typeface="Wingdings" panose="05000000000000000000" pitchFamily="2" charset="2"/>
              <a:buChar char="q"/>
            </a:pPr>
            <a:endParaRPr lang="el-GR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συνεργάζεται με λογισμικά γλωσσικής ανάλυσης 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Praat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Toolbox, Childes, </a:t>
            </a:r>
            <a:r>
              <a:rPr lang="el-GR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κλπ.)</a:t>
            </a:r>
          </a:p>
          <a:p>
            <a:pPr lvl="2" eaLnBrk="1" hangingPunct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είναι δυναμικό</a:t>
            </a:r>
          </a:p>
          <a:p>
            <a:pPr lvl="2" eaLnBrk="1" hangingPunct="1">
              <a:buFont typeface="Wingdings" panose="05000000000000000000" pitchFamily="2" charset="2"/>
              <a:buChar char="q"/>
            </a:pPr>
            <a:endParaRPr lang="el-GR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συνεργάζεται με όλες τις γραμματοσειρές</a:t>
            </a:r>
          </a:p>
          <a:p>
            <a:pPr lvl="2" eaLnBrk="1" hangingPunct="1">
              <a:buFont typeface="Wingdings" panose="05000000000000000000" pitchFamily="2" charset="2"/>
              <a:buChar char="q"/>
            </a:pPr>
            <a:endParaRPr lang="el-GR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Wingdings" panose="05000000000000000000" pitchFamily="2" charset="2"/>
              <a:buChar char="q"/>
            </a:pPr>
            <a:r>
              <a:rPr lang="el-GR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έχει τεχνική υποστήριξη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D026E2-3121-4221-ACE1-90A474E5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20E432-C893-F050-653F-AC7652DFE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058" y="132409"/>
            <a:ext cx="8589142" cy="47719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l-GR" sz="2400" dirty="0">
                <a:latin typeface="Aptos" panose="020B0004020202020204" pitchFamily="34" charset="0"/>
              </a:rPr>
              <a:t>Συμβουλεσ σωστησ οργανωσησ παρατηρησεων στο πεδιο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DB3807-0643-4513-AF62-D3BD1D3CB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293" y="926667"/>
            <a:ext cx="5422197" cy="5438449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Ξεκινούμε αργά, μέχρι να αποκτήσουμε κάποια εμπειρία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Εισερχόμαστε στο πεδίο χωρίς προκαταλήψεις 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Καταγράφουμε τις παρατηρήσεις του πεδίου όσο πιο σύντομα γίνεται 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Συμπεριλαμβάνουμε την ημερομηνία, το μέρος, την ώρα και το θέμα του κάθε συνόλου παρατηρήσεων που έχουμε 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Κάνουμε ένα κατάλογο με λέξεις-κλειδιά και διάγραμμα όσων είδαμε 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Ξεχωριστά η καταγραφή των παρατηρήσεων με τις αντιδράσεις μας 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Καταγράφουμε τις σκέψεις μας έπειτα από κάθε παρατήρηση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Αριθμούμε τις γραμμές και τις παραγράφους </a:t>
            </a:r>
          </a:p>
          <a:p>
            <a:pPr>
              <a:buFont typeface="Symbol" panose="05050102010706020507" pitchFamily="18" charset="2"/>
              <a:buChar char="Ö"/>
            </a:pPr>
            <a:r>
              <a:rPr lang="el-GR" sz="1600" dirty="0">
                <a:latin typeface="Aptos" panose="020B0004020202020204" pitchFamily="34" charset="0"/>
              </a:rPr>
              <a:t>Περνούμε τις σημειώσεις στον υπολογιστή  </a:t>
            </a:r>
          </a:p>
          <a:p>
            <a:pPr>
              <a:buFont typeface="Symbol" panose="05050102010706020507" pitchFamily="18" charset="2"/>
              <a:buChar char="Ö"/>
            </a:pPr>
            <a:endParaRPr lang="el-GR" sz="1600" dirty="0">
              <a:latin typeface="Aptos" panose="020B0004020202020204" pitchFamily="34" charset="0"/>
            </a:endParaRP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8CC63870-CAA1-294E-F344-4DBB705137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983" y="690463"/>
            <a:ext cx="3757489" cy="1971293"/>
          </a:xfrm>
        </p:spPr>
      </p:pic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7FF72D5-1EAB-1E38-0B49-81776B7F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19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14F6EC-0A34-22B0-43F6-BB6BF29B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058" y="129435"/>
            <a:ext cx="8633747" cy="42366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l-GR" dirty="0" err="1"/>
              <a:t>Συνεντευξη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5FF983-1BD7-1EEA-112E-8E19364FD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6938763" cy="5639172"/>
          </a:xfrm>
        </p:spPr>
        <p:txBody>
          <a:bodyPr/>
          <a:lstStyle/>
          <a:p>
            <a:r>
              <a:rPr lang="el-GR" dirty="0"/>
              <a:t>Ορισμός: σκόπιμη αλληλεπίδραση κατά την οποία ένα άτομο αντλεί πληροφορίες από ένα άλλο </a:t>
            </a:r>
          </a:p>
          <a:p>
            <a:r>
              <a:rPr lang="el-GR" dirty="0"/>
              <a:t>Τι κάνει; Αντλούνται πληροφορίες του παρελθόντος , δεδομένα παρατήρησης, διευκρινίσεις αποκρίσεων </a:t>
            </a:r>
          </a:p>
          <a:p>
            <a:r>
              <a:rPr lang="el-GR" dirty="0"/>
              <a:t>Μπορεί να ολοκληρώνονται άπαξ ή τμηματικά, η διάρκειά τους ποικίλει </a:t>
            </a:r>
          </a:p>
          <a:p>
            <a:r>
              <a:rPr lang="el-GR" dirty="0"/>
              <a:t>Βασική διάκριση συνεντεύξεων: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l-GR" dirty="0"/>
              <a:t>Μη δομημένες συνεντεύξεις (απλή κουβέντα που δίνει την ευκαιρία να μάθουμε παραπάνω για ένα θέμα)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l-GR" dirty="0"/>
              <a:t>Δομημένες συνεντεύξεις (θέτουμε συγκεκριμένα ερωτήματα και αποσπούμε συγκεκριμένες πληροφορίες)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l-GR" dirty="0"/>
              <a:t>Περιλαμβάνουμε τόσο μη συγκλίνουσες (ναι≠ όχι), όσο και συγκλίνουσες ερωτήσεις 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l-GR" dirty="0"/>
              <a:t>Κάνουμε πιλοτικό έλεγχο των ερωτήσεων σε μία ομάδα ερωτώμενων που έχουν παρόμοια χαρακτηριστικά 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A00E62D3-0704-BB15-0C20-7309924C65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418" y="715043"/>
            <a:ext cx="3568390" cy="1787291"/>
          </a:xfrm>
        </p:spPr>
      </p:pic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C4C337B-2B12-7378-CBA6-CE583FC7B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42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1532C8-1740-0023-CB96-32BF1A6C5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405" y="129436"/>
            <a:ext cx="8218922" cy="32553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dirty="0" err="1">
                <a:latin typeface="Aptos" panose="020B0004020202020204" pitchFamily="34" charset="0"/>
              </a:rPr>
              <a:t>Συλλογη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  <a:r>
              <a:rPr lang="el-GR" sz="2400" dirty="0" err="1">
                <a:latin typeface="Aptos" panose="020B0004020202020204" pitchFamily="34" charset="0"/>
              </a:rPr>
              <a:t>δεδομενων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  <a:r>
              <a:rPr lang="el-GR" sz="2400" dirty="0" err="1">
                <a:latin typeface="Aptos" panose="020B0004020202020204" pitchFamily="34" charset="0"/>
              </a:rPr>
              <a:t>απο</a:t>
            </a:r>
            <a:r>
              <a:rPr lang="el-GR" sz="2400" dirty="0">
                <a:latin typeface="Aptos" panose="020B0004020202020204" pitchFamily="34" charset="0"/>
              </a:rPr>
              <a:t> τις </a:t>
            </a:r>
            <a:r>
              <a:rPr lang="el-GR" sz="2400" dirty="0" err="1">
                <a:latin typeface="Aptos" panose="020B0004020202020204" pitchFamily="34" charset="0"/>
              </a:rPr>
              <a:t>συνεντευξεις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F6BC21-D85F-DB9C-9FF4-F10D962CB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7670283" cy="5376003"/>
          </a:xfrm>
        </p:spPr>
        <p:txBody>
          <a:bodyPr>
            <a:normAutofit fontScale="92500" lnSpcReduction="20000"/>
          </a:bodyPr>
          <a:lstStyle/>
          <a:p>
            <a:r>
              <a:rPr lang="el-GR" sz="1600" dirty="0"/>
              <a:t>Βασικές επιλογές: </a:t>
            </a:r>
          </a:p>
          <a:p>
            <a:pPr lvl="1"/>
            <a:r>
              <a:rPr lang="el-GR" sz="1600" dirty="0"/>
              <a:t>Να κρατούμε σημειώσεις </a:t>
            </a:r>
          </a:p>
          <a:p>
            <a:pPr lvl="1"/>
            <a:r>
              <a:rPr lang="el-GR" sz="1600" dirty="0"/>
              <a:t>Να κρατούμε σημειώσεις μετά  τη συνέντευξη </a:t>
            </a:r>
          </a:p>
          <a:p>
            <a:pPr lvl="1"/>
            <a:r>
              <a:rPr lang="el-GR" sz="1600" dirty="0"/>
              <a:t>Να καταγράφουμε σε μαγνητόφωνο (έπειτα γίνεται απομαγνητοφώνηση)</a:t>
            </a:r>
          </a:p>
          <a:p>
            <a:r>
              <a:rPr lang="el-GR" sz="1600" u="sng" dirty="0"/>
              <a:t>Ομάδες στόχοι</a:t>
            </a:r>
            <a:r>
              <a:rPr lang="el-GR" sz="1600" dirty="0"/>
              <a:t>: μέθοδος συνέντευξης που συμπεριλαμβάνει άτομα που μπορούν να κατανοήσουν το ερευνητικό πρόβλημα </a:t>
            </a:r>
          </a:p>
          <a:p>
            <a:r>
              <a:rPr lang="el-GR" sz="1600" u="sng" dirty="0"/>
              <a:t>Συνεντεύξεις με ηλεκτρονικά μηνύματα</a:t>
            </a:r>
          </a:p>
          <a:p>
            <a:pPr lvl="1"/>
            <a:r>
              <a:rPr lang="el-GR" sz="1400" dirty="0"/>
              <a:t>Πλεονεκτήματα: δεν χρειάζονται απομαγνητοφώνηση</a:t>
            </a:r>
          </a:p>
          <a:p>
            <a:pPr lvl="1"/>
            <a:r>
              <a:rPr lang="el-GR" sz="1400" dirty="0"/>
              <a:t>Μειονέκτημα: </a:t>
            </a:r>
            <a:r>
              <a:rPr lang="el-GR" sz="1400" dirty="0" err="1"/>
              <a:t>ηθικα</a:t>
            </a:r>
            <a:r>
              <a:rPr lang="el-GR" sz="1400" dirty="0"/>
              <a:t> ζητήματα ανωνυμίας, προσαρμογή με νέες τεχνολογίες, ανησυχία λόγω απόστασης του συνεντευξιαζόμενου  </a:t>
            </a:r>
          </a:p>
          <a:p>
            <a:r>
              <a:rPr lang="el-GR" sz="1600" u="sng" dirty="0"/>
              <a:t>Ερωτηματολόγια : </a:t>
            </a:r>
            <a:r>
              <a:rPr lang="el-GR" sz="1600" dirty="0"/>
              <a:t>γραπτή συλλογή ερωτήσεων αυτό-αναφοράς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αποφεύγουμε τις πρόχειρες παρουσιάσεις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Ελέγχουμε προσεκτικά τα ερωτηματολόγια πριν τα στείλουμε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Αποφεύγουμε μακροσκελή ερωτηματολόγια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Δεν κάνουμε περιττές ερωτήσεις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Χρησιμοποιούμε δομημένα αντικείμενα με πολλές πιθανές απαντήσεις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Όταν είναι εφικτό να γράφουμε «άλλα σχόλια», όπου οι ερωτώμενοι απαντούν ανοιχτά στις ερωτήσεις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sz="1400" dirty="0"/>
              <a:t>Αποφασίζουμε εάν οι ερωτώμενοι καταγράφονται ονομαστικά ή όχι </a:t>
            </a:r>
          </a:p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022E752-DDDB-3BCD-CBFD-8AAD8796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551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CAC502-51CE-9FC5-04B6-68A4EEC5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20" y="228318"/>
            <a:ext cx="8450867" cy="28985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l-GR" sz="2400" dirty="0" err="1">
                <a:latin typeface="Aptos" panose="020B0004020202020204" pitchFamily="34" charset="0"/>
              </a:rPr>
              <a:t>Διερευνηση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  <a:r>
              <a:rPr lang="el-GR" sz="2400" dirty="0" err="1">
                <a:latin typeface="Aptos" panose="020B0004020202020204" pitchFamily="34" charset="0"/>
              </a:rPr>
              <a:t>αρχειων</a:t>
            </a:r>
            <a:r>
              <a:rPr lang="el-GR" sz="240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35F158-ED0A-DF4F-D696-D1FD3637A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6193861" cy="564363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Είδη αρχείων</a:t>
            </a:r>
          </a:p>
          <a:p>
            <a:pPr marL="857250" lvl="1" indent="-400050">
              <a:buFont typeface="+mj-lt"/>
              <a:buAutoNum type="romanLcPeriod"/>
            </a:pPr>
            <a:r>
              <a:rPr lang="el-GR" dirty="0"/>
              <a:t>Αρχεία εγγράφων: πηγές δεδομένων που επιτρέπουν μία ιστορική ματιά. Η διερεύνησή τους απαιτεί ειδική άδεια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l-GR" dirty="0"/>
              <a:t>Ημερολόγια: μπορούμε να </a:t>
            </a:r>
            <a:r>
              <a:rPr lang="el-GR" dirty="0" err="1"/>
              <a:t>κατάλάβουμε</a:t>
            </a:r>
            <a:r>
              <a:rPr lang="el-GR" dirty="0"/>
              <a:t> καλύτερα τι συμβαίνει κατά της διάρκεια μιας ερευνητικής διαδικασίας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l-GR" dirty="0"/>
              <a:t>Χάρτες: δίνουν άμεση εικόνα του πλαισίου σε κάποιον που δεν έχει επισκεφτεί τον χώρο και αποτελούν εργαλείο αναστοχασμού, για να δούμε πως είναι οργανωμένα τα πράγματα πχ σε ένα σχολείο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l-GR" dirty="0"/>
              <a:t>Βιντεοσκόπηση και Ηχογράφηση: πολύτιμα αλλά χρειάζεται προσοχή στη χρήση τους. Απαιτούν μεγάλο χρονικό διάστημα στη μεταγενέστερη καταγραφή των παρατηρήσεων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l-GR" dirty="0"/>
              <a:t>Τεχνουργήματα: γραπτές και οπτικές πηγές δεδομένων σε μία τάξη πχ </a:t>
            </a:r>
            <a:r>
              <a:rPr lang="en-US" dirty="0"/>
              <a:t>portfolio </a:t>
            </a:r>
            <a:r>
              <a:rPr lang="el-GR" dirty="0"/>
              <a:t>ενός μαθητή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l-GR" dirty="0"/>
              <a:t>Ψηφιακά ερευνητικά εργαλεία: </a:t>
            </a:r>
            <a:r>
              <a:rPr lang="en-US" dirty="0"/>
              <a:t>wiki, blog, skype </a:t>
            </a:r>
            <a:endParaRPr lang="el-GR" dirty="0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90881CCA-BF0F-CB3B-3506-343FF7E673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929" y="373243"/>
            <a:ext cx="4933950" cy="1349456"/>
          </a:xfrm>
        </p:spPr>
      </p:pic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4D5E0EC-159F-206A-B65B-8F45F52C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B6095-FE9B-4EFD-9BE5-37154967CF29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76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Content Placeholder 2">
            <a:extLst>
              <a:ext uri="{FF2B5EF4-FFF2-40B4-BE49-F238E27FC236}">
                <a16:creationId xmlns:a16="http://schemas.microsoft.com/office/drawing/2014/main" id="{F8501F35-EBBF-417E-A7BA-52EBB903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145" y="1244600"/>
            <a:ext cx="9379527" cy="4967288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n-US" sz="3600" dirty="0">
                <a:latin typeface="Times New Roman" panose="02020603050405020304" pitchFamily="18" charset="0"/>
              </a:rPr>
              <a:t>Πρωτογενή γλωσσικά δεδομένα (γραπτά ή/και προφορικά):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"/>
            </a:pPr>
            <a:endParaRPr lang="el-GR" altLang="en-US" sz="36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altLang="en-US" sz="3600" dirty="0">
                <a:latin typeface="Times New Roman" panose="02020603050405020304" pitchFamily="18" charset="0"/>
              </a:rPr>
              <a:t>δυσεύρετο είδος, μαζεμένο με πολύ κόπο και προσωπικό κόστος 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l-GR" altLang="en-US" sz="36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altLang="en-US" sz="3600" dirty="0">
                <a:latin typeface="Times New Roman" panose="02020603050405020304" pitchFamily="18" charset="0"/>
              </a:rPr>
              <a:t>χαμένα στα ντουλάπια των ερευνητών που είχαν μαζέψει το δυσεύρετο υλικό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C98837-6ED3-4889-BEDD-89031B93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9F1C7-270F-459F-9DD4-39F952A0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473" y="762000"/>
            <a:ext cx="9795163" cy="544996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 fontScale="77500" lnSpcReduction="20000"/>
          </a:bodyPr>
          <a:lstStyle/>
          <a:p>
            <a:pPr indent="-274320">
              <a:lnSpc>
                <a:spcPct val="12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 charset="0"/>
              </a:rPr>
              <a:t>1990 – σήμερα: Σταδιακή αλλαγή σκηνικού</a:t>
            </a:r>
          </a:p>
          <a:p>
            <a:pPr indent="-274320">
              <a:lnSpc>
                <a:spcPct val="120000"/>
              </a:lnSpc>
              <a:spcBef>
                <a:spcPts val="0"/>
              </a:spcBef>
              <a:defRPr/>
            </a:pPr>
            <a:endParaRPr lang="el-GR" sz="3200" dirty="0">
              <a:latin typeface="Times New Roman" charset="0"/>
            </a:endParaRPr>
          </a:p>
          <a:p>
            <a:pPr indent="-274320">
              <a:lnSpc>
                <a:spcPct val="12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 charset="0"/>
              </a:rPr>
              <a:t>Τεχνολογική επανάσταση:</a:t>
            </a:r>
          </a:p>
          <a:p>
            <a:pPr indent="-274320">
              <a:lnSpc>
                <a:spcPct val="120000"/>
              </a:lnSpc>
              <a:spcBef>
                <a:spcPts val="0"/>
              </a:spcBef>
              <a:defRPr/>
            </a:pPr>
            <a:endParaRPr lang="el-GR" sz="3200" dirty="0">
              <a:latin typeface="Times New Roman" charset="0"/>
            </a:endParaRPr>
          </a:p>
          <a:p>
            <a:pPr marL="822960" lvl="1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l-GR" sz="3200" dirty="0">
                <a:latin typeface="Times New Roman" charset="0"/>
              </a:rPr>
              <a:t>Εμφάνιση των </a:t>
            </a:r>
            <a:r>
              <a:rPr lang="en-US" sz="3200" dirty="0">
                <a:latin typeface="Times New Roman" charset="0"/>
              </a:rPr>
              <a:t>PCs (Personal Computers)</a:t>
            </a:r>
            <a:endParaRPr lang="el-GR" sz="3200" dirty="0">
              <a:latin typeface="Times New Roman" charset="0"/>
            </a:endParaRPr>
          </a:p>
          <a:p>
            <a:pPr marL="822960" lvl="1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l-GR" sz="3200" dirty="0">
                <a:latin typeface="Times New Roman" charset="0"/>
              </a:rPr>
              <a:t>Βελτίωση των μηχανημάτων εγγραφής, μετεγγραφής, αποθήκευσης και επεξεργασίας των πρωτογενών δεδομένων, προφορικών και γραπτών</a:t>
            </a:r>
          </a:p>
          <a:p>
            <a:pPr marL="640080" lvl="1" indent="-274320">
              <a:lnSpc>
                <a:spcPct val="120000"/>
              </a:lnSpc>
              <a:spcBef>
                <a:spcPts val="0"/>
              </a:spcBef>
              <a:defRPr/>
            </a:pPr>
            <a:endParaRPr lang="el-GR" sz="3200" dirty="0">
              <a:latin typeface="Times New Roman" charset="0"/>
            </a:endParaRPr>
          </a:p>
          <a:p>
            <a:pPr marL="1289304" lvl="5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l-GR" sz="3200" dirty="0">
              <a:latin typeface="Times New Roman" charset="0"/>
            </a:endParaRPr>
          </a:p>
          <a:p>
            <a:pPr indent="-274320">
              <a:lnSpc>
                <a:spcPct val="120000"/>
              </a:lnSpc>
              <a:spcBef>
                <a:spcPts val="0"/>
              </a:spcBef>
              <a:defRPr/>
            </a:pPr>
            <a:r>
              <a:rPr lang="el-GR" sz="3200" dirty="0">
                <a:latin typeface="Times New Roman" charset="0"/>
              </a:rPr>
              <a:t>Αλλαγή επιστημονικής νοοτροπίας:  Συνειδητοποίηση –από νέους ερευνητές– των θετικών του μοιράσματος των δεδομένων</a:t>
            </a:r>
          </a:p>
          <a:p>
            <a:pPr indent="-274320">
              <a:defRPr/>
            </a:pPr>
            <a:endParaRPr lang="el-GR" dirty="0">
              <a:latin typeface="Times New Roman" charset="0"/>
            </a:endParaRPr>
          </a:p>
          <a:p>
            <a:pPr indent="-274320">
              <a:defRPr/>
            </a:pPr>
            <a:endParaRPr lang="el-GR" dirty="0">
              <a:latin typeface="Times New Roman"/>
              <a:cs typeface="Times New Roman"/>
            </a:endParaRPr>
          </a:p>
          <a:p>
            <a:pPr indent="-274320">
              <a:defRPr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F998EE-F786-44EE-9A42-4EF781C3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B433-9A70-4AF0-9F00-549F534E4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309" y="1039091"/>
            <a:ext cx="9822873" cy="5172876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rmAutofit/>
          </a:bodyPr>
          <a:lstStyle/>
          <a:p>
            <a:pPr marL="1289304" lvl="5" indent="0">
              <a:buNone/>
              <a:defRPr/>
            </a:pPr>
            <a:endParaRPr lang="el-GR" dirty="0">
              <a:latin typeface="Times New Roman" charset="0"/>
            </a:endParaRPr>
          </a:p>
          <a:p>
            <a:pPr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dirty="0">
                <a:latin typeface="Times New Roman" charset="0"/>
              </a:rPr>
              <a:t>Θετικά μοιράσματος των δεδομένων:</a:t>
            </a:r>
          </a:p>
          <a:p>
            <a:pPr indent="-274320">
              <a:lnSpc>
                <a:spcPct val="100000"/>
              </a:lnSpc>
              <a:spcBef>
                <a:spcPts val="0"/>
              </a:spcBef>
              <a:defRPr/>
            </a:pPr>
            <a:endParaRPr lang="el-GR" dirty="0">
              <a:latin typeface="Times New Roman" charset="0"/>
            </a:endParaRP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800" dirty="0">
                <a:latin typeface="Times New Roman" charset="0"/>
              </a:rPr>
              <a:t>Πλήρης εκμετάλλευση των δεδομένων, ειδικά σε γλωσσικά επίπεδα που ο ερευνητής πεδίου δεν θα τα ανέλυε</a:t>
            </a: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endParaRPr lang="el-GR" sz="2800" dirty="0">
              <a:latin typeface="Times New Roman" charset="0"/>
            </a:endParaRP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800" dirty="0">
                <a:latin typeface="Times New Roman" charset="0"/>
              </a:rPr>
              <a:t>Πρόσβαση σε δεδομένα άλλων</a:t>
            </a: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endParaRPr lang="el-GR" sz="2800" dirty="0">
              <a:latin typeface="Times New Roman" charset="0"/>
            </a:endParaRP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800" dirty="0" err="1">
                <a:latin typeface="Times New Roman" charset="0"/>
              </a:rPr>
              <a:t>Ετεροαναφορές</a:t>
            </a:r>
            <a:endParaRPr lang="el-GR" sz="2800" dirty="0">
              <a:latin typeface="Times New Roman" charset="0"/>
            </a:endParaRP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endParaRPr lang="el-GR" sz="2800" dirty="0">
              <a:latin typeface="Times New Roman" charset="0"/>
            </a:endParaRPr>
          </a:p>
          <a:p>
            <a:pPr lvl="1" indent="-274320">
              <a:lnSpc>
                <a:spcPct val="100000"/>
              </a:lnSpc>
              <a:spcBef>
                <a:spcPts val="0"/>
              </a:spcBef>
              <a:defRPr/>
            </a:pPr>
            <a:r>
              <a:rPr lang="el-GR" sz="2800" dirty="0">
                <a:latin typeface="Times New Roman" charset="0"/>
              </a:rPr>
              <a:t>Δημιουργία νέου συνεργατικού κλίματος</a:t>
            </a:r>
          </a:p>
          <a:p>
            <a:pPr indent="-274320">
              <a:defRPr/>
            </a:pPr>
            <a:endParaRPr lang="el-GR" dirty="0">
              <a:latin typeface="Times New Roman" charset="0"/>
            </a:endParaRPr>
          </a:p>
          <a:p>
            <a:pPr indent="-274320">
              <a:defRPr/>
            </a:pPr>
            <a:endParaRPr lang="el-GR" dirty="0">
              <a:latin typeface="Times New Roman"/>
              <a:cs typeface="Times New Roman"/>
            </a:endParaRPr>
          </a:p>
          <a:p>
            <a:pPr indent="-274320">
              <a:defRPr/>
            </a:pP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E1410A-6707-4BA2-9C22-1E5BC46C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3DC6B-8B94-4F74-8FEB-86A01B58152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1082</Words>
  <Application>Microsoft Office PowerPoint</Application>
  <PresentationFormat>Ευρεία οθόνη</PresentationFormat>
  <Paragraphs>232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4" baseType="lpstr">
      <vt:lpstr>Aptos</vt:lpstr>
      <vt:lpstr>Arial</vt:lpstr>
      <vt:lpstr>Century Gothic</vt:lpstr>
      <vt:lpstr>Sylfaen</vt:lpstr>
      <vt:lpstr>Symbol</vt:lpstr>
      <vt:lpstr>Times New Roman</vt:lpstr>
      <vt:lpstr>Wingdings</vt:lpstr>
      <vt:lpstr>Wingdings 2</vt:lpstr>
      <vt:lpstr>Wingdings 3</vt:lpstr>
      <vt:lpstr>Κομμάτι</vt:lpstr>
      <vt:lpstr> 11Ο ΜΑΘΗΜΑ  ΔΕΔΟΜΕΝΑ </vt:lpstr>
      <vt:lpstr>Πηγεσ και τεχνικεσ συλλογησ δεδομενων </vt:lpstr>
      <vt:lpstr>Συμβουλεσ σωστησ οργανωσησ παρατηρησεων στο πεδιο </vt:lpstr>
      <vt:lpstr>Συνεντευξη </vt:lpstr>
      <vt:lpstr>Συλλογη δεδομενων απο τις συνεντευξεις </vt:lpstr>
      <vt:lpstr>Διερευνηση αρχειων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Μεταδεδομένα</vt:lpstr>
      <vt:lpstr>Μεταδεδομένα</vt:lpstr>
      <vt:lpstr>Μεταδεδομένα</vt:lpstr>
      <vt:lpstr>Μεταδεδομένα</vt:lpstr>
      <vt:lpstr>Μεταδεδομένα</vt:lpstr>
      <vt:lpstr>Μεταδεδομένα</vt:lpstr>
      <vt:lpstr>Λογισμικό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ΜΑΘΗΜΑ  ΠΟΙΟΤΙΚΗ ΕΡΕΥΝΑ</dc:title>
  <dc:creator>manolis koskinas</dc:creator>
  <cp:lastModifiedBy>manolis koskinas</cp:lastModifiedBy>
  <cp:revision>23</cp:revision>
  <dcterms:created xsi:type="dcterms:W3CDTF">2023-08-09T08:18:17Z</dcterms:created>
  <dcterms:modified xsi:type="dcterms:W3CDTF">2023-08-24T07:41:20Z</dcterms:modified>
</cp:coreProperties>
</file>