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78" r:id="rId5"/>
    <p:sldId id="260" r:id="rId6"/>
    <p:sldId id="259" r:id="rId7"/>
    <p:sldId id="275" r:id="rId8"/>
    <p:sldId id="261" r:id="rId9"/>
    <p:sldId id="262" r:id="rId10"/>
    <p:sldId id="263" r:id="rId11"/>
    <p:sldId id="264" r:id="rId12"/>
    <p:sldId id="265" r:id="rId13"/>
    <p:sldId id="266" r:id="rId14"/>
    <p:sldId id="276" r:id="rId15"/>
    <p:sldId id="267" r:id="rId16"/>
    <p:sldId id="268" r:id="rId17"/>
    <p:sldId id="269" r:id="rId18"/>
    <p:sldId id="270" r:id="rId19"/>
    <p:sldId id="271" r:id="rId20"/>
    <p:sldId id="272" r:id="rId21"/>
    <p:sldId id="277" r:id="rId22"/>
    <p:sldId id="273" r:id="rId2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488" y="-9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el-GR" smtClean="0"/>
              <a:t>Στυλ κύριου τίτλου</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n-US" dirty="0"/>
          </a:p>
        </p:txBody>
      </p:sp>
      <p:sp>
        <p:nvSpPr>
          <p:cNvPr id="4" name="Date Placeholder 3"/>
          <p:cNvSpPr>
            <a:spLocks noGrp="1"/>
          </p:cNvSpPr>
          <p:nvPr>
            <p:ph type="dt" sz="half" idx="10"/>
          </p:nvPr>
        </p:nvSpPr>
        <p:spPr/>
        <p:txBody>
          <a:bodyPr/>
          <a:lstStyle/>
          <a:p>
            <a:fld id="{25DA67E9-AB2C-4ED7-8929-730ECD3F79C5}" type="datetimeFigureOut">
              <a:rPr lang="el-GR" smtClean="0"/>
              <a:pPr/>
              <a:t>14/11/2015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D1CE40E-7843-487B-90D7-30338D44DDC4}" type="slidenum">
              <a:rPr lang="el-GR" smtClean="0"/>
              <a:pPr/>
              <a:t>‹#›</a:t>
            </a:fld>
            <a:endParaRPr lang="el-G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fld id="{25DA67E9-AB2C-4ED7-8929-730ECD3F79C5}" type="datetimeFigureOut">
              <a:rPr lang="el-GR" smtClean="0"/>
              <a:pPr/>
              <a:t>14/11/2015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D1CE40E-7843-487B-90D7-30338D44DDC4}"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fld id="{25DA67E9-AB2C-4ED7-8929-730ECD3F79C5}" type="datetimeFigureOut">
              <a:rPr lang="el-GR" smtClean="0"/>
              <a:pPr/>
              <a:t>14/11/2015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D1CE40E-7843-487B-90D7-30338D44DDC4}"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Content Placeholder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fld id="{25DA67E9-AB2C-4ED7-8929-730ECD3F79C5}" type="datetimeFigureOut">
              <a:rPr lang="el-GR" smtClean="0"/>
              <a:pPr/>
              <a:t>14/11/2015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D1CE40E-7843-487B-90D7-30338D44DDC4}"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el-GR" smtClean="0"/>
              <a:t>Στυλ κύριου τίτλου</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25DA67E9-AB2C-4ED7-8929-730ECD3F79C5}" type="datetimeFigureOut">
              <a:rPr lang="el-GR" smtClean="0"/>
              <a:pPr/>
              <a:t>14/11/2015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D1CE40E-7843-487B-90D7-30338D44DDC4}" type="slidenum">
              <a:rPr lang="el-GR" smtClean="0"/>
              <a:pPr/>
              <a:t>‹#›</a:t>
            </a:fld>
            <a:endParaRPr lang="el-G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Date Placeholder 4"/>
          <p:cNvSpPr>
            <a:spLocks noGrp="1"/>
          </p:cNvSpPr>
          <p:nvPr>
            <p:ph type="dt" sz="half" idx="10"/>
          </p:nvPr>
        </p:nvSpPr>
        <p:spPr/>
        <p:txBody>
          <a:bodyPr/>
          <a:lstStyle/>
          <a:p>
            <a:fld id="{25DA67E9-AB2C-4ED7-8929-730ECD3F79C5}" type="datetimeFigureOut">
              <a:rPr lang="el-GR" smtClean="0"/>
              <a:pPr/>
              <a:t>14/11/2015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9D1CE40E-7843-487B-90D7-30338D44DDC4}"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7" name="Date Placeholder 6"/>
          <p:cNvSpPr>
            <a:spLocks noGrp="1"/>
          </p:cNvSpPr>
          <p:nvPr>
            <p:ph type="dt" sz="half" idx="10"/>
          </p:nvPr>
        </p:nvSpPr>
        <p:spPr/>
        <p:txBody>
          <a:bodyPr/>
          <a:lstStyle/>
          <a:p>
            <a:fld id="{25DA67E9-AB2C-4ED7-8929-730ECD3F79C5}" type="datetimeFigureOut">
              <a:rPr lang="el-GR" smtClean="0"/>
              <a:pPr/>
              <a:t>14/11/2015</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9D1CE40E-7843-487B-90D7-30338D44DDC4}" type="slidenum">
              <a:rPr lang="el-GR" smtClean="0"/>
              <a:pPr/>
              <a:t>‹#›</a:t>
            </a:fld>
            <a:endParaRPr lang="el-G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Date Placeholder 2"/>
          <p:cNvSpPr>
            <a:spLocks noGrp="1"/>
          </p:cNvSpPr>
          <p:nvPr>
            <p:ph type="dt" sz="half" idx="10"/>
          </p:nvPr>
        </p:nvSpPr>
        <p:spPr/>
        <p:txBody>
          <a:bodyPr/>
          <a:lstStyle/>
          <a:p>
            <a:fld id="{25DA67E9-AB2C-4ED7-8929-730ECD3F79C5}" type="datetimeFigureOut">
              <a:rPr lang="el-GR" smtClean="0"/>
              <a:pPr/>
              <a:t>14/11/2015</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9D1CE40E-7843-487B-90D7-30338D44DDC4}"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DA67E9-AB2C-4ED7-8929-730ECD3F79C5}" type="datetimeFigureOut">
              <a:rPr lang="el-GR" smtClean="0"/>
              <a:pPr/>
              <a:t>14/11/2015</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9D1CE40E-7843-487B-90D7-30338D44DDC4}"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el-GR" smtClean="0"/>
              <a:t>Στυλ κύριου τίτλου</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25DA67E9-AB2C-4ED7-8929-730ECD3F79C5}" type="datetimeFigureOut">
              <a:rPr lang="el-GR" smtClean="0"/>
              <a:pPr/>
              <a:t>14/11/2015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9D1CE40E-7843-487B-90D7-30338D44DDC4}" type="slidenum">
              <a:rPr lang="el-GR" smtClean="0"/>
              <a:pPr/>
              <a:t>‹#›</a:t>
            </a:fld>
            <a:endParaRPr lang="el-GR"/>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el-GR" smtClean="0"/>
              <a:t>Στυλ κύριου τίτλου</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μια εικόνα</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25DA67E9-AB2C-4ED7-8929-730ECD3F79C5}" type="datetimeFigureOut">
              <a:rPr lang="el-GR" smtClean="0"/>
              <a:pPr/>
              <a:t>14/11/2015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9D1CE40E-7843-487B-90D7-30338D44DDC4}"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el-GR" smtClean="0"/>
              <a:t>Στυλ κύριου τίτλου</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25DA67E9-AB2C-4ED7-8929-730ECD3F79C5}" type="datetimeFigureOut">
              <a:rPr lang="el-GR" smtClean="0"/>
              <a:pPr/>
              <a:t>14/11/2015</a:t>
            </a:fld>
            <a:endParaRPr lang="el-GR"/>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el-GR"/>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9D1CE40E-7843-487B-90D7-30338D44DDC4}" type="slidenum">
              <a:rPr lang="el-GR" smtClean="0"/>
              <a:pPr/>
              <a:t>‹#›</a:t>
            </a:fld>
            <a:endParaRPr lang="el-G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www.stokokkino.gr/article/1000000000008634"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stokokkino.gr/article/1000000000008634/"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755576" y="1628800"/>
            <a:ext cx="7543800" cy="1524000"/>
          </a:xfrm>
        </p:spPr>
        <p:txBody>
          <a:bodyPr/>
          <a:lstStyle/>
          <a:p>
            <a:r>
              <a:rPr lang="el-GR" sz="4000" dirty="0" smtClean="0"/>
              <a:t>ΑΤΟΜΙΚΟΙ, ΣΥΛΛΟΓΙΚΟΙ, ΠΟΛΙΤΙΚΟΙ ΦΟΒΟΙ ΚΑΙ ΕΝΟΧΕΣ</a:t>
            </a:r>
            <a:endParaRPr lang="el-GR" sz="4000" dirty="0"/>
          </a:p>
        </p:txBody>
      </p:sp>
      <p:sp>
        <p:nvSpPr>
          <p:cNvPr id="3" name="Υπότιτλος 2"/>
          <p:cNvSpPr>
            <a:spLocks noGrp="1"/>
          </p:cNvSpPr>
          <p:nvPr>
            <p:ph type="subTitle" idx="1"/>
          </p:nvPr>
        </p:nvSpPr>
        <p:spPr/>
        <p:txBody>
          <a:bodyPr/>
          <a:lstStyle/>
          <a:p>
            <a:r>
              <a:rPr lang="el-GR" dirty="0" smtClean="0"/>
              <a:t>Χ. Πουλόπουλος, Αν/της Καθηγητής Κ.Ε., Δ.Π.Θ.</a:t>
            </a:r>
            <a:endParaRPr lang="el-GR" dirty="0"/>
          </a:p>
        </p:txBody>
      </p:sp>
    </p:spTree>
    <p:extLst>
      <p:ext uri="{BB962C8B-B14F-4D97-AF65-F5344CB8AC3E}">
        <p14:creationId xmlns="" xmlns:p14="http://schemas.microsoft.com/office/powerpoint/2010/main" val="31603557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Ανθεκτικότητα ή αντοχή </a:t>
            </a:r>
            <a:r>
              <a:rPr lang="el-GR" dirty="0"/>
              <a:t>(</a:t>
            </a:r>
            <a:r>
              <a:rPr lang="el-GR" dirty="0" err="1"/>
              <a:t>resilience</a:t>
            </a:r>
            <a:r>
              <a:rPr lang="el-GR" dirty="0"/>
              <a:t>) </a:t>
            </a:r>
          </a:p>
        </p:txBody>
      </p:sp>
      <p:sp>
        <p:nvSpPr>
          <p:cNvPr id="3" name="Θέση περιεχομένου 2"/>
          <p:cNvSpPr>
            <a:spLocks noGrp="1"/>
          </p:cNvSpPr>
          <p:nvPr>
            <p:ph idx="1"/>
          </p:nvPr>
        </p:nvSpPr>
        <p:spPr/>
        <p:txBody>
          <a:bodyPr>
            <a:normAutofit fontScale="77500" lnSpcReduction="20000"/>
          </a:bodyPr>
          <a:lstStyle/>
          <a:p>
            <a:r>
              <a:rPr lang="el-GR" dirty="0" smtClean="0"/>
              <a:t>Παράγοντας άμυνας και επιβίωσης ενός οργανισμού σε συνθήκες απειλητικές για την επιβίωση και την ψυχική ισορροπία.</a:t>
            </a:r>
          </a:p>
          <a:p>
            <a:r>
              <a:rPr lang="el-GR" dirty="0" smtClean="0"/>
              <a:t>Η φτώχεια, η πείνα και η τρομοκρατία δημιούργησαν μια αδυσώπητη πραγματικότητα στην περίοδο της κατοχής. </a:t>
            </a:r>
          </a:p>
          <a:p>
            <a:r>
              <a:rPr lang="el-GR" dirty="0" smtClean="0"/>
              <a:t>Ο φόβος του θανάτου και της πείνας κυριαρχούσε στην καθημερινότητα. </a:t>
            </a:r>
          </a:p>
          <a:p>
            <a:r>
              <a:rPr lang="el-GR" dirty="0" smtClean="0"/>
              <a:t>«τον πρώτο πεθαμένο από πείνα που αντίκρισα, αισθάνθηκα φόβο, γιατί πεινούσα κι εγώ…» (απάντηση 724).</a:t>
            </a:r>
          </a:p>
          <a:p>
            <a:r>
              <a:rPr lang="el-GR" dirty="0" smtClean="0"/>
              <a:t>«Περπάτησα μες στους δρόμους, κι έτρεμα, έτρεμα πραγματικά. Μα άραγε ήταν να μην τρέμεις;» (απάντηση 562).</a:t>
            </a:r>
          </a:p>
          <a:p>
            <a:r>
              <a:rPr lang="el-GR" dirty="0" smtClean="0"/>
              <a:t>«Η αγωνία δια τον περαιτέρω υποσιτισμό μας και την τυχόν </a:t>
            </a:r>
            <a:r>
              <a:rPr lang="el-GR" dirty="0" err="1" smtClean="0"/>
              <a:t>πείναν</a:t>
            </a:r>
            <a:r>
              <a:rPr lang="el-GR" dirty="0" smtClean="0"/>
              <a:t>…» (απάντηση 458).</a:t>
            </a:r>
          </a:p>
          <a:p>
            <a:r>
              <a:rPr lang="el-GR" dirty="0" smtClean="0"/>
              <a:t>Οι ερευνητές, ανέδειξαν την κατάσταση φόβου, άγχους και  τρόμου αλλά και τις προσπάθειες που έγιναν για αντίδραση στην απειλή του αφανισμού με συλλογικές πράξεις αντίστασης.</a:t>
            </a:r>
            <a:endParaRPr lang="el-GR" dirty="0"/>
          </a:p>
        </p:txBody>
      </p:sp>
    </p:spTree>
    <p:extLst>
      <p:ext uri="{BB962C8B-B14F-4D97-AF65-F5344CB8AC3E}">
        <p14:creationId xmlns="" xmlns:p14="http://schemas.microsoft.com/office/powerpoint/2010/main" val="14983049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Ο φόβος της κατάρρευσης</a:t>
            </a:r>
            <a:endParaRPr lang="el-GR" dirty="0"/>
          </a:p>
        </p:txBody>
      </p:sp>
      <p:sp>
        <p:nvSpPr>
          <p:cNvPr id="3" name="Θέση περιεχομένου 2"/>
          <p:cNvSpPr>
            <a:spLocks noGrp="1"/>
          </p:cNvSpPr>
          <p:nvPr>
            <p:ph idx="1"/>
          </p:nvPr>
        </p:nvSpPr>
        <p:spPr/>
        <p:txBody>
          <a:bodyPr>
            <a:normAutofit fontScale="92500" lnSpcReduction="10000"/>
          </a:bodyPr>
          <a:lstStyle/>
          <a:p>
            <a:r>
              <a:rPr lang="el-GR" dirty="0" smtClean="0"/>
              <a:t>χιλιάδες άνθρωποι στην Ελλάδα σήμερα βρίσκονται υπό καθεστώς φόβου </a:t>
            </a:r>
          </a:p>
          <a:p>
            <a:r>
              <a:rPr lang="el-GR" dirty="0" smtClean="0"/>
              <a:t>Φόβος για την απώλεια της κατοικίας </a:t>
            </a:r>
          </a:p>
          <a:p>
            <a:r>
              <a:rPr lang="el-GR" dirty="0" smtClean="0"/>
              <a:t>τοκογλύφοι και μαυραγορίτες άκμαζαν την περίοδο της κατοχής, τα ενεχυροδανειστήρια με κρατική άδεια την περίοδο της σημερινής κρίσης. </a:t>
            </a:r>
          </a:p>
          <a:p>
            <a:r>
              <a:rPr lang="el-GR" dirty="0" smtClean="0"/>
              <a:t>Τα συσσίτια της κατοχής καθρεφτίζονται στα συσσίτια της σύγχρονης κρίσης. </a:t>
            </a:r>
          </a:p>
          <a:p>
            <a:r>
              <a:rPr lang="el-GR" dirty="0" smtClean="0"/>
              <a:t>Συλλογικό ασυνείδητο και συλλογικό τραύμα </a:t>
            </a:r>
          </a:p>
          <a:p>
            <a:r>
              <a:rPr lang="el-GR" dirty="0" smtClean="0"/>
              <a:t>Επιδράσεις στη συμπεριφορά και των επόμενων γενεών για  αναζήτηση «μιας καλύτερης ζωή». </a:t>
            </a:r>
          </a:p>
          <a:p>
            <a:endParaRPr lang="el-GR" dirty="0"/>
          </a:p>
        </p:txBody>
      </p:sp>
    </p:spTree>
    <p:extLst>
      <p:ext uri="{BB962C8B-B14F-4D97-AF65-F5344CB8AC3E}">
        <p14:creationId xmlns="" xmlns:p14="http://schemas.microsoft.com/office/powerpoint/2010/main" val="30602731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Μετά-τραυματικό άγχος</a:t>
            </a:r>
            <a:endParaRPr lang="el-GR" dirty="0"/>
          </a:p>
        </p:txBody>
      </p:sp>
      <p:sp>
        <p:nvSpPr>
          <p:cNvPr id="3" name="Θέση περιεχομένου 2"/>
          <p:cNvSpPr>
            <a:spLocks noGrp="1"/>
          </p:cNvSpPr>
          <p:nvPr>
            <p:ph idx="1"/>
          </p:nvPr>
        </p:nvSpPr>
        <p:spPr/>
        <p:txBody>
          <a:bodyPr>
            <a:normAutofit fontScale="70000" lnSpcReduction="20000"/>
          </a:bodyPr>
          <a:lstStyle/>
          <a:p>
            <a:r>
              <a:rPr lang="el-GR" dirty="0" smtClean="0"/>
              <a:t>Σε ακραίες καταστάσεις, όπως οι φυσικές καταστροφές, ο πόλεμος, η κατοχή, η σωματική και ψυχολογική βία, αλλά και σε καταστάσεις κατασκευής συλλογικών και ατομικών κινδύνων ορισμένοι άνθρωποι με ευάλωτο ψυχισμό βιώνουν έντονο μετά-τραυματικό άγχος .</a:t>
            </a:r>
          </a:p>
          <a:p>
            <a:r>
              <a:rPr lang="el-GR" dirty="0" smtClean="0"/>
              <a:t>Το μετά-τραυματικό άγχος μπορεί να οδηγήσει σε πανικό, σε τάσεις αυτοκτονίας ή και στην ίδια την αυτοχειρία καθώς στην ουσία το άτομο ανακαλεί στη μνήμη του τα τραυματικά γεγονότα και τα βιώνει εκ νέου σαν να έχουν μόλις συμβεί. </a:t>
            </a:r>
          </a:p>
          <a:p>
            <a:r>
              <a:rPr lang="el-GR" dirty="0" smtClean="0"/>
              <a:t>Η αντίδραση του ατόμου στο φόβο και στο άγχος αλλά και το ίδιο το βίωμα του φόβου δεν μπορούν να αποδοθούν μόνο σε ψυχολογικές και ατομικές παραμέτρους.</a:t>
            </a:r>
          </a:p>
          <a:p>
            <a:r>
              <a:rPr lang="el-GR" dirty="0" smtClean="0"/>
              <a:t>Η σημασία των κοινωνικών, πολιτικών και οικονομικών παραγόντων είναι μεγάλη ιδιαίτερα σε ένα περιβάλλον που η </a:t>
            </a:r>
            <a:r>
              <a:rPr lang="el-GR" dirty="0"/>
              <a:t>έννοια του κινδύνου έχει αντικαταστήσει την έννοια της τύχης ή της μοίρας </a:t>
            </a:r>
            <a:r>
              <a:rPr lang="el-GR" dirty="0" smtClean="0"/>
              <a:t>(</a:t>
            </a:r>
            <a:r>
              <a:rPr lang="el-GR" dirty="0" err="1" smtClean="0"/>
              <a:t>Giddens</a:t>
            </a:r>
            <a:r>
              <a:rPr lang="el-GR" dirty="0" smtClean="0"/>
              <a:t>).</a:t>
            </a:r>
          </a:p>
          <a:p>
            <a:r>
              <a:rPr lang="el-GR" dirty="0" smtClean="0"/>
              <a:t>Ο φόβος διαχέεται στα άτομα και στην κοινωνία από τις πιέσεις που ασκούν οι κοινωνικές, οι οικονομικές και οι πολιτικές δυνάμεις. </a:t>
            </a:r>
          </a:p>
          <a:p>
            <a:r>
              <a:rPr lang="el-GR" dirty="0" smtClean="0"/>
              <a:t>Ο </a:t>
            </a:r>
            <a:r>
              <a:rPr lang="el-GR" dirty="0" err="1" smtClean="0"/>
              <a:t>Furedi</a:t>
            </a:r>
            <a:r>
              <a:rPr lang="el-GR" dirty="0" smtClean="0"/>
              <a:t> υποστηρίζει ότι ο φόβος έχει καταστεί ο ίδιος μια ισχυρή δύναμη που κυριαρχεί στη φαντασία των πολιτών.</a:t>
            </a:r>
          </a:p>
          <a:p>
            <a:endParaRPr lang="el-GR" dirty="0"/>
          </a:p>
        </p:txBody>
      </p:sp>
    </p:spTree>
    <p:extLst>
      <p:ext uri="{BB962C8B-B14F-4D97-AF65-F5344CB8AC3E}">
        <p14:creationId xmlns="" xmlns:p14="http://schemas.microsoft.com/office/powerpoint/2010/main" val="13107690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Οι ρίζες των φόβων</a:t>
            </a:r>
            <a:endParaRPr lang="el-GR" dirty="0"/>
          </a:p>
        </p:txBody>
      </p:sp>
      <p:sp>
        <p:nvSpPr>
          <p:cNvPr id="3" name="Θέση περιεχομένου 2"/>
          <p:cNvSpPr>
            <a:spLocks noGrp="1"/>
          </p:cNvSpPr>
          <p:nvPr>
            <p:ph idx="1"/>
          </p:nvPr>
        </p:nvSpPr>
        <p:spPr/>
        <p:txBody>
          <a:bodyPr>
            <a:normAutofit/>
          </a:bodyPr>
          <a:lstStyle/>
          <a:p>
            <a:r>
              <a:rPr lang="el-GR" sz="1800" dirty="0" smtClean="0"/>
              <a:t>Οι συλλογικοί φόβοι καλλιεργούνται και μεταφέρονται δια μέσω της ιστορίας και των αναμνήσεων μιας κοινωνίας, που τους συντηρεί και τους καθιστά πλέον εύκολα ανανεώσιμους και διακριτούς μέσω γραπτών, προφορικών και ηλεκτρονικών αναφορών. </a:t>
            </a:r>
          </a:p>
          <a:p>
            <a:r>
              <a:rPr lang="el-GR" sz="1800" dirty="0" smtClean="0"/>
              <a:t>Οι ιστορικά θεμελιωμένοι συλλογικοί φόβοι κινητοποιούν ευκολότερα το συλλογικό ασυνείδητο και χρησιμοποιούνται στην κατασκευή νέων φόβων αλλά και μεθόδων αντιμετώπισής τους . </a:t>
            </a:r>
          </a:p>
          <a:p>
            <a:r>
              <a:rPr lang="el-GR" sz="1800" dirty="0" smtClean="0"/>
              <a:t>Οι φόβοι του παρελθόντος καταγεγραμμένοι στην ιστορική μνήμη διαμορφώνουν μια συλλογική κουλτούρα φόβου που εδράζεται στην υπόθεση της αναπόφευκτης επανάληψης της ιστορίας και των λαθών της. </a:t>
            </a:r>
          </a:p>
          <a:p>
            <a:pPr marL="0" indent="0">
              <a:buNone/>
            </a:pPr>
            <a:endParaRPr lang="el-GR" dirty="0"/>
          </a:p>
        </p:txBody>
      </p:sp>
    </p:spTree>
    <p:extLst>
      <p:ext uri="{BB962C8B-B14F-4D97-AF65-F5344CB8AC3E}">
        <p14:creationId xmlns="" xmlns:p14="http://schemas.microsoft.com/office/powerpoint/2010/main" val="1025916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Σύγχρονοι φόβοι</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dirty="0"/>
              <a:t>Οι φόβοι μπορεί να αναδυθούν από ερεθίσματα του παρόντος και να οδηγήσουν σε αποδιοργάνωση, χάος ή/και απόσυρση μεγάλες κοινωνικές ομάδες που αντιμετωπίζουν τη σημερινή κρίση.  </a:t>
            </a:r>
            <a:endParaRPr lang="en-US" dirty="0" smtClean="0"/>
          </a:p>
          <a:p>
            <a:endParaRPr lang="el-GR" dirty="0"/>
          </a:p>
          <a:p>
            <a:r>
              <a:rPr lang="el-GR" dirty="0"/>
              <a:t>Ο </a:t>
            </a:r>
            <a:r>
              <a:rPr lang="el-GR" dirty="0" err="1"/>
              <a:t>Ulrich</a:t>
            </a:r>
            <a:r>
              <a:rPr lang="el-GR" dirty="0"/>
              <a:t> </a:t>
            </a:r>
            <a:r>
              <a:rPr lang="el-GR" dirty="0" err="1"/>
              <a:t>Beck</a:t>
            </a:r>
            <a:r>
              <a:rPr lang="el-GR" dirty="0"/>
              <a:t> υποστηρίζει ότι στην σύγχρονη κοινωνία του κινδύνου στην οποία επικρατεί ο φόβος και η ανασφάλεια, το άγχος κυριαρχεί και τα άτομα αναλαμβάνουν έναν κοινωνικό ρόλο που χαρακτηρίζεται από την εξάρτηση και την παθητικότητα, νιώθοντας ότι βρίσκονται συνέχεια σε μια ευάλωτη κατάσταση. </a:t>
            </a:r>
            <a:endParaRPr lang="en-US" dirty="0" smtClean="0"/>
          </a:p>
          <a:p>
            <a:endParaRPr lang="el-GR" dirty="0"/>
          </a:p>
          <a:p>
            <a:r>
              <a:rPr lang="el-GR" dirty="0"/>
              <a:t>Μέσα από αυτόν το μηχανισμό ολόκληρες κοινότητες και κοινωνίες, παρότι θίγονται σε πολλαπλά επίπεδα, αποτυγχάνουν να αναλάβουν πρωτοβουλίες εξόδου από την κρίση, καθώς νιώθουν ψυχολογικά και συναισθηματικά καθηλωμένες. </a:t>
            </a:r>
          </a:p>
        </p:txBody>
      </p:sp>
    </p:spTree>
    <p:extLst>
      <p:ext uri="{BB962C8B-B14F-4D97-AF65-F5344CB8AC3E}">
        <p14:creationId xmlns="" xmlns:p14="http://schemas.microsoft.com/office/powerpoint/2010/main" val="6224232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Η έκφραση και ενίσχυση του φόβου</a:t>
            </a:r>
            <a:endParaRPr lang="el-GR" dirty="0"/>
          </a:p>
        </p:txBody>
      </p:sp>
      <p:sp>
        <p:nvSpPr>
          <p:cNvPr id="3" name="Θέση περιεχομένου 2"/>
          <p:cNvSpPr>
            <a:spLocks noGrp="1"/>
          </p:cNvSpPr>
          <p:nvPr>
            <p:ph idx="1"/>
          </p:nvPr>
        </p:nvSpPr>
        <p:spPr/>
        <p:txBody>
          <a:bodyPr>
            <a:normAutofit/>
          </a:bodyPr>
          <a:lstStyle/>
          <a:p>
            <a:r>
              <a:rPr lang="el-GR" dirty="0" smtClean="0"/>
              <a:t>Θυμός</a:t>
            </a:r>
          </a:p>
          <a:p>
            <a:r>
              <a:rPr lang="el-GR" dirty="0" smtClean="0"/>
              <a:t>Ντροπή</a:t>
            </a:r>
            <a:endParaRPr lang="el-GR" dirty="0"/>
          </a:p>
          <a:p>
            <a:r>
              <a:rPr lang="el-GR" dirty="0" smtClean="0"/>
              <a:t>ενοχή </a:t>
            </a:r>
            <a:endParaRPr lang="el-GR" dirty="0"/>
          </a:p>
          <a:p>
            <a:r>
              <a:rPr lang="el-GR" dirty="0" smtClean="0"/>
              <a:t>Ζήλεια</a:t>
            </a:r>
          </a:p>
          <a:p>
            <a:r>
              <a:rPr lang="el-GR" dirty="0"/>
              <a:t>Α</a:t>
            </a:r>
            <a:r>
              <a:rPr lang="el-GR" dirty="0" smtClean="0"/>
              <a:t>πανωτά σοκ, </a:t>
            </a:r>
          </a:p>
          <a:p>
            <a:r>
              <a:rPr lang="el-GR" dirty="0" smtClean="0"/>
              <a:t>Μηχανισμοί δημιουργίας πολιτικών φόβων και ενοχών </a:t>
            </a:r>
          </a:p>
          <a:p>
            <a:r>
              <a:rPr lang="el-GR" dirty="0" smtClean="0"/>
              <a:t>Πολίτες αδύναμοι και παθητικοί </a:t>
            </a:r>
            <a:endParaRPr lang="el-GR" dirty="0"/>
          </a:p>
        </p:txBody>
      </p:sp>
    </p:spTree>
    <p:extLst>
      <p:ext uri="{BB962C8B-B14F-4D97-AF65-F5344CB8AC3E}">
        <p14:creationId xmlns="" xmlns:p14="http://schemas.microsoft.com/office/powerpoint/2010/main" val="16131600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62000" y="5445224"/>
            <a:ext cx="6781800" cy="726976"/>
          </a:xfrm>
        </p:spPr>
        <p:txBody>
          <a:bodyPr>
            <a:normAutofit/>
          </a:bodyPr>
          <a:lstStyle/>
          <a:p>
            <a:r>
              <a:rPr lang="el-GR" sz="3600" dirty="0" smtClean="0"/>
              <a:t>Νέο-φιλελευθερισμός και φόβος</a:t>
            </a:r>
            <a:endParaRPr lang="el-GR" sz="3600" dirty="0"/>
          </a:p>
        </p:txBody>
      </p:sp>
      <p:sp>
        <p:nvSpPr>
          <p:cNvPr id="3" name="Θέση περιεχομένου 2"/>
          <p:cNvSpPr>
            <a:spLocks noGrp="1"/>
          </p:cNvSpPr>
          <p:nvPr>
            <p:ph idx="1"/>
          </p:nvPr>
        </p:nvSpPr>
        <p:spPr>
          <a:xfrm>
            <a:off x="762000" y="685800"/>
            <a:ext cx="7543800" cy="4543400"/>
          </a:xfrm>
        </p:spPr>
        <p:txBody>
          <a:bodyPr>
            <a:normAutofit fontScale="62500" lnSpcReduction="20000"/>
          </a:bodyPr>
          <a:lstStyle/>
          <a:p>
            <a:r>
              <a:rPr lang="el-GR" dirty="0" smtClean="0"/>
              <a:t>Η νέο-φιλελεύθερη ρητορική σήμερα υποστηρίζει ότι η κοινωνία βρίσκεται σε συνεχή κίνδυνο.  </a:t>
            </a:r>
          </a:p>
          <a:p>
            <a:r>
              <a:rPr lang="el-GR" dirty="0" smtClean="0"/>
              <a:t>Με τη συναισθηματική και στρατηγική αξιοποίηση του φόβου προωθούνται μέτρα και πολιτικές τα οποία, με πρόσχημα την ασφάλεια των πολιτών, στηρίζουν τα μοντέλα επιτήρησης και καταστολής. </a:t>
            </a:r>
          </a:p>
          <a:p>
            <a:r>
              <a:rPr lang="el-GR" dirty="0" smtClean="0"/>
              <a:t>Κατασκευάζονται φανταστικές απειλές που συγχέονται με τις πραγματικές, προκειμένου να εξυπηρετηθούν οι απόψεις και τα συμφέροντα της μιας πολιτικής ή οικονομικής ομάδας έναντι της άλλης και να μειωθούν οι αντιδράσεις των πολιτών</a:t>
            </a:r>
          </a:p>
          <a:p>
            <a:r>
              <a:rPr lang="el-GR" dirty="0" smtClean="0"/>
              <a:t>Οι συνεχείς  περικοπές στις δαπάνες της κοινωνικής φροντίδας, οι μειώσεις προσωπικού και μισθών, οι απολύσεις «υπεράριθμων» εμφανίστηκαν ως μονόδρομος για την αποφυγή της χρεωκοπίας.</a:t>
            </a:r>
          </a:p>
          <a:p>
            <a:r>
              <a:rPr lang="el-GR" dirty="0" smtClean="0"/>
              <a:t>Τα μέτρα και οι πολιτικές λιτότητας σε πολλές περιπτώσεις έγιναν αποδεκτά χωρίς σημαντικές αντιδράσεις.</a:t>
            </a:r>
          </a:p>
          <a:p>
            <a:r>
              <a:rPr lang="el-GR" dirty="0" smtClean="0"/>
              <a:t>Με την συνεχή επίκληση φόβων και κινδύνων για το ατομικό και συλλογικό συμφέρον επιτυγχάνεται η συμμόρφωση μεγάλης μερίδας των πολιτών οι οποίοι υποτάσσονται στο φόβο για τους ενδεχόμενους κινδύνους , προκειμένου να προστατευθούν από μεγαλύτερες απειλές που θα προκαλέσουν περαιτέρω ανισορροπία.</a:t>
            </a:r>
          </a:p>
          <a:p>
            <a:r>
              <a:rPr lang="el-GR" dirty="0" smtClean="0"/>
              <a:t> Στο πεδίο της κοινωνικής φροντίδας αλλά και στον τομέα της εργασίας, η παραπάνω ρητορική καλλιεργεί το φόβο για λάθος επαγγελματικές πρακτικές αλλά και για απώλεια της χρησιμότητας του ίδιου του επαγγέλματος. </a:t>
            </a:r>
          </a:p>
          <a:p>
            <a:endParaRPr lang="el-GR" dirty="0"/>
          </a:p>
        </p:txBody>
      </p:sp>
    </p:spTree>
    <p:extLst>
      <p:ext uri="{BB962C8B-B14F-4D97-AF65-F5344CB8AC3E}">
        <p14:creationId xmlns="" xmlns:p14="http://schemas.microsoft.com/office/powerpoint/2010/main" val="25346286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62000" y="4941168"/>
            <a:ext cx="7698432" cy="1231032"/>
          </a:xfrm>
        </p:spPr>
        <p:txBody>
          <a:bodyPr>
            <a:normAutofit/>
          </a:bodyPr>
          <a:lstStyle/>
          <a:p>
            <a:r>
              <a:rPr lang="el-GR" sz="3600" dirty="0" smtClean="0"/>
              <a:t>Το εργαστήριο παραγωγής συλλογικών φόβων</a:t>
            </a:r>
            <a:endParaRPr lang="el-GR" sz="3600" dirty="0"/>
          </a:p>
        </p:txBody>
      </p:sp>
      <p:sp>
        <p:nvSpPr>
          <p:cNvPr id="3" name="Θέση περιεχομένου 2"/>
          <p:cNvSpPr>
            <a:spLocks noGrp="1"/>
          </p:cNvSpPr>
          <p:nvPr>
            <p:ph idx="1"/>
          </p:nvPr>
        </p:nvSpPr>
        <p:spPr/>
        <p:txBody>
          <a:bodyPr>
            <a:normAutofit fontScale="85000" lnSpcReduction="10000"/>
          </a:bodyPr>
          <a:lstStyle/>
          <a:p>
            <a:r>
              <a:rPr lang="el-GR" dirty="0" smtClean="0"/>
              <a:t>Το εργαστήριο προώθησης πολιτικών φόβων έχει εφαρμοστεί εκτενώς σε αρκετές χώρες.</a:t>
            </a:r>
          </a:p>
          <a:p>
            <a:r>
              <a:rPr lang="el-GR" dirty="0" smtClean="0"/>
              <a:t>Βασισμένο στην κουλτούρα του φόβου (</a:t>
            </a:r>
            <a:r>
              <a:rPr lang="el-GR" dirty="0" err="1" smtClean="0"/>
              <a:t>Glassner</a:t>
            </a:r>
            <a:r>
              <a:rPr lang="el-GR" dirty="0" smtClean="0"/>
              <a:t>,) αναπαράγει τις αντιλήψεις για την ύπαρξη κινδύνων </a:t>
            </a:r>
          </a:p>
          <a:p>
            <a:r>
              <a:rPr lang="el-GR" dirty="0" smtClean="0"/>
              <a:t>Ο φόβος του αποχωρισμού, δηλαδή της απόρριψης από την ευρύτερη ομάδα - η απώλεια της ταυτότητας και η εγκατάλειψή σε κατάσταση απομόνωσης, ο  φόβος για τη μετάβαση στην κατάσταση του μη-προσώπου, δηλαδή του ατόμου που κανείς δε θέλει, κανείς δεν εκτιμά και  που εν τέλει απορρίπτεται συνολικά ως αναξιόπιστο. </a:t>
            </a:r>
          </a:p>
          <a:p>
            <a:r>
              <a:rPr lang="el-GR" dirty="0" smtClean="0"/>
              <a:t>Ο φόβος του εξευτελισμού, δηλαδή της ντροπής. </a:t>
            </a:r>
          </a:p>
          <a:p>
            <a:r>
              <a:rPr lang="el-GR" dirty="0" smtClean="0"/>
              <a:t>Το συναίσθημα αυτό συνδέεται με την αυτό-απόρριψη, η οποία στηρίζεται στην καλλιέργεια ενοχών και συλλογικής ευθύνης.</a:t>
            </a:r>
            <a:endParaRPr lang="el-GR" dirty="0"/>
          </a:p>
        </p:txBody>
      </p:sp>
    </p:spTree>
    <p:extLst>
      <p:ext uri="{BB962C8B-B14F-4D97-AF65-F5344CB8AC3E}">
        <p14:creationId xmlns="" xmlns:p14="http://schemas.microsoft.com/office/powerpoint/2010/main" val="2548032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62000" y="5157192"/>
            <a:ext cx="7770440" cy="1015008"/>
          </a:xfrm>
        </p:spPr>
        <p:txBody>
          <a:bodyPr>
            <a:normAutofit fontScale="90000"/>
          </a:bodyPr>
          <a:lstStyle/>
          <a:p>
            <a:r>
              <a:rPr lang="el-GR" dirty="0" smtClean="0"/>
              <a:t>Οι καλλιεργητές των φόβων</a:t>
            </a:r>
            <a:endParaRPr lang="el-GR" dirty="0"/>
          </a:p>
        </p:txBody>
      </p:sp>
      <p:sp>
        <p:nvSpPr>
          <p:cNvPr id="3" name="Θέση περιεχομένου 2"/>
          <p:cNvSpPr>
            <a:spLocks noGrp="1"/>
          </p:cNvSpPr>
          <p:nvPr>
            <p:ph idx="1"/>
          </p:nvPr>
        </p:nvSpPr>
        <p:spPr>
          <a:xfrm>
            <a:off x="762000" y="685800"/>
            <a:ext cx="7543800" cy="4471392"/>
          </a:xfrm>
        </p:spPr>
        <p:txBody>
          <a:bodyPr>
            <a:normAutofit fontScale="70000" lnSpcReduction="20000"/>
          </a:bodyPr>
          <a:lstStyle/>
          <a:p>
            <a:r>
              <a:rPr lang="el-GR" dirty="0" smtClean="0"/>
              <a:t>Η καλλιέργεια του φόβου οδηγεί σε αυτό-απόρριψη η οποία τελικά απειλεί την ίδια την κοινωνική συνοχή. </a:t>
            </a:r>
          </a:p>
          <a:p>
            <a:r>
              <a:rPr lang="el-GR" dirty="0" smtClean="0"/>
              <a:t>Ο φόβος της απώλειας της αυτονομίας, η οποία αφορά μεταξύ άλλων την απώλεια των κοινωνικών σχέσεων και αλληλεπιδράσεων, και τη διάρρηξη της κοινωνικής συνοχής. </a:t>
            </a:r>
          </a:p>
          <a:p>
            <a:r>
              <a:rPr lang="el-GR" dirty="0" smtClean="0"/>
              <a:t>Τα περισσότερα μέσα μαζικής ενημέρωσης αναπαράγουν τους φόβους των πολιτών, τους μετατρέπουν σε εικόνα και στρέφουν το ενδιαφέρον της κοινής γνώμης στην κατεύθυνση που επιθυμεί η πολιτική εξουσία. </a:t>
            </a:r>
          </a:p>
          <a:p>
            <a:r>
              <a:rPr lang="el-GR" dirty="0" smtClean="0"/>
              <a:t>Ο πολιτικός φόβος εμποδίζει την ανάπτυξη της κριτικής και αναλυτικής σκέψης, και καθηλώνει άτομα και ομάδες σε μια κατάσταση μη αντίδρασης .</a:t>
            </a:r>
          </a:p>
          <a:p>
            <a:r>
              <a:rPr lang="el-GR" dirty="0" smtClean="0"/>
              <a:t>Ο εγκλωβισμός στον ιδιωτικό χώρο αναπαράγει το φόβο και την έλλειψη αυτοπεποίθησης, δημιουργώντας ένα φαύλο κύκλο. </a:t>
            </a:r>
          </a:p>
          <a:p>
            <a:r>
              <a:rPr lang="el-GR" dirty="0" smtClean="0"/>
              <a:t>Τα μηνύματα φόβου που εκπέμπονται από τα μέσα ενημέρωσης γεννούν συνεχώς εικόνες μελλοντικών απειλών και περασμένων καταστροφών. </a:t>
            </a:r>
          </a:p>
          <a:p>
            <a:r>
              <a:rPr lang="el-GR" dirty="0" smtClean="0"/>
              <a:t>Το παρόν εμφανίζεται αβέβαιο, χαοτικό, με απρόβλεπτες συνέπειες που μπορεί να συμβούν ανά πάσα στιγμή. </a:t>
            </a:r>
          </a:p>
          <a:p>
            <a:r>
              <a:rPr lang="el-GR" dirty="0" smtClean="0"/>
              <a:t>Η μόνη σίγουρη πρόβλεψη είναι η επερχόμενη καταστροφή και η αναμονή της γίνεται ένα βασανιστικό μαρτύριο.</a:t>
            </a:r>
          </a:p>
          <a:p>
            <a:endParaRPr lang="el-GR" dirty="0"/>
          </a:p>
        </p:txBody>
      </p:sp>
    </p:spTree>
    <p:extLst>
      <p:ext uri="{BB962C8B-B14F-4D97-AF65-F5344CB8AC3E}">
        <p14:creationId xmlns="" xmlns:p14="http://schemas.microsoft.com/office/powerpoint/2010/main" val="31727082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Επιπτώσεις του φόβου</a:t>
            </a:r>
            <a:endParaRPr lang="el-GR" dirty="0"/>
          </a:p>
        </p:txBody>
      </p:sp>
      <p:sp>
        <p:nvSpPr>
          <p:cNvPr id="3" name="Θέση περιεχομένου 2"/>
          <p:cNvSpPr>
            <a:spLocks noGrp="1"/>
          </p:cNvSpPr>
          <p:nvPr>
            <p:ph idx="1"/>
          </p:nvPr>
        </p:nvSpPr>
        <p:spPr>
          <a:xfrm>
            <a:off x="762000" y="685800"/>
            <a:ext cx="7543800" cy="4615408"/>
          </a:xfrm>
        </p:spPr>
        <p:txBody>
          <a:bodyPr>
            <a:normAutofit fontScale="77500" lnSpcReduction="20000"/>
          </a:bodyPr>
          <a:lstStyle/>
          <a:p>
            <a:r>
              <a:rPr lang="el-GR" dirty="0" smtClean="0"/>
              <a:t>Η μοναξιά κυριαρχεί και καταλήγει να αποτελεί κανονικότητα, υπερισχύοντας της συλλογικότητας. </a:t>
            </a:r>
          </a:p>
          <a:p>
            <a:r>
              <a:rPr lang="el-GR" dirty="0" smtClean="0"/>
              <a:t>Το άτομο αισθάνεται αδύναμο να αναλάβει οποιαδήποτε πρωτοβουλία και δράση. Όταν μια κοινωνία κυριαρχείται από φόβους, πραγματικούς και πλασματικούς, καθίσταται ανίκανη να αντιδράσει με λογική στα προβλήματα που την ταλανίζουν.</a:t>
            </a:r>
          </a:p>
          <a:p>
            <a:r>
              <a:rPr lang="el-GR" dirty="0" smtClean="0"/>
              <a:t>Αναπαράγεται η κρίση και οι επιπτώσεις της. </a:t>
            </a:r>
          </a:p>
          <a:p>
            <a:r>
              <a:rPr lang="el-GR" dirty="0" smtClean="0"/>
              <a:t>Η «εμφύτευση» του φόβου βοηθάει στην ανάπτυξη του και καθιστά δύσκολο τον ξεριζωμό του. </a:t>
            </a:r>
          </a:p>
          <a:p>
            <a:r>
              <a:rPr lang="el-GR" dirty="0" smtClean="0"/>
              <a:t>Οι άνθρωποι γίνονται ανασφαλείς και εξαρτημένοι από τους άλλους. </a:t>
            </a:r>
          </a:p>
          <a:p>
            <a:r>
              <a:rPr lang="el-GR" dirty="0" smtClean="0"/>
              <a:t>Ο φόβος έχει μετατραπεί σε εργαλείο πειθούς, χειραγώγησης και απαίτησης σε τυφλή υπακοή. </a:t>
            </a:r>
          </a:p>
          <a:p>
            <a:r>
              <a:rPr lang="el-GR" dirty="0" smtClean="0"/>
              <a:t>Ο μαζικός και διάχυτος πολιτικός φόβος ακινητοποιεί τη λογική και ενισχύει τη συναισθηματική αντίδραση, η οποία οδηγεί σε αδράνεια.</a:t>
            </a:r>
          </a:p>
          <a:p>
            <a:r>
              <a:rPr lang="el-GR" dirty="0" smtClean="0"/>
              <a:t>Το μήνυμα γίνεται σαφές: «Έχουμε να παλέψουμε με απρόσωπους εχθρούς που είναι πιο ισχυροί από εμάς» και ως εκ τούτου η οποιαδήποτε διαφωνία ή αντίδραση θεωρείται προδοσία.</a:t>
            </a:r>
          </a:p>
          <a:p>
            <a:endParaRPr lang="el-GR" dirty="0"/>
          </a:p>
        </p:txBody>
      </p:sp>
    </p:spTree>
    <p:extLst>
      <p:ext uri="{BB962C8B-B14F-4D97-AF65-F5344CB8AC3E}">
        <p14:creationId xmlns="" xmlns:p14="http://schemas.microsoft.com/office/powerpoint/2010/main" val="29831644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62000" y="4797152"/>
            <a:ext cx="6781800" cy="1375048"/>
          </a:xfrm>
        </p:spPr>
        <p:txBody>
          <a:bodyPr>
            <a:normAutofit fontScale="90000"/>
          </a:bodyPr>
          <a:lstStyle/>
          <a:p>
            <a:r>
              <a:rPr lang="el-GR" sz="4000" dirty="0" smtClean="0"/>
              <a:t>Διάχυτος φόβος και απειλές </a:t>
            </a:r>
            <a:r>
              <a:rPr lang="el-GR" dirty="0" smtClean="0"/>
              <a:t/>
            </a:r>
            <a:br>
              <a:rPr lang="el-GR" dirty="0" smtClean="0"/>
            </a:br>
            <a:endParaRPr lang="el-GR" dirty="0"/>
          </a:p>
        </p:txBody>
      </p:sp>
      <p:sp>
        <p:nvSpPr>
          <p:cNvPr id="3" name="Θέση περιεχομένου 2"/>
          <p:cNvSpPr>
            <a:spLocks noGrp="1"/>
          </p:cNvSpPr>
          <p:nvPr>
            <p:ph idx="1"/>
          </p:nvPr>
        </p:nvSpPr>
        <p:spPr/>
        <p:txBody>
          <a:bodyPr>
            <a:normAutofit lnSpcReduction="10000"/>
          </a:bodyPr>
          <a:lstStyle/>
          <a:p>
            <a:r>
              <a:rPr lang="el-GR" dirty="0" smtClean="0"/>
              <a:t>«Να μη φοβάστε ούτε τις αρρώστιες, ούτε τον πόνο, ούτε τον θάνατο, να φοβάστε το φόβο» Επίκτητος.</a:t>
            </a:r>
          </a:p>
          <a:p>
            <a:r>
              <a:rPr lang="el-GR" dirty="0" smtClean="0"/>
              <a:t>Η λέξη φόβος εμφανίζεται στα αρχαία ελληνικά κείμενα.</a:t>
            </a:r>
          </a:p>
          <a:p>
            <a:r>
              <a:rPr lang="el-GR" dirty="0" smtClean="0"/>
              <a:t>Προέρχεται από το ρήμα «φοβούμαι» που σημαίνει ‘φεύγω έντρομος, τρέπομαι εις </a:t>
            </a:r>
            <a:r>
              <a:rPr lang="el-GR" dirty="0" err="1" smtClean="0"/>
              <a:t>φυγήν</a:t>
            </a:r>
            <a:r>
              <a:rPr lang="el-GR" dirty="0" smtClean="0"/>
              <a:t>.’  </a:t>
            </a:r>
          </a:p>
          <a:p>
            <a:r>
              <a:rPr lang="el-GR" dirty="0" smtClean="0"/>
              <a:t>Ο φόβος παραδοσιακά εξυπηρετούσε συγκεκριμένους κοινωνικούς σκοπούς.</a:t>
            </a:r>
          </a:p>
          <a:p>
            <a:r>
              <a:rPr lang="el-GR" dirty="0" smtClean="0"/>
              <a:t>Ο φόβος λειτουργούσε υπέρ του κοινωνικού ελέγχου (π.χ. φόβος του Θεού και της τιμωρίας, φόβος κινδύνων για τη δημόσια υγεία και την προσωπική ασφάλεια κλπ.)</a:t>
            </a:r>
            <a:endParaRPr lang="el-GR" dirty="0"/>
          </a:p>
        </p:txBody>
      </p:sp>
    </p:spTree>
    <p:extLst>
      <p:ext uri="{BB962C8B-B14F-4D97-AF65-F5344CB8AC3E}">
        <p14:creationId xmlns="" xmlns:p14="http://schemas.microsoft.com/office/powerpoint/2010/main" val="7905854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62000" y="5085184"/>
            <a:ext cx="7698432" cy="1087016"/>
          </a:xfrm>
        </p:spPr>
        <p:txBody>
          <a:bodyPr>
            <a:normAutofit/>
          </a:bodyPr>
          <a:lstStyle/>
          <a:p>
            <a:r>
              <a:rPr lang="el-GR" sz="3600" dirty="0" smtClean="0"/>
              <a:t>Ο ‘εχθρός’ και ο πολιτικός φόβος</a:t>
            </a:r>
            <a:endParaRPr lang="el-GR" sz="3600" dirty="0"/>
          </a:p>
        </p:txBody>
      </p:sp>
      <p:sp>
        <p:nvSpPr>
          <p:cNvPr id="3" name="Θέση περιεχομένου 2"/>
          <p:cNvSpPr>
            <a:spLocks noGrp="1"/>
          </p:cNvSpPr>
          <p:nvPr>
            <p:ph idx="1"/>
          </p:nvPr>
        </p:nvSpPr>
        <p:spPr>
          <a:xfrm>
            <a:off x="762000" y="685800"/>
            <a:ext cx="7543800" cy="4543400"/>
          </a:xfrm>
        </p:spPr>
        <p:txBody>
          <a:bodyPr>
            <a:normAutofit fontScale="85000" lnSpcReduction="20000"/>
          </a:bodyPr>
          <a:lstStyle/>
          <a:p>
            <a:r>
              <a:rPr lang="el-GR" dirty="0" smtClean="0"/>
              <a:t>Ο εχθρός μπορεί να είναι απρόσωπος και να  φοβίζει περισσότερο καθώς είναι απρόβλεπτος, δεν έχει συνείδηση και συναισθήματα και άρα είναι πανίσχυρος. </a:t>
            </a:r>
          </a:p>
          <a:p>
            <a:r>
              <a:rPr lang="el-GR" dirty="0" smtClean="0"/>
              <a:t>Ο πολιτικός φόβος και η ενοχή εσωτερικεύονται.</a:t>
            </a:r>
          </a:p>
          <a:p>
            <a:r>
              <a:rPr lang="el-GR" dirty="0" smtClean="0"/>
              <a:t>Η υπαιτιότητα για την αντιμετώπιση της κρίσης μεταβιβάζεται στα ίδια τα άτομα που υφίστανται τις επιπτώσεων της.</a:t>
            </a:r>
          </a:p>
          <a:p>
            <a:r>
              <a:rPr lang="el-GR" dirty="0" smtClean="0"/>
              <a:t>Ο πολιτικός φόβος, αξιοποιεί τους ατομικούς και τους συλλογικούς φόβους και περιορίζει την ελευθερία, τη σκέψη και την έκφραση. </a:t>
            </a:r>
          </a:p>
          <a:p>
            <a:r>
              <a:rPr lang="el-GR" dirty="0" smtClean="0"/>
              <a:t>Ο πολιτικός φόβος γίνεται το κύριο εργαλείο άσκησης πολιτικής και λήψης αυταρχικών μέτρων και πολιτικών λιτότητας. </a:t>
            </a:r>
          </a:p>
          <a:p>
            <a:r>
              <a:rPr lang="el-GR" dirty="0" smtClean="0"/>
              <a:t>Η απομόνωση,  η παθητικότητα και η αδράνεια ερμηνεύεται ως συναίνεση.</a:t>
            </a:r>
          </a:p>
          <a:p>
            <a:r>
              <a:rPr lang="el-GR" dirty="0" smtClean="0"/>
              <a:t>Η εμπιστοσύνη υποχωρεί, ενισχύεται η καχυποψία. </a:t>
            </a:r>
          </a:p>
          <a:p>
            <a:r>
              <a:rPr lang="el-GR" dirty="0" smtClean="0"/>
              <a:t>Καλλιεργείται ο φόβος για τους άλλους, τους ξένους, τους διαφορετικούς που θα γίνουν αποδέκτες της επιθετικότητας και της οργής ξενοφοβικών και ρατσιστικών ομάδων.</a:t>
            </a:r>
          </a:p>
          <a:p>
            <a:endParaRPr lang="el-GR" dirty="0"/>
          </a:p>
        </p:txBody>
      </p:sp>
    </p:spTree>
    <p:extLst>
      <p:ext uri="{BB962C8B-B14F-4D97-AF65-F5344CB8AC3E}">
        <p14:creationId xmlns="" xmlns:p14="http://schemas.microsoft.com/office/powerpoint/2010/main" val="36184104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Συμπεράσματα</a:t>
            </a:r>
            <a:endParaRPr lang="el-GR" dirty="0"/>
          </a:p>
        </p:txBody>
      </p:sp>
      <p:sp>
        <p:nvSpPr>
          <p:cNvPr id="3" name="Θέση περιεχομένου 2"/>
          <p:cNvSpPr>
            <a:spLocks noGrp="1"/>
          </p:cNvSpPr>
          <p:nvPr>
            <p:ph idx="1"/>
          </p:nvPr>
        </p:nvSpPr>
        <p:spPr>
          <a:xfrm>
            <a:off x="762000" y="1268760"/>
            <a:ext cx="7543800" cy="3672408"/>
          </a:xfrm>
        </p:spPr>
        <p:txBody>
          <a:bodyPr>
            <a:normAutofit fontScale="85000" lnSpcReduction="20000"/>
          </a:bodyPr>
          <a:lstStyle/>
          <a:p>
            <a:r>
              <a:rPr lang="el-GR" dirty="0" smtClean="0"/>
              <a:t>Η καλλιέργεια φόβων αποτελεί βασικό εργαλείο κοινωνικού ελέγχου και καταστολής στην περίοδο της </a:t>
            </a:r>
            <a:r>
              <a:rPr lang="el-GR" dirty="0" err="1" smtClean="0"/>
              <a:t>κοινωνικο</a:t>
            </a:r>
            <a:r>
              <a:rPr lang="el-GR" dirty="0" smtClean="0"/>
              <a:t>-οικονομικής κρίσης.</a:t>
            </a:r>
          </a:p>
          <a:p>
            <a:endParaRPr lang="en-US" dirty="0" smtClean="0"/>
          </a:p>
          <a:p>
            <a:r>
              <a:rPr lang="el-GR" dirty="0" smtClean="0"/>
              <a:t>Οι </a:t>
            </a:r>
            <a:r>
              <a:rPr lang="el-GR" dirty="0" smtClean="0"/>
              <a:t>ρίζες των σύγχρονων ατομικών και συλλογικών φόβων μπορούν να αναζητηθούν σε τραύματα του παρελθόντος τα οποία δεν έχουν αντιμετωπιστεί.</a:t>
            </a:r>
          </a:p>
          <a:p>
            <a:endParaRPr lang="en-US" dirty="0" smtClean="0"/>
          </a:p>
          <a:p>
            <a:r>
              <a:rPr lang="el-GR" dirty="0" smtClean="0"/>
              <a:t>Τα </a:t>
            </a:r>
            <a:r>
              <a:rPr lang="el-GR" dirty="0" smtClean="0"/>
              <a:t>μέσα μαζικής ενημέρωσης παραδοσιακά διαδραματίζουν σημαντικό ρόλο στην καλλιέργεια των πολιτικών φόβων.</a:t>
            </a:r>
          </a:p>
          <a:p>
            <a:endParaRPr lang="en-US" dirty="0" smtClean="0"/>
          </a:p>
          <a:p>
            <a:r>
              <a:rPr lang="el-GR" dirty="0" smtClean="0"/>
              <a:t>Οι </a:t>
            </a:r>
            <a:r>
              <a:rPr lang="el-GR" dirty="0" smtClean="0"/>
              <a:t>ευάλωτες ομάδες αποτελούν εύκολο στόχο για την καλλιέργεια ενόχων, τη μεταβίβαση ευθυνών και την αποδοχή της επιθετικότητας</a:t>
            </a:r>
            <a:r>
              <a:rPr lang="el-GR" dirty="0" smtClean="0"/>
              <a:t>.</a:t>
            </a:r>
            <a:endParaRPr lang="en-US" dirty="0" smtClean="0"/>
          </a:p>
          <a:p>
            <a:endParaRPr lang="en-US" dirty="0" smtClean="0"/>
          </a:p>
          <a:p>
            <a:pPr>
              <a:buNone/>
            </a:pPr>
            <a:endParaRPr lang="en-US" dirty="0" smtClean="0"/>
          </a:p>
          <a:p>
            <a:endParaRPr lang="el-GR" dirty="0" smtClean="0"/>
          </a:p>
          <a:p>
            <a:endParaRPr lang="el-GR" dirty="0"/>
          </a:p>
        </p:txBody>
      </p:sp>
    </p:spTree>
    <p:extLst>
      <p:ext uri="{BB962C8B-B14F-4D97-AF65-F5344CB8AC3E}">
        <p14:creationId xmlns="" xmlns:p14="http://schemas.microsoft.com/office/powerpoint/2010/main" val="13730365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62000" y="5445224"/>
            <a:ext cx="6781800" cy="726976"/>
          </a:xfrm>
        </p:spPr>
        <p:txBody>
          <a:bodyPr>
            <a:normAutofit/>
          </a:bodyPr>
          <a:lstStyle/>
          <a:p>
            <a:r>
              <a:rPr lang="el-GR" sz="3600" dirty="0" smtClean="0"/>
              <a:t>Προτεινόμενη βιβλιογραφία</a:t>
            </a:r>
            <a:endParaRPr lang="el-GR" sz="3600" dirty="0"/>
          </a:p>
        </p:txBody>
      </p:sp>
      <p:sp>
        <p:nvSpPr>
          <p:cNvPr id="3" name="Θέση περιεχομένου 2"/>
          <p:cNvSpPr>
            <a:spLocks noGrp="1"/>
          </p:cNvSpPr>
          <p:nvPr>
            <p:ph idx="1"/>
          </p:nvPr>
        </p:nvSpPr>
        <p:spPr>
          <a:xfrm>
            <a:off x="971600" y="476672"/>
            <a:ext cx="7162955" cy="4536504"/>
          </a:xfrm>
        </p:spPr>
        <p:txBody>
          <a:bodyPr>
            <a:normAutofit fontScale="55000" lnSpcReduction="20000"/>
          </a:bodyPr>
          <a:lstStyle/>
          <a:p>
            <a:endParaRPr lang="en-US" dirty="0" smtClean="0"/>
          </a:p>
          <a:p>
            <a:endParaRPr lang="en-US" dirty="0" smtClean="0"/>
          </a:p>
          <a:p>
            <a:endParaRPr lang="en-US" dirty="0" smtClean="0"/>
          </a:p>
          <a:p>
            <a:r>
              <a:rPr lang="el-GR" dirty="0" smtClean="0"/>
              <a:t>Αναγνωστόπουλος</a:t>
            </a:r>
            <a:r>
              <a:rPr lang="el-GR" dirty="0"/>
              <a:t>, Δημήτρης Κ. και  Σουμάκη, Ευγενία (2012). Η επίδραση των ιδεολογικών μηχανισμών  την εποχή του «μνημονίου» στη διαμόρφωση του ανθρώπινου ψυχισμού. Αφιέρωμα: Ψυχολογικές Συνέπειες της Κρίσης, </a:t>
            </a:r>
            <a:r>
              <a:rPr lang="el-GR" i="1" dirty="0"/>
              <a:t>Ουτοπία</a:t>
            </a:r>
            <a:r>
              <a:rPr lang="el-GR" dirty="0"/>
              <a:t>, τ. 99, 73-83</a:t>
            </a:r>
            <a:r>
              <a:rPr lang="el-GR" dirty="0" smtClean="0"/>
              <a:t>.</a:t>
            </a:r>
          </a:p>
          <a:p>
            <a:r>
              <a:rPr lang="en-GB" dirty="0" smtClean="0"/>
              <a:t>Hofmann, J.B. (1974), </a:t>
            </a:r>
            <a:r>
              <a:rPr lang="en-GB" dirty="0" err="1" smtClean="0"/>
              <a:t>Etymologisches</a:t>
            </a:r>
            <a:r>
              <a:rPr lang="en-GB" dirty="0" smtClean="0"/>
              <a:t> </a:t>
            </a:r>
            <a:r>
              <a:rPr lang="en-GB" dirty="0" err="1" smtClean="0"/>
              <a:t>Wörterbuch</a:t>
            </a:r>
            <a:r>
              <a:rPr lang="en-GB" dirty="0" smtClean="0"/>
              <a:t> des </a:t>
            </a:r>
            <a:r>
              <a:rPr lang="en-GB" dirty="0" err="1" smtClean="0"/>
              <a:t>Griechischen</a:t>
            </a:r>
            <a:r>
              <a:rPr lang="en-GB" dirty="0" smtClean="0"/>
              <a:t> </a:t>
            </a:r>
            <a:r>
              <a:rPr lang="el-GR" dirty="0" smtClean="0"/>
              <a:t>Μόναχο,1949 (Ετυμολογικό λεξικό της Αρχαίας Ελληνικής, μετάφραση από τον Αντωνίου Δ. Παπανικολάου, Αθήνα, 1974).</a:t>
            </a:r>
          </a:p>
          <a:p>
            <a:r>
              <a:rPr lang="en-GB" dirty="0" err="1" smtClean="0"/>
              <a:t>Glassner</a:t>
            </a:r>
            <a:r>
              <a:rPr lang="en-GB" dirty="0" smtClean="0"/>
              <a:t>, B. (1999). </a:t>
            </a:r>
            <a:r>
              <a:rPr lang="en-GB" i="1" dirty="0" smtClean="0"/>
              <a:t>The Culture of  Fear. Why Americans are Afraid of the Wrong Things</a:t>
            </a:r>
            <a:r>
              <a:rPr lang="en-GB" dirty="0" smtClean="0"/>
              <a:t>. New York: Basic Books.</a:t>
            </a:r>
            <a:endParaRPr lang="el-GR" dirty="0" smtClean="0"/>
          </a:p>
          <a:p>
            <a:r>
              <a:rPr lang="el-GR" dirty="0" err="1"/>
              <a:t>Riemann</a:t>
            </a:r>
            <a:r>
              <a:rPr lang="el-GR" dirty="0"/>
              <a:t>, Fritz,(1994). </a:t>
            </a:r>
            <a:r>
              <a:rPr lang="el-GR" i="1" dirty="0"/>
              <a:t>Τετραλογία του φόβου. Μια ψυχολογική μελέτη σε βάθος</a:t>
            </a:r>
            <a:r>
              <a:rPr lang="el-GR" dirty="0"/>
              <a:t>. Αθήνα: Εκδόσεις Παπαδόπουλος</a:t>
            </a:r>
          </a:p>
          <a:p>
            <a:r>
              <a:rPr lang="el-GR" dirty="0" err="1" smtClean="0"/>
              <a:t>Νταλιάνη</a:t>
            </a:r>
            <a:r>
              <a:rPr lang="el-GR" dirty="0" smtClean="0"/>
              <a:t>- </a:t>
            </a:r>
            <a:r>
              <a:rPr lang="el-GR" dirty="0" err="1"/>
              <a:t>Καραμπατζάκη</a:t>
            </a:r>
            <a:r>
              <a:rPr lang="el-GR" dirty="0"/>
              <a:t>, Μ., ( 2009). </a:t>
            </a:r>
            <a:r>
              <a:rPr lang="el-GR" i="1" dirty="0"/>
              <a:t>Παιδιά στη δίνη του ελληνικού εμφυλίου πολέμου 1946-1949, σημερινοί ενήλικες.</a:t>
            </a:r>
            <a:r>
              <a:rPr lang="el-GR" dirty="0"/>
              <a:t> Αθήνα: Μουσείο Μπενάκη- ΕΨΥΠΕ- Ι.Μ. Σχολή Ι.Μ. Παναγιωτόπουλου</a:t>
            </a:r>
            <a:r>
              <a:rPr lang="el-GR" dirty="0" smtClean="0"/>
              <a:t>.</a:t>
            </a:r>
            <a:r>
              <a:rPr lang="el-GR" dirty="0"/>
              <a:t> </a:t>
            </a:r>
            <a:endParaRPr lang="el-GR" dirty="0" smtClean="0"/>
          </a:p>
          <a:p>
            <a:r>
              <a:rPr lang="el-GR" dirty="0" err="1"/>
              <a:t>Robin</a:t>
            </a:r>
            <a:r>
              <a:rPr lang="el-GR" dirty="0"/>
              <a:t>, </a:t>
            </a:r>
            <a:r>
              <a:rPr lang="el-GR" dirty="0" err="1"/>
              <a:t>Corey</a:t>
            </a:r>
            <a:r>
              <a:rPr lang="el-GR" dirty="0"/>
              <a:t>, (2010). </a:t>
            </a:r>
            <a:r>
              <a:rPr lang="el-GR" i="1" dirty="0"/>
              <a:t>Η ιστορία μιας πολιτικής ιδέας</a:t>
            </a:r>
            <a:r>
              <a:rPr lang="el-GR" dirty="0"/>
              <a:t>. Αθήνα: Εκδόσεις Αλεξάνδρεια</a:t>
            </a:r>
          </a:p>
          <a:p>
            <a:r>
              <a:rPr lang="el-GR" dirty="0" smtClean="0"/>
              <a:t>Σκούρας</a:t>
            </a:r>
            <a:r>
              <a:rPr lang="el-GR" dirty="0"/>
              <a:t>, Φ., </a:t>
            </a:r>
            <a:r>
              <a:rPr lang="el-GR" dirty="0" err="1"/>
              <a:t>Χατζηδήμος</a:t>
            </a:r>
            <a:r>
              <a:rPr lang="el-GR" dirty="0"/>
              <a:t>, Α. , </a:t>
            </a:r>
            <a:r>
              <a:rPr lang="el-GR" dirty="0" err="1"/>
              <a:t>Καλούτσης</a:t>
            </a:r>
            <a:r>
              <a:rPr lang="el-GR" dirty="0"/>
              <a:t>, Α. και Παπαδημητρίου, Γ., (1991). </a:t>
            </a:r>
            <a:r>
              <a:rPr lang="el-GR" i="1" dirty="0"/>
              <a:t>Η ψυχοπαθολογία της πείνας, του φόβου και του άγχους: Νευρώσεις και ψυχονευρώσεις</a:t>
            </a:r>
            <a:r>
              <a:rPr lang="el-GR" dirty="0"/>
              <a:t>. Αθήνα: Οδυσσέας-</a:t>
            </a:r>
            <a:r>
              <a:rPr lang="el-GR" dirty="0" err="1"/>
              <a:t>Τρίαψις</a:t>
            </a:r>
            <a:r>
              <a:rPr lang="el-GR" dirty="0"/>
              <a:t> Λόγος </a:t>
            </a:r>
            <a:r>
              <a:rPr lang="el-GR" dirty="0" smtClean="0"/>
              <a:t>3</a:t>
            </a:r>
          </a:p>
          <a:p>
            <a:r>
              <a:rPr lang="el-GR" dirty="0" err="1" smtClean="0"/>
              <a:t>Χαραλαμπίδης</a:t>
            </a:r>
            <a:r>
              <a:rPr lang="el-GR" dirty="0"/>
              <a:t>, Μενέλαος, (2012). </a:t>
            </a:r>
            <a:r>
              <a:rPr lang="el-GR" i="1" dirty="0"/>
              <a:t>Η εμπειρία της κατοχής και της αντίστασης στην Αθήνα</a:t>
            </a:r>
            <a:r>
              <a:rPr lang="el-GR" dirty="0"/>
              <a:t>. Αθήνα: Εκδόσεις </a:t>
            </a:r>
            <a:r>
              <a:rPr lang="el-GR" dirty="0" smtClean="0"/>
              <a:t>Αλεξάνδρεια</a:t>
            </a:r>
            <a:endParaRPr lang="en-US" dirty="0" smtClean="0"/>
          </a:p>
          <a:p>
            <a:pPr>
              <a:buNone/>
            </a:pPr>
            <a:endParaRPr lang="en-US" dirty="0" smtClean="0">
              <a:solidFill>
                <a:srgbClr val="FF0000"/>
              </a:solidFill>
            </a:endParaRPr>
          </a:p>
          <a:p>
            <a:pPr>
              <a:buNone/>
            </a:pPr>
            <a:endParaRPr lang="en-US" dirty="0" smtClean="0">
              <a:solidFill>
                <a:srgbClr val="FF0000"/>
              </a:solidFill>
            </a:endParaRPr>
          </a:p>
          <a:p>
            <a:pPr>
              <a:buNone/>
            </a:pPr>
            <a:r>
              <a:rPr lang="en-US" dirty="0" smtClean="0">
                <a:solidFill>
                  <a:srgbClr val="FF0000"/>
                </a:solidFill>
              </a:rPr>
              <a:t>Video:</a:t>
            </a:r>
            <a:r>
              <a:rPr lang="el-GR" b="1" dirty="0" smtClean="0">
                <a:solidFill>
                  <a:srgbClr val="FF0000"/>
                </a:solidFill>
              </a:rPr>
              <a:t>Ο φόβος μπροστά στον φόβο </a:t>
            </a:r>
          </a:p>
          <a:p>
            <a:pPr>
              <a:buNone/>
            </a:pPr>
            <a:r>
              <a:rPr lang="en-US" dirty="0" smtClean="0">
                <a:hlinkClick r:id="rId2"/>
              </a:rPr>
              <a:t>http://www.stokokkino.gr/article/1000000000008634</a:t>
            </a:r>
            <a:endParaRPr lang="en-US" dirty="0" smtClean="0"/>
          </a:p>
          <a:p>
            <a:pPr>
              <a:buNone/>
            </a:pPr>
            <a:endParaRPr lang="en-US" dirty="0" smtClean="0"/>
          </a:p>
          <a:p>
            <a:endParaRPr lang="el-GR" dirty="0"/>
          </a:p>
          <a:p>
            <a:endParaRPr lang="el-GR" dirty="0"/>
          </a:p>
          <a:p>
            <a:pPr marL="0" indent="0">
              <a:buNone/>
            </a:pPr>
            <a:endParaRPr lang="en-GB" dirty="0" smtClean="0"/>
          </a:p>
        </p:txBody>
      </p:sp>
    </p:spTree>
    <p:extLst>
      <p:ext uri="{BB962C8B-B14F-4D97-AF65-F5344CB8AC3E}">
        <p14:creationId xmlns="" xmlns:p14="http://schemas.microsoft.com/office/powerpoint/2010/main" val="6530061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62000" y="5373216"/>
            <a:ext cx="6781800" cy="798984"/>
          </a:xfrm>
        </p:spPr>
        <p:txBody>
          <a:bodyPr>
            <a:normAutofit fontScale="90000"/>
          </a:bodyPr>
          <a:lstStyle/>
          <a:p>
            <a:r>
              <a:rPr lang="el-GR" dirty="0" err="1"/>
              <a:t>Barry</a:t>
            </a:r>
            <a:r>
              <a:rPr lang="el-GR" dirty="0"/>
              <a:t> </a:t>
            </a:r>
            <a:r>
              <a:rPr lang="el-GR" dirty="0" err="1"/>
              <a:t>Glassner</a:t>
            </a:r>
            <a:r>
              <a:rPr lang="el-GR" dirty="0"/>
              <a:t> </a:t>
            </a:r>
          </a:p>
        </p:txBody>
      </p:sp>
      <p:sp>
        <p:nvSpPr>
          <p:cNvPr id="3" name="Θέση περιεχομένου 2"/>
          <p:cNvSpPr>
            <a:spLocks noGrp="1"/>
          </p:cNvSpPr>
          <p:nvPr>
            <p:ph idx="1"/>
          </p:nvPr>
        </p:nvSpPr>
        <p:spPr>
          <a:xfrm>
            <a:off x="899593" y="1556793"/>
            <a:ext cx="7056784" cy="3888432"/>
          </a:xfrm>
        </p:spPr>
        <p:txBody>
          <a:bodyPr>
            <a:normAutofit fontScale="92500" lnSpcReduction="10000"/>
          </a:bodyPr>
          <a:lstStyle/>
          <a:p>
            <a:r>
              <a:rPr lang="el-GR" dirty="0" smtClean="0"/>
              <a:t>Πάνω στο φόβο έχει δομηθεί ολόκληρο το σύστημα ελέγχου των πολιτών από τους πολιτικούς και τα μέσα μαζικής ενημέρωσης, προκειμένου να επωφεληθούν οικονομικά και να ασκήσουν περαιτέρω έλεγχο και εξουσία χωρίς λογοδοσία. </a:t>
            </a:r>
          </a:p>
          <a:p>
            <a:r>
              <a:rPr lang="el-GR" dirty="0" smtClean="0"/>
              <a:t>Τα μέσα μαζικής ενημέρωσης στις ΗΠΑ είναι υπεύθυνα σε μεγάλο  βαθμό για τους συλλογικούς φόβους των πολιτών. </a:t>
            </a:r>
          </a:p>
          <a:p>
            <a:r>
              <a:rPr lang="el-GR" dirty="0"/>
              <a:t>Ο</a:t>
            </a:r>
            <a:r>
              <a:rPr lang="el-GR" dirty="0" smtClean="0"/>
              <a:t>ι πολιτικοί έχουν σημαντικό μερίδιο στη διασπορά του φόβου με στόχο την επανεκλογή τους, ιδιαίτερα σε ζητήματα όπως η δημόσια υγεία και η μετανάστευση. </a:t>
            </a:r>
          </a:p>
          <a:p>
            <a:pPr marL="0" indent="0">
              <a:buNone/>
            </a:pPr>
            <a:endParaRPr lang="el-GR" dirty="0"/>
          </a:p>
        </p:txBody>
      </p:sp>
    </p:spTree>
    <p:extLst>
      <p:ext uri="{BB962C8B-B14F-4D97-AF65-F5344CB8AC3E}">
        <p14:creationId xmlns="" xmlns:p14="http://schemas.microsoft.com/office/powerpoint/2010/main" val="11203895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
            </a:r>
            <a:br>
              <a:rPr lang="el-GR" dirty="0" smtClean="0"/>
            </a:br>
            <a:r>
              <a:rPr lang="el-GR" dirty="0" smtClean="0"/>
              <a:t>Ο φόβος μπροστά στον φόβο </a:t>
            </a:r>
            <a:endParaRPr lang="el-GR" dirty="0"/>
          </a:p>
        </p:txBody>
      </p:sp>
      <p:sp>
        <p:nvSpPr>
          <p:cNvPr id="3" name="Θέση περιεχομένου 2"/>
          <p:cNvSpPr>
            <a:spLocks noGrp="1"/>
          </p:cNvSpPr>
          <p:nvPr>
            <p:ph idx="1"/>
          </p:nvPr>
        </p:nvSpPr>
        <p:spPr/>
        <p:txBody>
          <a:bodyPr>
            <a:normAutofit fontScale="92500" lnSpcReduction="10000"/>
          </a:bodyPr>
          <a:lstStyle/>
          <a:p>
            <a:r>
              <a:rPr lang="el-GR" dirty="0" smtClean="0"/>
              <a:t>Η επίδραση </a:t>
            </a:r>
            <a:r>
              <a:rPr lang="el-GR" dirty="0"/>
              <a:t>των ΜΜΕ στην καλλιέργεια του φόβου και του </a:t>
            </a:r>
            <a:r>
              <a:rPr lang="el-GR" dirty="0" smtClean="0"/>
              <a:t>άγχους είναι σημαντική ιδιαίτερα </a:t>
            </a:r>
            <a:r>
              <a:rPr lang="el-GR" dirty="0"/>
              <a:t>σε θέματα όπως η ασφάλεια και η βία  στη γειτονιά. </a:t>
            </a:r>
            <a:endParaRPr lang="en-US" dirty="0" smtClean="0"/>
          </a:p>
          <a:p>
            <a:pPr>
              <a:buNone/>
            </a:pPr>
            <a:endParaRPr lang="el-GR" dirty="0" smtClean="0"/>
          </a:p>
          <a:p>
            <a:r>
              <a:rPr lang="el-GR" dirty="0" smtClean="0"/>
              <a:t>Τα μέσα </a:t>
            </a:r>
            <a:r>
              <a:rPr lang="el-GR" dirty="0"/>
              <a:t>μαζικής ενημέρωσης καλλιεργούν τον ατομικό και συλλογικό φόβο με αναφορές σε ακραίες ιστορίες που, ενώ στατιστικά είναι απίθανο να συμβούν, δημιουργούν αίσθηση κινδύνου για τη σωματική υγεία των πολιτών</a:t>
            </a:r>
            <a:r>
              <a:rPr lang="el-GR" dirty="0" smtClean="0"/>
              <a:t>. </a:t>
            </a:r>
            <a:endParaRPr lang="en-US" dirty="0" smtClean="0"/>
          </a:p>
          <a:p>
            <a:pPr>
              <a:buNone/>
            </a:pPr>
            <a:endParaRPr lang="el-GR" dirty="0" smtClean="0"/>
          </a:p>
          <a:p>
            <a:r>
              <a:rPr lang="el-GR" dirty="0" smtClean="0">
                <a:solidFill>
                  <a:srgbClr val="FF0000"/>
                </a:solidFill>
              </a:rPr>
              <a:t>Δείτε το </a:t>
            </a:r>
            <a:r>
              <a:rPr lang="en-US" dirty="0" smtClean="0">
                <a:solidFill>
                  <a:srgbClr val="FF0000"/>
                </a:solidFill>
              </a:rPr>
              <a:t>video:</a:t>
            </a:r>
            <a:r>
              <a:rPr lang="el-GR" b="1" dirty="0" smtClean="0">
                <a:solidFill>
                  <a:srgbClr val="FF0000"/>
                </a:solidFill>
              </a:rPr>
              <a:t>Ο </a:t>
            </a:r>
            <a:r>
              <a:rPr lang="el-GR" b="1" dirty="0" smtClean="0">
                <a:solidFill>
                  <a:srgbClr val="FF0000"/>
                </a:solidFill>
              </a:rPr>
              <a:t>φόβος μπροστά στον φόβο </a:t>
            </a:r>
          </a:p>
          <a:p>
            <a:pPr>
              <a:buNone/>
            </a:pPr>
            <a:r>
              <a:rPr lang="en-US" dirty="0" smtClean="0">
                <a:hlinkClick r:id="rId2"/>
              </a:rPr>
              <a:t>http</a:t>
            </a:r>
            <a:r>
              <a:rPr lang="en-US" dirty="0" smtClean="0">
                <a:hlinkClick r:id="rId2"/>
              </a:rPr>
              <a:t>://www.stokokkino.gr/article/1000000000008634</a:t>
            </a:r>
            <a:r>
              <a:rPr lang="en-US" dirty="0" smtClean="0">
                <a:hlinkClick r:id="rId2"/>
              </a:rPr>
              <a:t>/</a:t>
            </a:r>
            <a:endParaRPr lang="el-GR" dirty="0" smtClean="0"/>
          </a:p>
          <a:p>
            <a:endParaRPr lang="el-GR" dirty="0"/>
          </a:p>
        </p:txBody>
      </p:sp>
    </p:spTree>
    <p:extLst>
      <p:ext uri="{BB962C8B-B14F-4D97-AF65-F5344CB8AC3E}">
        <p14:creationId xmlns="" xmlns:p14="http://schemas.microsoft.com/office/powerpoint/2010/main" val="4876205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Ψυχολογικές θεωρίες </a:t>
            </a:r>
            <a:endParaRPr lang="el-GR" dirty="0"/>
          </a:p>
        </p:txBody>
      </p:sp>
      <p:sp>
        <p:nvSpPr>
          <p:cNvPr id="3" name="Θέση περιεχομένου 2"/>
          <p:cNvSpPr>
            <a:spLocks noGrp="1"/>
          </p:cNvSpPr>
          <p:nvPr>
            <p:ph idx="1"/>
          </p:nvPr>
        </p:nvSpPr>
        <p:spPr/>
        <p:txBody>
          <a:bodyPr>
            <a:normAutofit/>
          </a:bodyPr>
          <a:lstStyle/>
          <a:p>
            <a:r>
              <a:rPr lang="el-GR" dirty="0" smtClean="0"/>
              <a:t>Ο φόβος ως συναίσθημα προκαλείται από την αναμονή κάποιου πραγματικού ή κάποιου πλασματικού γεγονότος</a:t>
            </a:r>
          </a:p>
          <a:p>
            <a:r>
              <a:rPr lang="el-GR" dirty="0" smtClean="0"/>
              <a:t>Το γεγονός αυτό θεωρείται απειλητικό από το άτομο για την ύπαρξη και την ισορροπία του. </a:t>
            </a:r>
          </a:p>
          <a:p>
            <a:r>
              <a:rPr lang="el-GR" dirty="0"/>
              <a:t>Ε</a:t>
            </a:r>
            <a:r>
              <a:rPr lang="el-GR" dirty="0" smtClean="0"/>
              <a:t>κτός από τον κλασικό φόβο του θανάτου, κυριαρχούν και άλλοι βασικοί φόβοι στη βάση των οποίων κατασκευάζονται και όλοι οι υπόλοιποι. </a:t>
            </a:r>
          </a:p>
          <a:p>
            <a:r>
              <a:rPr lang="el-GR" dirty="0" smtClean="0"/>
              <a:t>Η κρίση αναζωπυρώνει τρεις βασικούς ατομικούς και συλλογικούς φόβους.</a:t>
            </a:r>
          </a:p>
          <a:p>
            <a:pPr marL="0" indent="0">
              <a:buNone/>
            </a:pPr>
            <a:endParaRPr lang="el-GR" dirty="0"/>
          </a:p>
        </p:txBody>
      </p:sp>
    </p:spTree>
    <p:extLst>
      <p:ext uri="{BB962C8B-B14F-4D97-AF65-F5344CB8AC3E}">
        <p14:creationId xmlns="" xmlns:p14="http://schemas.microsoft.com/office/powerpoint/2010/main" val="29754117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Ο φόβος και το κακό είναι σιαμαία </a:t>
            </a:r>
            <a:r>
              <a:rPr lang="el-GR" dirty="0" smtClean="0"/>
              <a:t>δίδυμα, </a:t>
            </a:r>
            <a:r>
              <a:rPr lang="el-GR" dirty="0" err="1" smtClean="0"/>
              <a:t>Bauman</a:t>
            </a:r>
            <a:endParaRPr lang="el-GR" dirty="0"/>
          </a:p>
        </p:txBody>
      </p:sp>
      <p:sp>
        <p:nvSpPr>
          <p:cNvPr id="3" name="Θέση περιεχομένου 2"/>
          <p:cNvSpPr>
            <a:spLocks noGrp="1"/>
          </p:cNvSpPr>
          <p:nvPr>
            <p:ph idx="1"/>
          </p:nvPr>
        </p:nvSpPr>
        <p:spPr/>
        <p:txBody>
          <a:bodyPr>
            <a:normAutofit fontScale="85000" lnSpcReduction="10000"/>
          </a:bodyPr>
          <a:lstStyle/>
          <a:p>
            <a:r>
              <a:rPr lang="el-GR" dirty="0" smtClean="0"/>
              <a:t>Σε περιόδους έντονης οικονομικής και κοινωνικής κρίσης, η γενικευμένη αίσθηση φόβου η οποία καλλιεργείται συστηματικά ως μηχανισμός ελέγχου της αντίστασης των μαζών, βιώνεται από ορισμένα άτομα με μεγάλη ένταση, συχνά ανεξαρτήτως των πραγματικών ατομικών τους συνθηκών. </a:t>
            </a:r>
          </a:p>
          <a:p>
            <a:r>
              <a:rPr lang="el-GR" dirty="0" smtClean="0"/>
              <a:t>Από ψυχολογικής πλευράς κάθε άνθρωπος βιώνει διαφορετικά τις καταστάσεις και τα ερεθίσματα του περιβάλλοντος τα οποία ενδέχεται να προκαλέσουν φόβο. </a:t>
            </a:r>
          </a:p>
          <a:p>
            <a:r>
              <a:rPr lang="el-GR" dirty="0" smtClean="0"/>
              <a:t>Η διαφορετικότητα στο βίωμα του φόβου σχετίζεται με τις εμπειρίες κάθε ατόμου, την ιδιοσυγκρασία του, τους μηχανισμούς που έχει αναπτύξει προκειμένου να επεξεργάζεται και να αντιμετωπίζει καταστάσεις που δημιουργούν κίνδυνο για τον ίδιο ή προσφιλή του πρόσωπα. </a:t>
            </a:r>
          </a:p>
        </p:txBody>
      </p:sp>
    </p:spTree>
    <p:extLst>
      <p:ext uri="{BB962C8B-B14F-4D97-AF65-F5344CB8AC3E}">
        <p14:creationId xmlns="" xmlns:p14="http://schemas.microsoft.com/office/powerpoint/2010/main" val="39890189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Οι κυρίαρχοι φόβοι</a:t>
            </a:r>
            <a:endParaRPr lang="el-GR" dirty="0"/>
          </a:p>
        </p:txBody>
      </p:sp>
      <p:sp>
        <p:nvSpPr>
          <p:cNvPr id="3" name="Θέση περιεχομένου 2"/>
          <p:cNvSpPr>
            <a:spLocks noGrp="1"/>
          </p:cNvSpPr>
          <p:nvPr>
            <p:ph idx="1"/>
          </p:nvPr>
        </p:nvSpPr>
        <p:spPr/>
        <p:txBody>
          <a:bodyPr>
            <a:normAutofit lnSpcReduction="10000"/>
          </a:bodyPr>
          <a:lstStyle/>
          <a:p>
            <a:r>
              <a:rPr lang="el-GR" dirty="0" smtClean="0"/>
              <a:t>Ο φόβος </a:t>
            </a:r>
            <a:r>
              <a:rPr lang="el-GR" dirty="0"/>
              <a:t>της απώλειας της αυτονομίας </a:t>
            </a:r>
            <a:r>
              <a:rPr lang="el-GR" dirty="0" smtClean="0"/>
              <a:t>που αφορά </a:t>
            </a:r>
            <a:r>
              <a:rPr lang="el-GR" dirty="0"/>
              <a:t>και την απώλεια των κοινωνικών σχέσεων και </a:t>
            </a:r>
            <a:r>
              <a:rPr lang="el-GR" dirty="0" smtClean="0"/>
              <a:t>αλληλεπιδράσεων</a:t>
            </a:r>
          </a:p>
          <a:p>
            <a:r>
              <a:rPr lang="el-GR" dirty="0" smtClean="0"/>
              <a:t>φόβος </a:t>
            </a:r>
            <a:r>
              <a:rPr lang="el-GR" dirty="0"/>
              <a:t>του αποχωρισμού, της εγκατάλειψης, της απόρριψης, της απώλειας του σεβασμού, της μετάβασης στην κατάσταση του μη-προσώπου, δηλαδή του ατόμου που κανείς δε θέλει, δεν εκτιμά και εν τέλει συνολικά απορρίπτει και </a:t>
            </a:r>
            <a:endParaRPr lang="el-GR" dirty="0" smtClean="0"/>
          </a:p>
          <a:p>
            <a:r>
              <a:rPr lang="el-GR" dirty="0" smtClean="0"/>
              <a:t>Ο φόβος </a:t>
            </a:r>
            <a:r>
              <a:rPr lang="el-GR" dirty="0"/>
              <a:t>του εξευτελισμού, της ντροπής, της αυτό-απόρριψης, ο οποίος απειλεί τη συνοχή του εγώ και την αίσθηση  </a:t>
            </a:r>
            <a:r>
              <a:rPr lang="el-GR" dirty="0" err="1"/>
              <a:t>αυταξίας</a:t>
            </a:r>
            <a:r>
              <a:rPr lang="el-GR" dirty="0"/>
              <a:t>. </a:t>
            </a:r>
          </a:p>
          <a:p>
            <a:endParaRPr lang="el-GR" dirty="0"/>
          </a:p>
        </p:txBody>
      </p:sp>
    </p:spTree>
    <p:extLst>
      <p:ext uri="{BB962C8B-B14F-4D97-AF65-F5344CB8AC3E}">
        <p14:creationId xmlns="" xmlns:p14="http://schemas.microsoft.com/office/powerpoint/2010/main" val="27311744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Κρίση και φόβος</a:t>
            </a:r>
            <a:endParaRPr lang="el-GR" dirty="0"/>
          </a:p>
        </p:txBody>
      </p:sp>
      <p:sp>
        <p:nvSpPr>
          <p:cNvPr id="3" name="Θέση περιεχομένου 2"/>
          <p:cNvSpPr>
            <a:spLocks noGrp="1"/>
          </p:cNvSpPr>
          <p:nvPr>
            <p:ph idx="1"/>
          </p:nvPr>
        </p:nvSpPr>
        <p:spPr/>
        <p:txBody>
          <a:bodyPr>
            <a:normAutofit fontScale="70000" lnSpcReduction="20000"/>
          </a:bodyPr>
          <a:lstStyle/>
          <a:p>
            <a:r>
              <a:rPr lang="el-GR" dirty="0" smtClean="0"/>
              <a:t>Η κρίση αναζωπυρώνει σε ατομικό επίπεδο το φόβο της αποτυχίας, της απόρριψης και της κριτικής. </a:t>
            </a:r>
          </a:p>
          <a:p>
            <a:r>
              <a:rPr lang="el-GR" dirty="0" smtClean="0"/>
              <a:t>Ο φόβος κυριαρχεί όταν τα άτομα βιώνουν μια κατάσταση την οποία αισθάνονται ότι δεν μπορούν να ελέγξουν. </a:t>
            </a:r>
          </a:p>
          <a:p>
            <a:r>
              <a:rPr lang="el-GR" dirty="0" smtClean="0"/>
              <a:t>Ο φόβος για την απώλεια της αυτονομίας τροφοδοτείται εύκολα λόγω της απειλούμενης απώλεια της εργασίας.</a:t>
            </a:r>
          </a:p>
          <a:p>
            <a:r>
              <a:rPr lang="el-GR" dirty="0" smtClean="0"/>
              <a:t>Η απώλεια της εργασίας συνδέεται με την απώλεια των κοινωνικών σχέσεων</a:t>
            </a:r>
          </a:p>
          <a:p>
            <a:r>
              <a:rPr lang="el-GR" dirty="0" smtClean="0"/>
              <a:t>Ο φαύλος κύκλος αυτής της αλυσίδας οδηγεί το άτομο να αισθάνεται το φόβο της κριτικής και της απόρριψης των άλλων για τις επιλογές της ζωής του αλλά και την απόρριψη του ίδιου του εγώ ως ‘αποτυχημένο’ για επιβίωση. </a:t>
            </a:r>
          </a:p>
          <a:p>
            <a:r>
              <a:rPr lang="el-GR" dirty="0" smtClean="0"/>
              <a:t>Οι ματαιώσεις που συνοδεύουν την απώλεια της εργασίας, σε συνδυασμό με αισθήματα ανασφάλειας και ντροπής, οδηγούν αρκετά άτομα σε άγχος την περίοδο της οικονομικής κρίσης, το οποίο εκδηλώνεται τόσο μέσα από σωματικές ασθένειες όσο και μέσα από προβλήματα συμπεριφοράς και σχέσεων.</a:t>
            </a:r>
            <a:endParaRPr lang="el-GR" dirty="0"/>
          </a:p>
        </p:txBody>
      </p:sp>
    </p:spTree>
    <p:extLst>
      <p:ext uri="{BB962C8B-B14F-4D97-AF65-F5344CB8AC3E}">
        <p14:creationId xmlns="" xmlns:p14="http://schemas.microsoft.com/office/powerpoint/2010/main" val="27411987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400" dirty="0" smtClean="0"/>
              <a:t>Η </a:t>
            </a:r>
            <a:r>
              <a:rPr lang="el-GR" sz="2400" dirty="0"/>
              <a:t>ψυχοπαθολογία της πείνας, του φόβου και του </a:t>
            </a:r>
            <a:r>
              <a:rPr lang="el-GR" sz="2400" dirty="0" smtClean="0"/>
              <a:t>άγχους</a:t>
            </a:r>
            <a:r>
              <a:rPr lang="el-GR" sz="2400" dirty="0"/>
              <a:t/>
            </a:r>
            <a:br>
              <a:rPr lang="el-GR" sz="2400" dirty="0"/>
            </a:br>
            <a:r>
              <a:rPr lang="el-GR" sz="1600" dirty="0" smtClean="0"/>
              <a:t> (</a:t>
            </a:r>
            <a:r>
              <a:rPr lang="el-GR" sz="1600" dirty="0"/>
              <a:t>Σκούρας, </a:t>
            </a:r>
            <a:r>
              <a:rPr lang="el-GR" sz="1600" dirty="0" err="1"/>
              <a:t>Χατζηδήμος</a:t>
            </a:r>
            <a:r>
              <a:rPr lang="el-GR" sz="1600" dirty="0"/>
              <a:t>, </a:t>
            </a:r>
            <a:r>
              <a:rPr lang="el-GR" sz="1600" dirty="0" err="1"/>
              <a:t>Καλούτσης</a:t>
            </a:r>
            <a:r>
              <a:rPr lang="el-GR" sz="1600" dirty="0"/>
              <a:t> και </a:t>
            </a:r>
            <a:r>
              <a:rPr lang="el-GR" sz="1600" dirty="0" smtClean="0"/>
              <a:t>Παπαδημητρίου)</a:t>
            </a:r>
            <a:endParaRPr lang="el-GR" sz="1600" dirty="0"/>
          </a:p>
        </p:txBody>
      </p:sp>
      <p:sp>
        <p:nvSpPr>
          <p:cNvPr id="3" name="Θέση περιεχομένου 2"/>
          <p:cNvSpPr>
            <a:spLocks noGrp="1"/>
          </p:cNvSpPr>
          <p:nvPr>
            <p:ph idx="1"/>
          </p:nvPr>
        </p:nvSpPr>
        <p:spPr/>
        <p:txBody>
          <a:bodyPr>
            <a:normAutofit fontScale="85000" lnSpcReduction="20000"/>
          </a:bodyPr>
          <a:lstStyle/>
          <a:p>
            <a:r>
              <a:rPr lang="el-GR" dirty="0" smtClean="0"/>
              <a:t>Πολλοί μελετητές παρομοιάζουν τη σημερινή κοινωνική και οικονομική κατάσταση με αυτήν της περιόδου της γερμανικής κατοχής στη χώρα. </a:t>
            </a:r>
          </a:p>
          <a:p>
            <a:r>
              <a:rPr lang="el-GR" dirty="0" smtClean="0"/>
              <a:t>Αισθήματα αβεβαιότητας, συνεχούς κινδύνου και απρόβλεπτης καταστροφής αποτελούν τα κοινά χαρακτηριστικά και των δυο περιόδων. </a:t>
            </a:r>
          </a:p>
          <a:p>
            <a:r>
              <a:rPr lang="el-GR" dirty="0" smtClean="0"/>
              <a:t>Την περίοδο της γερμανικής κατοχής και τις επιπτώσεις της στην κοινωνία μελέτησαν τότε οι σε μια έρευνα πεδίου με θέμα</a:t>
            </a:r>
          </a:p>
          <a:p>
            <a:r>
              <a:rPr lang="el-GR" dirty="0" smtClean="0"/>
              <a:t>Η περίοδος της κατοχής αποτελεί χαρακτηριστικό παράδειγμα συλλογικού φόβου.</a:t>
            </a:r>
          </a:p>
          <a:p>
            <a:r>
              <a:rPr lang="el-GR" dirty="0" smtClean="0"/>
              <a:t>Έχει καταγραφεί στη συνείδηση της ελληνικής κοινωνίας.</a:t>
            </a:r>
          </a:p>
          <a:p>
            <a:r>
              <a:rPr lang="el-GR" dirty="0" smtClean="0"/>
              <a:t>Αποτελεί σημείο αναφοράς για τη φτώχεια, τη δυστυχία, τη ντροπή,  την προδοσία αλλά και για πράξεις που χαρακτηρίζονται από ηρωισμό, αυταπάρνηση και αντίσταση . </a:t>
            </a:r>
          </a:p>
          <a:p>
            <a:endParaRPr lang="el-GR" dirty="0"/>
          </a:p>
        </p:txBody>
      </p:sp>
    </p:spTree>
    <p:extLst>
      <p:ext uri="{BB962C8B-B14F-4D97-AF65-F5344CB8AC3E}">
        <p14:creationId xmlns="" xmlns:p14="http://schemas.microsoft.com/office/powerpoint/2010/main" val="178113668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emplate>
  <TotalTime>229</TotalTime>
  <Words>2486</Words>
  <Application>Microsoft Office PowerPoint</Application>
  <PresentationFormat>Προβολή στην οθόνη (4:3)</PresentationFormat>
  <Paragraphs>155</Paragraphs>
  <Slides>22</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22</vt:i4>
      </vt:variant>
    </vt:vector>
  </HeadingPairs>
  <TitlesOfParts>
    <vt:vector size="23" baseType="lpstr">
      <vt:lpstr>NewsPrint</vt:lpstr>
      <vt:lpstr>ΑΤΟΜΙΚΟΙ, ΣΥΛΛΟΓΙΚΟΙ, ΠΟΛΙΤΙΚΟΙ ΦΟΒΟΙ ΚΑΙ ΕΝΟΧΕΣ</vt:lpstr>
      <vt:lpstr>Διάχυτος φόβος και απειλές  </vt:lpstr>
      <vt:lpstr>Barry Glassner </vt:lpstr>
      <vt:lpstr> Ο φόβος μπροστά στον φόβο </vt:lpstr>
      <vt:lpstr>Ψυχολογικές θεωρίες </vt:lpstr>
      <vt:lpstr>Ο φόβος και το κακό είναι σιαμαία δίδυμα, Bauman</vt:lpstr>
      <vt:lpstr>Οι κυρίαρχοι φόβοι</vt:lpstr>
      <vt:lpstr>Κρίση και φόβος</vt:lpstr>
      <vt:lpstr>Η ψυχοπαθολογία της πείνας, του φόβου και του άγχους  (Σκούρας, Χατζηδήμος, Καλούτσης και Παπαδημητρίου)</vt:lpstr>
      <vt:lpstr>Ανθεκτικότητα ή αντοχή (resilience) </vt:lpstr>
      <vt:lpstr>Ο φόβος της κατάρρευσης</vt:lpstr>
      <vt:lpstr>Μετά-τραυματικό άγχος</vt:lpstr>
      <vt:lpstr>Οι ρίζες των φόβων</vt:lpstr>
      <vt:lpstr>Σύγχρονοι φόβοι</vt:lpstr>
      <vt:lpstr>Η έκφραση και ενίσχυση του φόβου</vt:lpstr>
      <vt:lpstr>Νέο-φιλελευθερισμός και φόβος</vt:lpstr>
      <vt:lpstr>Το εργαστήριο παραγωγής συλλογικών φόβων</vt:lpstr>
      <vt:lpstr>Οι καλλιεργητές των φόβων</vt:lpstr>
      <vt:lpstr>Επιπτώσεις του φόβου</vt:lpstr>
      <vt:lpstr>Ο ‘εχθρός’ και ο πολιτικός φόβος</vt:lpstr>
      <vt:lpstr>Συμπεράσματα</vt:lpstr>
      <vt:lpstr>Προτεινόμενη βιβλιογραφία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ΑΤΟΜΙΚΟΙ, ΣΥΛΛΟΓΙΚΟΙ, ΠΟΛΙΤΙΚΟΙ ΦΟΒΟΙ ΚΑΙ ΕΝΟΧΕΣ</dc:title>
  <dc:creator>Anna Tsiboukli</dc:creator>
  <cp:lastModifiedBy>User</cp:lastModifiedBy>
  <cp:revision>20</cp:revision>
  <dcterms:created xsi:type="dcterms:W3CDTF">2015-06-11T11:49:06Z</dcterms:created>
  <dcterms:modified xsi:type="dcterms:W3CDTF">2015-11-14T10:00:53Z</dcterms:modified>
</cp:coreProperties>
</file>