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63" r:id="rId2"/>
    <p:sldId id="257" r:id="rId3"/>
    <p:sldId id="258" r:id="rId4"/>
    <p:sldId id="264" r:id="rId5"/>
    <p:sldId id="265" r:id="rId6"/>
  </p:sldIdLst>
  <p:sldSz cx="7561263" cy="1069181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46" d="100"/>
          <a:sy n="46" d="100"/>
        </p:scale>
        <p:origin x="2040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7095" y="1749795"/>
            <a:ext cx="6427074" cy="3722335"/>
          </a:xfrm>
        </p:spPr>
        <p:txBody>
          <a:bodyPr anchor="b"/>
          <a:lstStyle>
            <a:lvl1pPr algn="ctr">
              <a:defRPr sz="496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5158" y="5615678"/>
            <a:ext cx="5670947" cy="2581379"/>
          </a:xfrm>
        </p:spPr>
        <p:txBody>
          <a:bodyPr/>
          <a:lstStyle>
            <a:lvl1pPr marL="0" indent="0" algn="ctr">
              <a:buNone/>
              <a:defRPr sz="1985"/>
            </a:lvl1pPr>
            <a:lvl2pPr marL="378059" indent="0" algn="ctr">
              <a:buNone/>
              <a:defRPr sz="1654"/>
            </a:lvl2pPr>
            <a:lvl3pPr marL="756117" indent="0" algn="ctr">
              <a:buNone/>
              <a:defRPr sz="1488"/>
            </a:lvl3pPr>
            <a:lvl4pPr marL="1134176" indent="0" algn="ctr">
              <a:buNone/>
              <a:defRPr sz="1323"/>
            </a:lvl4pPr>
            <a:lvl5pPr marL="1512235" indent="0" algn="ctr">
              <a:buNone/>
              <a:defRPr sz="1323"/>
            </a:lvl5pPr>
            <a:lvl6pPr marL="1890293" indent="0" algn="ctr">
              <a:buNone/>
              <a:defRPr sz="1323"/>
            </a:lvl6pPr>
            <a:lvl7pPr marL="2268352" indent="0" algn="ctr">
              <a:buNone/>
              <a:defRPr sz="1323"/>
            </a:lvl7pPr>
            <a:lvl8pPr marL="2646411" indent="0" algn="ctr">
              <a:buNone/>
              <a:defRPr sz="1323"/>
            </a:lvl8pPr>
            <a:lvl9pPr marL="3024469" indent="0" algn="ctr">
              <a:buNone/>
              <a:defRPr sz="1323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060C-31C4-475D-B71D-A9CB195C3DB6}" type="datetimeFigureOut">
              <a:rPr lang="el-GR" smtClean="0"/>
              <a:t>20/11/2023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30215-83D9-4228-97B1-81695CF852E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54260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060C-31C4-475D-B71D-A9CB195C3DB6}" type="datetimeFigureOut">
              <a:rPr lang="el-GR" smtClean="0"/>
              <a:t>20/11/2023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30215-83D9-4228-97B1-81695CF852E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79678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11029" y="569240"/>
            <a:ext cx="1630397" cy="906081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837" y="569240"/>
            <a:ext cx="4796676" cy="906081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060C-31C4-475D-B71D-A9CB195C3DB6}" type="datetimeFigureOut">
              <a:rPr lang="el-GR" smtClean="0"/>
              <a:t>20/11/2023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30215-83D9-4228-97B1-81695CF852E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301607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060C-31C4-475D-B71D-A9CB195C3DB6}" type="datetimeFigureOut">
              <a:rPr lang="el-GR" smtClean="0"/>
              <a:t>20/11/2023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30215-83D9-4228-97B1-81695CF852E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922395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899" y="2665532"/>
            <a:ext cx="6521589" cy="4447496"/>
          </a:xfrm>
        </p:spPr>
        <p:txBody>
          <a:bodyPr anchor="b"/>
          <a:lstStyle>
            <a:lvl1pPr>
              <a:defRPr sz="496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899" y="7155103"/>
            <a:ext cx="6521589" cy="2338833"/>
          </a:xfrm>
        </p:spPr>
        <p:txBody>
          <a:bodyPr/>
          <a:lstStyle>
            <a:lvl1pPr marL="0" indent="0">
              <a:buNone/>
              <a:defRPr sz="1985">
                <a:solidFill>
                  <a:schemeClr val="tx1"/>
                </a:solidFill>
              </a:defRPr>
            </a:lvl1pPr>
            <a:lvl2pPr marL="378059" indent="0">
              <a:buNone/>
              <a:defRPr sz="1654">
                <a:solidFill>
                  <a:schemeClr val="tx1">
                    <a:tint val="75000"/>
                  </a:schemeClr>
                </a:solidFill>
              </a:defRPr>
            </a:lvl2pPr>
            <a:lvl3pPr marL="756117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417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2235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9029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835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641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44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060C-31C4-475D-B71D-A9CB195C3DB6}" type="datetimeFigureOut">
              <a:rPr lang="el-GR" smtClean="0"/>
              <a:t>20/11/2023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30215-83D9-4228-97B1-81695CF852E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699595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837" y="2846200"/>
            <a:ext cx="3213537" cy="678385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889" y="2846200"/>
            <a:ext cx="3213537" cy="6783857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060C-31C4-475D-B71D-A9CB195C3DB6}" type="datetimeFigureOut">
              <a:rPr lang="el-GR" smtClean="0"/>
              <a:t>20/11/2023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30215-83D9-4228-97B1-81695CF852E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96295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822" y="569242"/>
            <a:ext cx="6521589" cy="20665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823" y="2620980"/>
            <a:ext cx="3198768" cy="1284502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8059" indent="0">
              <a:buNone/>
              <a:defRPr sz="1654" b="1"/>
            </a:lvl2pPr>
            <a:lvl3pPr marL="756117" indent="0">
              <a:buNone/>
              <a:defRPr sz="1488" b="1"/>
            </a:lvl3pPr>
            <a:lvl4pPr marL="1134176" indent="0">
              <a:buNone/>
              <a:defRPr sz="1323" b="1"/>
            </a:lvl4pPr>
            <a:lvl5pPr marL="1512235" indent="0">
              <a:buNone/>
              <a:defRPr sz="1323" b="1"/>
            </a:lvl5pPr>
            <a:lvl6pPr marL="1890293" indent="0">
              <a:buNone/>
              <a:defRPr sz="1323" b="1"/>
            </a:lvl6pPr>
            <a:lvl7pPr marL="2268352" indent="0">
              <a:buNone/>
              <a:defRPr sz="1323" b="1"/>
            </a:lvl7pPr>
            <a:lvl8pPr marL="2646411" indent="0">
              <a:buNone/>
              <a:defRPr sz="1323" b="1"/>
            </a:lvl8pPr>
            <a:lvl9pPr marL="3024469" indent="0">
              <a:buNone/>
              <a:defRPr sz="1323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823" y="3905482"/>
            <a:ext cx="3198768" cy="574437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890" y="2620980"/>
            <a:ext cx="3214522" cy="1284502"/>
          </a:xfrm>
        </p:spPr>
        <p:txBody>
          <a:bodyPr anchor="b"/>
          <a:lstStyle>
            <a:lvl1pPr marL="0" indent="0">
              <a:buNone/>
              <a:defRPr sz="1985" b="1"/>
            </a:lvl1pPr>
            <a:lvl2pPr marL="378059" indent="0">
              <a:buNone/>
              <a:defRPr sz="1654" b="1"/>
            </a:lvl2pPr>
            <a:lvl3pPr marL="756117" indent="0">
              <a:buNone/>
              <a:defRPr sz="1488" b="1"/>
            </a:lvl3pPr>
            <a:lvl4pPr marL="1134176" indent="0">
              <a:buNone/>
              <a:defRPr sz="1323" b="1"/>
            </a:lvl4pPr>
            <a:lvl5pPr marL="1512235" indent="0">
              <a:buNone/>
              <a:defRPr sz="1323" b="1"/>
            </a:lvl5pPr>
            <a:lvl6pPr marL="1890293" indent="0">
              <a:buNone/>
              <a:defRPr sz="1323" b="1"/>
            </a:lvl6pPr>
            <a:lvl7pPr marL="2268352" indent="0">
              <a:buNone/>
              <a:defRPr sz="1323" b="1"/>
            </a:lvl7pPr>
            <a:lvl8pPr marL="2646411" indent="0">
              <a:buNone/>
              <a:defRPr sz="1323" b="1"/>
            </a:lvl8pPr>
            <a:lvl9pPr marL="3024469" indent="0">
              <a:buNone/>
              <a:defRPr sz="1323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890" y="3905482"/>
            <a:ext cx="3214522" cy="5744375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060C-31C4-475D-B71D-A9CB195C3DB6}" type="datetimeFigureOut">
              <a:rPr lang="el-GR" smtClean="0"/>
              <a:t>20/11/2023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30215-83D9-4228-97B1-81695CF852E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766245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060C-31C4-475D-B71D-A9CB195C3DB6}" type="datetimeFigureOut">
              <a:rPr lang="el-GR" smtClean="0"/>
              <a:t>20/11/2023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30215-83D9-4228-97B1-81695CF852E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98892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060C-31C4-475D-B71D-A9CB195C3DB6}" type="datetimeFigureOut">
              <a:rPr lang="el-GR" smtClean="0"/>
              <a:t>20/11/2023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30215-83D9-4228-97B1-81695CF852E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7195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822" y="712788"/>
            <a:ext cx="2438704" cy="2494756"/>
          </a:xfrm>
        </p:spPr>
        <p:txBody>
          <a:bodyPr anchor="b"/>
          <a:lstStyle>
            <a:lvl1pPr>
              <a:defRPr sz="2646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4522" y="1539425"/>
            <a:ext cx="3827889" cy="7598117"/>
          </a:xfrm>
        </p:spPr>
        <p:txBody>
          <a:bodyPr/>
          <a:lstStyle>
            <a:lvl1pPr>
              <a:defRPr sz="2646"/>
            </a:lvl1pPr>
            <a:lvl2pPr>
              <a:defRPr sz="2315"/>
            </a:lvl2pPr>
            <a:lvl3pPr>
              <a:defRPr sz="1985"/>
            </a:lvl3pPr>
            <a:lvl4pPr>
              <a:defRPr sz="1654"/>
            </a:lvl4pPr>
            <a:lvl5pPr>
              <a:defRPr sz="1654"/>
            </a:lvl5pPr>
            <a:lvl6pPr>
              <a:defRPr sz="1654"/>
            </a:lvl6pPr>
            <a:lvl7pPr>
              <a:defRPr sz="1654"/>
            </a:lvl7pPr>
            <a:lvl8pPr>
              <a:defRPr sz="1654"/>
            </a:lvl8pPr>
            <a:lvl9pPr>
              <a:defRPr sz="1654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822" y="3207544"/>
            <a:ext cx="2438704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8059" indent="0">
              <a:buNone/>
              <a:defRPr sz="1158"/>
            </a:lvl2pPr>
            <a:lvl3pPr marL="756117" indent="0">
              <a:buNone/>
              <a:defRPr sz="992"/>
            </a:lvl3pPr>
            <a:lvl4pPr marL="1134176" indent="0">
              <a:buNone/>
              <a:defRPr sz="827"/>
            </a:lvl4pPr>
            <a:lvl5pPr marL="1512235" indent="0">
              <a:buNone/>
              <a:defRPr sz="827"/>
            </a:lvl5pPr>
            <a:lvl6pPr marL="1890293" indent="0">
              <a:buNone/>
              <a:defRPr sz="827"/>
            </a:lvl6pPr>
            <a:lvl7pPr marL="2268352" indent="0">
              <a:buNone/>
              <a:defRPr sz="827"/>
            </a:lvl7pPr>
            <a:lvl8pPr marL="2646411" indent="0">
              <a:buNone/>
              <a:defRPr sz="827"/>
            </a:lvl8pPr>
            <a:lvl9pPr marL="3024469" indent="0">
              <a:buNone/>
              <a:defRPr sz="827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060C-31C4-475D-B71D-A9CB195C3DB6}" type="datetimeFigureOut">
              <a:rPr lang="el-GR" smtClean="0"/>
              <a:t>20/11/2023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30215-83D9-4228-97B1-81695CF852E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288583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822" y="712788"/>
            <a:ext cx="2438704" cy="2494756"/>
          </a:xfrm>
        </p:spPr>
        <p:txBody>
          <a:bodyPr anchor="b"/>
          <a:lstStyle>
            <a:lvl1pPr>
              <a:defRPr sz="2646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4522" y="1539425"/>
            <a:ext cx="3827889" cy="7598117"/>
          </a:xfrm>
        </p:spPr>
        <p:txBody>
          <a:bodyPr anchor="t"/>
          <a:lstStyle>
            <a:lvl1pPr marL="0" indent="0">
              <a:buNone/>
              <a:defRPr sz="2646"/>
            </a:lvl1pPr>
            <a:lvl2pPr marL="378059" indent="0">
              <a:buNone/>
              <a:defRPr sz="2315"/>
            </a:lvl2pPr>
            <a:lvl3pPr marL="756117" indent="0">
              <a:buNone/>
              <a:defRPr sz="1985"/>
            </a:lvl3pPr>
            <a:lvl4pPr marL="1134176" indent="0">
              <a:buNone/>
              <a:defRPr sz="1654"/>
            </a:lvl4pPr>
            <a:lvl5pPr marL="1512235" indent="0">
              <a:buNone/>
              <a:defRPr sz="1654"/>
            </a:lvl5pPr>
            <a:lvl6pPr marL="1890293" indent="0">
              <a:buNone/>
              <a:defRPr sz="1654"/>
            </a:lvl6pPr>
            <a:lvl7pPr marL="2268352" indent="0">
              <a:buNone/>
              <a:defRPr sz="1654"/>
            </a:lvl7pPr>
            <a:lvl8pPr marL="2646411" indent="0">
              <a:buNone/>
              <a:defRPr sz="1654"/>
            </a:lvl8pPr>
            <a:lvl9pPr marL="3024469" indent="0">
              <a:buNone/>
              <a:defRPr sz="1654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822" y="3207544"/>
            <a:ext cx="2438704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8059" indent="0">
              <a:buNone/>
              <a:defRPr sz="1158"/>
            </a:lvl2pPr>
            <a:lvl3pPr marL="756117" indent="0">
              <a:buNone/>
              <a:defRPr sz="992"/>
            </a:lvl3pPr>
            <a:lvl4pPr marL="1134176" indent="0">
              <a:buNone/>
              <a:defRPr sz="827"/>
            </a:lvl4pPr>
            <a:lvl5pPr marL="1512235" indent="0">
              <a:buNone/>
              <a:defRPr sz="827"/>
            </a:lvl5pPr>
            <a:lvl6pPr marL="1890293" indent="0">
              <a:buNone/>
              <a:defRPr sz="827"/>
            </a:lvl6pPr>
            <a:lvl7pPr marL="2268352" indent="0">
              <a:buNone/>
              <a:defRPr sz="827"/>
            </a:lvl7pPr>
            <a:lvl8pPr marL="2646411" indent="0">
              <a:buNone/>
              <a:defRPr sz="827"/>
            </a:lvl8pPr>
            <a:lvl9pPr marL="3024469" indent="0">
              <a:buNone/>
              <a:defRPr sz="827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94060C-31C4-475D-B71D-A9CB195C3DB6}" type="datetimeFigureOut">
              <a:rPr lang="el-GR" smtClean="0"/>
              <a:t>20/11/2023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730215-83D9-4228-97B1-81695CF852E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841569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837" y="569242"/>
            <a:ext cx="6521589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837" y="2846200"/>
            <a:ext cx="6521589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837" y="9909729"/>
            <a:ext cx="170128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94060C-31C4-475D-B71D-A9CB195C3DB6}" type="datetimeFigureOut">
              <a:rPr lang="el-GR" smtClean="0"/>
              <a:t>20/11/2023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669" y="9909729"/>
            <a:ext cx="2551926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40142" y="9909729"/>
            <a:ext cx="1701284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730215-83D9-4228-97B1-81695CF852E6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168425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56117" rtl="0" eaLnBrk="1" latinLnBrk="0" hangingPunct="1">
        <a:lnSpc>
          <a:spcPct val="90000"/>
        </a:lnSpc>
        <a:spcBef>
          <a:spcPct val="0"/>
        </a:spcBef>
        <a:buNone/>
        <a:defRPr sz="363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9029" indent="-189029" algn="l" defTabSz="756117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7088" indent="-189029" algn="l" defTabSz="75611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5" kern="1200">
          <a:solidFill>
            <a:schemeClr val="tx1"/>
          </a:solidFill>
          <a:latin typeface="+mn-lt"/>
          <a:ea typeface="+mn-ea"/>
          <a:cs typeface="+mn-cs"/>
        </a:defRPr>
      </a:lvl2pPr>
      <a:lvl3pPr marL="945147" indent="-189029" algn="l" defTabSz="75611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4" kern="1200">
          <a:solidFill>
            <a:schemeClr val="tx1"/>
          </a:solidFill>
          <a:latin typeface="+mn-lt"/>
          <a:ea typeface="+mn-ea"/>
          <a:cs typeface="+mn-cs"/>
        </a:defRPr>
      </a:lvl3pPr>
      <a:lvl4pPr marL="1323205" indent="-189029" algn="l" defTabSz="75611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1264" indent="-189029" algn="l" defTabSz="75611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9323" indent="-189029" algn="l" defTabSz="75611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7381" indent="-189029" algn="l" defTabSz="75611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5440" indent="-189029" algn="l" defTabSz="75611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3499" indent="-189029" algn="l" defTabSz="756117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611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8059" algn="l" defTabSz="75611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6117" algn="l" defTabSz="75611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4176" algn="l" defTabSz="75611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2235" algn="l" defTabSz="75611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90293" algn="l" defTabSz="75611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8352" algn="l" defTabSz="75611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6411" algn="l" defTabSz="75611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4469" algn="l" defTabSz="756117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7418902"/>
            <a:ext cx="7561263" cy="32008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A </a:t>
            </a:r>
            <a:r>
              <a:rPr lang="el-GR" sz="1600" b="1" dirty="0" smtClean="0"/>
              <a:t>ΕΡΩΤΗΜΑ</a:t>
            </a:r>
          </a:p>
          <a:p>
            <a:r>
              <a:rPr lang="el-GR" sz="1600" b="1" dirty="0" smtClean="0"/>
              <a:t>1</a:t>
            </a:r>
            <a:r>
              <a:rPr lang="el-GR" sz="1600" b="1" baseline="30000" dirty="0" smtClean="0"/>
              <a:t>η</a:t>
            </a:r>
            <a:r>
              <a:rPr lang="el-GR" sz="1600" b="1" dirty="0" smtClean="0"/>
              <a:t> Δεξαμενή</a:t>
            </a:r>
          </a:p>
          <a:p>
            <a:endParaRPr lang="el-GR" sz="1600" b="1" dirty="0"/>
          </a:p>
          <a:p>
            <a:r>
              <a:rPr lang="el-GR" sz="1400" b="1" dirty="0" smtClean="0"/>
              <a:t>Ισοζύγιο μάζας:	</a:t>
            </a:r>
            <a:r>
              <a:rPr lang="en-US" sz="1400" dirty="0" err="1" smtClean="0"/>
              <a:t>qo</a:t>
            </a:r>
            <a:r>
              <a:rPr lang="en-US" sz="1400" dirty="0" smtClean="0"/>
              <a:t>(t) – q1(t) = A1dh1(t)/</a:t>
            </a:r>
            <a:r>
              <a:rPr lang="en-US" sz="1400" dirty="0" err="1" smtClean="0"/>
              <a:t>dt</a:t>
            </a:r>
            <a:r>
              <a:rPr lang="en-US" sz="1400" dirty="0" smtClean="0"/>
              <a:t> </a:t>
            </a:r>
            <a:r>
              <a:rPr lang="en-US" sz="1400" dirty="0" smtClean="0">
                <a:sym typeface="Wingdings" panose="05000000000000000000" pitchFamily="2" charset="2"/>
              </a:rPr>
              <a:t> </a:t>
            </a:r>
            <a:r>
              <a:rPr lang="en-US" sz="1400" dirty="0" err="1"/>
              <a:t>qo</a:t>
            </a:r>
            <a:r>
              <a:rPr lang="en-US" sz="1400" dirty="0"/>
              <a:t>(t) – </a:t>
            </a:r>
            <a:r>
              <a:rPr lang="en-US" sz="1400" dirty="0" smtClean="0"/>
              <a:t>h1(t)/R1 </a:t>
            </a:r>
            <a:r>
              <a:rPr lang="en-US" sz="1400" dirty="0"/>
              <a:t>= A1dh1(t)/</a:t>
            </a:r>
            <a:r>
              <a:rPr lang="en-US" sz="1400" dirty="0" err="1" smtClean="0"/>
              <a:t>dt</a:t>
            </a:r>
            <a:r>
              <a:rPr lang="en-US" sz="1400" dirty="0" smtClean="0"/>
              <a:t>	                   (1) </a:t>
            </a:r>
          </a:p>
          <a:p>
            <a:r>
              <a:rPr lang="el-GR" sz="1400" b="1" dirty="0" smtClean="0"/>
              <a:t>Στη </a:t>
            </a:r>
            <a:r>
              <a:rPr lang="el-GR" sz="1400" b="1" dirty="0" err="1" smtClean="0"/>
              <a:t>μον</a:t>
            </a:r>
            <a:r>
              <a:rPr lang="el-GR" sz="1400" b="1" dirty="0" smtClean="0"/>
              <a:t>. κατάσταση</a:t>
            </a:r>
            <a:r>
              <a:rPr lang="el-GR" sz="1400" b="1" dirty="0" smtClean="0"/>
              <a:t>:</a:t>
            </a:r>
            <a:r>
              <a:rPr lang="en-US" sz="1400" b="1" dirty="0" smtClean="0"/>
              <a:t>	</a:t>
            </a:r>
            <a:r>
              <a:rPr lang="en-US" sz="1400" dirty="0" err="1" smtClean="0"/>
              <a:t>qos</a:t>
            </a:r>
            <a:r>
              <a:rPr lang="en-US" sz="1400" dirty="0" smtClean="0"/>
              <a:t> – h1s/R1 </a:t>
            </a:r>
            <a:r>
              <a:rPr lang="en-US" sz="1400" dirty="0"/>
              <a:t>= </a:t>
            </a:r>
            <a:r>
              <a:rPr lang="en-US" sz="1400" dirty="0" smtClean="0"/>
              <a:t>A1dh1s/</a:t>
            </a:r>
            <a:r>
              <a:rPr lang="en-US" sz="1400" dirty="0" err="1" smtClean="0"/>
              <a:t>dt</a:t>
            </a:r>
            <a:r>
              <a:rPr lang="en-US" sz="1400" dirty="0" smtClean="0"/>
              <a:t> = 0			                   (2)</a:t>
            </a:r>
          </a:p>
          <a:p>
            <a:r>
              <a:rPr lang="el-GR" sz="1400" b="1" dirty="0" err="1" smtClean="0"/>
              <a:t>Μεταβλ</a:t>
            </a:r>
            <a:r>
              <a:rPr lang="en-US" sz="1400" b="1" dirty="0" smtClean="0"/>
              <a:t>.</a:t>
            </a:r>
            <a:r>
              <a:rPr lang="el-GR" sz="1400" b="1" dirty="0" smtClean="0"/>
              <a:t> απόκλισης:</a:t>
            </a:r>
            <a:r>
              <a:rPr lang="el-GR" sz="1400" b="1" dirty="0"/>
              <a:t>	</a:t>
            </a:r>
            <a:r>
              <a:rPr lang="en-US" sz="1400" dirty="0" err="1"/>
              <a:t>Q</a:t>
            </a:r>
            <a:r>
              <a:rPr lang="en-US" sz="1400" dirty="0" err="1" smtClean="0"/>
              <a:t>o</a:t>
            </a:r>
            <a:r>
              <a:rPr lang="en-US" sz="1400" dirty="0" smtClean="0"/>
              <a:t>(t</a:t>
            </a:r>
            <a:r>
              <a:rPr lang="en-US" sz="1400" dirty="0"/>
              <a:t>) </a:t>
            </a:r>
            <a:r>
              <a:rPr lang="pl-PL" sz="1400" dirty="0" smtClean="0"/>
              <a:t>= </a:t>
            </a:r>
            <a:r>
              <a:rPr lang="en-US" sz="1400" dirty="0" err="1" smtClean="0"/>
              <a:t>qo</a:t>
            </a:r>
            <a:r>
              <a:rPr lang="en-US" sz="1400" dirty="0" smtClean="0"/>
              <a:t>(t</a:t>
            </a:r>
            <a:r>
              <a:rPr lang="en-US" sz="1400" dirty="0"/>
              <a:t>) – </a:t>
            </a:r>
            <a:r>
              <a:rPr lang="en-US" sz="1400" dirty="0" err="1" smtClean="0"/>
              <a:t>qos</a:t>
            </a:r>
            <a:r>
              <a:rPr lang="en-US" sz="1400" dirty="0" smtClean="0"/>
              <a:t>, H1(t) = h1(t) – h1s	, Q1(t) = q1(t) – q1(s)	</a:t>
            </a:r>
            <a:endParaRPr lang="en-US" sz="1400" dirty="0">
              <a:sym typeface="Wingdings" panose="05000000000000000000" pitchFamily="2" charset="2"/>
            </a:endParaRPr>
          </a:p>
          <a:p>
            <a:r>
              <a:rPr lang="en-US" sz="1400" b="1" dirty="0" smtClean="0">
                <a:sym typeface="Wingdings" panose="05000000000000000000" pitchFamily="2" charset="2"/>
              </a:rPr>
              <a:t>(1) </a:t>
            </a:r>
            <a:r>
              <a:rPr lang="el-GR" sz="1400" b="1" dirty="0" smtClean="0">
                <a:sym typeface="Wingdings" panose="05000000000000000000" pitchFamily="2" charset="2"/>
              </a:rPr>
              <a:t>και (2)</a:t>
            </a:r>
            <a:r>
              <a:rPr lang="en-US" sz="1400" b="1" dirty="0" smtClean="0">
                <a:sym typeface="Wingdings" panose="05000000000000000000" pitchFamily="2" charset="2"/>
              </a:rPr>
              <a:t>: </a:t>
            </a:r>
            <a:r>
              <a:rPr lang="el-GR" sz="1400" dirty="0" smtClean="0">
                <a:sym typeface="Wingdings" panose="05000000000000000000" pitchFamily="2" charset="2"/>
              </a:rPr>
              <a:t>		</a:t>
            </a:r>
            <a:r>
              <a:rPr lang="en-US" sz="1400" dirty="0" err="1" smtClean="0"/>
              <a:t>Qo</a:t>
            </a:r>
            <a:r>
              <a:rPr lang="en-US" sz="1400" dirty="0" smtClean="0"/>
              <a:t>(t</a:t>
            </a:r>
            <a:r>
              <a:rPr lang="en-US" sz="1400" dirty="0"/>
              <a:t>) – </a:t>
            </a:r>
            <a:r>
              <a:rPr lang="en-US" sz="1400" dirty="0" smtClean="0"/>
              <a:t>H1(t</a:t>
            </a:r>
            <a:r>
              <a:rPr lang="en-US" sz="1400" dirty="0"/>
              <a:t>)/R1 = </a:t>
            </a:r>
            <a:r>
              <a:rPr lang="en-US" sz="1400" dirty="0" smtClean="0"/>
              <a:t>A1dH1(t</a:t>
            </a:r>
            <a:r>
              <a:rPr lang="en-US" sz="1400" dirty="0"/>
              <a:t>)/</a:t>
            </a:r>
            <a:r>
              <a:rPr lang="en-US" sz="1400" dirty="0" err="1" smtClean="0"/>
              <a:t>dt</a:t>
            </a:r>
            <a:endParaRPr lang="en-US" sz="1400" dirty="0">
              <a:sym typeface="Wingdings" panose="05000000000000000000" pitchFamily="2" charset="2"/>
            </a:endParaRPr>
          </a:p>
          <a:p>
            <a:r>
              <a:rPr lang="en-US" sz="1400" b="1" dirty="0" smtClean="0"/>
              <a:t>Laplace</a:t>
            </a:r>
            <a:r>
              <a:rPr lang="el-GR" sz="1400" b="1" dirty="0" smtClean="0"/>
              <a:t>:</a:t>
            </a:r>
            <a:r>
              <a:rPr lang="el-GR" sz="1400" b="1" dirty="0"/>
              <a:t>	</a:t>
            </a:r>
            <a:r>
              <a:rPr lang="en-US" sz="1400" dirty="0" smtClean="0"/>
              <a:t>	R1*</a:t>
            </a:r>
            <a:r>
              <a:rPr lang="en-US" sz="1400" dirty="0" err="1" smtClean="0"/>
              <a:t>Qo</a:t>
            </a:r>
            <a:r>
              <a:rPr lang="en-US" sz="1400" dirty="0" smtClean="0"/>
              <a:t>(s) = (R1*A1)*s*H1(s) + H1(s) </a:t>
            </a:r>
            <a:r>
              <a:rPr lang="en-US" sz="1400" dirty="0" smtClean="0">
                <a:sym typeface="Wingdings" panose="05000000000000000000" pitchFamily="2" charset="2"/>
              </a:rPr>
              <a:t> H1(s)/</a:t>
            </a:r>
            <a:r>
              <a:rPr lang="en-US" sz="1400" dirty="0" err="1" smtClean="0">
                <a:sym typeface="Wingdings" panose="05000000000000000000" pitchFamily="2" charset="2"/>
              </a:rPr>
              <a:t>Qo</a:t>
            </a:r>
            <a:r>
              <a:rPr lang="en-US" sz="1400" dirty="0" smtClean="0">
                <a:sym typeface="Wingdings" panose="05000000000000000000" pitchFamily="2" charset="2"/>
              </a:rPr>
              <a:t>(s) = R1/(</a:t>
            </a:r>
            <a:r>
              <a:rPr lang="el-GR" sz="1400" dirty="0" smtClean="0">
                <a:sym typeface="Wingdings" panose="05000000000000000000" pitchFamily="2" charset="2"/>
              </a:rPr>
              <a:t>τ1*</a:t>
            </a:r>
            <a:r>
              <a:rPr lang="en-US" sz="1400" dirty="0" smtClean="0">
                <a:sym typeface="Wingdings" panose="05000000000000000000" pitchFamily="2" charset="2"/>
              </a:rPr>
              <a:t>s + 1)             (3)</a:t>
            </a:r>
            <a:endParaRPr lang="en-US" sz="1400" dirty="0" smtClean="0"/>
          </a:p>
          <a:p>
            <a:r>
              <a:rPr lang="en-US" sz="1400" dirty="0">
                <a:sym typeface="Wingdings" panose="05000000000000000000" pitchFamily="2" charset="2"/>
              </a:rPr>
              <a:t>	</a:t>
            </a:r>
            <a:r>
              <a:rPr lang="en-US" sz="1400" dirty="0" smtClean="0">
                <a:sym typeface="Wingdings" panose="05000000000000000000" pitchFamily="2" charset="2"/>
              </a:rPr>
              <a:t>	</a:t>
            </a:r>
            <a:r>
              <a:rPr lang="pl-PL" sz="1400" dirty="0" smtClean="0">
                <a:sym typeface="Wingdings" panose="05000000000000000000" pitchFamily="2" charset="2"/>
              </a:rPr>
              <a:t>R1 = 1 ft/cfm, </a:t>
            </a:r>
            <a:r>
              <a:rPr lang="en-US" sz="1400" dirty="0" smtClean="0">
                <a:sym typeface="Wingdings" panose="05000000000000000000" pitchFamily="2" charset="2"/>
              </a:rPr>
              <a:t>R1*A1 = </a:t>
            </a:r>
            <a:r>
              <a:rPr lang="el-GR" sz="1400" dirty="0" smtClean="0">
                <a:sym typeface="Wingdings" panose="05000000000000000000" pitchFamily="2" charset="2"/>
              </a:rPr>
              <a:t>τ1 = 1 </a:t>
            </a:r>
            <a:r>
              <a:rPr lang="en-US" sz="1400" dirty="0" smtClean="0">
                <a:sym typeface="Wingdings" panose="05000000000000000000" pitchFamily="2" charset="2"/>
              </a:rPr>
              <a:t>min</a:t>
            </a:r>
          </a:p>
          <a:p>
            <a:r>
              <a:rPr lang="pl-PL" sz="1400" b="1" dirty="0" smtClean="0">
                <a:sym typeface="Wingdings" panose="05000000000000000000" pitchFamily="2" charset="2"/>
              </a:rPr>
              <a:t>(3):</a:t>
            </a:r>
            <a:r>
              <a:rPr lang="pl-PL" sz="1400" dirty="0" smtClean="0">
                <a:sym typeface="Wingdings" panose="05000000000000000000" pitchFamily="2" charset="2"/>
              </a:rPr>
              <a:t>		</a:t>
            </a:r>
            <a:r>
              <a:rPr lang="en-US" sz="1400" b="1" dirty="0" smtClean="0">
                <a:sym typeface="Wingdings" panose="05000000000000000000" pitchFamily="2" charset="2"/>
              </a:rPr>
              <a:t>H1(s</a:t>
            </a:r>
            <a:r>
              <a:rPr lang="en-US" sz="1400" b="1" dirty="0">
                <a:sym typeface="Wingdings" panose="05000000000000000000" pitchFamily="2" charset="2"/>
              </a:rPr>
              <a:t>)/</a:t>
            </a:r>
            <a:r>
              <a:rPr lang="en-US" sz="1400" b="1" dirty="0" err="1">
                <a:sym typeface="Wingdings" panose="05000000000000000000" pitchFamily="2" charset="2"/>
              </a:rPr>
              <a:t>Qo</a:t>
            </a:r>
            <a:r>
              <a:rPr lang="en-US" sz="1400" b="1" dirty="0">
                <a:sym typeface="Wingdings" panose="05000000000000000000" pitchFamily="2" charset="2"/>
              </a:rPr>
              <a:t>(s) = </a:t>
            </a:r>
            <a:r>
              <a:rPr lang="en-US" sz="1400" b="1" dirty="0" smtClean="0">
                <a:sym typeface="Wingdings" panose="05000000000000000000" pitchFamily="2" charset="2"/>
              </a:rPr>
              <a:t>1/(s </a:t>
            </a:r>
            <a:r>
              <a:rPr lang="en-US" sz="1400" b="1" dirty="0">
                <a:sym typeface="Wingdings" panose="05000000000000000000" pitchFamily="2" charset="2"/>
              </a:rPr>
              <a:t>+ 1) </a:t>
            </a:r>
            <a:endParaRPr lang="en-US" sz="1400" b="1" dirty="0" smtClean="0">
              <a:sym typeface="Wingdings" panose="05000000000000000000" pitchFamily="2" charset="2"/>
            </a:endParaRPr>
          </a:p>
          <a:p>
            <a:endParaRPr lang="pl-PL" sz="1400" dirty="0" smtClean="0">
              <a:sym typeface="Wingdings" panose="05000000000000000000" pitchFamily="2" charset="2"/>
            </a:endParaRPr>
          </a:p>
          <a:p>
            <a:r>
              <a:rPr lang="en-US" sz="1400" dirty="0" smtClean="0">
                <a:sym typeface="Wingdings" panose="05000000000000000000" pitchFamily="2" charset="2"/>
              </a:rPr>
              <a:t>Q1(t) = H1(t)/R1  Q1(s) </a:t>
            </a:r>
            <a:r>
              <a:rPr lang="en-US" sz="1400" dirty="0">
                <a:sym typeface="Wingdings" panose="05000000000000000000" pitchFamily="2" charset="2"/>
              </a:rPr>
              <a:t>= </a:t>
            </a:r>
            <a:r>
              <a:rPr lang="en-US" sz="1400" dirty="0" smtClean="0">
                <a:sym typeface="Wingdings" panose="05000000000000000000" pitchFamily="2" charset="2"/>
              </a:rPr>
              <a:t>H1(s)/R1  </a:t>
            </a:r>
            <a:r>
              <a:rPr lang="pl-PL" sz="1400" b="1" dirty="0" smtClean="0">
                <a:sym typeface="Wingdings" panose="05000000000000000000" pitchFamily="2" charset="2"/>
              </a:rPr>
              <a:t>Q</a:t>
            </a:r>
            <a:r>
              <a:rPr lang="en-US" sz="1400" b="1" dirty="0" smtClean="0">
                <a:sym typeface="Wingdings" panose="05000000000000000000" pitchFamily="2" charset="2"/>
              </a:rPr>
              <a:t>1(s)/</a:t>
            </a:r>
            <a:r>
              <a:rPr lang="pl-PL" sz="1400" b="1" dirty="0" smtClean="0">
                <a:sym typeface="Wingdings" panose="05000000000000000000" pitchFamily="2" charset="2"/>
              </a:rPr>
              <a:t>H</a:t>
            </a:r>
            <a:r>
              <a:rPr lang="en-US" sz="1400" b="1" dirty="0" smtClean="0">
                <a:sym typeface="Wingdings" panose="05000000000000000000" pitchFamily="2" charset="2"/>
              </a:rPr>
              <a:t>1(s</a:t>
            </a:r>
            <a:r>
              <a:rPr lang="en-US" sz="1400" b="1" dirty="0">
                <a:sym typeface="Wingdings" panose="05000000000000000000" pitchFamily="2" charset="2"/>
              </a:rPr>
              <a:t>)</a:t>
            </a:r>
            <a:r>
              <a:rPr lang="en-US" sz="1400" b="1" dirty="0" smtClean="0">
                <a:sym typeface="Wingdings" panose="05000000000000000000" pitchFamily="2" charset="2"/>
              </a:rPr>
              <a:t> = </a:t>
            </a:r>
            <a:r>
              <a:rPr lang="pl-PL" sz="1400" b="1" dirty="0" smtClean="0">
                <a:sym typeface="Wingdings" panose="05000000000000000000" pitchFamily="2" charset="2"/>
              </a:rPr>
              <a:t>1/</a:t>
            </a:r>
            <a:r>
              <a:rPr lang="en-US" sz="1400" b="1" dirty="0" smtClean="0">
                <a:sym typeface="Wingdings" panose="05000000000000000000" pitchFamily="2" charset="2"/>
              </a:rPr>
              <a:t>R1</a:t>
            </a:r>
            <a:r>
              <a:rPr lang="en-US" sz="1400" dirty="0" smtClean="0">
                <a:sym typeface="Wingdings" panose="05000000000000000000" pitchFamily="2" charset="2"/>
              </a:rPr>
              <a:t>			                   (4)</a:t>
            </a:r>
            <a:endParaRPr lang="pl-PL" sz="1400" dirty="0" smtClean="0">
              <a:sym typeface="Wingdings" panose="05000000000000000000" pitchFamily="2" charset="2"/>
            </a:endParaRPr>
          </a:p>
          <a:p>
            <a:endParaRPr lang="pl-PL" sz="1400" dirty="0">
              <a:sym typeface="Wingdings" panose="05000000000000000000" pitchFamily="2" charset="2"/>
            </a:endParaRPr>
          </a:p>
          <a:p>
            <a:r>
              <a:rPr lang="pl-PL" sz="1400" b="1" dirty="0" smtClean="0">
                <a:sym typeface="Wingdings" panose="05000000000000000000" pitchFamily="2" charset="2"/>
              </a:rPr>
              <a:t>(3)</a:t>
            </a:r>
            <a:r>
              <a:rPr lang="en-US" sz="1400" b="1" dirty="0" smtClean="0">
                <a:sym typeface="Wingdings" panose="05000000000000000000" pitchFamily="2" charset="2"/>
              </a:rPr>
              <a:t> </a:t>
            </a:r>
            <a:r>
              <a:rPr lang="el-GR" sz="1400" b="1" dirty="0" smtClean="0">
                <a:sym typeface="Wingdings" panose="05000000000000000000" pitchFamily="2" charset="2"/>
              </a:rPr>
              <a:t>και (4)</a:t>
            </a:r>
            <a:r>
              <a:rPr lang="pl-PL" sz="1400" b="1" dirty="0" smtClean="0">
                <a:sym typeface="Wingdings" panose="05000000000000000000" pitchFamily="2" charset="2"/>
              </a:rPr>
              <a:t>: </a:t>
            </a:r>
            <a:r>
              <a:rPr lang="pl-PL" sz="1400" dirty="0" smtClean="0">
                <a:sym typeface="Wingdings" panose="05000000000000000000" pitchFamily="2" charset="2"/>
              </a:rPr>
              <a:t>		</a:t>
            </a:r>
            <a:r>
              <a:rPr lang="en-US" sz="1400" b="1" dirty="0" smtClean="0">
                <a:sym typeface="Wingdings" panose="05000000000000000000" pitchFamily="2" charset="2"/>
              </a:rPr>
              <a:t>Q1(s)/</a:t>
            </a:r>
            <a:r>
              <a:rPr lang="en-US" sz="1400" b="1" dirty="0" err="1" smtClean="0">
                <a:sym typeface="Wingdings" panose="05000000000000000000" pitchFamily="2" charset="2"/>
              </a:rPr>
              <a:t>Qo</a:t>
            </a:r>
            <a:r>
              <a:rPr lang="en-US" sz="1400" b="1" dirty="0" smtClean="0">
                <a:sym typeface="Wingdings" panose="05000000000000000000" pitchFamily="2" charset="2"/>
              </a:rPr>
              <a:t>(s) </a:t>
            </a:r>
            <a:r>
              <a:rPr lang="en-US" sz="1400" dirty="0" smtClean="0">
                <a:sym typeface="Wingdings" panose="05000000000000000000" pitchFamily="2" charset="2"/>
              </a:rPr>
              <a:t>= </a:t>
            </a:r>
            <a:r>
              <a:rPr lang="pl-PL" sz="1400" dirty="0" smtClean="0">
                <a:sym typeface="Wingdings" panose="05000000000000000000" pitchFamily="2" charset="2"/>
              </a:rPr>
              <a:t>[</a:t>
            </a:r>
            <a:r>
              <a:rPr lang="en-US" sz="1400" dirty="0" smtClean="0">
                <a:sym typeface="Wingdings" panose="05000000000000000000" pitchFamily="2" charset="2"/>
              </a:rPr>
              <a:t>H1(s</a:t>
            </a:r>
            <a:r>
              <a:rPr lang="en-US" sz="1400" dirty="0">
                <a:sym typeface="Wingdings" panose="05000000000000000000" pitchFamily="2" charset="2"/>
              </a:rPr>
              <a:t>)/</a:t>
            </a:r>
            <a:r>
              <a:rPr lang="en-US" sz="1400" dirty="0" err="1">
                <a:sym typeface="Wingdings" panose="05000000000000000000" pitchFamily="2" charset="2"/>
              </a:rPr>
              <a:t>Qo</a:t>
            </a:r>
            <a:r>
              <a:rPr lang="en-US" sz="1400" dirty="0">
                <a:sym typeface="Wingdings" panose="05000000000000000000" pitchFamily="2" charset="2"/>
              </a:rPr>
              <a:t>(s</a:t>
            </a:r>
            <a:r>
              <a:rPr lang="en-US" sz="1400" dirty="0" smtClean="0">
                <a:sym typeface="Wingdings" panose="05000000000000000000" pitchFamily="2" charset="2"/>
              </a:rPr>
              <a:t>)</a:t>
            </a:r>
            <a:r>
              <a:rPr lang="pl-PL" sz="1400" dirty="0" smtClean="0">
                <a:sym typeface="Wingdings" panose="05000000000000000000" pitchFamily="2" charset="2"/>
              </a:rPr>
              <a:t>]*[</a:t>
            </a:r>
            <a:r>
              <a:rPr lang="pl-PL" sz="1400" dirty="0">
                <a:sym typeface="Wingdings" panose="05000000000000000000" pitchFamily="2" charset="2"/>
              </a:rPr>
              <a:t>Q</a:t>
            </a:r>
            <a:r>
              <a:rPr lang="en-US" sz="1400" dirty="0">
                <a:sym typeface="Wingdings" panose="05000000000000000000" pitchFamily="2" charset="2"/>
              </a:rPr>
              <a:t>1(s)/</a:t>
            </a:r>
            <a:r>
              <a:rPr lang="pl-PL" sz="1400" dirty="0">
                <a:sym typeface="Wingdings" panose="05000000000000000000" pitchFamily="2" charset="2"/>
              </a:rPr>
              <a:t>H</a:t>
            </a:r>
            <a:r>
              <a:rPr lang="en-US" sz="1400" dirty="0">
                <a:sym typeface="Wingdings" panose="05000000000000000000" pitchFamily="2" charset="2"/>
              </a:rPr>
              <a:t>1(s</a:t>
            </a:r>
            <a:r>
              <a:rPr lang="en-US" sz="1400" dirty="0" smtClean="0">
                <a:sym typeface="Wingdings" panose="05000000000000000000" pitchFamily="2" charset="2"/>
              </a:rPr>
              <a:t>)</a:t>
            </a:r>
            <a:r>
              <a:rPr lang="pl-PL" sz="1400" dirty="0" smtClean="0">
                <a:sym typeface="Wingdings" panose="05000000000000000000" pitchFamily="2" charset="2"/>
              </a:rPr>
              <a:t>] </a:t>
            </a:r>
            <a:r>
              <a:rPr lang="en-US" sz="1400" dirty="0" smtClean="0">
                <a:sym typeface="Wingdings" panose="05000000000000000000" pitchFamily="2" charset="2"/>
              </a:rPr>
              <a:t>= </a:t>
            </a:r>
            <a:r>
              <a:rPr lang="pl-PL" sz="1400" dirty="0" smtClean="0">
                <a:sym typeface="Wingdings" panose="05000000000000000000" pitchFamily="2" charset="2"/>
              </a:rPr>
              <a:t>1/R1*R1</a:t>
            </a:r>
            <a:r>
              <a:rPr lang="en-US" sz="1400" dirty="0" smtClean="0">
                <a:sym typeface="Wingdings" panose="05000000000000000000" pitchFamily="2" charset="2"/>
              </a:rPr>
              <a:t>/(</a:t>
            </a:r>
            <a:r>
              <a:rPr lang="en-US" sz="1400" dirty="0">
                <a:sym typeface="Wingdings" panose="05000000000000000000" pitchFamily="2" charset="2"/>
              </a:rPr>
              <a:t>s + 1</a:t>
            </a:r>
            <a:r>
              <a:rPr lang="en-US" sz="1400" dirty="0" smtClean="0">
                <a:sym typeface="Wingdings" panose="05000000000000000000" pitchFamily="2" charset="2"/>
              </a:rPr>
              <a:t>)</a:t>
            </a:r>
            <a:r>
              <a:rPr lang="pl-PL" sz="1400" dirty="0" smtClean="0">
                <a:sym typeface="Wingdings" panose="05000000000000000000" pitchFamily="2" charset="2"/>
              </a:rPr>
              <a:t> = </a:t>
            </a:r>
            <a:r>
              <a:rPr lang="pl-PL" sz="1400" b="1" dirty="0" smtClean="0">
                <a:sym typeface="Wingdings" panose="05000000000000000000" pitchFamily="2" charset="2"/>
              </a:rPr>
              <a:t>1/(s + 1)</a:t>
            </a:r>
            <a:r>
              <a:rPr lang="el-GR" sz="1400" b="1" dirty="0">
                <a:sym typeface="Wingdings" panose="05000000000000000000" pitchFamily="2" charset="2"/>
              </a:rPr>
              <a:t> </a:t>
            </a:r>
            <a:r>
              <a:rPr lang="el-GR" sz="1400" b="1" dirty="0" smtClean="0">
                <a:sym typeface="Wingdings" panose="05000000000000000000" pitchFamily="2" charset="2"/>
              </a:rPr>
              <a:t>     </a:t>
            </a:r>
            <a:r>
              <a:rPr lang="el-GR" sz="1400" dirty="0" smtClean="0">
                <a:sym typeface="Wingdings" panose="05000000000000000000" pitchFamily="2" charset="2"/>
              </a:rPr>
              <a:t>(5)</a:t>
            </a:r>
            <a:endParaRPr lang="el-GR" sz="1400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74081"/>
            <a:ext cx="6592186" cy="68448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5352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0" y="135600"/>
                <a:ext cx="7561263" cy="1037277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pl-PL" sz="1600" b="1" dirty="0" smtClean="0"/>
                  <a:t>2</a:t>
                </a:r>
                <a:r>
                  <a:rPr lang="el-GR" sz="1600" b="1" baseline="30000" dirty="0" smtClean="0"/>
                  <a:t>η</a:t>
                </a:r>
                <a:r>
                  <a:rPr lang="el-GR" sz="1600" b="1" dirty="0" smtClean="0"/>
                  <a:t> Δεξαμενή</a:t>
                </a:r>
              </a:p>
              <a:p>
                <a:endParaRPr lang="el-GR" sz="1600" b="1" dirty="0"/>
              </a:p>
              <a:p>
                <a:r>
                  <a:rPr lang="el-GR" sz="1400" b="1" dirty="0" smtClean="0"/>
                  <a:t>Ισοζύγιο μάζας:	</a:t>
                </a:r>
                <a:r>
                  <a:rPr lang="en-US" sz="1400" dirty="0" smtClean="0"/>
                  <a:t>q</a:t>
                </a:r>
                <a:r>
                  <a:rPr lang="pl-PL" sz="1400" dirty="0" smtClean="0"/>
                  <a:t>1</a:t>
                </a:r>
                <a:r>
                  <a:rPr lang="en-US" sz="1400" dirty="0" smtClean="0"/>
                  <a:t>(t) – q</a:t>
                </a:r>
                <a:r>
                  <a:rPr lang="pl-PL" sz="1400" dirty="0" smtClean="0"/>
                  <a:t>2</a:t>
                </a:r>
                <a:r>
                  <a:rPr lang="en-US" sz="1400" dirty="0" smtClean="0"/>
                  <a:t>(t) = A</a:t>
                </a:r>
                <a:r>
                  <a:rPr lang="pl-PL" sz="1400" dirty="0" smtClean="0"/>
                  <a:t>2</a:t>
                </a:r>
                <a:r>
                  <a:rPr lang="en-US" sz="1400" dirty="0" smtClean="0"/>
                  <a:t>dh</a:t>
                </a:r>
                <a:r>
                  <a:rPr lang="pl-PL" sz="1400" dirty="0" smtClean="0"/>
                  <a:t>2</a:t>
                </a:r>
                <a:r>
                  <a:rPr lang="en-US" sz="1400" dirty="0" smtClean="0"/>
                  <a:t>(t)/</a:t>
                </a:r>
                <a:r>
                  <a:rPr lang="en-US" sz="1400" dirty="0" err="1" smtClean="0"/>
                  <a:t>dt</a:t>
                </a:r>
                <a:r>
                  <a:rPr lang="en-US" sz="1400" dirty="0" smtClean="0"/>
                  <a:t> </a:t>
                </a:r>
                <a:r>
                  <a:rPr lang="en-US" sz="1400" dirty="0" smtClean="0">
                    <a:sym typeface="Wingdings" panose="05000000000000000000" pitchFamily="2" charset="2"/>
                  </a:rPr>
                  <a:t> </a:t>
                </a:r>
                <a:r>
                  <a:rPr lang="en-US" sz="1400" dirty="0" smtClean="0"/>
                  <a:t>q</a:t>
                </a:r>
                <a:r>
                  <a:rPr lang="pl-PL" sz="1400" dirty="0" smtClean="0"/>
                  <a:t>1</a:t>
                </a:r>
                <a:r>
                  <a:rPr lang="en-US" sz="1400" dirty="0" smtClean="0"/>
                  <a:t>(t</a:t>
                </a:r>
                <a:r>
                  <a:rPr lang="en-US" sz="1400" dirty="0"/>
                  <a:t>) – </a:t>
                </a:r>
                <a:r>
                  <a:rPr lang="en-US" sz="1400" dirty="0" smtClean="0"/>
                  <a:t>h</a:t>
                </a:r>
                <a:r>
                  <a:rPr lang="pl-PL" sz="1400" dirty="0" smtClean="0"/>
                  <a:t>2</a:t>
                </a:r>
                <a:r>
                  <a:rPr lang="en-US" sz="1400" dirty="0" smtClean="0"/>
                  <a:t>(t)/R</a:t>
                </a:r>
                <a:r>
                  <a:rPr lang="pl-PL" sz="1400" dirty="0" smtClean="0"/>
                  <a:t>2</a:t>
                </a:r>
                <a:r>
                  <a:rPr lang="en-US" sz="1400" dirty="0" smtClean="0"/>
                  <a:t> </a:t>
                </a:r>
                <a:r>
                  <a:rPr lang="en-US" sz="1400" dirty="0"/>
                  <a:t>= </a:t>
                </a:r>
                <a:r>
                  <a:rPr lang="en-US" sz="1400" dirty="0" smtClean="0"/>
                  <a:t>A</a:t>
                </a:r>
                <a:r>
                  <a:rPr lang="pl-PL" sz="1400" dirty="0" smtClean="0"/>
                  <a:t>2</a:t>
                </a:r>
                <a:r>
                  <a:rPr lang="en-US" sz="1400" dirty="0" smtClean="0"/>
                  <a:t>dh</a:t>
                </a:r>
                <a:r>
                  <a:rPr lang="pl-PL" sz="1400" dirty="0" smtClean="0"/>
                  <a:t>2</a:t>
                </a:r>
                <a:r>
                  <a:rPr lang="en-US" sz="1400" dirty="0" smtClean="0"/>
                  <a:t>(t</a:t>
                </a:r>
                <a:r>
                  <a:rPr lang="en-US" sz="1400" dirty="0"/>
                  <a:t>)/</a:t>
                </a:r>
                <a:r>
                  <a:rPr lang="en-US" sz="1400" dirty="0" err="1" smtClean="0"/>
                  <a:t>dt</a:t>
                </a:r>
                <a:r>
                  <a:rPr lang="en-US" sz="1400" dirty="0" smtClean="0"/>
                  <a:t>	                   (</a:t>
                </a:r>
                <a:r>
                  <a:rPr lang="el-GR" sz="1400" dirty="0" smtClean="0"/>
                  <a:t>6</a:t>
                </a:r>
                <a:r>
                  <a:rPr lang="en-US" sz="1400" dirty="0" smtClean="0"/>
                  <a:t>) </a:t>
                </a:r>
              </a:p>
              <a:p>
                <a:r>
                  <a:rPr lang="el-GR" sz="1400" b="1" dirty="0"/>
                  <a:t>Στη </a:t>
                </a:r>
                <a:r>
                  <a:rPr lang="el-GR" sz="1400" b="1" dirty="0" err="1"/>
                  <a:t>μον</a:t>
                </a:r>
                <a:r>
                  <a:rPr lang="el-GR" sz="1400" b="1" dirty="0"/>
                  <a:t>. κατάσταση </a:t>
                </a:r>
                <a:r>
                  <a:rPr lang="el-GR" sz="1400" b="1" dirty="0" smtClean="0"/>
                  <a:t>: 	</a:t>
                </a:r>
                <a:r>
                  <a:rPr lang="en-US" sz="1400" dirty="0" smtClean="0"/>
                  <a:t>q</a:t>
                </a:r>
                <a:r>
                  <a:rPr lang="pl-PL" sz="1400" dirty="0" smtClean="0"/>
                  <a:t>1</a:t>
                </a:r>
                <a:r>
                  <a:rPr lang="en-US" sz="1400" dirty="0" smtClean="0"/>
                  <a:t>s – h</a:t>
                </a:r>
                <a:r>
                  <a:rPr lang="pl-PL" sz="1400" dirty="0" smtClean="0"/>
                  <a:t>2</a:t>
                </a:r>
                <a:r>
                  <a:rPr lang="en-US" sz="1400" dirty="0" smtClean="0"/>
                  <a:t>s/R</a:t>
                </a:r>
                <a:r>
                  <a:rPr lang="pl-PL" sz="1400" dirty="0" smtClean="0"/>
                  <a:t>2</a:t>
                </a:r>
                <a:r>
                  <a:rPr lang="en-US" sz="1400" dirty="0" smtClean="0"/>
                  <a:t> </a:t>
                </a:r>
                <a:r>
                  <a:rPr lang="en-US" sz="1400" dirty="0"/>
                  <a:t>= </a:t>
                </a:r>
                <a:r>
                  <a:rPr lang="en-US" sz="1400" dirty="0" smtClean="0"/>
                  <a:t>A</a:t>
                </a:r>
                <a:r>
                  <a:rPr lang="pl-PL" sz="1400" dirty="0" smtClean="0"/>
                  <a:t>2</a:t>
                </a:r>
                <a:r>
                  <a:rPr lang="en-US" sz="1400" dirty="0" smtClean="0"/>
                  <a:t>dh</a:t>
                </a:r>
                <a:r>
                  <a:rPr lang="pl-PL" sz="1400" dirty="0" smtClean="0"/>
                  <a:t>2</a:t>
                </a:r>
                <a:r>
                  <a:rPr lang="en-US" sz="1400" dirty="0" smtClean="0"/>
                  <a:t>s/</a:t>
                </a:r>
                <a:r>
                  <a:rPr lang="en-US" sz="1400" dirty="0" err="1" smtClean="0"/>
                  <a:t>dt</a:t>
                </a:r>
                <a:r>
                  <a:rPr lang="en-US" sz="1400" dirty="0" smtClean="0"/>
                  <a:t> = 0			                   (</a:t>
                </a:r>
                <a:r>
                  <a:rPr lang="el-GR" sz="1400" dirty="0" smtClean="0"/>
                  <a:t>7</a:t>
                </a:r>
                <a:r>
                  <a:rPr lang="en-US" sz="1400" dirty="0" smtClean="0"/>
                  <a:t>)</a:t>
                </a:r>
              </a:p>
              <a:p>
                <a:r>
                  <a:rPr lang="el-GR" sz="1400" b="1" dirty="0" err="1" smtClean="0"/>
                  <a:t>Μεταβλ</a:t>
                </a:r>
                <a:r>
                  <a:rPr lang="en-US" sz="1400" b="1" dirty="0" smtClean="0"/>
                  <a:t>.</a:t>
                </a:r>
                <a:r>
                  <a:rPr lang="el-GR" sz="1400" b="1" dirty="0" smtClean="0"/>
                  <a:t> απόκλισης:</a:t>
                </a:r>
                <a:r>
                  <a:rPr lang="el-GR" sz="1400" b="1" dirty="0"/>
                  <a:t>	</a:t>
                </a:r>
                <a:r>
                  <a:rPr lang="en-US" sz="1400" dirty="0" smtClean="0"/>
                  <a:t>Q</a:t>
                </a:r>
                <a:r>
                  <a:rPr lang="pl-PL" sz="1400" dirty="0" smtClean="0"/>
                  <a:t>1</a:t>
                </a:r>
                <a:r>
                  <a:rPr lang="en-US" sz="1400" dirty="0" smtClean="0"/>
                  <a:t>(t</a:t>
                </a:r>
                <a:r>
                  <a:rPr lang="en-US" sz="1400" dirty="0"/>
                  <a:t>) </a:t>
                </a:r>
                <a:r>
                  <a:rPr lang="pl-PL" sz="1400" dirty="0" smtClean="0"/>
                  <a:t>= </a:t>
                </a:r>
                <a:r>
                  <a:rPr lang="en-US" sz="1400" dirty="0" smtClean="0"/>
                  <a:t>q</a:t>
                </a:r>
                <a:r>
                  <a:rPr lang="pl-PL" sz="1400" dirty="0" smtClean="0"/>
                  <a:t>1</a:t>
                </a:r>
                <a:r>
                  <a:rPr lang="en-US" sz="1400" dirty="0" smtClean="0"/>
                  <a:t>(t</a:t>
                </a:r>
                <a:r>
                  <a:rPr lang="en-US" sz="1400" dirty="0"/>
                  <a:t>) – </a:t>
                </a:r>
                <a:r>
                  <a:rPr lang="en-US" sz="1400" dirty="0" smtClean="0"/>
                  <a:t>q</a:t>
                </a:r>
                <a:r>
                  <a:rPr lang="pl-PL" sz="1400" dirty="0" smtClean="0"/>
                  <a:t>1</a:t>
                </a:r>
                <a:r>
                  <a:rPr lang="en-US" sz="1400" dirty="0" smtClean="0"/>
                  <a:t>s, H</a:t>
                </a:r>
                <a:r>
                  <a:rPr lang="pl-PL" sz="1400" dirty="0" smtClean="0"/>
                  <a:t>2</a:t>
                </a:r>
                <a:r>
                  <a:rPr lang="en-US" sz="1400" dirty="0" smtClean="0"/>
                  <a:t>(t) = h</a:t>
                </a:r>
                <a:r>
                  <a:rPr lang="pl-PL" sz="1400" dirty="0" smtClean="0"/>
                  <a:t>2</a:t>
                </a:r>
                <a:r>
                  <a:rPr lang="en-US" sz="1400" dirty="0" smtClean="0"/>
                  <a:t>(t) – h</a:t>
                </a:r>
                <a:r>
                  <a:rPr lang="pl-PL" sz="1400" dirty="0" smtClean="0"/>
                  <a:t>2</a:t>
                </a:r>
                <a:r>
                  <a:rPr lang="en-US" sz="1400" dirty="0" smtClean="0"/>
                  <a:t>s, Q</a:t>
                </a:r>
                <a:r>
                  <a:rPr lang="pl-PL" sz="1400" dirty="0" smtClean="0"/>
                  <a:t>2</a:t>
                </a:r>
                <a:r>
                  <a:rPr lang="en-US" sz="1400" dirty="0"/>
                  <a:t>(t) = </a:t>
                </a:r>
                <a:r>
                  <a:rPr lang="en-US" sz="1400" dirty="0" smtClean="0"/>
                  <a:t>q</a:t>
                </a:r>
                <a:r>
                  <a:rPr lang="pl-PL" sz="1400" dirty="0" smtClean="0"/>
                  <a:t>2</a:t>
                </a:r>
                <a:r>
                  <a:rPr lang="en-US" sz="1400" dirty="0"/>
                  <a:t>(t) – </a:t>
                </a:r>
                <a:r>
                  <a:rPr lang="en-US" sz="1400" dirty="0" smtClean="0"/>
                  <a:t>2</a:t>
                </a:r>
                <a:r>
                  <a:rPr lang="pl-PL" sz="1400" dirty="0" smtClean="0"/>
                  <a:t>2</a:t>
                </a:r>
                <a:r>
                  <a:rPr lang="en-US" sz="1400" dirty="0"/>
                  <a:t>s </a:t>
                </a:r>
                <a:r>
                  <a:rPr lang="en-US" sz="1400" dirty="0" smtClean="0"/>
                  <a:t>		</a:t>
                </a:r>
                <a:endParaRPr lang="en-US" sz="1400" dirty="0">
                  <a:sym typeface="Wingdings" panose="05000000000000000000" pitchFamily="2" charset="2"/>
                </a:endParaRPr>
              </a:p>
              <a:p>
                <a:r>
                  <a:rPr lang="en-US" sz="1400" b="1" dirty="0" smtClean="0">
                    <a:sym typeface="Wingdings" panose="05000000000000000000" pitchFamily="2" charset="2"/>
                  </a:rPr>
                  <a:t>(</a:t>
                </a:r>
                <a:r>
                  <a:rPr lang="el-GR" sz="1400" b="1" dirty="0" smtClean="0">
                    <a:sym typeface="Wingdings" panose="05000000000000000000" pitchFamily="2" charset="2"/>
                  </a:rPr>
                  <a:t>6</a:t>
                </a:r>
                <a:r>
                  <a:rPr lang="en-US" sz="1400" b="1" dirty="0" smtClean="0">
                    <a:sym typeface="Wingdings" panose="05000000000000000000" pitchFamily="2" charset="2"/>
                  </a:rPr>
                  <a:t>) </a:t>
                </a:r>
                <a:r>
                  <a:rPr lang="el-GR" sz="1400" b="1" dirty="0" smtClean="0">
                    <a:sym typeface="Wingdings" panose="05000000000000000000" pitchFamily="2" charset="2"/>
                  </a:rPr>
                  <a:t>και (7)</a:t>
                </a:r>
                <a:r>
                  <a:rPr lang="en-US" sz="1400" b="1" dirty="0" smtClean="0">
                    <a:sym typeface="Wingdings" panose="05000000000000000000" pitchFamily="2" charset="2"/>
                  </a:rPr>
                  <a:t>: </a:t>
                </a:r>
                <a:r>
                  <a:rPr lang="el-GR" sz="1400" dirty="0" smtClean="0">
                    <a:sym typeface="Wingdings" panose="05000000000000000000" pitchFamily="2" charset="2"/>
                  </a:rPr>
                  <a:t>		</a:t>
                </a:r>
                <a:r>
                  <a:rPr lang="en-US" sz="1400" dirty="0" smtClean="0"/>
                  <a:t>Q</a:t>
                </a:r>
                <a:r>
                  <a:rPr lang="pl-PL" sz="1400" dirty="0" smtClean="0"/>
                  <a:t>1</a:t>
                </a:r>
                <a:r>
                  <a:rPr lang="en-US" sz="1400" dirty="0" smtClean="0"/>
                  <a:t>(t</a:t>
                </a:r>
                <a:r>
                  <a:rPr lang="en-US" sz="1400" dirty="0"/>
                  <a:t>) – </a:t>
                </a:r>
                <a:r>
                  <a:rPr lang="en-US" sz="1400" dirty="0" smtClean="0"/>
                  <a:t>H</a:t>
                </a:r>
                <a:r>
                  <a:rPr lang="pl-PL" sz="1400" dirty="0" smtClean="0"/>
                  <a:t>2</a:t>
                </a:r>
                <a:r>
                  <a:rPr lang="en-US" sz="1400" dirty="0" smtClean="0"/>
                  <a:t>(t</a:t>
                </a:r>
                <a:r>
                  <a:rPr lang="en-US" sz="1400" dirty="0"/>
                  <a:t>)/</a:t>
                </a:r>
                <a:r>
                  <a:rPr lang="en-US" sz="1400" dirty="0" smtClean="0"/>
                  <a:t>R</a:t>
                </a:r>
                <a:r>
                  <a:rPr lang="pl-PL" sz="1400" dirty="0" smtClean="0"/>
                  <a:t>2</a:t>
                </a:r>
                <a:r>
                  <a:rPr lang="en-US" sz="1400" dirty="0" smtClean="0"/>
                  <a:t> </a:t>
                </a:r>
                <a:r>
                  <a:rPr lang="en-US" sz="1400" dirty="0"/>
                  <a:t>= </a:t>
                </a:r>
                <a:r>
                  <a:rPr lang="en-US" sz="1400" dirty="0" smtClean="0"/>
                  <a:t>A</a:t>
                </a:r>
                <a:r>
                  <a:rPr lang="pl-PL" sz="1400" dirty="0" smtClean="0"/>
                  <a:t>2</a:t>
                </a:r>
                <a:r>
                  <a:rPr lang="en-US" sz="1400" dirty="0" err="1" smtClean="0"/>
                  <a:t>dH</a:t>
                </a:r>
                <a:r>
                  <a:rPr lang="pl-PL" sz="1400" dirty="0" smtClean="0"/>
                  <a:t>2</a:t>
                </a:r>
                <a:r>
                  <a:rPr lang="en-US" sz="1400" dirty="0" smtClean="0"/>
                  <a:t>(t</a:t>
                </a:r>
                <a:r>
                  <a:rPr lang="en-US" sz="1400" dirty="0"/>
                  <a:t>)/</a:t>
                </a:r>
                <a:r>
                  <a:rPr lang="en-US" sz="1400" dirty="0" err="1" smtClean="0"/>
                  <a:t>dt</a:t>
                </a:r>
                <a:endParaRPr lang="en-US" sz="1400" dirty="0">
                  <a:sym typeface="Wingdings" panose="05000000000000000000" pitchFamily="2" charset="2"/>
                </a:endParaRPr>
              </a:p>
              <a:p>
                <a:r>
                  <a:rPr lang="en-US" sz="1400" b="1" dirty="0" smtClean="0"/>
                  <a:t>Laplace</a:t>
                </a:r>
                <a:r>
                  <a:rPr lang="el-GR" sz="1400" b="1" dirty="0" smtClean="0"/>
                  <a:t>:</a:t>
                </a:r>
                <a:r>
                  <a:rPr lang="el-GR" sz="1400" b="1" dirty="0"/>
                  <a:t>	</a:t>
                </a:r>
                <a:r>
                  <a:rPr lang="en-US" sz="1400" dirty="0" smtClean="0"/>
                  <a:t>	R</a:t>
                </a:r>
                <a:r>
                  <a:rPr lang="pl-PL" sz="1400" dirty="0" smtClean="0"/>
                  <a:t>2</a:t>
                </a:r>
                <a:r>
                  <a:rPr lang="en-US" sz="1400" dirty="0" smtClean="0"/>
                  <a:t>*Q</a:t>
                </a:r>
                <a:r>
                  <a:rPr lang="pl-PL" sz="1400" dirty="0" smtClean="0"/>
                  <a:t>1</a:t>
                </a:r>
                <a:r>
                  <a:rPr lang="en-US" sz="1400" dirty="0" smtClean="0"/>
                  <a:t>(s) = (R</a:t>
                </a:r>
                <a:r>
                  <a:rPr lang="pl-PL" sz="1400" dirty="0" smtClean="0"/>
                  <a:t>2</a:t>
                </a:r>
                <a:r>
                  <a:rPr lang="en-US" sz="1400" dirty="0" smtClean="0"/>
                  <a:t>*A</a:t>
                </a:r>
                <a:r>
                  <a:rPr lang="pl-PL" sz="1400" dirty="0" smtClean="0"/>
                  <a:t>2</a:t>
                </a:r>
                <a:r>
                  <a:rPr lang="en-US" sz="1400" dirty="0" smtClean="0"/>
                  <a:t>)*s*H</a:t>
                </a:r>
                <a:r>
                  <a:rPr lang="pl-PL" sz="1400" dirty="0" smtClean="0"/>
                  <a:t>2</a:t>
                </a:r>
                <a:r>
                  <a:rPr lang="en-US" sz="1400" dirty="0" smtClean="0"/>
                  <a:t>(s) + H</a:t>
                </a:r>
                <a:r>
                  <a:rPr lang="pl-PL" sz="1400" dirty="0" smtClean="0"/>
                  <a:t>2</a:t>
                </a:r>
                <a:r>
                  <a:rPr lang="en-US" sz="1400" dirty="0" smtClean="0"/>
                  <a:t>(s) </a:t>
                </a:r>
                <a:r>
                  <a:rPr lang="en-US" sz="1400" dirty="0" smtClean="0">
                    <a:sym typeface="Wingdings" panose="05000000000000000000" pitchFamily="2" charset="2"/>
                  </a:rPr>
                  <a:t> H</a:t>
                </a:r>
                <a:r>
                  <a:rPr lang="pl-PL" sz="1400" dirty="0" smtClean="0">
                    <a:sym typeface="Wingdings" panose="05000000000000000000" pitchFamily="2" charset="2"/>
                  </a:rPr>
                  <a:t>2</a:t>
                </a:r>
                <a:r>
                  <a:rPr lang="en-US" sz="1400" dirty="0" smtClean="0">
                    <a:sym typeface="Wingdings" panose="05000000000000000000" pitchFamily="2" charset="2"/>
                  </a:rPr>
                  <a:t>(s)/Q</a:t>
                </a:r>
                <a:r>
                  <a:rPr lang="pl-PL" sz="1400" dirty="0" smtClean="0">
                    <a:sym typeface="Wingdings" panose="05000000000000000000" pitchFamily="2" charset="2"/>
                  </a:rPr>
                  <a:t>1</a:t>
                </a:r>
                <a:r>
                  <a:rPr lang="en-US" sz="1400" dirty="0" smtClean="0">
                    <a:sym typeface="Wingdings" panose="05000000000000000000" pitchFamily="2" charset="2"/>
                  </a:rPr>
                  <a:t>(s) = R</a:t>
                </a:r>
                <a:r>
                  <a:rPr lang="pl-PL" sz="1400" dirty="0" smtClean="0">
                    <a:sym typeface="Wingdings" panose="05000000000000000000" pitchFamily="2" charset="2"/>
                  </a:rPr>
                  <a:t>2</a:t>
                </a:r>
                <a:r>
                  <a:rPr lang="en-US" sz="1400" dirty="0" smtClean="0">
                    <a:sym typeface="Wingdings" panose="05000000000000000000" pitchFamily="2" charset="2"/>
                  </a:rPr>
                  <a:t>/(</a:t>
                </a:r>
                <a:r>
                  <a:rPr lang="el-GR" sz="1400" dirty="0" smtClean="0">
                    <a:sym typeface="Wingdings" panose="05000000000000000000" pitchFamily="2" charset="2"/>
                  </a:rPr>
                  <a:t>τ</a:t>
                </a:r>
                <a:r>
                  <a:rPr lang="pl-PL" sz="1400" dirty="0" smtClean="0">
                    <a:sym typeface="Wingdings" panose="05000000000000000000" pitchFamily="2" charset="2"/>
                  </a:rPr>
                  <a:t>2</a:t>
                </a:r>
                <a:r>
                  <a:rPr lang="el-GR" sz="1400" dirty="0" smtClean="0">
                    <a:sym typeface="Wingdings" panose="05000000000000000000" pitchFamily="2" charset="2"/>
                  </a:rPr>
                  <a:t>*</a:t>
                </a:r>
                <a:r>
                  <a:rPr lang="en-US" sz="1400" dirty="0" smtClean="0">
                    <a:sym typeface="Wingdings" panose="05000000000000000000" pitchFamily="2" charset="2"/>
                  </a:rPr>
                  <a:t>s + 1)             (</a:t>
                </a:r>
                <a:r>
                  <a:rPr lang="el-GR" sz="1400" dirty="0" smtClean="0">
                    <a:sym typeface="Wingdings" panose="05000000000000000000" pitchFamily="2" charset="2"/>
                  </a:rPr>
                  <a:t>8</a:t>
                </a:r>
                <a:r>
                  <a:rPr lang="en-US" sz="1400" dirty="0" smtClean="0">
                    <a:sym typeface="Wingdings" panose="05000000000000000000" pitchFamily="2" charset="2"/>
                  </a:rPr>
                  <a:t>)</a:t>
                </a:r>
                <a:endParaRPr lang="en-US" sz="1400" dirty="0" smtClean="0"/>
              </a:p>
              <a:p>
                <a:r>
                  <a:rPr lang="en-US" sz="1400" dirty="0">
                    <a:sym typeface="Wingdings" panose="05000000000000000000" pitchFamily="2" charset="2"/>
                  </a:rPr>
                  <a:t>	</a:t>
                </a:r>
                <a:r>
                  <a:rPr lang="en-US" sz="1400" dirty="0" smtClean="0">
                    <a:sym typeface="Wingdings" panose="05000000000000000000" pitchFamily="2" charset="2"/>
                  </a:rPr>
                  <a:t>	</a:t>
                </a:r>
                <a:r>
                  <a:rPr lang="pl-PL" sz="1400" dirty="0" smtClean="0">
                    <a:sym typeface="Wingdings" panose="05000000000000000000" pitchFamily="2" charset="2"/>
                  </a:rPr>
                  <a:t>R2 = 1,5 ft/cfm, </a:t>
                </a:r>
                <a:r>
                  <a:rPr lang="en-US" sz="1400" dirty="0" smtClean="0">
                    <a:sym typeface="Wingdings" panose="05000000000000000000" pitchFamily="2" charset="2"/>
                  </a:rPr>
                  <a:t>R</a:t>
                </a:r>
                <a:r>
                  <a:rPr lang="pl-PL" sz="1400" dirty="0" smtClean="0">
                    <a:sym typeface="Wingdings" panose="05000000000000000000" pitchFamily="2" charset="2"/>
                  </a:rPr>
                  <a:t>2</a:t>
                </a:r>
                <a:r>
                  <a:rPr lang="en-US" sz="1400" dirty="0" smtClean="0">
                    <a:sym typeface="Wingdings" panose="05000000000000000000" pitchFamily="2" charset="2"/>
                  </a:rPr>
                  <a:t>*A</a:t>
                </a:r>
                <a:r>
                  <a:rPr lang="pl-PL" sz="1400" dirty="0" smtClean="0">
                    <a:sym typeface="Wingdings" panose="05000000000000000000" pitchFamily="2" charset="2"/>
                  </a:rPr>
                  <a:t>2</a:t>
                </a:r>
                <a:r>
                  <a:rPr lang="en-US" sz="1400" dirty="0" smtClean="0">
                    <a:sym typeface="Wingdings" panose="05000000000000000000" pitchFamily="2" charset="2"/>
                  </a:rPr>
                  <a:t> = </a:t>
                </a:r>
                <a:r>
                  <a:rPr lang="el-GR" sz="1400" dirty="0" smtClean="0">
                    <a:sym typeface="Wingdings" panose="05000000000000000000" pitchFamily="2" charset="2"/>
                  </a:rPr>
                  <a:t>τ</a:t>
                </a:r>
                <a:r>
                  <a:rPr lang="pl-PL" sz="1400" dirty="0" smtClean="0">
                    <a:sym typeface="Wingdings" panose="05000000000000000000" pitchFamily="2" charset="2"/>
                  </a:rPr>
                  <a:t>2</a:t>
                </a:r>
                <a:r>
                  <a:rPr lang="el-GR" sz="1400" dirty="0" smtClean="0">
                    <a:sym typeface="Wingdings" panose="05000000000000000000" pitchFamily="2" charset="2"/>
                  </a:rPr>
                  <a:t> = </a:t>
                </a:r>
                <a:r>
                  <a:rPr lang="pl-PL" sz="1400" dirty="0" smtClean="0">
                    <a:sym typeface="Wingdings" panose="05000000000000000000" pitchFamily="2" charset="2"/>
                  </a:rPr>
                  <a:t>3</a:t>
                </a:r>
                <a:r>
                  <a:rPr lang="el-GR" sz="1400" dirty="0" smtClean="0">
                    <a:sym typeface="Wingdings" panose="05000000000000000000" pitchFamily="2" charset="2"/>
                  </a:rPr>
                  <a:t> </a:t>
                </a:r>
                <a:r>
                  <a:rPr lang="en-US" sz="1400" dirty="0" smtClean="0">
                    <a:sym typeface="Wingdings" panose="05000000000000000000" pitchFamily="2" charset="2"/>
                  </a:rPr>
                  <a:t>min</a:t>
                </a:r>
              </a:p>
              <a:p>
                <a:r>
                  <a:rPr lang="pl-PL" sz="1400" b="1" dirty="0" smtClean="0">
                    <a:sym typeface="Wingdings" panose="05000000000000000000" pitchFamily="2" charset="2"/>
                  </a:rPr>
                  <a:t>(</a:t>
                </a:r>
                <a:r>
                  <a:rPr lang="el-GR" sz="1400" b="1" dirty="0" smtClean="0">
                    <a:sym typeface="Wingdings" panose="05000000000000000000" pitchFamily="2" charset="2"/>
                  </a:rPr>
                  <a:t>8</a:t>
                </a:r>
                <a:r>
                  <a:rPr lang="pl-PL" sz="1400" b="1" dirty="0" smtClean="0">
                    <a:sym typeface="Wingdings" panose="05000000000000000000" pitchFamily="2" charset="2"/>
                  </a:rPr>
                  <a:t>):</a:t>
                </a:r>
                <a:r>
                  <a:rPr lang="pl-PL" sz="1400" dirty="0" smtClean="0">
                    <a:sym typeface="Wingdings" panose="05000000000000000000" pitchFamily="2" charset="2"/>
                  </a:rPr>
                  <a:t>		</a:t>
                </a:r>
                <a:r>
                  <a:rPr lang="en-US" sz="1400" b="1" dirty="0" smtClean="0">
                    <a:sym typeface="Wingdings" panose="05000000000000000000" pitchFamily="2" charset="2"/>
                  </a:rPr>
                  <a:t>H</a:t>
                </a:r>
                <a:r>
                  <a:rPr lang="pl-PL" sz="1400" b="1" dirty="0" smtClean="0">
                    <a:sym typeface="Wingdings" panose="05000000000000000000" pitchFamily="2" charset="2"/>
                  </a:rPr>
                  <a:t>2</a:t>
                </a:r>
                <a:r>
                  <a:rPr lang="en-US" sz="1400" b="1" dirty="0" smtClean="0">
                    <a:sym typeface="Wingdings" panose="05000000000000000000" pitchFamily="2" charset="2"/>
                  </a:rPr>
                  <a:t>(s</a:t>
                </a:r>
                <a:r>
                  <a:rPr lang="en-US" sz="1400" b="1" dirty="0">
                    <a:sym typeface="Wingdings" panose="05000000000000000000" pitchFamily="2" charset="2"/>
                  </a:rPr>
                  <a:t>)/</a:t>
                </a:r>
                <a:r>
                  <a:rPr lang="en-US" sz="1400" b="1" dirty="0" smtClean="0">
                    <a:sym typeface="Wingdings" panose="05000000000000000000" pitchFamily="2" charset="2"/>
                  </a:rPr>
                  <a:t>Q</a:t>
                </a:r>
                <a:r>
                  <a:rPr lang="pl-PL" sz="1400" b="1" dirty="0" smtClean="0">
                    <a:sym typeface="Wingdings" panose="05000000000000000000" pitchFamily="2" charset="2"/>
                  </a:rPr>
                  <a:t>1</a:t>
                </a:r>
                <a:r>
                  <a:rPr lang="en-US" sz="1400" b="1" dirty="0" smtClean="0">
                    <a:sym typeface="Wingdings" panose="05000000000000000000" pitchFamily="2" charset="2"/>
                  </a:rPr>
                  <a:t>(s</a:t>
                </a:r>
                <a:r>
                  <a:rPr lang="en-US" sz="1400" b="1" dirty="0">
                    <a:sym typeface="Wingdings" panose="05000000000000000000" pitchFamily="2" charset="2"/>
                  </a:rPr>
                  <a:t>) = </a:t>
                </a:r>
                <a:r>
                  <a:rPr lang="en-US" sz="1400" b="1" dirty="0" smtClean="0">
                    <a:sym typeface="Wingdings" panose="05000000000000000000" pitchFamily="2" charset="2"/>
                  </a:rPr>
                  <a:t>1</a:t>
                </a:r>
                <a:r>
                  <a:rPr lang="pl-PL" sz="1400" b="1" dirty="0" smtClean="0">
                    <a:sym typeface="Wingdings" panose="05000000000000000000" pitchFamily="2" charset="2"/>
                  </a:rPr>
                  <a:t>,5</a:t>
                </a:r>
                <a:r>
                  <a:rPr lang="en-US" sz="1400" b="1" dirty="0" smtClean="0">
                    <a:sym typeface="Wingdings" panose="05000000000000000000" pitchFamily="2" charset="2"/>
                  </a:rPr>
                  <a:t>/(</a:t>
                </a:r>
                <a:r>
                  <a:rPr lang="pl-PL" sz="1400" b="1" dirty="0" smtClean="0">
                    <a:sym typeface="Wingdings" panose="05000000000000000000" pitchFamily="2" charset="2"/>
                  </a:rPr>
                  <a:t>3</a:t>
                </a:r>
                <a:r>
                  <a:rPr lang="en-US" sz="1400" b="1" dirty="0" smtClean="0">
                    <a:sym typeface="Wingdings" panose="05000000000000000000" pitchFamily="2" charset="2"/>
                  </a:rPr>
                  <a:t>s </a:t>
                </a:r>
                <a:r>
                  <a:rPr lang="en-US" sz="1400" b="1" dirty="0">
                    <a:sym typeface="Wingdings" panose="05000000000000000000" pitchFamily="2" charset="2"/>
                  </a:rPr>
                  <a:t>+ 1) </a:t>
                </a:r>
                <a:endParaRPr lang="pl-PL" sz="1400" b="1" dirty="0" smtClean="0">
                  <a:sym typeface="Wingdings" panose="05000000000000000000" pitchFamily="2" charset="2"/>
                </a:endParaRPr>
              </a:p>
              <a:p>
                <a:endParaRPr lang="pl-PL" sz="1400" b="1" dirty="0">
                  <a:sym typeface="Wingdings" panose="05000000000000000000" pitchFamily="2" charset="2"/>
                </a:endParaRPr>
              </a:p>
              <a:p>
                <a:r>
                  <a:rPr lang="el-GR" sz="1400" b="1" dirty="0" smtClean="0">
                    <a:sym typeface="Wingdings" panose="05000000000000000000" pitchFamily="2" charset="2"/>
                  </a:rPr>
                  <a:t>Η2(</a:t>
                </a:r>
                <a:r>
                  <a:rPr lang="en-US" sz="1400" b="1" dirty="0" smtClean="0">
                    <a:sym typeface="Wingdings" panose="05000000000000000000" pitchFamily="2" charset="2"/>
                  </a:rPr>
                  <a:t>s)/</a:t>
                </a:r>
                <a:r>
                  <a:rPr lang="en-US" sz="1400" b="1" dirty="0" err="1" smtClean="0">
                    <a:sym typeface="Wingdings" panose="05000000000000000000" pitchFamily="2" charset="2"/>
                  </a:rPr>
                  <a:t>Qo</a:t>
                </a:r>
                <a:r>
                  <a:rPr lang="en-US" sz="1400" b="1" dirty="0" smtClean="0">
                    <a:sym typeface="Wingdings" panose="05000000000000000000" pitchFamily="2" charset="2"/>
                  </a:rPr>
                  <a:t>(s) </a:t>
                </a:r>
                <a:r>
                  <a:rPr lang="en-US" sz="1400" dirty="0" smtClean="0">
                    <a:sym typeface="Wingdings" panose="05000000000000000000" pitchFamily="2" charset="2"/>
                  </a:rPr>
                  <a:t>= H2(s)/Q1(s)*Q1(s)/</a:t>
                </a:r>
                <a:r>
                  <a:rPr lang="en-US" sz="1400" dirty="0" err="1" smtClean="0">
                    <a:sym typeface="Wingdings" panose="05000000000000000000" pitchFamily="2" charset="2"/>
                  </a:rPr>
                  <a:t>Qo</a:t>
                </a:r>
                <a:r>
                  <a:rPr lang="en-US" sz="1400" dirty="0" smtClean="0">
                    <a:sym typeface="Wingdings" panose="05000000000000000000" pitchFamily="2" charset="2"/>
                  </a:rPr>
                  <a:t>(s) = [1,5/(3s + 1)]*[1/(s + 1)] = </a:t>
                </a:r>
                <a:r>
                  <a:rPr lang="en-US" sz="1400" b="1" dirty="0" smtClean="0">
                    <a:sym typeface="Wingdings" panose="05000000000000000000" pitchFamily="2" charset="2"/>
                  </a:rPr>
                  <a:t>1,5/(s + 1)(3s + 1)</a:t>
                </a:r>
                <a:r>
                  <a:rPr lang="el-GR" sz="1400" b="1" dirty="0" smtClean="0">
                    <a:sym typeface="Wingdings" panose="05000000000000000000" pitchFamily="2" charset="2"/>
                  </a:rPr>
                  <a:t>      	                   </a:t>
                </a:r>
                <a:r>
                  <a:rPr lang="el-GR" sz="1400" dirty="0" smtClean="0">
                    <a:sym typeface="Wingdings" panose="05000000000000000000" pitchFamily="2" charset="2"/>
                  </a:rPr>
                  <a:t>(9)</a:t>
                </a:r>
                <a:endParaRPr lang="en-US" sz="1400" dirty="0" smtClean="0">
                  <a:sym typeface="Wingdings" panose="05000000000000000000" pitchFamily="2" charset="2"/>
                </a:endParaRPr>
              </a:p>
              <a:p>
                <a:endParaRPr lang="pl-PL" sz="1400" dirty="0" smtClean="0">
                  <a:sym typeface="Wingdings" panose="05000000000000000000" pitchFamily="2" charset="2"/>
                </a:endParaRPr>
              </a:p>
              <a:p>
                <a:r>
                  <a:rPr lang="en-US" sz="1400" dirty="0" smtClean="0">
                    <a:sym typeface="Wingdings" panose="05000000000000000000" pitchFamily="2" charset="2"/>
                  </a:rPr>
                  <a:t>Q</a:t>
                </a:r>
                <a:r>
                  <a:rPr lang="pl-PL" sz="1400" dirty="0" smtClean="0">
                    <a:sym typeface="Wingdings" panose="05000000000000000000" pitchFamily="2" charset="2"/>
                  </a:rPr>
                  <a:t>2</a:t>
                </a:r>
                <a:r>
                  <a:rPr lang="en-US" sz="1400" dirty="0" smtClean="0">
                    <a:sym typeface="Wingdings" panose="05000000000000000000" pitchFamily="2" charset="2"/>
                  </a:rPr>
                  <a:t>(t) = H</a:t>
                </a:r>
                <a:r>
                  <a:rPr lang="pl-PL" sz="1400" dirty="0" smtClean="0">
                    <a:sym typeface="Wingdings" panose="05000000000000000000" pitchFamily="2" charset="2"/>
                  </a:rPr>
                  <a:t>2</a:t>
                </a:r>
                <a:r>
                  <a:rPr lang="en-US" sz="1400" dirty="0" smtClean="0">
                    <a:sym typeface="Wingdings" panose="05000000000000000000" pitchFamily="2" charset="2"/>
                  </a:rPr>
                  <a:t>(t)/R</a:t>
                </a:r>
                <a:r>
                  <a:rPr lang="pl-PL" sz="1400" dirty="0" smtClean="0">
                    <a:sym typeface="Wingdings" panose="05000000000000000000" pitchFamily="2" charset="2"/>
                  </a:rPr>
                  <a:t>2</a:t>
                </a:r>
                <a:r>
                  <a:rPr lang="en-US" sz="1400" dirty="0" smtClean="0">
                    <a:sym typeface="Wingdings" panose="05000000000000000000" pitchFamily="2" charset="2"/>
                  </a:rPr>
                  <a:t>  Q</a:t>
                </a:r>
                <a:r>
                  <a:rPr lang="pl-PL" sz="1400" dirty="0" smtClean="0">
                    <a:sym typeface="Wingdings" panose="05000000000000000000" pitchFamily="2" charset="2"/>
                  </a:rPr>
                  <a:t>2</a:t>
                </a:r>
                <a:r>
                  <a:rPr lang="en-US" sz="1400" dirty="0" smtClean="0">
                    <a:sym typeface="Wingdings" panose="05000000000000000000" pitchFamily="2" charset="2"/>
                  </a:rPr>
                  <a:t>(s) </a:t>
                </a:r>
                <a:r>
                  <a:rPr lang="en-US" sz="1400" dirty="0">
                    <a:sym typeface="Wingdings" panose="05000000000000000000" pitchFamily="2" charset="2"/>
                  </a:rPr>
                  <a:t>= </a:t>
                </a:r>
                <a:r>
                  <a:rPr lang="en-US" sz="1400" dirty="0" smtClean="0">
                    <a:sym typeface="Wingdings" panose="05000000000000000000" pitchFamily="2" charset="2"/>
                  </a:rPr>
                  <a:t>H</a:t>
                </a:r>
                <a:r>
                  <a:rPr lang="pl-PL" sz="1400" dirty="0" smtClean="0">
                    <a:sym typeface="Wingdings" panose="05000000000000000000" pitchFamily="2" charset="2"/>
                  </a:rPr>
                  <a:t>2</a:t>
                </a:r>
                <a:r>
                  <a:rPr lang="en-US" sz="1400" dirty="0" smtClean="0">
                    <a:sym typeface="Wingdings" panose="05000000000000000000" pitchFamily="2" charset="2"/>
                  </a:rPr>
                  <a:t>(s)/R</a:t>
                </a:r>
                <a:r>
                  <a:rPr lang="pl-PL" sz="1400" dirty="0" smtClean="0">
                    <a:sym typeface="Wingdings" panose="05000000000000000000" pitchFamily="2" charset="2"/>
                  </a:rPr>
                  <a:t>2</a:t>
                </a:r>
                <a:r>
                  <a:rPr lang="en-US" sz="1400" dirty="0" smtClean="0">
                    <a:sym typeface="Wingdings" panose="05000000000000000000" pitchFamily="2" charset="2"/>
                  </a:rPr>
                  <a:t>  </a:t>
                </a:r>
                <a:r>
                  <a:rPr lang="pl-PL" sz="1400" b="1" dirty="0" smtClean="0">
                    <a:sym typeface="Wingdings" panose="05000000000000000000" pitchFamily="2" charset="2"/>
                  </a:rPr>
                  <a:t>Q2</a:t>
                </a:r>
                <a:r>
                  <a:rPr lang="en-US" sz="1400" b="1" dirty="0" smtClean="0">
                    <a:sym typeface="Wingdings" panose="05000000000000000000" pitchFamily="2" charset="2"/>
                  </a:rPr>
                  <a:t>(s)/</a:t>
                </a:r>
                <a:r>
                  <a:rPr lang="pl-PL" sz="1400" b="1" dirty="0" smtClean="0">
                    <a:sym typeface="Wingdings" panose="05000000000000000000" pitchFamily="2" charset="2"/>
                  </a:rPr>
                  <a:t>H2</a:t>
                </a:r>
                <a:r>
                  <a:rPr lang="en-US" sz="1400" b="1" dirty="0" smtClean="0">
                    <a:sym typeface="Wingdings" panose="05000000000000000000" pitchFamily="2" charset="2"/>
                  </a:rPr>
                  <a:t>(s</a:t>
                </a:r>
                <a:r>
                  <a:rPr lang="en-US" sz="1400" b="1" dirty="0">
                    <a:sym typeface="Wingdings" panose="05000000000000000000" pitchFamily="2" charset="2"/>
                  </a:rPr>
                  <a:t>)</a:t>
                </a:r>
                <a:r>
                  <a:rPr lang="en-US" sz="1400" b="1" dirty="0" smtClean="0">
                    <a:sym typeface="Wingdings" panose="05000000000000000000" pitchFamily="2" charset="2"/>
                  </a:rPr>
                  <a:t> = </a:t>
                </a:r>
                <a:r>
                  <a:rPr lang="pl-PL" sz="1400" b="1" dirty="0" smtClean="0">
                    <a:sym typeface="Wingdings" panose="05000000000000000000" pitchFamily="2" charset="2"/>
                  </a:rPr>
                  <a:t>1/</a:t>
                </a:r>
                <a:r>
                  <a:rPr lang="en-US" sz="1400" b="1" dirty="0" smtClean="0">
                    <a:sym typeface="Wingdings" panose="05000000000000000000" pitchFamily="2" charset="2"/>
                  </a:rPr>
                  <a:t>R</a:t>
                </a:r>
                <a:r>
                  <a:rPr lang="pl-PL" sz="1400" b="1" dirty="0" smtClean="0">
                    <a:sym typeface="Wingdings" panose="05000000000000000000" pitchFamily="2" charset="2"/>
                  </a:rPr>
                  <a:t>2</a:t>
                </a:r>
                <a:r>
                  <a:rPr lang="el-GR" sz="1400" dirty="0" smtClean="0">
                    <a:sym typeface="Wingdings" panose="05000000000000000000" pitchFamily="2" charset="2"/>
                  </a:rPr>
                  <a:t>			                 (10)</a:t>
                </a:r>
                <a:endParaRPr lang="pl-PL" sz="1400" dirty="0" smtClean="0">
                  <a:sym typeface="Wingdings" panose="05000000000000000000" pitchFamily="2" charset="2"/>
                </a:endParaRPr>
              </a:p>
              <a:p>
                <a:endParaRPr lang="pl-PL" sz="1400" dirty="0">
                  <a:sym typeface="Wingdings" panose="05000000000000000000" pitchFamily="2" charset="2"/>
                </a:endParaRPr>
              </a:p>
              <a:p>
                <a:r>
                  <a:rPr lang="pl-PL" sz="1400" b="1" dirty="0" smtClean="0">
                    <a:sym typeface="Wingdings" panose="05000000000000000000" pitchFamily="2" charset="2"/>
                  </a:rPr>
                  <a:t>(</a:t>
                </a:r>
                <a:r>
                  <a:rPr lang="el-GR" sz="1400" b="1" dirty="0" smtClean="0">
                    <a:sym typeface="Wingdings" panose="05000000000000000000" pitchFamily="2" charset="2"/>
                  </a:rPr>
                  <a:t>9</a:t>
                </a:r>
                <a:r>
                  <a:rPr lang="pl-PL" sz="1400" b="1" dirty="0" smtClean="0">
                    <a:sym typeface="Wingdings" panose="05000000000000000000" pitchFamily="2" charset="2"/>
                  </a:rPr>
                  <a:t>)</a:t>
                </a:r>
                <a:r>
                  <a:rPr lang="el-GR" sz="1400" b="1" dirty="0" smtClean="0">
                    <a:sym typeface="Wingdings" panose="05000000000000000000" pitchFamily="2" charset="2"/>
                  </a:rPr>
                  <a:t> και (10)</a:t>
                </a:r>
                <a:r>
                  <a:rPr lang="pl-PL" sz="1400" b="1" dirty="0" smtClean="0">
                    <a:sym typeface="Wingdings" panose="05000000000000000000" pitchFamily="2" charset="2"/>
                  </a:rPr>
                  <a:t>: </a:t>
                </a:r>
                <a:r>
                  <a:rPr lang="pl-PL" sz="1400" dirty="0" smtClean="0">
                    <a:sym typeface="Wingdings" panose="05000000000000000000" pitchFamily="2" charset="2"/>
                  </a:rPr>
                  <a:t>		</a:t>
                </a:r>
                <a:r>
                  <a:rPr lang="en-US" sz="1400" b="1" dirty="0" smtClean="0">
                    <a:sym typeface="Wingdings" panose="05000000000000000000" pitchFamily="2" charset="2"/>
                  </a:rPr>
                  <a:t>Q2(s)/</a:t>
                </a:r>
                <a:r>
                  <a:rPr lang="en-US" sz="1400" b="1" dirty="0" err="1" smtClean="0">
                    <a:sym typeface="Wingdings" panose="05000000000000000000" pitchFamily="2" charset="2"/>
                  </a:rPr>
                  <a:t>Qo</a:t>
                </a:r>
                <a:r>
                  <a:rPr lang="en-US" sz="1400" b="1" dirty="0" smtClean="0">
                    <a:sym typeface="Wingdings" panose="05000000000000000000" pitchFamily="2" charset="2"/>
                  </a:rPr>
                  <a:t>(s) </a:t>
                </a:r>
                <a:r>
                  <a:rPr lang="en-US" sz="1400" dirty="0" smtClean="0">
                    <a:sym typeface="Wingdings" panose="05000000000000000000" pitchFamily="2" charset="2"/>
                  </a:rPr>
                  <a:t>= </a:t>
                </a:r>
                <a:r>
                  <a:rPr lang="pl-PL" sz="1400" dirty="0" smtClean="0">
                    <a:sym typeface="Wingdings" panose="05000000000000000000" pitchFamily="2" charset="2"/>
                  </a:rPr>
                  <a:t>[</a:t>
                </a:r>
                <a:r>
                  <a:rPr lang="en-US" sz="1400" dirty="0" smtClean="0">
                    <a:sym typeface="Wingdings" panose="05000000000000000000" pitchFamily="2" charset="2"/>
                  </a:rPr>
                  <a:t>H2(s</a:t>
                </a:r>
                <a:r>
                  <a:rPr lang="en-US" sz="1400" dirty="0">
                    <a:sym typeface="Wingdings" panose="05000000000000000000" pitchFamily="2" charset="2"/>
                  </a:rPr>
                  <a:t>)/</a:t>
                </a:r>
                <a:r>
                  <a:rPr lang="en-US" sz="1400" dirty="0" err="1" smtClean="0">
                    <a:sym typeface="Wingdings" panose="05000000000000000000" pitchFamily="2" charset="2"/>
                  </a:rPr>
                  <a:t>Qo</a:t>
                </a:r>
                <a:r>
                  <a:rPr lang="en-US" sz="1400" dirty="0" smtClean="0">
                    <a:sym typeface="Wingdings" panose="05000000000000000000" pitchFamily="2" charset="2"/>
                  </a:rPr>
                  <a:t>(s)</a:t>
                </a:r>
                <a:r>
                  <a:rPr lang="pl-PL" sz="1400" dirty="0" smtClean="0">
                    <a:sym typeface="Wingdings" panose="05000000000000000000" pitchFamily="2" charset="2"/>
                  </a:rPr>
                  <a:t>]*[Q</a:t>
                </a:r>
                <a:r>
                  <a:rPr lang="en-US" sz="1400" dirty="0" smtClean="0">
                    <a:sym typeface="Wingdings" panose="05000000000000000000" pitchFamily="2" charset="2"/>
                  </a:rPr>
                  <a:t>2(s</a:t>
                </a:r>
                <a:r>
                  <a:rPr lang="en-US" sz="1400" dirty="0">
                    <a:sym typeface="Wingdings" panose="05000000000000000000" pitchFamily="2" charset="2"/>
                  </a:rPr>
                  <a:t>)/</a:t>
                </a:r>
                <a:r>
                  <a:rPr lang="pl-PL" sz="1400" dirty="0" smtClean="0">
                    <a:sym typeface="Wingdings" panose="05000000000000000000" pitchFamily="2" charset="2"/>
                  </a:rPr>
                  <a:t>H</a:t>
                </a:r>
                <a:r>
                  <a:rPr lang="en-US" sz="1400" dirty="0" smtClean="0">
                    <a:sym typeface="Wingdings" panose="05000000000000000000" pitchFamily="2" charset="2"/>
                  </a:rPr>
                  <a:t>2(s)</a:t>
                </a:r>
                <a:r>
                  <a:rPr lang="pl-PL" sz="1400" dirty="0" smtClean="0">
                    <a:sym typeface="Wingdings" panose="05000000000000000000" pitchFamily="2" charset="2"/>
                  </a:rPr>
                  <a:t>] </a:t>
                </a:r>
                <a:r>
                  <a:rPr lang="en-US" sz="1400" dirty="0" smtClean="0">
                    <a:sym typeface="Wingdings" panose="05000000000000000000" pitchFamily="2" charset="2"/>
                  </a:rPr>
                  <a:t>= [</a:t>
                </a:r>
                <a:r>
                  <a:rPr lang="pl-PL" sz="1400" dirty="0" smtClean="0">
                    <a:sym typeface="Wingdings" panose="05000000000000000000" pitchFamily="2" charset="2"/>
                  </a:rPr>
                  <a:t>1/</a:t>
                </a:r>
                <a:r>
                  <a:rPr lang="en-US" sz="1400" dirty="0" smtClean="0">
                    <a:sym typeface="Wingdings" panose="05000000000000000000" pitchFamily="2" charset="2"/>
                  </a:rPr>
                  <a:t>1,5]</a:t>
                </a:r>
                <a:r>
                  <a:rPr lang="pl-PL" sz="1400" dirty="0" smtClean="0">
                    <a:sym typeface="Wingdings" panose="05000000000000000000" pitchFamily="2" charset="2"/>
                  </a:rPr>
                  <a:t>*</a:t>
                </a:r>
                <a:r>
                  <a:rPr lang="en-US" sz="1400" dirty="0" smtClean="0">
                    <a:sym typeface="Wingdings" panose="05000000000000000000" pitchFamily="2" charset="2"/>
                  </a:rPr>
                  <a:t>[1,5/(</a:t>
                </a:r>
                <a:r>
                  <a:rPr lang="en-US" sz="1400" dirty="0">
                    <a:sym typeface="Wingdings" panose="05000000000000000000" pitchFamily="2" charset="2"/>
                  </a:rPr>
                  <a:t>s + 1</a:t>
                </a:r>
                <a:r>
                  <a:rPr lang="en-US" sz="1400" dirty="0" smtClean="0">
                    <a:sym typeface="Wingdings" panose="05000000000000000000" pitchFamily="2" charset="2"/>
                  </a:rPr>
                  <a:t>)(3s + 1)]</a:t>
                </a:r>
                <a:r>
                  <a:rPr lang="pl-PL" sz="1400" dirty="0" smtClean="0">
                    <a:sym typeface="Wingdings" panose="05000000000000000000" pitchFamily="2" charset="2"/>
                  </a:rPr>
                  <a:t> = </a:t>
                </a:r>
                <a:endParaRPr lang="en-US" sz="1400" dirty="0" smtClean="0">
                  <a:sym typeface="Wingdings" panose="05000000000000000000" pitchFamily="2" charset="2"/>
                </a:endParaRPr>
              </a:p>
              <a:p>
                <a:r>
                  <a:rPr lang="en-US" sz="1400" b="1" dirty="0">
                    <a:sym typeface="Wingdings" panose="05000000000000000000" pitchFamily="2" charset="2"/>
                  </a:rPr>
                  <a:t>	</a:t>
                </a:r>
                <a:r>
                  <a:rPr lang="en-US" sz="1400" b="1" dirty="0" smtClean="0">
                    <a:sym typeface="Wingdings" panose="05000000000000000000" pitchFamily="2" charset="2"/>
                  </a:rPr>
                  <a:t>	= </a:t>
                </a:r>
                <a:r>
                  <a:rPr lang="pl-PL" sz="1400" b="1" dirty="0" smtClean="0">
                    <a:sym typeface="Wingdings" panose="05000000000000000000" pitchFamily="2" charset="2"/>
                  </a:rPr>
                  <a:t>1/(s + 1)</a:t>
                </a:r>
                <a:r>
                  <a:rPr lang="en-US" sz="1400" b="1" dirty="0" smtClean="0">
                    <a:sym typeface="Wingdings" panose="05000000000000000000" pitchFamily="2" charset="2"/>
                  </a:rPr>
                  <a:t>(3s + 1)</a:t>
                </a:r>
              </a:p>
              <a:p>
                <a:endParaRPr lang="en-US" sz="1400" b="1" dirty="0">
                  <a:sym typeface="Wingdings" panose="05000000000000000000" pitchFamily="2" charset="2"/>
                </a:endParaRPr>
              </a:p>
              <a:p>
                <a:r>
                  <a:rPr lang="en-US" sz="1600" b="1" dirty="0" smtClean="0"/>
                  <a:t>3</a:t>
                </a:r>
                <a:r>
                  <a:rPr lang="el-GR" sz="1600" b="1" baseline="30000" dirty="0" smtClean="0"/>
                  <a:t>η</a:t>
                </a:r>
                <a:r>
                  <a:rPr lang="el-GR" sz="1600" b="1" dirty="0" smtClean="0"/>
                  <a:t> </a:t>
                </a:r>
                <a:r>
                  <a:rPr lang="el-GR" sz="1600" b="1" dirty="0"/>
                  <a:t>Δεξαμενή</a:t>
                </a:r>
              </a:p>
              <a:p>
                <a:endParaRPr lang="el-GR" sz="1600" b="1" dirty="0"/>
              </a:p>
              <a:p>
                <a:r>
                  <a:rPr lang="el-GR" sz="1400" b="1" dirty="0"/>
                  <a:t>Ισοζύγιο μάζας:	</a:t>
                </a:r>
                <a:r>
                  <a:rPr lang="en-US" sz="1400" dirty="0" smtClean="0"/>
                  <a:t>q2(t</a:t>
                </a:r>
                <a:r>
                  <a:rPr lang="en-US" sz="1400" dirty="0"/>
                  <a:t>) – </a:t>
                </a:r>
                <a:r>
                  <a:rPr lang="en-US" sz="1400" dirty="0" smtClean="0"/>
                  <a:t>q3(t</a:t>
                </a:r>
                <a:r>
                  <a:rPr lang="en-US" sz="1400" dirty="0"/>
                  <a:t>) = </a:t>
                </a:r>
                <a:r>
                  <a:rPr lang="en-US" sz="1400" dirty="0" smtClean="0"/>
                  <a:t>A3dh3(t</a:t>
                </a:r>
                <a:r>
                  <a:rPr lang="en-US" sz="1400" dirty="0"/>
                  <a:t>)/</a:t>
                </a:r>
                <a:r>
                  <a:rPr lang="en-US" sz="1400" dirty="0" err="1"/>
                  <a:t>dt</a:t>
                </a:r>
                <a:r>
                  <a:rPr lang="en-US" sz="1400" dirty="0"/>
                  <a:t> 	                   </a:t>
                </a:r>
                <a:r>
                  <a:rPr lang="el-GR" sz="1400" dirty="0" smtClean="0"/>
                  <a:t>		                 </a:t>
                </a:r>
                <a:r>
                  <a:rPr lang="en-US" sz="1400" dirty="0" smtClean="0"/>
                  <a:t>(</a:t>
                </a:r>
                <a:r>
                  <a:rPr lang="el-GR" sz="1400" dirty="0" smtClean="0"/>
                  <a:t>11</a:t>
                </a:r>
                <a:r>
                  <a:rPr lang="en-US" sz="1400" dirty="0" smtClean="0"/>
                  <a:t>) </a:t>
                </a:r>
                <a:endParaRPr lang="en-US" sz="1400" dirty="0"/>
              </a:p>
              <a:p>
                <a:r>
                  <a:rPr lang="el-GR" sz="1400" b="1" dirty="0"/>
                  <a:t>Στη </a:t>
                </a:r>
                <a:r>
                  <a:rPr lang="el-GR" sz="1400" b="1" dirty="0" err="1"/>
                  <a:t>μον</a:t>
                </a:r>
                <a:r>
                  <a:rPr lang="el-GR" sz="1400" b="1" dirty="0"/>
                  <a:t>. κατάσταση </a:t>
                </a:r>
                <a:r>
                  <a:rPr lang="el-GR" sz="1400" b="1" dirty="0" smtClean="0"/>
                  <a:t>: </a:t>
                </a:r>
                <a:r>
                  <a:rPr lang="en-US" sz="1400" b="1" dirty="0"/>
                  <a:t>	</a:t>
                </a:r>
                <a:r>
                  <a:rPr lang="en-US" sz="1400" dirty="0" smtClean="0"/>
                  <a:t>q</a:t>
                </a:r>
                <a:r>
                  <a:rPr lang="el-GR" sz="1400" dirty="0" smtClean="0"/>
                  <a:t>2</a:t>
                </a:r>
                <a:r>
                  <a:rPr lang="en-US" sz="1400" dirty="0" smtClean="0"/>
                  <a:t>s </a:t>
                </a:r>
                <a:r>
                  <a:rPr lang="en-US" sz="1400" dirty="0"/>
                  <a:t>– </a:t>
                </a:r>
                <a:r>
                  <a:rPr lang="en-US" sz="1400" dirty="0" smtClean="0"/>
                  <a:t>q3s/R</a:t>
                </a:r>
                <a:r>
                  <a:rPr lang="pl-PL" sz="1400" dirty="0"/>
                  <a:t>2</a:t>
                </a:r>
                <a:r>
                  <a:rPr lang="en-US" sz="1400" dirty="0"/>
                  <a:t> = </a:t>
                </a:r>
                <a:r>
                  <a:rPr lang="en-US" sz="1400" dirty="0" smtClean="0"/>
                  <a:t>A3dh3s/</a:t>
                </a:r>
                <a:r>
                  <a:rPr lang="en-US" sz="1400" dirty="0" err="1" smtClean="0"/>
                  <a:t>dt</a:t>
                </a:r>
                <a:r>
                  <a:rPr lang="en-US" sz="1400" dirty="0" smtClean="0"/>
                  <a:t> </a:t>
                </a:r>
                <a:r>
                  <a:rPr lang="en-US" sz="1400" dirty="0"/>
                  <a:t>= 0			                </a:t>
                </a:r>
                <a:r>
                  <a:rPr lang="el-GR" sz="1400" dirty="0" smtClean="0"/>
                  <a:t> </a:t>
                </a:r>
                <a:r>
                  <a:rPr lang="en-US" sz="1400" dirty="0" smtClean="0"/>
                  <a:t>(</a:t>
                </a:r>
                <a:r>
                  <a:rPr lang="el-GR" sz="1400" dirty="0" smtClean="0"/>
                  <a:t>12</a:t>
                </a:r>
                <a:r>
                  <a:rPr lang="en-US" sz="1400" dirty="0" smtClean="0"/>
                  <a:t>)</a:t>
                </a:r>
                <a:endParaRPr lang="en-US" sz="1400" dirty="0"/>
              </a:p>
              <a:p>
                <a:r>
                  <a:rPr lang="el-GR" sz="1400" b="1" dirty="0" err="1"/>
                  <a:t>Μεταβλ</a:t>
                </a:r>
                <a:r>
                  <a:rPr lang="en-US" sz="1400" b="1" dirty="0"/>
                  <a:t>.</a:t>
                </a:r>
                <a:r>
                  <a:rPr lang="el-GR" sz="1400" b="1" dirty="0"/>
                  <a:t> απόκλισης:	</a:t>
                </a:r>
                <a:r>
                  <a:rPr lang="en-US" sz="1400" dirty="0" smtClean="0"/>
                  <a:t>Q3(t</a:t>
                </a:r>
                <a:r>
                  <a:rPr lang="en-US" sz="1400" dirty="0"/>
                  <a:t>) </a:t>
                </a:r>
                <a:r>
                  <a:rPr lang="pl-PL" sz="1400" dirty="0"/>
                  <a:t>= </a:t>
                </a:r>
                <a:r>
                  <a:rPr lang="en-US" sz="1400" dirty="0" smtClean="0"/>
                  <a:t>q3(t</a:t>
                </a:r>
                <a:r>
                  <a:rPr lang="en-US" sz="1400" dirty="0"/>
                  <a:t>) – </a:t>
                </a:r>
                <a:r>
                  <a:rPr lang="en-US" sz="1400" dirty="0" smtClean="0"/>
                  <a:t>q3s = 0 (</a:t>
                </a:r>
                <a:r>
                  <a:rPr lang="el-GR" sz="1400" dirty="0" smtClean="0"/>
                  <a:t>σταθερή εκροή από το 3)</a:t>
                </a:r>
                <a:r>
                  <a:rPr lang="en-US" sz="1400" dirty="0" smtClean="0"/>
                  <a:t>, H</a:t>
                </a:r>
                <a:r>
                  <a:rPr lang="el-GR" sz="1400" dirty="0" smtClean="0"/>
                  <a:t>3</a:t>
                </a:r>
                <a:r>
                  <a:rPr lang="en-US" sz="1400" dirty="0" smtClean="0"/>
                  <a:t>(t</a:t>
                </a:r>
                <a:r>
                  <a:rPr lang="en-US" sz="1400" dirty="0"/>
                  <a:t>) = </a:t>
                </a:r>
                <a:r>
                  <a:rPr lang="en-US" sz="1400" dirty="0" smtClean="0"/>
                  <a:t>h</a:t>
                </a:r>
                <a:r>
                  <a:rPr lang="el-GR" sz="1400" dirty="0" smtClean="0"/>
                  <a:t>3</a:t>
                </a:r>
                <a:r>
                  <a:rPr lang="en-US" sz="1400" dirty="0" smtClean="0"/>
                  <a:t>(t</a:t>
                </a:r>
                <a:r>
                  <a:rPr lang="en-US" sz="1400" dirty="0"/>
                  <a:t>) – </a:t>
                </a:r>
                <a:r>
                  <a:rPr lang="en-US" sz="1400" dirty="0" smtClean="0"/>
                  <a:t>h</a:t>
                </a:r>
                <a:r>
                  <a:rPr lang="el-GR" sz="1400" dirty="0" smtClean="0"/>
                  <a:t>3</a:t>
                </a:r>
                <a:r>
                  <a:rPr lang="en-US" sz="1400" dirty="0" smtClean="0"/>
                  <a:t>s</a:t>
                </a:r>
                <a:r>
                  <a:rPr lang="en-US" sz="1400" dirty="0"/>
                  <a:t>	</a:t>
                </a:r>
                <a:endParaRPr lang="en-US" sz="1400" dirty="0">
                  <a:sym typeface="Wingdings" panose="05000000000000000000" pitchFamily="2" charset="2"/>
                </a:endParaRPr>
              </a:p>
              <a:p>
                <a:r>
                  <a:rPr lang="en-US" sz="1400" b="1" dirty="0">
                    <a:sym typeface="Wingdings" panose="05000000000000000000" pitchFamily="2" charset="2"/>
                  </a:rPr>
                  <a:t>(</a:t>
                </a:r>
                <a:r>
                  <a:rPr lang="en-US" sz="1400" b="1" dirty="0" smtClean="0">
                    <a:sym typeface="Wingdings" panose="05000000000000000000" pitchFamily="2" charset="2"/>
                  </a:rPr>
                  <a:t>11) </a:t>
                </a:r>
                <a:r>
                  <a:rPr lang="el-GR" sz="1400" b="1" dirty="0">
                    <a:sym typeface="Wingdings" panose="05000000000000000000" pitchFamily="2" charset="2"/>
                  </a:rPr>
                  <a:t>και </a:t>
                </a:r>
                <a:r>
                  <a:rPr lang="el-GR" sz="1400" b="1" dirty="0" smtClean="0">
                    <a:sym typeface="Wingdings" panose="05000000000000000000" pitchFamily="2" charset="2"/>
                  </a:rPr>
                  <a:t>(</a:t>
                </a:r>
                <a:r>
                  <a:rPr lang="en-US" sz="1400" b="1" dirty="0" smtClean="0">
                    <a:sym typeface="Wingdings" panose="05000000000000000000" pitchFamily="2" charset="2"/>
                  </a:rPr>
                  <a:t>1</a:t>
                </a:r>
                <a:r>
                  <a:rPr lang="el-GR" sz="1400" b="1" dirty="0" smtClean="0">
                    <a:sym typeface="Wingdings" panose="05000000000000000000" pitchFamily="2" charset="2"/>
                  </a:rPr>
                  <a:t>2</a:t>
                </a:r>
                <a:r>
                  <a:rPr lang="el-GR" sz="1400" b="1" dirty="0">
                    <a:sym typeface="Wingdings" panose="05000000000000000000" pitchFamily="2" charset="2"/>
                  </a:rPr>
                  <a:t>)</a:t>
                </a:r>
                <a:r>
                  <a:rPr lang="en-US" sz="1400" b="1" dirty="0">
                    <a:sym typeface="Wingdings" panose="05000000000000000000" pitchFamily="2" charset="2"/>
                  </a:rPr>
                  <a:t>: </a:t>
                </a:r>
                <a:r>
                  <a:rPr lang="el-GR" sz="1400" dirty="0">
                    <a:sym typeface="Wingdings" panose="05000000000000000000" pitchFamily="2" charset="2"/>
                  </a:rPr>
                  <a:t>	</a:t>
                </a:r>
                <a:r>
                  <a:rPr lang="en-US" sz="1400" dirty="0" smtClean="0"/>
                  <a:t>Q2(t</a:t>
                </a:r>
                <a:r>
                  <a:rPr lang="en-US" sz="1400" dirty="0"/>
                  <a:t>) </a:t>
                </a:r>
                <a:r>
                  <a:rPr lang="en-US" sz="1400" dirty="0" smtClean="0"/>
                  <a:t>= A3dH3(t</a:t>
                </a:r>
                <a:r>
                  <a:rPr lang="en-US" sz="1400" dirty="0"/>
                  <a:t>)/</a:t>
                </a:r>
                <a:r>
                  <a:rPr lang="en-US" sz="1400" dirty="0" err="1"/>
                  <a:t>dt</a:t>
                </a:r>
                <a:endParaRPr lang="en-US" sz="1400" dirty="0">
                  <a:sym typeface="Wingdings" panose="05000000000000000000" pitchFamily="2" charset="2"/>
                </a:endParaRPr>
              </a:p>
              <a:p>
                <a:r>
                  <a:rPr lang="en-US" sz="1400" b="1" dirty="0"/>
                  <a:t>Laplace</a:t>
                </a:r>
                <a:r>
                  <a:rPr lang="el-GR" sz="1400" b="1" dirty="0"/>
                  <a:t>:	</a:t>
                </a:r>
                <a:r>
                  <a:rPr lang="en-US" sz="1400" dirty="0"/>
                  <a:t>	</a:t>
                </a:r>
                <a:r>
                  <a:rPr lang="en-US" sz="1400" dirty="0" smtClean="0"/>
                  <a:t>Q2(s</a:t>
                </a:r>
                <a:r>
                  <a:rPr lang="en-US" sz="1400" dirty="0"/>
                  <a:t>) = </a:t>
                </a:r>
                <a:r>
                  <a:rPr lang="en-US" sz="1400" dirty="0" smtClean="0"/>
                  <a:t>A3*s*H3(s</a:t>
                </a:r>
                <a:r>
                  <a:rPr lang="en-US" sz="1400" dirty="0"/>
                  <a:t>) </a:t>
                </a:r>
                <a:r>
                  <a:rPr lang="en-US" sz="1400" dirty="0" smtClean="0">
                    <a:sym typeface="Wingdings" panose="05000000000000000000" pitchFamily="2" charset="2"/>
                  </a:rPr>
                  <a:t> H3(s</a:t>
                </a:r>
                <a:r>
                  <a:rPr lang="en-US" sz="1400" dirty="0">
                    <a:sym typeface="Wingdings" panose="05000000000000000000" pitchFamily="2" charset="2"/>
                  </a:rPr>
                  <a:t>)/</a:t>
                </a:r>
                <a:r>
                  <a:rPr lang="en-US" sz="1400" dirty="0" smtClean="0">
                    <a:sym typeface="Wingdings" panose="05000000000000000000" pitchFamily="2" charset="2"/>
                  </a:rPr>
                  <a:t>Q2(s</a:t>
                </a:r>
                <a:r>
                  <a:rPr lang="en-US" sz="1400" dirty="0">
                    <a:sym typeface="Wingdings" panose="05000000000000000000" pitchFamily="2" charset="2"/>
                  </a:rPr>
                  <a:t>) = </a:t>
                </a:r>
                <a:r>
                  <a:rPr lang="en-US" sz="1400" dirty="0" smtClean="0">
                    <a:sym typeface="Wingdings" panose="05000000000000000000" pitchFamily="2" charset="2"/>
                  </a:rPr>
                  <a:t>1/A3</a:t>
                </a:r>
                <a:r>
                  <a:rPr lang="el-GR" sz="1400" dirty="0" smtClean="0">
                    <a:sym typeface="Wingdings" panose="05000000000000000000" pitchFamily="2" charset="2"/>
                  </a:rPr>
                  <a:t>*</a:t>
                </a:r>
                <a:r>
                  <a:rPr lang="en-US" sz="1400" dirty="0">
                    <a:sym typeface="Wingdings" panose="05000000000000000000" pitchFamily="2" charset="2"/>
                  </a:rPr>
                  <a:t>s </a:t>
                </a:r>
                <a:r>
                  <a:rPr lang="en-US" sz="1400" dirty="0" smtClean="0">
                    <a:sym typeface="Wingdings" panose="05000000000000000000" pitchFamily="2" charset="2"/>
                  </a:rPr>
                  <a:t>		                (13)</a:t>
                </a:r>
                <a:endParaRPr lang="en-US" sz="1400" dirty="0"/>
              </a:p>
              <a:p>
                <a:r>
                  <a:rPr lang="en-US" sz="1400" dirty="0">
                    <a:sym typeface="Wingdings" panose="05000000000000000000" pitchFamily="2" charset="2"/>
                  </a:rPr>
                  <a:t>		</a:t>
                </a:r>
                <a:r>
                  <a:rPr lang="en-US" sz="1400" dirty="0" smtClean="0">
                    <a:sym typeface="Wingdings" panose="05000000000000000000" pitchFamily="2" charset="2"/>
                  </a:rPr>
                  <a:t>A3 </a:t>
                </a:r>
                <a:r>
                  <a:rPr lang="en-US" sz="1400" dirty="0">
                    <a:sym typeface="Wingdings" panose="05000000000000000000" pitchFamily="2" charset="2"/>
                  </a:rPr>
                  <a:t>= </a:t>
                </a:r>
                <a:r>
                  <a:rPr lang="en-US" sz="1400" dirty="0" smtClean="0">
                    <a:sym typeface="Wingdings" panose="05000000000000000000" pitchFamily="2" charset="2"/>
                  </a:rPr>
                  <a:t>2 ft2</a:t>
                </a:r>
                <a:endParaRPr lang="en-US" sz="1400" dirty="0">
                  <a:sym typeface="Wingdings" panose="05000000000000000000" pitchFamily="2" charset="2"/>
                </a:endParaRPr>
              </a:p>
              <a:p>
                <a:r>
                  <a:rPr lang="pl-PL" sz="1400" b="1" dirty="0" smtClean="0">
                    <a:sym typeface="Wingdings" panose="05000000000000000000" pitchFamily="2" charset="2"/>
                  </a:rPr>
                  <a:t>(</a:t>
                </a:r>
                <a:r>
                  <a:rPr lang="en-US" sz="1400" b="1" dirty="0" smtClean="0">
                    <a:sym typeface="Wingdings" panose="05000000000000000000" pitchFamily="2" charset="2"/>
                  </a:rPr>
                  <a:t>13</a:t>
                </a:r>
                <a:r>
                  <a:rPr lang="pl-PL" sz="1400" b="1" dirty="0" smtClean="0">
                    <a:sym typeface="Wingdings" panose="05000000000000000000" pitchFamily="2" charset="2"/>
                  </a:rPr>
                  <a:t>):</a:t>
                </a:r>
                <a:r>
                  <a:rPr lang="pl-PL" sz="1400" dirty="0">
                    <a:sym typeface="Wingdings" panose="05000000000000000000" pitchFamily="2" charset="2"/>
                  </a:rPr>
                  <a:t>		</a:t>
                </a:r>
                <a:r>
                  <a:rPr lang="en-US" sz="1400" b="1" dirty="0" smtClean="0">
                    <a:sym typeface="Wingdings" panose="05000000000000000000" pitchFamily="2" charset="2"/>
                  </a:rPr>
                  <a:t>H3(s</a:t>
                </a:r>
                <a:r>
                  <a:rPr lang="en-US" sz="1400" b="1" dirty="0">
                    <a:sym typeface="Wingdings" panose="05000000000000000000" pitchFamily="2" charset="2"/>
                  </a:rPr>
                  <a:t>)/</a:t>
                </a:r>
                <a:r>
                  <a:rPr lang="en-US" sz="1400" b="1" dirty="0" smtClean="0">
                    <a:sym typeface="Wingdings" panose="05000000000000000000" pitchFamily="2" charset="2"/>
                  </a:rPr>
                  <a:t>Q2(s</a:t>
                </a:r>
                <a:r>
                  <a:rPr lang="en-US" sz="1400" b="1" dirty="0">
                    <a:sym typeface="Wingdings" panose="05000000000000000000" pitchFamily="2" charset="2"/>
                  </a:rPr>
                  <a:t>) = </a:t>
                </a:r>
                <a:r>
                  <a:rPr lang="en-US" sz="1400" b="1" dirty="0" smtClean="0">
                    <a:sym typeface="Wingdings" panose="05000000000000000000" pitchFamily="2" charset="2"/>
                  </a:rPr>
                  <a:t>1/2s </a:t>
                </a:r>
                <a:endParaRPr lang="pl-PL" sz="1400" b="1" dirty="0">
                  <a:sym typeface="Wingdings" panose="05000000000000000000" pitchFamily="2" charset="2"/>
                </a:endParaRPr>
              </a:p>
              <a:p>
                <a:endParaRPr lang="pl-PL" sz="1400" b="1" dirty="0">
                  <a:sym typeface="Wingdings" panose="05000000000000000000" pitchFamily="2" charset="2"/>
                </a:endParaRPr>
              </a:p>
              <a:p>
                <a:r>
                  <a:rPr lang="el-GR" sz="1400" b="1" dirty="0" smtClean="0">
                    <a:sym typeface="Wingdings" panose="05000000000000000000" pitchFamily="2" charset="2"/>
                  </a:rPr>
                  <a:t>Η</a:t>
                </a:r>
                <a:r>
                  <a:rPr lang="en-US" sz="1400" b="1" dirty="0" smtClean="0">
                    <a:sym typeface="Wingdings" panose="05000000000000000000" pitchFamily="2" charset="2"/>
                  </a:rPr>
                  <a:t>3</a:t>
                </a:r>
                <a:r>
                  <a:rPr lang="el-GR" sz="1400" b="1" dirty="0" smtClean="0">
                    <a:sym typeface="Wingdings" panose="05000000000000000000" pitchFamily="2" charset="2"/>
                  </a:rPr>
                  <a:t>(</a:t>
                </a:r>
                <a:r>
                  <a:rPr lang="en-US" sz="1400" b="1" dirty="0">
                    <a:sym typeface="Wingdings" panose="05000000000000000000" pitchFamily="2" charset="2"/>
                  </a:rPr>
                  <a:t>s)/</a:t>
                </a:r>
                <a:r>
                  <a:rPr lang="en-US" sz="1400" b="1" dirty="0" err="1">
                    <a:sym typeface="Wingdings" panose="05000000000000000000" pitchFamily="2" charset="2"/>
                  </a:rPr>
                  <a:t>Qo</a:t>
                </a:r>
                <a:r>
                  <a:rPr lang="en-US" sz="1400" b="1" dirty="0">
                    <a:sym typeface="Wingdings" panose="05000000000000000000" pitchFamily="2" charset="2"/>
                  </a:rPr>
                  <a:t>(s) </a:t>
                </a:r>
                <a:r>
                  <a:rPr lang="en-US" sz="1400" dirty="0">
                    <a:sym typeface="Wingdings" panose="05000000000000000000" pitchFamily="2" charset="2"/>
                  </a:rPr>
                  <a:t>= </a:t>
                </a:r>
                <a:r>
                  <a:rPr lang="en-US" sz="1400" dirty="0" smtClean="0">
                    <a:sym typeface="Wingdings" panose="05000000000000000000" pitchFamily="2" charset="2"/>
                  </a:rPr>
                  <a:t>H3(s</a:t>
                </a:r>
                <a:r>
                  <a:rPr lang="en-US" sz="1400" dirty="0">
                    <a:sym typeface="Wingdings" panose="05000000000000000000" pitchFamily="2" charset="2"/>
                  </a:rPr>
                  <a:t>)/</a:t>
                </a:r>
                <a:r>
                  <a:rPr lang="en-US" sz="1400" dirty="0" smtClean="0">
                    <a:sym typeface="Wingdings" panose="05000000000000000000" pitchFamily="2" charset="2"/>
                  </a:rPr>
                  <a:t>Q2(s</a:t>
                </a:r>
                <a:r>
                  <a:rPr lang="en-US" sz="1400" dirty="0">
                    <a:sym typeface="Wingdings" panose="05000000000000000000" pitchFamily="2" charset="2"/>
                  </a:rPr>
                  <a:t>)*</a:t>
                </a:r>
                <a:r>
                  <a:rPr lang="en-US" sz="1400" dirty="0" smtClean="0">
                    <a:sym typeface="Wingdings" panose="05000000000000000000" pitchFamily="2" charset="2"/>
                  </a:rPr>
                  <a:t>Q2(s</a:t>
                </a:r>
                <a:r>
                  <a:rPr lang="en-US" sz="1400" dirty="0">
                    <a:sym typeface="Wingdings" panose="05000000000000000000" pitchFamily="2" charset="2"/>
                  </a:rPr>
                  <a:t>)/</a:t>
                </a:r>
                <a:r>
                  <a:rPr lang="en-US" sz="1400" dirty="0" err="1">
                    <a:sym typeface="Wingdings" panose="05000000000000000000" pitchFamily="2" charset="2"/>
                  </a:rPr>
                  <a:t>Qo</a:t>
                </a:r>
                <a:r>
                  <a:rPr lang="en-US" sz="1400" dirty="0">
                    <a:sym typeface="Wingdings" panose="05000000000000000000" pitchFamily="2" charset="2"/>
                  </a:rPr>
                  <a:t>(s) = [</a:t>
                </a:r>
                <a:r>
                  <a:rPr lang="en-US" sz="1400" dirty="0" smtClean="0">
                    <a:sym typeface="Wingdings" panose="05000000000000000000" pitchFamily="2" charset="2"/>
                  </a:rPr>
                  <a:t>1/2s)]*[</a:t>
                </a:r>
                <a:r>
                  <a:rPr lang="en-US" sz="1400" dirty="0">
                    <a:sym typeface="Wingdings" panose="05000000000000000000" pitchFamily="2" charset="2"/>
                  </a:rPr>
                  <a:t>1/(s + 1</a:t>
                </a:r>
                <a:r>
                  <a:rPr lang="en-US" sz="1400" dirty="0" smtClean="0">
                    <a:sym typeface="Wingdings" panose="05000000000000000000" pitchFamily="2" charset="2"/>
                  </a:rPr>
                  <a:t>)(3s + 1)] </a:t>
                </a:r>
                <a:r>
                  <a:rPr lang="en-US" sz="1400" dirty="0">
                    <a:sym typeface="Wingdings" panose="05000000000000000000" pitchFamily="2" charset="2"/>
                  </a:rPr>
                  <a:t>= </a:t>
                </a:r>
                <a:r>
                  <a:rPr lang="en-US" sz="1400" b="1" dirty="0" smtClean="0">
                    <a:sym typeface="Wingdings" panose="05000000000000000000" pitchFamily="2" charset="2"/>
                  </a:rPr>
                  <a:t>0,5/s(s </a:t>
                </a:r>
                <a:r>
                  <a:rPr lang="en-US" sz="1400" b="1" dirty="0">
                    <a:sym typeface="Wingdings" panose="05000000000000000000" pitchFamily="2" charset="2"/>
                  </a:rPr>
                  <a:t>+ 1)(3s + 1</a:t>
                </a:r>
                <a:r>
                  <a:rPr lang="en-US" sz="1400" b="1" dirty="0" smtClean="0">
                    <a:sym typeface="Wingdings" panose="05000000000000000000" pitchFamily="2" charset="2"/>
                  </a:rPr>
                  <a:t>)</a:t>
                </a:r>
                <a:endParaRPr lang="el-GR" sz="1400" b="1" dirty="0" smtClean="0">
                  <a:sym typeface="Wingdings" panose="05000000000000000000" pitchFamily="2" charset="2"/>
                </a:endParaRPr>
              </a:p>
              <a:p>
                <a:endParaRPr lang="el-GR" sz="1400" b="1" dirty="0">
                  <a:sym typeface="Wingdings" panose="05000000000000000000" pitchFamily="2" charset="2"/>
                </a:endParaRPr>
              </a:p>
              <a:p>
                <a:r>
                  <a:rPr lang="el-GR" sz="1400" b="1" dirty="0" smtClean="0"/>
                  <a:t>Β</a:t>
                </a:r>
                <a:r>
                  <a:rPr lang="en-US" sz="1400" b="1" dirty="0" smtClean="0"/>
                  <a:t> </a:t>
                </a:r>
                <a:r>
                  <a:rPr lang="el-GR" sz="1400" b="1" dirty="0" smtClean="0"/>
                  <a:t>ΕΡΩΤΗΜΑ</a:t>
                </a:r>
              </a:p>
              <a:p>
                <a:r>
                  <a:rPr lang="en-US" sz="1400" b="1" dirty="0" err="1" smtClean="0"/>
                  <a:t>qo</a:t>
                </a:r>
                <a:r>
                  <a:rPr lang="en-US" sz="1400" b="1" dirty="0" smtClean="0"/>
                  <a:t>(t) = </a:t>
                </a:r>
                <a:r>
                  <a:rPr lang="en-US" sz="1400" b="1" dirty="0" err="1" smtClean="0"/>
                  <a:t>qos</a:t>
                </a:r>
                <a:r>
                  <a:rPr lang="en-US" sz="1400" b="1" dirty="0" smtClean="0"/>
                  <a:t> + 5</a:t>
                </a:r>
                <a:r>
                  <a:rPr lang="el-GR" sz="1400" b="1" dirty="0" smtClean="0"/>
                  <a:t>δ(</a:t>
                </a:r>
                <a:r>
                  <a:rPr lang="en-US" sz="1400" b="1" dirty="0" smtClean="0"/>
                  <a:t>t) </a:t>
                </a:r>
                <a:r>
                  <a:rPr lang="en-US" sz="1400" b="1" dirty="0" smtClean="0">
                    <a:sym typeface="Wingdings" panose="05000000000000000000" pitchFamily="2" charset="2"/>
                  </a:rPr>
                  <a:t> </a:t>
                </a:r>
                <a:r>
                  <a:rPr lang="en-US" sz="1400" b="1" dirty="0" err="1"/>
                  <a:t>qo</a:t>
                </a:r>
                <a:r>
                  <a:rPr lang="en-US" sz="1400" b="1" dirty="0"/>
                  <a:t>(t) </a:t>
                </a:r>
                <a:r>
                  <a:rPr lang="en-US" sz="1400" b="1" dirty="0" smtClean="0"/>
                  <a:t>– </a:t>
                </a:r>
                <a:r>
                  <a:rPr lang="en-US" sz="1400" b="1" dirty="0" err="1" smtClean="0"/>
                  <a:t>qos</a:t>
                </a:r>
                <a:r>
                  <a:rPr lang="en-US" sz="1400" b="1" dirty="0" smtClean="0"/>
                  <a:t> </a:t>
                </a:r>
                <a:r>
                  <a:rPr lang="en-US" sz="1400" b="1" dirty="0">
                    <a:sym typeface="Wingdings" panose="05000000000000000000" pitchFamily="2" charset="2"/>
                  </a:rPr>
                  <a:t>= 5 </a:t>
                </a:r>
                <a:r>
                  <a:rPr lang="el-GR" sz="1400" b="1" dirty="0">
                    <a:sym typeface="Wingdings" panose="05000000000000000000" pitchFamily="2" charset="2"/>
                  </a:rPr>
                  <a:t>δ(</a:t>
                </a:r>
                <a:r>
                  <a:rPr lang="en-US" sz="1400" b="1" dirty="0">
                    <a:sym typeface="Wingdings" panose="05000000000000000000" pitchFamily="2" charset="2"/>
                  </a:rPr>
                  <a:t>t) </a:t>
                </a:r>
                <a:r>
                  <a:rPr lang="en-US" sz="1400" b="1" dirty="0" smtClean="0"/>
                  <a:t> </a:t>
                </a:r>
                <a:r>
                  <a:rPr lang="en-US" sz="1400" b="1" dirty="0" err="1" smtClean="0">
                    <a:sym typeface="Wingdings" panose="05000000000000000000" pitchFamily="2" charset="2"/>
                  </a:rPr>
                  <a:t>Qo</a:t>
                </a:r>
                <a:r>
                  <a:rPr lang="en-US" sz="1400" b="1" dirty="0" smtClean="0">
                    <a:sym typeface="Wingdings" panose="05000000000000000000" pitchFamily="2" charset="2"/>
                  </a:rPr>
                  <a:t>(t) = 5 </a:t>
                </a:r>
                <a:r>
                  <a:rPr lang="el-GR" sz="1400" b="1" dirty="0" smtClean="0">
                    <a:sym typeface="Wingdings" panose="05000000000000000000" pitchFamily="2" charset="2"/>
                  </a:rPr>
                  <a:t>δ(</a:t>
                </a:r>
                <a:r>
                  <a:rPr lang="en-US" sz="1400" b="1" dirty="0" smtClean="0">
                    <a:sym typeface="Wingdings" panose="05000000000000000000" pitchFamily="2" charset="2"/>
                  </a:rPr>
                  <a:t>t)  </a:t>
                </a:r>
                <a:r>
                  <a:rPr lang="en-US" sz="1400" b="1" dirty="0" err="1" smtClean="0">
                    <a:sym typeface="Wingdings" panose="05000000000000000000" pitchFamily="2" charset="2"/>
                  </a:rPr>
                  <a:t>Qo</a:t>
                </a:r>
                <a:r>
                  <a:rPr lang="en-US" sz="1400" b="1" dirty="0" smtClean="0">
                    <a:sym typeface="Wingdings" panose="05000000000000000000" pitchFamily="2" charset="2"/>
                  </a:rPr>
                  <a:t>(s) = 5</a:t>
                </a:r>
              </a:p>
              <a:p>
                <a:endParaRPr lang="el-GR" sz="1400" b="1" dirty="0" smtClean="0"/>
              </a:p>
              <a:p>
                <a:r>
                  <a:rPr lang="el-GR" sz="1400" b="1" dirty="0"/>
                  <a:t>1</a:t>
                </a:r>
                <a:r>
                  <a:rPr lang="el-GR" sz="1400" b="1" baseline="30000" dirty="0"/>
                  <a:t>η</a:t>
                </a:r>
                <a:r>
                  <a:rPr lang="el-GR" sz="1400" b="1" dirty="0"/>
                  <a:t> </a:t>
                </a:r>
                <a:r>
                  <a:rPr lang="el-GR" sz="1400" b="1" dirty="0" smtClean="0"/>
                  <a:t>Δεξαμενή		</a:t>
                </a:r>
                <a:r>
                  <a:rPr lang="en-US" sz="1400" b="1" dirty="0">
                    <a:sym typeface="Wingdings" panose="05000000000000000000" pitchFamily="2" charset="2"/>
                  </a:rPr>
                  <a:t>H1(s)/</a:t>
                </a:r>
                <a:r>
                  <a:rPr lang="en-US" sz="1400" b="1" dirty="0" err="1">
                    <a:sym typeface="Wingdings" panose="05000000000000000000" pitchFamily="2" charset="2"/>
                  </a:rPr>
                  <a:t>Qo</a:t>
                </a:r>
                <a:r>
                  <a:rPr lang="en-US" sz="1400" b="1" dirty="0">
                    <a:sym typeface="Wingdings" panose="05000000000000000000" pitchFamily="2" charset="2"/>
                  </a:rPr>
                  <a:t>(s) = 1/(s + 1</a:t>
                </a:r>
                <a:r>
                  <a:rPr lang="en-US" sz="1400" b="1" dirty="0" smtClean="0">
                    <a:sym typeface="Wingdings" panose="05000000000000000000" pitchFamily="2" charset="2"/>
                  </a:rPr>
                  <a:t>) </a:t>
                </a:r>
                <a:r>
                  <a:rPr lang="en-US" sz="1400" dirty="0" smtClean="0">
                    <a:sym typeface="Wingdings" panose="05000000000000000000" pitchFamily="2" charset="2"/>
                  </a:rPr>
                  <a:t>  H1(s) = 5/(s + 1)  H1(t) = 5exp(-t)</a:t>
                </a:r>
              </a:p>
              <a:p>
                <a:endParaRPr lang="en-US" sz="1400" dirty="0">
                  <a:sym typeface="Wingdings" panose="05000000000000000000" pitchFamily="2" charset="2"/>
                </a:endParaRPr>
              </a:p>
              <a:p>
                <a:r>
                  <a:rPr lang="en-US" sz="1400" b="1" dirty="0" smtClean="0"/>
                  <a:t>2</a:t>
                </a:r>
                <a:r>
                  <a:rPr lang="el-GR" sz="1400" b="1" baseline="30000" dirty="0" smtClean="0"/>
                  <a:t>η</a:t>
                </a:r>
                <a:r>
                  <a:rPr lang="el-GR" sz="1400" b="1" dirty="0" smtClean="0"/>
                  <a:t> </a:t>
                </a:r>
                <a:r>
                  <a:rPr lang="el-GR" sz="1400" b="1" dirty="0"/>
                  <a:t>Δεξαμενή		</a:t>
                </a:r>
                <a:r>
                  <a:rPr lang="el-GR" sz="1400" b="1" dirty="0">
                    <a:sym typeface="Wingdings" panose="05000000000000000000" pitchFamily="2" charset="2"/>
                  </a:rPr>
                  <a:t> Η2(</a:t>
                </a:r>
                <a:r>
                  <a:rPr lang="en-US" sz="1400" b="1" dirty="0">
                    <a:sym typeface="Wingdings" panose="05000000000000000000" pitchFamily="2" charset="2"/>
                  </a:rPr>
                  <a:t>s)/</a:t>
                </a:r>
                <a:r>
                  <a:rPr lang="en-US" sz="1400" b="1" dirty="0" err="1">
                    <a:sym typeface="Wingdings" panose="05000000000000000000" pitchFamily="2" charset="2"/>
                  </a:rPr>
                  <a:t>Qo</a:t>
                </a:r>
                <a:r>
                  <a:rPr lang="en-US" sz="1400" b="1" dirty="0">
                    <a:sym typeface="Wingdings" panose="05000000000000000000" pitchFamily="2" charset="2"/>
                  </a:rPr>
                  <a:t>(s) =</a:t>
                </a:r>
                <a:r>
                  <a:rPr lang="en-US" sz="1400" dirty="0">
                    <a:sym typeface="Wingdings" panose="05000000000000000000" pitchFamily="2" charset="2"/>
                  </a:rPr>
                  <a:t> </a:t>
                </a:r>
                <a:r>
                  <a:rPr lang="en-US" sz="1400" b="1" dirty="0" smtClean="0">
                    <a:sym typeface="Wingdings" panose="05000000000000000000" pitchFamily="2" charset="2"/>
                  </a:rPr>
                  <a:t>1,5</a:t>
                </a:r>
                <a:r>
                  <a:rPr lang="en-US" sz="1400" b="1" dirty="0">
                    <a:sym typeface="Wingdings" panose="05000000000000000000" pitchFamily="2" charset="2"/>
                  </a:rPr>
                  <a:t>/(s + 1)(3s + 1)</a:t>
                </a:r>
                <a:r>
                  <a:rPr lang="el-GR" sz="1400" b="1" dirty="0">
                    <a:sym typeface="Wingdings" panose="05000000000000000000" pitchFamily="2" charset="2"/>
                  </a:rPr>
                  <a:t> </a:t>
                </a:r>
                <a:r>
                  <a:rPr lang="en-US" sz="1400" dirty="0" smtClean="0">
                    <a:sym typeface="Wingdings" panose="05000000000000000000" pitchFamily="2" charset="2"/>
                  </a:rPr>
                  <a:t> H2(s) = 7,5/(3s2 + 4s + 1)	                 (14)</a:t>
                </a:r>
              </a:p>
              <a:p>
                <a:endParaRPr lang="en-US" sz="1400" dirty="0">
                  <a:sym typeface="Wingdings" panose="05000000000000000000" pitchFamily="2" charset="2"/>
                </a:endParaRPr>
              </a:p>
              <a:p>
                <a:r>
                  <a:rPr lang="en-US" sz="1400" b="1" dirty="0" smtClean="0"/>
                  <a:t>		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sz="1400" b="1" i="1" smtClean="0">
                            <a:latin typeface="Cambria Math" panose="02040503050406030204" pitchFamily="18" charset="0"/>
                          </a:rPr>
                        </m:ctrlPr>
                      </m:sSupPr>
                      <m:e>
                        <m:r>
                          <a:rPr lang="el-GR" sz="1400" b="1" i="0" smtClean="0">
                            <a:latin typeface="Cambria Math" panose="02040503050406030204" pitchFamily="18" charset="0"/>
                          </a:rPr>
                          <m:t>𝛕</m:t>
                        </m:r>
                      </m:e>
                      <m:sup>
                        <m:r>
                          <a:rPr lang="en-US" sz="1400" b="1" i="0" smtClean="0">
                            <a:latin typeface="Cambria Math" panose="02040503050406030204" pitchFamily="18" charset="0"/>
                          </a:rPr>
                          <m:t>𝟐</m:t>
                        </m:r>
                      </m:sup>
                    </m:sSup>
                    <m:r>
                      <a:rPr lang="el-GR" sz="1400" b="1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l-GR" sz="1400" b="1" i="0" smtClean="0">
                        <a:latin typeface="Cambria Math" panose="02040503050406030204" pitchFamily="18" charset="0"/>
                      </a:rPr>
                      <m:t>𝟑</m:t>
                    </m:r>
                    <m:r>
                      <a:rPr lang="el-GR" sz="1400" b="1" i="0" smtClean="0">
                        <a:latin typeface="Cambria Math" panose="02040503050406030204" pitchFamily="18" charset="0"/>
                      </a:rPr>
                      <m:t> ↔</m:t>
                    </m:r>
                    <m:r>
                      <a:rPr lang="el-GR" sz="14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𝛕</m:t>
                    </m:r>
                    <m:r>
                      <a:rPr lang="el-GR" sz="14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ad>
                      <m:radPr>
                        <m:degHide m:val="on"/>
                        <m:ctrlPr>
                          <a:rPr lang="el-GR" sz="1400" b="1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l-GR" sz="1400" b="1" i="0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e>
                    </m:rad>
                  </m:oMath>
                </a14:m>
                <a:r>
                  <a:rPr lang="el-GR" sz="1400" b="1" dirty="0" smtClean="0"/>
                  <a:t> 	</a:t>
                </a:r>
                <a14:m>
                  <m:oMath xmlns:m="http://schemas.openxmlformats.org/officeDocument/2006/math">
                    <m:r>
                      <a:rPr lang="el-GR" sz="1400" b="1" i="0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el-GR" sz="1400" b="1" i="0" smtClean="0">
                        <a:latin typeface="Cambria Math" panose="02040503050406030204" pitchFamily="18" charset="0"/>
                      </a:rPr>
                      <m:t>𝛇𝛕</m:t>
                    </m:r>
                    <m:r>
                      <a:rPr lang="el-GR" sz="1400" b="1" i="0">
                        <a:latin typeface="Cambria Math" panose="02040503050406030204" pitchFamily="18" charset="0"/>
                      </a:rPr>
                      <m:t>=</m:t>
                    </m:r>
                    <m:r>
                      <a:rPr lang="el-GR" sz="1400" b="1" i="0" smtClean="0">
                        <a:latin typeface="Cambria Math" panose="02040503050406030204" pitchFamily="18" charset="0"/>
                      </a:rPr>
                      <m:t>𝟒</m:t>
                    </m:r>
                    <m:r>
                      <a:rPr lang="el-GR" sz="1400" b="1" i="0">
                        <a:latin typeface="Cambria Math" panose="02040503050406030204" pitchFamily="18" charset="0"/>
                      </a:rPr>
                      <m:t> ↔</m:t>
                    </m:r>
                    <m:r>
                      <a:rPr lang="el-GR" sz="14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𝛇</m:t>
                    </m:r>
                    <m:r>
                      <a:rPr lang="el-GR" sz="1400" b="1" i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=</m:t>
                    </m:r>
                    <m:r>
                      <a:rPr lang="el-GR" sz="14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𝟐</m:t>
                    </m:r>
                    <m:r>
                      <a:rPr lang="el-GR" sz="1400" b="1" i="0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/</m:t>
                    </m:r>
                    <m:rad>
                      <m:radPr>
                        <m:degHide m:val="on"/>
                        <m:ctrlPr>
                          <a:rPr lang="el-GR" sz="1400" b="1" i="1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radPr>
                      <m:deg/>
                      <m:e>
                        <m:r>
                          <a:rPr lang="el-GR" sz="1400" b="1" i="0"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𝟑</m:t>
                        </m:r>
                      </m:e>
                    </m:rad>
                  </m:oMath>
                </a14:m>
                <a:r>
                  <a:rPr lang="el-GR" sz="1400" b="1" dirty="0" smtClean="0"/>
                  <a:t> =</a:t>
                </a:r>
                <a:r>
                  <a:rPr lang="en-US" sz="1400" b="1" dirty="0" smtClean="0"/>
                  <a:t> 1,15</a:t>
                </a:r>
              </a:p>
              <a:p>
                <a:endParaRPr lang="en-US" sz="1400" b="1" dirty="0"/>
              </a:p>
              <a:p>
                <a:r>
                  <a:rPr lang="el-GR" sz="1400" b="1" dirty="0" smtClean="0"/>
                  <a:t>Κρουστική απόκριση 	</a:t>
                </a:r>
                <a14:m>
                  <m:oMath xmlns:m="http://schemas.openxmlformats.org/officeDocument/2006/math">
                    <m:r>
                      <a:rPr lang="el-GR" sz="1400" b="1" i="0" smtClean="0">
                        <a:latin typeface="Cambria Math" panose="02040503050406030204" pitchFamily="18" charset="0"/>
                      </a:rPr>
                      <m:t>𝚮</m:t>
                    </m:r>
                    <m:r>
                      <a:rPr lang="el-GR" sz="1400" b="1" i="0" smtClean="0">
                        <a:latin typeface="Cambria Math" panose="02040503050406030204" pitchFamily="18" charset="0"/>
                      </a:rPr>
                      <m:t>𝟐</m:t>
                    </m:r>
                    <m:d>
                      <m:dPr>
                        <m:ctrlPr>
                          <a:rPr lang="el-GR" sz="14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400" b="1" i="0" smtClean="0">
                            <a:latin typeface="Cambria Math" panose="02040503050406030204" pitchFamily="18" charset="0"/>
                          </a:rPr>
                          <m:t>𝐭</m:t>
                        </m:r>
                      </m:e>
                    </m:d>
                    <m:r>
                      <a:rPr lang="en-US" sz="1400" b="1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400" b="1" i="0" smtClean="0">
                        <a:latin typeface="Cambria Math" panose="02040503050406030204" pitchFamily="18" charset="0"/>
                      </a:rPr>
                      <m:t>𝟕</m:t>
                    </m:r>
                    <m:r>
                      <a:rPr lang="en-US" sz="1400" b="1" i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1400" b="1" i="0" smtClean="0">
                        <a:latin typeface="Cambria Math" panose="02040503050406030204" pitchFamily="18" charset="0"/>
                      </a:rPr>
                      <m:t>𝟓</m:t>
                    </m:r>
                    <m:r>
                      <a:rPr lang="en-US" sz="1400" b="1" i="0" smtClean="0">
                        <a:latin typeface="Cambria Math" panose="02040503050406030204" pitchFamily="18" charset="0"/>
                      </a:rPr>
                      <m:t>∗</m:t>
                    </m:r>
                    <m:d>
                      <m:dPr>
                        <m:begChr m:val="["/>
                        <m:endChr m:val="]"/>
                        <m:ctrlPr>
                          <a:rPr lang="en-US" sz="14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14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4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l-GR" sz="1400" b="1" i="1" smtClean="0">
                                <a:latin typeface="Cambria Math" panose="02040503050406030204" pitchFamily="18" charset="0"/>
                              </a:rPr>
                              <m:t>𝝉</m:t>
                            </m:r>
                          </m:den>
                        </m:f>
                        <m:f>
                          <m:fPr>
                            <m:ctrlPr>
                              <a:rPr lang="en-US" sz="1400" b="1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4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US" sz="14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sSup>
                                  <m:sSupPr>
                                    <m:ctrlPr>
                                      <a:rPr lang="en-US" sz="14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l-GR" sz="1400" b="1" i="1" smtClean="0">
                                        <a:latin typeface="Cambria Math" panose="02040503050406030204" pitchFamily="18" charset="0"/>
                                      </a:rPr>
                                      <m:t>𝜻</m:t>
                                    </m:r>
                                  </m:e>
                                  <m:sup>
                                    <m:r>
                                      <a:rPr lang="el-GR" sz="1400" b="1" i="1" smtClean="0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  <m:r>
                                  <a:rPr lang="el-GR" sz="1400" b="1" i="1" smtClean="0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l-GR" sz="1400" b="1" i="1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rad>
                          </m:den>
                        </m:f>
                        <m:sSup>
                          <m:sSupPr>
                            <m:ctrlPr>
                              <a:rPr lang="en-US" sz="1400" b="1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400" b="1" i="1" smtClean="0">
                                <a:latin typeface="Cambria Math" panose="02040503050406030204" pitchFamily="18" charset="0"/>
                              </a:rPr>
                              <m:t>𝒆</m:t>
                            </m:r>
                          </m:e>
                          <m:sup>
                            <m:r>
                              <a:rPr lang="en-US" sz="1400" b="1" i="1" smtClean="0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l-GR" sz="1400" b="1" i="1" smtClean="0">
                                <a:latin typeface="Cambria Math" panose="02040503050406030204" pitchFamily="18" charset="0"/>
                              </a:rPr>
                              <m:t>𝜻</m:t>
                            </m:r>
                            <m:r>
                              <a:rPr lang="en-US" sz="1400" b="1" i="1" smtClean="0">
                                <a:latin typeface="Cambria Math" panose="02040503050406030204" pitchFamily="18" charset="0"/>
                              </a:rPr>
                              <m:t>𝒕</m:t>
                            </m:r>
                            <m:r>
                              <a:rPr lang="en-US" sz="1400" b="1" i="1" smtClean="0">
                                <a:latin typeface="Cambria Math" panose="02040503050406030204" pitchFamily="18" charset="0"/>
                              </a:rPr>
                              <m:t>/</m:t>
                            </m:r>
                            <m:r>
                              <a:rPr lang="el-GR" sz="1400" b="1" i="1" smtClean="0">
                                <a:latin typeface="Cambria Math" panose="02040503050406030204" pitchFamily="18" charset="0"/>
                              </a:rPr>
                              <m:t>𝝉</m:t>
                            </m:r>
                          </m:sup>
                        </m:sSup>
                        <m:r>
                          <a:rPr lang="en-US" sz="1400" b="1" i="1" smtClean="0">
                            <a:latin typeface="Cambria Math" panose="02040503050406030204" pitchFamily="18" charset="0"/>
                          </a:rPr>
                          <m:t>𝒔𝒊𝒏𝒉</m:t>
                        </m:r>
                        <m:d>
                          <m:dPr>
                            <m:ctrlPr>
                              <a:rPr lang="en-US" sz="14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14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pl-PL" sz="1400" b="1" i="1" smtClean="0"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num>
                              <m:den>
                                <m:r>
                                  <a:rPr lang="el-GR" sz="1400" b="1" i="1" smtClean="0">
                                    <a:latin typeface="Cambria Math" panose="02040503050406030204" pitchFamily="18" charset="0"/>
                                  </a:rPr>
                                  <m:t>𝝉</m:t>
                                </m:r>
                              </m:den>
                            </m:f>
                            <m:rad>
                              <m:radPr>
                                <m:degHide m:val="on"/>
                                <m:ctrlPr>
                                  <a:rPr lang="en-US" sz="1400" b="1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sSup>
                                  <m:sSupPr>
                                    <m:ctrlPr>
                                      <a:rPr lang="en-US" sz="1400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sSupPr>
                                  <m:e>
                                    <m:r>
                                      <a:rPr lang="el-GR" sz="1400" b="1" i="1">
                                        <a:latin typeface="Cambria Math" panose="02040503050406030204" pitchFamily="18" charset="0"/>
                                      </a:rPr>
                                      <m:t>𝜻</m:t>
                                    </m:r>
                                  </m:e>
                                  <m:sup>
                                    <m:r>
                                      <a:rPr lang="el-GR" sz="1400" b="1" i="1">
                                        <a:latin typeface="Cambria Math" panose="02040503050406030204" pitchFamily="18" charset="0"/>
                                      </a:rPr>
                                      <m:t>𝟐</m:t>
                                    </m:r>
                                  </m:sup>
                                </m:sSup>
                                <m:r>
                                  <a:rPr lang="el-GR" sz="1400" b="1" i="1">
                                    <a:latin typeface="Cambria Math" panose="02040503050406030204" pitchFamily="18" charset="0"/>
                                  </a:rPr>
                                  <m:t>−</m:t>
                                </m:r>
                                <m:r>
                                  <a:rPr lang="el-GR" sz="1400" b="1" i="1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e>
                            </m:rad>
                          </m:e>
                        </m:d>
                      </m:e>
                    </m:d>
                  </m:oMath>
                </a14:m>
                <a:endParaRPr lang="el-GR" sz="1400" b="1" dirty="0" smtClean="0"/>
              </a:p>
              <a:p>
                <a:r>
                  <a:rPr lang="el-GR" sz="1400" b="1" dirty="0" smtClean="0"/>
                  <a:t>για ζ &gt; 1:	</a:t>
                </a:r>
                <a:r>
                  <a:rPr lang="en-US" sz="1400" b="1" dirty="0" smtClean="0"/>
                  <a:t>	             </a:t>
                </a:r>
                <a14:m>
                  <m:oMath xmlns:m="http://schemas.openxmlformats.org/officeDocument/2006/math">
                    <m:r>
                      <a:rPr lang="en-US" sz="1400" b="1"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sz="1400" b="1">
                        <a:latin typeface="Cambria Math" panose="02040503050406030204" pitchFamily="18" charset="0"/>
                      </a:rPr>
                      <m:t>𝟕</m:t>
                    </m:r>
                    <m:r>
                      <a:rPr lang="en-US" sz="1400" b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1400" b="1">
                        <a:latin typeface="Cambria Math" panose="02040503050406030204" pitchFamily="18" charset="0"/>
                      </a:rPr>
                      <m:t>𝟓</m:t>
                    </m:r>
                    <m:r>
                      <a:rPr lang="en-US" sz="1400" b="1">
                        <a:latin typeface="Cambria Math" panose="02040503050406030204" pitchFamily="18" charset="0"/>
                      </a:rPr>
                      <m:t>∗</m:t>
                    </m:r>
                    <m:d>
                      <m:dPr>
                        <m:begChr m:val="["/>
                        <m:endChr m:val="]"/>
                        <m:ctrlPr>
                          <a:rPr lang="en-US" sz="14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sz="1400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400" b="1" i="1"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ad>
                              <m:radPr>
                                <m:degHide m:val="on"/>
                                <m:ctrlPr>
                                  <a:rPr lang="en-US" sz="14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l-GR" sz="1400" b="1" i="1" smtClean="0"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e>
                            </m:rad>
                          </m:den>
                        </m:f>
                        <m:f>
                          <m:fPr>
                            <m:ctrlPr>
                              <a:rPr lang="en-US" sz="1400" b="1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400" b="1" i="1">
                                <a:latin typeface="Cambria Math" panose="02040503050406030204" pitchFamily="18" charset="0"/>
                              </a:rPr>
                              <m:t>𝟏</m:t>
                            </m:r>
                          </m:num>
                          <m:den>
                            <m:r>
                              <a:rPr lang="el-GR" sz="1400" b="1" i="1" smtClean="0">
                                <a:latin typeface="Cambria Math" panose="02040503050406030204" pitchFamily="18" charset="0"/>
                              </a:rPr>
                              <m:t>𝟏</m:t>
                            </m:r>
                            <m:r>
                              <a:rPr lang="el-GR" sz="1400" b="1" i="1" smtClean="0">
                                <a:latin typeface="Cambria Math" panose="02040503050406030204" pitchFamily="18" charset="0"/>
                              </a:rPr>
                              <m:t>/</m:t>
                            </m:r>
                            <m:rad>
                              <m:radPr>
                                <m:degHide m:val="on"/>
                                <m:ctrlPr>
                                  <a:rPr lang="en-US" sz="1400" b="1" i="1">
                                    <a:latin typeface="Cambria Math" panose="02040503050406030204" pitchFamily="18" charset="0"/>
                                  </a:rPr>
                                </m:ctrlPr>
                              </m:radPr>
                              <m:deg/>
                              <m:e>
                                <m:r>
                                  <a:rPr lang="el-GR" sz="1400" b="1" i="1" smtClean="0">
                                    <a:latin typeface="Cambria Math" panose="02040503050406030204" pitchFamily="18" charset="0"/>
                                  </a:rPr>
                                  <m:t>𝟑</m:t>
                                </m:r>
                              </m:e>
                            </m:rad>
                          </m:den>
                        </m:f>
                        <m:sSup>
                          <m:sSupPr>
                            <m:ctrlPr>
                              <a:rPr lang="en-US" sz="14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400" b="1" i="1">
                                <a:latin typeface="Cambria Math" panose="02040503050406030204" pitchFamily="18" charset="0"/>
                              </a:rPr>
                              <m:t>𝒆</m:t>
                            </m:r>
                          </m:e>
                          <m:sup>
                            <m:r>
                              <a:rPr lang="en-US" sz="1400" b="1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sz="14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1400" b="1" i="1" smtClean="0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num>
                              <m:den>
                                <m:rad>
                                  <m:radPr>
                                    <m:degHide m:val="on"/>
                                    <m:ctrlPr>
                                      <a:rPr lang="en-US" sz="14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sz="1400" b="1" i="1" smtClean="0">
                                        <a:latin typeface="Cambria Math" panose="02040503050406030204" pitchFamily="18" charset="0"/>
                                      </a:rPr>
                                      <m:t>𝟑</m:t>
                                    </m:r>
                                  </m:e>
                                </m:rad>
                              </m:den>
                            </m:f>
                            <m:f>
                              <m:fPr>
                                <m:ctrlPr>
                                  <a:rPr lang="en-US" sz="14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1400" b="1" i="1" smtClean="0"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num>
                              <m:den>
                                <m:rad>
                                  <m:radPr>
                                    <m:degHide m:val="on"/>
                                    <m:ctrlPr>
                                      <a:rPr lang="en-US" sz="14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sz="1400" b="1" i="1" smtClean="0">
                                        <a:latin typeface="Cambria Math" panose="02040503050406030204" pitchFamily="18" charset="0"/>
                                      </a:rPr>
                                      <m:t>𝟑</m:t>
                                    </m:r>
                                  </m:e>
                                </m:rad>
                              </m:den>
                            </m:f>
                          </m:sup>
                        </m:sSup>
                        <m:r>
                          <a:rPr lang="en-US" sz="1400" b="1" i="1">
                            <a:latin typeface="Cambria Math" panose="02040503050406030204" pitchFamily="18" charset="0"/>
                          </a:rPr>
                          <m:t>𝒔𝒊𝒏𝒉</m:t>
                        </m:r>
                        <m:d>
                          <m:dPr>
                            <m:ctrlPr>
                              <a:rPr lang="en-US" sz="1400" b="1" i="1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1400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pl-PL" sz="1400" b="1" i="1"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num>
                              <m:den>
                                <m:rad>
                                  <m:radPr>
                                    <m:degHide m:val="on"/>
                                    <m:ctrlPr>
                                      <a:rPr lang="pl-PL" sz="14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sz="1400" b="1" i="1" smtClean="0">
                                        <a:latin typeface="Cambria Math" panose="02040503050406030204" pitchFamily="18" charset="0"/>
                                      </a:rPr>
                                      <m:t>𝟑</m:t>
                                    </m:r>
                                  </m:e>
                                </m:rad>
                              </m:den>
                            </m:f>
                            <m:f>
                              <m:fPr>
                                <m:ctrlPr>
                                  <a:rPr lang="en-US" sz="1400" b="1" i="1" smtClean="0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1400" b="1" i="1" smtClean="0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</m:num>
                              <m:den>
                                <m:rad>
                                  <m:radPr>
                                    <m:degHide m:val="on"/>
                                    <m:ctrlPr>
                                      <a:rPr lang="en-US" sz="14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sz="1400" b="1" i="1" smtClean="0">
                                        <a:latin typeface="Cambria Math" panose="02040503050406030204" pitchFamily="18" charset="0"/>
                                      </a:rPr>
                                      <m:t>𝟑</m:t>
                                    </m:r>
                                  </m:e>
                                </m:rad>
                              </m:den>
                            </m:f>
                          </m:e>
                        </m:d>
                      </m:e>
                    </m:d>
                  </m:oMath>
                </a14:m>
                <a:r>
                  <a:rPr lang="en-US" sz="1400" b="1" dirty="0" smtClean="0"/>
                  <a:t> =</a:t>
                </a:r>
              </a:p>
              <a:p>
                <a:r>
                  <a:rPr lang="en-US" sz="1400" b="1" dirty="0"/>
                  <a:t>	</a:t>
                </a:r>
                <a:r>
                  <a:rPr lang="en-US" sz="1400" b="1" dirty="0" smtClean="0"/>
                  <a:t>	             </a:t>
                </a:r>
                <a:endParaRPr lang="pl-PL" sz="1400" b="1" dirty="0" smtClean="0"/>
              </a:p>
              <a:p>
                <a:r>
                  <a:rPr lang="pl-PL" sz="1400" b="1" dirty="0"/>
                  <a:t>	</a:t>
                </a:r>
                <a:r>
                  <a:rPr lang="pl-PL" sz="1400" b="1" dirty="0" smtClean="0"/>
                  <a:t>	              </a:t>
                </a:r>
                <a:r>
                  <a:rPr lang="en-US" sz="1400" b="1" dirty="0" smtClean="0"/>
                  <a:t>= 7,5*</a:t>
                </a:r>
                <a:r>
                  <a:rPr lang="en-US" sz="1400" b="1" dirty="0" err="1" smtClean="0"/>
                  <a:t>exp</a:t>
                </a:r>
                <a:r>
                  <a:rPr lang="en-US" sz="1400" b="1" dirty="0" smtClean="0"/>
                  <a:t>(-2/3*</a:t>
                </a:r>
                <a:r>
                  <a:rPr lang="pl-PL" sz="1400" b="1" dirty="0" smtClean="0"/>
                  <a:t>t)*sinh(t/3)			                 </a:t>
                </a:r>
                <a:r>
                  <a:rPr lang="pl-PL" sz="1400" dirty="0" smtClean="0"/>
                  <a:t>(15)</a:t>
                </a:r>
                <a:endParaRPr lang="el-GR" sz="1400" b="1" dirty="0"/>
              </a:p>
              <a:p>
                <a:endParaRPr lang="el-GR" sz="1400" b="1" dirty="0"/>
              </a:p>
              <a:p>
                <a:r>
                  <a:rPr lang="en-US" sz="1400" dirty="0" smtClean="0">
                    <a:sym typeface="Wingdings" panose="05000000000000000000" pitchFamily="2" charset="2"/>
                  </a:rPr>
                  <a:t>	</a:t>
                </a:r>
                <a:endParaRPr lang="el-GR" sz="1400" dirty="0" smtClean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35600"/>
                <a:ext cx="7561263" cy="10372776"/>
              </a:xfrm>
              <a:prstGeom prst="rect">
                <a:avLst/>
              </a:prstGeom>
              <a:blipFill>
                <a:blip r:embed="rId2"/>
                <a:stretch>
                  <a:fillRect l="-403" t="-176" r="-64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064345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3" name="TextBox 2"/>
              <p:cNvSpPr txBox="1"/>
              <p:nvPr/>
            </p:nvSpPr>
            <p:spPr>
              <a:xfrm>
                <a:off x="0" y="135600"/>
                <a:ext cx="7561263" cy="7083606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pl-PL" sz="1400" b="1" dirty="0" smtClean="0">
                  <a:sym typeface="Wingdings" panose="05000000000000000000" pitchFamily="2" charset="2"/>
                </a:endParaRPr>
              </a:p>
              <a:p>
                <a:r>
                  <a:rPr lang="el-GR" sz="1400" b="1" dirty="0" smtClean="0">
                    <a:sym typeface="Wingdings" panose="05000000000000000000" pitchFamily="2" charset="2"/>
                  </a:rPr>
                  <a:t>Η</a:t>
                </a:r>
                <a:r>
                  <a:rPr lang="en-US" sz="1400" b="1" dirty="0" smtClean="0">
                    <a:sym typeface="Wingdings" panose="05000000000000000000" pitchFamily="2" charset="2"/>
                  </a:rPr>
                  <a:t>3</a:t>
                </a:r>
                <a:r>
                  <a:rPr lang="el-GR" sz="1400" b="1" dirty="0" smtClean="0">
                    <a:sym typeface="Wingdings" panose="05000000000000000000" pitchFamily="2" charset="2"/>
                  </a:rPr>
                  <a:t>(</a:t>
                </a:r>
                <a:r>
                  <a:rPr lang="en-US" sz="1400" b="1" dirty="0">
                    <a:sym typeface="Wingdings" panose="05000000000000000000" pitchFamily="2" charset="2"/>
                  </a:rPr>
                  <a:t>s)/</a:t>
                </a:r>
                <a:r>
                  <a:rPr lang="en-US" sz="1400" b="1" dirty="0" err="1">
                    <a:sym typeface="Wingdings" panose="05000000000000000000" pitchFamily="2" charset="2"/>
                  </a:rPr>
                  <a:t>Qo</a:t>
                </a:r>
                <a:r>
                  <a:rPr lang="en-US" sz="1400" b="1" dirty="0">
                    <a:sym typeface="Wingdings" panose="05000000000000000000" pitchFamily="2" charset="2"/>
                  </a:rPr>
                  <a:t>(s) </a:t>
                </a:r>
                <a:r>
                  <a:rPr lang="en-US" sz="1400" dirty="0">
                    <a:sym typeface="Wingdings" panose="05000000000000000000" pitchFamily="2" charset="2"/>
                  </a:rPr>
                  <a:t>= </a:t>
                </a:r>
                <a:r>
                  <a:rPr lang="en-US" sz="1400" dirty="0" smtClean="0">
                    <a:sym typeface="Wingdings" panose="05000000000000000000" pitchFamily="2" charset="2"/>
                  </a:rPr>
                  <a:t>H3(s</a:t>
                </a:r>
                <a:r>
                  <a:rPr lang="en-US" sz="1400" dirty="0">
                    <a:sym typeface="Wingdings" panose="05000000000000000000" pitchFamily="2" charset="2"/>
                  </a:rPr>
                  <a:t>)/</a:t>
                </a:r>
                <a:r>
                  <a:rPr lang="en-US" sz="1400" dirty="0" smtClean="0">
                    <a:sym typeface="Wingdings" panose="05000000000000000000" pitchFamily="2" charset="2"/>
                  </a:rPr>
                  <a:t>Q2(s</a:t>
                </a:r>
                <a:r>
                  <a:rPr lang="en-US" sz="1400" dirty="0">
                    <a:sym typeface="Wingdings" panose="05000000000000000000" pitchFamily="2" charset="2"/>
                  </a:rPr>
                  <a:t>)*</a:t>
                </a:r>
                <a:r>
                  <a:rPr lang="en-US" sz="1400" dirty="0" smtClean="0">
                    <a:sym typeface="Wingdings" panose="05000000000000000000" pitchFamily="2" charset="2"/>
                  </a:rPr>
                  <a:t>Q2(s</a:t>
                </a:r>
                <a:r>
                  <a:rPr lang="en-US" sz="1400" dirty="0">
                    <a:sym typeface="Wingdings" panose="05000000000000000000" pitchFamily="2" charset="2"/>
                  </a:rPr>
                  <a:t>)/</a:t>
                </a:r>
                <a:r>
                  <a:rPr lang="en-US" sz="1400" dirty="0" err="1">
                    <a:sym typeface="Wingdings" panose="05000000000000000000" pitchFamily="2" charset="2"/>
                  </a:rPr>
                  <a:t>Qo</a:t>
                </a:r>
                <a:r>
                  <a:rPr lang="en-US" sz="1400" dirty="0">
                    <a:sym typeface="Wingdings" panose="05000000000000000000" pitchFamily="2" charset="2"/>
                  </a:rPr>
                  <a:t>(s) = [</a:t>
                </a:r>
                <a:r>
                  <a:rPr lang="en-US" sz="1400" dirty="0" smtClean="0">
                    <a:sym typeface="Wingdings" panose="05000000000000000000" pitchFamily="2" charset="2"/>
                  </a:rPr>
                  <a:t>1/2s)]*[</a:t>
                </a:r>
                <a:r>
                  <a:rPr lang="en-US" sz="1400" dirty="0">
                    <a:sym typeface="Wingdings" panose="05000000000000000000" pitchFamily="2" charset="2"/>
                  </a:rPr>
                  <a:t>1/(s + 1</a:t>
                </a:r>
                <a:r>
                  <a:rPr lang="en-US" sz="1400" dirty="0" smtClean="0">
                    <a:sym typeface="Wingdings" panose="05000000000000000000" pitchFamily="2" charset="2"/>
                  </a:rPr>
                  <a:t>)(3s + 1)] </a:t>
                </a:r>
                <a:r>
                  <a:rPr lang="en-US" sz="1400" dirty="0">
                    <a:sym typeface="Wingdings" panose="05000000000000000000" pitchFamily="2" charset="2"/>
                  </a:rPr>
                  <a:t>= </a:t>
                </a:r>
                <a:r>
                  <a:rPr lang="en-US" sz="1400" b="1" dirty="0" smtClean="0">
                    <a:sym typeface="Wingdings" panose="05000000000000000000" pitchFamily="2" charset="2"/>
                  </a:rPr>
                  <a:t>0,5/s(s </a:t>
                </a:r>
                <a:r>
                  <a:rPr lang="en-US" sz="1400" b="1" dirty="0">
                    <a:sym typeface="Wingdings" panose="05000000000000000000" pitchFamily="2" charset="2"/>
                  </a:rPr>
                  <a:t>+ 1)(3s + 1</a:t>
                </a:r>
                <a:r>
                  <a:rPr lang="en-US" sz="1400" b="1" dirty="0" smtClean="0">
                    <a:sym typeface="Wingdings" panose="05000000000000000000" pitchFamily="2" charset="2"/>
                  </a:rPr>
                  <a:t>)</a:t>
                </a:r>
                <a:endParaRPr lang="el-GR" sz="1400" b="1" dirty="0" smtClean="0">
                  <a:sym typeface="Wingdings" panose="05000000000000000000" pitchFamily="2" charset="2"/>
                </a:endParaRPr>
              </a:p>
              <a:p>
                <a:endParaRPr lang="el-GR" sz="1400" b="1" dirty="0">
                  <a:sym typeface="Wingdings" panose="05000000000000000000" pitchFamily="2" charset="2"/>
                </a:endParaRPr>
              </a:p>
              <a:p>
                <a:endParaRPr lang="en-US" sz="1400" dirty="0">
                  <a:sym typeface="Wingdings" panose="05000000000000000000" pitchFamily="2" charset="2"/>
                </a:endParaRPr>
              </a:p>
              <a:p>
                <a:r>
                  <a:rPr lang="en-US" sz="1400" b="1" dirty="0" smtClean="0"/>
                  <a:t>3</a:t>
                </a:r>
                <a:r>
                  <a:rPr lang="el-GR" sz="1400" b="1" baseline="30000" dirty="0" smtClean="0"/>
                  <a:t>η</a:t>
                </a:r>
                <a:r>
                  <a:rPr lang="el-GR" sz="1400" b="1" dirty="0" smtClean="0"/>
                  <a:t> </a:t>
                </a:r>
                <a:r>
                  <a:rPr lang="el-GR" sz="1400" b="1" dirty="0"/>
                  <a:t>Δεξαμενή		</a:t>
                </a:r>
                <a:r>
                  <a:rPr lang="el-GR" sz="1400" b="1" dirty="0">
                    <a:sym typeface="Wingdings" panose="05000000000000000000" pitchFamily="2" charset="2"/>
                  </a:rPr>
                  <a:t> </a:t>
                </a:r>
                <a:r>
                  <a:rPr lang="el-GR" sz="1400" b="1" dirty="0" smtClean="0">
                    <a:sym typeface="Wingdings" panose="05000000000000000000" pitchFamily="2" charset="2"/>
                  </a:rPr>
                  <a:t>Η</a:t>
                </a:r>
                <a:r>
                  <a:rPr lang="pl-PL" sz="1400" b="1" dirty="0" smtClean="0">
                    <a:sym typeface="Wingdings" panose="05000000000000000000" pitchFamily="2" charset="2"/>
                  </a:rPr>
                  <a:t>3</a:t>
                </a:r>
                <a:r>
                  <a:rPr lang="el-GR" sz="1400" b="1" dirty="0" smtClean="0">
                    <a:sym typeface="Wingdings" panose="05000000000000000000" pitchFamily="2" charset="2"/>
                  </a:rPr>
                  <a:t>(</a:t>
                </a:r>
                <a:r>
                  <a:rPr lang="en-US" sz="1400" b="1" dirty="0">
                    <a:sym typeface="Wingdings" panose="05000000000000000000" pitchFamily="2" charset="2"/>
                  </a:rPr>
                  <a:t>s)/</a:t>
                </a:r>
                <a:r>
                  <a:rPr lang="en-US" sz="1400" b="1" dirty="0" err="1">
                    <a:sym typeface="Wingdings" panose="05000000000000000000" pitchFamily="2" charset="2"/>
                  </a:rPr>
                  <a:t>Qo</a:t>
                </a:r>
                <a:r>
                  <a:rPr lang="en-US" sz="1400" b="1" dirty="0">
                    <a:sym typeface="Wingdings" panose="05000000000000000000" pitchFamily="2" charset="2"/>
                  </a:rPr>
                  <a:t>(s) =</a:t>
                </a:r>
                <a:r>
                  <a:rPr lang="en-US" sz="1400" dirty="0">
                    <a:sym typeface="Wingdings" panose="05000000000000000000" pitchFamily="2" charset="2"/>
                  </a:rPr>
                  <a:t> </a:t>
                </a:r>
                <a:r>
                  <a:rPr lang="pl-PL" sz="1400" b="1" dirty="0" smtClean="0">
                    <a:sym typeface="Wingdings" panose="05000000000000000000" pitchFamily="2" charset="2"/>
                  </a:rPr>
                  <a:t>0</a:t>
                </a:r>
                <a:r>
                  <a:rPr lang="en-US" sz="1400" b="1" dirty="0" smtClean="0">
                    <a:sym typeface="Wingdings" panose="05000000000000000000" pitchFamily="2" charset="2"/>
                  </a:rPr>
                  <a:t>,5/</a:t>
                </a:r>
                <a:r>
                  <a:rPr lang="pl-PL" sz="1400" b="1" dirty="0" smtClean="0">
                    <a:sym typeface="Wingdings" panose="05000000000000000000" pitchFamily="2" charset="2"/>
                  </a:rPr>
                  <a:t>s</a:t>
                </a:r>
                <a:r>
                  <a:rPr lang="en-US" sz="1400" b="1" dirty="0" smtClean="0">
                    <a:sym typeface="Wingdings" panose="05000000000000000000" pitchFamily="2" charset="2"/>
                  </a:rPr>
                  <a:t>(s </a:t>
                </a:r>
                <a:r>
                  <a:rPr lang="en-US" sz="1400" b="1" dirty="0">
                    <a:sym typeface="Wingdings" panose="05000000000000000000" pitchFamily="2" charset="2"/>
                  </a:rPr>
                  <a:t>+ 1)(3s + 1)</a:t>
                </a:r>
                <a:r>
                  <a:rPr lang="el-GR" sz="1400" b="1" dirty="0">
                    <a:sym typeface="Wingdings" panose="05000000000000000000" pitchFamily="2" charset="2"/>
                  </a:rPr>
                  <a:t> </a:t>
                </a:r>
                <a:r>
                  <a:rPr lang="en-US" sz="1400" dirty="0" smtClean="0">
                    <a:sym typeface="Wingdings" panose="05000000000000000000" pitchFamily="2" charset="2"/>
                  </a:rPr>
                  <a:t> H</a:t>
                </a:r>
                <a:r>
                  <a:rPr lang="el-GR" sz="1400" dirty="0" smtClean="0">
                    <a:sym typeface="Wingdings" panose="05000000000000000000" pitchFamily="2" charset="2"/>
                  </a:rPr>
                  <a:t>3</a:t>
                </a:r>
                <a:r>
                  <a:rPr lang="en-US" sz="1400" dirty="0" smtClean="0">
                    <a:sym typeface="Wingdings" panose="05000000000000000000" pitchFamily="2" charset="2"/>
                  </a:rPr>
                  <a:t>(s) = </a:t>
                </a:r>
                <a:r>
                  <a:rPr lang="el-GR" sz="1400" b="1" dirty="0" smtClean="0">
                    <a:sym typeface="Wingdings" panose="05000000000000000000" pitchFamily="2" charset="2"/>
                  </a:rPr>
                  <a:t>2</a:t>
                </a:r>
                <a:r>
                  <a:rPr lang="en-US" sz="1400" b="1" dirty="0" smtClean="0">
                    <a:sym typeface="Wingdings" panose="05000000000000000000" pitchFamily="2" charset="2"/>
                  </a:rPr>
                  <a:t>,5/</a:t>
                </a:r>
                <a:r>
                  <a:rPr lang="pl-PL" sz="1400" dirty="0" smtClean="0">
                    <a:sym typeface="Wingdings" panose="05000000000000000000" pitchFamily="2" charset="2"/>
                  </a:rPr>
                  <a:t>s</a:t>
                </a:r>
                <a:r>
                  <a:rPr lang="en-US" sz="1400" dirty="0" smtClean="0">
                    <a:sym typeface="Wingdings" panose="05000000000000000000" pitchFamily="2" charset="2"/>
                  </a:rPr>
                  <a:t>(3s2 + 4s + 1)	                 (14)</a:t>
                </a:r>
              </a:p>
              <a:p>
                <a:endParaRPr lang="en-US" sz="1400" dirty="0">
                  <a:sym typeface="Wingdings" panose="05000000000000000000" pitchFamily="2" charset="2"/>
                </a:endParaRPr>
              </a:p>
              <a:p>
                <a:r>
                  <a:rPr lang="el-GR" sz="1400" b="1" dirty="0" smtClean="0"/>
                  <a:t>Η Εξίσωση 14 αντιστοιχεί σε απόκριση της στάθμης της 3</a:t>
                </a:r>
                <a:r>
                  <a:rPr lang="el-GR" sz="1400" b="1" baseline="30000" dirty="0" smtClean="0"/>
                  <a:t>ης</a:t>
                </a:r>
                <a:r>
                  <a:rPr lang="el-GR" sz="1400" b="1" dirty="0" smtClean="0"/>
                  <a:t> δεξαμενής σε κρουστική διαταραχή στην παροχή εισόδου στην πρώτη δεξαμενή.</a:t>
                </a:r>
              </a:p>
              <a:p>
                <a:endParaRPr lang="el-GR" sz="1400" b="1" dirty="0"/>
              </a:p>
              <a:p>
                <a:r>
                  <a:rPr lang="el-GR" sz="1400" b="1" dirty="0" smtClean="0"/>
                  <a:t>Η ίδια όμως εξίσωση είναι πανομοιότυπη και θα μπορούσε να αντιστοιχεί σε απόκριση της συνάρτησης μεταφοράς:</a:t>
                </a:r>
              </a:p>
              <a:p>
                <a:endParaRPr lang="el-GR" sz="1400" b="1" dirty="0"/>
              </a:p>
              <a:p>
                <a:pPr algn="ctr"/>
                <a:r>
                  <a:rPr lang="el-GR" sz="1400" dirty="0" smtClean="0">
                    <a:sym typeface="Wingdings" panose="05000000000000000000" pitchFamily="2" charset="2"/>
                  </a:rPr>
                  <a:t>1/</a:t>
                </a:r>
                <a:r>
                  <a:rPr lang="en-US" sz="1400" dirty="0" smtClean="0">
                    <a:sym typeface="Wingdings" panose="05000000000000000000" pitchFamily="2" charset="2"/>
                  </a:rPr>
                  <a:t>(</a:t>
                </a:r>
                <a:r>
                  <a:rPr lang="en-US" sz="1400" dirty="0">
                    <a:sym typeface="Wingdings" panose="05000000000000000000" pitchFamily="2" charset="2"/>
                  </a:rPr>
                  <a:t>3s2 + 4s + 1</a:t>
                </a:r>
                <a:r>
                  <a:rPr lang="en-US" sz="1400" dirty="0" smtClean="0">
                    <a:sym typeface="Wingdings" panose="05000000000000000000" pitchFamily="2" charset="2"/>
                  </a:rPr>
                  <a:t>)</a:t>
                </a:r>
                <a:r>
                  <a:rPr lang="el-GR" sz="1400" dirty="0" smtClean="0">
                    <a:sym typeface="Wingdings" panose="05000000000000000000" pitchFamily="2" charset="2"/>
                  </a:rPr>
                  <a:t>		(15)</a:t>
                </a:r>
                <a:r>
                  <a:rPr lang="en-US" sz="1400" dirty="0">
                    <a:sym typeface="Wingdings" panose="05000000000000000000" pitchFamily="2" charset="2"/>
                  </a:rPr>
                  <a:t>	</a:t>
                </a:r>
                <a:r>
                  <a:rPr lang="el-GR" sz="1400" b="1" dirty="0" smtClean="0"/>
                  <a:t> </a:t>
                </a:r>
              </a:p>
              <a:p>
                <a:endParaRPr lang="el-GR" sz="1400" b="1" dirty="0" smtClean="0"/>
              </a:p>
              <a:p>
                <a:r>
                  <a:rPr lang="el-GR" sz="1400" b="1" dirty="0" smtClean="0"/>
                  <a:t>σε </a:t>
                </a:r>
                <a:r>
                  <a:rPr lang="el-GR" sz="1400" b="1" dirty="0" err="1" smtClean="0"/>
                  <a:t>βηματική</a:t>
                </a:r>
                <a:r>
                  <a:rPr lang="el-GR" sz="1400" b="1" dirty="0" smtClean="0"/>
                  <a:t> διαταραχή μέτρου 2,5 (</a:t>
                </a:r>
                <a:r>
                  <a:rPr lang="en-US" sz="1400" b="1" dirty="0" smtClean="0"/>
                  <a:t>Q(t) = 2,5 </a:t>
                </a:r>
                <a:r>
                  <a:rPr lang="en-US" sz="1400" b="1" dirty="0" smtClean="0">
                    <a:sym typeface="Wingdings" panose="05000000000000000000" pitchFamily="2" charset="2"/>
                  </a:rPr>
                  <a:t> Q(s) = 2,5/s). </a:t>
                </a:r>
                <a:endParaRPr lang="el-GR" sz="1400" b="1" dirty="0" smtClean="0">
                  <a:sym typeface="Wingdings" panose="05000000000000000000" pitchFamily="2" charset="2"/>
                </a:endParaRPr>
              </a:p>
              <a:p>
                <a:endParaRPr lang="el-GR" sz="1400" b="1" dirty="0">
                  <a:sym typeface="Wingdings" panose="05000000000000000000" pitchFamily="2" charset="2"/>
                </a:endParaRPr>
              </a:p>
              <a:p>
                <a:r>
                  <a:rPr lang="el-GR" sz="1400" b="1" dirty="0" smtClean="0">
                    <a:sym typeface="Wingdings" panose="05000000000000000000" pitchFamily="2" charset="2"/>
                  </a:rPr>
                  <a:t>Έτσι, η απόκριση σε κρουστική </a:t>
                </a:r>
                <a:r>
                  <a:rPr lang="el-GR" sz="1400" b="1" dirty="0" err="1" smtClean="0">
                    <a:sym typeface="Wingdings" panose="05000000000000000000" pitchFamily="2" charset="2"/>
                  </a:rPr>
                  <a:t>κρουστική</a:t>
                </a:r>
                <a:r>
                  <a:rPr lang="el-GR" sz="1400" b="1" dirty="0" smtClean="0">
                    <a:sym typeface="Wingdings" panose="05000000000000000000" pitchFamily="2" charset="2"/>
                  </a:rPr>
                  <a:t> διαταραχή της Εξίσωσης 14, θα αντιμετωπιστεί σαν απόκριση σε </a:t>
                </a:r>
                <a:r>
                  <a:rPr lang="el-GR" sz="1400" b="1" dirty="0" err="1" smtClean="0">
                    <a:sym typeface="Wingdings" panose="05000000000000000000" pitchFamily="2" charset="2"/>
                  </a:rPr>
                  <a:t>βηματική</a:t>
                </a:r>
                <a:r>
                  <a:rPr lang="el-GR" sz="1400" b="1" dirty="0" smtClean="0">
                    <a:sym typeface="Wingdings" panose="05000000000000000000" pitchFamily="2" charset="2"/>
                  </a:rPr>
                  <a:t> διαταραχή της Εξίσωσης 15, αφού οι δύο αυτές περιπτώσεις είναι πανομοιότυπες και έχουν την ίδια λύση:</a:t>
                </a:r>
                <a:endParaRPr lang="en-US" sz="1400" b="1" dirty="0"/>
              </a:p>
              <a:p>
                <a:r>
                  <a:rPr lang="el-GR" sz="1400" b="1" dirty="0" smtClean="0"/>
                  <a:t>Βηματική απόκριση 	</a:t>
                </a:r>
                <a14:m>
                  <m:oMath xmlns:m="http://schemas.openxmlformats.org/officeDocument/2006/math">
                    <m:r>
                      <a:rPr lang="el-GR" sz="1400" b="1" i="0" smtClean="0">
                        <a:latin typeface="Cambria Math" panose="02040503050406030204" pitchFamily="18" charset="0"/>
                      </a:rPr>
                      <m:t>𝚮</m:t>
                    </m:r>
                    <m:r>
                      <a:rPr lang="el-GR" sz="1400" b="1" i="0" smtClean="0">
                        <a:latin typeface="Cambria Math" panose="02040503050406030204" pitchFamily="18" charset="0"/>
                      </a:rPr>
                      <m:t>𝟑</m:t>
                    </m:r>
                    <m:d>
                      <m:dPr>
                        <m:ctrlPr>
                          <a:rPr lang="el-GR" sz="14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sz="1400" b="1" i="0" smtClean="0">
                            <a:latin typeface="Cambria Math" panose="02040503050406030204" pitchFamily="18" charset="0"/>
                          </a:rPr>
                          <m:t>𝐭</m:t>
                        </m:r>
                      </m:e>
                    </m:d>
                    <m:r>
                      <a:rPr lang="en-US" sz="1400" b="1" i="0" smtClean="0">
                        <a:latin typeface="Cambria Math" panose="02040503050406030204" pitchFamily="18" charset="0"/>
                      </a:rPr>
                      <m:t>=</m:t>
                    </m:r>
                    <m:r>
                      <a:rPr lang="el-GR" sz="1400" b="1" i="0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1400" b="1" i="0" smtClean="0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1400" b="1" i="0" smtClean="0">
                        <a:latin typeface="Cambria Math" panose="02040503050406030204" pitchFamily="18" charset="0"/>
                      </a:rPr>
                      <m:t>𝟓</m:t>
                    </m:r>
                    <m:r>
                      <a:rPr lang="en-US" sz="1400" b="1" i="0" smtClean="0">
                        <a:latin typeface="Cambria Math" panose="02040503050406030204" pitchFamily="18" charset="0"/>
                      </a:rPr>
                      <m:t>∗</m:t>
                    </m:r>
                    <m:d>
                      <m:dPr>
                        <m:begChr m:val="["/>
                        <m:endChr m:val="]"/>
                        <m:ctrlPr>
                          <a:rPr lang="en-US" sz="1400" b="1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l-GR" sz="14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l-GR" sz="14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sz="14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400" b="1" i="1">
                                <a:latin typeface="Cambria Math" panose="02040503050406030204" pitchFamily="18" charset="0"/>
                              </a:rPr>
                              <m:t>𝒆</m:t>
                            </m:r>
                          </m:e>
                          <m:sup>
                            <m:r>
                              <a:rPr lang="en-US" sz="1400" b="1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r>
                              <a:rPr lang="el-GR" sz="1400" b="1" i="1">
                                <a:latin typeface="Cambria Math" panose="02040503050406030204" pitchFamily="18" charset="0"/>
                              </a:rPr>
                              <m:t>𝜻</m:t>
                            </m:r>
                            <m:r>
                              <a:rPr lang="en-US" sz="1400" b="1" i="1">
                                <a:latin typeface="Cambria Math" panose="02040503050406030204" pitchFamily="18" charset="0"/>
                              </a:rPr>
                              <m:t>𝒕</m:t>
                            </m:r>
                            <m:r>
                              <a:rPr lang="en-US" sz="1400" b="1" i="1">
                                <a:latin typeface="Cambria Math" panose="02040503050406030204" pitchFamily="18" charset="0"/>
                              </a:rPr>
                              <m:t>/</m:t>
                            </m:r>
                            <m:r>
                              <a:rPr lang="el-GR" sz="1400" b="1" i="1">
                                <a:latin typeface="Cambria Math" panose="02040503050406030204" pitchFamily="18" charset="0"/>
                              </a:rPr>
                              <m:t>𝝉</m:t>
                            </m:r>
                          </m:sup>
                        </m:sSup>
                        <m:d>
                          <m:dPr>
                            <m:begChr m:val="["/>
                            <m:endChr m:val="]"/>
                            <m:ctrlPr>
                              <a:rPr lang="el-GR" sz="14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400" b="1" i="1" smtClean="0">
                                <a:latin typeface="Cambria Math" panose="02040503050406030204" pitchFamily="18" charset="0"/>
                              </a:rPr>
                              <m:t>𝒄𝒐𝒔𝒉</m:t>
                            </m:r>
                            <m:d>
                              <m:dPr>
                                <m:ctrlPr>
                                  <a:rPr lang="en-US" sz="1400" b="1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US" sz="1400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l-PL" sz="1400" b="1" i="1">
                                        <a:latin typeface="Cambria Math" panose="02040503050406030204" pitchFamily="18" charset="0"/>
                                      </a:rPr>
                                      <m:t>𝒕</m:t>
                                    </m:r>
                                  </m:num>
                                  <m:den>
                                    <m:r>
                                      <a:rPr lang="el-GR" sz="1400" b="1" i="1">
                                        <a:latin typeface="Cambria Math" panose="02040503050406030204" pitchFamily="18" charset="0"/>
                                      </a:rPr>
                                      <m:t>𝝉</m:t>
                                    </m:r>
                                  </m:den>
                                </m:f>
                                <m:rad>
                                  <m:radPr>
                                    <m:degHide m:val="on"/>
                                    <m:ctrlPr>
                                      <a:rPr lang="en-US" sz="1400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sSup>
                                      <m:sSupPr>
                                        <m:ctrlPr>
                                          <a:rPr lang="en-US" sz="1400" b="1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l-GR" sz="1400" b="1" i="1">
                                            <a:latin typeface="Cambria Math" panose="02040503050406030204" pitchFamily="18" charset="0"/>
                                          </a:rPr>
                                          <m:t>𝜻</m:t>
                                        </m:r>
                                      </m:e>
                                      <m:sup>
                                        <m:r>
                                          <a:rPr lang="el-GR" sz="1400" b="1" i="1">
                                            <a:latin typeface="Cambria Math" panose="02040503050406030204" pitchFamily="18" charset="0"/>
                                          </a:rPr>
                                          <m:t>𝟐</m:t>
                                        </m:r>
                                      </m:sup>
                                    </m:sSup>
                                    <m:r>
                                      <a:rPr lang="el-GR" sz="1400" b="1" i="1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l-GR" sz="1400" b="1" i="1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e>
                                </m:rad>
                              </m:e>
                            </m:d>
                            <m:r>
                              <a:rPr lang="en-US" sz="1400" b="1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n-US" sz="1400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l-GR" sz="1400" b="1" i="1" smtClean="0">
                                    <a:latin typeface="Cambria Math" panose="02040503050406030204" pitchFamily="18" charset="0"/>
                                  </a:rPr>
                                  <m:t>𝜻</m:t>
                                </m:r>
                              </m:num>
                              <m:den>
                                <m:rad>
                                  <m:radPr>
                                    <m:degHide m:val="on"/>
                                    <m:ctrlPr>
                                      <a:rPr lang="en-US" sz="1400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sSup>
                                      <m:sSupPr>
                                        <m:ctrlPr>
                                          <a:rPr lang="en-US" sz="1400" b="1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l-GR" sz="1400" b="1" i="1">
                                            <a:latin typeface="Cambria Math" panose="02040503050406030204" pitchFamily="18" charset="0"/>
                                          </a:rPr>
                                          <m:t>𝜻</m:t>
                                        </m:r>
                                      </m:e>
                                      <m:sup>
                                        <m:r>
                                          <a:rPr lang="el-GR" sz="1400" b="1" i="1">
                                            <a:latin typeface="Cambria Math" panose="02040503050406030204" pitchFamily="18" charset="0"/>
                                          </a:rPr>
                                          <m:t>𝟐</m:t>
                                        </m:r>
                                      </m:sup>
                                    </m:sSup>
                                    <m:r>
                                      <a:rPr lang="el-GR" sz="1400" b="1" i="1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l-GR" sz="1400" b="1" i="1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e>
                                </m:rad>
                              </m:den>
                            </m:f>
                            <m:r>
                              <a:rPr lang="en-US" sz="1400" b="1" i="1">
                                <a:latin typeface="Cambria Math" panose="02040503050406030204" pitchFamily="18" charset="0"/>
                              </a:rPr>
                              <m:t>𝒔𝒊𝒏𝒉</m:t>
                            </m:r>
                            <m:d>
                              <m:dPr>
                                <m:ctrlPr>
                                  <a:rPr lang="en-US" sz="1400" b="1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US" sz="1400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l-PL" sz="1400" b="1" i="1">
                                        <a:latin typeface="Cambria Math" panose="02040503050406030204" pitchFamily="18" charset="0"/>
                                      </a:rPr>
                                      <m:t>𝒕</m:t>
                                    </m:r>
                                  </m:num>
                                  <m:den>
                                    <m:r>
                                      <a:rPr lang="el-GR" sz="1400" b="1" i="1">
                                        <a:latin typeface="Cambria Math" panose="02040503050406030204" pitchFamily="18" charset="0"/>
                                      </a:rPr>
                                      <m:t>𝝉</m:t>
                                    </m:r>
                                  </m:den>
                                </m:f>
                                <m:rad>
                                  <m:radPr>
                                    <m:degHide m:val="on"/>
                                    <m:ctrlPr>
                                      <a:rPr lang="en-US" sz="1400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sSup>
                                      <m:sSupPr>
                                        <m:ctrlPr>
                                          <a:rPr lang="en-US" sz="1400" b="1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sSupPr>
                                      <m:e>
                                        <m:r>
                                          <a:rPr lang="el-GR" sz="1400" b="1" i="1">
                                            <a:latin typeface="Cambria Math" panose="02040503050406030204" pitchFamily="18" charset="0"/>
                                          </a:rPr>
                                          <m:t>𝜻</m:t>
                                        </m:r>
                                      </m:e>
                                      <m:sup>
                                        <m:r>
                                          <a:rPr lang="el-GR" sz="1400" b="1" i="1">
                                            <a:latin typeface="Cambria Math" panose="02040503050406030204" pitchFamily="18" charset="0"/>
                                          </a:rPr>
                                          <m:t>𝟐</m:t>
                                        </m:r>
                                      </m:sup>
                                    </m:sSup>
                                    <m:r>
                                      <a:rPr lang="el-GR" sz="1400" b="1" i="1">
                                        <a:latin typeface="Cambria Math" panose="02040503050406030204" pitchFamily="18" charset="0"/>
                                      </a:rPr>
                                      <m:t>−</m:t>
                                    </m:r>
                                    <m:r>
                                      <a:rPr lang="el-GR" sz="1400" b="1" i="1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e>
                                </m:rad>
                              </m:e>
                            </m:d>
                          </m:e>
                        </m:d>
                      </m:e>
                    </m:d>
                  </m:oMath>
                </a14:m>
                <a:endParaRPr lang="el-GR" sz="1400" b="1" dirty="0" smtClean="0"/>
              </a:p>
              <a:p>
                <a:r>
                  <a:rPr lang="el-GR" sz="1400" b="1" dirty="0" smtClean="0"/>
                  <a:t>για ζ &gt; 1:	</a:t>
                </a:r>
                <a:r>
                  <a:rPr lang="en-US" sz="1400" b="1" dirty="0" smtClean="0"/>
                  <a:t>	             </a:t>
                </a:r>
                <a14:m>
                  <m:oMath xmlns:m="http://schemas.openxmlformats.org/officeDocument/2006/math">
                    <m:r>
                      <a:rPr lang="en-US" sz="1400" b="1">
                        <a:latin typeface="Cambria Math" panose="02040503050406030204" pitchFamily="18" charset="0"/>
                      </a:rPr>
                      <m:t>=</m:t>
                    </m:r>
                    <m:r>
                      <a:rPr lang="el-GR" sz="1400" b="1" i="0" smtClean="0">
                        <a:latin typeface="Cambria Math" panose="02040503050406030204" pitchFamily="18" charset="0"/>
                      </a:rPr>
                      <m:t>𝟐</m:t>
                    </m:r>
                    <m:r>
                      <a:rPr lang="en-US" sz="1400" b="1">
                        <a:latin typeface="Cambria Math" panose="02040503050406030204" pitchFamily="18" charset="0"/>
                      </a:rPr>
                      <m:t>,</m:t>
                    </m:r>
                    <m:r>
                      <a:rPr lang="en-US" sz="1400" b="1">
                        <a:latin typeface="Cambria Math" panose="02040503050406030204" pitchFamily="18" charset="0"/>
                      </a:rPr>
                      <m:t>𝟓</m:t>
                    </m:r>
                    <m:r>
                      <a:rPr lang="en-US" sz="1400" b="1">
                        <a:latin typeface="Cambria Math" panose="02040503050406030204" pitchFamily="18" charset="0"/>
                      </a:rPr>
                      <m:t>∗</m:t>
                    </m:r>
                    <m:d>
                      <m:dPr>
                        <m:begChr m:val="["/>
                        <m:endChr m:val="]"/>
                        <m:ctrlPr>
                          <a:rPr lang="en-US" sz="1400" b="1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l-GR" sz="1400" b="1" i="1" smtClean="0">
                            <a:latin typeface="Cambria Math" panose="02040503050406030204" pitchFamily="18" charset="0"/>
                          </a:rPr>
                          <m:t>𝟏</m:t>
                        </m:r>
                        <m:r>
                          <a:rPr lang="el-GR" sz="1400" b="1" i="1" smtClean="0">
                            <a:latin typeface="Cambria Math" panose="02040503050406030204" pitchFamily="18" charset="0"/>
                          </a:rPr>
                          <m:t>−</m:t>
                        </m:r>
                        <m:sSup>
                          <m:sSupPr>
                            <m:ctrlPr>
                              <a:rPr lang="en-US" sz="1400" b="1" i="1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n-US" sz="1400" b="1" i="1">
                                <a:latin typeface="Cambria Math" panose="02040503050406030204" pitchFamily="18" charset="0"/>
                              </a:rPr>
                              <m:t>𝒆</m:t>
                            </m:r>
                          </m:e>
                          <m:sup>
                            <m:r>
                              <a:rPr lang="en-US" sz="1400" b="1" i="1">
                                <a:latin typeface="Cambria Math" panose="02040503050406030204" pitchFamily="18" charset="0"/>
                              </a:rPr>
                              <m:t>−</m:t>
                            </m:r>
                            <m:f>
                              <m:fPr>
                                <m:ctrlPr>
                                  <a:rPr lang="en-US" sz="1400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1400" b="1" i="1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</m:num>
                              <m:den>
                                <m:rad>
                                  <m:radPr>
                                    <m:degHide m:val="on"/>
                                    <m:ctrlPr>
                                      <a:rPr lang="en-US" sz="1400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sz="1400" b="1" i="1">
                                        <a:latin typeface="Cambria Math" panose="02040503050406030204" pitchFamily="18" charset="0"/>
                                      </a:rPr>
                                      <m:t>𝟑</m:t>
                                    </m:r>
                                  </m:e>
                                </m:rad>
                              </m:den>
                            </m:f>
                            <m:f>
                              <m:fPr>
                                <m:ctrlPr>
                                  <a:rPr lang="en-US" sz="1400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1400" b="1" i="1">
                                    <a:latin typeface="Cambria Math" panose="02040503050406030204" pitchFamily="18" charset="0"/>
                                  </a:rPr>
                                  <m:t>𝒕</m:t>
                                </m:r>
                              </m:num>
                              <m:den>
                                <m:rad>
                                  <m:radPr>
                                    <m:degHide m:val="on"/>
                                    <m:ctrlPr>
                                      <a:rPr lang="en-US" sz="1400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sz="1400" b="1" i="1">
                                        <a:latin typeface="Cambria Math" panose="02040503050406030204" pitchFamily="18" charset="0"/>
                                      </a:rPr>
                                      <m:t>𝟑</m:t>
                                    </m:r>
                                  </m:e>
                                </m:rad>
                              </m:den>
                            </m:f>
                          </m:sup>
                        </m:sSup>
                        <m:d>
                          <m:dPr>
                            <m:begChr m:val="["/>
                            <m:endChr m:val="]"/>
                            <m:ctrlPr>
                              <a:rPr lang="en-US" sz="1400" b="1" i="1" smtClean="0">
                                <a:latin typeface="Cambria Math" panose="02040503050406030204" pitchFamily="18" charset="0"/>
                              </a:rPr>
                            </m:ctrlPr>
                          </m:dPr>
                          <m:e>
                            <m:r>
                              <a:rPr lang="en-US" sz="1400" b="1" i="1" smtClean="0">
                                <a:latin typeface="Cambria Math" panose="02040503050406030204" pitchFamily="18" charset="0"/>
                              </a:rPr>
                              <m:t>𝒄𝒐𝒔𝒉</m:t>
                            </m:r>
                            <m:d>
                              <m:dPr>
                                <m:ctrlPr>
                                  <a:rPr lang="en-US" sz="1400" b="1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US" sz="1400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l-PL" sz="1400" b="1" i="1">
                                        <a:latin typeface="Cambria Math" panose="02040503050406030204" pitchFamily="18" charset="0"/>
                                      </a:rPr>
                                      <m:t>𝒕</m:t>
                                    </m:r>
                                  </m:num>
                                  <m:den>
                                    <m:rad>
                                      <m:radPr>
                                        <m:degHide m:val="on"/>
                                        <m:ctrlPr>
                                          <a:rPr lang="pl-PL" sz="1400" b="1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sz="1400" b="1" i="1">
                                            <a:latin typeface="Cambria Math" panose="02040503050406030204" pitchFamily="18" charset="0"/>
                                          </a:rPr>
                                          <m:t>𝟑</m:t>
                                        </m:r>
                                      </m:e>
                                    </m:rad>
                                  </m:den>
                                </m:f>
                                <m:f>
                                  <m:fPr>
                                    <m:ctrlPr>
                                      <a:rPr lang="en-US" sz="1400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400" b="1" i="1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num>
                                  <m:den>
                                    <m:rad>
                                      <m:radPr>
                                        <m:degHide m:val="on"/>
                                        <m:ctrlPr>
                                          <a:rPr lang="en-US" sz="1400" b="1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sz="1400" b="1" i="1">
                                            <a:latin typeface="Cambria Math" panose="02040503050406030204" pitchFamily="18" charset="0"/>
                                          </a:rPr>
                                          <m:t>𝟑</m:t>
                                        </m:r>
                                      </m:e>
                                    </m:rad>
                                  </m:den>
                                </m:f>
                              </m:e>
                            </m:d>
                            <m:r>
                              <a:rPr lang="en-US" sz="1400" b="1" i="1" smtClean="0">
                                <a:latin typeface="Cambria Math" panose="02040503050406030204" pitchFamily="18" charset="0"/>
                              </a:rPr>
                              <m:t>+</m:t>
                            </m:r>
                            <m:f>
                              <m:fPr>
                                <m:ctrlPr>
                                  <a:rPr lang="en-US" sz="1400" b="1" i="1">
                                    <a:latin typeface="Cambria Math" panose="02040503050406030204" pitchFamily="18" charset="0"/>
                                  </a:rPr>
                                </m:ctrlPr>
                              </m:fPr>
                              <m:num>
                                <m:r>
                                  <a:rPr lang="en-US" sz="1400" b="1" i="1" smtClean="0">
                                    <a:latin typeface="Cambria Math" panose="02040503050406030204" pitchFamily="18" charset="0"/>
                                  </a:rPr>
                                  <m:t>𝟐</m:t>
                                </m:r>
                                <m:r>
                                  <a:rPr lang="en-US" sz="1400" b="1" i="1" smtClean="0">
                                    <a:latin typeface="Cambria Math" panose="02040503050406030204" pitchFamily="18" charset="0"/>
                                  </a:rPr>
                                  <m:t>/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US" sz="1400" b="1" i="1" smtClean="0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n-US" sz="1400" b="1" i="1" smtClean="0">
                                        <a:latin typeface="Cambria Math" panose="02040503050406030204" pitchFamily="18" charset="0"/>
                                      </a:rPr>
                                      <m:t>𝟑</m:t>
                                    </m:r>
                                  </m:e>
                                </m:rad>
                              </m:num>
                              <m:den>
                                <m:r>
                                  <a:rPr lang="el-GR" sz="1400" b="1" i="1">
                                    <a:latin typeface="Cambria Math" panose="02040503050406030204" pitchFamily="18" charset="0"/>
                                  </a:rPr>
                                  <m:t>𝟏</m:t>
                                </m:r>
                                <m:r>
                                  <a:rPr lang="el-GR" sz="1400" b="1" i="1">
                                    <a:latin typeface="Cambria Math" panose="02040503050406030204" pitchFamily="18" charset="0"/>
                                  </a:rPr>
                                  <m:t>/</m:t>
                                </m:r>
                                <m:rad>
                                  <m:radPr>
                                    <m:degHide m:val="on"/>
                                    <m:ctrlPr>
                                      <a:rPr lang="en-US" sz="1400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radPr>
                                  <m:deg/>
                                  <m:e>
                                    <m:r>
                                      <a:rPr lang="el-GR" sz="1400" b="1" i="1">
                                        <a:latin typeface="Cambria Math" panose="02040503050406030204" pitchFamily="18" charset="0"/>
                                      </a:rPr>
                                      <m:t>𝟑</m:t>
                                    </m:r>
                                  </m:e>
                                </m:rad>
                              </m:den>
                            </m:f>
                            <m:r>
                              <a:rPr lang="en-US" sz="1400" b="1" i="1">
                                <a:latin typeface="Cambria Math" panose="02040503050406030204" pitchFamily="18" charset="0"/>
                              </a:rPr>
                              <m:t>𝒔𝒊𝒏𝒉</m:t>
                            </m:r>
                            <m:d>
                              <m:dPr>
                                <m:ctrlPr>
                                  <a:rPr lang="en-US" sz="1400" b="1" i="1">
                                    <a:latin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f>
                                  <m:fPr>
                                    <m:ctrlPr>
                                      <a:rPr lang="en-US" sz="1400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pl-PL" sz="1400" b="1" i="1">
                                        <a:latin typeface="Cambria Math" panose="02040503050406030204" pitchFamily="18" charset="0"/>
                                      </a:rPr>
                                      <m:t>𝒕</m:t>
                                    </m:r>
                                  </m:num>
                                  <m:den>
                                    <m:rad>
                                      <m:radPr>
                                        <m:degHide m:val="on"/>
                                        <m:ctrlPr>
                                          <a:rPr lang="pl-PL" sz="1400" b="1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sz="1400" b="1" i="1">
                                            <a:latin typeface="Cambria Math" panose="02040503050406030204" pitchFamily="18" charset="0"/>
                                          </a:rPr>
                                          <m:t>𝟑</m:t>
                                        </m:r>
                                      </m:e>
                                    </m:rad>
                                  </m:den>
                                </m:f>
                                <m:f>
                                  <m:fPr>
                                    <m:ctrlPr>
                                      <a:rPr lang="en-US" sz="1400" b="1" i="1">
                                        <a:latin typeface="Cambria Math" panose="02040503050406030204" pitchFamily="18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400" b="1" i="1">
                                        <a:latin typeface="Cambria Math" panose="02040503050406030204" pitchFamily="18" charset="0"/>
                                      </a:rPr>
                                      <m:t>𝟏</m:t>
                                    </m:r>
                                  </m:num>
                                  <m:den>
                                    <m:rad>
                                      <m:radPr>
                                        <m:degHide m:val="on"/>
                                        <m:ctrlPr>
                                          <a:rPr lang="en-US" sz="1400" b="1" i="1">
                                            <a:latin typeface="Cambria Math" panose="02040503050406030204" pitchFamily="18" charset="0"/>
                                          </a:rPr>
                                        </m:ctrlPr>
                                      </m:radPr>
                                      <m:deg/>
                                      <m:e>
                                        <m:r>
                                          <a:rPr lang="en-US" sz="1400" b="1" i="1">
                                            <a:latin typeface="Cambria Math" panose="02040503050406030204" pitchFamily="18" charset="0"/>
                                          </a:rPr>
                                          <m:t>𝟑</m:t>
                                        </m:r>
                                      </m:e>
                                    </m:rad>
                                  </m:den>
                                </m:f>
                              </m:e>
                            </m:d>
                          </m:e>
                        </m:d>
                      </m:e>
                    </m:d>
                  </m:oMath>
                </a14:m>
                <a:r>
                  <a:rPr lang="en-US" sz="1400" b="1" dirty="0" smtClean="0"/>
                  <a:t> =</a:t>
                </a:r>
              </a:p>
              <a:p>
                <a:endParaRPr lang="en-US" sz="1400" b="1" dirty="0" smtClean="0"/>
              </a:p>
              <a:p>
                <a:r>
                  <a:rPr lang="en-US" sz="1400" b="1" dirty="0"/>
                  <a:t>	</a:t>
                </a:r>
                <a:r>
                  <a:rPr lang="en-US" sz="1400" b="1" dirty="0" smtClean="0"/>
                  <a:t>	             = </a:t>
                </a:r>
                <a:r>
                  <a:rPr lang="el-GR" sz="1400" b="1" dirty="0" smtClean="0"/>
                  <a:t>2</a:t>
                </a:r>
                <a:r>
                  <a:rPr lang="en-US" sz="1400" b="1" dirty="0" smtClean="0"/>
                  <a:t>,5*[1 – </a:t>
                </a:r>
                <a:r>
                  <a:rPr lang="en-US" sz="1400" b="1" dirty="0" err="1" smtClean="0"/>
                  <a:t>exp</a:t>
                </a:r>
                <a:r>
                  <a:rPr lang="en-US" sz="1400" b="1" dirty="0" smtClean="0"/>
                  <a:t>(-2/3*t)*[</a:t>
                </a:r>
                <a:r>
                  <a:rPr lang="en-US" sz="1400" b="1" dirty="0" err="1" smtClean="0"/>
                  <a:t>cosh</a:t>
                </a:r>
                <a:r>
                  <a:rPr lang="en-US" sz="1400" b="1" dirty="0" smtClean="0"/>
                  <a:t>(t/3) + 2</a:t>
                </a:r>
                <a:r>
                  <a:rPr lang="pl-PL" sz="1400" b="1" dirty="0" smtClean="0"/>
                  <a:t>*sinh(t/3)</a:t>
                </a:r>
                <a:r>
                  <a:rPr lang="en-US" sz="1400" b="1" dirty="0" smtClean="0"/>
                  <a:t>]]</a:t>
                </a:r>
              </a:p>
              <a:p>
                <a:endParaRPr lang="en-US" sz="1400" b="1" dirty="0"/>
              </a:p>
              <a:p>
                <a:r>
                  <a:rPr lang="el-GR" sz="1400" b="1" dirty="0"/>
                  <a:t>Γ</a:t>
                </a:r>
                <a:r>
                  <a:rPr lang="en-US" sz="1400" b="1" dirty="0" smtClean="0"/>
                  <a:t> </a:t>
                </a:r>
                <a:r>
                  <a:rPr lang="el-GR" sz="1400" b="1" dirty="0"/>
                  <a:t>ΕΡΩΤΗΜΑ</a:t>
                </a:r>
              </a:p>
              <a:p>
                <a:r>
                  <a:rPr lang="en-US" sz="1400" b="1" dirty="0" smtClean="0"/>
                  <a:t>1</a:t>
                </a:r>
                <a:r>
                  <a:rPr lang="el-GR" sz="1400" b="1" baseline="30000" dirty="0" smtClean="0"/>
                  <a:t>η</a:t>
                </a:r>
                <a:r>
                  <a:rPr lang="el-GR" sz="1400" b="1" dirty="0" smtClean="0"/>
                  <a:t> </a:t>
                </a:r>
                <a:r>
                  <a:rPr lang="el-GR" sz="1400" b="1" dirty="0"/>
                  <a:t>Δεξαμενή		</a:t>
                </a:r>
                <a:r>
                  <a:rPr lang="el-GR" sz="1400" b="1" dirty="0">
                    <a:sym typeface="Wingdings" panose="05000000000000000000" pitchFamily="2" charset="2"/>
                  </a:rPr>
                  <a:t> </a:t>
                </a:r>
                <a:r>
                  <a:rPr lang="en-US" sz="1400" dirty="0" smtClean="0">
                    <a:sym typeface="Wingdings" panose="05000000000000000000" pitchFamily="2" charset="2"/>
                  </a:rPr>
                  <a:t>H1(</a:t>
                </a:r>
                <a:r>
                  <a:rPr lang="el-GR" sz="1400" dirty="0" smtClean="0">
                    <a:sym typeface="Wingdings" panose="05000000000000000000" pitchFamily="2" charset="2"/>
                  </a:rPr>
                  <a:t>3,46</a:t>
                </a:r>
                <a:r>
                  <a:rPr lang="en-US" sz="1400" dirty="0" smtClean="0">
                    <a:sym typeface="Wingdings" panose="05000000000000000000" pitchFamily="2" charset="2"/>
                  </a:rPr>
                  <a:t>) </a:t>
                </a:r>
                <a:r>
                  <a:rPr lang="en-US" sz="1400" dirty="0">
                    <a:sym typeface="Wingdings" panose="05000000000000000000" pitchFamily="2" charset="2"/>
                  </a:rPr>
                  <a:t>= </a:t>
                </a:r>
                <a:r>
                  <a:rPr lang="en-US" sz="1400" dirty="0" smtClean="0">
                    <a:sym typeface="Wingdings" panose="05000000000000000000" pitchFamily="2" charset="2"/>
                  </a:rPr>
                  <a:t>5</a:t>
                </a:r>
                <a:r>
                  <a:rPr lang="el-GR" sz="1400" dirty="0" smtClean="0">
                    <a:sym typeface="Wingdings" panose="05000000000000000000" pitchFamily="2" charset="2"/>
                  </a:rPr>
                  <a:t>*</a:t>
                </a:r>
                <a:r>
                  <a:rPr lang="en-US" sz="1400" dirty="0" err="1" smtClean="0">
                    <a:sym typeface="Wingdings" panose="05000000000000000000" pitchFamily="2" charset="2"/>
                  </a:rPr>
                  <a:t>exp</a:t>
                </a:r>
                <a:r>
                  <a:rPr lang="en-US" sz="1400" dirty="0" smtClean="0">
                    <a:sym typeface="Wingdings" panose="05000000000000000000" pitchFamily="2" charset="2"/>
                  </a:rPr>
                  <a:t>(-</a:t>
                </a:r>
                <a:r>
                  <a:rPr lang="el-GR" sz="1400" dirty="0" smtClean="0">
                    <a:sym typeface="Wingdings" panose="05000000000000000000" pitchFamily="2" charset="2"/>
                  </a:rPr>
                  <a:t>3,46</a:t>
                </a:r>
                <a:r>
                  <a:rPr lang="en-US" sz="1400" dirty="0" smtClean="0">
                    <a:sym typeface="Wingdings" panose="05000000000000000000" pitchFamily="2" charset="2"/>
                  </a:rPr>
                  <a:t>)</a:t>
                </a:r>
                <a:r>
                  <a:rPr lang="el-GR" sz="1400" dirty="0" smtClean="0">
                    <a:sym typeface="Wingdings" panose="05000000000000000000" pitchFamily="2" charset="2"/>
                  </a:rPr>
                  <a:t> = 0,157 </a:t>
                </a:r>
                <a:r>
                  <a:rPr lang="en-US" sz="1400" dirty="0" err="1" smtClean="0">
                    <a:sym typeface="Wingdings" panose="05000000000000000000" pitchFamily="2" charset="2"/>
                  </a:rPr>
                  <a:t>ft</a:t>
                </a:r>
                <a:endParaRPr lang="en-US" sz="1400" dirty="0" smtClean="0">
                  <a:sym typeface="Wingdings" panose="05000000000000000000" pitchFamily="2" charset="2"/>
                </a:endParaRPr>
              </a:p>
              <a:p>
                <a:endParaRPr lang="en-US" sz="1400" dirty="0">
                  <a:sym typeface="Wingdings" panose="05000000000000000000" pitchFamily="2" charset="2"/>
                </a:endParaRPr>
              </a:p>
              <a:p>
                <a:r>
                  <a:rPr lang="en-US" sz="1400" b="1" dirty="0" smtClean="0"/>
                  <a:t>2</a:t>
                </a:r>
                <a:r>
                  <a:rPr lang="el-GR" sz="1400" b="1" baseline="30000" dirty="0" smtClean="0"/>
                  <a:t>η</a:t>
                </a:r>
                <a:r>
                  <a:rPr lang="el-GR" sz="1400" b="1" dirty="0" smtClean="0"/>
                  <a:t> </a:t>
                </a:r>
                <a:r>
                  <a:rPr lang="el-GR" sz="1400" b="1" dirty="0"/>
                  <a:t>Δεξαμενή		</a:t>
                </a:r>
                <a:r>
                  <a:rPr lang="el-GR" sz="1400" b="1" dirty="0">
                    <a:sym typeface="Wingdings" panose="05000000000000000000" pitchFamily="2" charset="2"/>
                  </a:rPr>
                  <a:t> </a:t>
                </a:r>
                <a:r>
                  <a:rPr lang="en-US" sz="1400" dirty="0" smtClean="0">
                    <a:sym typeface="Wingdings" panose="05000000000000000000" pitchFamily="2" charset="2"/>
                  </a:rPr>
                  <a:t>H2(</a:t>
                </a:r>
                <a:r>
                  <a:rPr lang="el-GR" sz="1400" dirty="0">
                    <a:sym typeface="Wingdings" panose="05000000000000000000" pitchFamily="2" charset="2"/>
                  </a:rPr>
                  <a:t>3,46</a:t>
                </a:r>
                <a:r>
                  <a:rPr lang="en-US" sz="1400" dirty="0">
                    <a:sym typeface="Wingdings" panose="05000000000000000000" pitchFamily="2" charset="2"/>
                  </a:rPr>
                  <a:t>) = </a:t>
                </a:r>
                <a:r>
                  <a:rPr lang="en-US" sz="1400" dirty="0" smtClean="0"/>
                  <a:t>7,5*</a:t>
                </a:r>
                <a:r>
                  <a:rPr lang="en-US" sz="1400" dirty="0" err="1" smtClean="0"/>
                  <a:t>exp</a:t>
                </a:r>
                <a:r>
                  <a:rPr lang="en-US" sz="1400" dirty="0"/>
                  <a:t>(-</a:t>
                </a:r>
                <a:r>
                  <a:rPr lang="en-US" sz="1400" dirty="0" smtClean="0"/>
                  <a:t>2*3,46/3</a:t>
                </a:r>
                <a:r>
                  <a:rPr lang="pl-PL" sz="1400" dirty="0" smtClean="0"/>
                  <a:t>)*sinh(</a:t>
                </a:r>
                <a:r>
                  <a:rPr lang="en-US" sz="1400" dirty="0" smtClean="0"/>
                  <a:t>3,46</a:t>
                </a:r>
                <a:r>
                  <a:rPr lang="pl-PL" sz="1400" dirty="0" smtClean="0"/>
                  <a:t>/3)</a:t>
                </a:r>
                <a:r>
                  <a:rPr lang="en-US" sz="1400" dirty="0" smtClean="0"/>
                  <a:t> = 1,066 </a:t>
                </a:r>
                <a:r>
                  <a:rPr lang="en-US" sz="1400" dirty="0" err="1" smtClean="0"/>
                  <a:t>ft</a:t>
                </a:r>
                <a:endParaRPr lang="en-US" sz="1400" dirty="0">
                  <a:sym typeface="Wingdings" panose="05000000000000000000" pitchFamily="2" charset="2"/>
                </a:endParaRPr>
              </a:p>
              <a:p>
                <a:endParaRPr lang="en-US" sz="1400" b="1" dirty="0" smtClean="0"/>
              </a:p>
              <a:p>
                <a:r>
                  <a:rPr lang="en-US" sz="1400" b="1" dirty="0" smtClean="0"/>
                  <a:t>3</a:t>
                </a:r>
                <a:r>
                  <a:rPr lang="el-GR" sz="1400" b="1" baseline="30000" dirty="0" smtClean="0"/>
                  <a:t>η</a:t>
                </a:r>
                <a:r>
                  <a:rPr lang="el-GR" sz="1400" b="1" dirty="0" smtClean="0"/>
                  <a:t> </a:t>
                </a:r>
                <a:r>
                  <a:rPr lang="el-GR" sz="1400" b="1" dirty="0"/>
                  <a:t>Δεξαμενή		</a:t>
                </a:r>
                <a:r>
                  <a:rPr lang="el-GR" sz="1400" b="1" dirty="0">
                    <a:sym typeface="Wingdings" panose="05000000000000000000" pitchFamily="2" charset="2"/>
                  </a:rPr>
                  <a:t> </a:t>
                </a:r>
                <a:r>
                  <a:rPr lang="en-US" sz="1400" dirty="0" smtClean="0">
                    <a:sym typeface="Wingdings" panose="05000000000000000000" pitchFamily="2" charset="2"/>
                  </a:rPr>
                  <a:t>H3(</a:t>
                </a:r>
                <a:r>
                  <a:rPr lang="el-GR" sz="1400" dirty="0">
                    <a:sym typeface="Wingdings" panose="05000000000000000000" pitchFamily="2" charset="2"/>
                  </a:rPr>
                  <a:t>3,46</a:t>
                </a:r>
                <a:r>
                  <a:rPr lang="en-US" sz="1400" dirty="0">
                    <a:sym typeface="Wingdings" panose="05000000000000000000" pitchFamily="2" charset="2"/>
                  </a:rPr>
                  <a:t>) = </a:t>
                </a:r>
                <a:r>
                  <a:rPr lang="el-GR" sz="1400" dirty="0" smtClean="0"/>
                  <a:t>2</a:t>
                </a:r>
                <a:r>
                  <a:rPr lang="en-US" sz="1400" dirty="0" smtClean="0"/>
                  <a:t>,5*(1-exp</a:t>
                </a:r>
                <a:r>
                  <a:rPr lang="en-US" sz="1400" dirty="0"/>
                  <a:t>(-</a:t>
                </a:r>
                <a:r>
                  <a:rPr lang="en-US" sz="1400" dirty="0" smtClean="0"/>
                  <a:t>2*3,46/3)*(</a:t>
                </a:r>
                <a:r>
                  <a:rPr lang="en-US" sz="1400" dirty="0" err="1" smtClean="0"/>
                  <a:t>cosh</a:t>
                </a:r>
                <a:r>
                  <a:rPr lang="en-US" sz="1400" dirty="0" smtClean="0"/>
                  <a:t>(3,46/3)+2</a:t>
                </a:r>
                <a:r>
                  <a:rPr lang="pl-PL" sz="1400" dirty="0" smtClean="0"/>
                  <a:t>*sinh(</a:t>
                </a:r>
                <a:r>
                  <a:rPr lang="en-US" sz="1400" dirty="0" smtClean="0"/>
                  <a:t>3,46</a:t>
                </a:r>
                <a:r>
                  <a:rPr lang="pl-PL" sz="1400" dirty="0" smtClean="0"/>
                  <a:t>/3)</a:t>
                </a:r>
                <a:r>
                  <a:rPr lang="en-US" sz="1400" dirty="0" smtClean="0"/>
                  <a:t>)) = </a:t>
                </a:r>
                <a:r>
                  <a:rPr lang="el-GR" sz="1400" dirty="0" smtClean="0"/>
                  <a:t>1,355</a:t>
                </a:r>
                <a:r>
                  <a:rPr lang="en-US" sz="1400" dirty="0" smtClean="0"/>
                  <a:t> </a:t>
                </a:r>
                <a:r>
                  <a:rPr lang="en-US" sz="1400" dirty="0" err="1" smtClean="0"/>
                  <a:t>ft</a:t>
                </a:r>
                <a:r>
                  <a:rPr lang="en-US" sz="1400" dirty="0" smtClean="0">
                    <a:sym typeface="Wingdings" panose="05000000000000000000" pitchFamily="2" charset="2"/>
                  </a:rPr>
                  <a:t>	</a:t>
                </a:r>
                <a:endParaRPr lang="el-GR" sz="1400" dirty="0" smtClean="0"/>
              </a:p>
            </p:txBody>
          </p:sp>
        </mc:Choice>
        <mc:Fallback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135600"/>
                <a:ext cx="7561263" cy="7083606"/>
              </a:xfrm>
              <a:prstGeom prst="rect">
                <a:avLst/>
              </a:prstGeom>
              <a:blipFill>
                <a:blip r:embed="rId2"/>
                <a:stretch>
                  <a:fillRect l="-242" r="-161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10428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655" y="113564"/>
            <a:ext cx="7019563" cy="218997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0" y="3024651"/>
            <a:ext cx="7561263" cy="22775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/>
              <a:t>1</a:t>
            </a:r>
            <a:r>
              <a:rPr lang="el-GR" sz="1600" b="1" baseline="30000" dirty="0" smtClean="0"/>
              <a:t>η</a:t>
            </a:r>
            <a:r>
              <a:rPr lang="el-GR" sz="1600" b="1" dirty="0" smtClean="0"/>
              <a:t> </a:t>
            </a:r>
            <a:r>
              <a:rPr lang="el-GR" sz="1600" b="1" dirty="0" smtClean="0"/>
              <a:t>Δεξαμενή</a:t>
            </a:r>
          </a:p>
          <a:p>
            <a:r>
              <a:rPr lang="el-GR" sz="1400" b="1" dirty="0" smtClean="0"/>
              <a:t>Ισοζύγιο </a:t>
            </a:r>
            <a:r>
              <a:rPr lang="el-GR" sz="1400" b="1" dirty="0" smtClean="0"/>
              <a:t>μάζας:	</a:t>
            </a:r>
            <a:r>
              <a:rPr lang="en-US" sz="1400" dirty="0" smtClean="0"/>
              <a:t>q(t</a:t>
            </a:r>
            <a:r>
              <a:rPr lang="en-US" sz="1400" dirty="0" smtClean="0"/>
              <a:t>) – q1(t) = A1dh1(t)/</a:t>
            </a:r>
            <a:r>
              <a:rPr lang="en-US" sz="1400" dirty="0" err="1" smtClean="0"/>
              <a:t>dt</a:t>
            </a:r>
            <a:r>
              <a:rPr lang="en-US" sz="1400" dirty="0" smtClean="0"/>
              <a:t> </a:t>
            </a:r>
            <a:r>
              <a:rPr lang="en-US" sz="1400" dirty="0" smtClean="0">
                <a:sym typeface="Wingdings" panose="05000000000000000000" pitchFamily="2" charset="2"/>
              </a:rPr>
              <a:t> </a:t>
            </a:r>
            <a:r>
              <a:rPr lang="en-US" sz="1400" dirty="0" smtClean="0"/>
              <a:t>q(t</a:t>
            </a:r>
            <a:r>
              <a:rPr lang="en-US" sz="1400" dirty="0"/>
              <a:t>) – </a:t>
            </a:r>
            <a:r>
              <a:rPr lang="el-GR" sz="1400" dirty="0" smtClean="0"/>
              <a:t>(</a:t>
            </a:r>
            <a:r>
              <a:rPr lang="en-US" sz="1400" dirty="0" smtClean="0"/>
              <a:t>h1(t)</a:t>
            </a:r>
            <a:r>
              <a:rPr lang="el-GR" sz="1400" dirty="0" smtClean="0"/>
              <a:t> – </a:t>
            </a:r>
            <a:r>
              <a:rPr lang="en-US" sz="1400" dirty="0" smtClean="0"/>
              <a:t>h2(t))/R1 </a:t>
            </a:r>
            <a:r>
              <a:rPr lang="en-US" sz="1400" dirty="0"/>
              <a:t>= A1dh1(t)/</a:t>
            </a:r>
            <a:r>
              <a:rPr lang="en-US" sz="1400" dirty="0" err="1" smtClean="0"/>
              <a:t>dt</a:t>
            </a:r>
            <a:r>
              <a:rPr lang="en-US" sz="1400" dirty="0" smtClean="0"/>
              <a:t>        (</a:t>
            </a:r>
            <a:r>
              <a:rPr lang="en-US" sz="1400" dirty="0" smtClean="0"/>
              <a:t>1) </a:t>
            </a:r>
          </a:p>
          <a:p>
            <a:r>
              <a:rPr lang="el-GR" sz="1400" b="1" dirty="0" smtClean="0"/>
              <a:t>Στη </a:t>
            </a:r>
            <a:r>
              <a:rPr lang="el-GR" sz="1400" b="1" dirty="0" err="1" smtClean="0"/>
              <a:t>μον</a:t>
            </a:r>
            <a:r>
              <a:rPr lang="el-GR" sz="1400" b="1" dirty="0" smtClean="0"/>
              <a:t>. κατάσταση</a:t>
            </a:r>
            <a:r>
              <a:rPr lang="el-GR" sz="1400" b="1" dirty="0" smtClean="0"/>
              <a:t>:</a:t>
            </a:r>
            <a:r>
              <a:rPr lang="en-US" sz="1400" b="1" dirty="0" smtClean="0"/>
              <a:t>	</a:t>
            </a:r>
            <a:r>
              <a:rPr lang="en-US" sz="1400" dirty="0" err="1" smtClean="0"/>
              <a:t>qs</a:t>
            </a:r>
            <a:r>
              <a:rPr lang="en-US" sz="1400" dirty="0" smtClean="0"/>
              <a:t> </a:t>
            </a:r>
            <a:r>
              <a:rPr lang="en-US" sz="1400" dirty="0" smtClean="0"/>
              <a:t>– </a:t>
            </a:r>
            <a:r>
              <a:rPr lang="el-GR" sz="1400" dirty="0"/>
              <a:t>(</a:t>
            </a:r>
            <a:r>
              <a:rPr lang="en-US" sz="1400" dirty="0" smtClean="0"/>
              <a:t>h1s</a:t>
            </a:r>
            <a:r>
              <a:rPr lang="el-GR" sz="1400" dirty="0" smtClean="0"/>
              <a:t> </a:t>
            </a:r>
            <a:r>
              <a:rPr lang="el-GR" sz="1400" dirty="0"/>
              <a:t>– </a:t>
            </a:r>
            <a:r>
              <a:rPr lang="en-US" sz="1400" dirty="0" smtClean="0"/>
              <a:t>h2s)/</a:t>
            </a:r>
            <a:r>
              <a:rPr lang="en-US" sz="1400" dirty="0"/>
              <a:t>R1  </a:t>
            </a:r>
            <a:r>
              <a:rPr lang="en-US" sz="1400" dirty="0"/>
              <a:t>= </a:t>
            </a:r>
            <a:r>
              <a:rPr lang="en-US" sz="1400" dirty="0" smtClean="0"/>
              <a:t>A1dh1s/</a:t>
            </a:r>
            <a:r>
              <a:rPr lang="en-US" sz="1400" dirty="0" err="1" smtClean="0"/>
              <a:t>dt</a:t>
            </a:r>
            <a:r>
              <a:rPr lang="en-US" sz="1400" dirty="0" smtClean="0"/>
              <a:t> = 0			                  </a:t>
            </a:r>
            <a:r>
              <a:rPr lang="en-US" sz="1400" dirty="0" smtClean="0"/>
              <a:t>(</a:t>
            </a:r>
            <a:r>
              <a:rPr lang="en-US" sz="1400" dirty="0" smtClean="0"/>
              <a:t>2)</a:t>
            </a:r>
          </a:p>
          <a:p>
            <a:r>
              <a:rPr lang="el-GR" sz="1400" b="1" dirty="0" err="1" smtClean="0"/>
              <a:t>Μεταβλ</a:t>
            </a:r>
            <a:r>
              <a:rPr lang="en-US" sz="1400" b="1" dirty="0" smtClean="0"/>
              <a:t>.</a:t>
            </a:r>
            <a:r>
              <a:rPr lang="el-GR" sz="1400" b="1" dirty="0" smtClean="0"/>
              <a:t> απόκλισης:</a:t>
            </a:r>
            <a:r>
              <a:rPr lang="el-GR" sz="1400" b="1" dirty="0"/>
              <a:t>	</a:t>
            </a:r>
            <a:r>
              <a:rPr lang="en-US" sz="1400" dirty="0" smtClean="0"/>
              <a:t>Q(t</a:t>
            </a:r>
            <a:r>
              <a:rPr lang="en-US" sz="1400" dirty="0"/>
              <a:t>) </a:t>
            </a:r>
            <a:r>
              <a:rPr lang="pl-PL" sz="1400" dirty="0" smtClean="0"/>
              <a:t>= </a:t>
            </a:r>
            <a:r>
              <a:rPr lang="en-US" sz="1400" dirty="0" smtClean="0"/>
              <a:t>q(t</a:t>
            </a:r>
            <a:r>
              <a:rPr lang="en-US" sz="1400" dirty="0"/>
              <a:t>) – </a:t>
            </a:r>
            <a:r>
              <a:rPr lang="en-US" sz="1400" dirty="0" err="1" smtClean="0"/>
              <a:t>qs</a:t>
            </a:r>
            <a:r>
              <a:rPr lang="en-US" sz="1400" dirty="0" smtClean="0"/>
              <a:t>, H1(t) = h1(t) – h1s	, </a:t>
            </a:r>
            <a:r>
              <a:rPr lang="en-US" sz="1400" dirty="0" smtClean="0"/>
              <a:t>H2(t</a:t>
            </a:r>
            <a:r>
              <a:rPr lang="en-US" sz="1400" dirty="0"/>
              <a:t>) = </a:t>
            </a:r>
            <a:r>
              <a:rPr lang="en-US" sz="1400" dirty="0" smtClean="0"/>
              <a:t>h2(t</a:t>
            </a:r>
            <a:r>
              <a:rPr lang="en-US" sz="1400" dirty="0"/>
              <a:t>) – </a:t>
            </a:r>
            <a:r>
              <a:rPr lang="en-US" sz="1400" dirty="0" smtClean="0"/>
              <a:t>h2s </a:t>
            </a:r>
            <a:r>
              <a:rPr lang="en-US" sz="1400" dirty="0" smtClean="0"/>
              <a:t>	</a:t>
            </a:r>
            <a:endParaRPr lang="en-US" sz="1400" dirty="0">
              <a:sym typeface="Wingdings" panose="05000000000000000000" pitchFamily="2" charset="2"/>
            </a:endParaRPr>
          </a:p>
          <a:p>
            <a:pPr marL="342900" indent="-342900">
              <a:buAutoNum type="arabicParenBoth"/>
            </a:pPr>
            <a:r>
              <a:rPr lang="el-GR" sz="1400" b="1" dirty="0" smtClean="0">
                <a:sym typeface="Wingdings" panose="05000000000000000000" pitchFamily="2" charset="2"/>
              </a:rPr>
              <a:t>και </a:t>
            </a:r>
            <a:r>
              <a:rPr lang="el-GR" sz="1400" b="1" dirty="0" smtClean="0">
                <a:sym typeface="Wingdings" panose="05000000000000000000" pitchFamily="2" charset="2"/>
              </a:rPr>
              <a:t>(2)</a:t>
            </a:r>
            <a:r>
              <a:rPr lang="en-US" sz="1400" b="1" dirty="0" smtClean="0">
                <a:sym typeface="Wingdings" panose="05000000000000000000" pitchFamily="2" charset="2"/>
              </a:rPr>
              <a:t>: </a:t>
            </a:r>
            <a:r>
              <a:rPr lang="el-GR" sz="1400" dirty="0" smtClean="0">
                <a:sym typeface="Wingdings" panose="05000000000000000000" pitchFamily="2" charset="2"/>
              </a:rPr>
              <a:t>		</a:t>
            </a:r>
            <a:r>
              <a:rPr lang="en-US" sz="1400" dirty="0" smtClean="0"/>
              <a:t>Q(t</a:t>
            </a:r>
            <a:r>
              <a:rPr lang="en-US" sz="1400" dirty="0"/>
              <a:t>) – </a:t>
            </a:r>
            <a:r>
              <a:rPr lang="en-US" sz="1400" dirty="0" smtClean="0"/>
              <a:t>(H1(t) – H2(t))/R1 </a:t>
            </a:r>
            <a:r>
              <a:rPr lang="en-US" sz="1400" dirty="0"/>
              <a:t>= </a:t>
            </a:r>
            <a:r>
              <a:rPr lang="en-US" sz="1400" dirty="0" smtClean="0"/>
              <a:t>A1dH1(t</a:t>
            </a:r>
            <a:r>
              <a:rPr lang="en-US" sz="1400" dirty="0"/>
              <a:t>)/</a:t>
            </a:r>
            <a:r>
              <a:rPr lang="en-US" sz="1400" dirty="0" err="1" smtClean="0"/>
              <a:t>dt</a:t>
            </a:r>
            <a:endParaRPr lang="en-US" sz="1400" dirty="0" smtClean="0"/>
          </a:p>
          <a:p>
            <a:pPr lvl="4"/>
            <a:r>
              <a:rPr lang="en-US" sz="1400" dirty="0" smtClean="0"/>
              <a:t>R1Q(t</a:t>
            </a:r>
            <a:r>
              <a:rPr lang="en-US" sz="1400" dirty="0"/>
              <a:t>) </a:t>
            </a:r>
            <a:r>
              <a:rPr lang="en-US" sz="1400" dirty="0" smtClean="0"/>
              <a:t>– H1(t</a:t>
            </a:r>
            <a:r>
              <a:rPr lang="en-US" sz="1400" dirty="0"/>
              <a:t>) </a:t>
            </a:r>
            <a:r>
              <a:rPr lang="en-US" sz="1400" dirty="0" smtClean="0"/>
              <a:t>+ H2(t) </a:t>
            </a:r>
            <a:r>
              <a:rPr lang="en-US" sz="1400" dirty="0"/>
              <a:t>= </a:t>
            </a:r>
            <a:r>
              <a:rPr lang="en-US" sz="1400" dirty="0" smtClean="0"/>
              <a:t>A1R1dH1(t</a:t>
            </a:r>
            <a:r>
              <a:rPr lang="en-US" sz="1400" dirty="0"/>
              <a:t>)/</a:t>
            </a:r>
            <a:r>
              <a:rPr lang="en-US" sz="1400" dirty="0" err="1" smtClean="0"/>
              <a:t>dt</a:t>
            </a:r>
            <a:endParaRPr lang="en-US" sz="1400" dirty="0" smtClean="0"/>
          </a:p>
          <a:p>
            <a:pPr lvl="4"/>
            <a:r>
              <a:rPr lang="en-US" sz="1400" dirty="0" smtClean="0"/>
              <a:t>R1Q(t</a:t>
            </a:r>
            <a:r>
              <a:rPr lang="en-US" sz="1400" dirty="0"/>
              <a:t>) – H1(t) </a:t>
            </a:r>
            <a:r>
              <a:rPr lang="en-US" sz="1400" dirty="0" smtClean="0"/>
              <a:t>+ </a:t>
            </a:r>
            <a:r>
              <a:rPr lang="en-US" sz="1400" dirty="0"/>
              <a:t>H2(t) = </a:t>
            </a:r>
            <a:r>
              <a:rPr lang="el-GR" sz="1400" dirty="0" smtClean="0"/>
              <a:t>τ1</a:t>
            </a:r>
            <a:r>
              <a:rPr lang="en-US" sz="1400" dirty="0" smtClean="0"/>
              <a:t>dH1(t</a:t>
            </a:r>
            <a:r>
              <a:rPr lang="en-US" sz="1400" dirty="0"/>
              <a:t>)/</a:t>
            </a:r>
            <a:r>
              <a:rPr lang="en-US" sz="1400" dirty="0" err="1"/>
              <a:t>dt</a:t>
            </a:r>
            <a:endParaRPr lang="en-US" sz="1400" dirty="0"/>
          </a:p>
          <a:p>
            <a:pPr marL="0" lvl="4"/>
            <a:r>
              <a:rPr lang="en-US" sz="1400" b="1" dirty="0" smtClean="0"/>
              <a:t>Laplace</a:t>
            </a:r>
            <a:r>
              <a:rPr lang="el-GR" sz="1400" b="1" dirty="0" smtClean="0"/>
              <a:t>:</a:t>
            </a:r>
            <a:r>
              <a:rPr lang="el-GR" sz="1400" b="1" dirty="0"/>
              <a:t>	</a:t>
            </a:r>
            <a:r>
              <a:rPr lang="en-US" sz="1400" dirty="0" smtClean="0"/>
              <a:t>	</a:t>
            </a:r>
            <a:r>
              <a:rPr lang="en-US" sz="1400" dirty="0" smtClean="0"/>
              <a:t>R1Q(s) </a:t>
            </a:r>
            <a:r>
              <a:rPr lang="en-US" sz="1400" dirty="0"/>
              <a:t>– </a:t>
            </a:r>
            <a:r>
              <a:rPr lang="en-US" sz="1400" dirty="0" smtClean="0"/>
              <a:t>H1(s) + H2(s) </a:t>
            </a:r>
            <a:r>
              <a:rPr lang="en-US" sz="1400" dirty="0"/>
              <a:t>= </a:t>
            </a:r>
            <a:r>
              <a:rPr lang="el-GR" sz="1400" dirty="0" smtClean="0"/>
              <a:t>τ1</a:t>
            </a:r>
            <a:r>
              <a:rPr lang="en-US" sz="1400" dirty="0" smtClean="0"/>
              <a:t>*s*H1(s) </a:t>
            </a:r>
          </a:p>
          <a:p>
            <a:pPr marL="0" lvl="4"/>
            <a:r>
              <a:rPr lang="en-US" sz="1400" dirty="0"/>
              <a:t>	</a:t>
            </a:r>
            <a:r>
              <a:rPr lang="en-US" sz="1400" dirty="0" smtClean="0"/>
              <a:t>	1*Q(s</a:t>
            </a:r>
            <a:r>
              <a:rPr lang="en-US" sz="1400" dirty="0"/>
              <a:t>) – H1(s) </a:t>
            </a:r>
            <a:r>
              <a:rPr lang="en-US" sz="1400" dirty="0" smtClean="0"/>
              <a:t>+ </a:t>
            </a:r>
            <a:r>
              <a:rPr lang="en-US" sz="1400" dirty="0"/>
              <a:t>H2(s) = </a:t>
            </a:r>
            <a:r>
              <a:rPr lang="en-US" sz="1400" dirty="0" smtClean="0"/>
              <a:t>1*s*H1(s</a:t>
            </a:r>
            <a:r>
              <a:rPr lang="en-US" sz="1400" dirty="0"/>
              <a:t>) </a:t>
            </a:r>
            <a:endParaRPr lang="en-US" sz="1400" dirty="0" smtClean="0"/>
          </a:p>
          <a:p>
            <a:pPr marL="0" lvl="4"/>
            <a:r>
              <a:rPr lang="en-US" sz="1400" dirty="0"/>
              <a:t>	</a:t>
            </a:r>
            <a:r>
              <a:rPr lang="en-US" sz="1400" dirty="0" smtClean="0"/>
              <a:t>	Q(s</a:t>
            </a:r>
            <a:r>
              <a:rPr lang="en-US" sz="1400" dirty="0"/>
              <a:t>) </a:t>
            </a:r>
            <a:r>
              <a:rPr lang="en-US" sz="1400" dirty="0" smtClean="0"/>
              <a:t>+ </a:t>
            </a:r>
            <a:r>
              <a:rPr lang="en-US" sz="1400" dirty="0"/>
              <a:t>H2(s) = </a:t>
            </a:r>
            <a:r>
              <a:rPr lang="en-US" sz="1400" dirty="0" smtClean="0"/>
              <a:t>H1(s)*(s + 1)			</a:t>
            </a:r>
            <a:r>
              <a:rPr lang="en-US" sz="1400" dirty="0" smtClean="0">
                <a:sym typeface="Wingdings" panose="05000000000000000000" pitchFamily="2" charset="2"/>
              </a:rPr>
              <a:t>                  </a:t>
            </a:r>
            <a:r>
              <a:rPr lang="en-US" sz="1400" dirty="0" smtClean="0">
                <a:sym typeface="Wingdings" panose="05000000000000000000" pitchFamily="2" charset="2"/>
              </a:rPr>
              <a:t>(3</a:t>
            </a:r>
            <a:r>
              <a:rPr lang="en-US" sz="1400" dirty="0" smtClean="0">
                <a:sym typeface="Wingdings" panose="05000000000000000000" pitchFamily="2" charset="2"/>
              </a:rPr>
              <a:t>)</a:t>
            </a:r>
            <a:endParaRPr lang="en-US" sz="1400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47804" y="5302198"/>
            <a:ext cx="7561263" cy="52937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2</a:t>
            </a:r>
            <a:r>
              <a:rPr lang="el-GR" sz="1600" b="1" baseline="30000" dirty="0" smtClean="0"/>
              <a:t>η</a:t>
            </a:r>
            <a:r>
              <a:rPr lang="el-GR" sz="1600" b="1" dirty="0" smtClean="0"/>
              <a:t> </a:t>
            </a:r>
            <a:r>
              <a:rPr lang="el-GR" sz="1600" b="1" dirty="0" smtClean="0"/>
              <a:t>Δεξαμενή</a:t>
            </a:r>
          </a:p>
          <a:p>
            <a:r>
              <a:rPr lang="el-GR" sz="1400" b="1" dirty="0" smtClean="0"/>
              <a:t>Ισοζύγιο </a:t>
            </a:r>
            <a:r>
              <a:rPr lang="el-GR" sz="1400" b="1" dirty="0" smtClean="0"/>
              <a:t>μάζας:	</a:t>
            </a:r>
            <a:r>
              <a:rPr lang="en-US" sz="1400" dirty="0" smtClean="0"/>
              <a:t>q1(t</a:t>
            </a:r>
            <a:r>
              <a:rPr lang="en-US" sz="1400" dirty="0" smtClean="0"/>
              <a:t>) – </a:t>
            </a:r>
            <a:r>
              <a:rPr lang="en-US" sz="1400" dirty="0" smtClean="0"/>
              <a:t>q2(t</a:t>
            </a:r>
            <a:r>
              <a:rPr lang="en-US" sz="1400" dirty="0" smtClean="0"/>
              <a:t>) = </a:t>
            </a:r>
            <a:r>
              <a:rPr lang="en-US" sz="1400" dirty="0" smtClean="0"/>
              <a:t>A2dh2(t</a:t>
            </a:r>
            <a:r>
              <a:rPr lang="en-US" sz="1400" dirty="0" smtClean="0"/>
              <a:t>)/</a:t>
            </a:r>
            <a:r>
              <a:rPr lang="en-US" sz="1400" dirty="0" err="1" smtClean="0"/>
              <a:t>dt</a:t>
            </a:r>
            <a:r>
              <a:rPr lang="en-US" sz="1400" dirty="0" smtClean="0"/>
              <a:t> </a:t>
            </a:r>
            <a:r>
              <a:rPr lang="en-US" sz="1400" dirty="0" smtClean="0">
                <a:sym typeface="Wingdings" panose="05000000000000000000" pitchFamily="2" charset="2"/>
              </a:rPr>
              <a:t> </a:t>
            </a:r>
            <a:r>
              <a:rPr lang="en-US" sz="1400" dirty="0" smtClean="0"/>
              <a:t>q1(t</a:t>
            </a:r>
            <a:r>
              <a:rPr lang="en-US" sz="1400" dirty="0"/>
              <a:t>) – </a:t>
            </a:r>
            <a:r>
              <a:rPr lang="en-US" sz="1400" dirty="0" smtClean="0"/>
              <a:t>h2(t))/R2 </a:t>
            </a:r>
            <a:r>
              <a:rPr lang="en-US" sz="1400" dirty="0"/>
              <a:t>= </a:t>
            </a:r>
            <a:r>
              <a:rPr lang="en-US" sz="1400" dirty="0" smtClean="0"/>
              <a:t>A2dh2(t</a:t>
            </a:r>
            <a:r>
              <a:rPr lang="en-US" sz="1400" dirty="0"/>
              <a:t>)/</a:t>
            </a:r>
            <a:r>
              <a:rPr lang="en-US" sz="1400" dirty="0" err="1" smtClean="0"/>
              <a:t>dt</a:t>
            </a:r>
            <a:r>
              <a:rPr lang="en-US" sz="1400" dirty="0" smtClean="0"/>
              <a:t> 	                  (4) </a:t>
            </a:r>
            <a:endParaRPr lang="en-US" sz="1400" dirty="0" smtClean="0"/>
          </a:p>
          <a:p>
            <a:r>
              <a:rPr lang="el-GR" sz="1400" b="1" dirty="0" smtClean="0"/>
              <a:t>Στη </a:t>
            </a:r>
            <a:r>
              <a:rPr lang="el-GR" sz="1400" b="1" dirty="0" err="1" smtClean="0"/>
              <a:t>μον</a:t>
            </a:r>
            <a:r>
              <a:rPr lang="el-GR" sz="1400" b="1" dirty="0" smtClean="0"/>
              <a:t>. κατάσταση</a:t>
            </a:r>
            <a:r>
              <a:rPr lang="el-GR" sz="1400" b="1" dirty="0" smtClean="0"/>
              <a:t>:</a:t>
            </a:r>
            <a:r>
              <a:rPr lang="en-US" sz="1400" b="1" dirty="0" smtClean="0"/>
              <a:t>	</a:t>
            </a:r>
            <a:r>
              <a:rPr lang="en-US" sz="1400" dirty="0" smtClean="0"/>
              <a:t>q1s –</a:t>
            </a:r>
            <a:r>
              <a:rPr lang="en-US" sz="1400" dirty="0" smtClean="0"/>
              <a:t>h2s/R2  </a:t>
            </a:r>
            <a:r>
              <a:rPr lang="en-US" sz="1400" dirty="0"/>
              <a:t>= </a:t>
            </a:r>
            <a:r>
              <a:rPr lang="en-US" sz="1400" dirty="0" smtClean="0"/>
              <a:t>A2dh2s/</a:t>
            </a:r>
            <a:r>
              <a:rPr lang="en-US" sz="1400" dirty="0" err="1" smtClean="0"/>
              <a:t>dt</a:t>
            </a:r>
            <a:r>
              <a:rPr lang="en-US" sz="1400" dirty="0" smtClean="0"/>
              <a:t> </a:t>
            </a:r>
            <a:r>
              <a:rPr lang="en-US" sz="1400" dirty="0" smtClean="0"/>
              <a:t>= 0			                  </a:t>
            </a:r>
            <a:r>
              <a:rPr lang="en-US" sz="1400" dirty="0" smtClean="0"/>
              <a:t>(5)</a:t>
            </a:r>
            <a:endParaRPr lang="en-US" sz="1400" dirty="0" smtClean="0"/>
          </a:p>
          <a:p>
            <a:r>
              <a:rPr lang="el-GR" sz="1400" b="1" dirty="0" err="1" smtClean="0"/>
              <a:t>Μεταβλ</a:t>
            </a:r>
            <a:r>
              <a:rPr lang="en-US" sz="1400" b="1" dirty="0" smtClean="0"/>
              <a:t>.</a:t>
            </a:r>
            <a:r>
              <a:rPr lang="el-GR" sz="1400" b="1" dirty="0" smtClean="0"/>
              <a:t> απόκλισης:</a:t>
            </a:r>
            <a:r>
              <a:rPr lang="el-GR" sz="1400" b="1" dirty="0"/>
              <a:t>	</a:t>
            </a:r>
            <a:r>
              <a:rPr lang="en-US" sz="1400" dirty="0" smtClean="0"/>
              <a:t>Q1(t</a:t>
            </a:r>
            <a:r>
              <a:rPr lang="en-US" sz="1400" dirty="0"/>
              <a:t>) </a:t>
            </a:r>
            <a:r>
              <a:rPr lang="pl-PL" sz="1400" dirty="0" smtClean="0"/>
              <a:t>= </a:t>
            </a:r>
            <a:r>
              <a:rPr lang="en-US" sz="1400" dirty="0" smtClean="0"/>
              <a:t>q1(t</a:t>
            </a:r>
            <a:r>
              <a:rPr lang="en-US" sz="1400" dirty="0"/>
              <a:t>) – </a:t>
            </a:r>
            <a:r>
              <a:rPr lang="en-US" sz="1400" dirty="0" smtClean="0"/>
              <a:t>q1s</a:t>
            </a:r>
            <a:r>
              <a:rPr lang="en-US" sz="1400" dirty="0" smtClean="0"/>
              <a:t>, 	</a:t>
            </a:r>
            <a:endParaRPr lang="en-US" sz="1400" dirty="0">
              <a:sym typeface="Wingdings" panose="05000000000000000000" pitchFamily="2" charset="2"/>
            </a:endParaRPr>
          </a:p>
          <a:p>
            <a:r>
              <a:rPr lang="en-US" sz="1400" b="1" dirty="0" smtClean="0">
                <a:sym typeface="Wingdings" panose="05000000000000000000" pitchFamily="2" charset="2"/>
              </a:rPr>
              <a:t>(4) </a:t>
            </a:r>
            <a:r>
              <a:rPr lang="el-GR" sz="1400" b="1" dirty="0" smtClean="0">
                <a:sym typeface="Wingdings" panose="05000000000000000000" pitchFamily="2" charset="2"/>
              </a:rPr>
              <a:t>και (</a:t>
            </a:r>
            <a:r>
              <a:rPr lang="en-US" sz="1400" b="1" dirty="0" smtClean="0">
                <a:sym typeface="Wingdings" panose="05000000000000000000" pitchFamily="2" charset="2"/>
              </a:rPr>
              <a:t>5</a:t>
            </a:r>
            <a:r>
              <a:rPr lang="el-GR" sz="1400" b="1" dirty="0" smtClean="0">
                <a:sym typeface="Wingdings" panose="05000000000000000000" pitchFamily="2" charset="2"/>
              </a:rPr>
              <a:t>)</a:t>
            </a:r>
            <a:r>
              <a:rPr lang="en-US" sz="1400" b="1" dirty="0" smtClean="0">
                <a:sym typeface="Wingdings" panose="05000000000000000000" pitchFamily="2" charset="2"/>
              </a:rPr>
              <a:t>: </a:t>
            </a:r>
            <a:r>
              <a:rPr lang="el-GR" sz="1400" dirty="0" smtClean="0">
                <a:sym typeface="Wingdings" panose="05000000000000000000" pitchFamily="2" charset="2"/>
              </a:rPr>
              <a:t>		</a:t>
            </a:r>
            <a:r>
              <a:rPr lang="en-US" sz="1400" dirty="0" smtClean="0"/>
              <a:t>Q1(t</a:t>
            </a:r>
            <a:r>
              <a:rPr lang="en-US" sz="1400" dirty="0"/>
              <a:t>) </a:t>
            </a:r>
            <a:r>
              <a:rPr lang="en-US" sz="1400" dirty="0" smtClean="0"/>
              <a:t>– H2(t)/R2 </a:t>
            </a:r>
            <a:r>
              <a:rPr lang="en-US" sz="1400" dirty="0"/>
              <a:t>= </a:t>
            </a:r>
            <a:r>
              <a:rPr lang="en-US" sz="1400" dirty="0" smtClean="0"/>
              <a:t>A2*dH2(t</a:t>
            </a:r>
            <a:r>
              <a:rPr lang="en-US" sz="1400" dirty="0"/>
              <a:t>)/</a:t>
            </a:r>
            <a:r>
              <a:rPr lang="en-US" sz="1400" dirty="0" err="1" smtClean="0"/>
              <a:t>dt</a:t>
            </a:r>
            <a:endParaRPr lang="en-US" sz="1400" dirty="0" smtClean="0"/>
          </a:p>
          <a:p>
            <a:pPr lvl="4"/>
            <a:r>
              <a:rPr lang="en-US" sz="1400" dirty="0" smtClean="0"/>
              <a:t>R2Q1(t</a:t>
            </a:r>
            <a:r>
              <a:rPr lang="en-US" sz="1400" dirty="0"/>
              <a:t>) </a:t>
            </a:r>
            <a:r>
              <a:rPr lang="en-US" sz="1400" dirty="0" smtClean="0"/>
              <a:t>– H2(t</a:t>
            </a:r>
            <a:r>
              <a:rPr lang="en-US" sz="1400" dirty="0"/>
              <a:t>) </a:t>
            </a:r>
            <a:r>
              <a:rPr lang="en-US" sz="1400" dirty="0" smtClean="0"/>
              <a:t>= A2*R2*dH2(t</a:t>
            </a:r>
            <a:r>
              <a:rPr lang="en-US" sz="1400" dirty="0"/>
              <a:t>)/</a:t>
            </a:r>
            <a:r>
              <a:rPr lang="en-US" sz="1400" dirty="0" err="1" smtClean="0"/>
              <a:t>dt</a:t>
            </a:r>
            <a:endParaRPr lang="en-US" sz="1400" dirty="0" smtClean="0"/>
          </a:p>
          <a:p>
            <a:pPr lvl="4"/>
            <a:r>
              <a:rPr lang="en-US" sz="1400" dirty="0"/>
              <a:t>R2Q1(t) – H2(t) = </a:t>
            </a:r>
            <a:r>
              <a:rPr lang="el-GR" sz="1400" dirty="0" smtClean="0"/>
              <a:t>τ</a:t>
            </a:r>
            <a:r>
              <a:rPr lang="en-US" sz="1400" dirty="0" smtClean="0"/>
              <a:t>2*dH2(t</a:t>
            </a:r>
            <a:r>
              <a:rPr lang="en-US" sz="1400" dirty="0"/>
              <a:t>)/</a:t>
            </a:r>
            <a:r>
              <a:rPr lang="en-US" sz="1400" dirty="0" err="1" smtClean="0"/>
              <a:t>dt</a:t>
            </a:r>
            <a:r>
              <a:rPr lang="en-US" sz="1400" dirty="0" smtClean="0"/>
              <a:t>			                   (6)</a:t>
            </a:r>
            <a:endParaRPr lang="en-US" sz="1400" dirty="0"/>
          </a:p>
          <a:p>
            <a:pPr marL="0" lvl="4"/>
            <a:r>
              <a:rPr lang="el-GR" sz="1400" b="1" dirty="0" smtClean="0"/>
              <a:t>Αλλά:		</a:t>
            </a:r>
            <a:r>
              <a:rPr lang="en-US" sz="1400" dirty="0" smtClean="0"/>
              <a:t>Q1(t) = H1(t)/R1 – H2(t)/R1</a:t>
            </a:r>
            <a:endParaRPr lang="el-GR" sz="1400" dirty="0" smtClean="0"/>
          </a:p>
          <a:p>
            <a:pPr marL="0" lvl="4"/>
            <a:r>
              <a:rPr lang="en-US" sz="1400" b="1" dirty="0" smtClean="0"/>
              <a:t>(6):		</a:t>
            </a:r>
            <a:r>
              <a:rPr lang="en-US" sz="1400" dirty="0" smtClean="0"/>
              <a:t>R2*H1(t)/R1 – R2*H2(t)/R1 – H2(t) = </a:t>
            </a:r>
            <a:r>
              <a:rPr lang="el-GR" sz="1400" dirty="0"/>
              <a:t>τ</a:t>
            </a:r>
            <a:r>
              <a:rPr lang="en-US" sz="1400" dirty="0"/>
              <a:t>2*dH2(t)/</a:t>
            </a:r>
            <a:r>
              <a:rPr lang="en-US" sz="1400" dirty="0" err="1"/>
              <a:t>dt</a:t>
            </a:r>
            <a:endParaRPr lang="el-GR" sz="1400" b="1" dirty="0"/>
          </a:p>
          <a:p>
            <a:pPr marL="0" lvl="4"/>
            <a:endParaRPr lang="en-US" sz="1400" b="1" dirty="0" smtClean="0"/>
          </a:p>
          <a:p>
            <a:pPr marL="0" lvl="4"/>
            <a:r>
              <a:rPr lang="en-US" sz="1400" b="1" dirty="0" smtClean="0"/>
              <a:t>Laplace</a:t>
            </a:r>
            <a:r>
              <a:rPr lang="el-GR" sz="1400" b="1" dirty="0" smtClean="0"/>
              <a:t>:</a:t>
            </a:r>
            <a:r>
              <a:rPr lang="el-GR" sz="1400" b="1" dirty="0"/>
              <a:t>	</a:t>
            </a:r>
            <a:r>
              <a:rPr lang="en-US" sz="1400" dirty="0" smtClean="0"/>
              <a:t>	</a:t>
            </a:r>
            <a:r>
              <a:rPr lang="en-US" sz="1400" dirty="0" smtClean="0"/>
              <a:t>R2*H1(s)/</a:t>
            </a:r>
            <a:r>
              <a:rPr lang="en-US" sz="1400" dirty="0"/>
              <a:t>R1 – </a:t>
            </a:r>
            <a:r>
              <a:rPr lang="en-US" sz="1400" dirty="0" smtClean="0"/>
              <a:t>R2*H2(s)/</a:t>
            </a:r>
            <a:r>
              <a:rPr lang="en-US" sz="1400" dirty="0"/>
              <a:t>R1 – </a:t>
            </a:r>
            <a:r>
              <a:rPr lang="en-US" sz="1400" dirty="0" smtClean="0"/>
              <a:t>H2(s) </a:t>
            </a:r>
            <a:r>
              <a:rPr lang="en-US" sz="1400" dirty="0"/>
              <a:t>= </a:t>
            </a:r>
            <a:r>
              <a:rPr lang="el-GR" sz="1400" dirty="0"/>
              <a:t>τ</a:t>
            </a:r>
            <a:r>
              <a:rPr lang="en-US" sz="1400" dirty="0" smtClean="0"/>
              <a:t>2*s*H2(s)</a:t>
            </a:r>
            <a:endParaRPr lang="el-GR" sz="1400" b="1" dirty="0"/>
          </a:p>
          <a:p>
            <a:pPr marL="0" lvl="4"/>
            <a:r>
              <a:rPr lang="en-US" sz="1400" dirty="0"/>
              <a:t>	</a:t>
            </a:r>
            <a:r>
              <a:rPr lang="en-US" sz="1400" dirty="0" smtClean="0"/>
              <a:t>	</a:t>
            </a:r>
            <a:r>
              <a:rPr lang="el-GR" sz="1400" dirty="0" smtClean="0"/>
              <a:t>0,8</a:t>
            </a:r>
            <a:r>
              <a:rPr lang="en-US" sz="1400" dirty="0" smtClean="0"/>
              <a:t>*H</a:t>
            </a:r>
            <a:r>
              <a:rPr lang="el-GR" sz="1400" dirty="0" smtClean="0"/>
              <a:t>1</a:t>
            </a:r>
            <a:r>
              <a:rPr lang="en-US" sz="1400" dirty="0" smtClean="0"/>
              <a:t>(s</a:t>
            </a:r>
            <a:r>
              <a:rPr lang="en-US" sz="1400" dirty="0"/>
              <a:t>) </a:t>
            </a:r>
            <a:r>
              <a:rPr lang="en-US" sz="1400" dirty="0" smtClean="0"/>
              <a:t>–</a:t>
            </a:r>
            <a:r>
              <a:rPr lang="el-GR" sz="1400" dirty="0" smtClean="0"/>
              <a:t> </a:t>
            </a:r>
            <a:r>
              <a:rPr lang="en-US" sz="1400" dirty="0" smtClean="0"/>
              <a:t>1,8*H2(s</a:t>
            </a:r>
            <a:r>
              <a:rPr lang="en-US" sz="1400" dirty="0"/>
              <a:t>) = </a:t>
            </a:r>
            <a:r>
              <a:rPr lang="en-US" sz="1400" dirty="0" smtClean="0"/>
              <a:t>1*s*H</a:t>
            </a:r>
            <a:r>
              <a:rPr lang="el-GR" sz="1400" dirty="0" smtClean="0"/>
              <a:t>2</a:t>
            </a:r>
            <a:r>
              <a:rPr lang="en-US" sz="1400" dirty="0" smtClean="0"/>
              <a:t>(s</a:t>
            </a:r>
            <a:r>
              <a:rPr lang="en-US" sz="1400" dirty="0"/>
              <a:t>) </a:t>
            </a:r>
            <a:endParaRPr lang="el-GR" sz="1400" dirty="0" smtClean="0"/>
          </a:p>
          <a:p>
            <a:pPr marL="0" lvl="4"/>
            <a:r>
              <a:rPr lang="el-GR" sz="1400" dirty="0"/>
              <a:t>	</a:t>
            </a:r>
            <a:r>
              <a:rPr lang="el-GR" sz="1400" dirty="0" smtClean="0"/>
              <a:t>	Η1(</a:t>
            </a:r>
            <a:r>
              <a:rPr lang="en-US" sz="1400" dirty="0" smtClean="0"/>
              <a:t>s) = H2(s)*(s + 1,8)/0,8</a:t>
            </a:r>
          </a:p>
          <a:p>
            <a:pPr marL="0" lvl="4"/>
            <a:endParaRPr lang="en-US" sz="1400" dirty="0" smtClean="0"/>
          </a:p>
          <a:p>
            <a:pPr marL="0" lvl="4"/>
            <a:r>
              <a:rPr lang="el-GR" sz="1400" b="1" dirty="0" smtClean="0"/>
              <a:t>Αντικαθιστώ στην </a:t>
            </a:r>
            <a:r>
              <a:rPr lang="en-US" sz="1400" b="1" dirty="0" smtClean="0">
                <a:sym typeface="Wingdings" panose="05000000000000000000" pitchFamily="2" charset="2"/>
              </a:rPr>
              <a:t>(</a:t>
            </a:r>
            <a:r>
              <a:rPr lang="en-US" sz="1400" b="1" dirty="0" smtClean="0">
                <a:sym typeface="Wingdings" panose="05000000000000000000" pitchFamily="2" charset="2"/>
              </a:rPr>
              <a:t>3</a:t>
            </a:r>
            <a:r>
              <a:rPr lang="en-US" sz="1400" b="1" dirty="0" smtClean="0">
                <a:sym typeface="Wingdings" panose="05000000000000000000" pitchFamily="2" charset="2"/>
              </a:rPr>
              <a:t>)</a:t>
            </a:r>
            <a:r>
              <a:rPr lang="el-GR" sz="1400" b="1" dirty="0" smtClean="0">
                <a:sym typeface="Wingdings" panose="05000000000000000000" pitchFamily="2" charset="2"/>
              </a:rPr>
              <a:t>:	</a:t>
            </a:r>
            <a:r>
              <a:rPr lang="en-US" sz="1400" dirty="0"/>
              <a:t> </a:t>
            </a:r>
            <a:r>
              <a:rPr lang="en-US" sz="1400" dirty="0" smtClean="0"/>
              <a:t>Q(s</a:t>
            </a:r>
            <a:r>
              <a:rPr lang="en-US" sz="1400" dirty="0"/>
              <a:t>) + H2(s) = H2(s)*(s + </a:t>
            </a:r>
            <a:r>
              <a:rPr lang="en-US" sz="1400" dirty="0" smtClean="0"/>
              <a:t>1,8)(s </a:t>
            </a:r>
            <a:r>
              <a:rPr lang="en-US" sz="1400" dirty="0"/>
              <a:t>+ 1</a:t>
            </a:r>
            <a:r>
              <a:rPr lang="en-US" sz="1400" dirty="0" smtClean="0"/>
              <a:t>)/0,8</a:t>
            </a:r>
          </a:p>
          <a:p>
            <a:pPr marL="0" lvl="4"/>
            <a:r>
              <a:rPr lang="en-US" sz="1400" b="1" dirty="0"/>
              <a:t>	</a:t>
            </a:r>
            <a:r>
              <a:rPr lang="en-US" sz="1400" b="1" dirty="0" smtClean="0"/>
              <a:t>	</a:t>
            </a:r>
            <a:r>
              <a:rPr lang="en-US" sz="1400" dirty="0" smtClean="0"/>
              <a:t>0,8*Q(s</a:t>
            </a:r>
            <a:r>
              <a:rPr lang="en-US" sz="1400" dirty="0"/>
              <a:t>) + </a:t>
            </a:r>
            <a:r>
              <a:rPr lang="en-US" sz="1400" dirty="0" smtClean="0"/>
              <a:t>0,8*H2(s</a:t>
            </a:r>
            <a:r>
              <a:rPr lang="en-US" sz="1400" dirty="0"/>
              <a:t>) = </a:t>
            </a:r>
            <a:r>
              <a:rPr lang="en-US" sz="1400" dirty="0" smtClean="0"/>
              <a:t>H2(s)*(s2 + 2,8s + 1,8)</a:t>
            </a:r>
          </a:p>
          <a:p>
            <a:pPr marL="0" lvl="4"/>
            <a:r>
              <a:rPr lang="en-US" sz="1400" dirty="0"/>
              <a:t>	</a:t>
            </a:r>
            <a:r>
              <a:rPr lang="en-US" sz="1400" dirty="0" smtClean="0"/>
              <a:t>	0,8*Q(s) </a:t>
            </a:r>
            <a:r>
              <a:rPr lang="en-US" sz="1400" dirty="0"/>
              <a:t>= H2(s)*(s2 + 2,8s + </a:t>
            </a:r>
            <a:r>
              <a:rPr lang="en-US" sz="1400" dirty="0" smtClean="0"/>
              <a:t>1,8 – 0,8)</a:t>
            </a:r>
          </a:p>
          <a:p>
            <a:pPr marL="0" lvl="4"/>
            <a:r>
              <a:rPr lang="en-US" sz="1400" dirty="0"/>
              <a:t>	</a:t>
            </a:r>
            <a:r>
              <a:rPr lang="en-US" sz="1400" dirty="0" smtClean="0"/>
              <a:t>	0,8*Q(s</a:t>
            </a:r>
            <a:r>
              <a:rPr lang="en-US" sz="1400" dirty="0"/>
              <a:t>) = H2(s)*(s2 + 2,8s + </a:t>
            </a:r>
            <a:r>
              <a:rPr lang="en-US" sz="1400" dirty="0" smtClean="0"/>
              <a:t>1)</a:t>
            </a:r>
          </a:p>
          <a:p>
            <a:pPr marL="0" lvl="4"/>
            <a:r>
              <a:rPr lang="en-US" sz="1400" dirty="0"/>
              <a:t>	</a:t>
            </a:r>
            <a:r>
              <a:rPr lang="en-US" sz="1400" dirty="0" smtClean="0"/>
              <a:t>	H2(s)/Q(s) = 0,8/(s2 </a:t>
            </a:r>
            <a:r>
              <a:rPr lang="en-US" sz="1400" dirty="0"/>
              <a:t>+ 2,8s + 1</a:t>
            </a:r>
            <a:r>
              <a:rPr lang="en-US" sz="1400" dirty="0" smtClean="0"/>
              <a:t>)</a:t>
            </a:r>
            <a:r>
              <a:rPr lang="el-GR" sz="1400" dirty="0" smtClean="0"/>
              <a:t>			                  (7)</a:t>
            </a:r>
          </a:p>
          <a:p>
            <a:pPr marL="0" lvl="4"/>
            <a:endParaRPr lang="el-GR" sz="1400" dirty="0"/>
          </a:p>
          <a:p>
            <a:pPr marL="0" lvl="4"/>
            <a:r>
              <a:rPr lang="el-GR" sz="1400" b="1" dirty="0" smtClean="0"/>
              <a:t>Βηματική μεταβολή:</a:t>
            </a:r>
            <a:r>
              <a:rPr lang="el-GR" sz="1400" dirty="0" smtClean="0"/>
              <a:t>	</a:t>
            </a:r>
            <a:r>
              <a:rPr lang="en-US" sz="1400" dirty="0" smtClean="0"/>
              <a:t>q(t) = 11</a:t>
            </a:r>
          </a:p>
          <a:p>
            <a:pPr marL="0" lvl="4"/>
            <a:r>
              <a:rPr lang="en-US" sz="1400" b="1" dirty="0"/>
              <a:t>	</a:t>
            </a:r>
            <a:r>
              <a:rPr lang="en-US" sz="1400" b="1" dirty="0" smtClean="0"/>
              <a:t>	</a:t>
            </a:r>
            <a:r>
              <a:rPr lang="en-US" sz="1400" dirty="0" err="1" smtClean="0"/>
              <a:t>qs</a:t>
            </a:r>
            <a:r>
              <a:rPr lang="en-US" sz="1400" dirty="0" smtClean="0"/>
              <a:t> = 10	q(t) – </a:t>
            </a:r>
            <a:r>
              <a:rPr lang="en-US" sz="1400" dirty="0" err="1" smtClean="0"/>
              <a:t>qs</a:t>
            </a:r>
            <a:r>
              <a:rPr lang="en-US" sz="1400" dirty="0" smtClean="0"/>
              <a:t> = Q(t) = 1 </a:t>
            </a:r>
            <a:r>
              <a:rPr lang="el-GR" sz="1400" dirty="0" smtClean="0">
                <a:sym typeface="Wingdings" panose="05000000000000000000" pitchFamily="2" charset="2"/>
              </a:rPr>
              <a:t>άρα έχουμε </a:t>
            </a:r>
            <a:r>
              <a:rPr lang="el-GR" sz="1400" dirty="0" err="1" smtClean="0">
                <a:sym typeface="Wingdings" panose="05000000000000000000" pitchFamily="2" charset="2"/>
              </a:rPr>
              <a:t>μοναδιαία</a:t>
            </a:r>
            <a:r>
              <a:rPr lang="el-GR" sz="1400" dirty="0" smtClean="0">
                <a:sym typeface="Wingdings" panose="05000000000000000000" pitchFamily="2" charset="2"/>
              </a:rPr>
              <a:t> </a:t>
            </a:r>
            <a:r>
              <a:rPr lang="el-GR" sz="1400" dirty="0" err="1" smtClean="0">
                <a:sym typeface="Wingdings" panose="05000000000000000000" pitchFamily="2" charset="2"/>
              </a:rPr>
              <a:t>βηματική</a:t>
            </a:r>
            <a:endParaRPr lang="el-GR" sz="1400" dirty="0" smtClean="0">
              <a:sym typeface="Wingdings" panose="05000000000000000000" pitchFamily="2" charset="2"/>
            </a:endParaRPr>
          </a:p>
          <a:p>
            <a:pPr marL="0" lvl="4"/>
            <a:endParaRPr lang="el-GR" sz="1400" dirty="0">
              <a:sym typeface="Wingdings" panose="05000000000000000000" pitchFamily="2" charset="2"/>
            </a:endParaRPr>
          </a:p>
          <a:p>
            <a:pPr marL="0" lvl="4"/>
            <a:r>
              <a:rPr lang="el-GR" sz="1400" dirty="0" smtClean="0">
                <a:sym typeface="Wingdings" panose="05000000000000000000" pitchFamily="2" charset="2"/>
              </a:rPr>
              <a:t>τ2 = 1  τ = 1	2*ζ*τ = 2,8  ζ = 1,4</a:t>
            </a:r>
            <a:endParaRPr lang="en-US" sz="1400" dirty="0" smtClean="0"/>
          </a:p>
        </p:txBody>
      </p:sp>
      <p:sp>
        <p:nvSpPr>
          <p:cNvPr id="9" name="TextBox 8"/>
          <p:cNvSpPr txBox="1"/>
          <p:nvPr/>
        </p:nvSpPr>
        <p:spPr>
          <a:xfrm>
            <a:off x="47804" y="2371705"/>
            <a:ext cx="756126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600" b="1" dirty="0" smtClean="0"/>
              <a:t>Για </a:t>
            </a:r>
            <a:r>
              <a:rPr lang="el-GR" sz="1600" b="1" dirty="0" err="1" smtClean="0"/>
              <a:t>βημστική</a:t>
            </a:r>
            <a:r>
              <a:rPr lang="el-GR" sz="1600" b="1" dirty="0" smtClean="0"/>
              <a:t> μεταβολή της </a:t>
            </a:r>
            <a:r>
              <a:rPr lang="en-US" sz="1600" b="1" dirty="0" smtClean="0"/>
              <a:t>q </a:t>
            </a:r>
            <a:r>
              <a:rPr lang="el-GR" sz="1600" b="1" dirty="0" smtClean="0"/>
              <a:t>από 10 σε 11</a:t>
            </a:r>
            <a:r>
              <a:rPr lang="en-US" sz="1600" b="1" dirty="0" smtClean="0"/>
              <a:t>cfm</a:t>
            </a:r>
            <a:r>
              <a:rPr lang="el-GR" sz="1600" b="1" dirty="0" smtClean="0"/>
              <a:t>, να υπολογιστεί η στάθμη στη 2</a:t>
            </a:r>
            <a:r>
              <a:rPr lang="el-GR" sz="1600" b="1" baseline="30000" dirty="0" smtClean="0"/>
              <a:t>η</a:t>
            </a:r>
            <a:r>
              <a:rPr lang="el-GR" sz="1600" b="1" dirty="0" smtClean="0"/>
              <a:t> δεξαμενή σε χρόνο 1 και 4 </a:t>
            </a:r>
            <a:r>
              <a:rPr lang="en-US" sz="1600" b="1" dirty="0" smtClean="0"/>
              <a:t>min </a:t>
            </a:r>
            <a:r>
              <a:rPr lang="el-GR" sz="1600" b="1" dirty="0" smtClean="0"/>
              <a:t>καθώς και στη νέα μόνιμη κατάσταση.  </a:t>
            </a:r>
            <a:endParaRPr lang="el-GR" sz="1600" b="1" dirty="0" smtClean="0"/>
          </a:p>
        </p:txBody>
      </p:sp>
    </p:spTree>
    <p:extLst>
      <p:ext uri="{BB962C8B-B14F-4D97-AF65-F5344CB8AC3E}">
        <p14:creationId xmlns:p14="http://schemas.microsoft.com/office/powerpoint/2010/main" val="2510236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4" name="TextBox 3"/>
              <p:cNvSpPr txBox="1"/>
              <p:nvPr/>
            </p:nvSpPr>
            <p:spPr>
              <a:xfrm>
                <a:off x="0" y="471118"/>
                <a:ext cx="7561263" cy="766818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sz="1600" b="1" dirty="0" smtClean="0"/>
                  <a:t>Μοναδια</a:t>
                </a:r>
                <a:r>
                  <a:rPr lang="el-GR" sz="1600" b="1" dirty="0" err="1" smtClean="0"/>
                  <a:t>ία</a:t>
                </a:r>
                <a:r>
                  <a:rPr lang="el-GR" sz="1600" b="1" dirty="0" smtClean="0"/>
                  <a:t> </a:t>
                </a:r>
                <a:r>
                  <a:rPr lang="el-GR" sz="1600" b="1" dirty="0" err="1" smtClean="0"/>
                  <a:t>βηματική</a:t>
                </a:r>
                <a:r>
                  <a:rPr lang="el-GR" sz="1600" b="1" dirty="0" smtClean="0"/>
                  <a:t> σε σ</a:t>
                </a:r>
                <a:r>
                  <a:rPr lang="el-GR" sz="1600" b="1" dirty="0" smtClean="0"/>
                  <a:t>ύστημα 2</a:t>
                </a:r>
                <a:r>
                  <a:rPr lang="el-GR" sz="1600" b="1" baseline="30000" dirty="0" smtClean="0"/>
                  <a:t>ης</a:t>
                </a:r>
                <a:r>
                  <a:rPr lang="el-GR" sz="1600" b="1" dirty="0" smtClean="0"/>
                  <a:t> τάξης ζ &gt;1, άρα η αντιστροφή του </a:t>
                </a:r>
                <a:r>
                  <a:rPr lang="en-US" sz="1600" b="1" dirty="0" err="1" smtClean="0"/>
                  <a:t>laplace</a:t>
                </a:r>
                <a:r>
                  <a:rPr lang="en-US" sz="1600" b="1" dirty="0" smtClean="0"/>
                  <a:t> </a:t>
                </a:r>
                <a:r>
                  <a:rPr lang="el-GR" sz="1600" b="1" dirty="0" smtClean="0"/>
                  <a:t>δίνεται από την Εξίσωση 7.21:</a:t>
                </a:r>
              </a:p>
              <a:p>
                <a:endParaRPr lang="el-GR" sz="1600" b="1" dirty="0" smtClean="0"/>
              </a:p>
              <a:p>
                <a:endParaRPr lang="el-GR" sz="1600" b="1" dirty="0"/>
              </a:p>
              <a:p>
                <a:endParaRPr lang="el-GR" sz="1600" b="1" dirty="0" smtClean="0"/>
              </a:p>
              <a:p>
                <a:endParaRPr lang="el-GR" sz="1600" b="1" dirty="0"/>
              </a:p>
              <a:p>
                <a:endParaRPr lang="el-GR" sz="1600" b="1" dirty="0" smtClean="0"/>
              </a:p>
              <a:p>
                <a:endParaRPr lang="el-GR" sz="1600" b="1" dirty="0"/>
              </a:p>
              <a:p>
                <a:r>
                  <a:rPr lang="el-GR" sz="1600" dirty="0" smtClean="0"/>
                  <a:t>Η2(1</a:t>
                </a:r>
                <a:r>
                  <a:rPr lang="en-US" sz="1600" dirty="0" smtClean="0"/>
                  <a:t>) = </a:t>
                </a:r>
              </a:p>
              <a:p>
                <a:r>
                  <a:rPr lang="en-US" sz="1600" dirty="0"/>
                  <a:t>=</a:t>
                </a:r>
                <a:r>
                  <a:rPr lang="en-US" sz="1600" dirty="0" smtClean="0"/>
                  <a:t>0,8*[1-exp(-</a:t>
                </a:r>
                <a:r>
                  <a:rPr lang="el-GR" sz="1600" dirty="0" smtClean="0"/>
                  <a:t>1,4*1</a:t>
                </a:r>
                <a:r>
                  <a:rPr lang="en-US" sz="1600" dirty="0" smtClean="0"/>
                  <a:t>/</a:t>
                </a:r>
                <a:r>
                  <a:rPr lang="el-GR" sz="1600" dirty="0" smtClean="0"/>
                  <a:t>1)*[</a:t>
                </a:r>
                <a:r>
                  <a:rPr lang="en-US" sz="1600" dirty="0" err="1" smtClean="0"/>
                  <a:t>cosh</a:t>
                </a:r>
                <a:r>
                  <a:rPr lang="en-US" sz="1600" dirty="0" smtClean="0"/>
                  <a:t>[(</a:t>
                </a:r>
                <a:r>
                  <a:rPr lang="el-GR" sz="1600" dirty="0" smtClean="0"/>
                  <a:t>1</a:t>
                </a:r>
                <a:r>
                  <a:rPr lang="en-US" sz="1600" dirty="0" smtClean="0"/>
                  <a:t>/</a:t>
                </a:r>
                <a:r>
                  <a:rPr lang="el-GR" sz="1600" dirty="0" smtClean="0"/>
                  <a:t>1)*(</a:t>
                </a:r>
                <a:r>
                  <a:rPr lang="el-GR" sz="1600" dirty="0" smtClean="0"/>
                  <a:t>1,4</a:t>
                </a:r>
                <a:r>
                  <a:rPr lang="el-GR" sz="1600" baseline="30000" dirty="0" smtClean="0"/>
                  <a:t>2</a:t>
                </a:r>
                <a:r>
                  <a:rPr lang="en-US" sz="1600" dirty="0" smtClean="0"/>
                  <a:t>-</a:t>
                </a:r>
                <a:r>
                  <a:rPr lang="el-GR" sz="1600" dirty="0" smtClean="0"/>
                  <a:t>1)</a:t>
                </a:r>
                <a:r>
                  <a:rPr lang="el-GR" sz="1600" baseline="30000" dirty="0" smtClean="0"/>
                  <a:t>0,5</a:t>
                </a:r>
                <a:r>
                  <a:rPr lang="el-GR" sz="1600" dirty="0" smtClean="0"/>
                  <a:t>] + (1,4/</a:t>
                </a:r>
                <a:r>
                  <a:rPr lang="el-GR" sz="1600" dirty="0"/>
                  <a:t>(</a:t>
                </a:r>
                <a:r>
                  <a:rPr lang="el-GR" sz="1600" dirty="0" smtClean="0"/>
                  <a:t>1,4</a:t>
                </a:r>
                <a:r>
                  <a:rPr lang="el-GR" sz="1600" baseline="30000" dirty="0" smtClean="0"/>
                  <a:t>2</a:t>
                </a:r>
                <a:r>
                  <a:rPr lang="en-US" sz="1600" dirty="0" smtClean="0"/>
                  <a:t>-</a:t>
                </a:r>
                <a:r>
                  <a:rPr lang="el-GR" sz="1600" dirty="0" smtClean="0"/>
                  <a:t>1)</a:t>
                </a:r>
                <a:r>
                  <a:rPr lang="el-GR" sz="1600" baseline="30000" dirty="0" smtClean="0"/>
                  <a:t>0,5</a:t>
                </a:r>
                <a:r>
                  <a:rPr lang="el-GR" sz="1600" dirty="0" smtClean="0"/>
                  <a:t>)*</a:t>
                </a:r>
                <a:r>
                  <a:rPr lang="en-US" sz="1600" dirty="0"/>
                  <a:t> </a:t>
                </a:r>
                <a:r>
                  <a:rPr lang="en-US" sz="1600" dirty="0" err="1" smtClean="0"/>
                  <a:t>sinh</a:t>
                </a:r>
                <a:r>
                  <a:rPr lang="en-US" sz="1600" dirty="0"/>
                  <a:t>[(</a:t>
                </a:r>
                <a:r>
                  <a:rPr lang="el-GR" sz="1600" dirty="0"/>
                  <a:t>1</a:t>
                </a:r>
                <a:r>
                  <a:rPr lang="en-US" sz="1600" dirty="0"/>
                  <a:t>/</a:t>
                </a:r>
                <a:r>
                  <a:rPr lang="el-GR" sz="1600" dirty="0"/>
                  <a:t>1)*(</a:t>
                </a:r>
                <a:r>
                  <a:rPr lang="el-GR" sz="1600" dirty="0" smtClean="0"/>
                  <a:t>1,4</a:t>
                </a:r>
                <a:r>
                  <a:rPr lang="el-GR" sz="1600" baseline="30000" dirty="0" smtClean="0"/>
                  <a:t>2</a:t>
                </a:r>
                <a:r>
                  <a:rPr lang="en-US" sz="1600" dirty="0" smtClean="0"/>
                  <a:t>-</a:t>
                </a:r>
                <a:r>
                  <a:rPr lang="el-GR" sz="1600" dirty="0" smtClean="0"/>
                  <a:t>1)</a:t>
                </a:r>
                <a:r>
                  <a:rPr lang="el-GR" sz="1600" baseline="30000" dirty="0" smtClean="0"/>
                  <a:t>0,5</a:t>
                </a:r>
                <a:r>
                  <a:rPr lang="el-GR" sz="1600" dirty="0"/>
                  <a:t>] </a:t>
                </a:r>
                <a:r>
                  <a:rPr lang="en-US" sz="1600" dirty="0" smtClean="0"/>
                  <a:t>=0,8</a:t>
                </a:r>
                <a:r>
                  <a:rPr lang="en-US" sz="1600" dirty="0"/>
                  <a:t>*[</a:t>
                </a:r>
                <a:r>
                  <a:rPr lang="en-US" sz="1600" dirty="0" smtClean="0"/>
                  <a:t>1 – 0,247</a:t>
                </a:r>
                <a:r>
                  <a:rPr lang="el-GR" sz="1600" dirty="0" smtClean="0"/>
                  <a:t>)*[</a:t>
                </a:r>
                <a:r>
                  <a:rPr lang="en-US" sz="1600" dirty="0" smtClean="0"/>
                  <a:t>1,520 </a:t>
                </a:r>
                <a:r>
                  <a:rPr lang="el-GR" sz="1600" dirty="0" smtClean="0"/>
                  <a:t>+ </a:t>
                </a:r>
                <a:r>
                  <a:rPr lang="en-US" sz="1600" dirty="0" smtClean="0"/>
                  <a:t>1,429*1,144</a:t>
                </a:r>
                <a:r>
                  <a:rPr lang="el-GR" sz="1600" dirty="0" smtClean="0"/>
                  <a:t>] </a:t>
                </a:r>
                <a:r>
                  <a:rPr lang="en-US" sz="1600" dirty="0" smtClean="0"/>
                  <a:t>= 0,177 m</a:t>
                </a:r>
                <a:endParaRPr lang="el-GR" sz="1600" dirty="0" smtClean="0"/>
              </a:p>
              <a:p>
                <a:endParaRPr lang="el-GR" sz="1600" dirty="0"/>
              </a:p>
              <a:p>
                <a:r>
                  <a:rPr lang="el-GR" sz="1600" dirty="0" smtClean="0"/>
                  <a:t>Η2(</a:t>
                </a:r>
                <a:r>
                  <a:rPr lang="en-US" sz="1600" dirty="0" smtClean="0"/>
                  <a:t>4) </a:t>
                </a:r>
                <a:r>
                  <a:rPr lang="en-US" sz="1600" dirty="0"/>
                  <a:t>= </a:t>
                </a:r>
              </a:p>
              <a:p>
                <a:r>
                  <a:rPr lang="en-US" sz="1600" dirty="0"/>
                  <a:t>=0,8*[1-exp(-</a:t>
                </a:r>
                <a:r>
                  <a:rPr lang="el-GR" sz="1600" dirty="0" smtClean="0"/>
                  <a:t>1,4*</a:t>
                </a:r>
                <a:r>
                  <a:rPr lang="en-US" sz="1600" dirty="0" smtClean="0"/>
                  <a:t>4/</a:t>
                </a:r>
                <a:r>
                  <a:rPr lang="el-GR" sz="1600" dirty="0"/>
                  <a:t>1)*[</a:t>
                </a:r>
                <a:r>
                  <a:rPr lang="en-US" sz="1600" dirty="0" err="1"/>
                  <a:t>cosh</a:t>
                </a:r>
                <a:r>
                  <a:rPr lang="en-US" sz="1600" dirty="0" smtClean="0"/>
                  <a:t>[(4/</a:t>
                </a:r>
                <a:r>
                  <a:rPr lang="el-GR" sz="1600" dirty="0"/>
                  <a:t>1)*(1,4</a:t>
                </a:r>
                <a:r>
                  <a:rPr lang="el-GR" sz="1600" baseline="30000" dirty="0"/>
                  <a:t>2</a:t>
                </a:r>
                <a:r>
                  <a:rPr lang="en-US" sz="1600" dirty="0"/>
                  <a:t>-</a:t>
                </a:r>
                <a:r>
                  <a:rPr lang="el-GR" sz="1600" dirty="0"/>
                  <a:t>1)</a:t>
                </a:r>
                <a:r>
                  <a:rPr lang="el-GR" sz="1600" baseline="30000" dirty="0"/>
                  <a:t>0,5</a:t>
                </a:r>
                <a:r>
                  <a:rPr lang="el-GR" sz="1600" dirty="0"/>
                  <a:t>] + (1,4/(1,4</a:t>
                </a:r>
                <a:r>
                  <a:rPr lang="el-GR" sz="1600" baseline="30000" dirty="0"/>
                  <a:t>2</a:t>
                </a:r>
                <a:r>
                  <a:rPr lang="en-US" sz="1600" dirty="0"/>
                  <a:t>-</a:t>
                </a:r>
                <a:r>
                  <a:rPr lang="el-GR" sz="1600" dirty="0"/>
                  <a:t>1)</a:t>
                </a:r>
                <a:r>
                  <a:rPr lang="el-GR" sz="1600" baseline="30000" dirty="0"/>
                  <a:t>0,5</a:t>
                </a:r>
                <a:r>
                  <a:rPr lang="el-GR" sz="1600" dirty="0"/>
                  <a:t>)*</a:t>
                </a:r>
                <a:r>
                  <a:rPr lang="en-US" sz="1600" dirty="0"/>
                  <a:t> </a:t>
                </a:r>
                <a:r>
                  <a:rPr lang="en-US" sz="1600" dirty="0" err="1"/>
                  <a:t>sinh</a:t>
                </a:r>
                <a:r>
                  <a:rPr lang="en-US" sz="1600" dirty="0" smtClean="0"/>
                  <a:t>[(4/</a:t>
                </a:r>
                <a:r>
                  <a:rPr lang="el-GR" sz="1600" dirty="0"/>
                  <a:t>1)*(1,4</a:t>
                </a:r>
                <a:r>
                  <a:rPr lang="el-GR" sz="1600" baseline="30000" dirty="0"/>
                  <a:t>2</a:t>
                </a:r>
                <a:r>
                  <a:rPr lang="en-US" sz="1600" dirty="0"/>
                  <a:t>-</a:t>
                </a:r>
                <a:r>
                  <a:rPr lang="el-GR" sz="1600" dirty="0"/>
                  <a:t>1)</a:t>
                </a:r>
                <a:r>
                  <a:rPr lang="el-GR" sz="1600" baseline="30000" dirty="0"/>
                  <a:t>0,5</a:t>
                </a:r>
                <a:r>
                  <a:rPr lang="el-GR" sz="1600" dirty="0"/>
                  <a:t>] </a:t>
                </a:r>
                <a:r>
                  <a:rPr lang="en-US" sz="1600" dirty="0"/>
                  <a:t>=0,8*[1 – </a:t>
                </a:r>
                <a:r>
                  <a:rPr lang="en-US" sz="1600" dirty="0" smtClean="0"/>
                  <a:t>0,004</a:t>
                </a:r>
                <a:r>
                  <a:rPr lang="el-GR" sz="1600" dirty="0" smtClean="0"/>
                  <a:t>)*[</a:t>
                </a:r>
                <a:r>
                  <a:rPr lang="en-US" sz="1600" dirty="0" smtClean="0"/>
                  <a:t>25,190 </a:t>
                </a:r>
                <a:r>
                  <a:rPr lang="el-GR" sz="1600" dirty="0"/>
                  <a:t>+ </a:t>
                </a:r>
                <a:r>
                  <a:rPr lang="en-US" sz="1600" dirty="0" smtClean="0"/>
                  <a:t>1,429*25,170</a:t>
                </a:r>
                <a:r>
                  <a:rPr lang="el-GR" sz="1600" dirty="0" smtClean="0"/>
                  <a:t>] </a:t>
                </a:r>
                <a:r>
                  <a:rPr lang="en-US" sz="1600" dirty="0"/>
                  <a:t>= </a:t>
                </a:r>
                <a:r>
                  <a:rPr lang="en-US" sz="1600" dirty="0" smtClean="0"/>
                  <a:t>0,619 m</a:t>
                </a:r>
              </a:p>
              <a:p>
                <a:endParaRPr lang="en-US" sz="1600" dirty="0"/>
              </a:p>
              <a:p>
                <a:r>
                  <a:rPr lang="en-US" sz="1600" dirty="0" smtClean="0"/>
                  <a:t>H2(</a:t>
                </a:r>
                <a:r>
                  <a:rPr lang="en-US" sz="1600" dirty="0" smtClean="0">
                    <a:sym typeface="Symbol" panose="05050102010706020507" pitchFamily="18" charset="2"/>
                  </a:rPr>
                  <a:t>) = </a:t>
                </a:r>
                <a14:m>
                  <m:oMath xmlns:m="http://schemas.openxmlformats.org/officeDocument/2006/math">
                    <m:func>
                      <m:funcPr>
                        <m:ctrlPr>
                          <a:rPr lang="en-US" sz="1600" i="1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1600" i="1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1600" b="0" i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lim</m:t>
                            </m:r>
                          </m:e>
                          <m:lim>
                            <m:r>
                              <a:rPr lang="en-US" sz="1600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  <m:t>∞</m:t>
                            </m:r>
                          </m:lim>
                        </m:limLow>
                      </m:fName>
                      <m:e>
                        <m:r>
                          <m:rPr>
                            <m:sty m:val="p"/>
                          </m:rPr>
                          <a:rPr lang="en-US" sz="1600" b="0" i="0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H</m:t>
                        </m:r>
                        <m:d>
                          <m:dPr>
                            <m:ctrlPr>
                              <a:rPr lang="en-US" sz="160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dPr>
                          <m:e>
                            <m:r>
                              <m:rPr>
                                <m:sty m:val="p"/>
                              </m:rPr>
                              <a:rPr lang="en-US" sz="1600" b="0" i="0" smtClean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t</m:t>
                            </m:r>
                          </m:e>
                        </m:d>
                        <m:r>
                          <a:rPr lang="en-US" sz="1600" b="0" i="0" smtClean="0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  <m:t>=</m:t>
                        </m:r>
                        <m:func>
                          <m:funcPr>
                            <m:ctrlPr>
                              <a:rPr lang="en-US" sz="160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funcPr>
                          <m:fName>
                            <m:limLow>
                              <m:limLowPr>
                                <m:ctrlPr>
                                  <a:rPr lang="en-US" sz="1600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</m:ctrlPr>
                              </m:limLowPr>
                              <m:e>
                                <m:r>
                                  <m:rPr>
                                    <m:sty m:val="p"/>
                                  </m:rPr>
                                  <a:rPr lang="en-US" sz="1600" b="0" i="0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lim</m:t>
                                </m:r>
                              </m:e>
                              <m:lim>
                                <m:r>
                                  <a:rPr lang="en-US" sz="1600" b="0" i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0</m:t>
                                </m:r>
                              </m:lim>
                            </m:limLow>
                          </m:fName>
                          <m:e>
                            <m:d>
                              <m:dPr>
                                <m:ctrlPr>
                                  <a:rPr lang="en-US" sz="1600" i="0" smtClean="0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</m:ctrlPr>
                              </m:dPr>
                              <m:e>
                                <m:r>
                                  <m:rPr>
                                    <m:sty m:val="p"/>
                                  </m:rPr>
                                  <a:rPr lang="en-US" sz="1600" b="0" i="0" smtClean="0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s</m:t>
                                </m:r>
                                <m:r>
                                  <a:rPr lang="en-US" sz="1600" b="0" i="0" smtClean="0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∗</m:t>
                                </m:r>
                                <m:r>
                                  <m:rPr>
                                    <m:sty m:val="p"/>
                                  </m:rPr>
                                  <a:rPr lang="en-US" sz="1600" b="0" i="0" smtClean="0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H</m:t>
                                </m:r>
                                <m:d>
                                  <m:dPr>
                                    <m:ctrlPr>
                                      <a:rPr lang="en-US" sz="1600" i="0" smtClean="0">
                                        <a:latin typeface="Cambria Math" panose="02040503050406030204" pitchFamily="18" charset="0"/>
                                        <a:sym typeface="Symbol" panose="05050102010706020507" pitchFamily="18" charset="2"/>
                                      </a:rPr>
                                    </m:ctrlPr>
                                  </m:d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1600" b="0" i="0" smtClean="0">
                                        <a:latin typeface="Cambria Math" panose="02040503050406030204" pitchFamily="18" charset="0"/>
                                        <a:sym typeface="Symbol" panose="05050102010706020507" pitchFamily="18" charset="2"/>
                                      </a:rPr>
                                      <m:t>s</m:t>
                                    </m:r>
                                  </m:e>
                                </m:d>
                              </m:e>
                            </m:d>
                            <m:r>
                              <a:rPr lang="en-US" sz="1600" b="0" i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=</m:t>
                            </m:r>
                            <m:func>
                              <m:funcPr>
                                <m:ctrlPr>
                                  <a:rPr lang="en-US" sz="1600" i="1">
                                    <a:latin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</m:ctrlPr>
                              </m:funcPr>
                              <m:fName>
                                <m:limLow>
                                  <m:limLowPr>
                                    <m:ctrlPr>
                                      <a:rPr lang="en-US" sz="1600" i="1">
                                        <a:latin typeface="Cambria Math" panose="02040503050406030204" pitchFamily="18" charset="0"/>
                                        <a:sym typeface="Symbol" panose="05050102010706020507" pitchFamily="18" charset="2"/>
                                      </a:rPr>
                                    </m:ctrlPr>
                                  </m:limLow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n-US" sz="1600" b="0">
                                        <a:latin typeface="Cambria Math" panose="02040503050406030204" pitchFamily="18" charset="0"/>
                                        <a:sym typeface="Symbol" panose="05050102010706020507" pitchFamily="18" charset="2"/>
                                      </a:rPr>
                                      <m:t>lim</m:t>
                                    </m:r>
                                  </m:e>
                                  <m:lim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sym typeface="Symbol" panose="05050102010706020507" pitchFamily="18" charset="2"/>
                                      </a:rPr>
                                      <m:t>0</m:t>
                                    </m:r>
                                  </m:lim>
                                </m:limLow>
                              </m:fName>
                              <m:e>
                                <m:d>
                                  <m:dPr>
                                    <m:ctrlPr>
                                      <a:rPr lang="en-US" sz="160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sym typeface="Symbol" panose="05050102010706020507" pitchFamily="18" charset="2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sym typeface="Symbol" panose="05050102010706020507" pitchFamily="18" charset="2"/>
                                      </a:rPr>
                                      <m:t>𝑠</m:t>
                                    </m:r>
                                    <m:r>
                                      <a:rPr lang="en-US" sz="1600" b="0" i="1" smtClean="0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sym typeface="Symbol" panose="05050102010706020507" pitchFamily="18" charset="2"/>
                                      </a:rPr>
                                      <m:t>∗</m:t>
                                    </m:r>
                                    <m:f>
                                      <m:fPr>
                                        <m:ctrlPr>
                                          <a:rPr lang="en-US" sz="160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sym typeface="Symbol" panose="05050102010706020507" pitchFamily="18" charset="2"/>
                                          </a:rPr>
                                        </m:ctrlPr>
                                      </m:fPr>
                                      <m:num>
                                        <m:r>
                                          <a:rPr lang="en-US" sz="16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sym typeface="Symbol" panose="05050102010706020507" pitchFamily="18" charset="2"/>
                                          </a:rPr>
                                          <m:t>0,8</m:t>
                                        </m:r>
                                      </m:num>
                                      <m:den>
                                        <m:r>
                                          <a:rPr lang="en-US" sz="16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sym typeface="Symbol" panose="05050102010706020507" pitchFamily="18" charset="2"/>
                                          </a:rPr>
                                          <m:t>𝑠</m:t>
                                        </m:r>
                                        <m:r>
                                          <a:rPr lang="en-US" sz="16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sym typeface="Symbol" panose="05050102010706020507" pitchFamily="18" charset="2"/>
                                          </a:rPr>
                                          <m:t>(</m:t>
                                        </m:r>
                                        <m:sSup>
                                          <m:sSupPr>
                                            <m:ctrlPr>
                                              <a:rPr lang="en-US" sz="1600" i="1" smtClean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  <a:sym typeface="Symbol" panose="05050102010706020507" pitchFamily="18" charset="2"/>
                                              </a:rPr>
                                            </m:ctrlPr>
                                          </m:sSupPr>
                                          <m:e>
                                            <m:r>
                                              <a:rPr lang="en-US" sz="1600" b="0" i="1" smtClean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  <a:sym typeface="Symbol" panose="05050102010706020507" pitchFamily="18" charset="2"/>
                                              </a:rPr>
                                              <m:t>𝑠</m:t>
                                            </m:r>
                                          </m:e>
                                          <m:sup>
                                            <m:r>
                                              <a:rPr lang="en-US" sz="1600" b="0" i="1" smtClean="0">
                                                <a:latin typeface="Cambria Math" panose="02040503050406030204" pitchFamily="18" charset="0"/>
                                                <a:ea typeface="Cambria Math" panose="02040503050406030204" pitchFamily="18" charset="0"/>
                                                <a:sym typeface="Symbol" panose="05050102010706020507" pitchFamily="18" charset="2"/>
                                              </a:rPr>
                                              <m:t>2</m:t>
                                            </m:r>
                                          </m:sup>
                                        </m:sSup>
                                        <m:r>
                                          <a:rPr lang="en-US" sz="16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sym typeface="Symbol" panose="05050102010706020507" pitchFamily="18" charset="2"/>
                                          </a:rPr>
                                          <m:t>+2,8</m:t>
                                        </m:r>
                                        <m:r>
                                          <a:rPr lang="en-US" sz="16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sym typeface="Symbol" panose="05050102010706020507" pitchFamily="18" charset="2"/>
                                          </a:rPr>
                                          <m:t>𝑠</m:t>
                                        </m:r>
                                        <m:r>
                                          <a:rPr lang="en-US" sz="1600" b="0" i="1" smtClean="0">
                                            <a:latin typeface="Cambria Math" panose="02040503050406030204" pitchFamily="18" charset="0"/>
                                            <a:ea typeface="Cambria Math" panose="02040503050406030204" pitchFamily="18" charset="0"/>
                                            <a:sym typeface="Symbol" panose="05050102010706020507" pitchFamily="18" charset="2"/>
                                          </a:rPr>
                                          <m:t>+1)</m:t>
                                        </m:r>
                                      </m:den>
                                    </m:f>
                                  </m:e>
                                </m:d>
                              </m:e>
                            </m:func>
                          </m:e>
                        </m:func>
                      </m:e>
                    </m:func>
                    <m:r>
                      <a:rPr lang="en-US" sz="1600" b="0">
                        <a:latin typeface="Cambria Math" panose="02040503050406030204" pitchFamily="18" charset="0"/>
                        <a:sym typeface="Symbol" panose="05050102010706020507" pitchFamily="18" charset="2"/>
                      </a:rPr>
                      <m:t>=</m:t>
                    </m:r>
                    <m:func>
                      <m:funcPr>
                        <m:ctrlPr>
                          <a:rPr lang="en-US" sz="1600" i="1">
                            <a:latin typeface="Cambria Math" panose="02040503050406030204" pitchFamily="18" charset="0"/>
                            <a:sym typeface="Symbol" panose="05050102010706020507" pitchFamily="18" charset="2"/>
                          </a:rPr>
                        </m:ctrlPr>
                      </m:funcPr>
                      <m:fName>
                        <m:limLow>
                          <m:limLowPr>
                            <m:ctrlPr>
                              <a:rPr lang="en-US" sz="1600" i="1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limLowPr>
                          <m:e>
                            <m:r>
                              <m:rPr>
                                <m:sty m:val="p"/>
                              </m:rPr>
                              <a:rPr lang="en-US" sz="1600" b="0">
                                <a:latin typeface="Cambria Math" panose="02040503050406030204" pitchFamily="18" charset="0"/>
                                <a:sym typeface="Symbol" panose="05050102010706020507" pitchFamily="18" charset="2"/>
                              </a:rPr>
                              <m:t>lim</m:t>
                            </m:r>
                          </m:e>
                          <m:lim>
                            <m:r>
                              <a:rPr lang="en-US" sz="1600" b="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  <m:t>0</m:t>
                            </m:r>
                          </m:lim>
                        </m:limLow>
                      </m:fName>
                      <m:e>
                        <m:d>
                          <m:dPr>
                            <m:ctrlPr>
                              <a:rPr lang="en-US" sz="16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sym typeface="Symbol" panose="05050102010706020507" pitchFamily="18" charset="2"/>
                              </a:rPr>
                            </m:ctrlPr>
                          </m:dPr>
                          <m:e>
                            <m:f>
                              <m:fPr>
                                <m:ctrlPr>
                                  <a:rPr lang="en-US" sz="160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</m:ctrlPr>
                              </m:fPr>
                              <m:num>
                                <m:r>
                                  <a:rPr lang="en-US" sz="1600" b="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0,8</m:t>
                                </m:r>
                              </m:num>
                              <m:den>
                                <m:sSup>
                                  <m:sSupPr>
                                    <m:ctrlPr>
                                      <a:rPr lang="en-US" sz="160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sym typeface="Symbol" panose="05050102010706020507" pitchFamily="18" charset="2"/>
                                      </a:rPr>
                                    </m:ctrlPr>
                                  </m:sSupPr>
                                  <m:e>
                                    <m:r>
                                      <a:rPr lang="en-US" sz="1600" b="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sym typeface="Symbol" panose="05050102010706020507" pitchFamily="18" charset="2"/>
                                      </a:rPr>
                                      <m:t>𝑠</m:t>
                                    </m:r>
                                  </m:e>
                                  <m:sup>
                                    <m:r>
                                      <a:rPr lang="en-US" sz="1600" b="0" i="1"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  <a:sym typeface="Symbol" panose="05050102010706020507" pitchFamily="18" charset="2"/>
                                      </a:rPr>
                                      <m:t>2</m:t>
                                    </m:r>
                                  </m:sup>
                                </m:sSup>
                                <m:r>
                                  <a:rPr lang="en-US" sz="1600" b="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+2,8</m:t>
                                </m:r>
                                <m:r>
                                  <a:rPr lang="en-US" sz="1600" b="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𝑠</m:t>
                                </m:r>
                                <m:r>
                                  <a:rPr lang="en-US" sz="1600" b="0" i="1"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sym typeface="Symbol" panose="05050102010706020507" pitchFamily="18" charset="2"/>
                                  </a:rPr>
                                  <m:t>+1</m:t>
                                </m:r>
                              </m:den>
                            </m:f>
                          </m:e>
                        </m:d>
                      </m:e>
                    </m:func>
                  </m:oMath>
                </a14:m>
                <a:r>
                  <a:rPr lang="en-US" sz="1600" dirty="0" smtClean="0"/>
                  <a:t> = 0,8 m</a:t>
                </a:r>
              </a:p>
              <a:p>
                <a:endParaRPr lang="en-US" sz="1600" dirty="0"/>
              </a:p>
              <a:p>
                <a:r>
                  <a:rPr lang="el-GR" sz="1600" dirty="0" smtClean="0"/>
                  <a:t>Στην αρχική μόνιμη κατάσταση:</a:t>
                </a:r>
              </a:p>
              <a:p>
                <a:endParaRPr lang="en-US" sz="1600" dirty="0" smtClean="0"/>
              </a:p>
              <a:p>
                <a:r>
                  <a:rPr lang="en-US" sz="1600" dirty="0" err="1" smtClean="0"/>
                  <a:t>qs</a:t>
                </a:r>
                <a:r>
                  <a:rPr lang="en-US" sz="1600" dirty="0" smtClean="0"/>
                  <a:t> = q1s = q2s = 10 cfm</a:t>
                </a:r>
              </a:p>
              <a:p>
                <a:endParaRPr lang="el-GR" sz="1600" dirty="0"/>
              </a:p>
              <a:p>
                <a:r>
                  <a:rPr lang="en-US" sz="1600" dirty="0" smtClean="0"/>
                  <a:t>q2s </a:t>
                </a:r>
                <a:r>
                  <a:rPr lang="en-US" sz="1600" dirty="0"/>
                  <a:t>= </a:t>
                </a:r>
                <a:r>
                  <a:rPr lang="en-US" sz="1600" dirty="0" smtClean="0"/>
                  <a:t>h2s/R2 </a:t>
                </a:r>
                <a:r>
                  <a:rPr lang="en-US" sz="1600" dirty="0">
                    <a:sym typeface="Wingdings" panose="05000000000000000000" pitchFamily="2" charset="2"/>
                  </a:rPr>
                  <a:t> 10 = </a:t>
                </a:r>
                <a:r>
                  <a:rPr lang="en-US" sz="1600" dirty="0" smtClean="0">
                    <a:sym typeface="Wingdings" panose="05000000000000000000" pitchFamily="2" charset="2"/>
                  </a:rPr>
                  <a:t>h2s/0,8 </a:t>
                </a:r>
                <a:r>
                  <a:rPr lang="en-US" sz="1600" dirty="0">
                    <a:sym typeface="Wingdings" panose="05000000000000000000" pitchFamily="2" charset="2"/>
                  </a:rPr>
                  <a:t> </a:t>
                </a:r>
                <a:r>
                  <a:rPr lang="en-US" sz="1600" dirty="0" smtClean="0">
                    <a:sym typeface="Wingdings" panose="05000000000000000000" pitchFamily="2" charset="2"/>
                  </a:rPr>
                  <a:t>h2s =  8 </a:t>
                </a:r>
                <a:r>
                  <a:rPr lang="en-US" sz="1600" dirty="0" err="1" smtClean="0">
                    <a:sym typeface="Wingdings" panose="05000000000000000000" pitchFamily="2" charset="2"/>
                  </a:rPr>
                  <a:t>ft</a:t>
                </a:r>
                <a:endParaRPr lang="en-US" sz="1600" dirty="0" smtClean="0">
                  <a:sym typeface="Wingdings" panose="05000000000000000000" pitchFamily="2" charset="2"/>
                </a:endParaRPr>
              </a:p>
              <a:p>
                <a:endParaRPr lang="en-US" sz="1600" dirty="0">
                  <a:sym typeface="Wingdings" panose="05000000000000000000" pitchFamily="2" charset="2"/>
                </a:endParaRPr>
              </a:p>
              <a:p>
                <a:r>
                  <a:rPr lang="en-US" sz="1600" dirty="0" smtClean="0">
                    <a:sym typeface="Wingdings" panose="05000000000000000000" pitchFamily="2" charset="2"/>
                  </a:rPr>
                  <a:t>h2(1) = 8 + 0,177 = 8,177 </a:t>
                </a:r>
                <a:r>
                  <a:rPr lang="en-US" sz="1600" dirty="0" err="1" smtClean="0">
                    <a:sym typeface="Wingdings" panose="05000000000000000000" pitchFamily="2" charset="2"/>
                  </a:rPr>
                  <a:t>ft</a:t>
                </a:r>
                <a:endParaRPr lang="en-US" sz="1600" dirty="0" smtClean="0">
                  <a:sym typeface="Wingdings" panose="05000000000000000000" pitchFamily="2" charset="2"/>
                </a:endParaRPr>
              </a:p>
              <a:p>
                <a:endParaRPr lang="en-US" sz="1600" dirty="0">
                  <a:sym typeface="Wingdings" panose="05000000000000000000" pitchFamily="2" charset="2"/>
                </a:endParaRPr>
              </a:p>
              <a:p>
                <a:r>
                  <a:rPr lang="en-US" sz="1600" dirty="0" smtClean="0">
                    <a:sym typeface="Wingdings" panose="05000000000000000000" pitchFamily="2" charset="2"/>
                  </a:rPr>
                  <a:t>h2(4) = 8 + 0,619 = 8,619 </a:t>
                </a:r>
                <a:r>
                  <a:rPr lang="en-US" sz="1600" dirty="0" err="1" smtClean="0">
                    <a:sym typeface="Wingdings" panose="05000000000000000000" pitchFamily="2" charset="2"/>
                  </a:rPr>
                  <a:t>ft</a:t>
                </a:r>
                <a:endParaRPr lang="en-US" sz="1600" dirty="0" smtClean="0">
                  <a:sym typeface="Wingdings" panose="05000000000000000000" pitchFamily="2" charset="2"/>
                </a:endParaRPr>
              </a:p>
              <a:p>
                <a:endParaRPr lang="en-US" sz="1600" dirty="0">
                  <a:sym typeface="Wingdings" panose="05000000000000000000" pitchFamily="2" charset="2"/>
                </a:endParaRPr>
              </a:p>
              <a:p>
                <a:r>
                  <a:rPr lang="en-US" sz="1600" dirty="0" smtClean="0"/>
                  <a:t>h2</a:t>
                </a:r>
                <a:r>
                  <a:rPr lang="en-US" sz="1600" dirty="0"/>
                  <a:t>(</a:t>
                </a:r>
                <a:r>
                  <a:rPr lang="en-US" sz="1600" dirty="0">
                    <a:sym typeface="Symbol" panose="05050102010706020507" pitchFamily="18" charset="2"/>
                  </a:rPr>
                  <a:t>) </a:t>
                </a:r>
                <a:r>
                  <a:rPr lang="en-US" sz="1600" dirty="0" smtClean="0">
                    <a:sym typeface="Symbol" panose="05050102010706020507" pitchFamily="18" charset="2"/>
                  </a:rPr>
                  <a:t>= </a:t>
                </a:r>
                <a:r>
                  <a:rPr lang="en-US" sz="1600" dirty="0">
                    <a:sym typeface="Wingdings" panose="05000000000000000000" pitchFamily="2" charset="2"/>
                  </a:rPr>
                  <a:t>8 + </a:t>
                </a:r>
                <a:r>
                  <a:rPr lang="en-US" sz="1600" dirty="0" smtClean="0">
                    <a:sym typeface="Wingdings" panose="05000000000000000000" pitchFamily="2" charset="2"/>
                  </a:rPr>
                  <a:t>0,8 </a:t>
                </a:r>
                <a:r>
                  <a:rPr lang="en-US" sz="1600" dirty="0">
                    <a:sym typeface="Wingdings" panose="05000000000000000000" pitchFamily="2" charset="2"/>
                  </a:rPr>
                  <a:t>= </a:t>
                </a:r>
                <a:r>
                  <a:rPr lang="en-US" sz="1600" dirty="0" smtClean="0">
                    <a:sym typeface="Wingdings" panose="05000000000000000000" pitchFamily="2" charset="2"/>
                  </a:rPr>
                  <a:t>8,8 </a:t>
                </a:r>
                <a:r>
                  <a:rPr lang="en-US" sz="1600" dirty="0" err="1" smtClean="0">
                    <a:sym typeface="Wingdings" panose="05000000000000000000" pitchFamily="2" charset="2"/>
                  </a:rPr>
                  <a:t>ft</a:t>
                </a:r>
                <a:endParaRPr lang="el-GR" sz="1600" b="1" dirty="0" smtClean="0"/>
              </a:p>
            </p:txBody>
          </p:sp>
        </mc:Choice>
        <mc:Fallback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0" y="471118"/>
                <a:ext cx="7561263" cy="7668189"/>
              </a:xfrm>
              <a:prstGeom prst="rect">
                <a:avLst/>
              </a:prstGeom>
              <a:blipFill>
                <a:blip r:embed="rId2"/>
                <a:stretch>
                  <a:fillRect l="-403" t="-238" r="-645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5" name="Εικόνα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152" y="1133818"/>
            <a:ext cx="7053215" cy="923582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6942982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273</TotalTime>
  <Words>230</Words>
  <Application>Microsoft Office PowerPoint</Application>
  <PresentationFormat>Custom</PresentationFormat>
  <Paragraphs>145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Cambria Math</vt:lpstr>
      <vt:lpstr>Symbol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39</cp:revision>
  <dcterms:created xsi:type="dcterms:W3CDTF">2019-10-28T18:48:32Z</dcterms:created>
  <dcterms:modified xsi:type="dcterms:W3CDTF">2023-11-20T21:57:40Z</dcterms:modified>
</cp:coreProperties>
</file>