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Αθανάσιος Δέλιος" userId="80b1b4f8-4d3b-43bd-ac0e-c993761fcb98" providerId="ADAL" clId="{7C1744B7-39EF-4832-A48B-A6CABA8D8ECF}"/>
    <pc:docChg chg="modSld">
      <pc:chgData name="Αθανάσιος Δέλιος" userId="80b1b4f8-4d3b-43bd-ac0e-c993761fcb98" providerId="ADAL" clId="{7C1744B7-39EF-4832-A48B-A6CABA8D8ECF}" dt="2024-11-25T01:02:10.120" v="9" actId="20577"/>
      <pc:docMkLst>
        <pc:docMk/>
      </pc:docMkLst>
      <pc:sldChg chg="modSp mod">
        <pc:chgData name="Αθανάσιος Δέλιος" userId="80b1b4f8-4d3b-43bd-ac0e-c993761fcb98" providerId="ADAL" clId="{7C1744B7-39EF-4832-A48B-A6CABA8D8ECF}" dt="2024-11-25T01:02:10.120" v="9" actId="20577"/>
        <pc:sldMkLst>
          <pc:docMk/>
          <pc:sldMk cId="2239912127" sldId="268"/>
        </pc:sldMkLst>
        <pc:spChg chg="mod">
          <ac:chgData name="Αθανάσιος Δέλιος" userId="80b1b4f8-4d3b-43bd-ac0e-c993761fcb98" providerId="ADAL" clId="{7C1744B7-39EF-4832-A48B-A6CABA8D8ECF}" dt="2024-11-25T01:02:10.120" v="9" actId="20577"/>
          <ac:spMkLst>
            <pc:docMk/>
            <pc:sldMk cId="2239912127" sldId="268"/>
            <ac:spMk id="3" creationId="{02A092A1-6C14-1A70-D0CB-F59B65E6705D}"/>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5923F103-BC34-4FE4-A40E-EDDEECFDA5D0}" type="datetimeFigureOut">
              <a:rPr lang="en-US" smtClean="0"/>
              <a:pPr/>
              <a:t>11/25/2024</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a:t>
              </a:t>
            </a:r>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6478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Πανοραμική εικόνα με λεζάντα">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923A1CC3-2375-41D4-9E03-427CAF2A4C1A}" type="datetimeFigureOut">
              <a:rPr lang="en-US" smtClean="0"/>
              <a:t>11/25/2024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029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AFF16868-8199-4C2C-A5B1-63AEE139F88E}" type="datetimeFigureOut">
              <a:rPr lang="en-US" smtClean="0"/>
              <a:t>11/25/2024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21961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l-GR"/>
              <a:t>Κάντε κλικ για να επεξεργαστείτε τον τίτλο υποδείγματος</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l-GR"/>
              <a:t>Στυλ κειμένου υποδείγματος</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2BE451C3-0FF4-47C4-B829-773ADF60F88C}" type="datetimeFigureOut">
              <a:rPr lang="en-US" smtClean="0"/>
              <a:t>11/25/2024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774366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C12C299-16B2-4475-990D-751901EACC14}" type="datetimeFigureOut">
              <a:rPr lang="en-US" smtClean="0"/>
              <a:t>11/25/2024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4959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smtClean="0"/>
              <a:t>11/25/2024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42581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smtClean="0"/>
              <a:t>11/25/2024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49728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3086D93-FCAC-47E0-A2EE-787E62CA814C}" type="datetimeFigureOut">
              <a:rPr lang="en-US" smtClean="0"/>
              <a:t>11/25/2024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57467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DA879A6-0FD0-4734-A311-86BFCA472E6E}" type="datetimeFigureOut">
              <a:rPr lang="en-US" smtClean="0"/>
              <a:t>11/25/2024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1750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smtClean="0"/>
              <a:t>11/25/2024</a:t>
            </a:fld>
            <a:endParaRPr lang="en-US" dirty="0"/>
          </a:p>
        </p:txBody>
      </p:sp>
      <p:sp>
        <p:nvSpPr>
          <p:cNvPr id="5" name="Footer Placeholder 4"/>
          <p:cNvSpPr>
            <a:spLocks noGrp="1"/>
          </p:cNvSpPr>
          <p:nvPr>
            <p:ph type="ftr" sz="quarter" idx="11"/>
          </p:nvPr>
        </p:nvSpPr>
        <p:spPr/>
        <p:txBody>
          <a:bodyPr/>
          <a:lstStyle>
            <a:lvl1pPr>
              <a:defRPr sz="1000" b="1"/>
            </a:lvl1pPr>
          </a:lstStyle>
          <a:p>
            <a:r>
              <a:rPr lang="en-US"/>
              <a:t>
              </a:t>
            </a: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70209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F34E6425-0181-43F2-84FC-787E803FD2F8}" type="datetimeFigureOut">
              <a:rPr lang="en-US" smtClean="0"/>
              <a:t>11/25/2024</a:t>
            </a:fld>
            <a:endParaRPr lang="en-US" dirty="0"/>
          </a:p>
        </p:txBody>
      </p:sp>
      <p:sp>
        <p:nvSpPr>
          <p:cNvPr id="5" name="Footer Placeholder 4"/>
          <p:cNvSpPr>
            <a:spLocks noGrp="1"/>
          </p:cNvSpPr>
          <p:nvPr>
            <p:ph type="ftr" sz="quarter" idx="11"/>
          </p:nvPr>
        </p:nvSpPr>
        <p:spPr/>
        <p:txBody>
          <a:bodyPr/>
          <a:lstStyle>
            <a:lvl1pPr>
              <a:defRPr sz="1000" b="1"/>
            </a:lvl1pPr>
          </a:lstStyle>
          <a:p>
            <a:r>
              <a:rPr lang="en-US"/>
              <a:t>
              </a:t>
            </a:r>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95186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11/25/2024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7900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smtClean="0"/>
              <a:t>11/25/2024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42473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11/25/2024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84498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11/25/2024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7591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76E86A4C-8E40-4F87-A4F0-01A0687C5742}" type="datetimeFigureOut">
              <a:rPr lang="en-US" smtClean="0"/>
              <a:t>11/25/2024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9475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5E72C73-2D91-4E12-BA25-F0AA0C03599B}" type="datetimeFigureOut">
              <a:rPr lang="en-US" smtClean="0"/>
              <a:t>11/25/2024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47558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2BE451C3-0FF4-47C4-B829-773ADF60F88C}" type="datetimeFigureOut">
              <a:rPr lang="en-US" smtClean="0"/>
              <a:t>11/25/2024</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a:t>
              </a:t>
            </a:r>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51917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9A57CB-5A22-EF0D-5288-78735F3E0D55}"/>
              </a:ext>
            </a:extLst>
          </p:cNvPr>
          <p:cNvSpPr>
            <a:spLocks noGrp="1"/>
          </p:cNvSpPr>
          <p:nvPr>
            <p:ph type="ctrTitle"/>
          </p:nvPr>
        </p:nvSpPr>
        <p:spPr>
          <a:xfrm>
            <a:off x="1154955" y="2099733"/>
            <a:ext cx="8825658" cy="2677648"/>
          </a:xfrm>
        </p:spPr>
        <p:txBody>
          <a:bodyPr/>
          <a:lstStyle/>
          <a:p>
            <a:r>
              <a:rPr lang="el-GR" dirty="0"/>
              <a:t>ΥΠΟΧΡΕΩΣΕΙΣ ΑΘΗΝΑΙΟΥ ΠΟΛΙΤΗ</a:t>
            </a:r>
          </a:p>
        </p:txBody>
      </p:sp>
      <p:sp>
        <p:nvSpPr>
          <p:cNvPr id="5" name="Υπότιτλος 4">
            <a:extLst>
              <a:ext uri="{FF2B5EF4-FFF2-40B4-BE49-F238E27FC236}">
                <a16:creationId xmlns:a16="http://schemas.microsoft.com/office/drawing/2014/main" id="{4158A5A1-EA87-8079-0C69-B24EDE2FF55B}"/>
              </a:ext>
            </a:extLst>
          </p:cNvPr>
          <p:cNvSpPr>
            <a:spLocks noGrp="1"/>
          </p:cNvSpPr>
          <p:nvPr>
            <p:ph type="subTitle" idx="1"/>
          </p:nvPr>
        </p:nvSpPr>
        <p:spPr/>
        <p:txBody>
          <a:bodyPr>
            <a:normAutofit/>
          </a:bodyPr>
          <a:lstStyle/>
          <a:p>
            <a:r>
              <a:rPr lang="el-GR" sz="1000" dirty="0"/>
              <a:t>2024</a:t>
            </a:r>
          </a:p>
        </p:txBody>
      </p:sp>
    </p:spTree>
    <p:extLst>
      <p:ext uri="{BB962C8B-B14F-4D97-AF65-F5344CB8AC3E}">
        <p14:creationId xmlns:p14="http://schemas.microsoft.com/office/powerpoint/2010/main" val="1317383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C1C3D9-75DA-FB13-8D31-1C5CFF755202}"/>
              </a:ext>
            </a:extLst>
          </p:cNvPr>
          <p:cNvSpPr>
            <a:spLocks noGrp="1"/>
          </p:cNvSpPr>
          <p:nvPr>
            <p:ph type="title"/>
          </p:nvPr>
        </p:nvSpPr>
        <p:spPr/>
        <p:txBody>
          <a:bodyPr/>
          <a:lstStyle/>
          <a:p>
            <a:pPr algn="ctr"/>
            <a:r>
              <a:rPr lang="el-GR" dirty="0"/>
              <a:t>ΛΕΙΤΟΥΡΓΙΕΣ ΠΟΛΙΤΙΣΤΙΚΕΣ </a:t>
            </a:r>
          </a:p>
        </p:txBody>
      </p:sp>
      <p:sp>
        <p:nvSpPr>
          <p:cNvPr id="3" name="Θέση περιεχομένου 2">
            <a:extLst>
              <a:ext uri="{FF2B5EF4-FFF2-40B4-BE49-F238E27FC236}">
                <a16:creationId xmlns:a16="http://schemas.microsoft.com/office/drawing/2014/main" id="{748647DD-7507-017D-3DD8-41A498D1C4E2}"/>
              </a:ext>
            </a:extLst>
          </p:cNvPr>
          <p:cNvSpPr>
            <a:spLocks noGrp="1"/>
          </p:cNvSpPr>
          <p:nvPr>
            <p:ph idx="1"/>
          </p:nvPr>
        </p:nvSpPr>
        <p:spPr/>
        <p:txBody>
          <a:bodyPr>
            <a:normAutofit lnSpcReduction="10000"/>
          </a:bodyPr>
          <a:lstStyle/>
          <a:p>
            <a:pPr algn="just"/>
            <a:r>
              <a:rPr lang="el-GR" dirty="0">
                <a:latin typeface="Book Antiqua" panose="02040602050305030304" pitchFamily="18" charset="0"/>
              </a:rPr>
              <a:t>ΧΟΡΗΓΙΑ ΠΟΥ ΑΦΟΡΟΥΣΕ ΤΟΥΣ ΔΡΑΜΑΤΙΚΟΥΣ Ή ΚΩΜΙΚΟΥΣ ΑΓΩΝΕΣ ΤΗΣ ΠΟΛΗΣ</a:t>
            </a:r>
          </a:p>
          <a:p>
            <a:pPr algn="just"/>
            <a:r>
              <a:rPr lang="el-GR" dirty="0">
                <a:latin typeface="Book Antiqua" panose="02040602050305030304" pitchFamily="18" charset="0"/>
              </a:rPr>
              <a:t>ΧΟΡΗΓΟΣ ΣΤΙΣ ΥΠΟΛΟΙΠΕΣ ΘΡΗΣΚΕΥΤΙΚΕΣ ΕΚΔΗΛΩΣΕΙΣ ΤΗΣ ΠΟΛΗΣ ΔΗΜΟΣΘΕΝΗΣ 21. </a:t>
            </a:r>
            <a:r>
              <a:rPr lang="el-GR" i="1" dirty="0">
                <a:latin typeface="Book Antiqua" panose="02040602050305030304" pitchFamily="18" charset="0"/>
              </a:rPr>
              <a:t>Κατά Μειδία </a:t>
            </a:r>
            <a:r>
              <a:rPr lang="el-GR" dirty="0">
                <a:latin typeface="Book Antiqua" panose="02040602050305030304" pitchFamily="18" charset="0"/>
              </a:rPr>
              <a:t>13 &amp; ΙΣΑΙΟΣ 7. </a:t>
            </a:r>
            <a:r>
              <a:rPr lang="el-GR" i="1" dirty="0">
                <a:latin typeface="Book Antiqua" panose="02040602050305030304" pitchFamily="18" charset="0"/>
              </a:rPr>
              <a:t>Περί Απολλόδωρου κλήρου </a:t>
            </a:r>
            <a:r>
              <a:rPr lang="el-GR" dirty="0">
                <a:latin typeface="Book Antiqua" panose="02040602050305030304" pitchFamily="18" charset="0"/>
              </a:rPr>
              <a:t>40</a:t>
            </a:r>
          </a:p>
          <a:p>
            <a:pPr algn="just"/>
            <a:r>
              <a:rPr lang="el-GR" i="1" dirty="0">
                <a:latin typeface="Book Antiqua" panose="02040602050305030304" pitchFamily="18" charset="0"/>
              </a:rPr>
              <a:t>ΕΣΤΙΑΣΗ</a:t>
            </a:r>
            <a:r>
              <a:rPr lang="el-GR" dirty="0">
                <a:latin typeface="Book Antiqua" panose="02040602050305030304" pitchFamily="18" charset="0"/>
              </a:rPr>
              <a:t> ΠΟΛΙΤΕΣ ΧΡΗΜΑΤΟΔΟΤΟΥΣΑΝ ΤΑ ΔΕΙΠΝΑ ΤΩΝ ΦΥΛΩΝ ΓΙΑ ΤΙΣ ΘΡΗΣΚΕΥΤΙΚΕΣ ΥΠΟΧΡΕΩΣΕΙΣ ΔΗΜΟΣΘΕΝΗΣ </a:t>
            </a:r>
            <a:r>
              <a:rPr lang="el-GR" i="1" dirty="0">
                <a:latin typeface="Book Antiqua" panose="02040602050305030304" pitchFamily="18" charset="0"/>
              </a:rPr>
              <a:t>Προς </a:t>
            </a:r>
            <a:r>
              <a:rPr lang="el-GR" i="1" dirty="0" err="1">
                <a:latin typeface="Book Antiqua" panose="02040602050305030304" pitchFamily="18" charset="0"/>
              </a:rPr>
              <a:t>Βοιωτόν</a:t>
            </a:r>
            <a:r>
              <a:rPr lang="el-GR" i="1" dirty="0">
                <a:latin typeface="Book Antiqua" panose="02040602050305030304" pitchFamily="18" charset="0"/>
              </a:rPr>
              <a:t> περί του ονόματος </a:t>
            </a:r>
            <a:r>
              <a:rPr lang="el-GR" dirty="0">
                <a:latin typeface="Book Antiqua" panose="02040602050305030304" pitchFamily="18" charset="0"/>
              </a:rPr>
              <a:t>7</a:t>
            </a:r>
          </a:p>
          <a:p>
            <a:pPr algn="just"/>
            <a:r>
              <a:rPr lang="el-GR" i="1" dirty="0">
                <a:latin typeface="Book Antiqua" panose="02040602050305030304" pitchFamily="18" charset="0"/>
              </a:rPr>
              <a:t>ΑΡΧΙΘΕΩΡΙΑ </a:t>
            </a:r>
            <a:r>
              <a:rPr lang="el-GR" dirty="0">
                <a:latin typeface="Book Antiqua" panose="02040602050305030304" pitchFamily="18" charset="0"/>
              </a:rPr>
              <a:t>ΠΟΛΙΤΙΚΟ ΧΑΡΑΚΤΗΡΑ ΠΛΟΥΤΑΡΧΟΥ </a:t>
            </a:r>
            <a:r>
              <a:rPr lang="el-GR" i="1" dirty="0">
                <a:latin typeface="Book Antiqua" panose="02040602050305030304" pitchFamily="18" charset="0"/>
              </a:rPr>
              <a:t>Νικίας</a:t>
            </a:r>
            <a:r>
              <a:rPr lang="el-GR" dirty="0">
                <a:latin typeface="Book Antiqua" panose="02040602050305030304" pitchFamily="18" charset="0"/>
              </a:rPr>
              <a:t> 3</a:t>
            </a:r>
          </a:p>
          <a:p>
            <a:pPr algn="just"/>
            <a:r>
              <a:rPr lang="el-GR" i="1" dirty="0">
                <a:latin typeface="Book Antiqua" panose="02040602050305030304" pitchFamily="18" charset="0"/>
              </a:rPr>
              <a:t>ΓΥΜΝΑΣΙΑΡΧΙΑ </a:t>
            </a:r>
            <a:r>
              <a:rPr lang="el-GR" dirty="0">
                <a:latin typeface="Book Antiqua" panose="02040602050305030304" pitchFamily="18" charset="0"/>
              </a:rPr>
              <a:t>ΑΦΟΡΑ ΤΗ ΧΡΗΜΑΤΟΔΟΤΗΣΗ, ΤΗΝ ΕΚΠΑΙΔΕΥΣΗ ΚΑΙ ΤΗ ΣΥΝΟΔΕΙΑ ΝΕΩΝ ΣΕ ΠΑΝΕΛΛΗΝΙΟΥΣ ΑΓΩΝΕΣ ΙΣΑΙΟΣ 6. </a:t>
            </a:r>
            <a:r>
              <a:rPr lang="el-GR" i="1" dirty="0">
                <a:latin typeface="Book Antiqua" panose="02040602050305030304" pitchFamily="18" charset="0"/>
              </a:rPr>
              <a:t>Περί του </a:t>
            </a:r>
            <a:r>
              <a:rPr lang="el-GR" i="1" dirty="0" err="1">
                <a:latin typeface="Book Antiqua" panose="02040602050305030304" pitchFamily="18" charset="0"/>
              </a:rPr>
              <a:t>Φιλοκτήμονος</a:t>
            </a:r>
            <a:r>
              <a:rPr lang="el-GR" i="1" dirty="0">
                <a:latin typeface="Book Antiqua" panose="02040602050305030304" pitchFamily="18" charset="0"/>
              </a:rPr>
              <a:t> κλήρου </a:t>
            </a:r>
            <a:r>
              <a:rPr lang="el-GR" dirty="0">
                <a:latin typeface="Book Antiqua" panose="02040602050305030304" pitchFamily="18" charset="0"/>
              </a:rPr>
              <a:t>60</a:t>
            </a:r>
          </a:p>
        </p:txBody>
      </p:sp>
    </p:spTree>
    <p:extLst>
      <p:ext uri="{BB962C8B-B14F-4D97-AF65-F5344CB8AC3E}">
        <p14:creationId xmlns:p14="http://schemas.microsoft.com/office/powerpoint/2010/main" val="4121610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8C0E74-2659-6EDB-2181-78E7372F0F75}"/>
              </a:ext>
            </a:extLst>
          </p:cNvPr>
          <p:cNvSpPr>
            <a:spLocks noGrp="1"/>
          </p:cNvSpPr>
          <p:nvPr>
            <p:ph type="title"/>
          </p:nvPr>
        </p:nvSpPr>
        <p:spPr/>
        <p:txBody>
          <a:bodyPr/>
          <a:lstStyle/>
          <a:p>
            <a:pPr algn="ctr"/>
            <a:r>
              <a:rPr lang="el-GR" dirty="0"/>
              <a:t>ΣΤΡΑΤΙΩΤΙΚΟΥ ΧΑΡΑΚΤΗΡΑ ΛΕΙΤΟΥΡΓΙΕΣ</a:t>
            </a:r>
          </a:p>
        </p:txBody>
      </p:sp>
      <p:sp>
        <p:nvSpPr>
          <p:cNvPr id="3" name="Θέση περιεχομένου 2">
            <a:extLst>
              <a:ext uri="{FF2B5EF4-FFF2-40B4-BE49-F238E27FC236}">
                <a16:creationId xmlns:a16="http://schemas.microsoft.com/office/drawing/2014/main" id="{30FFE3E7-75BA-D7F2-B7E6-1183AC039811}"/>
              </a:ext>
            </a:extLst>
          </p:cNvPr>
          <p:cNvSpPr>
            <a:spLocks noGrp="1"/>
          </p:cNvSpPr>
          <p:nvPr>
            <p:ph idx="1"/>
          </p:nvPr>
        </p:nvSpPr>
        <p:spPr/>
        <p:txBody>
          <a:bodyPr/>
          <a:lstStyle/>
          <a:p>
            <a:pPr algn="just"/>
            <a:r>
              <a:rPr lang="el-GR" i="1" dirty="0">
                <a:latin typeface="Book Antiqua" panose="02040602050305030304" pitchFamily="18" charset="0"/>
              </a:rPr>
              <a:t>ΤΡΙΗΡΑΡΧΙΑ </a:t>
            </a:r>
            <a:r>
              <a:rPr lang="el-GR" dirty="0">
                <a:latin typeface="Book Antiqua" panose="02040602050305030304" pitchFamily="18" charset="0"/>
              </a:rPr>
              <a:t>ΑΦΟΡΑ ΤΟΝ ΕΞΟΠΛΙΣΜΟ ΚΑΙ ΤΗΝ ΣΥΝΤΗΡΗΣΗ ΜΙΑΣ ΤΡΙΗΡΟΥΣ ΓΙΑ ΈΝΑ ΕΤΟΣ ΑΠΌ ΈΝΑΝ ΑΘΗΝΑΙΟ ΠΟΛΙΤΗ </a:t>
            </a:r>
          </a:p>
          <a:p>
            <a:pPr algn="just"/>
            <a:r>
              <a:rPr lang="el-GR" dirty="0">
                <a:latin typeface="Book Antiqua" panose="02040602050305030304" pitchFamily="18" charset="0"/>
              </a:rPr>
              <a:t>ΤΟ ΕΤΗΣΙΟ ΕΠΙΒΕΒΑΙΩΝΕΤΑΙ ΑΠΌ ΤΟ ΓΕΡΟ-ΟΛΙΓΑΡΧΙΚΟ </a:t>
            </a:r>
            <a:r>
              <a:rPr lang="el-GR" i="1" dirty="0">
                <a:latin typeface="Book Antiqua" panose="02040602050305030304" pitchFamily="18" charset="0"/>
              </a:rPr>
              <a:t>Αθηναίων Πολιτεία</a:t>
            </a:r>
            <a:r>
              <a:rPr lang="el-GR" dirty="0">
                <a:latin typeface="Book Antiqua" panose="02040602050305030304" pitchFamily="18" charset="0"/>
              </a:rPr>
              <a:t> 3</a:t>
            </a:r>
          </a:p>
          <a:p>
            <a:pPr algn="just"/>
            <a:r>
              <a:rPr lang="el-GR" dirty="0">
                <a:latin typeface="Book Antiqua" panose="02040602050305030304" pitchFamily="18" charset="0"/>
              </a:rPr>
              <a:t>ΩΣ ΘΕΣΜΟΣ ΑΠΟΔΙΔΕΤΑΙ ΣΤΟ ΚΛΕΙΣΘΕΝΗ ΚΑΙ ΓΝΩΡΙΣΕ ΑΝΘΙΣΗ ΤΗΝ ΠΕΡΙΟΔΟ ΤΩΝ ΠΕΡΣΙΚΩΝ ΠΟΛΕΜΩΝ</a:t>
            </a:r>
          </a:p>
          <a:p>
            <a:pPr algn="just"/>
            <a:r>
              <a:rPr lang="el-GR" dirty="0">
                <a:latin typeface="Book Antiqua" panose="02040602050305030304" pitchFamily="18" charset="0"/>
              </a:rPr>
              <a:t>ΛΟΓΩ ΤΩΝ ΟΙΚΟΝΟΜΙΚΩΝ ΠΡΟΒΛΗΜΑΤΩΝ ΕΙΣΗΧΘΗ Η ΣΥΝΤΡΙΗΡΑΡΧΙΑ ΔΗΜΟΣΘΕΝΗΣ 21. </a:t>
            </a:r>
            <a:r>
              <a:rPr lang="el-GR" i="1" dirty="0">
                <a:latin typeface="Book Antiqua" panose="02040602050305030304" pitchFamily="18" charset="0"/>
              </a:rPr>
              <a:t>Κατά Μειδία 154 </a:t>
            </a:r>
            <a:r>
              <a:rPr lang="el-GR" dirty="0">
                <a:latin typeface="Book Antiqua" panose="02040602050305030304" pitchFamily="18" charset="0"/>
              </a:rPr>
              <a:t>&amp;   ΙΣΑΙΟΣ 5. </a:t>
            </a:r>
            <a:r>
              <a:rPr lang="el-GR" i="1" dirty="0">
                <a:latin typeface="Book Antiqua" panose="02040602050305030304" pitchFamily="18" charset="0"/>
              </a:rPr>
              <a:t>Περί του </a:t>
            </a:r>
            <a:r>
              <a:rPr lang="el-GR" i="1" dirty="0" err="1">
                <a:latin typeface="Book Antiqua" panose="02040602050305030304" pitchFamily="18" charset="0"/>
              </a:rPr>
              <a:t>Δικαιογένους</a:t>
            </a:r>
            <a:r>
              <a:rPr lang="el-GR" i="1" dirty="0">
                <a:latin typeface="Book Antiqua" panose="02040602050305030304" pitchFamily="18" charset="0"/>
              </a:rPr>
              <a:t> κλήρου</a:t>
            </a:r>
            <a:r>
              <a:rPr lang="el-GR" dirty="0">
                <a:latin typeface="Book Antiqua" panose="02040602050305030304" pitchFamily="18" charset="0"/>
              </a:rPr>
              <a:t> 36</a:t>
            </a:r>
          </a:p>
        </p:txBody>
      </p:sp>
    </p:spTree>
    <p:extLst>
      <p:ext uri="{BB962C8B-B14F-4D97-AF65-F5344CB8AC3E}">
        <p14:creationId xmlns:p14="http://schemas.microsoft.com/office/powerpoint/2010/main" val="781511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49506F-33ED-3CB2-EFD9-AADA0C99D827}"/>
              </a:ext>
            </a:extLst>
          </p:cNvPr>
          <p:cNvSpPr>
            <a:spLocks noGrp="1"/>
          </p:cNvSpPr>
          <p:nvPr>
            <p:ph type="title"/>
          </p:nvPr>
        </p:nvSpPr>
        <p:spPr/>
        <p:txBody>
          <a:bodyPr/>
          <a:lstStyle/>
          <a:p>
            <a:pPr algn="ctr"/>
            <a:r>
              <a:rPr lang="el-GR" dirty="0"/>
              <a:t>ΕΠΙΛΟΓΗ ΤΡΙΗΡΑΡΧΩΝ </a:t>
            </a:r>
          </a:p>
        </p:txBody>
      </p:sp>
      <p:sp>
        <p:nvSpPr>
          <p:cNvPr id="3" name="Θέση περιεχομένου 2">
            <a:extLst>
              <a:ext uri="{FF2B5EF4-FFF2-40B4-BE49-F238E27FC236}">
                <a16:creationId xmlns:a16="http://schemas.microsoft.com/office/drawing/2014/main" id="{DF843E1E-822A-F6E4-965A-0BED942E1927}"/>
              </a:ext>
            </a:extLst>
          </p:cNvPr>
          <p:cNvSpPr>
            <a:spLocks noGrp="1"/>
          </p:cNvSpPr>
          <p:nvPr>
            <p:ph idx="1"/>
          </p:nvPr>
        </p:nvSpPr>
        <p:spPr/>
        <p:txBody>
          <a:bodyPr/>
          <a:lstStyle/>
          <a:p>
            <a:pPr algn="just"/>
            <a:r>
              <a:rPr lang="el-GR" i="1" dirty="0">
                <a:latin typeface="Book Antiqua" panose="02040602050305030304" pitchFamily="18" charset="0"/>
              </a:rPr>
              <a:t>Έναν στρατηγό για τις συμμορίες, ο οποίος επιλέγει τους τριηράρχους και διενεργεί για  λογαριασμό τους τις ανταλλαγές περιουσιών και εισάγει στο δικαστήριο τις σχετικές με τις ανταλλαγές διαφορές τους και τους υπόλοιπους στρατηγούς τους αξιοποιούν για αποστολές ανάλογα με τις τρέχουσες ανάγκες. </a:t>
            </a:r>
            <a:r>
              <a:rPr lang="el-GR" dirty="0">
                <a:latin typeface="Book Antiqua" panose="02040602050305030304" pitchFamily="18" charset="0"/>
              </a:rPr>
              <a:t>[ΑΡΙΣΤΟΤΕΛΟΥΣ] </a:t>
            </a:r>
            <a:r>
              <a:rPr lang="el-GR" i="1" dirty="0">
                <a:latin typeface="Book Antiqua" panose="02040602050305030304" pitchFamily="18" charset="0"/>
              </a:rPr>
              <a:t>Αθηναίων Πολιτεία 61</a:t>
            </a:r>
          </a:p>
          <a:p>
            <a:pPr algn="just"/>
            <a:r>
              <a:rPr lang="el-GR" dirty="0">
                <a:latin typeface="Book Antiqua" panose="02040602050305030304" pitchFamily="18" charset="0"/>
              </a:rPr>
              <a:t>ΣΤΟ ΤΕΛΟΣ ΤΗΣ ΤΡΙΗΡΑΡΧΙΑΣ ΑΚΟΛΟΥΘΟΥΣΕ ΛΟΓΟΔΟΣΙΑ</a:t>
            </a:r>
          </a:p>
          <a:p>
            <a:pPr marL="0" indent="0" algn="just">
              <a:buNone/>
            </a:pPr>
            <a:endParaRPr lang="el-GR" i="1" dirty="0">
              <a:latin typeface="Book Antiqua" panose="02040602050305030304" pitchFamily="18" charset="0"/>
            </a:endParaRPr>
          </a:p>
        </p:txBody>
      </p:sp>
    </p:spTree>
    <p:extLst>
      <p:ext uri="{BB962C8B-B14F-4D97-AF65-F5344CB8AC3E}">
        <p14:creationId xmlns:p14="http://schemas.microsoft.com/office/powerpoint/2010/main" val="2841348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0DBD41-201D-E88D-74D0-BBAB76048B34}"/>
              </a:ext>
            </a:extLst>
          </p:cNvPr>
          <p:cNvSpPr>
            <a:spLocks noGrp="1"/>
          </p:cNvSpPr>
          <p:nvPr>
            <p:ph type="title"/>
          </p:nvPr>
        </p:nvSpPr>
        <p:spPr/>
        <p:txBody>
          <a:bodyPr/>
          <a:lstStyle/>
          <a:p>
            <a:pPr algn="ctr"/>
            <a:r>
              <a:rPr lang="el-GR" dirty="0"/>
              <a:t>ΣΥΜΜΟΡΙΕΣ</a:t>
            </a:r>
          </a:p>
        </p:txBody>
      </p:sp>
      <p:sp>
        <p:nvSpPr>
          <p:cNvPr id="3" name="Θέση περιεχομένου 2">
            <a:extLst>
              <a:ext uri="{FF2B5EF4-FFF2-40B4-BE49-F238E27FC236}">
                <a16:creationId xmlns:a16="http://schemas.microsoft.com/office/drawing/2014/main" id="{02A092A1-6C14-1A70-D0CB-F59B65E6705D}"/>
              </a:ext>
            </a:extLst>
          </p:cNvPr>
          <p:cNvSpPr>
            <a:spLocks noGrp="1"/>
          </p:cNvSpPr>
          <p:nvPr>
            <p:ph idx="1"/>
          </p:nvPr>
        </p:nvSpPr>
        <p:spPr/>
        <p:txBody>
          <a:bodyPr/>
          <a:lstStyle/>
          <a:p>
            <a:pPr algn="just"/>
            <a:r>
              <a:rPr lang="el-GR" dirty="0">
                <a:latin typeface="Book Antiqua" panose="02040602050305030304" pitchFamily="18" charset="0"/>
              </a:rPr>
              <a:t>ΤΟ 358/7 π.Χ. ΕΙΣΗΧΘΗ ΜΕ ΨΗΦΙΣΜΑ ΤΟΥ ΠΕΡΙΑΝΔΡΟΥ Ο ΝΟΜΟΣ ΤΩΝ </a:t>
            </a:r>
            <a:r>
              <a:rPr lang="el-GR" i="1" dirty="0">
                <a:latin typeface="Book Antiqua" panose="02040602050305030304" pitchFamily="18" charset="0"/>
              </a:rPr>
              <a:t>ΣΥΜΜΟΡΙΩΝ</a:t>
            </a:r>
          </a:p>
          <a:p>
            <a:pPr algn="just"/>
            <a:r>
              <a:rPr lang="el-GR" dirty="0">
                <a:latin typeface="Book Antiqua" panose="02040602050305030304" pitchFamily="18" charset="0"/>
              </a:rPr>
              <a:t>ΠΛΕΟΝ 1200 ΘΑ ΗΤΑΝ ΑΥΤΟΙ ΟΙ ΟΠΟΙΟΙ ΘΑ ΕΚΤΕΛΟΥΣΑΝ ΤΙΣ </a:t>
            </a:r>
            <a:r>
              <a:rPr lang="el-GR" i="1" dirty="0">
                <a:latin typeface="Book Antiqua" panose="02040602050305030304" pitchFamily="18" charset="0"/>
              </a:rPr>
              <a:t>ΛΕΙΤΟΥΡΓΙΕΣ </a:t>
            </a:r>
          </a:p>
          <a:p>
            <a:pPr algn="just"/>
            <a:r>
              <a:rPr lang="el-GR" dirty="0">
                <a:latin typeface="Book Antiqua" panose="02040602050305030304" pitchFamily="18" charset="0"/>
              </a:rPr>
              <a:t>ΟΙ ΦΟΡΟΛΟΓΟΥΜΕΝΟΙ ΕΙΧΑΝ ΚΑΤΑΝΕΜΗΘΕΙ ΣΕ 100 ΟΜΑΔΕΣ ΤΙΣ ΣΥΜΜΟΡΙΕΣ </a:t>
            </a:r>
          </a:p>
          <a:p>
            <a:pPr algn="just"/>
            <a:r>
              <a:rPr lang="el-GR" dirty="0">
                <a:latin typeface="Book Antiqua" panose="02040602050305030304" pitchFamily="18" charset="0"/>
              </a:rPr>
              <a:t>ΟΙ 300 ΠΙΟ ΠΛΟΥΣΙΟΙ ΗΤΑΝ ΕΠΙΚΕΦΑΛΗΣ ΑΥΤΟΥ ΤΟΥ ΣΥΣΤΗΜΑΤΟΣ </a:t>
            </a:r>
          </a:p>
        </p:txBody>
      </p:sp>
    </p:spTree>
    <p:extLst>
      <p:ext uri="{BB962C8B-B14F-4D97-AF65-F5344CB8AC3E}">
        <p14:creationId xmlns:p14="http://schemas.microsoft.com/office/powerpoint/2010/main" val="2239912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1F6D9E-BB1B-C310-32D7-D17E32C647FA}"/>
              </a:ext>
            </a:extLst>
          </p:cNvPr>
          <p:cNvSpPr>
            <a:spLocks noGrp="1"/>
          </p:cNvSpPr>
          <p:nvPr>
            <p:ph type="title"/>
          </p:nvPr>
        </p:nvSpPr>
        <p:spPr/>
        <p:txBody>
          <a:bodyPr/>
          <a:lstStyle/>
          <a:p>
            <a:pPr algn="ctr"/>
            <a:r>
              <a:rPr lang="el-GR" dirty="0"/>
              <a:t>ΛΟΓΟΙ ΕΞΑΙΡΕΣΗΣ ΑΠΟ ΤΙΣ ΛΕΙΤΟΥΡΓΙΕΣ</a:t>
            </a:r>
          </a:p>
        </p:txBody>
      </p:sp>
      <p:sp>
        <p:nvSpPr>
          <p:cNvPr id="3" name="Θέση περιεχομένου 2">
            <a:extLst>
              <a:ext uri="{FF2B5EF4-FFF2-40B4-BE49-F238E27FC236}">
                <a16:creationId xmlns:a16="http://schemas.microsoft.com/office/drawing/2014/main" id="{01B8EB43-94B2-7376-58A1-82EC2D478F8B}"/>
              </a:ext>
            </a:extLst>
          </p:cNvPr>
          <p:cNvSpPr>
            <a:spLocks noGrp="1"/>
          </p:cNvSpPr>
          <p:nvPr>
            <p:ph idx="1"/>
          </p:nvPr>
        </p:nvSpPr>
        <p:spPr/>
        <p:txBody>
          <a:bodyPr/>
          <a:lstStyle/>
          <a:p>
            <a:pPr algn="just"/>
            <a:r>
              <a:rPr lang="el-GR" dirty="0">
                <a:latin typeface="Book Antiqua" panose="02040602050305030304" pitchFamily="18" charset="0"/>
              </a:rPr>
              <a:t>ΟΣΟΙ ΕΙΧΑΝ ΕΚΛΕΓΕΙ ΣΕ ΔΗΜΟΣΙΑ ΑΡΧΗ, ΕΚΤΕΛΟΥΣΑΝ Ή ΕΙΧΑΝ ΕΚΤΕΛΕΣΕΙ ΄ΛΕΙΤΟΥΡΓΙΑ ΔΗΜΟΣΘΕΝΗΣ 20. </a:t>
            </a:r>
            <a:r>
              <a:rPr lang="el-GR" i="1" dirty="0">
                <a:latin typeface="Book Antiqua" panose="02040602050305030304" pitchFamily="18" charset="0"/>
              </a:rPr>
              <a:t>Προς </a:t>
            </a:r>
            <a:r>
              <a:rPr lang="el-GR" i="1" dirty="0" err="1">
                <a:latin typeface="Book Antiqua" panose="02040602050305030304" pitchFamily="18" charset="0"/>
              </a:rPr>
              <a:t>Λεπτίνην</a:t>
            </a:r>
            <a:r>
              <a:rPr lang="el-GR" dirty="0">
                <a:latin typeface="Book Antiqua" panose="02040602050305030304" pitchFamily="18" charset="0"/>
              </a:rPr>
              <a:t> 27, ΔΗΜΟΣΘΕΝΗΣ 50. </a:t>
            </a:r>
            <a:r>
              <a:rPr lang="el-GR" i="1" dirty="0">
                <a:latin typeface="Book Antiqua" panose="02040602050305030304" pitchFamily="18" charset="0"/>
              </a:rPr>
              <a:t>Προς </a:t>
            </a:r>
            <a:r>
              <a:rPr lang="el-GR" i="1" dirty="0" err="1">
                <a:latin typeface="Book Antiqua" panose="02040602050305030304" pitchFamily="18" charset="0"/>
              </a:rPr>
              <a:t>Πολυκλέα</a:t>
            </a:r>
            <a:r>
              <a:rPr lang="el-GR" i="1" dirty="0">
                <a:latin typeface="Book Antiqua" panose="02040602050305030304" pitchFamily="18" charset="0"/>
              </a:rPr>
              <a:t> </a:t>
            </a:r>
            <a:r>
              <a:rPr lang="el-GR" dirty="0">
                <a:latin typeface="Book Antiqua" panose="02040602050305030304" pitchFamily="18" charset="0"/>
              </a:rPr>
              <a:t>9 &amp; ΔΗΜΟΣΘΕΝΗΣ 20. </a:t>
            </a:r>
            <a:r>
              <a:rPr lang="el-GR" i="1" dirty="0">
                <a:latin typeface="Book Antiqua" panose="02040602050305030304" pitchFamily="18" charset="0"/>
              </a:rPr>
              <a:t>Προς </a:t>
            </a:r>
            <a:r>
              <a:rPr lang="el-GR" i="1" dirty="0" err="1">
                <a:latin typeface="Book Antiqua" panose="02040602050305030304" pitchFamily="18" charset="0"/>
              </a:rPr>
              <a:t>Λεπτίνη</a:t>
            </a:r>
            <a:r>
              <a:rPr lang="el-GR" i="1" dirty="0">
                <a:latin typeface="Book Antiqua" panose="02040602050305030304" pitchFamily="18" charset="0"/>
              </a:rPr>
              <a:t> </a:t>
            </a:r>
            <a:r>
              <a:rPr lang="el-GR" dirty="0">
                <a:latin typeface="Book Antiqua" panose="02040602050305030304" pitchFamily="18" charset="0"/>
              </a:rPr>
              <a:t>8</a:t>
            </a:r>
          </a:p>
          <a:p>
            <a:pPr algn="just"/>
            <a:r>
              <a:rPr lang="el-GR" dirty="0">
                <a:latin typeface="Book Antiqua" panose="02040602050305030304" pitchFamily="18" charset="0"/>
              </a:rPr>
              <a:t>ΟΙ ΕΠΙΚΛΗΡΕΣ ΘΥΓΑΤΕΡΕΣ, ΤΑ ΟΡΦΑΝΑ Ή ΟΙ ΚΛΗΡΟΥΧΟΙ ΔΗΜΟΣΘΕΝΗΣ 21. </a:t>
            </a:r>
            <a:r>
              <a:rPr lang="el-GR" i="1" dirty="0">
                <a:latin typeface="Book Antiqua" panose="02040602050305030304" pitchFamily="18" charset="0"/>
              </a:rPr>
              <a:t>Κατά Μειδία </a:t>
            </a:r>
            <a:r>
              <a:rPr lang="el-GR" dirty="0">
                <a:latin typeface="Book Antiqua" panose="02040602050305030304" pitchFamily="18" charset="0"/>
              </a:rPr>
              <a:t>154, Αριστοτέλης </a:t>
            </a:r>
            <a:r>
              <a:rPr lang="el-GR" i="1" dirty="0">
                <a:latin typeface="Book Antiqua" panose="02040602050305030304" pitchFamily="18" charset="0"/>
              </a:rPr>
              <a:t>Ρητορική</a:t>
            </a:r>
            <a:r>
              <a:rPr lang="el-GR" dirty="0">
                <a:latin typeface="Book Antiqua" panose="02040602050305030304" pitchFamily="18" charset="0"/>
              </a:rPr>
              <a:t> 1399a-b, ΛΥΣΙΑΣ 32. </a:t>
            </a:r>
            <a:r>
              <a:rPr lang="el-GR" i="1" dirty="0">
                <a:latin typeface="Book Antiqua" panose="02040602050305030304" pitchFamily="18" charset="0"/>
              </a:rPr>
              <a:t>Κατά </a:t>
            </a:r>
            <a:r>
              <a:rPr lang="el-GR" i="1" dirty="0" err="1">
                <a:latin typeface="Book Antiqua" panose="02040602050305030304" pitchFamily="18" charset="0"/>
              </a:rPr>
              <a:t>Διογείτονος</a:t>
            </a:r>
            <a:r>
              <a:rPr lang="el-GR" i="1" dirty="0">
                <a:latin typeface="Book Antiqua" panose="02040602050305030304" pitchFamily="18" charset="0"/>
              </a:rPr>
              <a:t> </a:t>
            </a:r>
            <a:r>
              <a:rPr lang="el-GR" dirty="0">
                <a:latin typeface="Book Antiqua" panose="02040602050305030304" pitchFamily="18" charset="0"/>
              </a:rPr>
              <a:t>24 &amp; ΔΗΜΟΣΘΕΝΗΣ 14. </a:t>
            </a:r>
            <a:r>
              <a:rPr lang="el-GR" i="1" dirty="0">
                <a:latin typeface="Book Antiqua" panose="02040602050305030304" pitchFamily="18" charset="0"/>
              </a:rPr>
              <a:t>Περί των συμμοριών </a:t>
            </a:r>
            <a:r>
              <a:rPr lang="el-GR" dirty="0">
                <a:latin typeface="Book Antiqua" panose="02040602050305030304" pitchFamily="18" charset="0"/>
              </a:rPr>
              <a:t>16</a:t>
            </a:r>
          </a:p>
          <a:p>
            <a:pPr algn="just"/>
            <a:r>
              <a:rPr lang="el-GR" dirty="0">
                <a:latin typeface="Book Antiqua" panose="02040602050305030304" pitchFamily="18" charset="0"/>
              </a:rPr>
              <a:t>ΟΙ ΜΕΤΟΙΚΟΙ ΠΟΥ ΕΞΑΙΡΟΥΝΤΑΝ ΤΗΣ ΤΡΙΗΡΑΡΧΙΑΣ ΔΗΜΟΣΘΕΝΗΣ 20. </a:t>
            </a:r>
            <a:r>
              <a:rPr lang="el-GR" i="1" dirty="0">
                <a:latin typeface="Book Antiqua" panose="02040602050305030304" pitchFamily="18" charset="0"/>
              </a:rPr>
              <a:t>Προς </a:t>
            </a:r>
            <a:r>
              <a:rPr lang="el-GR" i="1" dirty="0" err="1">
                <a:latin typeface="Book Antiqua" panose="02040602050305030304" pitchFamily="18" charset="0"/>
              </a:rPr>
              <a:t>Λεπτίνην</a:t>
            </a:r>
            <a:r>
              <a:rPr lang="el-GR" i="1" dirty="0">
                <a:latin typeface="Book Antiqua" panose="02040602050305030304" pitchFamily="18" charset="0"/>
              </a:rPr>
              <a:t> </a:t>
            </a:r>
            <a:r>
              <a:rPr lang="el-GR" dirty="0">
                <a:latin typeface="Book Antiqua" panose="02040602050305030304" pitchFamily="18" charset="0"/>
              </a:rPr>
              <a:t>18 &amp; ΛΥΣΙΑΣ 12. </a:t>
            </a:r>
            <a:r>
              <a:rPr lang="el-GR" i="1" dirty="0">
                <a:latin typeface="Book Antiqua" panose="02040602050305030304" pitchFamily="18" charset="0"/>
              </a:rPr>
              <a:t>Κατά </a:t>
            </a:r>
            <a:r>
              <a:rPr lang="el-GR" i="1" dirty="0" err="1">
                <a:latin typeface="Book Antiqua" panose="02040602050305030304" pitchFamily="18" charset="0"/>
              </a:rPr>
              <a:t>Ερατοσθένους</a:t>
            </a:r>
            <a:r>
              <a:rPr lang="el-GR" i="1" dirty="0">
                <a:latin typeface="Book Antiqua" panose="02040602050305030304" pitchFamily="18" charset="0"/>
              </a:rPr>
              <a:t> </a:t>
            </a:r>
            <a:r>
              <a:rPr lang="el-GR" dirty="0">
                <a:latin typeface="Book Antiqua" panose="02040602050305030304" pitchFamily="18" charset="0"/>
              </a:rPr>
              <a:t>20</a:t>
            </a:r>
          </a:p>
          <a:p>
            <a:pPr algn="just"/>
            <a:r>
              <a:rPr lang="el-GR" dirty="0">
                <a:latin typeface="Book Antiqua" panose="02040602050305030304" pitchFamily="18" charset="0"/>
              </a:rPr>
              <a:t>ΕΝΣΤΑΣΕΙΣ ΕΙΣΑΓΟΝΤΑΝ ΑΠΌ ΤΟΝ ΑΡΧΟΝΤΑ ΣΤΗΝ ΗΛΙΑΙΑ [ΑΡΙΣΤΟΤΕΛΟΥΣ] </a:t>
            </a:r>
            <a:r>
              <a:rPr lang="el-GR" i="1" dirty="0">
                <a:latin typeface="Book Antiqua" panose="02040602050305030304" pitchFamily="18" charset="0"/>
              </a:rPr>
              <a:t>Αθηναίων Πολιτεία 56</a:t>
            </a:r>
          </a:p>
        </p:txBody>
      </p:sp>
    </p:spTree>
    <p:extLst>
      <p:ext uri="{BB962C8B-B14F-4D97-AF65-F5344CB8AC3E}">
        <p14:creationId xmlns:p14="http://schemas.microsoft.com/office/powerpoint/2010/main" val="2873010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E06136-FEE6-2532-7B05-9FB982C173AF}"/>
              </a:ext>
            </a:extLst>
          </p:cNvPr>
          <p:cNvSpPr>
            <a:spLocks noGrp="1"/>
          </p:cNvSpPr>
          <p:nvPr>
            <p:ph type="title"/>
          </p:nvPr>
        </p:nvSpPr>
        <p:spPr/>
        <p:txBody>
          <a:bodyPr/>
          <a:lstStyle/>
          <a:p>
            <a:pPr algn="ctr"/>
            <a:r>
              <a:rPr lang="el-GR" dirty="0"/>
              <a:t>ΑΝΤΙΔΟΣΙΣ</a:t>
            </a:r>
          </a:p>
        </p:txBody>
      </p:sp>
      <p:sp>
        <p:nvSpPr>
          <p:cNvPr id="3" name="Θέση περιεχομένου 2">
            <a:extLst>
              <a:ext uri="{FF2B5EF4-FFF2-40B4-BE49-F238E27FC236}">
                <a16:creationId xmlns:a16="http://schemas.microsoft.com/office/drawing/2014/main" id="{688AF7CD-4AAA-D7A8-3F8A-B03C76680E3F}"/>
              </a:ext>
            </a:extLst>
          </p:cNvPr>
          <p:cNvSpPr>
            <a:spLocks noGrp="1"/>
          </p:cNvSpPr>
          <p:nvPr>
            <p:ph idx="1"/>
          </p:nvPr>
        </p:nvSpPr>
        <p:spPr/>
        <p:txBody>
          <a:bodyPr>
            <a:normAutofit lnSpcReduction="10000"/>
          </a:bodyPr>
          <a:lstStyle/>
          <a:p>
            <a:r>
              <a:rPr lang="el-GR" dirty="0">
                <a:latin typeface="Book Antiqua" panose="02040602050305030304" pitchFamily="18" charset="0"/>
              </a:rPr>
              <a:t>ΑΡΜΟΔΙΟΙ ΓΙΑ ΤΗΝ ΑΝΤΙΔΟΣΙΝ ΗΤΑΝ: </a:t>
            </a:r>
          </a:p>
          <a:p>
            <a:pPr algn="just"/>
            <a:r>
              <a:rPr lang="el-GR" dirty="0">
                <a:latin typeface="Book Antiqua" panose="02040602050305030304" pitchFamily="18" charset="0"/>
              </a:rPr>
              <a:t>Ο ΕΠΩΝΥΜΟΣ ΑΡΧΟΝΤΑΣ ΓΙΑ ΤΙΣ ΛΕΙΤΟΥΡΓΙΕΣ ΚΑΙ Ο ΣΤΡΑΤΗΓΟΣ ΓΙΑ ΤΗΝ ΤΡΙΗΡΑΡΧΙΑ [ΑΡΙΣΤΟΤΕΛΟΥΣ] </a:t>
            </a:r>
            <a:r>
              <a:rPr lang="el-GR" i="1" dirty="0">
                <a:latin typeface="Book Antiqua" panose="02040602050305030304" pitchFamily="18" charset="0"/>
              </a:rPr>
              <a:t>Αθηναίων Πολιτεία </a:t>
            </a:r>
            <a:r>
              <a:rPr lang="el-GR" dirty="0">
                <a:latin typeface="Book Antiqua" panose="02040602050305030304" pitchFamily="18" charset="0"/>
              </a:rPr>
              <a:t>56 &amp; 61</a:t>
            </a:r>
          </a:p>
          <a:p>
            <a:pPr algn="just"/>
            <a:r>
              <a:rPr lang="el-GR" dirty="0">
                <a:latin typeface="Book Antiqua" panose="02040602050305030304" pitchFamily="18" charset="0"/>
              </a:rPr>
              <a:t>Ο ΑΓΩΝΑΣ ΗΤΑΝ ΙΔΙΩΤΙΚΟΣ</a:t>
            </a:r>
          </a:p>
          <a:p>
            <a:pPr algn="just"/>
            <a:r>
              <a:rPr lang="el-GR" dirty="0">
                <a:latin typeface="Book Antiqua" panose="02040602050305030304" pitchFamily="18" charset="0"/>
              </a:rPr>
              <a:t>ΕΚΚΙΝΟΥΣΕ ΣΥΓΚΕΚΡΙΜΕΝΗ ΜΕΡΑ ΕΝΩΠΙΟΝ ΤΟΥ ΑΡΧΟΝΤΑ Ή ΤΟΥ ΣΤΡΑΤΗΓΟΥ ΔΗΜΟΣΘΕΝΗΣ 42. </a:t>
            </a:r>
            <a:r>
              <a:rPr lang="el-GR" i="1" dirty="0">
                <a:latin typeface="Book Antiqua" panose="02040602050305030304" pitchFamily="18" charset="0"/>
              </a:rPr>
              <a:t>Προς </a:t>
            </a:r>
            <a:r>
              <a:rPr lang="el-GR" i="1" dirty="0" err="1">
                <a:latin typeface="Book Antiqua" panose="02040602050305030304" pitchFamily="18" charset="0"/>
              </a:rPr>
              <a:t>Φαίνιππον</a:t>
            </a:r>
            <a:r>
              <a:rPr lang="el-GR" i="1" dirty="0">
                <a:latin typeface="Book Antiqua" panose="02040602050305030304" pitchFamily="18" charset="0"/>
              </a:rPr>
              <a:t> </a:t>
            </a:r>
            <a:r>
              <a:rPr lang="el-GR" dirty="0">
                <a:latin typeface="Book Antiqua" panose="02040602050305030304" pitchFamily="18" charset="0"/>
              </a:rPr>
              <a:t>5 </a:t>
            </a:r>
          </a:p>
          <a:p>
            <a:pPr algn="just"/>
            <a:r>
              <a:rPr lang="el-GR" dirty="0">
                <a:latin typeface="Book Antiqua" panose="02040602050305030304" pitchFamily="18" charset="0"/>
              </a:rPr>
              <a:t>ΑΥΤΟΣ ΠΟΥ ΠΡΟΚΑΛΟΥΝΤΑΝ ΕΔΙΝΕ ΟΡΚΟ ΌΤΙ ΘΑ ΠΡΟΒΕΙ ΣΕ ΑΠΟΓΡΑΦΗ ΤΗΣ ΠΕΡΙΟΥΣΙΑΣ ΤΟΥ ΔΗΜΟΣΘΕΝΗΣ 42. </a:t>
            </a:r>
            <a:r>
              <a:rPr lang="el-GR" i="1" dirty="0">
                <a:latin typeface="Book Antiqua" panose="02040602050305030304" pitchFamily="18" charset="0"/>
              </a:rPr>
              <a:t>Προς </a:t>
            </a:r>
            <a:r>
              <a:rPr lang="el-GR" i="1" dirty="0" err="1">
                <a:latin typeface="Book Antiqua" panose="02040602050305030304" pitchFamily="18" charset="0"/>
              </a:rPr>
              <a:t>Φαίνιππον</a:t>
            </a:r>
            <a:r>
              <a:rPr lang="el-GR" i="1" dirty="0">
                <a:latin typeface="Book Antiqua" panose="02040602050305030304" pitchFamily="18" charset="0"/>
              </a:rPr>
              <a:t>  </a:t>
            </a:r>
            <a:r>
              <a:rPr lang="el-GR" dirty="0">
                <a:latin typeface="Book Antiqua" panose="02040602050305030304" pitchFamily="18" charset="0"/>
              </a:rPr>
              <a:t>11</a:t>
            </a:r>
          </a:p>
          <a:p>
            <a:pPr algn="just"/>
            <a:r>
              <a:rPr lang="el-GR" dirty="0">
                <a:latin typeface="Book Antiqua" panose="02040602050305030304" pitchFamily="18" charset="0"/>
              </a:rPr>
              <a:t>ΟΙ ΠΡΟΘΕΣΜΙΕΣ ΜΠΟΡΟΥΣΑΝ ΝΑ ΠΑΡΑΤΑΘΟΥΝ ΚΑΤΟΠΙΝ ΚΟΙΝΗΣ ΣΥΜΦΩΝΙΑΣ ΤΩΝ ΔΙΑΔΙΚΩΝ ΔΗΜΟΣΘΕΝΗΣ 42. </a:t>
            </a:r>
            <a:r>
              <a:rPr lang="el-GR" i="1" dirty="0">
                <a:latin typeface="Book Antiqua" panose="02040602050305030304" pitchFamily="18" charset="0"/>
              </a:rPr>
              <a:t>Προς </a:t>
            </a:r>
            <a:r>
              <a:rPr lang="el-GR" i="1" dirty="0" err="1">
                <a:latin typeface="Book Antiqua" panose="02040602050305030304" pitchFamily="18" charset="0"/>
              </a:rPr>
              <a:t>Φαίνιππον</a:t>
            </a:r>
            <a:r>
              <a:rPr lang="el-GR" i="1" dirty="0">
                <a:latin typeface="Book Antiqua" panose="02040602050305030304" pitchFamily="18" charset="0"/>
              </a:rPr>
              <a:t> </a:t>
            </a:r>
            <a:r>
              <a:rPr lang="el-GR" dirty="0">
                <a:latin typeface="Book Antiqua" panose="02040602050305030304" pitchFamily="18" charset="0"/>
              </a:rPr>
              <a:t>13</a:t>
            </a:r>
          </a:p>
        </p:txBody>
      </p:sp>
    </p:spTree>
    <p:extLst>
      <p:ext uri="{BB962C8B-B14F-4D97-AF65-F5344CB8AC3E}">
        <p14:creationId xmlns:p14="http://schemas.microsoft.com/office/powerpoint/2010/main" val="3842666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D16650-9D76-7589-DE16-C082E660CFBB}"/>
              </a:ext>
            </a:extLst>
          </p:cNvPr>
          <p:cNvSpPr>
            <a:spLocks noGrp="1"/>
          </p:cNvSpPr>
          <p:nvPr>
            <p:ph type="title"/>
          </p:nvPr>
        </p:nvSpPr>
        <p:spPr/>
        <p:txBody>
          <a:bodyPr/>
          <a:lstStyle/>
          <a:p>
            <a:pPr algn="ctr"/>
            <a:r>
              <a:rPr lang="el-GR" dirty="0"/>
              <a:t>ΑΝΤΙΔΟΣΙΣ</a:t>
            </a:r>
          </a:p>
        </p:txBody>
      </p:sp>
      <p:sp>
        <p:nvSpPr>
          <p:cNvPr id="3" name="Θέση περιεχομένου 2">
            <a:extLst>
              <a:ext uri="{FF2B5EF4-FFF2-40B4-BE49-F238E27FC236}">
                <a16:creationId xmlns:a16="http://schemas.microsoft.com/office/drawing/2014/main" id="{4D731B3F-05C2-E64F-EAAF-B70CAF7BFB35}"/>
              </a:ext>
            </a:extLst>
          </p:cNvPr>
          <p:cNvSpPr>
            <a:spLocks noGrp="1"/>
          </p:cNvSpPr>
          <p:nvPr>
            <p:ph idx="1"/>
          </p:nvPr>
        </p:nvSpPr>
        <p:spPr/>
        <p:txBody>
          <a:bodyPr>
            <a:normAutofit lnSpcReduction="10000"/>
          </a:bodyPr>
          <a:lstStyle/>
          <a:p>
            <a:pPr algn="just"/>
            <a:r>
              <a:rPr lang="el-GR" dirty="0">
                <a:latin typeface="Book Antiqua" panose="02040602050305030304" pitchFamily="18" charset="0"/>
              </a:rPr>
              <a:t>ΑΝ ΔΕΝ ΠΡΟΕΒΑΙΝΕ Ο ΠΡΟΚΑΛΟΥΜΕΝΟΣ ΣΤΗΝ ΑΠΟΓΡΑΦΗ, ΤΟΤΕ ΑΥΤΉ ΠΡΑΓΜΑΤΟΠΟΙΟΥΝΤΑΝ ΑΠΟ ΤΟΝ ΠΡΟΚΑΛΟΥΝΤΑ ΔΗΜΟΣΘΕΝΗΣ 42. </a:t>
            </a:r>
            <a:r>
              <a:rPr lang="el-GR" i="1" dirty="0">
                <a:latin typeface="Book Antiqua" panose="02040602050305030304" pitchFamily="18" charset="0"/>
              </a:rPr>
              <a:t>Προς </a:t>
            </a:r>
            <a:r>
              <a:rPr lang="el-GR" i="1" dirty="0" err="1">
                <a:latin typeface="Book Antiqua" panose="02040602050305030304" pitchFamily="18" charset="0"/>
              </a:rPr>
              <a:t>Φαίνιππον</a:t>
            </a:r>
            <a:r>
              <a:rPr lang="el-GR" i="1" dirty="0">
                <a:latin typeface="Book Antiqua" panose="02040602050305030304" pitchFamily="18" charset="0"/>
              </a:rPr>
              <a:t> </a:t>
            </a:r>
            <a:r>
              <a:rPr lang="el-GR" dirty="0">
                <a:latin typeface="Book Antiqua" panose="02040602050305030304" pitchFamily="18" charset="0"/>
              </a:rPr>
              <a:t>16</a:t>
            </a:r>
          </a:p>
          <a:p>
            <a:pPr algn="just"/>
            <a:r>
              <a:rPr lang="el-GR" dirty="0">
                <a:latin typeface="Book Antiqua" panose="02040602050305030304" pitchFamily="18" charset="0"/>
              </a:rPr>
              <a:t>Ο ΠΡΟΚΛΗΘΕΙΣ ΑΡΝΟΥΝΤΑΝ ΝΑ ΕΚΤΕΛΕΣΕΙ ΤΗ ΛΕΙΤΟΥΡΓΙΑ ΚΑΙ Ο ΠΡΟΚΑΛΩΝ ΖΗΤΟΥΣΕ ΝΑ ΓΙΝΕΙ ΑΝΤΑΛΛΑΓΗ ΠΕΡΙΟΥΣΙΩΝ.</a:t>
            </a:r>
          </a:p>
          <a:p>
            <a:pPr algn="just"/>
            <a:r>
              <a:rPr lang="el-GR" dirty="0">
                <a:latin typeface="Book Antiqua" panose="02040602050305030304" pitchFamily="18" charset="0"/>
              </a:rPr>
              <a:t>ΕΠΕΙΔΗ ΟΥΔΕΠΟΤΕ ΕΧΕΙ ΓΙΝΕΙ ΑΝΤΑΛΛΑΓΗ ΠΕΡΙΟΥΣΙΩΝ, Η </a:t>
            </a:r>
            <a:r>
              <a:rPr lang="el-GR">
                <a:latin typeface="Book Antiqua" panose="02040602050305030304" pitchFamily="18" charset="0"/>
              </a:rPr>
              <a:t>ΥΠΟΘΕΣΗ ΕΚΔΙΚΑΖΟΤΑΝ </a:t>
            </a:r>
            <a:r>
              <a:rPr lang="el-GR" dirty="0">
                <a:latin typeface="Book Antiqua" panose="02040602050305030304" pitchFamily="18" charset="0"/>
              </a:rPr>
              <a:t>ΑΠΟ ΤΗΝ ΗΛΙΑΙΑ. </a:t>
            </a:r>
          </a:p>
          <a:p>
            <a:pPr algn="just"/>
            <a:r>
              <a:rPr lang="el-GR" dirty="0">
                <a:latin typeface="Book Antiqua" panose="02040602050305030304" pitchFamily="18" charset="0"/>
              </a:rPr>
              <a:t>ΑΝ ΚΑΠΟΙΟΣ ΔΕΝ ΕΚΤΕΛΟΥΣΕ ΤΗ ΛΕΙΤΟΥΡΓΙΑ ΚΙΝΔΥΝΕΥΕ ΜΕ ΠΟΙΝΗ ΔΗΜΟΣΘΕΝΗΣ  3. </a:t>
            </a:r>
            <a:r>
              <a:rPr lang="el-GR" i="1" dirty="0">
                <a:latin typeface="Book Antiqua" panose="02040602050305030304" pitchFamily="18" charset="0"/>
              </a:rPr>
              <a:t>Προς </a:t>
            </a:r>
            <a:r>
              <a:rPr lang="el-GR" i="1" dirty="0" err="1">
                <a:latin typeface="Book Antiqua" panose="02040602050305030304" pitchFamily="18" charset="0"/>
              </a:rPr>
              <a:t>Βοιωτόν</a:t>
            </a:r>
            <a:r>
              <a:rPr lang="el-GR" i="1" dirty="0">
                <a:latin typeface="Book Antiqua" panose="02040602050305030304" pitchFamily="18" charset="0"/>
              </a:rPr>
              <a:t> α’ </a:t>
            </a:r>
            <a:r>
              <a:rPr lang="el-GR" dirty="0">
                <a:latin typeface="Book Antiqua" panose="02040602050305030304" pitchFamily="18" charset="0"/>
              </a:rPr>
              <a:t>8</a:t>
            </a:r>
          </a:p>
          <a:p>
            <a:pPr algn="just"/>
            <a:r>
              <a:rPr lang="el-GR" dirty="0">
                <a:latin typeface="Book Antiqua" panose="02040602050305030304" pitchFamily="18" charset="0"/>
              </a:rPr>
              <a:t>Η ΑΠΟΦΑΣΗ ΤΟΥ ΔΙΚΑΣΤΗΡΙΟΥ ΗΤΑΝ ΑΜΕΣΑ ΕΚΤΕΛΕΣΤΗ ΙΣΟΚΡΑΤΗΣ 15. </a:t>
            </a:r>
            <a:r>
              <a:rPr lang="el-GR" i="1" dirty="0">
                <a:latin typeface="Book Antiqua" panose="02040602050305030304" pitchFamily="18" charset="0"/>
              </a:rPr>
              <a:t>Περί της </a:t>
            </a:r>
            <a:r>
              <a:rPr lang="el-GR" i="1" dirty="0" err="1">
                <a:latin typeface="Book Antiqua" panose="02040602050305030304" pitchFamily="18" charset="0"/>
              </a:rPr>
              <a:t>αντιδόσεως</a:t>
            </a:r>
            <a:r>
              <a:rPr lang="el-GR" i="1" dirty="0">
                <a:latin typeface="Book Antiqua" panose="02040602050305030304" pitchFamily="18" charset="0"/>
              </a:rPr>
              <a:t> </a:t>
            </a:r>
            <a:r>
              <a:rPr lang="el-GR" dirty="0">
                <a:latin typeface="Book Antiqua" panose="02040602050305030304" pitchFamily="18" charset="0"/>
              </a:rPr>
              <a:t>5</a:t>
            </a:r>
          </a:p>
        </p:txBody>
      </p:sp>
    </p:spTree>
    <p:extLst>
      <p:ext uri="{BB962C8B-B14F-4D97-AF65-F5344CB8AC3E}">
        <p14:creationId xmlns:p14="http://schemas.microsoft.com/office/powerpoint/2010/main" val="3314139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1502E3-F62D-775B-34E8-481056DC781A}"/>
              </a:ext>
            </a:extLst>
          </p:cNvPr>
          <p:cNvSpPr>
            <a:spLocks noGrp="1"/>
          </p:cNvSpPr>
          <p:nvPr>
            <p:ph type="title"/>
          </p:nvPr>
        </p:nvSpPr>
        <p:spPr/>
        <p:txBody>
          <a:bodyPr/>
          <a:lstStyle/>
          <a:p>
            <a:pPr algn="ctr"/>
            <a:r>
              <a:rPr lang="el-GR" dirty="0"/>
              <a:t>ΕΙΣΦΟΡΑ </a:t>
            </a:r>
          </a:p>
        </p:txBody>
      </p:sp>
      <p:sp>
        <p:nvSpPr>
          <p:cNvPr id="3" name="Θέση περιεχομένου 2">
            <a:extLst>
              <a:ext uri="{FF2B5EF4-FFF2-40B4-BE49-F238E27FC236}">
                <a16:creationId xmlns:a16="http://schemas.microsoft.com/office/drawing/2014/main" id="{AC5B6E33-B289-5293-4E67-C9D06CD6C601}"/>
              </a:ext>
            </a:extLst>
          </p:cNvPr>
          <p:cNvSpPr>
            <a:spLocks noGrp="1"/>
          </p:cNvSpPr>
          <p:nvPr>
            <p:ph idx="1"/>
          </p:nvPr>
        </p:nvSpPr>
        <p:spPr/>
        <p:txBody>
          <a:bodyPr>
            <a:normAutofit fontScale="92500" lnSpcReduction="20000"/>
          </a:bodyPr>
          <a:lstStyle/>
          <a:p>
            <a:pPr algn="just"/>
            <a:r>
              <a:rPr lang="el-GR" dirty="0">
                <a:latin typeface="Book Antiqua" panose="02040602050305030304" pitchFamily="18" charset="0"/>
              </a:rPr>
              <a:t>ΗΤΑΝ Η ΜΟΝΑΔΙΚΗ ΑΜΕΣΗ ΦΟΡΟΛΟΓΗΣΗ ΤΩΝ ΑΘΗΝΑΙΩΝ ΠΟΛΙΤΩΝ</a:t>
            </a:r>
          </a:p>
          <a:p>
            <a:pPr algn="just"/>
            <a:r>
              <a:rPr lang="el-GR" dirty="0">
                <a:latin typeface="Book Antiqua" panose="02040602050305030304" pitchFamily="18" charset="0"/>
              </a:rPr>
              <a:t>ΣΧΕΤΙΖΟΝΤΑΝ ΜΕ ΤΙΣ ΠΟΛΕΜΙΚΕΣ ΕΠΙΧΕΙΡΗΣΕΙΣ ΤΗΣ ΠΟΛΗΣ ΑΜΕΣΑ </a:t>
            </a:r>
          </a:p>
          <a:p>
            <a:pPr algn="just"/>
            <a:r>
              <a:rPr lang="el-GR" dirty="0">
                <a:latin typeface="Book Antiqua" panose="02040602050305030304" pitchFamily="18" charset="0"/>
              </a:rPr>
              <a:t>Η ΠΡΩΤΗ ΑΝΑΦΟΡΑ ΓΙΝΕΤΑΙ ΑΠΌ ΤΟΝ ΘΟΥΚΥΔΙΔΗ </a:t>
            </a:r>
            <a:r>
              <a:rPr lang="el-GR" i="1" dirty="0" err="1">
                <a:latin typeface="Book Antiqua" panose="02040602050305030304" pitchFamily="18" charset="0"/>
              </a:rPr>
              <a:t>Ιστορίαι</a:t>
            </a:r>
            <a:r>
              <a:rPr lang="el-GR" dirty="0">
                <a:latin typeface="Book Antiqua" panose="02040602050305030304" pitchFamily="18" charset="0"/>
              </a:rPr>
              <a:t> 3.19</a:t>
            </a:r>
          </a:p>
          <a:p>
            <a:pPr algn="just"/>
            <a:r>
              <a:rPr lang="el-GR" dirty="0">
                <a:latin typeface="Book Antiqua" panose="02040602050305030304" pitchFamily="18" charset="0"/>
              </a:rPr>
              <a:t>Η ΑΠΟΦΑΣΗ ΛΑΜΒΑΝΟΝΤΑΝ ΑΠΟ ΤΗΝ ΕΚΚΛΗΣΙΑ ΤΟΥ ΔΗΜΟΥ ΓΙΑ ΤΟ ΠΟΣΟ ΠΟΥ ΕΠΡΕΠΕ ΝΑ ΣΥΓΚΕΝΤΡΩΘΕΙ</a:t>
            </a:r>
          </a:p>
          <a:p>
            <a:pPr algn="just"/>
            <a:r>
              <a:rPr lang="el-GR" dirty="0">
                <a:latin typeface="Book Antiqua" panose="02040602050305030304" pitchFamily="18" charset="0"/>
              </a:rPr>
              <a:t>ΤΟ ΠΟΣΟ ΣΥΛΛΕΓΟΝΤΑΝ ΑΡΧΙΚΑ ΑΠΠ ΤΟΥΣ ΣΤΡΑΤΗΓΟΥΣ </a:t>
            </a:r>
          </a:p>
          <a:p>
            <a:pPr algn="just"/>
            <a:r>
              <a:rPr lang="el-GR" dirty="0">
                <a:latin typeface="Book Antiqua" panose="02040602050305030304" pitchFamily="18" charset="0"/>
              </a:rPr>
              <a:t>ΜΕΤΕΠΕΙΤΑ ΜΕ ΤΟ ΣΥΣΤΗΜΑ ΤΩΝ ΣΥΜΜΟΡΙΩΝ ΤΟ ΠΡΟΚΑΤΕΒΑΛΑΝ ΟΙ ΠΡΟΕΙΣΦΕΡΟΝΤΕΣ ΚΑΙ ΜΕΤΕΠΕΙΤΑ ΕΙΣΕΠΡΑΤΤΑΝ ΤΟ ΠΟΣΟ ΑΠΌ ΤΑ ΥΠΟΛΟΙΠΑ ΜΕΡΗ ΤΩΝ ΣΥΜΜΟΡΙΩΝ</a:t>
            </a:r>
          </a:p>
          <a:p>
            <a:pPr algn="just"/>
            <a:r>
              <a:rPr lang="el-GR" dirty="0">
                <a:latin typeface="Book Antiqua" panose="02040602050305030304" pitchFamily="18" charset="0"/>
              </a:rPr>
              <a:t>ΟΙ ΜΕΤΟΙΚΟΙ ΚΑΤΕΒΑΛΑΝ ΩΣ ΕΙΣΦΟΡΑ ΤΟ 1/6 ΤΟΥ ΠΟΣΟΥ ΠΟΥ ΚΑΤΕΒΑΛΑΝ ΟΙ ΑΘΗΝΑΙΟΙ ΠΟΛΙΤΕΣ ΔΗΜΟΣΘΕΝΗΣ 22. </a:t>
            </a:r>
            <a:r>
              <a:rPr lang="el-GR" i="1" dirty="0">
                <a:latin typeface="Book Antiqua" panose="02040602050305030304" pitchFamily="18" charset="0"/>
              </a:rPr>
              <a:t>Κατά </a:t>
            </a:r>
            <a:r>
              <a:rPr lang="el-GR" i="1" dirty="0" err="1">
                <a:latin typeface="Book Antiqua" panose="02040602050305030304" pitchFamily="18" charset="0"/>
              </a:rPr>
              <a:t>Ανδρωτίονος</a:t>
            </a:r>
            <a:r>
              <a:rPr lang="el-GR" i="1" dirty="0">
                <a:latin typeface="Book Antiqua" panose="02040602050305030304" pitchFamily="18" charset="0"/>
              </a:rPr>
              <a:t> </a:t>
            </a:r>
            <a:r>
              <a:rPr lang="el-GR" dirty="0">
                <a:latin typeface="Book Antiqua" panose="02040602050305030304" pitchFamily="18" charset="0"/>
              </a:rPr>
              <a:t>61</a:t>
            </a:r>
          </a:p>
        </p:txBody>
      </p:sp>
    </p:spTree>
    <p:extLst>
      <p:ext uri="{BB962C8B-B14F-4D97-AF65-F5344CB8AC3E}">
        <p14:creationId xmlns:p14="http://schemas.microsoft.com/office/powerpoint/2010/main" val="999136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9AA2A4-8CA8-8F38-58B0-6A90EAD32CDC}"/>
              </a:ext>
            </a:extLst>
          </p:cNvPr>
          <p:cNvSpPr>
            <a:spLocks noGrp="1"/>
          </p:cNvSpPr>
          <p:nvPr>
            <p:ph type="ctrTitle"/>
          </p:nvPr>
        </p:nvSpPr>
        <p:spPr/>
        <p:txBody>
          <a:bodyPr/>
          <a:lstStyle/>
          <a:p>
            <a:pPr algn="ctr"/>
            <a:r>
              <a:rPr lang="el-GR" dirty="0"/>
              <a:t>ΤΕΛΟΣ</a:t>
            </a:r>
            <a:br>
              <a:rPr lang="el-GR" dirty="0"/>
            </a:br>
            <a:br>
              <a:rPr lang="el-GR" dirty="0"/>
            </a:br>
            <a:endParaRPr lang="el-GR" dirty="0"/>
          </a:p>
        </p:txBody>
      </p:sp>
      <p:sp>
        <p:nvSpPr>
          <p:cNvPr id="3" name="Υπότιτλος 2">
            <a:extLst>
              <a:ext uri="{FF2B5EF4-FFF2-40B4-BE49-F238E27FC236}">
                <a16:creationId xmlns:a16="http://schemas.microsoft.com/office/drawing/2014/main" id="{BD745D9F-30EB-9061-6BEB-74D207384E81}"/>
              </a:ext>
            </a:extLst>
          </p:cNvPr>
          <p:cNvSpPr>
            <a:spLocks noGrp="1"/>
          </p:cNvSpPr>
          <p:nvPr>
            <p:ph type="subTitle" idx="1"/>
          </p:nvPr>
        </p:nvSpPr>
        <p:spPr/>
        <p:txBody>
          <a:bodyPr>
            <a:normAutofit/>
          </a:bodyPr>
          <a:lstStyle/>
          <a:p>
            <a:pPr algn="ctr"/>
            <a:r>
              <a:rPr lang="el-GR" sz="2400" dirty="0">
                <a:latin typeface="Book Antiqua" panose="02040602050305030304" pitchFamily="18" charset="0"/>
              </a:rPr>
              <a:t>ΣΑΣ ΕΥΧΑΡΙΣΤΩ ΠΟΛΎ </a:t>
            </a:r>
          </a:p>
        </p:txBody>
      </p:sp>
    </p:spTree>
    <p:extLst>
      <p:ext uri="{BB962C8B-B14F-4D97-AF65-F5344CB8AC3E}">
        <p14:creationId xmlns:p14="http://schemas.microsoft.com/office/powerpoint/2010/main" val="440798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8A1CDE-B23B-70C3-D79A-B786AFE0C1DA}"/>
              </a:ext>
            </a:extLst>
          </p:cNvPr>
          <p:cNvSpPr>
            <a:spLocks noGrp="1"/>
          </p:cNvSpPr>
          <p:nvPr>
            <p:ph type="title"/>
          </p:nvPr>
        </p:nvSpPr>
        <p:spPr/>
        <p:txBody>
          <a:bodyPr/>
          <a:lstStyle/>
          <a:p>
            <a:pPr algn="ctr"/>
            <a:r>
              <a:rPr lang="el-GR" dirty="0"/>
              <a:t>ΥΠΟΧΡΕΩΣΕΙΣ ΑΘΗΝΑΙΟΥ ΠΟΛΙΤΗ</a:t>
            </a:r>
          </a:p>
        </p:txBody>
      </p:sp>
      <p:sp>
        <p:nvSpPr>
          <p:cNvPr id="3" name="Θέση περιεχομένου 2">
            <a:extLst>
              <a:ext uri="{FF2B5EF4-FFF2-40B4-BE49-F238E27FC236}">
                <a16:creationId xmlns:a16="http://schemas.microsoft.com/office/drawing/2014/main" id="{0DCC691A-29EC-A458-F3E7-78756A5B7CED}"/>
              </a:ext>
            </a:extLst>
          </p:cNvPr>
          <p:cNvSpPr>
            <a:spLocks noGrp="1"/>
          </p:cNvSpPr>
          <p:nvPr>
            <p:ph sz="half" idx="1"/>
          </p:nvPr>
        </p:nvSpPr>
        <p:spPr/>
        <p:txBody>
          <a:bodyPr/>
          <a:lstStyle/>
          <a:p>
            <a:pPr algn="ctr"/>
            <a:r>
              <a:rPr lang="el-GR" sz="2000" dirty="0">
                <a:latin typeface="Book Antiqua" panose="02040602050305030304" pitchFamily="18" charset="0"/>
              </a:rPr>
              <a:t>ΣΤΡΑΤΙΩΤΙΚΕΣ ΥΠΟΧΡΕΩΣΕΙΣ </a:t>
            </a:r>
          </a:p>
          <a:p>
            <a:pPr marL="0" indent="0">
              <a:buNone/>
            </a:pPr>
            <a:endParaRPr lang="el-GR" dirty="0"/>
          </a:p>
          <a:p>
            <a:pPr marL="0" indent="0">
              <a:buNone/>
            </a:pPr>
            <a:r>
              <a:rPr lang="el-GR" dirty="0">
                <a:latin typeface="Book Antiqua" panose="02040602050305030304" pitchFamily="18" charset="0"/>
              </a:rPr>
              <a:t>ΕΚΚΙΝΟΥΣΑΝ ΑΠΌ ΤΟ 18</a:t>
            </a:r>
            <a:r>
              <a:rPr lang="el-GR" baseline="30000" dirty="0">
                <a:latin typeface="Book Antiqua" panose="02040602050305030304" pitchFamily="18" charset="0"/>
              </a:rPr>
              <a:t>Ο</a:t>
            </a:r>
            <a:r>
              <a:rPr lang="el-GR" dirty="0">
                <a:latin typeface="Book Antiqua" panose="02040602050305030304" pitchFamily="18" charset="0"/>
              </a:rPr>
              <a:t> ΕΤΟΣ ΕΩΣ ΤΟ 60 ΕΤΟΣ [ΑΡΙΣΤΟΤΕΛΟΥΣ]</a:t>
            </a:r>
            <a:r>
              <a:rPr lang="el-GR" i="1" dirty="0">
                <a:latin typeface="Book Antiqua" panose="02040602050305030304" pitchFamily="18" charset="0"/>
              </a:rPr>
              <a:t> ΑΘΗΝΑΙΩΝ ΠΟΛΙΤΕΙΑ 42</a:t>
            </a:r>
            <a:endParaRPr lang="el-GR" dirty="0">
              <a:latin typeface="Book Antiqua" panose="02040602050305030304" pitchFamily="18" charset="0"/>
            </a:endParaRPr>
          </a:p>
        </p:txBody>
      </p:sp>
      <p:sp>
        <p:nvSpPr>
          <p:cNvPr id="4" name="Θέση περιεχομένου 3">
            <a:extLst>
              <a:ext uri="{FF2B5EF4-FFF2-40B4-BE49-F238E27FC236}">
                <a16:creationId xmlns:a16="http://schemas.microsoft.com/office/drawing/2014/main" id="{A043E8CC-8DF1-C923-254E-E4F242AAD968}"/>
              </a:ext>
            </a:extLst>
          </p:cNvPr>
          <p:cNvSpPr>
            <a:spLocks noGrp="1"/>
          </p:cNvSpPr>
          <p:nvPr>
            <p:ph sz="half" idx="2"/>
          </p:nvPr>
        </p:nvSpPr>
        <p:spPr/>
        <p:txBody>
          <a:bodyPr/>
          <a:lstStyle/>
          <a:p>
            <a:pPr algn="ctr"/>
            <a:r>
              <a:rPr lang="el-GR" dirty="0"/>
              <a:t>ΟΙΚΟΝΟΜΙΚΕΣ ΥΠΟΧΡΕΩΣΕΙΣ </a:t>
            </a:r>
          </a:p>
          <a:p>
            <a:r>
              <a:rPr lang="el-GR" i="1" dirty="0">
                <a:latin typeface="Book Antiqua" panose="02040602050305030304" pitchFamily="18" charset="0"/>
              </a:rPr>
              <a:t>ΛΕΙΤΟΥΡΓΙΕΣ </a:t>
            </a:r>
            <a:r>
              <a:rPr lang="el-GR" dirty="0">
                <a:latin typeface="Book Antiqua" panose="02040602050305030304" pitchFamily="18" charset="0"/>
              </a:rPr>
              <a:t>ΟΙ ΟΠΟΙΕΣ ΔΙΑΚΡΙΝΟΝΤΑΙ:</a:t>
            </a:r>
          </a:p>
          <a:p>
            <a:pPr marL="0" indent="0">
              <a:buNone/>
            </a:pPr>
            <a:r>
              <a:rPr lang="el-GR" i="1" dirty="0">
                <a:latin typeface="Book Antiqua" panose="02040602050305030304" pitchFamily="18" charset="0"/>
              </a:rPr>
              <a:t>Α. </a:t>
            </a:r>
            <a:r>
              <a:rPr lang="el-GR" dirty="0">
                <a:latin typeface="Book Antiqua" panose="02040602050305030304" pitchFamily="18" charset="0"/>
              </a:rPr>
              <a:t>ΣΕ ΠΟΛΙΤΙΣΙΚΟΥ ΧΑΡΑΚΤΗΡΑ [60 ΠΕΡΙΠΟΥ ΠΟΛΙΤΕΣ Ή ΜΕΤΟΙΚΟΙ ΤΙΣ ΧΡΗΜΑΤΟΔΟΤΟΥΣΑΝ]</a:t>
            </a:r>
          </a:p>
          <a:p>
            <a:pPr marL="0" indent="0">
              <a:buNone/>
            </a:pPr>
            <a:r>
              <a:rPr lang="el-GR" dirty="0">
                <a:latin typeface="Book Antiqua" panose="02040602050305030304" pitchFamily="18" charset="0"/>
              </a:rPr>
              <a:t>Β</a:t>
            </a:r>
            <a:r>
              <a:rPr lang="el-GR" i="1" dirty="0">
                <a:latin typeface="Book Antiqua" panose="02040602050305030304" pitchFamily="18" charset="0"/>
              </a:rPr>
              <a:t>. </a:t>
            </a:r>
            <a:r>
              <a:rPr lang="el-GR" dirty="0">
                <a:latin typeface="Book Antiqua" panose="02040602050305030304" pitchFamily="18" charset="0"/>
              </a:rPr>
              <a:t>ΣΤΙΣ ΣΤΡΑΤΙΩΤΙΚΟΥ ΧΑΡΑΚΤΗΡΑ</a:t>
            </a:r>
          </a:p>
          <a:p>
            <a:pPr>
              <a:buFont typeface="Wingdings" panose="05000000000000000000" pitchFamily="2" charset="2"/>
              <a:buChar char="v"/>
            </a:pPr>
            <a:r>
              <a:rPr lang="el-GR" dirty="0">
                <a:latin typeface="Book Antiqua" panose="02040602050305030304" pitchFamily="18" charset="0"/>
              </a:rPr>
              <a:t>ΕΙΣΦΟΡΑ</a:t>
            </a:r>
          </a:p>
        </p:txBody>
      </p:sp>
    </p:spTree>
    <p:extLst>
      <p:ext uri="{BB962C8B-B14F-4D97-AF65-F5344CB8AC3E}">
        <p14:creationId xmlns:p14="http://schemas.microsoft.com/office/powerpoint/2010/main" val="1260607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4E8F27-92CD-2DB8-BD28-B34B1BA5A89A}"/>
              </a:ext>
            </a:extLst>
          </p:cNvPr>
          <p:cNvSpPr>
            <a:spLocks noGrp="1"/>
          </p:cNvSpPr>
          <p:nvPr>
            <p:ph type="title"/>
          </p:nvPr>
        </p:nvSpPr>
        <p:spPr/>
        <p:txBody>
          <a:bodyPr/>
          <a:lstStyle/>
          <a:p>
            <a:pPr algn="ctr"/>
            <a:r>
              <a:rPr lang="el-GR" dirty="0"/>
              <a:t>ΣΤΡΑΤΙΩΤΙΚΕΣ ΥΠΟΧΡΕΩΣΕΙΣ </a:t>
            </a:r>
          </a:p>
        </p:txBody>
      </p:sp>
      <p:sp>
        <p:nvSpPr>
          <p:cNvPr id="3" name="Θέση περιεχομένου 2">
            <a:extLst>
              <a:ext uri="{FF2B5EF4-FFF2-40B4-BE49-F238E27FC236}">
                <a16:creationId xmlns:a16="http://schemas.microsoft.com/office/drawing/2014/main" id="{CEE6B9F3-C694-AF27-6811-C36D95E33798}"/>
              </a:ext>
            </a:extLst>
          </p:cNvPr>
          <p:cNvSpPr>
            <a:spLocks noGrp="1"/>
          </p:cNvSpPr>
          <p:nvPr>
            <p:ph idx="1"/>
          </p:nvPr>
        </p:nvSpPr>
        <p:spPr/>
        <p:txBody>
          <a:bodyPr/>
          <a:lstStyle/>
          <a:p>
            <a:pPr algn="just">
              <a:lnSpc>
                <a:spcPct val="107000"/>
              </a:lnSpc>
              <a:spcAft>
                <a:spcPts val="800"/>
              </a:spcAft>
            </a:pPr>
            <a:r>
              <a:rPr lang="el-GR" kern="0" dirty="0">
                <a:effectLst/>
                <a:latin typeface="Book Antiqua" panose="02040602050305030304" pitchFamily="18" charset="0"/>
                <a:ea typeface="Calibri" panose="020F0502020204030204" pitchFamily="34" charset="0"/>
                <a:cs typeface="Times New Roman" panose="02020603050405020304" pitchFamily="18" charset="0"/>
              </a:rPr>
              <a:t>« </a:t>
            </a:r>
            <a:r>
              <a:rPr lang="el-GR" i="1" kern="0" dirty="0">
                <a:effectLst/>
                <a:latin typeface="Book Antiqua" panose="02040602050305030304" pitchFamily="18" charset="0"/>
                <a:ea typeface="Calibri" panose="020F0502020204030204" pitchFamily="34" charset="0"/>
                <a:cs typeface="Times New Roman" panose="02020603050405020304" pitchFamily="18" charset="0"/>
              </a:rPr>
              <a:t>εγγράφονται στους καταλόγους των δημοτών, όταν γίνουν δέκα οκτώ χρονών. Όταν πηγαίνουν να εγγραφούν, αποφασίζουν με ψηφοφορία οι δημότες, αφού ορκιστούν, πρώτον αν φαίνεται να έχουν την ηλικία που προβλέπει ο νόμος, και αν δεν φαίνεται να συμβαίνει αυτό, τότε επανέρχονται στη τάξη των παιδιών, και δεύτερον αν είναι ελεύθεροι και αν είναι νόμιμα τέκνα</a:t>
            </a:r>
            <a:r>
              <a:rPr lang="el-GR" kern="0" dirty="0">
                <a:effectLst/>
                <a:latin typeface="Book Antiqua" panose="02040602050305030304" pitchFamily="18" charset="0"/>
                <a:ea typeface="Calibri" panose="020F0502020204030204" pitchFamily="34" charset="0"/>
                <a:cs typeface="Times New Roman" panose="02020603050405020304" pitchFamily="18" charset="0"/>
              </a:rPr>
              <a:t>.»[Αριστοτέλους] </a:t>
            </a:r>
            <a:r>
              <a:rPr lang="el-GR" i="1" kern="0" dirty="0">
                <a:effectLst/>
                <a:latin typeface="Book Antiqua" panose="02040602050305030304" pitchFamily="18" charset="0"/>
                <a:ea typeface="Calibri" panose="020F0502020204030204" pitchFamily="34" charset="0"/>
                <a:cs typeface="Times New Roman" panose="02020603050405020304" pitchFamily="18" charset="0"/>
              </a:rPr>
              <a:t>Αθηναίων Πολιτεία </a:t>
            </a:r>
            <a:r>
              <a:rPr lang="el-GR" kern="0" dirty="0">
                <a:effectLst/>
                <a:latin typeface="Book Antiqua" panose="02040602050305030304" pitchFamily="18" charset="0"/>
                <a:ea typeface="Calibri" panose="020F0502020204030204" pitchFamily="34" charset="0"/>
                <a:cs typeface="Times New Roman" panose="02020603050405020304" pitchFamily="18" charset="0"/>
              </a:rPr>
              <a:t>42</a:t>
            </a:r>
            <a:endParaRPr lang="el-GR" kern="100" dirty="0">
              <a:effectLst/>
              <a:latin typeface="Book Antiqua" panose="02040602050305030304" pitchFamily="18"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72543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5B6CC3-61F4-9990-56B5-6F2B867E16B8}"/>
              </a:ext>
            </a:extLst>
          </p:cNvPr>
          <p:cNvSpPr>
            <a:spLocks noGrp="1"/>
          </p:cNvSpPr>
          <p:nvPr>
            <p:ph type="title"/>
          </p:nvPr>
        </p:nvSpPr>
        <p:spPr/>
        <p:txBody>
          <a:bodyPr/>
          <a:lstStyle/>
          <a:p>
            <a:pPr algn="ctr"/>
            <a:r>
              <a:rPr lang="el-GR" dirty="0"/>
              <a:t>ΤΡΟΠΟΙ ΕΠΙΣΤΡΑΤΕΥΣΗΣ- ΚΛΗΤΕΥΣΗΣ</a:t>
            </a:r>
          </a:p>
        </p:txBody>
      </p:sp>
      <p:sp>
        <p:nvSpPr>
          <p:cNvPr id="3" name="Θέση περιεχομένου 2">
            <a:extLst>
              <a:ext uri="{FF2B5EF4-FFF2-40B4-BE49-F238E27FC236}">
                <a16:creationId xmlns:a16="http://schemas.microsoft.com/office/drawing/2014/main" id="{0FC00DAF-D21A-C5A7-B522-769213718E16}"/>
              </a:ext>
            </a:extLst>
          </p:cNvPr>
          <p:cNvSpPr>
            <a:spLocks noGrp="1"/>
          </p:cNvSpPr>
          <p:nvPr>
            <p:ph idx="1"/>
          </p:nvPr>
        </p:nvSpPr>
        <p:spPr/>
        <p:txBody>
          <a:bodyPr>
            <a:normAutofit fontScale="92500" lnSpcReduction="20000"/>
          </a:bodyPr>
          <a:lstStyle/>
          <a:p>
            <a:pPr marL="342900" marR="0" lvl="0" indent="-342900" algn="ctr" defTabSz="457200" rtl="0" eaLnBrk="1" fontAlgn="auto" latinLnBrk="0" hangingPunct="1">
              <a:lnSpc>
                <a:spcPct val="100000"/>
              </a:lnSpc>
              <a:spcBef>
                <a:spcPts val="1000"/>
              </a:spcBef>
              <a:spcAft>
                <a:spcPts val="0"/>
              </a:spcAft>
              <a:buClr>
                <a:srgbClr val="B01513"/>
              </a:buClr>
              <a:buSzPct val="80000"/>
              <a:buFont typeface="Wingdings 3" charset="2"/>
              <a:buChar char=""/>
              <a:tabLst/>
              <a:defRPr/>
            </a:pPr>
            <a:r>
              <a:rPr kumimoji="0" lang="el-GR" sz="1900" b="0" i="0"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ΠΑΛΙΟΣ ΤΡΟΠΟΣ ΕΠΙΣΤΡΑΤΕΥΣΗΣ ΕΙΧΕ ΤΕΣΣΕΡΑ ΣΤΑΔΙΑ</a:t>
            </a:r>
          </a:p>
          <a:p>
            <a:pPr marL="342900" marR="0" lvl="0" indent="-342900" algn="l" defTabSz="457200" rtl="0" eaLnBrk="1" fontAlgn="auto" latinLnBrk="0" hangingPunct="1">
              <a:lnSpc>
                <a:spcPct val="100000"/>
              </a:lnSpc>
              <a:spcBef>
                <a:spcPts val="1000"/>
              </a:spcBef>
              <a:spcAft>
                <a:spcPts val="0"/>
              </a:spcAft>
              <a:buClr>
                <a:srgbClr val="B01513"/>
              </a:buClr>
              <a:buSzPct val="80000"/>
              <a:buFont typeface="Wingdings" panose="05000000000000000000" pitchFamily="2" charset="2"/>
              <a:buChar char="§"/>
              <a:tabLst/>
              <a:defRPr/>
            </a:pPr>
            <a:endParaRPr kumimoji="0" lang="el-GR" sz="17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B01513"/>
              </a:buClr>
              <a:buSzPct val="80000"/>
              <a:buFont typeface="Wingdings" panose="05000000000000000000" pitchFamily="2" charset="2"/>
              <a:buChar char="§"/>
              <a:tabLst/>
              <a:defRPr/>
            </a:pPr>
            <a:endParaRPr lang="el-GR" sz="1700" dirty="0">
              <a:solidFill>
                <a:prstClr val="black">
                  <a:lumMod val="75000"/>
                  <a:lumOff val="25000"/>
                </a:prstClr>
              </a:solidFill>
              <a:latin typeface="Century Gothic" panose="020B0502020202020204"/>
            </a:endParaRPr>
          </a:p>
          <a:p>
            <a:pPr marL="342900" marR="0" lvl="0" indent="-342900" algn="l" defTabSz="457200" rtl="0" eaLnBrk="1" fontAlgn="auto" latinLnBrk="0" hangingPunct="1">
              <a:lnSpc>
                <a:spcPct val="100000"/>
              </a:lnSpc>
              <a:spcBef>
                <a:spcPts val="1000"/>
              </a:spcBef>
              <a:spcAft>
                <a:spcPts val="0"/>
              </a:spcAft>
              <a:buClr>
                <a:srgbClr val="B01513"/>
              </a:buClr>
              <a:buSzPct val="80000"/>
              <a:buFont typeface="Wingdings" panose="05000000000000000000" pitchFamily="2" charset="2"/>
              <a:buChar char="§"/>
              <a:tabLst/>
              <a:defRPr/>
            </a:pPr>
            <a:r>
              <a:rPr kumimoji="0" lang="el-GR" sz="1900" b="0" i="0"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ΠΡΟΕΤΟΙΜΑΣΙΑ ΤΗΣ ΛΙΣΤΑΣ ΑΠΌ ΤΟΥΣ ΣΤΡΑΤΗΓΟΥΣ [ΔΗΜΟΣΘΕΝΗΣ 50. </a:t>
            </a:r>
            <a:r>
              <a:rPr kumimoji="0" lang="el-GR" sz="1900" b="0" i="1"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ΠΡΟΣ </a:t>
            </a:r>
            <a:r>
              <a:rPr kumimoji="0" lang="el-GR" sz="1900" b="0" i="1" u="none" strike="noStrike" kern="1200" cap="none" spc="0" normalizeH="0" baseline="0" noProof="0" dirty="0" err="1">
                <a:ln>
                  <a:noFill/>
                </a:ln>
                <a:solidFill>
                  <a:prstClr val="black">
                    <a:lumMod val="75000"/>
                    <a:lumOff val="25000"/>
                  </a:prstClr>
                </a:solidFill>
                <a:effectLst/>
                <a:uLnTx/>
                <a:uFillTx/>
                <a:latin typeface="Book Antiqua" panose="02040602050305030304" pitchFamily="18" charset="0"/>
              </a:rPr>
              <a:t>Πολυκλεα</a:t>
            </a:r>
            <a:r>
              <a:rPr kumimoji="0" lang="el-GR" sz="1900" b="0" i="0"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 16]</a:t>
            </a:r>
          </a:p>
          <a:p>
            <a:pPr marL="342900" marR="0" lvl="0" indent="-342900" algn="l" defTabSz="457200" rtl="0" eaLnBrk="1" fontAlgn="auto" latinLnBrk="0" hangingPunct="1">
              <a:lnSpc>
                <a:spcPct val="100000"/>
              </a:lnSpc>
              <a:spcBef>
                <a:spcPts val="1000"/>
              </a:spcBef>
              <a:spcAft>
                <a:spcPts val="0"/>
              </a:spcAft>
              <a:buClr>
                <a:srgbClr val="B01513"/>
              </a:buClr>
              <a:buSzPct val="80000"/>
              <a:buFont typeface="Wingdings" panose="05000000000000000000" pitchFamily="2" charset="2"/>
              <a:buChar char="§"/>
              <a:tabLst/>
              <a:defRPr/>
            </a:pPr>
            <a:r>
              <a:rPr kumimoji="0" lang="el-GR" sz="1900" b="0" i="0"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ΔΗΜΟΣΙΟΠΟΙΗΣΗ ΤΗΣ ΛΙΣΤΑΣ ΚΑΙ ΓΝΩΣΤΟΠΟΙΗΣΗ ΣΤΟΥΣ ΣΤΡΑΤΕΥΣΙΜΟΥΣ [</a:t>
            </a:r>
            <a:r>
              <a:rPr kumimoji="0" lang="el-GR" sz="1900" b="0"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ΑΡΙΣΤΟΦΑΝΗΣ</a:t>
            </a:r>
            <a:r>
              <a:rPr kumimoji="0" lang="el-GR" sz="1900" b="0" i="1"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 Ιππείς</a:t>
            </a:r>
            <a:r>
              <a:rPr kumimoji="0" lang="el-GR" sz="1900" b="0" i="0"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 ΣΤ.1369-1372]</a:t>
            </a:r>
          </a:p>
          <a:p>
            <a:pPr marL="342900" marR="0" lvl="0" indent="-342900" algn="l" defTabSz="457200" rtl="0" eaLnBrk="1" fontAlgn="auto" latinLnBrk="0" hangingPunct="1">
              <a:lnSpc>
                <a:spcPct val="100000"/>
              </a:lnSpc>
              <a:spcBef>
                <a:spcPts val="1000"/>
              </a:spcBef>
              <a:spcAft>
                <a:spcPts val="0"/>
              </a:spcAft>
              <a:buClr>
                <a:srgbClr val="B01513"/>
              </a:buClr>
              <a:buSzPct val="80000"/>
              <a:buFont typeface="Wingdings" panose="05000000000000000000" pitchFamily="2" charset="2"/>
              <a:buChar char="§"/>
              <a:tabLst/>
              <a:defRPr/>
            </a:pPr>
            <a:r>
              <a:rPr kumimoji="0" lang="el-GR" sz="1900" b="0" i="0"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ΧΟΡΗΓΗΣΗ ΑΠΑΛΛΑΓΩΝ ΑΠΌ ΤΟΥΣ ΣΤΡΑΤΗΓΟΥΣ [ΑΙΣΧΙΝΗΣ 2. </a:t>
            </a:r>
            <a:r>
              <a:rPr kumimoji="0" lang="el-GR" sz="1900" b="0" i="1"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Περί της παραπρεσβείας</a:t>
            </a:r>
            <a:r>
              <a:rPr kumimoji="0" lang="el-GR" sz="1900" b="0" i="0"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 95]</a:t>
            </a:r>
          </a:p>
          <a:p>
            <a:pPr marL="342900" marR="0" lvl="0" indent="-342900" algn="l" defTabSz="457200" rtl="0" eaLnBrk="1" fontAlgn="auto" latinLnBrk="0" hangingPunct="1">
              <a:lnSpc>
                <a:spcPct val="100000"/>
              </a:lnSpc>
              <a:spcBef>
                <a:spcPts val="1000"/>
              </a:spcBef>
              <a:spcAft>
                <a:spcPts val="0"/>
              </a:spcAft>
              <a:buClr>
                <a:srgbClr val="B01513"/>
              </a:buClr>
              <a:buSzPct val="80000"/>
              <a:buFont typeface="Wingdings" panose="05000000000000000000" pitchFamily="2" charset="2"/>
              <a:buChar char="§"/>
              <a:tabLst/>
              <a:defRPr/>
            </a:pPr>
            <a:r>
              <a:rPr kumimoji="0" lang="el-GR" sz="1900" b="0" i="0"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ΣΥΓΚΕΝΤΡΩΣΗ ΤΩΝ ΟΠΛΙΤΩΝ ΠΟΥ ΕΙΧΑΝ ΚΛΗΘΕΙ [ΑΝΔΟΚΙΔΗΣ 1. </a:t>
            </a:r>
            <a:r>
              <a:rPr lang="el-GR" sz="1900" i="1" dirty="0">
                <a:solidFill>
                  <a:prstClr val="black">
                    <a:lumMod val="75000"/>
                    <a:lumOff val="25000"/>
                  </a:prstClr>
                </a:solidFill>
                <a:latin typeface="Book Antiqua" panose="02040602050305030304" pitchFamily="18" charset="0"/>
              </a:rPr>
              <a:t>περί των Μυστηρίων</a:t>
            </a:r>
            <a:r>
              <a:rPr kumimoji="0" lang="el-GR" sz="1900" b="0" i="1" u="none" strike="noStrike" kern="1200" cap="none" spc="0" normalizeH="0" baseline="0" noProof="0" dirty="0">
                <a:ln>
                  <a:noFill/>
                </a:ln>
                <a:solidFill>
                  <a:prstClr val="black">
                    <a:lumMod val="75000"/>
                    <a:lumOff val="25000"/>
                  </a:prstClr>
                </a:solidFill>
                <a:effectLst/>
                <a:uLnTx/>
                <a:uFillTx/>
                <a:latin typeface="Book Antiqua" panose="02040602050305030304" pitchFamily="18" charset="0"/>
              </a:rPr>
              <a:t> 45]</a:t>
            </a:r>
          </a:p>
          <a:p>
            <a:pPr marL="0" indent="0">
              <a:buNone/>
            </a:pPr>
            <a:endParaRPr lang="el-GR" dirty="0"/>
          </a:p>
        </p:txBody>
      </p:sp>
    </p:spTree>
    <p:extLst>
      <p:ext uri="{BB962C8B-B14F-4D97-AF65-F5344CB8AC3E}">
        <p14:creationId xmlns:p14="http://schemas.microsoft.com/office/powerpoint/2010/main" val="33317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CF970D-A5D4-CBF7-636F-03E3DF243012}"/>
              </a:ext>
            </a:extLst>
          </p:cNvPr>
          <p:cNvSpPr>
            <a:spLocks noGrp="1"/>
          </p:cNvSpPr>
          <p:nvPr>
            <p:ph type="title"/>
          </p:nvPr>
        </p:nvSpPr>
        <p:spPr/>
        <p:txBody>
          <a:bodyPr/>
          <a:lstStyle/>
          <a:p>
            <a:pPr algn="ctr"/>
            <a:r>
              <a:rPr lang="el-GR" dirty="0"/>
              <a:t>ΤΡΟΠΟΙ ΣΤΡΑΤΕΥΣΗΣ - ΚΛΗΤΕΥΣΗΣ</a:t>
            </a:r>
          </a:p>
        </p:txBody>
      </p:sp>
      <p:sp>
        <p:nvSpPr>
          <p:cNvPr id="3" name="Θέση περιεχομένου 2">
            <a:extLst>
              <a:ext uri="{FF2B5EF4-FFF2-40B4-BE49-F238E27FC236}">
                <a16:creationId xmlns:a16="http://schemas.microsoft.com/office/drawing/2014/main" id="{1AB723AB-9B29-522F-1D8A-61E31192FFB2}"/>
              </a:ext>
            </a:extLst>
          </p:cNvPr>
          <p:cNvSpPr>
            <a:spLocks noGrp="1"/>
          </p:cNvSpPr>
          <p:nvPr>
            <p:ph idx="1"/>
          </p:nvPr>
        </p:nvSpPr>
        <p:spPr/>
        <p:txBody>
          <a:bodyPr>
            <a:normAutofit fontScale="92500" lnSpcReduction="20000"/>
          </a:bodyPr>
          <a:lstStyle/>
          <a:p>
            <a:r>
              <a:rPr lang="el-GR" dirty="0">
                <a:latin typeface="Book Antiqua" panose="02040602050305030304" pitchFamily="18" charset="0"/>
              </a:rPr>
              <a:t>ΝΕΟΣ ΤΡΟΠΟΣ ΣΤΡΑΤΕΥΣΗΣ: </a:t>
            </a:r>
          </a:p>
          <a:p>
            <a:pPr algn="just">
              <a:buFont typeface="Wingdings" panose="05000000000000000000" pitchFamily="2" charset="2"/>
              <a:buChar char="§"/>
            </a:pPr>
            <a:r>
              <a:rPr lang="el-GR" i="1" dirty="0">
                <a:latin typeface="Book Antiqua" panose="02040602050305030304" pitchFamily="18" charset="0"/>
              </a:rPr>
              <a:t>διαιτητές γίνονται πολίτες που έχουν συμπληρώσει το εξηκοστό έτος της ηλικίας τους. Αυτό διαπιστώνεται από τη χρονολογία των αρχόντων και των επώνυμων ηρώων. Υπάρχουν οι επώνυμοι ήρωες των φυλών που είναι δέκα και οι επώνυμοι ήρωες των στρατεύσιμων ηλικιών που είναι σαράντα δύο. Παλιότερα οι εγγραφόμενοι έφηβοι εγγράφονταν πάνω σε ασπρισμένους πίνακες. Επικεφαλής αυτών σημειώνονταν τόσο το όνομα του Επώνυμου άρχοντα του έτους, κατά το οποίο καταρτίστηκε ο πίνακας, όσο και το όνομα του επώνυμου ήρωα που ήταν επικεφαλής των διαιτητών του προηγούμενου έτους. Τώρα όμως τα ονόματα των εφήβων αναγράφονται πάνω σε χάλκινη στήλη που είναι στημένη μπροστά στο βουλευτήριο δίπλα στους ανδριάντες των δέκα επωνύμων ηρώων των φυλών. Οι Σαράντα παίρνουν την τελευταία στήλη των επωνύμων ηρώων των στρατευσίμων ηλικιών (δηλαδή την τεσσαρακοστή δεύτερη) και κατανέμουν τις υποθέσεις διαιτησίας μεταξύ των εγγεγραμμένων εκεί πολιτών και ορίζουν με κλήρο ποιες θα εκδικάσει ο καθένα</a:t>
            </a:r>
            <a:r>
              <a:rPr lang="el-GR" dirty="0">
                <a:latin typeface="Book Antiqua" panose="02040602050305030304" pitchFamily="18" charset="0"/>
              </a:rPr>
              <a:t>ς. </a:t>
            </a:r>
          </a:p>
          <a:p>
            <a:pPr marL="0" indent="0" algn="r">
              <a:buNone/>
            </a:pPr>
            <a:r>
              <a:rPr lang="el-GR" dirty="0"/>
              <a:t>[ΑΡΙΣΤΟΤΕΛΟΥΣ]</a:t>
            </a:r>
            <a:r>
              <a:rPr lang="el-GR" i="1" dirty="0"/>
              <a:t>Αθηναίων Πολιτεία </a:t>
            </a:r>
            <a:r>
              <a:rPr lang="el-GR" dirty="0"/>
              <a:t>43</a:t>
            </a:r>
          </a:p>
        </p:txBody>
      </p:sp>
    </p:spTree>
    <p:extLst>
      <p:ext uri="{BB962C8B-B14F-4D97-AF65-F5344CB8AC3E}">
        <p14:creationId xmlns:p14="http://schemas.microsoft.com/office/powerpoint/2010/main" val="364929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140E1-0602-CD72-05A9-E12E31BF7FE8}"/>
              </a:ext>
            </a:extLst>
          </p:cNvPr>
          <p:cNvSpPr>
            <a:spLocks noGrp="1"/>
          </p:cNvSpPr>
          <p:nvPr>
            <p:ph type="title"/>
          </p:nvPr>
        </p:nvSpPr>
        <p:spPr/>
        <p:txBody>
          <a:bodyPr/>
          <a:lstStyle/>
          <a:p>
            <a:pPr algn="ctr"/>
            <a:r>
              <a:rPr lang="el-GR" dirty="0"/>
              <a:t>ΠΕΖΙΚΟ- ΙΠΠΙΚΟ- ΝΑΥΤΙΚΟ</a:t>
            </a:r>
          </a:p>
        </p:txBody>
      </p:sp>
      <p:sp>
        <p:nvSpPr>
          <p:cNvPr id="3" name="Θέση περιεχομένου 2">
            <a:extLst>
              <a:ext uri="{FF2B5EF4-FFF2-40B4-BE49-F238E27FC236}">
                <a16:creationId xmlns:a16="http://schemas.microsoft.com/office/drawing/2014/main" id="{D402DC6D-D655-8172-BA10-22A35C4A7B13}"/>
              </a:ext>
            </a:extLst>
          </p:cNvPr>
          <p:cNvSpPr>
            <a:spLocks noGrp="1"/>
          </p:cNvSpPr>
          <p:nvPr>
            <p:ph idx="1"/>
          </p:nvPr>
        </p:nvSpPr>
        <p:spPr/>
        <p:txBody>
          <a:bodyPr/>
          <a:lstStyle/>
          <a:p>
            <a:r>
              <a:rPr lang="el-GR" dirty="0">
                <a:latin typeface="Book Antiqua" panose="02040602050305030304" pitchFamily="18" charset="0"/>
              </a:rPr>
              <a:t>ΣΤΟ ΠΕΖΙΚΟ ΚΑΤΑΤΑΓΟΝΤΑΝ ΚΑΙ ΟΙ ΜΕΤΟΙΚΟΙ ΚΑΙ ΟΣΟΙ ΑΘΗΝΑΙΟΙ ΠΟΛΙΤΕΣ ΜΠΟΡΟΥΣΑΝ ΝΑ ΚΑΛΥΨΟΥΝ ΤΑ ΕΞΟΔΑ ΓΙΑ ΤΗΝ ΠΑΝΟΠΛΙΑ ΤΟΥΣ </a:t>
            </a:r>
          </a:p>
          <a:p>
            <a:r>
              <a:rPr lang="el-GR" dirty="0">
                <a:latin typeface="Book Antiqua" panose="02040602050305030304" pitchFamily="18" charset="0"/>
              </a:rPr>
              <a:t>ΣΤΟ ΙΠΠΙΚΟ ΣΥΜΜΕΤΕΙΧΑΝ ΑΤΟΜΑ ΤΗΣ ΤΑΞΗΣ ΤΩΝ ΠΕΝΤΑΚΟΣΙΟΜΕΔΙΜΝΩΝ ΚΑΙ ΤΩΝ ΙΠΠΕΩΝ, ΑΡΚΕΙ ΠΡΩΤΑ ΝΑ ΠΕΡΝΟΥΣΑΝ ΜΕ ΕΠΙΤΥΧΙΑ ΤΗ ΔΟΚΙΜΑΣΙΑ ΞΕΝΟΦΩΝ </a:t>
            </a:r>
            <a:r>
              <a:rPr lang="el-GR" i="1" dirty="0" err="1">
                <a:latin typeface="Book Antiqua" panose="02040602050305030304" pitchFamily="18" charset="0"/>
              </a:rPr>
              <a:t>Ιππαρχικός</a:t>
            </a:r>
            <a:r>
              <a:rPr lang="el-GR" dirty="0">
                <a:latin typeface="Book Antiqua" panose="02040602050305030304" pitchFamily="18" charset="0"/>
              </a:rPr>
              <a:t> 1 &amp; [ΑΡΙΣΤΟΤΕΛΟΥΣ] </a:t>
            </a:r>
            <a:r>
              <a:rPr lang="el-GR" i="1" dirty="0">
                <a:latin typeface="Book Antiqua" panose="02040602050305030304" pitchFamily="18" charset="0"/>
              </a:rPr>
              <a:t>Αθηναίων Πολιτεία </a:t>
            </a:r>
            <a:r>
              <a:rPr lang="el-GR" dirty="0">
                <a:latin typeface="Book Antiqua" panose="02040602050305030304" pitchFamily="18" charset="0"/>
              </a:rPr>
              <a:t>49</a:t>
            </a:r>
          </a:p>
          <a:p>
            <a:r>
              <a:rPr lang="el-GR" dirty="0">
                <a:latin typeface="Book Antiqua" panose="02040602050305030304" pitchFamily="18" charset="0"/>
              </a:rPr>
              <a:t>ΣΤΟ ΝΑΥΤΙΚΟ ΚΑΤΑΤΑΣΣΟΝΤΑΝ ΟΙ ΘΗΤΕΣ ΛΟΓΩ ΚΑΙ ΤΟΥ ΜΙΣΘΟΥ ΠΟΥ ΛΑΜΒΑΝΑΝ ΘΟΥΚΥΔΙΔΗ </a:t>
            </a:r>
            <a:r>
              <a:rPr lang="el-GR" i="1" dirty="0">
                <a:latin typeface="Book Antiqua" panose="02040602050305030304" pitchFamily="18" charset="0"/>
              </a:rPr>
              <a:t>Ιστορία </a:t>
            </a:r>
            <a:r>
              <a:rPr lang="el-GR" dirty="0">
                <a:latin typeface="Book Antiqua" panose="02040602050305030304" pitchFamily="18" charset="0"/>
              </a:rPr>
              <a:t>6.31</a:t>
            </a:r>
          </a:p>
        </p:txBody>
      </p:sp>
    </p:spTree>
    <p:extLst>
      <p:ext uri="{BB962C8B-B14F-4D97-AF65-F5344CB8AC3E}">
        <p14:creationId xmlns:p14="http://schemas.microsoft.com/office/powerpoint/2010/main" val="831639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4626AA-7E73-4687-77DD-78C76A3F31B9}"/>
              </a:ext>
            </a:extLst>
          </p:cNvPr>
          <p:cNvSpPr>
            <a:spLocks noGrp="1"/>
          </p:cNvSpPr>
          <p:nvPr>
            <p:ph type="title"/>
          </p:nvPr>
        </p:nvSpPr>
        <p:spPr>
          <a:xfrm>
            <a:off x="1154954" y="973668"/>
            <a:ext cx="8825659" cy="987211"/>
          </a:xfrm>
        </p:spPr>
        <p:txBody>
          <a:bodyPr/>
          <a:lstStyle/>
          <a:p>
            <a:pPr algn="ctr"/>
            <a:r>
              <a:rPr lang="el-GR" dirty="0"/>
              <a:t>ΛΟΓΟΙ ΑΠΑΛΛΑΓΗΣ ΑΠΟ ΤΗ ΣΤΡΑΤΙΩΤΙΚΗ ΘΗΤΕΙΑ </a:t>
            </a:r>
          </a:p>
        </p:txBody>
      </p:sp>
      <p:sp>
        <p:nvSpPr>
          <p:cNvPr id="3" name="Θέση περιεχομένου 2">
            <a:extLst>
              <a:ext uri="{FF2B5EF4-FFF2-40B4-BE49-F238E27FC236}">
                <a16:creationId xmlns:a16="http://schemas.microsoft.com/office/drawing/2014/main" id="{5B22D69B-6F9F-76F0-6CDD-DA0D96916A88}"/>
              </a:ext>
            </a:extLst>
          </p:cNvPr>
          <p:cNvSpPr>
            <a:spLocks noGrp="1"/>
          </p:cNvSpPr>
          <p:nvPr>
            <p:ph idx="1"/>
          </p:nvPr>
        </p:nvSpPr>
        <p:spPr/>
        <p:txBody>
          <a:bodyPr/>
          <a:lstStyle/>
          <a:p>
            <a:pPr algn="just">
              <a:lnSpc>
                <a:spcPct val="107000"/>
              </a:lnSpc>
              <a:spcAft>
                <a:spcPts val="800"/>
              </a:spcAft>
            </a:pPr>
            <a:r>
              <a:rPr lang="el-GR" dirty="0">
                <a:latin typeface="Book Antiqua" panose="02040602050305030304" pitchFamily="18" charset="0"/>
              </a:rPr>
              <a:t>ΓΙΑ ΑΠΡΟΟΠΤΟΥΣ ΛΟΓ</a:t>
            </a:r>
            <a:r>
              <a:rPr lang="el-GR" dirty="0"/>
              <a:t>ΟΥΣ </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Πλουτάρχου </a:t>
            </a:r>
            <a:r>
              <a:rPr lang="el-GR" sz="1800" i="1" kern="100" dirty="0">
                <a:effectLst/>
                <a:latin typeface="Book Antiqua" panose="02040602050305030304" pitchFamily="18" charset="0"/>
                <a:ea typeface="Aptos" panose="020B0004020202020204" pitchFamily="34" charset="0"/>
                <a:cs typeface="Times New Roman" panose="02020603050405020304" pitchFamily="18" charset="0"/>
              </a:rPr>
              <a:t>Νικίας </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13</a:t>
            </a:r>
            <a:endParaRPr lang="el-G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l-GR" kern="100" dirty="0">
                <a:latin typeface="Book Antiqua" panose="02040602050305030304" pitchFamily="18" charset="0"/>
                <a:ea typeface="Aptos" panose="020B0004020202020204" pitchFamily="34" charset="0"/>
                <a:cs typeface="Times New Roman" panose="02020603050405020304" pitchFamily="18" charset="0"/>
              </a:rPr>
              <a:t>ΓΙΑ ΛΟΓΟΥΣ ΥΓΕΙΑΣ</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 Δημοσθένης </a:t>
            </a:r>
            <a:r>
              <a:rPr lang="el-GR" sz="1800" i="1" kern="100" dirty="0">
                <a:effectLst/>
                <a:latin typeface="Book Antiqua" panose="02040602050305030304" pitchFamily="18" charset="0"/>
                <a:ea typeface="Aptos" panose="020B0004020202020204" pitchFamily="34" charset="0"/>
                <a:cs typeface="Times New Roman" panose="02020603050405020304" pitchFamily="18" charset="0"/>
              </a:rPr>
              <a:t>Περί της Παραπρεσβείας</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 124</a:t>
            </a:r>
            <a:endParaRPr lang="el-G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l-GR" kern="100" dirty="0">
                <a:latin typeface="Book Antiqua" panose="02040602050305030304" pitchFamily="18" charset="0"/>
                <a:ea typeface="Aptos" panose="020B0004020202020204" pitchFamily="34" charset="0"/>
                <a:cs typeface="Times New Roman" panose="02020603050405020304" pitchFamily="18" charset="0"/>
              </a:rPr>
              <a:t>ΕΠΕΙΔΗ ΕΦΕΥΓΕ ΑΠΌ ΤΗΝ ΠΟΛΗ</a:t>
            </a:r>
            <a:r>
              <a:rPr lang="el-GR" sz="1600" kern="100" dirty="0">
                <a:effectLst/>
                <a:latin typeface="Aptos" panose="020B0004020202020204" pitchFamily="34" charset="0"/>
                <a:ea typeface="Aptos" panose="020B0004020202020204" pitchFamily="34" charset="0"/>
                <a:cs typeface="Times New Roman" panose="02020603050405020304" pitchFamily="18" charset="0"/>
              </a:rPr>
              <a:t> </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Ισοκράτης 18. </a:t>
            </a:r>
            <a:r>
              <a:rPr lang="el-GR" sz="1800" i="1" kern="100" dirty="0">
                <a:effectLst/>
                <a:latin typeface="Book Antiqua" panose="02040602050305030304" pitchFamily="18" charset="0"/>
                <a:ea typeface="Aptos" panose="020B0004020202020204" pitchFamily="34" charset="0"/>
                <a:cs typeface="Times New Roman" panose="02020603050405020304" pitchFamily="18" charset="0"/>
              </a:rPr>
              <a:t>Προς </a:t>
            </a:r>
            <a:r>
              <a:rPr lang="el-GR" sz="1800" i="1" kern="100" dirty="0" err="1">
                <a:effectLst/>
                <a:latin typeface="Book Antiqua" panose="02040602050305030304" pitchFamily="18" charset="0"/>
                <a:ea typeface="Aptos" panose="020B0004020202020204" pitchFamily="34" charset="0"/>
                <a:cs typeface="Times New Roman" panose="02020603050405020304" pitchFamily="18" charset="0"/>
              </a:rPr>
              <a:t>Καλλίμαχον</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 47-48 &amp; Λυκούργος Κατά </a:t>
            </a:r>
            <a:r>
              <a:rPr lang="el-GR" sz="1800" kern="100" dirty="0" err="1">
                <a:effectLst/>
                <a:latin typeface="Book Antiqua" panose="02040602050305030304" pitchFamily="18" charset="0"/>
                <a:ea typeface="Aptos" panose="020B0004020202020204" pitchFamily="34" charset="0"/>
                <a:cs typeface="Times New Roman" panose="02020603050405020304" pitchFamily="18" charset="0"/>
              </a:rPr>
              <a:t>Λεωκράτους</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 43  </a:t>
            </a:r>
            <a:endParaRPr lang="el-GR" sz="1600" kern="100" dirty="0">
              <a:effectLst/>
              <a:latin typeface="Aptos" panose="020B0004020202020204" pitchFamily="34" charset="0"/>
              <a:ea typeface="Aptos" panose="020B0004020202020204" pitchFamily="34" charset="0"/>
              <a:cs typeface="Times New Roman" panose="02020603050405020304" pitchFamily="18" charset="0"/>
            </a:endParaRPr>
          </a:p>
          <a:p>
            <a:pPr algn="just">
              <a:lnSpc>
                <a:spcPct val="107000"/>
              </a:lnSpc>
              <a:spcAft>
                <a:spcPts val="800"/>
              </a:spcAft>
            </a:pPr>
            <a:r>
              <a:rPr lang="el-GR" kern="100" dirty="0">
                <a:latin typeface="Book Antiqua" panose="02040602050305030304" pitchFamily="18" charset="0"/>
                <a:ea typeface="Aptos" panose="020B0004020202020204" pitchFamily="34" charset="0"/>
                <a:cs typeface="Times New Roman" panose="02020603050405020304" pitchFamily="18" charset="0"/>
              </a:rPr>
              <a:t>ΕΠΕΙΔΗ ΚΑΤΕΙΧΕ ΚΑΠΟΙΟ ΑΞΙΩΜΑ ΚΑΙ ΤΟ ΑΣΚΟΥΣΕ</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 Δημοσθένης 21. </a:t>
            </a:r>
            <a:r>
              <a:rPr lang="el-GR" sz="1800" i="1" kern="100" dirty="0">
                <a:effectLst/>
                <a:latin typeface="Book Antiqua" panose="02040602050305030304" pitchFamily="18" charset="0"/>
                <a:ea typeface="Aptos" panose="020B0004020202020204" pitchFamily="34" charset="0"/>
                <a:cs typeface="Times New Roman" panose="02020603050405020304" pitchFamily="18" charset="0"/>
              </a:rPr>
              <a:t>Κατά Μειδία</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 161-164 &amp; Δημοσθένης 39. </a:t>
            </a:r>
            <a:r>
              <a:rPr lang="el-GR" sz="1800" i="1" kern="100" dirty="0">
                <a:effectLst/>
                <a:latin typeface="Book Antiqua" panose="02040602050305030304" pitchFamily="18" charset="0"/>
                <a:ea typeface="Aptos" panose="020B0004020202020204" pitchFamily="34" charset="0"/>
                <a:cs typeface="Times New Roman" panose="02020603050405020304" pitchFamily="18" charset="0"/>
              </a:rPr>
              <a:t>Προς </a:t>
            </a:r>
            <a:r>
              <a:rPr lang="el-GR" sz="1800" i="1" kern="100" dirty="0" err="1">
                <a:effectLst/>
                <a:latin typeface="Book Antiqua" panose="02040602050305030304" pitchFamily="18" charset="0"/>
                <a:ea typeface="Aptos" panose="020B0004020202020204" pitchFamily="34" charset="0"/>
                <a:cs typeface="Times New Roman" panose="02020603050405020304" pitchFamily="18" charset="0"/>
              </a:rPr>
              <a:t>Βοιωτόν</a:t>
            </a:r>
            <a:r>
              <a:rPr lang="el-GR" sz="1800" i="1" kern="100" dirty="0">
                <a:effectLst/>
                <a:latin typeface="Book Antiqua" panose="02040602050305030304" pitchFamily="18" charset="0"/>
                <a:ea typeface="Aptos" panose="020B0004020202020204" pitchFamily="34" charset="0"/>
                <a:cs typeface="Times New Roman" panose="02020603050405020304" pitchFamily="18" charset="0"/>
              </a:rPr>
              <a:t> περί του ονόματος</a:t>
            </a:r>
            <a:r>
              <a:rPr lang="el-GR" sz="1800" kern="100" dirty="0">
                <a:effectLst/>
                <a:latin typeface="Book Antiqua" panose="02040602050305030304" pitchFamily="18" charset="0"/>
                <a:ea typeface="Aptos" panose="020B0004020202020204" pitchFamily="34" charset="0"/>
                <a:cs typeface="Times New Roman" panose="02020603050405020304" pitchFamily="18" charset="0"/>
              </a:rPr>
              <a:t> 16</a:t>
            </a:r>
            <a:endParaRPr lang="el-GR" sz="16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01883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0F4DF0-2703-BC7C-4548-73668016713F}"/>
              </a:ext>
            </a:extLst>
          </p:cNvPr>
          <p:cNvSpPr>
            <a:spLocks noGrp="1"/>
          </p:cNvSpPr>
          <p:nvPr>
            <p:ph type="title"/>
          </p:nvPr>
        </p:nvSpPr>
        <p:spPr/>
        <p:txBody>
          <a:bodyPr/>
          <a:lstStyle/>
          <a:p>
            <a:pPr algn="ctr"/>
            <a:r>
              <a:rPr lang="el-GR" dirty="0"/>
              <a:t>ΝΟΜΙΚΟ ΠΛΑΙΣΙΟ ΓΙΑ ΛΙΠΟΤΑΞΙΑ </a:t>
            </a:r>
          </a:p>
        </p:txBody>
      </p:sp>
      <p:sp>
        <p:nvSpPr>
          <p:cNvPr id="3" name="Θέση περιεχομένου 2">
            <a:extLst>
              <a:ext uri="{FF2B5EF4-FFF2-40B4-BE49-F238E27FC236}">
                <a16:creationId xmlns:a16="http://schemas.microsoft.com/office/drawing/2014/main" id="{7B706DE9-9530-85D7-ED18-A59E7761770F}"/>
              </a:ext>
            </a:extLst>
          </p:cNvPr>
          <p:cNvSpPr>
            <a:spLocks noGrp="1"/>
          </p:cNvSpPr>
          <p:nvPr>
            <p:ph idx="1"/>
          </p:nvPr>
        </p:nvSpPr>
        <p:spPr/>
        <p:txBody>
          <a:bodyPr/>
          <a:lstStyle/>
          <a:p>
            <a:r>
              <a:rPr lang="el-GR" dirty="0">
                <a:latin typeface="Book Antiqua" panose="02040602050305030304" pitchFamily="18" charset="0"/>
              </a:rPr>
              <a:t>ΓΡΑΦΗ ΑΣΤΡΑΤΕΙΑΣ </a:t>
            </a:r>
          </a:p>
          <a:p>
            <a:r>
              <a:rPr lang="el-GR" dirty="0">
                <a:latin typeface="Book Antiqua" panose="02040602050305030304" pitchFamily="18" charset="0"/>
              </a:rPr>
              <a:t>ΓΡΑΦΗ ΛΙΠΟΤΑΞΙΟΥ, ΟΤΑΝ Ο ΟΠΛΙΤΗΣ ΕΓΚΑΤΕΛΕΙΠΕ ΤΟ ΣΩΜΑ ΜΕΤΑ ΤΗ ΣΤΡΑΤΕΥΣΗ ΤΟΥ. </a:t>
            </a:r>
          </a:p>
          <a:p>
            <a:r>
              <a:rPr lang="el-GR" dirty="0">
                <a:latin typeface="Book Antiqua" panose="02040602050305030304" pitchFamily="18" charset="0"/>
              </a:rPr>
              <a:t>ΤΟ ΔΙΚΑΣΤΗΡΙΟ ΠΟΥ ΕΚΔΙΚΑΖΕ ΤΗ ΓΡΑΦΗ ΑΠΟΤΕΛΟΥΝΤΑΝ ΑΠΌ ΣΤΡΑΤΙΩΤΕΣ ΠΟΥ ΕΙΧΑΝ ΛΑΒΕΙ ΜΕΡΟΣ ΣΤΗΝ ΕΚΣΤΡΑΤΕΙΑ</a:t>
            </a:r>
          </a:p>
          <a:p>
            <a:r>
              <a:rPr lang="el-GR" dirty="0">
                <a:latin typeface="Book Antiqua" panose="02040602050305030304" pitchFamily="18" charset="0"/>
              </a:rPr>
              <a:t>ΠΟΙΝΗ ΗΤΑΝ Η ΑΤΙΜΙΑ</a:t>
            </a:r>
          </a:p>
          <a:p>
            <a:r>
              <a:rPr lang="el-GR" dirty="0">
                <a:latin typeface="Book Antiqua" panose="02040602050305030304" pitchFamily="18" charset="0"/>
              </a:rPr>
              <a:t>ΑΠΌ ΛΟΓΟ ΤΟΥ ΛΥΚΟΥΡΓΟΥ </a:t>
            </a:r>
            <a:r>
              <a:rPr lang="el-GR" i="1" dirty="0">
                <a:latin typeface="Book Antiqua" panose="02040602050305030304" pitchFamily="18" charset="0"/>
              </a:rPr>
              <a:t>Κατά </a:t>
            </a:r>
            <a:r>
              <a:rPr lang="el-GR" i="1" dirty="0" err="1">
                <a:latin typeface="Book Antiqua" panose="02040602050305030304" pitchFamily="18" charset="0"/>
              </a:rPr>
              <a:t>Λεωκράτους</a:t>
            </a:r>
            <a:r>
              <a:rPr lang="el-GR" i="1" dirty="0">
                <a:latin typeface="Book Antiqua" panose="02040602050305030304" pitchFamily="18" charset="0"/>
              </a:rPr>
              <a:t> </a:t>
            </a:r>
            <a:r>
              <a:rPr lang="el-GR" dirty="0">
                <a:latin typeface="Book Antiqua" panose="02040602050305030304" pitchFamily="18" charset="0"/>
              </a:rPr>
              <a:t>52-53 ΠΛΗΡΟΦΟΡΟΥΜΑΣΤΕ ΠΩΣ ΥΠΗΡΧΕ ΩΣ ΠΟΙΝΗ ΚΑΙ Ο ΘΑΝΑΤΟΣ</a:t>
            </a:r>
          </a:p>
        </p:txBody>
      </p:sp>
    </p:spTree>
    <p:extLst>
      <p:ext uri="{BB962C8B-B14F-4D97-AF65-F5344CB8AC3E}">
        <p14:creationId xmlns:p14="http://schemas.microsoft.com/office/powerpoint/2010/main" val="3634480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32BD1A-497D-419C-A75B-64D80FB3F05C}"/>
              </a:ext>
            </a:extLst>
          </p:cNvPr>
          <p:cNvSpPr>
            <a:spLocks noGrp="1"/>
          </p:cNvSpPr>
          <p:nvPr>
            <p:ph type="title"/>
          </p:nvPr>
        </p:nvSpPr>
        <p:spPr/>
        <p:txBody>
          <a:bodyPr/>
          <a:lstStyle/>
          <a:p>
            <a:pPr algn="ctr"/>
            <a:r>
              <a:rPr lang="el-GR" dirty="0"/>
              <a:t>ΦΟΡΟΛΟΓΙΚΕΣ ΥΠΟΧΡΕΩΣΕΙΣ</a:t>
            </a:r>
          </a:p>
        </p:txBody>
      </p:sp>
      <p:sp>
        <p:nvSpPr>
          <p:cNvPr id="3" name="Θέση περιεχομένου 2">
            <a:extLst>
              <a:ext uri="{FF2B5EF4-FFF2-40B4-BE49-F238E27FC236}">
                <a16:creationId xmlns:a16="http://schemas.microsoft.com/office/drawing/2014/main" id="{B72E858C-0EB9-6E90-AE42-82FB99F19F19}"/>
              </a:ext>
            </a:extLst>
          </p:cNvPr>
          <p:cNvSpPr>
            <a:spLocks noGrp="1"/>
          </p:cNvSpPr>
          <p:nvPr>
            <p:ph idx="1"/>
          </p:nvPr>
        </p:nvSpPr>
        <p:spPr/>
        <p:txBody>
          <a:bodyPr/>
          <a:lstStyle/>
          <a:p>
            <a:pPr algn="just"/>
            <a:r>
              <a:rPr lang="el-GR" dirty="0">
                <a:latin typeface="Book Antiqua" panose="02040602050305030304" pitchFamily="18" charset="0"/>
              </a:rPr>
              <a:t>Η ΦΟΡΟΛΟΓΙΑ ΣΤΟΥΣ ΠΟΛΙΤΕΣ ΗΤΑΝ ΕΜΜΕΣΗ , ΜΕ ΜΙΑ ΜΟΝΟ ΕΞΑΙΡΕΣΗ ΤΗΝ </a:t>
            </a:r>
            <a:r>
              <a:rPr lang="el-GR" i="1" dirty="0" err="1">
                <a:latin typeface="Book Antiqua" panose="02040602050305030304" pitchFamily="18" charset="0"/>
              </a:rPr>
              <a:t>εισφοράν</a:t>
            </a:r>
            <a:endParaRPr lang="el-GR" i="1" dirty="0">
              <a:latin typeface="Book Antiqua" panose="02040602050305030304" pitchFamily="18" charset="0"/>
            </a:endParaRPr>
          </a:p>
          <a:p>
            <a:pPr algn="just"/>
            <a:r>
              <a:rPr lang="el-GR" dirty="0">
                <a:latin typeface="Book Antiqua" panose="02040602050305030304" pitchFamily="18" charset="0"/>
              </a:rPr>
              <a:t>ΚΑΙ ΟΙ ΜΕΤΟΙΚΟΙ ΣΥΜΜΕΤΕΙΧΑΝ ΣΤΙΣ ΟΙΚΟΝΟΜΙΚΕΣ ΥΠΟΧΡΕΩΣΕΙΣ ΤΗΣ ΠΟΛΗΣ [ΠΟΛΙΤΙΣΤΙΚΕΣ ΛΕΙΤΟΥΡΓΙΕΣ]</a:t>
            </a:r>
          </a:p>
        </p:txBody>
      </p:sp>
    </p:spTree>
    <p:extLst>
      <p:ext uri="{BB962C8B-B14F-4D97-AF65-F5344CB8AC3E}">
        <p14:creationId xmlns:p14="http://schemas.microsoft.com/office/powerpoint/2010/main" val="20636823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Ion Boardroom</Template>
  <TotalTime>96</TotalTime>
  <Words>1173</Words>
  <Application>Microsoft Office PowerPoint</Application>
  <PresentationFormat>Ευρεία οθόνη</PresentationFormat>
  <Paragraphs>90</Paragraphs>
  <Slides>18</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18</vt:i4>
      </vt:variant>
    </vt:vector>
  </HeadingPairs>
  <TitlesOfParts>
    <vt:vector size="24" baseType="lpstr">
      <vt:lpstr>Aptos</vt:lpstr>
      <vt:lpstr>Book Antiqua</vt:lpstr>
      <vt:lpstr>Century Gothic</vt:lpstr>
      <vt:lpstr>Wingdings</vt:lpstr>
      <vt:lpstr>Wingdings 3</vt:lpstr>
      <vt:lpstr>Αίθουσα συσκέψεων "Ιόν"</vt:lpstr>
      <vt:lpstr>ΥΠΟΧΡΕΩΣΕΙΣ ΑΘΗΝΑΙΟΥ ΠΟΛΙΤΗ</vt:lpstr>
      <vt:lpstr>ΥΠΟΧΡΕΩΣΕΙΣ ΑΘΗΝΑΙΟΥ ΠΟΛΙΤΗ</vt:lpstr>
      <vt:lpstr>ΣΤΡΑΤΙΩΤΙΚΕΣ ΥΠΟΧΡΕΩΣΕΙΣ </vt:lpstr>
      <vt:lpstr>ΤΡΟΠΟΙ ΕΠΙΣΤΡΑΤΕΥΣΗΣ- ΚΛΗΤΕΥΣΗΣ</vt:lpstr>
      <vt:lpstr>ΤΡΟΠΟΙ ΣΤΡΑΤΕΥΣΗΣ - ΚΛΗΤΕΥΣΗΣ</vt:lpstr>
      <vt:lpstr>ΠΕΖΙΚΟ- ΙΠΠΙΚΟ- ΝΑΥΤΙΚΟ</vt:lpstr>
      <vt:lpstr>ΛΟΓΟΙ ΑΠΑΛΛΑΓΗΣ ΑΠΟ ΤΗ ΣΤΡΑΤΙΩΤΙΚΗ ΘΗΤΕΙΑ </vt:lpstr>
      <vt:lpstr>ΝΟΜΙΚΟ ΠΛΑΙΣΙΟ ΓΙΑ ΛΙΠΟΤΑΞΙΑ </vt:lpstr>
      <vt:lpstr>ΦΟΡΟΛΟΓΙΚΕΣ ΥΠΟΧΡΕΩΣΕΙΣ</vt:lpstr>
      <vt:lpstr>ΛΕΙΤΟΥΡΓΙΕΣ ΠΟΛΙΤΙΣΤΙΚΕΣ </vt:lpstr>
      <vt:lpstr>ΣΤΡΑΤΙΩΤΙΚΟΥ ΧΑΡΑΚΤΗΡΑ ΛΕΙΤΟΥΡΓΙΕΣ</vt:lpstr>
      <vt:lpstr>ΕΠΙΛΟΓΗ ΤΡΙΗΡΑΡΧΩΝ </vt:lpstr>
      <vt:lpstr>ΣΥΜΜΟΡΙΕΣ</vt:lpstr>
      <vt:lpstr>ΛΟΓΟΙ ΕΞΑΙΡΕΣΗΣ ΑΠΟ ΤΙΣ ΛΕΙΤΟΥΡΓΙΕΣ</vt:lpstr>
      <vt:lpstr>ΑΝΤΙΔΟΣΙΣ</vt:lpstr>
      <vt:lpstr>ΑΝΤΙΔΟΣΙΣ</vt:lpstr>
      <vt:lpstr>ΕΙΣΦΟΡΑ </vt:lpstr>
      <vt:lpstr>ΤΕΛΟΣ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Ioannis Nikolaos Antoniouin</dc:creator>
  <cp:lastModifiedBy>Αθανάσιος Δέλιος</cp:lastModifiedBy>
  <cp:revision>8</cp:revision>
  <dcterms:created xsi:type="dcterms:W3CDTF">2024-11-03T08:08:56Z</dcterms:created>
  <dcterms:modified xsi:type="dcterms:W3CDTF">2024-11-25T01:02:17Z</dcterms:modified>
</cp:coreProperties>
</file>