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0" r:id="rId4"/>
    <p:sldId id="291" r:id="rId5"/>
    <p:sldId id="296" r:id="rId6"/>
    <p:sldId id="259" r:id="rId7"/>
    <p:sldId id="260" r:id="rId8"/>
    <p:sldId id="261" r:id="rId9"/>
    <p:sldId id="284" r:id="rId10"/>
    <p:sldId id="287" r:id="rId11"/>
    <p:sldId id="288" r:id="rId12"/>
    <p:sldId id="289" r:id="rId13"/>
    <p:sldId id="286" r:id="rId14"/>
    <p:sldId id="298" r:id="rId15"/>
    <p:sldId id="279" r:id="rId16"/>
    <p:sldId id="277" r:id="rId17"/>
    <p:sldId id="278" r:id="rId18"/>
    <p:sldId id="281" r:id="rId19"/>
    <p:sldId id="280" r:id="rId20"/>
    <p:sldId id="282" r:id="rId21"/>
    <p:sldId id="285" r:id="rId22"/>
    <p:sldId id="283" r:id="rId23"/>
    <p:sldId id="271" r:id="rId24"/>
    <p:sldId id="274" r:id="rId25"/>
    <p:sldId id="272" r:id="rId26"/>
    <p:sldId id="262" r:id="rId27"/>
    <p:sldId id="263" r:id="rId28"/>
    <p:sldId id="264" r:id="rId29"/>
    <p:sldId id="265" r:id="rId30"/>
    <p:sldId id="292" r:id="rId31"/>
    <p:sldId id="301" r:id="rId32"/>
    <p:sldId id="299" r:id="rId33"/>
    <p:sldId id="293" r:id="rId34"/>
    <p:sldId id="294"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EBF6842-A376-420D-8FDA-D9D394A7FE74}" type="datetimeFigureOut">
              <a:rPr lang="el-GR" smtClean="0"/>
              <a:pPr/>
              <a:t>27/5/2020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92F92A-61AC-4EF7-8AA9-58AD65847F1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00000"/>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F6842-A376-420D-8FDA-D9D394A7FE74}" type="datetimeFigureOut">
              <a:rPr lang="el-GR" smtClean="0"/>
              <a:pPr/>
              <a:t>27/5/2020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2F92A-61AC-4EF7-8AA9-58AD65847F1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4800" b="1" dirty="0" smtClean="0">
                <a:latin typeface="Comic Sans MS" pitchFamily="66" charset="0"/>
              </a:rPr>
              <a:t>ΝΕΥΡΙΚΗ ΑΝΟΡΕΞΙΑ</a:t>
            </a:r>
            <a:endParaRPr lang="el-GR" sz="4800" b="1" dirty="0">
              <a:latin typeface="Comic Sans MS" pitchFamily="66" charset="0"/>
            </a:endParaRPr>
          </a:p>
        </p:txBody>
      </p:sp>
      <p:sp>
        <p:nvSpPr>
          <p:cNvPr id="3" name="2 - Υπότιτλος"/>
          <p:cNvSpPr>
            <a:spLocks noGrp="1"/>
          </p:cNvSpPr>
          <p:nvPr>
            <p:ph type="subTitle" idx="1"/>
          </p:nvPr>
        </p:nvSpPr>
        <p:spPr/>
        <p:txBody>
          <a:bodyPr/>
          <a:lstStyle/>
          <a:p>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85728"/>
            <a:ext cx="9144000" cy="6572272"/>
          </a:xfrm>
        </p:spPr>
        <p:txBody>
          <a:bodyPr>
            <a:normAutofit fontScale="85000" lnSpcReduction="20000"/>
          </a:bodyPr>
          <a:lstStyle/>
          <a:p>
            <a:pPr>
              <a:buNone/>
            </a:pPr>
            <a:r>
              <a:rPr lang="el-GR" dirty="0" smtClean="0"/>
              <a:t>    Το </a:t>
            </a:r>
            <a:r>
              <a:rPr lang="el-GR" dirty="0" smtClean="0"/>
              <a:t>έργο του </a:t>
            </a:r>
            <a:r>
              <a:rPr lang="el-GR" dirty="0" err="1" smtClean="0"/>
              <a:t>Foucault</a:t>
            </a:r>
            <a:r>
              <a:rPr lang="el-GR" dirty="0" smtClean="0"/>
              <a:t> (1976, 1977) τόσο για την ιστορία της σεξουαλικότητας, όσο και για την </a:t>
            </a:r>
            <a:r>
              <a:rPr lang="el-GR" dirty="0" err="1" smtClean="0"/>
              <a:t>ιδρυματοποίηση</a:t>
            </a:r>
            <a:r>
              <a:rPr lang="el-GR" dirty="0" smtClean="0"/>
              <a:t> της ανθρώπινης συμπεριφοράς αποτελεί αναμφίβολα σημαντική προσπάθεια να αρθεί η Καρτεσιανή δυτικότροπη λογική που ήθελε να καταστήσει το σώμα και το ανθρώπινο πνεύμα οντότητες ανεξάρτητες και </a:t>
            </a:r>
            <a:r>
              <a:rPr lang="el-GR" dirty="0" err="1" smtClean="0"/>
              <a:t>αυθύπαρκες</a:t>
            </a:r>
            <a:r>
              <a:rPr lang="el-GR" dirty="0" smtClean="0"/>
              <a:t>. Μια τέτοια λογική βέβαια λειτουργούσε ικανοποιητικά στα ιστορικά και κοινωνικά </a:t>
            </a:r>
            <a:r>
              <a:rPr lang="el-GR" dirty="0" err="1" smtClean="0"/>
              <a:t>πλαισια</a:t>
            </a:r>
            <a:r>
              <a:rPr lang="el-GR" dirty="0" smtClean="0"/>
              <a:t> της εποχής που τη γέννησε: τον Ευρωπαϊκό Διαφωτισμό. Μέσα σε αυτό το ιστορικό πλαίσιο καλλιεργήθηκε από φιλοσόφους κυρίως η υπέρμετρη αισιοδοξία για τις ανεξάντλητα έλλογες δυνάμεις που διέπουν το ανθρώπινο πνεύμα και κατέστη σαφής ο διαχωρισμός από αμιγώς βιολογικές συνθήκες που καθορίζουν τη δημιουργία του ανθρωπίνου σώματος. Για τον </a:t>
            </a:r>
            <a:r>
              <a:rPr lang="el-GR" dirty="0" err="1" smtClean="0"/>
              <a:t>Foucault</a:t>
            </a:r>
            <a:r>
              <a:rPr lang="el-GR" dirty="0" smtClean="0"/>
              <a:t> η δυαδικότητα πνεύματος-σώματος είναι πλασματική. Το σώμα δεν είναι μόνο ατομική υπόθεση αλλά και συλλογική η οποία συχνά χειραγωγείται και ελέγχεται. Έτσι το σώμα συνδέεται με την πολιτική ή πιο σωστά οι πολιτικές καθορίζουν τις στάσεις του σώματος.</a:t>
            </a:r>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0"/>
            <a:ext cx="9144000" cy="6858000"/>
          </a:xfrm>
        </p:spPr>
        <p:txBody>
          <a:bodyPr>
            <a:normAutofit fontScale="92500" lnSpcReduction="20000"/>
          </a:bodyPr>
          <a:lstStyle/>
          <a:p>
            <a:pPr>
              <a:buNone/>
            </a:pPr>
            <a:r>
              <a:rPr lang="el-GR" dirty="0" smtClean="0"/>
              <a:t>    </a:t>
            </a:r>
            <a:r>
              <a:rPr lang="el-GR" dirty="0" smtClean="0"/>
              <a:t>Η</a:t>
            </a:r>
            <a:r>
              <a:rPr lang="el-GR" dirty="0" smtClean="0"/>
              <a:t> </a:t>
            </a:r>
            <a:r>
              <a:rPr lang="el-GR" dirty="0" smtClean="0"/>
              <a:t>θεώρησή του </a:t>
            </a:r>
            <a:r>
              <a:rPr lang="el-GR" dirty="0" err="1" smtClean="0"/>
              <a:t>Foucault</a:t>
            </a:r>
            <a:r>
              <a:rPr lang="el-GR" dirty="0" smtClean="0"/>
              <a:t> παράγει σώματα δέκτες, παθητικά, ανίκανα να αντιδράσουν και αυτό το σημείο αποτελεί το εφαλτήριο μεταγενέστερων κριτικών. Πρόσφατες θεωρήσεις συμφωνούν ότι το σώμα δεν είναι μόνο δημιούργημα της βιολογίας αλλά και τόπος στον οποίο συνδιαλέγονται η κοινωνία, ο πολιτισμός, η ιστορική διαδρομή και η ιστορική συγκυρία. Στον τόπο αυτό εγγράφεται και ενσωματώνεται το κοινωνικό πολιτικό-γίγνεσθαι. Το σημαντικό όμως είναι ότι το σώμα δεν καταγράφει μόνο αλλά και ‘επιτελεί’ δηλαδή με τις στάσεις του ή όπως θα έλεγε και ο </a:t>
            </a:r>
            <a:r>
              <a:rPr lang="en-US" dirty="0" smtClean="0"/>
              <a:t>Barthes </a:t>
            </a:r>
            <a:r>
              <a:rPr lang="el-GR" dirty="0" smtClean="0"/>
              <a:t>(1997) με τα ‘πρωτόκολλα συμπεριφοράς’ το ανθρώπινο σώμα και κατά συνέπεια οι λειτουργίες του συντελούν στη δημιουργία σχέσεων, αμφισβητήσεων, συγκρούσεων και στην ανανέωση τους. Άρα το σώμα δεν υφίσταται μόνο πολιτικές αλλά δύναται να τις δημιουργήσει ή να τις τροποποιήσει. </a:t>
            </a:r>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85728"/>
            <a:ext cx="9001156" cy="6572272"/>
          </a:xfrm>
        </p:spPr>
        <p:txBody>
          <a:bodyPr>
            <a:normAutofit fontScale="77500" lnSpcReduction="20000"/>
          </a:bodyPr>
          <a:lstStyle/>
          <a:p>
            <a:pPr>
              <a:buNone/>
            </a:pPr>
            <a:r>
              <a:rPr lang="el-GR" dirty="0" smtClean="0"/>
              <a:t>     Το τρίπτυχο σώμα-τροφή-γλώσσα του τραπεζιού αποτελεί αφετηρία πολλών σύγχρονων μελετών που καταγίνονται με το </a:t>
            </a:r>
            <a:r>
              <a:rPr lang="el-GR" dirty="0" err="1" smtClean="0"/>
              <a:t>διατρέφεσθαι</a:t>
            </a:r>
            <a:r>
              <a:rPr lang="el-GR" dirty="0" smtClean="0"/>
              <a:t>: Η </a:t>
            </a:r>
            <a:r>
              <a:rPr lang="el-GR" dirty="0" err="1" smtClean="0"/>
              <a:t>Williams</a:t>
            </a:r>
            <a:r>
              <a:rPr lang="el-GR" dirty="0" smtClean="0"/>
              <a:t> (1997) πραγματεύεται τη σχέση τροφής και οικογένειας, η </a:t>
            </a:r>
            <a:r>
              <a:rPr lang="el-GR" dirty="0" err="1" smtClean="0"/>
              <a:t>Harbottle</a:t>
            </a:r>
            <a:r>
              <a:rPr lang="el-GR" dirty="0" smtClean="0"/>
              <a:t> (1997) τη διατροφή των Ιρανών μεταναστών ως όχημα συγκάλυψης της εθνικότητάς τους, η </a:t>
            </a:r>
            <a:r>
              <a:rPr lang="el-GR" dirty="0" err="1" smtClean="0"/>
              <a:t>Bordo</a:t>
            </a:r>
            <a:r>
              <a:rPr lang="el-GR" dirty="0" smtClean="0"/>
              <a:t> (1997) τη νευρική ανορεξία ως κοινωνικό δείκτη, για να αναφερθούμε ενδεικτικά σε κάποιες.</a:t>
            </a:r>
            <a:r>
              <a:rPr lang="el-GR" i="1" dirty="0" smtClean="0"/>
              <a:t> </a:t>
            </a:r>
            <a:r>
              <a:rPr lang="el-GR" b="1" i="1" dirty="0" smtClean="0"/>
              <a:t>Η ανθρωπολογία της τροφής και του σώματος: φύλο, σημασία και δύναμη</a:t>
            </a:r>
            <a:r>
              <a:rPr lang="el-GR" b="1" dirty="0" smtClean="0"/>
              <a:t> (1999) </a:t>
            </a:r>
            <a:r>
              <a:rPr lang="el-GR" dirty="0" smtClean="0"/>
              <a:t>είναι ο τίτλος συλλογής άρθρων της </a:t>
            </a:r>
            <a:r>
              <a:rPr lang="el-GR" dirty="0" err="1" smtClean="0"/>
              <a:t>Counihan</a:t>
            </a:r>
            <a:r>
              <a:rPr lang="el-GR" dirty="0" smtClean="0"/>
              <a:t> που με ευαισθησία σχολιάζουν τη σχέση κοινωνικού φύλου και δύναμης με βάση εθνογραφικό υλικό από την Ιταλία (Σαρδηνία, Φλωρεντία) και από την Αμερική. Μερικά από τα θέματα που φιλοξενούνται στην εν λόγω έκδοση είναι οι διατροφικές συνήθειες και ο ‘εκμοντερνισμός’ τους, η νηστεία, τα σωματικά πρότυπα, η διατροφή ως όχημα συνέχειας με το παρελθόν αλλά και ρήξης με αυτό. Τελικά το σώμα αποτελεί δέκτη </a:t>
            </a:r>
            <a:r>
              <a:rPr lang="el-GR" dirty="0" err="1" smtClean="0"/>
              <a:t>κοινωνικο</a:t>
            </a:r>
            <a:r>
              <a:rPr lang="el-GR" dirty="0" smtClean="0"/>
              <a:t>-πολιτισμικών μηνυμάτων, τόπο όπου εγγράφεται η σύγκρουση κοινωνικών παραμέτρων και δυνάμεων. Δηλαδή, μέσα από διαφορετικούς δρόμους επιβεβαιώνεται η κατά Φουκώ συνδιαλλαγή σώματος και δύναμης.    </a:t>
            </a:r>
          </a:p>
          <a:p>
            <a:pPr>
              <a:buNone/>
            </a:pPr>
            <a:r>
              <a:rPr lang="el-GR" dirty="0" smtClean="0"/>
              <a:t> </a:t>
            </a:r>
          </a:p>
          <a:p>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Βιβλιογραφία</a:t>
            </a:r>
            <a:endParaRPr lang="el-GR" dirty="0"/>
          </a:p>
        </p:txBody>
      </p:sp>
      <p:sp>
        <p:nvSpPr>
          <p:cNvPr id="3" name="2 - Θέση περιεχομένου"/>
          <p:cNvSpPr>
            <a:spLocks noGrp="1"/>
          </p:cNvSpPr>
          <p:nvPr>
            <p:ph idx="1"/>
          </p:nvPr>
        </p:nvSpPr>
        <p:spPr>
          <a:xfrm>
            <a:off x="0" y="0"/>
            <a:ext cx="9144000" cy="6858000"/>
          </a:xfrm>
        </p:spPr>
        <p:txBody>
          <a:bodyPr>
            <a:normAutofit fontScale="92500"/>
          </a:bodyPr>
          <a:lstStyle/>
          <a:p>
            <a:r>
              <a:rPr lang="en-US" dirty="0" smtClean="0"/>
              <a:t>“What does it mean to Be Fat, Thin, and Female?” in </a:t>
            </a:r>
            <a:r>
              <a:rPr lang="en-US" i="1" dirty="0" smtClean="0"/>
              <a:t>The Anthropology of Food and the Body. Gender, Meaning and Power,</a:t>
            </a:r>
            <a:r>
              <a:rPr lang="en-US" dirty="0" smtClean="0"/>
              <a:t> 1999, C. </a:t>
            </a:r>
            <a:r>
              <a:rPr lang="en-US" dirty="0" err="1" smtClean="0"/>
              <a:t>Counihan</a:t>
            </a:r>
            <a:r>
              <a:rPr lang="en-US" dirty="0" smtClean="0"/>
              <a:t> (</a:t>
            </a:r>
            <a:r>
              <a:rPr lang="en-US" dirty="0" err="1" smtClean="0"/>
              <a:t>ed</a:t>
            </a:r>
            <a:r>
              <a:rPr lang="en-US" dirty="0" smtClean="0"/>
              <a:t>), </a:t>
            </a:r>
            <a:r>
              <a:rPr lang="en-US" dirty="0" err="1" smtClean="0"/>
              <a:t>Routledge</a:t>
            </a:r>
            <a:endParaRPr lang="en-US" dirty="0" smtClean="0"/>
          </a:p>
          <a:p>
            <a:r>
              <a:rPr lang="en-US" dirty="0" smtClean="0"/>
              <a:t>“Anorexia Nervosa: Psychopathology as the Crystallization of Culture”, </a:t>
            </a:r>
            <a:r>
              <a:rPr lang="en-US" i="1" dirty="0" smtClean="0"/>
              <a:t>Susan </a:t>
            </a:r>
            <a:r>
              <a:rPr lang="en-US" i="1" dirty="0" err="1" smtClean="0"/>
              <a:t>Bordo</a:t>
            </a:r>
            <a:r>
              <a:rPr lang="en-US" i="1" dirty="0" smtClean="0"/>
              <a:t> in Food and Culture: A Reader,</a:t>
            </a:r>
            <a:r>
              <a:rPr lang="en-US" dirty="0" smtClean="0"/>
              <a:t> C. </a:t>
            </a:r>
            <a:r>
              <a:rPr lang="en-US" dirty="0" err="1" smtClean="0"/>
              <a:t>Counihan</a:t>
            </a:r>
            <a:r>
              <a:rPr lang="en-US" dirty="0" smtClean="0"/>
              <a:t> and P. Van </a:t>
            </a:r>
            <a:r>
              <a:rPr lang="en-US" dirty="0" err="1" smtClean="0"/>
              <a:t>Esterik</a:t>
            </a:r>
            <a:r>
              <a:rPr lang="en-US" dirty="0" smtClean="0"/>
              <a:t> (</a:t>
            </a:r>
            <a:r>
              <a:rPr lang="en-US" dirty="0" err="1" smtClean="0"/>
              <a:t>eds</a:t>
            </a:r>
            <a:r>
              <a:rPr lang="en-US" dirty="0" smtClean="0"/>
              <a:t>), 1997, </a:t>
            </a:r>
            <a:r>
              <a:rPr lang="en-US" dirty="0" err="1" smtClean="0"/>
              <a:t>Routledge</a:t>
            </a:r>
            <a:endParaRPr lang="en-US" dirty="0" smtClean="0"/>
          </a:p>
          <a:p>
            <a:r>
              <a:rPr lang="en-US" dirty="0" smtClean="0"/>
              <a:t>“ Interpreting Starvation” by S. </a:t>
            </a:r>
            <a:r>
              <a:rPr lang="en-US" dirty="0" err="1" smtClean="0"/>
              <a:t>Orbach</a:t>
            </a:r>
            <a:r>
              <a:rPr lang="en-US" dirty="0" smtClean="0"/>
              <a:t> in </a:t>
            </a:r>
            <a:r>
              <a:rPr lang="en-US" i="1" dirty="0" smtClean="0"/>
              <a:t> Consuming Passions. Food in the Age of Anxiety,</a:t>
            </a:r>
            <a:r>
              <a:rPr lang="en-US" dirty="0" smtClean="0"/>
              <a:t> </a:t>
            </a:r>
            <a:r>
              <a:rPr lang="en-US" dirty="0" err="1" smtClean="0"/>
              <a:t>Griffinths</a:t>
            </a:r>
            <a:r>
              <a:rPr lang="en-US" dirty="0" smtClean="0"/>
              <a:t> and Wallace (</a:t>
            </a:r>
            <a:r>
              <a:rPr lang="en-US" dirty="0" err="1" smtClean="0"/>
              <a:t>eds</a:t>
            </a:r>
            <a:r>
              <a:rPr lang="en-US" dirty="0" smtClean="0"/>
              <a:t>), 1998 </a:t>
            </a:r>
          </a:p>
          <a:p>
            <a:r>
              <a:rPr lang="en-US" dirty="0" err="1" smtClean="0"/>
              <a:t>Orbach</a:t>
            </a:r>
            <a:r>
              <a:rPr lang="en-US" dirty="0" smtClean="0"/>
              <a:t>, S, 1978, </a:t>
            </a:r>
            <a:r>
              <a:rPr lang="en-US" i="1" dirty="0" smtClean="0"/>
              <a:t>Fat is a Feminist issue,</a:t>
            </a:r>
            <a:r>
              <a:rPr lang="en-US" dirty="0" smtClean="0"/>
              <a:t> Paddington Press, London</a:t>
            </a:r>
          </a:p>
          <a:p>
            <a:r>
              <a:rPr lang="en-US" dirty="0" err="1" smtClean="0"/>
              <a:t>Orbach</a:t>
            </a:r>
            <a:r>
              <a:rPr lang="en-US" dirty="0" smtClean="0"/>
              <a:t>, S, 1986, </a:t>
            </a:r>
            <a:r>
              <a:rPr lang="en-US" i="1" dirty="0" smtClean="0"/>
              <a:t>Hunger Strike: The Anorectic Struggle as a Metaphor of Our Age,</a:t>
            </a:r>
            <a:r>
              <a:rPr lang="en-US" dirty="0" smtClean="0"/>
              <a:t> Faber and Faber, London</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4400" b="1" i="1" dirty="0" smtClean="0"/>
              <a:t>Για την ιστορία της νευρικής ανορεξίας</a:t>
            </a:r>
            <a:endParaRPr lang="el-GR" sz="4400" b="1"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14290"/>
            <a:ext cx="9144000" cy="6643710"/>
          </a:xfrm>
        </p:spPr>
        <p:txBody>
          <a:bodyPr>
            <a:normAutofit fontScale="92500" lnSpcReduction="20000"/>
          </a:bodyPr>
          <a:lstStyle/>
          <a:p>
            <a:pPr>
              <a:buNone/>
            </a:pPr>
            <a:r>
              <a:rPr lang="el-GR" dirty="0" smtClean="0"/>
              <a:t>    Το 1689, ένα βιβλίο ιατρικής δημοσιεύτηκε στο Λονδίνο με τίτλο </a:t>
            </a:r>
            <a:r>
              <a:rPr lang="el-GR" dirty="0" err="1" smtClean="0"/>
              <a:t>Phthisiologia</a:t>
            </a:r>
            <a:r>
              <a:rPr lang="el-GR" dirty="0" smtClean="0"/>
              <a:t>, </a:t>
            </a:r>
            <a:r>
              <a:rPr lang="el-GR" dirty="0" err="1" smtClean="0"/>
              <a:t>seu</a:t>
            </a:r>
            <a:r>
              <a:rPr lang="el-GR" dirty="0" smtClean="0"/>
              <a:t> </a:t>
            </a:r>
            <a:r>
              <a:rPr lang="el-GR" dirty="0" err="1" smtClean="0"/>
              <a:t>Exercitasiones</a:t>
            </a:r>
            <a:r>
              <a:rPr lang="el-GR" dirty="0" smtClean="0"/>
              <a:t> </a:t>
            </a:r>
            <a:r>
              <a:rPr lang="el-GR" dirty="0" err="1" smtClean="0"/>
              <a:t>de</a:t>
            </a:r>
            <a:r>
              <a:rPr lang="el-GR" dirty="0" smtClean="0"/>
              <a:t> </a:t>
            </a:r>
            <a:r>
              <a:rPr lang="el-GR" dirty="0" err="1" smtClean="0"/>
              <a:t>Phthisi</a:t>
            </a:r>
            <a:r>
              <a:rPr lang="el-GR" dirty="0" smtClean="0"/>
              <a:t>. Ο συγγραφέας του ήταν ο </a:t>
            </a:r>
            <a:r>
              <a:rPr lang="el-GR" dirty="0" err="1" smtClean="0"/>
              <a:t>Richard</a:t>
            </a:r>
            <a:r>
              <a:rPr lang="el-GR" dirty="0" smtClean="0"/>
              <a:t> </a:t>
            </a:r>
            <a:r>
              <a:rPr lang="el-GR" dirty="0" err="1" smtClean="0"/>
              <a:t>Morton</a:t>
            </a:r>
            <a:r>
              <a:rPr lang="el-GR" dirty="0" smtClean="0"/>
              <a:t>, απόφοιτος του </a:t>
            </a:r>
            <a:r>
              <a:rPr lang="el-GR" dirty="0" err="1" smtClean="0"/>
              <a:t>College</a:t>
            </a:r>
            <a:r>
              <a:rPr lang="el-GR" dirty="0" smtClean="0"/>
              <a:t> </a:t>
            </a:r>
            <a:r>
              <a:rPr lang="el-GR" dirty="0" err="1" smtClean="0"/>
              <a:t>of</a:t>
            </a:r>
            <a:r>
              <a:rPr lang="el-GR" dirty="0" smtClean="0"/>
              <a:t> </a:t>
            </a:r>
            <a:r>
              <a:rPr lang="el-GR" dirty="0" err="1" smtClean="0"/>
              <a:t>Physicians</a:t>
            </a:r>
            <a:r>
              <a:rPr lang="el-GR" dirty="0" smtClean="0"/>
              <a:t>. </a:t>
            </a:r>
            <a:r>
              <a:rPr lang="el-GR" dirty="0" err="1" smtClean="0"/>
              <a:t>To</a:t>
            </a:r>
            <a:r>
              <a:rPr lang="el-GR" dirty="0" smtClean="0"/>
              <a:t> έργο μεταφράστηκε στα αγγλικά 5 χρόνια αργότερα με τίτλο </a:t>
            </a:r>
            <a:r>
              <a:rPr lang="el-GR" i="1" dirty="0" smtClean="0"/>
              <a:t>A </a:t>
            </a:r>
            <a:r>
              <a:rPr lang="el-GR" i="1" dirty="0" err="1" smtClean="0"/>
              <a:t>Treatise</a:t>
            </a:r>
            <a:r>
              <a:rPr lang="el-GR" i="1" dirty="0" smtClean="0"/>
              <a:t> </a:t>
            </a:r>
            <a:r>
              <a:rPr lang="el-GR" i="1" dirty="0" err="1" smtClean="0"/>
              <a:t>of</a:t>
            </a:r>
            <a:r>
              <a:rPr lang="el-GR" i="1" dirty="0" smtClean="0"/>
              <a:t> </a:t>
            </a:r>
            <a:r>
              <a:rPr lang="el-GR" i="1" dirty="0" err="1" smtClean="0"/>
              <a:t>Consumptions</a:t>
            </a:r>
            <a:r>
              <a:rPr lang="el-GR" i="1" dirty="0" smtClean="0"/>
              <a:t>,</a:t>
            </a:r>
            <a:r>
              <a:rPr lang="el-GR" dirty="0" smtClean="0"/>
              <a:t> ο Μόρτον υπογράμμισε τις πολλές ασθένειες που προκαλούν την απώλεια του σωματικού βάρους. Όλα τα δεδομένα ήταν βασισμένα στη δική του κλινική </a:t>
            </a:r>
            <a:r>
              <a:rPr lang="el-GR" dirty="0" smtClean="0"/>
              <a:t>παρατήρηση. </a:t>
            </a:r>
            <a:r>
              <a:rPr lang="el-GR" dirty="0" smtClean="0"/>
              <a:t>Περιέγραψε 2 ασθενείς, μια δεκαοκτάχρονη κοπέλα η οποία ανέπτυξε αμηνόρροια από «ένα πλήθος ανησυχιών και παθών του μυαλού της». Ο δεύτερος ασθενής ήταν ένα δεκαεξάχρονο αγόρι το οποίο «έπεσε σταδιακά σε μια ολοκληρωτική ανυπαρξία της όρεξης», πράγμα το οποίο προξένησε το γεγονός ότι μελετούσε πολύ σκληρά…</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572272"/>
          </a:xfrm>
        </p:spPr>
        <p:txBody>
          <a:bodyPr>
            <a:normAutofit/>
          </a:bodyPr>
          <a:lstStyle/>
          <a:p>
            <a:pPr>
              <a:buNone/>
            </a:pPr>
            <a:r>
              <a:rPr lang="el-GR" dirty="0" smtClean="0"/>
              <a:t>   </a:t>
            </a:r>
            <a:r>
              <a:rPr lang="el-GR" dirty="0" smtClean="0"/>
              <a:t> </a:t>
            </a:r>
            <a:r>
              <a:rPr lang="el-GR" dirty="0" smtClean="0"/>
              <a:t>Το 1764, ο </a:t>
            </a:r>
            <a:r>
              <a:rPr lang="en-US" dirty="0" smtClean="0"/>
              <a:t>Robert </a:t>
            </a:r>
            <a:r>
              <a:rPr lang="en-US" dirty="0" err="1" smtClean="0"/>
              <a:t>Whytt</a:t>
            </a:r>
            <a:r>
              <a:rPr lang="en-US" dirty="0" smtClean="0"/>
              <a:t>, </a:t>
            </a:r>
            <a:r>
              <a:rPr lang="el-GR" dirty="0" smtClean="0"/>
              <a:t>καθηγητής Θεωρίας της Ιατρικής</a:t>
            </a:r>
            <a:r>
              <a:rPr lang="en-US" dirty="0" smtClean="0"/>
              <a:t>, </a:t>
            </a:r>
            <a:r>
              <a:rPr lang="el-GR" dirty="0" smtClean="0"/>
              <a:t>στο Πανεπιστήμιο του Εδιμβούργου (</a:t>
            </a:r>
            <a:r>
              <a:rPr lang="en-US" dirty="0" smtClean="0"/>
              <a:t>University of Edinburgh), </a:t>
            </a:r>
            <a:r>
              <a:rPr lang="el-GR" dirty="0" smtClean="0"/>
              <a:t>δημοσίευσε ένα βιβλίο με τίτλο </a:t>
            </a:r>
            <a:r>
              <a:rPr lang="en-US" i="1" dirty="0" smtClean="0"/>
              <a:t>Observations on the Nature, Causes, and Cures of those Disorders which have been commonly called Nervous, Hypochondriac or Hysteric</a:t>
            </a:r>
            <a:r>
              <a:rPr lang="el-GR" i="1" dirty="0" smtClean="0"/>
              <a:t>.</a:t>
            </a:r>
            <a:r>
              <a:rPr lang="en-US" dirty="0" smtClean="0"/>
              <a:t> </a:t>
            </a:r>
            <a:r>
              <a:rPr lang="el-GR" dirty="0" smtClean="0"/>
              <a:t>Ο ασθενής του ήταν ένα δεκατετράχρονο αγόρι χαμηλών τόνων, αρκετά σκεπτόμενο που έχανε την όρεξη του και είχε κακή πέψη…</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b="1" dirty="0"/>
          </a:p>
        </p:txBody>
      </p:sp>
      <p:sp>
        <p:nvSpPr>
          <p:cNvPr id="3" name="2 - Θέση περιεχομένου"/>
          <p:cNvSpPr>
            <a:spLocks noGrp="1"/>
          </p:cNvSpPr>
          <p:nvPr>
            <p:ph idx="1"/>
          </p:nvPr>
        </p:nvSpPr>
        <p:spPr>
          <a:xfrm>
            <a:off x="0" y="785794"/>
            <a:ext cx="8786842" cy="5715040"/>
          </a:xfrm>
        </p:spPr>
        <p:txBody>
          <a:bodyPr>
            <a:normAutofit fontScale="92500" lnSpcReduction="20000"/>
          </a:bodyPr>
          <a:lstStyle/>
          <a:p>
            <a:pPr>
              <a:buNone/>
            </a:pPr>
            <a:r>
              <a:rPr lang="el-GR" dirty="0" smtClean="0"/>
              <a:t>    Η </a:t>
            </a:r>
            <a:r>
              <a:rPr lang="el-GR" dirty="0" err="1" smtClean="0"/>
              <a:t>νευρογενής</a:t>
            </a:r>
            <a:r>
              <a:rPr lang="el-GR" dirty="0" smtClean="0"/>
              <a:t> ανορεξία, αναγνωρίστηκε για πρώτη φορά ως διαταραχή το 1873 από τον Άγγλο γιατρό </a:t>
            </a:r>
            <a:r>
              <a:rPr lang="el-GR" dirty="0" err="1" smtClean="0"/>
              <a:t>William</a:t>
            </a:r>
            <a:r>
              <a:rPr lang="el-GR" dirty="0" smtClean="0"/>
              <a:t> </a:t>
            </a:r>
            <a:r>
              <a:rPr lang="el-GR" dirty="0" err="1" smtClean="0"/>
              <a:t>Gull</a:t>
            </a:r>
            <a:r>
              <a:rPr lang="el-GR" dirty="0" smtClean="0"/>
              <a:t>, ο οποίος τη χαρακτήρισε ως ειδική νόσο, και τον Γάλλο ψυχίατρο </a:t>
            </a:r>
            <a:r>
              <a:rPr lang="el-GR" dirty="0" err="1" smtClean="0"/>
              <a:t>Charles</a:t>
            </a:r>
            <a:r>
              <a:rPr lang="el-GR" dirty="0" smtClean="0"/>
              <a:t> </a:t>
            </a:r>
            <a:r>
              <a:rPr lang="el-GR" dirty="0" err="1" smtClean="0"/>
              <a:t>Laseque</a:t>
            </a:r>
            <a:r>
              <a:rPr lang="el-GR" dirty="0" smtClean="0"/>
              <a:t>, ο οποίος την περιέγραψε από κοινωνική και ψυχολογική σκοπιά. Και οι δύο γιατροί είχαν παρατηρήσει πως η νόσο αυτή παρουσιαζόταν συχνότερα σε άτομα τα οποία προέρχονταν από τις πιο εύπορες κοινωνικές τάξεις. Το γεγονός αυτό οδήγησε τον </a:t>
            </a:r>
            <a:r>
              <a:rPr lang="el-GR" dirty="0" err="1" smtClean="0"/>
              <a:t>Laseque</a:t>
            </a:r>
            <a:r>
              <a:rPr lang="el-GR" dirty="0" smtClean="0"/>
              <a:t> στη διατύπωση της υπόθεσης πως η ελλιπής οικογενειακή συναισθηματική στήριξη (γεγονός το οποίο πίστευε πως είναι πιο σύνηθες στις εύπορες οικογένειες) σχετίζεται με την εκδήλωση της διαταραχής αυτής. </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14290"/>
            <a:ext cx="8229600" cy="6500858"/>
          </a:xfrm>
        </p:spPr>
        <p:txBody>
          <a:bodyPr>
            <a:normAutofit/>
          </a:bodyPr>
          <a:lstStyle/>
          <a:p>
            <a:pPr>
              <a:buNone/>
            </a:pPr>
            <a:r>
              <a:rPr lang="el-GR" dirty="0" smtClean="0"/>
              <a:t>   Τον Απρίλιο του 1873, ο </a:t>
            </a:r>
            <a:r>
              <a:rPr lang="el-GR" dirty="0" err="1" smtClean="0"/>
              <a:t>Charles</a:t>
            </a:r>
            <a:r>
              <a:rPr lang="el-GR" dirty="0" smtClean="0"/>
              <a:t> </a:t>
            </a:r>
            <a:r>
              <a:rPr lang="el-GR" dirty="0" err="1" smtClean="0"/>
              <a:t>Lasegue</a:t>
            </a:r>
            <a:r>
              <a:rPr lang="el-GR" dirty="0" smtClean="0"/>
              <a:t> </a:t>
            </a:r>
            <a:r>
              <a:rPr lang="el-GR" dirty="0" smtClean="0"/>
              <a:t>δημοσίευσε ένα χειρόγραφο που τιτλοφορήθηκε </a:t>
            </a:r>
            <a:r>
              <a:rPr lang="el-GR" dirty="0" err="1" smtClean="0"/>
              <a:t>De</a:t>
            </a:r>
            <a:r>
              <a:rPr lang="el-GR" dirty="0" smtClean="0"/>
              <a:t> </a:t>
            </a:r>
            <a:r>
              <a:rPr lang="el-GR" dirty="0" err="1" smtClean="0"/>
              <a:t>Anorexie</a:t>
            </a:r>
            <a:r>
              <a:rPr lang="el-GR" dirty="0" smtClean="0"/>
              <a:t> </a:t>
            </a:r>
            <a:r>
              <a:rPr lang="el-GR" dirty="0" err="1" smtClean="0"/>
              <a:t>Hysterique</a:t>
            </a:r>
            <a:r>
              <a:rPr lang="el-GR" dirty="0" smtClean="0"/>
              <a:t>, στο οποίο περιέγραψε 8 ασθενείς ηλικίας μεταξύ 18-32 ετών. Στην έκθεση του υπογράμμισε τη συναισθηματική αιτιολογία της ασθένειας. Ο </a:t>
            </a:r>
            <a:r>
              <a:rPr lang="el-GR" dirty="0" err="1" smtClean="0"/>
              <a:t>Lasegue</a:t>
            </a:r>
            <a:r>
              <a:rPr lang="el-GR" dirty="0" smtClean="0"/>
              <a:t> μεταβίβασε μια αίσθηση του πνεύματος και των συναισθημάτων αυτών των ασθενών, τις αποχρώσεις των διαταραγμένων σχέσεων τους, και τις της </a:t>
            </a:r>
            <a:r>
              <a:rPr lang="el-GR" dirty="0" err="1" smtClean="0"/>
              <a:t>ενδοψυχικές</a:t>
            </a:r>
            <a:r>
              <a:rPr lang="el-GR" dirty="0" smtClean="0"/>
              <a:t> διαταραχές τους. Θεώρησε την ασθένεια μια</a:t>
            </a:r>
            <a:r>
              <a:rPr lang="el-GR" i="1" dirty="0" smtClean="0"/>
              <a:t> </a:t>
            </a:r>
            <a:r>
              <a:rPr lang="en-US" i="1" dirty="0" smtClean="0"/>
              <a:t>… </a:t>
            </a:r>
            <a:r>
              <a:rPr lang="el-GR" i="1" dirty="0" smtClean="0"/>
              <a:t>«υστερία η οποία συνδέθηκε με την </a:t>
            </a:r>
            <a:r>
              <a:rPr lang="el-GR" i="1" dirty="0" err="1" smtClean="0"/>
              <a:t>υποχονδρίαση</a:t>
            </a:r>
            <a:r>
              <a:rPr lang="el-GR" i="1" dirty="0" smtClean="0"/>
              <a:t>»</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14290"/>
            <a:ext cx="9144000" cy="6643710"/>
          </a:xfrm>
        </p:spPr>
        <p:txBody>
          <a:bodyPr>
            <a:normAutofit fontScale="85000" lnSpcReduction="10000"/>
          </a:bodyPr>
          <a:lstStyle/>
          <a:p>
            <a:pPr>
              <a:buNone/>
            </a:pPr>
            <a:r>
              <a:rPr lang="el-GR" dirty="0" smtClean="0"/>
              <a:t>     Αυτό το έγγραφο του 19</a:t>
            </a:r>
            <a:r>
              <a:rPr lang="el-GR" baseline="30000" dirty="0" smtClean="0"/>
              <a:t>ου</a:t>
            </a:r>
            <a:r>
              <a:rPr lang="el-GR" dirty="0" smtClean="0"/>
              <a:t> αιώνα γράφτηκε από τον </a:t>
            </a:r>
            <a:r>
              <a:rPr lang="el-GR" dirty="0" err="1" smtClean="0"/>
              <a:t>Dr</a:t>
            </a:r>
            <a:r>
              <a:rPr lang="el-GR" dirty="0" smtClean="0"/>
              <a:t>. </a:t>
            </a:r>
            <a:r>
              <a:rPr lang="el-GR" dirty="0" err="1" smtClean="0"/>
              <a:t>Louis</a:t>
            </a:r>
            <a:r>
              <a:rPr lang="el-GR" dirty="0" smtClean="0"/>
              <a:t>-</a:t>
            </a:r>
            <a:r>
              <a:rPr lang="el-GR" dirty="0" err="1" smtClean="0"/>
              <a:t>Victor</a:t>
            </a:r>
            <a:r>
              <a:rPr lang="el-GR" dirty="0" smtClean="0"/>
              <a:t> </a:t>
            </a:r>
            <a:r>
              <a:rPr lang="el-GR" dirty="0" err="1" smtClean="0"/>
              <a:t>Marse</a:t>
            </a:r>
            <a:r>
              <a:rPr lang="el-GR" dirty="0" smtClean="0"/>
              <a:t> από το Παρίσι.: </a:t>
            </a:r>
            <a:endParaRPr lang="en-US" dirty="0" smtClean="0"/>
          </a:p>
          <a:p>
            <a:pPr>
              <a:buNone/>
            </a:pPr>
            <a:r>
              <a:rPr lang="el-GR" i="1" dirty="0" smtClean="0"/>
              <a:t>     «...μεταξύ των πολυάριθμων και ποικίλων μορφών δυσπεψίας υπάρχουν μερικές που πρέπει να προσελκύσουν την προσοχή των ψυχίατρων εξαιτίας της ιδιαίτερης διανοητικής κατάστασης η οποία καθορίζεται με αυτόν τον τρόπο. Βλέπουμε παραδείγματος χάριν ότι τα νέα κορίτσια στην περίοδο της εφηβείας και μετά από μια πρόωρη φυσική ανάπτυξη έγιναν υποκείμενο της κατάστασης της ανορεξίας, η διάρκεια της οποίας ξεπέρασε τα όρια. Πρέπει να σημειωθεί ότι κατά τη διάρκεια της αποχής τους, βίωναν αποστροφή για τα τρόφιμα. Αυτό που προκαλεί μεγάλη εντύπωση είναι η απουσία της όρεξης από την ανησυχία που προκαλείται από την πέψη, αυτοί οι ασθενείς φτάνουν σε μια ξέφρενη πεποίθηση ότι δεν μπορούν ή οφείλουν να μην φάνε. Με μια λέξη η γαστρική αναταραχή γίνεται </a:t>
            </a:r>
            <a:r>
              <a:rPr lang="el-GR" i="1" dirty="0" err="1" smtClean="0"/>
              <a:t>νευροεγκεφαλική</a:t>
            </a:r>
            <a:r>
              <a:rPr lang="el-GR" i="1" dirty="0" smtClean="0"/>
              <a:t> αναταραχή</a:t>
            </a:r>
            <a:r>
              <a:rPr lang="en-US" i="1" dirty="0" smtClean="0"/>
              <a:t>…</a:t>
            </a:r>
            <a:r>
              <a:rPr lang="el-GR" i="1" dirty="0" smtClean="0"/>
              <a:t>»</a:t>
            </a:r>
            <a:endParaRPr lang="el-GR"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Γαστρο</a:t>
            </a:r>
            <a:r>
              <a:rPr lang="el-GR" b="1" dirty="0" smtClean="0"/>
              <a:t>-ανομία &amp; γυναίκες</a:t>
            </a:r>
            <a:endParaRPr lang="el-GR" b="1" dirty="0"/>
          </a:p>
        </p:txBody>
      </p:sp>
      <p:sp>
        <p:nvSpPr>
          <p:cNvPr id="3" name="2 - Θέση περιεχομένου"/>
          <p:cNvSpPr>
            <a:spLocks noGrp="1"/>
          </p:cNvSpPr>
          <p:nvPr>
            <p:ph idx="1"/>
          </p:nvPr>
        </p:nvSpPr>
        <p:spPr>
          <a:xfrm>
            <a:off x="0" y="1600200"/>
            <a:ext cx="9144000" cy="5257800"/>
          </a:xfrm>
        </p:spPr>
        <p:txBody>
          <a:bodyPr>
            <a:normAutofit fontScale="92500"/>
          </a:bodyPr>
          <a:lstStyle/>
          <a:p>
            <a:pPr>
              <a:buNone/>
            </a:pPr>
            <a:r>
              <a:rPr lang="el-GR" dirty="0" smtClean="0"/>
              <a:t>    Η έννοια της </a:t>
            </a:r>
            <a:r>
              <a:rPr lang="el-GR" dirty="0" err="1" smtClean="0"/>
              <a:t>γαστρο</a:t>
            </a:r>
            <a:r>
              <a:rPr lang="el-GR" dirty="0" smtClean="0"/>
              <a:t>-ανομίας είναι εμπνευσμένη από την κλασική κοινωνιολογική έννοια της “ανομίας” που </a:t>
            </a:r>
            <a:r>
              <a:rPr lang="el-GR" dirty="0" err="1" smtClean="0"/>
              <a:t>πρωτοδιατύπωσε</a:t>
            </a:r>
            <a:r>
              <a:rPr lang="el-GR" dirty="0" smtClean="0"/>
              <a:t> ο Γάλλος Ε. </a:t>
            </a:r>
            <a:r>
              <a:rPr lang="el-GR" dirty="0" err="1" smtClean="0"/>
              <a:t>Ντυρκέμ</a:t>
            </a:r>
            <a:r>
              <a:rPr lang="el-GR" dirty="0" smtClean="0"/>
              <a:t> στα τέλη του 19ου αιώνα. Σύμφωνα με αυτή, ο σύγχρονος άνθρωπος βιώνει το αίσθημα της ματαιότητας και της απελπισίας ως αποτέλεσμα της συνεκτικότητας της κοινωνίας η οποία έχει διαρραγεί ανεπανόρθωτα. </a:t>
            </a:r>
          </a:p>
          <a:p>
            <a:pPr>
              <a:buNone/>
            </a:pPr>
            <a:r>
              <a:rPr lang="el-GR" dirty="0" smtClean="0"/>
              <a:t>    Η </a:t>
            </a:r>
            <a:r>
              <a:rPr lang="el-GR" dirty="0" err="1" smtClean="0"/>
              <a:t>γαστρο</a:t>
            </a:r>
            <a:r>
              <a:rPr lang="el-GR" dirty="0" smtClean="0"/>
              <a:t>-ανομία απαντά και ως “διαταραχή της συμβολικής τάξης των γευμάτων” με άλλα λόγια ως κοινωνική </a:t>
            </a:r>
            <a:r>
              <a:rPr lang="el-GR" dirty="0" err="1" smtClean="0"/>
              <a:t>παθογένεση</a:t>
            </a:r>
            <a:r>
              <a:rPr lang="el-GR" dirty="0" smtClean="0"/>
              <a:t> και ηθική κρίση (</a:t>
            </a:r>
            <a:r>
              <a:rPr lang="en-GB" dirty="0" err="1" smtClean="0"/>
              <a:t>Keohane</a:t>
            </a:r>
            <a:r>
              <a:rPr lang="el-GR" dirty="0" smtClean="0"/>
              <a:t>, 2008).</a:t>
            </a:r>
          </a:p>
          <a:p>
            <a:endParaRPr lang="el-GR" dirty="0" smtClean="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1643050"/>
            <a:ext cx="9144000" cy="5214950"/>
          </a:xfrm>
        </p:spPr>
        <p:txBody>
          <a:bodyPr>
            <a:normAutofit/>
          </a:bodyPr>
          <a:lstStyle/>
          <a:p>
            <a:pPr>
              <a:buNone/>
            </a:pPr>
            <a:r>
              <a:rPr lang="el-GR" dirty="0" smtClean="0"/>
              <a:t>     Κατά τη διάρκεια του 20ού </a:t>
            </a:r>
            <a:r>
              <a:rPr lang="el-GR" dirty="0" smtClean="0"/>
              <a:t>αιώνα</a:t>
            </a:r>
            <a:r>
              <a:rPr lang="el-GR" dirty="0" smtClean="0"/>
              <a:t> </a:t>
            </a:r>
            <a:r>
              <a:rPr lang="el-GR" dirty="0" smtClean="0"/>
              <a:t>πολλοί επιστήμονες επιχείρησαν μια βαθύτερη και ολιστική κατανόηση της «ασθένειας».</a:t>
            </a:r>
            <a:r>
              <a:rPr lang="el-GR" dirty="0" smtClean="0"/>
              <a:t> Η </a:t>
            </a:r>
            <a:r>
              <a:rPr lang="el-GR" dirty="0" err="1" smtClean="0"/>
              <a:t>Dr</a:t>
            </a:r>
            <a:r>
              <a:rPr lang="el-GR" dirty="0" smtClean="0"/>
              <a:t> </a:t>
            </a:r>
            <a:r>
              <a:rPr lang="el-GR" dirty="0" err="1" smtClean="0"/>
              <a:t>Hilede</a:t>
            </a:r>
            <a:r>
              <a:rPr lang="el-GR" dirty="0" smtClean="0"/>
              <a:t> </a:t>
            </a:r>
            <a:r>
              <a:rPr lang="el-GR" dirty="0" err="1" smtClean="0"/>
              <a:t>Brunch</a:t>
            </a:r>
            <a:r>
              <a:rPr lang="el-GR" dirty="0" smtClean="0"/>
              <a:t>, από το Πανεπιστήμιο του </a:t>
            </a:r>
            <a:r>
              <a:rPr lang="el-GR" dirty="0" err="1" smtClean="0"/>
              <a:t>Baylor</a:t>
            </a:r>
            <a:r>
              <a:rPr lang="el-GR" dirty="0" smtClean="0"/>
              <a:t>, </a:t>
            </a:r>
            <a:r>
              <a:rPr lang="el-GR" dirty="0" err="1" smtClean="0"/>
              <a:t>Texas</a:t>
            </a:r>
            <a:r>
              <a:rPr lang="el-GR" dirty="0" smtClean="0"/>
              <a:t>, προσέγγισε </a:t>
            </a:r>
            <a:r>
              <a:rPr lang="el-GR" dirty="0" smtClean="0"/>
              <a:t>την ψυχοσύνθεση των ανορεκτικών ασθενών σε μία προσπάθεια να βρει κοινά σημεία στις συναισθηματικές τους παθολογίες. Επρόκειτο για: </a:t>
            </a:r>
          </a:p>
          <a:p>
            <a:pPr>
              <a:buNone/>
            </a:pPr>
            <a:r>
              <a:rPr lang="el-GR" dirty="0" smtClean="0"/>
              <a:t>    </a:t>
            </a:r>
            <a:r>
              <a:rPr lang="el-GR" i="1" dirty="0" smtClean="0"/>
              <a:t>«... διαταραχή και ψευδαίσθηση της εικόνας για το σώμα…»</a:t>
            </a:r>
            <a:endParaRPr lang="el-GR" i="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14290"/>
            <a:ext cx="8229600" cy="6643710"/>
          </a:xfrm>
        </p:spPr>
        <p:txBody>
          <a:bodyPr>
            <a:normAutofit/>
          </a:bodyPr>
          <a:lstStyle/>
          <a:p>
            <a:pPr>
              <a:buNone/>
            </a:pPr>
            <a:r>
              <a:rPr lang="el-GR" dirty="0" smtClean="0"/>
              <a:t>    Η συνείδηση του αισθήματος της πείνας φαίνεται να απουσιάζει. Το σύνηθες σχόλιο του ασθενούς</a:t>
            </a:r>
            <a:r>
              <a:rPr lang="el-GR" i="1" dirty="0" smtClean="0"/>
              <a:t> «δε χρειάζεται να φάω»</a:t>
            </a:r>
            <a:r>
              <a:rPr lang="el-GR" dirty="0" smtClean="0"/>
              <a:t> μάλλον εκφράζει τι αισθάνεται</a:t>
            </a:r>
          </a:p>
          <a:p>
            <a:pPr>
              <a:buNone/>
            </a:pPr>
            <a:r>
              <a:rPr lang="el-GR" dirty="0" smtClean="0"/>
              <a:t>     ο/η </a:t>
            </a:r>
            <a:r>
              <a:rPr lang="el-GR" dirty="0" err="1" smtClean="0"/>
              <a:t>ανορεξικός</a:t>
            </a:r>
            <a:r>
              <a:rPr lang="el-GR" dirty="0" smtClean="0"/>
              <a:t>/ή:</a:t>
            </a:r>
          </a:p>
          <a:p>
            <a:pPr>
              <a:buNone/>
            </a:pPr>
            <a:r>
              <a:rPr lang="el-GR" i="1" dirty="0" smtClean="0"/>
              <a:t>   «...μια αίσθηση αναποτελεσματικότητας που παραλύει και η οποία διαπερνά κάθε σκέψη και κάθε δραστηριότητα. Βιώνουν μόνο όταν δρουν σε απάντηση των απαιτήσεων που απορρέουν από άλλους ανθρώπους σε διάφορες καταστάσεις, και όχι επειδή κάνουν τα πράγματα που οι ίδιοι θέλουν…»</a:t>
            </a:r>
          </a:p>
          <a:p>
            <a:endParaRPr lang="el-GR"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85728"/>
            <a:ext cx="9144000" cy="6572272"/>
          </a:xfrm>
        </p:spPr>
        <p:txBody>
          <a:bodyPr>
            <a:normAutofit/>
          </a:bodyPr>
          <a:lstStyle/>
          <a:p>
            <a:pPr>
              <a:buNone/>
            </a:pPr>
            <a:r>
              <a:rPr lang="el-GR" sz="3600" dirty="0" smtClean="0"/>
              <a:t>    Έτσι, μόνο κατά τον 20° αιώνα αποκτήσαμε κάποια ιδέα για την πραγματική ψυχοπαθολογία των ασθενών αυτών. Κατά τα προηγούμενα </a:t>
            </a:r>
            <a:r>
              <a:rPr lang="el-GR" sz="3600" dirty="0" smtClean="0"/>
              <a:t>χρόνια</a:t>
            </a:r>
            <a:r>
              <a:rPr lang="el-GR" sz="3600" dirty="0" smtClean="0"/>
              <a:t>, αυτή η ασθένεια η οποία είχε γίνει ελάχιστα κατανοητή είχε περιγραφεί με διάφορους τρόπους ως «νευρική κατανάλωση» (</a:t>
            </a:r>
            <a:r>
              <a:rPr lang="el-GR" sz="3600" dirty="0" err="1" smtClean="0"/>
              <a:t>Morton</a:t>
            </a:r>
            <a:r>
              <a:rPr lang="el-GR" sz="3600" dirty="0" smtClean="0"/>
              <a:t>), «νευρική ατροφία» (</a:t>
            </a:r>
            <a:r>
              <a:rPr lang="el-GR" sz="3600" dirty="0" err="1" smtClean="0"/>
              <a:t>Whytt</a:t>
            </a:r>
            <a:r>
              <a:rPr lang="el-GR" sz="3600" dirty="0" smtClean="0"/>
              <a:t>), «υποχονδριακό ντελίριο» (</a:t>
            </a:r>
            <a:r>
              <a:rPr lang="el-GR" sz="3600" dirty="0" err="1" smtClean="0"/>
              <a:t>Marce</a:t>
            </a:r>
            <a:r>
              <a:rPr lang="el-GR" sz="3600" dirty="0" smtClean="0"/>
              <a:t>), «μορφή υστερίας που συνδέεται με την </a:t>
            </a:r>
            <a:r>
              <a:rPr lang="el-GR" sz="3600" dirty="0" err="1" smtClean="0"/>
              <a:t>υποχονδρίαση</a:t>
            </a:r>
            <a:r>
              <a:rPr lang="el-GR" sz="3600" dirty="0" smtClean="0"/>
              <a:t>» (</a:t>
            </a:r>
            <a:r>
              <a:rPr lang="el-GR" sz="3600" dirty="0" err="1" smtClean="0"/>
              <a:t>Lasegue</a:t>
            </a:r>
            <a:r>
              <a:rPr lang="el-GR" sz="3600" dirty="0" smtClean="0"/>
              <a:t>), «διαστροφή του εγώ» (</a:t>
            </a:r>
            <a:r>
              <a:rPr lang="el-GR" sz="3600" dirty="0" err="1" smtClean="0"/>
              <a:t>Gull</a:t>
            </a:r>
            <a:r>
              <a:rPr lang="el-GR" sz="3600" dirty="0" smtClean="0"/>
              <a:t>) </a:t>
            </a:r>
            <a:endParaRPr lang="el-GR" sz="3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940966"/>
          </a:xfrm>
        </p:spPr>
        <p:txBody>
          <a:bodyPr>
            <a:normAutofit fontScale="90000"/>
          </a:bodyPr>
          <a:lstStyle/>
          <a:p>
            <a:r>
              <a:rPr lang="el-GR" b="1" i="1" dirty="0" smtClean="0"/>
              <a:t>Ο βρετανός ψυχίατρος </a:t>
            </a:r>
            <a:r>
              <a:rPr lang="el-GR" b="1" i="1" dirty="0" err="1" smtClean="0"/>
              <a:t>Μπράιαν</a:t>
            </a:r>
            <a:r>
              <a:rPr lang="el-GR" b="1" i="1" dirty="0" smtClean="0"/>
              <a:t> </a:t>
            </a:r>
            <a:r>
              <a:rPr lang="el-GR" b="1" i="1" dirty="0" err="1" smtClean="0"/>
              <a:t>Λασκ</a:t>
            </a:r>
            <a:r>
              <a:rPr lang="el-GR" b="1" i="1" dirty="0" smtClean="0"/>
              <a:t> ερευνά τη νευρική ανορεξία</a:t>
            </a:r>
            <a:r>
              <a:rPr lang="el-GR" dirty="0" smtClean="0"/>
              <a:t/>
            </a:r>
            <a:br>
              <a:rPr lang="el-GR" dirty="0" smtClean="0"/>
            </a:br>
            <a:endParaRPr lang="el-GR" dirty="0"/>
          </a:p>
        </p:txBody>
      </p:sp>
      <p:sp>
        <p:nvSpPr>
          <p:cNvPr id="3" name="2 - Θέση περιεχομένου"/>
          <p:cNvSpPr>
            <a:spLocks noGrp="1"/>
          </p:cNvSpPr>
          <p:nvPr>
            <p:ph idx="1"/>
          </p:nvPr>
        </p:nvSpPr>
        <p:spPr>
          <a:xfrm>
            <a:off x="0" y="1785926"/>
            <a:ext cx="9144000" cy="5072074"/>
          </a:xfrm>
        </p:spPr>
        <p:txBody>
          <a:bodyPr>
            <a:normAutofit fontScale="25000" lnSpcReduction="20000"/>
          </a:bodyPr>
          <a:lstStyle/>
          <a:p>
            <a:pPr>
              <a:buNone/>
            </a:pPr>
            <a:r>
              <a:rPr lang="el-GR" dirty="0" smtClean="0"/>
              <a:t>            </a:t>
            </a:r>
            <a:r>
              <a:rPr lang="el-GR" sz="9800" i="1" dirty="0" smtClean="0"/>
              <a:t>‘</a:t>
            </a:r>
            <a:r>
              <a:rPr lang="el-GR" sz="9800" i="1" dirty="0" err="1" smtClean="0"/>
              <a:t>Ενα</a:t>
            </a:r>
            <a:r>
              <a:rPr lang="el-GR" sz="9800" i="1" dirty="0" smtClean="0"/>
              <a:t> </a:t>
            </a:r>
            <a:r>
              <a:rPr lang="el-GR" sz="9800" i="1" dirty="0"/>
              <a:t>καθ' όλα φυσιολογικό παιδί, συνήθως κορίτσι, μπαίνει στην εφηβεία. Και μαζί με το σώμα που αρχίζει να μεταμορφώνεται, οι γονείς παρατηρούν και μιαν άλλη μεταμόρφωση που έχει να κάνει με τη συμπεριφορά του παιδιού τους. Το μέχρι πρότινος χαρούμενο κορίτσι εμφανίζεται ολοένα και πιο αγχωμένο, ολοένα και πιο μπερδεμένο σε σχέση με τον εαυτό του. Καμία σημασία δεν έχουν οι φιλοφρονήσεις των φίλων και των αγαπημένων για την αναδυόμενη ομορφιά του. Εκείνο είναι πεπεισμένο ότι ποτέ δεν θα είναι όσο λεπτό θα έπρεπε και, λες και πασχίζει να αντιστρέψει τις αλλαγές που φέρνει η εφηβεία, βάζει στόχο να γίνει πολύ, μα πολύ λεπτό. Αφύσικα λεπτό. Και το χειρότερο: πετυχαίνει τον στόχο θέτοντας σε κίνδυνο τη ζωή του, αλλά δεν φαίνεται να κατανοεί την κατάστασή του. Ούτε η δική του σωματική αδυναμία ούτε η απόγνωση των οικείων του είναι δυνατόν να το κάνουν να παραδεχθεί ότι έχει ξεπεράσει τα όρια. Πανικός...</a:t>
            </a:r>
          </a:p>
          <a:p>
            <a:pPr>
              <a:buNone/>
            </a:pPr>
            <a:r>
              <a:rPr lang="el-GR" sz="9800" i="1" dirty="0"/>
              <a:t/>
            </a:r>
            <a:br>
              <a:rPr lang="el-GR" sz="9800" i="1" dirty="0"/>
            </a:br>
            <a:r>
              <a:rPr lang="el-GR" sz="3400" i="1" dirty="0"/>
              <a:t/>
            </a:r>
            <a:br>
              <a:rPr lang="el-GR" sz="3400" i="1" dirty="0"/>
            </a:br>
            <a:endParaRPr lang="el-GR" sz="3400"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332656"/>
            <a:ext cx="9144000" cy="6525344"/>
          </a:xfrm>
        </p:spPr>
        <p:txBody>
          <a:bodyPr>
            <a:normAutofit fontScale="85000" lnSpcReduction="10000"/>
          </a:bodyPr>
          <a:lstStyle/>
          <a:p>
            <a:pPr>
              <a:buNone/>
            </a:pPr>
            <a:r>
              <a:rPr lang="el-GR" i="1" dirty="0" smtClean="0"/>
              <a:t>     Ζούμε </a:t>
            </a:r>
            <a:r>
              <a:rPr lang="el-GR" i="1" dirty="0"/>
              <a:t>σε μια κοινωνία η οποία προωθεί ενεργά τη λεπτή σιλουέτα ως ιδανικό. Τα παιδιά ακούνε από πολύ μικρά ότι το να είναι κανείς λεπτός είναι καλό και το να παχαίνει είναι κακό. Στη συνέχεια έρχεται η εφηβεία, η οποία είναι μια περίοδος δραματικών αλλαγών που δεν αφορούν μόνο την εμφάνιση αλλά και την ψυχολογία. Οι αλλαγές στο σώμα είναι ένας παράγοντας άγχους για τους εφήβους. Χρειάζεται χρόνος για να μπορέσουν να προσαρμοστούν. Την ίδια χρονική περίοδο οι ορμονικές αλλαγές επιδρούν στον εγκέφαλο ενεργοποιώντας τα γονίδια της ευαισθησίας στην ανορεξία. Σε αυτό το υπόστρωμα, αρκεί ένα τραυματικό γεγονός για να αρχίσει o φαύλος κύκλος που ενισχύει και συντηρεί τη διαταραχή. Σε αυτόν τον φαύλο κύκλο το πανταχού παρόν, επίμονο και ισχυρό μήνυμα μιας κοινωνίας που αποθεώνει τη λεπτή σιλουέτα παίζει κεντρικό </a:t>
            </a:r>
            <a:r>
              <a:rPr lang="el-GR" i="1" dirty="0" smtClean="0"/>
              <a:t>ρόλο…</a:t>
            </a:r>
            <a:endParaRPr lang="el-GR" i="1" dirty="0"/>
          </a:p>
          <a:p>
            <a:pPr>
              <a:buNone/>
            </a:pPr>
            <a:r>
              <a:rPr lang="el-GR" i="1" dirty="0" smtClean="0"/>
              <a:t/>
            </a:r>
            <a:br>
              <a:rPr lang="el-GR" i="1" dirty="0" smtClean="0"/>
            </a:br>
            <a:endParaRPr lang="el-GR" i="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88640"/>
            <a:ext cx="8229600" cy="6669360"/>
          </a:xfrm>
        </p:spPr>
        <p:txBody>
          <a:bodyPr>
            <a:normAutofit fontScale="70000" lnSpcReduction="20000"/>
          </a:bodyPr>
          <a:lstStyle/>
          <a:p>
            <a:pPr>
              <a:buNone/>
            </a:pPr>
            <a:r>
              <a:rPr lang="el-GR" dirty="0" smtClean="0"/>
              <a:t>     Η ακριβής αιτία της νευρικής ανορεξίας είναι άγνωστη. Όπως και με πολλές ασθένειες, είναι πιθανώς ένας συνδυασμός βιολογικών, ψυχολογικών και περιβαλλοντικών παραγόντων.</a:t>
            </a:r>
          </a:p>
          <a:p>
            <a:r>
              <a:rPr lang="el-GR" b="1" dirty="0" smtClean="0"/>
              <a:t>Βιολογικοί παράγοντες:</a:t>
            </a:r>
            <a:r>
              <a:rPr lang="el-GR" dirty="0" smtClean="0"/>
              <a:t> Αν και δεν είναι ακόμη σαφές το ποια ακριβώς γονίδια εμπλέκονται, μπορεί να υπάρχουν γενετικές αλλαγές που κάνουν μερικούς ανθρώπους πιο ευάλωτους στη νευρική ανορεξία. Μερικοί άνθρωποι μπορεί να έχουν μια γενετική τάση προς την τελειομανία, την ευαισθησία και την επιμονή, χαρακτηριστικά που συνδέονται πάντα με την ανορεξία.</a:t>
            </a:r>
          </a:p>
          <a:p>
            <a:r>
              <a:rPr lang="el-GR" b="1" dirty="0" smtClean="0"/>
              <a:t>Ψυχολογικοί παράγοντες: </a:t>
            </a:r>
            <a:r>
              <a:rPr lang="el-GR" dirty="0" smtClean="0"/>
              <a:t>Μερικά συναισθηματικά χαρακτηριστικά μπορεί να συμβάλλουν στην ανορεξία. Οι νεαρές γυναίκες μπορεί να έχουν ψυχαναγκαστικές τάσεις στον χαρακτήρα τους που τις καθιστούν πιο επιρρεπείς σε “αυστηρές” δίαιτες και στον εκούσιο περιορισμό της κατανάλωσης τροφής. Μπορεί, επίσης, να έχουν μια ακραία τάση για τελειομανία, η οποία τις οδηγεί στο να νομίζουν ότι δεν είναι ποτέ αρκετά αδύνατες.</a:t>
            </a:r>
          </a:p>
          <a:p>
            <a:r>
              <a:rPr lang="el-GR" b="1" dirty="0" smtClean="0"/>
              <a:t>Κοινωνικοί </a:t>
            </a:r>
            <a:r>
              <a:rPr lang="el-GR" b="1" dirty="0" smtClean="0"/>
              <a:t>παράγοντες:</a:t>
            </a:r>
            <a:r>
              <a:rPr lang="el-GR" dirty="0" smtClean="0"/>
              <a:t> Η σύγχρονη δυτική κουλτούρα δίνει έμφαση στο να είναι κανείς πολύ αδύνατος ή/και γυμνασμένος. Η επιτυχία και η ατομική αξία ενός ατόμου συχνά ταυτίζεται με το να είναι αδύνατος ή όχι. Η πίεση που ασκείται μπορεί να τροφοδοτήσει την επιθυμία να είναι κανείς πολύ αδύνατος, κάτι που εμφανίζεται συχνότερα μεταξύ των νεαρών κοριτσιών.</a:t>
            </a:r>
          </a:p>
          <a:p>
            <a:endParaRPr lang="el-GR" dirty="0" smtClean="0"/>
          </a:p>
          <a:p>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4 - Θέση περιεχομένου" descr="celebs_lost_11.jpg"/>
          <p:cNvPicPr>
            <a:picLocks noGrp="1" noChangeAspect="1"/>
          </p:cNvPicPr>
          <p:nvPr>
            <p:ph idx="1"/>
          </p:nvPr>
        </p:nvPicPr>
        <p:blipFill>
          <a:blip r:embed="rId2" cstate="print"/>
          <a:stretch>
            <a:fillRect/>
          </a:stretch>
        </p:blipFill>
        <p:spPr>
          <a:xfrm>
            <a:off x="2339752" y="260648"/>
            <a:ext cx="4752527" cy="648072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5 - Θέση περιεχομένου" descr="__tfmf_0vqarkn0ope3ypiyaubmm0nh_d7e2ac80-7d38-4e45-88ee-b3099417153d_0_680.jpg"/>
          <p:cNvPicPr>
            <a:picLocks noGrp="1" noChangeAspect="1"/>
          </p:cNvPicPr>
          <p:nvPr>
            <p:ph idx="1"/>
          </p:nvPr>
        </p:nvPicPr>
        <p:blipFill>
          <a:blip r:embed="rId2" cstate="print"/>
          <a:stretch>
            <a:fillRect/>
          </a:stretch>
        </p:blipFill>
        <p:spPr>
          <a:xfrm>
            <a:off x="1907704" y="260648"/>
            <a:ext cx="5544616" cy="6192688"/>
          </a:xfr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Anorexic-image.jpg"/>
          <p:cNvPicPr>
            <a:picLocks noGrp="1" noChangeAspect="1"/>
          </p:cNvPicPr>
          <p:nvPr>
            <p:ph idx="1"/>
          </p:nvPr>
        </p:nvPicPr>
        <p:blipFill>
          <a:blip r:embed="rId2" cstate="print"/>
          <a:stretch>
            <a:fillRect/>
          </a:stretch>
        </p:blipFill>
        <p:spPr>
          <a:xfrm>
            <a:off x="2123728" y="214290"/>
            <a:ext cx="4896544" cy="6597352"/>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Βιομηχανία της Μόδας &amp; </a:t>
            </a:r>
            <a:r>
              <a:rPr lang="el-GR" b="1" dirty="0" smtClean="0"/>
              <a:t/>
            </a:r>
            <a:br>
              <a:rPr lang="el-GR" b="1" dirty="0" smtClean="0"/>
            </a:br>
            <a:r>
              <a:rPr lang="el-GR" b="1" dirty="0" smtClean="0"/>
              <a:t>Η </a:t>
            </a:r>
            <a:r>
              <a:rPr lang="el-GR" b="1" dirty="0" smtClean="0"/>
              <a:t>Τυραννία του κοκαλιάρικου σώματος…</a:t>
            </a:r>
            <a:endParaRPr lang="el-GR" b="1" dirty="0"/>
          </a:p>
        </p:txBody>
      </p:sp>
      <p:pic>
        <p:nvPicPr>
          <p:cNvPr id="4" name="Picture 2" descr="C:\Users\BALIA\Contacts\Pictures\GENDER\anorexia.png"/>
          <p:cNvPicPr>
            <a:picLocks noGrp="1" noChangeAspect="1" noChangeArrowheads="1"/>
          </p:cNvPicPr>
          <p:nvPr>
            <p:ph idx="1"/>
          </p:nvPr>
        </p:nvPicPr>
        <p:blipFill>
          <a:blip r:embed="rId2" cstate="print"/>
          <a:srcRect/>
          <a:stretch>
            <a:fillRect/>
          </a:stretch>
        </p:blipFill>
        <p:spPr bwMode="auto">
          <a:xfrm>
            <a:off x="1428750" y="1772816"/>
            <a:ext cx="6286500" cy="489654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pic>
        <p:nvPicPr>
          <p:cNvPr id="4" name="Picture 2" descr="E:\ΦΥΛΑ.pptx\foto10.png"/>
          <p:cNvPicPr>
            <a:picLocks noGrp="1" noChangeAspect="1" noChangeArrowheads="1"/>
          </p:cNvPicPr>
          <p:nvPr>
            <p:ph idx="1"/>
          </p:nvPr>
        </p:nvPicPr>
        <p:blipFill>
          <a:blip r:embed="rId2" cstate="print"/>
          <a:srcRect/>
          <a:stretch>
            <a:fillRect/>
          </a:stretch>
        </p:blipFill>
        <p:spPr bwMode="auto">
          <a:xfrm>
            <a:off x="1500166" y="785794"/>
            <a:ext cx="5643601" cy="535785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σύνδρομο της κούκλας </a:t>
            </a:r>
            <a:r>
              <a:rPr lang="en-US" dirty="0" smtClean="0"/>
              <a:t>Barbie</a:t>
            </a:r>
            <a:endParaRPr lang="el-GR" dirty="0"/>
          </a:p>
        </p:txBody>
      </p:sp>
      <p:sp>
        <p:nvSpPr>
          <p:cNvPr id="3" name="2 - Θέση περιεχομένου"/>
          <p:cNvSpPr>
            <a:spLocks noGrp="1"/>
          </p:cNvSpPr>
          <p:nvPr>
            <p:ph idx="1"/>
          </p:nvPr>
        </p:nvSpPr>
        <p:spPr>
          <a:xfrm>
            <a:off x="142844" y="1600200"/>
            <a:ext cx="8715436" cy="5114948"/>
          </a:xfrm>
        </p:spPr>
        <p:txBody>
          <a:bodyPr>
            <a:normAutofit fontScale="47500" lnSpcReduction="20000"/>
          </a:bodyPr>
          <a:lstStyle/>
          <a:p>
            <a:r>
              <a:rPr lang="el-GR" sz="6400" dirty="0" smtClean="0"/>
              <a:t>Το σύνδρομο της κούκλας </a:t>
            </a:r>
            <a:r>
              <a:rPr lang="en-US" sz="6400" dirty="0" smtClean="0"/>
              <a:t>Barbie</a:t>
            </a:r>
            <a:r>
              <a:rPr lang="el-GR" sz="6400" dirty="0" smtClean="0"/>
              <a:t>, έχει συζητηθεί ως η επιτομή της θηλυκότητας και της «ευτυχισμένης» ζωής, μιας ζωής που συνδέεται με επιτυχία σε όλους τους τομείς: όμορφο σύντροφο, καλή δουλειά, πολλά ρούχα, ωραίο αυτοκίνητο και σπίτι κτλ. Όλες εκείνες οι μεσοαστικές αξίες που η ζωή της κούκλας αυτής περιλαμβάνει από το 1959 χρονολογία που γεννήθηκε (</a:t>
            </a:r>
            <a:r>
              <a:rPr lang="en-US" sz="6400" dirty="0" smtClean="0"/>
              <a:t>M</a:t>
            </a:r>
            <a:r>
              <a:rPr lang="el-GR" sz="6400" dirty="0" smtClean="0"/>
              <a:t>. </a:t>
            </a:r>
            <a:r>
              <a:rPr lang="en-US" sz="6400" dirty="0" err="1" smtClean="0"/>
              <a:t>Soukup</a:t>
            </a:r>
            <a:r>
              <a:rPr lang="el-GR" sz="6400" dirty="0" smtClean="0"/>
              <a:t> &amp; </a:t>
            </a:r>
            <a:r>
              <a:rPr lang="en-US" sz="6400" dirty="0" smtClean="0"/>
              <a:t>M</a:t>
            </a:r>
            <a:r>
              <a:rPr lang="el-GR" sz="6400" dirty="0" smtClean="0"/>
              <a:t>. </a:t>
            </a:r>
            <a:r>
              <a:rPr lang="en-US" sz="6400" dirty="0" err="1" smtClean="0"/>
              <a:t>Dvorakova</a:t>
            </a:r>
            <a:r>
              <a:rPr lang="el-GR" sz="6400" dirty="0" smtClean="0"/>
              <a:t>, </a:t>
            </a:r>
            <a:r>
              <a:rPr lang="el-GR" sz="6400" dirty="0" smtClean="0"/>
              <a:t>«</a:t>
            </a:r>
            <a:r>
              <a:rPr lang="en-US" sz="6400" dirty="0" smtClean="0"/>
              <a:t>Anthropology </a:t>
            </a:r>
            <a:r>
              <a:rPr lang="en-US" sz="6400" dirty="0" smtClean="0"/>
              <a:t>of the Body</a:t>
            </a:r>
            <a:r>
              <a:rPr lang="el-GR" sz="6400" dirty="0" smtClean="0"/>
              <a:t>: </a:t>
            </a:r>
            <a:r>
              <a:rPr lang="en-US" sz="6400" dirty="0" smtClean="0"/>
              <a:t>The Concept illustrated on an example of eating </a:t>
            </a:r>
            <a:r>
              <a:rPr lang="en-US" sz="6400" dirty="0" smtClean="0"/>
              <a:t>disorders</a:t>
            </a:r>
            <a:r>
              <a:rPr lang="el-GR" sz="6400" dirty="0" smtClean="0"/>
              <a:t>», </a:t>
            </a:r>
            <a:r>
              <a:rPr lang="en-US" sz="6400" i="1" dirty="0" smtClean="0"/>
              <a:t>Slovak Ethnology </a:t>
            </a:r>
            <a:r>
              <a:rPr lang="el-GR" sz="6400" dirty="0" smtClean="0"/>
              <a:t>2016, 64 (4): 513- 529</a:t>
            </a:r>
            <a:r>
              <a:rPr lang="el-GR" sz="6400" dirty="0" smtClean="0"/>
              <a:t>.</a:t>
            </a:r>
            <a:endParaRPr lang="el-GR" sz="64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 descr="C:\Users\BALIA\Contacts\Pictures\GENDER\1.jpg"/>
          <p:cNvPicPr>
            <a:picLocks noGrp="1" noChangeAspect="1" noChangeArrowheads="1"/>
          </p:cNvPicPr>
          <p:nvPr>
            <p:ph idx="1"/>
          </p:nvPr>
        </p:nvPicPr>
        <p:blipFill>
          <a:blip r:embed="rId2" cstate="print"/>
          <a:srcRect/>
          <a:stretch>
            <a:fillRect/>
          </a:stretch>
        </p:blipFill>
        <p:spPr bwMode="auto">
          <a:xfrm>
            <a:off x="2051720" y="260648"/>
            <a:ext cx="4968552" cy="6480720"/>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2844" y="142852"/>
            <a:ext cx="8786874" cy="6715148"/>
          </a:xfrm>
        </p:spPr>
        <p:txBody>
          <a:bodyPr>
            <a:noAutofit/>
          </a:bodyPr>
          <a:lstStyle/>
          <a:p>
            <a:r>
              <a:rPr lang="el-GR" sz="2000" dirty="0" smtClean="0"/>
              <a:t>Ενδιαφέρουσα η μελέτη της </a:t>
            </a:r>
            <a:r>
              <a:rPr lang="en-US" sz="2000" dirty="0" err="1" smtClean="0"/>
              <a:t>Collen</a:t>
            </a:r>
            <a:r>
              <a:rPr lang="en-US" sz="2000" dirty="0" smtClean="0"/>
              <a:t> </a:t>
            </a:r>
            <a:r>
              <a:rPr lang="en-US" sz="2000" dirty="0" err="1" smtClean="0"/>
              <a:t>Heenan</a:t>
            </a:r>
            <a:r>
              <a:rPr lang="en-US" sz="2000" dirty="0" smtClean="0"/>
              <a:t>, 2007, ‘Looking in the Fridge for Feelings’: The Gendered Psychodynamics of Consumer Culture” </a:t>
            </a:r>
            <a:r>
              <a:rPr lang="el-GR" sz="2000" dirty="0" smtClean="0"/>
              <a:t>σελ</a:t>
            </a:r>
            <a:r>
              <a:rPr lang="en-US" sz="2000" dirty="0" smtClean="0"/>
              <a:t>. 147-160 </a:t>
            </a:r>
            <a:r>
              <a:rPr lang="el-GR" sz="2000" dirty="0" smtClean="0"/>
              <a:t>στο</a:t>
            </a:r>
            <a:r>
              <a:rPr lang="en-US" sz="2000" dirty="0" smtClean="0"/>
              <a:t> J. Davidson, L. </a:t>
            </a:r>
            <a:r>
              <a:rPr lang="en-US" sz="2000" dirty="0" err="1" smtClean="0"/>
              <a:t>Bondi</a:t>
            </a:r>
            <a:r>
              <a:rPr lang="en-US" sz="2000" dirty="0" smtClean="0"/>
              <a:t> </a:t>
            </a:r>
            <a:r>
              <a:rPr lang="el-GR" sz="2000" dirty="0" smtClean="0"/>
              <a:t>και </a:t>
            </a:r>
            <a:r>
              <a:rPr lang="en-US" sz="2000" dirty="0" smtClean="0"/>
              <a:t>M. Smith, 2007,</a:t>
            </a:r>
            <a:r>
              <a:rPr lang="en-US" sz="2000" i="1" dirty="0" smtClean="0"/>
              <a:t> Emotional Geographies. </a:t>
            </a:r>
            <a:r>
              <a:rPr lang="en-US" sz="2000" dirty="0" smtClean="0"/>
              <a:t>H </a:t>
            </a:r>
            <a:r>
              <a:rPr lang="en-US" sz="2000" dirty="0" err="1" smtClean="0"/>
              <a:t>Heenan</a:t>
            </a:r>
            <a:r>
              <a:rPr lang="el-GR" sz="2000" dirty="0" smtClean="0"/>
              <a:t>, ψυχοδυναμική ψυχοθεραπεύτρια εκκινεί τόσο από φεμινιστικές θεωρήσεις όσο και από θεωρήσεις γύρω από τον καταναλωτισμό για να υποστηρίξει ότι η σύγχρονη καταναλωτική κουλτούρα και τα πρότυπα ομορφιάς έχουν εγκλωβίσει τις γυναίκες ανάμεσα στην επιθυμία και την ανάγκη. Η συζήτηση εντάσσεται στο ζήτημα της συναισθηματικής γεωγραφίας (</a:t>
            </a:r>
            <a:r>
              <a:rPr lang="en-US" sz="2000" dirty="0" smtClean="0"/>
              <a:t>emotional geography</a:t>
            </a:r>
            <a:r>
              <a:rPr lang="el-GR" sz="2000" dirty="0" smtClean="0"/>
              <a:t>) που απασχολεί τα τελευταία χρόνια κοινωνικούς γεωγράφους, κοινωνικούς ανθρωπολόγους και άλλους κοινωνικούς επιστήμονες. </a:t>
            </a:r>
            <a:r>
              <a:rPr lang="en-US" sz="2000" dirty="0" smtClean="0"/>
              <a:t>H </a:t>
            </a:r>
            <a:r>
              <a:rPr lang="el-GR" sz="2000" dirty="0" smtClean="0"/>
              <a:t>συγγραφέας </a:t>
            </a:r>
            <a:r>
              <a:rPr lang="el-GR" sz="2000" dirty="0" err="1" smtClean="0"/>
              <a:t>αναστοχάζεται</a:t>
            </a:r>
            <a:r>
              <a:rPr lang="el-GR" sz="2000" dirty="0" smtClean="0"/>
              <a:t> πάνω στις εμπειρίες γυναικών με διατροφικές διαταραχές. Οι γυναίκες μέσα από την κατανάλωση τροφής και τον συνεχή έλεγχο που τους ασκείται από άλλα μέλη της οικογένειας, καθώς και τη συνεχή, ανατροφοδοτούμενη ανησυχία για το βάρος τους και την εικόνα του σώματός τους καθίστανται τελικά θύματα αλλοτρίωσης και εκμετάλλευσης. Ο φόβος του αποκλεισμού και η τοξικότητα των καταναλωτικών προτύπων και της απόρριψης τις οδηγεί τελικά σε έναν φαύλο κύκλο ανορεξίας ή βουλιμίας (και σε ορισμένες περιπτώσεις </a:t>
            </a:r>
            <a:r>
              <a:rPr lang="el-GR" sz="2000" dirty="0" err="1" smtClean="0"/>
              <a:t>ανορεξικών</a:t>
            </a:r>
            <a:r>
              <a:rPr lang="el-GR" sz="2000" dirty="0" smtClean="0"/>
              <a:t> φάσεων που τις διαδέχονται </a:t>
            </a:r>
            <a:r>
              <a:rPr lang="el-GR" sz="2000" dirty="0" err="1" smtClean="0"/>
              <a:t>βουλιμικές</a:t>
            </a:r>
            <a:r>
              <a:rPr lang="el-GR" sz="2000" dirty="0" smtClean="0"/>
              <a:t> εμμονές), όπου το ψυγείο καθίσταται καταναλωτικός τόπος, αλλά και τόπος αναζήτησης της κατακερματισμένης συναισθηματικής ισορροπίας και ασφάλειας.  </a:t>
            </a:r>
          </a:p>
          <a:p>
            <a:pPr>
              <a:buNone/>
            </a:pPr>
            <a:r>
              <a:rPr lang="el-GR" sz="2000" dirty="0" smtClean="0"/>
              <a:t> </a:t>
            </a:r>
          </a:p>
          <a:p>
            <a:endParaRPr lang="el-GR" sz="2000" dirty="0" smtClean="0"/>
          </a:p>
          <a:p>
            <a:endParaRPr lang="el-GR"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286544"/>
          </a:xfrm>
        </p:spPr>
        <p:txBody>
          <a:bodyPr>
            <a:normAutofit fontScale="70000" lnSpcReduction="20000"/>
          </a:bodyPr>
          <a:lstStyle/>
          <a:p>
            <a:r>
              <a:rPr lang="el-GR" dirty="0" smtClean="0"/>
              <a:t>Οι διατροφικές διαταραχές είναι ένα πολύπλοκο φαινόμενο που δημιουργεί έναν φαύλο κύκλο ενοχών, χαμηλής αυτοεκτίμησης και απώλειας οποιασδήποτε κοινωνικότητας. Σύμφωνα με </a:t>
            </a:r>
            <a:r>
              <a:rPr lang="el-GR" b="1" dirty="0" smtClean="0"/>
              <a:t>την </a:t>
            </a:r>
            <a:r>
              <a:rPr lang="en-US" b="1" dirty="0" err="1" smtClean="0"/>
              <a:t>Counihan</a:t>
            </a:r>
            <a:r>
              <a:rPr lang="en-US" b="1" dirty="0" smtClean="0"/>
              <a:t> (1999) </a:t>
            </a:r>
            <a:r>
              <a:rPr lang="el-GR" b="1" dirty="0" smtClean="0"/>
              <a:t>στο</a:t>
            </a:r>
            <a:r>
              <a:rPr lang="el-GR" b="1" i="1" dirty="0" smtClean="0"/>
              <a:t> </a:t>
            </a:r>
            <a:r>
              <a:rPr lang="en-US" b="1" i="1" dirty="0" smtClean="0"/>
              <a:t>Anthropology of Food and the Body, (</a:t>
            </a:r>
            <a:r>
              <a:rPr lang="el-GR" b="1" i="1" dirty="0" err="1" smtClean="0"/>
              <a:t>μτφρ</a:t>
            </a:r>
            <a:r>
              <a:rPr lang="en-US" b="1" i="1" dirty="0" smtClean="0"/>
              <a:t>. </a:t>
            </a:r>
            <a:r>
              <a:rPr lang="el-GR" b="1" i="1" dirty="0" smtClean="0"/>
              <a:t>Ανθρωπολογία της Τροφής και του Σώματος)</a:t>
            </a:r>
            <a:r>
              <a:rPr lang="el-GR" b="1" dirty="0" smtClean="0"/>
              <a:t> </a:t>
            </a:r>
            <a:r>
              <a:rPr lang="el-GR" dirty="0" smtClean="0"/>
              <a:t>η προβληματική σχέση γυναικών και τροφής έχει αποκτήσει ανεξέλεγκτες διαστάσεις στη βόρεια Αμερική: η </a:t>
            </a:r>
            <a:r>
              <a:rPr lang="el-GR" dirty="0" err="1" smtClean="0"/>
              <a:t>εμμονική</a:t>
            </a:r>
            <a:r>
              <a:rPr lang="el-GR" dirty="0" smtClean="0"/>
              <a:t> σχέση με το βάρος και την «ιδανική» εικόνα συνδέεται με αισθήματα ανικανότητας, ανασφάλειας, αδυναμία κάλυψης των σεξουαλικών τους επιθυμιών και οδηγεί σε έναν φαύλο κύκλο χαμηλής αυτοεκτίμησης, ενοχών και απόγνωσης. Αυτή η κατάσταση οδηγεί σε έναν πληγωμένο και θρυμματισμένο εαυτό που δοκιμάζεται από διαταραγμένη λήψη τροφής και βάλλεται από διαταραγμένες διαπροσωπικές σχέσεις. Οι γυναίκες φαίνεται να βάλλονται  περισσότερο από διατροφικές διαταραχές, όπως </a:t>
            </a:r>
            <a:r>
              <a:rPr lang="el-GR" dirty="0" err="1" smtClean="0"/>
              <a:t>βουλιμική</a:t>
            </a:r>
            <a:r>
              <a:rPr lang="el-GR" dirty="0" smtClean="0"/>
              <a:t> συμπεριφορά, εξοντωτικές δίαιτες, αλλά και από πρότυπα ομορφιάς που τις εγκλωβίζουν σε μια πλασματική εικόνα ενός «τέλειου» σώματος και μιας αψεγάδιαστης εμφάνισης. Πιθανόν η ταραγμένη σχέση ανάμεσα στις προσδοκίες της παραδοσιακής κοινωνίας και τους πολλαπλούς και απαιτητικούς ρόλους που επιφυλάσσει η σύγχρονη καπιταλιστική συνθήκη για τη γυναίκα να δίνει μια εξήγηση της διαταραγμένης σχέσης των γυναικών, τόσο με την τροφή, όσο και με το σώμα τους.       </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429420"/>
          </a:xfrm>
        </p:spPr>
        <p:txBody>
          <a:bodyPr>
            <a:normAutofit fontScale="77500" lnSpcReduction="20000"/>
          </a:bodyPr>
          <a:lstStyle/>
          <a:p>
            <a:pPr>
              <a:buNone/>
            </a:pPr>
            <a:r>
              <a:rPr lang="en-US" dirty="0" smtClean="0"/>
              <a:t>      </a:t>
            </a:r>
            <a:r>
              <a:rPr lang="el-GR" dirty="0" smtClean="0"/>
              <a:t>Όλα </a:t>
            </a:r>
            <a:r>
              <a:rPr lang="el-GR" dirty="0" smtClean="0"/>
              <a:t>συγκλίνουν σε ένα παγκόσμιο διατροφικό παράδοξο: οι βιομηχανίες τροφίμων ξοδεύουν αφειδώς ούτως ώστε να καλλιεργήσουν την επιθυμία για πιο εκλεπτυσμένες και εξωτικές γεύσεις, την ίδια στιγμή που η βιομηχανία της δίαιτας και του αδυνατίσματος χειρίζεται υπέρογκα ποσά. Οι δαπάνες εξάλλου για ιατρική περίθαλψη, που στρέφουν τα βέλη τους κυρίως εναντίον της παχυσαρκίας, αναμένεται να αυξηθούν κατά πολύ τα επόμενα χρόνια μια και η παχυσαρκία τείνει να καταστεί μείζων κίνδυνος στις αναπτυγμένες χώρες (</a:t>
            </a:r>
            <a:r>
              <a:rPr lang="el-GR" dirty="0" err="1" smtClean="0"/>
              <a:t>Ματάλα</a:t>
            </a:r>
            <a:r>
              <a:rPr lang="el-GR" dirty="0" smtClean="0"/>
              <a:t>, 2005). Οι επιπτώσεις της αυξημένης διαθεσιμότητας των τροφίμων σε πολλές περιοχές του πλανήτη και η ολοένα αυξανόμενη πρόσληψη πλούσιων σε λιπαρά τροφών αποτελούν ανησυχητικά φαινόμενα και αναμφίβολα βρισκόμαστε αντιμέτωποι με μια επικείμενη «πανδημία παχυσαρκίας». Την ίδια στιγμή, η παχυσαρκία αλλά και η βουλιμία θα μπορούσαν να αναγνωσθούν ως κοινωνικές παθολογίες της ύστερης </a:t>
            </a:r>
            <a:r>
              <a:rPr lang="el-GR" dirty="0" err="1" smtClean="0"/>
              <a:t>νεωτερικότητας</a:t>
            </a:r>
            <a:r>
              <a:rPr lang="el-GR" dirty="0" smtClean="0"/>
              <a:t>, συμπτώματα μιας </a:t>
            </a:r>
            <a:r>
              <a:rPr lang="el-GR" dirty="0" err="1" smtClean="0"/>
              <a:t>καλπάζουσας</a:t>
            </a:r>
            <a:r>
              <a:rPr lang="el-GR" dirty="0" smtClean="0"/>
              <a:t> ηθικής κρίσης (</a:t>
            </a:r>
            <a:r>
              <a:rPr lang="en-US" dirty="0" err="1" smtClean="0"/>
              <a:t>Keohane</a:t>
            </a:r>
            <a:r>
              <a:rPr lang="el-GR" dirty="0" smtClean="0"/>
              <a:t>, 2008).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Τέλη 19</a:t>
            </a:r>
            <a:r>
              <a:rPr lang="el-GR" b="1" baseline="30000" dirty="0" smtClean="0"/>
              <a:t>ου</a:t>
            </a:r>
            <a:r>
              <a:rPr lang="el-GR" b="1" dirty="0" smtClean="0"/>
              <a:t> αιώνα: διαταραγμένη ψυχική υγεία, </a:t>
            </a:r>
            <a:r>
              <a:rPr lang="el-GR" b="1" dirty="0" err="1" smtClean="0"/>
              <a:t>υποχονδρίαση</a:t>
            </a:r>
            <a:r>
              <a:rPr lang="el-GR" b="1" dirty="0" smtClean="0"/>
              <a:t> και γυναικεία υστερία…</a:t>
            </a:r>
            <a:endParaRPr lang="el-GR" b="1" dirty="0"/>
          </a:p>
        </p:txBody>
      </p:sp>
      <p:sp>
        <p:nvSpPr>
          <p:cNvPr id="3" name="2 - Θέση περιεχομένου"/>
          <p:cNvSpPr>
            <a:spLocks noGrp="1"/>
          </p:cNvSpPr>
          <p:nvPr>
            <p:ph idx="1"/>
          </p:nvPr>
        </p:nvSpPr>
        <p:spPr>
          <a:xfrm>
            <a:off x="457200" y="1857364"/>
            <a:ext cx="8229600" cy="4268799"/>
          </a:xfrm>
        </p:spPr>
        <p:txBody>
          <a:bodyPr>
            <a:normAutofit fontScale="92500"/>
          </a:bodyPr>
          <a:lstStyle/>
          <a:p>
            <a:pPr>
              <a:buNone/>
            </a:pPr>
            <a:r>
              <a:rPr lang="el-GR" dirty="0" smtClean="0"/>
              <a:t>    Αυτές </a:t>
            </a:r>
            <a:r>
              <a:rPr lang="el-GR" dirty="0" smtClean="0"/>
              <a:t>οι φωτογραφίες, που δημοσιεύθηκαν στο Παρίσι το 1892, απεικονίζουν μια νεαρή γυναίκα με «σπλαχνική υστερική ανορεξία», η οποία σταδιακά εγκατέλειψε το φαγητό ώσπου τελικά ανέπτυξε καχεξία - μια κατάσταση όπου το σώμα είναι τόσο υποσιτισμένο που δεν μπορεί να επανέλθει στα φυσιολογικά του επίπεδα. Τότε, πίστευαν ότι η ανορεξία είναι μία εφηβική ασθένεια που αφορά μόνο κορίτσια.</a:t>
            </a:r>
          </a:p>
          <a:p>
            <a:endParaRPr lang="el-GR" dirty="0" smtClean="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14290"/>
            <a:ext cx="9144000" cy="6643710"/>
          </a:xfrm>
        </p:spPr>
        <p:txBody>
          <a:bodyPr>
            <a:normAutofit fontScale="85000" lnSpcReduction="10000"/>
          </a:bodyPr>
          <a:lstStyle/>
          <a:p>
            <a:pPr>
              <a:buNone/>
            </a:pPr>
            <a:r>
              <a:rPr lang="el-GR" dirty="0" smtClean="0"/>
              <a:t>     Αυτό το έγγραφο του 19</a:t>
            </a:r>
            <a:r>
              <a:rPr lang="el-GR" baseline="30000" dirty="0" smtClean="0"/>
              <a:t>ου</a:t>
            </a:r>
            <a:r>
              <a:rPr lang="el-GR" dirty="0" smtClean="0"/>
              <a:t> αιώνα γράφτηκε από τον </a:t>
            </a:r>
            <a:r>
              <a:rPr lang="el-GR" dirty="0" err="1" smtClean="0"/>
              <a:t>Dr</a:t>
            </a:r>
            <a:r>
              <a:rPr lang="el-GR" dirty="0" smtClean="0"/>
              <a:t>. </a:t>
            </a:r>
            <a:r>
              <a:rPr lang="el-GR" dirty="0" err="1" smtClean="0"/>
              <a:t>Louis</a:t>
            </a:r>
            <a:r>
              <a:rPr lang="el-GR" dirty="0" smtClean="0"/>
              <a:t>-</a:t>
            </a:r>
            <a:r>
              <a:rPr lang="el-GR" dirty="0" err="1" smtClean="0"/>
              <a:t>Victor</a:t>
            </a:r>
            <a:r>
              <a:rPr lang="el-GR" dirty="0" smtClean="0"/>
              <a:t> </a:t>
            </a:r>
            <a:r>
              <a:rPr lang="el-GR" dirty="0" err="1" smtClean="0"/>
              <a:t>Marse</a:t>
            </a:r>
            <a:r>
              <a:rPr lang="el-GR" dirty="0" smtClean="0"/>
              <a:t> από το Παρίσι.: </a:t>
            </a:r>
            <a:endParaRPr lang="en-US" dirty="0" smtClean="0"/>
          </a:p>
          <a:p>
            <a:pPr>
              <a:buNone/>
            </a:pPr>
            <a:r>
              <a:rPr lang="el-GR" i="1" dirty="0" smtClean="0"/>
              <a:t>     «...μεταξύ των πολυάριθμων και ποικίλων μορφών δυσπεψίας υπάρχουν μερικές που πρέπει να προσελκύσουν την προσοχή των ψυχίατρων εξαιτίας της ιδιαίτερης διανοητικής κατάστασης η οποία καθορίζεται με αυτόν τον τρόπο. Βλέπουμε παραδείγματος χάριν ότι τα νέα κορίτσια στην περίοδο της εφηβείας και μετά από μια πρόωρη φυσική ανάπτυξη έγιναν υποκείμενο της κατάστασης της ανορεξίας, η διάρκεια της οποίας ξεπέρασε τα όρια. Πρέπει να σημειωθεί ότι κατά τη διάρκεια της αποχής τους, βίωναν αποστροφή για τα τρόφιμα. Αυτό που προκαλεί μεγάλη εντύπωση είναι η απουσία της όρεξης από την ανησυχία που προκαλείται από την πέψη, αυτοί οι ασθενείς φτάνουν σε μια ξέφρενη πεποίθηση ότι δεν μπορούν ή οφείλουν να μην φάνε. Με μια λέξη η γαστρική αναταραχή γίνεται </a:t>
            </a:r>
            <a:r>
              <a:rPr lang="el-GR" i="1" dirty="0" err="1" smtClean="0"/>
              <a:t>νευροεγκεφαλική</a:t>
            </a:r>
            <a:r>
              <a:rPr lang="el-GR" i="1" dirty="0" smtClean="0"/>
              <a:t> αναταραχή</a:t>
            </a:r>
            <a:r>
              <a:rPr lang="en-US" i="1" dirty="0" smtClean="0"/>
              <a:t>…</a:t>
            </a:r>
            <a:r>
              <a:rPr lang="el-GR" i="1" dirty="0" smtClean="0"/>
              <a:t>»</a:t>
            </a:r>
            <a:endParaRPr lang="el-GR"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 descr="C:\Users\BALIA\Contacts\Pictures\GENDER\cebdceb5cf85cf81ceb9cebaceae-ceb1cebdcebfcf81ceb5cebeceafceb1.jpg"/>
          <p:cNvPicPr>
            <a:picLocks noGrp="1" noChangeAspect="1" noChangeArrowheads="1"/>
          </p:cNvPicPr>
          <p:nvPr>
            <p:ph idx="1"/>
          </p:nvPr>
        </p:nvPicPr>
        <p:blipFill>
          <a:blip r:embed="rId2" cstate="print"/>
          <a:srcRect/>
          <a:stretch>
            <a:fillRect/>
          </a:stretch>
        </p:blipFill>
        <p:spPr bwMode="auto">
          <a:xfrm>
            <a:off x="1403648" y="260648"/>
            <a:ext cx="6120680" cy="633670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dirty="0" smtClean="0"/>
              <a:t>Δυο φωτογραφίες…</a:t>
            </a:r>
            <a:endParaRPr lang="el-GR" dirty="0"/>
          </a:p>
        </p:txBody>
      </p:sp>
      <p:sp>
        <p:nvSpPr>
          <p:cNvPr id="3" name="2 - Θέση περιεχομένου"/>
          <p:cNvSpPr>
            <a:spLocks noGrp="1"/>
          </p:cNvSpPr>
          <p:nvPr>
            <p:ph idx="1"/>
          </p:nvPr>
        </p:nvSpPr>
        <p:spPr>
          <a:xfrm>
            <a:off x="0" y="1052736"/>
            <a:ext cx="8786842" cy="5805264"/>
          </a:xfrm>
        </p:spPr>
        <p:txBody>
          <a:bodyPr>
            <a:normAutofit fontScale="25000" lnSpcReduction="20000"/>
          </a:bodyPr>
          <a:lstStyle/>
          <a:p>
            <a:pPr algn="just">
              <a:buNone/>
            </a:pPr>
            <a:r>
              <a:rPr lang="el-GR" dirty="0" smtClean="0"/>
              <a:t>     </a:t>
            </a:r>
            <a:r>
              <a:rPr lang="el-GR" sz="4400" dirty="0" smtClean="0"/>
              <a:t>      </a:t>
            </a:r>
            <a:r>
              <a:rPr lang="el-GR" sz="9600" dirty="0" smtClean="0"/>
              <a:t>Τα αίτια πολλά και σύνθετα: κοινωνικά και ψυχολογικά κατά κύριο λόγο. Ο κοινωνιολόγος </a:t>
            </a:r>
            <a:r>
              <a:rPr lang="el-GR" sz="9600" dirty="0" err="1" smtClean="0"/>
              <a:t>Giddens</a:t>
            </a:r>
            <a:r>
              <a:rPr lang="el-GR" sz="9600" dirty="0" smtClean="0"/>
              <a:t> (2000) συγκρίνει τις φωτογραφίες μιας </a:t>
            </a:r>
            <a:r>
              <a:rPr lang="el-GR" sz="9600" dirty="0" err="1" smtClean="0"/>
              <a:t>Σομαλής</a:t>
            </a:r>
            <a:r>
              <a:rPr lang="el-GR" sz="9600" dirty="0" smtClean="0"/>
              <a:t> και μιας Αμερικανίδας εφήβου και αποφαίνεται ως εξής: </a:t>
            </a:r>
          </a:p>
          <a:p>
            <a:pPr algn="just">
              <a:buNone/>
            </a:pPr>
            <a:r>
              <a:rPr lang="el-GR" sz="9600" dirty="0" smtClean="0"/>
              <a:t> </a:t>
            </a:r>
          </a:p>
          <a:p>
            <a:pPr algn="just">
              <a:buNone/>
            </a:pPr>
            <a:r>
              <a:rPr lang="el-GR" sz="9600" i="1" dirty="0" smtClean="0"/>
              <a:t>     «Οι εικόνες ενός βαθουλωμένου προσώπου και ενός κοκαλιάρικου κορμιού είναι σχεδόν ταυτόσημες. Η νεαρή κοπέλα στα αριστερά είναι μια </a:t>
            </a:r>
            <a:r>
              <a:rPr lang="el-GR" sz="9600" i="1" dirty="0" err="1" smtClean="0"/>
              <a:t>Σομαλή</a:t>
            </a:r>
            <a:r>
              <a:rPr lang="el-GR" sz="9600" i="1" dirty="0" smtClean="0"/>
              <a:t> που πεθαίνει από απλή έλλειψη τροφής. Η νέα γυναίκα στα δεξιά είναι μια Αμερικανίδα έφηβος που πεθαίνει επειδή, σε μια κοινωνία της υπεραφθονίας, αποφάσισε να μην τρώει ή να τρώει τόσο λίγο ώστε να μπαίνει σε κίνδυνο η ίδια της η ζωή… Η Αμερικανίδα έφηβος πάσχει από ανορεξία, μια αρρώστια που δεν έχει καμία φυσική αιτία. Κατεχόμενη από το ιδεώδες ενός αδύνατου σώματος κατάφερε τελικά να σταματήσει ολότελα σχεδόν να τρώει. Η ανορεξία και άλλες διατροφικές διαταραχές είναι αρρώστιες των πλουσίων, όχι εκείνων που έχουν λίγη ή καθόλου τροφή. Είναι τελείως άγνωστες στις χώρες του Τρίτου Κόσμου, όπου η τροφή σπανίζει, όπως στην Σομαλία»</a:t>
            </a:r>
          </a:p>
          <a:p>
            <a:pPr algn="just">
              <a:buNone/>
            </a:pPr>
            <a:r>
              <a:rPr lang="el-GR" sz="9600" i="1" dirty="0" smtClean="0"/>
              <a:t>	</a:t>
            </a:r>
            <a:endParaRPr lang="el-GR" sz="9600"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txBody>
          <a:bodyPr>
            <a:normAutofit fontScale="90000"/>
          </a:bodyPr>
          <a:lstStyle/>
          <a:p>
            <a:r>
              <a:rPr lang="el-GR" b="1" dirty="0" smtClean="0"/>
              <a:t>Το Σώμα: ατομική ή συλλογική υπόθεση;</a:t>
            </a:r>
            <a:endParaRPr lang="el-GR" b="1" dirty="0"/>
          </a:p>
        </p:txBody>
      </p:sp>
      <p:sp>
        <p:nvSpPr>
          <p:cNvPr id="3" name="2 - Θέση περιεχομένου"/>
          <p:cNvSpPr>
            <a:spLocks noGrp="1"/>
          </p:cNvSpPr>
          <p:nvPr>
            <p:ph idx="1"/>
          </p:nvPr>
        </p:nvSpPr>
        <p:spPr>
          <a:xfrm>
            <a:off x="0" y="1124744"/>
            <a:ext cx="9144000" cy="5733256"/>
          </a:xfrm>
        </p:spPr>
        <p:txBody>
          <a:bodyPr>
            <a:normAutofit fontScale="85000" lnSpcReduction="10000"/>
          </a:bodyPr>
          <a:lstStyle/>
          <a:p>
            <a:pPr>
              <a:buNone/>
            </a:pPr>
            <a:r>
              <a:rPr lang="el-GR" dirty="0" smtClean="0"/>
              <a:t>    Το ανθρώπινο σώμα αποτελεί τόσο μια φυσική όσο και μια κοινωνική πραγματικότητα που υπόκειται σε πλήθος κοινωνικών πιέσεων και περιορισμών. Υπάρχει μια συνεχής και αμφίδρομη ανταλλαγή μηνυμάτων ανάμεσα στις δύο  διαστάσεις που συνιστούν το πολυσύνθετο της ενσώματης εμπειρίας. Τελικά η νευρική ανορεξία, αλλά και άλλες διατροφικές διαταραχές, όπως η βουλιμία, μπορούν να θεωρηθούν ως δραματικές συνέπειες   της διαταραγμένης σύγχρονης κοινωνικότητας. Πραγματικά κάτι πάει στραβά με τη σύγχρονη κουλτούρα, την κουλτούρα της υπερκατανάλωσης και της “απώλειας της οντολογικής ασφάλειας” (</a:t>
            </a:r>
            <a:r>
              <a:rPr lang="el-GR" dirty="0" err="1" smtClean="0"/>
              <a:t>Giddens</a:t>
            </a:r>
            <a:r>
              <a:rPr lang="el-GR" dirty="0" smtClean="0"/>
              <a:t>, 1991). Οι διατροφικές διαταραχές είναι ένα πολύπλοκο φαινόμενο που δημιουργεί έναν φαύλο κύκλο ενοχών, χαμηλής αυτοεκτίμησης και απώλειας οποιασδήποτε κοινωνικότητας. </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0" y="214290"/>
            <a:ext cx="9144000" cy="6643710"/>
          </a:xfrm>
        </p:spPr>
        <p:txBody>
          <a:bodyPr>
            <a:normAutofit fontScale="85000" lnSpcReduction="10000"/>
          </a:bodyPr>
          <a:lstStyle/>
          <a:p>
            <a:pPr>
              <a:buNone/>
            </a:pPr>
            <a:r>
              <a:rPr lang="el-GR" dirty="0" smtClean="0"/>
              <a:t>     Πολλοί ανθρωπολόγοι υπογραμμίζουν τη δύναμη που τα άτομα απολαμβάνουν μέσα από τον έλεγχο του σώματός τους αλλά και τη χειραγώγηση της εικόνας τους (</a:t>
            </a:r>
            <a:r>
              <a:rPr lang="el-GR" dirty="0" err="1" smtClean="0"/>
              <a:t>Bordo</a:t>
            </a:r>
            <a:r>
              <a:rPr lang="el-GR" dirty="0" smtClean="0"/>
              <a:t> 1997, </a:t>
            </a:r>
            <a:r>
              <a:rPr lang="el-GR" dirty="0" err="1" smtClean="0"/>
              <a:t>Kirtsoglou</a:t>
            </a:r>
            <a:r>
              <a:rPr lang="el-GR" dirty="0" smtClean="0"/>
              <a:t> 2004) Εξετάζοντας αναρίθμητες περιπτώσεις όπου “οι ασθενείς” θεωρούν το σώμα ως φυλακή της ψυχής, κάνουν λόγο για ιστορική συνέχεια της υποτίμησης του πνεύματος εις βάρος του ανθρωπίνου σώματος, ενός μοντέλου που γεννήθηκε στην </a:t>
            </a:r>
            <a:r>
              <a:rPr lang="el-GR" dirty="0" err="1" smtClean="0"/>
              <a:t>Ελληνο</a:t>
            </a:r>
            <a:r>
              <a:rPr lang="el-GR" dirty="0" smtClean="0"/>
              <a:t>-Χριστιανική σκέψη και παγιώθηκε την εποχή του Διαφωτισμού. Παρόλα αυτά, δεν πρέπει να παραβλέπεται το γεγονός ότι η ανορεξία και η βουλιμία έχουν κατεξοχήν </a:t>
            </a:r>
            <a:r>
              <a:rPr lang="el-GR" dirty="0" err="1" smtClean="0"/>
              <a:t>έμφυλες</a:t>
            </a:r>
            <a:r>
              <a:rPr lang="el-GR" dirty="0" smtClean="0"/>
              <a:t> διαστάσεις, μαστίζουν δηλαδή σε συντριπτική πλειοψηφία τις γυναίκες στο σύγχρονο Δυτικό κόσμο σχετίζονται με την τυραννία του αδύνατου, σχεδόν κοκαλιάρικου σώματος που επιβάλλουν οι διαφημίσεις, αλλά και τα κέντρα μόδας  τα οποία τελικά χειραγωγούν και ελέγχουν το γυναικείο σώμα. </a:t>
            </a:r>
          </a:p>
          <a:p>
            <a:endParaRPr lang="el-GR" dirty="0" smtClean="0"/>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3037</Words>
  <Application>Microsoft Office PowerPoint</Application>
  <PresentationFormat>Προβολή στην οθόνη (4:3)</PresentationFormat>
  <Paragraphs>55</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Θέμα του Office</vt:lpstr>
      <vt:lpstr>ΝΕΥΡΙΚΗ ΑΝΟΡΕΞΙΑ</vt:lpstr>
      <vt:lpstr>Γαστρο-ανομία &amp; γυναίκες</vt:lpstr>
      <vt:lpstr>Διαφάνεια 3</vt:lpstr>
      <vt:lpstr>Τέλη 19ου αιώνα: διαταραγμένη ψυχική υγεία, υποχονδρίαση και γυναικεία υστερία…</vt:lpstr>
      <vt:lpstr>Διαφάνεια 5</vt:lpstr>
      <vt:lpstr>Διαφάνεια 6</vt:lpstr>
      <vt:lpstr>Δυο φωτογραφίες…</vt:lpstr>
      <vt:lpstr>Το Σώμα: ατομική ή συλλογική υπόθεση;</vt:lpstr>
      <vt:lpstr>Διαφάνεια 9</vt:lpstr>
      <vt:lpstr>Διαφάνεια 10</vt:lpstr>
      <vt:lpstr>Διαφάνεια 11</vt:lpstr>
      <vt:lpstr>Διαφάνεια 12</vt:lpstr>
      <vt:lpstr>Βιβλιογραφία</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Ο βρετανός ψυχίατρος Μπράιαν Λασκ ερευνά τη νευρική ανορεξία </vt:lpstr>
      <vt:lpstr>Διαφάνεια 24</vt:lpstr>
      <vt:lpstr>Διαφάνεια 25</vt:lpstr>
      <vt:lpstr>Διαφάνεια 26</vt:lpstr>
      <vt:lpstr>Διαφάνεια 27</vt:lpstr>
      <vt:lpstr>Διαφάνεια 28</vt:lpstr>
      <vt:lpstr>Η Βιομηχανία της Μόδας &amp;  Η Τυραννία του κοκαλιάρικου σώματος…</vt:lpstr>
      <vt:lpstr>Το σύνδρομο της κούκλας Barbie</vt:lpstr>
      <vt:lpstr>Διαφάνεια 31</vt:lpstr>
      <vt:lpstr>Διαφάνεια 32</vt:lpstr>
      <vt:lpstr>Διαφάνεια 33</vt:lpstr>
      <vt:lpstr>Διαφάνεια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ΝΕΥΡΙΚΗ ΑΝΟΡΕΞΙΑ</dc:title>
  <dc:creator>BALIA</dc:creator>
  <cp:lastModifiedBy>Χρήστης</cp:lastModifiedBy>
  <cp:revision>23</cp:revision>
  <dcterms:created xsi:type="dcterms:W3CDTF">2017-05-10T06:43:44Z</dcterms:created>
  <dcterms:modified xsi:type="dcterms:W3CDTF">2020-05-27T13:30:16Z</dcterms:modified>
</cp:coreProperties>
</file>