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57" r:id="rId4"/>
    <p:sldId id="258" r:id="rId5"/>
    <p:sldId id="259" r:id="rId6"/>
    <p:sldId id="260" r:id="rId7"/>
    <p:sldId id="261" r:id="rId8"/>
    <p:sldId id="264" r:id="rId9"/>
    <p:sldId id="262" r:id="rId10"/>
    <p:sldId id="263" r:id="rId11"/>
    <p:sldId id="265" r:id="rId12"/>
    <p:sldId id="266" r:id="rId13"/>
    <p:sldId id="267" r:id="rId14"/>
    <p:sldId id="268" r:id="rId15"/>
    <p:sldId id="269" r:id="rId16"/>
    <p:sldId id="270" r:id="rId17"/>
    <p:sldId id="271" r:id="rId18"/>
    <p:sldId id="272" r:id="rId19"/>
    <p:sldId id="273" r:id="rId20"/>
    <p:sldId id="275" r:id="rId21"/>
    <p:sldId id="276" r:id="rId22"/>
    <p:sldId id="284" r:id="rId23"/>
    <p:sldId id="277" r:id="rId24"/>
    <p:sldId id="278" r:id="rId25"/>
    <p:sldId id="279" r:id="rId26"/>
    <p:sldId id="280" r:id="rId27"/>
    <p:sldId id="281" r:id="rId28"/>
    <p:sldId id="282" r:id="rId29"/>
    <p:sldId id="285" r:id="rId30"/>
    <p:sldId id="283" r:id="rId31"/>
    <p:sldId id="292" r:id="rId32"/>
    <p:sldId id="287" r:id="rId33"/>
    <p:sldId id="288" r:id="rId34"/>
    <p:sldId id="293" r:id="rId35"/>
    <p:sldId id="289" r:id="rId36"/>
    <p:sldId id="295" r:id="rId37"/>
    <p:sldId id="301" r:id="rId38"/>
    <p:sldId id="294" r:id="rId39"/>
    <p:sldId id="290" r:id="rId40"/>
    <p:sldId id="296" r:id="rId41"/>
    <p:sldId id="291" r:id="rId42"/>
    <p:sldId id="300" r:id="rId43"/>
    <p:sldId id="297" r:id="rId44"/>
    <p:sldId id="298" r:id="rId45"/>
    <p:sldId id="299"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25/10/2018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idx="4294967295"/>
          </p:nvPr>
        </p:nvSpPr>
        <p:spPr>
          <a:xfrm>
            <a:off x="0" y="2130425"/>
            <a:ext cx="7772400" cy="1470025"/>
          </a:xfrm>
        </p:spPr>
        <p:txBody>
          <a:bodyPr>
            <a:normAutofit fontScale="90000"/>
          </a:bodyPr>
          <a:lstStyle/>
          <a:p>
            <a:r>
              <a:rPr lang="el-GR" dirty="0" smtClean="0"/>
              <a:t/>
            </a:r>
            <a:br>
              <a:rPr lang="el-GR" dirty="0" smtClean="0"/>
            </a:br>
            <a:r>
              <a:rPr lang="el-GR" sz="4900" dirty="0" smtClean="0"/>
              <a:t>     </a:t>
            </a:r>
            <a:r>
              <a:rPr lang="el-GR" sz="4900" b="1" dirty="0" smtClean="0"/>
              <a:t>ΔΙΕΠΙΣΤΗΜΟΝΙΚΗ ΜΕΛΕΤΗ ΤΗΣ ΓΛΩΣΣΑΣ </a:t>
            </a:r>
            <a:r>
              <a:rPr lang="el-GR" b="1" dirty="0" smtClean="0"/>
              <a:t/>
            </a:r>
            <a:br>
              <a:rPr lang="el-GR" b="1" dirty="0" smtClean="0"/>
            </a:br>
            <a:endParaRPr lang="el-G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 «Ποιητικές Γραμματικές»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Σύμφωνα με τον ορισμό του Μπαμπινιώτη (1980:80), με τον όρο </a:t>
            </a:r>
            <a:r>
              <a:rPr lang="el-GR" i="1" dirty="0" smtClean="0"/>
              <a:t>ποιητική γραμματική </a:t>
            </a:r>
            <a:r>
              <a:rPr lang="el-GR" dirty="0" smtClean="0"/>
              <a:t>εννοούμε τον γλωσσικό σύστημα που αποτελεί το προσωπικό ύφος κάθε λογοτέχνη. Το σύστημα αυτό χαρακτηρίζεται από τις ιδιαίτερες γλωσσικές επιλογές του λογοτέχνη και από την ευρεία χρήση ορισμένων δομικών σχημάτων που αποκλίνουν από τη γλώσσα της κοινότητας, δηλαδή προτάσεων </a:t>
            </a:r>
            <a:r>
              <a:rPr lang="el-GR" dirty="0" err="1" smtClean="0"/>
              <a:t>αντιγραμματικών</a:t>
            </a:r>
            <a:r>
              <a:rPr lang="el-GR" dirty="0" smtClean="0"/>
              <a:t>, μη αποδεκτών στη γλώσσα της κοινότητας.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i="1" dirty="0" smtClean="0"/>
              <a:t>Μου παρήγγειλε α’ αηδόνι με το </a:t>
            </a:r>
            <a:r>
              <a:rPr lang="el-GR" i="1" dirty="0" err="1" smtClean="0"/>
              <a:t>πετροχελιδόνι</a:t>
            </a:r>
            <a:endParaRPr lang="el-GR" dirty="0" smtClean="0"/>
          </a:p>
          <a:p>
            <a:r>
              <a:rPr lang="el-GR" dirty="0" smtClean="0"/>
              <a:t>Σ’ αυτόν τον στίχο του δημοτικού μας τραγουδιού ο ποιητής, που είναι ο ίδιος ο λαός, πλάθει δομές του τύπου </a:t>
            </a:r>
            <a:r>
              <a:rPr lang="el-GR" i="1" dirty="0" smtClean="0"/>
              <a:t>Μη ανθρώπινο ουσιαστικό (το αηδόνι) + Ρήμα (παραγγέλνω) </a:t>
            </a:r>
            <a:r>
              <a:rPr lang="el-GR" dirty="0" smtClean="0"/>
              <a:t>που είναι μη αποδεκτές γιατί το ρήμα </a:t>
            </a:r>
            <a:r>
              <a:rPr lang="el-GR" i="1" dirty="0" smtClean="0"/>
              <a:t>παραγγέλνω </a:t>
            </a:r>
            <a:r>
              <a:rPr lang="el-GR" dirty="0" smtClean="0"/>
              <a:t>αναμένεται με ανθρώπινο υποκείμενο. </a:t>
            </a:r>
            <a:r>
              <a:rPr lang="el-GR" i="1" dirty="0" smtClean="0"/>
              <a:t>Το λουλούδι παράγγειλε ένα ποτήρι νερό </a:t>
            </a:r>
            <a:r>
              <a:rPr lang="el-GR" dirty="0" smtClean="0"/>
              <a:t>είναι μη αποδεκτό στον καθημερινό λόγο –εκτός αν με τη λέξη «λουλούδι»  υπονοούμε κάποιον άνθρωπο. Όμως αυτή η χρήση της λέξης καθιστά την καθημερινή ομιλία μεταφορική  κατά παρέκκλιση της καθολικά αποδεκτής γραμματικής άρα  δυνάμει ποιητική.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Γράφει ο Ελύτης στο «</a:t>
            </a:r>
            <a:r>
              <a:rPr lang="el-GR" i="1" dirty="0" smtClean="0"/>
              <a:t>Ήλιος ο </a:t>
            </a:r>
            <a:r>
              <a:rPr lang="el-GR" i="1" dirty="0" err="1" smtClean="0"/>
              <a:t>ηλιάτορας</a:t>
            </a:r>
            <a:r>
              <a:rPr lang="el-GR" i="1" dirty="0" smtClean="0"/>
              <a:t>»</a:t>
            </a:r>
            <a:endParaRPr lang="el-GR" dirty="0" smtClean="0"/>
          </a:p>
          <a:p>
            <a:r>
              <a:rPr lang="el-GR" i="1" dirty="0" smtClean="0"/>
              <a:t>και τους μικρούς αγγέλους </a:t>
            </a:r>
            <a:r>
              <a:rPr lang="el-GR" i="1" dirty="0" err="1" smtClean="0"/>
              <a:t>σταμ</a:t>
            </a:r>
            <a:r>
              <a:rPr lang="el-GR" i="1" dirty="0" smtClean="0"/>
              <a:t>-</a:t>
            </a:r>
            <a:endParaRPr lang="el-GR" dirty="0" smtClean="0"/>
          </a:p>
          <a:p>
            <a:r>
              <a:rPr lang="el-GR" i="1" dirty="0" err="1" smtClean="0"/>
              <a:t>ατάν</a:t>
            </a:r>
            <a:r>
              <a:rPr lang="el-GR" i="1" dirty="0" smtClean="0"/>
              <a:t> και παίζουν αμ </a:t>
            </a:r>
            <a:r>
              <a:rPr lang="el-GR" i="1" dirty="0" err="1" smtClean="0"/>
              <a:t>στραμ</a:t>
            </a:r>
            <a:r>
              <a:rPr lang="el-GR" i="1" dirty="0" smtClean="0"/>
              <a:t> </a:t>
            </a:r>
            <a:r>
              <a:rPr lang="el-GR" i="1" dirty="0" err="1" smtClean="0"/>
              <a:t>νταμ</a:t>
            </a:r>
            <a:endParaRPr lang="el-GR" dirty="0" smtClean="0"/>
          </a:p>
          <a:p>
            <a:r>
              <a:rPr lang="el-GR" dirty="0" smtClean="0"/>
              <a:t>Εδώ έχουμε  μια </a:t>
            </a:r>
            <a:r>
              <a:rPr lang="el-GR" dirty="0" err="1" smtClean="0"/>
              <a:t>αντιγραμματική</a:t>
            </a:r>
            <a:r>
              <a:rPr lang="el-GR" dirty="0" smtClean="0"/>
              <a:t> πρόταση  με τον φωνολογικό διασκελισμό και το κόψιμο της λέξης  </a:t>
            </a:r>
            <a:r>
              <a:rPr lang="el-GR" i="1" dirty="0" smtClean="0"/>
              <a:t>σταματάν  </a:t>
            </a:r>
            <a:r>
              <a:rPr lang="el-GR" dirty="0" smtClean="0"/>
              <a:t>σε </a:t>
            </a:r>
            <a:r>
              <a:rPr lang="el-GR" i="1" dirty="0" err="1" smtClean="0"/>
              <a:t>σταμ</a:t>
            </a:r>
            <a:r>
              <a:rPr lang="el-GR" i="1" dirty="0" smtClean="0"/>
              <a:t> -+ -</a:t>
            </a:r>
            <a:r>
              <a:rPr lang="el-GR" i="1" dirty="0" err="1" smtClean="0"/>
              <a:t>ατάν</a:t>
            </a:r>
            <a:r>
              <a:rPr lang="el-GR" i="1" dirty="0" smtClean="0"/>
              <a:t> </a:t>
            </a:r>
            <a:r>
              <a:rPr lang="el-GR" dirty="0" smtClean="0"/>
              <a:t>που μαζί με τον υπόλοιπο στίχο  ‘</a:t>
            </a:r>
            <a:r>
              <a:rPr lang="el-GR" i="1" dirty="0" smtClean="0"/>
              <a:t>και παίζουν αμ </a:t>
            </a:r>
            <a:r>
              <a:rPr lang="el-GR" i="1" dirty="0" err="1" smtClean="0"/>
              <a:t>στραμ</a:t>
            </a:r>
            <a:r>
              <a:rPr lang="el-GR" i="1" dirty="0" smtClean="0"/>
              <a:t> </a:t>
            </a:r>
            <a:r>
              <a:rPr lang="el-GR" i="1" dirty="0" err="1" smtClean="0"/>
              <a:t>νταμ</a:t>
            </a:r>
            <a:r>
              <a:rPr lang="el-GR" i="1" dirty="0" smtClean="0"/>
              <a:t>’ </a:t>
            </a:r>
            <a:r>
              <a:rPr lang="el-GR" dirty="0" smtClean="0"/>
              <a:t> ανακαλούν στη μνήμη μας κάτι σαν τον ήχο μιας καμπάνας. Τέτοιου είδους προτάσεις υπάρχουν σε ολόκληρη την ποίηση του Ελύτη και αποτελούν στοιχεία της ποιητικής γραμματικής του. Τέτοιου είδους </a:t>
            </a:r>
            <a:r>
              <a:rPr lang="el-GR" dirty="0" err="1" smtClean="0"/>
              <a:t>αντιγραμματικές</a:t>
            </a:r>
            <a:r>
              <a:rPr lang="el-GR" dirty="0" smtClean="0"/>
              <a:t> προτάσεις έχουμε και στη δημοτική μας ποίηση: </a:t>
            </a:r>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ΓΛΩΣΣΑ ΚΑΙ ΚΟΙΝΩΝΙΑ </a:t>
            </a:r>
            <a:endParaRPr lang="el-GR" dirty="0"/>
          </a:p>
        </p:txBody>
      </p:sp>
      <p:sp>
        <p:nvSpPr>
          <p:cNvPr id="3" name="2 - Θέση περιεχομένου"/>
          <p:cNvSpPr>
            <a:spLocks noGrp="1"/>
          </p:cNvSpPr>
          <p:nvPr>
            <p:ph type="body" idx="1"/>
          </p:nvPr>
        </p:nvSpPr>
        <p:spPr/>
        <p:txBody>
          <a:bodyPr/>
          <a:lstStyle/>
          <a:p>
            <a:endParaRPr lang="el-GR" b="1" dirty="0" smtClean="0"/>
          </a:p>
          <a:p>
            <a:endParaRPr lang="el-GR" b="1" dirty="0" smtClean="0"/>
          </a:p>
          <a:p>
            <a:r>
              <a:rPr lang="el-GR" b="1" dirty="0" smtClean="0"/>
              <a:t>ΔΙΕΠΙΣΤΗΜΟΝΙΚΗ ΜΕΛΕΤΗ  ΤΗΣ ΓΛΩΣΣΑΣ</a:t>
            </a:r>
            <a:r>
              <a:rPr lang="el-GR" dirty="0" smtClean="0"/>
              <a:t>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Γλώσσα και Κοινωνία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Η γλώσσα αποτελεί κοινωνικό προϊόν και κατά συνέπεια είναι άρρηκτα δεμένη με την κοινωνία. Η μελέτη της γλώσσας σε σχέση με την κοινωνία και την επιστήμη της Κοινωνιολογίας, η οποία αποτελεί το όργανο μελέτης της, αποτελεί ξεχωριστή επιστήμη την </a:t>
            </a:r>
            <a:r>
              <a:rPr lang="el-GR" i="1" dirty="0" err="1" smtClean="0"/>
              <a:t>Κοινωνιο</a:t>
            </a:r>
            <a:r>
              <a:rPr lang="el-GR" i="1" dirty="0" smtClean="0"/>
              <a:t>-γλωσσολογία.  </a:t>
            </a:r>
            <a:endParaRPr lang="el-GR" dirty="0" smtClean="0"/>
          </a:p>
          <a:p>
            <a:pPr>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Η κοινωνιογλωσσολογία σήμερα είναι μια, κατά κάποιο τρόπο, </a:t>
            </a:r>
            <a:r>
              <a:rPr lang="el-GR" dirty="0" err="1" smtClean="0"/>
              <a:t>υπερ</a:t>
            </a:r>
            <a:r>
              <a:rPr lang="el-GR" dirty="0" smtClean="0"/>
              <a:t>-επιστήμη και περιλαμβάνει πολλές άλλες επιστήμες όπως η </a:t>
            </a:r>
            <a:r>
              <a:rPr lang="el-GR" i="1" dirty="0" smtClean="0"/>
              <a:t>κοινωνιολογία της γλώσσας</a:t>
            </a:r>
            <a:r>
              <a:rPr lang="el-GR" dirty="0" smtClean="0"/>
              <a:t> αλλά και  σε συνδυασμό με περισσότερες της μίας επιστήμες, τη βρίσκουμε και στη γλωσσική διδασκαλία και στην εθνογλωσσολογία κ.ά. Ακόμη, στο πλαίσιο της κοινωνιογλωσσολογίας σήμερα γίνεται ουσιαστικά και η μελέτη της </a:t>
            </a:r>
            <a:r>
              <a:rPr lang="el-GR" i="1" dirty="0" smtClean="0"/>
              <a:t>Διαλεκτολογίας.  </a:t>
            </a:r>
            <a:endParaRPr lang="el-GR" dirty="0" smtClean="0"/>
          </a:p>
          <a:p>
            <a:r>
              <a:rPr lang="el-GR" i="1" dirty="0" smtClean="0"/>
              <a:t>Η διαλεκτολογία παραδοσιακά μελετάται εντός του πλαισίου της ιστορικής γλωσσολογίας.</a:t>
            </a:r>
            <a:endParaRPr lang="el-GR"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Στο πλαίσιο της διαλεκτολογίας εξετάζονται ζητήματα όπως οι γεωγραφικές διάλεκτοι, τουλάχιστον οι εναπομείνασες. Στην παρουσίαση αυτή δεν θα γίνει εκτενής αναφορά σε αυτά τα ζητήματα, άλλωστε πρόκειται για μια εισαγωγή, ίσως γίνει σε προσεχή εξάμηνα…</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Η γλώσσα</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καθιερώνεται διατοπικά, χαρακτηρίζεται ως κοινή, επίσημη, εθνική, καθιερωμένη και διέπεται από αυστηρούς νόμους, σταθερότητα, ομοιογένεια, διαθέτει κοινό λεξιλόγιο, λεξικά και γι’ αυτό είναι όργανο κατάλληλο να χρησιμοποιηθεί στον γραπτό λόγο, αλλά και στον προφορικό για τη διατοπική επικοινωνία ενός έθνους. Η </a:t>
            </a:r>
            <a:r>
              <a:rPr lang="el-GR" b="1" i="1" dirty="0" smtClean="0"/>
              <a:t>γλώσσα (</a:t>
            </a:r>
            <a:r>
              <a:rPr lang="en-US" b="1" i="1" dirty="0" smtClean="0"/>
              <a:t>langue</a:t>
            </a:r>
            <a:r>
              <a:rPr lang="el-GR" b="1" i="1" dirty="0" smtClean="0"/>
              <a:t>)</a:t>
            </a:r>
            <a:r>
              <a:rPr lang="el-GR" dirty="0" smtClean="0"/>
              <a:t> μιας μικρής πόλης ή μεγάλης περιοχής συναποτελείται από τον</a:t>
            </a:r>
            <a:r>
              <a:rPr lang="el-GR" b="1" i="1" dirty="0" smtClean="0"/>
              <a:t> ατομικό λόγο (</a:t>
            </a:r>
            <a:r>
              <a:rPr lang="en-US" b="1" i="1" dirty="0" smtClean="0"/>
              <a:t>parole</a:t>
            </a:r>
            <a:r>
              <a:rPr lang="el-GR" b="1" i="1" dirty="0" smtClean="0"/>
              <a:t>)  </a:t>
            </a:r>
            <a:r>
              <a:rPr lang="el-GR" dirty="0" smtClean="0"/>
              <a:t>των μελών του πληθυσμού της. Γιατί, παρά τις διαφορές που παρουσιάζει η ατομική τους γλώσσα, κυρίως στο λεξιλόγιο και στη φωνητική, για τη μεταξύ τους κοινωνική επαφή χρησιμοποιούσαν ένα γενικά υπερατομικό σύστημα, συμβατικού χαρακτήρα.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b="1" dirty="0" smtClean="0"/>
              <a:t>διάλεκτος</a:t>
            </a:r>
            <a:r>
              <a:rPr lang="el-GR" dirty="0" smtClean="0"/>
              <a:t>,</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από την άλλη μεριά, καθιερώνεται τοπικά, χρησιμοποιείται συνήθως μόνο στον προφορικό λόγο. Όμως  η συστηματικότητα δεν λείπει ούτε από τη διάλεκτο γιατί μόνο έτσι εξυπηρετείται η επικοινωνία.</a:t>
            </a:r>
          </a:p>
          <a:p>
            <a:pPr algn="just"/>
            <a:r>
              <a:rPr lang="el-GR" dirty="0" smtClean="0"/>
              <a:t>Η διάλεκτος, λοιπόν, είναι μία ιδιαίτερη τοπική μορφή μιας γλώσσας, μια απόκλιση από την κοινή γλώσσα, η οποία μπορεί να προσδιορισθεί από το σύνολο των δικών της χαρακτηριστικών που δίνουν την εντύπωση και σε αυτούς που τη μιλούν και σε αυτούς που την ακούν, μίας γλωσσικής μορφής διαφορετικής από τις γειτονικές, παρά το γεγονός ότι διατηρεί με αυτές έναν αριθμό κοινών στοιχείων. Ο ορισμός αυτός υπονοεί την παράλληλη παρουσία ομοειδούς γλωσσικού συνόλου, όπως πχ Κοινή Νεοελληνική- νεοελληνικές διάλεκτοι. Βέβαια, είναι δυνατόν να μην υπάρχει η κοινή αυτή γλωσσική μορφή, όπως δεν υπήρχε στην Ελλάδα του 6</a:t>
            </a:r>
            <a:r>
              <a:rPr lang="el-GR" baseline="30000" dirty="0" smtClean="0"/>
              <a:t>ου</a:t>
            </a:r>
            <a:r>
              <a:rPr lang="el-GR" dirty="0" smtClean="0"/>
              <a:t> </a:t>
            </a:r>
            <a:r>
              <a:rPr lang="el-GR" dirty="0" err="1" smtClean="0"/>
              <a:t>π.Χ.</a:t>
            </a:r>
            <a:r>
              <a:rPr lang="el-GR" dirty="0" smtClean="0"/>
              <a:t> αιώνα.</a:t>
            </a:r>
          </a:p>
          <a:p>
            <a:pPr algn="just"/>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Το ιδίωμα,</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τώρα, αποτελεί</a:t>
            </a:r>
            <a:r>
              <a:rPr lang="el-GR" b="1" dirty="0" smtClean="0"/>
              <a:t> </a:t>
            </a:r>
            <a:r>
              <a:rPr lang="el-GR" dirty="0" smtClean="0"/>
              <a:t>τη διαφορετική μορφή της γλώσσας στα πλαίσια του οικογενειακού και στενού κοινωνικού περιβάλλοντος των ανθρώπων της υπαίθρου. Η γλώσσα αυτή, σε σύγκριση με την κοινή γλώσσα ή διάλεκτο, παρουσιάζει φωνητικές, μορφολογικές κτλ διαφορές. Το ιδίωμα αποτελεί υποκατηγορία της διαλέκτου, γιαυτό και πολλές φορές δεν διαχωρίζονται. Άλλωστε και τα δυο αποτελούν τρόπους του </a:t>
            </a:r>
            <a:r>
              <a:rPr lang="el-GR" dirty="0" err="1" smtClean="0"/>
              <a:t>διαλέγεσθαι</a:t>
            </a:r>
            <a:r>
              <a:rPr lang="el-GR" dirty="0" smtClean="0"/>
              <a:t>. Το ιδίωμα είναι μορφή μιας γλώσσας με λιγότερες όμως διαφορές από την κοινή και τις άλλες μορφές της από αυτές που χαρακτηρίζουν τις διαλέκτους. Βέβαια, οι διάλεκτοι μπορούν να καταντήσουν απλώς ιδιώματα με τη διάβρωσή τους από την κοινή. </a:t>
            </a:r>
          </a:p>
          <a:p>
            <a:pPr algn="just"/>
            <a:r>
              <a:rPr lang="el-GR" dirty="0" smtClean="0"/>
              <a:t>Ως ιδίωμα επίσης χαρακτηρίζεται και η υποκατηγορία της διαλέκτου, όπως π.χ. η </a:t>
            </a:r>
            <a:r>
              <a:rPr lang="el-GR" dirty="0" err="1" smtClean="0"/>
              <a:t>καππαδοκική</a:t>
            </a:r>
            <a:r>
              <a:rPr lang="el-GR" dirty="0" smtClean="0"/>
              <a:t> και τα ιδιώματά της των </a:t>
            </a:r>
            <a:r>
              <a:rPr lang="el-GR" dirty="0" err="1" smtClean="0"/>
              <a:t>Φαράσων</a:t>
            </a:r>
            <a:r>
              <a:rPr lang="el-GR" dirty="0" smtClean="0"/>
              <a:t>, του </a:t>
            </a:r>
            <a:r>
              <a:rPr lang="el-GR" dirty="0" err="1" smtClean="0"/>
              <a:t>Ούλαγατς</a:t>
            </a:r>
            <a:r>
              <a:rPr lang="el-GR" dirty="0" smtClean="0"/>
              <a:t> κ.τ.λ.. Πάντως τα κριτήρια διάκρισης και εδώ δεν είναι και δεν μπορεί να είναι αντικειμενικά και σαφή. </a:t>
            </a:r>
          </a:p>
          <a:p>
            <a:pPr algn="just"/>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p:cNvSpPr>
            <a:spLocks noGrp="1"/>
          </p:cNvSpPr>
          <p:nvPr>
            <p:ph type="title"/>
          </p:nvPr>
        </p:nvSpPr>
        <p:spPr/>
        <p:txBody>
          <a:bodyPr>
            <a:normAutofit/>
          </a:bodyPr>
          <a:lstStyle/>
          <a:p>
            <a:r>
              <a:rPr lang="el-GR" sz="3600" dirty="0" smtClean="0"/>
              <a:t>ΓΛΩΣΣΑ ΚΑΙ ΥΦΟΣ </a:t>
            </a:r>
            <a:endParaRPr lang="el-G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Διάλεκτοι της ΚΝΕ </a:t>
            </a:r>
            <a:endParaRPr lang="el-GR" dirty="0"/>
          </a:p>
        </p:txBody>
      </p:sp>
      <p:sp>
        <p:nvSpPr>
          <p:cNvPr id="3" name="2 - Θέση περιεχομένου"/>
          <p:cNvSpPr>
            <a:spLocks noGrp="1"/>
          </p:cNvSpPr>
          <p:nvPr>
            <p:ph idx="1"/>
          </p:nvPr>
        </p:nvSpPr>
        <p:spPr/>
        <p:txBody>
          <a:bodyPr>
            <a:normAutofit/>
          </a:bodyPr>
          <a:lstStyle/>
          <a:p>
            <a:r>
              <a:rPr lang="el-GR" b="1" i="1" dirty="0" smtClean="0"/>
              <a:t> (α)    την ποντιακή, </a:t>
            </a:r>
            <a:endParaRPr lang="el-GR" dirty="0" smtClean="0"/>
          </a:p>
          <a:p>
            <a:r>
              <a:rPr lang="el-GR" b="1" i="1" dirty="0" smtClean="0"/>
              <a:t>(β)    την </a:t>
            </a:r>
            <a:r>
              <a:rPr lang="el-GR" b="1" i="1" dirty="0" err="1" smtClean="0"/>
              <a:t>καππαδοκική</a:t>
            </a:r>
            <a:r>
              <a:rPr lang="el-GR" b="1" i="1" dirty="0" smtClean="0"/>
              <a:t>, </a:t>
            </a:r>
            <a:endParaRPr lang="el-GR" dirty="0" smtClean="0"/>
          </a:p>
          <a:p>
            <a:r>
              <a:rPr lang="el-GR" b="1" i="1" dirty="0" smtClean="0"/>
              <a:t>(γ)    την τσακώνικη, </a:t>
            </a:r>
            <a:endParaRPr lang="el-GR" dirty="0" smtClean="0"/>
          </a:p>
          <a:p>
            <a:r>
              <a:rPr lang="el-GR" b="1" i="1" dirty="0" smtClean="0"/>
              <a:t>(δ)    την </a:t>
            </a:r>
            <a:r>
              <a:rPr lang="el-GR" b="1" i="1" dirty="0" err="1" smtClean="0"/>
              <a:t>κατωιταλική</a:t>
            </a:r>
            <a:r>
              <a:rPr lang="el-GR" b="1" i="1" dirty="0" smtClean="0"/>
              <a:t>.</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Γλώσσες διαμεσολάβησης – </a:t>
            </a:r>
            <a:r>
              <a:rPr lang="en-US" b="1" i="1" dirty="0" smtClean="0"/>
              <a:t>Lingua franca</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Κατά τον μεσαίωνα στα λιμάνια της Μεσογείου καθιερώθηκε αναπτύχθηκε μια εμπορική γλώσσα που βασίστηκε σε ομιλούμενες τότε γλώσσες οι οποίες εξελίχτηκαν στη σημερινή ιταλική και την προβηγκιανή. Αυτή η γλώσσα ονομάστηκε </a:t>
            </a:r>
            <a:r>
              <a:rPr lang="en-US" i="1" dirty="0" smtClean="0"/>
              <a:t>lingua franca</a:t>
            </a:r>
            <a:r>
              <a:rPr lang="en-US" dirty="0" smtClean="0"/>
              <a:t> </a:t>
            </a:r>
            <a:r>
              <a:rPr lang="el-GR" i="1" dirty="0" smtClean="0"/>
              <a:t>(φράγκικη γλώσσα). </a:t>
            </a:r>
            <a:r>
              <a:rPr lang="el-GR" dirty="0" smtClean="0"/>
              <a:t>Ο όρος γενικεύτηκε αργότερα για κάθε γλώσσα που χρησιμοποιούνταν ή χρησιμοποιείται προκειμένου να εξυπηρετήσει κοινωνική ή εμπορική επικοινωνία κατόπιν κοινής συμφωνίας των ομιλητών τους. Έτσι, για παράδειγμα, η αγγλική έχει ονομαστεί η σύγχρονη </a:t>
            </a:r>
            <a:r>
              <a:rPr lang="en-US" i="1" dirty="0" smtClean="0"/>
              <a:t>lingua franca</a:t>
            </a:r>
            <a:r>
              <a:rPr lang="el-GR" dirty="0" smtClean="0"/>
              <a:t> για ολόκληρο τον κόσμο, η γαλλική υπήρξε η </a:t>
            </a:r>
            <a:r>
              <a:rPr lang="en-US" i="1" dirty="0" smtClean="0"/>
              <a:t>lingua franca</a:t>
            </a:r>
            <a:r>
              <a:rPr lang="el-GR" dirty="0" smtClean="0"/>
              <a:t> της διπλωματίας, η λατινική της Ρωμαϊκής αυτοκρατορίας και η ελληνική των ελληνιστικών χρόνων.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a:t>
            </a:r>
            <a:r>
              <a:rPr lang="en-US" i="1" dirty="0" smtClean="0"/>
              <a:t>lingua franca</a:t>
            </a:r>
            <a:r>
              <a:rPr lang="el-GR" dirty="0" smtClean="0"/>
              <a:t> της  Ανατολικής Αφρικής είναι η </a:t>
            </a:r>
            <a:r>
              <a:rPr lang="en-US" i="1" dirty="0" smtClean="0"/>
              <a:t>Swahili</a:t>
            </a:r>
            <a:r>
              <a:rPr lang="el-GR" i="1" dirty="0" smtClean="0"/>
              <a:t>, </a:t>
            </a:r>
            <a:r>
              <a:rPr lang="el-GR" dirty="0" smtClean="0"/>
              <a:t>οι γλώσσες</a:t>
            </a:r>
            <a:r>
              <a:rPr lang="el-GR" i="1" dirty="0" smtClean="0"/>
              <a:t> </a:t>
            </a:r>
            <a:r>
              <a:rPr lang="en-US" i="1" dirty="0" smtClean="0"/>
              <a:t>Hindi </a:t>
            </a:r>
            <a:r>
              <a:rPr lang="el-GR" dirty="0" smtClean="0"/>
              <a:t>και</a:t>
            </a:r>
            <a:r>
              <a:rPr lang="el-GR" i="1" dirty="0" smtClean="0"/>
              <a:t> </a:t>
            </a:r>
            <a:r>
              <a:rPr lang="en-US" i="1" dirty="0" smtClean="0"/>
              <a:t>Urdu </a:t>
            </a:r>
            <a:r>
              <a:rPr lang="el-GR" dirty="0" smtClean="0"/>
              <a:t> της Ινδίας και του Πακιστάν με τις χιλιάδες γλώσσες ενώ στην αχανή Κίνα, όπου μιλιούνται οι γλώσσες </a:t>
            </a:r>
            <a:r>
              <a:rPr lang="el-GR" i="1" dirty="0" smtClean="0"/>
              <a:t>Η</a:t>
            </a:r>
            <a:r>
              <a:rPr lang="en-US" i="1" dirty="0" smtClean="0"/>
              <a:t>an</a:t>
            </a:r>
            <a:r>
              <a:rPr lang="el-GR" dirty="0" smtClean="0"/>
              <a:t>, με εκατοντάδες διαλέκτους, έχει διαμορφωθεί η </a:t>
            </a:r>
            <a:r>
              <a:rPr lang="en-US" i="1" dirty="0" err="1" smtClean="0"/>
              <a:t>Putongua</a:t>
            </a:r>
            <a:r>
              <a:rPr lang="el-GR" i="1" dirty="0" smtClean="0"/>
              <a:t>-Κοινός Λόγος, </a:t>
            </a:r>
            <a:r>
              <a:rPr lang="el-GR" dirty="0" smtClean="0"/>
              <a:t>όπου ενσωματώνεται η προφορά του Πεκίνου, η γραμματική των διαλέκτων της νότιας Κίνας και το λεξιλόγιο της σύγχρονης καθομιλουμένης κινεζικής της </a:t>
            </a:r>
            <a:r>
              <a:rPr lang="en-US" i="1" dirty="0" err="1" smtClean="0"/>
              <a:t>Zonguo</a:t>
            </a:r>
            <a:r>
              <a:rPr lang="el-GR" i="1" dirty="0" smtClean="0"/>
              <a:t>. </a:t>
            </a:r>
            <a:endParaRPr lang="el-GR" dirty="0" smtClean="0"/>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t>
            </a:r>
            <a:r>
              <a:rPr lang="en-US" b="1" i="1" dirty="0" smtClean="0"/>
              <a:t>Pidgin </a:t>
            </a:r>
            <a:r>
              <a:rPr lang="el-GR" b="1" i="1" dirty="0" smtClean="0"/>
              <a:t>και κρεολές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buNone/>
            </a:pPr>
            <a:r>
              <a:rPr lang="en-US" sz="2400" dirty="0" smtClean="0"/>
              <a:t>PIDGIN</a:t>
            </a:r>
            <a:r>
              <a:rPr lang="en-US" sz="2400" dirty="0" smtClean="0">
                <a:sym typeface="Wingdings" pitchFamily="2" charset="2"/>
              </a:rPr>
              <a:t> </a:t>
            </a:r>
            <a:r>
              <a:rPr lang="el-GR" sz="2400" dirty="0" smtClean="0"/>
              <a:t>απλουστευμένη γραμματική / λεξιλόγιο, δεν αποτελούν δε μητρική γλώσσα </a:t>
            </a:r>
            <a:r>
              <a:rPr lang="en-US" sz="2400" dirty="0" smtClean="0"/>
              <a:t>- </a:t>
            </a:r>
            <a:r>
              <a:rPr lang="el-GR" sz="2400" dirty="0" smtClean="0"/>
              <a:t> βασίζονται στην αγγλική</a:t>
            </a:r>
          </a:p>
          <a:p>
            <a:r>
              <a:rPr lang="el-GR" sz="2400" dirty="0" smtClean="0"/>
              <a:t>δημιουργικές: Κινέζος υπηρέτης: «</a:t>
            </a:r>
            <a:r>
              <a:rPr lang="en-US" sz="2400" i="1" dirty="0" smtClean="0"/>
              <a:t>Him cow pig have kittens</a:t>
            </a:r>
            <a:r>
              <a:rPr lang="el-GR" sz="2400" i="1" dirty="0" smtClean="0"/>
              <a:t>?</a:t>
            </a:r>
            <a:r>
              <a:rPr lang="el-GR" sz="2400" dirty="0" smtClean="0"/>
              <a:t>» (έκανε γουρουνάκια η </a:t>
            </a:r>
            <a:r>
              <a:rPr lang="el-GR" sz="2400" dirty="0" err="1" smtClean="0"/>
              <a:t>γουρουνίτσα</a:t>
            </a:r>
            <a:r>
              <a:rPr lang="el-GR" sz="2400" dirty="0" smtClean="0"/>
              <a:t> το αφεντικού) ή  </a:t>
            </a:r>
            <a:r>
              <a:rPr lang="el-GR" sz="2400" i="1" dirty="0" smtClean="0"/>
              <a:t>«</a:t>
            </a:r>
            <a:r>
              <a:rPr lang="en-US" sz="2400" i="1" dirty="0" err="1" smtClean="0"/>
              <a:t>Fella</a:t>
            </a:r>
            <a:r>
              <a:rPr lang="en-US" sz="2400" i="1" dirty="0" smtClean="0"/>
              <a:t> belong </a:t>
            </a:r>
            <a:r>
              <a:rPr lang="en-US" sz="2400" i="1" dirty="0" err="1" smtClean="0"/>
              <a:t>Mrs</a:t>
            </a:r>
            <a:r>
              <a:rPr lang="en-US" sz="2400" i="1" dirty="0" smtClean="0"/>
              <a:t> Queen</a:t>
            </a:r>
            <a:r>
              <a:rPr lang="el-GR" sz="2400" i="1" dirty="0" smtClean="0"/>
              <a:t>»</a:t>
            </a:r>
            <a:r>
              <a:rPr lang="el-GR" sz="2400" dirty="0" smtClean="0"/>
              <a:t>, το οποίο περιγράφει στην </a:t>
            </a:r>
            <a:r>
              <a:rPr lang="en-US" sz="2400" dirty="0" smtClean="0"/>
              <a:t>pidgin </a:t>
            </a:r>
            <a:r>
              <a:rPr lang="el-GR" sz="2400" dirty="0" smtClean="0"/>
              <a:t> τον βασιλικό σύζυγο Πρίγκιπα Φίλιππο της Αγγλίας! </a:t>
            </a:r>
          </a:p>
          <a:p>
            <a:r>
              <a:rPr lang="el-GR" sz="2400" dirty="0" smtClean="0"/>
              <a:t>Όταν εξελιχτούν σε μητρικές γλώσσες, αποκτούν, τόσο εκτεταμένο λεξιλόγιο, όσο και πολύπλοκη γραμματική, οπότε ονομάζονται </a:t>
            </a:r>
            <a:r>
              <a:rPr lang="en-US" sz="2400" i="1" dirty="0" smtClean="0"/>
              <a:t>CREOLE</a:t>
            </a:r>
            <a:r>
              <a:rPr lang="el-GR" sz="2400" i="1" dirty="0" smtClean="0"/>
              <a:t>, κρεολές </a:t>
            </a:r>
            <a:r>
              <a:rPr lang="el-GR" sz="2400" dirty="0" smtClean="0"/>
              <a:t>ή </a:t>
            </a:r>
            <a:r>
              <a:rPr lang="el-GR" sz="2400" i="1" dirty="0" smtClean="0"/>
              <a:t>μιγαδικές</a:t>
            </a:r>
            <a:endParaRPr lang="en-US" sz="2400" i="1" dirty="0" smtClean="0"/>
          </a:p>
          <a:p>
            <a:r>
              <a:rPr lang="el-GR" sz="2400" i="1" dirty="0" smtClean="0"/>
              <a:t>ΚΡΕΟΛΟΣ:</a:t>
            </a:r>
            <a:r>
              <a:rPr lang="el-GR" sz="2400" dirty="0" smtClean="0"/>
              <a:t> λευκός, ευρωπαϊκής καταγωγής που γεννήθηκε και μεγάλωσε σε τροπική ή ημιτροπική περιοχή, συνήθως αποικία. </a:t>
            </a:r>
            <a:endParaRPr lang="el-G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n-US" dirty="0" smtClean="0"/>
              <a:t>Mi go</a:t>
            </a:r>
            <a:r>
              <a:rPr lang="el-GR" dirty="0" smtClean="0"/>
              <a:t>   			Εγώ πηγαίνω</a:t>
            </a:r>
          </a:p>
          <a:p>
            <a:r>
              <a:rPr lang="en-US" dirty="0" smtClean="0"/>
              <a:t>Yu go</a:t>
            </a:r>
            <a:r>
              <a:rPr lang="el-GR" dirty="0" smtClean="0"/>
              <a:t>  			Εσύ πηγαίνεις</a:t>
            </a:r>
          </a:p>
          <a:p>
            <a:r>
              <a:rPr lang="en-US" dirty="0" smtClean="0"/>
              <a:t>Mi </a:t>
            </a:r>
            <a:r>
              <a:rPr lang="en-US" dirty="0" err="1" smtClean="0"/>
              <a:t>lukim</a:t>
            </a:r>
            <a:r>
              <a:rPr lang="en-US" dirty="0" smtClean="0"/>
              <a:t> </a:t>
            </a:r>
            <a:r>
              <a:rPr lang="en-US" dirty="0" err="1" smtClean="0"/>
              <a:t>yu</a:t>
            </a:r>
            <a:r>
              <a:rPr lang="el-GR" dirty="0" smtClean="0"/>
              <a:t>		Εγώ βλέπω εσένα</a:t>
            </a:r>
          </a:p>
          <a:p>
            <a:r>
              <a:rPr lang="en-US" dirty="0" smtClean="0"/>
              <a:t>Yu </a:t>
            </a:r>
            <a:r>
              <a:rPr lang="en-US" dirty="0" err="1" smtClean="0"/>
              <a:t>lukim</a:t>
            </a:r>
            <a:r>
              <a:rPr lang="en-US" dirty="0" smtClean="0"/>
              <a:t> me</a:t>
            </a:r>
            <a:r>
              <a:rPr lang="el-GR" dirty="0" smtClean="0"/>
              <a:t>		Εσύ βλέπεις εμένα</a:t>
            </a:r>
          </a:p>
          <a:p>
            <a:r>
              <a:rPr lang="en-US" dirty="0" err="1" smtClean="0"/>
              <a:t>Mipela</a:t>
            </a:r>
            <a:r>
              <a:rPr lang="en-US" dirty="0" smtClean="0"/>
              <a:t> go</a:t>
            </a:r>
            <a:r>
              <a:rPr lang="el-GR" dirty="0" smtClean="0"/>
              <a:t>			Εμείς πηγαίνουμε</a:t>
            </a:r>
          </a:p>
          <a:p>
            <a:r>
              <a:rPr lang="en-US" dirty="0" err="1" smtClean="0"/>
              <a:t>Yupela</a:t>
            </a:r>
            <a:r>
              <a:rPr lang="en-US" dirty="0" smtClean="0"/>
              <a:t> go</a:t>
            </a:r>
            <a:r>
              <a:rPr lang="el-GR" dirty="0" smtClean="0"/>
              <a:t>			Εσείς πηγαίνετε</a:t>
            </a:r>
          </a:p>
          <a:p>
            <a:r>
              <a:rPr lang="en-US" dirty="0" smtClean="0"/>
              <a:t>Papa </a:t>
            </a:r>
            <a:r>
              <a:rPr lang="en-US" dirty="0" err="1" smtClean="0"/>
              <a:t>bilong</a:t>
            </a:r>
            <a:r>
              <a:rPr lang="en-US" dirty="0" smtClean="0"/>
              <a:t> mi</a:t>
            </a:r>
            <a:r>
              <a:rPr lang="el-GR" dirty="0" smtClean="0"/>
              <a:t>		Ο πατέρας μου</a:t>
            </a:r>
          </a:p>
          <a:p>
            <a:r>
              <a:rPr lang="en-US" dirty="0" err="1" smtClean="0"/>
              <a:t>Haus</a:t>
            </a:r>
            <a:r>
              <a:rPr lang="en-US" dirty="0" smtClean="0"/>
              <a:t> </a:t>
            </a:r>
            <a:r>
              <a:rPr lang="en-US" dirty="0" err="1" smtClean="0"/>
              <a:t>bilong</a:t>
            </a:r>
            <a:r>
              <a:rPr lang="en-US" dirty="0" smtClean="0"/>
              <a:t> mi </a:t>
            </a:r>
            <a:r>
              <a:rPr lang="en-US" dirty="0" err="1" smtClean="0"/>
              <a:t>pela</a:t>
            </a:r>
            <a:r>
              <a:rPr lang="el-GR" dirty="0" smtClean="0"/>
              <a:t>	(τ)ο σπίτι μας </a:t>
            </a:r>
          </a:p>
          <a:p>
            <a:r>
              <a:rPr lang="en-US" dirty="0" smtClean="0"/>
              <a:t>Papa </a:t>
            </a:r>
            <a:r>
              <a:rPr lang="en-US" dirty="0" err="1" smtClean="0"/>
              <a:t>bilong</a:t>
            </a:r>
            <a:r>
              <a:rPr lang="en-US" dirty="0" smtClean="0"/>
              <a:t> </a:t>
            </a:r>
            <a:r>
              <a:rPr lang="en-US" dirty="0" err="1" smtClean="0"/>
              <a:t>yu</a:t>
            </a:r>
            <a:r>
              <a:rPr lang="el-GR" dirty="0" smtClean="0"/>
              <a:t>		</a:t>
            </a:r>
            <a:r>
              <a:rPr lang="en-US" dirty="0" smtClean="0"/>
              <a:t>O </a:t>
            </a:r>
            <a:r>
              <a:rPr lang="el-GR" dirty="0" smtClean="0"/>
              <a:t>πατέρας σου</a:t>
            </a:r>
          </a:p>
          <a:p>
            <a:r>
              <a:rPr lang="en-US" dirty="0" err="1" smtClean="0"/>
              <a:t>Haus</a:t>
            </a:r>
            <a:r>
              <a:rPr lang="en-US" dirty="0" smtClean="0"/>
              <a:t> </a:t>
            </a:r>
            <a:r>
              <a:rPr lang="en-US" dirty="0" err="1" smtClean="0"/>
              <a:t>bilong</a:t>
            </a:r>
            <a:r>
              <a:rPr lang="en-US" dirty="0" smtClean="0"/>
              <a:t> </a:t>
            </a:r>
            <a:r>
              <a:rPr lang="en-US" dirty="0" err="1" smtClean="0"/>
              <a:t>yupela</a:t>
            </a:r>
            <a:r>
              <a:rPr lang="el-GR" dirty="0" smtClean="0"/>
              <a:t>	(τ)ο σπίτι σας </a:t>
            </a:r>
          </a:p>
          <a:p>
            <a:r>
              <a:rPr lang="el-GR" dirty="0" smtClean="0"/>
              <a:t>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Αργκό και ιδιόλεκτοι / τεχνικές γλώσσες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000" b="1" i="1" dirty="0" smtClean="0"/>
              <a:t> </a:t>
            </a:r>
            <a:r>
              <a:rPr lang="el-GR" sz="2000" dirty="0" smtClean="0"/>
              <a:t>«</a:t>
            </a:r>
            <a:r>
              <a:rPr lang="el-GR" sz="2000" i="1" dirty="0" smtClean="0"/>
              <a:t>Αργκό</a:t>
            </a:r>
            <a:r>
              <a:rPr lang="el-GR" sz="2000" dirty="0" smtClean="0"/>
              <a:t> </a:t>
            </a:r>
            <a:r>
              <a:rPr lang="el-GR" sz="2000" i="1" dirty="0" smtClean="0"/>
              <a:t>(</a:t>
            </a:r>
            <a:r>
              <a:rPr lang="en-US" sz="2000" i="1" dirty="0" smtClean="0"/>
              <a:t>slang</a:t>
            </a:r>
            <a:r>
              <a:rPr lang="el-GR" sz="2000" i="1" dirty="0" smtClean="0"/>
              <a:t>) </a:t>
            </a:r>
            <a:r>
              <a:rPr lang="el-GR" sz="2000" dirty="0" smtClean="0"/>
              <a:t>είναι η γλώσσα που βγάζει το σακάκι της, φτύνει τις παλάμες της και πάει για δουλειά». </a:t>
            </a:r>
          </a:p>
          <a:p>
            <a:pPr algn="just"/>
            <a:r>
              <a:rPr lang="el-GR" sz="2000" dirty="0" smtClean="0"/>
              <a:t>δείγμα ανεπίσημου ύφους/ είναι πολύ συχνή/ κάτι που ο καθένας μπορεί εύκολα να αναγνωρίσει αλλά δύσκολα ορίζει</a:t>
            </a:r>
          </a:p>
          <a:p>
            <a:pPr algn="just"/>
            <a:r>
              <a:rPr lang="el-GR" sz="2000" dirty="0" smtClean="0"/>
              <a:t>εισάγει στη γλώσσα πολλές καινούργιες λέξεις και νέες χρήσεις παλιών λέξεων όμως δεν χαίρουν καθολικής αποδοχής. </a:t>
            </a:r>
          </a:p>
          <a:p>
            <a:pPr algn="just"/>
            <a:r>
              <a:rPr lang="el-GR" sz="2000" i="1" dirty="0" smtClean="0"/>
              <a:t>γκόμενα, </a:t>
            </a:r>
            <a:r>
              <a:rPr lang="el-GR" sz="2000" i="1" dirty="0" err="1" smtClean="0"/>
              <a:t>μαλάκας</a:t>
            </a:r>
            <a:r>
              <a:rPr lang="el-GR" sz="2000" i="1" dirty="0" smtClean="0"/>
              <a:t>, </a:t>
            </a:r>
            <a:r>
              <a:rPr lang="el-GR" sz="2000" i="1" dirty="0" err="1" smtClean="0"/>
              <a:t>γαμώτο</a:t>
            </a:r>
            <a:r>
              <a:rPr lang="el-GR" sz="2000" i="1" dirty="0" smtClean="0"/>
              <a:t>  </a:t>
            </a:r>
            <a:r>
              <a:rPr lang="el-GR" sz="2000" i="1" dirty="0" smtClean="0">
                <a:sym typeface="Wingdings" pitchFamily="2" charset="2"/>
              </a:rPr>
              <a:t> </a:t>
            </a:r>
            <a:r>
              <a:rPr lang="el-GR" sz="2000" dirty="0" smtClean="0"/>
              <a:t>αργκό σχεδόν καθολικά αποδεκτές σήμερα / πριν λίγα χρόνια απαγορευμένες. Η αργκό της μιας γενιάς είναι το επίσημο λεξιλόγιο της επόμενης. </a:t>
            </a:r>
          </a:p>
          <a:p>
            <a:pPr algn="just"/>
            <a:r>
              <a:rPr lang="el-GR" sz="2000" dirty="0" smtClean="0"/>
              <a:t>Είδη </a:t>
            </a:r>
            <a:r>
              <a:rPr lang="el-GR" sz="2000" dirty="0" err="1" smtClean="0"/>
              <a:t>αργκό</a:t>
            </a:r>
            <a:r>
              <a:rPr lang="el-GR" sz="2000" dirty="0" err="1" smtClean="0">
                <a:sym typeface="Wingdings" pitchFamily="2" charset="2"/>
              </a:rPr>
              <a:t></a:t>
            </a:r>
            <a:r>
              <a:rPr lang="el-GR" sz="2000" dirty="0" smtClean="0">
                <a:sym typeface="Wingdings" pitchFamily="2" charset="2"/>
              </a:rPr>
              <a:t> </a:t>
            </a:r>
            <a:r>
              <a:rPr lang="el-GR" sz="2000" dirty="0" smtClean="0"/>
              <a:t> φοιτητές, εργαζόμενοι σε </a:t>
            </a:r>
            <a:r>
              <a:rPr lang="el-GR" sz="2000" dirty="0" err="1" smtClean="0"/>
              <a:t>διαφορετικέσς</a:t>
            </a:r>
            <a:r>
              <a:rPr lang="el-GR" sz="2000" dirty="0" smtClean="0"/>
              <a:t> δουλειές</a:t>
            </a:r>
          </a:p>
          <a:p>
            <a:pPr algn="just"/>
            <a:r>
              <a:rPr lang="el-GR" sz="2000" dirty="0" smtClean="0"/>
              <a:t> Πολλές από τις παλιότερες αργκό λέξεις, που είχαν κατασκευαστεί για να καλύψουν έννοιες για τις οποίες δεν υπήρχε λέξη,  έχουν εισαχθεί σε λεξικά, όπως η λέξη </a:t>
            </a:r>
            <a:r>
              <a:rPr lang="en-US" sz="2000" b="1" i="1" dirty="0" smtClean="0"/>
              <a:t>crack </a:t>
            </a:r>
            <a:r>
              <a:rPr lang="el-GR" sz="2000" dirty="0" smtClean="0"/>
              <a:t> για έναν ειδικό τύπο κοκαΐνης ή η λέξη </a:t>
            </a:r>
            <a:r>
              <a:rPr lang="en-US" sz="2000" b="1" i="1" dirty="0" smtClean="0"/>
              <a:t>payola </a:t>
            </a:r>
            <a:r>
              <a:rPr lang="el-GR" sz="2000" dirty="0" smtClean="0"/>
              <a:t>για τη </a:t>
            </a:r>
            <a:r>
              <a:rPr lang="el-GR" sz="2000" i="1" dirty="0" smtClean="0"/>
              <a:t>μίζα. </a:t>
            </a:r>
            <a:r>
              <a:rPr lang="el-GR" sz="2000" dirty="0" smtClean="0"/>
              <a:t> </a:t>
            </a:r>
          </a:p>
          <a:p>
            <a:pPr algn="just"/>
            <a:endParaRPr lang="el-GR"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Είναι πάντως δύσκολο να πούμε με σιγουριά ποιες λέξεις αργκό θα μετακομίσουν στην επόμενη φάση εξαγνισμένες και έτοιμες προς χρήση. Γιατί, ενώ κάποιες λέξεις αθωώνονται μέσα σε λίγα χρόνια, υπάρχουν άλλες που παραμένουν αμαρτωλές και απαγορευμένες για δεκάδες χρόνια χωρίς να έχει γίνει δυνατό να διευκρινισθούν οι λόγοι. Για παράδειγμα, αν και ο </a:t>
            </a:r>
            <a:r>
              <a:rPr lang="en-US" dirty="0" smtClean="0"/>
              <a:t>Shakespeare </a:t>
            </a:r>
            <a:r>
              <a:rPr lang="el-GR" dirty="0" smtClean="0"/>
              <a:t> χρησιμοποίησε τη λέξη </a:t>
            </a:r>
            <a:r>
              <a:rPr lang="en-US" i="1" dirty="0" smtClean="0"/>
              <a:t>beat  </a:t>
            </a:r>
            <a:r>
              <a:rPr lang="el-GR" dirty="0" smtClean="0"/>
              <a:t>με την έννοια του «στρίβε», ακόμη και σήμερα οι περισσότεροι ομιλητές της αγγλικής τη θεωρούν αργκό. Ακόμη,  η λέξη </a:t>
            </a:r>
            <a:r>
              <a:rPr lang="en-US" i="1" dirty="0" smtClean="0"/>
              <a:t>pig </a:t>
            </a:r>
            <a:r>
              <a:rPr lang="el-GR" dirty="0" smtClean="0"/>
              <a:t>για τον αστυνομικό χρονολογείται από το 1785 τουλάχιστον, όμως ακόμη και σήμερα θεωρείται αργκό. </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Οι  </a:t>
            </a:r>
            <a:r>
              <a:rPr lang="el-GR" b="1" i="1" dirty="0" smtClean="0"/>
              <a:t>τεχνικές γλώσσες</a:t>
            </a:r>
            <a:r>
              <a:rPr lang="el-GR" dirty="0" smtClean="0"/>
              <a:t> και τα </a:t>
            </a:r>
            <a:r>
              <a:rPr lang="el-GR" dirty="0" err="1" smtClean="0"/>
              <a:t>ιδιόλεκτα</a:t>
            </a:r>
            <a:r>
              <a:rPr lang="el-GR" dirty="0" smtClean="0"/>
              <a:t> είναι κάποια σύνολα λέξεων, πολλές από αυτές αργκό, οι οποίες  χαρακτηρίζουν  επαγγελματικές τάξεις, επιστήμες ή εμπόριο</a:t>
            </a:r>
          </a:p>
          <a:p>
            <a:pPr algn="just"/>
            <a:r>
              <a:rPr lang="el-GR" dirty="0" smtClean="0"/>
              <a:t> Ένας ναυτικός εξεταζόταν ως μάρτυρας στο δικαστήριο και όταν τον ρώτησε ο δικαστής αν γνώριζε τον </a:t>
            </a:r>
            <a:r>
              <a:rPr lang="el-GR" i="1" dirty="0" smtClean="0"/>
              <a:t>ενάγοντα, </a:t>
            </a:r>
            <a:r>
              <a:rPr lang="el-GR" dirty="0" smtClean="0"/>
              <a:t>αυτός είπε ότι δεν γνώριζε τη λέξη </a:t>
            </a:r>
            <a:r>
              <a:rPr lang="el-GR" i="1" dirty="0" smtClean="0"/>
              <a:t>ενάγων</a:t>
            </a:r>
            <a:r>
              <a:rPr lang="el-GR" dirty="0" smtClean="0"/>
              <a:t> προκαλώντας τη απορία του συνηγόρου ο οποίος με αυθάδεια του είπε: «Καλά, δεν γνωρίζετε τη σημασία της λέξης </a:t>
            </a:r>
            <a:r>
              <a:rPr lang="el-GR" i="1" dirty="0" smtClean="0"/>
              <a:t>ενάγων </a:t>
            </a:r>
            <a:r>
              <a:rPr lang="el-GR" dirty="0" smtClean="0"/>
              <a:t>και προσήλθατε ως μάρτυς στο </a:t>
            </a:r>
            <a:r>
              <a:rPr lang="el-GR" dirty="0" err="1" smtClean="0"/>
              <a:t>δικαστήριον</a:t>
            </a:r>
            <a:r>
              <a:rPr lang="el-GR" dirty="0" smtClean="0"/>
              <a:t>;». Αργότερα ο ναυτικός ρωτήθηκε πού ήταν όταν το πλοίο πήρε κλίση: «Στο </a:t>
            </a:r>
            <a:r>
              <a:rPr lang="el-GR" i="1" dirty="0" smtClean="0"/>
              <a:t>τραμπουκέτο</a:t>
            </a:r>
            <a:r>
              <a:rPr lang="el-GR" dirty="0" smtClean="0"/>
              <a:t>», απάντησε και όταν είδε το απορημένο βλέμμα του συνηγόρου: «Καλά, δεν γνωρίζετε τη σημασία της λέξης </a:t>
            </a:r>
            <a:r>
              <a:rPr lang="el-GR" i="1" dirty="0" smtClean="0"/>
              <a:t>τραμπουκέτο </a:t>
            </a:r>
            <a:r>
              <a:rPr lang="el-GR" dirty="0" smtClean="0"/>
              <a:t>και προσήλθατε ως συνήγορος στο δικαστήριο;».</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Μυστικές γλώσσες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500" dirty="0" smtClean="0"/>
              <a:t>Σε όλες τις γλώσσες του κόσμου διαχρονικά οι άνθρωποι επινόησαν μυστικές γλώσσες και γλωσσικά παιχνίδια. Οι ειδικές αυτές μυστικές γλώσσες κατασκευάστηκαν χάριν παιδιάς, για πλάκα, όπως συνέβη με τη γλώσσα </a:t>
            </a:r>
            <a:r>
              <a:rPr lang="en-US" sz="2500" i="1" dirty="0" smtClean="0"/>
              <a:t>Elfish </a:t>
            </a:r>
            <a:r>
              <a:rPr lang="el-GR" sz="2500" dirty="0" smtClean="0"/>
              <a:t>στον </a:t>
            </a:r>
            <a:r>
              <a:rPr lang="el-GR" sz="2500" i="1" dirty="0" smtClean="0"/>
              <a:t>Άρχοντα των Δακτυλιδιών, </a:t>
            </a:r>
            <a:r>
              <a:rPr lang="el-GR" sz="2500" dirty="0" smtClean="0"/>
              <a:t>ή χάριν μυστικότητας. Όταν στόχος ήταν η μυστικότητα, τότε μπορούσαν είτε να χρησιμοποιήσουν τη μητρική τους γλώσσα στην περίπτωση που οι μετανάστες γονείς δεν ήθελαν τα παιδιά τους να καταλάβουν τι έλεγαν, είτε να χρησιμοποιήσουν κείμενα θρησκευτικά με συμβολικό τρόπο, όπως έκαναν οι αφρικανοί σκλάβοι στην Αμερική της ελληνικής, κ.τ.λ.</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…..ή να αναπτύξουν μια αργκό όπως η ομοιοκατάληκτη λονδρέζικη </a:t>
            </a:r>
            <a:r>
              <a:rPr lang="en-US" i="1" dirty="0" smtClean="0"/>
              <a:t>Cockney</a:t>
            </a:r>
            <a:r>
              <a:rPr lang="el-GR" i="1" dirty="0" smtClean="0"/>
              <a:t>.</a:t>
            </a:r>
            <a:r>
              <a:rPr lang="el-GR" dirty="0" smtClean="0"/>
              <a:t> </a:t>
            </a:r>
            <a:r>
              <a:rPr lang="en-US" dirty="0" smtClean="0"/>
              <a:t>H Cockney </a:t>
            </a:r>
            <a:r>
              <a:rPr lang="el-GR" dirty="0" smtClean="0"/>
              <a:t>πιθανόν να προήλθε είτε από κακοποιούς, είτε από  Ιρλανδούς εργάτες, είτε από περιοδεύοντες ηθοποιούς έχει μια ιδιάζουσα προφορά και ακόμη πιο ενδιαφέρον λεξιλόγιο όπως η χρήση της φράσης </a:t>
            </a:r>
            <a:r>
              <a:rPr lang="en-US" i="1" dirty="0" smtClean="0"/>
              <a:t>apples and pears</a:t>
            </a:r>
            <a:r>
              <a:rPr lang="en-US" dirty="0" smtClean="0"/>
              <a:t>  </a:t>
            </a:r>
            <a:r>
              <a:rPr lang="el-GR" dirty="0" smtClean="0"/>
              <a:t>αντί της  ομοιοκατάληκτής της λέξης </a:t>
            </a:r>
            <a:r>
              <a:rPr lang="el-GR" i="1" dirty="0" smtClean="0"/>
              <a:t> </a:t>
            </a:r>
            <a:r>
              <a:rPr lang="en-US" i="1" dirty="0" smtClean="0"/>
              <a:t>stairs</a:t>
            </a:r>
            <a:r>
              <a:rPr lang="el-GR" i="1" dirty="0" smtClean="0"/>
              <a:t>, </a:t>
            </a:r>
            <a:r>
              <a:rPr lang="el-GR" dirty="0" smtClean="0"/>
              <a:t>ή </a:t>
            </a:r>
            <a:r>
              <a:rPr lang="en-US" i="1" dirty="0" smtClean="0"/>
              <a:t>loaf of bread </a:t>
            </a:r>
            <a:r>
              <a:rPr lang="el-GR" dirty="0" smtClean="0"/>
              <a:t> αντί του </a:t>
            </a:r>
            <a:r>
              <a:rPr lang="en-US" i="1" dirty="0" smtClean="0"/>
              <a:t>head</a:t>
            </a:r>
            <a:r>
              <a:rPr lang="el-GR" i="1" dirty="0" smtClean="0"/>
              <a:t>, </a:t>
            </a:r>
            <a:r>
              <a:rPr lang="el-GR" dirty="0" smtClean="0"/>
              <a:t>κτλ.  Ακόμη η σημασία της λέξης </a:t>
            </a:r>
            <a:r>
              <a:rPr lang="en-US" i="1" dirty="0" smtClean="0"/>
              <a:t>bread </a:t>
            </a:r>
            <a:r>
              <a:rPr lang="el-GR" dirty="0" smtClean="0"/>
              <a:t>ως </a:t>
            </a:r>
            <a:r>
              <a:rPr lang="en-US" i="1" dirty="0" smtClean="0"/>
              <a:t>money </a:t>
            </a:r>
            <a:r>
              <a:rPr lang="el-GR" dirty="0" smtClean="0"/>
              <a:t>στην αμερικανική αγγλική προέρχεται από την </a:t>
            </a:r>
            <a:r>
              <a:rPr lang="en-US" dirty="0" smtClean="0"/>
              <a:t>Cockney</a:t>
            </a:r>
            <a:r>
              <a:rPr lang="el-GR" dirty="0" smtClean="0"/>
              <a:t>  φράση </a:t>
            </a:r>
            <a:r>
              <a:rPr lang="en-US" i="1" dirty="0" smtClean="0"/>
              <a:t>bread and honey </a:t>
            </a:r>
            <a:r>
              <a:rPr lang="el-GR" dirty="0" smtClean="0"/>
              <a:t>όπου η λέξη </a:t>
            </a:r>
            <a:r>
              <a:rPr lang="en-US" i="1" dirty="0" smtClean="0"/>
              <a:t>honey</a:t>
            </a:r>
            <a:r>
              <a:rPr lang="el-GR" dirty="0" smtClean="0"/>
              <a:t> ομοιοκαταληκτεί με τη λέξη </a:t>
            </a:r>
            <a:r>
              <a:rPr lang="en-US" i="1" dirty="0" smtClean="0"/>
              <a:t>money</a:t>
            </a:r>
            <a:r>
              <a:rPr lang="el-GR" i="1" dirty="0" smtClean="0"/>
              <a:t>.</a:t>
            </a:r>
            <a:endParaRPr lang="el-GR" dirty="0" smtClean="0"/>
          </a:p>
          <a:p>
            <a:pPr algn="just"/>
            <a:r>
              <a:rPr lang="el-GR" dirty="0" smtClean="0"/>
              <a:t>Αλλά γλωσσικά παιχνίδια αντιστρέφουν τις συλλαβές των λέξεων, αλλού προστίθεται κάποιο γράμμα ή κάποια συλλαβή όπως τα κορακίστικα</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Προσπάθειες για ορισμό του ύφους έχουν γίνει και γίνονται διαρκώς, όμως ο ορισμός του Γάλλου φυσιοδίφη </a:t>
            </a:r>
            <a:r>
              <a:rPr lang="en-US" dirty="0" smtClean="0"/>
              <a:t>Buffon </a:t>
            </a:r>
            <a:r>
              <a:rPr lang="el-GR" dirty="0" smtClean="0"/>
              <a:t>«</a:t>
            </a:r>
            <a:r>
              <a:rPr lang="el-GR" i="1" dirty="0" smtClean="0"/>
              <a:t>ο ύφος είναι ο ίδιος ο άνθρωπος – </a:t>
            </a:r>
            <a:r>
              <a:rPr lang="en-US" i="1" dirty="0" smtClean="0"/>
              <a:t>La style </a:t>
            </a:r>
            <a:r>
              <a:rPr lang="en-US" i="1" dirty="0" err="1" smtClean="0"/>
              <a:t>est</a:t>
            </a:r>
            <a:r>
              <a:rPr lang="en-US" i="1" dirty="0" smtClean="0"/>
              <a:t> l</a:t>
            </a:r>
            <a:r>
              <a:rPr lang="el-GR" i="1" dirty="0" smtClean="0"/>
              <a:t>’ </a:t>
            </a:r>
            <a:r>
              <a:rPr lang="en-US" i="1" dirty="0" smtClean="0"/>
              <a:t>home </a:t>
            </a:r>
            <a:r>
              <a:rPr lang="fr-FR" i="1" dirty="0" smtClean="0"/>
              <a:t>même</a:t>
            </a:r>
            <a:r>
              <a:rPr lang="el-GR" i="1" dirty="0" smtClean="0"/>
              <a:t>»</a:t>
            </a:r>
            <a:r>
              <a:rPr lang="el-GR" dirty="0" smtClean="0"/>
              <a:t> αποτελεί σταθμό στην έρευνα του ύφους</a:t>
            </a:r>
            <a:r>
              <a:rPr lang="en-US" dirty="0" smtClean="0"/>
              <a:t> k</a:t>
            </a:r>
            <a:r>
              <a:rPr lang="el-GR" dirty="0" err="1" smtClean="0"/>
              <a:t>αθώς</a:t>
            </a:r>
            <a:r>
              <a:rPr lang="el-GR" dirty="0" smtClean="0"/>
              <a:t> η απήχησή του στην ευρωπαϊκή διανόηση συνεχίζει να είναι ισχυρή ακόμη και σήμερα. </a:t>
            </a:r>
            <a:endParaRPr lang="en-US" dirty="0" smtClean="0"/>
          </a:p>
          <a:p>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err="1" smtClean="0"/>
              <a:t>Καλιαρντά</a:t>
            </a:r>
            <a:r>
              <a:rPr lang="el-GR" b="1" i="1" dirty="0" smtClean="0"/>
              <a:t>: </a:t>
            </a:r>
            <a:r>
              <a:rPr lang="el-GR" i="1" dirty="0" smtClean="0"/>
              <a:t>ελληνική μυστική γλώσσα </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sz="4000" dirty="0" smtClean="0"/>
              <a:t>Πρόκειται για μια ιδιωματική διάλεκτο των ομοφυλοφίλων που πρωτοεμφανίστηκε στη δεκαετία του 1940 και δημιουργήθηκε από την ανάγκη των ομοφυλόφιλων για έναν κώδικα επικοινωνίας μεταξύ τους, χωρίς να τους αντιλαμβάνεται το εχθρικό περιβάλλον, που τότε επικρατούσε. Τα </a:t>
            </a:r>
            <a:r>
              <a:rPr lang="el-GR" sz="4000" dirty="0" err="1" smtClean="0"/>
              <a:t>καλιαρντά</a:t>
            </a:r>
            <a:r>
              <a:rPr lang="el-GR" sz="4000" dirty="0" smtClean="0"/>
              <a:t> αναπτύχθηκαν με τα χρόνια, απέκτησαν ελληνικές καταλήξεις και επηρεάστηκαν από την τουρκική γαλλική και ιταλική γλώσσα</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pPr algn="just"/>
            <a:r>
              <a:rPr lang="el-GR" sz="4000" dirty="0" smtClean="0"/>
              <a:t> Διακρίνονται σε δύο επίπεδα: στα </a:t>
            </a:r>
            <a:r>
              <a:rPr lang="el-GR" sz="4000" i="1" dirty="0" smtClean="0"/>
              <a:t>απλά </a:t>
            </a:r>
            <a:r>
              <a:rPr lang="el-GR" sz="4000" i="1" dirty="0" err="1" smtClean="0"/>
              <a:t>καλιαρντά</a:t>
            </a:r>
            <a:r>
              <a:rPr lang="el-GR" sz="4000" dirty="0" smtClean="0"/>
              <a:t> που είναι πιο διαδεδομένα, και στα </a:t>
            </a:r>
            <a:r>
              <a:rPr lang="el-GR" sz="4000" i="1" dirty="0" smtClean="0"/>
              <a:t>ντούρα </a:t>
            </a:r>
            <a:r>
              <a:rPr lang="el-GR" sz="4000" i="1" dirty="0" err="1" smtClean="0"/>
              <a:t>καλιαρντά</a:t>
            </a:r>
            <a:r>
              <a:rPr lang="el-GR" sz="4000" dirty="0" smtClean="0"/>
              <a:t> που έχουν πολλά στοιχεία της καθαρεύουσας. Στις μέρες μας δεν θεωρούνται κρυφή γλώσσα, μιας και με την πάροδο του χρόνου ο λαός έμαθε αυτή τη διάλεκτο μέσα από τις εκδόσεις και την τηλεόραση. Δεν υπάρχει πλήρως και επισήμως καταγεγραμμένη σε ελληνικά λεξικά από ινστιτούτα μελέτης και καταγραφής της γλώσσας.  </a:t>
            </a:r>
          </a:p>
          <a:p>
            <a:pPr algn="just">
              <a:buNone/>
            </a:pPr>
            <a:r>
              <a:rPr lang="el-GR" sz="4000" dirty="0" smtClean="0"/>
              <a:t>	Παραδείγματα: </a:t>
            </a:r>
            <a:r>
              <a:rPr lang="el-GR" sz="4000" i="1" dirty="0" err="1" smtClean="0"/>
              <a:t>Αβέλω</a:t>
            </a:r>
            <a:r>
              <a:rPr lang="el-GR" sz="4000" i="1" dirty="0" smtClean="0"/>
              <a:t> - θέλω, δίνω, επιθυμώ, </a:t>
            </a:r>
            <a:r>
              <a:rPr lang="el-GR" sz="4000" i="1" dirty="0" err="1" smtClean="0"/>
              <a:t>άβελε</a:t>
            </a:r>
            <a:r>
              <a:rPr lang="el-GR" sz="4000" i="1" dirty="0" smtClean="0"/>
              <a:t> </a:t>
            </a:r>
            <a:r>
              <a:rPr lang="el-GR" sz="4000" i="1" dirty="0" err="1" smtClean="0"/>
              <a:t>αποκατέ</a:t>
            </a:r>
            <a:r>
              <a:rPr lang="el-GR" sz="4000" i="1" dirty="0" smtClean="0"/>
              <a:t> - έλα εδώ, Επιτάφιος - </a:t>
            </a:r>
            <a:r>
              <a:rPr lang="el-GR" sz="4000" i="1" dirty="0" err="1" smtClean="0"/>
              <a:t>gay</a:t>
            </a:r>
            <a:r>
              <a:rPr lang="el-GR" sz="4000" i="1" dirty="0" smtClean="0"/>
              <a:t> συνοδευόμενος από καλοντυμένα τεκνά.</a:t>
            </a:r>
            <a:r>
              <a:rPr lang="el-GR" sz="4000" dirty="0" smtClean="0"/>
              <a:t> </a:t>
            </a:r>
          </a:p>
          <a:p>
            <a:pPr algn="just">
              <a:buNone/>
            </a:pPr>
            <a:r>
              <a:rPr lang="el-GR" sz="4000" dirty="0" smtClean="0"/>
              <a:t> </a:t>
            </a:r>
            <a:endParaRPr lang="el-GR" dirty="0" smtClean="0"/>
          </a:p>
          <a:p>
            <a:pPr algn="just"/>
            <a:r>
              <a:rPr lang="el-GR" i="1" dirty="0" smtClean="0"/>
              <a:t>Μπορείτε  να βρείτε παραπάνω πληροφορίες στο διαδίκτυο και στα εξαιρετικά και πρωτοποριακά βιβλία του Ηλία Πετρόπουλου.</a:t>
            </a:r>
            <a:endParaRPr lang="el-GR"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ΓΛΩΣΣΑ ΚΑΙ ΥΠΟΛΟΓΙΣΤΕΣ</a:t>
            </a:r>
            <a:endParaRPr lang="el-GR" dirty="0"/>
          </a:p>
        </p:txBody>
      </p:sp>
      <p:sp>
        <p:nvSpPr>
          <p:cNvPr id="5" name="4 - Θέση κειμένου"/>
          <p:cNvSpPr>
            <a:spLocks noGrp="1"/>
          </p:cNvSpPr>
          <p:nvPr>
            <p:ph type="body" idx="1"/>
          </p:nvPr>
        </p:nvSpPr>
        <p:spPr/>
        <p:txBody>
          <a:bodyPr/>
          <a:lstStyle/>
          <a:p>
            <a:r>
              <a:rPr lang="el-GR" dirty="0" smtClean="0"/>
              <a:t>ΔΙΕΠΙΣΤΗΜΟΝΙΚΗ ΜΕΛΕΤΗ ΤΗΣ ΓΛΩΣΣΑΣ </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b="1" dirty="0" smtClean="0"/>
              <a:t>Υπολογιστική γλωσσολογία</a:t>
            </a:r>
            <a:endParaRPr lang="el-GR" dirty="0" smtClean="0"/>
          </a:p>
        </p:txBody>
      </p:sp>
      <p:sp>
        <p:nvSpPr>
          <p:cNvPr id="5" name="4 - Θέση περιεχομένου"/>
          <p:cNvSpPr>
            <a:spLocks noGrp="1"/>
          </p:cNvSpPr>
          <p:nvPr>
            <p:ph idx="1"/>
          </p:nvPr>
        </p:nvSpPr>
        <p:spPr/>
        <p:txBody>
          <a:bodyPr>
            <a:normAutofit/>
          </a:bodyPr>
          <a:lstStyle/>
          <a:p>
            <a:r>
              <a:rPr lang="el-GR" sz="3600" dirty="0" smtClean="0"/>
              <a:t>Η </a:t>
            </a:r>
            <a:r>
              <a:rPr lang="el-GR" sz="3600" b="1" i="1" dirty="0" smtClean="0"/>
              <a:t>υπολογιστική γλωσσολογία</a:t>
            </a:r>
            <a:r>
              <a:rPr lang="el-GR" sz="3600" dirty="0" smtClean="0"/>
              <a:t> αποτελεί ένα από τα πιο πρόσφατα παραδείγματα της διεπιστημονικής προσέγγισης στη έρευνα επειδή εμπλέκονται εξίσου η γλωσσολογία και η επιστήμη των υπολογιστών, της πληροφορικής.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Η υπολογιστική γλωσσολογία ασχολείται με την ανάλυση γραπτού και προφορικού λόγου, τη μετάφραση από και σε κάποια γλώσσα,  τη χρήση των φυσικών γλωσσών –όχι των υπολογιστών- για την επικοινωνία μεταξύ ανθρώπων και υπολογιστών και τέλος, την προτυποποίηση (δες Γλώσσα και μαθηματικά, στο Μάθημα 13)και τον έλεγχο των γλωσσολογικών θεωριών.</a:t>
            </a:r>
          </a:p>
          <a:p>
            <a:pPr>
              <a:buNone/>
            </a:pPr>
            <a:r>
              <a:rPr lang="en-US" dirty="0" smtClean="0"/>
              <a:t> </a:t>
            </a:r>
            <a:endParaRPr lang="el-GR" dirty="0" smtClean="0"/>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i="1" dirty="0" smtClean="0"/>
              <a:t>Ανάλυση γραπτού και προφορικού </a:t>
            </a:r>
            <a:r>
              <a:rPr lang="el-GR" sz="3600" b="1" i="1" dirty="0" smtClean="0"/>
              <a:t>λόγου 1</a:t>
            </a:r>
            <a:endParaRPr lang="el-GR" sz="3600" dirty="0"/>
          </a:p>
        </p:txBody>
      </p:sp>
      <p:sp>
        <p:nvSpPr>
          <p:cNvPr id="3" name="2 - Θέση περιεχομένου"/>
          <p:cNvSpPr>
            <a:spLocks noGrp="1"/>
          </p:cNvSpPr>
          <p:nvPr>
            <p:ph idx="1"/>
          </p:nvPr>
        </p:nvSpPr>
        <p:spPr/>
        <p:txBody>
          <a:bodyPr>
            <a:normAutofit fontScale="85000" lnSpcReduction="20000"/>
          </a:bodyPr>
          <a:lstStyle/>
          <a:p>
            <a:pPr>
              <a:buNone/>
            </a:pPr>
            <a:r>
              <a:rPr lang="el-GR" b="1" i="1" dirty="0" smtClean="0"/>
              <a:t>	</a:t>
            </a:r>
            <a:endParaRPr lang="el-GR" dirty="0" smtClean="0"/>
          </a:p>
          <a:p>
            <a:r>
              <a:rPr lang="el-GR" dirty="0" smtClean="0"/>
              <a:t>Η ανάλυση λόγου, γραπτού και προφορικού, περιλαμβάνει:</a:t>
            </a:r>
          </a:p>
          <a:p>
            <a:r>
              <a:rPr lang="el-GR" i="1" dirty="0" smtClean="0"/>
              <a:t>(</a:t>
            </a:r>
            <a:r>
              <a:rPr lang="el-GR" b="1" i="1" dirty="0" smtClean="0"/>
              <a:t>α) Ανάλυση συχνότητας, ακολουθιών και </a:t>
            </a:r>
            <a:r>
              <a:rPr lang="el-GR" b="1" i="1" dirty="0" err="1" smtClean="0"/>
              <a:t>συμφράσεων</a:t>
            </a:r>
            <a:r>
              <a:rPr lang="el-GR" b="1" i="1" dirty="0" smtClean="0"/>
              <a:t>.</a:t>
            </a:r>
            <a:r>
              <a:rPr lang="el-GR" b="1" dirty="0" smtClean="0"/>
              <a:t> </a:t>
            </a:r>
            <a:r>
              <a:rPr lang="el-GR" dirty="0" smtClean="0"/>
              <a:t>Η ανάλυση συχνότητας αφορά τις σχετικές συχνότητες –γενικές αναλογίες – συμπεριλαμβανομένων των γραμμάτων, φθόγγων, μορφημάτων, λέξεων, γλωσσικών κατηγοριών και τύπων προτάσεων,  οι οποίες μπορούν εύκολα και γρήγορα να υπολογιστούν για οποιαδήποτε γλώσσα, αρκεί να υπάρχουν τα ανάλογα </a:t>
            </a:r>
            <a:r>
              <a:rPr lang="el-GR" b="1" i="1" dirty="0" smtClean="0"/>
              <a:t>σώματα κειμένου (</a:t>
            </a:r>
            <a:r>
              <a:rPr lang="en-US" b="1" i="1" dirty="0" smtClean="0"/>
              <a:t>corpus</a:t>
            </a:r>
            <a:r>
              <a:rPr lang="el-GR" b="1" i="1" dirty="0" smtClean="0"/>
              <a:t> –</a:t>
            </a:r>
            <a:r>
              <a:rPr lang="en-US" b="1" i="1" dirty="0" smtClean="0"/>
              <a:t>corpora</a:t>
            </a:r>
            <a:r>
              <a:rPr lang="el-GR" b="1" i="1" dirty="0" smtClean="0"/>
              <a:t>).</a:t>
            </a:r>
            <a:endParaRPr lang="el-GR" dirty="0" smtClean="0"/>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Για παράδειγμα, μια ανάλυση συχνότητας ενός εκατομμυρίου λέξεων της αμερικανικής αγγλικής (</a:t>
            </a:r>
            <a:r>
              <a:rPr lang="en-US" dirty="0" err="1" smtClean="0"/>
              <a:t>AmE</a:t>
            </a:r>
            <a:r>
              <a:rPr lang="el-GR" dirty="0" smtClean="0"/>
              <a:t>) αποκαλύπτει τις δέκα πιο συχνά εμφανιζόμενες λέξεις στη γλώσσα αυτή. Κάτι τέτοιο θα ήταν αδύνατον χωρίς τη χρήση των υπολογιστών. Ακόμη, η ανάλογη μέτρηση με λέξεις της βρετανικής αγγλικής (</a:t>
            </a:r>
            <a:r>
              <a:rPr lang="en-US" dirty="0" err="1" smtClean="0"/>
              <a:t>BrE</a:t>
            </a:r>
            <a:r>
              <a:rPr lang="el-GR" dirty="0" smtClean="0"/>
              <a:t>) φανέρωσε κάποιες ενδιαφέρουσες διαφορές. </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r>
              <a:rPr lang="el-GR" dirty="0" smtClean="0"/>
              <a:t>οι πιο συχνές λέξεις στην </a:t>
            </a:r>
            <a:r>
              <a:rPr lang="en-US" dirty="0" err="1" smtClean="0"/>
              <a:t>AmE</a:t>
            </a:r>
            <a:r>
              <a:rPr lang="en-US" dirty="0" smtClean="0"/>
              <a:t> </a:t>
            </a:r>
            <a:r>
              <a:rPr lang="el-GR" dirty="0" smtClean="0"/>
              <a:t>είναι:</a:t>
            </a:r>
          </a:p>
          <a:p>
            <a:pPr>
              <a:buNone/>
            </a:pPr>
            <a:r>
              <a:rPr lang="el-GR" i="1" dirty="0" smtClean="0"/>
              <a:t>	 </a:t>
            </a:r>
            <a:r>
              <a:rPr lang="en-US" b="1" i="1" dirty="0" smtClean="0"/>
              <a:t>the, of, and, to, a, in, that, is, was, he</a:t>
            </a:r>
            <a:r>
              <a:rPr lang="en-US" i="1" dirty="0" smtClean="0"/>
              <a:t>, </a:t>
            </a:r>
            <a:endParaRPr lang="el-GR" i="1" dirty="0" smtClean="0"/>
          </a:p>
          <a:p>
            <a:pPr>
              <a:buNone/>
            </a:pPr>
            <a:r>
              <a:rPr lang="el-GR" dirty="0" smtClean="0"/>
              <a:t>ενώ </a:t>
            </a:r>
          </a:p>
          <a:p>
            <a:r>
              <a:rPr lang="el-GR" dirty="0" smtClean="0"/>
              <a:t>στην </a:t>
            </a:r>
            <a:r>
              <a:rPr lang="en-US" dirty="0" err="1" smtClean="0"/>
              <a:t>BrE</a:t>
            </a:r>
            <a:r>
              <a:rPr lang="en-US" dirty="0" smtClean="0"/>
              <a:t> </a:t>
            </a:r>
            <a:r>
              <a:rPr lang="el-GR" dirty="0" smtClean="0"/>
              <a:t>είναι:</a:t>
            </a:r>
          </a:p>
          <a:p>
            <a:pPr>
              <a:buNone/>
            </a:pPr>
            <a:r>
              <a:rPr lang="el-GR" b="1" dirty="0" smtClean="0"/>
              <a:t> </a:t>
            </a:r>
            <a:r>
              <a:rPr lang="en-US" b="1" i="1" dirty="0" smtClean="0"/>
              <a:t>I, and, the, to, that, you, </a:t>
            </a:r>
            <a:r>
              <a:rPr lang="en-US" b="1" i="1" dirty="0" err="1" smtClean="0"/>
              <a:t>it,of</a:t>
            </a:r>
            <a:r>
              <a:rPr lang="en-US" b="1" i="1" dirty="0" smtClean="0"/>
              <a:t>, a, </a:t>
            </a:r>
            <a:r>
              <a:rPr lang="en-US" b="1" dirty="0" smtClean="0"/>
              <a:t> </a:t>
            </a:r>
            <a:r>
              <a:rPr lang="el-GR" b="1" dirty="0" smtClean="0"/>
              <a:t>και </a:t>
            </a:r>
            <a:r>
              <a:rPr lang="en-US" b="1" i="1" dirty="0" smtClean="0"/>
              <a:t> know</a:t>
            </a:r>
            <a:endParaRPr lang="el-GR" b="1" i="1" dirty="0" smtClean="0"/>
          </a:p>
          <a:p>
            <a:pPr>
              <a:buNone/>
            </a:pPr>
            <a:endParaRPr lang="el-GR" i="1" dirty="0" smtClean="0"/>
          </a:p>
          <a:p>
            <a:pPr>
              <a:buNone/>
            </a:pPr>
            <a:r>
              <a:rPr lang="el-GR" i="1" dirty="0" smtClean="0"/>
              <a:t> 	</a:t>
            </a:r>
            <a:r>
              <a:rPr lang="el-GR" dirty="0" smtClean="0"/>
              <a:t>Αυτές οι λέξεις αποτελούν το 25% του συνολικού σώματος κειμένου, δηλαδή τις 250.000 λέξεις. </a:t>
            </a:r>
          </a:p>
          <a:p>
            <a:pPr>
              <a:buNone/>
            </a:pP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Μια πιο προηγμένη εφαρμογή αφορά τους </a:t>
            </a:r>
            <a:r>
              <a:rPr lang="el-GR" b="1" i="1" dirty="0" err="1" smtClean="0"/>
              <a:t>συμφραστικούς</a:t>
            </a:r>
            <a:r>
              <a:rPr lang="el-GR" b="1" i="1" dirty="0" smtClean="0"/>
              <a:t> πίνακες </a:t>
            </a:r>
            <a:r>
              <a:rPr lang="el-GR" dirty="0" smtClean="0"/>
              <a:t>όπου προσδιορίζεται όχι μόνο η συχνότητα αλλά και η θέση της κάθε λέξης μέσα στο κείμενο και στο συγκείμενό της. υπάρχει και περαιτέρω ανάλυση των </a:t>
            </a:r>
            <a:r>
              <a:rPr lang="el-GR" dirty="0" err="1" smtClean="0"/>
              <a:t>συμφραστικών</a:t>
            </a:r>
            <a:r>
              <a:rPr lang="el-GR" dirty="0" smtClean="0"/>
              <a:t> πινάκων, η </a:t>
            </a:r>
            <a:r>
              <a:rPr lang="el-GR" b="1" i="1" dirty="0" err="1" smtClean="0"/>
              <a:t>συμφραστική</a:t>
            </a:r>
            <a:r>
              <a:rPr lang="el-GR" b="1" i="1" dirty="0" smtClean="0"/>
              <a:t> ανάλυση</a:t>
            </a:r>
            <a:r>
              <a:rPr lang="el-GR" dirty="0" smtClean="0"/>
              <a:t>. Τέτοιες αναλύσεις γίνονται σε ολόκληρα βιβλία, όπως για παράδειγμα, στη Βίβλο ή σε έργα μεγάλων συγγραφέων.</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i="1" dirty="0" smtClean="0"/>
              <a:t>Ανάλυση γραπτού και προφορικού </a:t>
            </a:r>
            <a:r>
              <a:rPr lang="el-GR" sz="3200" b="1" i="1" dirty="0" smtClean="0"/>
              <a:t>λόγου 2</a:t>
            </a:r>
            <a:endParaRPr lang="el-GR" sz="3200" dirty="0"/>
          </a:p>
        </p:txBody>
      </p:sp>
      <p:sp>
        <p:nvSpPr>
          <p:cNvPr id="3" name="2 - Θέση περιεχομένου"/>
          <p:cNvSpPr>
            <a:spLocks noGrp="1"/>
          </p:cNvSpPr>
          <p:nvPr>
            <p:ph idx="1"/>
          </p:nvPr>
        </p:nvSpPr>
        <p:spPr/>
        <p:txBody>
          <a:bodyPr>
            <a:normAutofit fontScale="77500" lnSpcReduction="20000"/>
          </a:bodyPr>
          <a:lstStyle/>
          <a:p>
            <a:endParaRPr lang="el-GR" dirty="0" smtClean="0"/>
          </a:p>
          <a:p>
            <a:pPr>
              <a:buNone/>
            </a:pPr>
            <a:r>
              <a:rPr lang="el-GR" b="1" i="1" dirty="0" smtClean="0"/>
              <a:t>	</a:t>
            </a:r>
            <a:r>
              <a:rPr lang="en-US" b="1" i="1" dirty="0" smtClean="0"/>
              <a:t>(</a:t>
            </a:r>
            <a:r>
              <a:rPr lang="el-GR" b="1" i="1" dirty="0" smtClean="0"/>
              <a:t>β) Ανάλυση </a:t>
            </a:r>
            <a:r>
              <a:rPr lang="el-GR" b="1" i="1" dirty="0" smtClean="0"/>
              <a:t>και συνόψιση πληροφοριών </a:t>
            </a:r>
            <a:endParaRPr lang="el-GR" dirty="0" smtClean="0"/>
          </a:p>
          <a:p>
            <a:pPr>
              <a:buNone/>
            </a:pPr>
            <a:r>
              <a:rPr lang="el-GR" dirty="0" smtClean="0"/>
              <a:t>	Είναι η μεταφορά της στρατηγικής </a:t>
            </a:r>
            <a:r>
              <a:rPr lang="en-US" b="1" i="1" dirty="0" smtClean="0"/>
              <a:t>scanning</a:t>
            </a:r>
            <a:r>
              <a:rPr lang="en-US" dirty="0" smtClean="0"/>
              <a:t> </a:t>
            </a:r>
            <a:r>
              <a:rPr lang="el-GR" dirty="0" smtClean="0"/>
              <a:t>που γίνεται στην ανάγνωση, όταν μας ζητάνε να βρούμε κάποια συγκεκριμένη πληροφορία στη διαδικασία της </a:t>
            </a:r>
            <a:r>
              <a:rPr lang="el-GR" b="1" i="1" dirty="0" smtClean="0"/>
              <a:t>κατανόησης κειμένου (</a:t>
            </a:r>
            <a:r>
              <a:rPr lang="en-US" b="1" i="1" dirty="0" smtClean="0"/>
              <a:t>reading comprehension</a:t>
            </a:r>
            <a:r>
              <a:rPr lang="el-GR" b="1" i="1" dirty="0" smtClean="0"/>
              <a:t>) </a:t>
            </a:r>
            <a:r>
              <a:rPr lang="el-GR" dirty="0" smtClean="0"/>
              <a:t>ή ακόμη όταν ψάχνουμε ένα τηλέφωνο στον τηλεφωνικό κατάλογο,  μόνο που εδώ το κάνει ο υπολογιστής γρήγορα και με ακρίβεια. Επιπλέον, τα δεδομένα του υπολογιστή έχουν συγκεντρωθεί από τεράστιες βάσεις. Όπως αντιλαμβάνεστε είναι η εφαρμογή του γνωστού μας διαδικτύου με απεριόριστες δυνατότητες στη στατιστική της γλώσσας.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n-US" dirty="0" smtClean="0"/>
              <a:t>I</a:t>
            </a:r>
            <a:r>
              <a:rPr lang="el-GR" dirty="0" err="1" smtClean="0"/>
              <a:t>δρυτής</a:t>
            </a:r>
            <a:r>
              <a:rPr lang="el-GR" dirty="0" smtClean="0"/>
              <a:t> της νεότερης περιγραφικής υφολογίας θεωρείται ο </a:t>
            </a:r>
            <a:r>
              <a:rPr lang="en-US" dirty="0" smtClean="0"/>
              <a:t>Charles Bally</a:t>
            </a:r>
            <a:r>
              <a:rPr lang="el-GR" dirty="0" smtClean="0"/>
              <a:t>, μαθητής του </a:t>
            </a:r>
            <a:r>
              <a:rPr lang="en-US" dirty="0" smtClean="0"/>
              <a:t>Saussure</a:t>
            </a:r>
          </a:p>
          <a:p>
            <a:r>
              <a:rPr lang="el-GR" dirty="0" smtClean="0"/>
              <a:t>τοποθετεί την υφολογία μεταξύ ψυχολογίας και γλωσσολογίας</a:t>
            </a:r>
          </a:p>
          <a:p>
            <a:r>
              <a:rPr lang="el-GR" dirty="0" smtClean="0"/>
              <a:t> αποτελεί μια διαστρωμάτωση εκφραστικών και συναισθηματικών στοιχείων και έχει ως αποστολή τη μελέτη των εκφραστικών δυνατοτήτων μιας γλώσσας. Από αυτή την άποψη δεν συμπεριλαμβάνει στα αντικείμενά της τη λογοτεχνική γλώσσα, η οποία εξυπηρετεί καθαρά αισθητικούς σκοπούς.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i="1" dirty="0" smtClean="0"/>
              <a:t>Ανάλυση γραπτού και προφορικού </a:t>
            </a:r>
            <a:r>
              <a:rPr lang="el-GR" sz="3600" b="1" i="1" dirty="0" smtClean="0"/>
              <a:t>λόγου 3</a:t>
            </a:r>
            <a:endParaRPr lang="el-GR" sz="3600" dirty="0"/>
          </a:p>
        </p:txBody>
      </p:sp>
      <p:sp>
        <p:nvSpPr>
          <p:cNvPr id="3" name="2 - Θέση περιεχομένου"/>
          <p:cNvSpPr>
            <a:spLocks noGrp="1"/>
          </p:cNvSpPr>
          <p:nvPr>
            <p:ph idx="1"/>
          </p:nvPr>
        </p:nvSpPr>
        <p:spPr/>
        <p:txBody>
          <a:bodyPr>
            <a:normAutofit fontScale="85000" lnSpcReduction="10000"/>
          </a:bodyPr>
          <a:lstStyle/>
          <a:p>
            <a:pPr>
              <a:buNone/>
            </a:pPr>
            <a:r>
              <a:rPr lang="el-GR" b="1" i="1" dirty="0" smtClean="0"/>
              <a:t>	</a:t>
            </a:r>
            <a:r>
              <a:rPr lang="el-GR" b="1" i="1" dirty="0" smtClean="0"/>
              <a:t>(γ) Ορθογραφικοί </a:t>
            </a:r>
            <a:r>
              <a:rPr lang="el-GR" b="1" i="1" dirty="0" smtClean="0"/>
              <a:t>διορθωτές</a:t>
            </a:r>
            <a:endParaRPr lang="el-GR" dirty="0" smtClean="0"/>
          </a:p>
          <a:p>
            <a:pPr>
              <a:buNone/>
            </a:pPr>
            <a:r>
              <a:rPr lang="el-GR" dirty="0" smtClean="0"/>
              <a:t>	Οι </a:t>
            </a:r>
            <a:r>
              <a:rPr lang="el-GR" b="1" i="1" dirty="0" smtClean="0"/>
              <a:t>ορθογραφικοί διορθωτές (</a:t>
            </a:r>
            <a:r>
              <a:rPr lang="en-US" b="1" i="1" dirty="0" smtClean="0"/>
              <a:t>spellcheckers</a:t>
            </a:r>
            <a:r>
              <a:rPr lang="el-GR" b="1" i="1" dirty="0" smtClean="0"/>
              <a:t>) </a:t>
            </a:r>
            <a:r>
              <a:rPr lang="el-GR" dirty="0" smtClean="0"/>
              <a:t>είναι μια πολύ χρήσιμη εφαρμογή της υπολογιστικής γλωσσολογίας με πολλές ακόμη δυνατότητες (</a:t>
            </a:r>
            <a:r>
              <a:rPr lang="el-GR" dirty="0" err="1" smtClean="0"/>
              <a:t>Βουγιουκλή</a:t>
            </a:r>
            <a:r>
              <a:rPr lang="el-GR" dirty="0" smtClean="0"/>
              <a:t>-</a:t>
            </a:r>
            <a:r>
              <a:rPr lang="el-GR" dirty="0" err="1" smtClean="0"/>
              <a:t>Καμπάκη</a:t>
            </a:r>
            <a:r>
              <a:rPr lang="el-GR" dirty="0" smtClean="0"/>
              <a:t> και Βουγιουκλής, 2010). Φυσικά υπάρχουν πολλά προβλήματα που πρέπει να θεραπευθούν όπως τα ομόηχα, όμως η έρευνα προχωρεί και στο μέλλον αναμένονται ακόμη και διορθωτές προφορικού λόγου. Προς το παρόν  τίποτε δεν αντικαθιστά την προσεκτική διόρθωση από τον φυσικό ομιλητή της κάθε γλώσσας. </a:t>
            </a:r>
          </a:p>
          <a:p>
            <a:endParaRPr lang="el-GR" dirty="0" smtClean="0"/>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t>Ανάλυση γραπτού και προφορικού </a:t>
            </a:r>
            <a:r>
              <a:rPr lang="el-GR" sz="2800" b="1" i="1" dirty="0" smtClean="0"/>
              <a:t>λόγου 4</a:t>
            </a:r>
            <a:endParaRPr lang="el-GR" sz="2800" dirty="0"/>
          </a:p>
        </p:txBody>
      </p:sp>
      <p:sp>
        <p:nvSpPr>
          <p:cNvPr id="3" name="2 - Θέση περιεχομένου"/>
          <p:cNvSpPr>
            <a:spLocks noGrp="1"/>
          </p:cNvSpPr>
          <p:nvPr>
            <p:ph idx="1"/>
          </p:nvPr>
        </p:nvSpPr>
        <p:spPr/>
        <p:txBody>
          <a:bodyPr>
            <a:normAutofit fontScale="85000" lnSpcReduction="10000"/>
          </a:bodyPr>
          <a:lstStyle/>
          <a:p>
            <a:pPr>
              <a:buNone/>
            </a:pPr>
            <a:r>
              <a:rPr lang="el-GR" b="1" i="1" dirty="0" smtClean="0"/>
              <a:t>	</a:t>
            </a:r>
            <a:r>
              <a:rPr lang="el-GR" b="1" i="1" dirty="0" smtClean="0"/>
              <a:t>(δ) Μηχανική </a:t>
            </a:r>
            <a:r>
              <a:rPr lang="el-GR" b="1" i="1" dirty="0" smtClean="0"/>
              <a:t>μετάφραση </a:t>
            </a:r>
            <a:endParaRPr lang="el-GR" dirty="0" smtClean="0"/>
          </a:p>
          <a:p>
            <a:pPr>
              <a:buNone/>
            </a:pPr>
            <a:r>
              <a:rPr lang="el-GR" dirty="0" smtClean="0"/>
              <a:t>	Η πρώτη φορά που χρησιμοποιήθηκαν ηλεκτρονικοί υπολογιστές για την επεξεργασία μιας φυσικής γλώσσας ήταν στη δεκαετία του 1940. Τότε οι ανάγκες για μηχανική αυτόματη μετάφραση και κατά τη διάρκεια του Β παγκοσμίου Πολέμου, με την ανάγκη αποκωδικοποιήσεων, αλλά και με την έναρξη του Ψυχρού Πολέμου και τον ανταγωνισμό των εξοπλισμών και τον έλεγχο των χωρών, ήταν έντονες και πολλά κονδύλια δαπανήθηκαν γι’ αυτόν τον σκοπό. </a:t>
            </a:r>
          </a:p>
          <a:p>
            <a:endParaRPr lang="el-GR" dirty="0" smtClean="0"/>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Βέβαια η μετάφραση λέξη προς λέξη είναι ματαιοπονία γιατί όπως είπαμε στο μάθημα 10, οι γλώσσες είναι συστήματα αξιών κι όχι αντιστοιχίες λέξεων. Ακόμη, αν ζητήσετε από τον υπολογιστή σας να σας μεταφράσει ένα κείμενο σε γλώσσα που ξέρετε για να μπορέσετε να το κρίνετε, θα διαπιστώσετε πόσο ακατανόητο και αστείο πολλές φορές είναι το αποτέλεσμα. Αυτό όμως δεν σημαίνει ότι στο μέλλον θα λυθεί το πρόβλημα είτε μερικώς είτε συνολικά. Η υπολογιστές είναι η επιστήμη του μέλλοντος άλλωστε, είτε μας αρέσει είτε όχι, αρκεί η χρήση τους να γίνει για το καλό της ανθρωπότητας;</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Σε μια εισαγωγή στη γλωσσολογία, όπου έχουμε να καλύψουμε έναν τεράστιο αριθμό θεμάτων, δεν είναι δυνατόν να επεκταθούμε περισσότερο. Εν τάχει μόνο θα σας αναφέρω ότι οι υπολογιστές έχουν μπει και στη </a:t>
            </a:r>
            <a:r>
              <a:rPr lang="el-GR" b="1" i="1" dirty="0" smtClean="0"/>
              <a:t>σύνθεση της γλώσσας </a:t>
            </a:r>
            <a:r>
              <a:rPr lang="el-GR" dirty="0" smtClean="0"/>
              <a:t>με την εισαγωγή των </a:t>
            </a:r>
            <a:r>
              <a:rPr lang="el-GR" b="1" i="1" dirty="0" smtClean="0"/>
              <a:t>ομιλούντων μηχανών</a:t>
            </a:r>
            <a:r>
              <a:rPr lang="el-GR" dirty="0" smtClean="0"/>
              <a:t> ήδη από το 1779, όσο κι αν κάτι τέτοιο σας φαίνεται αδιανόητο. Στο μεγαλύτερο μέρος της η συνθετική ομιλία έχει ακόμη μηχανική ποιότητα και η έρευνα είναι επικεντρωμένη στην ανακάλυψη και τον προγραμματισμό των κανόνων του ρυθμού και του συγχρονισμού που εφαρμόζουν οι φυσικοί ομιλητές. </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Θα πρέπει, τέλος, να τονίσουμε ότι η χρήση των υπολογιστών έχει εισαχθεί σε όλα τα επίπεδα της </a:t>
            </a:r>
            <a:r>
              <a:rPr lang="el-GR" b="1" i="1" dirty="0" smtClean="0"/>
              <a:t>γλωσσικής ανάλυσης</a:t>
            </a:r>
            <a:r>
              <a:rPr lang="el-GR" dirty="0" smtClean="0"/>
              <a:t>, συμπεριλαμβανομένων της </a:t>
            </a:r>
            <a:r>
              <a:rPr lang="el-GR" b="1" i="1" dirty="0" smtClean="0"/>
              <a:t>υπολογιστικής μορφολογίας, σύνταξης, σημασιολογίας </a:t>
            </a:r>
            <a:r>
              <a:rPr lang="el-GR" dirty="0" smtClean="0"/>
              <a:t>και </a:t>
            </a:r>
            <a:r>
              <a:rPr lang="el-GR" b="1" i="1" dirty="0" smtClean="0"/>
              <a:t>πραγματολογίας. </a:t>
            </a:r>
            <a:r>
              <a:rPr lang="el-GR" dirty="0" smtClean="0"/>
              <a:t>Ακόμη, έχουν προταθεί </a:t>
            </a:r>
            <a:r>
              <a:rPr lang="el-GR" b="1" i="1" dirty="0" smtClean="0"/>
              <a:t>υπολογιστικά μοντέλα γραμματικής </a:t>
            </a:r>
            <a:r>
              <a:rPr lang="el-GR" dirty="0" smtClean="0"/>
              <a:t>που μπορεί να μην είναι ίδιες με τις γραμματικές που δομούν οι γλωσσολόγοι για τις ανθρώπινες γλώσσες όμως επιτυγχάνουν τον ίδιο στόχο με διαφορετικό τρόπο. Όπως η πιο εξελιγμένη πτητική μηχανή δεν αποτελεί αντίγραφο κανενός πτητικού συστήματος κάποιου πτηνού αλλά και οι δυο πετάνε.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Στο μέλλον, οι υπολογιστικοί γλωσσολόγοι μπορεί να γίνουν ικανότεροι στον προγραμματισμό της μηχανικής κατανόησης αναμειγνύοντας όλα τα στάδια επεξεργασίας, από την αναγνώριση ομιλίας μέχρι την αντικειμενική ερμηνεία και, κατά συνέπεια, να πλησιάσουν περισσότερο τον ανθρώπινο τρόπο επεξεργασίας της γλώσσας, όπως αναφέρεται στο </a:t>
            </a:r>
            <a:r>
              <a:rPr lang="en-US" dirty="0" err="1" smtClean="0"/>
              <a:t>Fromkin</a:t>
            </a:r>
            <a:r>
              <a:rPr lang="en-US" dirty="0" smtClean="0"/>
              <a:t> et al</a:t>
            </a:r>
            <a:r>
              <a:rPr lang="el-GR" dirty="0" smtClean="0"/>
              <a:t> (2003).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r>
              <a:rPr lang="en-US" dirty="0" smtClean="0"/>
              <a:t>Leo Spitzer</a:t>
            </a:r>
            <a:r>
              <a:rPr lang="el-GR" dirty="0" smtClean="0"/>
              <a:t>: </a:t>
            </a:r>
            <a:r>
              <a:rPr lang="el-GR" b="1" i="1" dirty="0" smtClean="0"/>
              <a:t>‘ερμηνευτικός κύκλος’ </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Οι απόψεις  του </a:t>
            </a:r>
            <a:r>
              <a:rPr lang="en-US" dirty="0" smtClean="0"/>
              <a:t>Bally </a:t>
            </a:r>
            <a:r>
              <a:rPr lang="el-GR" dirty="0" smtClean="0"/>
              <a:t>δεν έγιναν αποδεκτές και οι  μαθητές του συνέχισαν να μελετούν τα λογοτεχνικά έργα.</a:t>
            </a:r>
          </a:p>
          <a:p>
            <a:r>
              <a:rPr lang="el-GR" dirty="0" smtClean="0"/>
              <a:t>  </a:t>
            </a:r>
            <a:r>
              <a:rPr lang="en-US" dirty="0" smtClean="0"/>
              <a:t>Leo Spitzer </a:t>
            </a:r>
            <a:r>
              <a:rPr lang="el-GR" dirty="0" smtClean="0">
                <a:sym typeface="Wingdings" pitchFamily="2" charset="2"/>
              </a:rPr>
              <a:t> </a:t>
            </a:r>
            <a:r>
              <a:rPr lang="el-GR" dirty="0" smtClean="0"/>
              <a:t> βάσεις  της μεθοδολογίας, γνωστής ως </a:t>
            </a:r>
            <a:r>
              <a:rPr lang="el-GR" b="1" i="1" dirty="0" smtClean="0"/>
              <a:t>‘ερμηνευτικός κύκλος’ :</a:t>
            </a:r>
          </a:p>
          <a:p>
            <a:r>
              <a:rPr lang="el-GR" dirty="0" err="1" smtClean="0"/>
              <a:t>Υφος</a:t>
            </a:r>
            <a:r>
              <a:rPr lang="el-GR" dirty="0" smtClean="0"/>
              <a:t> </a:t>
            </a:r>
            <a:r>
              <a:rPr lang="el-GR" dirty="0" smtClean="0">
                <a:sym typeface="Wingdings" pitchFamily="2" charset="2"/>
              </a:rPr>
              <a:t> </a:t>
            </a:r>
            <a:r>
              <a:rPr lang="el-GR" dirty="0" smtClean="0"/>
              <a:t> </a:t>
            </a:r>
            <a:r>
              <a:rPr lang="el-GR" i="1" dirty="0" smtClean="0"/>
              <a:t>«η γλώσσα που χρησιμοποιείται ως τέχνη» </a:t>
            </a:r>
          </a:p>
          <a:p>
            <a:pPr>
              <a:buNone/>
            </a:pPr>
            <a:r>
              <a:rPr lang="el-GR" i="1" dirty="0" smtClean="0"/>
              <a:t>	</a:t>
            </a:r>
            <a:r>
              <a:rPr lang="el-GR" dirty="0" smtClean="0"/>
              <a:t>τρία στάδια στη μελέτη ενός λογοτεχνικού έργου: (α) ο αναγνώστης μελετά προσεκτικά το έργο επιδιώκοντας να διαποτιστεί από την όλη ατμόσφαιρά του μέχρι να του προξενήσει εντύπωση ένα επανεμφανιζόμενο υφολογικό γνώρισμα, (β) αναζητά μια ψυχολογική ερμηνεία αυτού του γνωρίσματος, και (γ) ψάχνει να βρει περισσότερα παραδείγματα προκειμένου να επιβεβαιώσει την αρχική του παρατήρηση. </a:t>
            </a:r>
          </a:p>
          <a:p>
            <a:endParaRPr lang="el-GR" dirty="0" smtClean="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Ατομικό και λογοτεχνικό ύφος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sz="3700" dirty="0" smtClean="0"/>
              <a:t>Η ιδιαιτερότητα του ατομικού λόγου, το ιδιόλεκτο, συνιστά στην πραγματικότητα μια μορφή ύφους. Ουσιαστικά λόγος (</a:t>
            </a:r>
            <a:r>
              <a:rPr lang="en-US" sz="3700" dirty="0" smtClean="0"/>
              <a:t>parole</a:t>
            </a:r>
            <a:r>
              <a:rPr lang="el-GR" sz="3700" dirty="0" smtClean="0"/>
              <a:t>)  είναι στην πράξη το ιδιαίτερο γλωσσικό ύφος κάθε ατόμου της κοινότητας. </a:t>
            </a:r>
          </a:p>
          <a:p>
            <a:pPr algn="just"/>
            <a:r>
              <a:rPr lang="el-GR" sz="3700" dirty="0" smtClean="0"/>
              <a:t>Στο χώρο της λογοτεχνίας αντιμετωπίζουμε μια ειδικότερη, καθαρά και σκόπιμα εξατομικευμένη μορφή λόγου, την</a:t>
            </a:r>
            <a:r>
              <a:rPr lang="el-GR" sz="3700" b="1" dirty="0" smtClean="0"/>
              <a:t> ιδιόλεκτο του λογοτέχνη.</a:t>
            </a:r>
            <a:r>
              <a:rPr lang="el-GR" sz="3700" dirty="0" smtClean="0"/>
              <a:t> Εδώ πλέον έχουμε να κάνουμε με ύφος  με τη στενότερη έννοια του όρου </a:t>
            </a:r>
            <a:r>
              <a:rPr lang="el-GR" sz="3700" i="1" dirty="0" smtClean="0"/>
              <a:t>«κατ’ εξοχήν» </a:t>
            </a:r>
            <a:r>
              <a:rPr lang="el-GR" sz="3700" dirty="0" smtClean="0"/>
              <a:t> ή</a:t>
            </a:r>
            <a:r>
              <a:rPr lang="el-GR" sz="3700" i="1" dirty="0" smtClean="0"/>
              <a:t>  «έντεχνο» </a:t>
            </a:r>
            <a:r>
              <a:rPr lang="el-GR" sz="3700" dirty="0" smtClean="0"/>
              <a:t>ή </a:t>
            </a:r>
            <a:r>
              <a:rPr lang="el-GR" sz="3700" i="1" dirty="0" smtClean="0"/>
              <a:t> «λογοτεχνικό ύφος». </a:t>
            </a:r>
            <a:r>
              <a:rPr lang="el-GR" sz="3700" dirty="0" smtClean="0"/>
              <a:t>Ο λογοτέχνης, πέρα από την οποιαδήποτε γλωσσική ιδιαιτερότητα που μπορεί να έχει στην καθημερινή επικοινωνία του με τα άλλα άτομα της γλωσσικής του κοινότητας,  δημιουργεί μια ακόμη πιο ιδιαίτερη μορφή γλώσσας, το ύφος που χρησιμοποιεί ο λογοτέχνης κατά την ‘ειδική’ λειτουργία της</a:t>
            </a:r>
            <a:r>
              <a:rPr lang="el-GR" sz="3700" i="1" dirty="0" smtClean="0"/>
              <a:t> «λογοτεχνικής»</a:t>
            </a:r>
            <a:r>
              <a:rPr lang="el-GR" sz="3700" dirty="0" smtClean="0"/>
              <a:t> ή</a:t>
            </a:r>
            <a:r>
              <a:rPr lang="el-GR" sz="3700" i="1" dirty="0" smtClean="0"/>
              <a:t> «αισθητικής»</a:t>
            </a:r>
            <a:r>
              <a:rPr lang="el-GR" sz="3700" dirty="0" smtClean="0"/>
              <a:t> επικοινωνίας με τους άλλους</a:t>
            </a:r>
            <a:r>
              <a:rPr lang="el-GR" dirty="0" smtClean="0"/>
              <a:t>.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Συστατικά του λογοτεχνικού ύφους</a:t>
            </a:r>
            <a:r>
              <a:rPr lang="el-GR" dirty="0" smtClean="0"/>
              <a:t/>
            </a:r>
            <a:br>
              <a:rPr lang="el-GR" dirty="0" smtClean="0"/>
            </a:br>
            <a:r>
              <a:rPr lang="el-GR" b="1" i="1" dirty="0" smtClean="0"/>
              <a:t> (α) </a:t>
            </a:r>
            <a:r>
              <a:rPr lang="el-GR" sz="3100" b="1" i="1" dirty="0" smtClean="0"/>
              <a:t>Συνειδητή επιλογή με έμφαση στη μορφή</a:t>
            </a:r>
            <a:endParaRPr lang="el-GR" sz="3100" dirty="0"/>
          </a:p>
        </p:txBody>
      </p:sp>
      <p:sp>
        <p:nvSpPr>
          <p:cNvPr id="3" name="2 - Θέση περιεχομένου"/>
          <p:cNvSpPr>
            <a:spLocks noGrp="1"/>
          </p:cNvSpPr>
          <p:nvPr>
            <p:ph idx="1"/>
          </p:nvPr>
        </p:nvSpPr>
        <p:spPr>
          <a:xfrm>
            <a:off x="500034" y="1571612"/>
            <a:ext cx="8229600" cy="4525963"/>
          </a:xfrm>
        </p:spPr>
        <p:txBody>
          <a:bodyPr>
            <a:normAutofit fontScale="62500" lnSpcReduction="20000"/>
          </a:bodyPr>
          <a:lstStyle/>
          <a:p>
            <a:r>
              <a:rPr lang="el-GR" b="1" i="1" dirty="0" smtClean="0"/>
              <a:t> </a:t>
            </a:r>
            <a:endParaRPr lang="el-GR" sz="3800" dirty="0" smtClean="0"/>
          </a:p>
          <a:p>
            <a:r>
              <a:rPr lang="el-GR" sz="3800" dirty="0" smtClean="0"/>
              <a:t>Ας πάρουμε την περίπτωση όπου ο δημιουργός θέλει να αποδώσει το νόημα «απόλυτη σιγή επικρατεί μέσα στον κάμπο». Οι δυνατότητες που έχει στην ΚΝΕ είναι πολλές, πάρα πολλές και μεταξύ αυτών οι παρακάτω:</a:t>
            </a:r>
          </a:p>
          <a:p>
            <a:pPr>
              <a:buNone/>
            </a:pPr>
            <a:endParaRPr lang="el-GR" sz="3800" dirty="0" smtClean="0"/>
          </a:p>
          <a:p>
            <a:r>
              <a:rPr lang="el-GR" sz="3800" i="1" dirty="0" smtClean="0"/>
              <a:t>μεγάλη              ησυχία           υπάρχει            στον             κάμπο</a:t>
            </a:r>
            <a:endParaRPr lang="el-GR" sz="3800" dirty="0" smtClean="0"/>
          </a:p>
          <a:p>
            <a:r>
              <a:rPr lang="el-GR" sz="3800" i="1" dirty="0" smtClean="0"/>
              <a:t>βαθιά                σιγαλιά          είναι                στην             πεδιάδα</a:t>
            </a:r>
            <a:endParaRPr lang="el-GR" sz="3800" dirty="0" smtClean="0"/>
          </a:p>
          <a:p>
            <a:r>
              <a:rPr lang="el-GR" sz="3800" i="1" dirty="0" smtClean="0"/>
              <a:t> άκρα                σιωπή            βασιλεύει   </a:t>
            </a:r>
            <a:endParaRPr lang="el-GR" sz="3800" dirty="0" smtClean="0"/>
          </a:p>
          <a:p>
            <a:r>
              <a:rPr lang="el-GR" sz="3800" i="1" dirty="0" smtClean="0"/>
              <a:t>απερίγραπτη     ηρεμία           επικρατεί</a:t>
            </a:r>
            <a:endParaRPr lang="el-GR" sz="3800" dirty="0" smtClean="0"/>
          </a:p>
          <a:p>
            <a:r>
              <a:rPr lang="el-GR" sz="3800" i="1" dirty="0" smtClean="0"/>
              <a:t>απόλυτη            σιγή               κυριαρχεί</a:t>
            </a:r>
            <a:endParaRPr lang="el-GR" sz="3800" dirty="0" smtClean="0"/>
          </a:p>
          <a:p>
            <a:r>
              <a:rPr lang="el-GR" sz="3800" i="1" dirty="0" smtClean="0"/>
              <a:t>νεκρική</a:t>
            </a:r>
            <a:endParaRPr lang="el-GR" sz="3800" dirty="0" smtClean="0"/>
          </a:p>
          <a:p>
            <a:pPr>
              <a:buNone/>
            </a:pPr>
            <a:endParaRPr lang="el-GR" sz="3800" b="1" i="1" dirty="0" smtClean="0"/>
          </a:p>
          <a:p>
            <a:pPr>
              <a:buNone/>
            </a:pPr>
            <a:endParaRPr lang="el-GR" b="1" i="1" dirty="0" smtClean="0"/>
          </a:p>
          <a:p>
            <a:endParaRPr lang="el-GR" b="1" i="1"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Επιλέγοντας διαφορετικές λέξεις από την κάθε ομάδα, θα μπορούσαμε υποθετικά να λάβουμε 6</a:t>
            </a:r>
            <a:r>
              <a:rPr lang="en-US" dirty="0" smtClean="0"/>
              <a:t>x</a:t>
            </a:r>
            <a:r>
              <a:rPr lang="el-GR" dirty="0" smtClean="0"/>
              <a:t>5</a:t>
            </a:r>
            <a:r>
              <a:rPr lang="en-US" dirty="0" smtClean="0"/>
              <a:t>x</a:t>
            </a:r>
            <a:r>
              <a:rPr lang="el-GR" dirty="0" smtClean="0"/>
              <a:t>5</a:t>
            </a:r>
            <a:r>
              <a:rPr lang="en-US" dirty="0" smtClean="0"/>
              <a:t>x</a:t>
            </a:r>
            <a:r>
              <a:rPr lang="el-GR" dirty="0" smtClean="0"/>
              <a:t>2</a:t>
            </a:r>
            <a:r>
              <a:rPr lang="en-US" dirty="0" smtClean="0"/>
              <a:t>x</a:t>
            </a:r>
            <a:r>
              <a:rPr lang="el-GR" dirty="0" smtClean="0"/>
              <a:t>2 δηλαδή 600 διαφορετικούς συνδυασμούς οπωσδήποτε όχι απόλυτα αποδεκτούς στην απόλυτη πλειοψηφία τους. </a:t>
            </a:r>
          </a:p>
          <a:p>
            <a:pPr>
              <a:buNone/>
            </a:pPr>
            <a:endParaRPr lang="el-GR" dirty="0" smtClean="0"/>
          </a:p>
          <a:p>
            <a:r>
              <a:rPr lang="el-GR" b="1" i="1" dirty="0" smtClean="0"/>
              <a:t>Άκρα του τάφου σιωπή στον κάμπο βασιλεύει </a:t>
            </a:r>
          </a:p>
          <a:p>
            <a:pPr>
              <a:buNone/>
            </a:pPr>
            <a:endParaRPr lang="el-GR" b="1" dirty="0" smtClean="0"/>
          </a:p>
          <a:p>
            <a:r>
              <a:rPr lang="el-GR" dirty="0" smtClean="0"/>
              <a:t>Γεγονός αδιαμφισβήτητο είναι η έλλειψη αντικειμενικών κριτηρίων επειδή δεν υπάρχει καμιά σταθερή αντιστοιχία στο πέρασμα από το περιεχόμενο στη μορφή. Άρα η ‘σωστή’ επιλογή αποτελεί τέχνη και δεν διδάσκεται ως τεχνική. Αυτό είναι και το μεγαλείο της αληθινής δημιουργίας, του αληθινού δημιουργού.</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(β) </a:t>
            </a:r>
            <a:r>
              <a:rPr lang="el-GR" b="1" i="1" dirty="0" smtClean="0"/>
              <a:t> </a:t>
            </a:r>
            <a:r>
              <a:rPr lang="el-GR" b="1" i="1" dirty="0" err="1" smtClean="0"/>
              <a:t>Προθετικότητα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gn="just"/>
            <a:r>
              <a:rPr lang="el-GR" dirty="0" smtClean="0"/>
              <a:t>Με την </a:t>
            </a:r>
            <a:r>
              <a:rPr lang="el-GR" i="1" dirty="0" err="1" smtClean="0"/>
              <a:t>προθετικότητα</a:t>
            </a:r>
            <a:r>
              <a:rPr lang="el-GR" i="1" dirty="0" smtClean="0"/>
              <a:t> </a:t>
            </a:r>
            <a:r>
              <a:rPr lang="el-GR" dirty="0" smtClean="0"/>
              <a:t>εννοούμε τις προθέσεις του συγγραφέα, τον στόχο που έχει σε σχέση με τον χώρο μέσα στον οποίο κινείται. Στην </a:t>
            </a:r>
            <a:r>
              <a:rPr lang="el-GR" dirty="0" err="1" smtClean="0"/>
              <a:t>προθετικότητα</a:t>
            </a:r>
            <a:r>
              <a:rPr lang="el-GR" dirty="0" smtClean="0"/>
              <a:t> σημαντικό ρόλο παίζει η Σχολή, ο λογοτεχνικός χώρος στον οποίο ανήκει ο δημιουργός.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2938</Words>
  <PresentationFormat>Προβολή στην οθόνη (4:3)</PresentationFormat>
  <Paragraphs>135</Paragraphs>
  <Slides>45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45</vt:i4>
      </vt:variant>
    </vt:vector>
  </HeadingPairs>
  <TitlesOfParts>
    <vt:vector size="46" baseType="lpstr">
      <vt:lpstr>Θέμα του Office</vt:lpstr>
      <vt:lpstr>      ΔΙΕΠΙΣΤΗΜΟΝΙΚΗ ΜΕΛΕΤΗ ΤΗΣ ΓΛΩΣΣΑΣ  </vt:lpstr>
      <vt:lpstr>ΓΛΩΣΣΑ ΚΑΙ ΥΦΟΣ </vt:lpstr>
      <vt:lpstr>Διαφάνεια 3</vt:lpstr>
      <vt:lpstr>Διαφάνεια 4</vt:lpstr>
      <vt:lpstr> Leo Spitzer: ‘ερμηνευτικός κύκλος’ </vt:lpstr>
      <vt:lpstr>Ατομικό και λογοτεχνικό ύφος  </vt:lpstr>
      <vt:lpstr>Συστατικά του λογοτεχνικού ύφους  (α) Συνειδητή επιλογή με έμφαση στη μορφή</vt:lpstr>
      <vt:lpstr>Διαφάνεια 8</vt:lpstr>
      <vt:lpstr> (β)  Προθετικότητα </vt:lpstr>
      <vt:lpstr> «Ποιητικές Γραμματικές»</vt:lpstr>
      <vt:lpstr>Διαφάνεια 11</vt:lpstr>
      <vt:lpstr>Διαφάνεια 12</vt:lpstr>
      <vt:lpstr>ΓΛΩΣΣΑ ΚΑΙ ΚΟΙΝΩΝΙΑ </vt:lpstr>
      <vt:lpstr>Γλώσσα και Κοινωνία  </vt:lpstr>
      <vt:lpstr>Διαφάνεια 15</vt:lpstr>
      <vt:lpstr>Διαφάνεια 16</vt:lpstr>
      <vt:lpstr>Η γλώσσα</vt:lpstr>
      <vt:lpstr>Η διάλεκτος,</vt:lpstr>
      <vt:lpstr>Το ιδίωμα,</vt:lpstr>
      <vt:lpstr>Διάλεκτοι της ΚΝΕ </vt:lpstr>
      <vt:lpstr> Γλώσσες διαμεσολάβησης – Lingua franca </vt:lpstr>
      <vt:lpstr>Διαφάνεια 22</vt:lpstr>
      <vt:lpstr> Pidgin και κρεολές  </vt:lpstr>
      <vt:lpstr>Διαφάνεια 24</vt:lpstr>
      <vt:lpstr> Αργκό και ιδιόλεκτοι / τεχνικές γλώσσες </vt:lpstr>
      <vt:lpstr>Διαφάνεια 26</vt:lpstr>
      <vt:lpstr>Διαφάνεια 27</vt:lpstr>
      <vt:lpstr> Μυστικές γλώσσες  </vt:lpstr>
      <vt:lpstr>Διαφάνεια 29</vt:lpstr>
      <vt:lpstr>Καλιαρντά: ελληνική μυστική γλώσσα </vt:lpstr>
      <vt:lpstr>Διαφάνεια 31</vt:lpstr>
      <vt:lpstr>ΓΛΩΣΣΑ ΚΑΙ ΥΠΟΛΟΓΙΣΤΕΣ</vt:lpstr>
      <vt:lpstr>Υπολογιστική γλωσσολογία</vt:lpstr>
      <vt:lpstr>Διαφάνεια 34</vt:lpstr>
      <vt:lpstr>Ανάλυση γραπτού και προφορικού λόγου 1</vt:lpstr>
      <vt:lpstr>Διαφάνεια 36</vt:lpstr>
      <vt:lpstr>Διαφάνεια 37</vt:lpstr>
      <vt:lpstr>Διαφάνεια 38</vt:lpstr>
      <vt:lpstr>Ανάλυση γραπτού και προφορικού λόγου 2</vt:lpstr>
      <vt:lpstr>Ανάλυση γραπτού και προφορικού λόγου 3</vt:lpstr>
      <vt:lpstr>Ανάλυση γραπτού και προφορικού λόγου 4</vt:lpstr>
      <vt:lpstr>Διαφάνεια 42</vt:lpstr>
      <vt:lpstr>Διαφάνεια 43</vt:lpstr>
      <vt:lpstr>Διαφάνεια 44</vt:lpstr>
      <vt:lpstr>Διαφάνεια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cp:lastModifiedBy>ΚΑΜΠΑΚΗ</cp:lastModifiedBy>
  <cp:revision>16</cp:revision>
  <dcterms:modified xsi:type="dcterms:W3CDTF">2018-10-25T10:25:06Z</dcterms:modified>
</cp:coreProperties>
</file>