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84"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797675" cy="9926638"/>
  <p:defaultTextStyle>
    <a:defPPr>
      <a:defRPr lang="el-G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37"/>
  </p:normalViewPr>
  <p:slideViewPr>
    <p:cSldViewPr>
      <p:cViewPr varScale="1">
        <p:scale>
          <a:sx n="99" d="100"/>
          <a:sy n="99" d="100"/>
        </p:scale>
        <p:origin x="200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a:extLst>
              <a:ext uri="{FF2B5EF4-FFF2-40B4-BE49-F238E27FC236}">
                <a16:creationId xmlns:a16="http://schemas.microsoft.com/office/drawing/2014/main" id="{AAEC7224-3CD5-E8DE-A6F0-F16D667157BF}"/>
              </a:ext>
            </a:extLst>
          </p:cNvPr>
          <p:cNvSpPr>
            <a:spLocks noGrp="1"/>
          </p:cNvSpPr>
          <p:nvPr>
            <p:ph type="dt" sz="half" idx="10"/>
          </p:nvPr>
        </p:nvSpPr>
        <p:spPr/>
        <p:txBody>
          <a:bodyPr/>
          <a:lstStyle>
            <a:lvl1pPr>
              <a:defRPr/>
            </a:lvl1pPr>
          </a:lstStyle>
          <a:p>
            <a:pPr>
              <a:defRPr/>
            </a:pPr>
            <a:fld id="{C1D8AEEC-2B2B-C54D-94F9-A0E317327CA9}" type="datetimeFigureOut">
              <a:rPr lang="el-GR"/>
              <a:pPr>
                <a:defRPr/>
              </a:pPr>
              <a:t>10/12/22</a:t>
            </a:fld>
            <a:endParaRPr lang="el-GR"/>
          </a:p>
        </p:txBody>
      </p:sp>
      <p:sp>
        <p:nvSpPr>
          <p:cNvPr id="5" name="4 - Θέση υποσέλιδου">
            <a:extLst>
              <a:ext uri="{FF2B5EF4-FFF2-40B4-BE49-F238E27FC236}">
                <a16:creationId xmlns:a16="http://schemas.microsoft.com/office/drawing/2014/main" id="{751953D0-9381-294C-FB5A-D383A10FB51A}"/>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A5CAFB19-2A0E-8DE7-EBDF-9638C3DE3A74}"/>
              </a:ext>
            </a:extLst>
          </p:cNvPr>
          <p:cNvSpPr>
            <a:spLocks noGrp="1"/>
          </p:cNvSpPr>
          <p:nvPr>
            <p:ph type="sldNum" sz="quarter" idx="12"/>
          </p:nvPr>
        </p:nvSpPr>
        <p:spPr/>
        <p:txBody>
          <a:bodyPr/>
          <a:lstStyle>
            <a:lvl1pPr>
              <a:defRPr/>
            </a:lvl1pPr>
          </a:lstStyle>
          <a:p>
            <a:fld id="{F5089D55-D98F-4544-A77F-D2423BD50730}" type="slidenum">
              <a:rPr lang="el-GR" altLang="el-GR"/>
              <a:pPr/>
              <a:t>‹#›</a:t>
            </a:fld>
            <a:endParaRPr lang="el-GR" altLang="el-GR"/>
          </a:p>
        </p:txBody>
      </p:sp>
    </p:spTree>
    <p:extLst>
      <p:ext uri="{BB962C8B-B14F-4D97-AF65-F5344CB8AC3E}">
        <p14:creationId xmlns:p14="http://schemas.microsoft.com/office/powerpoint/2010/main" val="2554824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4BB583A6-1EE5-CADA-B191-23215D81ECF5}"/>
              </a:ext>
            </a:extLst>
          </p:cNvPr>
          <p:cNvSpPr>
            <a:spLocks noGrp="1"/>
          </p:cNvSpPr>
          <p:nvPr>
            <p:ph type="dt" sz="half" idx="10"/>
          </p:nvPr>
        </p:nvSpPr>
        <p:spPr/>
        <p:txBody>
          <a:bodyPr/>
          <a:lstStyle>
            <a:lvl1pPr>
              <a:defRPr/>
            </a:lvl1pPr>
          </a:lstStyle>
          <a:p>
            <a:pPr>
              <a:defRPr/>
            </a:pPr>
            <a:fld id="{DA274B28-169A-E04F-945B-205EFD9D01FD}" type="datetimeFigureOut">
              <a:rPr lang="el-GR"/>
              <a:pPr>
                <a:defRPr/>
              </a:pPr>
              <a:t>10/12/22</a:t>
            </a:fld>
            <a:endParaRPr lang="el-GR"/>
          </a:p>
        </p:txBody>
      </p:sp>
      <p:sp>
        <p:nvSpPr>
          <p:cNvPr id="5" name="4 - Θέση υποσέλιδου">
            <a:extLst>
              <a:ext uri="{FF2B5EF4-FFF2-40B4-BE49-F238E27FC236}">
                <a16:creationId xmlns:a16="http://schemas.microsoft.com/office/drawing/2014/main" id="{E161CB5C-E5F9-4275-DB8E-B5E7B9F3520C}"/>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3954F418-FBF9-4FE8-BB83-43B0BFF5AEB5}"/>
              </a:ext>
            </a:extLst>
          </p:cNvPr>
          <p:cNvSpPr>
            <a:spLocks noGrp="1"/>
          </p:cNvSpPr>
          <p:nvPr>
            <p:ph type="sldNum" sz="quarter" idx="12"/>
          </p:nvPr>
        </p:nvSpPr>
        <p:spPr/>
        <p:txBody>
          <a:bodyPr/>
          <a:lstStyle>
            <a:lvl1pPr>
              <a:defRPr/>
            </a:lvl1pPr>
          </a:lstStyle>
          <a:p>
            <a:fld id="{9CAD8787-C07F-134F-A8BA-3B45107B013B}" type="slidenum">
              <a:rPr lang="el-GR" altLang="el-GR"/>
              <a:pPr/>
              <a:t>‹#›</a:t>
            </a:fld>
            <a:endParaRPr lang="el-GR" altLang="el-GR"/>
          </a:p>
        </p:txBody>
      </p:sp>
    </p:spTree>
    <p:extLst>
      <p:ext uri="{BB962C8B-B14F-4D97-AF65-F5344CB8AC3E}">
        <p14:creationId xmlns:p14="http://schemas.microsoft.com/office/powerpoint/2010/main" val="2729077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DEAF9323-7337-2426-0D44-AA1BCCF534EC}"/>
              </a:ext>
            </a:extLst>
          </p:cNvPr>
          <p:cNvSpPr>
            <a:spLocks noGrp="1"/>
          </p:cNvSpPr>
          <p:nvPr>
            <p:ph type="dt" sz="half" idx="10"/>
          </p:nvPr>
        </p:nvSpPr>
        <p:spPr/>
        <p:txBody>
          <a:bodyPr/>
          <a:lstStyle>
            <a:lvl1pPr>
              <a:defRPr/>
            </a:lvl1pPr>
          </a:lstStyle>
          <a:p>
            <a:pPr>
              <a:defRPr/>
            </a:pPr>
            <a:fld id="{B1C1A1D3-231D-E649-9216-AA7883CC9B78}" type="datetimeFigureOut">
              <a:rPr lang="el-GR"/>
              <a:pPr>
                <a:defRPr/>
              </a:pPr>
              <a:t>10/12/22</a:t>
            </a:fld>
            <a:endParaRPr lang="el-GR"/>
          </a:p>
        </p:txBody>
      </p:sp>
      <p:sp>
        <p:nvSpPr>
          <p:cNvPr id="5" name="4 - Θέση υποσέλιδου">
            <a:extLst>
              <a:ext uri="{FF2B5EF4-FFF2-40B4-BE49-F238E27FC236}">
                <a16:creationId xmlns:a16="http://schemas.microsoft.com/office/drawing/2014/main" id="{9D2F564A-A20E-DFC2-7604-045B93BB500D}"/>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042B1B89-1204-6A70-5369-57F2628E3393}"/>
              </a:ext>
            </a:extLst>
          </p:cNvPr>
          <p:cNvSpPr>
            <a:spLocks noGrp="1"/>
          </p:cNvSpPr>
          <p:nvPr>
            <p:ph type="sldNum" sz="quarter" idx="12"/>
          </p:nvPr>
        </p:nvSpPr>
        <p:spPr/>
        <p:txBody>
          <a:bodyPr/>
          <a:lstStyle>
            <a:lvl1pPr>
              <a:defRPr/>
            </a:lvl1pPr>
          </a:lstStyle>
          <a:p>
            <a:fld id="{D65AC8C9-DC39-7449-B5FB-213BC5764456}" type="slidenum">
              <a:rPr lang="el-GR" altLang="el-GR"/>
              <a:pPr/>
              <a:t>‹#›</a:t>
            </a:fld>
            <a:endParaRPr lang="el-GR" altLang="el-GR"/>
          </a:p>
        </p:txBody>
      </p:sp>
    </p:spTree>
    <p:extLst>
      <p:ext uri="{BB962C8B-B14F-4D97-AF65-F5344CB8AC3E}">
        <p14:creationId xmlns:p14="http://schemas.microsoft.com/office/powerpoint/2010/main" val="128550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1F7958D5-8EFF-4625-CD56-34B2E11BAC9F}"/>
              </a:ext>
            </a:extLst>
          </p:cNvPr>
          <p:cNvSpPr>
            <a:spLocks noGrp="1"/>
          </p:cNvSpPr>
          <p:nvPr>
            <p:ph type="dt" sz="half" idx="10"/>
          </p:nvPr>
        </p:nvSpPr>
        <p:spPr/>
        <p:txBody>
          <a:bodyPr/>
          <a:lstStyle>
            <a:lvl1pPr>
              <a:defRPr/>
            </a:lvl1pPr>
          </a:lstStyle>
          <a:p>
            <a:pPr>
              <a:defRPr/>
            </a:pPr>
            <a:fld id="{D7CA06CA-48C4-E24A-9D28-CF5BE5D6A0BF}" type="datetimeFigureOut">
              <a:rPr lang="el-GR"/>
              <a:pPr>
                <a:defRPr/>
              </a:pPr>
              <a:t>10/12/22</a:t>
            </a:fld>
            <a:endParaRPr lang="el-GR"/>
          </a:p>
        </p:txBody>
      </p:sp>
      <p:sp>
        <p:nvSpPr>
          <p:cNvPr id="5" name="4 - Θέση υποσέλιδου">
            <a:extLst>
              <a:ext uri="{FF2B5EF4-FFF2-40B4-BE49-F238E27FC236}">
                <a16:creationId xmlns:a16="http://schemas.microsoft.com/office/drawing/2014/main" id="{44DFB847-52D6-55C4-7729-202170BD822A}"/>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0F009083-DF44-A29D-05E6-F55FE95B0616}"/>
              </a:ext>
            </a:extLst>
          </p:cNvPr>
          <p:cNvSpPr>
            <a:spLocks noGrp="1"/>
          </p:cNvSpPr>
          <p:nvPr>
            <p:ph type="sldNum" sz="quarter" idx="12"/>
          </p:nvPr>
        </p:nvSpPr>
        <p:spPr/>
        <p:txBody>
          <a:bodyPr/>
          <a:lstStyle>
            <a:lvl1pPr>
              <a:defRPr/>
            </a:lvl1pPr>
          </a:lstStyle>
          <a:p>
            <a:fld id="{C2857D4D-4C73-754E-ABD3-DC5ABBE88AEF}" type="slidenum">
              <a:rPr lang="el-GR" altLang="el-GR"/>
              <a:pPr/>
              <a:t>‹#›</a:t>
            </a:fld>
            <a:endParaRPr lang="el-GR" altLang="el-GR"/>
          </a:p>
        </p:txBody>
      </p:sp>
    </p:spTree>
    <p:extLst>
      <p:ext uri="{BB962C8B-B14F-4D97-AF65-F5344CB8AC3E}">
        <p14:creationId xmlns:p14="http://schemas.microsoft.com/office/powerpoint/2010/main" val="2264328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a:extLst>
              <a:ext uri="{FF2B5EF4-FFF2-40B4-BE49-F238E27FC236}">
                <a16:creationId xmlns:a16="http://schemas.microsoft.com/office/drawing/2014/main" id="{BA561E1A-DE26-522B-B890-8CA97E9D914A}"/>
              </a:ext>
            </a:extLst>
          </p:cNvPr>
          <p:cNvSpPr>
            <a:spLocks noGrp="1"/>
          </p:cNvSpPr>
          <p:nvPr>
            <p:ph type="dt" sz="half" idx="10"/>
          </p:nvPr>
        </p:nvSpPr>
        <p:spPr/>
        <p:txBody>
          <a:bodyPr/>
          <a:lstStyle>
            <a:lvl1pPr>
              <a:defRPr/>
            </a:lvl1pPr>
          </a:lstStyle>
          <a:p>
            <a:pPr>
              <a:defRPr/>
            </a:pPr>
            <a:fld id="{10553DCE-AF5E-DD46-AD62-4C3C98CC5325}" type="datetimeFigureOut">
              <a:rPr lang="el-GR"/>
              <a:pPr>
                <a:defRPr/>
              </a:pPr>
              <a:t>10/12/22</a:t>
            </a:fld>
            <a:endParaRPr lang="el-GR"/>
          </a:p>
        </p:txBody>
      </p:sp>
      <p:sp>
        <p:nvSpPr>
          <p:cNvPr id="5" name="4 - Θέση υποσέλιδου">
            <a:extLst>
              <a:ext uri="{FF2B5EF4-FFF2-40B4-BE49-F238E27FC236}">
                <a16:creationId xmlns:a16="http://schemas.microsoft.com/office/drawing/2014/main" id="{DD7B9FED-0A58-3F9D-FA43-9E5AD005D9BA}"/>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516A6095-E5FA-1018-C91F-52E769D8A4E2}"/>
              </a:ext>
            </a:extLst>
          </p:cNvPr>
          <p:cNvSpPr>
            <a:spLocks noGrp="1"/>
          </p:cNvSpPr>
          <p:nvPr>
            <p:ph type="sldNum" sz="quarter" idx="12"/>
          </p:nvPr>
        </p:nvSpPr>
        <p:spPr/>
        <p:txBody>
          <a:bodyPr/>
          <a:lstStyle>
            <a:lvl1pPr>
              <a:defRPr/>
            </a:lvl1pPr>
          </a:lstStyle>
          <a:p>
            <a:fld id="{B13E03DA-8DD4-E943-84B0-34EA0FC97308}" type="slidenum">
              <a:rPr lang="el-GR" altLang="el-GR"/>
              <a:pPr/>
              <a:t>‹#›</a:t>
            </a:fld>
            <a:endParaRPr lang="el-GR" altLang="el-GR"/>
          </a:p>
        </p:txBody>
      </p:sp>
    </p:spTree>
    <p:extLst>
      <p:ext uri="{BB962C8B-B14F-4D97-AF65-F5344CB8AC3E}">
        <p14:creationId xmlns:p14="http://schemas.microsoft.com/office/powerpoint/2010/main" val="554650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3 - Θέση ημερομηνίας">
            <a:extLst>
              <a:ext uri="{FF2B5EF4-FFF2-40B4-BE49-F238E27FC236}">
                <a16:creationId xmlns:a16="http://schemas.microsoft.com/office/drawing/2014/main" id="{537CF686-EBEA-1369-E472-3679175B60EB}"/>
              </a:ext>
            </a:extLst>
          </p:cNvPr>
          <p:cNvSpPr>
            <a:spLocks noGrp="1"/>
          </p:cNvSpPr>
          <p:nvPr>
            <p:ph type="dt" sz="half" idx="10"/>
          </p:nvPr>
        </p:nvSpPr>
        <p:spPr/>
        <p:txBody>
          <a:bodyPr/>
          <a:lstStyle>
            <a:lvl1pPr>
              <a:defRPr/>
            </a:lvl1pPr>
          </a:lstStyle>
          <a:p>
            <a:pPr>
              <a:defRPr/>
            </a:pPr>
            <a:fld id="{F772290A-A723-BD4B-BB01-20E3C4EBF580}" type="datetimeFigureOut">
              <a:rPr lang="el-GR"/>
              <a:pPr>
                <a:defRPr/>
              </a:pPr>
              <a:t>10/12/22</a:t>
            </a:fld>
            <a:endParaRPr lang="el-GR"/>
          </a:p>
        </p:txBody>
      </p:sp>
      <p:sp>
        <p:nvSpPr>
          <p:cNvPr id="6" name="4 - Θέση υποσέλιδου">
            <a:extLst>
              <a:ext uri="{FF2B5EF4-FFF2-40B4-BE49-F238E27FC236}">
                <a16:creationId xmlns:a16="http://schemas.microsoft.com/office/drawing/2014/main" id="{E9EE1406-68B1-3DF6-6ADD-8999DA841E09}"/>
              </a:ext>
            </a:extLst>
          </p:cNvPr>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a:extLst>
              <a:ext uri="{FF2B5EF4-FFF2-40B4-BE49-F238E27FC236}">
                <a16:creationId xmlns:a16="http://schemas.microsoft.com/office/drawing/2014/main" id="{E0AA1E22-6CA9-90CC-9818-322FABDC1981}"/>
              </a:ext>
            </a:extLst>
          </p:cNvPr>
          <p:cNvSpPr>
            <a:spLocks noGrp="1"/>
          </p:cNvSpPr>
          <p:nvPr>
            <p:ph type="sldNum" sz="quarter" idx="12"/>
          </p:nvPr>
        </p:nvSpPr>
        <p:spPr/>
        <p:txBody>
          <a:bodyPr/>
          <a:lstStyle>
            <a:lvl1pPr>
              <a:defRPr/>
            </a:lvl1pPr>
          </a:lstStyle>
          <a:p>
            <a:fld id="{C8F8A3B1-7AFD-554A-817F-C8BBA989E819}" type="slidenum">
              <a:rPr lang="el-GR" altLang="el-GR"/>
              <a:pPr/>
              <a:t>‹#›</a:t>
            </a:fld>
            <a:endParaRPr lang="el-GR" altLang="el-GR"/>
          </a:p>
        </p:txBody>
      </p:sp>
    </p:spTree>
    <p:extLst>
      <p:ext uri="{BB962C8B-B14F-4D97-AF65-F5344CB8AC3E}">
        <p14:creationId xmlns:p14="http://schemas.microsoft.com/office/powerpoint/2010/main" val="317310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3 - Θέση ημερομηνίας">
            <a:extLst>
              <a:ext uri="{FF2B5EF4-FFF2-40B4-BE49-F238E27FC236}">
                <a16:creationId xmlns:a16="http://schemas.microsoft.com/office/drawing/2014/main" id="{E7CDEE4D-47A4-4261-0001-7D0D3F7047A5}"/>
              </a:ext>
            </a:extLst>
          </p:cNvPr>
          <p:cNvSpPr>
            <a:spLocks noGrp="1"/>
          </p:cNvSpPr>
          <p:nvPr>
            <p:ph type="dt" sz="half" idx="10"/>
          </p:nvPr>
        </p:nvSpPr>
        <p:spPr/>
        <p:txBody>
          <a:bodyPr/>
          <a:lstStyle>
            <a:lvl1pPr>
              <a:defRPr/>
            </a:lvl1pPr>
          </a:lstStyle>
          <a:p>
            <a:pPr>
              <a:defRPr/>
            </a:pPr>
            <a:fld id="{D3048E50-6188-3A47-B625-BF8062FB38A3}" type="datetimeFigureOut">
              <a:rPr lang="el-GR"/>
              <a:pPr>
                <a:defRPr/>
              </a:pPr>
              <a:t>10/12/22</a:t>
            </a:fld>
            <a:endParaRPr lang="el-GR"/>
          </a:p>
        </p:txBody>
      </p:sp>
      <p:sp>
        <p:nvSpPr>
          <p:cNvPr id="8" name="4 - Θέση υποσέλιδου">
            <a:extLst>
              <a:ext uri="{FF2B5EF4-FFF2-40B4-BE49-F238E27FC236}">
                <a16:creationId xmlns:a16="http://schemas.microsoft.com/office/drawing/2014/main" id="{04066A14-A75F-BDE0-C3F4-C33DC071C4D9}"/>
              </a:ext>
            </a:extLst>
          </p:cNvPr>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a:extLst>
              <a:ext uri="{FF2B5EF4-FFF2-40B4-BE49-F238E27FC236}">
                <a16:creationId xmlns:a16="http://schemas.microsoft.com/office/drawing/2014/main" id="{9036DC69-10EA-6E55-AB8C-21E45B5CD3A5}"/>
              </a:ext>
            </a:extLst>
          </p:cNvPr>
          <p:cNvSpPr>
            <a:spLocks noGrp="1"/>
          </p:cNvSpPr>
          <p:nvPr>
            <p:ph type="sldNum" sz="quarter" idx="12"/>
          </p:nvPr>
        </p:nvSpPr>
        <p:spPr/>
        <p:txBody>
          <a:bodyPr/>
          <a:lstStyle>
            <a:lvl1pPr>
              <a:defRPr/>
            </a:lvl1pPr>
          </a:lstStyle>
          <a:p>
            <a:fld id="{DCFFAC71-0FD7-3147-8627-F2D03770DF54}" type="slidenum">
              <a:rPr lang="el-GR" altLang="el-GR"/>
              <a:pPr/>
              <a:t>‹#›</a:t>
            </a:fld>
            <a:endParaRPr lang="el-GR" altLang="el-GR"/>
          </a:p>
        </p:txBody>
      </p:sp>
    </p:spTree>
    <p:extLst>
      <p:ext uri="{BB962C8B-B14F-4D97-AF65-F5344CB8AC3E}">
        <p14:creationId xmlns:p14="http://schemas.microsoft.com/office/powerpoint/2010/main" val="2783479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3 - Θέση ημερομηνίας">
            <a:extLst>
              <a:ext uri="{FF2B5EF4-FFF2-40B4-BE49-F238E27FC236}">
                <a16:creationId xmlns:a16="http://schemas.microsoft.com/office/drawing/2014/main" id="{75CE5A03-94F7-4420-5D1F-D5CA49B376D4}"/>
              </a:ext>
            </a:extLst>
          </p:cNvPr>
          <p:cNvSpPr>
            <a:spLocks noGrp="1"/>
          </p:cNvSpPr>
          <p:nvPr>
            <p:ph type="dt" sz="half" idx="10"/>
          </p:nvPr>
        </p:nvSpPr>
        <p:spPr/>
        <p:txBody>
          <a:bodyPr/>
          <a:lstStyle>
            <a:lvl1pPr>
              <a:defRPr/>
            </a:lvl1pPr>
          </a:lstStyle>
          <a:p>
            <a:pPr>
              <a:defRPr/>
            </a:pPr>
            <a:fld id="{37AF33C3-DAD9-7743-A267-C1CFEEF97EE0}" type="datetimeFigureOut">
              <a:rPr lang="el-GR"/>
              <a:pPr>
                <a:defRPr/>
              </a:pPr>
              <a:t>10/12/22</a:t>
            </a:fld>
            <a:endParaRPr lang="el-GR"/>
          </a:p>
        </p:txBody>
      </p:sp>
      <p:sp>
        <p:nvSpPr>
          <p:cNvPr id="4" name="4 - Θέση υποσέλιδου">
            <a:extLst>
              <a:ext uri="{FF2B5EF4-FFF2-40B4-BE49-F238E27FC236}">
                <a16:creationId xmlns:a16="http://schemas.microsoft.com/office/drawing/2014/main" id="{B5A6AD65-E1EF-7C44-636C-328BD42AB085}"/>
              </a:ext>
            </a:extLst>
          </p:cNvPr>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a:extLst>
              <a:ext uri="{FF2B5EF4-FFF2-40B4-BE49-F238E27FC236}">
                <a16:creationId xmlns:a16="http://schemas.microsoft.com/office/drawing/2014/main" id="{61AFB625-08CA-C844-027C-56E8248A904A}"/>
              </a:ext>
            </a:extLst>
          </p:cNvPr>
          <p:cNvSpPr>
            <a:spLocks noGrp="1"/>
          </p:cNvSpPr>
          <p:nvPr>
            <p:ph type="sldNum" sz="quarter" idx="12"/>
          </p:nvPr>
        </p:nvSpPr>
        <p:spPr/>
        <p:txBody>
          <a:bodyPr/>
          <a:lstStyle>
            <a:lvl1pPr>
              <a:defRPr/>
            </a:lvl1pPr>
          </a:lstStyle>
          <a:p>
            <a:fld id="{AF830782-801F-1040-8F8E-B30E5597D28C}" type="slidenum">
              <a:rPr lang="el-GR" altLang="el-GR"/>
              <a:pPr/>
              <a:t>‹#›</a:t>
            </a:fld>
            <a:endParaRPr lang="el-GR" altLang="el-GR"/>
          </a:p>
        </p:txBody>
      </p:sp>
    </p:spTree>
    <p:extLst>
      <p:ext uri="{BB962C8B-B14F-4D97-AF65-F5344CB8AC3E}">
        <p14:creationId xmlns:p14="http://schemas.microsoft.com/office/powerpoint/2010/main" val="537986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a:extLst>
              <a:ext uri="{FF2B5EF4-FFF2-40B4-BE49-F238E27FC236}">
                <a16:creationId xmlns:a16="http://schemas.microsoft.com/office/drawing/2014/main" id="{A6126C64-B0DD-1869-E282-5F13361B0FD0}"/>
              </a:ext>
            </a:extLst>
          </p:cNvPr>
          <p:cNvSpPr>
            <a:spLocks noGrp="1"/>
          </p:cNvSpPr>
          <p:nvPr>
            <p:ph type="dt" sz="half" idx="10"/>
          </p:nvPr>
        </p:nvSpPr>
        <p:spPr/>
        <p:txBody>
          <a:bodyPr/>
          <a:lstStyle>
            <a:lvl1pPr>
              <a:defRPr/>
            </a:lvl1pPr>
          </a:lstStyle>
          <a:p>
            <a:pPr>
              <a:defRPr/>
            </a:pPr>
            <a:fld id="{0182D154-7670-B54A-9AB2-217698AF6FE8}" type="datetimeFigureOut">
              <a:rPr lang="el-GR"/>
              <a:pPr>
                <a:defRPr/>
              </a:pPr>
              <a:t>10/12/22</a:t>
            </a:fld>
            <a:endParaRPr lang="el-GR"/>
          </a:p>
        </p:txBody>
      </p:sp>
      <p:sp>
        <p:nvSpPr>
          <p:cNvPr id="3" name="4 - Θέση υποσέλιδου">
            <a:extLst>
              <a:ext uri="{FF2B5EF4-FFF2-40B4-BE49-F238E27FC236}">
                <a16:creationId xmlns:a16="http://schemas.microsoft.com/office/drawing/2014/main" id="{01CF3248-F82D-F38F-D233-D42584F2A547}"/>
              </a:ext>
            </a:extLst>
          </p:cNvPr>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a:extLst>
              <a:ext uri="{FF2B5EF4-FFF2-40B4-BE49-F238E27FC236}">
                <a16:creationId xmlns:a16="http://schemas.microsoft.com/office/drawing/2014/main" id="{9CFC3883-6AC4-DF0E-4725-0E7F4666924A}"/>
              </a:ext>
            </a:extLst>
          </p:cNvPr>
          <p:cNvSpPr>
            <a:spLocks noGrp="1"/>
          </p:cNvSpPr>
          <p:nvPr>
            <p:ph type="sldNum" sz="quarter" idx="12"/>
          </p:nvPr>
        </p:nvSpPr>
        <p:spPr/>
        <p:txBody>
          <a:bodyPr/>
          <a:lstStyle>
            <a:lvl1pPr>
              <a:defRPr/>
            </a:lvl1pPr>
          </a:lstStyle>
          <a:p>
            <a:fld id="{148A8165-514C-3D42-9E25-BE3F85D8AC31}" type="slidenum">
              <a:rPr lang="el-GR" altLang="el-GR"/>
              <a:pPr/>
              <a:t>‹#›</a:t>
            </a:fld>
            <a:endParaRPr lang="el-GR" altLang="el-GR"/>
          </a:p>
        </p:txBody>
      </p:sp>
    </p:spTree>
    <p:extLst>
      <p:ext uri="{BB962C8B-B14F-4D97-AF65-F5344CB8AC3E}">
        <p14:creationId xmlns:p14="http://schemas.microsoft.com/office/powerpoint/2010/main" val="388389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a:extLst>
              <a:ext uri="{FF2B5EF4-FFF2-40B4-BE49-F238E27FC236}">
                <a16:creationId xmlns:a16="http://schemas.microsoft.com/office/drawing/2014/main" id="{297FFBEE-DE03-9B1C-29C8-14532F1DD681}"/>
              </a:ext>
            </a:extLst>
          </p:cNvPr>
          <p:cNvSpPr>
            <a:spLocks noGrp="1"/>
          </p:cNvSpPr>
          <p:nvPr>
            <p:ph type="dt" sz="half" idx="10"/>
          </p:nvPr>
        </p:nvSpPr>
        <p:spPr/>
        <p:txBody>
          <a:bodyPr/>
          <a:lstStyle>
            <a:lvl1pPr>
              <a:defRPr/>
            </a:lvl1pPr>
          </a:lstStyle>
          <a:p>
            <a:pPr>
              <a:defRPr/>
            </a:pPr>
            <a:fld id="{8D289958-E52B-364D-9E46-7A516C3689B5}" type="datetimeFigureOut">
              <a:rPr lang="el-GR"/>
              <a:pPr>
                <a:defRPr/>
              </a:pPr>
              <a:t>10/12/22</a:t>
            </a:fld>
            <a:endParaRPr lang="el-GR"/>
          </a:p>
        </p:txBody>
      </p:sp>
      <p:sp>
        <p:nvSpPr>
          <p:cNvPr id="6" name="4 - Θέση υποσέλιδου">
            <a:extLst>
              <a:ext uri="{FF2B5EF4-FFF2-40B4-BE49-F238E27FC236}">
                <a16:creationId xmlns:a16="http://schemas.microsoft.com/office/drawing/2014/main" id="{A27473CC-551A-E8C6-4D18-D44D250D8094}"/>
              </a:ext>
            </a:extLst>
          </p:cNvPr>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a:extLst>
              <a:ext uri="{FF2B5EF4-FFF2-40B4-BE49-F238E27FC236}">
                <a16:creationId xmlns:a16="http://schemas.microsoft.com/office/drawing/2014/main" id="{99E64B62-CC95-6F67-0769-8CFCBB0F9ABC}"/>
              </a:ext>
            </a:extLst>
          </p:cNvPr>
          <p:cNvSpPr>
            <a:spLocks noGrp="1"/>
          </p:cNvSpPr>
          <p:nvPr>
            <p:ph type="sldNum" sz="quarter" idx="12"/>
          </p:nvPr>
        </p:nvSpPr>
        <p:spPr/>
        <p:txBody>
          <a:bodyPr/>
          <a:lstStyle>
            <a:lvl1pPr>
              <a:defRPr/>
            </a:lvl1pPr>
          </a:lstStyle>
          <a:p>
            <a:fld id="{2BE900CB-0A30-6A4B-B550-600221E7863F}" type="slidenum">
              <a:rPr lang="el-GR" altLang="el-GR"/>
              <a:pPr/>
              <a:t>‹#›</a:t>
            </a:fld>
            <a:endParaRPr lang="el-GR" altLang="el-GR"/>
          </a:p>
        </p:txBody>
      </p:sp>
    </p:spTree>
    <p:extLst>
      <p:ext uri="{BB962C8B-B14F-4D97-AF65-F5344CB8AC3E}">
        <p14:creationId xmlns:p14="http://schemas.microsoft.com/office/powerpoint/2010/main" val="160928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a:extLst>
              <a:ext uri="{FF2B5EF4-FFF2-40B4-BE49-F238E27FC236}">
                <a16:creationId xmlns:a16="http://schemas.microsoft.com/office/drawing/2014/main" id="{14F77661-7FA5-F2CD-F83A-DBAF6CB9AEBB}"/>
              </a:ext>
            </a:extLst>
          </p:cNvPr>
          <p:cNvSpPr>
            <a:spLocks noGrp="1"/>
          </p:cNvSpPr>
          <p:nvPr>
            <p:ph type="dt" sz="half" idx="10"/>
          </p:nvPr>
        </p:nvSpPr>
        <p:spPr/>
        <p:txBody>
          <a:bodyPr/>
          <a:lstStyle>
            <a:lvl1pPr>
              <a:defRPr/>
            </a:lvl1pPr>
          </a:lstStyle>
          <a:p>
            <a:pPr>
              <a:defRPr/>
            </a:pPr>
            <a:fld id="{69BC6074-495B-6741-A14F-9831453835ED}" type="datetimeFigureOut">
              <a:rPr lang="el-GR"/>
              <a:pPr>
                <a:defRPr/>
              </a:pPr>
              <a:t>10/12/22</a:t>
            </a:fld>
            <a:endParaRPr lang="el-GR"/>
          </a:p>
        </p:txBody>
      </p:sp>
      <p:sp>
        <p:nvSpPr>
          <p:cNvPr id="6" name="4 - Θέση υποσέλιδου">
            <a:extLst>
              <a:ext uri="{FF2B5EF4-FFF2-40B4-BE49-F238E27FC236}">
                <a16:creationId xmlns:a16="http://schemas.microsoft.com/office/drawing/2014/main" id="{B563CDE8-3707-0ABF-438A-B5A6EE0D477C}"/>
              </a:ext>
            </a:extLst>
          </p:cNvPr>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a:extLst>
              <a:ext uri="{FF2B5EF4-FFF2-40B4-BE49-F238E27FC236}">
                <a16:creationId xmlns:a16="http://schemas.microsoft.com/office/drawing/2014/main" id="{163BB8C5-C3C3-8ADC-8560-A4452AFB633B}"/>
              </a:ext>
            </a:extLst>
          </p:cNvPr>
          <p:cNvSpPr>
            <a:spLocks noGrp="1"/>
          </p:cNvSpPr>
          <p:nvPr>
            <p:ph type="sldNum" sz="quarter" idx="12"/>
          </p:nvPr>
        </p:nvSpPr>
        <p:spPr/>
        <p:txBody>
          <a:bodyPr/>
          <a:lstStyle>
            <a:lvl1pPr>
              <a:defRPr/>
            </a:lvl1pPr>
          </a:lstStyle>
          <a:p>
            <a:fld id="{CC5001BA-8609-0E4F-A126-8F2887ACA7BE}" type="slidenum">
              <a:rPr lang="el-GR" altLang="el-GR"/>
              <a:pPr/>
              <a:t>‹#›</a:t>
            </a:fld>
            <a:endParaRPr lang="el-GR" altLang="el-GR"/>
          </a:p>
        </p:txBody>
      </p:sp>
    </p:spTree>
    <p:extLst>
      <p:ext uri="{BB962C8B-B14F-4D97-AF65-F5344CB8AC3E}">
        <p14:creationId xmlns:p14="http://schemas.microsoft.com/office/powerpoint/2010/main" val="179248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a:extLst>
              <a:ext uri="{FF2B5EF4-FFF2-40B4-BE49-F238E27FC236}">
                <a16:creationId xmlns:a16="http://schemas.microsoft.com/office/drawing/2014/main" id="{F894CC40-EEAD-7343-C359-C5AA8060989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Kλικ για επεξεργασία του τίτλου</a:t>
            </a:r>
          </a:p>
        </p:txBody>
      </p:sp>
      <p:sp>
        <p:nvSpPr>
          <p:cNvPr id="1027" name="2 - Θέση κειμένου">
            <a:extLst>
              <a:ext uri="{FF2B5EF4-FFF2-40B4-BE49-F238E27FC236}">
                <a16:creationId xmlns:a16="http://schemas.microsoft.com/office/drawing/2014/main" id="{2DEB857C-8738-69BC-28C5-E3E1C7F7236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Kλικ για επεξεργασία των στυλ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3 - Θέση ημερομηνίας">
            <a:extLst>
              <a:ext uri="{FF2B5EF4-FFF2-40B4-BE49-F238E27FC236}">
                <a16:creationId xmlns:a16="http://schemas.microsoft.com/office/drawing/2014/main" id="{EC1499F9-0169-96D6-06F1-1F986EE090D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532A874-DCDF-C447-85E9-5094DEF6E527}" type="datetimeFigureOut">
              <a:rPr lang="el-GR"/>
              <a:pPr>
                <a:defRPr/>
              </a:pPr>
              <a:t>10/12/22</a:t>
            </a:fld>
            <a:endParaRPr lang="el-GR"/>
          </a:p>
        </p:txBody>
      </p:sp>
      <p:sp>
        <p:nvSpPr>
          <p:cNvPr id="5" name="4 - Θέση υποσέλιδου">
            <a:extLst>
              <a:ext uri="{FF2B5EF4-FFF2-40B4-BE49-F238E27FC236}">
                <a16:creationId xmlns:a16="http://schemas.microsoft.com/office/drawing/2014/main" id="{BC113050-57C7-A508-68DC-5E5622CBEB0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a:extLst>
              <a:ext uri="{FF2B5EF4-FFF2-40B4-BE49-F238E27FC236}">
                <a16:creationId xmlns:a16="http://schemas.microsoft.com/office/drawing/2014/main" id="{BFF20492-95A2-1CAC-DA3E-AD43C385BCF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38B440C-9411-6F42-B635-7611F1DEAE5E}"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594643A5-AEDF-5B83-1A06-4ACE48955C6A}"/>
              </a:ext>
            </a:extLst>
          </p:cNvPr>
          <p:cNvSpPr>
            <a:spLocks noGrp="1"/>
          </p:cNvSpPr>
          <p:nvPr>
            <p:ph type="ctrTitle"/>
          </p:nvPr>
        </p:nvSpPr>
        <p:spPr>
          <a:xfrm>
            <a:off x="785813" y="1357313"/>
            <a:ext cx="7772400" cy="1470025"/>
          </a:xfrm>
        </p:spPr>
        <p:txBody>
          <a:bodyPr rtlCol="0">
            <a:normAutofit/>
          </a:bodyPr>
          <a:lstStyle/>
          <a:p>
            <a:pPr eaLnBrk="1" fontAlgn="auto" hangingPunct="1">
              <a:spcAft>
                <a:spcPts val="0"/>
              </a:spcAft>
              <a:defRPr/>
            </a:pPr>
            <a:r>
              <a:rPr lang="el-GR" dirty="0">
                <a:solidFill>
                  <a:schemeClr val="accent1">
                    <a:lumMod val="75000"/>
                  </a:schemeClr>
                </a:solidFill>
              </a:rPr>
              <a:t>Κοινωνικοπολιτισμική Εμψύχωση </a:t>
            </a:r>
          </a:p>
        </p:txBody>
      </p:sp>
      <p:sp>
        <p:nvSpPr>
          <p:cNvPr id="3" name="2 - Υπότιτλος">
            <a:extLst>
              <a:ext uri="{FF2B5EF4-FFF2-40B4-BE49-F238E27FC236}">
                <a16:creationId xmlns:a16="http://schemas.microsoft.com/office/drawing/2014/main" id="{0FD22CDF-2697-834E-5ABC-9A5321CB4791}"/>
              </a:ext>
            </a:extLst>
          </p:cNvPr>
          <p:cNvSpPr>
            <a:spLocks noGrp="1"/>
          </p:cNvSpPr>
          <p:nvPr>
            <p:ph type="subTitle" idx="1"/>
          </p:nvPr>
        </p:nvSpPr>
        <p:spPr>
          <a:xfrm>
            <a:off x="785813" y="4143375"/>
            <a:ext cx="8062912" cy="1752600"/>
          </a:xfrm>
        </p:spPr>
        <p:txBody>
          <a:bodyPr rtlCol="0">
            <a:normAutofit/>
          </a:bodyPr>
          <a:lstStyle/>
          <a:p>
            <a:pPr eaLnBrk="1" fontAlgn="auto" hangingPunct="1">
              <a:spcAft>
                <a:spcPts val="0"/>
              </a:spcAft>
              <a:defRPr/>
            </a:pPr>
            <a:r>
              <a:rPr lang="el-GR" dirty="0" err="1">
                <a:solidFill>
                  <a:schemeClr val="accent1">
                    <a:lumMod val="75000"/>
                  </a:schemeClr>
                </a:solidFill>
              </a:rPr>
              <a:t>Κατσιάνη</a:t>
            </a:r>
            <a:r>
              <a:rPr lang="el-GR" dirty="0">
                <a:solidFill>
                  <a:schemeClr val="accent1">
                    <a:lumMod val="75000"/>
                  </a:schemeClr>
                </a:solidFill>
              </a:rPr>
              <a:t> Όλγα, Διδάσκουσα ΕΣΠΑ</a:t>
            </a:r>
          </a:p>
          <a:p>
            <a:pPr eaLnBrk="1" fontAlgn="auto" hangingPunct="1">
              <a:spcAft>
                <a:spcPts val="0"/>
              </a:spcAft>
              <a:defRPr/>
            </a:pPr>
            <a:endParaRPr lang="el-GR" dirty="0">
              <a:solidFill>
                <a:schemeClr val="accent1">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TextBox">
            <a:extLst>
              <a:ext uri="{FF2B5EF4-FFF2-40B4-BE49-F238E27FC236}">
                <a16:creationId xmlns:a16="http://schemas.microsoft.com/office/drawing/2014/main" id="{465C225E-D064-389D-AC4C-CD9244954EF2}"/>
              </a:ext>
            </a:extLst>
          </p:cNvPr>
          <p:cNvSpPr txBox="1">
            <a:spLocks noChangeArrowheads="1"/>
          </p:cNvSpPr>
          <p:nvPr/>
        </p:nvSpPr>
        <p:spPr bwMode="auto">
          <a:xfrm>
            <a:off x="714375" y="2357438"/>
            <a:ext cx="7786688" cy="1077912"/>
          </a:xfrm>
          <a:prstGeom prst="rect">
            <a:avLst/>
          </a:prstGeom>
          <a:noFill/>
          <a:ln w="9525">
            <a:noFill/>
            <a:miter lim="800000"/>
            <a:headEnd/>
            <a:tailEnd/>
          </a:ln>
        </p:spPr>
        <p:txBody>
          <a:bodyPr>
            <a:spAutoFit/>
          </a:bodyPr>
          <a:lstStyle/>
          <a:p>
            <a:pPr algn="just">
              <a:defRPr/>
            </a:pPr>
            <a:r>
              <a:rPr lang="el-GR" sz="3200" dirty="0">
                <a:solidFill>
                  <a:schemeClr val="accent1">
                    <a:lumMod val="75000"/>
                  </a:schemeClr>
                </a:solidFill>
                <a:latin typeface="Arial" charset="0"/>
                <a:cs typeface="Arial" charset="0"/>
              </a:rPr>
              <a:t>Η εμψύχωση ως </a:t>
            </a:r>
            <a:r>
              <a:rPr lang="el-GR" sz="3200" dirty="0" err="1">
                <a:solidFill>
                  <a:schemeClr val="accent1">
                    <a:lumMod val="75000"/>
                  </a:schemeClr>
                </a:solidFill>
                <a:latin typeface="Arial" charset="0"/>
                <a:cs typeface="Arial" charset="0"/>
              </a:rPr>
              <a:t>κοινωνικοπολιτισμική</a:t>
            </a:r>
            <a:r>
              <a:rPr lang="el-GR" sz="3200" dirty="0">
                <a:solidFill>
                  <a:schemeClr val="accent1">
                    <a:lumMod val="75000"/>
                  </a:schemeClr>
                </a:solidFill>
                <a:latin typeface="Arial" charset="0"/>
                <a:cs typeface="Arial" charset="0"/>
              </a:rPr>
              <a:t> και </a:t>
            </a:r>
            <a:r>
              <a:rPr lang="el-GR" sz="3200" dirty="0" err="1">
                <a:solidFill>
                  <a:schemeClr val="accent1">
                    <a:lumMod val="75000"/>
                  </a:schemeClr>
                </a:solidFill>
                <a:latin typeface="Arial" charset="0"/>
                <a:cs typeface="Arial" charset="0"/>
              </a:rPr>
              <a:t>κοινωνικοεκπαιδευτική</a:t>
            </a:r>
            <a:r>
              <a:rPr lang="el-GR" sz="3200" dirty="0">
                <a:solidFill>
                  <a:schemeClr val="accent1">
                    <a:lumMod val="75000"/>
                  </a:schemeClr>
                </a:solidFill>
                <a:latin typeface="Arial" charset="0"/>
                <a:cs typeface="Arial" charset="0"/>
              </a:rPr>
              <a:t> μέθοδος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a:extLst>
              <a:ext uri="{FF2B5EF4-FFF2-40B4-BE49-F238E27FC236}">
                <a16:creationId xmlns:a16="http://schemas.microsoft.com/office/drawing/2014/main" id="{332C14CF-2305-6B60-6682-7AC718CD088D}"/>
              </a:ext>
            </a:extLst>
          </p:cNvPr>
          <p:cNvSpPr txBox="1"/>
          <p:nvPr/>
        </p:nvSpPr>
        <p:spPr>
          <a:xfrm>
            <a:off x="714375" y="1500188"/>
            <a:ext cx="8072438" cy="3724275"/>
          </a:xfrm>
          <a:prstGeom prst="rect">
            <a:avLst/>
          </a:prstGeom>
          <a:noFill/>
        </p:spPr>
        <p:txBody>
          <a:bodyPr>
            <a:spAutoFit/>
          </a:bodyPr>
          <a:lstStyle/>
          <a:p>
            <a:pPr algn="ctr">
              <a:defRPr/>
            </a:pPr>
            <a:r>
              <a:rPr lang="el-GR" sz="2800" dirty="0">
                <a:solidFill>
                  <a:schemeClr val="accent1">
                    <a:lumMod val="75000"/>
                  </a:schemeClr>
                </a:solidFill>
                <a:latin typeface="+mn-lt"/>
                <a:cs typeface="Arial" charset="0"/>
              </a:rPr>
              <a:t>α) Εμψύχωση ως ομαδική εκπαιδευτική εργασία με δημιουργικό χαρακτήρα</a:t>
            </a:r>
          </a:p>
          <a:p>
            <a:pPr>
              <a:defRPr/>
            </a:pPr>
            <a:endParaRPr lang="el-GR" sz="2000" dirty="0">
              <a:solidFill>
                <a:schemeClr val="accent1">
                  <a:lumMod val="75000"/>
                </a:schemeClr>
              </a:solidFill>
              <a:latin typeface="+mn-lt"/>
              <a:cs typeface="Arial" charset="0"/>
            </a:endParaRPr>
          </a:p>
          <a:p>
            <a:pPr>
              <a:buFont typeface="Courier New" pitchFamily="49" charset="0"/>
              <a:buChar char="o"/>
              <a:defRPr/>
            </a:pPr>
            <a:r>
              <a:rPr lang="el-GR" sz="2000" dirty="0">
                <a:solidFill>
                  <a:schemeClr val="accent1">
                    <a:lumMod val="75000"/>
                  </a:schemeClr>
                </a:solidFill>
                <a:latin typeface="+mn-lt"/>
                <a:cs typeface="Arial" charset="0"/>
              </a:rPr>
              <a:t> Ξεκίνησε από το παιδικό θέατρο.</a:t>
            </a:r>
          </a:p>
          <a:p>
            <a:pPr>
              <a:defRPr/>
            </a:pPr>
            <a:endParaRPr lang="el-GR" sz="2000" dirty="0">
              <a:solidFill>
                <a:schemeClr val="accent1">
                  <a:lumMod val="75000"/>
                </a:schemeClr>
              </a:solidFill>
              <a:latin typeface="+mn-lt"/>
              <a:cs typeface="Arial" charset="0"/>
            </a:endParaRPr>
          </a:p>
          <a:p>
            <a:pPr>
              <a:buFont typeface="Courier New" pitchFamily="49" charset="0"/>
              <a:buChar char="o"/>
              <a:defRPr/>
            </a:pPr>
            <a:r>
              <a:rPr lang="el-GR" sz="2000" dirty="0">
                <a:solidFill>
                  <a:schemeClr val="accent1">
                    <a:lumMod val="75000"/>
                  </a:schemeClr>
                </a:solidFill>
                <a:latin typeface="+mn-lt"/>
                <a:cs typeface="Arial" charset="0"/>
              </a:rPr>
              <a:t> Στόχευε στην προώθηση των δημιουργικών, πνευματικών και στοχαστικών ικανοτήτων των μελών μίας ομάδας.</a:t>
            </a:r>
          </a:p>
          <a:p>
            <a:pPr>
              <a:buFont typeface="Courier New" pitchFamily="49" charset="0"/>
              <a:buChar char="o"/>
              <a:defRPr/>
            </a:pPr>
            <a:endParaRPr lang="el-GR" sz="2000" dirty="0">
              <a:solidFill>
                <a:schemeClr val="accent1">
                  <a:lumMod val="75000"/>
                </a:schemeClr>
              </a:solidFill>
              <a:latin typeface="+mn-lt"/>
              <a:cs typeface="Arial" charset="0"/>
            </a:endParaRPr>
          </a:p>
          <a:p>
            <a:pPr>
              <a:buFont typeface="Courier New" pitchFamily="49" charset="0"/>
              <a:buChar char="o"/>
              <a:defRPr/>
            </a:pPr>
            <a:r>
              <a:rPr lang="el-GR" sz="2000" dirty="0">
                <a:solidFill>
                  <a:schemeClr val="accent1">
                    <a:lumMod val="75000"/>
                  </a:schemeClr>
                </a:solidFill>
                <a:latin typeface="+mn-lt"/>
                <a:cs typeface="Arial" charset="0"/>
              </a:rPr>
              <a:t> Αποστασιοποιήθηκε από το επαγγελματικό θέατρο, έθεσε στόχους αισθητικούς, παιδαγωγικούς και πολιτιστικούς και ονομάστηκε «θεατρική εμψύχωση».</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a:extLst>
              <a:ext uri="{FF2B5EF4-FFF2-40B4-BE49-F238E27FC236}">
                <a16:creationId xmlns:a16="http://schemas.microsoft.com/office/drawing/2014/main" id="{1BF4C0B6-0F64-1608-5258-E38BAC26BD5E}"/>
              </a:ext>
            </a:extLst>
          </p:cNvPr>
          <p:cNvSpPr txBox="1"/>
          <p:nvPr/>
        </p:nvSpPr>
        <p:spPr>
          <a:xfrm>
            <a:off x="357188" y="357188"/>
            <a:ext cx="8358187" cy="5848350"/>
          </a:xfrm>
          <a:prstGeom prst="rect">
            <a:avLst/>
          </a:prstGeom>
          <a:noFill/>
        </p:spPr>
        <p:txBody>
          <a:bodyPr>
            <a:spAutoFit/>
          </a:bodyPr>
          <a:lstStyle/>
          <a:p>
            <a:pPr>
              <a:defRPr/>
            </a:pPr>
            <a:r>
              <a:rPr lang="el-GR" sz="2400" dirty="0">
                <a:solidFill>
                  <a:schemeClr val="accent1">
                    <a:lumMod val="75000"/>
                  </a:schemeClr>
                </a:solidFill>
                <a:latin typeface="+mn-lt"/>
                <a:cs typeface="Arial" charset="0"/>
              </a:rPr>
              <a:t>β) Εμψύχωση ως εργασία για τα κοινά</a:t>
            </a:r>
          </a:p>
          <a:p>
            <a:pPr>
              <a:defRPr/>
            </a:pPr>
            <a:endParaRPr lang="el-GR" dirty="0">
              <a:solidFill>
                <a:schemeClr val="accent1">
                  <a:lumMod val="75000"/>
                </a:schemeClr>
              </a:solidFill>
              <a:latin typeface="+mn-lt"/>
              <a:cs typeface="Arial" charset="0"/>
            </a:endParaRPr>
          </a:p>
          <a:p>
            <a:pPr>
              <a:defRPr/>
            </a:pPr>
            <a:endParaRPr lang="el-GR" dirty="0">
              <a:solidFill>
                <a:schemeClr val="accent1">
                  <a:lumMod val="75000"/>
                </a:schemeClr>
              </a:solidFill>
              <a:latin typeface="+mn-lt"/>
              <a:cs typeface="Arial" charset="0"/>
            </a:endParaRPr>
          </a:p>
          <a:p>
            <a:pPr algn="just">
              <a:buFont typeface="Courier New" pitchFamily="49" charset="0"/>
              <a:buChar char="o"/>
              <a:defRPr/>
            </a:pPr>
            <a:r>
              <a:rPr lang="el-GR" sz="2000" dirty="0">
                <a:solidFill>
                  <a:schemeClr val="accent1">
                    <a:lumMod val="75000"/>
                  </a:schemeClr>
                </a:solidFill>
                <a:latin typeface="+mn-lt"/>
                <a:cs typeface="Arial" charset="0"/>
              </a:rPr>
              <a:t> Η μορφή αυτή απέκτησε ιδιαίτερη σημασία στην Αγγλία και στις Η.Π.Α. όπου εμφανίστηκε αρχικά στα πλαίσια προγραμμάτων κοινοτικής ανάπτυξης (</a:t>
            </a:r>
            <a:r>
              <a:rPr lang="en-US" sz="2000" dirty="0">
                <a:solidFill>
                  <a:schemeClr val="accent1">
                    <a:lumMod val="75000"/>
                  </a:schemeClr>
                </a:solidFill>
                <a:latin typeface="+mn-lt"/>
                <a:cs typeface="Arial" charset="0"/>
              </a:rPr>
              <a:t>Community Development)</a:t>
            </a:r>
            <a:r>
              <a:rPr lang="el-GR" sz="2000" dirty="0">
                <a:solidFill>
                  <a:schemeClr val="accent1">
                    <a:lumMod val="75000"/>
                  </a:schemeClr>
                </a:solidFill>
                <a:latin typeface="+mn-lt"/>
                <a:cs typeface="Arial" charset="0"/>
              </a:rPr>
              <a:t>.</a:t>
            </a:r>
          </a:p>
          <a:p>
            <a:pPr algn="just">
              <a:buFont typeface="Courier New" pitchFamily="49" charset="0"/>
              <a:buChar char="o"/>
              <a:defRPr/>
            </a:pPr>
            <a:endParaRPr lang="el-GR" sz="2000" dirty="0">
              <a:solidFill>
                <a:schemeClr val="accent1">
                  <a:lumMod val="75000"/>
                </a:schemeClr>
              </a:solidFill>
              <a:latin typeface="+mn-lt"/>
              <a:cs typeface="Arial" charset="0"/>
            </a:endParaRPr>
          </a:p>
          <a:p>
            <a:pPr algn="just">
              <a:buFont typeface="Courier New" pitchFamily="49" charset="0"/>
              <a:buChar char="o"/>
              <a:defRPr/>
            </a:pPr>
            <a:r>
              <a:rPr lang="el-GR" sz="2000" dirty="0">
                <a:solidFill>
                  <a:schemeClr val="accent1">
                    <a:lumMod val="75000"/>
                  </a:schemeClr>
                </a:solidFill>
                <a:latin typeface="+mn-lt"/>
                <a:cs typeface="Arial" charset="0"/>
              </a:rPr>
              <a:t> Αργότερα διεύρυνε τους αποδέκτες της σε όλο το κοινωνικό φάσμα και όχι μόνο στα αδύναμα κοινωνικά στρώματα και </a:t>
            </a:r>
            <a:r>
              <a:rPr lang="el-GR" sz="2000" dirty="0" err="1">
                <a:solidFill>
                  <a:schemeClr val="accent1">
                    <a:lumMod val="75000"/>
                  </a:schemeClr>
                </a:solidFill>
                <a:latin typeface="+mn-lt"/>
                <a:cs typeface="Arial" charset="0"/>
              </a:rPr>
              <a:t>μετανομάστηκε</a:t>
            </a:r>
            <a:r>
              <a:rPr lang="el-GR" sz="2000" dirty="0">
                <a:solidFill>
                  <a:schemeClr val="accent1">
                    <a:lumMod val="75000"/>
                  </a:schemeClr>
                </a:solidFill>
                <a:latin typeface="+mn-lt"/>
                <a:cs typeface="Arial" charset="0"/>
              </a:rPr>
              <a:t> σε πολιτιστική ανάπτυξη (</a:t>
            </a:r>
            <a:r>
              <a:rPr lang="en-US" sz="2000" dirty="0">
                <a:solidFill>
                  <a:schemeClr val="accent1">
                    <a:lumMod val="75000"/>
                  </a:schemeClr>
                </a:solidFill>
                <a:latin typeface="+mn-lt"/>
                <a:cs typeface="Arial" charset="0"/>
              </a:rPr>
              <a:t>Cultural Development). </a:t>
            </a:r>
            <a:r>
              <a:rPr lang="el-GR" sz="2000" dirty="0">
                <a:solidFill>
                  <a:schemeClr val="accent1">
                    <a:lumMod val="75000"/>
                  </a:schemeClr>
                </a:solidFill>
                <a:latin typeface="+mn-lt"/>
                <a:cs typeface="Arial" charset="0"/>
              </a:rPr>
              <a:t>Επιδιώκει να:</a:t>
            </a:r>
          </a:p>
          <a:p>
            <a:pPr algn="just">
              <a:defRPr/>
            </a:pPr>
            <a:endParaRPr lang="el-GR" sz="2000" dirty="0">
              <a:solidFill>
                <a:schemeClr val="accent1">
                  <a:lumMod val="75000"/>
                </a:schemeClr>
              </a:solidFill>
              <a:latin typeface="+mn-lt"/>
              <a:cs typeface="Arial" charset="0"/>
            </a:endParaRPr>
          </a:p>
          <a:p>
            <a:pPr algn="just">
              <a:buFontTx/>
              <a:buChar char="-"/>
              <a:defRPr/>
            </a:pPr>
            <a:r>
              <a:rPr lang="el-GR" sz="2000" dirty="0">
                <a:solidFill>
                  <a:schemeClr val="accent1">
                    <a:lumMod val="75000"/>
                  </a:schemeClr>
                </a:solidFill>
                <a:latin typeface="+mn-lt"/>
                <a:cs typeface="Arial" charset="0"/>
              </a:rPr>
              <a:t>Απελευθερώσει τη δημιουργικότητα</a:t>
            </a:r>
          </a:p>
          <a:p>
            <a:pPr algn="just">
              <a:buFontTx/>
              <a:buChar char="-"/>
              <a:defRPr/>
            </a:pPr>
            <a:r>
              <a:rPr lang="el-GR" sz="2000" dirty="0">
                <a:solidFill>
                  <a:schemeClr val="accent1">
                    <a:lumMod val="75000"/>
                  </a:schemeClr>
                </a:solidFill>
                <a:latin typeface="+mn-lt"/>
                <a:cs typeface="Arial" charset="0"/>
              </a:rPr>
              <a:t>Προωθήσει την επικοινωνία  &amp; τη συμμετοχή μέσα στην ομάδα</a:t>
            </a:r>
          </a:p>
          <a:p>
            <a:pPr algn="just">
              <a:buFontTx/>
              <a:buChar char="-"/>
              <a:defRPr/>
            </a:pPr>
            <a:r>
              <a:rPr lang="el-GR" sz="2000" dirty="0">
                <a:solidFill>
                  <a:schemeClr val="accent1">
                    <a:lumMod val="75000"/>
                  </a:schemeClr>
                </a:solidFill>
                <a:latin typeface="+mn-lt"/>
                <a:cs typeface="Arial" charset="0"/>
              </a:rPr>
              <a:t>Αναδείξει την ιδιαίτερη ταυτότητα του ατόμου </a:t>
            </a:r>
          </a:p>
          <a:p>
            <a:pPr algn="just">
              <a:buFontTx/>
              <a:buChar char="-"/>
              <a:defRPr/>
            </a:pPr>
            <a:r>
              <a:rPr lang="el-GR" sz="2000" dirty="0">
                <a:solidFill>
                  <a:schemeClr val="accent1">
                    <a:lumMod val="75000"/>
                  </a:schemeClr>
                </a:solidFill>
                <a:latin typeface="+mn-lt"/>
                <a:cs typeface="Arial" charset="0"/>
              </a:rPr>
              <a:t>Παράσχει συμβουλές σε πρωτοβουλίες πολιτών με αντικείμενο την </a:t>
            </a:r>
            <a:r>
              <a:rPr lang="el-GR" sz="2000" dirty="0" err="1">
                <a:solidFill>
                  <a:schemeClr val="accent1">
                    <a:lumMod val="75000"/>
                  </a:schemeClr>
                </a:solidFill>
                <a:latin typeface="+mn-lt"/>
                <a:cs typeface="Arial" charset="0"/>
              </a:rPr>
              <a:t>κοινωνικοπολιτισμική</a:t>
            </a:r>
            <a:r>
              <a:rPr lang="el-GR" sz="2000" dirty="0">
                <a:solidFill>
                  <a:schemeClr val="accent1">
                    <a:lumMod val="75000"/>
                  </a:schemeClr>
                </a:solidFill>
                <a:latin typeface="+mn-lt"/>
                <a:cs typeface="Arial" charset="0"/>
              </a:rPr>
              <a:t> εκπαίδευση και την περιβαλλοντική αγωγή  </a:t>
            </a:r>
          </a:p>
          <a:p>
            <a:pPr>
              <a:defRPr/>
            </a:pPr>
            <a:endParaRPr lang="el-GR" dirty="0">
              <a:solidFill>
                <a:schemeClr val="accent1">
                  <a:lumMod val="75000"/>
                </a:schemeClr>
              </a:solidFill>
              <a:latin typeface="Arial" charset="0"/>
              <a:cs typeface="Arial" charset="0"/>
            </a:endParaRPr>
          </a:p>
          <a:p>
            <a:pPr>
              <a:defRPr/>
            </a:pPr>
            <a:endParaRPr lang="el-GR" dirty="0">
              <a:solidFill>
                <a:schemeClr val="accent1">
                  <a:lumMod val="75000"/>
                </a:schemeClr>
              </a:solidFill>
              <a:latin typeface="Arial" charset="0"/>
              <a:cs typeface="Arial" charset="0"/>
            </a:endParaRPr>
          </a:p>
          <a:p>
            <a:pPr>
              <a:defRPr/>
            </a:pPr>
            <a:endParaRPr lang="el-GR" dirty="0">
              <a:solidFill>
                <a:schemeClr val="accent1">
                  <a:lumMod val="75000"/>
                </a:schemeClr>
              </a:solidFill>
              <a:latin typeface="Arial" charset="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a:extLst>
              <a:ext uri="{FF2B5EF4-FFF2-40B4-BE49-F238E27FC236}">
                <a16:creationId xmlns:a16="http://schemas.microsoft.com/office/drawing/2014/main" id="{B3F4A3C1-FE8D-20B3-606A-69FA382A6062}"/>
              </a:ext>
            </a:extLst>
          </p:cNvPr>
          <p:cNvSpPr txBox="1"/>
          <p:nvPr/>
        </p:nvSpPr>
        <p:spPr>
          <a:xfrm>
            <a:off x="785813" y="1071563"/>
            <a:ext cx="7500937" cy="4278312"/>
          </a:xfrm>
          <a:prstGeom prst="rect">
            <a:avLst/>
          </a:prstGeom>
          <a:noFill/>
        </p:spPr>
        <p:txBody>
          <a:bodyPr>
            <a:spAutoFit/>
          </a:bodyPr>
          <a:lstStyle/>
          <a:p>
            <a:pPr algn="ctr">
              <a:defRPr/>
            </a:pPr>
            <a:r>
              <a:rPr lang="el-GR" sz="2400" dirty="0">
                <a:solidFill>
                  <a:schemeClr val="accent1">
                    <a:lumMod val="75000"/>
                  </a:schemeClr>
                </a:solidFill>
                <a:latin typeface="+mn-lt"/>
                <a:cs typeface="Arial" charset="0"/>
              </a:rPr>
              <a:t>γ) Εμψύχωση ως κοινωνική ομαδική εργασία (</a:t>
            </a:r>
            <a:r>
              <a:rPr lang="el-GR" sz="2400" dirty="0" err="1">
                <a:solidFill>
                  <a:schemeClr val="accent1">
                    <a:lumMod val="75000"/>
                  </a:schemeClr>
                </a:solidFill>
                <a:latin typeface="+mn-lt"/>
                <a:cs typeface="Arial" charset="0"/>
              </a:rPr>
              <a:t>κοινωνικοπολιτισμική</a:t>
            </a:r>
            <a:r>
              <a:rPr lang="el-GR" sz="2400" dirty="0">
                <a:solidFill>
                  <a:schemeClr val="accent1">
                    <a:lumMod val="75000"/>
                  </a:schemeClr>
                </a:solidFill>
                <a:latin typeface="+mn-lt"/>
                <a:cs typeface="Arial" charset="0"/>
              </a:rPr>
              <a:t> εμψύχωση) </a:t>
            </a:r>
          </a:p>
          <a:p>
            <a:pPr algn="ctr">
              <a:defRPr/>
            </a:pPr>
            <a:endParaRPr lang="el-GR" sz="2400" dirty="0">
              <a:solidFill>
                <a:schemeClr val="accent1">
                  <a:lumMod val="75000"/>
                </a:schemeClr>
              </a:solidFill>
              <a:latin typeface="+mn-lt"/>
              <a:cs typeface="Arial" charset="0"/>
            </a:endParaRPr>
          </a:p>
          <a:p>
            <a:pPr algn="just">
              <a:buFont typeface="Courier New" pitchFamily="49" charset="0"/>
              <a:buChar char="o"/>
              <a:defRPr/>
            </a:pPr>
            <a:r>
              <a:rPr lang="el-GR" sz="2000" dirty="0">
                <a:solidFill>
                  <a:schemeClr val="accent1">
                    <a:lumMod val="75000"/>
                  </a:schemeClr>
                </a:solidFill>
                <a:latin typeface="+mn-lt"/>
                <a:cs typeface="Arial" charset="0"/>
              </a:rPr>
              <a:t> Ξεκίνησε στη Γαλλία και στο Βέλγιο </a:t>
            </a:r>
          </a:p>
          <a:p>
            <a:pPr algn="just">
              <a:buFont typeface="Courier New" pitchFamily="49" charset="0"/>
              <a:buChar char="o"/>
              <a:defRPr/>
            </a:pPr>
            <a:endParaRPr lang="el-GR" sz="2000" dirty="0">
              <a:solidFill>
                <a:schemeClr val="accent1">
                  <a:lumMod val="75000"/>
                </a:schemeClr>
              </a:solidFill>
              <a:latin typeface="+mn-lt"/>
              <a:cs typeface="Arial" charset="0"/>
            </a:endParaRPr>
          </a:p>
          <a:p>
            <a:pPr algn="just">
              <a:buFont typeface="Courier New" pitchFamily="49" charset="0"/>
              <a:buChar char="o"/>
              <a:defRPr/>
            </a:pPr>
            <a:r>
              <a:rPr lang="el-GR" sz="2000" dirty="0">
                <a:solidFill>
                  <a:schemeClr val="accent1">
                    <a:lumMod val="75000"/>
                  </a:schemeClr>
                </a:solidFill>
                <a:latin typeface="+mn-lt"/>
                <a:cs typeface="Arial" charset="0"/>
              </a:rPr>
              <a:t> Αναπτύχθηκε μετά τον 2</a:t>
            </a:r>
            <a:r>
              <a:rPr lang="el-GR" sz="2000" baseline="30000" dirty="0">
                <a:solidFill>
                  <a:schemeClr val="accent1">
                    <a:lumMod val="75000"/>
                  </a:schemeClr>
                </a:solidFill>
                <a:latin typeface="+mn-lt"/>
                <a:cs typeface="Arial" charset="0"/>
              </a:rPr>
              <a:t>ο</a:t>
            </a:r>
            <a:r>
              <a:rPr lang="el-GR" sz="2000" dirty="0">
                <a:solidFill>
                  <a:schemeClr val="accent1">
                    <a:lumMod val="75000"/>
                  </a:schemeClr>
                </a:solidFill>
                <a:latin typeface="+mn-lt"/>
                <a:cs typeface="Arial" charset="0"/>
              </a:rPr>
              <a:t> Παγκόσμιο Πόλεμο και μετά τον Μάη του 1968</a:t>
            </a:r>
          </a:p>
          <a:p>
            <a:pPr algn="just">
              <a:buFont typeface="Courier New" pitchFamily="49" charset="0"/>
              <a:buChar char="o"/>
              <a:defRPr/>
            </a:pPr>
            <a:endParaRPr lang="el-GR" sz="2000" dirty="0">
              <a:solidFill>
                <a:schemeClr val="accent1">
                  <a:lumMod val="75000"/>
                </a:schemeClr>
              </a:solidFill>
              <a:latin typeface="+mn-lt"/>
              <a:cs typeface="Arial" charset="0"/>
            </a:endParaRPr>
          </a:p>
          <a:p>
            <a:pPr algn="just">
              <a:buFont typeface="Courier New" pitchFamily="49" charset="0"/>
              <a:buChar char="o"/>
              <a:defRPr/>
            </a:pPr>
            <a:r>
              <a:rPr lang="el-GR" sz="2000" dirty="0">
                <a:solidFill>
                  <a:schemeClr val="accent1">
                    <a:lumMod val="75000"/>
                  </a:schemeClr>
                </a:solidFill>
                <a:latin typeface="+mn-lt"/>
                <a:cs typeface="Arial" charset="0"/>
              </a:rPr>
              <a:t> Είναι απόρροια ενός ισχυρού κοινωνικού κινήματος πολιτιστικής διεκδίκησης, στόχος του οποίου ήταν αφενός να εξασφαλίσει μία πολιτιστική ανάπτυξη προς όφελος όλων, αφετέρου να περιορίσει τις ανισότητες που δημιουργούνται από την κοινωνική καταγωγή, οι οποίες διαιωνίζονται συχνά από το σχολείο (</a:t>
            </a:r>
            <a:r>
              <a:rPr lang="en-US" sz="2000" dirty="0" err="1">
                <a:solidFill>
                  <a:schemeClr val="accent1">
                    <a:lumMod val="75000"/>
                  </a:schemeClr>
                </a:solidFill>
                <a:latin typeface="+mn-lt"/>
                <a:cs typeface="Arial" charset="0"/>
              </a:rPr>
              <a:t>Besnard</a:t>
            </a:r>
            <a:r>
              <a:rPr lang="en-US" sz="2000" dirty="0">
                <a:solidFill>
                  <a:schemeClr val="accent1">
                    <a:lumMod val="75000"/>
                  </a:schemeClr>
                </a:solidFill>
                <a:latin typeface="+mn-lt"/>
                <a:cs typeface="Arial" charset="0"/>
              </a:rPr>
              <a:t>, 1985).</a:t>
            </a:r>
            <a:endParaRPr lang="el-GR" sz="2000" dirty="0">
              <a:solidFill>
                <a:schemeClr val="accent1">
                  <a:lumMod val="75000"/>
                </a:schemeClr>
              </a:solidFill>
              <a:latin typeface="+mn-lt"/>
              <a:cs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a:extLst>
              <a:ext uri="{FF2B5EF4-FFF2-40B4-BE49-F238E27FC236}">
                <a16:creationId xmlns:a16="http://schemas.microsoft.com/office/drawing/2014/main" id="{F0AD4EE0-95DC-AE7D-200D-BB5D950080FE}"/>
              </a:ext>
            </a:extLst>
          </p:cNvPr>
          <p:cNvSpPr txBox="1"/>
          <p:nvPr/>
        </p:nvSpPr>
        <p:spPr>
          <a:xfrm>
            <a:off x="500063" y="1285875"/>
            <a:ext cx="8072437" cy="3540125"/>
          </a:xfrm>
          <a:prstGeom prst="rect">
            <a:avLst/>
          </a:prstGeom>
          <a:noFill/>
        </p:spPr>
        <p:txBody>
          <a:bodyPr>
            <a:spAutoFit/>
          </a:bodyPr>
          <a:lstStyle/>
          <a:p>
            <a:pPr>
              <a:defRPr/>
            </a:pPr>
            <a:r>
              <a:rPr lang="el-GR" sz="2400" dirty="0">
                <a:solidFill>
                  <a:schemeClr val="accent1">
                    <a:lumMod val="75000"/>
                  </a:schemeClr>
                </a:solidFill>
                <a:latin typeface="+mn-lt"/>
                <a:cs typeface="Arial" charset="0"/>
              </a:rPr>
              <a:t>δ) Εμψύχωση ως επικοινωνιακή εργασία ελεύθερου χρόνου</a:t>
            </a:r>
          </a:p>
          <a:p>
            <a:pPr>
              <a:defRPr/>
            </a:pPr>
            <a:endParaRPr lang="en-US" sz="2000" dirty="0">
              <a:solidFill>
                <a:schemeClr val="accent1">
                  <a:lumMod val="75000"/>
                </a:schemeClr>
              </a:solidFill>
              <a:latin typeface="+mn-lt"/>
              <a:cs typeface="Arial" charset="0"/>
            </a:endParaRPr>
          </a:p>
          <a:p>
            <a:pPr>
              <a:defRPr/>
            </a:pPr>
            <a:endParaRPr lang="el-GR" sz="2000" dirty="0">
              <a:solidFill>
                <a:schemeClr val="accent1">
                  <a:lumMod val="75000"/>
                </a:schemeClr>
              </a:solidFill>
              <a:latin typeface="+mn-lt"/>
              <a:cs typeface="Arial" charset="0"/>
            </a:endParaRPr>
          </a:p>
          <a:p>
            <a:pPr algn="just">
              <a:buFont typeface="Courier New" pitchFamily="49" charset="0"/>
              <a:buChar char="o"/>
              <a:defRPr/>
            </a:pPr>
            <a:r>
              <a:rPr lang="el-GR" sz="2000" dirty="0">
                <a:solidFill>
                  <a:schemeClr val="accent1">
                    <a:lumMod val="75000"/>
                  </a:schemeClr>
                </a:solidFill>
                <a:latin typeface="+mn-lt"/>
                <a:cs typeface="Arial" charset="0"/>
              </a:rPr>
              <a:t> Αναπτύχθηκε στη Γερμανία τη δεκαετία του ΄70 στα πλαίσια της Παιδαγωγικής του ελεύθερου χρόνου. </a:t>
            </a:r>
          </a:p>
          <a:p>
            <a:pPr algn="just">
              <a:buFont typeface="Courier New" pitchFamily="49" charset="0"/>
              <a:buChar char="o"/>
              <a:defRPr/>
            </a:pPr>
            <a:endParaRPr lang="el-GR" sz="2000" dirty="0">
              <a:solidFill>
                <a:schemeClr val="accent1">
                  <a:lumMod val="75000"/>
                </a:schemeClr>
              </a:solidFill>
              <a:latin typeface="+mn-lt"/>
              <a:cs typeface="Arial" charset="0"/>
            </a:endParaRPr>
          </a:p>
          <a:p>
            <a:pPr algn="just">
              <a:buFont typeface="Courier New" pitchFamily="49" charset="0"/>
              <a:buChar char="o"/>
              <a:defRPr/>
            </a:pPr>
            <a:r>
              <a:rPr lang="el-GR" sz="2000" dirty="0">
                <a:solidFill>
                  <a:schemeClr val="accent1">
                    <a:lumMod val="75000"/>
                  </a:schemeClr>
                </a:solidFill>
                <a:latin typeface="+mn-lt"/>
                <a:cs typeface="Arial" charset="0"/>
              </a:rPr>
              <a:t> Προσανατολίζεται σε ανοιχτές παιδαγωγικές καταστάσεις οι οποίες στοχεύουν στην προώθηση της αυτονομίας και της αυτοπραγμάτωσης</a:t>
            </a:r>
          </a:p>
          <a:p>
            <a:pPr algn="just">
              <a:buFont typeface="Courier New" pitchFamily="49" charset="0"/>
              <a:buChar char="o"/>
              <a:defRPr/>
            </a:pPr>
            <a:endParaRPr lang="el-GR" sz="2000" dirty="0">
              <a:solidFill>
                <a:schemeClr val="accent1">
                  <a:lumMod val="75000"/>
                </a:schemeClr>
              </a:solidFill>
              <a:latin typeface="+mn-lt"/>
              <a:cs typeface="Arial" charset="0"/>
            </a:endParaRPr>
          </a:p>
          <a:p>
            <a:pPr algn="just">
              <a:buFont typeface="Courier New" pitchFamily="49" charset="0"/>
              <a:buChar char="o"/>
              <a:defRPr/>
            </a:pPr>
            <a:r>
              <a:rPr lang="el-GR" sz="2000" dirty="0">
                <a:solidFill>
                  <a:schemeClr val="accent1">
                    <a:lumMod val="75000"/>
                  </a:schemeClr>
                </a:solidFill>
                <a:latin typeface="+mn-lt"/>
                <a:cs typeface="Arial" charset="0"/>
              </a:rPr>
              <a:t> Επιδιώκεται η δημιουργία νέων ενδιαφερόντων, η ενεργοποίηση και η ενίσχυση των εσωτερικών κινήτρων (</a:t>
            </a:r>
            <a:r>
              <a:rPr lang="en-US" sz="2000" dirty="0" err="1">
                <a:solidFill>
                  <a:schemeClr val="accent1">
                    <a:lumMod val="75000"/>
                  </a:schemeClr>
                </a:solidFill>
                <a:latin typeface="+mn-lt"/>
                <a:cs typeface="Arial" charset="0"/>
              </a:rPr>
              <a:t>Peterhoff</a:t>
            </a:r>
            <a:r>
              <a:rPr lang="en-US" sz="2000" dirty="0">
                <a:solidFill>
                  <a:schemeClr val="accent1">
                    <a:lumMod val="75000"/>
                  </a:schemeClr>
                </a:solidFill>
                <a:latin typeface="+mn-lt"/>
                <a:cs typeface="Arial" charset="0"/>
              </a:rPr>
              <a:t>, 1987).</a:t>
            </a:r>
            <a:endParaRPr lang="el-GR" sz="2000" dirty="0">
              <a:solidFill>
                <a:schemeClr val="accent1">
                  <a:lumMod val="75000"/>
                </a:schemeClr>
              </a:solidFill>
              <a:latin typeface="+mn-lt"/>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a:extLst>
              <a:ext uri="{FF2B5EF4-FFF2-40B4-BE49-F238E27FC236}">
                <a16:creationId xmlns:a16="http://schemas.microsoft.com/office/drawing/2014/main" id="{D65417EC-019F-1556-E8D5-C4ABC27394F5}"/>
              </a:ext>
            </a:extLst>
          </p:cNvPr>
          <p:cNvSpPr txBox="1"/>
          <p:nvPr/>
        </p:nvSpPr>
        <p:spPr>
          <a:xfrm>
            <a:off x="214313" y="285750"/>
            <a:ext cx="8786812" cy="6740525"/>
          </a:xfrm>
          <a:prstGeom prst="rect">
            <a:avLst/>
          </a:prstGeom>
          <a:noFill/>
        </p:spPr>
        <p:txBody>
          <a:bodyPr>
            <a:spAutoFit/>
          </a:bodyPr>
          <a:lstStyle/>
          <a:p>
            <a:pPr algn="just">
              <a:buFont typeface="Courier New" pitchFamily="49" charset="0"/>
              <a:buChar char="o"/>
              <a:defRPr/>
            </a:pPr>
            <a:r>
              <a:rPr lang="el-GR" dirty="0">
                <a:solidFill>
                  <a:schemeClr val="accent1">
                    <a:lumMod val="75000"/>
                  </a:schemeClr>
                </a:solidFill>
                <a:latin typeface="+mn-lt"/>
                <a:cs typeface="Arial" charset="0"/>
              </a:rPr>
              <a:t> Η </a:t>
            </a:r>
            <a:r>
              <a:rPr lang="el-GR" dirty="0" err="1">
                <a:solidFill>
                  <a:schemeClr val="accent1">
                    <a:lumMod val="75000"/>
                  </a:schemeClr>
                </a:solidFill>
                <a:latin typeface="+mn-lt"/>
                <a:cs typeface="Arial" charset="0"/>
              </a:rPr>
              <a:t>κοινωνικοπολιτισμική</a:t>
            </a:r>
            <a:r>
              <a:rPr lang="el-GR" dirty="0">
                <a:solidFill>
                  <a:schemeClr val="accent1">
                    <a:lumMod val="75000"/>
                  </a:schemeClr>
                </a:solidFill>
                <a:latin typeface="+mn-lt"/>
                <a:cs typeface="Arial" charset="0"/>
              </a:rPr>
              <a:t> εμψύχωση είναι μία μέθοδος η οποία αξιοποιεί </a:t>
            </a:r>
            <a:r>
              <a:rPr lang="el-GR" dirty="0" err="1">
                <a:solidFill>
                  <a:schemeClr val="accent1">
                    <a:lumMod val="75000"/>
                  </a:schemeClr>
                </a:solidFill>
                <a:latin typeface="+mn-lt"/>
                <a:cs typeface="Arial" charset="0"/>
              </a:rPr>
              <a:t>ημι</a:t>
            </a:r>
            <a:r>
              <a:rPr lang="el-GR" dirty="0">
                <a:solidFill>
                  <a:schemeClr val="accent1">
                    <a:lumMod val="75000"/>
                  </a:schemeClr>
                </a:solidFill>
                <a:latin typeface="+mn-lt"/>
                <a:cs typeface="Arial" charset="0"/>
              </a:rPr>
              <a:t>- κατευθυνόμενες διαδικασίες ενσωμάτωσης και συμμετοχής των μελών μίας ομάδας με στόχο την ατομική και συλλογική εξέλιξη. </a:t>
            </a:r>
          </a:p>
          <a:p>
            <a:pPr algn="just">
              <a:buFont typeface="Courier New" pitchFamily="49" charset="0"/>
              <a:buChar char="o"/>
              <a:defRPr/>
            </a:pPr>
            <a:endParaRPr lang="el-GR" dirty="0">
              <a:solidFill>
                <a:schemeClr val="accent1">
                  <a:lumMod val="75000"/>
                </a:schemeClr>
              </a:solidFill>
              <a:latin typeface="+mn-lt"/>
              <a:cs typeface="Arial" charset="0"/>
            </a:endParaRPr>
          </a:p>
          <a:p>
            <a:pPr algn="just">
              <a:buFont typeface="Courier New" pitchFamily="49" charset="0"/>
              <a:buChar char="o"/>
              <a:defRPr/>
            </a:pPr>
            <a:endParaRPr lang="el-GR" dirty="0">
              <a:solidFill>
                <a:schemeClr val="accent1">
                  <a:lumMod val="75000"/>
                </a:schemeClr>
              </a:solidFill>
              <a:latin typeface="+mn-lt"/>
              <a:cs typeface="Arial" charset="0"/>
            </a:endParaRPr>
          </a:p>
          <a:p>
            <a:pPr algn="just">
              <a:buFont typeface="Courier New" pitchFamily="49" charset="0"/>
              <a:buChar char="o"/>
              <a:defRPr/>
            </a:pPr>
            <a:endParaRPr lang="el-GR" dirty="0">
              <a:solidFill>
                <a:schemeClr val="accent1">
                  <a:lumMod val="75000"/>
                </a:schemeClr>
              </a:solidFill>
              <a:latin typeface="+mn-lt"/>
              <a:cs typeface="Arial" charset="0"/>
            </a:endParaRPr>
          </a:p>
          <a:p>
            <a:pPr algn="just">
              <a:buFont typeface="Courier New" pitchFamily="49" charset="0"/>
              <a:buChar char="o"/>
              <a:defRPr/>
            </a:pPr>
            <a:r>
              <a:rPr lang="el-GR" dirty="0">
                <a:solidFill>
                  <a:schemeClr val="accent1">
                    <a:lumMod val="75000"/>
                  </a:schemeClr>
                </a:solidFill>
                <a:latin typeface="+mn-lt"/>
                <a:cs typeface="Arial" charset="0"/>
              </a:rPr>
              <a:t> Αφορά σε μία σειρά δράσεων που υποστηρίζουν την επίτευξη ενός τελικού σκοπού, ο οποίος έχει προκύψει ως το αποτέλεσμα κατάλληλων κοινών διεργασιών και αποφάσεων. </a:t>
            </a:r>
          </a:p>
          <a:p>
            <a:pPr algn="just">
              <a:buFont typeface="Courier New" pitchFamily="49" charset="0"/>
              <a:buChar char="o"/>
              <a:defRPr/>
            </a:pPr>
            <a:endParaRPr lang="el-GR" dirty="0">
              <a:solidFill>
                <a:schemeClr val="accent1">
                  <a:lumMod val="75000"/>
                </a:schemeClr>
              </a:solidFill>
              <a:latin typeface="+mn-lt"/>
              <a:cs typeface="Arial" charset="0"/>
            </a:endParaRPr>
          </a:p>
          <a:p>
            <a:pPr algn="just">
              <a:buFont typeface="Courier New" pitchFamily="49" charset="0"/>
              <a:buChar char="o"/>
              <a:defRPr/>
            </a:pPr>
            <a:endParaRPr lang="el-GR" dirty="0">
              <a:solidFill>
                <a:schemeClr val="accent1">
                  <a:lumMod val="75000"/>
                </a:schemeClr>
              </a:solidFill>
              <a:latin typeface="+mn-lt"/>
              <a:cs typeface="Arial" charset="0"/>
            </a:endParaRPr>
          </a:p>
          <a:p>
            <a:pPr algn="just">
              <a:buFont typeface="Courier New" pitchFamily="49" charset="0"/>
              <a:buChar char="o"/>
              <a:defRPr/>
            </a:pPr>
            <a:endParaRPr lang="el-GR" dirty="0">
              <a:solidFill>
                <a:schemeClr val="accent1">
                  <a:lumMod val="75000"/>
                </a:schemeClr>
              </a:solidFill>
              <a:latin typeface="+mn-lt"/>
              <a:cs typeface="Arial" charset="0"/>
            </a:endParaRPr>
          </a:p>
          <a:p>
            <a:pPr algn="just">
              <a:buFont typeface="Courier New" pitchFamily="49" charset="0"/>
              <a:buChar char="o"/>
              <a:defRPr/>
            </a:pPr>
            <a:r>
              <a:rPr lang="el-GR" dirty="0">
                <a:solidFill>
                  <a:schemeClr val="accent1">
                    <a:lumMod val="75000"/>
                  </a:schemeClr>
                </a:solidFill>
                <a:latin typeface="+mn-lt"/>
                <a:cs typeface="Arial" charset="0"/>
              </a:rPr>
              <a:t> Οι δράσεις στοχεύουν στην αυτονόμηση και την κοινωνικοποίηση των ατόμων. </a:t>
            </a:r>
          </a:p>
          <a:p>
            <a:pPr algn="just">
              <a:buFont typeface="Courier New" pitchFamily="49" charset="0"/>
              <a:buChar char="o"/>
              <a:defRPr/>
            </a:pPr>
            <a:endParaRPr lang="el-GR" dirty="0">
              <a:solidFill>
                <a:schemeClr val="accent1">
                  <a:lumMod val="75000"/>
                </a:schemeClr>
              </a:solidFill>
              <a:latin typeface="+mn-lt"/>
              <a:cs typeface="Arial" charset="0"/>
            </a:endParaRPr>
          </a:p>
          <a:p>
            <a:pPr algn="just">
              <a:buFont typeface="Courier New" pitchFamily="49" charset="0"/>
              <a:buChar char="o"/>
              <a:defRPr/>
            </a:pPr>
            <a:endParaRPr lang="el-GR" dirty="0">
              <a:solidFill>
                <a:schemeClr val="accent1">
                  <a:lumMod val="75000"/>
                </a:schemeClr>
              </a:solidFill>
              <a:latin typeface="+mn-lt"/>
              <a:cs typeface="Arial" charset="0"/>
            </a:endParaRPr>
          </a:p>
          <a:p>
            <a:pPr algn="just">
              <a:buFont typeface="Courier New" pitchFamily="49" charset="0"/>
              <a:buChar char="o"/>
              <a:defRPr/>
            </a:pPr>
            <a:endParaRPr lang="el-GR" dirty="0">
              <a:solidFill>
                <a:schemeClr val="accent1">
                  <a:lumMod val="75000"/>
                </a:schemeClr>
              </a:solidFill>
              <a:latin typeface="+mn-lt"/>
              <a:cs typeface="Arial" charset="0"/>
            </a:endParaRPr>
          </a:p>
          <a:p>
            <a:pPr algn="just">
              <a:buFont typeface="Courier New" pitchFamily="49" charset="0"/>
              <a:buChar char="o"/>
              <a:defRPr/>
            </a:pPr>
            <a:r>
              <a:rPr lang="el-GR" dirty="0">
                <a:solidFill>
                  <a:schemeClr val="accent1">
                    <a:lumMod val="75000"/>
                  </a:schemeClr>
                </a:solidFill>
                <a:latin typeface="+mn-lt"/>
                <a:cs typeface="Arial" charset="0"/>
              </a:rPr>
              <a:t> Η </a:t>
            </a:r>
            <a:r>
              <a:rPr lang="el-GR" dirty="0" err="1">
                <a:solidFill>
                  <a:schemeClr val="accent1">
                    <a:lumMod val="75000"/>
                  </a:schemeClr>
                </a:solidFill>
                <a:latin typeface="+mn-lt"/>
                <a:cs typeface="Arial" charset="0"/>
              </a:rPr>
              <a:t>κοινωνικοπολιτισμική</a:t>
            </a:r>
            <a:r>
              <a:rPr lang="el-GR" dirty="0">
                <a:solidFill>
                  <a:schemeClr val="accent1">
                    <a:lumMod val="75000"/>
                  </a:schemeClr>
                </a:solidFill>
                <a:latin typeface="+mn-lt"/>
                <a:cs typeface="Arial" charset="0"/>
              </a:rPr>
              <a:t> εμψύχωση προσδίδει στον όρο την έννοια της κοινωνικής αλλαγής, η οποία λαμβάνει χώρα μέσα από μία σειρά διαλεκτικών και κυκλικών διεργασιών, μία συνεχή και δημιουργική αλληλεπίδραση μεταξύ των ατόμων που συμμετέχουν στη συγκεκριμένη δράση</a:t>
            </a:r>
          </a:p>
          <a:p>
            <a:pPr algn="just">
              <a:buFont typeface="Courier New" pitchFamily="49" charset="0"/>
              <a:buChar char="o"/>
              <a:defRPr/>
            </a:pPr>
            <a:endParaRPr lang="el-GR" dirty="0">
              <a:solidFill>
                <a:schemeClr val="accent1">
                  <a:lumMod val="75000"/>
                </a:schemeClr>
              </a:solidFill>
              <a:latin typeface="Arial" charset="0"/>
              <a:cs typeface="Arial" charset="0"/>
            </a:endParaRPr>
          </a:p>
          <a:p>
            <a:pPr algn="just">
              <a:buFont typeface="Courier New" pitchFamily="49" charset="0"/>
              <a:buChar char="o"/>
              <a:defRPr/>
            </a:pPr>
            <a:endParaRPr lang="el-GR" dirty="0">
              <a:solidFill>
                <a:schemeClr val="accent1">
                  <a:lumMod val="75000"/>
                </a:schemeClr>
              </a:solidFill>
              <a:latin typeface="Arial" charset="0"/>
              <a:cs typeface="Arial" charset="0"/>
            </a:endParaRPr>
          </a:p>
          <a:p>
            <a:pPr algn="just">
              <a:defRPr/>
            </a:pPr>
            <a:endParaRPr lang="el-GR" dirty="0">
              <a:solidFill>
                <a:schemeClr val="accent1">
                  <a:lumMod val="75000"/>
                </a:schemeClr>
              </a:solidFill>
              <a:latin typeface="Arial" charset="0"/>
              <a:cs typeface="Arial" charset="0"/>
            </a:endParaRPr>
          </a:p>
          <a:p>
            <a:pPr algn="just">
              <a:defRPr/>
            </a:pPr>
            <a:endParaRPr lang="el-GR" dirty="0">
              <a:solidFill>
                <a:schemeClr val="accent1">
                  <a:lumMod val="75000"/>
                </a:schemeClr>
              </a:solidFill>
              <a:latin typeface="Arial" charset="0"/>
              <a:cs typeface="Arial" charset="0"/>
            </a:endParaRPr>
          </a:p>
          <a:p>
            <a:pPr algn="just">
              <a:defRPr/>
            </a:pPr>
            <a:r>
              <a:rPr lang="el-GR" dirty="0">
                <a:solidFill>
                  <a:schemeClr val="accent1">
                    <a:lumMod val="75000"/>
                  </a:schemeClr>
                </a:solidFill>
                <a:latin typeface="Arial" charset="0"/>
                <a:cs typeface="Arial"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a:extLst>
              <a:ext uri="{FF2B5EF4-FFF2-40B4-BE49-F238E27FC236}">
                <a16:creationId xmlns:a16="http://schemas.microsoft.com/office/drawing/2014/main" id="{D5B275F6-4E5F-A453-DCC8-2DBFB362A46C}"/>
              </a:ext>
            </a:extLst>
          </p:cNvPr>
          <p:cNvSpPr txBox="1"/>
          <p:nvPr/>
        </p:nvSpPr>
        <p:spPr>
          <a:xfrm>
            <a:off x="428625" y="1214438"/>
            <a:ext cx="8001000" cy="2246312"/>
          </a:xfrm>
          <a:prstGeom prst="rect">
            <a:avLst/>
          </a:prstGeom>
          <a:noFill/>
        </p:spPr>
        <p:txBody>
          <a:bodyPr>
            <a:spAutoFit/>
          </a:bodyPr>
          <a:lstStyle/>
          <a:p>
            <a:pPr algn="just">
              <a:defRPr/>
            </a:pPr>
            <a:r>
              <a:rPr lang="el-GR" sz="2000" dirty="0">
                <a:solidFill>
                  <a:schemeClr val="accent1">
                    <a:lumMod val="75000"/>
                  </a:schemeClr>
                </a:solidFill>
                <a:latin typeface="+mn-lt"/>
                <a:cs typeface="Arial" charset="0"/>
              </a:rPr>
              <a:t>Μέσω της </a:t>
            </a:r>
            <a:r>
              <a:rPr lang="el-GR" sz="2000" dirty="0" err="1">
                <a:solidFill>
                  <a:schemeClr val="accent1">
                    <a:lumMod val="75000"/>
                  </a:schemeClr>
                </a:solidFill>
                <a:latin typeface="+mn-lt"/>
                <a:cs typeface="Arial" charset="0"/>
              </a:rPr>
              <a:t>κοινωνικοπολιτισμικής</a:t>
            </a:r>
            <a:r>
              <a:rPr lang="el-GR" sz="2000" dirty="0">
                <a:solidFill>
                  <a:schemeClr val="accent1">
                    <a:lumMod val="75000"/>
                  </a:schemeClr>
                </a:solidFill>
                <a:latin typeface="+mn-lt"/>
                <a:cs typeface="Arial" charset="0"/>
              </a:rPr>
              <a:t> εμψύχωσης οι συμμετέχοντες επωφελούνται τόσο από τις ίδιες τις δραστηριότητες που οργανώνει ο εμψυχωτής, όσο και από την προσωπική ανάπτυξη και την ενδυνάμωση των κοινωνικών τους δικτύων.  Αυτό το είδος της εμψύχωσης επιτρέπει την ανάπτυξη συνεργατικών μορφών δράσης και κοινωνικών σχέσεων μεταξύ των συμμετεχόντων, ενώ ταυτόχρονα συμβάλλει στην προαγωγή της αυτονομίας τους.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a:extLst>
              <a:ext uri="{FF2B5EF4-FFF2-40B4-BE49-F238E27FC236}">
                <a16:creationId xmlns:a16="http://schemas.microsoft.com/office/drawing/2014/main" id="{648D0747-AFCB-80E4-FB34-96F679C2C9A2}"/>
              </a:ext>
            </a:extLst>
          </p:cNvPr>
          <p:cNvSpPr txBox="1"/>
          <p:nvPr/>
        </p:nvSpPr>
        <p:spPr>
          <a:xfrm>
            <a:off x="714375" y="1143000"/>
            <a:ext cx="8215313" cy="5200650"/>
          </a:xfrm>
          <a:prstGeom prst="rect">
            <a:avLst/>
          </a:prstGeom>
          <a:noFill/>
        </p:spPr>
        <p:txBody>
          <a:bodyPr>
            <a:spAutoFit/>
          </a:bodyPr>
          <a:lstStyle/>
          <a:p>
            <a:pPr>
              <a:defRPr/>
            </a:pPr>
            <a:r>
              <a:rPr lang="el-GR" sz="2000" dirty="0">
                <a:solidFill>
                  <a:schemeClr val="accent1">
                    <a:lumMod val="75000"/>
                  </a:schemeClr>
                </a:solidFill>
                <a:latin typeface="+mn-lt"/>
                <a:cs typeface="Arial" charset="0"/>
              </a:rPr>
              <a:t>Οι μέθοδοι που χρησιμοποιεί η εμψύχωση είναι:</a:t>
            </a:r>
          </a:p>
          <a:p>
            <a:pPr>
              <a:defRPr/>
            </a:pPr>
            <a:endParaRPr lang="el-GR" sz="2000" dirty="0">
              <a:solidFill>
                <a:schemeClr val="accent1">
                  <a:lumMod val="75000"/>
                </a:schemeClr>
              </a:solidFill>
              <a:latin typeface="+mn-lt"/>
              <a:cs typeface="Arial" charset="0"/>
            </a:endParaRPr>
          </a:p>
          <a:p>
            <a:pPr>
              <a:defRPr/>
            </a:pPr>
            <a:r>
              <a:rPr lang="el-GR" sz="2000" dirty="0">
                <a:solidFill>
                  <a:schemeClr val="accent1">
                    <a:lumMod val="75000"/>
                  </a:schemeClr>
                </a:solidFill>
                <a:latin typeface="+mn-lt"/>
                <a:cs typeface="Arial" charset="0"/>
              </a:rPr>
              <a:t>α) Η συμβουλευτική</a:t>
            </a:r>
          </a:p>
          <a:p>
            <a:pPr>
              <a:defRPr/>
            </a:pPr>
            <a:endParaRPr lang="el-GR" sz="2000" dirty="0">
              <a:solidFill>
                <a:schemeClr val="accent1">
                  <a:lumMod val="75000"/>
                </a:schemeClr>
              </a:solidFill>
              <a:latin typeface="+mn-lt"/>
              <a:cs typeface="Arial" charset="0"/>
            </a:endParaRPr>
          </a:p>
          <a:p>
            <a:pPr algn="just">
              <a:defRPr/>
            </a:pPr>
            <a:r>
              <a:rPr lang="el-GR" sz="2000" dirty="0">
                <a:solidFill>
                  <a:schemeClr val="accent1">
                    <a:lumMod val="75000"/>
                  </a:schemeClr>
                </a:solidFill>
                <a:latin typeface="+mn-lt"/>
                <a:cs typeface="Arial" charset="0"/>
              </a:rPr>
              <a:t>β) Η επικοινωνιακή εμψύχωση, ως αφύπνιση ενδιαφερόντων, συνειδητοποίηση ικανοτήτων, βελτίωση της κοινωνικής παρατήρησης, ανάπτυξη πρωτοβουλιών </a:t>
            </a:r>
            <a:r>
              <a:rPr lang="el-GR" sz="2000" dirty="0" err="1">
                <a:solidFill>
                  <a:schemeClr val="accent1">
                    <a:lumMod val="75000"/>
                  </a:schemeClr>
                </a:solidFill>
                <a:latin typeface="+mn-lt"/>
                <a:cs typeface="Arial" charset="0"/>
              </a:rPr>
              <a:t>κ.α</a:t>
            </a:r>
            <a:endParaRPr lang="el-GR" sz="2000" dirty="0">
              <a:solidFill>
                <a:schemeClr val="accent1">
                  <a:lumMod val="75000"/>
                </a:schemeClr>
              </a:solidFill>
              <a:latin typeface="+mn-lt"/>
              <a:cs typeface="Arial" charset="0"/>
            </a:endParaRPr>
          </a:p>
          <a:p>
            <a:pPr algn="just">
              <a:defRPr/>
            </a:pPr>
            <a:endParaRPr lang="el-GR" sz="2000" dirty="0">
              <a:solidFill>
                <a:schemeClr val="accent1">
                  <a:lumMod val="75000"/>
                </a:schemeClr>
              </a:solidFill>
              <a:latin typeface="+mn-lt"/>
              <a:cs typeface="Arial" charset="0"/>
            </a:endParaRPr>
          </a:p>
          <a:p>
            <a:pPr algn="just">
              <a:defRPr/>
            </a:pPr>
            <a:r>
              <a:rPr lang="el-GR" sz="2000" dirty="0">
                <a:solidFill>
                  <a:schemeClr val="accent1">
                    <a:lumMod val="75000"/>
                  </a:schemeClr>
                </a:solidFill>
                <a:latin typeface="+mn-lt"/>
                <a:cs typeface="Arial" charset="0"/>
              </a:rPr>
              <a:t>γ) Ο συμμετοχικός σχεδιασμός ως ανάλυση καταστάσεων, ανάλυση αναγκών, </a:t>
            </a:r>
            <a:r>
              <a:rPr lang="el-GR" sz="2000" dirty="0" err="1">
                <a:solidFill>
                  <a:schemeClr val="accent1">
                    <a:lumMod val="75000"/>
                  </a:schemeClr>
                </a:solidFill>
                <a:latin typeface="+mn-lt"/>
                <a:cs typeface="Arial" charset="0"/>
              </a:rPr>
              <a:t>σκοποθεσία</a:t>
            </a:r>
            <a:r>
              <a:rPr lang="el-GR" sz="2000" dirty="0">
                <a:solidFill>
                  <a:schemeClr val="accent1">
                    <a:lumMod val="75000"/>
                  </a:schemeClr>
                </a:solidFill>
                <a:latin typeface="+mn-lt"/>
                <a:cs typeface="Arial" charset="0"/>
              </a:rPr>
              <a:t>, επιλογή μεθόδων και τρόπων ελέγχου της αποτελεσματικότητας. Συμβάλλει στη διεύρυνση των ευκαιριών συμμετοχής και βοηθά στην απόκτηση εμπειριών ατομικής δράσης στα πλαίσια συλλογικών ενεργειών.   </a:t>
            </a:r>
          </a:p>
          <a:p>
            <a:pPr>
              <a:defRPr/>
            </a:pPr>
            <a:endParaRPr lang="el-GR" dirty="0">
              <a:solidFill>
                <a:schemeClr val="accent1">
                  <a:lumMod val="75000"/>
                </a:schemeClr>
              </a:solidFill>
              <a:latin typeface="Arial" charset="0"/>
              <a:cs typeface="Arial" charset="0"/>
            </a:endParaRPr>
          </a:p>
          <a:p>
            <a:pPr>
              <a:defRPr/>
            </a:pPr>
            <a:endParaRPr lang="el-GR" dirty="0">
              <a:solidFill>
                <a:schemeClr val="accent1">
                  <a:lumMod val="75000"/>
                </a:schemeClr>
              </a:solidFill>
              <a:latin typeface="Arial" charset="0"/>
              <a:cs typeface="Arial" charset="0"/>
            </a:endParaRPr>
          </a:p>
          <a:p>
            <a:pPr>
              <a:defRPr/>
            </a:pPr>
            <a:endParaRPr lang="el-GR" dirty="0">
              <a:solidFill>
                <a:schemeClr val="accent1">
                  <a:lumMod val="75000"/>
                </a:schemeClr>
              </a:solidFill>
              <a:latin typeface="Arial" charset="0"/>
              <a:cs typeface="Arial" charset="0"/>
            </a:endParaRPr>
          </a:p>
          <a:p>
            <a:pPr>
              <a:defRPr/>
            </a:pPr>
            <a:endParaRPr lang="el-GR" dirty="0">
              <a:solidFill>
                <a:schemeClr val="accent1">
                  <a:lumMod val="75000"/>
                </a:schemeClr>
              </a:solidFill>
              <a:latin typeface="Arial" charset="0"/>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a:extLst>
              <a:ext uri="{FF2B5EF4-FFF2-40B4-BE49-F238E27FC236}">
                <a16:creationId xmlns:a16="http://schemas.microsoft.com/office/drawing/2014/main" id="{8DDBBA68-70F7-EDA1-9AEF-A3492D7779CD}"/>
              </a:ext>
            </a:extLst>
          </p:cNvPr>
          <p:cNvSpPr txBox="1"/>
          <p:nvPr/>
        </p:nvSpPr>
        <p:spPr>
          <a:xfrm>
            <a:off x="714375" y="1000125"/>
            <a:ext cx="7929563" cy="3416300"/>
          </a:xfrm>
          <a:prstGeom prst="rect">
            <a:avLst/>
          </a:prstGeom>
          <a:noFill/>
        </p:spPr>
        <p:txBody>
          <a:bodyPr>
            <a:spAutoFit/>
          </a:bodyPr>
          <a:lstStyle/>
          <a:p>
            <a:pPr algn="just">
              <a:defRPr/>
            </a:pPr>
            <a:r>
              <a:rPr lang="el-GR" sz="2400" dirty="0">
                <a:solidFill>
                  <a:schemeClr val="accent1">
                    <a:lumMod val="75000"/>
                  </a:schemeClr>
                </a:solidFill>
                <a:latin typeface="+mn-lt"/>
                <a:cs typeface="Arial" charset="0"/>
              </a:rPr>
              <a:t>Τα μέσα της εμψύχωσης μπορεί να είναι ο χώρος και το περιβάλλον, τα υλικά και ο εξοπλισμός, η κίνηση και ο ρυθμός, οι λέξεις και οι εικόνες. Από άποψη περιεχομένων χρησιμοποιούνται οπτικά, ακουστικά, λεκτικά κινητικά, τεχνικά, </a:t>
            </a:r>
            <a:r>
              <a:rPr lang="el-GR" sz="2400" dirty="0" err="1">
                <a:solidFill>
                  <a:schemeClr val="accent1">
                    <a:lumMod val="75000"/>
                  </a:schemeClr>
                </a:solidFill>
                <a:latin typeface="+mn-lt"/>
                <a:cs typeface="Arial" charset="0"/>
              </a:rPr>
              <a:t>διαδραστικά</a:t>
            </a:r>
            <a:r>
              <a:rPr lang="el-GR" sz="2400" dirty="0">
                <a:solidFill>
                  <a:schemeClr val="accent1">
                    <a:lumMod val="75000"/>
                  </a:schemeClr>
                </a:solidFill>
                <a:latin typeface="+mn-lt"/>
                <a:cs typeface="Arial" charset="0"/>
              </a:rPr>
              <a:t> και οικολογικά μέσα.  </a:t>
            </a:r>
          </a:p>
          <a:p>
            <a:pPr algn="just">
              <a:defRPr/>
            </a:pPr>
            <a:endParaRPr lang="el-GR" sz="2400" dirty="0">
              <a:solidFill>
                <a:schemeClr val="accent1">
                  <a:lumMod val="75000"/>
                </a:schemeClr>
              </a:solidFill>
              <a:latin typeface="+mn-lt"/>
              <a:cs typeface="Arial" charset="0"/>
            </a:endParaRPr>
          </a:p>
          <a:p>
            <a:pPr algn="just">
              <a:defRPr/>
            </a:pPr>
            <a:r>
              <a:rPr lang="el-GR" sz="2400" dirty="0">
                <a:solidFill>
                  <a:schemeClr val="accent1">
                    <a:lumMod val="75000"/>
                  </a:schemeClr>
                </a:solidFill>
                <a:latin typeface="+mn-lt"/>
                <a:cs typeface="Arial" charset="0"/>
              </a:rPr>
              <a:t>Η αποτελεσματικότητά της ελέγχεται από τις ομαδικές συζητήσεις, τη συμμετοχική παρατήρηση, την ανατροφοδότηση, ερωτηματολόγια κ.α.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AE380734-1CDB-8B19-9EA6-58DD74452A72}"/>
              </a:ext>
            </a:extLst>
          </p:cNvPr>
          <p:cNvSpPr>
            <a:spLocks noGrp="1"/>
          </p:cNvSpPr>
          <p:nvPr>
            <p:ph type="title"/>
          </p:nvPr>
        </p:nvSpPr>
        <p:spPr>
          <a:xfrm>
            <a:off x="357188" y="2500313"/>
            <a:ext cx="8229600" cy="1143000"/>
          </a:xfrm>
        </p:spPr>
        <p:txBody>
          <a:bodyPr rtlCol="0">
            <a:normAutofit fontScale="90000"/>
          </a:bodyPr>
          <a:lstStyle/>
          <a:p>
            <a:pPr eaLnBrk="1" fontAlgn="auto" hangingPunct="1">
              <a:spcAft>
                <a:spcPts val="0"/>
              </a:spcAft>
              <a:defRPr/>
            </a:pPr>
            <a:r>
              <a:rPr lang="el-GR" dirty="0">
                <a:solidFill>
                  <a:schemeClr val="accent1">
                    <a:lumMod val="75000"/>
                  </a:schemeClr>
                </a:solidFill>
              </a:rPr>
              <a:t>Τι είναι τελικά η εμψύχωση;  </a:t>
            </a:r>
            <a:br>
              <a:rPr lang="el-GR" dirty="0">
                <a:solidFill>
                  <a:schemeClr val="accent1">
                    <a:lumMod val="75000"/>
                  </a:schemeClr>
                </a:solidFill>
              </a:rPr>
            </a:br>
            <a:endParaRPr lang="el-GR" dirty="0">
              <a:solidFill>
                <a:schemeClr val="accent1">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TextBox">
            <a:extLst>
              <a:ext uri="{FF2B5EF4-FFF2-40B4-BE49-F238E27FC236}">
                <a16:creationId xmlns:a16="http://schemas.microsoft.com/office/drawing/2014/main" id="{DA24BFCE-C4B3-020E-666F-4B632D8B8167}"/>
              </a:ext>
            </a:extLst>
          </p:cNvPr>
          <p:cNvSpPr txBox="1">
            <a:spLocks noChangeArrowheads="1"/>
          </p:cNvSpPr>
          <p:nvPr/>
        </p:nvSpPr>
        <p:spPr bwMode="auto">
          <a:xfrm>
            <a:off x="857250" y="1643063"/>
            <a:ext cx="7786688" cy="3140075"/>
          </a:xfrm>
          <a:prstGeom prst="rect">
            <a:avLst/>
          </a:prstGeom>
          <a:noFill/>
          <a:ln w="9525">
            <a:noFill/>
            <a:miter lim="800000"/>
            <a:headEnd/>
            <a:tailEnd/>
          </a:ln>
        </p:spPr>
        <p:txBody>
          <a:bodyPr>
            <a:spAutoFit/>
          </a:bodyPr>
          <a:lstStyle/>
          <a:p>
            <a:pPr algn="ctr">
              <a:defRPr/>
            </a:pPr>
            <a:endParaRPr lang="el-GR" dirty="0">
              <a:latin typeface="Calibri" pitchFamily="34" charset="0"/>
              <a:cs typeface="Arial" charset="0"/>
            </a:endParaRPr>
          </a:p>
          <a:p>
            <a:pPr algn="just">
              <a:buFont typeface="Wingdings" pitchFamily="2" charset="2"/>
              <a:buChar char="ü"/>
              <a:defRPr/>
            </a:pPr>
            <a:r>
              <a:rPr lang="el-GR" sz="2000" dirty="0">
                <a:solidFill>
                  <a:schemeClr val="accent1">
                    <a:lumMod val="75000"/>
                  </a:schemeClr>
                </a:solidFill>
                <a:latin typeface="Calibri" pitchFamily="34" charset="0"/>
                <a:cs typeface="Arial" charset="0"/>
              </a:rPr>
              <a:t>Σύμφωνα με την ετυμολογική προσέγγιση της λέξης, εμψύχωση είναι η διαδικασία κατά την οποία δίνεται η πρώτη πνοή (Μπαμπινιώτης, 2011).</a:t>
            </a:r>
          </a:p>
          <a:p>
            <a:pPr algn="just">
              <a:defRPr/>
            </a:pPr>
            <a:endParaRPr lang="el-GR" sz="2000" dirty="0">
              <a:solidFill>
                <a:schemeClr val="accent1">
                  <a:lumMod val="75000"/>
                </a:schemeClr>
              </a:solidFill>
              <a:latin typeface="Calibri" pitchFamily="34" charset="0"/>
              <a:cs typeface="Arial" charset="0"/>
            </a:endParaRPr>
          </a:p>
          <a:p>
            <a:pPr algn="just">
              <a:defRPr/>
            </a:pPr>
            <a:endParaRPr lang="el-GR" sz="2000" dirty="0">
              <a:solidFill>
                <a:schemeClr val="accent1">
                  <a:lumMod val="75000"/>
                </a:schemeClr>
              </a:solidFill>
              <a:latin typeface="Calibri" pitchFamily="34" charset="0"/>
              <a:cs typeface="Arial" charset="0"/>
            </a:endParaRPr>
          </a:p>
          <a:p>
            <a:pPr algn="just">
              <a:defRPr/>
            </a:pPr>
            <a:endParaRPr lang="el-GR" sz="2000" dirty="0">
              <a:solidFill>
                <a:schemeClr val="accent1">
                  <a:lumMod val="75000"/>
                </a:schemeClr>
              </a:solidFill>
              <a:latin typeface="Calibri" pitchFamily="34" charset="0"/>
              <a:cs typeface="Arial" charset="0"/>
            </a:endParaRPr>
          </a:p>
          <a:p>
            <a:pPr algn="just">
              <a:defRPr/>
            </a:pPr>
            <a:endParaRPr lang="el-GR" sz="2000" dirty="0">
              <a:solidFill>
                <a:schemeClr val="accent1">
                  <a:lumMod val="75000"/>
                </a:schemeClr>
              </a:solidFill>
              <a:latin typeface="Calibri" pitchFamily="34" charset="0"/>
              <a:cs typeface="Arial" charset="0"/>
            </a:endParaRPr>
          </a:p>
          <a:p>
            <a:pPr algn="just">
              <a:defRPr/>
            </a:pPr>
            <a:endParaRPr lang="el-GR" sz="2000" dirty="0">
              <a:solidFill>
                <a:schemeClr val="accent1">
                  <a:lumMod val="75000"/>
                </a:schemeClr>
              </a:solidFill>
              <a:latin typeface="Calibri" pitchFamily="34" charset="0"/>
              <a:cs typeface="Arial" charset="0"/>
            </a:endParaRPr>
          </a:p>
          <a:p>
            <a:pPr algn="just">
              <a:buFont typeface="Wingdings" pitchFamily="2" charset="2"/>
              <a:buChar char="ü"/>
              <a:defRPr/>
            </a:pPr>
            <a:r>
              <a:rPr lang="el-GR" sz="2000" dirty="0">
                <a:solidFill>
                  <a:schemeClr val="accent1">
                    <a:lumMod val="75000"/>
                  </a:schemeClr>
                </a:solidFill>
                <a:latin typeface="Calibri" pitchFamily="34" charset="0"/>
                <a:cs typeface="Arial" charset="0"/>
              </a:rPr>
              <a:t> Ο Πλάτωνας στην Πολιτεία έκανε λόγο για «</a:t>
            </a:r>
            <a:r>
              <a:rPr lang="el-GR" sz="2000" dirty="0" err="1">
                <a:solidFill>
                  <a:schemeClr val="accent1">
                    <a:lumMod val="75000"/>
                  </a:schemeClr>
                </a:solidFill>
                <a:latin typeface="Calibri" pitchFamily="34" charset="0"/>
                <a:cs typeface="Arial" charset="0"/>
              </a:rPr>
              <a:t>τριμέρεια</a:t>
            </a:r>
            <a:r>
              <a:rPr lang="el-GR" sz="2000" dirty="0">
                <a:solidFill>
                  <a:schemeClr val="accent1">
                    <a:lumMod val="75000"/>
                  </a:schemeClr>
                </a:solidFill>
                <a:latin typeface="Calibri" pitchFamily="34" charset="0"/>
                <a:cs typeface="Arial" charset="0"/>
              </a:rPr>
              <a:t>» της ψυχής, το Λογιστικό, το Θυμοειδές και το Επιθυμητικό.</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TextBox">
            <a:extLst>
              <a:ext uri="{FF2B5EF4-FFF2-40B4-BE49-F238E27FC236}">
                <a16:creationId xmlns:a16="http://schemas.microsoft.com/office/drawing/2014/main" id="{1C106FE3-0E40-9D12-7673-3F4C74AE835D}"/>
              </a:ext>
            </a:extLst>
          </p:cNvPr>
          <p:cNvSpPr txBox="1">
            <a:spLocks noChangeArrowheads="1"/>
          </p:cNvSpPr>
          <p:nvPr/>
        </p:nvSpPr>
        <p:spPr bwMode="auto">
          <a:xfrm>
            <a:off x="785813" y="1357313"/>
            <a:ext cx="7858125" cy="3786187"/>
          </a:xfrm>
          <a:prstGeom prst="rect">
            <a:avLst/>
          </a:prstGeom>
          <a:noFill/>
          <a:ln w="9525">
            <a:noFill/>
            <a:miter lim="800000"/>
            <a:headEnd/>
            <a:tailEnd/>
          </a:ln>
        </p:spPr>
        <p:txBody>
          <a:bodyPr>
            <a:spAutoFit/>
          </a:bodyPr>
          <a:lstStyle/>
          <a:p>
            <a:pPr algn="just">
              <a:buFont typeface="Wingdings" pitchFamily="2" charset="2"/>
              <a:buChar char="ü"/>
              <a:defRPr/>
            </a:pPr>
            <a:r>
              <a:rPr lang="el-GR" sz="2000" dirty="0">
                <a:solidFill>
                  <a:schemeClr val="accent1">
                    <a:lumMod val="75000"/>
                  </a:schemeClr>
                </a:solidFill>
                <a:latin typeface="Calibri" pitchFamily="34" charset="0"/>
                <a:cs typeface="Arial" charset="0"/>
              </a:rPr>
              <a:t>Ο όρος εμψύχωση έχει χρησιμοποιηθεί από πολλούς επιστημονικούς και καλλιτεχνικούς κλάδους.</a:t>
            </a:r>
          </a:p>
          <a:p>
            <a:pPr algn="just">
              <a:buFont typeface="Wingdings" pitchFamily="2" charset="2"/>
              <a:buChar char="ü"/>
              <a:defRPr/>
            </a:pPr>
            <a:endParaRPr lang="el-GR" sz="2000" dirty="0">
              <a:solidFill>
                <a:schemeClr val="accent1">
                  <a:lumMod val="75000"/>
                </a:schemeClr>
              </a:solidFill>
              <a:latin typeface="Calibri" pitchFamily="34" charset="0"/>
              <a:cs typeface="Arial" charset="0"/>
            </a:endParaRPr>
          </a:p>
          <a:p>
            <a:pPr algn="just">
              <a:buFont typeface="Wingdings" pitchFamily="2" charset="2"/>
              <a:buChar char="ü"/>
              <a:defRPr/>
            </a:pPr>
            <a:endParaRPr lang="el-GR" sz="2000" dirty="0">
              <a:solidFill>
                <a:schemeClr val="accent1">
                  <a:lumMod val="75000"/>
                </a:schemeClr>
              </a:solidFill>
              <a:latin typeface="Calibri" pitchFamily="34" charset="0"/>
              <a:cs typeface="Arial" charset="0"/>
            </a:endParaRPr>
          </a:p>
          <a:p>
            <a:pPr algn="just">
              <a:defRPr/>
            </a:pPr>
            <a:endParaRPr lang="el-GR" sz="2000" dirty="0">
              <a:solidFill>
                <a:schemeClr val="accent1">
                  <a:lumMod val="75000"/>
                </a:schemeClr>
              </a:solidFill>
              <a:latin typeface="Calibri" pitchFamily="34" charset="0"/>
              <a:cs typeface="Arial" charset="0"/>
            </a:endParaRPr>
          </a:p>
          <a:p>
            <a:pPr algn="just">
              <a:buFont typeface="Wingdings" pitchFamily="2" charset="2"/>
              <a:buChar char="ü"/>
              <a:defRPr/>
            </a:pPr>
            <a:r>
              <a:rPr lang="el-GR" sz="2000" dirty="0">
                <a:solidFill>
                  <a:schemeClr val="accent1">
                    <a:lumMod val="75000"/>
                  </a:schemeClr>
                </a:solidFill>
                <a:latin typeface="Calibri" pitchFamily="34" charset="0"/>
                <a:cs typeface="Arial" charset="0"/>
              </a:rPr>
              <a:t>Ο όρος εμψύχωση δεν περιγράφει αυτονόητα για τον καθένα κάτι συγκεκριμένο.</a:t>
            </a:r>
          </a:p>
          <a:p>
            <a:pPr algn="just">
              <a:buFont typeface="Wingdings" pitchFamily="2" charset="2"/>
              <a:buChar char="ü"/>
              <a:defRPr/>
            </a:pPr>
            <a:endParaRPr lang="el-GR" sz="2000" dirty="0">
              <a:solidFill>
                <a:schemeClr val="accent1">
                  <a:lumMod val="75000"/>
                </a:schemeClr>
              </a:solidFill>
              <a:latin typeface="Calibri" pitchFamily="34" charset="0"/>
              <a:cs typeface="Arial" charset="0"/>
            </a:endParaRPr>
          </a:p>
          <a:p>
            <a:pPr algn="just">
              <a:buFont typeface="Wingdings" pitchFamily="2" charset="2"/>
              <a:buChar char="ü"/>
              <a:defRPr/>
            </a:pPr>
            <a:endParaRPr lang="el-GR" sz="2000" dirty="0">
              <a:solidFill>
                <a:schemeClr val="accent1">
                  <a:lumMod val="75000"/>
                </a:schemeClr>
              </a:solidFill>
              <a:latin typeface="Calibri" pitchFamily="34" charset="0"/>
              <a:cs typeface="Arial" charset="0"/>
            </a:endParaRPr>
          </a:p>
          <a:p>
            <a:pPr algn="just">
              <a:buFont typeface="Wingdings" pitchFamily="2" charset="2"/>
              <a:buChar char="ü"/>
              <a:defRPr/>
            </a:pPr>
            <a:endParaRPr lang="el-GR" sz="2000" dirty="0">
              <a:solidFill>
                <a:schemeClr val="accent1">
                  <a:lumMod val="75000"/>
                </a:schemeClr>
              </a:solidFill>
              <a:latin typeface="Calibri" pitchFamily="34" charset="0"/>
              <a:cs typeface="Arial" charset="0"/>
            </a:endParaRPr>
          </a:p>
          <a:p>
            <a:pPr algn="just">
              <a:buFont typeface="Wingdings" pitchFamily="2" charset="2"/>
              <a:buChar char="ü"/>
              <a:defRPr/>
            </a:pPr>
            <a:r>
              <a:rPr lang="el-GR" sz="2000" dirty="0">
                <a:solidFill>
                  <a:schemeClr val="accent1">
                    <a:lumMod val="75000"/>
                  </a:schemeClr>
                </a:solidFill>
                <a:latin typeface="Calibri" pitchFamily="34" charset="0"/>
                <a:cs typeface="Arial" charset="0"/>
              </a:rPr>
              <a:t>Η λέξη αποκτά σημασία μόνο όταν προσδιοριστούν τα περιεχόμενα και τα χαρακτηριστικά της.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 TextBox">
            <a:extLst>
              <a:ext uri="{FF2B5EF4-FFF2-40B4-BE49-F238E27FC236}">
                <a16:creationId xmlns:a16="http://schemas.microsoft.com/office/drawing/2014/main" id="{36C8C722-1998-A20A-2822-9E0D3338AF76}"/>
              </a:ext>
            </a:extLst>
          </p:cNvPr>
          <p:cNvSpPr txBox="1">
            <a:spLocks noChangeArrowheads="1"/>
          </p:cNvSpPr>
          <p:nvPr/>
        </p:nvSpPr>
        <p:spPr bwMode="auto">
          <a:xfrm>
            <a:off x="1143000" y="1143000"/>
            <a:ext cx="6858000" cy="3540125"/>
          </a:xfrm>
          <a:prstGeom prst="rect">
            <a:avLst/>
          </a:prstGeom>
          <a:noFill/>
          <a:ln w="9525">
            <a:noFill/>
            <a:miter lim="800000"/>
            <a:headEnd/>
            <a:tailEnd/>
          </a:ln>
        </p:spPr>
        <p:txBody>
          <a:bodyPr>
            <a:spAutoFit/>
          </a:bodyPr>
          <a:lstStyle/>
          <a:p>
            <a:pPr>
              <a:defRPr/>
            </a:pPr>
            <a:r>
              <a:rPr lang="el-GR" sz="2400" dirty="0">
                <a:solidFill>
                  <a:schemeClr val="accent1">
                    <a:lumMod val="75000"/>
                  </a:schemeClr>
                </a:solidFill>
                <a:latin typeface="Calibri" pitchFamily="34" charset="0"/>
                <a:cs typeface="Arial" charset="0"/>
              </a:rPr>
              <a:t>Η εμψύχωση ως μέθοδος:</a:t>
            </a:r>
          </a:p>
          <a:p>
            <a:pPr>
              <a:defRPr/>
            </a:pPr>
            <a:endParaRPr lang="el-GR" sz="2000" dirty="0">
              <a:solidFill>
                <a:schemeClr val="accent1">
                  <a:lumMod val="75000"/>
                </a:schemeClr>
              </a:solidFill>
              <a:latin typeface="Calibri" pitchFamily="34" charset="0"/>
              <a:cs typeface="Arial" charset="0"/>
            </a:endParaRPr>
          </a:p>
          <a:p>
            <a:pPr>
              <a:defRPr/>
            </a:pPr>
            <a:endParaRPr lang="el-GR" sz="2000" dirty="0">
              <a:solidFill>
                <a:schemeClr val="accent1">
                  <a:lumMod val="75000"/>
                </a:schemeClr>
              </a:solidFill>
              <a:latin typeface="Calibri" pitchFamily="34" charset="0"/>
              <a:cs typeface="Arial" charset="0"/>
            </a:endParaRPr>
          </a:p>
          <a:p>
            <a:pPr>
              <a:defRPr/>
            </a:pPr>
            <a:endParaRPr lang="el-GR" sz="2000" dirty="0">
              <a:solidFill>
                <a:schemeClr val="accent1">
                  <a:lumMod val="75000"/>
                </a:schemeClr>
              </a:solidFill>
              <a:latin typeface="Calibri" pitchFamily="34" charset="0"/>
              <a:cs typeface="Arial" charset="0"/>
            </a:endParaRPr>
          </a:p>
          <a:p>
            <a:pPr algn="just">
              <a:buFont typeface="Courier New" pitchFamily="49" charset="0"/>
              <a:buChar char="o"/>
              <a:defRPr/>
            </a:pPr>
            <a:r>
              <a:rPr lang="el-GR" sz="2000" dirty="0">
                <a:solidFill>
                  <a:schemeClr val="accent1">
                    <a:lumMod val="75000"/>
                  </a:schemeClr>
                </a:solidFill>
                <a:latin typeface="Calibri" pitchFamily="34" charset="0"/>
                <a:cs typeface="Arial" charset="0"/>
              </a:rPr>
              <a:t> Είναι ευέλικτη διαδικασία</a:t>
            </a:r>
            <a:r>
              <a:rPr lang="en-US" sz="2000" dirty="0">
                <a:solidFill>
                  <a:schemeClr val="accent1">
                    <a:lumMod val="75000"/>
                  </a:schemeClr>
                </a:solidFill>
                <a:latin typeface="Calibri" pitchFamily="34" charset="0"/>
                <a:cs typeface="Arial" charset="0"/>
              </a:rPr>
              <a:t>.</a:t>
            </a:r>
            <a:endParaRPr lang="el-GR" sz="2000" dirty="0">
              <a:solidFill>
                <a:schemeClr val="accent1">
                  <a:lumMod val="75000"/>
                </a:schemeClr>
              </a:solidFill>
              <a:latin typeface="Calibri" pitchFamily="34" charset="0"/>
              <a:cs typeface="Arial" charset="0"/>
            </a:endParaRPr>
          </a:p>
          <a:p>
            <a:pPr algn="just">
              <a:buFont typeface="Courier New" pitchFamily="49" charset="0"/>
              <a:buChar char="o"/>
              <a:defRPr/>
            </a:pPr>
            <a:endParaRPr lang="el-GR" sz="2000" dirty="0">
              <a:solidFill>
                <a:schemeClr val="accent1">
                  <a:lumMod val="75000"/>
                </a:schemeClr>
              </a:solidFill>
              <a:latin typeface="Calibri" pitchFamily="34" charset="0"/>
              <a:cs typeface="Arial" charset="0"/>
            </a:endParaRPr>
          </a:p>
          <a:p>
            <a:pPr algn="just">
              <a:buFont typeface="Courier New" pitchFamily="49" charset="0"/>
              <a:buChar char="o"/>
              <a:defRPr/>
            </a:pPr>
            <a:r>
              <a:rPr lang="el-GR" sz="2000" dirty="0">
                <a:solidFill>
                  <a:schemeClr val="accent1">
                    <a:lumMod val="75000"/>
                  </a:schemeClr>
                </a:solidFill>
                <a:latin typeface="Calibri" pitchFamily="34" charset="0"/>
                <a:cs typeface="Arial" charset="0"/>
              </a:rPr>
              <a:t> Προσαρμόζεται στα ιδιαίτερα ενδιαφέροντα και τις επιθυμίες των συμμετεχόντων</a:t>
            </a:r>
            <a:r>
              <a:rPr lang="en-US" sz="2000" dirty="0">
                <a:solidFill>
                  <a:schemeClr val="accent1">
                    <a:lumMod val="75000"/>
                  </a:schemeClr>
                </a:solidFill>
                <a:latin typeface="Calibri" pitchFamily="34" charset="0"/>
                <a:cs typeface="Arial" charset="0"/>
              </a:rPr>
              <a:t>.</a:t>
            </a:r>
            <a:r>
              <a:rPr lang="el-GR" sz="2000" dirty="0">
                <a:solidFill>
                  <a:schemeClr val="accent1">
                    <a:lumMod val="75000"/>
                  </a:schemeClr>
                </a:solidFill>
                <a:latin typeface="Calibri" pitchFamily="34" charset="0"/>
                <a:cs typeface="Arial" charset="0"/>
              </a:rPr>
              <a:t> </a:t>
            </a:r>
          </a:p>
          <a:p>
            <a:pPr algn="just">
              <a:defRPr/>
            </a:pPr>
            <a:endParaRPr lang="el-GR" sz="2000" dirty="0">
              <a:solidFill>
                <a:schemeClr val="accent1">
                  <a:lumMod val="75000"/>
                </a:schemeClr>
              </a:solidFill>
              <a:latin typeface="Calibri" pitchFamily="34" charset="0"/>
              <a:cs typeface="Arial" charset="0"/>
            </a:endParaRPr>
          </a:p>
          <a:p>
            <a:pPr algn="just">
              <a:buFont typeface="Courier New" pitchFamily="49" charset="0"/>
              <a:buChar char="o"/>
              <a:defRPr/>
            </a:pPr>
            <a:r>
              <a:rPr lang="el-GR" sz="2000" dirty="0">
                <a:solidFill>
                  <a:schemeClr val="accent1">
                    <a:lumMod val="75000"/>
                  </a:schemeClr>
                </a:solidFill>
                <a:latin typeface="Calibri" pitchFamily="34" charset="0"/>
                <a:cs typeface="Arial" charset="0"/>
              </a:rPr>
              <a:t> Λαμβάνει υπόψη της τη διαφορετικότητα στα συναισθήματα, τις αντιλήψεις και τις συμπεριφορές (</a:t>
            </a:r>
            <a:r>
              <a:rPr lang="en-US" sz="2000" dirty="0" err="1">
                <a:solidFill>
                  <a:schemeClr val="accent1">
                    <a:lumMod val="75000"/>
                  </a:schemeClr>
                </a:solidFill>
                <a:latin typeface="Calibri" pitchFamily="34" charset="0"/>
                <a:cs typeface="Arial" charset="0"/>
              </a:rPr>
              <a:t>Michels</a:t>
            </a:r>
            <a:r>
              <a:rPr lang="en-US" sz="2000" dirty="0">
                <a:solidFill>
                  <a:schemeClr val="accent1">
                    <a:lumMod val="75000"/>
                  </a:schemeClr>
                </a:solidFill>
                <a:latin typeface="Calibri" pitchFamily="34" charset="0"/>
                <a:cs typeface="Arial" charset="0"/>
              </a:rPr>
              <a:t>, 1995).</a:t>
            </a:r>
            <a:endParaRPr lang="el-GR" sz="2000" dirty="0">
              <a:solidFill>
                <a:schemeClr val="accent1">
                  <a:lumMod val="75000"/>
                </a:schemeClr>
              </a:solidFill>
              <a:latin typeface="Calibri" pitchFamily="34" charset="0"/>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TextBox">
            <a:extLst>
              <a:ext uri="{FF2B5EF4-FFF2-40B4-BE49-F238E27FC236}">
                <a16:creationId xmlns:a16="http://schemas.microsoft.com/office/drawing/2014/main" id="{EBB3DB98-C85E-3BE9-B12B-A8BAFA64D96B}"/>
              </a:ext>
            </a:extLst>
          </p:cNvPr>
          <p:cNvSpPr txBox="1">
            <a:spLocks noChangeArrowheads="1"/>
          </p:cNvSpPr>
          <p:nvPr/>
        </p:nvSpPr>
        <p:spPr bwMode="auto">
          <a:xfrm>
            <a:off x="1285875" y="1500188"/>
            <a:ext cx="6215063" cy="3170237"/>
          </a:xfrm>
          <a:prstGeom prst="rect">
            <a:avLst/>
          </a:prstGeom>
          <a:noFill/>
          <a:ln w="9525">
            <a:noFill/>
            <a:miter lim="800000"/>
            <a:headEnd/>
            <a:tailEnd/>
          </a:ln>
        </p:spPr>
        <p:txBody>
          <a:bodyPr>
            <a:spAutoFit/>
          </a:bodyPr>
          <a:lstStyle/>
          <a:p>
            <a:pPr algn="ctr">
              <a:defRPr/>
            </a:pPr>
            <a:r>
              <a:rPr lang="el-GR" sz="2400" dirty="0">
                <a:solidFill>
                  <a:schemeClr val="bg1"/>
                </a:solidFill>
                <a:latin typeface="Calibri" pitchFamily="34" charset="0"/>
                <a:cs typeface="Arial" charset="0"/>
              </a:rPr>
              <a:t>Εμψύχωση: Ο όρος και η ιστορία του</a:t>
            </a:r>
          </a:p>
          <a:p>
            <a:pPr algn="ctr">
              <a:defRPr/>
            </a:pPr>
            <a:endParaRPr lang="el-GR" sz="2400" dirty="0">
              <a:solidFill>
                <a:schemeClr val="accent1">
                  <a:lumMod val="75000"/>
                </a:schemeClr>
              </a:solidFill>
              <a:latin typeface="Calibri" pitchFamily="34" charset="0"/>
              <a:cs typeface="Arial" charset="0"/>
            </a:endParaRPr>
          </a:p>
          <a:p>
            <a:pPr>
              <a:buFont typeface="Wingdings" pitchFamily="2" charset="2"/>
              <a:buChar char="q"/>
              <a:defRPr/>
            </a:pPr>
            <a:r>
              <a:rPr lang="el-GR" sz="2000" dirty="0">
                <a:solidFill>
                  <a:schemeClr val="accent1">
                    <a:lumMod val="75000"/>
                  </a:schemeClr>
                </a:solidFill>
                <a:latin typeface="Calibri" pitchFamily="34" charset="0"/>
                <a:cs typeface="Arial" charset="0"/>
              </a:rPr>
              <a:t> </a:t>
            </a:r>
            <a:r>
              <a:rPr lang="en-US" sz="2000" dirty="0">
                <a:solidFill>
                  <a:schemeClr val="accent1">
                    <a:lumMod val="75000"/>
                  </a:schemeClr>
                </a:solidFill>
                <a:latin typeface="Calibri" pitchFamily="34" charset="0"/>
                <a:cs typeface="Arial" charset="0"/>
              </a:rPr>
              <a:t>Animation </a:t>
            </a:r>
            <a:r>
              <a:rPr lang="el-GR" sz="2000" dirty="0">
                <a:solidFill>
                  <a:schemeClr val="accent1">
                    <a:lumMod val="75000"/>
                  </a:schemeClr>
                </a:solidFill>
                <a:latin typeface="Calibri" pitchFamily="34" charset="0"/>
                <a:cs typeface="Arial" charset="0"/>
              </a:rPr>
              <a:t>(17</a:t>
            </a:r>
            <a:r>
              <a:rPr lang="el-GR" sz="2000" baseline="30000" dirty="0">
                <a:solidFill>
                  <a:schemeClr val="accent1">
                    <a:lumMod val="75000"/>
                  </a:schemeClr>
                </a:solidFill>
                <a:latin typeface="Calibri" pitchFamily="34" charset="0"/>
                <a:cs typeface="Arial" charset="0"/>
              </a:rPr>
              <a:t>ος</a:t>
            </a:r>
            <a:r>
              <a:rPr lang="el-GR" sz="2000" dirty="0">
                <a:solidFill>
                  <a:schemeClr val="accent1">
                    <a:lumMod val="75000"/>
                  </a:schemeClr>
                </a:solidFill>
                <a:latin typeface="Calibri" pitchFamily="34" charset="0"/>
                <a:cs typeface="Arial" charset="0"/>
              </a:rPr>
              <a:t> αιώνας – Γαλλία)</a:t>
            </a:r>
          </a:p>
          <a:p>
            <a:pPr>
              <a:buFont typeface="Wingdings" pitchFamily="2" charset="2"/>
              <a:buChar char="q"/>
              <a:defRPr/>
            </a:pPr>
            <a:endParaRPr lang="el-GR" sz="2000" dirty="0">
              <a:solidFill>
                <a:schemeClr val="accent1">
                  <a:lumMod val="75000"/>
                </a:schemeClr>
              </a:solidFill>
              <a:latin typeface="Calibri" pitchFamily="34" charset="0"/>
              <a:cs typeface="Arial" charset="0"/>
            </a:endParaRPr>
          </a:p>
          <a:p>
            <a:pPr>
              <a:buFont typeface="Wingdings" pitchFamily="2" charset="2"/>
              <a:buChar char="q"/>
              <a:defRPr/>
            </a:pPr>
            <a:endParaRPr lang="el-GR" sz="2000" dirty="0">
              <a:solidFill>
                <a:schemeClr val="accent1">
                  <a:lumMod val="75000"/>
                </a:schemeClr>
              </a:solidFill>
              <a:latin typeface="Calibri" pitchFamily="34" charset="0"/>
              <a:cs typeface="Arial" charset="0"/>
            </a:endParaRPr>
          </a:p>
          <a:p>
            <a:pPr>
              <a:buFont typeface="Wingdings" pitchFamily="2" charset="2"/>
              <a:buChar char="q"/>
              <a:defRPr/>
            </a:pPr>
            <a:r>
              <a:rPr lang="el-GR" sz="2000" dirty="0">
                <a:solidFill>
                  <a:schemeClr val="accent1">
                    <a:lumMod val="75000"/>
                  </a:schemeClr>
                </a:solidFill>
                <a:latin typeface="Calibri" pitchFamily="34" charset="0"/>
                <a:cs typeface="Arial" charset="0"/>
              </a:rPr>
              <a:t> Ρίζα είναι η λατινική λέξη </a:t>
            </a:r>
            <a:r>
              <a:rPr lang="en-US" sz="2000" dirty="0">
                <a:solidFill>
                  <a:schemeClr val="accent1">
                    <a:lumMod val="75000"/>
                  </a:schemeClr>
                </a:solidFill>
                <a:latin typeface="Calibri" pitchFamily="34" charset="0"/>
                <a:cs typeface="Arial" charset="0"/>
              </a:rPr>
              <a:t>“anima” </a:t>
            </a:r>
            <a:r>
              <a:rPr lang="el-GR" sz="2000" dirty="0">
                <a:solidFill>
                  <a:schemeClr val="accent1">
                    <a:lumMod val="75000"/>
                  </a:schemeClr>
                </a:solidFill>
                <a:latin typeface="Calibri" pitchFamily="34" charset="0"/>
                <a:cs typeface="Arial" charset="0"/>
              </a:rPr>
              <a:t>(ψυχή) </a:t>
            </a:r>
          </a:p>
          <a:p>
            <a:pPr>
              <a:defRPr/>
            </a:pPr>
            <a:endParaRPr lang="el-GR" dirty="0">
              <a:latin typeface="Calibri" pitchFamily="34" charset="0"/>
              <a:cs typeface="Arial" charset="0"/>
            </a:endParaRPr>
          </a:p>
          <a:p>
            <a:pPr>
              <a:defRPr/>
            </a:pPr>
            <a:endParaRPr lang="el-GR" dirty="0">
              <a:latin typeface="Calibri" pitchFamily="34" charset="0"/>
              <a:cs typeface="Arial" charset="0"/>
            </a:endParaRPr>
          </a:p>
          <a:p>
            <a:pPr>
              <a:defRPr/>
            </a:pPr>
            <a:endParaRPr lang="el-GR" dirty="0">
              <a:latin typeface="Calibri" pitchFamily="34" charset="0"/>
              <a:cs typeface="Arial" charset="0"/>
            </a:endParaRPr>
          </a:p>
          <a:p>
            <a:pPr>
              <a:defRPr/>
            </a:pPr>
            <a:endParaRPr lang="el-GR" dirty="0">
              <a:latin typeface="Calibri" pitchFamily="34" charset="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TextBox">
            <a:extLst>
              <a:ext uri="{FF2B5EF4-FFF2-40B4-BE49-F238E27FC236}">
                <a16:creationId xmlns:a16="http://schemas.microsoft.com/office/drawing/2014/main" id="{E35FFE4F-7426-0BD7-015A-C10DA0EDFC6F}"/>
              </a:ext>
            </a:extLst>
          </p:cNvPr>
          <p:cNvSpPr txBox="1">
            <a:spLocks noChangeArrowheads="1"/>
          </p:cNvSpPr>
          <p:nvPr/>
        </p:nvSpPr>
        <p:spPr bwMode="auto">
          <a:xfrm>
            <a:off x="714375" y="1714500"/>
            <a:ext cx="7858125" cy="1938338"/>
          </a:xfrm>
          <a:prstGeom prst="rect">
            <a:avLst/>
          </a:prstGeom>
          <a:noFill/>
          <a:ln w="9525">
            <a:noFill/>
            <a:miter lim="800000"/>
            <a:headEnd/>
            <a:tailEnd/>
          </a:ln>
        </p:spPr>
        <p:txBody>
          <a:bodyPr>
            <a:spAutoFit/>
          </a:bodyPr>
          <a:lstStyle/>
          <a:p>
            <a:pPr algn="just">
              <a:defRPr/>
            </a:pPr>
            <a:r>
              <a:rPr lang="el-GR" sz="2400">
                <a:solidFill>
                  <a:schemeClr val="accent1">
                    <a:lumMod val="75000"/>
                  </a:schemeClr>
                </a:solidFill>
                <a:latin typeface="Calibri" pitchFamily="34" charset="0"/>
                <a:cs typeface="Arial" charset="0"/>
              </a:rPr>
              <a:t>Εμψύχωση είναι κάθε δραστηριότητα που, λαμβάνει υπόψη της την ψυχική κατάσταση του ανθρώπου, τον εμπνέει, του παρέχει ερεθίσματα, προωθεί και υποστηρίζει την ατομική έκφραση κατά τη διάρκεια (κυρίως) του ελεύθερου χρόνου (</a:t>
            </a:r>
            <a:r>
              <a:rPr lang="en-US" sz="2400">
                <a:solidFill>
                  <a:schemeClr val="accent1">
                    <a:lumMod val="75000"/>
                  </a:schemeClr>
                </a:solidFill>
                <a:latin typeface="Calibri" pitchFamily="34" charset="0"/>
                <a:cs typeface="Arial" charset="0"/>
              </a:rPr>
              <a:t>Bleistein, 1978).</a:t>
            </a:r>
            <a:endParaRPr lang="el-GR" sz="2400">
              <a:solidFill>
                <a:schemeClr val="accent1">
                  <a:lumMod val="75000"/>
                </a:schemeClr>
              </a:solidFill>
              <a:latin typeface="Calibri" pitchFamily="34" charset="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TextBox">
            <a:extLst>
              <a:ext uri="{FF2B5EF4-FFF2-40B4-BE49-F238E27FC236}">
                <a16:creationId xmlns:a16="http://schemas.microsoft.com/office/drawing/2014/main" id="{A7921F78-5040-9252-5180-678BEAE4421C}"/>
              </a:ext>
            </a:extLst>
          </p:cNvPr>
          <p:cNvSpPr txBox="1">
            <a:spLocks noChangeArrowheads="1"/>
          </p:cNvSpPr>
          <p:nvPr/>
        </p:nvSpPr>
        <p:spPr bwMode="auto">
          <a:xfrm>
            <a:off x="428625" y="1000125"/>
            <a:ext cx="7858125" cy="3540125"/>
          </a:xfrm>
          <a:prstGeom prst="rect">
            <a:avLst/>
          </a:prstGeom>
          <a:noFill/>
          <a:ln w="9525">
            <a:noFill/>
            <a:miter lim="800000"/>
            <a:headEnd/>
            <a:tailEnd/>
          </a:ln>
        </p:spPr>
        <p:txBody>
          <a:bodyPr>
            <a:spAutoFit/>
          </a:bodyPr>
          <a:lstStyle/>
          <a:p>
            <a:pPr algn="just">
              <a:defRPr/>
            </a:pPr>
            <a:r>
              <a:rPr lang="el-GR" sz="2800" dirty="0">
                <a:solidFill>
                  <a:schemeClr val="accent1">
                    <a:lumMod val="75000"/>
                  </a:schemeClr>
                </a:solidFill>
                <a:latin typeface="Calibri" pitchFamily="34" charset="0"/>
                <a:cs typeface="Arial" charset="0"/>
              </a:rPr>
              <a:t>Η έννοια της εμψύχωσης αναπτύχθηκε στη Γαλλία στις αρχές του 20</a:t>
            </a:r>
            <a:r>
              <a:rPr lang="el-GR" sz="2800" baseline="30000" dirty="0">
                <a:solidFill>
                  <a:schemeClr val="accent1">
                    <a:lumMod val="75000"/>
                  </a:schemeClr>
                </a:solidFill>
                <a:latin typeface="Calibri" pitchFamily="34" charset="0"/>
                <a:cs typeface="Arial" charset="0"/>
              </a:rPr>
              <a:t>ου</a:t>
            </a:r>
            <a:r>
              <a:rPr lang="el-GR" sz="2800" dirty="0">
                <a:solidFill>
                  <a:schemeClr val="accent1">
                    <a:lumMod val="75000"/>
                  </a:schemeClr>
                </a:solidFill>
                <a:latin typeface="Calibri" pitchFamily="34" charset="0"/>
                <a:cs typeface="Arial" charset="0"/>
              </a:rPr>
              <a:t> αιώνα ως απόρροια δύο παραμέτρων:</a:t>
            </a:r>
          </a:p>
          <a:p>
            <a:pPr>
              <a:defRPr/>
            </a:pPr>
            <a:endParaRPr lang="el-GR" sz="2800" dirty="0">
              <a:solidFill>
                <a:schemeClr val="accent1">
                  <a:lumMod val="75000"/>
                </a:schemeClr>
              </a:solidFill>
              <a:latin typeface="Calibri" pitchFamily="34" charset="0"/>
              <a:cs typeface="Arial" charset="0"/>
            </a:endParaRPr>
          </a:p>
          <a:p>
            <a:pPr>
              <a:defRPr/>
            </a:pPr>
            <a:r>
              <a:rPr lang="el-GR" sz="2800" dirty="0">
                <a:solidFill>
                  <a:schemeClr val="accent1">
                    <a:lumMod val="75000"/>
                  </a:schemeClr>
                </a:solidFill>
                <a:latin typeface="Calibri" pitchFamily="34" charset="0"/>
                <a:cs typeface="Arial" charset="0"/>
              </a:rPr>
              <a:t>Α) Η εκτεταμένη βιομηχανοποίηση δημιούργησε ένα νέο </a:t>
            </a:r>
            <a:r>
              <a:rPr lang="el-GR" sz="2800" dirty="0" err="1">
                <a:solidFill>
                  <a:schemeClr val="accent1">
                    <a:lumMod val="75000"/>
                  </a:schemeClr>
                </a:solidFill>
                <a:latin typeface="Calibri" pitchFamily="34" charset="0"/>
                <a:cs typeface="Arial" charset="0"/>
              </a:rPr>
              <a:t>κοινωνικοπολιτισμικό</a:t>
            </a:r>
            <a:r>
              <a:rPr lang="el-GR" sz="2800" dirty="0">
                <a:solidFill>
                  <a:schemeClr val="accent1">
                    <a:lumMod val="75000"/>
                  </a:schemeClr>
                </a:solidFill>
                <a:latin typeface="Calibri" pitchFamily="34" charset="0"/>
                <a:cs typeface="Arial" charset="0"/>
              </a:rPr>
              <a:t> χώρο</a:t>
            </a:r>
          </a:p>
          <a:p>
            <a:pPr>
              <a:defRPr/>
            </a:pPr>
            <a:endParaRPr lang="el-GR" sz="2800" dirty="0">
              <a:solidFill>
                <a:schemeClr val="accent1">
                  <a:lumMod val="75000"/>
                </a:schemeClr>
              </a:solidFill>
              <a:latin typeface="Calibri" pitchFamily="34" charset="0"/>
              <a:cs typeface="Arial" charset="0"/>
            </a:endParaRPr>
          </a:p>
          <a:p>
            <a:pPr>
              <a:defRPr/>
            </a:pPr>
            <a:r>
              <a:rPr lang="el-GR" sz="2800" dirty="0">
                <a:solidFill>
                  <a:schemeClr val="accent1">
                    <a:lumMod val="75000"/>
                  </a:schemeClr>
                </a:solidFill>
                <a:latin typeface="Calibri" pitchFamily="34" charset="0"/>
                <a:cs typeface="Arial" charset="0"/>
              </a:rPr>
              <a:t>Β) Ο διαχωρισμός της εκκλησίας από το κράτος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TextBox">
            <a:extLst>
              <a:ext uri="{FF2B5EF4-FFF2-40B4-BE49-F238E27FC236}">
                <a16:creationId xmlns:a16="http://schemas.microsoft.com/office/drawing/2014/main" id="{671E1781-8E08-887B-EA38-DFF07D54FE6A}"/>
              </a:ext>
            </a:extLst>
          </p:cNvPr>
          <p:cNvSpPr txBox="1">
            <a:spLocks noChangeArrowheads="1"/>
          </p:cNvSpPr>
          <p:nvPr/>
        </p:nvSpPr>
        <p:spPr bwMode="auto">
          <a:xfrm>
            <a:off x="1000125" y="1071563"/>
            <a:ext cx="7429500" cy="3662362"/>
          </a:xfrm>
          <a:prstGeom prst="rect">
            <a:avLst/>
          </a:prstGeom>
          <a:noFill/>
          <a:ln w="9525">
            <a:noFill/>
            <a:miter lim="800000"/>
            <a:headEnd/>
            <a:tailEnd/>
          </a:ln>
        </p:spPr>
        <p:txBody>
          <a:bodyPr>
            <a:spAutoFit/>
          </a:bodyPr>
          <a:lstStyle/>
          <a:p>
            <a:pPr>
              <a:defRPr/>
            </a:pPr>
            <a:r>
              <a:rPr lang="el-GR" sz="2800" dirty="0">
                <a:solidFill>
                  <a:schemeClr val="accent1">
                    <a:lumMod val="75000"/>
                  </a:schemeClr>
                </a:solidFill>
                <a:latin typeface="Arial" charset="0"/>
                <a:cs typeface="Arial" charset="0"/>
              </a:rPr>
              <a:t>Πεδία δράσης της εμψύχωσης:</a:t>
            </a:r>
          </a:p>
          <a:p>
            <a:pPr>
              <a:defRPr/>
            </a:pPr>
            <a:endParaRPr lang="el-GR" dirty="0">
              <a:solidFill>
                <a:schemeClr val="accent1">
                  <a:lumMod val="75000"/>
                </a:schemeClr>
              </a:solidFill>
              <a:latin typeface="Arial" charset="0"/>
              <a:cs typeface="Arial" charset="0"/>
            </a:endParaRPr>
          </a:p>
          <a:p>
            <a:pPr>
              <a:defRPr/>
            </a:pPr>
            <a:endParaRPr lang="el-GR" dirty="0">
              <a:solidFill>
                <a:schemeClr val="accent1">
                  <a:lumMod val="75000"/>
                </a:schemeClr>
              </a:solidFill>
              <a:latin typeface="Arial" charset="0"/>
              <a:cs typeface="Arial" charset="0"/>
            </a:endParaRPr>
          </a:p>
          <a:p>
            <a:pPr>
              <a:defRPr/>
            </a:pPr>
            <a:r>
              <a:rPr lang="el-GR" sz="2400" dirty="0">
                <a:solidFill>
                  <a:schemeClr val="accent1">
                    <a:lumMod val="75000"/>
                  </a:schemeClr>
                </a:solidFill>
                <a:latin typeface="Arial" charset="0"/>
                <a:cs typeface="Arial" charset="0"/>
              </a:rPr>
              <a:t>α) Εμψυχωτής Πολιτισμού</a:t>
            </a:r>
          </a:p>
          <a:p>
            <a:pPr>
              <a:defRPr/>
            </a:pPr>
            <a:endParaRPr lang="el-GR" sz="2400" dirty="0">
              <a:solidFill>
                <a:schemeClr val="accent1">
                  <a:lumMod val="75000"/>
                </a:schemeClr>
              </a:solidFill>
              <a:latin typeface="Arial" charset="0"/>
              <a:cs typeface="Arial" charset="0"/>
            </a:endParaRPr>
          </a:p>
          <a:p>
            <a:pPr>
              <a:defRPr/>
            </a:pPr>
            <a:endParaRPr lang="el-GR" sz="2400" dirty="0">
              <a:solidFill>
                <a:schemeClr val="accent1">
                  <a:lumMod val="75000"/>
                </a:schemeClr>
              </a:solidFill>
              <a:latin typeface="Arial" charset="0"/>
              <a:cs typeface="Arial" charset="0"/>
            </a:endParaRPr>
          </a:p>
          <a:p>
            <a:pPr>
              <a:defRPr/>
            </a:pPr>
            <a:r>
              <a:rPr lang="el-GR" sz="2400" dirty="0">
                <a:solidFill>
                  <a:schemeClr val="accent1">
                    <a:lumMod val="75000"/>
                  </a:schemeClr>
                </a:solidFill>
                <a:latin typeface="Arial" charset="0"/>
                <a:cs typeface="Arial" charset="0"/>
              </a:rPr>
              <a:t>β) Κοινωνικός Εμψυχωτής</a:t>
            </a:r>
          </a:p>
          <a:p>
            <a:pPr>
              <a:defRPr/>
            </a:pPr>
            <a:endParaRPr lang="el-GR" sz="2400" dirty="0">
              <a:solidFill>
                <a:schemeClr val="accent1">
                  <a:lumMod val="75000"/>
                </a:schemeClr>
              </a:solidFill>
              <a:latin typeface="Arial" charset="0"/>
              <a:cs typeface="Arial" charset="0"/>
            </a:endParaRPr>
          </a:p>
          <a:p>
            <a:pPr>
              <a:defRPr/>
            </a:pPr>
            <a:endParaRPr lang="el-GR" sz="2400" dirty="0">
              <a:solidFill>
                <a:schemeClr val="accent1">
                  <a:lumMod val="75000"/>
                </a:schemeClr>
              </a:solidFill>
              <a:latin typeface="Arial" charset="0"/>
              <a:cs typeface="Arial" charset="0"/>
            </a:endParaRPr>
          </a:p>
          <a:p>
            <a:pPr>
              <a:defRPr/>
            </a:pPr>
            <a:r>
              <a:rPr lang="el-GR" sz="2400" dirty="0">
                <a:solidFill>
                  <a:schemeClr val="accent1">
                    <a:lumMod val="75000"/>
                  </a:schemeClr>
                </a:solidFill>
                <a:latin typeface="Arial" charset="0"/>
                <a:cs typeface="Arial" charset="0"/>
              </a:rPr>
              <a:t>γ) </a:t>
            </a:r>
            <a:r>
              <a:rPr lang="el-GR" sz="2400" dirty="0" err="1">
                <a:solidFill>
                  <a:schemeClr val="accent1">
                    <a:lumMod val="75000"/>
                  </a:schemeClr>
                </a:solidFill>
                <a:latin typeface="Arial" charset="0"/>
                <a:cs typeface="Arial" charset="0"/>
              </a:rPr>
              <a:t>Κοινωνικοπολιτισμικός</a:t>
            </a:r>
            <a:r>
              <a:rPr lang="el-GR" sz="2400" dirty="0">
                <a:solidFill>
                  <a:schemeClr val="accent1">
                    <a:lumMod val="75000"/>
                  </a:schemeClr>
                </a:solidFill>
                <a:latin typeface="Arial" charset="0"/>
                <a:cs typeface="Arial" charset="0"/>
              </a:rPr>
              <a:t> Εμψυχωτής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TotalTime>
  <Words>873</Words>
  <Application>Microsoft Macintosh PowerPoint</Application>
  <PresentationFormat>Προβολή στην οθόνη (4:3)</PresentationFormat>
  <Paragraphs>119</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Calibri</vt:lpstr>
      <vt:lpstr>Wingdings</vt:lpstr>
      <vt:lpstr>Courier New</vt:lpstr>
      <vt:lpstr>Θέμα του Office</vt:lpstr>
      <vt:lpstr>Κοινωνικοπολιτισμική Εμψύχωση </vt:lpstr>
      <vt:lpstr>Τι είναι τελικά η εμψύχωση;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Κοινωνικοπολιτισμική Εμψύχωση </dc:title>
  <dc:creator>o.katsiani</dc:creator>
  <cp:lastModifiedBy>olga katsiani</cp:lastModifiedBy>
  <cp:revision>35</cp:revision>
  <dcterms:created xsi:type="dcterms:W3CDTF">2021-12-01T07:43:56Z</dcterms:created>
  <dcterms:modified xsi:type="dcterms:W3CDTF">2022-12-10T19:25:09Z</dcterms:modified>
</cp:coreProperties>
</file>