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6" r:id="rId5"/>
    <p:sldId id="258" r:id="rId6"/>
    <p:sldId id="259" r:id="rId7"/>
    <p:sldId id="298" r:id="rId8"/>
    <p:sldId id="299" r:id="rId9"/>
    <p:sldId id="297" r:id="rId10"/>
    <p:sldId id="300" r:id="rId11"/>
    <p:sldId id="260" r:id="rId12"/>
    <p:sldId id="261" r:id="rId13"/>
    <p:sldId id="303" r:id="rId14"/>
    <p:sldId id="262" r:id="rId15"/>
    <p:sldId id="263" r:id="rId16"/>
    <p:sldId id="264" r:id="rId17"/>
    <p:sldId id="265" r:id="rId18"/>
    <p:sldId id="304" r:id="rId19"/>
    <p:sldId id="313" r:id="rId20"/>
    <p:sldId id="314" r:id="rId21"/>
    <p:sldId id="315" r:id="rId22"/>
    <p:sldId id="266" r:id="rId23"/>
    <p:sldId id="305" r:id="rId24"/>
    <p:sldId id="306" r:id="rId25"/>
    <p:sldId id="307" r:id="rId26"/>
    <p:sldId id="308" r:id="rId27"/>
    <p:sldId id="309" r:id="rId28"/>
    <p:sldId id="316" r:id="rId29"/>
    <p:sldId id="317" r:id="rId30"/>
    <p:sldId id="318" r:id="rId31"/>
    <p:sldId id="319" r:id="rId32"/>
    <p:sldId id="320" r:id="rId33"/>
    <p:sldId id="321"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174" autoAdjust="0"/>
    <p:restoredTop sz="99429" autoAdjust="0"/>
  </p:normalViewPr>
  <p:slideViewPr>
    <p:cSldViewPr>
      <p:cViewPr>
        <p:scale>
          <a:sx n="70" d="100"/>
          <a:sy n="70" d="100"/>
        </p:scale>
        <p:origin x="1592"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7/4/2023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5">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7/4/2023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60648"/>
            <a:ext cx="9144000" cy="584775"/>
          </a:xfrm>
          <a:prstGeom prst="rect">
            <a:avLst/>
          </a:prstGeom>
          <a:noFill/>
        </p:spPr>
        <p:txBody>
          <a:bodyPr wrap="square" rtlCol="0">
            <a:spAutoFit/>
          </a:bodyPr>
          <a:lstStyle/>
          <a:p>
            <a:pPr algn="ctr"/>
            <a:r>
              <a:rPr lang="el-GR" sz="3200" b="1" dirty="0" smtClean="0"/>
              <a:t>Ανανεώσιμες Πηγές Ενέργειας</a:t>
            </a:r>
            <a:endParaRPr lang="el-GR" sz="3200" b="1" dirty="0"/>
          </a:p>
        </p:txBody>
      </p:sp>
      <p:sp>
        <p:nvSpPr>
          <p:cNvPr id="3" name="2 - TextBox"/>
          <p:cNvSpPr txBox="1"/>
          <p:nvPr/>
        </p:nvSpPr>
        <p:spPr>
          <a:xfrm>
            <a:off x="-32" y="2511035"/>
            <a:ext cx="9144032" cy="1138773"/>
          </a:xfrm>
          <a:prstGeom prst="rect">
            <a:avLst/>
          </a:prstGeom>
          <a:noFill/>
        </p:spPr>
        <p:txBody>
          <a:bodyPr wrap="square" rtlCol="0">
            <a:spAutoFit/>
          </a:bodyPr>
          <a:lstStyle/>
          <a:p>
            <a:pPr algn="ctr"/>
            <a:r>
              <a:rPr lang="el-GR" sz="4400" b="1" dirty="0"/>
              <a:t>ΑΙΟΛΙΚΗ ΕΝΕΡΓΕΙΑ</a:t>
            </a:r>
            <a:endParaRPr lang="el-GR" sz="2400" b="1" dirty="0" smtClean="0">
              <a:ea typeface="Times New Roman" pitchFamily="18" charset="0"/>
              <a:cs typeface="Tahoma" pitchFamily="34" charset="0"/>
            </a:endParaRPr>
          </a:p>
          <a:p>
            <a:pPr algn="ctr"/>
            <a:endParaRPr lang="en-US"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Χάρτες Αιολικού Δυναμικού</a:t>
            </a:r>
            <a:endParaRPr lang="el-GR" dirty="0"/>
          </a:p>
        </p:txBody>
      </p:sp>
      <p:sp>
        <p:nvSpPr>
          <p:cNvPr id="5" name="4 - TextBox"/>
          <p:cNvSpPr txBox="1"/>
          <p:nvPr/>
        </p:nvSpPr>
        <p:spPr>
          <a:xfrm>
            <a:off x="154902" y="1196752"/>
            <a:ext cx="5774332" cy="4278094"/>
          </a:xfrm>
          <a:prstGeom prst="rect">
            <a:avLst/>
          </a:prstGeom>
          <a:noFill/>
        </p:spPr>
        <p:txBody>
          <a:bodyPr wrap="square" rtlCol="0">
            <a:spAutoFit/>
          </a:bodyPr>
          <a:lstStyle/>
          <a:p>
            <a:pPr algn="just"/>
            <a:r>
              <a:rPr lang="el-GR" sz="1600" dirty="0"/>
              <a:t>Η εγκατάσταση ενός αιολικού πάρκου στηρίζεται πάντα σε επιτόπου μετρήσεις έντασης του ανέμου, ώστε να βελτιστοποιηθεί η </a:t>
            </a:r>
            <a:r>
              <a:rPr lang="el-GR" sz="1600" dirty="0" err="1"/>
              <a:t>χωροθεσία</a:t>
            </a:r>
            <a:r>
              <a:rPr lang="el-GR" sz="1600" dirty="0"/>
              <a:t> και το μέγεθος των Α/Γ, σε σχέση με την τοπική γεωγραφία, τις συχνότερες κατευθύνσεις του ανέμου και την κατανομή εντάσεων (ταχυτήτων) ανά κατεύθυνση. Μετρήσεις αυτού του τύπου και σε σειρές ετών έχουν πραγματοποιηθεί από κυβερνητικούς ή ερευνητικούς φορείς, με αποτέλεσμα να είναι πλέον διαθέσιμοι χάρτες αιολικού δυναμικού όπως αυτός του </a:t>
            </a:r>
            <a:r>
              <a:rPr lang="el-GR" sz="1600" dirty="0" smtClean="0"/>
              <a:t>Σχήματος, </a:t>
            </a:r>
            <a:r>
              <a:rPr lang="el-GR" sz="1600" dirty="0"/>
              <a:t>για την </a:t>
            </a:r>
            <a:r>
              <a:rPr lang="el-GR" sz="1600" dirty="0" smtClean="0"/>
              <a:t>Ευρώπη. </a:t>
            </a:r>
            <a:r>
              <a:rPr lang="el-GR" sz="1600" dirty="0"/>
              <a:t>Στο υπόμνημα των χαρτών αυτού του τύπου σημειώνονται οι εκτάσεις, σε στρέμματα, στις οποίες οι μέσες ετήσιες ταχύτητες ανέμου υπερβαίνουν κάποιες συγκεκριμένες τιμές. Από τις μέσες αυτές ετήσιες τιμές ταχύτητας ανέμου και θεωρώντας ότι οι ταχύτητες ανέμου σε μία περιοχή ακολουθούν κατανομή </a:t>
            </a:r>
            <a:r>
              <a:rPr lang="en-US" sz="1600" dirty="0"/>
              <a:t>Rayleigh</a:t>
            </a:r>
            <a:r>
              <a:rPr lang="el-GR" sz="1600" dirty="0"/>
              <a:t>, μπορούν να εξαχθούν χονδρικές εκτιμήσεις όσον αφορά στο αιολικό δυναμικό των περιοχών αυτών, όπως παρουσιάζεται στο Παράδειγμα 1.</a:t>
            </a:r>
            <a:endParaRPr lang="el-GR" sz="1600" dirty="0" smtClean="0"/>
          </a:p>
          <a:p>
            <a:pPr marL="273050" indent="-273050" algn="just">
              <a:buFont typeface="Wingdings" pitchFamily="2" charset="2"/>
              <a:buChar char="ü"/>
            </a:pPr>
            <a:endParaRPr lang="el-GR" sz="1600" b="1" dirty="0" smtClean="0"/>
          </a:p>
        </p:txBody>
      </p:sp>
      <p:pic>
        <p:nvPicPr>
          <p:cNvPr id="1026" name="Picture 2" descr="http://www.wind-energy-the-facts.org/image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10" y="0"/>
            <a:ext cx="5593804" cy="6287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ib.gr/usrimage/wind%20resources%20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606" y="3639954"/>
            <a:ext cx="2855062" cy="3208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193257" y="5221306"/>
            <a:ext cx="4828562" cy="1569660"/>
          </a:xfrm>
          <a:prstGeom prst="rect">
            <a:avLst/>
          </a:prstGeom>
          <a:noFill/>
        </p:spPr>
        <p:txBody>
          <a:bodyPr wrap="square" rtlCol="0">
            <a:spAutoFit/>
          </a:bodyPr>
          <a:lstStyle/>
          <a:p>
            <a:r>
              <a:rPr lang="el-GR" sz="1600" dirty="0"/>
              <a:t>Ειδικότερα για την Ελλάδα, το Κέντρο Ανανεώσιμων Πηγών και Εξοικονόμησης Ενέργειας έχει καταρτίσει αναλυτικούς χάρτες αιολικού δυναμικού της Ελληνικής επικράτειας και τους έχει αναρτήσει στον </a:t>
            </a:r>
            <a:r>
              <a:rPr lang="el-GR" sz="1600" dirty="0" err="1" smtClean="0"/>
              <a:t>ιστο</a:t>
            </a:r>
            <a:r>
              <a:rPr lang="el-GR" sz="1600" dirty="0" smtClean="0"/>
              <a:t>-τόπο</a:t>
            </a:r>
            <a:endParaRPr lang="en-US" sz="1600" dirty="0" smtClean="0"/>
          </a:p>
          <a:p>
            <a:endParaRPr lang="en-US" sz="1600" dirty="0"/>
          </a:p>
          <a:p>
            <a:r>
              <a:rPr lang="en-US" sz="1600" b="1" dirty="0" err="1" smtClean="0"/>
              <a:t>ww</a:t>
            </a:r>
            <a:r>
              <a:rPr lang="el-GR" sz="1600" b="1" dirty="0"/>
              <a:t>.</a:t>
            </a:r>
            <a:r>
              <a:rPr lang="en-US" sz="1600" b="1" dirty="0" err="1"/>
              <a:t>cres</a:t>
            </a:r>
            <a:r>
              <a:rPr lang="el-GR" sz="1600" b="1" dirty="0"/>
              <a:t>.</a:t>
            </a:r>
            <a:r>
              <a:rPr lang="en-US" sz="1600" b="1" dirty="0"/>
              <a:t>gr</a:t>
            </a:r>
            <a:r>
              <a:rPr lang="el-GR" sz="1600" b="1" dirty="0"/>
              <a:t>/</a:t>
            </a:r>
            <a:r>
              <a:rPr lang="en-US" sz="1600" b="1" dirty="0" err="1"/>
              <a:t>kape</a:t>
            </a:r>
            <a:r>
              <a:rPr lang="el-GR" sz="1600" b="1" dirty="0"/>
              <a:t>/</a:t>
            </a:r>
            <a:r>
              <a:rPr lang="en-US" sz="1600" b="1" dirty="0"/>
              <a:t>images</a:t>
            </a:r>
            <a:r>
              <a:rPr lang="el-GR" sz="1600" b="1" dirty="0"/>
              <a:t>/</a:t>
            </a:r>
            <a:r>
              <a:rPr lang="en-US" sz="1600" b="1" dirty="0"/>
              <a:t>maps</a:t>
            </a:r>
            <a:r>
              <a:rPr lang="el-GR" sz="1600" b="1" dirty="0"/>
              <a:t>/</a:t>
            </a:r>
            <a:r>
              <a:rPr lang="en-US" sz="1600" b="1" dirty="0" err="1"/>
              <a:t>img</a:t>
            </a:r>
            <a:r>
              <a:rPr lang="el-GR" sz="1600" b="1" dirty="0"/>
              <a:t>_</a:t>
            </a:r>
            <a:r>
              <a:rPr lang="en-US" sz="1600" b="1" dirty="0"/>
              <a:t>pre</a:t>
            </a:r>
            <a:r>
              <a:rPr lang="el-GR" sz="1600" b="1" dirty="0"/>
              <a:t>.</a:t>
            </a:r>
            <a:r>
              <a:rPr lang="en-US" sz="1600" b="1" dirty="0" err="1"/>
              <a:t>htm</a:t>
            </a:r>
            <a:r>
              <a:rPr lang="el-GR" sz="1600" dirty="0"/>
              <a:t>. </a:t>
            </a:r>
            <a:r>
              <a:rPr lang="el-GR" sz="1600" dirty="0" smtClean="0"/>
              <a:t>	</a:t>
            </a:r>
            <a:endParaRPr lang="el-GR" sz="1600" dirty="0"/>
          </a:p>
        </p:txBody>
      </p:sp>
      <p:sp>
        <p:nvSpPr>
          <p:cNvPr id="7" name="6 - TextBox"/>
          <p:cNvSpPr txBox="1"/>
          <p:nvPr/>
        </p:nvSpPr>
        <p:spPr>
          <a:xfrm>
            <a:off x="-32" y="-24"/>
            <a:ext cx="9144032" cy="369332"/>
          </a:xfrm>
          <a:prstGeom prst="rect">
            <a:avLst/>
          </a:prstGeom>
          <a:noFill/>
        </p:spPr>
        <p:txBody>
          <a:bodyPr wrap="square" rtlCol="0">
            <a:spAutoFit/>
          </a:bodyPr>
          <a:lstStyle/>
          <a:p>
            <a:r>
              <a:rPr lang="el-GR" b="1" dirty="0"/>
              <a:t>Χάρτες Αιολικού Δυναμικού</a:t>
            </a:r>
            <a:endParaRPr lang="el-GR" dirty="0"/>
          </a:p>
        </p:txBody>
      </p:sp>
      <p:pic>
        <p:nvPicPr>
          <p:cNvPr id="2050" name="Picture 2" descr="http://www.geni.org/globalenergy/library/renewable-energy-resources/europe/Wind/wind-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7" y="369308"/>
            <a:ext cx="4428103" cy="4852435"/>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p:cNvPicPr/>
          <p:nvPr/>
        </p:nvPicPr>
        <p:blipFill>
          <a:blip r:embed="rId3" cstate="print"/>
          <a:srcRect/>
          <a:stretch>
            <a:fillRect/>
          </a:stretch>
        </p:blipFill>
        <p:spPr bwMode="auto">
          <a:xfrm>
            <a:off x="5652121" y="369308"/>
            <a:ext cx="3388370" cy="3203708"/>
          </a:xfrm>
          <a:prstGeom prst="rect">
            <a:avLst/>
          </a:prstGeom>
          <a:noFill/>
          <a:ln>
            <a:solidFill>
              <a:schemeClr val="tx1">
                <a:lumMod val="95000"/>
                <a:lumOff val="5000"/>
              </a:schemeClr>
            </a:solidFill>
          </a:ln>
        </p:spPr>
      </p:pic>
      <p:pic>
        <p:nvPicPr>
          <p:cNvPr id="11" name="Εικόνα 10"/>
          <p:cNvPicPr/>
          <p:nvPr/>
        </p:nvPicPr>
        <p:blipFill>
          <a:blip r:embed="rId4" cstate="print"/>
          <a:srcRect/>
          <a:stretch>
            <a:fillRect/>
          </a:stretch>
        </p:blipFill>
        <p:spPr bwMode="auto">
          <a:xfrm>
            <a:off x="5652121" y="3717032"/>
            <a:ext cx="3388370" cy="3024336"/>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285728"/>
            <a:ext cx="9144000" cy="2800767"/>
          </a:xfrm>
          <a:prstGeom prst="rect">
            <a:avLst/>
          </a:prstGeom>
          <a:noFill/>
        </p:spPr>
        <p:txBody>
          <a:bodyPr wrap="square" rtlCol="0">
            <a:spAutoFit/>
          </a:bodyPr>
          <a:lstStyle/>
          <a:p>
            <a:r>
              <a:rPr lang="el-GR" sz="1600" dirty="0" smtClean="0"/>
              <a:t> </a:t>
            </a:r>
            <a:r>
              <a:rPr lang="el-GR" sz="1600" dirty="0"/>
              <a:t>Στη Νότια Εύβοια 16.000 στρέμματα έχουν μέση ετήσια ταχύτητα ανέμου 11,5 </a:t>
            </a:r>
            <a:r>
              <a:rPr lang="en-US" sz="1600" dirty="0"/>
              <a:t>m</a:t>
            </a:r>
            <a:r>
              <a:rPr lang="el-GR" sz="1600" dirty="0"/>
              <a:t>/</a:t>
            </a:r>
            <a:r>
              <a:rPr lang="en-US" sz="1600" dirty="0"/>
              <a:t>s</a:t>
            </a:r>
            <a:r>
              <a:rPr lang="el-GR" sz="1600" dirty="0"/>
              <a:t>. Θεωρώντας ότι η ταχύτητα του ανέμου στις περιοχές αυτές ακολουθεί κατανομή </a:t>
            </a:r>
            <a:r>
              <a:rPr lang="en-US" sz="1600" dirty="0"/>
              <a:t>Rayleigh</a:t>
            </a:r>
            <a:r>
              <a:rPr lang="el-GR" sz="1600" dirty="0"/>
              <a:t> να σχεδιαστούν οι κατανομές ταχυτήτων και ενέργειας και να υπολογιστεί το ετήσιο ειδικό δυναμικό αιολικής ενέργειας.</a:t>
            </a:r>
          </a:p>
          <a:p>
            <a:r>
              <a:rPr lang="el-GR" sz="1600" dirty="0"/>
              <a:t> </a:t>
            </a:r>
          </a:p>
          <a:p>
            <a:r>
              <a:rPr lang="el-GR" sz="1600" b="1" dirty="0"/>
              <a:t>ΛΥΣΗ</a:t>
            </a:r>
            <a:endParaRPr lang="el-GR" sz="1600" dirty="0"/>
          </a:p>
          <a:p>
            <a:r>
              <a:rPr lang="el-GR" sz="1600" dirty="0"/>
              <a:t>Η  κατανομή </a:t>
            </a:r>
            <a:r>
              <a:rPr lang="en-US" sz="1600" dirty="0" err="1"/>
              <a:t>Reyleigh</a:t>
            </a:r>
            <a:r>
              <a:rPr lang="el-GR" sz="1600" dirty="0"/>
              <a:t> είναι η κατανομή </a:t>
            </a:r>
            <a:r>
              <a:rPr lang="en-US" sz="1600" dirty="0" err="1"/>
              <a:t>Weibull</a:t>
            </a:r>
            <a:r>
              <a:rPr lang="el-GR" sz="1600" dirty="0"/>
              <a:t> για παράγοντα σχήματος </a:t>
            </a:r>
            <a:r>
              <a:rPr lang="en-US" sz="1600" dirty="0"/>
              <a:t>k</a:t>
            </a:r>
            <a:r>
              <a:rPr lang="el-GR" sz="1600" dirty="0"/>
              <a:t> = 2, για την οποία ισχύει:</a:t>
            </a:r>
          </a:p>
          <a:p>
            <a:r>
              <a:rPr lang="el-GR" sz="1600" dirty="0"/>
              <a:t> </a:t>
            </a:r>
          </a:p>
          <a:p>
            <a:pPr algn="ctr"/>
            <a:r>
              <a:rPr lang="en-US" sz="1600" dirty="0"/>
              <a:t>c</a:t>
            </a:r>
            <a:r>
              <a:rPr lang="el-GR" sz="1600" dirty="0"/>
              <a:t> = </a:t>
            </a:r>
            <a:r>
              <a:rPr lang="en-US" sz="1600" dirty="0" err="1"/>
              <a:t>Vave</a:t>
            </a:r>
            <a:r>
              <a:rPr lang="el-GR" sz="1600" dirty="0"/>
              <a:t>/0,9 = 11,5/0,9 = 12,8 </a:t>
            </a:r>
            <a:r>
              <a:rPr lang="en-US" sz="1600" dirty="0"/>
              <a:t>m</a:t>
            </a:r>
            <a:r>
              <a:rPr lang="el-GR" sz="1600" dirty="0"/>
              <a:t>/</a:t>
            </a:r>
            <a:r>
              <a:rPr lang="en-US" sz="1600" dirty="0"/>
              <a:t>s</a:t>
            </a:r>
            <a:endParaRPr lang="el-GR" sz="1600" dirty="0"/>
          </a:p>
          <a:p>
            <a:r>
              <a:rPr lang="el-GR" sz="1600" dirty="0"/>
              <a:t> </a:t>
            </a:r>
          </a:p>
          <a:p>
            <a:r>
              <a:rPr lang="el-GR" sz="1600" dirty="0"/>
              <a:t>Από την κατανομή </a:t>
            </a:r>
            <a:r>
              <a:rPr lang="en-US" sz="1600" dirty="0" err="1"/>
              <a:t>Reyleigh</a:t>
            </a:r>
            <a:r>
              <a:rPr lang="el-GR" sz="1600" dirty="0"/>
              <a:t> για λ = 1/</a:t>
            </a:r>
            <a:r>
              <a:rPr lang="en-US" sz="1600" dirty="0"/>
              <a:t>c</a:t>
            </a:r>
            <a:r>
              <a:rPr lang="el-GR" sz="1600" dirty="0"/>
              <a:t> = 0,078 </a:t>
            </a:r>
            <a:r>
              <a:rPr lang="en-US" sz="1600" dirty="0"/>
              <a:t>s</a:t>
            </a:r>
            <a:r>
              <a:rPr lang="el-GR" sz="1600" dirty="0"/>
              <a:t>/</a:t>
            </a:r>
            <a:r>
              <a:rPr lang="en-US" sz="1600" dirty="0"/>
              <a:t>m</a:t>
            </a:r>
            <a:r>
              <a:rPr lang="el-GR" sz="1600" dirty="0"/>
              <a:t>, οι συχνότητες των ταχυτήτων στις περιοχές αυτές </a:t>
            </a:r>
            <a:r>
              <a:rPr lang="el-GR" sz="1600" dirty="0" smtClean="0"/>
              <a:t>είναι</a:t>
            </a:r>
            <a:endParaRPr lang="el-GR" sz="1600" dirty="0"/>
          </a:p>
          <a:p>
            <a:r>
              <a:rPr lang="el-GR" sz="1600" dirty="0" smtClean="0"/>
              <a:t>(</a:t>
            </a:r>
            <a:r>
              <a:rPr lang="el-GR" sz="1600" dirty="0"/>
              <a:t>οι ταχύτητες ανέμου έχουν μετρηθεί σε ύψος 10 </a:t>
            </a:r>
            <a:r>
              <a:rPr lang="en-US" sz="1600" dirty="0"/>
              <a:t>m</a:t>
            </a:r>
            <a:r>
              <a:rPr lang="el-GR" sz="1600" dirty="0" smtClean="0"/>
              <a:t>)</a:t>
            </a:r>
            <a:r>
              <a:rPr lang="el-GR" sz="1600" dirty="0"/>
              <a:t>:</a:t>
            </a:r>
          </a:p>
        </p:txBody>
      </p:sp>
      <p:sp>
        <p:nvSpPr>
          <p:cNvPr id="8" name="7 - TextBox"/>
          <p:cNvSpPr txBox="1"/>
          <p:nvPr/>
        </p:nvSpPr>
        <p:spPr>
          <a:xfrm>
            <a:off x="-32" y="-24"/>
            <a:ext cx="9144032" cy="369332"/>
          </a:xfrm>
          <a:prstGeom prst="rect">
            <a:avLst/>
          </a:prstGeom>
          <a:noFill/>
        </p:spPr>
        <p:txBody>
          <a:bodyPr wrap="square" rtlCol="0">
            <a:spAutoFit/>
          </a:bodyPr>
          <a:lstStyle/>
          <a:p>
            <a:r>
              <a:rPr lang="el-GR" b="1" dirty="0"/>
              <a:t>ΠΑΡΑΔΕΙΓΜΑ 1</a:t>
            </a:r>
            <a:endParaRPr lang="el-GR" dirty="0"/>
          </a:p>
        </p:txBody>
      </p:sp>
      <p:sp>
        <p:nvSpPr>
          <p:cNvPr id="604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04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 name="Πίνακας 1"/>
          <p:cNvGraphicFramePr>
            <a:graphicFrameLocks noGrp="1"/>
          </p:cNvGraphicFramePr>
          <p:nvPr>
            <p:extLst>
              <p:ext uri="{D42A27DB-BD31-4B8C-83A1-F6EECF244321}">
                <p14:modId xmlns:p14="http://schemas.microsoft.com/office/powerpoint/2010/main" val="1853317514"/>
              </p:ext>
            </p:extLst>
          </p:nvPr>
        </p:nvGraphicFramePr>
        <p:xfrm>
          <a:off x="190723" y="3372222"/>
          <a:ext cx="4381261" cy="2926080"/>
        </p:xfrm>
        <a:graphic>
          <a:graphicData uri="http://schemas.openxmlformats.org/drawingml/2006/table">
            <a:tbl>
              <a:tblPr firstRow="1" firstCol="1" bandRow="1">
                <a:tableStyleId>{69CF1AB2-1976-4502-BF36-3FF5EA218861}</a:tableStyleId>
              </a:tblPr>
              <a:tblGrid>
                <a:gridCol w="680286">
                  <a:extLst>
                    <a:ext uri="{9D8B030D-6E8A-4147-A177-3AD203B41FA5}">
                      <a16:colId xmlns:a16="http://schemas.microsoft.com/office/drawing/2014/main" val="20000"/>
                    </a:ext>
                  </a:extLst>
                </a:gridCol>
                <a:gridCol w="876252">
                  <a:extLst>
                    <a:ext uri="{9D8B030D-6E8A-4147-A177-3AD203B41FA5}">
                      <a16:colId xmlns:a16="http://schemas.microsoft.com/office/drawing/2014/main" val="20001"/>
                    </a:ext>
                  </a:extLst>
                </a:gridCol>
                <a:gridCol w="660688">
                  <a:extLst>
                    <a:ext uri="{9D8B030D-6E8A-4147-A177-3AD203B41FA5}">
                      <a16:colId xmlns:a16="http://schemas.microsoft.com/office/drawing/2014/main" val="20002"/>
                    </a:ext>
                  </a:extLst>
                </a:gridCol>
                <a:gridCol w="721345">
                  <a:extLst>
                    <a:ext uri="{9D8B030D-6E8A-4147-A177-3AD203B41FA5}">
                      <a16:colId xmlns:a16="http://schemas.microsoft.com/office/drawing/2014/main" val="20003"/>
                    </a:ext>
                  </a:extLst>
                </a:gridCol>
                <a:gridCol w="721345">
                  <a:extLst>
                    <a:ext uri="{9D8B030D-6E8A-4147-A177-3AD203B41FA5}">
                      <a16:colId xmlns:a16="http://schemas.microsoft.com/office/drawing/2014/main" val="20004"/>
                    </a:ext>
                  </a:extLst>
                </a:gridCol>
                <a:gridCol w="721345">
                  <a:extLst>
                    <a:ext uri="{9D8B030D-6E8A-4147-A177-3AD203B41FA5}">
                      <a16:colId xmlns:a16="http://schemas.microsoft.com/office/drawing/2014/main" val="20005"/>
                    </a:ext>
                  </a:extLst>
                </a:gridCol>
              </a:tblGrid>
              <a:tr h="168275">
                <a:tc>
                  <a:txBody>
                    <a:bodyPr/>
                    <a:lstStyle/>
                    <a:p>
                      <a:pPr algn="ctr">
                        <a:spcAft>
                          <a:spcPts val="0"/>
                        </a:spcAft>
                      </a:pPr>
                      <a:r>
                        <a:rPr lang="en-US" sz="1600" dirty="0">
                          <a:effectLst/>
                        </a:rPr>
                        <a:t>vi, m/s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vi, m/s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vi, m/s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hi</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7000">
                <a:tc>
                  <a:txBody>
                    <a:bodyPr/>
                    <a:lstStyle/>
                    <a:p>
                      <a:pPr algn="ctr">
                        <a:spcAft>
                          <a:spcPts val="0"/>
                        </a:spcAft>
                      </a:pPr>
                      <a:r>
                        <a:rPr lang="en-US" sz="1600" b="1" dirty="0">
                          <a:effectLst/>
                        </a:rPr>
                        <a:t>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0,0122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0,0642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21</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0,0173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640">
                <a:tc>
                  <a:txBody>
                    <a:bodyPr/>
                    <a:lstStyle/>
                    <a:p>
                      <a:pPr algn="ctr">
                        <a:spcAft>
                          <a:spcPts val="0"/>
                        </a:spcAft>
                      </a:pPr>
                      <a:r>
                        <a:rPr lang="en-US" sz="1600" b="1" dirty="0">
                          <a:effectLst/>
                        </a:rPr>
                        <a:t>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0,0239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0,0609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22</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0,0139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640">
                <a:tc>
                  <a:txBody>
                    <a:bodyPr/>
                    <a:lstStyle/>
                    <a:p>
                      <a:pPr algn="ctr">
                        <a:spcAft>
                          <a:spcPts val="0"/>
                        </a:spcAft>
                      </a:pPr>
                      <a:r>
                        <a:rPr lang="en-US" sz="1600" b="1" dirty="0">
                          <a:effectLst/>
                        </a:rPr>
                        <a:t>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0,0348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0,0566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23</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0,0110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0640">
                <a:tc>
                  <a:txBody>
                    <a:bodyPr/>
                    <a:lstStyle/>
                    <a:p>
                      <a:pPr algn="ctr">
                        <a:spcAft>
                          <a:spcPts val="0"/>
                        </a:spcAft>
                      </a:pPr>
                      <a:r>
                        <a:rPr lang="en-US" sz="1600" b="1" dirty="0">
                          <a:effectLst/>
                        </a:rPr>
                        <a:t>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0,0444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0,0516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24</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0,0086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0640">
                <a:tc>
                  <a:txBody>
                    <a:bodyPr/>
                    <a:lstStyle/>
                    <a:p>
                      <a:pPr algn="ctr">
                        <a:spcAft>
                          <a:spcPts val="0"/>
                        </a:spcAft>
                      </a:pPr>
                      <a:r>
                        <a:rPr lang="en-US" sz="1600" b="1" dirty="0">
                          <a:effectLst/>
                        </a:rPr>
                        <a:t>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0,0526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0,0463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25</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0,0067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0640">
                <a:tc>
                  <a:txBody>
                    <a:bodyPr/>
                    <a:lstStyle/>
                    <a:p>
                      <a:pPr algn="ctr">
                        <a:spcAft>
                          <a:spcPts val="0"/>
                        </a:spcAft>
                      </a:pPr>
                      <a:r>
                        <a:rPr lang="en-US" sz="1600" b="1" dirty="0">
                          <a:effectLst/>
                        </a:rPr>
                        <a:t>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0,0590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0,0409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26</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0,0051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9055">
                <a:tc>
                  <a:txBody>
                    <a:bodyPr/>
                    <a:lstStyle/>
                    <a:p>
                      <a:pPr algn="ctr">
                        <a:spcAft>
                          <a:spcPts val="0"/>
                        </a:spcAft>
                      </a:pPr>
                      <a:r>
                        <a:rPr lang="en-US" sz="1600" b="1" dirty="0">
                          <a:effectLst/>
                        </a:rPr>
                        <a:t>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0,0635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0,0355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27</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0,0038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0640">
                <a:tc>
                  <a:txBody>
                    <a:bodyPr/>
                    <a:lstStyle/>
                    <a:p>
                      <a:pPr algn="ctr">
                        <a:spcAft>
                          <a:spcPts val="0"/>
                        </a:spcAft>
                      </a:pPr>
                      <a:r>
                        <a:rPr lang="en-US" sz="1600" b="1" dirty="0">
                          <a:effectLst/>
                        </a:rPr>
                        <a:t>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0,0662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0,0303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28</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0,0028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0640">
                <a:tc>
                  <a:txBody>
                    <a:bodyPr/>
                    <a:lstStyle/>
                    <a:p>
                      <a:pPr algn="ctr">
                        <a:spcAft>
                          <a:spcPts val="0"/>
                        </a:spcAft>
                      </a:pPr>
                      <a:r>
                        <a:rPr lang="en-US" sz="1600" b="1" dirty="0">
                          <a:effectLst/>
                        </a:rPr>
                        <a:t>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0,0671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19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0,0255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29</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0,0021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168275">
                <a:tc>
                  <a:txBody>
                    <a:bodyPr/>
                    <a:lstStyle/>
                    <a:p>
                      <a:pPr algn="ctr">
                        <a:spcAft>
                          <a:spcPts val="0"/>
                        </a:spcAft>
                      </a:pPr>
                      <a:r>
                        <a:rPr lang="en-US" sz="1600" b="1" dirty="0">
                          <a:effectLst/>
                        </a:rPr>
                        <a:t>10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0,0664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20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a:effectLst/>
                        </a:rPr>
                        <a:t>0,0211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30</a:t>
                      </a: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n-US" sz="1600" dirty="0">
                          <a:effectLst/>
                        </a:rPr>
                        <a:t>0,0015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pic>
        <p:nvPicPr>
          <p:cNvPr id="3073" name="Εικόνα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45024"/>
            <a:ext cx="4240461" cy="247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286908" cy="338554"/>
          </a:xfrm>
          <a:prstGeom prst="rect">
            <a:avLst/>
          </a:prstGeom>
          <a:noFill/>
        </p:spPr>
        <p:txBody>
          <a:bodyPr wrap="square" rtlCol="0">
            <a:spAutoFit/>
          </a:bodyPr>
          <a:lstStyle/>
          <a:p>
            <a:r>
              <a:rPr lang="el-GR" sz="1600" b="1" dirty="0"/>
              <a:t>ΠΑΡΑΔΕΙΓΜΑ 1</a:t>
            </a:r>
            <a:endParaRPr lang="el-GR" sz="1600" dirty="0"/>
          </a:p>
        </p:txBody>
      </p:sp>
      <p:sp>
        <p:nvSpPr>
          <p:cNvPr id="6" name="10 - TextBox"/>
          <p:cNvSpPr txBox="1"/>
          <p:nvPr/>
        </p:nvSpPr>
        <p:spPr>
          <a:xfrm>
            <a:off x="0" y="285728"/>
            <a:ext cx="9144000" cy="1323439"/>
          </a:xfrm>
          <a:prstGeom prst="rect">
            <a:avLst/>
          </a:prstGeom>
          <a:noFill/>
        </p:spPr>
        <p:txBody>
          <a:bodyPr wrap="square" rtlCol="0">
            <a:spAutoFit/>
          </a:bodyPr>
          <a:lstStyle/>
          <a:p>
            <a:r>
              <a:rPr lang="el-GR" sz="1600" dirty="0"/>
              <a:t> Η αντίστοιχη κατανομή (ειδικής) ενέργειας υπολογίζεται από τη σχέση:</a:t>
            </a:r>
          </a:p>
          <a:p>
            <a:r>
              <a:rPr lang="el-GR" sz="800" dirty="0"/>
              <a:t> </a:t>
            </a:r>
          </a:p>
          <a:p>
            <a:r>
              <a:rPr lang="en-US" sz="1600" dirty="0" err="1"/>
              <a:t>ei</a:t>
            </a:r>
            <a:r>
              <a:rPr lang="el-GR" sz="1600" dirty="0"/>
              <a:t> = (24 </a:t>
            </a:r>
            <a:r>
              <a:rPr lang="en-US" sz="1600" dirty="0"/>
              <a:t>x</a:t>
            </a:r>
            <a:r>
              <a:rPr lang="el-GR" sz="1600" dirty="0"/>
              <a:t> 365) </a:t>
            </a:r>
            <a:r>
              <a:rPr lang="en-US" sz="1600" dirty="0"/>
              <a:t>x hi x Pi</a:t>
            </a:r>
            <a:r>
              <a:rPr lang="el-GR" sz="1600" dirty="0"/>
              <a:t>  = 8760 </a:t>
            </a:r>
            <a:r>
              <a:rPr lang="en-US" sz="1600" dirty="0"/>
              <a:t>x hi x</a:t>
            </a:r>
            <a:r>
              <a:rPr lang="el-GR" sz="1600" dirty="0"/>
              <a:t> (1/2 </a:t>
            </a:r>
            <a:r>
              <a:rPr lang="en-US" sz="1600" dirty="0"/>
              <a:t>x </a:t>
            </a:r>
            <a:r>
              <a:rPr lang="el-GR" sz="1600" dirty="0"/>
              <a:t>ρ </a:t>
            </a:r>
            <a:r>
              <a:rPr lang="en-US" sz="1600" dirty="0"/>
              <a:t>x vi</a:t>
            </a:r>
            <a:r>
              <a:rPr lang="el-GR" sz="1600" baseline="30000" dirty="0"/>
              <a:t>3</a:t>
            </a:r>
            <a:r>
              <a:rPr lang="el-GR" sz="1600" dirty="0"/>
              <a:t>) [</a:t>
            </a:r>
            <a:r>
              <a:rPr lang="en-US" sz="1600" dirty="0"/>
              <a:t>kWh</a:t>
            </a:r>
            <a:r>
              <a:rPr lang="el-GR" sz="1600" dirty="0"/>
              <a:t>/</a:t>
            </a:r>
            <a:r>
              <a:rPr lang="en-US" sz="1600" dirty="0"/>
              <a:t>m</a:t>
            </a:r>
            <a:r>
              <a:rPr lang="el-GR" sz="1600" baseline="30000" dirty="0"/>
              <a:t>2</a:t>
            </a:r>
            <a:r>
              <a:rPr lang="el-GR" sz="1600" dirty="0"/>
              <a:t>/έτος]</a:t>
            </a:r>
          </a:p>
          <a:p>
            <a:r>
              <a:rPr lang="el-GR" sz="800" dirty="0"/>
              <a:t> </a:t>
            </a:r>
          </a:p>
          <a:p>
            <a:r>
              <a:rPr lang="el-GR" sz="1600" dirty="0"/>
              <a:t>όπου: 	</a:t>
            </a:r>
            <a:r>
              <a:rPr lang="en-US" sz="1600" dirty="0"/>
              <a:t>pi </a:t>
            </a:r>
            <a:r>
              <a:rPr lang="el-GR" sz="1600" dirty="0"/>
              <a:t>η ειδική ισχύς [</a:t>
            </a:r>
            <a:r>
              <a:rPr lang="en-US" sz="1600" dirty="0"/>
              <a:t>Watt</a:t>
            </a:r>
            <a:r>
              <a:rPr lang="el-GR" sz="1600" dirty="0"/>
              <a:t>/</a:t>
            </a:r>
            <a:r>
              <a:rPr lang="en-US" sz="1600" dirty="0"/>
              <a:t>m</a:t>
            </a:r>
            <a:r>
              <a:rPr lang="el-GR" sz="1600" baseline="30000" dirty="0"/>
              <a:t>2</a:t>
            </a:r>
            <a:r>
              <a:rPr lang="el-GR" sz="1600" dirty="0"/>
              <a:t>]</a:t>
            </a:r>
          </a:p>
          <a:p>
            <a:r>
              <a:rPr lang="el-GR" sz="1600" dirty="0" smtClean="0"/>
              <a:t>	ρ </a:t>
            </a:r>
            <a:r>
              <a:rPr lang="el-GR" sz="1600" dirty="0"/>
              <a:t>η πυκνότητα του αέρα (κατά παραδοχή στην επιφάνεια της θάλασσας, ρ = 1,225 </a:t>
            </a:r>
            <a:r>
              <a:rPr lang="en-US" sz="1600" dirty="0"/>
              <a:t>kg</a:t>
            </a:r>
            <a:r>
              <a:rPr lang="el-GR" sz="1600" dirty="0"/>
              <a:t>/</a:t>
            </a:r>
            <a:r>
              <a:rPr lang="en-US" sz="1600" dirty="0"/>
              <a:t>m</a:t>
            </a:r>
            <a:r>
              <a:rPr lang="el-GR" sz="1600" baseline="30000" dirty="0"/>
              <a:t>3</a:t>
            </a:r>
            <a:r>
              <a:rPr lang="el-GR" sz="1600" dirty="0"/>
              <a:t>)</a:t>
            </a:r>
          </a:p>
        </p:txBody>
      </p:sp>
      <p:graphicFrame>
        <p:nvGraphicFramePr>
          <p:cNvPr id="2" name="Πίνακας 1"/>
          <p:cNvGraphicFramePr>
            <a:graphicFrameLocks noGrp="1"/>
          </p:cNvGraphicFramePr>
          <p:nvPr>
            <p:extLst>
              <p:ext uri="{D42A27DB-BD31-4B8C-83A1-F6EECF244321}">
                <p14:modId xmlns:p14="http://schemas.microsoft.com/office/powerpoint/2010/main" val="293226317"/>
              </p:ext>
            </p:extLst>
          </p:nvPr>
        </p:nvGraphicFramePr>
        <p:xfrm>
          <a:off x="107504" y="1628800"/>
          <a:ext cx="5040560" cy="2992128"/>
        </p:xfrm>
        <a:graphic>
          <a:graphicData uri="http://schemas.openxmlformats.org/drawingml/2006/table">
            <a:tbl>
              <a:tblPr firstRow="1" firstCol="1" bandRow="1">
                <a:tableStyleId>{69CF1AB2-1976-4502-BF36-3FF5EA218861}</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520746">
                <a:tc>
                  <a:txBody>
                    <a:bodyPr/>
                    <a:lstStyle/>
                    <a:p>
                      <a:pPr algn="ctr">
                        <a:spcAft>
                          <a:spcPts val="0"/>
                        </a:spcAft>
                      </a:pPr>
                      <a:r>
                        <a:rPr lang="en-US" sz="1600" dirty="0">
                          <a:effectLst/>
                        </a:rPr>
                        <a:t>vi, m/s</a:t>
                      </a:r>
                      <a:endParaRPr lang="el-GR" sz="16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a:effectLst/>
                        </a:rPr>
                        <a:t>vi, m/s</a:t>
                      </a:r>
                      <a:endParaRPr lang="el-GR" sz="16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a:effectLst/>
                        </a:rPr>
                        <a:t>vi, m/s</a:t>
                      </a:r>
                      <a:endParaRPr lang="el-GR" sz="16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algn="ctr">
                        <a:spcAft>
                          <a:spcPts val="0"/>
                        </a:spcAft>
                      </a:pPr>
                      <a:r>
                        <a:rPr lang="en-US" sz="1600" dirty="0" err="1">
                          <a:effectLst/>
                        </a:rPr>
                        <a:t>ei</a:t>
                      </a:r>
                      <a:r>
                        <a:rPr lang="en-US" sz="1600" dirty="0">
                          <a:effectLst/>
                        </a:rPr>
                        <a:t> </a:t>
                      </a:r>
                      <a:endParaRPr lang="el-GR" sz="1600" dirty="0" smtClean="0">
                        <a:effectLst/>
                      </a:endParaRPr>
                    </a:p>
                    <a:p>
                      <a:pPr algn="ctr">
                        <a:spcAft>
                          <a:spcPts val="0"/>
                        </a:spcAft>
                      </a:pPr>
                      <a:r>
                        <a:rPr lang="en-US" sz="1200" dirty="0" smtClean="0">
                          <a:effectLst/>
                        </a:rPr>
                        <a:t>kWh</a:t>
                      </a:r>
                      <a:r>
                        <a:rPr lang="el-GR" sz="1200" dirty="0">
                          <a:effectLst/>
                        </a:rPr>
                        <a:t>/</a:t>
                      </a:r>
                      <a:r>
                        <a:rPr lang="en-US" sz="1200" dirty="0">
                          <a:effectLst/>
                        </a:rPr>
                        <a:t>m</a:t>
                      </a:r>
                      <a:r>
                        <a:rPr lang="el-GR" sz="1200" baseline="30000" dirty="0">
                          <a:effectLst/>
                        </a:rPr>
                        <a:t>2</a:t>
                      </a:r>
                      <a:r>
                        <a:rPr lang="el-GR" sz="1200" dirty="0">
                          <a:effectLst/>
                        </a:rPr>
                        <a:t>/έτος</a:t>
                      </a:r>
                      <a:endParaRPr lang="el-GR" sz="1200" dirty="0">
                        <a:effectLst/>
                        <a:latin typeface="+mn-lt"/>
                        <a:ea typeface="Calibri" panose="020F0502020204030204" pitchFamily="34" charset="0"/>
                        <a:cs typeface="Times New Roman" panose="02020603050405020304" pitchFamily="18" charset="0"/>
                      </a:endParaRPr>
                    </a:p>
                  </a:txBody>
                  <a:tcPr marL="35920" marR="35920" marT="0" marB="0" anchor="ctr"/>
                </a:tc>
                <a:extLst>
                  <a:ext uri="{0D108BD9-81ED-4DB2-BD59-A6C34878D82A}">
                    <a16:rowId xmlns:a16="http://schemas.microsoft.com/office/drawing/2014/main" val="10000"/>
                  </a:ext>
                </a:extLst>
              </a:tr>
              <a:tr h="182261">
                <a:tc>
                  <a:txBody>
                    <a:bodyPr/>
                    <a:lstStyle/>
                    <a:p>
                      <a:pPr algn="ctr">
                        <a:spcAft>
                          <a:spcPts val="0"/>
                        </a:spcAft>
                      </a:pPr>
                      <a:r>
                        <a:rPr lang="en-US" sz="1400" dirty="0">
                          <a:effectLst/>
                        </a:rPr>
                        <a:t>1</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0,1</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11</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458,6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21</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858,2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1"/>
                  </a:ext>
                </a:extLst>
              </a:tr>
              <a:tr h="182261">
                <a:tc>
                  <a:txBody>
                    <a:bodyPr/>
                    <a:lstStyle/>
                    <a:p>
                      <a:pPr algn="ctr">
                        <a:spcAft>
                          <a:spcPts val="0"/>
                        </a:spcAft>
                      </a:pPr>
                      <a:r>
                        <a:rPr lang="en-US" sz="1400">
                          <a:effectLst/>
                        </a:rPr>
                        <a:t>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1,0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12</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564,2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a:effectLst/>
                        </a:rPr>
                        <a:t>22</a:t>
                      </a:r>
                      <a:endParaRPr lang="el-GR" sz="1400" b="1">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794,3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2"/>
                  </a:ext>
                </a:extLst>
              </a:tr>
              <a:tr h="182261">
                <a:tc>
                  <a:txBody>
                    <a:bodyPr/>
                    <a:lstStyle/>
                    <a:p>
                      <a:pPr algn="ctr">
                        <a:spcAft>
                          <a:spcPts val="0"/>
                        </a:spcAft>
                      </a:pPr>
                      <a:r>
                        <a:rPr lang="en-US" sz="1400">
                          <a:effectLst/>
                        </a:rPr>
                        <a:t>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5,0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13</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666,8</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23</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720,3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3"/>
                  </a:ext>
                </a:extLst>
              </a:tr>
              <a:tr h="182261">
                <a:tc>
                  <a:txBody>
                    <a:bodyPr/>
                    <a:lstStyle/>
                    <a:p>
                      <a:pPr algn="ctr">
                        <a:spcAft>
                          <a:spcPts val="0"/>
                        </a:spcAft>
                      </a:pPr>
                      <a:r>
                        <a:rPr lang="en-US" sz="1400">
                          <a:effectLst/>
                        </a:rPr>
                        <a:t>4</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dirty="0">
                          <a:effectLst/>
                        </a:rPr>
                        <a:t>15,3</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14</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760,1</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24</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640,4</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4"/>
                  </a:ext>
                </a:extLst>
              </a:tr>
              <a:tr h="182261">
                <a:tc>
                  <a:txBody>
                    <a:bodyPr/>
                    <a:lstStyle/>
                    <a:p>
                      <a:pPr algn="ctr">
                        <a:spcAft>
                          <a:spcPts val="0"/>
                        </a:spcAft>
                      </a:pPr>
                      <a:r>
                        <a:rPr lang="en-US" sz="1400">
                          <a:effectLst/>
                        </a:rPr>
                        <a:t>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35,2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15</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838,7</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25</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558,5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5"/>
                  </a:ext>
                </a:extLst>
              </a:tr>
              <a:tr h="182261">
                <a:tc>
                  <a:txBody>
                    <a:bodyPr/>
                    <a:lstStyle/>
                    <a:p>
                      <a:pPr algn="ctr">
                        <a:spcAft>
                          <a:spcPts val="0"/>
                        </a:spcAft>
                      </a:pPr>
                      <a:r>
                        <a:rPr lang="en-US" sz="1400">
                          <a:effectLst/>
                        </a:rPr>
                        <a:t>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68,3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898,0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478,1</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6"/>
                  </a:ext>
                </a:extLst>
              </a:tr>
              <a:tr h="182261">
                <a:tc>
                  <a:txBody>
                    <a:bodyPr/>
                    <a:lstStyle/>
                    <a:p>
                      <a:pPr algn="ctr">
                        <a:spcAft>
                          <a:spcPts val="0"/>
                        </a:spcAft>
                      </a:pPr>
                      <a:r>
                        <a:rPr lang="en-US" sz="1400">
                          <a:effectLst/>
                        </a:rPr>
                        <a:t>7</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116,9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17</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935,0</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27</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401,9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7"/>
                  </a:ext>
                </a:extLst>
              </a:tr>
              <a:tr h="182261">
                <a:tc>
                  <a:txBody>
                    <a:bodyPr/>
                    <a:lstStyle/>
                    <a:p>
                      <a:pPr algn="ctr">
                        <a:spcAft>
                          <a:spcPts val="0"/>
                        </a:spcAft>
                      </a:pPr>
                      <a:r>
                        <a:rPr lang="en-US" sz="1400">
                          <a:effectLst/>
                        </a:rPr>
                        <a:t>8</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181,9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18</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dirty="0">
                          <a:effectLst/>
                        </a:rPr>
                        <a:t>948,4</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28</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331,9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8"/>
                  </a:ext>
                </a:extLst>
              </a:tr>
              <a:tr h="182261">
                <a:tc>
                  <a:txBody>
                    <a:bodyPr/>
                    <a:lstStyle/>
                    <a:p>
                      <a:pPr algn="ctr">
                        <a:spcAft>
                          <a:spcPts val="0"/>
                        </a:spcAft>
                      </a:pPr>
                      <a:r>
                        <a:rPr lang="en-US" sz="1400">
                          <a:effectLst/>
                        </a:rPr>
                        <a:t>9</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262,6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19</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938,6</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29</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a:effectLst/>
                        </a:rPr>
                        <a:t>269,3</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09"/>
                  </a:ext>
                </a:extLst>
              </a:tr>
              <a:tr h="182261">
                <a:tc>
                  <a:txBody>
                    <a:bodyPr/>
                    <a:lstStyle/>
                    <a:p>
                      <a:pPr algn="ctr">
                        <a:spcAft>
                          <a:spcPts val="0"/>
                        </a:spcAft>
                      </a:pPr>
                      <a:r>
                        <a:rPr lang="en-US" sz="1400">
                          <a:effectLst/>
                        </a:rPr>
                        <a:t>10</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266700" algn="r">
                        <a:spcAft>
                          <a:spcPts val="0"/>
                        </a:spcAft>
                      </a:pPr>
                      <a:r>
                        <a:rPr lang="en-US" sz="1400">
                          <a:effectLst/>
                        </a:rPr>
                        <a:t>356,2</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20</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86690" algn="r">
                        <a:spcAft>
                          <a:spcPts val="0"/>
                        </a:spcAft>
                      </a:pPr>
                      <a:r>
                        <a:rPr lang="en-US" sz="1400">
                          <a:effectLst/>
                        </a:rPr>
                        <a:t>907,5</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b="1" dirty="0">
                          <a:effectLst/>
                        </a:rPr>
                        <a:t>30</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n-US" sz="1400" dirty="0">
                          <a:effectLst/>
                        </a:rPr>
                        <a:t>214,9</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10"/>
                  </a:ext>
                </a:extLst>
              </a:tr>
              <a:tr h="248928">
                <a:tc>
                  <a:txBody>
                    <a:bodyPr/>
                    <a:lstStyle/>
                    <a:p>
                      <a:endParaRPr lang="el-GR" sz="1400">
                        <a:effectLst/>
                        <a:latin typeface="+mn-lt"/>
                      </a:endParaRPr>
                    </a:p>
                  </a:txBody>
                  <a:tcPr marL="35920" marR="35920" marT="0" marB="0" anchor="ctr"/>
                </a:tc>
                <a:tc>
                  <a:txBody>
                    <a:bodyPr/>
                    <a:lstStyle/>
                    <a:p>
                      <a:endParaRPr lang="el-GR" sz="1400">
                        <a:effectLst/>
                        <a:latin typeface="+mn-lt"/>
                      </a:endParaRPr>
                    </a:p>
                  </a:txBody>
                  <a:tcPr marL="35920" marR="35920" marT="0" marB="0" anchor="b"/>
                </a:tc>
                <a:tc>
                  <a:txBody>
                    <a:bodyPr/>
                    <a:lstStyle/>
                    <a:p>
                      <a:pPr algn="ctr">
                        <a:spcAft>
                          <a:spcPts val="0"/>
                        </a:spcAft>
                      </a:pPr>
                      <a:r>
                        <a:rPr lang="en-US" sz="1400" dirty="0">
                          <a:effectLst/>
                        </a:rPr>
                        <a:t> </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40640" algn="r">
                        <a:spcAft>
                          <a:spcPts val="0"/>
                        </a:spcAft>
                      </a:pPr>
                      <a:r>
                        <a:rPr lang="en-US" sz="1400" dirty="0">
                          <a:effectLst/>
                        </a:rPr>
                        <a:t> </a:t>
                      </a:r>
                      <a:endParaRPr lang="el-GR" sz="1400" dirty="0">
                        <a:effectLst/>
                        <a:latin typeface="+mn-lt"/>
                        <a:ea typeface="Calibri" panose="020F0502020204030204" pitchFamily="34" charset="0"/>
                        <a:cs typeface="Times New Roman" panose="02020603050405020304" pitchFamily="18" charset="0"/>
                      </a:endParaRPr>
                    </a:p>
                  </a:txBody>
                  <a:tcPr marL="35920" marR="35920" marT="0" marB="0" anchor="b"/>
                </a:tc>
                <a:tc>
                  <a:txBody>
                    <a:bodyPr/>
                    <a:lstStyle/>
                    <a:p>
                      <a:pPr algn="ctr">
                        <a:spcAft>
                          <a:spcPts val="0"/>
                        </a:spcAft>
                      </a:pPr>
                      <a:r>
                        <a:rPr lang="en-US" sz="1400">
                          <a:effectLst/>
                        </a:rPr>
                        <a:t> </a:t>
                      </a:r>
                      <a:endParaRPr lang="el-GR" sz="1400">
                        <a:effectLst/>
                        <a:latin typeface="+mn-lt"/>
                        <a:ea typeface="Calibri" panose="020F0502020204030204" pitchFamily="34" charset="0"/>
                        <a:cs typeface="Times New Roman" panose="02020603050405020304" pitchFamily="18" charset="0"/>
                      </a:endParaRPr>
                    </a:p>
                  </a:txBody>
                  <a:tcPr marL="35920" marR="35920" marT="0" marB="0" anchor="ctr"/>
                </a:tc>
                <a:tc>
                  <a:txBody>
                    <a:bodyPr/>
                    <a:lstStyle/>
                    <a:p>
                      <a:pPr marR="196850" algn="r">
                        <a:spcAft>
                          <a:spcPts val="0"/>
                        </a:spcAft>
                      </a:pPr>
                      <a:r>
                        <a:rPr lang="el-GR" sz="1400" b="1" dirty="0">
                          <a:effectLst/>
                        </a:rPr>
                        <a:t>14.226</a:t>
                      </a:r>
                      <a:endParaRPr lang="el-GR" sz="1400" b="1" dirty="0">
                        <a:effectLst/>
                        <a:latin typeface="+mn-lt"/>
                        <a:ea typeface="Calibri" panose="020F0502020204030204" pitchFamily="34" charset="0"/>
                        <a:cs typeface="Times New Roman" panose="02020603050405020304" pitchFamily="18" charset="0"/>
                      </a:endParaRPr>
                    </a:p>
                  </a:txBody>
                  <a:tcPr marL="35920" marR="35920" marT="0" marB="0" anchor="b"/>
                </a:tc>
                <a:extLst>
                  <a:ext uri="{0D108BD9-81ED-4DB2-BD59-A6C34878D82A}">
                    <a16:rowId xmlns:a16="http://schemas.microsoft.com/office/drawing/2014/main" val="10011"/>
                  </a:ext>
                </a:extLst>
              </a:tr>
            </a:tbl>
          </a:graphicData>
        </a:graphic>
      </p:graphicFrame>
      <p:pic>
        <p:nvPicPr>
          <p:cNvPr id="4097" name="Εικόνα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1844824"/>
            <a:ext cx="4059599"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6272" y="4581128"/>
            <a:ext cx="9144000" cy="2308324"/>
          </a:xfrm>
          <a:prstGeom prst="rect">
            <a:avLst/>
          </a:prstGeom>
        </p:spPr>
        <p:txBody>
          <a:bodyPr wrap="square">
            <a:spAutoFit/>
          </a:bodyPr>
          <a:lstStyle/>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Το μέσο ετήσιο ειδικό δυναμικό αιολικής ενέργειας υπολογίζεται από την μέση κυβική ταχύτητα:</a:t>
            </a:r>
          </a:p>
          <a:p>
            <a:pPr algn="just">
              <a:spcAft>
                <a:spcPts val="0"/>
              </a:spcAft>
            </a:pPr>
            <a:r>
              <a:rPr lang="el-GR" sz="800"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en-US" sz="1600" dirty="0" err="1">
                <a:latin typeface="Calibri" panose="020F0502020204030204" pitchFamily="34" charset="0"/>
                <a:ea typeface="Calibri" panose="020F0502020204030204" pitchFamily="34" charset="0"/>
                <a:cs typeface="Times New Roman" panose="02020603050405020304" pitchFamily="18" charset="0"/>
              </a:rPr>
              <a:t>v</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l-GR" sz="1600" dirty="0">
                <a:latin typeface="Calibri" panose="020F0502020204030204" pitchFamily="34" charset="0"/>
                <a:ea typeface="Calibri" panose="020F0502020204030204" pitchFamily="34" charset="0"/>
                <a:cs typeface="Times New Roman" panose="02020603050405020304" pitchFamily="18" charset="0"/>
              </a:rPr>
              <a:t> = (0,0122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1</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+ 0,0239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2</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 + 0,0021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29</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 + 0,0015 </a:t>
            </a:r>
            <a:r>
              <a:rPr lang="en-US" sz="1600" dirty="0">
                <a:latin typeface="Calibri" panose="020F0502020204030204" pitchFamily="34" charset="0"/>
                <a:ea typeface="Calibri" panose="020F0502020204030204" pitchFamily="34" charset="0"/>
                <a:cs typeface="Times New Roman" panose="02020603050405020304" pitchFamily="18" charset="0"/>
              </a:rPr>
              <a:t>x</a:t>
            </a:r>
            <a:r>
              <a:rPr lang="el-GR" sz="1600" dirty="0">
                <a:latin typeface="Calibri" panose="020F0502020204030204" pitchFamily="34" charset="0"/>
                <a:ea typeface="Calibri" panose="020F0502020204030204" pitchFamily="34" charset="0"/>
                <a:cs typeface="Times New Roman" panose="02020603050405020304" pitchFamily="18" charset="0"/>
              </a:rPr>
              <a:t> 30</a:t>
            </a:r>
            <a:r>
              <a:rPr lang="el-GR" sz="1600" baseline="30000" dirty="0">
                <a:latin typeface="Calibri" panose="020F0502020204030204" pitchFamily="34" charset="0"/>
                <a:ea typeface="Calibri" panose="020F0502020204030204" pitchFamily="34" charset="0"/>
                <a:cs typeface="Times New Roman" panose="02020603050405020304" pitchFamily="18" charset="0"/>
              </a:rPr>
              <a:t>3</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l-GR" sz="1600" baseline="30000" dirty="0">
                <a:latin typeface="Calibri" panose="020F0502020204030204" pitchFamily="34" charset="0"/>
                <a:ea typeface="Calibri" panose="020F0502020204030204" pitchFamily="34" charset="0"/>
                <a:cs typeface="Times New Roman" panose="02020603050405020304" pitchFamily="18" charset="0"/>
              </a:rPr>
              <a:t>1/3</a:t>
            </a:r>
            <a:r>
              <a:rPr lang="el-GR" sz="1600" dirty="0">
                <a:latin typeface="Calibri" panose="020F0502020204030204" pitchFamily="34" charset="0"/>
                <a:ea typeface="Calibri" panose="020F0502020204030204" pitchFamily="34" charset="0"/>
                <a:cs typeface="Times New Roman" panose="02020603050405020304" pitchFamily="18" charset="0"/>
              </a:rPr>
              <a:t> = 13,8 </a:t>
            </a: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l-GR" sz="8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Έτσι, η μέση ετήσια ειδική ισχύς είναι</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p</a:t>
            </a:r>
            <a:r>
              <a:rPr lang="en-US" sz="1600" baseline="-25000" dirty="0" err="1" smtClean="0">
                <a:latin typeface="Calibri" panose="020F0502020204030204" pitchFamily="34" charset="0"/>
                <a:ea typeface="Calibri" panose="020F0502020204030204" pitchFamily="34" charset="0"/>
                <a:cs typeface="Times New Roman" panose="02020603050405020304" pitchFamily="18" charset="0"/>
              </a:rPr>
              <a:t>rmc</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½ x </a:t>
            </a:r>
            <a:r>
              <a:rPr lang="el-GR" sz="1600" dirty="0">
                <a:latin typeface="Calibri" panose="020F0502020204030204" pitchFamily="34" charset="0"/>
                <a:ea typeface="Calibri" panose="020F0502020204030204" pitchFamily="34" charset="0"/>
                <a:cs typeface="Times New Roman" panose="02020603050405020304" pitchFamily="18" charset="0"/>
              </a:rPr>
              <a:t>ρ </a:t>
            </a:r>
            <a:r>
              <a:rPr lang="en-US" sz="1600" dirty="0">
                <a:latin typeface="Calibri" panose="020F0502020204030204" pitchFamily="34" charset="0"/>
                <a:ea typeface="Calibri" panose="020F0502020204030204" pitchFamily="34" charset="0"/>
                <a:cs typeface="Times New Roman" panose="02020603050405020304" pitchFamily="18" charset="0"/>
              </a:rPr>
              <a:t>x v</a:t>
            </a:r>
            <a:r>
              <a:rPr lang="en-US" sz="1600" baseline="-25000" dirty="0">
                <a:latin typeface="Calibri" panose="020F0502020204030204" pitchFamily="34" charset="0"/>
                <a:ea typeface="Calibri" panose="020F0502020204030204" pitchFamily="34" charset="0"/>
                <a:cs typeface="Times New Roman" panose="02020603050405020304" pitchFamily="18" charset="0"/>
              </a:rPr>
              <a:t>rmc</a:t>
            </a:r>
            <a:r>
              <a:rPr lang="en-US" sz="1600" baseline="30000" dirty="0">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 = 1,62 kW/m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και το μέσο ετήσιο δυναμικό αιολικής ενέργειας είναι</a:t>
            </a:r>
            <a:r>
              <a:rPr lang="el-GR" sz="1600" dirty="0" smtClean="0">
                <a:latin typeface="Calibri" panose="020F0502020204030204" pitchFamily="34" charset="0"/>
                <a:ea typeface="Calibri" panose="020F0502020204030204" pitchFamily="34" charset="0"/>
                <a:cs typeface="Times New Roman" panose="02020603050405020304" pitchFamily="18" charset="0"/>
              </a:rPr>
              <a:t>:		ε</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err="1">
                <a:latin typeface="Calibri" panose="020F0502020204030204" pitchFamily="34" charset="0"/>
                <a:ea typeface="Calibri" panose="020F0502020204030204" pitchFamily="34" charset="0"/>
                <a:cs typeface="Times New Roman" panose="02020603050405020304" pitchFamily="18" charset="0"/>
              </a:rPr>
              <a:t>p</a:t>
            </a:r>
            <a:r>
              <a:rPr lang="en-US" sz="1600" baseline="-25000" dirty="0" err="1">
                <a:latin typeface="Calibri" panose="020F0502020204030204" pitchFamily="34" charset="0"/>
                <a:ea typeface="Calibri" panose="020F0502020204030204" pitchFamily="34" charset="0"/>
                <a:cs typeface="Times New Roman" panose="02020603050405020304" pitchFamily="18" charset="0"/>
              </a:rPr>
              <a:t>rmc</a:t>
            </a:r>
            <a:r>
              <a:rPr lang="en-US" sz="1600" dirty="0">
                <a:latin typeface="Calibri" panose="020F0502020204030204" pitchFamily="34" charset="0"/>
                <a:ea typeface="Calibri" panose="020F0502020204030204" pitchFamily="34" charset="0"/>
                <a:cs typeface="Times New Roman" panose="02020603050405020304" pitchFamily="18" charset="0"/>
              </a:rPr>
              <a:t> x 24 x 365 = 14.226 kWh/m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Από τα αποτελέσματα φαίνεται η εξαιρετική προσέγγιση της μέσης κυβικής ταχύτητας για τον υπολογισμό του ετήσιου ειδικού αιολικού δυναμικού μίας τοποθεσίας.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smtClean="0">
              <a:ea typeface="Times New Roman" pitchFamily="18" charset="0"/>
              <a:cs typeface="Tahoma" pitchFamily="34" charset="0"/>
            </a:endParaRPr>
          </a:p>
        </p:txBody>
      </p:sp>
      <p:sp>
        <p:nvSpPr>
          <p:cNvPr id="5" name="4 - TextBox"/>
          <p:cNvSpPr txBox="1"/>
          <p:nvPr/>
        </p:nvSpPr>
        <p:spPr>
          <a:xfrm>
            <a:off x="-32" y="285728"/>
            <a:ext cx="9144032" cy="3046988"/>
          </a:xfrm>
          <a:prstGeom prst="rect">
            <a:avLst/>
          </a:prstGeom>
          <a:noFill/>
        </p:spPr>
        <p:txBody>
          <a:bodyPr wrap="square" rtlCol="0">
            <a:spAutoFit/>
          </a:bodyPr>
          <a:lstStyle/>
          <a:p>
            <a:r>
              <a:rPr lang="el-GR" sz="1600" dirty="0"/>
              <a:t>Οι ανεμογεννήτριες (Α/Γ) διακρίνονται σε οριζόντιου και κατακόρυφου </a:t>
            </a:r>
            <a:r>
              <a:rPr lang="el-GR" sz="1600" dirty="0" smtClean="0"/>
              <a:t>άξονα. </a:t>
            </a:r>
            <a:r>
              <a:rPr lang="el-GR" sz="1600" dirty="0"/>
              <a:t>Οι Α/Γ κατακόρυφου άξονα </a:t>
            </a:r>
            <a:r>
              <a:rPr lang="el-GR" sz="1600" dirty="0" smtClean="0"/>
              <a:t>δεν χρειάζονται </a:t>
            </a:r>
            <a:r>
              <a:rPr lang="el-GR" sz="1600" dirty="0"/>
              <a:t>σύστημα διεύθυνσης που να τις στρέφει απέναντι στην κατεύθυνση του ανέμου, όμως έχουν </a:t>
            </a:r>
            <a:r>
              <a:rPr lang="el-GR" sz="1600" dirty="0" smtClean="0"/>
              <a:t>χαμηλότερο </a:t>
            </a:r>
            <a:r>
              <a:rPr lang="el-GR" sz="1600" dirty="0"/>
              <a:t>βαθμό απόδοσης και </a:t>
            </a:r>
            <a:r>
              <a:rPr lang="el-GR" sz="1600" dirty="0" smtClean="0"/>
              <a:t>προβλήματα </a:t>
            </a:r>
            <a:r>
              <a:rPr lang="el-GR" sz="1600" dirty="0"/>
              <a:t>όσον αφορά στην κλιμάκωση του μεγέθους </a:t>
            </a:r>
            <a:r>
              <a:rPr lang="el-GR" sz="1600" dirty="0" smtClean="0"/>
              <a:t>τους. </a:t>
            </a:r>
            <a:r>
              <a:rPr lang="el-GR" sz="1600" dirty="0"/>
              <a:t>Έτσι, οι Α/Γ οριζόντιου άξονα έχουν κυριαρχήσει στις σχετικές </a:t>
            </a:r>
            <a:r>
              <a:rPr lang="el-GR" sz="1600" dirty="0" smtClean="0"/>
              <a:t>εφαρμογές και αποτελούνται </a:t>
            </a:r>
            <a:r>
              <a:rPr lang="el-GR" sz="1600" dirty="0"/>
              <a:t>από </a:t>
            </a:r>
            <a:r>
              <a:rPr lang="el-GR" sz="1600" dirty="0" smtClean="0"/>
              <a:t>:</a:t>
            </a:r>
            <a:endParaRPr lang="el-GR" sz="1600" dirty="0"/>
          </a:p>
          <a:p>
            <a:r>
              <a:rPr lang="el-GR" sz="800" dirty="0"/>
              <a:t> </a:t>
            </a:r>
          </a:p>
          <a:p>
            <a:pPr marL="285750" lvl="0" indent="-285750">
              <a:buFont typeface="Arial" panose="020B0604020202020204" pitchFamily="34" charset="0"/>
              <a:buChar char="•"/>
            </a:pPr>
            <a:r>
              <a:rPr lang="el-GR" sz="1600" dirty="0"/>
              <a:t>τον πύργο</a:t>
            </a:r>
          </a:p>
          <a:p>
            <a:pPr marL="285750" lvl="0" indent="-285750">
              <a:buFont typeface="Arial" panose="020B0604020202020204" pitchFamily="34" charset="0"/>
              <a:buChar char="•"/>
            </a:pPr>
            <a:r>
              <a:rPr lang="el-GR" sz="1600" dirty="0"/>
              <a:t>τον </a:t>
            </a:r>
            <a:r>
              <a:rPr lang="el-GR" sz="1600" dirty="0" err="1"/>
              <a:t>ρότορα</a:t>
            </a:r>
            <a:r>
              <a:rPr lang="el-GR" sz="1600" dirty="0"/>
              <a:t> που αποτελείται από την πλήμνη και συνήθως 2 ή 3 πτερύγια, που στηρίζονται σε αυτή</a:t>
            </a:r>
          </a:p>
          <a:p>
            <a:pPr marL="285750" lvl="0" indent="-285750">
              <a:buFont typeface="Arial" panose="020B0604020202020204" pitchFamily="34" charset="0"/>
              <a:buChar char="•"/>
            </a:pPr>
            <a:r>
              <a:rPr lang="el-GR" sz="1600" dirty="0"/>
              <a:t>το </a:t>
            </a:r>
            <a:r>
              <a:rPr lang="el-GR" sz="1600" dirty="0" smtClean="0"/>
              <a:t>θάλαμο </a:t>
            </a:r>
            <a:r>
              <a:rPr lang="el-GR" sz="1600" dirty="0"/>
              <a:t>που περιέχει το κιβώτιο ταχυτήτων, το σύστημα ελέγχου της ταχύτητας περιστροφής, το φρένο και την ηλεκτρογεννήτρια και</a:t>
            </a:r>
          </a:p>
          <a:p>
            <a:pPr marL="285750" lvl="0" indent="-285750">
              <a:buFont typeface="Arial" panose="020B0604020202020204" pitchFamily="34" charset="0"/>
              <a:buChar char="•"/>
            </a:pPr>
            <a:r>
              <a:rPr lang="el-GR" sz="1600" dirty="0"/>
              <a:t>το σύστημα προσανατολισμού του θαλάμου και του </a:t>
            </a:r>
            <a:r>
              <a:rPr lang="el-GR" sz="1600" dirty="0" err="1"/>
              <a:t>ρότορα</a:t>
            </a:r>
            <a:r>
              <a:rPr lang="el-GR" sz="1600" dirty="0"/>
              <a:t> κάθετα στη διεύθυνση του ανέμου</a:t>
            </a:r>
          </a:p>
          <a:p>
            <a:r>
              <a:rPr lang="el-GR" sz="800" dirty="0"/>
              <a:t> </a:t>
            </a:r>
          </a:p>
          <a:p>
            <a:r>
              <a:rPr lang="el-GR" sz="1600" dirty="0"/>
              <a:t>ενώ για τη διάθεση της παραγόμενης </a:t>
            </a:r>
            <a:r>
              <a:rPr lang="el-GR" sz="1600" dirty="0" smtClean="0"/>
              <a:t>ισχύος η </a:t>
            </a:r>
            <a:r>
              <a:rPr lang="el-GR" sz="1600" dirty="0"/>
              <a:t>Α/Γ συνοδεύεται από συστήματα ηλεκτρονικών ισχύος, που δίνουν στο παραγόμενο ηλεκτρικό ρεύμα τα </a:t>
            </a:r>
            <a:r>
              <a:rPr lang="el-GR" sz="1600" dirty="0" smtClean="0"/>
              <a:t>κατάλληλα χαρακτηριστικά </a:t>
            </a:r>
            <a:r>
              <a:rPr lang="el-GR" sz="1600" dirty="0"/>
              <a:t>(τάση και συχνότητα</a:t>
            </a:r>
            <a:r>
              <a:rPr lang="el-GR" sz="1600" dirty="0" smtClean="0"/>
              <a:t>). </a:t>
            </a:r>
            <a:endParaRPr lang="el-GR" sz="1600" dirty="0"/>
          </a:p>
        </p:txBody>
      </p:sp>
      <p:pic>
        <p:nvPicPr>
          <p:cNvPr id="6" name="Εικόνα 5"/>
          <p:cNvPicPr>
            <a:picLocks noChangeAspect="1"/>
          </p:cNvPicPr>
          <p:nvPr/>
        </p:nvPicPr>
        <p:blipFill>
          <a:blip r:embed="rId2" cstate="print"/>
          <a:srcRect/>
          <a:stretch>
            <a:fillRect/>
          </a:stretch>
        </p:blipFill>
        <p:spPr bwMode="auto">
          <a:xfrm>
            <a:off x="2483768" y="3332716"/>
            <a:ext cx="4875477" cy="3416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a:ea typeface="Times New Roman" pitchFamily="18" charset="0"/>
              <a:cs typeface="Tahoma" pitchFamily="34" charset="0"/>
            </a:endParaRPr>
          </a:p>
        </p:txBody>
      </p:sp>
      <p:sp>
        <p:nvSpPr>
          <p:cNvPr id="2" name="Ορθογώνιο 1"/>
          <p:cNvSpPr/>
          <p:nvPr/>
        </p:nvSpPr>
        <p:spPr>
          <a:xfrm>
            <a:off x="7888" y="260648"/>
            <a:ext cx="9144000" cy="1815882"/>
          </a:xfrm>
          <a:prstGeom prst="rect">
            <a:avLst/>
          </a:prstGeom>
        </p:spPr>
        <p:txBody>
          <a:bodyPr wrap="square">
            <a:spAutoFit/>
          </a:bodyPr>
          <a:lstStyle/>
          <a:p>
            <a:pPr algn="just"/>
            <a:r>
              <a:rPr lang="el-GR" sz="1600" dirty="0"/>
              <a:t>Οι Α/Γ για κεντρική παραγωγή ισχύος </a:t>
            </a:r>
            <a:r>
              <a:rPr lang="el-GR" sz="1600" dirty="0" smtClean="0"/>
              <a:t>έχουν </a:t>
            </a:r>
            <a:r>
              <a:rPr lang="el-GR" sz="1600" dirty="0"/>
              <a:t>ονομαστική ισχύ </a:t>
            </a:r>
            <a:r>
              <a:rPr lang="el-GR" sz="1600" dirty="0" smtClean="0"/>
              <a:t>από 100 </a:t>
            </a:r>
            <a:r>
              <a:rPr lang="en-US" sz="1600" dirty="0"/>
              <a:t>kW</a:t>
            </a:r>
            <a:r>
              <a:rPr lang="el-GR" sz="1600" dirty="0"/>
              <a:t> έως λίγα </a:t>
            </a:r>
            <a:r>
              <a:rPr lang="en-US" sz="1600" dirty="0"/>
              <a:t>MW</a:t>
            </a:r>
            <a:r>
              <a:rPr lang="el-GR" sz="1600" dirty="0"/>
              <a:t>, ενώ μικρότερες Α/Γ (400 </a:t>
            </a:r>
            <a:r>
              <a:rPr lang="en-US" sz="1600" dirty="0"/>
              <a:t>W </a:t>
            </a:r>
            <a:r>
              <a:rPr lang="el-GR" sz="1600" dirty="0"/>
              <a:t> έως 100 </a:t>
            </a:r>
            <a:r>
              <a:rPr lang="el-GR" sz="1600" dirty="0" err="1"/>
              <a:t>kW</a:t>
            </a:r>
            <a:r>
              <a:rPr lang="el-GR" sz="1600" dirty="0"/>
              <a:t>) χρησιμοποιούνται για τη μερική κάλυψη </a:t>
            </a:r>
            <a:r>
              <a:rPr lang="el-GR" sz="1600" dirty="0" smtClean="0"/>
              <a:t>ηλεκτρικών </a:t>
            </a:r>
            <a:r>
              <a:rPr lang="el-GR" sz="1600" dirty="0"/>
              <a:t>αναγκών απομονωμένων (μη διασυνδεδεμένων με το δίκτυο) </a:t>
            </a:r>
            <a:r>
              <a:rPr lang="el-GR" sz="1600" dirty="0" smtClean="0"/>
              <a:t>καταναλώσεων.</a:t>
            </a:r>
            <a:r>
              <a:rPr lang="en-US" sz="1600" dirty="0" smtClean="0"/>
              <a:t> </a:t>
            </a:r>
            <a:r>
              <a:rPr lang="el-GR" sz="1600" dirty="0" smtClean="0"/>
              <a:t>Η </a:t>
            </a:r>
            <a:r>
              <a:rPr lang="el-GR" sz="1600" dirty="0"/>
              <a:t>μεγαλύτερη Α/Γ που βρίσκεται σήμερα σε λειτουργία έχει διάμετρο πτερυγίων 126 </a:t>
            </a:r>
            <a:r>
              <a:rPr lang="en-US" sz="1600" dirty="0"/>
              <a:t>m</a:t>
            </a:r>
            <a:r>
              <a:rPr lang="el-GR" sz="1600" dirty="0"/>
              <a:t>, σε πύργο ύψους 135 </a:t>
            </a:r>
            <a:r>
              <a:rPr lang="en-US" sz="1600" dirty="0"/>
              <a:t>m</a:t>
            </a:r>
            <a:r>
              <a:rPr lang="el-GR" sz="1600" dirty="0"/>
              <a:t> (συνολικό ύψος 198 </a:t>
            </a:r>
            <a:r>
              <a:rPr lang="en-US" sz="1600" dirty="0"/>
              <a:t>m</a:t>
            </a:r>
            <a:r>
              <a:rPr lang="el-GR" sz="1600" dirty="0"/>
              <a:t>) και ονομαστική ισχύ 7 </a:t>
            </a:r>
            <a:r>
              <a:rPr lang="en-US" sz="1600" dirty="0"/>
              <a:t>MW</a:t>
            </a:r>
            <a:r>
              <a:rPr lang="el-GR" sz="1600" dirty="0"/>
              <a:t>, μετρημένη σε ταχύτητα ανέμου 14 </a:t>
            </a:r>
            <a:r>
              <a:rPr lang="en-US" sz="1600" dirty="0"/>
              <a:t>m</a:t>
            </a:r>
            <a:r>
              <a:rPr lang="el-GR" sz="1600" dirty="0"/>
              <a:t>/</a:t>
            </a:r>
            <a:r>
              <a:rPr lang="en-US" sz="1600" dirty="0"/>
              <a:t>s</a:t>
            </a:r>
            <a:r>
              <a:rPr lang="el-GR" sz="1600" dirty="0"/>
              <a:t>. </a:t>
            </a:r>
            <a:r>
              <a:rPr lang="el-GR" sz="1600" dirty="0" smtClean="0">
                <a:latin typeface="Calibri" panose="020F0502020204030204" pitchFamily="34" charset="0"/>
                <a:ea typeface="Calibri" panose="020F0502020204030204" pitchFamily="34" charset="0"/>
                <a:cs typeface="Tahoma" panose="020B0604030504040204" pitchFamily="34" charset="0"/>
              </a:rPr>
              <a:t>Ο </a:t>
            </a:r>
            <a:r>
              <a:rPr lang="el-GR" sz="1600" b="1" dirty="0">
                <a:latin typeface="Calibri" panose="020F0502020204030204" pitchFamily="34" charset="0"/>
                <a:ea typeface="Calibri" panose="020F0502020204030204" pitchFamily="34" charset="0"/>
                <a:cs typeface="Tahoma" panose="020B0604030504040204" pitchFamily="34" charset="0"/>
              </a:rPr>
              <a:t>πύργος</a:t>
            </a:r>
            <a:r>
              <a:rPr lang="el-GR" sz="1600" dirty="0">
                <a:latin typeface="Calibri" panose="020F0502020204030204" pitchFamily="34" charset="0"/>
                <a:ea typeface="Calibri" panose="020F0502020204030204" pitchFamily="34" charset="0"/>
                <a:cs typeface="Tahoma" panose="020B0604030504040204" pitchFamily="34" charset="0"/>
              </a:rPr>
              <a:t> στηρίζει το θάλαμο και την πλήμνη της Α/Γ και το ύψος του εξυπηρετεί την αποκομιδή αιολικής ενέργειας σε κατά το δυνατόν μεγαλύτερη απόσταση από το έδαφος, όπου η ταχύτητα του ανέμου είναι μεγαλύτερη.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3.bp.blogspot.com/-osJUsvdlsDk/TkAaUizKrwI/AAAAAAAAEvQ/znjuFVWBdqQ/s1600/wind%2Bpower%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3060"/>
            <a:ext cx="4948476" cy="3011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usinessgreen.com/IMG/485/202485/2b-energy-370x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0848"/>
            <a:ext cx="3524250" cy="218122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7888" y="5074745"/>
            <a:ext cx="9151920" cy="1815882"/>
          </a:xfrm>
          <a:prstGeom prst="rect">
            <a:avLst/>
          </a:prstGeom>
        </p:spPr>
        <p:txBody>
          <a:bodyPr wrap="square">
            <a:spAutoFit/>
          </a:bodyPr>
          <a:lstStyle/>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Τα </a:t>
            </a:r>
            <a:r>
              <a:rPr lang="el-GR" sz="1600" b="1" dirty="0" smtClean="0">
                <a:latin typeface="Calibri" panose="020F0502020204030204" pitchFamily="34" charset="0"/>
                <a:ea typeface="Calibri" panose="020F0502020204030204" pitchFamily="34" charset="0"/>
                <a:cs typeface="Tahoma" panose="020B0604030504040204" pitchFamily="34" charset="0"/>
              </a:rPr>
              <a:t>πτερύγια</a:t>
            </a:r>
            <a:r>
              <a:rPr lang="el-GR" sz="1600" dirty="0" smtClean="0">
                <a:latin typeface="Calibri" panose="020F0502020204030204" pitchFamily="34" charset="0"/>
                <a:ea typeface="Calibri" panose="020F0502020204030204" pitchFamily="34" charset="0"/>
                <a:cs typeface="Tahoma" panose="020B0604030504040204" pitchFamily="34" charset="0"/>
              </a:rPr>
              <a:t> κατασκευάζονται </a:t>
            </a:r>
            <a:r>
              <a:rPr lang="el-GR" sz="1600" dirty="0">
                <a:latin typeface="Calibri" panose="020F0502020204030204" pitchFamily="34" charset="0"/>
                <a:ea typeface="Calibri" panose="020F0502020204030204" pitchFamily="34" charset="0"/>
                <a:cs typeface="Tahoma" panose="020B0604030504040204" pitchFamily="34" charset="0"/>
              </a:rPr>
              <a:t>από </a:t>
            </a:r>
            <a:r>
              <a:rPr lang="el-GR" sz="1600" dirty="0" smtClean="0">
                <a:latin typeface="Calibri" panose="020F0502020204030204" pitchFamily="34" charset="0"/>
                <a:ea typeface="Calibri" panose="020F0502020204030204" pitchFamily="34" charset="0"/>
                <a:cs typeface="Tahoma" panose="020B0604030504040204" pitchFamily="34" charset="0"/>
              </a:rPr>
              <a:t>συνθετικά </a:t>
            </a:r>
            <a:r>
              <a:rPr lang="el-GR" sz="1600" dirty="0">
                <a:latin typeface="Calibri" panose="020F0502020204030204" pitchFamily="34" charset="0"/>
                <a:ea typeface="Calibri" panose="020F0502020204030204" pitchFamily="34" charset="0"/>
                <a:cs typeface="Tahoma" panose="020B0604030504040204" pitchFamily="34" charset="0"/>
              </a:rPr>
              <a:t>υλικά μεγάλης αντοχής και μικρού ειδικού βάρους, ώστε να αντέχουν στις  ροπές </a:t>
            </a:r>
            <a:r>
              <a:rPr lang="el-GR" sz="1600" dirty="0" smtClean="0">
                <a:latin typeface="Calibri" panose="020F0502020204030204" pitchFamily="34" charset="0"/>
                <a:ea typeface="Calibri" panose="020F0502020204030204" pitchFamily="34" charset="0"/>
                <a:cs typeface="Tahoma" panose="020B0604030504040204" pitchFamily="34" charset="0"/>
              </a:rPr>
              <a:t>και </a:t>
            </a:r>
            <a:r>
              <a:rPr lang="el-GR" sz="1600" dirty="0">
                <a:latin typeface="Calibri" panose="020F0502020204030204" pitchFamily="34" charset="0"/>
                <a:ea typeface="Calibri" panose="020F0502020204030204" pitchFamily="34" charset="0"/>
                <a:cs typeface="Tahoma" panose="020B0604030504040204" pitchFamily="34" charset="0"/>
              </a:rPr>
              <a:t>να τις ελαχιστοποιούν. </a:t>
            </a:r>
            <a:r>
              <a:rPr lang="el-GR" sz="1600" b="1" dirty="0">
                <a:latin typeface="Calibri" panose="020F0502020204030204" pitchFamily="34" charset="0"/>
                <a:ea typeface="Calibri" panose="020F0502020204030204" pitchFamily="34" charset="0"/>
                <a:cs typeface="Tahoma" panose="020B0604030504040204" pitchFamily="34" charset="0"/>
              </a:rPr>
              <a:t>Ειδικά η σύνδεση των πτερυγίων με την πλήμνη δέχεται τις υψηλότερες μηχανικές τάσεις και αποτελεί το πιο ευαίσθητο σημείο της όλης κατασκευής. </a:t>
            </a:r>
            <a:r>
              <a:rPr lang="el-GR" sz="1600" dirty="0">
                <a:latin typeface="Calibri" panose="020F0502020204030204" pitchFamily="34" charset="0"/>
                <a:ea typeface="Calibri" panose="020F0502020204030204" pitchFamily="34" charset="0"/>
                <a:cs typeface="Tahoma" panose="020B0604030504040204" pitchFamily="34" charset="0"/>
              </a:rPr>
              <a:t>Προκείμενου οι τάσεις αυτές να συγκρατηθούν κάτω από ένα όριο και να αποφευχθεί η αποκόλληση των πτερυγίων, η ταχύτητα περιστροφής της ελέγχεται από μηχανικό φρένο, </a:t>
            </a:r>
            <a:r>
              <a:rPr lang="el-GR" sz="1600" dirty="0" smtClean="0">
                <a:latin typeface="Calibri" panose="020F0502020204030204" pitchFamily="34" charset="0"/>
                <a:ea typeface="Calibri" panose="020F0502020204030204" pitchFamily="34" charset="0"/>
                <a:cs typeface="Tahoma" panose="020B0604030504040204" pitchFamily="34" charset="0"/>
              </a:rPr>
              <a:t>στο </a:t>
            </a:r>
            <a:r>
              <a:rPr lang="el-GR" sz="1600" dirty="0">
                <a:latin typeface="Calibri" panose="020F0502020204030204" pitchFamily="34" charset="0"/>
                <a:ea typeface="Calibri" panose="020F0502020204030204" pitchFamily="34" charset="0"/>
                <a:cs typeface="Tahoma" panose="020B0604030504040204" pitchFamily="34" charset="0"/>
              </a:rPr>
              <a:t>εσωτερικό του θαλάμου. Σε περιπτώσεις πολύ ισχυρών ανέμων, η περιστροφή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σταματά και η  το επίπεδο περιστροφής των πτερυγίων στρέφεται, μαζί με όλο τον θάλαμο, παράλληλα στην κατεύθυνση του ανέμου.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a:t>ΑΝΕΜΟΓΕΝΝΗΤΡΙΕΣ</a:t>
            </a:r>
            <a:endParaRPr lang="el-GR" b="1" dirty="0">
              <a:ea typeface="Times New Roman" pitchFamily="18" charset="0"/>
              <a:cs typeface="Tahoma" pitchFamily="34" charset="0"/>
            </a:endParaRPr>
          </a:p>
        </p:txBody>
      </p:sp>
      <p:sp>
        <p:nvSpPr>
          <p:cNvPr id="2" name="Ορθογώνιο 1"/>
          <p:cNvSpPr/>
          <p:nvPr/>
        </p:nvSpPr>
        <p:spPr>
          <a:xfrm>
            <a:off x="-32" y="260648"/>
            <a:ext cx="9144032" cy="4031873"/>
          </a:xfrm>
          <a:prstGeom prst="rect">
            <a:avLst/>
          </a:prstGeom>
        </p:spPr>
        <p:txBody>
          <a:bodyPr wrap="square">
            <a:spAutoFit/>
          </a:bodyPr>
          <a:lstStyle/>
          <a:p>
            <a:pPr algn="just">
              <a:spcAft>
                <a:spcPts val="0"/>
              </a:spcAft>
            </a:pPr>
            <a:r>
              <a:rPr lang="en-US" sz="1600" dirty="0" smtClean="0">
                <a:latin typeface="Calibri" panose="020F0502020204030204" pitchFamily="34" charset="0"/>
                <a:ea typeface="Calibri" panose="020F0502020204030204" pitchFamily="34" charset="0"/>
                <a:cs typeface="Tahoma" panose="020B0604030504040204" pitchFamily="34" charset="0"/>
              </a:rPr>
              <a:t>H </a:t>
            </a:r>
            <a:r>
              <a:rPr lang="el-GR" sz="1600" dirty="0" smtClean="0">
                <a:latin typeface="Calibri" panose="020F0502020204030204" pitchFamily="34" charset="0"/>
                <a:ea typeface="Calibri" panose="020F0502020204030204" pitchFamily="34" charset="0"/>
                <a:cs typeface="Tahoma" panose="020B0604030504040204" pitchFamily="34" charset="0"/>
              </a:rPr>
              <a:t>ταχύτητα </a:t>
            </a:r>
            <a:r>
              <a:rPr lang="el-GR" sz="1600" dirty="0">
                <a:latin typeface="Calibri" panose="020F0502020204030204" pitchFamily="34" charset="0"/>
                <a:ea typeface="Calibri" panose="020F0502020204030204" pitchFamily="34" charset="0"/>
                <a:cs typeface="Tahoma" panose="020B0604030504040204" pitchFamily="34" charset="0"/>
              </a:rPr>
              <a:t>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σε υψηλές ταχύτητες ανέμου, περιορίζεται από μηχανικό φρένο. </a:t>
            </a:r>
            <a:r>
              <a:rPr lang="el-GR" sz="1600" dirty="0" smtClean="0">
                <a:latin typeface="Calibri" panose="020F0502020204030204" pitchFamily="34" charset="0"/>
                <a:ea typeface="Calibri" panose="020F0502020204030204" pitchFamily="34" charset="0"/>
                <a:cs typeface="Tahoma" panose="020B0604030504040204" pitchFamily="34" charset="0"/>
              </a:rPr>
              <a:t>Σε </a:t>
            </a:r>
            <a:r>
              <a:rPr lang="el-GR" sz="1600" dirty="0">
                <a:latin typeface="Calibri" panose="020F0502020204030204" pitchFamily="34" charset="0"/>
                <a:ea typeface="Calibri" panose="020F0502020204030204" pitchFamily="34" charset="0"/>
                <a:cs typeface="Tahoma" panose="020B0604030504040204" pitchFamily="34" charset="0"/>
              </a:rPr>
              <a:t>πολύ </a:t>
            </a:r>
            <a:r>
              <a:rPr lang="el-GR" sz="1600" dirty="0" smtClean="0">
                <a:latin typeface="Calibri" panose="020F0502020204030204" pitchFamily="34" charset="0"/>
                <a:ea typeface="Calibri" panose="020F0502020204030204" pitchFamily="34" charset="0"/>
                <a:cs typeface="Tahoma" panose="020B0604030504040204" pitchFamily="34" charset="0"/>
              </a:rPr>
              <a:t>μεγάλες </a:t>
            </a:r>
            <a:r>
              <a:rPr lang="el-GR" sz="1600" dirty="0">
                <a:latin typeface="Calibri" panose="020F0502020204030204" pitchFamily="34" charset="0"/>
                <a:ea typeface="Calibri" panose="020F0502020204030204" pitchFamily="34" charset="0"/>
                <a:cs typeface="Tahoma" panose="020B0604030504040204" pitchFamily="34" charset="0"/>
              </a:rPr>
              <a:t>ταχύτητες ανέμου (συνήθως πάνω από 30-35 </a:t>
            </a:r>
            <a:r>
              <a:rPr lang="en-US" sz="1600" dirty="0">
                <a:latin typeface="Calibri" panose="020F0502020204030204" pitchFamily="34" charset="0"/>
                <a:ea typeface="Calibri" panose="020F0502020204030204" pitchFamily="34" charset="0"/>
                <a:cs typeface="Tahoma" panose="020B0604030504040204" pitchFamily="34" charset="0"/>
              </a:rPr>
              <a:t>m</a:t>
            </a:r>
            <a:r>
              <a:rPr lang="el-GR" sz="1600" dirty="0">
                <a:latin typeface="Calibri" panose="020F0502020204030204" pitchFamily="34" charset="0"/>
                <a:ea typeface="Calibri" panose="020F0502020204030204" pitchFamily="34" charset="0"/>
                <a:cs typeface="Tahoma" panose="020B0604030504040204" pitchFamily="34" charset="0"/>
              </a:rPr>
              <a:t>/</a:t>
            </a:r>
            <a:r>
              <a:rPr lang="en-US" sz="1600" dirty="0">
                <a:latin typeface="Calibri" panose="020F0502020204030204" pitchFamily="34" charset="0"/>
                <a:ea typeface="Calibri" panose="020F0502020204030204" pitchFamily="34" charset="0"/>
                <a:cs typeface="Tahoma" panose="020B0604030504040204" pitchFamily="34" charset="0"/>
              </a:rPr>
              <a:t>s </a:t>
            </a:r>
            <a:r>
              <a:rPr lang="el-GR" sz="1600" dirty="0">
                <a:latin typeface="Calibri" panose="020F0502020204030204" pitchFamily="34" charset="0"/>
                <a:ea typeface="Calibri" panose="020F0502020204030204" pitchFamily="34" charset="0"/>
                <a:cs typeface="Tahoma" panose="020B0604030504040204" pitchFamily="34" charset="0"/>
              </a:rPr>
              <a:t>– 100-120 </a:t>
            </a:r>
            <a:r>
              <a:rPr lang="el-GR" sz="1600" dirty="0" err="1">
                <a:latin typeface="Calibri" panose="020F0502020204030204" pitchFamily="34" charset="0"/>
                <a:ea typeface="Calibri" panose="020F0502020204030204" pitchFamily="34" charset="0"/>
                <a:cs typeface="Tahoma" panose="020B0604030504040204" pitchFamily="34" charset="0"/>
              </a:rPr>
              <a:t>χλμ</a:t>
            </a:r>
            <a:r>
              <a:rPr lang="el-GR" sz="1600" dirty="0">
                <a:latin typeface="Calibri" panose="020F0502020204030204" pitchFamily="34" charset="0"/>
                <a:ea typeface="Calibri" panose="020F0502020204030204" pitchFamily="34" charset="0"/>
                <a:cs typeface="Tahoma" panose="020B0604030504040204" pitchFamily="34" charset="0"/>
              </a:rPr>
              <a:t>/ώρα</a:t>
            </a:r>
            <a:r>
              <a:rPr lang="el-GR" sz="1600" dirty="0" smtClean="0">
                <a:latin typeface="Calibri" panose="020F0502020204030204" pitchFamily="34" charset="0"/>
                <a:ea typeface="Calibri" panose="020F0502020204030204" pitchFamily="34" charset="0"/>
                <a:cs typeface="Tahoma" panose="020B0604030504040204" pitchFamily="34" charset="0"/>
              </a:rPr>
              <a:t>)</a:t>
            </a:r>
            <a:r>
              <a:rPr lang="en-US" sz="1600" dirty="0" smtClean="0">
                <a:latin typeface="Calibri" panose="020F0502020204030204" pitchFamily="34" charset="0"/>
                <a:ea typeface="Calibri" panose="020F0502020204030204" pitchFamily="34" charset="0"/>
                <a:cs typeface="Tahoma" panose="020B0604030504040204" pitchFamily="34" charset="0"/>
              </a:rPr>
              <a:t>.</a:t>
            </a:r>
            <a:r>
              <a:rPr lang="el-GR" sz="1600" dirty="0" smtClean="0">
                <a:latin typeface="Calibri" panose="020F0502020204030204" pitchFamily="34" charset="0"/>
                <a:ea typeface="Calibri" panose="020F0502020204030204" pitchFamily="34" charset="0"/>
                <a:cs typeface="Tahoma" panose="020B0604030504040204" pitchFamily="34" charset="0"/>
              </a:rPr>
              <a:t> </a:t>
            </a:r>
            <a:r>
              <a:rPr lang="el-GR" sz="1600" dirty="0">
                <a:latin typeface="Calibri" panose="020F0502020204030204" pitchFamily="34" charset="0"/>
                <a:ea typeface="Calibri" panose="020F0502020204030204" pitchFamily="34" charset="0"/>
                <a:cs typeface="Tahoma" panose="020B0604030504040204" pitchFamily="34" charset="0"/>
              </a:rPr>
              <a:t>Εκτός από το μηχανικό </a:t>
            </a:r>
            <a:r>
              <a:rPr lang="el-GR" sz="1600" dirty="0" smtClean="0">
                <a:latin typeface="Calibri" panose="020F0502020204030204" pitchFamily="34" charset="0"/>
                <a:ea typeface="Calibri" panose="020F0502020204030204" pitchFamily="34" charset="0"/>
                <a:cs typeface="Tahoma" panose="020B0604030504040204" pitchFamily="34" charset="0"/>
              </a:rPr>
              <a:t>φρένο:</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το </a:t>
            </a:r>
            <a:r>
              <a:rPr lang="el-GR" sz="1600" dirty="0">
                <a:latin typeface="Calibri" panose="020F0502020204030204" pitchFamily="34" charset="0"/>
                <a:ea typeface="Calibri" panose="020F0502020204030204" pitchFamily="34" charset="0"/>
                <a:cs typeface="Tahoma" panose="020B0604030504040204" pitchFamily="34" charset="0"/>
              </a:rPr>
              <a:t>επίπεδο 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εκτρέπεται (ο θάλαμος της Α/Γ γυρίζει κάθετα στην κατεύθυνση του ανέμου</a:t>
            </a:r>
            <a:r>
              <a:rPr lang="el-GR" sz="1600" dirty="0" smtClean="0">
                <a:latin typeface="Calibri" panose="020F0502020204030204" pitchFamily="34" charset="0"/>
                <a:ea typeface="Calibri" panose="020F0502020204030204" pitchFamily="34" charset="0"/>
                <a:cs typeface="Tahoma" panose="020B060403050404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μόνο </a:t>
            </a:r>
            <a:r>
              <a:rPr lang="el-GR" sz="1600" dirty="0">
                <a:latin typeface="Calibri" panose="020F0502020204030204" pitchFamily="34" charset="0"/>
                <a:ea typeface="Calibri" panose="020F0502020204030204" pitchFamily="34" charset="0"/>
                <a:cs typeface="Tahoma" panose="020B0604030504040204" pitchFamily="34" charset="0"/>
              </a:rPr>
              <a:t>τα πτερύγια (και όχι ο θάλαμος ) περιστρέφονται, ώστε ο άνεμος να μην προσπίπτει στην εμπρόσθια επιφάνεια τους αλλά στην ακμή </a:t>
            </a:r>
            <a:r>
              <a:rPr lang="el-GR" sz="1600" dirty="0" smtClean="0">
                <a:latin typeface="Calibri" panose="020F0502020204030204" pitchFamily="34" charset="0"/>
                <a:ea typeface="Calibri" panose="020F0502020204030204" pitchFamily="34" charset="0"/>
                <a:cs typeface="Tahoma" panose="020B0604030504040204" pitchFamily="34" charset="0"/>
              </a:rPr>
              <a:t>τους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smtClean="0">
                <a:latin typeface="Calibri" panose="020F0502020204030204" pitchFamily="34" charset="0"/>
                <a:ea typeface="Calibri" panose="020F0502020204030204" pitchFamily="34" charset="0"/>
                <a:cs typeface="Tahoma" panose="020B0604030504040204" pitchFamily="34" charset="0"/>
              </a:rPr>
              <a:t>ή περιστρέφονται </a:t>
            </a:r>
            <a:r>
              <a:rPr lang="el-GR" sz="1600" dirty="0">
                <a:latin typeface="Calibri" panose="020F0502020204030204" pitchFamily="34" charset="0"/>
                <a:ea typeface="Calibri" panose="020F0502020204030204" pitchFamily="34" charset="0"/>
                <a:cs typeface="Tahoma" panose="020B0604030504040204" pitchFamily="34" charset="0"/>
              </a:rPr>
              <a:t>τόσο ο </a:t>
            </a:r>
            <a:r>
              <a:rPr lang="el-GR" sz="1600" dirty="0" err="1" smtClean="0">
                <a:latin typeface="Calibri" panose="020F0502020204030204" pitchFamily="34" charset="0"/>
                <a:ea typeface="Calibri" panose="020F0502020204030204" pitchFamily="34" charset="0"/>
                <a:cs typeface="Tahoma" panose="020B0604030504040204" pitchFamily="34" charset="0"/>
              </a:rPr>
              <a:t>θάλαμοςόσο</a:t>
            </a:r>
            <a:r>
              <a:rPr lang="el-GR" sz="1600" dirty="0" smtClean="0">
                <a:latin typeface="Calibri" panose="020F0502020204030204" pitchFamily="34" charset="0"/>
                <a:ea typeface="Calibri" panose="020F0502020204030204" pitchFamily="34" charset="0"/>
                <a:cs typeface="Tahoma" panose="020B0604030504040204" pitchFamily="34" charset="0"/>
              </a:rPr>
              <a:t> </a:t>
            </a:r>
            <a:r>
              <a:rPr lang="el-GR" sz="1600" dirty="0">
                <a:latin typeface="Calibri" panose="020F0502020204030204" pitchFamily="34" charset="0"/>
                <a:ea typeface="Calibri" panose="020F0502020204030204" pitchFamily="34" charset="0"/>
                <a:cs typeface="Tahoma" panose="020B0604030504040204" pitchFamily="34" charset="0"/>
              </a:rPr>
              <a:t>και τα πτερύγια, ώστε να εκθέτουν την ακμή τους στη διεύθυνση του ανέμου</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l-GR" sz="1600" dirty="0">
                <a:latin typeface="Calibri" panose="020F0502020204030204" pitchFamily="34" charset="0"/>
                <a:ea typeface="Calibri" panose="020F0502020204030204" pitchFamily="34" charset="0"/>
                <a:cs typeface="Tahoma" panose="020B060403050404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r>
              <a:rPr lang="el-GR" sz="1600" dirty="0">
                <a:latin typeface="Calibri" panose="020F0502020204030204" pitchFamily="34" charset="0"/>
                <a:ea typeface="Calibri" panose="020F0502020204030204" pitchFamily="34" charset="0"/>
                <a:cs typeface="Tahoma" panose="020B0604030504040204" pitchFamily="34" charset="0"/>
              </a:rPr>
              <a:t>Επίσης, </a:t>
            </a:r>
            <a:r>
              <a:rPr lang="el-GR" sz="1600" dirty="0" smtClean="0">
                <a:latin typeface="Calibri" panose="020F0502020204030204" pitchFamily="34" charset="0"/>
                <a:ea typeface="Calibri" panose="020F0502020204030204" pitchFamily="34" charset="0"/>
                <a:cs typeface="Tahoma" panose="020B0604030504040204" pitchFamily="34" charset="0"/>
              </a:rPr>
              <a:t>διαθέτουν κιβώτιο </a:t>
            </a:r>
            <a:r>
              <a:rPr lang="el-GR" sz="1600" dirty="0">
                <a:latin typeface="Calibri" panose="020F0502020204030204" pitchFamily="34" charset="0"/>
                <a:ea typeface="Calibri" panose="020F0502020204030204" pitchFamily="34" charset="0"/>
                <a:cs typeface="Tahoma" panose="020B0604030504040204" pitchFamily="34" charset="0"/>
              </a:rPr>
              <a:t>ταχυτήτων, στον άξονα που συνδέει την πλήμνη με τον ηλεκτροκινητήρα. Με την αύξηση της ταχύτητας του ανέμου, το κιβώτιο “ανεβάζει ταχύτητα” με αποτέλεσμα να αυξάνεται η αντίσταση του ηλεκτροκινητήρα στην </a:t>
            </a:r>
            <a:r>
              <a:rPr lang="el-GR" sz="1600" dirty="0" smtClean="0">
                <a:latin typeface="Calibri" panose="020F0502020204030204" pitchFamily="34" charset="0"/>
                <a:ea typeface="Calibri" panose="020F0502020204030204" pitchFamily="34" charset="0"/>
                <a:cs typeface="Tahoma" panose="020B0604030504040204" pitchFamily="34" charset="0"/>
              </a:rPr>
              <a:t>περιστροφή </a:t>
            </a:r>
            <a:r>
              <a:rPr lang="el-GR" sz="1600" dirty="0">
                <a:latin typeface="Calibri" panose="020F0502020204030204" pitchFamily="34" charset="0"/>
                <a:ea typeface="Calibri" panose="020F0502020204030204" pitchFamily="34" charset="0"/>
                <a:cs typeface="Tahoma" panose="020B0604030504040204" pitchFamily="34" charset="0"/>
              </a:rPr>
              <a:t>και η ταχύτητα περιστροφής </a:t>
            </a:r>
            <a:r>
              <a:rPr lang="el-GR" sz="1600" dirty="0" smtClean="0">
                <a:latin typeface="Calibri" panose="020F0502020204030204" pitchFamily="34" charset="0"/>
                <a:ea typeface="Calibri" panose="020F0502020204030204" pitchFamily="34" charset="0"/>
                <a:cs typeface="Tahoma" panose="020B0604030504040204" pitchFamily="34" charset="0"/>
              </a:rPr>
              <a:t>να μειώνεται. Η </a:t>
            </a:r>
            <a:r>
              <a:rPr lang="el-GR" sz="1600" dirty="0">
                <a:latin typeface="Calibri" panose="020F0502020204030204" pitchFamily="34" charset="0"/>
                <a:ea typeface="Calibri" panose="020F0502020204030204" pitchFamily="34" charset="0"/>
                <a:cs typeface="Tahoma" panose="020B0604030504040204" pitchFamily="34" charset="0"/>
              </a:rPr>
              <a:t>απόδοση του ηλεκτροκινητήρα (το πηλίκο της παραγόμενης ηλεκτρικής ενέργεια προς τη ροπή περιστροφής του </a:t>
            </a:r>
            <a:r>
              <a:rPr lang="el-GR" sz="1600" dirty="0" err="1">
                <a:latin typeface="Calibri" panose="020F0502020204030204" pitchFamily="34" charset="0"/>
                <a:ea typeface="Calibri" panose="020F0502020204030204" pitchFamily="34" charset="0"/>
                <a:cs typeface="Tahoma" panose="020B0604030504040204" pitchFamily="34" charset="0"/>
              </a:rPr>
              <a:t>ρότορα</a:t>
            </a:r>
            <a:r>
              <a:rPr lang="el-GR" sz="1600" dirty="0">
                <a:latin typeface="Calibri" panose="020F0502020204030204" pitchFamily="34" charset="0"/>
                <a:ea typeface="Calibri" panose="020F0502020204030204" pitchFamily="34" charset="0"/>
                <a:cs typeface="Tahoma" panose="020B0604030504040204" pitchFamily="34" charset="0"/>
              </a:rPr>
              <a:t>) κυμαίνεται στο </a:t>
            </a:r>
            <a:r>
              <a:rPr lang="el-GR" sz="1600" dirty="0" smtClean="0">
                <a:latin typeface="Calibri" panose="020F0502020204030204" pitchFamily="34" charset="0"/>
                <a:ea typeface="Calibri" panose="020F0502020204030204" pitchFamily="34" charset="0"/>
                <a:cs typeface="Tahoma" panose="020B0604030504040204" pitchFamily="34" charset="0"/>
              </a:rPr>
              <a:t>75 </a:t>
            </a:r>
            <a:r>
              <a:rPr lang="el-GR" sz="1600" dirty="0">
                <a:latin typeface="Calibri" panose="020F0502020204030204" pitchFamily="34" charset="0"/>
                <a:ea typeface="Calibri" panose="020F0502020204030204" pitchFamily="34" charset="0"/>
                <a:cs typeface="Tahoma" panose="020B0604030504040204" pitchFamily="34" charset="0"/>
              </a:rPr>
              <a:t>– </a:t>
            </a:r>
            <a:r>
              <a:rPr lang="el-GR" sz="1600" dirty="0" smtClean="0">
                <a:latin typeface="Calibri" panose="020F0502020204030204" pitchFamily="34" charset="0"/>
                <a:ea typeface="Calibri" panose="020F0502020204030204" pitchFamily="34" charset="0"/>
                <a:cs typeface="Tahoma" panose="020B0604030504040204" pitchFamily="34" charset="0"/>
              </a:rPr>
              <a:t>85.</a:t>
            </a:r>
            <a:endParaRPr lang="el-GR" sz="1600" dirty="0"/>
          </a:p>
        </p:txBody>
      </p:sp>
      <p:pic>
        <p:nvPicPr>
          <p:cNvPr id="9" name="Εικόνα 8"/>
          <p:cNvPicPr>
            <a:picLocks noChangeAspect="1"/>
          </p:cNvPicPr>
          <p:nvPr/>
        </p:nvPicPr>
        <p:blipFill>
          <a:blip r:embed="rId2" cstate="print"/>
          <a:srcRect/>
          <a:stretch>
            <a:fillRect/>
          </a:stretch>
        </p:blipFill>
        <p:spPr bwMode="auto">
          <a:xfrm>
            <a:off x="2339752" y="4292521"/>
            <a:ext cx="4977134" cy="234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000100" y="2857496"/>
            <a:ext cx="6858048"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32" y="-24"/>
            <a:ext cx="9144032" cy="369332"/>
          </a:xfrm>
          <a:prstGeom prst="rect">
            <a:avLst/>
          </a:prstGeom>
          <a:noFill/>
        </p:spPr>
        <p:txBody>
          <a:bodyPr wrap="square" rtlCol="0">
            <a:spAutoFit/>
          </a:bodyPr>
          <a:lstStyle/>
          <a:p>
            <a:r>
              <a:rPr lang="el-GR" b="1" dirty="0"/>
              <a:t>Ονομαστική ισχύς ανεμογεννητριών </a:t>
            </a:r>
            <a:endParaRPr lang="el-GR" dirty="0"/>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266" name="Rectangle 2"/>
          <p:cNvSpPr>
            <a:spLocks noChangeArrowheads="1"/>
          </p:cNvSpPr>
          <p:nvPr/>
        </p:nvSpPr>
        <p:spPr bwMode="auto">
          <a:xfrm>
            <a:off x="0" y="428604"/>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Έτσι, τείνει να υιοθετηθεί παγκοσμίως ένας τρόπος κατάταξης των Α/Γ, ο οποίος να εκφράζεται με δύο αριθμούς από τους οποίους ο πρώτος δηλώνει τη μέγιστη ισχύ που μπορεί να παράγει ο ηλεκτροκινητήρας και ο δεύτερος τη διάμετρο του </a:t>
            </a:r>
            <a:r>
              <a:rPr kumimoji="0" lang="el-GR" sz="1600" b="0" i="0" u="none" strike="noStrike" cap="none" normalizeH="0" baseline="0" dirty="0" err="1" smtClean="0">
                <a:ln>
                  <a:noFill/>
                </a:ln>
                <a:solidFill>
                  <a:schemeClr val="tx1"/>
                </a:solidFill>
                <a:effectLst/>
                <a:latin typeface="+mj-lt"/>
                <a:ea typeface="Calibri" pitchFamily="34" charset="0"/>
                <a:cs typeface="Tahoma" pitchFamily="34" charset="0"/>
              </a:rPr>
              <a:t>ρότορα</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Για παράδειγμα, μία Α/Γ με χαρακτηριστικό ζεύγος τιμών 300/30 σημαίνει ότι φέρει ηλεκτροκινητήρα 300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kW</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και διάμετρο πτερυγίων 30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m</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a:t>
            </a:r>
            <a:endParaRPr kumimoji="0" lang="en-US" sz="1600" b="0" i="0" u="none" strike="noStrike" cap="none" normalizeH="0" baseline="0" dirty="0" smtClean="0">
              <a:ln>
                <a:noFill/>
              </a:ln>
              <a:solidFill>
                <a:schemeClr val="tx1"/>
              </a:solidFill>
              <a:effectLst/>
              <a:latin typeface="+mj-lt"/>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mj-lt"/>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Ένας δεύτερος τρόπος έκφρασης της ονομαστικής δυναμικότητας των Α/Γ και της κατάταξης τους ανάλογα με το μέγεθος τους είναι η Δυναμικότητα Ειδικής Κατάταξης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Specific Rated Capacity</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 </a:t>
            </a:r>
            <a:r>
              <a:rPr kumimoji="0" lang="en-US" sz="1600" b="0" i="0" u="none" strike="noStrike" cap="none" normalizeH="0" baseline="0" dirty="0" smtClean="0">
                <a:ln>
                  <a:noFill/>
                </a:ln>
                <a:solidFill>
                  <a:schemeClr val="tx1"/>
                </a:solidFill>
                <a:effectLst/>
                <a:latin typeface="+mj-lt"/>
                <a:ea typeface="Calibri" pitchFamily="34" charset="0"/>
                <a:cs typeface="Tahoma" pitchFamily="34" charset="0"/>
              </a:rPr>
              <a:t>SRC</a:t>
            </a:r>
            <a:r>
              <a:rPr kumimoji="0" lang="el-GR" sz="1600" b="0" i="0" u="none" strike="noStrike" cap="none" normalizeH="0" baseline="0" dirty="0" smtClean="0">
                <a:ln>
                  <a:noFill/>
                </a:ln>
                <a:solidFill>
                  <a:schemeClr val="tx1"/>
                </a:solidFill>
                <a:effectLst/>
                <a:latin typeface="+mj-lt"/>
                <a:ea typeface="Calibri" pitchFamily="34" charset="0"/>
                <a:cs typeface="Tahoma" pitchFamily="34" charset="0"/>
              </a:rPr>
              <a:t>), η οποία ορίζεται από το λόγο:</a:t>
            </a:r>
            <a:endParaRPr kumimoji="0" lang="el-G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j-lt"/>
              <a:cs typeface="Arial" pitchFamily="34" charset="0"/>
            </a:endParaRPr>
          </a:p>
        </p:txBody>
      </p:sp>
      <p:pic>
        <p:nvPicPr>
          <p:cNvPr id="112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1538" y="2928934"/>
            <a:ext cx="6742858" cy="685714"/>
          </a:xfrm>
          <a:prstGeom prst="rect">
            <a:avLst/>
          </a:prstGeom>
          <a:noFill/>
        </p:spPr>
      </p:pic>
      <p:sp>
        <p:nvSpPr>
          <p:cNvPr id="11267" name="Rectangle 3"/>
          <p:cNvSpPr>
            <a:spLocks noChangeArrowheads="1"/>
          </p:cNvSpPr>
          <p:nvPr/>
        </p:nvSpPr>
        <p:spPr bwMode="auto">
          <a:xfrm>
            <a:off x="0" y="400050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Οπότε, μία Α/Γ 300/30 παρουσιάζει λόγο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ίσο με 300/(π </a:t>
            </a:r>
            <a:r>
              <a:rPr kumimoji="0" lang="en-US" sz="1600" b="0" i="0" u="none" strike="noStrike" cap="none" normalizeH="0" baseline="0" dirty="0" smtClean="0">
                <a:ln>
                  <a:noFill/>
                </a:ln>
                <a:solidFill>
                  <a:schemeClr val="tx1"/>
                </a:solidFill>
                <a:effectLst/>
                <a:ea typeface="Calibri" pitchFamily="34" charset="0"/>
                <a:cs typeface="Tahoma" pitchFamily="34" charset="0"/>
              </a:rPr>
              <a:t>x</a:t>
            </a:r>
            <a:r>
              <a:rPr kumimoji="0" lang="el-GR" sz="1600" b="0" i="0" u="none" strike="noStrike" cap="none" normalizeH="0" baseline="0" dirty="0" smtClean="0">
                <a:ln>
                  <a:noFill/>
                </a:ln>
                <a:solidFill>
                  <a:schemeClr val="tx1"/>
                </a:solidFill>
                <a:effectLst/>
                <a:ea typeface="Calibri" pitchFamily="34" charset="0"/>
                <a:cs typeface="Tahoma" pitchFamily="34" charset="0"/>
              </a:rPr>
              <a:t> 15</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 0,42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n-US" sz="1600" b="0" i="0" u="none" strike="noStrike" cap="none" normalizeH="0" baseline="0" dirty="0" smtClean="0">
              <a:ln>
                <a:noFill/>
              </a:ln>
              <a:solidFill>
                <a:schemeClr val="tx1"/>
              </a:solidFill>
              <a:effectLst/>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Οι τιμές του λόγου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αυξάνονται με την αύξηση του μήκους των πτερυγίων και κυμαίνονται στο διάστημα 0,2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για διάμετρο πτερυγίων 10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έως περίπου 0,5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για διάμετρο πτερυγίων 40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n-US" sz="1600" b="0" i="0" u="none" strike="noStrike" cap="none" normalizeH="0" baseline="0" dirty="0" smtClean="0">
              <a:ln>
                <a:noFill/>
              </a:ln>
              <a:solidFill>
                <a:schemeClr val="tx1"/>
              </a:solidFill>
              <a:effectLst/>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ea typeface="Calibri"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ahoma" pitchFamily="34" charset="0"/>
              </a:rPr>
              <a:t>Σε πολύ μεγάλες Α/Γ, με διάμετρο πτερυγίων ακόμη και πάνω από 100 </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0" dirty="0" smtClean="0">
                <a:ln>
                  <a:noFill/>
                </a:ln>
                <a:solidFill>
                  <a:schemeClr val="tx1"/>
                </a:solidFill>
                <a:effectLst/>
                <a:ea typeface="Calibri" pitchFamily="34" charset="0"/>
                <a:cs typeface="Tahoma" pitchFamily="34" charset="0"/>
              </a:rPr>
              <a:t>,  οι τιμές του λόγου </a:t>
            </a:r>
            <a:r>
              <a:rPr kumimoji="0" lang="en-US" sz="1600" b="0" i="0" u="none" strike="noStrike" cap="none" normalizeH="0" baseline="0" dirty="0" smtClean="0">
                <a:ln>
                  <a:noFill/>
                </a:ln>
                <a:solidFill>
                  <a:schemeClr val="tx1"/>
                </a:solidFill>
                <a:effectLst/>
                <a:ea typeface="Calibri" pitchFamily="34" charset="0"/>
                <a:cs typeface="Tahoma" pitchFamily="34" charset="0"/>
              </a:rPr>
              <a:t>SRC</a:t>
            </a:r>
            <a:r>
              <a:rPr kumimoji="0" lang="el-GR" sz="1600" b="0" i="0" u="none" strike="noStrike" cap="none" normalizeH="0" baseline="0" dirty="0" smtClean="0">
                <a:ln>
                  <a:noFill/>
                </a:ln>
                <a:solidFill>
                  <a:schemeClr val="tx1"/>
                </a:solidFill>
                <a:effectLst/>
                <a:ea typeface="Calibri" pitchFamily="34" charset="0"/>
                <a:cs typeface="Tahoma" pitchFamily="34" charset="0"/>
              </a:rPr>
              <a:t> μπορούν να ξεπεράσουν ακόμη και το 1 </a:t>
            </a:r>
            <a:r>
              <a:rPr kumimoji="0" lang="en-US" sz="1600" b="0" i="0" u="none" strike="noStrike" cap="none" normalizeH="0" baseline="0" dirty="0" smtClean="0">
                <a:ln>
                  <a:noFill/>
                </a:ln>
                <a:solidFill>
                  <a:schemeClr val="tx1"/>
                </a:solidFill>
                <a:effectLst/>
                <a:ea typeface="Calibri" pitchFamily="34" charset="0"/>
                <a:cs typeface="Tahoma" pitchFamily="34" charset="0"/>
              </a:rPr>
              <a:t>kW</a:t>
            </a:r>
            <a:r>
              <a:rPr kumimoji="0" lang="el-GR" sz="1600" b="0" i="0" u="none" strike="noStrike" cap="none" normalizeH="0" baseline="0" dirty="0" smtClean="0">
                <a:ln>
                  <a:noFill/>
                </a:ln>
                <a:solidFill>
                  <a:schemeClr val="tx1"/>
                </a:solidFill>
                <a:effectLst/>
                <a:ea typeface="Calibri" pitchFamily="34" charset="0"/>
                <a:cs typeface="Tahoma" pitchFamily="34" charset="0"/>
              </a:rPr>
              <a:t>/</a:t>
            </a:r>
            <a:r>
              <a:rPr kumimoji="0" lang="en-US" sz="1600" b="0" i="0" u="none" strike="noStrike" cap="none" normalizeH="0" baseline="0" dirty="0" smtClean="0">
                <a:ln>
                  <a:noFill/>
                </a:ln>
                <a:solidFill>
                  <a:schemeClr val="tx1"/>
                </a:solidFill>
                <a:effectLst/>
                <a:ea typeface="Calibri" pitchFamily="34" charset="0"/>
                <a:cs typeface="Tahoma" pitchFamily="34" charset="0"/>
              </a:rPr>
              <a:t>m</a:t>
            </a:r>
            <a:r>
              <a:rPr kumimoji="0" lang="el-GR" sz="1600" b="0" i="0" u="none" strike="noStrike" cap="none" normalizeH="0" baseline="30000" dirty="0" smtClean="0">
                <a:ln>
                  <a:noFill/>
                </a:ln>
                <a:solidFill>
                  <a:schemeClr val="tx1"/>
                </a:solidFill>
                <a:effectLst/>
                <a:ea typeface="Calibri" pitchFamily="34" charset="0"/>
                <a:cs typeface="Tahoma" pitchFamily="34" charset="0"/>
              </a:rPr>
              <a:t>2</a:t>
            </a:r>
            <a:r>
              <a:rPr kumimoji="0" lang="el-GR" sz="1600" b="0" i="0" u="none" strike="noStrike" cap="none" normalizeH="0" baseline="0" dirty="0" smtClean="0">
                <a:ln>
                  <a:noFill/>
                </a:ln>
                <a:solidFill>
                  <a:schemeClr val="tx1"/>
                </a:solidFill>
                <a:effectLst/>
                <a:ea typeface="Calibri" pitchFamily="34" charset="0"/>
                <a:cs typeface="Tahoma" pitchFamily="34" charset="0"/>
              </a:rPr>
              <a:t>. </a:t>
            </a:r>
            <a:endParaRPr kumimoji="0" lang="el-GR"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5" name="4 - TextBox"/>
          <p:cNvSpPr txBox="1"/>
          <p:nvPr/>
        </p:nvSpPr>
        <p:spPr>
          <a:xfrm>
            <a:off x="0" y="285728"/>
            <a:ext cx="9144032" cy="6247864"/>
          </a:xfrm>
          <a:prstGeom prst="rect">
            <a:avLst/>
          </a:prstGeom>
          <a:noFill/>
        </p:spPr>
        <p:txBody>
          <a:bodyPr wrap="square" rtlCol="0">
            <a:spAutoFit/>
          </a:bodyPr>
          <a:lstStyle/>
          <a:p>
            <a:pPr algn="just"/>
            <a:r>
              <a:rPr lang="el-GR" sz="1600" dirty="0" smtClean="0"/>
              <a:t>Όπως αναφέρθηκε, για συγκεκριμένη ταχύτητα ανέμου, η απόδοση </a:t>
            </a:r>
            <a:r>
              <a:rPr lang="en-US" sz="1600" dirty="0" smtClean="0"/>
              <a:t>Cp</a:t>
            </a:r>
            <a:r>
              <a:rPr lang="el-GR" sz="1600" dirty="0" smtClean="0"/>
              <a:t> του </a:t>
            </a:r>
            <a:r>
              <a:rPr lang="el-GR" sz="1600" dirty="0" err="1" smtClean="0"/>
              <a:t>ρότορα</a:t>
            </a:r>
            <a:r>
              <a:rPr lang="el-GR" sz="1600" dirty="0" smtClean="0"/>
              <a:t> μεταβάλλεται με το λόγο </a:t>
            </a:r>
            <a:r>
              <a:rPr lang="en-US" sz="1600" dirty="0" smtClean="0"/>
              <a:t>TSR</a:t>
            </a:r>
            <a:r>
              <a:rPr lang="el-GR" sz="1600" dirty="0" smtClean="0"/>
              <a:t> της γραμμικής ταχύτητας του άκρου του πτερυγίου προς την ταχύτητα του ανέμου (Εξίσωση 12), όπως φαίνεται στο Σχήμα 1. Οπότε, προκειμένου η απόδοση της Α/Γ να διατηρείται σταθερή, στη μέγιστη της τιμή, η ταχύτητα περιστροφής του </a:t>
            </a:r>
            <a:r>
              <a:rPr lang="el-GR" sz="1600" dirty="0" err="1" smtClean="0"/>
              <a:t>ρότορα</a:t>
            </a:r>
            <a:r>
              <a:rPr lang="el-GR" sz="1600" dirty="0" smtClean="0"/>
              <a:t> θα πρέπει να μεταβάλλεται, όταν μεταβάλλεται η ταχύτητα του ανέμου, προκειμένου ο λόγος </a:t>
            </a:r>
            <a:r>
              <a:rPr lang="en-US" sz="1600" dirty="0" smtClean="0"/>
              <a:t>TSR</a:t>
            </a:r>
            <a:r>
              <a:rPr lang="el-GR" sz="1600" dirty="0" smtClean="0"/>
              <a:t> να λαμβάνει κάθε φορά την τιμή που μεγιστοποιεί την απόδοση. </a:t>
            </a:r>
            <a:endParaRPr lang="en-US" sz="1600" dirty="0" smtClean="0"/>
          </a:p>
          <a:p>
            <a:pPr algn="just"/>
            <a:endParaRPr lang="en-US" sz="1600" b="1" u="sng" dirty="0" smtClean="0"/>
          </a:p>
          <a:p>
            <a:pPr algn="just"/>
            <a:r>
              <a:rPr lang="el-GR" sz="1600" dirty="0" smtClean="0"/>
              <a:t>Προκειμένου η ταχύτητα περιστροφής του </a:t>
            </a:r>
            <a:r>
              <a:rPr lang="el-GR" sz="1600" dirty="0" err="1" smtClean="0"/>
              <a:t>ρότορα</a:t>
            </a:r>
            <a:r>
              <a:rPr lang="el-GR" sz="1600" dirty="0" smtClean="0"/>
              <a:t> να αυξάνεται με την ταχύτητα του ανέμου με τέτοιο τρόπο ώστε ο λόγος </a:t>
            </a:r>
            <a:r>
              <a:rPr lang="en-US" sz="1600" dirty="0" smtClean="0"/>
              <a:t>TSR</a:t>
            </a:r>
            <a:r>
              <a:rPr lang="el-GR" sz="1600" dirty="0" smtClean="0"/>
              <a:t> να παραμένει στην τιμή που βελτιστοποιεί την απόδοση, θα πρέπει η Α/Γ να διαθέτει ένα σύστημα ελέγχου της ταχύτητας περιστροφής του </a:t>
            </a:r>
            <a:r>
              <a:rPr lang="el-GR" sz="1600" dirty="0" err="1" smtClean="0"/>
              <a:t>ρότορα</a:t>
            </a:r>
            <a:r>
              <a:rPr lang="el-GR" sz="1600" dirty="0" smtClean="0"/>
              <a:t>. Σήμερα υπάρχουν δύο τύποι συστημάτων ελέγχου της ταχύτητας περιστροφής. Στο πρώτο, η βέλτιστη τιμή </a:t>
            </a:r>
            <a:r>
              <a:rPr lang="en-US" sz="1600" dirty="0" smtClean="0"/>
              <a:t>TSR</a:t>
            </a:r>
            <a:r>
              <a:rPr lang="el-GR" sz="1600" dirty="0" smtClean="0"/>
              <a:t> της συγκεκριμένης Α/Γ και για την ταχύτητα ανέμου με τη μέγιστη ενέργεια στο διάγραμμα κατανομής της ενέργειας του ανέμου (η τιμή </a:t>
            </a:r>
            <a:r>
              <a:rPr lang="en-US" sz="1600" dirty="0" smtClean="0"/>
              <a:t>TSR</a:t>
            </a:r>
            <a:r>
              <a:rPr lang="el-GR" sz="1600" dirty="0" smtClean="0"/>
              <a:t> που βελτιστοποιεί την απόδοση αποτελεί χαρακτηριστικό της κάθε Α/Γ και μεταβάλλεται ελαφρά με την ταχύτητα του ανέμου) αποθηκεύεται στον υπολογιστή του συστήματος. Ταυτόχρονα η Α/Γ φέρει σύστημα μέτρησης της ταχύτητας του ανέμου, και για κάθε τιμή της τελευταίας ρυθμίζεται η ταχύτητα περιστροφής, ώστε η τιμή </a:t>
            </a:r>
            <a:r>
              <a:rPr lang="en-US" sz="1600" dirty="0" smtClean="0"/>
              <a:t>TSR</a:t>
            </a:r>
            <a:r>
              <a:rPr lang="el-GR" sz="1600" dirty="0" smtClean="0"/>
              <a:t> να συμπίπτει με τη μέγιστη. </a:t>
            </a:r>
            <a:endParaRPr lang="en-US" sz="1600" dirty="0" smtClean="0"/>
          </a:p>
          <a:p>
            <a:pPr algn="just"/>
            <a:endParaRPr lang="en-US" sz="1600" dirty="0" smtClean="0"/>
          </a:p>
          <a:p>
            <a:pPr algn="just"/>
            <a:r>
              <a:rPr lang="el-GR" sz="1600" dirty="0" smtClean="0"/>
              <a:t>Στον δεύτερο τύπο, η Α/Γ φέρει σύστημα που κάθε στιγμή επιχειρεί να μεταβάλει διαφορικά (κατά μία απειροελάχιστη τιμή) την ταχύτητα περιστροφής του </a:t>
            </a:r>
            <a:r>
              <a:rPr lang="el-GR" sz="1600" dirty="0" err="1" smtClean="0"/>
              <a:t>ρότορα</a:t>
            </a:r>
            <a:r>
              <a:rPr lang="el-GR" sz="1600" dirty="0" smtClean="0"/>
              <a:t>. Αν κατά την απειροελάχιστη αυτή μεταβολή, το σύστημα διαγνώσει διαφορική αύξηση της παραγόμενης ισχύος τότε συνεχίζει τη μεταβολή προς την ίδια κατεύθυνση (αν δηλαδή η απειροελάχιστη αύξηση της ταχύτητας περιστροφής οδήγησε σε απειροελάχιστη αύξηση της ισχύος, τότε το σύστημα συνεχίζει να αυξάνει την ταχύτητα περιστροφής) Αντίθετα, αν διαγνώσει ελάττωση της ισχύος, τότε μεταβάλει την κατεύθυνση της μεταβολής (π.χ. αν η αύξηση της ταχύτητας περιστροφής τείνει να ελαττώσει την παραγόμενη ισχύ, τότε το σύστημα επιχειρεί βαθμιαία ελάττωση της ταχύτητας περιστροφής. Με τον τρόπο αυτό η Α/Γ λειτουργεί στη βέλτιστη ταχύτητα περιστροφής.</a:t>
            </a:r>
            <a:endParaRPr lang="el-GR" sz="1600" b="1" u="sng"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7" name="6 - TextBox"/>
          <p:cNvSpPr txBox="1"/>
          <p:nvPr/>
        </p:nvSpPr>
        <p:spPr>
          <a:xfrm>
            <a:off x="0" y="285728"/>
            <a:ext cx="9144032" cy="6617196"/>
          </a:xfrm>
          <a:prstGeom prst="rect">
            <a:avLst/>
          </a:prstGeom>
          <a:noFill/>
        </p:spPr>
        <p:txBody>
          <a:bodyPr wrap="square" rtlCol="0">
            <a:spAutoFit/>
          </a:bodyPr>
          <a:lstStyle/>
          <a:p>
            <a:r>
              <a:rPr lang="el-GR" sz="1600" dirty="0" smtClean="0"/>
              <a:t>Με βάση τον έλεγχο της ταχύτητας περιστροφής του </a:t>
            </a:r>
            <a:r>
              <a:rPr lang="el-GR" sz="1600" dirty="0" err="1" smtClean="0"/>
              <a:t>ρότορα</a:t>
            </a:r>
            <a:r>
              <a:rPr lang="el-GR" sz="1600" dirty="0" smtClean="0"/>
              <a:t>, </a:t>
            </a:r>
            <a:r>
              <a:rPr lang="el-GR" sz="1600" b="1" dirty="0" smtClean="0"/>
              <a:t>ορίζονται τέσσερις περιοχές ταχυτήτων του ανέμου, σε κάθε μία από τις οποίες η Α/Γ παρουσιάζει διαφορετική συμπεριφορά</a:t>
            </a:r>
            <a:r>
              <a:rPr lang="el-GR" sz="1600" dirty="0" smtClean="0"/>
              <a:t>:</a:t>
            </a:r>
          </a:p>
          <a:p>
            <a:r>
              <a:rPr lang="el-GR" sz="1600" dirty="0" smtClean="0"/>
              <a:t> </a:t>
            </a:r>
          </a:p>
          <a:p>
            <a:pPr marL="342900" lvl="0" indent="-342900">
              <a:buFont typeface="+mj-lt"/>
              <a:buAutoNum type="arabicPeriod"/>
            </a:pPr>
            <a:r>
              <a:rPr lang="el-GR" sz="1600" b="1" dirty="0" smtClean="0"/>
              <a:t>Η πρώτη περιοχή</a:t>
            </a:r>
            <a:r>
              <a:rPr lang="el-GR" sz="1600" dirty="0" smtClean="0"/>
              <a:t> εκτείνεται από την νηνεμία (ταχύτητα ανέμου ίση με το μηδέν, </a:t>
            </a:r>
            <a:r>
              <a:rPr lang="en-US" sz="1600" dirty="0" smtClean="0"/>
              <a:t>vi</a:t>
            </a:r>
            <a:r>
              <a:rPr lang="el-GR" sz="1600" dirty="0" smtClean="0"/>
              <a:t> = 0 </a:t>
            </a:r>
            <a:r>
              <a:rPr lang="en-US" sz="1600" dirty="0" smtClean="0"/>
              <a:t>m</a:t>
            </a:r>
            <a:r>
              <a:rPr lang="el-GR" sz="1600" dirty="0" smtClean="0"/>
              <a:t>/</a:t>
            </a:r>
            <a:r>
              <a:rPr lang="en-US" sz="1600" dirty="0" smtClean="0"/>
              <a:t>s</a:t>
            </a:r>
            <a:r>
              <a:rPr lang="el-GR" sz="1600" dirty="0" smtClean="0"/>
              <a:t>) έως την ταχύτητα ανέμου που ο </a:t>
            </a:r>
            <a:r>
              <a:rPr lang="el-GR" sz="1600" dirty="0" err="1" smtClean="0"/>
              <a:t>ρότορας</a:t>
            </a:r>
            <a:r>
              <a:rPr lang="el-GR" sz="1600" dirty="0" smtClean="0"/>
              <a:t> ξεκινά την περιστροφή του (0 &lt; </a:t>
            </a:r>
            <a:r>
              <a:rPr lang="en-US" sz="1600" dirty="0" smtClean="0"/>
              <a:t>vi</a:t>
            </a:r>
            <a:r>
              <a:rPr lang="el-GR" sz="1600" dirty="0" smtClean="0"/>
              <a:t> &lt; </a:t>
            </a:r>
            <a:r>
              <a:rPr lang="en-US" sz="1600" dirty="0" err="1" smtClean="0"/>
              <a:t>vs</a:t>
            </a:r>
            <a:r>
              <a:rPr lang="el-GR" sz="1600" dirty="0" smtClean="0"/>
              <a:t>). Η ταχύτητα αυτή ονομάζεται </a:t>
            </a:r>
            <a:r>
              <a:rPr lang="el-GR" sz="1600" b="1" dirty="0" smtClean="0"/>
              <a:t>ταχύτητα έναρξης, </a:t>
            </a:r>
            <a:r>
              <a:rPr lang="en-US" sz="1600" b="1" dirty="0" err="1" smtClean="0"/>
              <a:t>vs</a:t>
            </a:r>
            <a:r>
              <a:rPr lang="el-GR" sz="1600" b="1" dirty="0" smtClean="0"/>
              <a:t>,</a:t>
            </a:r>
            <a:r>
              <a:rPr lang="el-GR" sz="1600" dirty="0" smtClean="0"/>
              <a:t> και λαμβάνει τιμές στην περιοχή των 5 </a:t>
            </a:r>
            <a:r>
              <a:rPr lang="en-US" sz="1600" dirty="0" smtClean="0"/>
              <a:t>m</a:t>
            </a:r>
            <a:r>
              <a:rPr lang="el-GR" sz="1600" dirty="0" smtClean="0"/>
              <a:t>/</a:t>
            </a:r>
            <a:r>
              <a:rPr lang="en-US" sz="1600" dirty="0" smtClean="0"/>
              <a:t>s</a:t>
            </a:r>
            <a:r>
              <a:rPr lang="el-GR" sz="1600" dirty="0" smtClean="0"/>
              <a:t>. </a:t>
            </a:r>
            <a:r>
              <a:rPr lang="el-GR" sz="1600" b="1" dirty="0" smtClean="0"/>
              <a:t>Για ταχύτητες ανέμου μικρότερες από τη </a:t>
            </a:r>
            <a:r>
              <a:rPr lang="en-US" sz="1600" b="1" dirty="0" err="1" smtClean="0"/>
              <a:t>vs</a:t>
            </a:r>
            <a:r>
              <a:rPr lang="el-GR" sz="1600" b="1" dirty="0" smtClean="0"/>
              <a:t>, ο </a:t>
            </a:r>
            <a:r>
              <a:rPr lang="el-GR" sz="1600" b="1" dirty="0" err="1" smtClean="0"/>
              <a:t>ρότορας</a:t>
            </a:r>
            <a:r>
              <a:rPr lang="el-GR" sz="1600" b="1" dirty="0" smtClean="0"/>
              <a:t> παραμένει ακίνητος, η ισχύς που προσλαμβάνει από τον άνεμο είναι μηδέν (Ρο</a:t>
            </a:r>
            <a:r>
              <a:rPr lang="en-US" sz="1600" b="1" dirty="0" err="1" smtClean="0"/>
              <a:t>i</a:t>
            </a:r>
            <a:r>
              <a:rPr lang="el-GR" sz="1600" b="1" dirty="0" smtClean="0"/>
              <a:t> = 0 </a:t>
            </a:r>
            <a:r>
              <a:rPr lang="en-US" sz="1600" b="1" dirty="0" smtClean="0"/>
              <a:t>kW</a:t>
            </a:r>
            <a:r>
              <a:rPr lang="el-GR" sz="1600" b="1" dirty="0" smtClean="0"/>
              <a:t>) και ο συντελεστής απόδοσης είναι επίσης μηδέν (</a:t>
            </a:r>
            <a:r>
              <a:rPr lang="en-US" sz="1600" b="1" dirty="0" smtClean="0"/>
              <a:t>cp</a:t>
            </a:r>
            <a:r>
              <a:rPr lang="el-GR" sz="1600" b="1" dirty="0" smtClean="0"/>
              <a:t> = 0).</a:t>
            </a:r>
            <a:endParaRPr lang="en-US" sz="1600" b="1"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δεύτερη περιοχή</a:t>
            </a:r>
            <a:r>
              <a:rPr lang="el-GR" sz="1600" dirty="0" smtClean="0"/>
              <a:t> εκτείνεται από την ταχύτητα έναρξης περιστροφής του </a:t>
            </a:r>
            <a:r>
              <a:rPr lang="el-GR" sz="1600" dirty="0" err="1" smtClean="0"/>
              <a:t>ρότορα</a:t>
            </a:r>
            <a:r>
              <a:rPr lang="el-GR" sz="1600" dirty="0" smtClean="0"/>
              <a:t> έως την </a:t>
            </a:r>
            <a:r>
              <a:rPr lang="el-GR" sz="1600" b="1" dirty="0" smtClean="0"/>
              <a:t>ονομαστική ταχύτητα, </a:t>
            </a:r>
            <a:r>
              <a:rPr lang="en-US" sz="1600" b="1" dirty="0" err="1" smtClean="0"/>
              <a:t>vn</a:t>
            </a:r>
            <a:r>
              <a:rPr lang="el-GR" sz="1600" b="1" dirty="0" smtClean="0"/>
              <a:t>,</a:t>
            </a:r>
            <a:r>
              <a:rPr lang="el-GR" sz="1600" dirty="0" smtClean="0"/>
              <a:t> της Α/Γ (</a:t>
            </a:r>
            <a:r>
              <a:rPr lang="en-US" sz="1600" dirty="0" err="1" smtClean="0"/>
              <a:t>vs</a:t>
            </a:r>
            <a:r>
              <a:rPr lang="el-GR" sz="1600" dirty="0" smtClean="0"/>
              <a:t> &lt; </a:t>
            </a:r>
            <a:r>
              <a:rPr lang="en-US" sz="1600" dirty="0" smtClean="0"/>
              <a:t>vi</a:t>
            </a:r>
            <a:r>
              <a:rPr lang="el-GR" sz="1600" dirty="0" smtClean="0"/>
              <a:t> &lt; </a:t>
            </a:r>
            <a:r>
              <a:rPr lang="en-US" sz="1600" dirty="0" err="1" smtClean="0"/>
              <a:t>vn</a:t>
            </a:r>
            <a:r>
              <a:rPr lang="el-GR" sz="1600" dirty="0" smtClean="0"/>
              <a:t>), η οποία λαμβάνει τιμές στην περιοχή ταχυτήτων ανέμου των 15 </a:t>
            </a:r>
            <a:r>
              <a:rPr lang="en-US" sz="1600" dirty="0" smtClean="0"/>
              <a:t>m</a:t>
            </a:r>
            <a:r>
              <a:rPr lang="el-GR" sz="1600" dirty="0" smtClean="0"/>
              <a:t>/</a:t>
            </a:r>
            <a:r>
              <a:rPr lang="en-US" sz="1600" dirty="0" smtClean="0"/>
              <a:t>s</a:t>
            </a:r>
            <a:r>
              <a:rPr lang="el-GR" sz="1600" dirty="0" smtClean="0"/>
              <a:t>. Μεταξύ της ταχύτητας (ανέμου) έναρξης και της ονομαστικής ταχύτητας ανέμου (η οποία είναι χαρακτηριστική της κάθε Α/Γ), η Α/Γ λειτουργεί με σταθερό συντελεστή απόδοσης </a:t>
            </a:r>
            <a:r>
              <a:rPr lang="en-US" sz="1600" dirty="0" smtClean="0"/>
              <a:t>cp</a:t>
            </a:r>
            <a:r>
              <a:rPr lang="el-GR" sz="1600" dirty="0" smtClean="0"/>
              <a:t>, ίσο με την ονομαστικής της απόδοση (</a:t>
            </a:r>
            <a:r>
              <a:rPr lang="en-US" sz="1600" dirty="0" smtClean="0"/>
              <a:t>cp</a:t>
            </a:r>
            <a:r>
              <a:rPr lang="el-GR" sz="1600" dirty="0" smtClean="0"/>
              <a:t> = </a:t>
            </a:r>
            <a:r>
              <a:rPr lang="en-US" sz="1600" dirty="0" err="1" smtClean="0"/>
              <a:t>cpn</a:t>
            </a:r>
            <a:r>
              <a:rPr lang="el-GR" sz="1600" dirty="0" smtClean="0"/>
              <a:t>, όπου </a:t>
            </a:r>
            <a:r>
              <a:rPr lang="en-US" sz="1600" dirty="0" err="1" smtClean="0"/>
              <a:t>cpn</a:t>
            </a:r>
            <a:r>
              <a:rPr lang="el-GR" sz="1600" dirty="0" smtClean="0"/>
              <a:t> η ονομαστική απόδοση της Α/Γ, η οποία επίσης αποτελεί χαρακτηριστικό μέγεθος της Α/Γ). Σε αυτή την περιοχή ταχυτήτων ανέμου, η ταχύτητα περιστροφής της Α/Γ αυξάνεται αναλογικά με την ταχύτητα του ανέμου, έτσι ώστε η τιμή του </a:t>
            </a:r>
            <a:r>
              <a:rPr lang="en-US" sz="1600" dirty="0" smtClean="0"/>
              <a:t>TSR</a:t>
            </a:r>
            <a:r>
              <a:rPr lang="el-GR" sz="1600" dirty="0" smtClean="0"/>
              <a:t> να παραμένει σταθερή στην τιμή που μεγιστοποιεί την απόδοση </a:t>
            </a:r>
            <a:r>
              <a:rPr lang="en-US" sz="1600" dirty="0" smtClean="0"/>
              <a:t>cp</a:t>
            </a:r>
            <a:r>
              <a:rPr lang="el-GR" sz="1600" dirty="0" smtClean="0"/>
              <a:t>, και ο έλεγχος της ταχύτητας περιστροφής γίνεται με έναν από τους δύο τρόπου που περιγράφηκαν παραπάνω.</a:t>
            </a:r>
            <a:endParaRPr lang="en-US" sz="1600"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τρίτη περιοχή</a:t>
            </a:r>
            <a:r>
              <a:rPr lang="el-GR" sz="1600" dirty="0" smtClean="0"/>
              <a:t> ταχυτήτων του ανέμου εκτείνεται από την ονομαστική ταχύτητα </a:t>
            </a:r>
            <a:r>
              <a:rPr lang="en-US" sz="1600" dirty="0" err="1" smtClean="0"/>
              <a:t>vn</a:t>
            </a:r>
            <a:r>
              <a:rPr lang="el-GR" sz="1600" dirty="0" smtClean="0"/>
              <a:t>, έως την </a:t>
            </a:r>
            <a:r>
              <a:rPr lang="el-GR" sz="1600" b="1" dirty="0" smtClean="0"/>
              <a:t>οριακή ταχύτητα, </a:t>
            </a:r>
            <a:r>
              <a:rPr lang="en-US" sz="1600" b="1" dirty="0" err="1" smtClean="0"/>
              <a:t>vL</a:t>
            </a:r>
            <a:r>
              <a:rPr lang="el-GR" sz="1600" b="1" dirty="0" smtClean="0"/>
              <a:t>, </a:t>
            </a:r>
            <a:r>
              <a:rPr lang="el-GR" sz="1600" dirty="0" smtClean="0"/>
              <a:t>στην οποία το φρένο ακινητοποιεί εκ νέου τον </a:t>
            </a:r>
            <a:r>
              <a:rPr lang="el-GR" sz="1600" dirty="0" err="1" smtClean="0"/>
              <a:t>ρότορα</a:t>
            </a:r>
            <a:r>
              <a:rPr lang="el-GR" sz="1600" dirty="0" smtClean="0"/>
              <a:t> και ο θάλαμος στρέφεται έτσι ώστε το επίπεδο περιστροφής των πτερυγίων να βρεθούν παράλληλα στη διεύθυνση του ανέμου (</a:t>
            </a:r>
            <a:r>
              <a:rPr lang="en-US" sz="1600" dirty="0" err="1" smtClean="0"/>
              <a:t>vn</a:t>
            </a:r>
            <a:r>
              <a:rPr lang="el-GR" sz="1600" dirty="0" smtClean="0"/>
              <a:t> &lt; </a:t>
            </a:r>
            <a:r>
              <a:rPr lang="en-US" sz="1600" dirty="0" smtClean="0"/>
              <a:t>vi</a:t>
            </a:r>
            <a:r>
              <a:rPr lang="el-GR" sz="1600" dirty="0" smtClean="0"/>
              <a:t> &lt; </a:t>
            </a:r>
            <a:r>
              <a:rPr lang="en-US" sz="1600" dirty="0" err="1" smtClean="0"/>
              <a:t>vL</a:t>
            </a:r>
            <a:r>
              <a:rPr lang="el-GR" sz="1600" dirty="0" smtClean="0"/>
              <a:t>). Στην περιοχή αυτή ταχυτήτων του ανέμου, ο </a:t>
            </a:r>
            <a:r>
              <a:rPr lang="el-GR" sz="1600" dirty="0" err="1" smtClean="0"/>
              <a:t>ρότορας</a:t>
            </a:r>
            <a:r>
              <a:rPr lang="el-GR" sz="1600" dirty="0" smtClean="0"/>
              <a:t> περιστρέφεται με σταθερή ταχύτητα, προσλαμβάνοντας από τον άνεμο σταθερή ισχύ (</a:t>
            </a:r>
            <a:r>
              <a:rPr lang="en-US" sz="1600" dirty="0" smtClean="0"/>
              <a:t>P</a:t>
            </a:r>
            <a:r>
              <a:rPr lang="el-GR" sz="1600" dirty="0" smtClean="0"/>
              <a:t>*</a:t>
            </a:r>
            <a:r>
              <a:rPr lang="en-US" sz="1600" dirty="0" err="1" smtClean="0"/>
              <a:t>oi</a:t>
            </a:r>
            <a:r>
              <a:rPr lang="el-GR" sz="1600" dirty="0" smtClean="0"/>
              <a:t> = σταθερό και </a:t>
            </a:r>
            <a:r>
              <a:rPr lang="en-US" sz="1600" dirty="0" smtClean="0"/>
              <a:t>Poi</a:t>
            </a:r>
            <a:r>
              <a:rPr lang="el-GR" sz="1600" dirty="0" smtClean="0"/>
              <a:t> = σταθερό).</a:t>
            </a:r>
            <a:endParaRPr lang="en-US" sz="1600" dirty="0" smtClean="0"/>
          </a:p>
          <a:p>
            <a:pPr marL="342900" lvl="0" indent="-342900">
              <a:buFont typeface="+mj-lt"/>
              <a:buAutoNum type="arabicPeriod"/>
            </a:pPr>
            <a:endParaRPr lang="el-GR" sz="800" dirty="0" smtClean="0"/>
          </a:p>
          <a:p>
            <a:pPr marL="342900" lvl="0" indent="-342900">
              <a:buFont typeface="+mj-lt"/>
              <a:buAutoNum type="arabicPeriod"/>
            </a:pPr>
            <a:r>
              <a:rPr lang="el-GR" sz="1600" b="1" dirty="0" smtClean="0"/>
              <a:t>Η τέταρτη περιοχή</a:t>
            </a:r>
            <a:r>
              <a:rPr lang="el-GR" sz="1600" dirty="0" smtClean="0"/>
              <a:t> περιλαμβάνει τις ταχύτητες που είναι μεγαλύτερες από την οριακή ταχύτητα της Α/Γ (</a:t>
            </a:r>
            <a:r>
              <a:rPr lang="en-US" sz="1600" dirty="0" err="1" smtClean="0"/>
              <a:t>vL</a:t>
            </a:r>
            <a:r>
              <a:rPr lang="el-GR" sz="1600" dirty="0" smtClean="0"/>
              <a:t> &lt; </a:t>
            </a:r>
            <a:r>
              <a:rPr lang="en-US" sz="1600" dirty="0" smtClean="0"/>
              <a:t>vi</a:t>
            </a:r>
            <a:r>
              <a:rPr lang="el-GR" sz="1600" dirty="0" smtClean="0"/>
              <a:t>). Ο </a:t>
            </a:r>
            <a:r>
              <a:rPr lang="el-GR" sz="1600" dirty="0" err="1" smtClean="0"/>
              <a:t>ρότορας</a:t>
            </a:r>
            <a:r>
              <a:rPr lang="el-GR" sz="1600" dirty="0" smtClean="0"/>
              <a:t> είναι ακινητοποιημένος, στην περιοχή αυτή πολύ ισχυρών ανέμων, και το επίπεδο περιστροφής των πτερυγίων του έχει στραφεί παράλληλα στη διεύθυνση τους.</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5904" y="369308"/>
                <a:ext cx="9144032" cy="5756191"/>
              </a:xfrm>
              <a:prstGeom prst="rect">
                <a:avLst/>
              </a:prstGeom>
              <a:noFill/>
            </p:spPr>
            <p:txBody>
              <a:bodyPr wrap="square" rtlCol="0">
                <a:spAutoFit/>
              </a:bodyPr>
              <a:lstStyle/>
              <a:p>
                <a:r>
                  <a:rPr lang="el-GR" sz="1600" dirty="0" smtClean="0"/>
                  <a:t>Η </a:t>
                </a:r>
                <a:r>
                  <a:rPr lang="el-GR" sz="1600" dirty="0"/>
                  <a:t>κινητική ενέργεια μίας μάζας αέρα </a:t>
                </a:r>
                <a:r>
                  <a:rPr lang="en-US" sz="1600" dirty="0"/>
                  <a:t>m </a:t>
                </a:r>
                <a:r>
                  <a:rPr lang="el-GR" sz="1600" dirty="0"/>
                  <a:t>που κινείται με ταχύτητα </a:t>
                </a:r>
                <a:r>
                  <a:rPr lang="en-US" sz="1600" dirty="0"/>
                  <a:t>V</a:t>
                </a:r>
                <a:r>
                  <a:rPr lang="el-GR" sz="1600" dirty="0"/>
                  <a:t>, </a:t>
                </a:r>
                <a:endParaRPr lang="en-US" sz="1600" dirty="0" smtClean="0"/>
              </a:p>
              <a:p>
                <a:r>
                  <a:rPr lang="el-GR" sz="1600" dirty="0" smtClean="0"/>
                  <a:t>δίνεται </a:t>
                </a:r>
                <a:r>
                  <a:rPr lang="el-GR" sz="1600" dirty="0"/>
                  <a:t>από τη σχέση</a:t>
                </a:r>
                <a:r>
                  <a:rPr lang="el-GR" sz="1600" dirty="0" smtClean="0"/>
                  <a:t>:</a:t>
                </a:r>
                <a:r>
                  <a:rPr lang="el-GR" sz="1600" dirty="0"/>
                  <a:t> 	</a:t>
                </a:r>
                <a14:m>
                  <m:oMath xmlns:m="http://schemas.openxmlformats.org/officeDocument/2006/math">
                    <m:r>
                      <m:rPr>
                        <m:sty m:val="p"/>
                      </m:rPr>
                      <a:rPr lang="el-GR" sz="1600">
                        <a:latin typeface="Cambria Math" panose="02040503050406030204" pitchFamily="18" charset="0"/>
                      </a:rPr>
                      <m:t>Ε</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m</m:t>
                    </m:r>
                    <m:sSup>
                      <m:sSupPr>
                        <m:ctrlPr>
                          <a:rPr lang="el-GR" sz="1600" i="1">
                            <a:latin typeface="Cambria Math" panose="02040503050406030204" pitchFamily="18" charset="0"/>
                          </a:rPr>
                        </m:ctrlPr>
                      </m:sSupPr>
                      <m:e>
                        <m:r>
                          <m:rPr>
                            <m:sty m:val="p"/>
                          </m:rPr>
                          <a:rPr lang="el-GR" sz="1600">
                            <a:latin typeface="Cambria Math" panose="02040503050406030204" pitchFamily="18" charset="0"/>
                          </a:rPr>
                          <m:t>V</m:t>
                        </m:r>
                      </m:e>
                      <m:sup>
                        <m:r>
                          <a:rPr lang="el-GR" sz="1600">
                            <a:latin typeface="Cambria Math" panose="02040503050406030204" pitchFamily="18" charset="0"/>
                          </a:rPr>
                          <m:t>2</m:t>
                        </m:r>
                      </m:sup>
                    </m:sSup>
                  </m:oMath>
                </a14:m>
                <a:r>
                  <a:rPr lang="el-GR" sz="1600" dirty="0"/>
                  <a:t>   [</a:t>
                </a:r>
                <a:r>
                  <a:rPr lang="en-US" sz="1600" dirty="0"/>
                  <a:t>j</a:t>
                </a:r>
                <a:r>
                  <a:rPr lang="el-GR" sz="1600" dirty="0"/>
                  <a:t>]	</a:t>
                </a:r>
                <a:r>
                  <a:rPr lang="el-GR" sz="1600" dirty="0" smtClean="0"/>
                  <a:t>1</a:t>
                </a:r>
                <a:r>
                  <a:rPr lang="el-GR" sz="1600" dirty="0"/>
                  <a:t>.</a:t>
                </a:r>
              </a:p>
              <a:p>
                <a:r>
                  <a:rPr lang="el-GR" sz="1600" dirty="0"/>
                  <a:t> </a:t>
                </a:r>
              </a:p>
              <a:p>
                <a:r>
                  <a:rPr lang="el-GR" sz="1600" dirty="0" smtClean="0"/>
                  <a:t>Η </a:t>
                </a:r>
                <a:r>
                  <a:rPr lang="el-GR" sz="1600" dirty="0"/>
                  <a:t>ισχύς του (η ενέργεια ανά μονάδα χρόνου) από τη σχέση:</a:t>
                </a:r>
                <a:r>
                  <a:rPr lang="el-GR" sz="1600" dirty="0" smtClean="0"/>
                  <a:t>	</a:t>
                </a: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2</m:t>
                        </m:r>
                      </m:sup>
                    </m:sSup>
                  </m:oMath>
                </a14:m>
                <a:r>
                  <a:rPr lang="el-GR" sz="1600" dirty="0"/>
                  <a:t>   [</a:t>
                </a:r>
                <a:r>
                  <a:rPr lang="en-US" sz="1600" dirty="0"/>
                  <a:t>W</a:t>
                </a:r>
                <a:r>
                  <a:rPr lang="el-GR" sz="1600" dirty="0" smtClean="0"/>
                  <a:t>]</a:t>
                </a:r>
                <a:r>
                  <a:rPr lang="el-GR" sz="1600" dirty="0"/>
                  <a:t>	2.</a:t>
                </a:r>
              </a:p>
              <a:p>
                <a:r>
                  <a:rPr lang="el-GR" sz="1600" dirty="0"/>
                  <a:t> </a:t>
                </a:r>
              </a:p>
              <a:p>
                <a:r>
                  <a:rPr lang="el-GR" sz="1600" dirty="0"/>
                  <a:t>όπου:	</a:t>
                </a:r>
                <a14:m>
                  <m:oMath xmlns:m="http://schemas.openxmlformats.org/officeDocument/2006/math">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n-US" sz="1600">
                        <a:latin typeface="Cambria Math" panose="02040503050406030204" pitchFamily="18" charset="0"/>
                      </a:rPr>
                      <m:t>V</m:t>
                    </m:r>
                    <m:r>
                      <a:rPr lang="el-GR" sz="1600">
                        <a:latin typeface="Cambria Math" panose="02040503050406030204" pitchFamily="18" charset="0"/>
                      </a:rPr>
                      <m:t>×</m:t>
                    </m:r>
                    <m:r>
                      <m:rPr>
                        <m:sty m:val="p"/>
                      </m:rPr>
                      <a:rPr lang="en-US" sz="1600">
                        <a:latin typeface="Cambria Math" panose="02040503050406030204" pitchFamily="18" charset="0"/>
                      </a:rPr>
                      <m:t>A</m:t>
                    </m:r>
                  </m:oMath>
                </a14:m>
                <a:r>
                  <a:rPr lang="el-GR" sz="1600" dirty="0" smtClean="0"/>
                  <a:t> </a:t>
                </a:r>
                <a:r>
                  <a:rPr lang="el-GR" sz="1600" dirty="0"/>
                  <a:t>[</a:t>
                </a:r>
                <a:r>
                  <a:rPr lang="en-US" sz="1600" dirty="0"/>
                  <a:t>kg</a:t>
                </a:r>
                <a:r>
                  <a:rPr lang="el-GR" sz="1600" dirty="0"/>
                  <a:t>/</a:t>
                </a:r>
                <a:r>
                  <a:rPr lang="en-US" sz="1600" dirty="0"/>
                  <a:t>s</a:t>
                </a:r>
                <a:r>
                  <a:rPr lang="el-GR" sz="1600" dirty="0"/>
                  <a:t>] η μαζική παροχή </a:t>
                </a:r>
                <a:r>
                  <a:rPr lang="el-GR" sz="1600" dirty="0" smtClean="0"/>
                  <a:t>αέρα </a:t>
                </a:r>
                <a:r>
                  <a:rPr lang="el-GR" sz="1600" dirty="0"/>
                  <a:t>μέσω της επιφάνειας που </a:t>
                </a:r>
                <a:r>
                  <a:rPr lang="el-GR" sz="1600" dirty="0" smtClean="0"/>
                  <a:t>σαρώνουν τα πτερύγια, </a:t>
                </a:r>
                <a:endParaRPr lang="el-GR" sz="1600" dirty="0"/>
              </a:p>
              <a:p>
                <a:r>
                  <a:rPr lang="el-GR" sz="1600" dirty="0"/>
                  <a:t>	ρ [</a:t>
                </a:r>
                <a:r>
                  <a:rPr lang="en-US" sz="1600" dirty="0"/>
                  <a:t>kg</a:t>
                </a:r>
                <a:r>
                  <a:rPr lang="el-GR" sz="1600" dirty="0"/>
                  <a:t>/</a:t>
                </a:r>
                <a:r>
                  <a:rPr lang="en-US" sz="1600" dirty="0"/>
                  <a:t>m</a:t>
                </a:r>
                <a:r>
                  <a:rPr lang="el-GR" sz="1600" baseline="30000" dirty="0"/>
                  <a:t>3</a:t>
                </a:r>
                <a:r>
                  <a:rPr lang="el-GR" sz="1600" dirty="0"/>
                  <a:t>] η πυκνότητα του αέρα </a:t>
                </a:r>
                <a:r>
                  <a:rPr lang="el-GR" sz="1600" dirty="0" smtClean="0"/>
                  <a:t>(</a:t>
                </a:r>
                <a:r>
                  <a:rPr lang="el-GR" sz="1600" b="1" dirty="0"/>
                  <a:t>1,225 </a:t>
                </a:r>
                <a:r>
                  <a:rPr lang="en-US" sz="1600" b="1" dirty="0"/>
                  <a:t>Kg</a:t>
                </a:r>
                <a:r>
                  <a:rPr lang="el-GR" sz="1600" b="1" dirty="0"/>
                  <a:t>/</a:t>
                </a:r>
                <a:r>
                  <a:rPr lang="en-US" sz="1600" b="1" dirty="0"/>
                  <a:t>m</a:t>
                </a:r>
                <a:r>
                  <a:rPr lang="el-GR" sz="1600" b="1" baseline="30000" dirty="0" smtClean="0"/>
                  <a:t>3</a:t>
                </a:r>
                <a:r>
                  <a:rPr lang="el-GR" sz="1600" dirty="0" smtClean="0"/>
                  <a:t> σε 1 </a:t>
                </a:r>
                <a:r>
                  <a:rPr lang="en-US" sz="1600" dirty="0" err="1"/>
                  <a:t>atm</a:t>
                </a:r>
                <a:r>
                  <a:rPr lang="el-GR" sz="1600" dirty="0"/>
                  <a:t> και </a:t>
                </a:r>
                <a:r>
                  <a:rPr lang="el-GR" sz="1600" dirty="0" smtClean="0"/>
                  <a:t>25 </a:t>
                </a:r>
                <a:r>
                  <a:rPr lang="en-US" sz="1600" baseline="30000" dirty="0" smtClean="0"/>
                  <a:t>o</a:t>
                </a:r>
                <a:r>
                  <a:rPr lang="en-US" sz="1600" dirty="0" smtClean="0"/>
                  <a:t>C</a:t>
                </a:r>
                <a:r>
                  <a:rPr lang="el-GR" sz="1600" dirty="0" smtClean="0"/>
                  <a:t>), </a:t>
                </a:r>
                <a:r>
                  <a:rPr lang="en-US" sz="1600" dirty="0" smtClean="0"/>
                  <a:t>V</a:t>
                </a:r>
                <a:r>
                  <a:rPr lang="el-GR" sz="1600" dirty="0" smtClean="0"/>
                  <a:t> </a:t>
                </a:r>
                <a:r>
                  <a:rPr lang="el-GR" sz="1600" dirty="0"/>
                  <a:t>[</a:t>
                </a:r>
                <a:r>
                  <a:rPr lang="en-US" sz="1600" dirty="0"/>
                  <a:t>m</a:t>
                </a:r>
                <a:r>
                  <a:rPr lang="el-GR" sz="1600" dirty="0"/>
                  <a:t>/</a:t>
                </a:r>
                <a:r>
                  <a:rPr lang="en-US" sz="1600" dirty="0"/>
                  <a:t>s</a:t>
                </a:r>
                <a:r>
                  <a:rPr lang="el-GR" sz="1600" dirty="0"/>
                  <a:t>] η ταχύτητα του </a:t>
                </a:r>
                <a:r>
                  <a:rPr lang="el-GR" sz="1600" dirty="0" smtClean="0"/>
                  <a:t>	ανέμου και Α </a:t>
                </a:r>
                <a:r>
                  <a:rPr lang="el-GR" sz="1600" dirty="0"/>
                  <a:t>[</a:t>
                </a:r>
                <a:r>
                  <a:rPr lang="en-US" sz="1600" dirty="0"/>
                  <a:t>m</a:t>
                </a:r>
                <a:r>
                  <a:rPr lang="el-GR" sz="1600" baseline="30000" dirty="0"/>
                  <a:t>2</a:t>
                </a:r>
                <a:r>
                  <a:rPr lang="el-GR" sz="1600" dirty="0"/>
                  <a:t>]  το εμβαδόν της επιφάνειας που σαρώνεται από τα πτερύγια του δρομέα</a:t>
                </a:r>
              </a:p>
              <a:p>
                <a:r>
                  <a:rPr lang="el-GR" sz="1600" b="1" dirty="0"/>
                  <a:t> </a:t>
                </a:r>
                <a:endParaRPr lang="el-GR" sz="1600" dirty="0"/>
              </a:p>
              <a:p>
                <a:r>
                  <a:rPr lang="el-GR" sz="1600" dirty="0"/>
                  <a:t>Οπότε, η εξίσωση που δίνει την </a:t>
                </a:r>
                <a:r>
                  <a:rPr lang="el-GR" sz="1600" b="1" dirty="0"/>
                  <a:t>ισχύ του ανέμου</a:t>
                </a:r>
                <a:r>
                  <a:rPr lang="el-GR" sz="1600" dirty="0"/>
                  <a:t>, που </a:t>
                </a:r>
                <a:r>
                  <a:rPr lang="el-GR" sz="1600" dirty="0" smtClean="0"/>
                  <a:t>		</a:t>
                </a:r>
                <a14:m>
                  <m:oMath xmlns:m="http://schemas.openxmlformats.org/officeDocument/2006/math">
                    <m:r>
                      <a:rPr lang="el-GR" sz="1600" b="1" i="1" smtClean="0">
                        <a:solidFill>
                          <a:srgbClr val="FF0000"/>
                        </a:solidFill>
                        <a:latin typeface="Cambria Math" panose="02040503050406030204" pitchFamily="18" charset="0"/>
                      </a:rPr>
                      <m:t>𝚸</m:t>
                    </m:r>
                    <m:r>
                      <a:rPr lang="el-GR" sz="1600" b="1">
                        <a:solidFill>
                          <a:srgbClr val="FF0000"/>
                        </a:solidFill>
                        <a:latin typeface="Cambria Math" panose="02040503050406030204" pitchFamily="18" charset="0"/>
                      </a:rPr>
                      <m:t>= </m:t>
                    </m:r>
                    <m:f>
                      <m:fPr>
                        <m:ctrlPr>
                          <a:rPr lang="el-GR" sz="1600" b="1" i="1">
                            <a:solidFill>
                              <a:srgbClr val="FF0000"/>
                            </a:solidFill>
                            <a:latin typeface="Cambria Math" panose="02040503050406030204" pitchFamily="18" charset="0"/>
                          </a:rPr>
                        </m:ctrlPr>
                      </m:fPr>
                      <m:num>
                        <m:r>
                          <a:rPr lang="el-GR" sz="1600" b="1" i="1">
                            <a:solidFill>
                              <a:srgbClr val="FF0000"/>
                            </a:solidFill>
                            <a:latin typeface="Cambria Math" panose="02040503050406030204" pitchFamily="18" charset="0"/>
                          </a:rPr>
                          <m:t>𝟏</m:t>
                        </m:r>
                      </m:num>
                      <m:den>
                        <m:r>
                          <a:rPr lang="el-GR" sz="1600" b="1" i="1">
                            <a:solidFill>
                              <a:srgbClr val="FF0000"/>
                            </a:solidFill>
                            <a:latin typeface="Cambria Math" panose="02040503050406030204" pitchFamily="18" charset="0"/>
                          </a:rPr>
                          <m:t>𝟐</m:t>
                        </m:r>
                        <m:r>
                          <a:rPr lang="el-GR" sz="1600" b="1">
                            <a:solidFill>
                              <a:srgbClr val="FF0000"/>
                            </a:solidFill>
                            <a:latin typeface="Cambria Math" panose="02040503050406030204" pitchFamily="18" charset="0"/>
                          </a:rPr>
                          <m:t> </m:t>
                        </m:r>
                      </m:den>
                    </m:f>
                    <m:d>
                      <m:dPr>
                        <m:ctrlPr>
                          <a:rPr lang="el-GR" sz="1600" b="1" i="1">
                            <a:solidFill>
                              <a:srgbClr val="FF0000"/>
                            </a:solidFill>
                            <a:latin typeface="Cambria Math" panose="02040503050406030204" pitchFamily="18" charset="0"/>
                          </a:rPr>
                        </m:ctrlPr>
                      </m:dPr>
                      <m:e>
                        <m:r>
                          <a:rPr lang="el-GR" sz="1600" b="1" i="1">
                            <a:solidFill>
                              <a:srgbClr val="FF0000"/>
                            </a:solidFill>
                            <a:latin typeface="Cambria Math" panose="02040503050406030204" pitchFamily="18" charset="0"/>
                          </a:rPr>
                          <m:t>𝛒𝚨</m:t>
                        </m:r>
                        <m:r>
                          <a:rPr lang="en-US" sz="1600" b="1" i="1">
                            <a:solidFill>
                              <a:srgbClr val="FF0000"/>
                            </a:solidFill>
                            <a:latin typeface="Cambria Math" panose="02040503050406030204" pitchFamily="18" charset="0"/>
                          </a:rPr>
                          <m:t>𝑽</m:t>
                        </m:r>
                      </m:e>
                    </m:d>
                    <m:sSup>
                      <m:sSupPr>
                        <m:ctrlPr>
                          <a:rPr lang="el-GR"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rPr>
                          <m:t>𝑽</m:t>
                        </m:r>
                      </m:e>
                      <m:sup>
                        <m:r>
                          <a:rPr lang="el-GR" sz="1600" b="1" i="1">
                            <a:solidFill>
                              <a:srgbClr val="FF0000"/>
                            </a:solidFill>
                            <a:latin typeface="Cambria Math" panose="02040503050406030204" pitchFamily="18" charset="0"/>
                          </a:rPr>
                          <m:t>𝟐</m:t>
                        </m:r>
                      </m:sup>
                    </m:sSup>
                    <m:r>
                      <a:rPr lang="el-GR" sz="1600" b="1">
                        <a:solidFill>
                          <a:srgbClr val="FF0000"/>
                        </a:solidFill>
                        <a:latin typeface="Cambria Math" panose="02040503050406030204" pitchFamily="18" charset="0"/>
                      </a:rPr>
                      <m:t>= </m:t>
                    </m:r>
                    <m:f>
                      <m:fPr>
                        <m:ctrlPr>
                          <a:rPr lang="el-GR" sz="1600" b="1" i="1">
                            <a:solidFill>
                              <a:srgbClr val="FF0000"/>
                            </a:solidFill>
                            <a:latin typeface="Cambria Math" panose="02040503050406030204" pitchFamily="18" charset="0"/>
                          </a:rPr>
                        </m:ctrlPr>
                      </m:fPr>
                      <m:num>
                        <m:r>
                          <a:rPr lang="el-GR" sz="1600" b="1" i="1">
                            <a:solidFill>
                              <a:srgbClr val="FF0000"/>
                            </a:solidFill>
                            <a:latin typeface="Cambria Math" panose="02040503050406030204" pitchFamily="18" charset="0"/>
                          </a:rPr>
                          <m:t>𝟏</m:t>
                        </m:r>
                      </m:num>
                      <m:den>
                        <m:r>
                          <a:rPr lang="el-GR" sz="1600" b="1" i="1">
                            <a:solidFill>
                              <a:srgbClr val="FF0000"/>
                            </a:solidFill>
                            <a:latin typeface="Cambria Math" panose="02040503050406030204" pitchFamily="18" charset="0"/>
                          </a:rPr>
                          <m:t>𝟐</m:t>
                        </m:r>
                        <m:r>
                          <a:rPr lang="el-GR" sz="1600" b="1">
                            <a:solidFill>
                              <a:srgbClr val="FF0000"/>
                            </a:solidFill>
                            <a:latin typeface="Cambria Math" panose="02040503050406030204" pitchFamily="18" charset="0"/>
                          </a:rPr>
                          <m:t> </m:t>
                        </m:r>
                      </m:den>
                    </m:f>
                    <m:r>
                      <a:rPr lang="el-GR" sz="1600" b="1" i="1">
                        <a:solidFill>
                          <a:srgbClr val="FF0000"/>
                        </a:solidFill>
                        <a:latin typeface="Cambria Math" panose="02040503050406030204" pitchFamily="18" charset="0"/>
                      </a:rPr>
                      <m:t>𝛒𝚨</m:t>
                    </m:r>
                    <m:sSup>
                      <m:sSupPr>
                        <m:ctrlPr>
                          <a:rPr lang="el-GR"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rPr>
                          <m:t>𝑽</m:t>
                        </m:r>
                      </m:e>
                      <m:sup>
                        <m:r>
                          <a:rPr lang="el-GR" sz="1600" b="1" i="1">
                            <a:solidFill>
                              <a:srgbClr val="FF0000"/>
                            </a:solidFill>
                            <a:latin typeface="Cambria Math" panose="02040503050406030204" pitchFamily="18" charset="0"/>
                          </a:rPr>
                          <m:t>𝟑</m:t>
                        </m:r>
                      </m:sup>
                    </m:sSup>
                  </m:oMath>
                </a14:m>
                <a:r>
                  <a:rPr lang="el-GR" sz="1600" b="1" dirty="0">
                    <a:solidFill>
                      <a:srgbClr val="FF0000"/>
                    </a:solidFill>
                  </a:rPr>
                  <a:t>   [</a:t>
                </a:r>
                <a:r>
                  <a:rPr lang="en-US" sz="1600" b="1" dirty="0">
                    <a:solidFill>
                      <a:srgbClr val="FF0000"/>
                    </a:solidFill>
                  </a:rPr>
                  <a:t>W</a:t>
                </a:r>
                <a:r>
                  <a:rPr lang="el-GR" sz="1600" b="1" dirty="0" smtClean="0">
                    <a:solidFill>
                      <a:srgbClr val="FF0000"/>
                    </a:solidFill>
                  </a:rPr>
                  <a:t>] </a:t>
                </a:r>
                <a:r>
                  <a:rPr lang="el-GR" sz="1600" dirty="0" smtClean="0"/>
                  <a:t>        </a:t>
                </a:r>
                <a:r>
                  <a:rPr lang="el-GR" sz="1600" dirty="0"/>
                  <a:t>3.</a:t>
                </a:r>
              </a:p>
              <a:p>
                <a:r>
                  <a:rPr lang="el-GR" sz="1600" dirty="0" smtClean="0"/>
                  <a:t>διέρχεται </a:t>
                </a:r>
                <a:r>
                  <a:rPr lang="el-GR" sz="1600" dirty="0"/>
                  <a:t>από μία επιφάνεια Α, </a:t>
                </a:r>
                <a:r>
                  <a:rPr lang="el-GR" sz="1600" dirty="0" smtClean="0"/>
                  <a:t>κάθετη </a:t>
                </a:r>
                <a:r>
                  <a:rPr lang="el-GR" sz="1600" dirty="0"/>
                  <a:t>στη διεύθυνση </a:t>
                </a:r>
                <a:r>
                  <a:rPr lang="el-GR" sz="1600" dirty="0" smtClean="0"/>
                  <a:t>του: 	</a:t>
                </a:r>
                <a:endParaRPr lang="el-GR" sz="1600" dirty="0"/>
              </a:p>
              <a:p>
                <a:r>
                  <a:rPr lang="el-GR" sz="1600" dirty="0"/>
                  <a:t> </a:t>
                </a:r>
              </a:p>
              <a:p>
                <a:r>
                  <a:rPr lang="el-GR" sz="1600" dirty="0" smtClean="0"/>
                  <a:t>Η ισχύς </a:t>
                </a:r>
                <a:r>
                  <a:rPr lang="el-GR" sz="1600" dirty="0"/>
                  <a:t>του ανέμου είναι ανάλογη της τρίτης δύναμης της ταχύτητας </a:t>
                </a:r>
                <a:r>
                  <a:rPr lang="el-GR" sz="1600" dirty="0" smtClean="0"/>
                  <a:t>του. </a:t>
                </a:r>
                <a:r>
                  <a:rPr lang="el-GR" sz="1600" dirty="0"/>
                  <a:t>Το αιολικό δυναμικό μίας </a:t>
                </a:r>
                <a:r>
                  <a:rPr lang="el-GR" sz="1600" dirty="0" smtClean="0"/>
                  <a:t>τοποθεσίας αξιολογείται από την ειδική ισχύ </a:t>
                </a:r>
                <a:r>
                  <a:rPr lang="en-US" sz="1600" dirty="0"/>
                  <a:t>p</a:t>
                </a:r>
                <a:r>
                  <a:rPr lang="el-GR" sz="1600" dirty="0"/>
                  <a:t> [</a:t>
                </a:r>
                <a:r>
                  <a:rPr lang="en-US" sz="1600" dirty="0"/>
                  <a:t>W</a:t>
                </a:r>
                <a:r>
                  <a:rPr lang="el-GR" sz="1600" dirty="0"/>
                  <a:t>/</a:t>
                </a:r>
                <a:r>
                  <a:rPr lang="en-US" sz="1600" dirty="0"/>
                  <a:t>m</a:t>
                </a:r>
                <a:r>
                  <a:rPr lang="el-GR" sz="1600" baseline="30000" dirty="0"/>
                  <a:t>2</a:t>
                </a:r>
                <a:r>
                  <a:rPr lang="el-GR" sz="1600" dirty="0"/>
                  <a:t>] του ανέμου στην περιοχή αυτή, δηλαδή </a:t>
                </a:r>
                <a:r>
                  <a:rPr lang="el-GR" sz="1600" dirty="0" smtClean="0"/>
                  <a:t>την ισχύ του </a:t>
                </a:r>
                <a:r>
                  <a:rPr lang="el-GR" sz="1600" dirty="0"/>
                  <a:t>ανέμου ανά μονάδα </a:t>
                </a:r>
                <a:r>
                  <a:rPr lang="el-GR" sz="1600" dirty="0" smtClean="0"/>
                  <a:t>επιφάνειας, που προκύπτει </a:t>
                </a:r>
                <a:r>
                  <a:rPr lang="el-GR" sz="1600" dirty="0"/>
                  <a:t>από  τη διαίρεση της Εξίσωσης 3 με την επιφάνεια </a:t>
                </a:r>
                <a:r>
                  <a:rPr lang="el-GR" sz="1600" dirty="0" smtClean="0"/>
                  <a:t>Α: </a:t>
                </a:r>
                <a:endParaRPr lang="el-GR" sz="1600" dirty="0"/>
              </a:p>
              <a:p>
                <a:r>
                  <a:rPr lang="el-GR" sz="1600" dirty="0"/>
                  <a:t> </a:t>
                </a:r>
                <a:endParaRPr lang="el-GR" sz="1600" dirty="0" smtClean="0">
                  <a:latin typeface="Cambria Math" panose="02040503050406030204" pitchFamily="18" charset="0"/>
                </a:endParaRPr>
              </a:p>
              <a:p>
                <a:r>
                  <a:rPr lang="el-GR" sz="1600" dirty="0" smtClean="0"/>
                  <a:t>		</a:t>
                </a:r>
                <a14:m>
                  <m:oMath xmlns:m="http://schemas.openxmlformats.org/officeDocument/2006/math">
                    <m:r>
                      <a:rPr lang="el-GR" sz="1600" b="1" i="1" smtClean="0">
                        <a:solidFill>
                          <a:srgbClr val="FFFF00"/>
                        </a:solidFill>
                        <a:latin typeface="Cambria Math" panose="02040503050406030204" pitchFamily="18" charset="0"/>
                      </a:rPr>
                      <m:t>𝐩</m:t>
                    </m:r>
                    <m:r>
                      <a:rPr lang="el-GR" sz="1600" b="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l-GR" sz="1600" b="1" i="1">
                            <a:solidFill>
                              <a:srgbClr val="FFFF00"/>
                            </a:solidFill>
                            <a:latin typeface="Cambria Math" panose="02040503050406030204" pitchFamily="18" charset="0"/>
                          </a:rPr>
                          <m:t>𝟏</m:t>
                        </m:r>
                      </m:num>
                      <m:den>
                        <m:r>
                          <a:rPr lang="el-GR" sz="1600" b="1" i="1">
                            <a:solidFill>
                              <a:srgbClr val="FFFF00"/>
                            </a:solidFill>
                            <a:latin typeface="Cambria Math" panose="02040503050406030204" pitchFamily="18" charset="0"/>
                          </a:rPr>
                          <m:t>𝟐</m:t>
                        </m:r>
                        <m:r>
                          <a:rPr lang="el-GR" sz="1600" b="1">
                            <a:solidFill>
                              <a:srgbClr val="FFFF00"/>
                            </a:solidFill>
                            <a:latin typeface="Cambria Math" panose="02040503050406030204" pitchFamily="18" charset="0"/>
                          </a:rPr>
                          <m:t> </m:t>
                        </m:r>
                      </m:den>
                    </m:f>
                    <m:r>
                      <a:rPr lang="el-GR" sz="1600" b="1" i="1">
                        <a:solidFill>
                          <a:srgbClr val="FFFF00"/>
                        </a:solidFill>
                        <a:latin typeface="Cambria Math" panose="02040503050406030204" pitchFamily="18" charset="0"/>
                      </a:rPr>
                      <m:t>𝛒</m:t>
                    </m:r>
                    <m:sSup>
                      <m:sSupPr>
                        <m:ctrlPr>
                          <a:rPr lang="el-GR" sz="1600" b="1" i="1">
                            <a:solidFill>
                              <a:srgbClr val="FFFF00"/>
                            </a:solidFill>
                            <a:latin typeface="Cambria Math" panose="02040503050406030204" pitchFamily="18" charset="0"/>
                          </a:rPr>
                        </m:ctrlPr>
                      </m:sSupPr>
                      <m:e>
                        <m:r>
                          <a:rPr lang="en-US" sz="1600" b="1" i="1">
                            <a:solidFill>
                              <a:srgbClr val="FFFF00"/>
                            </a:solidFill>
                            <a:latin typeface="Cambria Math" panose="02040503050406030204" pitchFamily="18" charset="0"/>
                          </a:rPr>
                          <m:t>𝑽</m:t>
                        </m:r>
                      </m:e>
                      <m:sup>
                        <m:r>
                          <a:rPr lang="el-GR" sz="1600" b="1" i="1">
                            <a:solidFill>
                              <a:srgbClr val="FFFF00"/>
                            </a:solidFill>
                            <a:latin typeface="Cambria Math" panose="02040503050406030204" pitchFamily="18" charset="0"/>
                          </a:rPr>
                          <m:t>𝟑</m:t>
                        </m:r>
                      </m:sup>
                    </m:sSup>
                  </m:oMath>
                </a14:m>
                <a:r>
                  <a:rPr lang="el-GR" sz="1600" b="1" dirty="0">
                    <a:solidFill>
                      <a:srgbClr val="FFFF00"/>
                    </a:solidFill>
                  </a:rPr>
                  <a:t>   [</a:t>
                </a:r>
                <a:r>
                  <a:rPr lang="en-US" sz="1600" b="1" dirty="0">
                    <a:solidFill>
                      <a:srgbClr val="FFFF00"/>
                    </a:solidFill>
                  </a:rPr>
                  <a:t>W</a:t>
                </a:r>
                <a:r>
                  <a:rPr lang="el-GR" sz="1600" b="1" dirty="0">
                    <a:solidFill>
                      <a:srgbClr val="FFFF00"/>
                    </a:solidFill>
                  </a:rPr>
                  <a:t>/</a:t>
                </a:r>
                <a:r>
                  <a:rPr lang="en-US" sz="1600" b="1" dirty="0">
                    <a:solidFill>
                      <a:srgbClr val="FFFF00"/>
                    </a:solidFill>
                  </a:rPr>
                  <a:t>m</a:t>
                </a:r>
                <a:r>
                  <a:rPr lang="el-GR" sz="1600" b="1" baseline="30000" dirty="0">
                    <a:solidFill>
                      <a:srgbClr val="FFFF00"/>
                    </a:solidFill>
                  </a:rPr>
                  <a:t>2</a:t>
                </a:r>
                <a:r>
                  <a:rPr lang="el-GR" sz="1600" b="1" dirty="0">
                    <a:solidFill>
                      <a:srgbClr val="FFFF00"/>
                    </a:solidFill>
                  </a:rPr>
                  <a:t>]</a:t>
                </a:r>
                <a:r>
                  <a:rPr lang="el-GR" sz="1600" b="1" dirty="0">
                    <a:solidFill>
                      <a:srgbClr val="FF0000"/>
                    </a:solidFill>
                  </a:rPr>
                  <a:t>	</a:t>
                </a:r>
                <a:r>
                  <a:rPr lang="el-GR" sz="1600" dirty="0"/>
                  <a:t>				4.</a:t>
                </a:r>
              </a:p>
              <a:p>
                <a:endParaRPr lang="el-GR" sz="1600" dirty="0" smtClean="0"/>
              </a:p>
              <a:p>
                <a:r>
                  <a:rPr lang="el-GR" sz="1600" dirty="0" smtClean="0"/>
                  <a:t>Η </a:t>
                </a:r>
                <a:r>
                  <a:rPr lang="el-GR" sz="1600" dirty="0"/>
                  <a:t>επιφάνεια </a:t>
                </a:r>
                <a:r>
                  <a:rPr lang="el-GR" sz="1600" dirty="0" smtClean="0"/>
                  <a:t>Α που </a:t>
                </a:r>
                <a:r>
                  <a:rPr lang="el-GR" sz="1600" dirty="0"/>
                  <a:t>σαρώνεται από το δρομέα υπολογίζεται από τη σχέση</a:t>
                </a:r>
                <a:r>
                  <a:rPr lang="el-GR" sz="1600" dirty="0" smtClean="0"/>
                  <a:t>:		</a:t>
                </a:r>
                <a14:m>
                  <m:oMath xmlns:m="http://schemas.openxmlformats.org/officeDocument/2006/math">
                    <m:r>
                      <m:rPr>
                        <m:sty m:val="p"/>
                      </m:rPr>
                      <a:rPr lang="el-GR" sz="1600">
                        <a:latin typeface="Cambria Math" panose="02040503050406030204" pitchFamily="18" charset="0"/>
                      </a:rPr>
                      <m:t>Α</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l-GR" sz="1600">
                            <a:latin typeface="Cambria Math" panose="02040503050406030204" pitchFamily="18" charset="0"/>
                          </a:rPr>
                          <m:t>π</m:t>
                        </m:r>
                      </m:num>
                      <m:den>
                        <m:r>
                          <a:rPr lang="el-GR" sz="1600">
                            <a:latin typeface="Cambria Math" panose="02040503050406030204" pitchFamily="18" charset="0"/>
                          </a:rPr>
                          <m:t>4</m:t>
                        </m:r>
                      </m:den>
                    </m:f>
                    <m:sSup>
                      <m:sSupPr>
                        <m:ctrlPr>
                          <a:rPr lang="el-GR" sz="1600" i="1">
                            <a:latin typeface="Cambria Math" panose="02040503050406030204" pitchFamily="18" charset="0"/>
                          </a:rPr>
                        </m:ctrlPr>
                      </m:sSupPr>
                      <m:e>
                        <m:r>
                          <m:rPr>
                            <m:sty m:val="p"/>
                          </m:rPr>
                          <a:rPr lang="en-US" sz="1600">
                            <a:latin typeface="Cambria Math" panose="02040503050406030204" pitchFamily="18" charset="0"/>
                          </a:rPr>
                          <m:t>D</m:t>
                        </m:r>
                      </m:e>
                      <m:sup>
                        <m:r>
                          <a:rPr lang="el-GR" sz="1600">
                            <a:latin typeface="Cambria Math" panose="02040503050406030204" pitchFamily="18" charset="0"/>
                          </a:rPr>
                          <m:t>2</m:t>
                        </m:r>
                      </m:sup>
                    </m:sSup>
                  </m:oMath>
                </a14:m>
                <a:r>
                  <a:rPr lang="el-GR" sz="1600" dirty="0"/>
                  <a:t>  [</a:t>
                </a:r>
                <a:r>
                  <a:rPr lang="en-US" sz="1600" dirty="0"/>
                  <a:t>m</a:t>
                </a:r>
                <a:r>
                  <a:rPr lang="el-GR" sz="1600" baseline="30000" dirty="0"/>
                  <a:t>2</a:t>
                </a:r>
                <a:r>
                  <a:rPr lang="el-GR" sz="1600" dirty="0"/>
                  <a:t>]</a:t>
                </a:r>
              </a:p>
              <a:p>
                <a:r>
                  <a:rPr lang="el-GR" sz="1600" dirty="0"/>
                  <a:t> </a:t>
                </a:r>
              </a:p>
              <a:p>
                <a:r>
                  <a:rPr lang="el-GR" sz="1600" dirty="0"/>
                  <a:t>όπου </a:t>
                </a:r>
                <a:r>
                  <a:rPr lang="en-US" sz="1600" dirty="0"/>
                  <a:t>D </a:t>
                </a:r>
                <a:r>
                  <a:rPr lang="el-GR" sz="1600" dirty="0"/>
                  <a:t>η διάμετρος του δρομέα (= 2 </a:t>
                </a:r>
                <a:r>
                  <a:rPr lang="en-US" sz="1600" dirty="0"/>
                  <a:t>x</a:t>
                </a:r>
                <a:r>
                  <a:rPr lang="el-GR" sz="1600" dirty="0"/>
                  <a:t> μήκος πτερυγίου).</a:t>
                </a:r>
              </a:p>
            </p:txBody>
          </p:sp>
        </mc:Choice>
        <mc:Fallback xmlns="">
          <p:sp>
            <p:nvSpPr>
              <p:cNvPr id="9" name="8 - TextBox"/>
              <p:cNvSpPr txBox="1">
                <a:spLocks noRot="1" noChangeAspect="1" noMove="1" noResize="1" noEditPoints="1" noAdjustHandles="1" noChangeArrowheads="1" noChangeShapeType="1" noTextEdit="1"/>
              </p:cNvSpPr>
              <p:nvPr/>
            </p:nvSpPr>
            <p:spPr>
              <a:xfrm>
                <a:off x="5904" y="369308"/>
                <a:ext cx="9144032" cy="5756191"/>
              </a:xfrm>
              <a:prstGeom prst="rect">
                <a:avLst/>
              </a:prstGeom>
              <a:blipFill>
                <a:blip r:embed="rId2"/>
                <a:stretch>
                  <a:fillRect l="-400" t="-318" r="-667" b="-530"/>
                </a:stretch>
              </a:blipFill>
            </p:spPr>
            <p:txBody>
              <a:bodyPr/>
              <a:lstStyle/>
              <a:p>
                <a:r>
                  <a:rPr lang="el-GR">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7" name="6 - TextBox"/>
          <p:cNvSpPr txBox="1"/>
          <p:nvPr/>
        </p:nvSpPr>
        <p:spPr>
          <a:xfrm>
            <a:off x="0" y="309161"/>
            <a:ext cx="9144032" cy="6740307"/>
          </a:xfrm>
          <a:prstGeom prst="rect">
            <a:avLst/>
          </a:prstGeom>
          <a:noFill/>
        </p:spPr>
        <p:txBody>
          <a:bodyPr wrap="square" rtlCol="0">
            <a:spAutoFit/>
          </a:bodyPr>
          <a:lstStyle/>
          <a:p>
            <a:r>
              <a:rPr lang="el-GR" sz="1600" dirty="0" smtClean="0"/>
              <a:t>Η μεταβολή της ισχύος που προσλαμβάνει ο </a:t>
            </a:r>
            <a:r>
              <a:rPr lang="el-GR" sz="1600" dirty="0" err="1" smtClean="0"/>
              <a:t>ρότορας</a:t>
            </a:r>
            <a:r>
              <a:rPr lang="el-GR" sz="1600" dirty="0" smtClean="0"/>
              <a:t> από τον άνεμο (απολήψιμη ισχύς), ως προς την ταχύτητα του ανέμου, παρουσιάζεται στο Σχήμα 13, στο οποίο εμφανίζονται οι τέσσερις παραπάνω περιοχές. Στην πρώτη περιοχή με </a:t>
            </a:r>
            <a:r>
              <a:rPr lang="en-US" sz="1600" dirty="0" smtClean="0"/>
              <a:t>vi</a:t>
            </a:r>
            <a:r>
              <a:rPr lang="el-GR" sz="1600" dirty="0" smtClean="0"/>
              <a:t> &lt; </a:t>
            </a:r>
            <a:r>
              <a:rPr lang="en-US" sz="1600" dirty="0" err="1" smtClean="0"/>
              <a:t>vs</a:t>
            </a:r>
            <a:r>
              <a:rPr lang="el-GR" sz="1600" dirty="0" smtClean="0"/>
              <a:t> (όπου </a:t>
            </a:r>
            <a:r>
              <a:rPr lang="en-US" sz="1600" dirty="0" smtClean="0"/>
              <a:t>vi </a:t>
            </a:r>
            <a:r>
              <a:rPr lang="el-GR" sz="1600" dirty="0" smtClean="0"/>
              <a:t> η ταχύτητα του ανέμου), η απολήψιμη  ισχύς είναι 0. Στην δεύτερη περιοχή με </a:t>
            </a:r>
            <a:r>
              <a:rPr lang="en-US" sz="1600" dirty="0" err="1" smtClean="0"/>
              <a:t>vs</a:t>
            </a:r>
            <a:r>
              <a:rPr lang="el-GR" sz="1600" dirty="0" smtClean="0"/>
              <a:t> &lt; </a:t>
            </a:r>
            <a:r>
              <a:rPr lang="en-US" sz="1600" dirty="0" smtClean="0"/>
              <a:t>vi</a:t>
            </a:r>
            <a:r>
              <a:rPr lang="el-GR" sz="1600" dirty="0" smtClean="0"/>
              <a:t> &lt; </a:t>
            </a:r>
            <a:r>
              <a:rPr lang="en-US" sz="1600" dirty="0" err="1" smtClean="0"/>
              <a:t>vn</a:t>
            </a:r>
            <a:r>
              <a:rPr lang="el-GR" sz="1600" dirty="0" smtClean="0"/>
              <a:t>, η απολήψιμη ισχύς δίνεται από τη σχέση:</a:t>
            </a:r>
          </a:p>
          <a:p>
            <a:r>
              <a:rPr lang="el-GR" sz="800" dirty="0" smtClean="0"/>
              <a:t> </a:t>
            </a:r>
          </a:p>
          <a:p>
            <a:pPr algn="r"/>
            <a:r>
              <a:rPr lang="en-US" sz="1600" dirty="0" smtClean="0"/>
              <a:t>P*</a:t>
            </a:r>
            <a:r>
              <a:rPr lang="en-US" sz="1600" dirty="0" err="1" smtClean="0"/>
              <a:t>oi</a:t>
            </a:r>
            <a:r>
              <a:rPr lang="en-US" sz="1600" dirty="0" smtClean="0"/>
              <a:t> = </a:t>
            </a:r>
            <a:r>
              <a:rPr lang="en-US" sz="1600" dirty="0" err="1" smtClean="0"/>
              <a:t>cpn</a:t>
            </a:r>
            <a:r>
              <a:rPr lang="en-US" sz="1600" dirty="0" smtClean="0"/>
              <a:t> x Pi [</a:t>
            </a:r>
            <a:r>
              <a:rPr lang="en-US" sz="1600" dirty="0" err="1" smtClean="0"/>
              <a:t>kw</a:t>
            </a:r>
            <a:r>
              <a:rPr lang="en-US" sz="1600" dirty="0" smtClean="0"/>
              <a:t>/m</a:t>
            </a:r>
            <a:r>
              <a:rPr lang="en-US" sz="1600" baseline="30000" dirty="0" smtClean="0"/>
              <a:t>2</a:t>
            </a:r>
            <a:r>
              <a:rPr lang="en-US" sz="1600" dirty="0" smtClean="0"/>
              <a:t>]					 23.</a:t>
            </a:r>
            <a:endParaRPr lang="el-GR" sz="1600" dirty="0" smtClean="0"/>
          </a:p>
          <a:p>
            <a:r>
              <a:rPr lang="en-US" sz="800" dirty="0" smtClean="0"/>
              <a:t> </a:t>
            </a:r>
            <a:endParaRPr lang="el-GR" sz="800" dirty="0" smtClean="0"/>
          </a:p>
          <a:p>
            <a:r>
              <a:rPr lang="el-GR" sz="1600" dirty="0" smtClean="0"/>
              <a:t>όπου </a:t>
            </a:r>
            <a:r>
              <a:rPr lang="en-US" sz="1600" dirty="0" smtClean="0"/>
              <a:t>P</a:t>
            </a:r>
            <a:r>
              <a:rPr lang="el-GR" sz="1600" dirty="0" smtClean="0"/>
              <a:t>*</a:t>
            </a:r>
            <a:r>
              <a:rPr lang="en-US" sz="1600" dirty="0" err="1" smtClean="0"/>
              <a:t>oi</a:t>
            </a:r>
            <a:r>
              <a:rPr lang="en-US" sz="1600" dirty="0" smtClean="0"/>
              <a:t> </a:t>
            </a:r>
            <a:r>
              <a:rPr lang="el-GR" sz="1600" dirty="0" smtClean="0"/>
              <a:t>η ειδική (ανά μονάδα επιφάνειας που σαρώνουν τα πτερύγια) ισχύς που προσλαμβάνει ο </a:t>
            </a:r>
            <a:r>
              <a:rPr lang="el-GR" sz="1600" dirty="0" err="1" smtClean="0"/>
              <a:t>ρότορας</a:t>
            </a:r>
            <a:r>
              <a:rPr lang="el-GR" sz="1600" dirty="0" smtClean="0"/>
              <a:t>, </a:t>
            </a:r>
            <a:r>
              <a:rPr lang="en-US" sz="1600" dirty="0" err="1" smtClean="0"/>
              <a:t>cpn</a:t>
            </a:r>
            <a:r>
              <a:rPr lang="el-GR" sz="1600" dirty="0" smtClean="0"/>
              <a:t> η ονομαστική απόδοση του </a:t>
            </a:r>
            <a:r>
              <a:rPr lang="el-GR" sz="1600" dirty="0" err="1" smtClean="0"/>
              <a:t>ρότορα</a:t>
            </a:r>
            <a:r>
              <a:rPr lang="el-GR" sz="1600" dirty="0" smtClean="0"/>
              <a:t> και </a:t>
            </a:r>
            <a:r>
              <a:rPr lang="en-US" sz="1600" dirty="0" smtClean="0"/>
              <a:t>Pi</a:t>
            </a:r>
            <a:r>
              <a:rPr lang="el-GR" sz="1600" dirty="0" smtClean="0"/>
              <a:t> η ειδική ισχύς που μεταφέρει ο άνεμος. Δηλαδή αν η </a:t>
            </a:r>
            <a:r>
              <a:rPr lang="en-US" sz="1600" dirty="0" err="1" smtClean="0"/>
              <a:t>cpn</a:t>
            </a:r>
            <a:r>
              <a:rPr lang="el-GR" sz="1600" dirty="0" smtClean="0"/>
              <a:t> είναι 40 %, στη δεύτερη περιοχή η ισχύς που προσλαμβάνει ο άνεμος είναι, για κάθε ταχύτητα ανέμου μεταξύ </a:t>
            </a:r>
            <a:r>
              <a:rPr lang="en-US" sz="1600" dirty="0" err="1" smtClean="0"/>
              <a:t>vs</a:t>
            </a:r>
            <a:r>
              <a:rPr lang="en-US" sz="1600" dirty="0" smtClean="0"/>
              <a:t> </a:t>
            </a:r>
            <a:r>
              <a:rPr lang="el-GR" sz="1600" dirty="0" smtClean="0"/>
              <a:t>και </a:t>
            </a:r>
            <a:r>
              <a:rPr lang="en-US" sz="1600" dirty="0" err="1" smtClean="0"/>
              <a:t>vn</a:t>
            </a:r>
            <a:r>
              <a:rPr lang="el-GR" sz="1600" dirty="0" smtClean="0"/>
              <a:t>, ίση με το 40 % της ισχύος του ανέμου. Στην τρίτη περιοχή, με </a:t>
            </a:r>
            <a:r>
              <a:rPr lang="en-US" sz="1600" dirty="0" err="1" smtClean="0"/>
              <a:t>vn</a:t>
            </a:r>
            <a:r>
              <a:rPr lang="el-GR" sz="1600" dirty="0" smtClean="0"/>
              <a:t> &lt; </a:t>
            </a:r>
            <a:r>
              <a:rPr lang="en-US" sz="1600" dirty="0" smtClean="0"/>
              <a:t>vi</a:t>
            </a:r>
            <a:r>
              <a:rPr lang="el-GR" sz="1600" dirty="0" smtClean="0"/>
              <a:t> &lt; </a:t>
            </a:r>
            <a:r>
              <a:rPr lang="en-US" sz="1600" dirty="0" err="1" smtClean="0"/>
              <a:t>vL</a:t>
            </a:r>
            <a:r>
              <a:rPr lang="el-GR" sz="1600" dirty="0" smtClean="0"/>
              <a:t>, η ισχύς που προσλαμβάνει ο </a:t>
            </a:r>
            <a:r>
              <a:rPr lang="el-GR" sz="1600" dirty="0" err="1" smtClean="0"/>
              <a:t>ρότορας</a:t>
            </a:r>
            <a:r>
              <a:rPr lang="el-GR" sz="1600" dirty="0" smtClean="0"/>
              <a:t> είναι σταθερή και ίση με την ονομαστική ισχύ του </a:t>
            </a:r>
            <a:r>
              <a:rPr lang="el-GR" sz="1600" dirty="0" err="1" smtClean="0"/>
              <a:t>ρότορα</a:t>
            </a:r>
            <a:r>
              <a:rPr lang="el-GR" sz="1600" dirty="0" smtClean="0"/>
              <a:t>, ανεξάρτητα της ταχύτητας του ανέμου. Στην περιοχή αυτή, η απόδοση του </a:t>
            </a:r>
            <a:r>
              <a:rPr lang="el-GR" sz="1600" dirty="0" err="1" smtClean="0"/>
              <a:t>ρότορα</a:t>
            </a:r>
            <a:r>
              <a:rPr lang="el-GR" sz="1600" dirty="0" smtClean="0"/>
              <a:t> υπολογίζεται από τη σχέση:</a:t>
            </a:r>
          </a:p>
          <a:p>
            <a:r>
              <a:rPr lang="el-GR" sz="800" dirty="0" smtClean="0"/>
              <a:t> </a:t>
            </a:r>
          </a:p>
          <a:p>
            <a:pPr algn="r"/>
            <a:r>
              <a:rPr lang="en-US" sz="1600" dirty="0" err="1" smtClean="0"/>
              <a:t>cpn</a:t>
            </a:r>
            <a:r>
              <a:rPr lang="el-GR" sz="1600" dirty="0" smtClean="0"/>
              <a:t> =100 </a:t>
            </a:r>
            <a:r>
              <a:rPr lang="en-US" sz="1600" dirty="0" smtClean="0"/>
              <a:t>x P</a:t>
            </a:r>
            <a:r>
              <a:rPr lang="el-GR" sz="1600" dirty="0" smtClean="0"/>
              <a:t>*</a:t>
            </a:r>
            <a:r>
              <a:rPr lang="en-US" sz="1600" dirty="0" err="1" smtClean="0"/>
              <a:t>oi</a:t>
            </a:r>
            <a:r>
              <a:rPr lang="el-GR" sz="1600" dirty="0" smtClean="0"/>
              <a:t>/</a:t>
            </a:r>
            <a:r>
              <a:rPr lang="en-US" sz="1600" dirty="0" smtClean="0"/>
              <a:t>Pi</a:t>
            </a:r>
            <a:r>
              <a:rPr lang="el-GR" sz="1600" dirty="0" smtClean="0"/>
              <a:t> [%]					24.</a:t>
            </a:r>
          </a:p>
          <a:p>
            <a:r>
              <a:rPr lang="el-GR" sz="800" dirty="0" smtClean="0"/>
              <a:t> </a:t>
            </a:r>
          </a:p>
          <a:p>
            <a:r>
              <a:rPr lang="el-GR" sz="1600" dirty="0" smtClean="0"/>
              <a:t>Στην τέταρτη περιοχή των πολύ ισχυρών ανέμων και πάνω από την οριακή ταχύτητα αντοχής της Α/Γ (</a:t>
            </a:r>
            <a:r>
              <a:rPr lang="en-US" sz="1600" dirty="0" smtClean="0"/>
              <a:t>vi</a:t>
            </a:r>
            <a:r>
              <a:rPr lang="el-GR" sz="1600" dirty="0" smtClean="0"/>
              <a:t> &gt; </a:t>
            </a:r>
            <a:r>
              <a:rPr lang="en-US" sz="1600" dirty="0" err="1" smtClean="0"/>
              <a:t>vL</a:t>
            </a:r>
            <a:r>
              <a:rPr lang="el-GR" sz="1600" dirty="0" smtClean="0"/>
              <a:t>), ο </a:t>
            </a:r>
            <a:r>
              <a:rPr lang="el-GR" sz="1600" dirty="0" err="1" smtClean="0"/>
              <a:t>ρότορας</a:t>
            </a:r>
            <a:r>
              <a:rPr lang="el-GR" sz="1600" dirty="0" smtClean="0"/>
              <a:t> εξαναγκάζεται να σταματήσει και η ισχύς που προσλαμβάνει μηδενίζεται. </a:t>
            </a:r>
            <a:endParaRPr lang="en-US" sz="1600" dirty="0" smtClean="0"/>
          </a:p>
          <a:p>
            <a:endParaRPr lang="en-US" sz="1600" dirty="0" smtClean="0"/>
          </a:p>
          <a:p>
            <a:r>
              <a:rPr lang="el-GR" sz="1600" dirty="0" smtClean="0"/>
              <a:t>Στο Σχήμα 14 παριστάνεται η μεταβολή της απόδοσης </a:t>
            </a:r>
            <a:r>
              <a:rPr lang="en-US" sz="1600" dirty="0" smtClean="0"/>
              <a:t>cp</a:t>
            </a:r>
            <a:r>
              <a:rPr lang="el-GR" sz="1600" dirty="0" smtClean="0"/>
              <a:t>, με τη μεταβολή της ταχύτητας του ανέμου και επίσης διακρίνονται οι τέσσερις περιοχές. Στην πρώτη και την τέταρτη περιοχή (δηλαδή για πολύ ασθενείς και πολύ ισχυρούς ανέμους) ο </a:t>
            </a:r>
            <a:r>
              <a:rPr lang="el-GR" sz="1600" dirty="0" err="1" smtClean="0"/>
              <a:t>ρότορας</a:t>
            </a:r>
            <a:r>
              <a:rPr lang="el-GR" sz="1600" dirty="0" smtClean="0"/>
              <a:t> είναι ακινητοποιημένος και η απόδοση του είναι μηδέν. Στη δεύτερη περιοχή (που ονομάζεται περιοχή </a:t>
            </a:r>
            <a:r>
              <a:rPr lang="el-GR" sz="1600" b="1" dirty="0" smtClean="0"/>
              <a:t>σταθερής απόδοσης</a:t>
            </a:r>
            <a:r>
              <a:rPr lang="el-GR" sz="1600" dirty="0" smtClean="0"/>
              <a:t>) η απόδοση του </a:t>
            </a:r>
            <a:r>
              <a:rPr lang="el-GR" sz="1600" dirty="0" err="1" smtClean="0"/>
              <a:t>ρότορα</a:t>
            </a:r>
            <a:r>
              <a:rPr lang="el-GR" sz="1600" dirty="0" smtClean="0"/>
              <a:t> είναι σταθερή και ίση με την ονομαστική της τιμή. Στην τρίτη περιοχή (που ονομάζεται περιοχή </a:t>
            </a:r>
            <a:r>
              <a:rPr lang="el-GR" sz="1600" b="1" dirty="0" smtClean="0"/>
              <a:t>σταθερής ισχύος</a:t>
            </a:r>
            <a:r>
              <a:rPr lang="el-GR" sz="1600" dirty="0" smtClean="0"/>
              <a:t>) η ισχύς που προσλαμβάνει ο </a:t>
            </a:r>
            <a:r>
              <a:rPr lang="el-GR" sz="1600" dirty="0" err="1" smtClean="0"/>
              <a:t>ρότορας</a:t>
            </a:r>
            <a:r>
              <a:rPr lang="el-GR" sz="1600" dirty="0" smtClean="0"/>
              <a:t> είναι σταθερή και ίση με την ονομαστική της τιμή (βλ. Σχήμα 13) και η απόδοση </a:t>
            </a:r>
            <a:r>
              <a:rPr lang="en-US" sz="1600" dirty="0" smtClean="0"/>
              <a:t>cp </a:t>
            </a:r>
            <a:r>
              <a:rPr lang="el-GR" sz="1600" dirty="0" smtClean="0"/>
              <a:t>ελαττώνεται με την αύξηση της ταχύτητας του ανέμου. Στο σημείο αυτό θα πρέπει να τονισθεί ότι, </a:t>
            </a:r>
            <a:r>
              <a:rPr lang="el-GR" sz="1600" b="1" dirty="0" smtClean="0"/>
              <a:t>στην ονομαστική ταχύτητα </a:t>
            </a:r>
            <a:r>
              <a:rPr lang="en-US" sz="1600" b="1" dirty="0" err="1" smtClean="0"/>
              <a:t>vn</a:t>
            </a:r>
            <a:r>
              <a:rPr lang="el-GR" sz="1600" b="1" dirty="0" smtClean="0"/>
              <a:t> του ανέμου (χαρακτηριστική για κάθε Α/Γ), τόσο η απόδοση όσο και η παραγόμενη ισχύς έχουν τις ονομαστικές τους τιμές. Δηλαδή για </a:t>
            </a:r>
            <a:r>
              <a:rPr lang="en-US" sz="1600" b="1" dirty="0" smtClean="0"/>
              <a:t>vi</a:t>
            </a:r>
            <a:r>
              <a:rPr lang="el-GR" sz="1600" b="1" dirty="0" smtClean="0"/>
              <a:t> = </a:t>
            </a:r>
            <a:r>
              <a:rPr lang="en-US" sz="1600" b="1" dirty="0" err="1" smtClean="0"/>
              <a:t>vn</a:t>
            </a:r>
            <a:r>
              <a:rPr lang="el-GR" sz="1600" b="1" dirty="0" smtClean="0"/>
              <a:t>, </a:t>
            </a:r>
            <a:r>
              <a:rPr lang="en-US" sz="1600" b="1" dirty="0" smtClean="0"/>
              <a:t>cp</a:t>
            </a:r>
            <a:r>
              <a:rPr lang="el-GR" sz="1600" b="1" dirty="0" smtClean="0"/>
              <a:t> = </a:t>
            </a:r>
            <a:r>
              <a:rPr lang="en-US" sz="1600" b="1" dirty="0" err="1" smtClean="0"/>
              <a:t>cpn</a:t>
            </a:r>
            <a:r>
              <a:rPr lang="el-GR" sz="1600" b="1" dirty="0" smtClean="0"/>
              <a:t> και </a:t>
            </a:r>
            <a:r>
              <a:rPr lang="en-US" sz="1600" b="1" dirty="0" smtClean="0"/>
              <a:t>P</a:t>
            </a:r>
            <a:r>
              <a:rPr lang="el-GR" sz="1600" b="1" dirty="0" smtClean="0"/>
              <a:t>*</a:t>
            </a:r>
            <a:r>
              <a:rPr lang="en-US" sz="1600" b="1" dirty="0" err="1" smtClean="0"/>
              <a:t>oi</a:t>
            </a:r>
            <a:r>
              <a:rPr lang="el-GR" sz="1600" b="1" dirty="0" smtClean="0"/>
              <a:t> = </a:t>
            </a:r>
            <a:r>
              <a:rPr lang="en-US" sz="1600" b="1" dirty="0" err="1" smtClean="0"/>
              <a:t>Pon</a:t>
            </a:r>
            <a:r>
              <a:rPr lang="el-GR" sz="1600" dirty="0" smtClean="0"/>
              <a:t>.</a:t>
            </a:r>
          </a:p>
          <a:p>
            <a:endParaRPr lang="el-G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 TextBox"/>
          <p:cNvSpPr txBox="1"/>
          <p:nvPr/>
        </p:nvSpPr>
        <p:spPr>
          <a:xfrm>
            <a:off x="-32" y="-24"/>
            <a:ext cx="9144032" cy="369332"/>
          </a:xfrm>
          <a:prstGeom prst="rect">
            <a:avLst/>
          </a:prstGeom>
          <a:noFill/>
        </p:spPr>
        <p:txBody>
          <a:bodyPr wrap="square" rtlCol="0">
            <a:spAutoFit/>
          </a:bodyPr>
          <a:lstStyle/>
          <a:p>
            <a:r>
              <a:rPr lang="el-GR" b="1" dirty="0" smtClean="0"/>
              <a:t>Λειτουργία με μεταβλητή ταχύτητα περιστροφής </a:t>
            </a:r>
            <a:endParaRPr lang="el-GR" dirty="0"/>
          </a:p>
        </p:txBody>
      </p:sp>
      <p:sp>
        <p:nvSpPr>
          <p:cNvPr id="31" name="30 - TextBox"/>
          <p:cNvSpPr txBox="1"/>
          <p:nvPr/>
        </p:nvSpPr>
        <p:spPr>
          <a:xfrm>
            <a:off x="5286348" y="571480"/>
            <a:ext cx="3857652" cy="1077218"/>
          </a:xfrm>
          <a:prstGeom prst="rect">
            <a:avLst/>
          </a:prstGeom>
          <a:noFill/>
        </p:spPr>
        <p:txBody>
          <a:bodyPr wrap="square" rtlCol="0">
            <a:spAutoFit/>
          </a:bodyPr>
          <a:lstStyle/>
          <a:p>
            <a:pPr algn="just"/>
            <a:r>
              <a:rPr lang="el-GR" sz="1600" dirty="0" smtClean="0"/>
              <a:t>Σχήμα 13. Μεταβολή της ισχύος του ανέμου και της ισχύος που προσλαμβάνει ο </a:t>
            </a:r>
            <a:r>
              <a:rPr lang="el-GR" sz="1600" dirty="0" err="1" smtClean="0"/>
              <a:t>ρότορας</a:t>
            </a:r>
            <a:r>
              <a:rPr lang="el-GR" sz="1600" dirty="0" smtClean="0"/>
              <a:t>, με τη μεταβολή της ταχύτητας του ανέμου.</a:t>
            </a:r>
            <a:endParaRPr lang="el-GR" sz="1600" dirty="0"/>
          </a:p>
        </p:txBody>
      </p:sp>
      <p:pic>
        <p:nvPicPr>
          <p:cNvPr id="32" name="31 - Εικόνα"/>
          <p:cNvPicPr/>
          <p:nvPr/>
        </p:nvPicPr>
        <p:blipFill>
          <a:blip r:embed="rId2" cstate="print"/>
          <a:srcRect/>
          <a:stretch>
            <a:fillRect/>
          </a:stretch>
        </p:blipFill>
        <p:spPr bwMode="auto">
          <a:xfrm>
            <a:off x="357158" y="357166"/>
            <a:ext cx="5340350" cy="3017837"/>
          </a:xfrm>
          <a:prstGeom prst="rect">
            <a:avLst/>
          </a:prstGeom>
          <a:noFill/>
          <a:ln w="9525">
            <a:noFill/>
            <a:miter lim="800000"/>
            <a:headEnd/>
            <a:tailEnd/>
          </a:ln>
          <a:effectLst/>
        </p:spPr>
      </p:pic>
      <p:pic>
        <p:nvPicPr>
          <p:cNvPr id="33" name="32 - Εικόνα"/>
          <p:cNvPicPr/>
          <p:nvPr/>
        </p:nvPicPr>
        <p:blipFill>
          <a:blip r:embed="rId3" cstate="print"/>
          <a:srcRect/>
          <a:stretch>
            <a:fillRect/>
          </a:stretch>
        </p:blipFill>
        <p:spPr bwMode="auto">
          <a:xfrm>
            <a:off x="375250" y="3761129"/>
            <a:ext cx="5334635" cy="3096895"/>
          </a:xfrm>
          <a:prstGeom prst="rect">
            <a:avLst/>
          </a:prstGeom>
          <a:noFill/>
        </p:spPr>
      </p:pic>
      <p:sp>
        <p:nvSpPr>
          <p:cNvPr id="7169" name="Rectangle 1"/>
          <p:cNvSpPr>
            <a:spLocks noChangeArrowheads="1"/>
          </p:cNvSpPr>
          <p:nvPr/>
        </p:nvSpPr>
        <p:spPr bwMode="auto">
          <a:xfrm>
            <a:off x="5194150" y="4000504"/>
            <a:ext cx="39498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Σχήμα 14. Μεταβολή του συντελεστή απόδοσης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cp</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 του </a:t>
            </a:r>
            <a:r>
              <a:rPr kumimoji="0" lang="el-GR" sz="1600" b="0" i="0" u="none" strike="noStrike" cap="none" normalizeH="0" baseline="0" dirty="0" err="1" smtClean="0">
                <a:ln>
                  <a:noFill/>
                </a:ln>
                <a:solidFill>
                  <a:schemeClr val="tx1"/>
                </a:solidFill>
                <a:effectLst/>
                <a:latin typeface="Calibri" pitchFamily="34" charset="0"/>
                <a:ea typeface="Calibri" pitchFamily="34" charset="0"/>
                <a:cs typeface="Tahoma" pitchFamily="34" charset="0"/>
              </a:rPr>
              <a:t>ρότορα</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ahoma" pitchFamily="34" charset="0"/>
              </a:rPr>
              <a:t>, ως προς τη μεταβολή της ταχύτητας του ανέμου</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123728" y="4509120"/>
            <a:ext cx="4670260" cy="116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10" name="9 - TextBox"/>
          <p:cNvSpPr txBox="1"/>
          <p:nvPr/>
        </p:nvSpPr>
        <p:spPr>
          <a:xfrm>
            <a:off x="0" y="357166"/>
            <a:ext cx="9144032" cy="4524315"/>
          </a:xfrm>
          <a:prstGeom prst="rect">
            <a:avLst/>
          </a:prstGeom>
          <a:noFill/>
        </p:spPr>
        <p:txBody>
          <a:bodyPr wrap="square" rtlCol="0">
            <a:spAutoFit/>
          </a:bodyPr>
          <a:lstStyle/>
          <a:p>
            <a:r>
              <a:rPr lang="el-GR" sz="1600" dirty="0" smtClean="0"/>
              <a:t>Να υπολογιστεί η ονομαστική δυναμικότητα και η ενέργεια που παράγεται σε ένα έτος από ανεμογεννήτρια ύψους 120 </a:t>
            </a:r>
            <a:r>
              <a:rPr lang="en-US" sz="1600" dirty="0" smtClean="0"/>
              <a:t>m</a:t>
            </a:r>
            <a:r>
              <a:rPr lang="el-GR" sz="1600" dirty="0" smtClean="0"/>
              <a:t> και διαμέτρου 126 </a:t>
            </a:r>
            <a:r>
              <a:rPr lang="en-US" sz="1600" dirty="0" smtClean="0"/>
              <a:t>m</a:t>
            </a:r>
            <a:r>
              <a:rPr lang="el-GR" sz="1600" dirty="0" smtClean="0"/>
              <a:t>, εάν αυτή τοποθετηθεί στο αιολικό πεδίο του Παραδείγματος 1. Δίνονται: </a:t>
            </a:r>
            <a:endParaRPr lang="en-US" sz="1600" dirty="0" smtClean="0"/>
          </a:p>
          <a:p>
            <a:r>
              <a:rPr lang="el-GR" sz="1600" dirty="0" smtClean="0"/>
              <a:t>	</a:t>
            </a:r>
          </a:p>
          <a:p>
            <a:r>
              <a:rPr lang="en-US" sz="1600" dirty="0" smtClean="0"/>
              <a:t>	</a:t>
            </a:r>
            <a:r>
              <a:rPr lang="el-GR" sz="1600" dirty="0" smtClean="0"/>
              <a:t>τραχύτητα εδάφους 		</a:t>
            </a:r>
            <a:r>
              <a:rPr lang="en-US" sz="1600" dirty="0" smtClean="0"/>
              <a:t>a</a:t>
            </a:r>
            <a:r>
              <a:rPr lang="el-GR" sz="1600" dirty="0" smtClean="0"/>
              <a:t> = 0,15</a:t>
            </a:r>
          </a:p>
          <a:p>
            <a:r>
              <a:rPr lang="en-US" sz="1600" dirty="0" smtClean="0"/>
              <a:t>	</a:t>
            </a:r>
            <a:r>
              <a:rPr lang="el-GR" sz="1600" dirty="0" smtClean="0"/>
              <a:t>ταχύτητα έναρξης 		</a:t>
            </a:r>
            <a:r>
              <a:rPr lang="en-US" sz="1600" dirty="0" err="1" smtClean="0"/>
              <a:t>v</a:t>
            </a:r>
            <a:r>
              <a:rPr lang="en-US" sz="1600" baseline="-25000" dirty="0" err="1" smtClean="0"/>
              <a:t>s</a:t>
            </a:r>
            <a:r>
              <a:rPr lang="el-GR" sz="1600" dirty="0" smtClean="0"/>
              <a:t> = 5 </a:t>
            </a:r>
            <a:r>
              <a:rPr lang="en-US" sz="1600" dirty="0" smtClean="0"/>
              <a:t>m</a:t>
            </a:r>
            <a:r>
              <a:rPr lang="el-GR" sz="1600" dirty="0" smtClean="0"/>
              <a:t>/</a:t>
            </a:r>
            <a:r>
              <a:rPr lang="en-US" sz="1600" dirty="0" smtClean="0"/>
              <a:t>s</a:t>
            </a:r>
            <a:endParaRPr lang="el-GR" sz="1600" dirty="0" smtClean="0"/>
          </a:p>
          <a:p>
            <a:r>
              <a:rPr lang="el-GR" sz="1600" dirty="0" smtClean="0"/>
              <a:t>	ονομαστική ταχύτητα		</a:t>
            </a:r>
            <a:r>
              <a:rPr lang="en-US" sz="1600" dirty="0" err="1" smtClean="0"/>
              <a:t>v</a:t>
            </a:r>
            <a:r>
              <a:rPr lang="en-US" sz="1600" baseline="-25000" dirty="0" err="1" smtClean="0"/>
              <a:t>n</a:t>
            </a:r>
            <a:r>
              <a:rPr lang="el-GR" sz="1600" dirty="0" smtClean="0"/>
              <a:t> = 15 </a:t>
            </a:r>
            <a:r>
              <a:rPr lang="en-US" sz="1600" dirty="0" smtClean="0"/>
              <a:t>m</a:t>
            </a:r>
            <a:r>
              <a:rPr lang="el-GR" sz="1600" dirty="0" smtClean="0"/>
              <a:t>/</a:t>
            </a:r>
            <a:r>
              <a:rPr lang="en-US" sz="1600" dirty="0" smtClean="0"/>
              <a:t>s</a:t>
            </a:r>
            <a:endParaRPr lang="el-GR" sz="1600" dirty="0" smtClean="0"/>
          </a:p>
          <a:p>
            <a:r>
              <a:rPr lang="el-GR" sz="1600" dirty="0" smtClean="0"/>
              <a:t>	ταχύτητα αποσύνδεσης 	</a:t>
            </a:r>
            <a:r>
              <a:rPr lang="en-US" sz="1600" dirty="0" err="1" smtClean="0"/>
              <a:t>v</a:t>
            </a:r>
            <a:r>
              <a:rPr lang="en-US" sz="1600" baseline="-25000" dirty="0" err="1" smtClean="0"/>
              <a:t>l</a:t>
            </a:r>
            <a:r>
              <a:rPr lang="el-GR" sz="1600" dirty="0" smtClean="0"/>
              <a:t> = 25 </a:t>
            </a:r>
            <a:r>
              <a:rPr lang="en-US" sz="1600" dirty="0" smtClean="0"/>
              <a:t>m</a:t>
            </a:r>
            <a:r>
              <a:rPr lang="el-GR" sz="1600" dirty="0" smtClean="0"/>
              <a:t>/</a:t>
            </a:r>
            <a:r>
              <a:rPr lang="en-US" sz="1600" dirty="0" smtClean="0"/>
              <a:t>s</a:t>
            </a:r>
            <a:endParaRPr lang="el-GR" sz="1600" dirty="0" smtClean="0"/>
          </a:p>
          <a:p>
            <a:r>
              <a:rPr lang="el-GR" sz="1600" dirty="0" smtClean="0"/>
              <a:t>	ονομαστική απόδοση δρομέα 	</a:t>
            </a:r>
            <a:r>
              <a:rPr lang="en-US" sz="1600" dirty="0" err="1" smtClean="0"/>
              <a:t>Cpn</a:t>
            </a:r>
            <a:r>
              <a:rPr lang="el-GR" sz="1600" dirty="0" smtClean="0"/>
              <a:t> = 45 %</a:t>
            </a:r>
          </a:p>
          <a:p>
            <a:r>
              <a:rPr lang="el-GR" sz="1600" dirty="0" smtClean="0"/>
              <a:t>	απόδοση ηλεκτροκινητήρα 	</a:t>
            </a:r>
            <a:r>
              <a:rPr lang="en-US" sz="1600" dirty="0" err="1" smtClean="0"/>
              <a:t>nel</a:t>
            </a:r>
            <a:r>
              <a:rPr lang="el-GR" sz="1600" dirty="0" smtClean="0"/>
              <a:t> = 85 %</a:t>
            </a:r>
          </a:p>
          <a:p>
            <a:r>
              <a:rPr lang="el-GR" sz="1600" dirty="0" smtClean="0"/>
              <a:t> </a:t>
            </a:r>
          </a:p>
          <a:p>
            <a:r>
              <a:rPr lang="el-GR" sz="1600" b="1" dirty="0" smtClean="0"/>
              <a:t>ΛΥΣΗ</a:t>
            </a:r>
            <a:endParaRPr lang="el-GR" sz="1600" dirty="0" smtClean="0"/>
          </a:p>
          <a:p>
            <a:r>
              <a:rPr lang="el-GR" sz="1600" dirty="0" smtClean="0"/>
              <a:t>Για τον υπολογισμό της παραγόμενης ενέργειας, σε ένα έτος η κατανομή ταχυτήτων ανέμου του Παραδείγματος 1 θα πρέπει να αναχθεί στο ύψος την Α/Γ, μέσω της εξίσωσης:</a:t>
            </a:r>
          </a:p>
          <a:p>
            <a:r>
              <a:rPr lang="el-GR" sz="1600" dirty="0" smtClean="0"/>
              <a:t> </a:t>
            </a:r>
            <a:endParaRPr lang="en-US" sz="1600" dirty="0" smtClean="0"/>
          </a:p>
          <a:p>
            <a:endParaRPr lang="el-GR" sz="1600" dirty="0" smtClean="0"/>
          </a:p>
          <a:p>
            <a:r>
              <a:rPr lang="en-US" sz="1600" dirty="0" smtClean="0"/>
              <a:t> </a:t>
            </a:r>
            <a:endParaRPr lang="el-GR" sz="1600" dirty="0" smtClean="0"/>
          </a:p>
          <a:p>
            <a:endParaRPr lang="en-US" sz="1600" dirty="0" smtClean="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27156" y="4688855"/>
            <a:ext cx="4263403" cy="8006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3187254"/>
            <a:ext cx="9144032" cy="3785652"/>
          </a:xfrm>
          <a:prstGeom prst="rect">
            <a:avLst/>
          </a:prstGeom>
          <a:noFill/>
        </p:spPr>
        <p:txBody>
          <a:bodyPr wrap="square" rtlCol="0">
            <a:spAutoFit/>
          </a:bodyPr>
          <a:lstStyle/>
          <a:p>
            <a:pPr marL="182563" indent="-182563"/>
            <a:r>
              <a:rPr lang="en-US" sz="1600" dirty="0" smtClean="0"/>
              <a:t>* 	</a:t>
            </a:r>
            <a:r>
              <a:rPr lang="el-GR" sz="1600" dirty="0" smtClean="0"/>
              <a:t>Αν δεν αναφέρεται διαφορετικά οι πιθανότητα (συχνότητα)</a:t>
            </a:r>
            <a:r>
              <a:rPr lang="en-US" sz="1600" dirty="0" smtClean="0"/>
              <a:t> hi</a:t>
            </a:r>
            <a:r>
              <a:rPr lang="el-GR" sz="1600" dirty="0" smtClean="0"/>
              <a:t> της κάθε ταχύτητα ανέμου </a:t>
            </a:r>
            <a:r>
              <a:rPr lang="en-US" sz="1600" dirty="0" smtClean="0"/>
              <a:t>vi</a:t>
            </a:r>
            <a:r>
              <a:rPr lang="el-GR" sz="1600" dirty="0" smtClean="0"/>
              <a:t>, υπολογίζεται είτε από την κατανομή </a:t>
            </a:r>
            <a:r>
              <a:rPr lang="en-US" sz="1600" dirty="0" err="1" smtClean="0"/>
              <a:t>Weibull</a:t>
            </a:r>
            <a:r>
              <a:rPr lang="en-US" sz="1600" dirty="0" smtClean="0"/>
              <a:t> </a:t>
            </a:r>
            <a:r>
              <a:rPr lang="el-GR" sz="1600" dirty="0" smtClean="0"/>
              <a:t>με </a:t>
            </a:r>
            <a:r>
              <a:rPr lang="en-US" sz="1600" dirty="0" smtClean="0"/>
              <a:t>k</a:t>
            </a:r>
            <a:r>
              <a:rPr lang="el-GR" sz="1600" dirty="0" smtClean="0"/>
              <a:t> = 2, είτε με την κατανομή </a:t>
            </a:r>
            <a:r>
              <a:rPr lang="en-US" sz="1600" dirty="0" smtClean="0"/>
              <a:t>Rayleigh, </a:t>
            </a:r>
            <a:r>
              <a:rPr lang="el-GR" sz="1600" b="1" dirty="0" smtClean="0"/>
              <a:t>με βάση την τιμή της ταχύτητα </a:t>
            </a:r>
            <a:r>
              <a:rPr lang="en-US" sz="1600" b="1" dirty="0" smtClean="0"/>
              <a:t>vi </a:t>
            </a:r>
            <a:r>
              <a:rPr lang="el-GR" sz="1600" b="1" dirty="0" smtClean="0"/>
              <a:t>και όχι τη </a:t>
            </a:r>
            <a:r>
              <a:rPr lang="en-US" sz="1600" b="1" dirty="0" err="1" smtClean="0"/>
              <a:t>vhi</a:t>
            </a:r>
            <a:r>
              <a:rPr lang="en-US" sz="1600" b="1" dirty="0" smtClean="0"/>
              <a:t>.</a:t>
            </a:r>
            <a:r>
              <a:rPr lang="el-GR" sz="1600" b="1" dirty="0" smtClean="0"/>
              <a:t>   </a:t>
            </a:r>
            <a:endParaRPr lang="en-US" sz="1600" b="1" dirty="0" smtClean="0"/>
          </a:p>
          <a:p>
            <a:pPr marL="182563" indent="-182563"/>
            <a:endParaRPr lang="en-US" sz="1600" b="1" dirty="0" smtClean="0"/>
          </a:p>
          <a:p>
            <a:r>
              <a:rPr lang="el-GR" sz="1600" dirty="0" smtClean="0"/>
              <a:t>Η Α/Γ ξεκινά τη λειτουργία της σε ταχύτητα ανέμου 5 </a:t>
            </a:r>
            <a:r>
              <a:rPr lang="en-US" sz="1600" dirty="0" smtClean="0"/>
              <a:t>m</a:t>
            </a:r>
            <a:r>
              <a:rPr lang="el-GR" sz="1600" dirty="0" smtClean="0"/>
              <a:t>/</a:t>
            </a:r>
            <a:r>
              <a:rPr lang="en-US" sz="1600" dirty="0" smtClean="0"/>
              <a:t>s</a:t>
            </a:r>
            <a:r>
              <a:rPr lang="el-GR" sz="1600" dirty="0" smtClean="0"/>
              <a:t> και ως την ονομαστική τιμή ταχύτητας των 15 </a:t>
            </a:r>
            <a:r>
              <a:rPr lang="en-US" sz="1600" dirty="0" smtClean="0"/>
              <a:t>m</a:t>
            </a:r>
            <a:r>
              <a:rPr lang="el-GR" sz="1600" dirty="0" smtClean="0"/>
              <a:t>/</a:t>
            </a:r>
            <a:r>
              <a:rPr lang="en-US" sz="1600" dirty="0" smtClean="0"/>
              <a:t>s</a:t>
            </a:r>
            <a:r>
              <a:rPr lang="el-GR" sz="1600" dirty="0" smtClean="0"/>
              <a:t> διατηρεί σταθερό τον συντελεστή απόδοσης του δρομέα. Για τιμές ταχύτητας μεγαλύτερες των 15 </a:t>
            </a:r>
            <a:r>
              <a:rPr lang="en-US" sz="1600" dirty="0" smtClean="0"/>
              <a:t>m</a:t>
            </a:r>
            <a:r>
              <a:rPr lang="el-GR" sz="1600" dirty="0" smtClean="0"/>
              <a:t>/</a:t>
            </a:r>
            <a:r>
              <a:rPr lang="en-US" sz="1600" dirty="0" smtClean="0"/>
              <a:t>s</a:t>
            </a:r>
            <a:r>
              <a:rPr lang="el-GR" sz="1600" dirty="0" smtClean="0"/>
              <a:t> και ως την ταχύτητα αποσύνδεσης των 25 </a:t>
            </a:r>
            <a:r>
              <a:rPr lang="en-US" sz="1600" dirty="0" smtClean="0"/>
              <a:t>m</a:t>
            </a:r>
            <a:r>
              <a:rPr lang="el-GR" sz="1600" dirty="0" smtClean="0"/>
              <a:t>/</a:t>
            </a:r>
            <a:r>
              <a:rPr lang="en-US" sz="1600" dirty="0" smtClean="0"/>
              <a:t>s</a:t>
            </a:r>
            <a:r>
              <a:rPr lang="el-GR" sz="1600" dirty="0" smtClean="0"/>
              <a:t>, η Α/Γ παράγει σταθερή ισχύ. Ο υπολογισμός της ετήσιας παραγωγής ενέργειας φαίνεται στον Πίνακα που ακολουθεί, όπου:</a:t>
            </a:r>
          </a:p>
          <a:p>
            <a:r>
              <a:rPr lang="el-GR" sz="1000" dirty="0" smtClean="0"/>
              <a:t> </a:t>
            </a:r>
          </a:p>
          <a:p>
            <a:r>
              <a:rPr lang="en-US" sz="1600" dirty="0" err="1" smtClean="0"/>
              <a:t>v</a:t>
            </a:r>
            <a:r>
              <a:rPr lang="en-US" sz="1600" baseline="-25000" dirty="0" err="1" smtClean="0"/>
              <a:t>hi</a:t>
            </a:r>
            <a:r>
              <a:rPr lang="el-GR" sz="1600" dirty="0" smtClean="0"/>
              <a:t>	η ταχύτητα του ανέμου στο ύψος της Α/Γ, που υπολογίστηκε προηγουμένως</a:t>
            </a:r>
          </a:p>
          <a:p>
            <a:r>
              <a:rPr lang="en-US" sz="1600" dirty="0" smtClean="0"/>
              <a:t>P</a:t>
            </a:r>
            <a:r>
              <a:rPr lang="en-US" sz="1600" baseline="-25000" dirty="0" smtClean="0"/>
              <a:t>hi</a:t>
            </a:r>
            <a:r>
              <a:rPr lang="el-GR" sz="1600" dirty="0" smtClean="0"/>
              <a:t>	η ειδική </a:t>
            </a:r>
            <a:r>
              <a:rPr lang="el-GR" sz="1600" b="1" dirty="0" smtClean="0">
                <a:solidFill>
                  <a:schemeClr val="bg1"/>
                </a:solidFill>
              </a:rPr>
              <a:t>ισχύς του ανέμου </a:t>
            </a:r>
            <a:r>
              <a:rPr lang="el-GR" sz="1600" dirty="0" smtClean="0"/>
              <a:t>ανά μονάδα επιφάνειας, στο ύψος της Α/Γ, που υπολογίζεται από τη </a:t>
            </a:r>
            <a:r>
              <a:rPr lang="en-US" sz="1600" dirty="0" smtClean="0"/>
              <a:t>	</a:t>
            </a:r>
            <a:r>
              <a:rPr lang="el-GR" sz="1600" dirty="0" smtClean="0"/>
              <a:t>σχέση:</a:t>
            </a:r>
            <a:endParaRPr lang="en-US" sz="1600" dirty="0" smtClean="0"/>
          </a:p>
          <a:p>
            <a:r>
              <a:rPr lang="en-US" sz="1600" dirty="0" smtClean="0"/>
              <a:t>	</a:t>
            </a:r>
          </a:p>
          <a:p>
            <a:endParaRPr lang="en-US" sz="1600" dirty="0" smtClean="0"/>
          </a:p>
          <a:p>
            <a:r>
              <a:rPr lang="en-US" sz="1600" dirty="0" smtClean="0"/>
              <a:t>	</a:t>
            </a:r>
            <a:r>
              <a:rPr lang="el-GR" sz="1600" dirty="0" smtClean="0"/>
              <a:t>όπου ρ η πυκνότητα του αέρα (κατά προσέγγιση 1,225 </a:t>
            </a:r>
            <a:r>
              <a:rPr lang="en-US" sz="1600" dirty="0" smtClean="0"/>
              <a:t>kg</a:t>
            </a:r>
            <a:r>
              <a:rPr lang="el-GR" sz="1600" dirty="0" smtClean="0"/>
              <a:t>/</a:t>
            </a:r>
            <a:r>
              <a:rPr lang="en-US" sz="1600" dirty="0" smtClean="0"/>
              <a:t>m</a:t>
            </a:r>
            <a:r>
              <a:rPr lang="el-GR" sz="1600" baseline="30000" dirty="0" smtClean="0"/>
              <a:t>3</a:t>
            </a:r>
            <a:r>
              <a:rPr lang="el-GR" sz="1600" dirty="0" smtClean="0"/>
              <a:t>)</a:t>
            </a:r>
            <a:endParaRPr lang="en-US" sz="1600" b="1" dirty="0" smtClean="0"/>
          </a:p>
        </p:txBody>
      </p:sp>
      <p:sp>
        <p:nvSpPr>
          <p:cNvPr id="15" name="14 - Ορθογώνιο"/>
          <p:cNvSpPr/>
          <p:nvPr/>
        </p:nvSpPr>
        <p:spPr>
          <a:xfrm>
            <a:off x="3428992" y="5911042"/>
            <a:ext cx="128588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1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 name="13 - Πίνακας"/>
          <p:cNvGraphicFramePr>
            <a:graphicFrameLocks noGrp="1"/>
          </p:cNvGraphicFramePr>
          <p:nvPr/>
        </p:nvGraphicFramePr>
        <p:xfrm>
          <a:off x="214282" y="500042"/>
          <a:ext cx="8572563" cy="2682240"/>
        </p:xfrm>
        <a:graphic>
          <a:graphicData uri="http://schemas.openxmlformats.org/drawingml/2006/table">
            <a:tbl>
              <a:tblPr/>
              <a:tblGrid>
                <a:gridCol w="1079763">
                  <a:extLst>
                    <a:ext uri="{9D8B030D-6E8A-4147-A177-3AD203B41FA5}">
                      <a16:colId xmlns:a16="http://schemas.microsoft.com/office/drawing/2014/main" val="20000"/>
                    </a:ext>
                  </a:extLst>
                </a:gridCol>
                <a:gridCol w="1079763">
                  <a:extLst>
                    <a:ext uri="{9D8B030D-6E8A-4147-A177-3AD203B41FA5}">
                      <a16:colId xmlns:a16="http://schemas.microsoft.com/office/drawing/2014/main" val="20001"/>
                    </a:ext>
                  </a:extLst>
                </a:gridCol>
                <a:gridCol w="1079763">
                  <a:extLst>
                    <a:ext uri="{9D8B030D-6E8A-4147-A177-3AD203B41FA5}">
                      <a16:colId xmlns:a16="http://schemas.microsoft.com/office/drawing/2014/main" val="20002"/>
                    </a:ext>
                  </a:extLst>
                </a:gridCol>
                <a:gridCol w="888879">
                  <a:extLst>
                    <a:ext uri="{9D8B030D-6E8A-4147-A177-3AD203B41FA5}">
                      <a16:colId xmlns:a16="http://schemas.microsoft.com/office/drawing/2014/main" val="20003"/>
                    </a:ext>
                  </a:extLst>
                </a:gridCol>
                <a:gridCol w="888879">
                  <a:extLst>
                    <a:ext uri="{9D8B030D-6E8A-4147-A177-3AD203B41FA5}">
                      <a16:colId xmlns:a16="http://schemas.microsoft.com/office/drawing/2014/main" val="20004"/>
                    </a:ext>
                  </a:extLst>
                </a:gridCol>
                <a:gridCol w="888879">
                  <a:extLst>
                    <a:ext uri="{9D8B030D-6E8A-4147-A177-3AD203B41FA5}">
                      <a16:colId xmlns:a16="http://schemas.microsoft.com/office/drawing/2014/main" val="20005"/>
                    </a:ext>
                  </a:extLst>
                </a:gridCol>
                <a:gridCol w="888879">
                  <a:extLst>
                    <a:ext uri="{9D8B030D-6E8A-4147-A177-3AD203B41FA5}">
                      <a16:colId xmlns:a16="http://schemas.microsoft.com/office/drawing/2014/main" val="20006"/>
                    </a:ext>
                  </a:extLst>
                </a:gridCol>
                <a:gridCol w="888879">
                  <a:extLst>
                    <a:ext uri="{9D8B030D-6E8A-4147-A177-3AD203B41FA5}">
                      <a16:colId xmlns:a16="http://schemas.microsoft.com/office/drawing/2014/main" val="20007"/>
                    </a:ext>
                  </a:extLst>
                </a:gridCol>
                <a:gridCol w="888879">
                  <a:extLst>
                    <a:ext uri="{9D8B030D-6E8A-4147-A177-3AD203B41FA5}">
                      <a16:colId xmlns:a16="http://schemas.microsoft.com/office/drawing/2014/main" val="20008"/>
                    </a:ext>
                  </a:extLst>
                </a:gridCol>
              </a:tblGrid>
              <a:tr h="168275">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vi, 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000">
                <a:tc>
                  <a:txBody>
                    <a:bodyPr/>
                    <a:lstStyle/>
                    <a:p>
                      <a:pPr algn="r">
                        <a:spcAft>
                          <a:spcPts val="0"/>
                        </a:spcAft>
                      </a:pPr>
                      <a:r>
                        <a:rPr lang="en-US" sz="1600" dirty="0">
                          <a:solidFill>
                            <a:srgbClr val="000000"/>
                          </a:solidFill>
                          <a:latin typeface="Calibri"/>
                          <a:ea typeface="Calibri"/>
                          <a:cs typeface="Times New Roman"/>
                        </a:rPr>
                        <a:t>0,0122</a:t>
                      </a:r>
                      <a:endParaRPr lang="el-GR" sz="16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99695" algn="r">
                        <a:spcAft>
                          <a:spcPts val="0"/>
                        </a:spcAft>
                      </a:pPr>
                      <a:r>
                        <a:rPr lang="en-US" sz="1600">
                          <a:solidFill>
                            <a:srgbClr val="000000"/>
                          </a:solidFill>
                          <a:latin typeface="Calibri"/>
                          <a:ea typeface="Calibri"/>
                          <a:cs typeface="Times New Roman"/>
                        </a:rPr>
                        <a:t>1,5</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0,0642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11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16,0</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0,0173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21</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solidFill>
                            <a:srgbClr val="000000"/>
                          </a:solidFill>
                          <a:latin typeface="Calibri"/>
                          <a:ea typeface="Calibri"/>
                          <a:cs typeface="Times New Roman"/>
                        </a:rPr>
                        <a:t>30,5</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40">
                <a:tc>
                  <a:txBody>
                    <a:bodyPr/>
                    <a:lstStyle/>
                    <a:p>
                      <a:pPr algn="r">
                        <a:spcAft>
                          <a:spcPts val="0"/>
                        </a:spcAft>
                      </a:pPr>
                      <a:r>
                        <a:rPr lang="en-US" sz="1600" dirty="0">
                          <a:solidFill>
                            <a:srgbClr val="000000"/>
                          </a:solidFill>
                          <a:latin typeface="Calibri"/>
                          <a:ea typeface="Calibri"/>
                          <a:cs typeface="Times New Roman"/>
                        </a:rPr>
                        <a:t>0,0239</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2,9</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0,0609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17,4</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0,0139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40640">
                <a:tc>
                  <a:txBody>
                    <a:bodyPr/>
                    <a:lstStyle/>
                    <a:p>
                      <a:pPr algn="r">
                        <a:spcAft>
                          <a:spcPts val="0"/>
                        </a:spcAft>
                      </a:pPr>
                      <a:r>
                        <a:rPr lang="en-US" sz="1600" dirty="0">
                          <a:solidFill>
                            <a:srgbClr val="000000"/>
                          </a:solidFill>
                          <a:latin typeface="Calibri"/>
                          <a:ea typeface="Calibri"/>
                          <a:cs typeface="Times New Roman"/>
                        </a:rPr>
                        <a:t>0,0348</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4,4</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0,0566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18,9</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0,0110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33,4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40640">
                <a:tc>
                  <a:txBody>
                    <a:bodyPr/>
                    <a:lstStyle/>
                    <a:p>
                      <a:pPr algn="r">
                        <a:spcAft>
                          <a:spcPts val="0"/>
                        </a:spcAft>
                      </a:pPr>
                      <a:r>
                        <a:rPr lang="en-US" sz="1600" dirty="0">
                          <a:solidFill>
                            <a:srgbClr val="000000"/>
                          </a:solidFill>
                          <a:latin typeface="Calibri"/>
                          <a:ea typeface="Calibri"/>
                          <a:cs typeface="Times New Roman"/>
                        </a:rPr>
                        <a:t>0,0444</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5,8</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0,0516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20,3</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0,0086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34,8</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r">
                        <a:spcAft>
                          <a:spcPts val="0"/>
                        </a:spcAft>
                      </a:pPr>
                      <a:r>
                        <a:rPr lang="en-US" sz="1600" dirty="0">
                          <a:solidFill>
                            <a:srgbClr val="000000"/>
                          </a:solidFill>
                          <a:latin typeface="Calibri"/>
                          <a:ea typeface="Calibri"/>
                          <a:cs typeface="Times New Roman"/>
                        </a:rPr>
                        <a:t>0,0526</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7,3</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0,0463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21,8</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0,0067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40640">
                <a:tc>
                  <a:txBody>
                    <a:bodyPr/>
                    <a:lstStyle/>
                    <a:p>
                      <a:pPr algn="r">
                        <a:spcAft>
                          <a:spcPts val="0"/>
                        </a:spcAft>
                      </a:pPr>
                      <a:r>
                        <a:rPr lang="en-US" sz="1600" dirty="0">
                          <a:solidFill>
                            <a:srgbClr val="000000"/>
                          </a:solidFill>
                          <a:latin typeface="Calibri"/>
                          <a:ea typeface="Calibri"/>
                          <a:cs typeface="Times New Roman"/>
                        </a:rPr>
                        <a:t>0,0590</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8,7</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0,0409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23,2</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0,0051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37,7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59055">
                <a:tc>
                  <a:txBody>
                    <a:bodyPr/>
                    <a:lstStyle/>
                    <a:p>
                      <a:pPr algn="r">
                        <a:spcAft>
                          <a:spcPts val="0"/>
                        </a:spcAft>
                      </a:pPr>
                      <a:r>
                        <a:rPr lang="en-US" sz="1600">
                          <a:solidFill>
                            <a:srgbClr val="000000"/>
                          </a:solidFill>
                          <a:latin typeface="Calibri"/>
                          <a:ea typeface="Calibri"/>
                          <a:cs typeface="Times New Roman"/>
                        </a:rPr>
                        <a:t>0,0635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10,2</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0,0355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24,7</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0,0038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39,2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40640">
                <a:tc>
                  <a:txBody>
                    <a:bodyPr/>
                    <a:lstStyle/>
                    <a:p>
                      <a:pPr algn="r">
                        <a:spcAft>
                          <a:spcPts val="0"/>
                        </a:spcAft>
                      </a:pPr>
                      <a:r>
                        <a:rPr lang="en-US" sz="1600">
                          <a:solidFill>
                            <a:srgbClr val="000000"/>
                          </a:solidFill>
                          <a:latin typeface="Calibri"/>
                          <a:ea typeface="Calibri"/>
                          <a:cs typeface="Times New Roman"/>
                        </a:rPr>
                        <a:t>0,0662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0,0303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26,1</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0,0028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40,6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40640">
                <a:tc>
                  <a:txBody>
                    <a:bodyPr/>
                    <a:lstStyle/>
                    <a:p>
                      <a:pPr algn="r">
                        <a:spcAft>
                          <a:spcPts val="0"/>
                        </a:spcAft>
                      </a:pPr>
                      <a:r>
                        <a:rPr lang="en-US" sz="1600">
                          <a:solidFill>
                            <a:srgbClr val="000000"/>
                          </a:solidFill>
                          <a:latin typeface="Calibri"/>
                          <a:ea typeface="Calibri"/>
                          <a:cs typeface="Times New Roman"/>
                        </a:rPr>
                        <a:t>0,0671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dirty="0">
                          <a:solidFill>
                            <a:srgbClr val="000000"/>
                          </a:solidFill>
                          <a:latin typeface="Calibri"/>
                          <a:ea typeface="Times New Roman"/>
                          <a:cs typeface="Times New Roman"/>
                        </a:rPr>
                        <a:t>9</a:t>
                      </a:r>
                      <a:endParaRPr lang="el-GR" sz="1600" dirty="0">
                        <a:latin typeface="Calibri"/>
                        <a:ea typeface="Calibri"/>
                        <a:cs typeface="Times New Roman"/>
                      </a:endParaRPr>
                    </a:p>
                  </a:txBody>
                  <a:tcPr marL="68580" marR="68580" marT="0" marB="0" anchor="ctr">
                    <a:lnL>
                      <a:noFill/>
                    </a:lnL>
                    <a:lnR>
                      <a:noFill/>
                    </a:lnR>
                    <a:lnT>
                      <a:noFill/>
                    </a:lnT>
                    <a:lnB>
                      <a:noFill/>
                    </a:lnB>
                  </a:tcPr>
                </a:tc>
                <a:tc>
                  <a:txBody>
                    <a:bodyPr/>
                    <a:lstStyle/>
                    <a:p>
                      <a:pPr marR="99695" algn="r">
                        <a:spcAft>
                          <a:spcPts val="0"/>
                        </a:spcAft>
                      </a:pPr>
                      <a:r>
                        <a:rPr lang="en-US" sz="1600">
                          <a:solidFill>
                            <a:srgbClr val="000000"/>
                          </a:solidFill>
                          <a:latin typeface="Calibri"/>
                          <a:ea typeface="Calibri"/>
                          <a:cs typeface="Times New Roman"/>
                        </a:rPr>
                        <a:t>13,1</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0,0255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19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27,6</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solidFill>
                            <a:srgbClr val="000000"/>
                          </a:solidFill>
                          <a:latin typeface="Calibri"/>
                          <a:ea typeface="Calibri"/>
                          <a:cs typeface="Times New Roman"/>
                        </a:rPr>
                        <a:t>0,0021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29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42,1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r">
                        <a:spcAft>
                          <a:spcPts val="0"/>
                        </a:spcAft>
                      </a:pPr>
                      <a:r>
                        <a:rPr lang="en-US" sz="1600">
                          <a:solidFill>
                            <a:srgbClr val="000000"/>
                          </a:solidFill>
                          <a:latin typeface="Calibri"/>
                          <a:ea typeface="Calibri"/>
                          <a:cs typeface="Times New Roman"/>
                        </a:rPr>
                        <a:t>0,0664</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10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99695" algn="r">
                        <a:spcAft>
                          <a:spcPts val="0"/>
                        </a:spcAft>
                      </a:pPr>
                      <a:r>
                        <a:rPr lang="en-US" sz="1600">
                          <a:solidFill>
                            <a:srgbClr val="000000"/>
                          </a:solidFill>
                          <a:latin typeface="Calibri"/>
                          <a:ea typeface="Calibri"/>
                          <a:cs typeface="Times New Roman"/>
                        </a:rPr>
                        <a:t>14,5</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0,0211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29,0</a:t>
                      </a:r>
                      <a:endParaRPr lang="el-GR"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Calibri"/>
                          <a:ea typeface="Calibri"/>
                          <a:cs typeface="Times New Roman"/>
                        </a:rPr>
                        <a:t>0,0015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30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Calibri"/>
                          <a:ea typeface="Calibri"/>
                          <a:cs typeface="Times New Roman"/>
                        </a:rPr>
                        <a:t>43,6</a:t>
                      </a: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29152" y="5957967"/>
            <a:ext cx="1114286" cy="4714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4097" name="Rectangle 1"/>
          <p:cNvSpPr>
            <a:spLocks noChangeArrowheads="1"/>
          </p:cNvSpPr>
          <p:nvPr/>
        </p:nvSpPr>
        <p:spPr bwMode="auto">
          <a:xfrm>
            <a:off x="0" y="50004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Cp</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απόδοση της ΑΓ, η οποία λαμβάνει τη μέγιστη τιμή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Cpn</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μεταξύ της ταχύτητας έναρξης και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της ονομαστικής ταχύτητας – η τιμής μεταξύ της ονομαστικής ταχύτητας και της ταχύτητας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αποσύνδεσης υπολογίζεται από το πηλίκο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hi</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ειδική (ανά μονάδα επιφάνειας που σαρώνουν τα πτερύγια) ισχύς του δρομέα (της πτερωτής),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η οποία υπολογίζεται από το γινόμενο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Cp x P</a:t>
            </a:r>
            <a:r>
              <a:rPr kumimoji="0" lang="en-US" sz="1600" b="0" i="0" u="none" strike="noStrike" cap="none" normalizeH="0" baseline="-30000" dirty="0"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και παραμένει σταθερή μεταξύ της ονομαστικής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ταχύτητας και της ταχύτητας αποσύνδεσης – η σταθερή αυτή τιμή υπολογίζεται από την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ονομαστική ταχύτητα και την ονομαστική</a:t>
            </a:r>
            <a:r>
              <a:rPr kumimoji="0" lang="el-GR" sz="1600" b="0" i="0" u="none" strike="noStrike" cap="none" normalizeH="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απόδοση της Α/Γ ( = 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ρ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Cpn</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n</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 ½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1,225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0,45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15</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 0,93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kW</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m</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2</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l-GR" sz="1600" b="0" i="0" u="none" strike="noStrike" cap="none" normalizeH="0" baseline="0" dirty="0" smtClean="0">
                <a:ln>
                  <a:noFill/>
                </a:ln>
                <a:solidFill>
                  <a:schemeClr val="tx1"/>
                </a:solidFill>
                <a:effectLst/>
                <a:ea typeface="Calibri" pitchFamily="34" charset="0"/>
                <a:cs typeface="Times New Roman" pitchFamily="18" charset="0"/>
              </a:rPr>
              <a:t>Α	η επιφάνεια που καλύπτουν τα πτερύγια κατά την περιστροφή τους</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ισχύς που προσλαμβάνει ο δρομέας και υπολογίζεται από το γινόμενο της ειδικής ισχύος του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δρομέα και της επιφάνειας που σαρώνουν τα πτερύγια του (Α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 P</a:t>
            </a:r>
            <a:r>
              <a:rPr kumimoji="0" lang="el-GR" sz="16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συχνότητα (πιθανότητα) της ταχύτητας ανέμου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οι ώρες του έτους κατά τις οποίες ο άνεμος έχει ταχύτητα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hi 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24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x</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365)</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Eoi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ενέργεια που προσλαμβάνει ο δρομέας στο σύνολο των ωρών του έτους, στις οποίες η </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ταχύτητα του ανέμου είναι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v</a:t>
            </a:r>
            <a:r>
              <a:rPr kumimoji="0" lang="en-US" sz="1600" b="0" i="0" u="none" strike="noStrike" cap="none" normalizeH="0" baseline="-30000" dirty="0" err="1" smtClean="0">
                <a:ln>
                  <a:noFill/>
                </a:ln>
                <a:solidFill>
                  <a:schemeClr val="tx1"/>
                </a:solidFill>
                <a:effectLst/>
                <a:ea typeface="Calibri" pitchFamily="34" charset="0"/>
                <a:cs typeface="Times New Roman" pitchFamily="18" charset="0"/>
              </a:rPr>
              <a:t>hi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ti</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Poi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nel</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απόδοση του ηλεκτροκινητήρα της Α/Γ</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ts val="300"/>
              </a:spcBef>
              <a:spcAft>
                <a:spcPts val="300"/>
              </a:spcAft>
              <a:buClrTx/>
              <a:buSzTx/>
              <a:buFontTx/>
              <a:buNone/>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Eel</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	η ηλεκτρική ενέργεια που παράγεται από την Α/Γ (=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nel</a:t>
            </a:r>
            <a:r>
              <a:rPr kumimoji="0" lang="en-US" sz="1600" b="0" i="0" u="none" strike="noStrike" cap="none" normalizeH="0" baseline="0" dirty="0" smtClean="0">
                <a:ln>
                  <a:noFill/>
                </a:ln>
                <a:solidFill>
                  <a:schemeClr val="tx1"/>
                </a:solidFill>
                <a:effectLst/>
                <a:ea typeface="Calibri" pitchFamily="34" charset="0"/>
                <a:cs typeface="Times New Roman" pitchFamily="18" charset="0"/>
              </a:rPr>
              <a:t> x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Eoi</a:t>
            </a:r>
            <a:r>
              <a:rPr kumimoji="0" lang="el-GR" sz="1600" b="0" i="0" u="none" strike="noStrike" cap="none" normalizeH="0" baseline="0" dirty="0" smtClean="0">
                <a:ln>
                  <a:noFill/>
                </a:ln>
                <a:solidFill>
                  <a:schemeClr val="tx1"/>
                </a:solidFill>
                <a:effectLst/>
                <a:ea typeface="Calibri" pitchFamily="34" charset="0"/>
                <a:cs typeface="Times New Roman" pitchFamily="18" charset="0"/>
              </a:rPr>
              <a:t>)</a:t>
            </a:r>
            <a:r>
              <a:rPr kumimoji="0" lang="el-GR" sz="16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71414"/>
            <a:ext cx="9144032" cy="369332"/>
          </a:xfrm>
          <a:prstGeom prst="rect">
            <a:avLst/>
          </a:prstGeom>
          <a:noFill/>
        </p:spPr>
        <p:txBody>
          <a:bodyPr wrap="square" rtlCol="0">
            <a:spAutoFit/>
          </a:bodyPr>
          <a:lstStyle/>
          <a:p>
            <a:r>
              <a:rPr lang="el-GR" b="1" dirty="0" smtClean="0"/>
              <a:t>ΠΑΡΑΔΕΙΓΜΑ 4</a:t>
            </a:r>
            <a:endParaRPr lang="el-GR" dirty="0" smtClean="0"/>
          </a:p>
        </p:txBody>
      </p:sp>
      <p:sp>
        <p:nvSpPr>
          <p:cNvPr id="9"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14 - Πίνακας"/>
          <p:cNvGraphicFramePr>
            <a:graphicFrameLocks noGrp="1"/>
          </p:cNvGraphicFramePr>
          <p:nvPr/>
        </p:nvGraphicFramePr>
        <p:xfrm>
          <a:off x="-1" y="571480"/>
          <a:ext cx="9144001" cy="4632960"/>
        </p:xfrm>
        <a:graphic>
          <a:graphicData uri="http://schemas.openxmlformats.org/drawingml/2006/table">
            <a:tbl>
              <a:tblPr/>
              <a:tblGrid>
                <a:gridCol w="722726">
                  <a:extLst>
                    <a:ext uri="{9D8B030D-6E8A-4147-A177-3AD203B41FA5}">
                      <a16:colId xmlns:a16="http://schemas.microsoft.com/office/drawing/2014/main" val="20000"/>
                    </a:ext>
                  </a:extLst>
                </a:gridCol>
                <a:gridCol w="901230">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901230">
                  <a:extLst>
                    <a:ext uri="{9D8B030D-6E8A-4147-A177-3AD203B41FA5}">
                      <a16:colId xmlns:a16="http://schemas.microsoft.com/office/drawing/2014/main" val="20003"/>
                    </a:ext>
                  </a:extLst>
                </a:gridCol>
                <a:gridCol w="762997">
                  <a:extLst>
                    <a:ext uri="{9D8B030D-6E8A-4147-A177-3AD203B41FA5}">
                      <a16:colId xmlns:a16="http://schemas.microsoft.com/office/drawing/2014/main" val="20004"/>
                    </a:ext>
                  </a:extLst>
                </a:gridCol>
                <a:gridCol w="733610">
                  <a:extLst>
                    <a:ext uri="{9D8B030D-6E8A-4147-A177-3AD203B41FA5}">
                      <a16:colId xmlns:a16="http://schemas.microsoft.com/office/drawing/2014/main" val="20005"/>
                    </a:ext>
                  </a:extLst>
                </a:gridCol>
                <a:gridCol w="809800">
                  <a:extLst>
                    <a:ext uri="{9D8B030D-6E8A-4147-A177-3AD203B41FA5}">
                      <a16:colId xmlns:a16="http://schemas.microsoft.com/office/drawing/2014/main" val="20006"/>
                    </a:ext>
                  </a:extLst>
                </a:gridCol>
                <a:gridCol w="789121">
                  <a:extLst>
                    <a:ext uri="{9D8B030D-6E8A-4147-A177-3AD203B41FA5}">
                      <a16:colId xmlns:a16="http://schemas.microsoft.com/office/drawing/2014/main" val="20007"/>
                    </a:ext>
                  </a:extLst>
                </a:gridCol>
                <a:gridCol w="902319">
                  <a:extLst>
                    <a:ext uri="{9D8B030D-6E8A-4147-A177-3AD203B41FA5}">
                      <a16:colId xmlns:a16="http://schemas.microsoft.com/office/drawing/2014/main" val="20008"/>
                    </a:ext>
                  </a:extLst>
                </a:gridCol>
                <a:gridCol w="769529">
                  <a:extLst>
                    <a:ext uri="{9D8B030D-6E8A-4147-A177-3AD203B41FA5}">
                      <a16:colId xmlns:a16="http://schemas.microsoft.com/office/drawing/2014/main" val="20009"/>
                    </a:ext>
                  </a:extLst>
                </a:gridCol>
                <a:gridCol w="1145040">
                  <a:extLst>
                    <a:ext uri="{9D8B030D-6E8A-4147-A177-3AD203B41FA5}">
                      <a16:colId xmlns:a16="http://schemas.microsoft.com/office/drawing/2014/main" val="20010"/>
                    </a:ext>
                  </a:extLst>
                </a:gridCol>
              </a:tblGrid>
              <a:tr h="168275">
                <a:tc>
                  <a:txBody>
                    <a:bodyPr/>
                    <a:lstStyle/>
                    <a:p>
                      <a:pPr algn="ctr">
                        <a:spcAft>
                          <a:spcPts val="0"/>
                        </a:spcAft>
                      </a:pPr>
                      <a:r>
                        <a:rPr lang="en-US" sz="1600" b="1" dirty="0" err="1">
                          <a:solidFill>
                            <a:srgbClr val="000000"/>
                          </a:solidFill>
                          <a:latin typeface="Calibri"/>
                          <a:ea typeface="Times New Roman"/>
                          <a:cs typeface="Times New Roman"/>
                        </a:rPr>
                        <a:t>v</a:t>
                      </a:r>
                      <a:r>
                        <a:rPr lang="en-US" sz="1600" b="1" baseline="-25000" dirty="0" err="1">
                          <a:solidFill>
                            <a:srgbClr val="000000"/>
                          </a:solidFill>
                          <a:latin typeface="Calibri"/>
                          <a:ea typeface="Times New Roman"/>
                          <a:cs typeface="Times New Roman"/>
                        </a:rPr>
                        <a:t>hi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m/s</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Phi </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kW/m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Cp</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a:t>
                      </a:r>
                      <a:r>
                        <a:rPr lang="en-US" sz="1600" b="1" dirty="0" err="1">
                          <a:solidFill>
                            <a:srgbClr val="000000"/>
                          </a:solidFill>
                          <a:latin typeface="Calibri"/>
                          <a:ea typeface="Times New Roman"/>
                          <a:cs typeface="Times New Roman"/>
                        </a:rPr>
                        <a:t>oi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kW/m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A</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a:t>
                      </a:r>
                      <a:r>
                        <a:rPr lang="en-US" sz="1600" b="1" baseline="30000" dirty="0">
                          <a:solidFill>
                            <a:srgbClr val="000000"/>
                          </a:solidFill>
                          <a:latin typeface="Calibri"/>
                          <a:ea typeface="Times New Roman"/>
                          <a:cs typeface="Times New Roman"/>
                        </a:rPr>
                        <a:t>2</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Poi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MW</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ti</a:t>
                      </a:r>
                      <a:r>
                        <a:rPr lang="en-US" sz="1600" b="1" dirty="0">
                          <a:solidFill>
                            <a:srgbClr val="000000"/>
                          </a:solidFill>
                          <a:latin typeface="Calibri"/>
                          <a:ea typeface="Times New Roman"/>
                          <a:cs typeface="Times New Roman"/>
                        </a:rPr>
                        <a:t> </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h</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Eoi</a:t>
                      </a:r>
                      <a:endParaRPr lang="el-GR" sz="1600" b="1" dirty="0">
                        <a:latin typeface="Calibri"/>
                        <a:ea typeface="Calibri"/>
                        <a:cs typeface="Times New Roman"/>
                      </a:endParaRPr>
                    </a:p>
                    <a:p>
                      <a:pPr algn="ctr">
                        <a:spcAft>
                          <a:spcPts val="0"/>
                        </a:spcAft>
                      </a:pPr>
                      <a:r>
                        <a:rPr lang="en-US" sz="1600" b="1" dirty="0" err="1">
                          <a:solidFill>
                            <a:srgbClr val="000000"/>
                          </a:solidFill>
                          <a:latin typeface="Calibri"/>
                          <a:ea typeface="Times New Roman"/>
                          <a:cs typeface="Times New Roman"/>
                        </a:rPr>
                        <a:t>MWh</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00"/>
                          </a:solidFill>
                          <a:latin typeface="Calibri"/>
                          <a:ea typeface="Times New Roman"/>
                          <a:cs typeface="Times New Roman"/>
                        </a:rPr>
                        <a:t>nel</a:t>
                      </a:r>
                      <a:endParaRPr lang="el-GR" sz="1600" b="1" dirty="0">
                        <a:latin typeface="Calibri"/>
                        <a:ea typeface="Calibri"/>
                        <a:cs typeface="Times New Roman"/>
                      </a:endParaRPr>
                    </a:p>
                    <a:p>
                      <a:pPr algn="ctr">
                        <a:spcAft>
                          <a:spcPts val="0"/>
                        </a:spcAft>
                      </a:pPr>
                      <a:r>
                        <a:rPr lang="en-US" sz="1600" b="1" dirty="0">
                          <a:solidFill>
                            <a:srgbClr val="000000"/>
                          </a:solidFill>
                          <a:latin typeface="Calibri"/>
                          <a:ea typeface="Times New Roman"/>
                          <a:cs typeface="Times New Roman"/>
                        </a:rPr>
                        <a:t>%</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Eel</a:t>
                      </a:r>
                      <a:endParaRPr lang="el-GR" sz="1600" b="1" dirty="0">
                        <a:latin typeface="Calibri"/>
                        <a:ea typeface="Calibri"/>
                        <a:cs typeface="Times New Roman"/>
                      </a:endParaRPr>
                    </a:p>
                    <a:p>
                      <a:pPr algn="ctr">
                        <a:spcAft>
                          <a:spcPts val="0"/>
                        </a:spcAft>
                      </a:pPr>
                      <a:r>
                        <a:rPr lang="en-US" sz="1600" b="1" dirty="0" err="1">
                          <a:solidFill>
                            <a:srgbClr val="000000"/>
                          </a:solidFill>
                          <a:latin typeface="Calibri"/>
                          <a:ea typeface="Times New Roman"/>
                          <a:cs typeface="Times New Roman"/>
                        </a:rPr>
                        <a:t>MWh</a:t>
                      </a:r>
                      <a:endParaRPr lang="el-GR" sz="16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40">
                <a:tc>
                  <a:txBody>
                    <a:bodyPr/>
                    <a:lstStyle/>
                    <a:p>
                      <a:pPr algn="r">
                        <a:spcAft>
                          <a:spcPts val="0"/>
                        </a:spcAft>
                      </a:pPr>
                      <a:r>
                        <a:rPr lang="en-US" sz="1600" b="1">
                          <a:solidFill>
                            <a:srgbClr val="000000"/>
                          </a:solidFill>
                          <a:latin typeface="Calibri"/>
                          <a:ea typeface="Calibri"/>
                          <a:cs typeface="Times New Roman"/>
                        </a:rPr>
                        <a:t>4,4</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dirty="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40">
                <a:tc>
                  <a:txBody>
                    <a:bodyPr/>
                    <a:lstStyle/>
                    <a:p>
                      <a:pPr algn="r">
                        <a:spcAft>
                          <a:spcPts val="0"/>
                        </a:spcAft>
                      </a:pPr>
                      <a:r>
                        <a:rPr lang="en-US" sz="1600" b="1">
                          <a:solidFill>
                            <a:srgbClr val="000000"/>
                          </a:solidFill>
                          <a:latin typeface="Calibri"/>
                          <a:ea typeface="Calibri"/>
                          <a:cs typeface="Times New Roman"/>
                        </a:rPr>
                        <a:t>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389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222,5</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40640">
                <a:tc>
                  <a:txBody>
                    <a:bodyPr/>
                    <a:lstStyle/>
                    <a:p>
                      <a:pPr algn="r">
                        <a:spcAft>
                          <a:spcPts val="0"/>
                        </a:spcAft>
                      </a:pPr>
                      <a:r>
                        <a:rPr lang="en-US" sz="1600" b="1">
                          <a:solidFill>
                            <a:srgbClr val="000000"/>
                          </a:solidFill>
                          <a:latin typeface="Calibri"/>
                          <a:ea typeface="Calibri"/>
                          <a:cs typeface="Times New Roman"/>
                        </a:rPr>
                        <a:t>7,3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604,7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514,0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59055">
                <a:tc>
                  <a:txBody>
                    <a:bodyPr/>
                    <a:lstStyle/>
                    <a:p>
                      <a:pPr algn="r">
                        <a:spcAft>
                          <a:spcPts val="0"/>
                        </a:spcAft>
                      </a:pPr>
                      <a:r>
                        <a:rPr lang="en-US" sz="1600" b="1">
                          <a:solidFill>
                            <a:srgbClr val="000000"/>
                          </a:solidFill>
                          <a:latin typeface="Calibri"/>
                          <a:ea typeface="Calibri"/>
                          <a:cs typeface="Times New Roman"/>
                        </a:rPr>
                        <a:t>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1172,3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996,4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r">
                        <a:spcAft>
                          <a:spcPts val="0"/>
                        </a:spcAft>
                      </a:pPr>
                      <a:r>
                        <a:rPr lang="en-US" sz="1600" b="1">
                          <a:solidFill>
                            <a:srgbClr val="000000"/>
                          </a:solidFill>
                          <a:latin typeface="Calibri"/>
                          <a:ea typeface="Calibri"/>
                          <a:cs typeface="Times New Roman"/>
                        </a:rPr>
                        <a:t>10,2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0,29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2005,6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1704,7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60325">
                <a:tc>
                  <a:txBody>
                    <a:bodyPr/>
                    <a:lstStyle/>
                    <a:p>
                      <a:pPr algn="r">
                        <a:spcAft>
                          <a:spcPts val="0"/>
                        </a:spcAft>
                      </a:pPr>
                      <a:r>
                        <a:rPr lang="en-US" sz="1600" b="1">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0,43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3121,1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2652,9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68275">
                <a:tc>
                  <a:txBody>
                    <a:bodyPr/>
                    <a:lstStyle/>
                    <a:p>
                      <a:pPr algn="r">
                        <a:spcAft>
                          <a:spcPts val="0"/>
                        </a:spcAft>
                      </a:pPr>
                      <a:r>
                        <a:rPr lang="en-US" sz="1600" b="1">
                          <a:solidFill>
                            <a:srgbClr val="000000"/>
                          </a:solidFill>
                          <a:latin typeface="Calibri"/>
                          <a:ea typeface="Calibri"/>
                          <a:cs typeface="Times New Roman"/>
                        </a:rPr>
                        <a:t>13,1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7,7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3829,3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68275">
                <a:tc>
                  <a:txBody>
                    <a:bodyPr/>
                    <a:lstStyle/>
                    <a:p>
                      <a:pPr algn="r">
                        <a:spcAft>
                          <a:spcPts val="0"/>
                        </a:spcAft>
                      </a:pPr>
                      <a:r>
                        <a:rPr lang="en-US" sz="1600" b="1">
                          <a:solidFill>
                            <a:srgbClr val="000000"/>
                          </a:solidFill>
                          <a:latin typeface="Calibri"/>
                          <a:ea typeface="Calibri"/>
                          <a:cs typeface="Times New Roman"/>
                        </a:rPr>
                        <a:t>14,5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582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6112,1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5195,3</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68275">
                <a:tc>
                  <a:txBody>
                    <a:bodyPr/>
                    <a:lstStyle/>
                    <a:p>
                      <a:pPr algn="r">
                        <a:spcAft>
                          <a:spcPts val="0"/>
                        </a:spcAft>
                      </a:pPr>
                      <a:r>
                        <a:rPr lang="en-US" sz="1600" b="1">
                          <a:solidFill>
                            <a:srgbClr val="000000"/>
                          </a:solidFill>
                          <a:latin typeface="Calibri"/>
                          <a:ea typeface="Calibri"/>
                          <a:cs typeface="Times New Roman"/>
                        </a:rPr>
                        <a:t>16,0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37,3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6520,1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5542,1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r">
                        <a:spcAft>
                          <a:spcPts val="0"/>
                        </a:spcAft>
                      </a:pPr>
                      <a:r>
                        <a:rPr lang="en-US" sz="1600" b="1">
                          <a:solidFill>
                            <a:srgbClr val="000000"/>
                          </a:solidFill>
                          <a:latin typeface="Calibri"/>
                          <a:ea typeface="Calibri"/>
                          <a:cs typeface="Times New Roman"/>
                        </a:rPr>
                        <a:t>17,4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533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6178,2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5251,5</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68275">
                <a:tc>
                  <a:txBody>
                    <a:bodyPr/>
                    <a:lstStyle/>
                    <a:p>
                      <a:pPr algn="r">
                        <a:spcAft>
                          <a:spcPts val="0"/>
                        </a:spcAft>
                      </a:pPr>
                      <a:r>
                        <a:rPr lang="en-US" sz="1600" b="1">
                          <a:solidFill>
                            <a:srgbClr val="000000"/>
                          </a:solidFill>
                          <a:latin typeface="Calibri"/>
                          <a:ea typeface="Calibri"/>
                          <a:cs typeface="Times New Roman"/>
                        </a:rPr>
                        <a:t>18,9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495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5742,9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4881,4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68275">
                <a:tc>
                  <a:txBody>
                    <a:bodyPr/>
                    <a:lstStyle/>
                    <a:p>
                      <a:pPr algn="r">
                        <a:spcAft>
                          <a:spcPts val="0"/>
                        </a:spcAft>
                      </a:pPr>
                      <a:r>
                        <a:rPr lang="en-US" sz="1600" b="1">
                          <a:solidFill>
                            <a:srgbClr val="000000"/>
                          </a:solidFill>
                          <a:latin typeface="Calibri"/>
                          <a:ea typeface="Calibri"/>
                          <a:cs typeface="Times New Roman"/>
                        </a:rPr>
                        <a:t>20,3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18,1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5242,0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4455,7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68275">
                <a:tc>
                  <a:txBody>
                    <a:bodyPr/>
                    <a:lstStyle/>
                    <a:p>
                      <a:pPr algn="r">
                        <a:spcAft>
                          <a:spcPts val="0"/>
                        </a:spcAft>
                      </a:pPr>
                      <a:r>
                        <a:rPr lang="en-US" sz="1600" b="1">
                          <a:solidFill>
                            <a:srgbClr val="000000"/>
                          </a:solidFill>
                          <a:latin typeface="Calibri"/>
                          <a:ea typeface="Calibri"/>
                          <a:cs typeface="Times New Roman"/>
                        </a:rPr>
                        <a:t>21,8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4702,4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3997,0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68275">
                <a:tc>
                  <a:txBody>
                    <a:bodyPr/>
                    <a:lstStyle/>
                    <a:p>
                      <a:pPr algn="r">
                        <a:spcAft>
                          <a:spcPts val="0"/>
                        </a:spcAft>
                      </a:pPr>
                      <a:r>
                        <a:rPr lang="en-US" sz="1600" b="1">
                          <a:solidFill>
                            <a:srgbClr val="000000"/>
                          </a:solidFill>
                          <a:latin typeface="Calibri"/>
                          <a:ea typeface="Calibri"/>
                          <a:cs typeface="Times New Roman"/>
                        </a:rPr>
                        <a:t>23,2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7,7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4148,5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3526,2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r h="168275">
                <a:tc>
                  <a:txBody>
                    <a:bodyPr/>
                    <a:lstStyle/>
                    <a:p>
                      <a:pPr algn="r">
                        <a:spcAft>
                          <a:spcPts val="0"/>
                        </a:spcAft>
                      </a:pPr>
                      <a:r>
                        <a:rPr lang="en-US" sz="1600" b="1">
                          <a:solidFill>
                            <a:srgbClr val="000000"/>
                          </a:solidFill>
                          <a:latin typeface="Calibri"/>
                          <a:ea typeface="Calibri"/>
                          <a:cs typeface="Times New Roman"/>
                        </a:rPr>
                        <a:t>24,7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9,2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12463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11,6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b="1">
                          <a:solidFill>
                            <a:srgbClr val="000000"/>
                          </a:solidFill>
                          <a:latin typeface="Calibri"/>
                          <a:ea typeface="Calibri"/>
                          <a:cs typeface="Times New Roman"/>
                        </a:rPr>
                        <a:t>0,035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3601,1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algn="r">
                        <a:spcAft>
                          <a:spcPts val="0"/>
                        </a:spcAft>
                      </a:pPr>
                      <a:r>
                        <a:rPr lang="en-US" sz="1600">
                          <a:solidFill>
                            <a:srgbClr val="000000"/>
                          </a:solidFill>
                          <a:latin typeface="Calibri"/>
                          <a:ea typeface="Calibri"/>
                          <a:cs typeface="Times New Roman"/>
                        </a:rPr>
                        <a:t>3061,0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5"/>
                  </a:ext>
                </a:extLst>
              </a:tr>
              <a:tr h="168275">
                <a:tc>
                  <a:txBody>
                    <a:bodyPr/>
                    <a:lstStyle/>
                    <a:p>
                      <a:pPr algn="r">
                        <a:spcAft>
                          <a:spcPts val="0"/>
                        </a:spcAft>
                      </a:pPr>
                      <a:r>
                        <a:rPr lang="en-US" sz="1600" b="1">
                          <a:solidFill>
                            <a:srgbClr val="000000"/>
                          </a:solidFill>
                          <a:latin typeface="Calibri"/>
                          <a:ea typeface="Calibri"/>
                          <a:cs typeface="Times New Roman"/>
                        </a:rPr>
                        <a:t>26,1</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dirty="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8275">
                <a:tc>
                  <a:txBody>
                    <a:bodyPr/>
                    <a:lstStyle/>
                    <a:p>
                      <a:pPr marR="167640" algn="r">
                        <a:spcAft>
                          <a:spcPts val="0"/>
                        </a:spcAft>
                        <a:tabLst>
                          <a:tab pos="291465" algn="l"/>
                        </a:tabLs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a:solidFill>
                            <a:srgbClr val="000000"/>
                          </a:solidFill>
                          <a:latin typeface="Calibri"/>
                          <a:ea typeface="Calibri"/>
                          <a:cs typeface="Times New Roman"/>
                        </a:rPr>
                        <a:t>53917,8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dirty="0">
                          <a:solidFill>
                            <a:srgbClr val="000000"/>
                          </a:solidFill>
                          <a:latin typeface="Calibri"/>
                          <a:ea typeface="Calibri"/>
                          <a:cs typeface="Times New Roman"/>
                        </a:rPr>
                        <a:t>45830,1</a:t>
                      </a:r>
                      <a:endParaRPr lang="el-GR" sz="16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16" name="15 - Ορθογώνιο"/>
          <p:cNvSpPr/>
          <p:nvPr/>
        </p:nvSpPr>
        <p:spPr>
          <a:xfrm>
            <a:off x="0" y="5148876"/>
            <a:ext cx="9144000" cy="923330"/>
          </a:xfrm>
          <a:prstGeom prst="rect">
            <a:avLst/>
          </a:prstGeom>
        </p:spPr>
        <p:txBody>
          <a:bodyPr wrap="square">
            <a:spAutoFit/>
          </a:bodyPr>
          <a:lstStyle/>
          <a:p>
            <a:pPr marL="182563" indent="-182563"/>
            <a:r>
              <a:rPr lang="en-US" dirty="0" smtClean="0"/>
              <a:t>* 	</a:t>
            </a:r>
            <a:r>
              <a:rPr lang="el-GR" dirty="0" smtClean="0"/>
              <a:t>Η πρώτη γραμμή του Πίνακα είναι κενή γιατί η </a:t>
            </a:r>
            <a:r>
              <a:rPr lang="en-US" dirty="0" err="1" smtClean="0"/>
              <a:t>vhi</a:t>
            </a:r>
            <a:r>
              <a:rPr lang="en-US" dirty="0" smtClean="0"/>
              <a:t> </a:t>
            </a:r>
            <a:r>
              <a:rPr lang="el-GR" dirty="0" smtClean="0"/>
              <a:t>είναι μικρότερη από την ταχύτητα έναρξης και η τελευταία γραμμή είναι κενή γιατί η </a:t>
            </a:r>
            <a:r>
              <a:rPr lang="en-US" dirty="0" err="1" smtClean="0"/>
              <a:t>vhi</a:t>
            </a:r>
            <a:r>
              <a:rPr lang="el-GR" dirty="0" smtClean="0"/>
              <a:t> είναι μεγαλύτερη από την ταχύτητα αποκοπής. Και στις δύο περιπτώσεις ο </a:t>
            </a:r>
            <a:r>
              <a:rPr lang="el-GR" dirty="0" err="1" smtClean="0"/>
              <a:t>ρότορας</a:t>
            </a:r>
            <a:r>
              <a:rPr lang="el-GR" dirty="0" smtClean="0"/>
              <a:t> είναι ακίνητος και δεν λαμβάνει ισχύ από τον άνεμο.</a:t>
            </a:r>
            <a:r>
              <a:rPr lang="en-US" dirty="0" smtClean="0"/>
              <a:t> </a:t>
            </a: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0" y="428604"/>
            <a:ext cx="9144000" cy="6401753"/>
          </a:xfrm>
          <a:prstGeom prst="rect">
            <a:avLst/>
          </a:prstGeom>
        </p:spPr>
        <p:txBody>
          <a:bodyPr wrap="square">
            <a:spAutoFit/>
          </a:bodyPr>
          <a:lstStyle/>
          <a:p>
            <a:r>
              <a:rPr lang="el-GR" dirty="0" smtClean="0"/>
              <a:t>Το αρχικό κόστος μίας αιολικής εγκατάστασης (ενός αιολικού πάρκου) διακρίνεται στο κόστος των Α/Γ και στο κόστος των περιφερειακών συστημάτων και των εργασιών εγκατάστασης (θεμελίωσης και ανέγερσης των πύργων, διασύνδεση με το δίκτυο, διαμόρφωση του χώρου, οδοποιία, διαμόρφωση χώρου, αντικεραυνική προστασία, μελέτη και επίβλεψη κ.α.). Το κόστος των Α/Γ είναι συνάρτηση της ισχύος τους και υπολογίζεται κατά προσέγγιση από τη σχέση:</a:t>
            </a:r>
          </a:p>
          <a:p>
            <a:r>
              <a:rPr lang="el-GR" dirty="0" smtClean="0"/>
              <a:t> </a:t>
            </a:r>
          </a:p>
          <a:p>
            <a:pPr algn="r"/>
            <a:r>
              <a:rPr lang="el-GR" dirty="0" smtClean="0"/>
              <a:t>  		[€/</a:t>
            </a:r>
            <a:r>
              <a:rPr lang="en-US" dirty="0" smtClean="0"/>
              <a:t>kW</a:t>
            </a:r>
            <a:r>
              <a:rPr lang="el-GR" dirty="0" smtClean="0"/>
              <a:t>] 			25.</a:t>
            </a:r>
          </a:p>
          <a:p>
            <a:r>
              <a:rPr lang="el-GR" dirty="0" smtClean="0"/>
              <a:t> </a:t>
            </a:r>
          </a:p>
          <a:p>
            <a:r>
              <a:rPr lang="el-GR" dirty="0" smtClean="0"/>
              <a:t>όπου </a:t>
            </a:r>
            <a:r>
              <a:rPr lang="el-GR" dirty="0" err="1" smtClean="0"/>
              <a:t>κ</a:t>
            </a:r>
            <a:r>
              <a:rPr lang="el-GR" baseline="-25000" dirty="0" err="1" smtClean="0"/>
              <a:t>ΑΓ</a:t>
            </a:r>
            <a:r>
              <a:rPr lang="el-GR" dirty="0" smtClean="0"/>
              <a:t> το </a:t>
            </a:r>
            <a:r>
              <a:rPr lang="el-GR" b="1" dirty="0" smtClean="0"/>
              <a:t>ειδικό κόστος</a:t>
            </a:r>
            <a:r>
              <a:rPr lang="el-GR" dirty="0" smtClean="0"/>
              <a:t> Α/Γ [€/</a:t>
            </a:r>
            <a:r>
              <a:rPr lang="en-US" dirty="0" smtClean="0"/>
              <a:t>kW</a:t>
            </a:r>
            <a:r>
              <a:rPr lang="el-GR" dirty="0" smtClean="0"/>
              <a:t>] και </a:t>
            </a:r>
            <a:r>
              <a:rPr lang="en-US" dirty="0" err="1" smtClean="0"/>
              <a:t>Pn</a:t>
            </a:r>
            <a:r>
              <a:rPr lang="en-US" dirty="0" smtClean="0"/>
              <a:t> </a:t>
            </a:r>
            <a:r>
              <a:rPr lang="el-GR" dirty="0" smtClean="0"/>
              <a:t>η ονομαστική δυναμικότητα της ΑΓ [</a:t>
            </a:r>
            <a:r>
              <a:rPr lang="en-US" dirty="0" smtClean="0"/>
              <a:t>kW</a:t>
            </a:r>
            <a:r>
              <a:rPr lang="el-GR" dirty="0" smtClean="0"/>
              <a:t>] (η ονομαστική ισχύς του ηλεκτροκινητήρα). Έτσι το </a:t>
            </a:r>
            <a:r>
              <a:rPr lang="el-GR" b="1" dirty="0" smtClean="0"/>
              <a:t>κόστος</a:t>
            </a:r>
            <a:r>
              <a:rPr lang="el-GR" dirty="0" smtClean="0"/>
              <a:t> μίας Α/Γ είναι:</a:t>
            </a:r>
          </a:p>
          <a:p>
            <a:r>
              <a:rPr lang="el-GR" sz="800" dirty="0" smtClean="0"/>
              <a:t> </a:t>
            </a:r>
          </a:p>
          <a:p>
            <a:pPr algn="r"/>
            <a:r>
              <a:rPr lang="el-GR" dirty="0" smtClean="0"/>
              <a:t>Κ</a:t>
            </a:r>
            <a:r>
              <a:rPr lang="el-GR" baseline="-25000" dirty="0" smtClean="0"/>
              <a:t>ΑΓ</a:t>
            </a:r>
            <a:r>
              <a:rPr lang="el-GR" dirty="0" smtClean="0"/>
              <a:t> = </a:t>
            </a:r>
            <a:r>
              <a:rPr lang="el-GR" dirty="0" err="1" smtClean="0"/>
              <a:t>κ</a:t>
            </a:r>
            <a:r>
              <a:rPr lang="el-GR" baseline="-25000" dirty="0" err="1" smtClean="0"/>
              <a:t>ΑΓ</a:t>
            </a:r>
            <a:r>
              <a:rPr lang="el-GR" dirty="0" smtClean="0"/>
              <a:t> </a:t>
            </a:r>
            <a:r>
              <a:rPr lang="en-US" dirty="0" smtClean="0"/>
              <a:t>x </a:t>
            </a:r>
            <a:r>
              <a:rPr lang="en-US" dirty="0" err="1" smtClean="0"/>
              <a:t>P</a:t>
            </a:r>
            <a:r>
              <a:rPr lang="en-US" baseline="-25000" dirty="0" err="1" smtClean="0"/>
              <a:t>n</a:t>
            </a:r>
            <a:r>
              <a:rPr lang="el-GR" dirty="0" smtClean="0"/>
              <a:t>  			[€] 			26.</a:t>
            </a:r>
          </a:p>
          <a:p>
            <a:r>
              <a:rPr lang="el-GR" sz="800" dirty="0" smtClean="0"/>
              <a:t> </a:t>
            </a:r>
          </a:p>
          <a:p>
            <a:r>
              <a:rPr lang="el-GR" dirty="0" smtClean="0"/>
              <a:t>Λαμβάνοντας υπόψη και τα κόστη των περιφερειακών συστημάτων (επιμερισμένα ανά Α/Γ) και τα κόστη εγκατάστασης, το </a:t>
            </a:r>
            <a:r>
              <a:rPr lang="el-GR" b="1" dirty="0" smtClean="0"/>
              <a:t>ολικό ειδικό κόστος</a:t>
            </a:r>
            <a:r>
              <a:rPr lang="el-GR" dirty="0" smtClean="0"/>
              <a:t> μίας Α/Γ υπολογίζεται από τη σχέση:</a:t>
            </a:r>
          </a:p>
          <a:p>
            <a:r>
              <a:rPr lang="el-GR" sz="800" dirty="0" smtClean="0"/>
              <a:t> </a:t>
            </a:r>
          </a:p>
          <a:p>
            <a:pPr algn="r"/>
            <a:r>
              <a:rPr lang="el-GR" dirty="0" err="1" smtClean="0"/>
              <a:t>κ</a:t>
            </a:r>
            <a:r>
              <a:rPr lang="el-GR" baseline="-25000" dirty="0" err="1" smtClean="0"/>
              <a:t>ΑΓ,ολ</a:t>
            </a:r>
            <a:r>
              <a:rPr lang="el-GR" baseline="-25000" dirty="0" smtClean="0"/>
              <a:t>.</a:t>
            </a:r>
            <a:r>
              <a:rPr lang="el-GR" dirty="0" smtClean="0"/>
              <a:t> = </a:t>
            </a:r>
            <a:r>
              <a:rPr lang="el-GR" dirty="0" err="1" smtClean="0"/>
              <a:t>κ</a:t>
            </a:r>
            <a:r>
              <a:rPr lang="el-GR" baseline="-25000" dirty="0" err="1" smtClean="0"/>
              <a:t>ΑΓ</a:t>
            </a:r>
            <a:r>
              <a:rPr lang="el-GR" dirty="0" smtClean="0"/>
              <a:t> </a:t>
            </a:r>
            <a:r>
              <a:rPr lang="en-US" dirty="0" smtClean="0"/>
              <a:t>x</a:t>
            </a:r>
            <a:r>
              <a:rPr lang="el-GR" dirty="0" smtClean="0"/>
              <a:t> 3,971 </a:t>
            </a:r>
            <a:r>
              <a:rPr lang="en-US" dirty="0" smtClean="0"/>
              <a:t>x </a:t>
            </a:r>
            <a:r>
              <a:rPr lang="en-US" dirty="0" err="1" smtClean="0"/>
              <a:t>P</a:t>
            </a:r>
            <a:r>
              <a:rPr lang="en-US" baseline="-25000" dirty="0" err="1" smtClean="0"/>
              <a:t>n</a:t>
            </a:r>
            <a:r>
              <a:rPr lang="el-GR" baseline="30000" dirty="0" smtClean="0"/>
              <a:t>-0,14</a:t>
            </a:r>
            <a:r>
              <a:rPr lang="el-GR" dirty="0" smtClean="0"/>
              <a:t>  		[€/</a:t>
            </a:r>
            <a:r>
              <a:rPr lang="en-US" dirty="0" smtClean="0"/>
              <a:t>kW</a:t>
            </a:r>
            <a:r>
              <a:rPr lang="el-GR" dirty="0" smtClean="0"/>
              <a:t>]			27.</a:t>
            </a:r>
          </a:p>
          <a:p>
            <a:r>
              <a:rPr lang="el-GR" sz="800" dirty="0" smtClean="0"/>
              <a:t> </a:t>
            </a:r>
          </a:p>
          <a:p>
            <a:r>
              <a:rPr lang="el-GR" dirty="0" smtClean="0"/>
              <a:t>και το </a:t>
            </a:r>
            <a:r>
              <a:rPr lang="el-GR" b="1" dirty="0" smtClean="0"/>
              <a:t>ολικό κόστος</a:t>
            </a:r>
            <a:r>
              <a:rPr lang="el-GR" dirty="0" smtClean="0"/>
              <a:t> μίας Α/Γ, από τη σχέση:</a:t>
            </a:r>
          </a:p>
          <a:p>
            <a:r>
              <a:rPr lang="el-GR" dirty="0" smtClean="0"/>
              <a:t> </a:t>
            </a:r>
          </a:p>
          <a:p>
            <a:pPr algn="r"/>
            <a:r>
              <a:rPr lang="el-GR" dirty="0" err="1" smtClean="0"/>
              <a:t>Κ</a:t>
            </a:r>
            <a:r>
              <a:rPr lang="el-GR" baseline="-25000" dirty="0" err="1" smtClean="0"/>
              <a:t>ΑΓ,ολ</a:t>
            </a:r>
            <a:r>
              <a:rPr lang="el-GR" baseline="-25000" dirty="0" smtClean="0"/>
              <a:t>.</a:t>
            </a:r>
            <a:r>
              <a:rPr lang="el-GR" dirty="0" smtClean="0"/>
              <a:t> = </a:t>
            </a:r>
            <a:r>
              <a:rPr lang="el-GR" dirty="0" err="1" smtClean="0"/>
              <a:t>κ</a:t>
            </a:r>
            <a:r>
              <a:rPr lang="el-GR" baseline="-25000" dirty="0" err="1" smtClean="0"/>
              <a:t>ΑΓ,ολ</a:t>
            </a:r>
            <a:r>
              <a:rPr lang="el-GR" baseline="-25000" dirty="0" smtClean="0"/>
              <a:t>.</a:t>
            </a:r>
            <a:r>
              <a:rPr lang="el-GR" dirty="0" smtClean="0"/>
              <a:t> </a:t>
            </a:r>
            <a:r>
              <a:rPr lang="en-US" dirty="0" smtClean="0"/>
              <a:t>x </a:t>
            </a:r>
            <a:r>
              <a:rPr lang="en-US" dirty="0" err="1" smtClean="0"/>
              <a:t>P</a:t>
            </a:r>
            <a:r>
              <a:rPr lang="en-US" baseline="-25000" dirty="0" err="1" smtClean="0"/>
              <a:t>n</a:t>
            </a:r>
            <a:r>
              <a:rPr lang="el-GR" dirty="0" smtClean="0"/>
              <a:t>  			[€]			28.</a:t>
            </a:r>
          </a:p>
          <a:p>
            <a:r>
              <a:rPr lang="el-GR" dirty="0" smtClean="0"/>
              <a:t> </a:t>
            </a:r>
          </a:p>
          <a:p>
            <a:r>
              <a:rPr lang="el-GR" dirty="0" smtClean="0"/>
              <a:t>ενώ το </a:t>
            </a:r>
            <a:r>
              <a:rPr lang="el-GR" b="1" dirty="0" smtClean="0"/>
              <a:t>αρχικό κόστος του αιολικού πάρκου</a:t>
            </a:r>
            <a:r>
              <a:rPr lang="el-GR" dirty="0" smtClean="0"/>
              <a:t> από τη σχέση:</a:t>
            </a:r>
          </a:p>
          <a:p>
            <a:r>
              <a:rPr lang="el-GR" dirty="0" smtClean="0"/>
              <a:t> </a:t>
            </a:r>
          </a:p>
          <a:p>
            <a:pPr algn="r"/>
            <a:r>
              <a:rPr lang="el-GR" dirty="0" smtClean="0"/>
              <a:t>Κ</a:t>
            </a:r>
            <a:r>
              <a:rPr lang="el-GR" baseline="-25000" dirty="0" smtClean="0"/>
              <a:t>ΑΠ</a:t>
            </a:r>
            <a:r>
              <a:rPr lang="el-GR" dirty="0" smtClean="0"/>
              <a:t> = ν </a:t>
            </a:r>
            <a:r>
              <a:rPr lang="en-US" dirty="0" smtClean="0"/>
              <a:t>x</a:t>
            </a:r>
            <a:r>
              <a:rPr lang="el-GR" dirty="0" smtClean="0"/>
              <a:t> </a:t>
            </a:r>
            <a:r>
              <a:rPr lang="el-GR" dirty="0" err="1" smtClean="0"/>
              <a:t>Κ</a:t>
            </a:r>
            <a:r>
              <a:rPr lang="el-GR" baseline="-25000" dirty="0" err="1" smtClean="0"/>
              <a:t>ΑΓ,ολ</a:t>
            </a:r>
            <a:r>
              <a:rPr lang="el-GR" baseline="-25000" dirty="0" smtClean="0"/>
              <a:t>.</a:t>
            </a:r>
            <a:r>
              <a:rPr lang="el-GR" dirty="0" smtClean="0"/>
              <a:t>				[€]			29.</a:t>
            </a:r>
            <a:endParaRPr lang="el-GR" dirty="0"/>
          </a:p>
        </p:txBody>
      </p:sp>
      <p:sp>
        <p:nvSpPr>
          <p:cNvPr id="10" name="9 - Ορθογώνιο"/>
          <p:cNvSpPr/>
          <p:nvPr/>
        </p:nvSpPr>
        <p:spPr>
          <a:xfrm>
            <a:off x="2285984" y="1857364"/>
            <a:ext cx="257176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32" y="71414"/>
            <a:ext cx="9144032" cy="369332"/>
          </a:xfrm>
          <a:prstGeom prst="rect">
            <a:avLst/>
          </a:prstGeom>
          <a:noFill/>
        </p:spPr>
        <p:txBody>
          <a:bodyPr wrap="square" rtlCol="0">
            <a:spAutoFit/>
          </a:bodyPr>
          <a:lstStyle/>
          <a:p>
            <a:r>
              <a:rPr lang="el-GR" b="1" dirty="0" smtClean="0"/>
              <a:t>ΣΤΟΙΧΕΙΑ ΚΟΣΤΟΥΣ ΑΙΟΛΙΚΩΝ ΣΥΣΤΗΜΑΤΩΝ</a:t>
            </a:r>
            <a:endParaRPr lang="el-GR"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57422" y="2000240"/>
            <a:ext cx="2442858" cy="5571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357166"/>
            <a:ext cx="9144000" cy="6001643"/>
          </a:xfrm>
          <a:prstGeom prst="rect">
            <a:avLst/>
          </a:prstGeom>
        </p:spPr>
        <p:txBody>
          <a:bodyPr wrap="square">
            <a:spAutoFit/>
          </a:bodyPr>
          <a:lstStyle/>
          <a:p>
            <a:r>
              <a:rPr lang="el-GR" sz="1600" dirty="0" smtClean="0"/>
              <a:t>Στις εκτάσεις της Νότιας Εύβοιας του Παραδείγματος 1, πρόκειται να εγκατασταθούν αιολικά πάρκα από Α/Γ ονομαστικής ισχύος 2 </a:t>
            </a:r>
            <a:r>
              <a:rPr lang="en-US" sz="1600" dirty="0" smtClean="0"/>
              <a:t>MW</a:t>
            </a:r>
            <a:r>
              <a:rPr lang="el-GR" sz="1600" dirty="0" smtClean="0"/>
              <a:t>, στις παρακάτω κατηγορίες εκτάσεων:</a:t>
            </a:r>
          </a:p>
          <a:p>
            <a:r>
              <a:rPr lang="el-GR" sz="1600" dirty="0" smtClean="0"/>
              <a:t> </a:t>
            </a:r>
          </a:p>
          <a:p>
            <a:r>
              <a:rPr lang="el-GR" sz="1600" dirty="0" smtClean="0"/>
              <a:t>1</a:t>
            </a:r>
            <a:r>
              <a:rPr lang="el-GR" sz="1600" baseline="30000" dirty="0" smtClean="0"/>
              <a:t>η</a:t>
            </a:r>
            <a:r>
              <a:rPr lang="el-GR" sz="1600" dirty="0" smtClean="0"/>
              <a:t> κατηγορία:	16.000 στρ μέση ετήσια ταχύτητα ανέμου 11,5 </a:t>
            </a:r>
            <a:r>
              <a:rPr lang="en-US" sz="1600" dirty="0" smtClean="0"/>
              <a:t>m</a:t>
            </a:r>
            <a:r>
              <a:rPr lang="el-GR" sz="1600" dirty="0" smtClean="0"/>
              <a:t>/</a:t>
            </a:r>
            <a:r>
              <a:rPr lang="en-US" sz="1600" dirty="0" smtClean="0"/>
              <a:t>s</a:t>
            </a:r>
            <a:endParaRPr lang="el-GR" sz="1600" dirty="0" smtClean="0"/>
          </a:p>
          <a:p>
            <a:r>
              <a:rPr lang="el-GR" sz="1600" dirty="0" smtClean="0"/>
              <a:t>2</a:t>
            </a:r>
            <a:r>
              <a:rPr lang="el-GR" sz="1600" baseline="30000" dirty="0" smtClean="0"/>
              <a:t>η</a:t>
            </a:r>
            <a:r>
              <a:rPr lang="el-GR" sz="1600" dirty="0" smtClean="0"/>
              <a:t> κατηγορία:	26.000 στρ μέση ετήσια ταχύτητα ανέμου 10,7 </a:t>
            </a:r>
            <a:r>
              <a:rPr lang="en-US" sz="1600" dirty="0" smtClean="0"/>
              <a:t>m</a:t>
            </a:r>
            <a:r>
              <a:rPr lang="el-GR" sz="1600" dirty="0" smtClean="0"/>
              <a:t>/</a:t>
            </a:r>
            <a:r>
              <a:rPr lang="en-US" sz="1600" dirty="0" smtClean="0"/>
              <a:t>s</a:t>
            </a:r>
            <a:endParaRPr lang="el-GR" sz="1600" dirty="0" smtClean="0"/>
          </a:p>
          <a:p>
            <a:r>
              <a:rPr lang="el-GR" sz="1600" dirty="0" smtClean="0"/>
              <a:t>3</a:t>
            </a:r>
            <a:r>
              <a:rPr lang="el-GR" sz="1600" baseline="30000" dirty="0" smtClean="0"/>
              <a:t>η</a:t>
            </a:r>
            <a:r>
              <a:rPr lang="el-GR" sz="1600" dirty="0" smtClean="0"/>
              <a:t> κατηγορία:	44.500 στρ μέση ετήσια ταχύτητα ανέμου 9,8 </a:t>
            </a:r>
            <a:r>
              <a:rPr lang="en-US" sz="1600" dirty="0" smtClean="0"/>
              <a:t>m</a:t>
            </a:r>
            <a:r>
              <a:rPr lang="el-GR" sz="1600" dirty="0" smtClean="0"/>
              <a:t>/</a:t>
            </a:r>
            <a:r>
              <a:rPr lang="en-US" sz="1600" dirty="0" smtClean="0"/>
              <a:t>s</a:t>
            </a:r>
            <a:endParaRPr lang="el-GR" sz="1600" dirty="0" smtClean="0"/>
          </a:p>
          <a:p>
            <a:r>
              <a:rPr lang="el-GR" sz="1600" dirty="0" smtClean="0"/>
              <a:t>4</a:t>
            </a:r>
            <a:r>
              <a:rPr lang="el-GR" sz="1600" baseline="30000" dirty="0" smtClean="0"/>
              <a:t>η</a:t>
            </a:r>
            <a:r>
              <a:rPr lang="el-GR" sz="1600" dirty="0" smtClean="0"/>
              <a:t> κατηγορία:	69.500 στρ μέση ετήσια ταχύτητα ανέμου 9,0 </a:t>
            </a:r>
            <a:r>
              <a:rPr lang="en-US" sz="1600" dirty="0" smtClean="0"/>
              <a:t>m</a:t>
            </a:r>
            <a:r>
              <a:rPr lang="el-GR" sz="1600" dirty="0" smtClean="0"/>
              <a:t>/</a:t>
            </a:r>
            <a:r>
              <a:rPr lang="en-US" sz="1600" dirty="0" smtClean="0"/>
              <a:t>s</a:t>
            </a:r>
            <a:endParaRPr lang="el-GR" sz="1600" dirty="0" smtClean="0"/>
          </a:p>
          <a:p>
            <a:r>
              <a:rPr lang="el-GR" sz="1600" dirty="0" smtClean="0"/>
              <a:t> </a:t>
            </a:r>
          </a:p>
          <a:p>
            <a:r>
              <a:rPr lang="el-GR" sz="1600" dirty="0" smtClean="0"/>
              <a:t>να υπολογιστούν:	το πλήθος των Α/Γ που θα </a:t>
            </a:r>
            <a:r>
              <a:rPr lang="el-GR" sz="1600" dirty="0" err="1" smtClean="0"/>
              <a:t>χωροθετηθούν</a:t>
            </a:r>
            <a:r>
              <a:rPr lang="el-GR" sz="1600" dirty="0" smtClean="0"/>
              <a:t> σε αυτές</a:t>
            </a:r>
          </a:p>
          <a:p>
            <a:pPr lvl="0"/>
            <a:r>
              <a:rPr lang="el-GR" sz="1600" dirty="0" smtClean="0"/>
              <a:t>		η ετήσια ηλεκτρική παραγωγή, από την κάθε κατηγορία εκτάσεων</a:t>
            </a:r>
          </a:p>
          <a:p>
            <a:pPr lvl="0"/>
            <a:r>
              <a:rPr lang="el-GR" sz="1600" dirty="0" smtClean="0"/>
              <a:t>		το κόστος εγκατάστασης (αρχική επένδυση) των αιολικών πάρκων, στην 			κάθε κατηγορία εκτάσεων</a:t>
            </a:r>
          </a:p>
          <a:p>
            <a:pPr lvl="0"/>
            <a:r>
              <a:rPr lang="el-GR" sz="1600" dirty="0" smtClean="0"/>
              <a:t>		την τιμή διάθεσης της ηλεκτρικής </a:t>
            </a:r>
            <a:r>
              <a:rPr lang="en-US" sz="1600" dirty="0" err="1" smtClean="0"/>
              <a:t>MWh</a:t>
            </a:r>
            <a:r>
              <a:rPr lang="el-GR" sz="1600" dirty="0" smtClean="0"/>
              <a:t>, από τα αιολικά πάρκα της κάθε 			κατηγορίας, ώστε η αρχικές επενδύσεις να αποπληρωθούν σε 10 έτη   </a:t>
            </a:r>
          </a:p>
          <a:p>
            <a:r>
              <a:rPr lang="el-GR" sz="1600" dirty="0" smtClean="0"/>
              <a:t> </a:t>
            </a:r>
          </a:p>
          <a:p>
            <a:r>
              <a:rPr lang="el-GR" sz="1600" dirty="0" smtClean="0"/>
              <a:t>Η ταχύτητα του ανέμου στις περιοχές αυτές ακολουθεί κατανομή </a:t>
            </a:r>
            <a:r>
              <a:rPr lang="en-US" sz="1600" dirty="0" smtClean="0"/>
              <a:t>Rayleigh </a:t>
            </a:r>
            <a:r>
              <a:rPr lang="el-GR" sz="1600" dirty="0" smtClean="0"/>
              <a:t>και δίνονται: </a:t>
            </a:r>
          </a:p>
          <a:p>
            <a:r>
              <a:rPr lang="el-GR" sz="1600" dirty="0" smtClean="0"/>
              <a:t> </a:t>
            </a:r>
          </a:p>
          <a:p>
            <a:r>
              <a:rPr lang="el-GR" sz="1600" dirty="0" smtClean="0"/>
              <a:t>	τραχύτητα εδάφους 		</a:t>
            </a:r>
            <a:r>
              <a:rPr lang="en-US" sz="1600" dirty="0" smtClean="0"/>
              <a:t>a</a:t>
            </a:r>
            <a:r>
              <a:rPr lang="el-GR" sz="1600" dirty="0" smtClean="0"/>
              <a:t> = 0,15</a:t>
            </a:r>
          </a:p>
          <a:p>
            <a:r>
              <a:rPr lang="el-GR" sz="1600" dirty="0" smtClean="0"/>
              <a:t>	ταχύτητα έναρξης 		</a:t>
            </a:r>
            <a:r>
              <a:rPr lang="en-US" sz="1600" dirty="0" err="1" smtClean="0"/>
              <a:t>v</a:t>
            </a:r>
            <a:r>
              <a:rPr lang="en-US" sz="1600" baseline="-25000" dirty="0" err="1" smtClean="0"/>
              <a:t>s</a:t>
            </a:r>
            <a:r>
              <a:rPr lang="el-GR" sz="1600" dirty="0" smtClean="0"/>
              <a:t> = 5 </a:t>
            </a:r>
            <a:r>
              <a:rPr lang="en-US" sz="1600" dirty="0" smtClean="0"/>
              <a:t>m</a:t>
            </a:r>
            <a:r>
              <a:rPr lang="el-GR" sz="1600" dirty="0" smtClean="0"/>
              <a:t>/</a:t>
            </a:r>
            <a:r>
              <a:rPr lang="en-US" sz="1600" dirty="0" smtClean="0"/>
              <a:t>s</a:t>
            </a:r>
            <a:endParaRPr lang="el-GR" sz="1600" dirty="0" smtClean="0"/>
          </a:p>
          <a:p>
            <a:r>
              <a:rPr lang="el-GR" sz="1600" dirty="0" smtClean="0"/>
              <a:t>	ονομαστική ταχύτητα		</a:t>
            </a:r>
            <a:r>
              <a:rPr lang="en-US" sz="1600" dirty="0" err="1" smtClean="0"/>
              <a:t>v</a:t>
            </a:r>
            <a:r>
              <a:rPr lang="en-US" sz="1600" baseline="-25000" dirty="0" err="1" smtClean="0"/>
              <a:t>n</a:t>
            </a:r>
            <a:r>
              <a:rPr lang="el-GR" sz="1600" dirty="0" smtClean="0"/>
              <a:t> = 15 </a:t>
            </a:r>
            <a:r>
              <a:rPr lang="en-US" sz="1600" dirty="0" smtClean="0"/>
              <a:t>m</a:t>
            </a:r>
            <a:r>
              <a:rPr lang="el-GR" sz="1600" dirty="0" smtClean="0"/>
              <a:t>/</a:t>
            </a:r>
            <a:r>
              <a:rPr lang="en-US" sz="1600" dirty="0" smtClean="0"/>
              <a:t>s</a:t>
            </a:r>
            <a:endParaRPr lang="el-GR" sz="1600" dirty="0" smtClean="0"/>
          </a:p>
          <a:p>
            <a:r>
              <a:rPr lang="el-GR" sz="1600" dirty="0" smtClean="0"/>
              <a:t>	ταχύτητα αποσύνδεσης 	</a:t>
            </a:r>
            <a:r>
              <a:rPr lang="en-US" sz="1600" dirty="0" err="1" smtClean="0"/>
              <a:t>v</a:t>
            </a:r>
            <a:r>
              <a:rPr lang="en-US" sz="1600" baseline="-25000" dirty="0" err="1" smtClean="0"/>
              <a:t>l</a:t>
            </a:r>
            <a:r>
              <a:rPr lang="el-GR" sz="1600" dirty="0" smtClean="0"/>
              <a:t> = 25 </a:t>
            </a:r>
            <a:r>
              <a:rPr lang="en-US" sz="1600" dirty="0" smtClean="0"/>
              <a:t>m</a:t>
            </a:r>
            <a:r>
              <a:rPr lang="el-GR" sz="1600" dirty="0" smtClean="0"/>
              <a:t>/</a:t>
            </a:r>
            <a:r>
              <a:rPr lang="en-US" sz="1600" dirty="0" smtClean="0"/>
              <a:t>s</a:t>
            </a:r>
            <a:endParaRPr lang="el-GR" sz="1600" dirty="0" smtClean="0"/>
          </a:p>
          <a:p>
            <a:r>
              <a:rPr lang="el-GR" sz="1600" dirty="0" smtClean="0"/>
              <a:t>	ονομαστική απόδοση δρομέα 	</a:t>
            </a:r>
            <a:r>
              <a:rPr lang="en-US" sz="1600" dirty="0" err="1" smtClean="0"/>
              <a:t>Cpn</a:t>
            </a:r>
            <a:r>
              <a:rPr lang="el-GR" sz="1600" dirty="0" smtClean="0"/>
              <a:t> = 45 %</a:t>
            </a:r>
          </a:p>
          <a:p>
            <a:r>
              <a:rPr lang="el-GR" sz="1600" dirty="0" smtClean="0"/>
              <a:t>	απόδοση ηλεκτροκινητήρα 	</a:t>
            </a:r>
            <a:r>
              <a:rPr lang="en-US" sz="1600" dirty="0" err="1" smtClean="0"/>
              <a:t>nel</a:t>
            </a:r>
            <a:r>
              <a:rPr lang="el-GR" sz="1600" dirty="0" smtClean="0"/>
              <a:t> = 85 %</a:t>
            </a:r>
          </a:p>
          <a:p>
            <a:r>
              <a:rPr lang="el-GR" sz="1600" dirty="0" smtClean="0"/>
              <a:t>	ύψος Α/Γ			100 </a:t>
            </a:r>
            <a:r>
              <a:rPr lang="en-US" sz="1600" dirty="0" smtClean="0"/>
              <a:t>m</a:t>
            </a:r>
            <a:endParaRPr lang="el-GR" sz="1600" dirty="0"/>
          </a:p>
        </p:txBody>
      </p:sp>
      <p:sp>
        <p:nvSpPr>
          <p:cNvPr id="10" name="9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1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40961" name="Rectangle 1"/>
          <p:cNvSpPr>
            <a:spLocks noChangeArrowheads="1"/>
          </p:cNvSpPr>
          <p:nvPr/>
        </p:nvSpPr>
        <p:spPr bwMode="auto">
          <a:xfrm>
            <a:off x="0" y="35716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Αρχικά υπολογίζονται οι κατανομές ταχυτήτων του ανέμου, στις παραπάνω περιοχές και σε ύψος 100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 Πίνακας"/>
          <p:cNvGraphicFramePr>
            <a:graphicFrameLocks noGrp="1"/>
          </p:cNvGraphicFramePr>
          <p:nvPr/>
        </p:nvGraphicFramePr>
        <p:xfrm>
          <a:off x="0" y="857232"/>
          <a:ext cx="9143998" cy="4389120"/>
        </p:xfrm>
        <a:graphic>
          <a:graphicData uri="http://schemas.openxmlformats.org/drawingml/2006/table">
            <a:tbl>
              <a:tblPr/>
              <a:tblGrid>
                <a:gridCol w="1034230">
                  <a:extLst>
                    <a:ext uri="{9D8B030D-6E8A-4147-A177-3AD203B41FA5}">
                      <a16:colId xmlns:a16="http://schemas.microsoft.com/office/drawing/2014/main" val="20000"/>
                    </a:ext>
                  </a:extLst>
                </a:gridCol>
                <a:gridCol w="1205588">
                  <a:extLst>
                    <a:ext uri="{9D8B030D-6E8A-4147-A177-3AD203B41FA5}">
                      <a16:colId xmlns:a16="http://schemas.microsoft.com/office/drawing/2014/main" val="20001"/>
                    </a:ext>
                  </a:extLst>
                </a:gridCol>
                <a:gridCol w="1735463">
                  <a:extLst>
                    <a:ext uri="{9D8B030D-6E8A-4147-A177-3AD203B41FA5}">
                      <a16:colId xmlns:a16="http://schemas.microsoft.com/office/drawing/2014/main" val="20002"/>
                    </a:ext>
                  </a:extLst>
                </a:gridCol>
                <a:gridCol w="1723310">
                  <a:extLst>
                    <a:ext uri="{9D8B030D-6E8A-4147-A177-3AD203B41FA5}">
                      <a16:colId xmlns:a16="http://schemas.microsoft.com/office/drawing/2014/main" val="20003"/>
                    </a:ext>
                  </a:extLst>
                </a:gridCol>
                <a:gridCol w="1722097">
                  <a:extLst>
                    <a:ext uri="{9D8B030D-6E8A-4147-A177-3AD203B41FA5}">
                      <a16:colId xmlns:a16="http://schemas.microsoft.com/office/drawing/2014/main" val="20004"/>
                    </a:ext>
                  </a:extLst>
                </a:gridCol>
                <a:gridCol w="1723310">
                  <a:extLst>
                    <a:ext uri="{9D8B030D-6E8A-4147-A177-3AD203B41FA5}">
                      <a16:colId xmlns:a16="http://schemas.microsoft.com/office/drawing/2014/main" val="20005"/>
                    </a:ext>
                  </a:extLst>
                </a:gridCol>
              </a:tblGrid>
              <a:tr h="168275">
                <a:tc>
                  <a:txBody>
                    <a:bodyPr/>
                    <a:lstStyle/>
                    <a:p>
                      <a:pPr algn="ctr">
                        <a:spcAft>
                          <a:spcPts val="0"/>
                        </a:spcAft>
                      </a:pPr>
                      <a:endParaRPr lang="el-GR" sz="1600" b="1"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600" b="1"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latin typeface="Calibri"/>
                          <a:ea typeface="Calibri"/>
                          <a:cs typeface="Times New Roman"/>
                        </a:rPr>
                        <a:t>1</a:t>
                      </a:r>
                      <a:r>
                        <a:rPr lang="el-GR" sz="1600" b="1" baseline="30000" dirty="0">
                          <a:latin typeface="Calibri"/>
                          <a:ea typeface="Calibri"/>
                          <a:cs typeface="Times New Roman"/>
                        </a:rPr>
                        <a:t>η</a:t>
                      </a:r>
                      <a:r>
                        <a:rPr lang="el-GR" sz="1600" b="1" dirty="0">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2</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3</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ea typeface="Calibri"/>
                          <a:cs typeface="Times New Roman"/>
                        </a:rPr>
                        <a:t>4</a:t>
                      </a:r>
                      <a:r>
                        <a:rPr lang="el-GR" sz="1600" b="1" baseline="30000">
                          <a:latin typeface="Calibri"/>
                          <a:ea typeface="Calibri"/>
                          <a:cs typeface="Times New Roman"/>
                        </a:rPr>
                        <a:t>η</a:t>
                      </a:r>
                      <a:r>
                        <a:rPr lang="el-GR" sz="1600" b="1">
                          <a:latin typeface="Calibri"/>
                          <a:ea typeface="Calibri"/>
                          <a:cs typeface="Times New Roman"/>
                        </a:rPr>
                        <a:t> κατηγορία</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8275">
                <a:tc>
                  <a:txBody>
                    <a:bodyPr/>
                    <a:lstStyle/>
                    <a:p>
                      <a:pPr algn="ctr">
                        <a:spcAft>
                          <a:spcPts val="0"/>
                        </a:spcAft>
                      </a:pPr>
                      <a:r>
                        <a:rPr lang="en-US" sz="1600" b="1">
                          <a:solidFill>
                            <a:srgbClr val="000000"/>
                          </a:solidFill>
                          <a:latin typeface="Calibri"/>
                          <a:ea typeface="Times New Roman"/>
                          <a:cs typeface="Times New Roman"/>
                        </a:rPr>
                        <a:t>vi, m/s</a:t>
                      </a:r>
                      <a:endParaRPr lang="el-GR"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Calibri"/>
                          <a:ea typeface="Times New Roman"/>
                          <a:cs typeface="Times New Roman"/>
                        </a:rPr>
                        <a:t>vhi, m/s</a:t>
                      </a:r>
                      <a:endParaRPr lang="el-GR"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hi</a:t>
                      </a:r>
                      <a:endParaRPr lang="el-GR"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640">
                <a:tc>
                  <a:txBody>
                    <a:bodyPr/>
                    <a:lstStyle/>
                    <a:p>
                      <a:pPr algn="ctr">
                        <a:spcAft>
                          <a:spcPts val="0"/>
                        </a:spcAft>
                      </a:pPr>
                      <a:r>
                        <a:rPr lang="en-US" sz="1600">
                          <a:solidFill>
                            <a:srgbClr val="000000"/>
                          </a:solidFill>
                          <a:latin typeface="Calibri"/>
                          <a:ea typeface="Times New Roman"/>
                          <a:cs typeface="Times New Roman"/>
                        </a:rPr>
                        <a:t>3</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94310" algn="r">
                        <a:spcAft>
                          <a:spcPts val="0"/>
                        </a:spcAft>
                      </a:pPr>
                      <a:r>
                        <a:rPr lang="en-US" sz="1600">
                          <a:solidFill>
                            <a:srgbClr val="000000"/>
                          </a:solidFill>
                          <a:latin typeface="Calibri"/>
                          <a:ea typeface="Calibri"/>
                          <a:cs typeface="Times New Roman"/>
                        </a:rPr>
                        <a:t>4,2</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0,0348</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0,0398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0,0469</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08280" algn="r">
                        <a:spcAft>
                          <a:spcPts val="0"/>
                        </a:spcAft>
                      </a:pPr>
                      <a:r>
                        <a:rPr lang="en-US" sz="1600">
                          <a:solidFill>
                            <a:srgbClr val="000000"/>
                          </a:solidFill>
                          <a:latin typeface="Calibri"/>
                          <a:ea typeface="Calibri"/>
                          <a:cs typeface="Times New Roman"/>
                        </a:rPr>
                        <a:t>0,0548</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0640">
                <a:tc>
                  <a:txBody>
                    <a:bodyPr/>
                    <a:lstStyle/>
                    <a:p>
                      <a:pPr algn="ctr">
                        <a:spcAft>
                          <a:spcPts val="0"/>
                        </a:spcAft>
                      </a:pPr>
                      <a:r>
                        <a:rPr lang="en-US" sz="1600">
                          <a:solidFill>
                            <a:srgbClr val="000000"/>
                          </a:solidFill>
                          <a:latin typeface="Calibri"/>
                          <a:ea typeface="Times New Roman"/>
                          <a:cs typeface="Times New Roman"/>
                        </a:rPr>
                        <a:t>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0,0444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0,0682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40640">
                <a:tc>
                  <a:txBody>
                    <a:bodyPr/>
                    <a:lstStyle/>
                    <a:p>
                      <a:pPr algn="ctr">
                        <a:spcAft>
                          <a:spcPts val="0"/>
                        </a:spcAft>
                      </a:pPr>
                      <a:r>
                        <a:rPr lang="en-US" sz="1600">
                          <a:solidFill>
                            <a:srgbClr val="000000"/>
                          </a:solidFill>
                          <a:latin typeface="Calibri"/>
                          <a:ea typeface="Times New Roman"/>
                          <a:cs typeface="Times New Roman"/>
                        </a:rPr>
                        <a:t>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0,0683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0,0779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40640">
                <a:tc>
                  <a:txBody>
                    <a:bodyPr/>
                    <a:lstStyle/>
                    <a:p>
                      <a:pPr algn="ctr">
                        <a:spcAft>
                          <a:spcPts val="0"/>
                        </a:spcAft>
                      </a:pPr>
                      <a:r>
                        <a:rPr lang="en-US" sz="1600">
                          <a:solidFill>
                            <a:srgbClr val="000000"/>
                          </a:solidFill>
                          <a:latin typeface="Calibri"/>
                          <a:ea typeface="Times New Roman"/>
                          <a:cs typeface="Times New Roman"/>
                        </a:rPr>
                        <a:t>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0,0590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0,0837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59055">
                <a:tc>
                  <a:txBody>
                    <a:bodyPr/>
                    <a:lstStyle/>
                    <a:p>
                      <a:pPr algn="ctr">
                        <a:spcAft>
                          <a:spcPts val="0"/>
                        </a:spcAft>
                      </a:pPr>
                      <a:r>
                        <a:rPr lang="en-US" sz="1600">
                          <a:solidFill>
                            <a:srgbClr val="000000"/>
                          </a:solidFill>
                          <a:latin typeface="Calibri"/>
                          <a:ea typeface="Times New Roman"/>
                          <a:cs typeface="Times New Roman"/>
                        </a:rPr>
                        <a:t>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9,9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0,0635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0,0700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0,0781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0,0858</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40640">
                <a:tc>
                  <a:txBody>
                    <a:bodyPr/>
                    <a:lstStyle/>
                    <a:p>
                      <a:pPr algn="ctr">
                        <a:spcAft>
                          <a:spcPts val="0"/>
                        </a:spcAft>
                      </a:pPr>
                      <a:r>
                        <a:rPr lang="en-US" sz="1600">
                          <a:solidFill>
                            <a:srgbClr val="000000"/>
                          </a:solidFill>
                          <a:latin typeface="Calibri"/>
                          <a:ea typeface="Times New Roman"/>
                          <a:cs typeface="Times New Roman"/>
                        </a:rPr>
                        <a:t>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0,0720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0,0787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0,0844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40640">
                <a:tc>
                  <a:txBody>
                    <a:bodyPr/>
                    <a:lstStyle/>
                    <a:p>
                      <a:pPr algn="ctr">
                        <a:spcAft>
                          <a:spcPts val="0"/>
                        </a:spcAft>
                      </a:pPr>
                      <a:r>
                        <a:rPr lang="en-US" sz="1600">
                          <a:solidFill>
                            <a:srgbClr val="000000"/>
                          </a:solidFill>
                          <a:latin typeface="Calibri"/>
                          <a:ea typeface="Times New Roman"/>
                          <a:cs typeface="Times New Roman"/>
                        </a:rPr>
                        <a:t>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0,0718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0,0767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0,0801</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68275">
                <a:tc>
                  <a:txBody>
                    <a:bodyPr/>
                    <a:lstStyle/>
                    <a:p>
                      <a:pPr algn="ctr">
                        <a:spcAft>
                          <a:spcPts val="0"/>
                        </a:spcAft>
                      </a:pPr>
                      <a:r>
                        <a:rPr lang="en-US" sz="1600">
                          <a:solidFill>
                            <a:srgbClr val="000000"/>
                          </a:solidFill>
                          <a:latin typeface="Calibri"/>
                          <a:ea typeface="Times New Roman"/>
                          <a:cs typeface="Times New Roman"/>
                        </a:rPr>
                        <a:t>10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0,0697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0,0736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68275">
                <a:tc>
                  <a:txBody>
                    <a:bodyPr/>
                    <a:lstStyle/>
                    <a:p>
                      <a:pPr algn="ctr">
                        <a:spcAft>
                          <a:spcPts val="0"/>
                        </a:spcAft>
                      </a:pPr>
                      <a:r>
                        <a:rPr lang="en-US" sz="1600">
                          <a:solidFill>
                            <a:srgbClr val="000000"/>
                          </a:solidFill>
                          <a:latin typeface="Calibri"/>
                          <a:ea typeface="Times New Roman"/>
                          <a:cs typeface="Times New Roman"/>
                        </a:rPr>
                        <a:t>11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15,5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0,0642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0,0669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0,0656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68275">
                <a:tc>
                  <a:txBody>
                    <a:bodyPr/>
                    <a:lstStyle/>
                    <a:p>
                      <a:pPr algn="ctr">
                        <a:spcAft>
                          <a:spcPts val="0"/>
                        </a:spcAft>
                      </a:pPr>
                      <a:r>
                        <a:rPr lang="en-US"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0,0609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0,0601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0,0569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68275">
                <a:tc>
                  <a:txBody>
                    <a:bodyPr/>
                    <a:lstStyle/>
                    <a:p>
                      <a:pPr algn="ctr">
                        <a:spcAft>
                          <a:spcPts val="0"/>
                        </a:spcAft>
                      </a:pPr>
                      <a:r>
                        <a:rPr lang="en-US"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0,0566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0,0556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0,0480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68275">
                <a:tc>
                  <a:txBody>
                    <a:bodyPr/>
                    <a:lstStyle/>
                    <a:p>
                      <a:pPr algn="ctr">
                        <a:spcAft>
                          <a:spcPts val="0"/>
                        </a:spcAft>
                      </a:pPr>
                      <a:r>
                        <a:rPr lang="en-US" sz="1600">
                          <a:solidFill>
                            <a:srgbClr val="000000"/>
                          </a:solidFill>
                          <a:latin typeface="Calibri"/>
                          <a:ea typeface="Times New Roman"/>
                          <a:cs typeface="Times New Roman"/>
                        </a:rPr>
                        <a:t>14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19,8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0,0516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0,0495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0,0452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0,0394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68275">
                <a:tc>
                  <a:txBody>
                    <a:bodyPr/>
                    <a:lstStyle/>
                    <a:p>
                      <a:pPr algn="ctr">
                        <a:spcAft>
                          <a:spcPts val="0"/>
                        </a:spcAft>
                      </a:pPr>
                      <a:r>
                        <a:rPr lang="en-US" sz="1600">
                          <a:solidFill>
                            <a:srgbClr val="000000"/>
                          </a:solidFill>
                          <a:latin typeface="Calibri"/>
                          <a:ea typeface="Times New Roman"/>
                          <a:cs typeface="Times New Roman"/>
                        </a:rPr>
                        <a:t>15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0,0463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0,0379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r h="168275">
                <a:tc>
                  <a:txBody>
                    <a:bodyPr/>
                    <a:lstStyle/>
                    <a:p>
                      <a:pPr algn="ctr">
                        <a:spcAft>
                          <a:spcPts val="0"/>
                        </a:spcAft>
                      </a:pPr>
                      <a:r>
                        <a:rPr lang="en-US" sz="1600">
                          <a:solidFill>
                            <a:srgbClr val="000000"/>
                          </a:solidFill>
                          <a:latin typeface="Calibri"/>
                          <a:ea typeface="Times New Roman"/>
                          <a:cs typeface="Times New Roman"/>
                        </a:rPr>
                        <a:t>16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0,0409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0,0247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5"/>
                  </a:ext>
                </a:extLst>
              </a:tr>
              <a:tr h="168275">
                <a:tc>
                  <a:txBody>
                    <a:bodyPr/>
                    <a:lstStyle/>
                    <a:p>
                      <a:pPr algn="ctr">
                        <a:spcAft>
                          <a:spcPts val="0"/>
                        </a:spcAft>
                      </a:pPr>
                      <a:r>
                        <a:rPr lang="en-US"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194310" algn="r">
                        <a:spcAft>
                          <a:spcPts val="0"/>
                        </a:spcAft>
                      </a:pPr>
                      <a:r>
                        <a:rPr lang="en-US" sz="1600">
                          <a:solidFill>
                            <a:srgbClr val="000000"/>
                          </a:solidFill>
                          <a:latin typeface="Calibri"/>
                          <a:ea typeface="Calibri"/>
                          <a:cs typeface="Times New Roman"/>
                        </a:rPr>
                        <a:t>24,0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0,0355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0,0311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0,0251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08280" algn="r">
                        <a:spcAft>
                          <a:spcPts val="0"/>
                        </a:spcAft>
                      </a:pPr>
                      <a:r>
                        <a:rPr lang="en-US" sz="1600">
                          <a:solidFill>
                            <a:srgbClr val="000000"/>
                          </a:solidFill>
                          <a:latin typeface="Calibri"/>
                          <a:ea typeface="Calibri"/>
                          <a:cs typeface="Times New Roman"/>
                        </a:rPr>
                        <a:t>0,0189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6"/>
                  </a:ext>
                </a:extLst>
              </a:tr>
              <a:tr h="168275">
                <a:tc>
                  <a:txBody>
                    <a:bodyPr/>
                    <a:lstStyle/>
                    <a:p>
                      <a:pPr algn="ctr">
                        <a:spcAft>
                          <a:spcPts val="0"/>
                        </a:spcAft>
                      </a:pPr>
                      <a:r>
                        <a:rPr lang="en-US" sz="1600">
                          <a:solidFill>
                            <a:srgbClr val="000000"/>
                          </a:solidFill>
                          <a:latin typeface="Calibri"/>
                          <a:ea typeface="Times New Roman"/>
                          <a:cs typeface="Times New Roman"/>
                        </a:rPr>
                        <a:t>18</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94310" algn="r">
                        <a:spcAft>
                          <a:spcPts val="0"/>
                        </a:spcAft>
                      </a:pPr>
                      <a:r>
                        <a:rPr lang="en-US" sz="1600">
                          <a:solidFill>
                            <a:srgbClr val="000000"/>
                          </a:solidFill>
                          <a:latin typeface="Calibri"/>
                          <a:ea typeface="Calibri"/>
                          <a:cs typeface="Times New Roman"/>
                        </a:rPr>
                        <a:t>25,4</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0,0303</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0,0257</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a:solidFill>
                            <a:srgbClr val="000000"/>
                          </a:solidFill>
                          <a:latin typeface="Calibri"/>
                          <a:ea typeface="Calibri"/>
                          <a:cs typeface="Times New Roman"/>
                        </a:rPr>
                        <a:t>0,0198</a:t>
                      </a:r>
                      <a:endParaRPr lang="el-GR" sz="16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08280" algn="r">
                        <a:spcAft>
                          <a:spcPts val="0"/>
                        </a:spcAft>
                      </a:pPr>
                      <a:r>
                        <a:rPr lang="en-US" sz="1600" dirty="0">
                          <a:solidFill>
                            <a:srgbClr val="000000"/>
                          </a:solidFill>
                          <a:latin typeface="Calibri"/>
                          <a:ea typeface="Calibri"/>
                          <a:cs typeface="Times New Roman"/>
                        </a:rPr>
                        <a:t>0,0141</a:t>
                      </a:r>
                      <a:endParaRPr lang="el-GR" sz="16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5" name="Rectangle 1"/>
          <p:cNvSpPr>
            <a:spLocks noChangeArrowheads="1"/>
          </p:cNvSpPr>
          <p:nvPr/>
        </p:nvSpPr>
        <p:spPr bwMode="auto">
          <a:xfrm>
            <a:off x="0" y="35716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Στη συνέχεια υπολογίζεται η διάμετρος των πτερυγίων, ώστε η ονομαστική ισχύς των Α/Γ να είναι 2 </a:t>
            </a:r>
            <a:r>
              <a:rPr lang="en-US" sz="1600" dirty="0" smtClean="0"/>
              <a:t>MW</a:t>
            </a:r>
            <a:r>
              <a:rPr lang="el-GR" sz="1600" dirty="0" smtClean="0"/>
              <a:t>, στα συγκεκριμένα αιολικά πεδία (κατηγορίες περιοχών). </a:t>
            </a:r>
          </a:p>
          <a:p>
            <a:endParaRPr lang="el-GR" sz="1600" dirty="0" smtClean="0"/>
          </a:p>
          <a:p>
            <a:r>
              <a:rPr lang="el-GR" sz="1600" dirty="0" smtClean="0"/>
              <a:t>Σημειώνεται ότι οι τιμές της ταχύτητας του ανέμου </a:t>
            </a:r>
            <a:r>
              <a:rPr lang="en-US" sz="1600" dirty="0" err="1" smtClean="0"/>
              <a:t>vhi</a:t>
            </a:r>
            <a:r>
              <a:rPr lang="el-GR" sz="1600" dirty="0" smtClean="0"/>
              <a:t>, του παραπάνω Πίνακα είναι ανεξάρτητες του πεδίου και αυτό που μεταβάλλεται από κατηγορία σε κατηγορία περιοχών είναι η συχνότητα με την οποία εμφανίζεται η κάθε ταχύτητα ανέμου. </a:t>
            </a:r>
          </a:p>
          <a:p>
            <a:endParaRPr lang="el-GR" sz="1600" dirty="0" smtClean="0"/>
          </a:p>
          <a:p>
            <a:r>
              <a:rPr lang="el-GR" sz="1600" dirty="0" smtClean="0"/>
              <a:t>Η κάθε ταχύτητα ανέμου “μεταφέρει” μία συγκεκριμένη ειδική ισχύ (δεύτερη στήλη του Πίνακα που ακολουθεί) από την οποία η Α/Γ μπορεί να προσλάβει ένα μέρος της (</a:t>
            </a:r>
            <a:r>
              <a:rPr lang="el-GR" sz="1600" dirty="0" err="1" smtClean="0"/>
              <a:t>Ρ*ο</a:t>
            </a:r>
            <a:r>
              <a:rPr lang="en-US" sz="1600" dirty="0" err="1" smtClean="0"/>
              <a:t>i</a:t>
            </a:r>
            <a:r>
              <a:rPr lang="el-GR" sz="1600" dirty="0" smtClean="0"/>
              <a:t> - τέταρτη στήλη) ανάλογα με το συντελεστή απόδοσης της Α/Γ (τρίτη στήλη) και την περιοχή ταχυτήτων ανέμου (αν δηλαδή η ταχύτητα του ανέμου βρίσκεται στην περιοχή σταθερής απόδοσης ή στην περιοχή σταθερής ισχύος). </a:t>
            </a:r>
          </a:p>
          <a:p>
            <a:endParaRPr lang="el-GR" sz="1600" dirty="0" smtClean="0"/>
          </a:p>
          <a:p>
            <a:r>
              <a:rPr lang="el-GR" sz="1600" dirty="0" smtClean="0"/>
              <a:t>Η ειδική ισχύς που προσλαμβάνει η Α/Γ (</a:t>
            </a:r>
            <a:r>
              <a:rPr lang="el-GR" sz="1600" dirty="0" err="1" smtClean="0"/>
              <a:t>Ρ*ο</a:t>
            </a:r>
            <a:r>
              <a:rPr lang="en-US" sz="1600" dirty="0" err="1" smtClean="0"/>
              <a:t>i</a:t>
            </a:r>
            <a:r>
              <a:rPr lang="el-GR" sz="1600" dirty="0" smtClean="0"/>
              <a:t>) πολλαπλασιάζεται με την επιφάνεια που σαρώνουν τα πτερύγια της (πέμπτη στήλη), η οποία υπολογίζεται έτσι ώστε στην περιοχή σταθερής ισχύος η ονομαστική ισχύς της Α/Γ (Ρο</a:t>
            </a:r>
            <a:r>
              <a:rPr lang="en-US" sz="1600" dirty="0" err="1" smtClean="0"/>
              <a:t>i</a:t>
            </a:r>
            <a:r>
              <a:rPr lang="el-GR" sz="1600" dirty="0" smtClean="0"/>
              <a:t> – έκτη στήλη) να είναι ίση με 2 </a:t>
            </a:r>
            <a:r>
              <a:rPr lang="en-US" sz="1600" dirty="0" smtClean="0"/>
              <a:t>MW</a:t>
            </a:r>
            <a:r>
              <a:rPr lang="el-GR" sz="1600" dirty="0" smtClean="0"/>
              <a:t>. Έτσι, η τιμή των 2.151 </a:t>
            </a:r>
            <a:r>
              <a:rPr lang="en-US" sz="1600" dirty="0" smtClean="0"/>
              <a:t>m</a:t>
            </a:r>
            <a:r>
              <a:rPr lang="el-GR" sz="1600" baseline="30000" dirty="0" smtClean="0"/>
              <a:t>2</a:t>
            </a:r>
            <a:r>
              <a:rPr lang="el-GR" sz="1600" dirty="0" smtClean="0"/>
              <a:t>, για την επιφάνεια που σαρώνουν τα πτερύγια προέκυψε από το πηλίκο:</a:t>
            </a:r>
          </a:p>
          <a:p>
            <a:r>
              <a:rPr lang="el-GR" sz="1600" dirty="0" smtClean="0"/>
              <a:t> </a:t>
            </a:r>
          </a:p>
          <a:p>
            <a:r>
              <a:rPr lang="el-GR" sz="1600" dirty="0" smtClean="0"/>
              <a:t>Α = 2 </a:t>
            </a:r>
            <a:r>
              <a:rPr lang="en-US" sz="1600" dirty="0" smtClean="0"/>
              <a:t>MW</a:t>
            </a:r>
            <a:r>
              <a:rPr lang="el-GR" sz="1600" dirty="0" smtClean="0"/>
              <a:t>/0,93 </a:t>
            </a:r>
            <a:r>
              <a:rPr lang="en-US" sz="1600" dirty="0" smtClean="0"/>
              <a:t>kW</a:t>
            </a:r>
            <a:r>
              <a:rPr lang="el-GR" sz="1600" dirty="0" smtClean="0"/>
              <a:t>/</a:t>
            </a:r>
            <a:r>
              <a:rPr lang="en-US" sz="1600" dirty="0" smtClean="0"/>
              <a:t>m</a:t>
            </a:r>
            <a:r>
              <a:rPr lang="el-GR" sz="1600" baseline="30000" dirty="0" smtClean="0"/>
              <a:t>2</a:t>
            </a:r>
            <a:r>
              <a:rPr lang="el-GR" sz="1600" dirty="0" smtClean="0"/>
              <a:t> = 2.151 </a:t>
            </a:r>
            <a:r>
              <a:rPr lang="en-US" sz="1600" dirty="0" smtClean="0"/>
              <a:t>m</a:t>
            </a:r>
            <a:r>
              <a:rPr lang="el-GR" sz="1600" baseline="30000" dirty="0" smtClean="0"/>
              <a:t>2</a:t>
            </a:r>
            <a:endParaRPr lang="el-GR" sz="1600" dirty="0" smtClean="0"/>
          </a:p>
          <a:p>
            <a:r>
              <a:rPr lang="el-GR" sz="1600" dirty="0" smtClean="0"/>
              <a:t> </a:t>
            </a:r>
          </a:p>
          <a:p>
            <a:r>
              <a:rPr lang="el-GR" sz="1600" dirty="0" smtClean="0"/>
              <a:t>και είναι ανεξάρτητη του πεδίου στο οποίο θα εγκατασταθεί η Α/Γ.</a:t>
            </a:r>
            <a:endParaRPr lang="el-G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5" name="4 - TextBox"/>
              <p:cNvSpPr txBox="1"/>
              <p:nvPr/>
            </p:nvSpPr>
            <p:spPr>
              <a:xfrm>
                <a:off x="-32" y="357166"/>
                <a:ext cx="9144032" cy="6640664"/>
              </a:xfrm>
              <a:prstGeom prst="rect">
                <a:avLst/>
              </a:prstGeom>
              <a:noFill/>
            </p:spPr>
            <p:txBody>
              <a:bodyPr wrap="square" rtlCol="0">
                <a:spAutoFit/>
              </a:bodyPr>
              <a:lstStyle/>
              <a:p>
                <a:r>
                  <a:rPr lang="el-GR" sz="1600" dirty="0"/>
                  <a:t>Από την ισχύ </a:t>
                </a:r>
                <a:r>
                  <a:rPr lang="el-GR" sz="1600" dirty="0" smtClean="0"/>
                  <a:t>Ρ που </a:t>
                </a:r>
                <a:r>
                  <a:rPr lang="el-GR" sz="1600" dirty="0"/>
                  <a:t>διαθέτει ο </a:t>
                </a:r>
                <a:r>
                  <a:rPr lang="el-GR" sz="1600" dirty="0" smtClean="0"/>
                  <a:t>άνεμος μόνο </a:t>
                </a:r>
                <a:r>
                  <a:rPr lang="el-GR" sz="1600" dirty="0"/>
                  <a:t>ένα μέρος </a:t>
                </a:r>
                <a:r>
                  <a:rPr lang="en-US" sz="1600" dirty="0"/>
                  <a:t>Po </a:t>
                </a:r>
                <a:r>
                  <a:rPr lang="el-GR" sz="1600" dirty="0" smtClean="0"/>
                  <a:t>μπορεί </a:t>
                </a:r>
                <a:r>
                  <a:rPr lang="el-GR" sz="1600" dirty="0"/>
                  <a:t>να προσληφθεί από τα πτερύγια της </a:t>
                </a:r>
                <a:r>
                  <a:rPr lang="el-GR" sz="1600" dirty="0" smtClean="0"/>
                  <a:t>Α/Γ. </a:t>
                </a:r>
                <a:r>
                  <a:rPr lang="el-GR" sz="1600" dirty="0"/>
                  <a:t>Η ισχύς </a:t>
                </a:r>
                <a:r>
                  <a:rPr lang="en-US" sz="1600" dirty="0"/>
                  <a:t>Po </a:t>
                </a:r>
                <a:r>
                  <a:rPr lang="el-GR" sz="1600" dirty="0"/>
                  <a:t>που προσλαμβάνεται από τα πτερύγια είναι ίση με τη διαφορά της ισχύος του ανέμου πριν και μετά </a:t>
                </a:r>
                <a:r>
                  <a:rPr lang="el-GR" sz="1600" dirty="0" smtClean="0"/>
                  <a:t>τον νοητό </a:t>
                </a:r>
                <a:r>
                  <a:rPr lang="el-GR" sz="1600" dirty="0"/>
                  <a:t>δίσκο που σαρώνεται από αυτά. Αν μετά την Α/Γ η ταχύτητα του ανέμου έχει ελαττωθεί σε </a:t>
                </a:r>
                <a:r>
                  <a:rPr lang="en-US" sz="1600" dirty="0"/>
                  <a:t>Vo</a:t>
                </a:r>
                <a:r>
                  <a:rPr lang="el-GR" sz="1600" dirty="0"/>
                  <a:t>, </a:t>
                </a:r>
                <a:r>
                  <a:rPr lang="el-GR" sz="1600" b="1" dirty="0"/>
                  <a:t>η ισχύς που προσέλαβαν τα πτερύγια </a:t>
                </a:r>
                <a:r>
                  <a:rPr lang="el-GR" sz="1600" dirty="0"/>
                  <a:t>είναι:</a:t>
                </a:r>
              </a:p>
              <a:p>
                <a:r>
                  <a:rPr lang="el-GR" sz="1600" dirty="0"/>
                  <a:t> </a:t>
                </a:r>
              </a:p>
              <a:p>
                <a:pPr algn="r"/>
                <a14:m>
                  <m:oMath xmlns:m="http://schemas.openxmlformats.org/officeDocument/2006/math">
                    <m:r>
                      <m:rPr>
                        <m:sty m:val="p"/>
                      </m:rPr>
                      <a:rPr lang="el-GR" sz="1600">
                        <a:latin typeface="Cambria Math" panose="02040503050406030204" pitchFamily="18" charset="0"/>
                      </a:rPr>
                      <m:t>Ρo</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2</m:t>
                        </m:r>
                      </m:sup>
                    </m:sSup>
                    <m:r>
                      <a:rPr lang="el-GR" sz="1600" i="1">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Vo</m:t>
                        </m:r>
                      </m:e>
                      <m:sup>
                        <m:r>
                          <a:rPr lang="el-GR" sz="1600">
                            <a:latin typeface="Cambria Math" panose="02040503050406030204" pitchFamily="18" charset="0"/>
                          </a:rPr>
                          <m:t>2</m:t>
                        </m:r>
                      </m:sup>
                    </m:sSup>
                    <m:r>
                      <a:rPr lang="el-GR" sz="1600">
                        <a:latin typeface="Cambria Math" panose="02040503050406030204" pitchFamily="18" charset="0"/>
                      </a:rPr>
                      <m:t>)</m:t>
                    </m:r>
                  </m:oMath>
                </a14:m>
                <a:r>
                  <a:rPr lang="el-GR" sz="1600" dirty="0"/>
                  <a:t>   [</a:t>
                </a:r>
                <a:r>
                  <a:rPr lang="en-US" sz="1600" dirty="0"/>
                  <a:t>W</a:t>
                </a:r>
                <a:r>
                  <a:rPr lang="el-GR" sz="1600" dirty="0"/>
                  <a:t>]				5.</a:t>
                </a:r>
              </a:p>
              <a:p>
                <a:r>
                  <a:rPr lang="el-GR" sz="1600" dirty="0"/>
                  <a:t> </a:t>
                </a:r>
              </a:p>
              <a:p>
                <a:r>
                  <a:rPr lang="el-GR" sz="1600" dirty="0" smtClean="0"/>
                  <a:t>όπου </a:t>
                </a:r>
                <a:r>
                  <a:rPr lang="en-US" sz="1600" dirty="0" smtClean="0"/>
                  <a:t>V</a:t>
                </a:r>
                <a:r>
                  <a:rPr lang="el-GR" sz="1600" dirty="0" smtClean="0"/>
                  <a:t>  και </a:t>
                </a:r>
                <a:r>
                  <a:rPr lang="en-US" sz="1600" dirty="0" smtClean="0"/>
                  <a:t>Vo</a:t>
                </a:r>
                <a:r>
                  <a:rPr lang="el-GR" sz="1600" dirty="0"/>
                  <a:t>[</a:t>
                </a:r>
                <a:r>
                  <a:rPr lang="en-US" sz="1600" dirty="0"/>
                  <a:t>m</a:t>
                </a:r>
                <a:r>
                  <a:rPr lang="el-GR" sz="1600" dirty="0"/>
                  <a:t>/</a:t>
                </a:r>
                <a:r>
                  <a:rPr lang="en-US" sz="1600" dirty="0"/>
                  <a:t>s</a:t>
                </a:r>
                <a:r>
                  <a:rPr lang="el-GR" sz="1600" dirty="0" smtClean="0"/>
                  <a:t>] η </a:t>
                </a:r>
                <a:r>
                  <a:rPr lang="el-GR" sz="1600" dirty="0"/>
                  <a:t>ταχύτητα του ανέμου πριν </a:t>
                </a:r>
                <a:r>
                  <a:rPr lang="el-GR" sz="1600" dirty="0" smtClean="0"/>
                  <a:t> και μετά από </a:t>
                </a:r>
                <a:r>
                  <a:rPr lang="el-GR" sz="1600" dirty="0"/>
                  <a:t>το επίπεδο που σαρώνουν τα </a:t>
                </a:r>
                <a:r>
                  <a:rPr lang="el-GR" sz="1600" dirty="0" smtClean="0"/>
                  <a:t>πτερύγια. Η </a:t>
                </a:r>
                <a:r>
                  <a:rPr lang="el-GR" sz="1600" dirty="0"/>
                  <a:t>Α/Γ αναχαιτίζει τη ροή </a:t>
                </a:r>
                <a:r>
                  <a:rPr lang="el-GR" sz="1600" dirty="0" smtClean="0"/>
                  <a:t>(ελαττώνει την ταχύτητα) του ανέμου. </a:t>
                </a:r>
                <a:r>
                  <a:rPr lang="el-GR" sz="1600" dirty="0"/>
                  <a:t>Αγνοώντας φαινόμενα </a:t>
                </a:r>
                <a:r>
                  <a:rPr lang="el-GR" sz="1600" dirty="0" err="1"/>
                  <a:t>ρευστοδυναμικής</a:t>
                </a:r>
                <a:r>
                  <a:rPr lang="el-GR" sz="1600" dirty="0"/>
                  <a:t> και εξετάζοντας μακροσκοπικά το επίπεδο που σαρώνεται από τα πτερύγια, η ταχύτητα στο επίπεδο αυτό είναι ίση με τη μέση τιμή </a:t>
                </a:r>
                <a:r>
                  <a:rPr lang="en-US" sz="1600" dirty="0" err="1" smtClean="0"/>
                  <a:t>Vaverage</a:t>
                </a:r>
                <a:r>
                  <a:rPr lang="el-GR" sz="1600" dirty="0" smtClean="0"/>
                  <a:t> των </a:t>
                </a:r>
                <a:r>
                  <a:rPr lang="el-GR" sz="1600" dirty="0"/>
                  <a:t>ταχυτήτων του ανέμου, πριν και μετά το επίπεδο αυτό:</a:t>
                </a:r>
              </a:p>
              <a:p>
                <a:r>
                  <a:rPr lang="el-GR" sz="1600" dirty="0"/>
                  <a:t> </a:t>
                </a:r>
              </a:p>
              <a:p>
                <a:pPr algn="r"/>
                <a14:m>
                  <m:oMath xmlns:m="http://schemas.openxmlformats.org/officeDocument/2006/math">
                    <m:r>
                      <m:rPr>
                        <m:sty m:val="p"/>
                      </m:rPr>
                      <a:rPr lang="en-US" sz="1600">
                        <a:latin typeface="Cambria Math" panose="02040503050406030204" pitchFamily="18" charset="0"/>
                      </a:rPr>
                      <m:t>Vaverage</m:t>
                    </m:r>
                    <m:r>
                      <a:rPr lang="en-US"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V</m:t>
                        </m:r>
                        <m:r>
                          <a:rPr lang="en-US" sz="1600">
                            <a:latin typeface="Cambria Math" panose="02040503050406030204" pitchFamily="18" charset="0"/>
                          </a:rPr>
                          <m:t>+</m:t>
                        </m:r>
                        <m:r>
                          <m:rPr>
                            <m:sty m:val="p"/>
                          </m:rPr>
                          <a:rPr lang="en-US" sz="1600">
                            <a:latin typeface="Cambria Math" panose="02040503050406030204" pitchFamily="18" charset="0"/>
                          </a:rPr>
                          <m:t>Vo</m:t>
                        </m:r>
                      </m:num>
                      <m:den>
                        <m:r>
                          <a:rPr lang="en-US" sz="1600">
                            <a:latin typeface="Cambria Math" panose="02040503050406030204" pitchFamily="18" charset="0"/>
                          </a:rPr>
                          <m:t>2 </m:t>
                        </m:r>
                      </m:den>
                    </m:f>
                  </m:oMath>
                </a14:m>
                <a:r>
                  <a:rPr lang="en-US" sz="1600" dirty="0"/>
                  <a:t>  [m/s]				6.</a:t>
                </a:r>
                <a:endParaRPr lang="el-GR" sz="1600" dirty="0"/>
              </a:p>
              <a:p>
                <a:r>
                  <a:rPr lang="en-US" sz="1600" dirty="0"/>
                  <a:t> </a:t>
                </a:r>
                <a:endParaRPr lang="el-GR" sz="1600" dirty="0"/>
              </a:p>
              <a:p>
                <a:r>
                  <a:rPr lang="el-GR" sz="1600" dirty="0"/>
                  <a:t>Οπότε η μαζική παροχή του ανέμου </a:t>
                </a:r>
                <a:r>
                  <a:rPr lang="el-GR" sz="1600" dirty="0" err="1"/>
                  <a:t>διαμέσω</a:t>
                </a:r>
                <a:r>
                  <a:rPr lang="el-GR" sz="1600" dirty="0"/>
                  <a:t> των πτερυγίων είναι</a:t>
                </a:r>
                <a:r>
                  <a:rPr lang="el-GR" sz="1600" dirty="0" smtClean="0"/>
                  <a:t>:      </a:t>
                </a:r>
                <a14:m>
                  <m:oMath xmlns:m="http://schemas.openxmlformats.org/officeDocument/2006/math">
                    <m:acc>
                      <m:accPr>
                        <m:chr m:val="̇"/>
                        <m:ctrlPr>
                          <a:rPr lang="el-GR" sz="1600" i="1">
                            <a:latin typeface="Cambria Math" panose="02040503050406030204" pitchFamily="18" charset="0"/>
                          </a:rPr>
                        </m:ctrlPr>
                      </m:accPr>
                      <m:e>
                        <m:r>
                          <m:rPr>
                            <m:sty m:val="p"/>
                          </m:rPr>
                          <a:rPr lang="en-US" sz="1600">
                            <a:latin typeface="Cambria Math" panose="02040503050406030204" pitchFamily="18" charset="0"/>
                          </a:rPr>
                          <m:t>m</m:t>
                        </m:r>
                      </m:e>
                    </m:acc>
                    <m:r>
                      <a:rPr lang="el-GR" sz="1600">
                        <a:latin typeface="Cambria Math" panose="02040503050406030204" pitchFamily="18" charset="0"/>
                      </a:rPr>
                      <m:t>=</m:t>
                    </m:r>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f>
                      <m:fPr>
                        <m:ctrlPr>
                          <a:rPr lang="el-GR" sz="1600" i="1">
                            <a:latin typeface="Cambria Math" panose="02040503050406030204" pitchFamily="18" charset="0"/>
                          </a:rPr>
                        </m:ctrlPr>
                      </m:fPr>
                      <m:num>
                        <m:r>
                          <m:rPr>
                            <m:sty m:val="p"/>
                          </m:rPr>
                          <a:rPr lang="en-US" sz="1600">
                            <a:latin typeface="Cambria Math" panose="02040503050406030204" pitchFamily="18" charset="0"/>
                          </a:rPr>
                          <m:t>V</m:t>
                        </m:r>
                        <m:r>
                          <a:rPr lang="el-GR" sz="1600">
                            <a:latin typeface="Cambria Math" panose="02040503050406030204" pitchFamily="18" charset="0"/>
                          </a:rPr>
                          <m:t>+</m:t>
                        </m:r>
                        <m:r>
                          <m:rPr>
                            <m:sty m:val="p"/>
                          </m:rPr>
                          <a:rPr lang="en-US" sz="1600">
                            <a:latin typeface="Cambria Math" panose="02040503050406030204" pitchFamily="18" charset="0"/>
                          </a:rPr>
                          <m:t>Vo</m:t>
                        </m:r>
                      </m:num>
                      <m:den>
                        <m:r>
                          <a:rPr lang="el-GR" sz="1600">
                            <a:latin typeface="Cambria Math" panose="02040503050406030204" pitchFamily="18" charset="0"/>
                          </a:rPr>
                          <m:t>2</m:t>
                        </m:r>
                      </m:den>
                    </m:f>
                  </m:oMath>
                </a14:m>
                <a:r>
                  <a:rPr lang="el-GR" sz="1600" dirty="0"/>
                  <a:t>   [</a:t>
                </a:r>
                <a:r>
                  <a:rPr lang="en-US" sz="1600" dirty="0"/>
                  <a:t>kg</a:t>
                </a:r>
                <a:r>
                  <a:rPr lang="el-GR" sz="1600" dirty="0"/>
                  <a:t>/</a:t>
                </a:r>
                <a:r>
                  <a:rPr lang="en-US" sz="1600" dirty="0"/>
                  <a:t>s</a:t>
                </a:r>
                <a:r>
                  <a:rPr lang="el-GR" sz="1600" dirty="0"/>
                  <a:t>]	</a:t>
                </a:r>
                <a:r>
                  <a:rPr lang="el-GR" sz="1600" dirty="0" smtClean="0"/>
                  <a:t>            7</a:t>
                </a:r>
                <a:r>
                  <a:rPr lang="el-GR" sz="1600" dirty="0"/>
                  <a:t>.</a:t>
                </a:r>
              </a:p>
              <a:p>
                <a:r>
                  <a:rPr lang="el-GR" sz="1600" dirty="0"/>
                  <a:t> </a:t>
                </a:r>
              </a:p>
              <a:p>
                <a:r>
                  <a:rPr lang="el-GR" sz="1600" dirty="0"/>
                  <a:t>και η ισχύς που προσλαμβάνεται από τα πτερύγια, γίνεται:</a:t>
                </a:r>
              </a:p>
              <a:p>
                <a:r>
                  <a:rPr lang="el-GR" sz="1600" dirty="0"/>
                  <a:t> </a:t>
                </a:r>
              </a:p>
              <a:p>
                <a:pPr algn="r"/>
                <a14:m>
                  <m:oMath xmlns:m="http://schemas.openxmlformats.org/officeDocument/2006/math">
                    <m:r>
                      <a:rPr lang="el-GR" sz="1600" b="1" i="1" smtClean="0">
                        <a:solidFill>
                          <a:srgbClr val="FFFF00"/>
                        </a:solidFill>
                        <a:latin typeface="Cambria Math" panose="02040503050406030204" pitchFamily="18" charset="0"/>
                      </a:rPr>
                      <m:t>𝚸</m:t>
                    </m:r>
                    <m:r>
                      <a:rPr lang="en-US" sz="1600" b="1" i="1">
                        <a:solidFill>
                          <a:srgbClr val="FFFF00"/>
                        </a:solidFill>
                        <a:latin typeface="Cambria Math" panose="02040503050406030204" pitchFamily="18" charset="0"/>
                      </a:rPr>
                      <m:t>𝐨</m:t>
                    </m:r>
                    <m:r>
                      <a:rPr lang="en-US" sz="1600" b="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𝟏</m:t>
                        </m:r>
                      </m:num>
                      <m:den>
                        <m:r>
                          <a:rPr lang="en-US" sz="1600" b="1" i="1">
                            <a:solidFill>
                              <a:srgbClr val="FFFF00"/>
                            </a:solidFill>
                            <a:latin typeface="Cambria Math" panose="02040503050406030204" pitchFamily="18" charset="0"/>
                          </a:rPr>
                          <m:t>𝟐</m:t>
                        </m:r>
                        <m:r>
                          <a:rPr lang="en-US" sz="1600" b="1">
                            <a:solidFill>
                              <a:srgbClr val="FFFF00"/>
                            </a:solidFill>
                            <a:latin typeface="Cambria Math" panose="02040503050406030204" pitchFamily="18" charset="0"/>
                          </a:rPr>
                          <m:t> </m:t>
                        </m:r>
                      </m:den>
                    </m:f>
                    <m:r>
                      <a:rPr lang="el-GR" sz="1600" b="1" i="1">
                        <a:solidFill>
                          <a:srgbClr val="FFFF00"/>
                        </a:solidFill>
                        <a:latin typeface="Cambria Math" panose="02040503050406030204" pitchFamily="18" charset="0"/>
                      </a:rPr>
                      <m:t>𝛒</m:t>
                    </m:r>
                    <m:r>
                      <a:rPr lang="en-US" sz="1600" b="1">
                        <a:solidFill>
                          <a:srgbClr val="FFFF00"/>
                        </a:solidFill>
                        <a:latin typeface="Cambria Math" panose="02040503050406030204" pitchFamily="18" charset="0"/>
                      </a:rPr>
                      <m:t>×</m:t>
                    </m:r>
                    <m:r>
                      <a:rPr lang="el-GR" sz="1600" b="1" i="1">
                        <a:solidFill>
                          <a:srgbClr val="FFFF00"/>
                        </a:solidFill>
                        <a:latin typeface="Cambria Math" panose="02040503050406030204" pitchFamily="18" charset="0"/>
                      </a:rPr>
                      <m:t>𝚨</m:t>
                    </m:r>
                    <m:r>
                      <a:rPr lang="en-US" sz="1600" b="1">
                        <a:solidFill>
                          <a:srgbClr val="FFFF00"/>
                        </a:solidFill>
                        <a:latin typeface="Cambria Math" panose="02040503050406030204" pitchFamily="18" charset="0"/>
                      </a:rPr>
                      <m:t>×</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𝐕</m:t>
                        </m:r>
                        <m:r>
                          <a:rPr lang="en-US" sz="1600" b="1">
                            <a:solidFill>
                              <a:srgbClr val="FFFF00"/>
                            </a:solidFill>
                            <a:latin typeface="Cambria Math" panose="02040503050406030204" pitchFamily="18" charset="0"/>
                          </a:rPr>
                          <m:t>+</m:t>
                        </m:r>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𝟐</m:t>
                        </m:r>
                      </m:den>
                    </m:f>
                    <m:r>
                      <a:rPr lang="en-US" sz="1600" b="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n-US" sz="1600" b="1" i="1">
                            <a:solidFill>
                              <a:srgbClr val="FFFF00"/>
                            </a:solidFill>
                            <a:latin typeface="Cambria Math" panose="02040503050406030204" pitchFamily="18" charset="0"/>
                          </a:rPr>
                          <m:t>𝑽</m:t>
                        </m:r>
                      </m:e>
                      <m:sup>
                        <m:r>
                          <a:rPr lang="en-US" sz="1600" b="1" i="1">
                            <a:solidFill>
                              <a:srgbClr val="FFFF00"/>
                            </a:solidFill>
                            <a:latin typeface="Cambria Math" panose="02040503050406030204" pitchFamily="18" charset="0"/>
                          </a:rPr>
                          <m:t>𝟐</m:t>
                        </m:r>
                      </m:sup>
                    </m:sSup>
                    <m:r>
                      <a:rPr lang="en-US" sz="1600" b="1" i="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n-US" sz="1600" b="1" i="1">
                            <a:solidFill>
                              <a:srgbClr val="FFFF00"/>
                            </a:solidFill>
                            <a:latin typeface="Cambria Math" panose="02040503050406030204" pitchFamily="18" charset="0"/>
                          </a:rPr>
                          <m:t>𝑽𝒐</m:t>
                        </m:r>
                      </m:e>
                      <m:sup>
                        <m:r>
                          <a:rPr lang="en-US" sz="1600" b="1" i="1">
                            <a:solidFill>
                              <a:srgbClr val="FFFF00"/>
                            </a:solidFill>
                            <a:latin typeface="Cambria Math" panose="02040503050406030204" pitchFamily="18" charset="0"/>
                          </a:rPr>
                          <m:t>𝟐</m:t>
                        </m:r>
                      </m:sup>
                    </m:sSup>
                    <m:r>
                      <a:rPr lang="en-US" sz="1600" b="1">
                        <a:solidFill>
                          <a:srgbClr val="FFFF00"/>
                        </a:solidFill>
                        <a:latin typeface="Cambria Math" panose="02040503050406030204" pitchFamily="18" charset="0"/>
                      </a:rPr>
                      <m:t>)</m:t>
                    </m:r>
                  </m:oMath>
                </a14:m>
                <a:r>
                  <a:rPr lang="en-US" sz="1600" b="1" dirty="0">
                    <a:solidFill>
                      <a:srgbClr val="FFFF00"/>
                    </a:solidFill>
                  </a:rPr>
                  <a:t>   [W]	</a:t>
                </a:r>
                <a:r>
                  <a:rPr lang="en-US" sz="1600" dirty="0"/>
                  <a:t>		8.</a:t>
                </a:r>
                <a:endParaRPr lang="el-GR" sz="1600" dirty="0"/>
              </a:p>
              <a:p>
                <a:r>
                  <a:rPr lang="en-US" sz="1600" dirty="0"/>
                  <a:t> </a:t>
                </a:r>
                <a:endParaRPr lang="el-GR" sz="1600" dirty="0"/>
              </a:p>
              <a:p>
                <a:r>
                  <a:rPr lang="el-GR" sz="1600" dirty="0"/>
                  <a:t>ή ισοδύναμα:</a:t>
                </a:r>
              </a:p>
              <a:p>
                <a:r>
                  <a:rPr lang="el-GR" sz="1600" dirty="0"/>
                  <a:t> </a:t>
                </a:r>
              </a:p>
              <a:p>
                <a:pPr algn="r"/>
                <a14:m>
                  <m:oMath xmlns:m="http://schemas.openxmlformats.org/officeDocument/2006/math">
                    <m:r>
                      <a:rPr lang="el-GR" sz="1600" b="1" i="1" smtClean="0">
                        <a:solidFill>
                          <a:srgbClr val="FFFF00"/>
                        </a:solidFill>
                        <a:latin typeface="Cambria Math" panose="02040503050406030204" pitchFamily="18" charset="0"/>
                      </a:rPr>
                      <m:t>𝚸</m:t>
                    </m:r>
                    <m:r>
                      <a:rPr lang="en-US" sz="1600" b="1" i="1">
                        <a:solidFill>
                          <a:srgbClr val="FFFF00"/>
                        </a:solidFill>
                        <a:latin typeface="Cambria Math" panose="02040503050406030204" pitchFamily="18" charset="0"/>
                      </a:rPr>
                      <m:t>𝐨</m:t>
                    </m:r>
                    <m:r>
                      <a:rPr lang="el-GR" sz="1600" b="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l-GR" sz="1600" b="1" i="1">
                            <a:solidFill>
                              <a:srgbClr val="FFFF00"/>
                            </a:solidFill>
                            <a:latin typeface="Cambria Math" panose="02040503050406030204" pitchFamily="18" charset="0"/>
                          </a:rPr>
                          <m:t>𝟏</m:t>
                        </m:r>
                      </m:num>
                      <m:den>
                        <m:r>
                          <a:rPr lang="el-GR" sz="1600" b="1" i="1">
                            <a:solidFill>
                              <a:srgbClr val="FFFF00"/>
                            </a:solidFill>
                            <a:latin typeface="Cambria Math" panose="02040503050406030204" pitchFamily="18" charset="0"/>
                          </a:rPr>
                          <m:t>𝟐</m:t>
                        </m:r>
                        <m:r>
                          <a:rPr lang="el-GR" sz="1600" b="1">
                            <a:solidFill>
                              <a:srgbClr val="FFFF00"/>
                            </a:solidFill>
                            <a:latin typeface="Cambria Math" panose="02040503050406030204" pitchFamily="18" charset="0"/>
                          </a:rPr>
                          <m:t> </m:t>
                        </m:r>
                      </m:den>
                    </m:f>
                    <m:r>
                      <a:rPr lang="el-GR" sz="1600" b="1" i="1">
                        <a:solidFill>
                          <a:srgbClr val="FFFF00"/>
                        </a:solidFill>
                        <a:latin typeface="Cambria Math" panose="02040503050406030204" pitchFamily="18" charset="0"/>
                      </a:rPr>
                      <m:t>𝛒</m:t>
                    </m:r>
                    <m:r>
                      <a:rPr lang="el-GR" sz="1600" b="1">
                        <a:solidFill>
                          <a:srgbClr val="FFFF00"/>
                        </a:solidFill>
                        <a:latin typeface="Cambria Math" panose="02040503050406030204" pitchFamily="18" charset="0"/>
                      </a:rPr>
                      <m:t>×</m:t>
                    </m:r>
                    <m:r>
                      <a:rPr lang="el-GR" sz="1600" b="1" i="1">
                        <a:solidFill>
                          <a:srgbClr val="FFFF00"/>
                        </a:solidFill>
                        <a:latin typeface="Cambria Math" panose="02040503050406030204" pitchFamily="18" charset="0"/>
                      </a:rPr>
                      <m:t>𝚨</m:t>
                    </m:r>
                    <m:r>
                      <a:rPr lang="el-GR" sz="1600" b="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n-US" sz="1600" b="1" i="1">
                            <a:solidFill>
                              <a:srgbClr val="FFFF00"/>
                            </a:solidFill>
                            <a:latin typeface="Cambria Math" panose="02040503050406030204" pitchFamily="18" charset="0"/>
                          </a:rPr>
                          <m:t>𝑽</m:t>
                        </m:r>
                      </m:e>
                      <m:sup>
                        <m:r>
                          <a:rPr lang="el-GR" sz="1600" b="1" i="1">
                            <a:solidFill>
                              <a:srgbClr val="FFFF00"/>
                            </a:solidFill>
                            <a:latin typeface="Cambria Math" panose="02040503050406030204" pitchFamily="18" charset="0"/>
                          </a:rPr>
                          <m:t>𝟑</m:t>
                        </m:r>
                      </m:sup>
                    </m:sSup>
                    <m:r>
                      <a:rPr lang="el-GR" sz="1600" b="1">
                        <a:solidFill>
                          <a:srgbClr val="FFFF00"/>
                        </a:solidFill>
                        <a:latin typeface="Cambria Math" panose="02040503050406030204" pitchFamily="18" charset="0"/>
                      </a:rPr>
                      <m:t>×</m:t>
                    </m:r>
                    <m:f>
                      <m:fPr>
                        <m:ctrlPr>
                          <a:rPr lang="el-GR" sz="1600" b="1" i="1">
                            <a:solidFill>
                              <a:srgbClr val="FFFF00"/>
                            </a:solidFill>
                            <a:latin typeface="Cambria Math" panose="02040503050406030204" pitchFamily="18" charset="0"/>
                          </a:rPr>
                        </m:ctrlPr>
                      </m:fPr>
                      <m:num>
                        <m:d>
                          <m:dPr>
                            <m:ctrlPr>
                              <a:rPr lang="el-GR" sz="1600" b="1" i="1">
                                <a:solidFill>
                                  <a:srgbClr val="FFFF00"/>
                                </a:solidFill>
                                <a:latin typeface="Cambria Math" panose="02040503050406030204" pitchFamily="18" charset="0"/>
                              </a:rPr>
                            </m:ctrlPr>
                          </m:dPr>
                          <m:e>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 +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e>
                        </m:d>
                        <m:r>
                          <a:rPr lang="el-GR" sz="1600" b="1" i="1">
                            <a:solidFill>
                              <a:srgbClr val="FFFF00"/>
                            </a:solidFill>
                            <a:latin typeface="Cambria Math" panose="02040503050406030204" pitchFamily="18" charset="0"/>
                          </a:rPr>
                          <m:t>(</m:t>
                        </m:r>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l-GR" sz="1600" b="1" i="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r>
                              <a:rPr lang="el-GR" sz="1600" b="1" i="1">
                                <a:solidFill>
                                  <a:srgbClr val="FFFF00"/>
                                </a:solidFill>
                                <a:latin typeface="Cambria Math" panose="02040503050406030204" pitchFamily="18" charset="0"/>
                              </a:rPr>
                              <m:t>)</m:t>
                            </m:r>
                          </m:e>
                          <m:sup>
                            <m:r>
                              <a:rPr lang="el-GR" sz="1600" b="1" i="1">
                                <a:solidFill>
                                  <a:srgbClr val="FFFF00"/>
                                </a:solidFill>
                                <a:latin typeface="Cambria Math" panose="02040503050406030204" pitchFamily="18" charset="0"/>
                              </a:rPr>
                              <m:t>𝟐</m:t>
                            </m:r>
                          </m:sup>
                        </m:sSup>
                        <m:r>
                          <a:rPr lang="el-GR" sz="1600" b="1" i="1">
                            <a:solidFill>
                              <a:srgbClr val="FFFF00"/>
                            </a:solidFill>
                            <a:latin typeface="Cambria Math" panose="02040503050406030204" pitchFamily="18" charset="0"/>
                          </a:rPr>
                          <m:t>)</m:t>
                        </m:r>
                      </m:num>
                      <m:den>
                        <m:r>
                          <a:rPr lang="el-GR" sz="1600" b="1" i="1">
                            <a:solidFill>
                              <a:srgbClr val="FFFF00"/>
                            </a:solidFill>
                            <a:latin typeface="Cambria Math" panose="02040503050406030204" pitchFamily="18" charset="0"/>
                          </a:rPr>
                          <m:t>𝟐</m:t>
                        </m:r>
                      </m:den>
                    </m:f>
                  </m:oMath>
                </a14:m>
                <a:r>
                  <a:rPr lang="el-GR" sz="1600" b="1" dirty="0">
                    <a:solidFill>
                      <a:srgbClr val="FFFF00"/>
                    </a:solidFill>
                  </a:rPr>
                  <a:t>   [</a:t>
                </a:r>
                <a:r>
                  <a:rPr lang="en-US" sz="1600" b="1" dirty="0">
                    <a:solidFill>
                      <a:srgbClr val="FFFF00"/>
                    </a:solidFill>
                  </a:rPr>
                  <a:t>W</a:t>
                </a:r>
                <a:r>
                  <a:rPr lang="el-GR" sz="1600" b="1" dirty="0">
                    <a:solidFill>
                      <a:srgbClr val="FFFF00"/>
                    </a:solidFill>
                  </a:rPr>
                  <a:t>]	</a:t>
                </a:r>
                <a:r>
                  <a:rPr lang="el-GR" sz="1600" dirty="0"/>
                  <a:t>			9.</a:t>
                </a:r>
              </a:p>
            </p:txBody>
          </p:sp>
        </mc:Choice>
        <mc:Fallback xmlns="">
          <p:sp>
            <p:nvSpPr>
              <p:cNvPr id="5" name="4 - TextBox"/>
              <p:cNvSpPr txBox="1">
                <a:spLocks noRot="1" noChangeAspect="1" noMove="1" noResize="1" noEditPoints="1" noAdjustHandles="1" noChangeArrowheads="1" noChangeShapeType="1" noTextEdit="1"/>
              </p:cNvSpPr>
              <p:nvPr/>
            </p:nvSpPr>
            <p:spPr>
              <a:xfrm>
                <a:off x="-32" y="357166"/>
                <a:ext cx="9144032" cy="6640664"/>
              </a:xfrm>
              <a:prstGeom prst="rect">
                <a:avLst/>
              </a:prstGeom>
              <a:blipFill>
                <a:blip r:embed="rId2"/>
                <a:stretch>
                  <a:fillRect l="-400" t="-275" r="-667"/>
                </a:stretch>
              </a:blipFill>
            </p:spPr>
            <p:txBody>
              <a:bodyPr/>
              <a:lstStyle/>
              <a:p>
                <a:r>
                  <a:rPr lang="el-GR">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4357694"/>
            <a:ext cx="9144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 Από τη στιγμή που η επιφάνεια που σαρώνουν τα πτερύγια είναι 2.151 </a:t>
            </a:r>
            <a:r>
              <a:rPr lang="en-US" sz="1600" dirty="0" smtClean="0"/>
              <a:t>m</a:t>
            </a:r>
            <a:r>
              <a:rPr lang="el-GR" sz="1600" baseline="30000" dirty="0" smtClean="0"/>
              <a:t>2</a:t>
            </a:r>
            <a:r>
              <a:rPr lang="el-GR" sz="1600" dirty="0" smtClean="0"/>
              <a:t>, η διάμετρος τους είναι:</a:t>
            </a:r>
          </a:p>
          <a:p>
            <a:r>
              <a:rPr lang="el-GR" sz="1600" dirty="0" smtClean="0"/>
              <a:t> </a:t>
            </a:r>
          </a:p>
          <a:p>
            <a:r>
              <a:rPr lang="en-US" sz="1600" dirty="0" smtClean="0"/>
              <a:t> </a:t>
            </a:r>
            <a:endParaRPr lang="el-GR" sz="1600" dirty="0" smtClean="0"/>
          </a:p>
          <a:p>
            <a:endParaRPr lang="el-GR" sz="1600" dirty="0" smtClean="0"/>
          </a:p>
          <a:p>
            <a:r>
              <a:rPr lang="el-GR" sz="1600" dirty="0" smtClean="0"/>
              <a:t>Η έκταση που απαιτεί μία τέτοια Α/Γ για την εγκατάσταση της, κατά μέσο, όρο είναι (10 </a:t>
            </a:r>
            <a:r>
              <a:rPr lang="en-US" sz="1600" dirty="0" smtClean="0"/>
              <a:t>x</a:t>
            </a:r>
            <a:r>
              <a:rPr lang="el-GR" sz="1600" dirty="0" smtClean="0"/>
              <a:t> 52,3) </a:t>
            </a:r>
            <a:r>
              <a:rPr lang="en-US" sz="1600" dirty="0" smtClean="0"/>
              <a:t>x</a:t>
            </a:r>
            <a:r>
              <a:rPr lang="el-GR" sz="1600" dirty="0" smtClean="0"/>
              <a:t> (3 </a:t>
            </a:r>
            <a:r>
              <a:rPr lang="en-US" sz="1600" dirty="0" smtClean="0"/>
              <a:t>x</a:t>
            </a:r>
            <a:r>
              <a:rPr lang="el-GR" sz="1600" dirty="0" smtClean="0"/>
              <a:t> 52,3) = 82.204 </a:t>
            </a:r>
            <a:r>
              <a:rPr lang="en-US" sz="1600" dirty="0" smtClean="0"/>
              <a:t>m</a:t>
            </a:r>
            <a:r>
              <a:rPr lang="el-GR" sz="1600" baseline="30000" dirty="0" smtClean="0"/>
              <a:t>2</a:t>
            </a:r>
            <a:r>
              <a:rPr lang="el-GR" sz="1600" dirty="0" smtClean="0"/>
              <a:t> = 82,2 στρ. Οπότε το πλήθος των Α/Γ που μπορούν να εγκατασταθούν στις κατηγορίες εκτάσεων της Νότιας Εύβοιας είναι:</a:t>
            </a:r>
          </a:p>
          <a:p>
            <a:r>
              <a:rPr lang="el-GR" sz="800" dirty="0" smtClean="0"/>
              <a:t> </a:t>
            </a:r>
          </a:p>
          <a:p>
            <a:r>
              <a:rPr lang="el-GR" sz="1600" dirty="0" smtClean="0"/>
              <a:t>1</a:t>
            </a:r>
            <a:r>
              <a:rPr lang="el-GR" sz="1600" baseline="30000" dirty="0" smtClean="0"/>
              <a:t>η</a:t>
            </a:r>
            <a:r>
              <a:rPr lang="el-GR" sz="1600" dirty="0" smtClean="0"/>
              <a:t> κατηγορία:	16.000 / 82,2 = 195 		2</a:t>
            </a:r>
            <a:r>
              <a:rPr lang="el-GR" sz="1600" baseline="30000" dirty="0" smtClean="0"/>
              <a:t>η</a:t>
            </a:r>
            <a:r>
              <a:rPr lang="el-GR" sz="1600" dirty="0" smtClean="0"/>
              <a:t> κατηγορία:	26.000 / 82,2 = 316 </a:t>
            </a:r>
          </a:p>
          <a:p>
            <a:r>
              <a:rPr lang="el-GR" sz="1600" dirty="0" smtClean="0"/>
              <a:t>3</a:t>
            </a:r>
            <a:r>
              <a:rPr lang="el-GR" sz="1600" baseline="30000" dirty="0" smtClean="0"/>
              <a:t>η</a:t>
            </a:r>
            <a:r>
              <a:rPr lang="el-GR" sz="1600" dirty="0" smtClean="0"/>
              <a:t> κατηγορία:	44.500 / 82,2 = 541 		4</a:t>
            </a:r>
            <a:r>
              <a:rPr lang="el-GR" sz="1600" baseline="30000" dirty="0" smtClean="0"/>
              <a:t>η</a:t>
            </a:r>
            <a:r>
              <a:rPr lang="el-GR" sz="1600" dirty="0" smtClean="0"/>
              <a:t> κατηγορία:	69.500 / 82,2 = 845 </a:t>
            </a:r>
            <a:endParaRPr lang="el-GR" sz="1600" dirty="0"/>
          </a:p>
        </p:txBody>
      </p:sp>
      <p:sp>
        <p:nvSpPr>
          <p:cNvPr id="9" name="8 - Ορθογώνιο"/>
          <p:cNvSpPr/>
          <p:nvPr/>
        </p:nvSpPr>
        <p:spPr>
          <a:xfrm>
            <a:off x="2571736" y="4643446"/>
            <a:ext cx="257176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graphicFrame>
        <p:nvGraphicFramePr>
          <p:cNvPr id="6" name="5 - Πίνακας"/>
          <p:cNvGraphicFramePr>
            <a:graphicFrameLocks noGrp="1"/>
          </p:cNvGraphicFramePr>
          <p:nvPr/>
        </p:nvGraphicFramePr>
        <p:xfrm>
          <a:off x="0" y="571480"/>
          <a:ext cx="9143998" cy="3657600"/>
        </p:xfrm>
        <a:graphic>
          <a:graphicData uri="http://schemas.openxmlformats.org/drawingml/2006/table">
            <a:tbl>
              <a:tblPr/>
              <a:tblGrid>
                <a:gridCol w="1187532">
                  <a:extLst>
                    <a:ext uri="{9D8B030D-6E8A-4147-A177-3AD203B41FA5}">
                      <a16:colId xmlns:a16="http://schemas.microsoft.com/office/drawing/2014/main" val="20000"/>
                    </a:ext>
                  </a:extLst>
                </a:gridCol>
                <a:gridCol w="1819647">
                  <a:extLst>
                    <a:ext uri="{9D8B030D-6E8A-4147-A177-3AD203B41FA5}">
                      <a16:colId xmlns:a16="http://schemas.microsoft.com/office/drawing/2014/main" val="20001"/>
                    </a:ext>
                  </a:extLst>
                </a:gridCol>
                <a:gridCol w="1187532">
                  <a:extLst>
                    <a:ext uri="{9D8B030D-6E8A-4147-A177-3AD203B41FA5}">
                      <a16:colId xmlns:a16="http://schemas.microsoft.com/office/drawing/2014/main" val="20002"/>
                    </a:ext>
                  </a:extLst>
                </a:gridCol>
                <a:gridCol w="1969324">
                  <a:extLst>
                    <a:ext uri="{9D8B030D-6E8A-4147-A177-3AD203B41FA5}">
                      <a16:colId xmlns:a16="http://schemas.microsoft.com/office/drawing/2014/main" val="20003"/>
                    </a:ext>
                  </a:extLst>
                </a:gridCol>
                <a:gridCol w="1187532">
                  <a:extLst>
                    <a:ext uri="{9D8B030D-6E8A-4147-A177-3AD203B41FA5}">
                      <a16:colId xmlns:a16="http://schemas.microsoft.com/office/drawing/2014/main" val="20004"/>
                    </a:ext>
                  </a:extLst>
                </a:gridCol>
                <a:gridCol w="1792431">
                  <a:extLst>
                    <a:ext uri="{9D8B030D-6E8A-4147-A177-3AD203B41FA5}">
                      <a16:colId xmlns:a16="http://schemas.microsoft.com/office/drawing/2014/main" val="20005"/>
                    </a:ext>
                  </a:extLst>
                </a:gridCol>
              </a:tblGrid>
              <a:tr h="190500">
                <a:tc>
                  <a:txBody>
                    <a:bodyPr/>
                    <a:lstStyle/>
                    <a:p>
                      <a:pPr algn="ctr">
                        <a:spcAft>
                          <a:spcPts val="0"/>
                        </a:spcAft>
                      </a:pPr>
                      <a:r>
                        <a:rPr lang="en-US" sz="1600" b="1" dirty="0" err="1">
                          <a:solidFill>
                            <a:srgbClr val="000000"/>
                          </a:solidFill>
                          <a:latin typeface="Calibri"/>
                          <a:ea typeface="Times New Roman"/>
                          <a:cs typeface="Times New Roman"/>
                        </a:rPr>
                        <a:t>vhi</a:t>
                      </a:r>
                      <a:r>
                        <a:rPr lang="en-US" sz="1600" b="1" dirty="0">
                          <a:solidFill>
                            <a:srgbClr val="000000"/>
                          </a:solidFill>
                          <a:latin typeface="Calibri"/>
                          <a:ea typeface="Times New Roman"/>
                          <a:cs typeface="Times New Roman"/>
                        </a:rPr>
                        <a:t>, m/s</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Pi, kW/m2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Cp, %</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a:t>
                      </a:r>
                      <a:r>
                        <a:rPr lang="en-US" sz="1600" b="1" dirty="0" err="1">
                          <a:solidFill>
                            <a:srgbClr val="000000"/>
                          </a:solidFill>
                          <a:latin typeface="Calibri"/>
                          <a:ea typeface="Times New Roman"/>
                          <a:cs typeface="Times New Roman"/>
                        </a:rPr>
                        <a:t>oi</a:t>
                      </a:r>
                      <a:r>
                        <a:rPr lang="en-US" sz="1600" b="1" dirty="0">
                          <a:solidFill>
                            <a:srgbClr val="000000"/>
                          </a:solidFill>
                          <a:latin typeface="Calibri"/>
                          <a:ea typeface="Times New Roman"/>
                          <a:cs typeface="Times New Roman"/>
                        </a:rPr>
                        <a:t>, kW/m2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A,m2</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Calibri"/>
                          <a:ea typeface="Times New Roman"/>
                          <a:cs typeface="Times New Roman"/>
                        </a:rPr>
                        <a:t>Poi, MW</a:t>
                      </a:r>
                      <a:endParaRPr lang="el-GR" sz="16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r">
                        <a:spcAft>
                          <a:spcPts val="0"/>
                        </a:spcAft>
                      </a:pPr>
                      <a:r>
                        <a:rPr lang="en-US" sz="1600">
                          <a:solidFill>
                            <a:srgbClr val="000000"/>
                          </a:solidFill>
                          <a:latin typeface="Calibri"/>
                          <a:ea typeface="Times New Roman"/>
                          <a:cs typeface="Times New Roman"/>
                        </a:rPr>
                        <a:t>5,7</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381635" algn="r">
                        <a:spcAft>
                          <a:spcPts val="0"/>
                        </a:spcAft>
                      </a:pPr>
                      <a:r>
                        <a:rPr lang="el-GR" sz="1600">
                          <a:solidFill>
                            <a:srgbClr val="000000"/>
                          </a:solidFill>
                          <a:latin typeface="Calibri"/>
                          <a:ea typeface="Times New Roman"/>
                          <a:cs typeface="Times New Roman"/>
                        </a:rPr>
                        <a:t>0,1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91465" algn="r">
                        <a:spcAft>
                          <a:spcPts val="0"/>
                        </a:spcAft>
                      </a:pPr>
                      <a:r>
                        <a:rPr lang="el-GR" sz="1600">
                          <a:solidFill>
                            <a:srgbClr val="000000"/>
                          </a:solidFill>
                          <a:latin typeface="Calibri"/>
                          <a:ea typeface="Times New Roman"/>
                          <a:cs typeface="Times New Roman"/>
                        </a:rPr>
                        <a:t>0,05</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381000" algn="r">
                        <a:spcAft>
                          <a:spcPts val="0"/>
                        </a:spcAft>
                      </a:pPr>
                      <a:r>
                        <a:rPr lang="el-GR" sz="1600">
                          <a:solidFill>
                            <a:srgbClr val="000000"/>
                          </a:solidFill>
                          <a:latin typeface="Calibri"/>
                          <a:ea typeface="Times New Roman"/>
                          <a:cs typeface="Times New Roman"/>
                        </a:rPr>
                        <a:t>0,1</a:t>
                      </a:r>
                      <a:endParaRPr lang="el-GR" sz="16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r">
                        <a:spcAft>
                          <a:spcPts val="0"/>
                        </a:spcAft>
                      </a:pPr>
                      <a:r>
                        <a:rPr lang="en-US"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r">
                        <a:spcAft>
                          <a:spcPts val="0"/>
                        </a:spcAft>
                      </a:pPr>
                      <a:r>
                        <a:rPr lang="en-US"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0,4</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a:spcAft>
                          <a:spcPts val="0"/>
                        </a:spcAft>
                      </a:pPr>
                      <a:r>
                        <a:rPr lang="en-US" sz="1600">
                          <a:solidFill>
                            <a:srgbClr val="000000"/>
                          </a:solidFill>
                          <a:latin typeface="Calibri"/>
                          <a:ea typeface="Times New Roman"/>
                          <a:cs typeface="Times New Roman"/>
                        </a:rPr>
                        <a:t>9,9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0,6</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r">
                        <a:spcAft>
                          <a:spcPts val="0"/>
                        </a:spcAft>
                      </a:pPr>
                      <a:r>
                        <a:rPr lang="en-US" sz="1600">
                          <a:solidFill>
                            <a:srgbClr val="000000"/>
                          </a:solidFill>
                          <a:latin typeface="Calibri"/>
                          <a:ea typeface="Times New Roman"/>
                          <a:cs typeface="Times New Roman"/>
                        </a:rPr>
                        <a:t>11,3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0,9</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0,9</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a:spcAft>
                          <a:spcPts val="0"/>
                        </a:spcAft>
                      </a:pPr>
                      <a:r>
                        <a:rPr lang="en-US" sz="1600">
                          <a:solidFill>
                            <a:srgbClr val="000000"/>
                          </a:solidFill>
                          <a:latin typeface="Calibri"/>
                          <a:ea typeface="Times New Roman"/>
                          <a:cs typeface="Times New Roman"/>
                        </a:rPr>
                        <a:t>12,7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1,3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0,57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1,2</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r">
                        <a:spcAft>
                          <a:spcPts val="0"/>
                        </a:spcAft>
                      </a:pPr>
                      <a:r>
                        <a:rPr lang="en-US" sz="1600">
                          <a:solidFill>
                            <a:srgbClr val="000000"/>
                          </a:solidFill>
                          <a:latin typeface="Calibri"/>
                          <a:ea typeface="Times New Roman"/>
                          <a:cs typeface="Times New Roman"/>
                        </a:rPr>
                        <a:t>14,1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45,0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0,78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1,7</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a:spcAft>
                          <a:spcPts val="0"/>
                        </a:spcAft>
                      </a:pPr>
                      <a:r>
                        <a:rPr lang="en-US" sz="1600">
                          <a:solidFill>
                            <a:srgbClr val="000000"/>
                          </a:solidFill>
                          <a:latin typeface="Calibri"/>
                          <a:ea typeface="Times New Roman"/>
                          <a:cs typeface="Times New Roman"/>
                        </a:rPr>
                        <a:t>15,5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2,3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40,5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a:spcAft>
                          <a:spcPts val="0"/>
                        </a:spcAft>
                      </a:pPr>
                      <a:r>
                        <a:rPr lang="en-US" sz="1600">
                          <a:solidFill>
                            <a:srgbClr val="000000"/>
                          </a:solidFill>
                          <a:latin typeface="Calibri"/>
                          <a:ea typeface="Times New Roman"/>
                          <a:cs typeface="Times New Roman"/>
                        </a:rPr>
                        <a:t>17,0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3,0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31,2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a:spcAft>
                          <a:spcPts val="0"/>
                        </a:spcAft>
                      </a:pPr>
                      <a:r>
                        <a:rPr lang="en-US" sz="1600">
                          <a:solidFill>
                            <a:srgbClr val="000000"/>
                          </a:solidFill>
                          <a:latin typeface="Calibri"/>
                          <a:ea typeface="Times New Roman"/>
                          <a:cs typeface="Times New Roman"/>
                        </a:rPr>
                        <a:t>18,4</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3,8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24,5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r">
                        <a:spcAft>
                          <a:spcPts val="0"/>
                        </a:spcAft>
                      </a:pPr>
                      <a:r>
                        <a:rPr lang="en-US" sz="1600">
                          <a:solidFill>
                            <a:srgbClr val="000000"/>
                          </a:solidFill>
                          <a:latin typeface="Calibri"/>
                          <a:ea typeface="Times New Roman"/>
                          <a:cs typeface="Times New Roman"/>
                        </a:rPr>
                        <a:t>19,8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4,7</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19,6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a:spcAft>
                          <a:spcPts val="0"/>
                        </a:spcAft>
                      </a:pPr>
                      <a:r>
                        <a:rPr lang="en-US" sz="1600">
                          <a:solidFill>
                            <a:srgbClr val="000000"/>
                          </a:solidFill>
                          <a:latin typeface="Calibri"/>
                          <a:ea typeface="Times New Roman"/>
                          <a:cs typeface="Times New Roman"/>
                        </a:rPr>
                        <a:t>21,2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5,8</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16,0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r">
                        <a:spcAft>
                          <a:spcPts val="0"/>
                        </a:spcAft>
                      </a:pPr>
                      <a:r>
                        <a:rPr lang="en-US" sz="1600">
                          <a:solidFill>
                            <a:srgbClr val="000000"/>
                          </a:solidFill>
                          <a:latin typeface="Calibri"/>
                          <a:ea typeface="Times New Roman"/>
                          <a:cs typeface="Times New Roman"/>
                        </a:rPr>
                        <a:t>22,6</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13,2</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a:solidFill>
                            <a:srgbClr val="000000"/>
                          </a:solidFill>
                          <a:latin typeface="Calibri"/>
                          <a:ea typeface="Times New Roman"/>
                          <a:cs typeface="Times New Roman"/>
                        </a:rPr>
                        <a:t>2,0</a:t>
                      </a:r>
                      <a:endParaRPr lang="el-GR"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a:spcAft>
                          <a:spcPts val="0"/>
                        </a:spcAft>
                      </a:pPr>
                      <a:r>
                        <a:rPr lang="en-US" sz="1600">
                          <a:solidFill>
                            <a:srgbClr val="000000"/>
                          </a:solidFill>
                          <a:latin typeface="Calibri"/>
                          <a:ea typeface="Times New Roman"/>
                          <a:cs typeface="Times New Roman"/>
                        </a:rPr>
                        <a:t>24,0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635" algn="r">
                        <a:spcAft>
                          <a:spcPts val="0"/>
                        </a:spcAft>
                      </a:pPr>
                      <a:r>
                        <a:rPr lang="el-GR"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11,0</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291465" algn="r">
                        <a:spcAft>
                          <a:spcPts val="0"/>
                        </a:spcAft>
                      </a:pPr>
                      <a:r>
                        <a:rPr lang="el-GR" sz="1600">
                          <a:solidFill>
                            <a:srgbClr val="000000"/>
                          </a:solidFill>
                          <a:latin typeface="Calibri"/>
                          <a:ea typeface="Times New Roman"/>
                          <a:cs typeface="Times New Roman"/>
                        </a:rPr>
                        <a:t>0,93</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180975" algn="r">
                        <a:spcAft>
                          <a:spcPts val="0"/>
                        </a:spcAft>
                      </a:pPr>
                      <a:r>
                        <a:rPr lang="el-GR" sz="1600">
                          <a:solidFill>
                            <a:srgbClr val="000000"/>
                          </a:solidFill>
                          <a:latin typeface="Calibri"/>
                          <a:ea typeface="Times New Roman"/>
                          <a:cs typeface="Times New Roman"/>
                        </a:rPr>
                        <a:t>2151</a:t>
                      </a:r>
                      <a:endParaRPr lang="el-GR" sz="1600">
                        <a:latin typeface="Calibri"/>
                        <a:ea typeface="Calibri"/>
                        <a:cs typeface="Times New Roman"/>
                      </a:endParaRPr>
                    </a:p>
                  </a:txBody>
                  <a:tcPr marL="68580" marR="68580" marT="0" marB="0" anchor="b">
                    <a:lnL>
                      <a:noFill/>
                    </a:lnL>
                    <a:lnR>
                      <a:noFill/>
                    </a:lnR>
                    <a:lnT>
                      <a:noFill/>
                    </a:lnT>
                    <a:lnB>
                      <a:noFill/>
                    </a:lnB>
                  </a:tcPr>
                </a:tc>
                <a:tc>
                  <a:txBody>
                    <a:bodyPr/>
                    <a:lstStyle/>
                    <a:p>
                      <a:pPr marR="381000" algn="r">
                        <a:spcAft>
                          <a:spcPts val="0"/>
                        </a:spcAft>
                      </a:pPr>
                      <a:r>
                        <a:rPr lang="el-GR" sz="1600" dirty="0">
                          <a:solidFill>
                            <a:srgbClr val="000000"/>
                          </a:solidFill>
                          <a:latin typeface="Calibri"/>
                          <a:ea typeface="Times New Roman"/>
                          <a:cs typeface="Times New Roman"/>
                        </a:rPr>
                        <a:t>2,0</a:t>
                      </a:r>
                      <a:endParaRPr lang="el-GR" sz="1600" dirty="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19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40" y="4719647"/>
            <a:ext cx="1654763" cy="6190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28604"/>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 Η ηλεκτρική ενέργεια που θα παράγει μία Α/Γ εγκατεστημένη σε μία από τις παραπάνω περιοχές, στη διάρκεια ενός έτους θα είναι:</a:t>
            </a:r>
            <a:endParaRPr lang="el-GR" sz="1600" dirty="0"/>
          </a:p>
        </p:txBody>
      </p:sp>
      <p:sp>
        <p:nvSpPr>
          <p:cNvPr id="6" name="5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9 - Πίνακας"/>
          <p:cNvGraphicFramePr>
            <a:graphicFrameLocks noGrp="1"/>
          </p:cNvGraphicFramePr>
          <p:nvPr/>
        </p:nvGraphicFramePr>
        <p:xfrm>
          <a:off x="2" y="1142984"/>
          <a:ext cx="9143998" cy="4145280"/>
        </p:xfrm>
        <a:graphic>
          <a:graphicData uri="http://schemas.openxmlformats.org/drawingml/2006/table">
            <a:tbl>
              <a:tblPr/>
              <a:tblGrid>
                <a:gridCol w="872883">
                  <a:extLst>
                    <a:ext uri="{9D8B030D-6E8A-4147-A177-3AD203B41FA5}">
                      <a16:colId xmlns:a16="http://schemas.microsoft.com/office/drawing/2014/main" val="20000"/>
                    </a:ext>
                  </a:extLst>
                </a:gridCol>
                <a:gridCol w="1061783">
                  <a:extLst>
                    <a:ext uri="{9D8B030D-6E8A-4147-A177-3AD203B41FA5}">
                      <a16:colId xmlns:a16="http://schemas.microsoft.com/office/drawing/2014/main" val="20001"/>
                    </a:ext>
                  </a:extLst>
                </a:gridCol>
                <a:gridCol w="883263">
                  <a:extLst>
                    <a:ext uri="{9D8B030D-6E8A-4147-A177-3AD203B41FA5}">
                      <a16:colId xmlns:a16="http://schemas.microsoft.com/office/drawing/2014/main" val="20002"/>
                    </a:ext>
                  </a:extLst>
                </a:gridCol>
                <a:gridCol w="1029608">
                  <a:extLst>
                    <a:ext uri="{9D8B030D-6E8A-4147-A177-3AD203B41FA5}">
                      <a16:colId xmlns:a16="http://schemas.microsoft.com/office/drawing/2014/main" val="20003"/>
                    </a:ext>
                  </a:extLst>
                </a:gridCol>
                <a:gridCol w="745220">
                  <a:extLst>
                    <a:ext uri="{9D8B030D-6E8A-4147-A177-3AD203B41FA5}">
                      <a16:colId xmlns:a16="http://schemas.microsoft.com/office/drawing/2014/main" val="20004"/>
                    </a:ext>
                  </a:extLst>
                </a:gridCol>
                <a:gridCol w="1020267">
                  <a:extLst>
                    <a:ext uri="{9D8B030D-6E8A-4147-A177-3AD203B41FA5}">
                      <a16:colId xmlns:a16="http://schemas.microsoft.com/office/drawing/2014/main" val="20005"/>
                    </a:ext>
                  </a:extLst>
                </a:gridCol>
                <a:gridCol w="745220">
                  <a:extLst>
                    <a:ext uri="{9D8B030D-6E8A-4147-A177-3AD203B41FA5}">
                      <a16:colId xmlns:a16="http://schemas.microsoft.com/office/drawing/2014/main" val="20006"/>
                    </a:ext>
                  </a:extLst>
                </a:gridCol>
                <a:gridCol w="1020267">
                  <a:extLst>
                    <a:ext uri="{9D8B030D-6E8A-4147-A177-3AD203B41FA5}">
                      <a16:colId xmlns:a16="http://schemas.microsoft.com/office/drawing/2014/main" val="20007"/>
                    </a:ext>
                  </a:extLst>
                </a:gridCol>
                <a:gridCol w="745220">
                  <a:extLst>
                    <a:ext uri="{9D8B030D-6E8A-4147-A177-3AD203B41FA5}">
                      <a16:colId xmlns:a16="http://schemas.microsoft.com/office/drawing/2014/main" val="20008"/>
                    </a:ext>
                  </a:extLst>
                </a:gridCol>
                <a:gridCol w="1020267">
                  <a:extLst>
                    <a:ext uri="{9D8B030D-6E8A-4147-A177-3AD203B41FA5}">
                      <a16:colId xmlns:a16="http://schemas.microsoft.com/office/drawing/2014/main" val="20009"/>
                    </a:ext>
                  </a:extLst>
                </a:gridCol>
              </a:tblGrid>
              <a:tr h="200025">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l-GR" sz="1600">
                          <a:latin typeface="Calibri"/>
                          <a:ea typeface="Calibri"/>
                          <a:cs typeface="Times New Roman"/>
                        </a:rPr>
                        <a:t>1</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2</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3</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spcAft>
                          <a:spcPts val="0"/>
                        </a:spcAft>
                      </a:pPr>
                      <a:r>
                        <a:rPr lang="en-US" sz="1600">
                          <a:latin typeface="Calibri"/>
                          <a:ea typeface="Calibri"/>
                          <a:cs typeface="Times New Roman"/>
                        </a:rPr>
                        <a:t>4</a:t>
                      </a:r>
                      <a:r>
                        <a:rPr lang="el-GR" sz="1600" baseline="30000">
                          <a:latin typeface="Calibri"/>
                          <a:ea typeface="Calibri"/>
                          <a:cs typeface="Times New Roman"/>
                        </a:rPr>
                        <a:t>η</a:t>
                      </a:r>
                      <a:r>
                        <a:rPr lang="el-GR" sz="1600">
                          <a:latin typeface="Calibri"/>
                          <a:ea typeface="Calibri"/>
                          <a:cs typeface="Times New Roman"/>
                        </a:rPr>
                        <a:t> κατηγορία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200025">
                <a:tc>
                  <a:txBody>
                    <a:bodyPr/>
                    <a:lstStyle/>
                    <a:p>
                      <a:pPr algn="ctr">
                        <a:spcAft>
                          <a:spcPts val="0"/>
                        </a:spcAft>
                      </a:pPr>
                      <a:r>
                        <a:rPr lang="en-US" sz="1600">
                          <a:solidFill>
                            <a:srgbClr val="000000"/>
                          </a:solidFill>
                          <a:latin typeface="Calibri"/>
                          <a:ea typeface="Times New Roman"/>
                          <a:cs typeface="Times New Roman"/>
                        </a:rPr>
                        <a:t>vhi, m/s</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Poi, MW</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hi</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Eel, MWh</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a:spcAft>
                          <a:spcPts val="0"/>
                        </a:spcAft>
                      </a:pPr>
                      <a:r>
                        <a:rPr lang="en-US" sz="1600">
                          <a:solidFill>
                            <a:srgbClr val="000000"/>
                          </a:solidFill>
                          <a:latin typeface="Calibri"/>
                          <a:ea typeface="Times New Roman"/>
                          <a:cs typeface="Times New Roman"/>
                        </a:rPr>
                        <a:t>5,7</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0,1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0,0444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35,4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0,0505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40,2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0,0590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46,9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Times New Roman"/>
                          <a:cs typeface="Times New Roman"/>
                        </a:rPr>
                        <a:t>0,0682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54,3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ctr">
                        <a:spcAft>
                          <a:spcPts val="0"/>
                        </a:spcAft>
                      </a:pPr>
                      <a:r>
                        <a:rPr lang="en-US" sz="1600">
                          <a:solidFill>
                            <a:srgbClr val="000000"/>
                          </a:solidFill>
                          <a:latin typeface="Calibri"/>
                          <a:ea typeface="Times New Roman"/>
                          <a:cs typeface="Times New Roman"/>
                        </a:rPr>
                        <a:t>7,1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0,0526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81,8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0,0593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92,2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0,0683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106,2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0,0779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121,1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a:txBody>
                    <a:bodyPr/>
                    <a:lstStyle/>
                    <a:p>
                      <a:pPr algn="ctr">
                        <a:spcAft>
                          <a:spcPts val="0"/>
                        </a:spcAft>
                      </a:pPr>
                      <a:r>
                        <a:rPr lang="en-US" sz="1600">
                          <a:solidFill>
                            <a:srgbClr val="000000"/>
                          </a:solidFill>
                          <a:latin typeface="Calibri"/>
                          <a:ea typeface="Times New Roman"/>
                          <a:cs typeface="Times New Roman"/>
                        </a:rPr>
                        <a:t>8,5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158,6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0,0658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176,8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0,0747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200,8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0,0837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225,0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0500">
                <a:tc>
                  <a:txBody>
                    <a:bodyPr/>
                    <a:lstStyle/>
                    <a:p>
                      <a:pPr algn="ctr">
                        <a:spcAft>
                          <a:spcPts val="0"/>
                        </a:spcAft>
                      </a:pPr>
                      <a:r>
                        <a:rPr lang="en-US" sz="1600">
                          <a:solidFill>
                            <a:srgbClr val="000000"/>
                          </a:solidFill>
                          <a:latin typeface="Calibri"/>
                          <a:ea typeface="Times New Roman"/>
                          <a:cs typeface="Times New Roman"/>
                        </a:rPr>
                        <a:t>9,9</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0,0635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271,0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298,7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0,0781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333,3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0,0858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366,0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0500">
                <a:tc>
                  <a:txBody>
                    <a:bodyPr/>
                    <a:lstStyle/>
                    <a:p>
                      <a:pPr algn="ctr">
                        <a:spcAft>
                          <a:spcPts val="0"/>
                        </a:spcAft>
                      </a:pPr>
                      <a:r>
                        <a:rPr lang="en-US" sz="1600">
                          <a:solidFill>
                            <a:srgbClr val="000000"/>
                          </a:solidFill>
                          <a:latin typeface="Calibri"/>
                          <a:ea typeface="Times New Roman"/>
                          <a:cs typeface="Times New Roman"/>
                        </a:rPr>
                        <a:t>11,3</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0,9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421,7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458,7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0,0787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501,1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0,0844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537,4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0500">
                <a:tc>
                  <a:txBody>
                    <a:bodyPr/>
                    <a:lstStyle/>
                    <a:p>
                      <a:pPr algn="ctr">
                        <a:spcAft>
                          <a:spcPts val="0"/>
                        </a:spcAft>
                      </a:pPr>
                      <a:r>
                        <a:rPr lang="en-US" sz="1600">
                          <a:solidFill>
                            <a:srgbClr val="000000"/>
                          </a:solidFill>
                          <a:latin typeface="Calibri"/>
                          <a:ea typeface="Times New Roman"/>
                          <a:cs typeface="Times New Roman"/>
                        </a:rPr>
                        <a:t>12,7</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0,0671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608,6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0,0718</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651,2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0,0767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695,4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0,0801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726,3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0500">
                <a:tc>
                  <a:txBody>
                    <a:bodyPr/>
                    <a:lstStyle/>
                    <a:p>
                      <a:pPr algn="ctr">
                        <a:spcAft>
                          <a:spcPts val="0"/>
                        </a:spcAft>
                      </a:pPr>
                      <a:r>
                        <a:rPr lang="en-US" sz="1600">
                          <a:solidFill>
                            <a:srgbClr val="000000"/>
                          </a:solidFill>
                          <a:latin typeface="Calibri"/>
                          <a:ea typeface="Times New Roman"/>
                          <a:cs typeface="Times New Roman"/>
                        </a:rPr>
                        <a:t>14,1</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1,7</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826,1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0,0697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867,2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0,0726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902,9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0,0736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915,4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0500">
                <a:tc>
                  <a:txBody>
                    <a:bodyPr/>
                    <a:lstStyle/>
                    <a:p>
                      <a:pPr algn="ctr">
                        <a:spcAft>
                          <a:spcPts val="0"/>
                        </a:spcAft>
                      </a:pPr>
                      <a:r>
                        <a:rPr lang="en-US" sz="1600">
                          <a:solidFill>
                            <a:srgbClr val="000000"/>
                          </a:solidFill>
                          <a:latin typeface="Calibri"/>
                          <a:ea typeface="Times New Roman"/>
                          <a:cs typeface="Times New Roman"/>
                        </a:rPr>
                        <a:t>15,5</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0,0642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956,1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984,4</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0,0669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995,9</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0,0656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977,0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0500">
                <a:tc>
                  <a:txBody>
                    <a:bodyPr/>
                    <a:lstStyle/>
                    <a:p>
                      <a:pPr algn="ctr">
                        <a:spcAft>
                          <a:spcPts val="0"/>
                        </a:spcAft>
                      </a:pPr>
                      <a:r>
                        <a:rPr lang="en-US" sz="1600">
                          <a:solidFill>
                            <a:srgbClr val="000000"/>
                          </a:solidFill>
                          <a:latin typeface="Calibri"/>
                          <a:ea typeface="Times New Roman"/>
                          <a:cs typeface="Times New Roman"/>
                        </a:rPr>
                        <a:t>17,0</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907,1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0,0613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913,1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0,0601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895,0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0,0569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847,0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0500">
                <a:tc>
                  <a:txBody>
                    <a:bodyPr/>
                    <a:lstStyle/>
                    <a:p>
                      <a:pPr algn="ctr">
                        <a:spcAft>
                          <a:spcPts val="0"/>
                        </a:spcAft>
                      </a:pPr>
                      <a:r>
                        <a:rPr lang="en-US" sz="1600">
                          <a:solidFill>
                            <a:srgbClr val="000000"/>
                          </a:solidFill>
                          <a:latin typeface="Calibri"/>
                          <a:ea typeface="Times New Roman"/>
                          <a:cs typeface="Times New Roman"/>
                        </a:rPr>
                        <a:t>18,4</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0,0566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843,1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0,0556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828,2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0,0527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785,3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0,0480</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714,6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0500">
                <a:tc>
                  <a:txBody>
                    <a:bodyPr/>
                    <a:lstStyle/>
                    <a:p>
                      <a:pPr algn="ctr">
                        <a:spcAft>
                          <a:spcPts val="0"/>
                        </a:spcAft>
                      </a:pPr>
                      <a:r>
                        <a:rPr lang="en-US" sz="1600">
                          <a:solidFill>
                            <a:srgbClr val="000000"/>
                          </a:solidFill>
                          <a:latin typeface="Calibri"/>
                          <a:ea typeface="Times New Roman"/>
                          <a:cs typeface="Times New Roman"/>
                        </a:rPr>
                        <a:t>19,8</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0,0516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768,6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0,0495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737,3</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0,0452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673,5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0,0394</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587,5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90500">
                <a:tc>
                  <a:txBody>
                    <a:bodyPr/>
                    <a:lstStyle/>
                    <a:p>
                      <a:pPr algn="ctr">
                        <a:spcAft>
                          <a:spcPts val="0"/>
                        </a:spcAft>
                      </a:pPr>
                      <a:r>
                        <a:rPr lang="en-US" sz="1600">
                          <a:solidFill>
                            <a:srgbClr val="000000"/>
                          </a:solidFill>
                          <a:latin typeface="Calibri"/>
                          <a:ea typeface="Times New Roman"/>
                          <a:cs typeface="Times New Roman"/>
                        </a:rPr>
                        <a:t>21,2</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0,0463</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689,6</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0,0432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643,5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0,0379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565,0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0,0316</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471,0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0500">
                <a:tc>
                  <a:txBody>
                    <a:bodyPr/>
                    <a:lstStyle/>
                    <a:p>
                      <a:pPr algn="ctr">
                        <a:spcAft>
                          <a:spcPts val="0"/>
                        </a:spcAft>
                      </a:pPr>
                      <a:r>
                        <a:rPr lang="en-US" sz="1600">
                          <a:solidFill>
                            <a:srgbClr val="000000"/>
                          </a:solidFill>
                          <a:latin typeface="Calibri"/>
                          <a:ea typeface="Times New Roman"/>
                          <a:cs typeface="Times New Roman"/>
                        </a:rPr>
                        <a:t>22,6</a:t>
                      </a:r>
                      <a:endParaRPr lang="el-GR" sz="1600">
                        <a:latin typeface="Calibri"/>
                        <a:ea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0,0409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609,2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551,1</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0,0312</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464,0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solidFill>
                            <a:srgbClr val="000000"/>
                          </a:solidFill>
                          <a:latin typeface="Calibri"/>
                          <a:ea typeface="Times New Roman"/>
                          <a:cs typeface="Times New Roman"/>
                        </a:rPr>
                        <a:t>0,0247</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solidFill>
                            <a:srgbClr val="000000"/>
                          </a:solidFill>
                          <a:latin typeface="Calibri"/>
                          <a:ea typeface="Calibri"/>
                          <a:cs typeface="Times New Roman"/>
                        </a:rPr>
                        <a:t>368,5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0500">
                <a:tc>
                  <a:txBody>
                    <a:bodyPr/>
                    <a:lstStyle/>
                    <a:p>
                      <a:pPr algn="ctr">
                        <a:spcAft>
                          <a:spcPts val="0"/>
                        </a:spcAft>
                      </a:pPr>
                      <a:r>
                        <a:rPr lang="en-US" sz="1600">
                          <a:solidFill>
                            <a:srgbClr val="000000"/>
                          </a:solidFill>
                          <a:latin typeface="Calibri"/>
                          <a:ea typeface="Times New Roman"/>
                          <a:cs typeface="Times New Roman"/>
                        </a:rPr>
                        <a:t>24,0</a:t>
                      </a:r>
                      <a:endParaRPr lang="el-GR" sz="160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2,0</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0,0355</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528,8</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0,0311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463,2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0,0251</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373,2</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Times New Roman"/>
                          <a:cs typeface="Times New Roman"/>
                        </a:rPr>
                        <a:t>0,0189</a:t>
                      </a:r>
                      <a:endParaRPr lang="el-G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Calibri"/>
                          <a:ea typeface="Calibri"/>
                          <a:cs typeface="Times New Roman"/>
                        </a:rPr>
                        <a:t>281,5</a:t>
                      </a:r>
                      <a:endParaRPr lang="el-GR" sz="16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0025">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l-GR" sz="16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7705,6</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7705,8</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solidFill>
                            <a:srgbClr val="000000"/>
                          </a:solidFill>
                          <a:latin typeface="Calibri"/>
                          <a:ea typeface="Calibri"/>
                          <a:cs typeface="Times New Roman"/>
                        </a:rPr>
                        <a:t>7538,6</a:t>
                      </a:r>
                      <a:endParaRPr lang="el-GR" sz="16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l-GR" sz="1600">
                        <a:solidFill>
                          <a:srgbClr val="000000"/>
                        </a:solidFill>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dirty="0">
                          <a:solidFill>
                            <a:srgbClr val="000000"/>
                          </a:solidFill>
                          <a:latin typeface="Calibri"/>
                          <a:ea typeface="Calibri"/>
                          <a:cs typeface="Times New Roman"/>
                        </a:rPr>
                        <a:t>7192,5</a:t>
                      </a:r>
                      <a:endParaRPr lang="el-GR" sz="16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sp>
        <p:nvSpPr>
          <p:cNvPr id="44033" name="Rectangle 1"/>
          <p:cNvSpPr>
            <a:spLocks noChangeArrowheads="1"/>
          </p:cNvSpPr>
          <p:nvPr/>
        </p:nvSpPr>
        <p:spPr bwMode="auto">
          <a:xfrm>
            <a:off x="0" y="557214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Από τα παραπάνω αποτελέσματα φαίνεται ότι οι συγκεκριμένες Α/Γ είναι περισσότερο κατάλληλες στην κατηγορία πεδίων 2, με μέση ταχύτητα ανέμου 10,7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Αυτό συμβαίνει γιατί η κατανομή ταχυτήτων του ανέμου είναι μετατοπισμένη προς χαμηλότερες τιμές, σε σχέση το πεδίο 1, στην περιοχή δηλαδή που η Α/Γ είναι σε θέση να εκμεταλλευτεί τον άνεμο.</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2860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smtClean="0"/>
              <a:t>Έτσι, η συνολική ετήσια ηλεκτροπαραγωγή σε κάθε κατηγορία πεδίων θα είναι:</a:t>
            </a:r>
          </a:p>
          <a:p>
            <a:r>
              <a:rPr lang="el-GR" sz="800" dirty="0" smtClean="0"/>
              <a:t> </a:t>
            </a:r>
          </a:p>
          <a:p>
            <a:r>
              <a:rPr lang="el-GR" sz="1600" dirty="0" smtClean="0"/>
              <a:t>1</a:t>
            </a:r>
            <a:r>
              <a:rPr lang="el-GR" sz="1600" baseline="30000" dirty="0" smtClean="0"/>
              <a:t>η</a:t>
            </a:r>
            <a:r>
              <a:rPr lang="el-GR" sz="1600" dirty="0" smtClean="0"/>
              <a:t> κατηγορία:	7.705,6 </a:t>
            </a:r>
            <a:r>
              <a:rPr lang="en-US" sz="1600" dirty="0" err="1" smtClean="0"/>
              <a:t>MWh</a:t>
            </a:r>
            <a:r>
              <a:rPr lang="el-GR" sz="1600" dirty="0" smtClean="0"/>
              <a:t>/έτος/ΑΓ </a:t>
            </a:r>
            <a:r>
              <a:rPr lang="en-US" sz="1600" dirty="0" smtClean="0"/>
              <a:t>x </a:t>
            </a:r>
            <a:r>
              <a:rPr lang="el-GR" sz="1600" dirty="0" smtClean="0"/>
              <a:t>195 </a:t>
            </a:r>
            <a:r>
              <a:rPr lang="en-US" sz="1600" dirty="0" smtClean="0"/>
              <a:t>A</a:t>
            </a:r>
            <a:r>
              <a:rPr lang="el-GR" sz="1600" dirty="0" smtClean="0"/>
              <a:t>Γ =  1.502,6 </a:t>
            </a:r>
            <a:r>
              <a:rPr lang="en-US" sz="1600" dirty="0" err="1" smtClean="0"/>
              <a:t>GWh</a:t>
            </a:r>
            <a:r>
              <a:rPr lang="el-GR" sz="1600" dirty="0" smtClean="0"/>
              <a:t>/έτος</a:t>
            </a:r>
          </a:p>
          <a:p>
            <a:r>
              <a:rPr lang="el-GR" sz="1600" dirty="0" smtClean="0"/>
              <a:t>2</a:t>
            </a:r>
            <a:r>
              <a:rPr lang="el-GR" sz="1600" baseline="30000" dirty="0" smtClean="0"/>
              <a:t>η</a:t>
            </a:r>
            <a:r>
              <a:rPr lang="el-GR" sz="1600" dirty="0" smtClean="0"/>
              <a:t> κατηγορία:	7.705,8 </a:t>
            </a:r>
            <a:r>
              <a:rPr lang="en-US" sz="1600" dirty="0" err="1" smtClean="0"/>
              <a:t>MWh</a:t>
            </a:r>
            <a:r>
              <a:rPr lang="el-GR" sz="1600" dirty="0" smtClean="0"/>
              <a:t>/έτος/ΑΓ </a:t>
            </a:r>
            <a:r>
              <a:rPr lang="en-US" sz="1600" dirty="0" smtClean="0"/>
              <a:t>x </a:t>
            </a:r>
            <a:r>
              <a:rPr lang="el-GR" sz="1600" dirty="0" smtClean="0"/>
              <a:t>316 </a:t>
            </a:r>
            <a:r>
              <a:rPr lang="en-US" sz="1600" dirty="0" smtClean="0"/>
              <a:t>A</a:t>
            </a:r>
            <a:r>
              <a:rPr lang="el-GR" sz="1600" dirty="0" smtClean="0"/>
              <a:t>Γ =  2.435,0 </a:t>
            </a:r>
            <a:r>
              <a:rPr lang="en-US" sz="1600" dirty="0" err="1" smtClean="0"/>
              <a:t>GWh</a:t>
            </a:r>
            <a:r>
              <a:rPr lang="el-GR" sz="1600" dirty="0" smtClean="0"/>
              <a:t>/έτος</a:t>
            </a:r>
          </a:p>
          <a:p>
            <a:r>
              <a:rPr lang="el-GR" sz="1600" dirty="0" smtClean="0"/>
              <a:t>3</a:t>
            </a:r>
            <a:r>
              <a:rPr lang="el-GR" sz="1600" baseline="30000" dirty="0" smtClean="0"/>
              <a:t>η</a:t>
            </a:r>
            <a:r>
              <a:rPr lang="el-GR" sz="1600" dirty="0" smtClean="0"/>
              <a:t> κατηγορία:	7.538,6 </a:t>
            </a:r>
            <a:r>
              <a:rPr lang="en-US" sz="1600" dirty="0" err="1" smtClean="0"/>
              <a:t>MWh</a:t>
            </a:r>
            <a:r>
              <a:rPr lang="el-GR" sz="1600" dirty="0" smtClean="0"/>
              <a:t>/έτος/ΑΓ </a:t>
            </a:r>
            <a:r>
              <a:rPr lang="en-US" sz="1600" dirty="0" smtClean="0"/>
              <a:t>x </a:t>
            </a:r>
            <a:r>
              <a:rPr lang="el-GR" sz="1600" dirty="0" smtClean="0"/>
              <a:t>541 </a:t>
            </a:r>
            <a:r>
              <a:rPr lang="en-US" sz="1600" dirty="0" smtClean="0"/>
              <a:t>A</a:t>
            </a:r>
            <a:r>
              <a:rPr lang="el-GR" sz="1600" dirty="0" smtClean="0"/>
              <a:t>Γ =  4.078,4 </a:t>
            </a:r>
            <a:r>
              <a:rPr lang="en-US" sz="1600" dirty="0" err="1" smtClean="0"/>
              <a:t>GWh</a:t>
            </a:r>
            <a:r>
              <a:rPr lang="el-GR" sz="1600" dirty="0" smtClean="0"/>
              <a:t>/έτος</a:t>
            </a:r>
          </a:p>
          <a:p>
            <a:r>
              <a:rPr lang="el-GR" sz="1600" dirty="0" smtClean="0"/>
              <a:t>4</a:t>
            </a:r>
            <a:r>
              <a:rPr lang="el-GR" sz="1600" baseline="30000" dirty="0" smtClean="0"/>
              <a:t>η</a:t>
            </a:r>
            <a:r>
              <a:rPr lang="el-GR" sz="1600" dirty="0" smtClean="0"/>
              <a:t> κατηγορία:	7.182,5 </a:t>
            </a:r>
            <a:r>
              <a:rPr lang="en-US" sz="1600" dirty="0" err="1" smtClean="0"/>
              <a:t>MWh</a:t>
            </a:r>
            <a:r>
              <a:rPr lang="el-GR" sz="1600" dirty="0" smtClean="0"/>
              <a:t>/έτος/ΑΓ </a:t>
            </a:r>
            <a:r>
              <a:rPr lang="en-US" sz="1600" dirty="0" smtClean="0"/>
              <a:t>x </a:t>
            </a:r>
            <a:r>
              <a:rPr lang="el-GR" sz="1600" dirty="0" smtClean="0"/>
              <a:t>845 </a:t>
            </a:r>
            <a:r>
              <a:rPr lang="en-US" sz="1600" dirty="0" smtClean="0"/>
              <a:t>A</a:t>
            </a:r>
            <a:r>
              <a:rPr lang="el-GR" sz="1600" dirty="0" smtClean="0"/>
              <a:t>Γ =  </a:t>
            </a:r>
            <a:r>
              <a:rPr lang="el-GR" sz="1600" u="sng" dirty="0" smtClean="0"/>
              <a:t>6.077,6 </a:t>
            </a:r>
            <a:r>
              <a:rPr lang="en-US" sz="1600" u="sng" dirty="0" err="1" smtClean="0"/>
              <a:t>GWh</a:t>
            </a:r>
            <a:r>
              <a:rPr lang="el-GR" sz="1600" u="sng" dirty="0" smtClean="0"/>
              <a:t>/έτος</a:t>
            </a:r>
            <a:endParaRPr lang="el-GR" sz="1600" dirty="0" smtClean="0"/>
          </a:p>
          <a:p>
            <a:r>
              <a:rPr lang="el-GR" sz="1600" dirty="0" smtClean="0"/>
              <a:t>					14.093,7 </a:t>
            </a:r>
            <a:r>
              <a:rPr lang="en-US" sz="1600" dirty="0" err="1" smtClean="0"/>
              <a:t>GWh</a:t>
            </a:r>
            <a:r>
              <a:rPr lang="el-GR" sz="1600" dirty="0" smtClean="0"/>
              <a:t>/έτος</a:t>
            </a:r>
          </a:p>
          <a:p>
            <a:r>
              <a:rPr lang="el-GR" sz="800" dirty="0" smtClean="0"/>
              <a:t> </a:t>
            </a:r>
          </a:p>
          <a:p>
            <a:r>
              <a:rPr lang="el-GR" sz="1600" dirty="0" smtClean="0"/>
              <a:t>Το κόστος εγκατάστασης των Α/Γ, στα παραπάνω πεδία είναι:</a:t>
            </a:r>
          </a:p>
          <a:p>
            <a:r>
              <a:rPr lang="el-GR" sz="800" dirty="0" smtClean="0"/>
              <a:t> </a:t>
            </a:r>
          </a:p>
          <a:p>
            <a:r>
              <a:rPr lang="el-GR" sz="1600" dirty="0" smtClean="0"/>
              <a:t>Ειδικό κόστος Α/Γ:		  		</a:t>
            </a:r>
          </a:p>
          <a:p>
            <a:r>
              <a:rPr lang="el-GR" sz="1600" dirty="0" smtClean="0"/>
              <a:t> </a:t>
            </a:r>
          </a:p>
          <a:p>
            <a:r>
              <a:rPr lang="el-GR" sz="1600" dirty="0" smtClean="0"/>
              <a:t>Ειδικό ολικό κόστος Α/Γ:	</a:t>
            </a:r>
            <a:r>
              <a:rPr lang="el-GR" sz="1600" dirty="0" err="1" smtClean="0"/>
              <a:t>κ</a:t>
            </a:r>
            <a:r>
              <a:rPr lang="el-GR" sz="1600" baseline="-25000" dirty="0" err="1" smtClean="0"/>
              <a:t>ΑΓ,ολ</a:t>
            </a:r>
            <a:r>
              <a:rPr lang="el-GR" sz="1600" baseline="-25000" dirty="0" smtClean="0"/>
              <a:t>.</a:t>
            </a:r>
            <a:r>
              <a:rPr lang="el-GR" sz="1600" dirty="0" smtClean="0"/>
              <a:t> = 740,4 </a:t>
            </a:r>
            <a:r>
              <a:rPr lang="en-US" sz="1600" dirty="0" smtClean="0"/>
              <a:t>x</a:t>
            </a:r>
            <a:r>
              <a:rPr lang="el-GR" sz="1600" dirty="0" smtClean="0"/>
              <a:t> 3,971 </a:t>
            </a:r>
            <a:r>
              <a:rPr lang="en-US" sz="1600" dirty="0" smtClean="0"/>
              <a:t>x </a:t>
            </a:r>
            <a:r>
              <a:rPr lang="el-GR" sz="1600" dirty="0" smtClean="0"/>
              <a:t>2.000</a:t>
            </a:r>
            <a:r>
              <a:rPr lang="el-GR" sz="1600" baseline="30000" dirty="0" smtClean="0"/>
              <a:t>-0,14</a:t>
            </a:r>
            <a:r>
              <a:rPr lang="el-GR" sz="1600" dirty="0" smtClean="0"/>
              <a:t>  = 1.014,4 €/</a:t>
            </a:r>
            <a:r>
              <a:rPr lang="en-US" sz="1600" dirty="0" smtClean="0"/>
              <a:t>kW</a:t>
            </a:r>
            <a:endParaRPr lang="el-GR" sz="1600" dirty="0" smtClean="0"/>
          </a:p>
          <a:p>
            <a:r>
              <a:rPr lang="el-GR" sz="800" dirty="0" smtClean="0"/>
              <a:t> </a:t>
            </a:r>
          </a:p>
          <a:p>
            <a:r>
              <a:rPr lang="el-GR" sz="1600" dirty="0" smtClean="0"/>
              <a:t>Ολικό κόστος Α/Γ:		</a:t>
            </a:r>
            <a:r>
              <a:rPr lang="el-GR" sz="1600" dirty="0" err="1" smtClean="0"/>
              <a:t>Κ</a:t>
            </a:r>
            <a:r>
              <a:rPr lang="el-GR" sz="1600" baseline="-25000" dirty="0" err="1" smtClean="0"/>
              <a:t>ΑΓ,ολ</a:t>
            </a:r>
            <a:r>
              <a:rPr lang="el-GR" sz="1600" baseline="-25000" dirty="0" smtClean="0"/>
              <a:t>.</a:t>
            </a:r>
            <a:r>
              <a:rPr lang="el-GR" sz="1600" dirty="0" smtClean="0"/>
              <a:t> = 1.014,4 </a:t>
            </a:r>
            <a:r>
              <a:rPr lang="en-US" sz="1600" dirty="0" smtClean="0"/>
              <a:t>x </a:t>
            </a:r>
            <a:r>
              <a:rPr lang="el-GR" sz="1600" dirty="0" smtClean="0"/>
              <a:t>2.000 = 2,03 εκ. €</a:t>
            </a:r>
          </a:p>
          <a:p>
            <a:r>
              <a:rPr lang="el-GR" sz="800" dirty="0" smtClean="0"/>
              <a:t> </a:t>
            </a:r>
          </a:p>
          <a:p>
            <a:r>
              <a:rPr lang="el-GR" sz="1600" dirty="0" smtClean="0"/>
              <a:t>Αρχικό κόστος αιολικού πάρκου:		1</a:t>
            </a:r>
            <a:r>
              <a:rPr lang="el-GR" sz="1600" baseline="30000" dirty="0" smtClean="0"/>
              <a:t>η</a:t>
            </a:r>
            <a:r>
              <a:rPr lang="el-GR" sz="1600" dirty="0" smtClean="0"/>
              <a:t> περιοχή	Κ</a:t>
            </a:r>
            <a:r>
              <a:rPr lang="el-GR" sz="1600" baseline="-25000" dirty="0" smtClean="0"/>
              <a:t>ΑΠ</a:t>
            </a:r>
            <a:r>
              <a:rPr lang="el-GR" sz="1600" dirty="0" smtClean="0"/>
              <a:t> = 195 </a:t>
            </a:r>
            <a:r>
              <a:rPr lang="en-US" sz="1600" dirty="0" smtClean="0"/>
              <a:t>x </a:t>
            </a:r>
            <a:r>
              <a:rPr lang="el-GR" sz="1600" dirty="0" smtClean="0"/>
              <a:t>2,03 = 	396 εκ. €</a:t>
            </a:r>
          </a:p>
          <a:p>
            <a:r>
              <a:rPr lang="el-GR" sz="1600" dirty="0" smtClean="0"/>
              <a:t>				2</a:t>
            </a:r>
            <a:r>
              <a:rPr lang="el-GR" sz="1600" baseline="30000" dirty="0" smtClean="0"/>
              <a:t>η</a:t>
            </a:r>
            <a:r>
              <a:rPr lang="el-GR" sz="1600" dirty="0" smtClean="0"/>
              <a:t> περιοχή	Κ</a:t>
            </a:r>
            <a:r>
              <a:rPr lang="el-GR" sz="1600" baseline="-25000" dirty="0" smtClean="0"/>
              <a:t>ΑΠ</a:t>
            </a:r>
            <a:r>
              <a:rPr lang="el-GR" sz="1600" dirty="0" smtClean="0"/>
              <a:t> = 316 </a:t>
            </a:r>
            <a:r>
              <a:rPr lang="en-US" sz="1600" dirty="0" smtClean="0"/>
              <a:t>x</a:t>
            </a:r>
            <a:r>
              <a:rPr lang="el-GR" sz="1600" dirty="0" smtClean="0"/>
              <a:t> 2,03 = 	641 εκ. €</a:t>
            </a:r>
          </a:p>
          <a:p>
            <a:r>
              <a:rPr lang="el-GR" sz="1600" dirty="0" smtClean="0"/>
              <a:t>				3</a:t>
            </a:r>
            <a:r>
              <a:rPr lang="el-GR" sz="1600" baseline="30000" dirty="0" smtClean="0"/>
              <a:t>η</a:t>
            </a:r>
            <a:r>
              <a:rPr lang="el-GR" sz="1600" dirty="0" smtClean="0"/>
              <a:t> περιοχή	Κ</a:t>
            </a:r>
            <a:r>
              <a:rPr lang="el-GR" sz="1600" baseline="-25000" dirty="0" smtClean="0"/>
              <a:t>ΑΠ</a:t>
            </a:r>
            <a:r>
              <a:rPr lang="el-GR" sz="1600" dirty="0" smtClean="0"/>
              <a:t> = 541 </a:t>
            </a:r>
            <a:r>
              <a:rPr lang="en-US" sz="1600" dirty="0" smtClean="0"/>
              <a:t>x</a:t>
            </a:r>
            <a:r>
              <a:rPr lang="el-GR" sz="1600" dirty="0" smtClean="0"/>
              <a:t> 2,03 = 	1,10 δις €</a:t>
            </a:r>
          </a:p>
          <a:p>
            <a:r>
              <a:rPr lang="el-GR" sz="1600" dirty="0" smtClean="0"/>
              <a:t>				4</a:t>
            </a:r>
            <a:r>
              <a:rPr lang="el-GR" sz="1600" baseline="30000" dirty="0" smtClean="0"/>
              <a:t>η</a:t>
            </a:r>
            <a:r>
              <a:rPr lang="el-GR" sz="1600" dirty="0" smtClean="0"/>
              <a:t> περιοχή	Κ</a:t>
            </a:r>
            <a:r>
              <a:rPr lang="el-GR" sz="1600" baseline="-25000" dirty="0" smtClean="0"/>
              <a:t>ΑΠ</a:t>
            </a:r>
            <a:r>
              <a:rPr lang="el-GR" sz="1600" dirty="0" smtClean="0"/>
              <a:t> = 845 </a:t>
            </a:r>
            <a:r>
              <a:rPr lang="en-US" sz="1600" dirty="0" smtClean="0"/>
              <a:t>x</a:t>
            </a:r>
            <a:r>
              <a:rPr lang="el-GR" sz="1600" dirty="0" smtClean="0"/>
              <a:t> 2,03 = 	</a:t>
            </a:r>
            <a:r>
              <a:rPr lang="el-GR" sz="1600" u="sng" dirty="0" smtClean="0"/>
              <a:t>1,72 δις €</a:t>
            </a:r>
            <a:endParaRPr lang="el-GR" sz="1600" dirty="0" smtClean="0"/>
          </a:p>
          <a:p>
            <a:r>
              <a:rPr lang="el-GR" sz="1600" dirty="0" smtClean="0"/>
              <a:t>							3,85 δις €</a:t>
            </a:r>
          </a:p>
          <a:p>
            <a:r>
              <a:rPr lang="el-GR" sz="800" dirty="0" smtClean="0"/>
              <a:t> </a:t>
            </a:r>
          </a:p>
          <a:p>
            <a:r>
              <a:rPr lang="el-GR" sz="1600" dirty="0" smtClean="0"/>
              <a:t>Τέλος, η τιμή διάθεσης της ηλεκτρικής </a:t>
            </a:r>
            <a:r>
              <a:rPr lang="en-US" sz="1600" dirty="0" err="1" smtClean="0"/>
              <a:t>MWh</a:t>
            </a:r>
            <a:r>
              <a:rPr lang="el-GR" sz="1600" dirty="0" smtClean="0"/>
              <a:t>, προκειμένου η αρχική να αποσβεστεί σε 10 έτη είναι:</a:t>
            </a:r>
          </a:p>
          <a:p>
            <a:r>
              <a:rPr lang="el-GR" sz="800" dirty="0" smtClean="0"/>
              <a:t> </a:t>
            </a:r>
          </a:p>
          <a:p>
            <a:r>
              <a:rPr lang="el-GR" sz="1600" dirty="0" smtClean="0"/>
              <a:t>1</a:t>
            </a:r>
            <a:r>
              <a:rPr lang="el-GR" sz="1600" baseline="30000" dirty="0" smtClean="0"/>
              <a:t>η</a:t>
            </a:r>
            <a:r>
              <a:rPr lang="el-GR" sz="1600" dirty="0" smtClean="0"/>
              <a:t> περιοχή	396 εκ. € / (1.502,6 </a:t>
            </a:r>
            <a:r>
              <a:rPr lang="en-US" sz="1600" dirty="0" err="1" smtClean="0"/>
              <a:t>GWh</a:t>
            </a:r>
            <a:r>
              <a:rPr lang="el-GR" sz="1600" dirty="0" smtClean="0"/>
              <a:t>/έτος </a:t>
            </a:r>
            <a:r>
              <a:rPr lang="en-US" sz="1600" dirty="0" smtClean="0"/>
              <a:t>x</a:t>
            </a:r>
            <a:r>
              <a:rPr lang="el-GR" sz="1600" dirty="0" smtClean="0"/>
              <a:t> 10) </a:t>
            </a:r>
            <a:r>
              <a:rPr lang="en-US" sz="1600" dirty="0" err="1" smtClean="0"/>
              <a:t>GWh</a:t>
            </a:r>
            <a:r>
              <a:rPr lang="el-GR" sz="1600" dirty="0" smtClean="0"/>
              <a:t> = 26,3 € </a:t>
            </a:r>
          </a:p>
          <a:p>
            <a:r>
              <a:rPr lang="el-GR" sz="1600" dirty="0" smtClean="0"/>
              <a:t>2</a:t>
            </a:r>
            <a:r>
              <a:rPr lang="el-GR" sz="1600" baseline="30000" dirty="0" smtClean="0"/>
              <a:t>η</a:t>
            </a:r>
            <a:r>
              <a:rPr lang="el-GR" sz="1600" dirty="0" smtClean="0"/>
              <a:t> περιοχή	26,3 € 		3</a:t>
            </a:r>
            <a:r>
              <a:rPr lang="el-GR" sz="1600" baseline="30000" dirty="0" smtClean="0"/>
              <a:t>η</a:t>
            </a:r>
            <a:r>
              <a:rPr lang="el-GR" sz="1600" dirty="0" smtClean="0"/>
              <a:t> περιοχή	26,9 €		4</a:t>
            </a:r>
            <a:r>
              <a:rPr lang="el-GR" sz="1600" baseline="30000" dirty="0" smtClean="0"/>
              <a:t>η</a:t>
            </a:r>
            <a:r>
              <a:rPr lang="el-GR" sz="1600" dirty="0" smtClean="0"/>
              <a:t> περιοχή	28,2 €</a:t>
            </a:r>
          </a:p>
          <a:p>
            <a:r>
              <a:rPr lang="el-GR" sz="800" dirty="0" smtClean="0"/>
              <a:t> </a:t>
            </a:r>
          </a:p>
          <a:p>
            <a:r>
              <a:rPr lang="el-GR" sz="1600" dirty="0" smtClean="0"/>
              <a:t>δείχνοντας η μέση ταχύτητα ανέμου, πάνω από το όριο των 9 </a:t>
            </a:r>
            <a:r>
              <a:rPr lang="en-US" sz="1600" dirty="0" smtClean="0"/>
              <a:t>m</a:t>
            </a:r>
            <a:r>
              <a:rPr lang="el-GR" sz="1600" dirty="0" smtClean="0"/>
              <a:t>/</a:t>
            </a:r>
            <a:r>
              <a:rPr lang="en-US" sz="1600" dirty="0" smtClean="0"/>
              <a:t>s</a:t>
            </a:r>
            <a:r>
              <a:rPr lang="el-GR" sz="1600" dirty="0" smtClean="0"/>
              <a:t> δεν επιδρά σημαντικά στην οικονομική αποτελεσματικότητα των επενδύσεων σε αιολική ενέργεια.</a:t>
            </a:r>
            <a:endParaRPr lang="el-GR" sz="1600" dirty="0"/>
          </a:p>
        </p:txBody>
      </p:sp>
      <p:sp>
        <p:nvSpPr>
          <p:cNvPr id="11" name="10 - Ορθογώνιο"/>
          <p:cNvSpPr/>
          <p:nvPr/>
        </p:nvSpPr>
        <p:spPr>
          <a:xfrm>
            <a:off x="2733662" y="2500306"/>
            <a:ext cx="3624288" cy="5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32" y="71414"/>
            <a:ext cx="9144032" cy="369332"/>
          </a:xfrm>
          <a:prstGeom prst="rect">
            <a:avLst/>
          </a:prstGeom>
          <a:noFill/>
        </p:spPr>
        <p:txBody>
          <a:bodyPr wrap="square" rtlCol="0">
            <a:spAutoFit/>
          </a:bodyPr>
          <a:lstStyle/>
          <a:p>
            <a:r>
              <a:rPr lang="el-GR" b="1" dirty="0" smtClean="0"/>
              <a:t>ΠΑΡΑΔΕΙΓΜΑ 7</a:t>
            </a:r>
            <a:endParaRPr lang="el-GR" dirty="0"/>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2571744"/>
            <a:ext cx="3452381" cy="47619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052736"/>
            <a:ext cx="8916554" cy="4752528"/>
          </a:xfrm>
          <a:prstGeom prst="rect">
            <a:avLst/>
          </a:prstGeom>
        </p:spPr>
      </p:pic>
      <p:sp>
        <p:nvSpPr>
          <p:cNvPr id="5" name="Rectangle 4"/>
          <p:cNvSpPr/>
          <p:nvPr/>
        </p:nvSpPr>
        <p:spPr>
          <a:xfrm>
            <a:off x="107504" y="0"/>
            <a:ext cx="9036496" cy="646331"/>
          </a:xfrm>
          <a:prstGeom prst="rect">
            <a:avLst/>
          </a:prstGeom>
        </p:spPr>
        <p:txBody>
          <a:bodyPr wrap="square">
            <a:spAutoFit/>
          </a:bodyPr>
          <a:lstStyle/>
          <a:p>
            <a:pPr algn="ctr"/>
            <a:r>
              <a:rPr lang="el-GR" b="1" dirty="0" smtClean="0"/>
              <a:t>Ενδεικτική υπολογιστική εργασία για την εξ </a:t>
            </a:r>
            <a:r>
              <a:rPr lang="el-GR" b="1" dirty="0"/>
              <a:t>αποστάσεως </a:t>
            </a:r>
            <a:r>
              <a:rPr lang="el-GR" b="1" dirty="0" smtClean="0"/>
              <a:t>εξέταση, </a:t>
            </a:r>
            <a:r>
              <a:rPr lang="el-GR" b="1" dirty="0"/>
              <a:t>που δεν περιλαμβάνονταν στην παρουσίαση κατά τη διάλεξη του μαθήματος</a:t>
            </a:r>
          </a:p>
        </p:txBody>
      </p:sp>
    </p:spTree>
    <p:extLst>
      <p:ext uri="{BB962C8B-B14F-4D97-AF65-F5344CB8AC3E}">
        <p14:creationId xmlns:p14="http://schemas.microsoft.com/office/powerpoint/2010/main" val="186788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8" name="7 - TextBox"/>
              <p:cNvSpPr txBox="1"/>
              <p:nvPr/>
            </p:nvSpPr>
            <p:spPr>
              <a:xfrm>
                <a:off x="-32" y="357166"/>
                <a:ext cx="9144032" cy="2494337"/>
              </a:xfrm>
              <a:prstGeom prst="rect">
                <a:avLst/>
              </a:prstGeom>
              <a:noFill/>
            </p:spPr>
            <p:txBody>
              <a:bodyPr wrap="square" rtlCol="0">
                <a:spAutoFit/>
              </a:bodyPr>
              <a:lstStyle/>
              <a:p>
                <a:r>
                  <a:rPr lang="el-GR" sz="1600" dirty="0" smtClean="0"/>
                  <a:t>Η </a:t>
                </a:r>
                <a:r>
                  <a:rPr lang="el-GR" sz="1600" dirty="0"/>
                  <a:t>ισχύς που προσλαμβάνεται από τα πτερύγια, </a:t>
                </a:r>
                <a:r>
                  <a:rPr lang="el-GR" sz="1600" dirty="0" smtClean="0"/>
                  <a:t>είναι:	   </a:t>
                </a: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l-GR"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r>
                      <a:rPr lang="el-GR" sz="1600">
                        <a:latin typeface="Cambria Math" panose="02040503050406030204" pitchFamily="18" charset="0"/>
                      </a:rPr>
                      <m:t>×</m:t>
                    </m:r>
                    <m:f>
                      <m:fPr>
                        <m:ctrlPr>
                          <a:rPr lang="el-GR" sz="1600" b="1" i="1" smtClean="0">
                            <a:solidFill>
                              <a:srgbClr val="FFFF00"/>
                            </a:solidFill>
                            <a:latin typeface="Cambria Math" panose="02040503050406030204" pitchFamily="18" charset="0"/>
                          </a:rPr>
                        </m:ctrlPr>
                      </m:fPr>
                      <m:num>
                        <m:d>
                          <m:dPr>
                            <m:ctrlPr>
                              <a:rPr lang="el-GR" sz="1600" b="1" i="1">
                                <a:solidFill>
                                  <a:srgbClr val="FFFF00"/>
                                </a:solidFill>
                                <a:latin typeface="Cambria Math" panose="02040503050406030204" pitchFamily="18" charset="0"/>
                              </a:rPr>
                            </m:ctrlPr>
                          </m:dPr>
                          <m:e>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 +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e>
                        </m:d>
                        <m:r>
                          <a:rPr lang="el-GR" sz="1600" b="1" i="1">
                            <a:solidFill>
                              <a:srgbClr val="FFFF00"/>
                            </a:solidFill>
                            <a:latin typeface="Cambria Math" panose="02040503050406030204" pitchFamily="18" charset="0"/>
                          </a:rPr>
                          <m:t>(</m:t>
                        </m:r>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l-GR" sz="1600" b="1" i="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r>
                              <a:rPr lang="el-GR" sz="1600" b="1" i="1">
                                <a:solidFill>
                                  <a:srgbClr val="FFFF00"/>
                                </a:solidFill>
                                <a:latin typeface="Cambria Math" panose="02040503050406030204" pitchFamily="18" charset="0"/>
                              </a:rPr>
                              <m:t>)</m:t>
                            </m:r>
                          </m:e>
                          <m:sup>
                            <m:r>
                              <a:rPr lang="el-GR" sz="1600" b="1" i="1">
                                <a:solidFill>
                                  <a:srgbClr val="FFFF00"/>
                                </a:solidFill>
                                <a:latin typeface="Cambria Math" panose="02040503050406030204" pitchFamily="18" charset="0"/>
                              </a:rPr>
                              <m:t>𝟐</m:t>
                            </m:r>
                          </m:sup>
                        </m:sSup>
                        <m:r>
                          <a:rPr lang="el-GR" sz="1600" b="1" i="1">
                            <a:solidFill>
                              <a:srgbClr val="FFFF00"/>
                            </a:solidFill>
                            <a:latin typeface="Cambria Math" panose="02040503050406030204" pitchFamily="18" charset="0"/>
                          </a:rPr>
                          <m:t>)</m:t>
                        </m:r>
                      </m:num>
                      <m:den>
                        <m:r>
                          <a:rPr lang="el-GR" sz="1600" b="1" i="1">
                            <a:solidFill>
                              <a:srgbClr val="FFFF00"/>
                            </a:solidFill>
                            <a:latin typeface="Cambria Math" panose="02040503050406030204" pitchFamily="18" charset="0"/>
                          </a:rPr>
                          <m:t>𝟐</m:t>
                        </m:r>
                      </m:den>
                    </m:f>
                  </m:oMath>
                </a14:m>
                <a:r>
                  <a:rPr lang="el-GR" sz="1600" dirty="0"/>
                  <a:t>   [</a:t>
                </a:r>
                <a:r>
                  <a:rPr lang="en-US" sz="1600" dirty="0"/>
                  <a:t>W</a:t>
                </a:r>
                <a:r>
                  <a:rPr lang="el-GR" sz="1600" dirty="0" smtClean="0"/>
                  <a:t>]         9</a:t>
                </a:r>
                <a:r>
                  <a:rPr lang="el-GR" sz="1600" dirty="0"/>
                  <a:t>.</a:t>
                </a:r>
              </a:p>
              <a:p>
                <a:r>
                  <a:rPr lang="el-GR" sz="1600" dirty="0"/>
                  <a:t> </a:t>
                </a:r>
                <a:endParaRPr lang="en-US" sz="1600" dirty="0" smtClean="0"/>
              </a:p>
              <a:p>
                <a:r>
                  <a:rPr lang="el-GR" sz="1600" dirty="0" smtClean="0"/>
                  <a:t>Η </a:t>
                </a:r>
                <a:r>
                  <a:rPr lang="el-GR" sz="1600" dirty="0"/>
                  <a:t>παράσταση</a:t>
                </a:r>
                <a:r>
                  <a:rPr lang="el-GR" sz="1600" dirty="0" smtClean="0"/>
                  <a:t>:		</a:t>
                </a:r>
                <a14:m>
                  <m:oMath xmlns:m="http://schemas.openxmlformats.org/officeDocument/2006/math">
                    <m:r>
                      <a:rPr lang="el-GR" sz="1600" b="1" i="1" smtClean="0">
                        <a:solidFill>
                          <a:srgbClr val="FFFF00"/>
                        </a:solidFill>
                        <a:latin typeface="Cambria Math" panose="02040503050406030204" pitchFamily="18" charset="0"/>
                      </a:rPr>
                      <m:t>𝐂𝐩</m:t>
                    </m:r>
                    <m:r>
                      <a:rPr lang="el-GR" sz="1600" b="1" smtClean="0">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d>
                          <m:dPr>
                            <m:ctrlPr>
                              <a:rPr lang="el-GR" sz="1600" b="1" i="1">
                                <a:solidFill>
                                  <a:srgbClr val="FFFF00"/>
                                </a:solidFill>
                                <a:latin typeface="Cambria Math" panose="02040503050406030204" pitchFamily="18" charset="0"/>
                              </a:rPr>
                            </m:ctrlPr>
                          </m:dPr>
                          <m:e>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 +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e>
                        </m:d>
                        <m:r>
                          <a:rPr lang="el-GR" sz="1600" b="1" i="1">
                            <a:solidFill>
                              <a:srgbClr val="FFFF00"/>
                            </a:solidFill>
                            <a:latin typeface="Cambria Math" panose="02040503050406030204" pitchFamily="18" charset="0"/>
                          </a:rPr>
                          <m:t>(</m:t>
                        </m:r>
                        <m:r>
                          <a:rPr lang="el-GR" sz="1600" b="1" i="1">
                            <a:solidFill>
                              <a:srgbClr val="FFFF00"/>
                            </a:solidFill>
                            <a:latin typeface="Cambria Math" panose="02040503050406030204" pitchFamily="18" charset="0"/>
                          </a:rPr>
                          <m:t>𝟏</m:t>
                        </m:r>
                        <m:r>
                          <a:rPr lang="el-GR" sz="1600" b="1" i="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r>
                              <a:rPr lang="el-GR" sz="1600" b="1" i="1">
                                <a:solidFill>
                                  <a:srgbClr val="FFFF00"/>
                                </a:solidFill>
                                <a:latin typeface="Cambria Math" panose="02040503050406030204" pitchFamily="18" charset="0"/>
                              </a:rPr>
                              <m:t>( </m:t>
                            </m:r>
                            <m:f>
                              <m:fPr>
                                <m:ctrlPr>
                                  <a:rPr lang="el-GR" sz="1600" b="1" i="1">
                                    <a:solidFill>
                                      <a:srgbClr val="FFFF00"/>
                                    </a:solidFill>
                                    <a:latin typeface="Cambria Math" panose="02040503050406030204" pitchFamily="18" charset="0"/>
                                  </a:rPr>
                                </m:ctrlPr>
                              </m:fPr>
                              <m:num>
                                <m:r>
                                  <a:rPr lang="en-US" sz="1600" b="1" i="1">
                                    <a:solidFill>
                                      <a:srgbClr val="FFFF00"/>
                                    </a:solidFill>
                                    <a:latin typeface="Cambria Math" panose="02040503050406030204" pitchFamily="18" charset="0"/>
                                  </a:rPr>
                                  <m:t>𝑽𝒐</m:t>
                                </m:r>
                              </m:num>
                              <m:den>
                                <m:r>
                                  <a:rPr lang="en-US" sz="1600" b="1" i="1">
                                    <a:solidFill>
                                      <a:srgbClr val="FFFF00"/>
                                    </a:solidFill>
                                    <a:latin typeface="Cambria Math" panose="02040503050406030204" pitchFamily="18" charset="0"/>
                                  </a:rPr>
                                  <m:t>𝑽</m:t>
                                </m:r>
                              </m:den>
                            </m:f>
                            <m:r>
                              <a:rPr lang="el-GR" sz="1600" b="1" i="1">
                                <a:solidFill>
                                  <a:srgbClr val="FFFF00"/>
                                </a:solidFill>
                                <a:latin typeface="Cambria Math" panose="02040503050406030204" pitchFamily="18" charset="0"/>
                              </a:rPr>
                              <m:t>)</m:t>
                            </m:r>
                          </m:e>
                          <m:sup>
                            <m:r>
                              <a:rPr lang="el-GR" sz="1600" b="1" i="1">
                                <a:solidFill>
                                  <a:srgbClr val="FFFF00"/>
                                </a:solidFill>
                                <a:latin typeface="Cambria Math" panose="02040503050406030204" pitchFamily="18" charset="0"/>
                              </a:rPr>
                              <m:t>𝟐</m:t>
                            </m:r>
                          </m:sup>
                        </m:sSup>
                        <m:r>
                          <a:rPr lang="el-GR" sz="1600" b="1" i="1">
                            <a:solidFill>
                              <a:srgbClr val="FFFF00"/>
                            </a:solidFill>
                            <a:latin typeface="Cambria Math" panose="02040503050406030204" pitchFamily="18" charset="0"/>
                          </a:rPr>
                          <m:t>)</m:t>
                        </m:r>
                      </m:num>
                      <m:den>
                        <m:r>
                          <a:rPr lang="el-GR" sz="1600" b="1" i="1">
                            <a:solidFill>
                              <a:srgbClr val="FFFF00"/>
                            </a:solidFill>
                            <a:latin typeface="Cambria Math" panose="02040503050406030204" pitchFamily="18" charset="0"/>
                          </a:rPr>
                          <m:t>𝟐</m:t>
                        </m:r>
                      </m:den>
                    </m:f>
                  </m:oMath>
                </a14:m>
                <a:r>
                  <a:rPr lang="el-GR" sz="1600" dirty="0"/>
                  <a:t>   				10.</a:t>
                </a:r>
              </a:p>
              <a:p>
                <a:r>
                  <a:rPr lang="el-GR" sz="1600" dirty="0"/>
                  <a:t> </a:t>
                </a:r>
              </a:p>
              <a:p>
                <a:r>
                  <a:rPr lang="el-GR" sz="1600" dirty="0"/>
                  <a:t>ορίζει το </a:t>
                </a:r>
                <a:r>
                  <a:rPr lang="el-GR" sz="1600" b="1" dirty="0"/>
                  <a:t>συντελεστή ισχύος</a:t>
                </a:r>
                <a:r>
                  <a:rPr lang="el-GR" sz="1600" dirty="0"/>
                  <a:t> (</a:t>
                </a:r>
                <a:r>
                  <a:rPr lang="en-US" sz="1600" dirty="0"/>
                  <a:t>power coefficient</a:t>
                </a:r>
                <a:r>
                  <a:rPr lang="el-GR" sz="1600" dirty="0"/>
                  <a:t>) </a:t>
                </a:r>
                <a:r>
                  <a:rPr lang="en-US" sz="1600" dirty="0" err="1" smtClean="0"/>
                  <a:t>Cp</a:t>
                </a:r>
                <a:r>
                  <a:rPr lang="el-GR" sz="1600" dirty="0" smtClean="0"/>
                  <a:t> του </a:t>
                </a:r>
                <a:r>
                  <a:rPr lang="el-GR" sz="1600" dirty="0"/>
                  <a:t>δρομέα ή αλλιώς την </a:t>
                </a:r>
                <a:r>
                  <a:rPr lang="el-GR" sz="1600" b="1" dirty="0"/>
                  <a:t>απόδοση του δρομέα</a:t>
                </a:r>
                <a:r>
                  <a:rPr lang="el-GR" sz="1600" dirty="0"/>
                  <a:t> (</a:t>
                </a:r>
                <a:r>
                  <a:rPr lang="en-US" sz="1600" dirty="0"/>
                  <a:t>rotor efficiency</a:t>
                </a:r>
                <a:r>
                  <a:rPr lang="el-GR" sz="1600" dirty="0"/>
                  <a:t>). Η γραφική παράσταση της Εξίσωσης 10, ως προς το λόγο </a:t>
                </a:r>
                <a:r>
                  <a:rPr lang="en-US" sz="1600" dirty="0"/>
                  <a:t>Vo</a:t>
                </a:r>
                <a:r>
                  <a:rPr lang="el-GR" sz="1600" dirty="0"/>
                  <a:t>/</a:t>
                </a:r>
                <a:r>
                  <a:rPr lang="en-US" sz="1600" dirty="0"/>
                  <a:t>V</a:t>
                </a:r>
                <a:r>
                  <a:rPr lang="el-GR" sz="1600" dirty="0"/>
                  <a:t>, παρουσιάζεται στο </a:t>
                </a:r>
                <a:r>
                  <a:rPr lang="el-GR" sz="1600" dirty="0" smtClean="0"/>
                  <a:t>Σχήμα </a:t>
                </a:r>
                <a:r>
                  <a:rPr lang="el-GR" sz="1600" dirty="0"/>
                  <a:t>και εμφανίζει </a:t>
                </a:r>
                <a:r>
                  <a:rPr lang="el-GR" sz="1600" dirty="0" smtClean="0"/>
                  <a:t>μέγιστο </a:t>
                </a:r>
                <a:r>
                  <a:rPr lang="el-GR" sz="1600" dirty="0"/>
                  <a:t>ίσο με 0,59, για </a:t>
                </a:r>
                <a:r>
                  <a:rPr lang="en-US" sz="1600" dirty="0"/>
                  <a:t>Vo</a:t>
                </a:r>
                <a:r>
                  <a:rPr lang="el-GR" sz="1600" dirty="0"/>
                  <a:t>/</a:t>
                </a:r>
                <a:r>
                  <a:rPr lang="en-US" sz="1600" dirty="0"/>
                  <a:t>V</a:t>
                </a:r>
                <a:r>
                  <a:rPr lang="el-GR" sz="1600" dirty="0"/>
                  <a:t> = 1/3. Η τιμή αυτή του </a:t>
                </a:r>
                <a:r>
                  <a:rPr lang="el-GR" sz="1600" dirty="0" smtClean="0"/>
                  <a:t>59 </a:t>
                </a:r>
                <a:r>
                  <a:rPr lang="el-GR" sz="1600" dirty="0"/>
                  <a:t>% αποτελεί και τη </a:t>
                </a:r>
                <a:r>
                  <a:rPr lang="el-GR" sz="1600" b="1" dirty="0"/>
                  <a:t>θεωρητική μέγιστη απόδοση</a:t>
                </a:r>
                <a:r>
                  <a:rPr lang="el-GR" sz="1600" dirty="0"/>
                  <a:t> του δρομέα και ονομάζεται </a:t>
                </a:r>
                <a:r>
                  <a:rPr lang="el-GR" sz="1600" b="1" dirty="0"/>
                  <a:t>απόδοση </a:t>
                </a:r>
                <a:r>
                  <a:rPr lang="en-US" sz="1600" b="1" dirty="0" smtClean="0"/>
                  <a:t>Betz</a:t>
                </a:r>
                <a:r>
                  <a:rPr lang="el-GR" sz="1600" b="1" dirty="0" smtClean="0"/>
                  <a:t> </a:t>
                </a:r>
                <a:r>
                  <a:rPr lang="el-GR" sz="1600" dirty="0" smtClean="0"/>
                  <a:t>ή </a:t>
                </a:r>
                <a:r>
                  <a:rPr lang="el-GR" sz="1600" b="1" dirty="0">
                    <a:solidFill>
                      <a:srgbClr val="FF0000"/>
                    </a:solidFill>
                  </a:rPr>
                  <a:t>όριο του </a:t>
                </a:r>
                <a:r>
                  <a:rPr lang="en-US" sz="1600" b="1" dirty="0" smtClean="0">
                    <a:solidFill>
                      <a:srgbClr val="FF0000"/>
                    </a:solidFill>
                  </a:rPr>
                  <a:t>Betz</a:t>
                </a:r>
                <a:r>
                  <a:rPr lang="el-GR" sz="1600" dirty="0" smtClean="0"/>
                  <a:t>. </a:t>
                </a:r>
                <a:endParaRPr lang="el-GR" sz="1600" b="1" dirty="0" smtClean="0">
                  <a:ea typeface="Times New Roman" pitchFamily="18" charset="0"/>
                  <a:cs typeface="Tahoma" pitchFamily="34" charset="0"/>
                </a:endParaRPr>
              </a:p>
            </p:txBody>
          </p:sp>
        </mc:Choice>
        <mc:Fallback xmlns="">
          <p:sp>
            <p:nvSpPr>
              <p:cNvPr id="8" name="7 - TextBox"/>
              <p:cNvSpPr txBox="1">
                <a:spLocks noRot="1" noChangeAspect="1" noMove="1" noResize="1" noEditPoints="1" noAdjustHandles="1" noChangeArrowheads="1" noChangeShapeType="1" noTextEdit="1"/>
              </p:cNvSpPr>
              <p:nvPr/>
            </p:nvSpPr>
            <p:spPr>
              <a:xfrm>
                <a:off x="-32" y="357166"/>
                <a:ext cx="9144032" cy="2494337"/>
              </a:xfrm>
              <a:prstGeom prst="rect">
                <a:avLst/>
              </a:prstGeom>
              <a:blipFill>
                <a:blip r:embed="rId2"/>
                <a:stretch>
                  <a:fillRect l="-400" b="-2200"/>
                </a:stretch>
              </a:blipFill>
            </p:spPr>
            <p:txBody>
              <a:bodyPr/>
              <a:lstStyle/>
              <a:p>
                <a:r>
                  <a:rPr lang="el-GR">
                    <a:noFill/>
                  </a:rPr>
                  <a:t> </a:t>
                </a:r>
              </a:p>
            </p:txBody>
          </p:sp>
        </mc:Fallback>
      </mc:AlternateContent>
      <p:pic>
        <p:nvPicPr>
          <p:cNvPr id="59" name="Εικόνα 58"/>
          <p:cNvPicPr/>
          <p:nvPr/>
        </p:nvPicPr>
        <p:blipFill>
          <a:blip r:embed="rId3" cstate="print"/>
          <a:srcRect/>
          <a:stretch>
            <a:fillRect/>
          </a:stretch>
        </p:blipFill>
        <p:spPr bwMode="auto">
          <a:xfrm>
            <a:off x="2709846" y="2975327"/>
            <a:ext cx="3724275" cy="2541905"/>
          </a:xfrm>
          <a:prstGeom prst="rect">
            <a:avLst/>
          </a:prstGeom>
          <a:noFill/>
          <a:ln w="9525">
            <a:noFill/>
            <a:miter lim="800000"/>
            <a:headEnd/>
            <a:tailEnd/>
          </a:ln>
        </p:spPr>
      </p:pic>
      <p:sp>
        <p:nvSpPr>
          <p:cNvPr id="69" name="7 - TextBox"/>
          <p:cNvSpPr txBox="1"/>
          <p:nvPr/>
        </p:nvSpPr>
        <p:spPr>
          <a:xfrm>
            <a:off x="22776" y="5661248"/>
            <a:ext cx="9144032" cy="830997"/>
          </a:xfrm>
          <a:prstGeom prst="rect">
            <a:avLst/>
          </a:prstGeom>
          <a:noFill/>
        </p:spPr>
        <p:txBody>
          <a:bodyPr wrap="square" rtlCol="0">
            <a:spAutoFit/>
          </a:bodyPr>
          <a:lstStyle/>
          <a:p>
            <a:r>
              <a:rPr lang="el-GR" sz="1600" dirty="0"/>
              <a:t>Στην πράξη, το όριο του </a:t>
            </a:r>
            <a:r>
              <a:rPr lang="en-US" sz="1600" dirty="0"/>
              <a:t>Betz</a:t>
            </a:r>
            <a:r>
              <a:rPr lang="el-GR" sz="1600" dirty="0"/>
              <a:t> αποτελεί μία πολύ υψηλή τιμή απόδοσης, που δεν μπορεί να επιτευχθεί. Σε πραγματικές εφαρμογές, η απόδοση του δρομέα προσεγγίζει το 50 % για Α/Γ υψηλής ταχύτητας δύο πτερυγίων και συνήθως κυμαίνεται μεταξύ του </a:t>
            </a:r>
            <a:r>
              <a:rPr lang="el-GR" sz="1600" b="1" dirty="0">
                <a:solidFill>
                  <a:srgbClr val="FFFF00"/>
                </a:solidFill>
              </a:rPr>
              <a:t>20 και του 40 % </a:t>
            </a:r>
            <a:r>
              <a:rPr lang="el-GR" sz="1600" dirty="0"/>
              <a:t>για συμβατικές Α/Γ δύο ή τριών πτερυγίων.</a:t>
            </a:r>
            <a:endParaRPr lang="el-GR" sz="1600" b="1" dirty="0" smtClean="0">
              <a:ea typeface="Times New Roman" pitchFamily="18"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7" name="6 - TextBox"/>
              <p:cNvSpPr txBox="1"/>
              <p:nvPr/>
            </p:nvSpPr>
            <p:spPr>
              <a:xfrm>
                <a:off x="-32" y="357166"/>
                <a:ext cx="9144032" cy="3263522"/>
              </a:xfrm>
              <a:prstGeom prst="rect">
                <a:avLst/>
              </a:prstGeom>
              <a:noFill/>
            </p:spPr>
            <p:txBody>
              <a:bodyPr wrap="square" rtlCol="0">
                <a:spAutoFit/>
              </a:bodyPr>
              <a:lstStyle/>
              <a:p>
                <a:r>
                  <a:rPr lang="el-GR" sz="1600" dirty="0"/>
                  <a:t>Έτσι, με βάση τον ορισμό της Εξίσωσης 10, η ισχύς που παράγεται από την Α/Γ ( Εξίσωση 9) </a:t>
                </a:r>
                <a:r>
                  <a:rPr lang="el-GR" sz="1600" dirty="0" smtClean="0"/>
                  <a:t>είναι:</a:t>
                </a:r>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Ρ</m:t>
                    </m:r>
                    <m:r>
                      <m:rPr>
                        <m:sty m:val="p"/>
                      </m:rPr>
                      <a:rPr lang="en-US" sz="1600">
                        <a:latin typeface="Cambria Math" panose="02040503050406030204" pitchFamily="18" charset="0"/>
                      </a:rPr>
                      <m:t>o</m:t>
                    </m:r>
                    <m:r>
                      <a:rPr lang="el-GR" sz="1600">
                        <a:latin typeface="Cambria Math" panose="02040503050406030204" pitchFamily="18" charset="0"/>
                      </a:rPr>
                      <m:t>=</m:t>
                    </m:r>
                    <m:sSub>
                      <m:sSubPr>
                        <m:ctrlPr>
                          <a:rPr lang="el-GR" sz="1600" i="1">
                            <a:latin typeface="Cambria Math" panose="02040503050406030204" pitchFamily="18" charset="0"/>
                          </a:rPr>
                        </m:ctrlPr>
                      </m:sSubPr>
                      <m:e>
                        <m:r>
                          <m:rPr>
                            <m:sty m:val="p"/>
                          </m:rPr>
                          <a:rPr lang="en-US" sz="1600">
                            <a:latin typeface="Cambria Math" panose="02040503050406030204" pitchFamily="18" charset="0"/>
                          </a:rPr>
                          <m:t>C</m:t>
                        </m:r>
                      </m:e>
                      <m:sub>
                        <m:r>
                          <m:rPr>
                            <m:sty m:val="p"/>
                          </m:rPr>
                          <a:rPr lang="en-US" sz="1600">
                            <a:latin typeface="Cambria Math" panose="02040503050406030204" pitchFamily="18" charset="0"/>
                          </a:rPr>
                          <m:t>P</m:t>
                        </m:r>
                      </m:sub>
                    </m:sSub>
                    <m:r>
                      <a:rPr lang="en-US" sz="1600">
                        <a:latin typeface="Cambria Math" panose="02040503050406030204" pitchFamily="18" charset="0"/>
                      </a:rPr>
                      <m:t> </m:t>
                    </m:r>
                    <m:f>
                      <m:fPr>
                        <m:ctrlPr>
                          <a:rPr lang="el-GR" sz="1600" i="1">
                            <a:latin typeface="Cambria Math" panose="02040503050406030204" pitchFamily="18" charset="0"/>
                          </a:rPr>
                        </m:ctrlPr>
                      </m:fPr>
                      <m:num>
                        <m:r>
                          <a:rPr lang="el-GR" sz="1600">
                            <a:latin typeface="Cambria Math" panose="02040503050406030204" pitchFamily="18" charset="0"/>
                          </a:rPr>
                          <m:t>1</m:t>
                        </m:r>
                      </m:num>
                      <m:den>
                        <m:r>
                          <a:rPr lang="el-GR" sz="1600">
                            <a:latin typeface="Cambria Math" panose="02040503050406030204" pitchFamily="18" charset="0"/>
                          </a:rPr>
                          <m:t>2 </m:t>
                        </m:r>
                      </m:den>
                    </m:f>
                    <m:r>
                      <m:rPr>
                        <m:sty m:val="p"/>
                      </m:rPr>
                      <a:rPr lang="el-GR" sz="1600">
                        <a:latin typeface="Cambria Math" panose="02040503050406030204" pitchFamily="18" charset="0"/>
                      </a:rPr>
                      <m:t>ρ</m:t>
                    </m:r>
                    <m:r>
                      <a:rPr lang="el-GR" sz="1600">
                        <a:latin typeface="Cambria Math" panose="02040503050406030204" pitchFamily="18" charset="0"/>
                      </a:rPr>
                      <m:t>×</m:t>
                    </m:r>
                    <m:r>
                      <m:rPr>
                        <m:sty m:val="p"/>
                      </m:rPr>
                      <a:rPr lang="el-GR" sz="1600">
                        <a:latin typeface="Cambria Math" panose="02040503050406030204" pitchFamily="18" charset="0"/>
                      </a:rPr>
                      <m:t>Α</m:t>
                    </m:r>
                    <m:r>
                      <a:rPr lang="el-GR" sz="1600">
                        <a:latin typeface="Cambria Math" panose="02040503050406030204" pitchFamily="18" charset="0"/>
                      </a:rPr>
                      <m:t>×</m:t>
                    </m:r>
                    <m:sSup>
                      <m:sSupPr>
                        <m:ctrlPr>
                          <a:rPr lang="el-GR" sz="1600" i="1">
                            <a:latin typeface="Cambria Math" panose="02040503050406030204" pitchFamily="18" charset="0"/>
                          </a:rPr>
                        </m:ctrlPr>
                      </m:sSupPr>
                      <m:e>
                        <m:r>
                          <m:rPr>
                            <m:sty m:val="p"/>
                          </m:rPr>
                          <a:rPr lang="en-US" sz="1600">
                            <a:latin typeface="Cambria Math" panose="02040503050406030204" pitchFamily="18" charset="0"/>
                          </a:rPr>
                          <m:t>V</m:t>
                        </m:r>
                      </m:e>
                      <m:sup>
                        <m:r>
                          <a:rPr lang="el-GR" sz="1600">
                            <a:latin typeface="Cambria Math" panose="02040503050406030204" pitchFamily="18" charset="0"/>
                          </a:rPr>
                          <m:t>3</m:t>
                        </m:r>
                      </m:sup>
                    </m:sSup>
                  </m:oMath>
                </a14:m>
                <a:r>
                  <a:rPr lang="el-GR" sz="1600" dirty="0"/>
                  <a:t>   [</a:t>
                </a:r>
                <a:r>
                  <a:rPr lang="en-US" sz="1600" dirty="0"/>
                  <a:t>W</a:t>
                </a:r>
                <a:r>
                  <a:rPr lang="el-GR" sz="1600" dirty="0"/>
                  <a:t>]				11.</a:t>
                </a:r>
              </a:p>
              <a:p>
                <a:r>
                  <a:rPr lang="el-GR" sz="1600" dirty="0"/>
                  <a:t>  </a:t>
                </a:r>
              </a:p>
              <a:p>
                <a:r>
                  <a:rPr lang="el-GR" sz="1600" dirty="0"/>
                  <a:t>Ο συντελεστής απόδοσης </a:t>
                </a:r>
                <a:r>
                  <a:rPr lang="el-GR" sz="1600" dirty="0" smtClean="0"/>
                  <a:t>επηρεάζεται </a:t>
                </a:r>
                <a:r>
                  <a:rPr lang="el-GR" sz="1600" dirty="0"/>
                  <a:t>από την ταχύτητα περιστροφής του σε σχέση με την ταχύτητα του </a:t>
                </a:r>
                <a:r>
                  <a:rPr lang="el-GR" sz="1600" dirty="0" smtClean="0"/>
                  <a:t>ανέμου. </a:t>
                </a:r>
                <a:r>
                  <a:rPr lang="el-GR" sz="1600" dirty="0"/>
                  <a:t>Για να εκφραστεί η σχέση αυτή ορίζεται ο λόγος της γραμμικής ταχύτητας του άκρου του πτερυγίου προς τη γραμμική ταχύτητα του ανέμου (</a:t>
                </a:r>
                <a:r>
                  <a:rPr lang="en-US" sz="1600" dirty="0"/>
                  <a:t>tip</a:t>
                </a:r>
                <a:r>
                  <a:rPr lang="el-GR" sz="1600" dirty="0"/>
                  <a:t>-</a:t>
                </a:r>
                <a:r>
                  <a:rPr lang="en-US" sz="1600" dirty="0"/>
                  <a:t>speed ratio</a:t>
                </a:r>
                <a:r>
                  <a:rPr lang="el-GR" sz="1600" dirty="0"/>
                  <a:t> – </a:t>
                </a:r>
                <a:r>
                  <a:rPr lang="en-US" sz="1600" dirty="0"/>
                  <a:t>TSR</a:t>
                </a:r>
                <a:r>
                  <a:rPr lang="el-GR" sz="1600" dirty="0"/>
                  <a:t>) ως εξής:</a:t>
                </a:r>
              </a:p>
              <a:p>
                <a:r>
                  <a:rPr lang="el-GR" sz="1600" dirty="0"/>
                  <a:t>  </a:t>
                </a:r>
              </a:p>
              <a:p>
                <a:pPr algn="r"/>
                <a14:m>
                  <m:oMath xmlns:m="http://schemas.openxmlformats.org/officeDocument/2006/math">
                    <m:r>
                      <m:rPr>
                        <m:sty m:val="p"/>
                      </m:rPr>
                      <a:rPr lang="el-GR" sz="1600">
                        <a:latin typeface="Cambria Math" panose="02040503050406030204" pitchFamily="18" charset="0"/>
                      </a:rPr>
                      <m:t>TSR</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Vtip</m:t>
                        </m:r>
                      </m:num>
                      <m:den>
                        <m:r>
                          <m:rPr>
                            <m:sty m:val="p"/>
                          </m:rPr>
                          <a:rPr lang="el-GR" sz="1600">
                            <a:latin typeface="Cambria Math" panose="02040503050406030204" pitchFamily="18" charset="0"/>
                          </a:rPr>
                          <m:t>V</m:t>
                        </m:r>
                      </m:den>
                    </m:f>
                    <m:r>
                      <a:rPr lang="el-GR" sz="1600">
                        <a:latin typeface="Cambria Math" panose="02040503050406030204" pitchFamily="18" charset="0"/>
                      </a:rPr>
                      <m:t>=</m:t>
                    </m:r>
                    <m:f>
                      <m:fPr>
                        <m:ctrlPr>
                          <a:rPr lang="el-GR" sz="1600" i="1">
                            <a:latin typeface="Cambria Math" panose="02040503050406030204" pitchFamily="18" charset="0"/>
                          </a:rPr>
                        </m:ctrlPr>
                      </m:fPr>
                      <m:num>
                        <m:r>
                          <m:rPr>
                            <m:sty m:val="p"/>
                          </m:rPr>
                          <a:rPr lang="el-GR" sz="1600">
                            <a:latin typeface="Cambria Math" panose="02040503050406030204" pitchFamily="18" charset="0"/>
                          </a:rPr>
                          <m:t>ω</m:t>
                        </m:r>
                        <m:r>
                          <a:rPr lang="el-GR" sz="1600">
                            <a:latin typeface="Cambria Math" panose="02040503050406030204" pitchFamily="18" charset="0"/>
                          </a:rPr>
                          <m:t> × </m:t>
                        </m:r>
                        <m:r>
                          <m:rPr>
                            <m:sty m:val="p"/>
                          </m:rPr>
                          <a:rPr lang="en-US" sz="1600">
                            <a:latin typeface="Cambria Math" panose="02040503050406030204" pitchFamily="18" charset="0"/>
                          </a:rPr>
                          <m:t>R</m:t>
                        </m:r>
                      </m:num>
                      <m:den>
                        <m:r>
                          <m:rPr>
                            <m:sty m:val="p"/>
                          </m:rPr>
                          <a:rPr lang="el-GR" sz="1600">
                            <a:latin typeface="Cambria Math" panose="02040503050406030204" pitchFamily="18" charset="0"/>
                          </a:rPr>
                          <m:t>V</m:t>
                        </m:r>
                      </m:den>
                    </m:f>
                  </m:oMath>
                </a14:m>
                <a:r>
                  <a:rPr lang="el-GR" sz="1600" dirty="0"/>
                  <a:t>   					12.</a:t>
                </a:r>
              </a:p>
              <a:p>
                <a:r>
                  <a:rPr lang="el-GR" sz="1600" dirty="0"/>
                  <a:t> </a:t>
                </a:r>
              </a:p>
              <a:p>
                <a:r>
                  <a:rPr lang="el-GR" sz="1600" dirty="0"/>
                  <a:t>όπου </a:t>
                </a:r>
                <a:r>
                  <a:rPr lang="en-US" sz="1600" dirty="0"/>
                  <a:t>R </a:t>
                </a:r>
                <a:r>
                  <a:rPr lang="el-GR" sz="1600" dirty="0"/>
                  <a:t>[</a:t>
                </a:r>
                <a:r>
                  <a:rPr lang="en-US" sz="1600" dirty="0"/>
                  <a:t>m</a:t>
                </a:r>
                <a:r>
                  <a:rPr lang="el-GR" sz="1600" dirty="0"/>
                  <a:t>] το μήκος του πτερυγίου και ω η γωνιακή ταχύτητα περιστροφής του. Μία τυπική απεικόνιση της μεταβολής της απόδοσης </a:t>
                </a:r>
                <a:r>
                  <a:rPr lang="en-US" sz="1600" dirty="0" err="1"/>
                  <a:t>Cp</a:t>
                </a:r>
                <a:r>
                  <a:rPr lang="el-GR" sz="1600" dirty="0" smtClean="0"/>
                  <a:t>με </a:t>
                </a:r>
                <a:r>
                  <a:rPr lang="el-GR" sz="1600" dirty="0"/>
                  <a:t>το λόγο </a:t>
                </a:r>
                <a:r>
                  <a:rPr lang="en-US" sz="1600" b="1" dirty="0">
                    <a:solidFill>
                      <a:srgbClr val="FF0000"/>
                    </a:solidFill>
                  </a:rPr>
                  <a:t>TSR</a:t>
                </a:r>
                <a:r>
                  <a:rPr lang="el-GR" sz="1600" dirty="0"/>
                  <a:t>, για διάφορους τύπους Α/Γ, φαίνεται στο </a:t>
                </a:r>
                <a:r>
                  <a:rPr lang="el-GR" sz="1600" dirty="0" smtClean="0"/>
                  <a:t>Σχήμα:</a:t>
                </a:r>
              </a:p>
            </p:txBody>
          </p:sp>
        </mc:Choice>
        <mc:Fallback xmlns="">
          <p:sp>
            <p:nvSpPr>
              <p:cNvPr id="7" name="6 - TextBox"/>
              <p:cNvSpPr txBox="1">
                <a:spLocks noRot="1" noChangeAspect="1" noMove="1" noResize="1" noEditPoints="1" noAdjustHandles="1" noChangeArrowheads="1" noChangeShapeType="1" noTextEdit="1"/>
              </p:cNvSpPr>
              <p:nvPr/>
            </p:nvSpPr>
            <p:spPr>
              <a:xfrm>
                <a:off x="-32" y="357166"/>
                <a:ext cx="9144032" cy="3263522"/>
              </a:xfrm>
              <a:prstGeom prst="rect">
                <a:avLst/>
              </a:prstGeom>
              <a:blipFill>
                <a:blip r:embed="rId2"/>
                <a:stretch>
                  <a:fillRect l="-400" t="-561" r="-333" b="-1495"/>
                </a:stretch>
              </a:blipFill>
            </p:spPr>
            <p:txBody>
              <a:bodyPr/>
              <a:lstStyle/>
              <a:p>
                <a:r>
                  <a:rPr lang="el-GR">
                    <a:noFill/>
                  </a:rPr>
                  <a:t> </a:t>
                </a:r>
              </a:p>
            </p:txBody>
          </p:sp>
        </mc:Fallback>
      </mc:AlternateContent>
      <p:pic>
        <p:nvPicPr>
          <p:cNvPr id="8" name="Εικόνα 7"/>
          <p:cNvPicPr/>
          <p:nvPr/>
        </p:nvPicPr>
        <p:blipFill>
          <a:blip r:embed="rId3" cstate="print"/>
          <a:srcRect/>
          <a:stretch>
            <a:fillRect/>
          </a:stretch>
        </p:blipFill>
        <p:spPr bwMode="auto">
          <a:xfrm>
            <a:off x="2771800" y="3573016"/>
            <a:ext cx="4184015" cy="3148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r>
              <a:rPr lang="el-GR" b="1" dirty="0"/>
              <a:t>Ταχύτητα και Ενέργεια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23512" y="379716"/>
                <a:ext cx="9144032" cy="5886740"/>
              </a:xfrm>
              <a:prstGeom prst="rect">
                <a:avLst/>
              </a:prstGeom>
              <a:noFill/>
            </p:spPr>
            <p:txBody>
              <a:bodyPr wrap="square" rtlCol="0">
                <a:spAutoFit/>
              </a:bodyPr>
              <a:lstStyle/>
              <a:p>
                <a:r>
                  <a:rPr lang="el-GR" sz="1600" dirty="0"/>
                  <a:t>Τέλος, όπως φαίνεται από τη μέχρι τώρα ανάλυση, η ισχύς που μεταφέρεται από τον άνεμο (Εξισώσεις 2, 3 και 4) , όπως και η ισχύς που προσλαμβάνεται από την Α/Γ (Εξισώσεις 5, 8, 9 και 11) επηρεάζεται από την πυκνότητα του αέρα. Όπως αναφέρθηκε, η πυκνότητα του αέρα σε κανονικές συνθήκες (πίεση 1 </a:t>
                </a:r>
                <a:r>
                  <a:rPr lang="en-US" sz="1600" dirty="0" err="1" smtClean="0"/>
                  <a:t>atm</a:t>
                </a:r>
                <a:r>
                  <a:rPr lang="el-GR" sz="1600" dirty="0" smtClean="0"/>
                  <a:t> και </a:t>
                </a:r>
                <a:r>
                  <a:rPr lang="el-GR" sz="1600" dirty="0"/>
                  <a:t>θερμοκρασία 25 </a:t>
                </a:r>
                <a:r>
                  <a:rPr lang="en-US" sz="1600" baseline="30000" dirty="0" err="1"/>
                  <a:t>o</a:t>
                </a:r>
                <a:r>
                  <a:rPr lang="en-US" sz="1600" dirty="0" err="1"/>
                  <a:t>C</a:t>
                </a:r>
                <a:r>
                  <a:rPr lang="el-GR" sz="1600" dirty="0"/>
                  <a:t>) είναι </a:t>
                </a:r>
                <a:r>
                  <a:rPr lang="el-GR" sz="1600" b="1" dirty="0">
                    <a:solidFill>
                      <a:srgbClr val="FFFF00"/>
                    </a:solidFill>
                  </a:rPr>
                  <a:t>1,225 </a:t>
                </a:r>
                <a:r>
                  <a:rPr lang="en-US" sz="1600" b="1" dirty="0">
                    <a:solidFill>
                      <a:srgbClr val="FFFF00"/>
                    </a:solidFill>
                  </a:rPr>
                  <a:t>kg</a:t>
                </a:r>
                <a:r>
                  <a:rPr lang="el-GR" sz="1600" b="1" dirty="0">
                    <a:solidFill>
                      <a:srgbClr val="FFFF00"/>
                    </a:solidFill>
                  </a:rPr>
                  <a:t>/</a:t>
                </a:r>
                <a:r>
                  <a:rPr lang="en-US" sz="1600" b="1" dirty="0">
                    <a:solidFill>
                      <a:srgbClr val="FFFF00"/>
                    </a:solidFill>
                  </a:rPr>
                  <a:t>m</a:t>
                </a:r>
                <a:r>
                  <a:rPr lang="el-GR" sz="1600" b="1" baseline="30000" dirty="0">
                    <a:solidFill>
                      <a:srgbClr val="FFFF00"/>
                    </a:solidFill>
                  </a:rPr>
                  <a:t>3</a:t>
                </a:r>
                <a:r>
                  <a:rPr lang="el-GR" sz="1600" dirty="0"/>
                  <a:t>. Θεωρώντας ότι ο αέρας προσεγγίζει τη συμπεριφορά των ιδανικών αερίων, στις συνήθεις συνθήκες που επικρατούν κοντά στην επιφάνεια της γης, η πυκνότητα του θα μεταβάλλεται με τη θερμοκρασία και την πίεση, σύμφωνα με τη σχέση:</a:t>
                </a:r>
              </a:p>
              <a:p>
                <a:r>
                  <a:rPr lang="el-GR" sz="1600" dirty="0"/>
                  <a:t> </a:t>
                </a:r>
              </a:p>
              <a:p>
                <a:pPr algn="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f>
                      <m:fPr>
                        <m:ctrlPr>
                          <a:rPr lang="el-GR" sz="1600" i="1">
                            <a:latin typeface="Cambria Math" panose="02040503050406030204" pitchFamily="18" charset="0"/>
                          </a:rPr>
                        </m:ctrlPr>
                      </m:fPr>
                      <m:num>
                        <m:r>
                          <m:rPr>
                            <m:sty m:val="p"/>
                          </m:rPr>
                          <a:rPr lang="en-US" sz="1600">
                            <a:latin typeface="Cambria Math" panose="02040503050406030204" pitchFamily="18" charset="0"/>
                          </a:rPr>
                          <m:t>p</m:t>
                        </m:r>
                      </m:num>
                      <m:den>
                        <m:r>
                          <m:rPr>
                            <m:sty m:val="p"/>
                          </m:rPr>
                          <a:rPr lang="el-GR" sz="1600">
                            <a:latin typeface="Cambria Math" panose="02040503050406030204" pitchFamily="18" charset="0"/>
                          </a:rPr>
                          <m:t>RT</m:t>
                        </m:r>
                      </m:den>
                    </m:f>
                  </m:oMath>
                </a14:m>
                <a:r>
                  <a:rPr lang="el-GR" sz="1600" dirty="0"/>
                  <a:t>   [</a:t>
                </a:r>
                <a:r>
                  <a:rPr lang="en-US" sz="1600" dirty="0"/>
                  <a:t>kg</a:t>
                </a:r>
                <a:r>
                  <a:rPr lang="el-GR" sz="1600" dirty="0"/>
                  <a:t>/</a:t>
                </a:r>
                <a:r>
                  <a:rPr lang="en-US" sz="1600" dirty="0"/>
                  <a:t>m</a:t>
                </a:r>
                <a:r>
                  <a:rPr lang="el-GR" sz="1600" baseline="30000" dirty="0"/>
                  <a:t>3</a:t>
                </a:r>
                <a:r>
                  <a:rPr lang="el-GR" sz="1600" dirty="0"/>
                  <a:t>]					13.</a:t>
                </a:r>
              </a:p>
              <a:p>
                <a:r>
                  <a:rPr lang="el-GR" sz="1600" dirty="0"/>
                  <a:t> </a:t>
                </a:r>
              </a:p>
              <a:p>
                <a:r>
                  <a:rPr lang="el-GR" sz="1600" dirty="0"/>
                  <a:t>όπου </a:t>
                </a:r>
                <a:r>
                  <a:rPr lang="en-US" sz="1600" dirty="0"/>
                  <a:t>p</a:t>
                </a:r>
                <a:r>
                  <a:rPr lang="el-GR" sz="1600" dirty="0"/>
                  <a:t>, η πίεση [</a:t>
                </a:r>
                <a:r>
                  <a:rPr lang="en-US" sz="1600" dirty="0"/>
                  <a:t>pa</a:t>
                </a:r>
                <a:r>
                  <a:rPr lang="el-GR" sz="1600" dirty="0"/>
                  <a:t>], T η απόλυτη θερμοκρασία [Κ] και </a:t>
                </a:r>
                <a:r>
                  <a:rPr lang="en-US" sz="1600" dirty="0"/>
                  <a:t>R</a:t>
                </a:r>
                <a:r>
                  <a:rPr lang="el-GR" sz="1600" dirty="0"/>
                  <a:t> η παγκόσμια σταθερά των αερίων [8,314 </a:t>
                </a:r>
                <a:r>
                  <a:rPr lang="en-US" sz="1600" dirty="0"/>
                  <a:t>j</a:t>
                </a:r>
                <a:r>
                  <a:rPr lang="el-GR" sz="1600" dirty="0"/>
                  <a:t>/</a:t>
                </a:r>
                <a:r>
                  <a:rPr lang="en-US" sz="1600" dirty="0" err="1"/>
                  <a:t>molK</a:t>
                </a:r>
                <a:r>
                  <a:rPr lang="el-GR" sz="1600" dirty="0"/>
                  <a:t>]. Στην πράξη, η πυκνότητα του αέρα μεταβάλλεται σχεδόν ανεπαίσθητα με τη θερμοκρασιακή διακύμανση των εποχών του έτους, ενδέχεται όμως η μεταβολή της πυκνότητας να παίζει κάποιο ρόλο, στην περίπτωση της μεταβολής της με το υψόμετρο, από την επιφάνεια της θάλασσας. Με την αύξηση του υψομέτρου, η θερμοκρασία ελαττώνεται ανεπαίσθητά, η πίεση όμως ελαττώνεται αισθητά. Η συνδυασμένη επίδραση του υψομέτρου, στη μεταβολή της πυκνότητας του αέρα περιγράφεται από τη σχέση:</a:t>
                </a:r>
              </a:p>
              <a:p>
                <a:r>
                  <a:rPr lang="el-GR" sz="1600" dirty="0"/>
                  <a:t> </a:t>
                </a:r>
              </a:p>
              <a:p>
                <a:pPr algn="r"/>
                <a14:m>
                  <m:oMath xmlns:m="http://schemas.openxmlformats.org/officeDocument/2006/math">
                    <m:r>
                      <m:rPr>
                        <m:sty m:val="p"/>
                      </m:rPr>
                      <a:rPr lang="el-GR" sz="1600">
                        <a:latin typeface="Cambria Math" panose="02040503050406030204" pitchFamily="18" charset="0"/>
                      </a:rPr>
                      <m:t>ρ</m:t>
                    </m:r>
                    <m:r>
                      <a:rPr lang="el-GR" sz="1600">
                        <a:latin typeface="Cambria Math" panose="02040503050406030204" pitchFamily="18" charset="0"/>
                      </a:rPr>
                      <m:t>= </m:t>
                    </m:r>
                    <m:sSub>
                      <m:sSubPr>
                        <m:ctrlPr>
                          <a:rPr lang="el-GR" sz="1600" i="1">
                            <a:latin typeface="Cambria Math" panose="02040503050406030204" pitchFamily="18" charset="0"/>
                          </a:rPr>
                        </m:ctrlPr>
                      </m:sSubPr>
                      <m:e>
                        <m:r>
                          <m:rPr>
                            <m:sty m:val="p"/>
                          </m:rPr>
                          <a:rPr lang="el-GR" sz="1600">
                            <a:latin typeface="Cambria Math" panose="02040503050406030204" pitchFamily="18" charset="0"/>
                          </a:rPr>
                          <m:t>ρ</m:t>
                        </m:r>
                      </m:e>
                      <m:sub>
                        <m:r>
                          <m:rPr>
                            <m:sty m:val="p"/>
                          </m:rPr>
                          <a:rPr lang="el-GR" sz="1600">
                            <a:latin typeface="Cambria Math" panose="02040503050406030204" pitchFamily="18" charset="0"/>
                          </a:rPr>
                          <m:t>ο</m:t>
                        </m:r>
                      </m:sub>
                    </m:sSub>
                    <m:r>
                      <a:rPr lang="el-GR" sz="1600" i="1">
                        <a:latin typeface="Cambria Math" panose="02040503050406030204" pitchFamily="18" charset="0"/>
                      </a:rPr>
                      <m:t>−</m:t>
                    </m:r>
                    <m:r>
                      <a:rPr lang="el-GR" sz="1600">
                        <a:latin typeface="Cambria Math" panose="02040503050406030204" pitchFamily="18" charset="0"/>
                      </a:rPr>
                      <m:t> 1,194×</m:t>
                    </m:r>
                    <m:sSup>
                      <m:sSupPr>
                        <m:ctrlPr>
                          <a:rPr lang="el-GR" sz="1600" i="1">
                            <a:latin typeface="Cambria Math" panose="02040503050406030204" pitchFamily="18" charset="0"/>
                          </a:rPr>
                        </m:ctrlPr>
                      </m:sSupPr>
                      <m:e>
                        <m:r>
                          <a:rPr lang="el-GR" sz="1600">
                            <a:latin typeface="Cambria Math" panose="02040503050406030204" pitchFamily="18" charset="0"/>
                          </a:rPr>
                          <m:t>10</m:t>
                        </m:r>
                      </m:e>
                      <m:sup>
                        <m:r>
                          <a:rPr lang="el-GR" sz="1600" i="1">
                            <a:latin typeface="Cambria Math" panose="02040503050406030204" pitchFamily="18" charset="0"/>
                          </a:rPr>
                          <m:t>−</m:t>
                        </m:r>
                        <m:r>
                          <a:rPr lang="el-GR" sz="1600">
                            <a:latin typeface="Cambria Math" panose="02040503050406030204" pitchFamily="18" charset="0"/>
                          </a:rPr>
                          <m:t>4</m:t>
                        </m:r>
                      </m:sup>
                    </m:sSup>
                    <m:r>
                      <a:rPr lang="el-GR" sz="1600">
                        <a:latin typeface="Cambria Math" panose="02040503050406030204" pitchFamily="18" charset="0"/>
                      </a:rPr>
                      <m:t>×</m:t>
                    </m:r>
                    <m:r>
                      <m:rPr>
                        <m:sty m:val="p"/>
                      </m:rPr>
                      <a:rPr lang="en-US" sz="1600">
                        <a:latin typeface="Cambria Math" panose="02040503050406030204" pitchFamily="18" charset="0"/>
                      </a:rPr>
                      <m:t>H</m:t>
                    </m:r>
                  </m:oMath>
                </a14:m>
                <a:r>
                  <a:rPr lang="el-GR" sz="1600" dirty="0"/>
                  <a:t>   [</a:t>
                </a:r>
                <a:r>
                  <a:rPr lang="en-US" sz="1600" dirty="0"/>
                  <a:t>kg</a:t>
                </a:r>
                <a:r>
                  <a:rPr lang="el-GR" sz="1600" dirty="0"/>
                  <a:t>/</a:t>
                </a:r>
                <a:r>
                  <a:rPr lang="en-US" sz="1600" dirty="0"/>
                  <a:t>m</a:t>
                </a:r>
                <a:r>
                  <a:rPr lang="el-GR" sz="1600" baseline="30000" dirty="0"/>
                  <a:t>3</a:t>
                </a:r>
                <a:r>
                  <a:rPr lang="el-GR" sz="1600" dirty="0"/>
                  <a:t>]					14.</a:t>
                </a:r>
              </a:p>
              <a:p>
                <a:endParaRPr lang="el-GR" sz="1600" dirty="0"/>
              </a:p>
              <a:p>
                <a:r>
                  <a:rPr lang="el-GR" sz="1600" dirty="0"/>
                  <a:t>όπου: 	ρ</a:t>
                </a:r>
                <a:r>
                  <a:rPr lang="el-GR" sz="1600" baseline="-25000" dirty="0"/>
                  <a:t>ο</a:t>
                </a:r>
                <a:r>
                  <a:rPr lang="el-GR" sz="1600" dirty="0"/>
                  <a:t> η πυκνότητα του αέρα σε κανονικές συνθήκες (1,225 </a:t>
                </a:r>
                <a:r>
                  <a:rPr lang="en-US" sz="1600" dirty="0"/>
                  <a:t>kg</a:t>
                </a:r>
                <a:r>
                  <a:rPr lang="el-GR" sz="1600" dirty="0"/>
                  <a:t>/</a:t>
                </a:r>
                <a:r>
                  <a:rPr lang="en-US" sz="1600" dirty="0"/>
                  <a:t>m</a:t>
                </a:r>
                <a:r>
                  <a:rPr lang="el-GR" sz="1600" baseline="30000" dirty="0"/>
                  <a:t>3</a:t>
                </a:r>
                <a:r>
                  <a:rPr lang="el-GR" sz="1600" dirty="0"/>
                  <a:t>)</a:t>
                </a:r>
              </a:p>
              <a:p>
                <a:r>
                  <a:rPr lang="el-GR" sz="1600" dirty="0"/>
                  <a:t>	Η το υψόμετρο [m]</a:t>
                </a:r>
              </a:p>
              <a:p>
                <a:r>
                  <a:rPr lang="el-GR" sz="1600" dirty="0"/>
                  <a:t> </a:t>
                </a:r>
              </a:p>
              <a:p>
                <a:r>
                  <a:rPr lang="el-GR" sz="1600" dirty="0"/>
                  <a:t>Από την παραπάνω εξίσωση υπολογίζεται ότι σε ύψος 500 </a:t>
                </a:r>
                <a:r>
                  <a:rPr lang="en-US" sz="1600" dirty="0"/>
                  <a:t>m</a:t>
                </a:r>
                <a:r>
                  <a:rPr lang="el-GR" sz="1600" dirty="0"/>
                  <a:t>,  η πυκνότητα του αέρα έχει ελαττωθεί σε 1,165 </a:t>
                </a:r>
                <a:r>
                  <a:rPr lang="en-US" sz="1600" dirty="0"/>
                  <a:t>kg</a:t>
                </a:r>
                <a:r>
                  <a:rPr lang="el-GR" sz="1600" dirty="0"/>
                  <a:t>/</a:t>
                </a:r>
                <a:r>
                  <a:rPr lang="en-US" sz="1600" dirty="0"/>
                  <a:t>m</a:t>
                </a:r>
                <a:r>
                  <a:rPr lang="el-GR" sz="1600" baseline="30000" dirty="0"/>
                  <a:t>3</a:t>
                </a:r>
                <a:r>
                  <a:rPr lang="el-GR" sz="1600" dirty="0"/>
                  <a:t>, δηλαδή κατά περίπου 5 %, επιφέροντας μία ανάλογη μείωση στην ισχύ που αυτός μεταφέρει.   </a:t>
                </a:r>
              </a:p>
            </p:txBody>
          </p:sp>
        </mc:Choice>
        <mc:Fallback xmlns="">
          <p:sp>
            <p:nvSpPr>
              <p:cNvPr id="9" name="8 - TextBox"/>
              <p:cNvSpPr txBox="1">
                <a:spLocks noRot="1" noChangeAspect="1" noMove="1" noResize="1" noEditPoints="1" noAdjustHandles="1" noChangeArrowheads="1" noChangeShapeType="1" noTextEdit="1"/>
              </p:cNvSpPr>
              <p:nvPr/>
            </p:nvSpPr>
            <p:spPr>
              <a:xfrm>
                <a:off x="-23512" y="379716"/>
                <a:ext cx="9144032" cy="5886740"/>
              </a:xfrm>
              <a:prstGeom prst="rect">
                <a:avLst/>
              </a:prstGeom>
              <a:blipFill>
                <a:blip r:embed="rId2"/>
                <a:stretch>
                  <a:fillRect l="-333" t="-311" r="-1400"/>
                </a:stretch>
              </a:blipFill>
            </p:spPr>
            <p:txBody>
              <a:bodyPr/>
              <a:lstStyle/>
              <a:p>
                <a:r>
                  <a:rPr lang="el-GR">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9" name="8 - TextBox"/>
              <p:cNvSpPr txBox="1"/>
              <p:nvPr/>
            </p:nvSpPr>
            <p:spPr>
              <a:xfrm>
                <a:off x="0" y="369308"/>
                <a:ext cx="9144032" cy="5938742"/>
              </a:xfrm>
              <a:prstGeom prst="rect">
                <a:avLst/>
              </a:prstGeom>
              <a:noFill/>
            </p:spPr>
            <p:txBody>
              <a:bodyPr wrap="square" rtlCol="0">
                <a:spAutoFit/>
              </a:bodyPr>
              <a:lstStyle/>
              <a:p>
                <a:r>
                  <a:rPr lang="el-GR" sz="1600" dirty="0"/>
                  <a:t>Η ταχύτητα του ανέμου, σε έναν τόπο, μεταβάλλεται κάθε στιγμή και </a:t>
                </a:r>
                <a:r>
                  <a:rPr lang="el-GR" sz="1600" dirty="0" smtClean="0"/>
                  <a:t>από </a:t>
                </a:r>
                <a:r>
                  <a:rPr lang="el-GR" sz="1600" dirty="0"/>
                  <a:t>εποχή σε εποχή του έτους. Παρόλα αυτά, η κατανομή των ταχυτήτων του ανέμου κατά τη διάρκεια ενός έτους, επαναλαμβάνεται με πολύ μικρές αποκλίσεις από έτος σε έτος. Οι μεταβολές της ταχύτητας του ανέμου, </a:t>
                </a:r>
                <a:r>
                  <a:rPr lang="el-GR" sz="1600" b="1" dirty="0"/>
                  <a:t>στη διάρκεια ενός έτους</a:t>
                </a:r>
                <a:r>
                  <a:rPr lang="el-GR" sz="1600" dirty="0"/>
                  <a:t>, περιγράφονται από την κατανομή πιθανοτήτων (ή συχνοτήτων) </a:t>
                </a:r>
                <a:r>
                  <a:rPr lang="en-US" sz="1600" dirty="0" err="1" smtClean="0"/>
                  <a:t>Weibull</a:t>
                </a:r>
                <a:r>
                  <a:rPr lang="el-GR" sz="1600" dirty="0" smtClean="0"/>
                  <a:t> :</a:t>
                </a:r>
                <a:endParaRPr lang="en-US" sz="1600" dirty="0" smtClean="0"/>
              </a:p>
              <a:p>
                <a:endParaRPr lang="el-GR" sz="1600" dirty="0"/>
              </a:p>
              <a:p>
                <a:r>
                  <a:rPr lang="el-GR" sz="1600" dirty="0"/>
                  <a:t> </a:t>
                </a:r>
              </a:p>
              <a:p>
                <a:pPr algn="r"/>
                <a14:m>
                  <m:oMath xmlns:m="http://schemas.openxmlformats.org/officeDocument/2006/math">
                    <m:r>
                      <a:rPr lang="el-GR" sz="1600" b="1" i="1">
                        <a:latin typeface="Cambria Math" panose="02040503050406030204" pitchFamily="18" charset="0"/>
                      </a:rPr>
                      <m:t>𝐡</m:t>
                    </m:r>
                    <m:r>
                      <a:rPr lang="en-US" sz="1600" b="1" i="1">
                        <a:latin typeface="Cambria Math" panose="02040503050406030204" pitchFamily="18" charset="0"/>
                      </a:rPr>
                      <m:t>𝐢</m:t>
                    </m:r>
                    <m:r>
                      <a:rPr lang="el-GR" sz="1600" b="1">
                        <a:latin typeface="Cambria Math" panose="02040503050406030204" pitchFamily="18" charset="0"/>
                      </a:rPr>
                      <m:t>= </m:t>
                    </m:r>
                    <m:d>
                      <m:dPr>
                        <m:ctrlPr>
                          <a:rPr lang="el-GR" sz="1600" b="1" i="1">
                            <a:latin typeface="Cambria Math" panose="02040503050406030204" pitchFamily="18" charset="0"/>
                          </a:rPr>
                        </m:ctrlPr>
                      </m:dPr>
                      <m:e>
                        <m:f>
                          <m:fPr>
                            <m:ctrlPr>
                              <a:rPr lang="el-GR" sz="1600" b="1" i="1">
                                <a:latin typeface="Cambria Math" panose="02040503050406030204" pitchFamily="18" charset="0"/>
                              </a:rPr>
                            </m:ctrlPr>
                          </m:fPr>
                          <m:num>
                            <m:r>
                              <a:rPr lang="el-GR" sz="1600" b="1" i="1">
                                <a:latin typeface="Cambria Math" panose="02040503050406030204" pitchFamily="18" charset="0"/>
                              </a:rPr>
                              <m:t>𝒌</m:t>
                            </m:r>
                          </m:num>
                          <m:den>
                            <m:r>
                              <a:rPr lang="el-GR" sz="1600" b="1" i="1">
                                <a:latin typeface="Cambria Math" panose="02040503050406030204" pitchFamily="18" charset="0"/>
                              </a:rPr>
                              <m:t>𝒄</m:t>
                            </m:r>
                          </m:den>
                        </m:f>
                      </m:e>
                    </m:d>
                    <m:sSup>
                      <m:sSupPr>
                        <m:ctrlPr>
                          <a:rPr lang="el-GR" sz="1600" b="1" i="1">
                            <a:latin typeface="Cambria Math" panose="02040503050406030204" pitchFamily="18" charset="0"/>
                          </a:rPr>
                        </m:ctrlPr>
                      </m:sSupPr>
                      <m:e>
                        <m:d>
                          <m:dPr>
                            <m:ctrlPr>
                              <a:rPr lang="el-GR" sz="1600" b="1" i="1">
                                <a:latin typeface="Cambria Math" panose="02040503050406030204" pitchFamily="18" charset="0"/>
                              </a:rPr>
                            </m:ctrlPr>
                          </m:dPr>
                          <m:e>
                            <m:f>
                              <m:fPr>
                                <m:ctrlPr>
                                  <a:rPr lang="el-GR" sz="1600" b="1" i="1">
                                    <a:latin typeface="Cambria Math" panose="02040503050406030204" pitchFamily="18" charset="0"/>
                                  </a:rPr>
                                </m:ctrlPr>
                              </m:fPr>
                              <m:num>
                                <m:sSub>
                                  <m:sSubPr>
                                    <m:ctrlPr>
                                      <a:rPr lang="el-GR" sz="1600" b="1" i="1">
                                        <a:latin typeface="Cambria Math" panose="02040503050406030204" pitchFamily="18" charset="0"/>
                                      </a:rPr>
                                    </m:ctrlPr>
                                  </m:sSubPr>
                                  <m:e>
                                    <m:r>
                                      <a:rPr lang="el-GR" sz="1600" b="1" i="1">
                                        <a:latin typeface="Cambria Math" panose="02040503050406030204" pitchFamily="18" charset="0"/>
                                      </a:rPr>
                                      <m:t>𝑽</m:t>
                                    </m:r>
                                  </m:e>
                                  <m:sub>
                                    <m:r>
                                      <a:rPr lang="el-GR" sz="1600" b="1" i="1">
                                        <a:latin typeface="Cambria Math" panose="02040503050406030204" pitchFamily="18" charset="0"/>
                                      </a:rPr>
                                      <m:t>𝒊</m:t>
                                    </m:r>
                                  </m:sub>
                                </m:sSub>
                              </m:num>
                              <m:den>
                                <m:r>
                                  <a:rPr lang="el-GR" sz="1600" b="1" i="1">
                                    <a:latin typeface="Cambria Math" panose="02040503050406030204" pitchFamily="18" charset="0"/>
                                  </a:rPr>
                                  <m:t>𝒄</m:t>
                                </m:r>
                              </m:den>
                            </m:f>
                          </m:e>
                        </m:d>
                      </m:e>
                      <m:sup>
                        <m:r>
                          <a:rPr lang="el-GR" sz="1600" b="1" i="1">
                            <a:latin typeface="Cambria Math" panose="02040503050406030204" pitchFamily="18" charset="0"/>
                          </a:rPr>
                          <m:t>𝒌</m:t>
                        </m:r>
                        <m:r>
                          <a:rPr lang="el-GR" sz="1600" b="1" i="1">
                            <a:latin typeface="Cambria Math" panose="02040503050406030204" pitchFamily="18" charset="0"/>
                          </a:rPr>
                          <m:t>−</m:t>
                        </m:r>
                        <m:r>
                          <a:rPr lang="el-GR" sz="1600" b="1" i="1">
                            <a:latin typeface="Cambria Math" panose="02040503050406030204" pitchFamily="18" charset="0"/>
                          </a:rPr>
                          <m:t>𝟏</m:t>
                        </m:r>
                      </m:sup>
                    </m:sSup>
                    <m:sSup>
                      <m:sSupPr>
                        <m:ctrlPr>
                          <a:rPr lang="el-GR" sz="1600" b="1" i="1">
                            <a:latin typeface="Cambria Math" panose="02040503050406030204" pitchFamily="18" charset="0"/>
                          </a:rPr>
                        </m:ctrlPr>
                      </m:sSupPr>
                      <m:e>
                        <m:r>
                          <a:rPr lang="el-GR" sz="1600" b="1" i="1">
                            <a:latin typeface="Cambria Math" panose="02040503050406030204" pitchFamily="18" charset="0"/>
                          </a:rPr>
                          <m:t>𝒆</m:t>
                        </m:r>
                      </m:e>
                      <m:sup>
                        <m:r>
                          <a:rPr lang="el-GR" sz="1600" b="1" i="1">
                            <a:latin typeface="Cambria Math" panose="02040503050406030204" pitchFamily="18" charset="0"/>
                          </a:rPr>
                          <m:t>−</m:t>
                        </m:r>
                        <m:sSup>
                          <m:sSupPr>
                            <m:ctrlPr>
                              <a:rPr lang="el-GR" sz="1600" b="1" i="1">
                                <a:latin typeface="Cambria Math" panose="02040503050406030204" pitchFamily="18" charset="0"/>
                              </a:rPr>
                            </m:ctrlPr>
                          </m:sSupPr>
                          <m:e>
                            <m:d>
                              <m:dPr>
                                <m:ctrlPr>
                                  <a:rPr lang="el-GR" sz="1600" b="1" i="1">
                                    <a:latin typeface="Cambria Math" panose="02040503050406030204" pitchFamily="18" charset="0"/>
                                  </a:rPr>
                                </m:ctrlPr>
                              </m:dPr>
                              <m:e>
                                <m:f>
                                  <m:fPr>
                                    <m:ctrlPr>
                                      <a:rPr lang="el-GR" sz="1600" b="1" i="1">
                                        <a:latin typeface="Cambria Math" panose="02040503050406030204" pitchFamily="18" charset="0"/>
                                      </a:rPr>
                                    </m:ctrlPr>
                                  </m:fPr>
                                  <m:num>
                                    <m:sSub>
                                      <m:sSubPr>
                                        <m:ctrlPr>
                                          <a:rPr lang="el-GR" sz="1600" b="1" i="1">
                                            <a:latin typeface="Cambria Math" panose="02040503050406030204" pitchFamily="18" charset="0"/>
                                          </a:rPr>
                                        </m:ctrlPr>
                                      </m:sSubPr>
                                      <m:e>
                                        <m:r>
                                          <a:rPr lang="el-GR" sz="1600" b="1" i="1">
                                            <a:latin typeface="Cambria Math" panose="02040503050406030204" pitchFamily="18" charset="0"/>
                                          </a:rPr>
                                          <m:t>𝑽</m:t>
                                        </m:r>
                                      </m:e>
                                      <m:sub>
                                        <m:r>
                                          <a:rPr lang="el-GR" sz="1600" b="1" i="1">
                                            <a:latin typeface="Cambria Math" panose="02040503050406030204" pitchFamily="18" charset="0"/>
                                          </a:rPr>
                                          <m:t>𝒊</m:t>
                                        </m:r>
                                      </m:sub>
                                    </m:sSub>
                                  </m:num>
                                  <m:den>
                                    <m:r>
                                      <a:rPr lang="el-GR" sz="1600" b="1" i="1">
                                        <a:latin typeface="Cambria Math" panose="02040503050406030204" pitchFamily="18" charset="0"/>
                                      </a:rPr>
                                      <m:t>𝒄</m:t>
                                    </m:r>
                                  </m:den>
                                </m:f>
                              </m:e>
                            </m:d>
                          </m:e>
                          <m:sup>
                            <m:r>
                              <a:rPr lang="el-GR" sz="1600" b="1" i="1">
                                <a:latin typeface="Cambria Math" panose="02040503050406030204" pitchFamily="18" charset="0"/>
                              </a:rPr>
                              <m:t>𝒌</m:t>
                            </m:r>
                          </m:sup>
                        </m:sSup>
                      </m:sup>
                    </m:sSup>
                  </m:oMath>
                </a14:m>
                <a:r>
                  <a:rPr lang="el-GR" sz="1600" b="1" dirty="0"/>
                  <a:t>   [%]	</a:t>
                </a:r>
                <a:r>
                  <a:rPr lang="el-GR" sz="1600" dirty="0"/>
                  <a:t>			</a:t>
                </a:r>
                <a:r>
                  <a:rPr lang="el-GR" sz="1600" dirty="0" smtClean="0"/>
                  <a:t>15</a:t>
                </a:r>
                <a:r>
                  <a:rPr lang="el-GR" sz="1600" dirty="0"/>
                  <a:t>.</a:t>
                </a:r>
              </a:p>
              <a:p>
                <a:r>
                  <a:rPr lang="el-GR" sz="1600" dirty="0"/>
                  <a:t> </a:t>
                </a:r>
                <a:endParaRPr lang="en-US" sz="1600" dirty="0" smtClean="0"/>
              </a:p>
              <a:p>
                <a:endParaRPr lang="el-GR" sz="1600" dirty="0"/>
              </a:p>
              <a:p>
                <a:r>
                  <a:rPr lang="el-GR" sz="1600" dirty="0"/>
                  <a:t>όπου: 	</a:t>
                </a:r>
                <a:r>
                  <a:rPr lang="en-US" sz="1600" dirty="0"/>
                  <a:t>k </a:t>
                </a:r>
                <a:r>
                  <a:rPr lang="el-GR" sz="1600" dirty="0"/>
                  <a:t>ο παράγοντας σχήματος της κατανομής </a:t>
                </a:r>
                <a:r>
                  <a:rPr lang="en-US" sz="1600" dirty="0" err="1"/>
                  <a:t>Weibull</a:t>
                </a:r>
                <a:r>
                  <a:rPr lang="el-GR" sz="1600" dirty="0"/>
                  <a:t> [</a:t>
                </a:r>
                <a:r>
                  <a:rPr lang="el-GR" sz="1600" dirty="0" err="1"/>
                  <a:t>αδιάστατος</a:t>
                </a:r>
                <a:r>
                  <a:rPr lang="el-GR" sz="1600" dirty="0"/>
                  <a:t>]</a:t>
                </a:r>
              </a:p>
              <a:p>
                <a:r>
                  <a:rPr lang="en-US" sz="1600" dirty="0" smtClean="0"/>
                  <a:t>c </a:t>
                </a:r>
                <a:r>
                  <a:rPr lang="el-GR" sz="1600" dirty="0"/>
                  <a:t>ο παράγοντας μεγέθους (έντασης) της κατανομής </a:t>
                </a:r>
                <a:r>
                  <a:rPr lang="en-US" sz="1600" dirty="0" err="1"/>
                  <a:t>Weibull</a:t>
                </a:r>
                <a:r>
                  <a:rPr lang="el-GR" sz="1600" dirty="0"/>
                  <a:t> [</a:t>
                </a:r>
                <a:r>
                  <a:rPr lang="en-US" sz="1600" dirty="0"/>
                  <a:t>m</a:t>
                </a:r>
                <a:r>
                  <a:rPr lang="el-GR" sz="1600" dirty="0"/>
                  <a:t>/</a:t>
                </a:r>
                <a:r>
                  <a:rPr lang="en-US" sz="1600" dirty="0"/>
                  <a:t>s</a:t>
                </a:r>
                <a:r>
                  <a:rPr lang="el-GR" sz="1600" dirty="0" smtClean="0"/>
                  <a:t>] </a:t>
                </a:r>
              </a:p>
              <a:p>
                <a:r>
                  <a:rPr lang="en-US" sz="1600" dirty="0" smtClean="0"/>
                  <a:t>h</a:t>
                </a:r>
                <a:r>
                  <a:rPr lang="en-US" sz="1600" baseline="-25000" dirty="0" smtClean="0"/>
                  <a:t>i</a:t>
                </a:r>
                <a:r>
                  <a:rPr lang="el-GR" sz="1600" dirty="0"/>
                  <a:t>[%] η πιθανότητα η ταχύτητα του ανέμου να είναι ίση με </a:t>
                </a:r>
                <a:r>
                  <a:rPr lang="en-US" sz="1600" dirty="0"/>
                  <a:t>V</a:t>
                </a:r>
                <a:r>
                  <a:rPr lang="en-US" sz="1600" baseline="-25000" dirty="0"/>
                  <a:t>i</a:t>
                </a:r>
                <a:r>
                  <a:rPr lang="el-GR" sz="1600" dirty="0"/>
                  <a:t>[</a:t>
                </a:r>
                <a:r>
                  <a:rPr lang="en-US" sz="1600" dirty="0"/>
                  <a:t>m</a:t>
                </a:r>
                <a:r>
                  <a:rPr lang="el-GR" sz="1600" dirty="0"/>
                  <a:t>/</a:t>
                </a:r>
                <a:r>
                  <a:rPr lang="en-US" sz="1600" dirty="0"/>
                  <a:t>s</a:t>
                </a:r>
                <a:r>
                  <a:rPr lang="el-GR" sz="1600" dirty="0"/>
                  <a:t>] ή η % συχνότητα της </a:t>
                </a:r>
                <a:r>
                  <a:rPr lang="el-GR" sz="1600" dirty="0" smtClean="0"/>
                  <a:t>	ταχύτητας </a:t>
                </a:r>
                <a:r>
                  <a:rPr lang="en-US" sz="1600" dirty="0"/>
                  <a:t>V</a:t>
                </a:r>
                <a:r>
                  <a:rPr lang="en-US" sz="1600" baseline="-25000" dirty="0"/>
                  <a:t>i</a:t>
                </a:r>
                <a:endParaRPr lang="el-GR" sz="1600" dirty="0"/>
              </a:p>
              <a:p>
                <a:r>
                  <a:rPr lang="el-GR" sz="1600" dirty="0"/>
                  <a:t> </a:t>
                </a:r>
                <a:endParaRPr lang="en-US" sz="1600" dirty="0" smtClean="0"/>
              </a:p>
              <a:p>
                <a:endParaRPr lang="el-GR" sz="1600" dirty="0"/>
              </a:p>
              <a:p>
                <a:r>
                  <a:rPr lang="el-GR" sz="1600" dirty="0"/>
                  <a:t>Έτσι, αν η πιθανότητα της </a:t>
                </a:r>
                <a:r>
                  <a:rPr lang="en-US" sz="1600" dirty="0"/>
                  <a:t>Vi</a:t>
                </a:r>
                <a:r>
                  <a:rPr lang="el-GR" sz="1600" dirty="0"/>
                  <a:t> = 15 </a:t>
                </a:r>
                <a:r>
                  <a:rPr lang="en-US" sz="1600" dirty="0"/>
                  <a:t>m</a:t>
                </a:r>
                <a:r>
                  <a:rPr lang="el-GR" sz="1600" dirty="0"/>
                  <a:t>/</a:t>
                </a:r>
                <a:r>
                  <a:rPr lang="en-US" sz="1600" dirty="0"/>
                  <a:t>s</a:t>
                </a:r>
                <a:r>
                  <a:rPr lang="el-GR" sz="1600" dirty="0"/>
                  <a:t> (54 </a:t>
                </a:r>
                <a:r>
                  <a:rPr lang="en-US" sz="1600" dirty="0"/>
                  <a:t>km</a:t>
                </a:r>
                <a:r>
                  <a:rPr lang="el-GR" sz="1600" dirty="0"/>
                  <a:t>/</a:t>
                </a:r>
                <a:r>
                  <a:rPr lang="en-US" sz="1600" dirty="0" smtClean="0"/>
                  <a:t>h </a:t>
                </a:r>
                <a:r>
                  <a:rPr lang="el-GR" sz="1600" dirty="0" smtClean="0"/>
                  <a:t>ή 6,9 Β</a:t>
                </a:r>
                <a:r>
                  <a:rPr lang="el-GR" sz="1600" baseline="30000" dirty="0" smtClean="0"/>
                  <a:t>1</a:t>
                </a:r>
                <a:r>
                  <a:rPr lang="el-GR" sz="1600" dirty="0" smtClean="0"/>
                  <a:t>) </a:t>
                </a:r>
                <a:r>
                  <a:rPr lang="el-GR" sz="1600" dirty="0"/>
                  <a:t>είναι 0,08 ή 8 </a:t>
                </a:r>
                <a:r>
                  <a:rPr lang="el-GR" sz="1600" dirty="0" smtClean="0"/>
                  <a:t>% (το </a:t>
                </a:r>
                <a:r>
                  <a:rPr lang="el-GR" sz="1600" dirty="0"/>
                  <a:t>8 % των ωρών του έτους η ταχύτητα του ανέμου έχει την παραπάνω </a:t>
                </a:r>
                <a:r>
                  <a:rPr lang="el-GR" sz="1600" dirty="0" smtClean="0"/>
                  <a:t>τιμή) </a:t>
                </a:r>
                <a:r>
                  <a:rPr lang="el-GR" sz="1600" dirty="0"/>
                  <a:t>και λαμβάνοντας υπόψη ότι το έτος έχει 365 </a:t>
                </a:r>
                <a:r>
                  <a:rPr lang="en-US" sz="1600" dirty="0"/>
                  <a:t>x</a:t>
                </a:r>
                <a:r>
                  <a:rPr lang="el-GR" sz="1600" dirty="0"/>
                  <a:t> 24 = 8.760 ώρες, ο άνεμος φυσά με ταχύτητα 15 </a:t>
                </a:r>
                <a:r>
                  <a:rPr lang="en-US" sz="1600" dirty="0"/>
                  <a:t>m</a:t>
                </a:r>
                <a:r>
                  <a:rPr lang="el-GR" sz="1600" dirty="0"/>
                  <a:t>/</a:t>
                </a:r>
                <a:r>
                  <a:rPr lang="en-US" sz="1600" dirty="0"/>
                  <a:t>s </a:t>
                </a:r>
                <a:r>
                  <a:rPr lang="el-GR" sz="1600" dirty="0"/>
                  <a:t>για 0,08 </a:t>
                </a:r>
                <a:r>
                  <a:rPr lang="en-US" sz="1600" dirty="0"/>
                  <a:t>x</a:t>
                </a:r>
                <a:r>
                  <a:rPr lang="el-GR" sz="1600" dirty="0"/>
                  <a:t> 8.760 = 700 ώρες κάθε έτος</a:t>
                </a:r>
                <a:r>
                  <a:rPr lang="el-GR" sz="1600" dirty="0" smtClean="0"/>
                  <a:t>.</a:t>
                </a:r>
              </a:p>
              <a:p>
                <a:endParaRPr lang="en-US" sz="1600" dirty="0" smtClean="0"/>
              </a:p>
              <a:p>
                <a:endParaRPr lang="en-US" sz="1600" dirty="0"/>
              </a:p>
              <a:p>
                <a:endParaRPr lang="en-US" sz="1600" dirty="0" smtClean="0"/>
              </a:p>
              <a:p>
                <a:endParaRPr lang="el-GR" sz="1600" dirty="0"/>
              </a:p>
              <a:p>
                <a:r>
                  <a:rPr lang="el-GR" sz="1600" dirty="0" smtClean="0"/>
                  <a:t>(1) Κλίμακα </a:t>
                </a:r>
                <a:r>
                  <a:rPr lang="en-US" sz="1600" dirty="0"/>
                  <a:t>Beaufort</a:t>
                </a:r>
                <a:r>
                  <a:rPr lang="el-GR" sz="1600" dirty="0" smtClean="0"/>
                  <a:t> : 	</a:t>
                </a:r>
                <a14:m>
                  <m:oMath xmlns:m="http://schemas.openxmlformats.org/officeDocument/2006/math">
                    <m:r>
                      <a:rPr lang="el-GR" sz="1600" i="1">
                        <a:latin typeface="Cambria Math" panose="02040503050406030204" pitchFamily="18" charset="0"/>
                      </a:rPr>
                      <m:t>𝐵</m:t>
                    </m:r>
                    <m:r>
                      <a:rPr lang="el-GR" sz="1600" i="1">
                        <a:latin typeface="Cambria Math" panose="02040503050406030204" pitchFamily="18" charset="0"/>
                      </a:rPr>
                      <m:t>= </m:t>
                    </m:r>
                    <m:sSup>
                      <m:sSupPr>
                        <m:ctrlPr>
                          <a:rPr lang="el-GR" sz="1600" i="1">
                            <a:latin typeface="Cambria Math" panose="02040503050406030204" pitchFamily="18" charset="0"/>
                          </a:rPr>
                        </m:ctrlPr>
                      </m:sSupPr>
                      <m:e>
                        <m:d>
                          <m:dPr>
                            <m:ctrlPr>
                              <a:rPr lang="el-GR" sz="1600" i="1">
                                <a:latin typeface="Cambria Math" panose="02040503050406030204" pitchFamily="18" charset="0"/>
                              </a:rPr>
                            </m:ctrlPr>
                          </m:dPr>
                          <m:e>
                            <m:f>
                              <m:fPr>
                                <m:ctrlPr>
                                  <a:rPr lang="el-GR" sz="1600" i="1">
                                    <a:latin typeface="Cambria Math" panose="02040503050406030204" pitchFamily="18" charset="0"/>
                                  </a:rPr>
                                </m:ctrlPr>
                              </m:fPr>
                              <m:num>
                                <m:r>
                                  <a:rPr lang="el-GR" sz="1600" i="1">
                                    <a:latin typeface="Cambria Math" panose="02040503050406030204" pitchFamily="18" charset="0"/>
                                  </a:rPr>
                                  <m:t>𝑉</m:t>
                                </m:r>
                              </m:num>
                              <m:den>
                                <m:r>
                                  <a:rPr lang="el-GR" sz="1600" i="1">
                                    <a:latin typeface="Cambria Math" panose="02040503050406030204" pitchFamily="18" charset="0"/>
                                  </a:rPr>
                                  <m:t>0,836</m:t>
                                </m:r>
                              </m:den>
                            </m:f>
                          </m:e>
                        </m:d>
                      </m:e>
                      <m:sup>
                        <m:f>
                          <m:fPr>
                            <m:type m:val="lin"/>
                            <m:ctrlPr>
                              <a:rPr lang="el-GR" sz="1600" i="1">
                                <a:latin typeface="Cambria Math" panose="02040503050406030204" pitchFamily="18" charset="0"/>
                              </a:rPr>
                            </m:ctrlPr>
                          </m:fPr>
                          <m:num>
                            <m:r>
                              <a:rPr lang="el-GR" sz="1600" i="1">
                                <a:latin typeface="Cambria Math" panose="02040503050406030204" pitchFamily="18" charset="0"/>
                              </a:rPr>
                              <m:t>2</m:t>
                            </m:r>
                          </m:num>
                          <m:den>
                            <m:r>
                              <a:rPr lang="el-GR" sz="1600" i="1">
                                <a:latin typeface="Cambria Math" panose="02040503050406030204" pitchFamily="18" charset="0"/>
                              </a:rPr>
                              <m:t>3</m:t>
                            </m:r>
                          </m:den>
                        </m:f>
                      </m:sup>
                    </m:sSup>
                  </m:oMath>
                </a14:m>
                <a:r>
                  <a:rPr lang="el-GR" sz="1600" dirty="0" smtClean="0"/>
                  <a:t>όπου </a:t>
                </a:r>
                <a:r>
                  <a:rPr lang="en-US" sz="1600" dirty="0" smtClean="0"/>
                  <a:t>V</a:t>
                </a:r>
                <a:r>
                  <a:rPr lang="el-GR" sz="1600" dirty="0" smtClean="0"/>
                  <a:t> η ταχύτητα του ανέμου σε </a:t>
                </a:r>
                <a:r>
                  <a:rPr lang="en-US" sz="1600" dirty="0" smtClean="0"/>
                  <a:t>m/s</a:t>
                </a:r>
                <a:endParaRPr lang="el-GR" sz="1600" dirty="0"/>
              </a:p>
            </p:txBody>
          </p:sp>
        </mc:Choice>
        <mc:Fallback xmlns="">
          <p:sp>
            <p:nvSpPr>
              <p:cNvPr id="9" name="8 - TextBox"/>
              <p:cNvSpPr txBox="1">
                <a:spLocks noRot="1" noChangeAspect="1" noMove="1" noResize="1" noEditPoints="1" noAdjustHandles="1" noChangeArrowheads="1" noChangeShapeType="1" noTextEdit="1"/>
              </p:cNvSpPr>
              <p:nvPr/>
            </p:nvSpPr>
            <p:spPr>
              <a:xfrm>
                <a:off x="0" y="369308"/>
                <a:ext cx="9144032" cy="5938742"/>
              </a:xfrm>
              <a:prstGeom prst="rect">
                <a:avLst/>
              </a:prstGeom>
              <a:blipFill>
                <a:blip r:embed="rId2"/>
                <a:stretch>
                  <a:fillRect l="-333" t="-308" r="-333"/>
                </a:stretch>
              </a:blipFill>
            </p:spPr>
            <p:txBody>
              <a:bodyPr/>
              <a:lstStyle/>
              <a:p>
                <a:r>
                  <a:rPr lang="el-GR">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10" name="9 - TextBox"/>
              <p:cNvSpPr txBox="1"/>
              <p:nvPr/>
            </p:nvSpPr>
            <p:spPr>
              <a:xfrm>
                <a:off x="-32" y="404664"/>
                <a:ext cx="9144032" cy="1120500"/>
              </a:xfrm>
              <a:prstGeom prst="rect">
                <a:avLst/>
              </a:prstGeom>
              <a:noFill/>
            </p:spPr>
            <p:txBody>
              <a:bodyPr wrap="square" rtlCol="0">
                <a:spAutoFit/>
              </a:bodyPr>
              <a:lstStyle/>
              <a:p>
                <a:r>
                  <a:rPr lang="el-GR" sz="1600" dirty="0"/>
                  <a:t>την κατανομή πιθανοτήτων (ή συχνοτήτων) </a:t>
                </a:r>
                <a:r>
                  <a:rPr lang="en-US" sz="1600" dirty="0" err="1"/>
                  <a:t>Weibull</a:t>
                </a:r>
                <a:r>
                  <a:rPr lang="el-GR" sz="1600" dirty="0"/>
                  <a:t> :</a:t>
                </a:r>
                <a:endParaRPr lang="en-US" sz="1600" dirty="0"/>
              </a:p>
              <a:p>
                <a:r>
                  <a:rPr lang="el-GR" sz="1600" dirty="0"/>
                  <a:t> </a:t>
                </a:r>
              </a:p>
              <a:p>
                <a:pPr algn="r"/>
                <a14:m>
                  <m:oMath xmlns:m="http://schemas.openxmlformats.org/officeDocument/2006/math">
                    <m:r>
                      <a:rPr lang="el-GR" b="1" i="1" smtClean="0">
                        <a:solidFill>
                          <a:srgbClr val="FFFF00"/>
                        </a:solidFill>
                        <a:latin typeface="Cambria Math" panose="02040503050406030204" pitchFamily="18" charset="0"/>
                      </a:rPr>
                      <m:t>𝐡</m:t>
                    </m:r>
                    <m:r>
                      <a:rPr lang="en-US" b="1" i="1">
                        <a:solidFill>
                          <a:srgbClr val="FFFF00"/>
                        </a:solidFill>
                        <a:latin typeface="Cambria Math" panose="02040503050406030204" pitchFamily="18" charset="0"/>
                      </a:rPr>
                      <m:t>𝐢</m:t>
                    </m:r>
                    <m:r>
                      <a:rPr lang="el-GR" b="1">
                        <a:solidFill>
                          <a:srgbClr val="FFFF00"/>
                        </a:solidFill>
                        <a:latin typeface="Cambria Math" panose="02040503050406030204" pitchFamily="18" charset="0"/>
                      </a:rPr>
                      <m:t>= </m:t>
                    </m:r>
                    <m:d>
                      <m:dPr>
                        <m:ctrlPr>
                          <a:rPr lang="el-GR" b="1" i="1">
                            <a:solidFill>
                              <a:srgbClr val="FFFF00"/>
                            </a:solidFill>
                            <a:latin typeface="Cambria Math" panose="02040503050406030204" pitchFamily="18" charset="0"/>
                          </a:rPr>
                        </m:ctrlPr>
                      </m:dPr>
                      <m:e>
                        <m:f>
                          <m:fPr>
                            <m:ctrlPr>
                              <a:rPr lang="el-GR" b="1" i="1">
                                <a:solidFill>
                                  <a:srgbClr val="FFFF00"/>
                                </a:solidFill>
                                <a:latin typeface="Cambria Math" panose="02040503050406030204" pitchFamily="18" charset="0"/>
                              </a:rPr>
                            </m:ctrlPr>
                          </m:fPr>
                          <m:num>
                            <m:r>
                              <a:rPr lang="el-GR" b="1" i="1">
                                <a:solidFill>
                                  <a:srgbClr val="FFFF00"/>
                                </a:solidFill>
                                <a:latin typeface="Cambria Math" panose="02040503050406030204" pitchFamily="18" charset="0"/>
                              </a:rPr>
                              <m:t>𝒌</m:t>
                            </m:r>
                          </m:num>
                          <m:den>
                            <m:r>
                              <a:rPr lang="el-GR" b="1" i="1">
                                <a:solidFill>
                                  <a:srgbClr val="FFFF00"/>
                                </a:solidFill>
                                <a:latin typeface="Cambria Math" panose="02040503050406030204" pitchFamily="18" charset="0"/>
                              </a:rPr>
                              <m:t>𝒄</m:t>
                            </m:r>
                          </m:den>
                        </m:f>
                      </m:e>
                    </m:d>
                    <m:sSup>
                      <m:sSupPr>
                        <m:ctrlPr>
                          <a:rPr lang="el-GR" b="1" i="1">
                            <a:solidFill>
                              <a:srgbClr val="FFFF00"/>
                            </a:solidFill>
                            <a:latin typeface="Cambria Math" panose="02040503050406030204" pitchFamily="18" charset="0"/>
                          </a:rPr>
                        </m:ctrlPr>
                      </m:sSupPr>
                      <m:e>
                        <m:d>
                          <m:dPr>
                            <m:ctrlPr>
                              <a:rPr lang="el-GR" b="1" i="1">
                                <a:solidFill>
                                  <a:srgbClr val="FFFF00"/>
                                </a:solidFill>
                                <a:latin typeface="Cambria Math" panose="02040503050406030204" pitchFamily="18" charset="0"/>
                              </a:rPr>
                            </m:ctrlPr>
                          </m:dPr>
                          <m:e>
                            <m:f>
                              <m:fPr>
                                <m:ctrlPr>
                                  <a:rPr lang="el-GR" b="1" i="1">
                                    <a:solidFill>
                                      <a:srgbClr val="FFFF00"/>
                                    </a:solidFill>
                                    <a:latin typeface="Cambria Math" panose="02040503050406030204" pitchFamily="18" charset="0"/>
                                  </a:rPr>
                                </m:ctrlPr>
                              </m:fPr>
                              <m:num>
                                <m:sSub>
                                  <m:sSubPr>
                                    <m:ctrlPr>
                                      <a:rPr lang="el-GR" b="1" i="1">
                                        <a:solidFill>
                                          <a:srgbClr val="FFFF00"/>
                                        </a:solidFill>
                                        <a:latin typeface="Cambria Math" panose="02040503050406030204" pitchFamily="18" charset="0"/>
                                      </a:rPr>
                                    </m:ctrlPr>
                                  </m:sSubPr>
                                  <m:e>
                                    <m:r>
                                      <a:rPr lang="el-GR" b="1" i="1">
                                        <a:solidFill>
                                          <a:srgbClr val="FFFF00"/>
                                        </a:solidFill>
                                        <a:latin typeface="Cambria Math" panose="02040503050406030204" pitchFamily="18" charset="0"/>
                                      </a:rPr>
                                      <m:t>𝑽</m:t>
                                    </m:r>
                                  </m:e>
                                  <m:sub>
                                    <m:r>
                                      <a:rPr lang="el-GR" b="1" i="1">
                                        <a:solidFill>
                                          <a:srgbClr val="FFFF00"/>
                                        </a:solidFill>
                                        <a:latin typeface="Cambria Math" panose="02040503050406030204" pitchFamily="18" charset="0"/>
                                      </a:rPr>
                                      <m:t>𝒊</m:t>
                                    </m:r>
                                  </m:sub>
                                </m:sSub>
                              </m:num>
                              <m:den>
                                <m:r>
                                  <a:rPr lang="el-GR" b="1" i="1">
                                    <a:solidFill>
                                      <a:srgbClr val="FFFF00"/>
                                    </a:solidFill>
                                    <a:latin typeface="Cambria Math" panose="02040503050406030204" pitchFamily="18" charset="0"/>
                                  </a:rPr>
                                  <m:t>𝒄</m:t>
                                </m:r>
                              </m:den>
                            </m:f>
                          </m:e>
                        </m:d>
                      </m:e>
                      <m:sup>
                        <m:r>
                          <a:rPr lang="el-GR" b="1" i="1">
                            <a:solidFill>
                              <a:srgbClr val="FFFF00"/>
                            </a:solidFill>
                            <a:latin typeface="Cambria Math" panose="02040503050406030204" pitchFamily="18" charset="0"/>
                          </a:rPr>
                          <m:t>𝒌</m:t>
                        </m:r>
                        <m:r>
                          <a:rPr lang="el-GR" b="1" i="1">
                            <a:solidFill>
                              <a:srgbClr val="FFFF00"/>
                            </a:solidFill>
                            <a:latin typeface="Cambria Math" panose="02040503050406030204" pitchFamily="18" charset="0"/>
                          </a:rPr>
                          <m:t>−</m:t>
                        </m:r>
                        <m:r>
                          <a:rPr lang="el-GR" b="1" i="1">
                            <a:solidFill>
                              <a:srgbClr val="FFFF00"/>
                            </a:solidFill>
                            <a:latin typeface="Cambria Math" panose="02040503050406030204" pitchFamily="18" charset="0"/>
                          </a:rPr>
                          <m:t>𝟏</m:t>
                        </m:r>
                      </m:sup>
                    </m:sSup>
                    <m:sSup>
                      <m:sSupPr>
                        <m:ctrlPr>
                          <a:rPr lang="el-GR" b="1" i="1">
                            <a:solidFill>
                              <a:srgbClr val="FFFF00"/>
                            </a:solidFill>
                            <a:latin typeface="Cambria Math" panose="02040503050406030204" pitchFamily="18" charset="0"/>
                          </a:rPr>
                        </m:ctrlPr>
                      </m:sSupPr>
                      <m:e>
                        <m:r>
                          <a:rPr lang="el-GR" b="1" i="1">
                            <a:solidFill>
                              <a:srgbClr val="FFFF00"/>
                            </a:solidFill>
                            <a:latin typeface="Cambria Math" panose="02040503050406030204" pitchFamily="18" charset="0"/>
                          </a:rPr>
                          <m:t>𝒆</m:t>
                        </m:r>
                      </m:e>
                      <m:sup>
                        <m:r>
                          <a:rPr lang="el-GR" b="1" i="1">
                            <a:solidFill>
                              <a:srgbClr val="FFFF00"/>
                            </a:solidFill>
                            <a:latin typeface="Cambria Math" panose="02040503050406030204" pitchFamily="18" charset="0"/>
                          </a:rPr>
                          <m:t>−</m:t>
                        </m:r>
                        <m:sSup>
                          <m:sSupPr>
                            <m:ctrlPr>
                              <a:rPr lang="el-GR" b="1" i="1">
                                <a:solidFill>
                                  <a:srgbClr val="FFFF00"/>
                                </a:solidFill>
                                <a:latin typeface="Cambria Math" panose="02040503050406030204" pitchFamily="18" charset="0"/>
                              </a:rPr>
                            </m:ctrlPr>
                          </m:sSupPr>
                          <m:e>
                            <m:d>
                              <m:dPr>
                                <m:ctrlPr>
                                  <a:rPr lang="el-GR" b="1" i="1">
                                    <a:solidFill>
                                      <a:srgbClr val="FFFF00"/>
                                    </a:solidFill>
                                    <a:latin typeface="Cambria Math" panose="02040503050406030204" pitchFamily="18" charset="0"/>
                                  </a:rPr>
                                </m:ctrlPr>
                              </m:dPr>
                              <m:e>
                                <m:f>
                                  <m:fPr>
                                    <m:ctrlPr>
                                      <a:rPr lang="el-GR" b="1" i="1">
                                        <a:solidFill>
                                          <a:srgbClr val="FFFF00"/>
                                        </a:solidFill>
                                        <a:latin typeface="Cambria Math" panose="02040503050406030204" pitchFamily="18" charset="0"/>
                                      </a:rPr>
                                    </m:ctrlPr>
                                  </m:fPr>
                                  <m:num>
                                    <m:sSub>
                                      <m:sSubPr>
                                        <m:ctrlPr>
                                          <a:rPr lang="el-GR" b="1" i="1">
                                            <a:solidFill>
                                              <a:srgbClr val="FFFF00"/>
                                            </a:solidFill>
                                            <a:latin typeface="Cambria Math" panose="02040503050406030204" pitchFamily="18" charset="0"/>
                                          </a:rPr>
                                        </m:ctrlPr>
                                      </m:sSubPr>
                                      <m:e>
                                        <m:r>
                                          <a:rPr lang="el-GR" b="1" i="1">
                                            <a:solidFill>
                                              <a:srgbClr val="FFFF00"/>
                                            </a:solidFill>
                                            <a:latin typeface="Cambria Math" panose="02040503050406030204" pitchFamily="18" charset="0"/>
                                          </a:rPr>
                                          <m:t>𝑽</m:t>
                                        </m:r>
                                      </m:e>
                                      <m:sub>
                                        <m:r>
                                          <a:rPr lang="el-GR" b="1" i="1">
                                            <a:solidFill>
                                              <a:srgbClr val="FFFF00"/>
                                            </a:solidFill>
                                            <a:latin typeface="Cambria Math" panose="02040503050406030204" pitchFamily="18" charset="0"/>
                                          </a:rPr>
                                          <m:t>𝒊</m:t>
                                        </m:r>
                                      </m:sub>
                                    </m:sSub>
                                  </m:num>
                                  <m:den>
                                    <m:r>
                                      <a:rPr lang="el-GR" b="1" i="1">
                                        <a:solidFill>
                                          <a:srgbClr val="FFFF00"/>
                                        </a:solidFill>
                                        <a:latin typeface="Cambria Math" panose="02040503050406030204" pitchFamily="18" charset="0"/>
                                      </a:rPr>
                                      <m:t>𝒄</m:t>
                                    </m:r>
                                  </m:den>
                                </m:f>
                              </m:e>
                            </m:d>
                          </m:e>
                          <m:sup>
                            <m:r>
                              <a:rPr lang="el-GR" b="1" i="1">
                                <a:solidFill>
                                  <a:srgbClr val="FFFF00"/>
                                </a:solidFill>
                                <a:latin typeface="Cambria Math" panose="02040503050406030204" pitchFamily="18" charset="0"/>
                              </a:rPr>
                              <m:t>𝒌</m:t>
                            </m:r>
                          </m:sup>
                        </m:sSup>
                      </m:sup>
                    </m:sSup>
                  </m:oMath>
                </a14:m>
                <a:r>
                  <a:rPr lang="el-GR" b="1" dirty="0">
                    <a:solidFill>
                      <a:srgbClr val="FFFF00"/>
                    </a:solidFill>
                  </a:rPr>
                  <a:t>   [%]</a:t>
                </a:r>
                <a:r>
                  <a:rPr lang="el-GR" sz="1600" b="1" dirty="0">
                    <a:solidFill>
                      <a:srgbClr val="FFFF00"/>
                    </a:solidFill>
                  </a:rPr>
                  <a:t>		</a:t>
                </a:r>
                <a:r>
                  <a:rPr lang="el-GR" sz="1600" dirty="0"/>
                  <a:t>		15.</a:t>
                </a:r>
              </a:p>
            </p:txBody>
          </p:sp>
        </mc:Choice>
        <mc:Fallback xmlns="">
          <p:sp>
            <p:nvSpPr>
              <p:cNvPr id="10" name="9 - TextBox"/>
              <p:cNvSpPr txBox="1">
                <a:spLocks noRot="1" noChangeAspect="1" noMove="1" noResize="1" noEditPoints="1" noAdjustHandles="1" noChangeArrowheads="1" noChangeShapeType="1" noTextEdit="1"/>
              </p:cNvSpPr>
              <p:nvPr/>
            </p:nvSpPr>
            <p:spPr>
              <a:xfrm>
                <a:off x="-32" y="404664"/>
                <a:ext cx="9144032" cy="1120500"/>
              </a:xfrm>
              <a:prstGeom prst="rect">
                <a:avLst/>
              </a:prstGeom>
              <a:blipFill>
                <a:blip r:embed="rId2"/>
                <a:stretch>
                  <a:fillRect l="-400" t="-1630" r="-333" b="-2174"/>
                </a:stretch>
              </a:blipFill>
            </p:spPr>
            <p:txBody>
              <a:bodyPr/>
              <a:lstStyle/>
              <a:p>
                <a:r>
                  <a:rPr lang="el-GR">
                    <a:noFill/>
                  </a:rPr>
                  <a:t> </a:t>
                </a:r>
              </a:p>
            </p:txBody>
          </p:sp>
        </mc:Fallback>
      </mc:AlternateContent>
      <p:pic>
        <p:nvPicPr>
          <p:cNvPr id="35" name="Εικόνα 34"/>
          <p:cNvPicPr>
            <a:picLocks noChangeAspect="1"/>
          </p:cNvPicPr>
          <p:nvPr/>
        </p:nvPicPr>
        <p:blipFill>
          <a:blip r:embed="rId3" cstate="print"/>
          <a:srcRect/>
          <a:stretch>
            <a:fillRect/>
          </a:stretch>
        </p:blipFill>
        <p:spPr bwMode="auto">
          <a:xfrm>
            <a:off x="467545" y="1700809"/>
            <a:ext cx="3478708" cy="2450120"/>
          </a:xfrm>
          <a:prstGeom prst="rect">
            <a:avLst/>
          </a:prstGeom>
          <a:noFill/>
          <a:ln w="9525">
            <a:noFill/>
            <a:miter lim="800000"/>
            <a:headEnd/>
            <a:tailEnd/>
          </a:ln>
        </p:spPr>
      </p:pic>
      <p:pic>
        <p:nvPicPr>
          <p:cNvPr id="36" name="Εικόνα 35"/>
          <p:cNvPicPr/>
          <p:nvPr/>
        </p:nvPicPr>
        <p:blipFill>
          <a:blip r:embed="rId4" cstate="print"/>
          <a:srcRect/>
          <a:stretch>
            <a:fillRect/>
          </a:stretch>
        </p:blipFill>
        <p:spPr bwMode="auto">
          <a:xfrm>
            <a:off x="5076056" y="1700808"/>
            <a:ext cx="3384376" cy="2450121"/>
          </a:xfrm>
          <a:prstGeom prst="rect">
            <a:avLst/>
          </a:prstGeom>
          <a:noFill/>
          <a:ln w="9525">
            <a:noFill/>
            <a:miter lim="800000"/>
            <a:headEnd/>
            <a:tailEnd/>
          </a:ln>
        </p:spPr>
      </p:pic>
      <p:pic>
        <p:nvPicPr>
          <p:cNvPr id="37" name="Εικόνα 36"/>
          <p:cNvPicPr/>
          <p:nvPr/>
        </p:nvPicPr>
        <p:blipFill>
          <a:blip r:embed="rId5" cstate="print"/>
          <a:srcRect/>
          <a:stretch>
            <a:fillRect/>
          </a:stretch>
        </p:blipFill>
        <p:spPr bwMode="auto">
          <a:xfrm>
            <a:off x="489869" y="4509120"/>
            <a:ext cx="3456384" cy="2108245"/>
          </a:xfrm>
          <a:prstGeom prst="rect">
            <a:avLst/>
          </a:prstGeom>
          <a:noFill/>
          <a:ln w="9525">
            <a:noFill/>
            <a:miter lim="800000"/>
            <a:headEnd/>
            <a:tailEnd/>
          </a:ln>
        </p:spPr>
      </p:pic>
      <p:sp>
        <p:nvSpPr>
          <p:cNvPr id="38" name="9 - TextBox"/>
          <p:cNvSpPr txBox="1"/>
          <p:nvPr/>
        </p:nvSpPr>
        <p:spPr>
          <a:xfrm>
            <a:off x="4139952" y="4380691"/>
            <a:ext cx="4896544" cy="2554545"/>
          </a:xfrm>
          <a:prstGeom prst="rect">
            <a:avLst/>
          </a:prstGeom>
          <a:noFill/>
        </p:spPr>
        <p:txBody>
          <a:bodyPr wrap="square" rtlCol="0">
            <a:spAutoFit/>
          </a:bodyPr>
          <a:lstStyle/>
          <a:p>
            <a:r>
              <a:rPr lang="el-GR" sz="1600" dirty="0"/>
              <a:t>Η πραγματική κατανομή της ταχύτητας των ανέμων, στους περισσότερους τόπους της γης ακολουθούν κατανομή </a:t>
            </a:r>
            <a:r>
              <a:rPr lang="en-US" sz="1600" dirty="0" err="1"/>
              <a:t>Weibull</a:t>
            </a:r>
            <a:r>
              <a:rPr lang="el-GR" sz="1600" dirty="0"/>
              <a:t> με </a:t>
            </a:r>
            <a:r>
              <a:rPr lang="en-US" sz="1600" dirty="0"/>
              <a:t>k </a:t>
            </a:r>
            <a:r>
              <a:rPr lang="el-GR" sz="1600" dirty="0"/>
              <a:t>≈ 2 και παράγοντα έντασης </a:t>
            </a:r>
            <a:r>
              <a:rPr lang="en-US" sz="1600" dirty="0"/>
              <a:t>c</a:t>
            </a:r>
            <a:r>
              <a:rPr lang="el-GR" sz="1600" dirty="0"/>
              <a:t> = 5 – 25 </a:t>
            </a:r>
            <a:r>
              <a:rPr lang="en-US" sz="1600" dirty="0"/>
              <a:t>m</a:t>
            </a:r>
            <a:r>
              <a:rPr lang="el-GR" sz="1600" dirty="0"/>
              <a:t>/</a:t>
            </a:r>
            <a:r>
              <a:rPr lang="en-US" sz="1600" dirty="0"/>
              <a:t>s</a:t>
            </a:r>
            <a:r>
              <a:rPr lang="el-GR" sz="1600" dirty="0"/>
              <a:t> </a:t>
            </a:r>
            <a:r>
              <a:rPr lang="el-GR" sz="1600" dirty="0" smtClean="0"/>
              <a:t>(σε </a:t>
            </a:r>
            <a:r>
              <a:rPr lang="el-GR" sz="1600" dirty="0"/>
              <a:t>τόπους με πραγματικό αιολικό ενδιαφέρον – χαμηλότερες ή ακόμη και υψηλότερες τιμές του </a:t>
            </a:r>
            <a:r>
              <a:rPr lang="en-US" sz="1600" dirty="0"/>
              <a:t>c</a:t>
            </a:r>
            <a:r>
              <a:rPr lang="el-GR" sz="1600" dirty="0"/>
              <a:t> καθιστούν τους αντίστοιχους τόπους ασύμφορους, </a:t>
            </a:r>
            <a:r>
              <a:rPr lang="el-GR" sz="1600" dirty="0" smtClean="0"/>
              <a:t>για την πραγματική </a:t>
            </a:r>
            <a:r>
              <a:rPr lang="el-GR" sz="1600" dirty="0"/>
              <a:t>εκμετάλλευσης του αιολικού τους </a:t>
            </a:r>
            <a:r>
              <a:rPr lang="el-GR" sz="1600" dirty="0" smtClean="0"/>
              <a:t>δυναμικού.  Η </a:t>
            </a:r>
            <a:r>
              <a:rPr lang="el-GR" sz="1600" dirty="0"/>
              <a:t>θεωρητική κατανομή </a:t>
            </a:r>
            <a:r>
              <a:rPr lang="en-US" sz="1600" dirty="0" err="1"/>
              <a:t>Weibull</a:t>
            </a:r>
            <a:r>
              <a:rPr lang="el-GR" sz="1600" dirty="0"/>
              <a:t> πολύ λίγο αποκλίνει από την πραγματική κατανομή των ταχυτήτων του </a:t>
            </a:r>
            <a:r>
              <a:rPr lang="el-GR" sz="1600" dirty="0" smtClean="0"/>
              <a:t>ανέμου. </a:t>
            </a:r>
            <a:endParaRPr lang="el-G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a:t>Κατανομή της ταχύτητας του ανέμου</a:t>
            </a:r>
            <a:endParaRPr lang="el-GR" dirty="0"/>
          </a:p>
        </p:txBody>
      </p:sp>
      <mc:AlternateContent xmlns:mc="http://schemas.openxmlformats.org/markup-compatibility/2006" xmlns:a14="http://schemas.microsoft.com/office/drawing/2010/main">
        <mc:Choice Requires="a14">
          <p:sp>
            <p:nvSpPr>
              <p:cNvPr id="5" name="4 - TextBox"/>
              <p:cNvSpPr txBox="1"/>
              <p:nvPr/>
            </p:nvSpPr>
            <p:spPr>
              <a:xfrm>
                <a:off x="-32" y="260648"/>
                <a:ext cx="9144032" cy="6407075"/>
              </a:xfrm>
              <a:prstGeom prst="rect">
                <a:avLst/>
              </a:prstGeom>
              <a:noFill/>
            </p:spPr>
            <p:txBody>
              <a:bodyPr wrap="square" rtlCol="0">
                <a:spAutoFit/>
              </a:bodyPr>
              <a:lstStyle/>
              <a:p>
                <a:r>
                  <a:rPr lang="el-GR" sz="1600" b="1" dirty="0" smtClean="0">
                    <a:solidFill>
                      <a:srgbClr val="FFFF00"/>
                    </a:solidFill>
                  </a:rPr>
                  <a:t>Για </a:t>
                </a:r>
                <a:r>
                  <a:rPr lang="en-US" sz="1600" b="1" dirty="0">
                    <a:solidFill>
                      <a:srgbClr val="FFFF00"/>
                    </a:solidFill>
                  </a:rPr>
                  <a:t>k</a:t>
                </a:r>
                <a:r>
                  <a:rPr lang="el-GR" sz="1600" b="1" dirty="0">
                    <a:solidFill>
                      <a:srgbClr val="FFFF00"/>
                    </a:solidFill>
                  </a:rPr>
                  <a:t> = 2  η κατανομή </a:t>
                </a:r>
                <a:r>
                  <a:rPr lang="en-US" sz="1600" b="1" dirty="0" err="1">
                    <a:solidFill>
                      <a:srgbClr val="FFFF00"/>
                    </a:solidFill>
                  </a:rPr>
                  <a:t>Weibull</a:t>
                </a:r>
                <a:r>
                  <a:rPr lang="el-GR" sz="1600" b="1" dirty="0">
                    <a:solidFill>
                      <a:srgbClr val="FFFF00"/>
                    </a:solidFill>
                  </a:rPr>
                  <a:t> μεταπίπτει στην κατανομή </a:t>
                </a:r>
                <a:r>
                  <a:rPr lang="en-US" sz="1600" b="1" dirty="0" smtClean="0">
                    <a:solidFill>
                      <a:srgbClr val="FFFF00"/>
                    </a:solidFill>
                  </a:rPr>
                  <a:t>Rayleigh</a:t>
                </a:r>
                <a:r>
                  <a:rPr lang="el-GR" sz="1600" b="1" dirty="0" smtClean="0">
                    <a:solidFill>
                      <a:srgbClr val="FFFF00"/>
                    </a:solidFill>
                  </a:rPr>
                  <a:t>:  </a:t>
                </a:r>
                <a14:m>
                  <m:oMath xmlns:m="http://schemas.openxmlformats.org/officeDocument/2006/math">
                    <m:r>
                      <a:rPr lang="el-GR" sz="1600" b="1" i="1">
                        <a:solidFill>
                          <a:srgbClr val="FFFF00"/>
                        </a:solidFill>
                        <a:latin typeface="Cambria Math" panose="02040503050406030204" pitchFamily="18" charset="0"/>
                      </a:rPr>
                      <m:t>𝐡</m:t>
                    </m:r>
                    <m:r>
                      <a:rPr lang="en-US" sz="1600" b="1" i="1">
                        <a:solidFill>
                          <a:srgbClr val="FFFF00"/>
                        </a:solidFill>
                        <a:latin typeface="Cambria Math" panose="02040503050406030204" pitchFamily="18" charset="0"/>
                      </a:rPr>
                      <m:t>𝐢</m:t>
                    </m:r>
                    <m:r>
                      <a:rPr lang="el-GR" sz="1600" b="1">
                        <a:solidFill>
                          <a:srgbClr val="FFFF00"/>
                        </a:solidFill>
                        <a:latin typeface="Cambria Math" panose="02040503050406030204" pitchFamily="18" charset="0"/>
                      </a:rPr>
                      <m:t>= </m:t>
                    </m:r>
                    <m:r>
                      <a:rPr lang="el-GR" sz="1600" b="1" i="1">
                        <a:solidFill>
                          <a:srgbClr val="FFFF00"/>
                        </a:solidFill>
                        <a:latin typeface="Cambria Math" panose="02040503050406030204" pitchFamily="18" charset="0"/>
                      </a:rPr>
                      <m:t>𝟐</m:t>
                    </m:r>
                    <m:sSup>
                      <m:sSupPr>
                        <m:ctrlPr>
                          <a:rPr lang="el-GR" sz="1600" b="1" i="1">
                            <a:solidFill>
                              <a:srgbClr val="FFFF00"/>
                            </a:solidFill>
                            <a:latin typeface="Cambria Math" panose="02040503050406030204" pitchFamily="18" charset="0"/>
                          </a:rPr>
                        </m:ctrlPr>
                      </m:sSupPr>
                      <m:e>
                        <m:r>
                          <a:rPr lang="el-GR" sz="1600" b="1" i="1">
                            <a:solidFill>
                              <a:srgbClr val="FFFF00"/>
                            </a:solidFill>
                            <a:latin typeface="Cambria Math" panose="02040503050406030204" pitchFamily="18" charset="0"/>
                          </a:rPr>
                          <m:t>𝝀</m:t>
                        </m:r>
                      </m:e>
                      <m:sup>
                        <m:r>
                          <a:rPr lang="el-GR" sz="1600" b="1" i="1">
                            <a:solidFill>
                              <a:srgbClr val="FFFF00"/>
                            </a:solidFill>
                            <a:latin typeface="Cambria Math" panose="02040503050406030204" pitchFamily="18" charset="0"/>
                          </a:rPr>
                          <m:t>𝟐</m:t>
                        </m:r>
                      </m:sup>
                    </m:sSup>
                    <m:sSub>
                      <m:sSubPr>
                        <m:ctrlPr>
                          <a:rPr lang="el-GR" sz="1600" b="1" i="1">
                            <a:solidFill>
                              <a:srgbClr val="FFFF00"/>
                            </a:solidFill>
                            <a:latin typeface="Cambria Math" panose="02040503050406030204" pitchFamily="18" charset="0"/>
                          </a:rPr>
                        </m:ctrlPr>
                      </m:sSubPr>
                      <m:e>
                        <m:r>
                          <a:rPr lang="en-US" sz="1600" b="1" i="1">
                            <a:solidFill>
                              <a:srgbClr val="FFFF00"/>
                            </a:solidFill>
                            <a:latin typeface="Cambria Math" panose="02040503050406030204" pitchFamily="18" charset="0"/>
                          </a:rPr>
                          <m:t>𝑽</m:t>
                        </m:r>
                      </m:e>
                      <m:sub>
                        <m:r>
                          <a:rPr lang="en-US" sz="1600" b="1" i="1">
                            <a:solidFill>
                              <a:srgbClr val="FFFF00"/>
                            </a:solidFill>
                            <a:latin typeface="Cambria Math" panose="02040503050406030204" pitchFamily="18" charset="0"/>
                          </a:rPr>
                          <m:t>𝒊</m:t>
                        </m:r>
                      </m:sub>
                    </m:sSub>
                    <m:sSup>
                      <m:sSupPr>
                        <m:ctrlPr>
                          <a:rPr lang="el-GR" sz="1600" b="1" i="1">
                            <a:solidFill>
                              <a:srgbClr val="FFFF00"/>
                            </a:solidFill>
                            <a:latin typeface="Cambria Math" panose="02040503050406030204" pitchFamily="18" charset="0"/>
                          </a:rPr>
                        </m:ctrlPr>
                      </m:sSupPr>
                      <m:e>
                        <m:r>
                          <a:rPr lang="el-GR" sz="1600" b="1" i="1">
                            <a:solidFill>
                              <a:srgbClr val="FFFF00"/>
                            </a:solidFill>
                            <a:latin typeface="Cambria Math" panose="02040503050406030204" pitchFamily="18" charset="0"/>
                          </a:rPr>
                          <m:t>𝒆</m:t>
                        </m:r>
                      </m:e>
                      <m:sup>
                        <m:r>
                          <a:rPr lang="el-GR" sz="1600" b="1" i="1">
                            <a:solidFill>
                              <a:srgbClr val="FFFF00"/>
                            </a:solidFill>
                            <a:latin typeface="Cambria Math" panose="02040503050406030204" pitchFamily="18" charset="0"/>
                          </a:rPr>
                          <m:t>−</m:t>
                        </m:r>
                        <m:sSup>
                          <m:sSupPr>
                            <m:ctrlPr>
                              <a:rPr lang="el-GR" sz="1600" b="1" i="1">
                                <a:solidFill>
                                  <a:srgbClr val="FFFF00"/>
                                </a:solidFill>
                                <a:latin typeface="Cambria Math" panose="02040503050406030204" pitchFamily="18" charset="0"/>
                              </a:rPr>
                            </m:ctrlPr>
                          </m:sSupPr>
                          <m:e>
                            <m:d>
                              <m:dPr>
                                <m:ctrlPr>
                                  <a:rPr lang="el-GR" sz="1600" b="1" i="1">
                                    <a:solidFill>
                                      <a:srgbClr val="FFFF00"/>
                                    </a:solidFill>
                                    <a:latin typeface="Cambria Math" panose="02040503050406030204" pitchFamily="18" charset="0"/>
                                  </a:rPr>
                                </m:ctrlPr>
                              </m:dPr>
                              <m:e>
                                <m:r>
                                  <a:rPr lang="el-GR" sz="1600" b="1" i="1">
                                    <a:solidFill>
                                      <a:srgbClr val="FFFF00"/>
                                    </a:solidFill>
                                    <a:latin typeface="Cambria Math" panose="02040503050406030204" pitchFamily="18" charset="0"/>
                                  </a:rPr>
                                  <m:t>𝛌</m:t>
                                </m:r>
                                <m:sSub>
                                  <m:sSubPr>
                                    <m:ctrlPr>
                                      <a:rPr lang="el-GR" sz="1600" b="1" i="1">
                                        <a:solidFill>
                                          <a:srgbClr val="FFFF00"/>
                                        </a:solidFill>
                                        <a:latin typeface="Cambria Math" panose="02040503050406030204" pitchFamily="18" charset="0"/>
                                      </a:rPr>
                                    </m:ctrlPr>
                                  </m:sSubPr>
                                  <m:e>
                                    <m:r>
                                      <a:rPr lang="en-US" sz="1600" b="1" i="1">
                                        <a:solidFill>
                                          <a:srgbClr val="FFFF00"/>
                                        </a:solidFill>
                                        <a:latin typeface="Cambria Math" panose="02040503050406030204" pitchFamily="18" charset="0"/>
                                      </a:rPr>
                                      <m:t>𝑽</m:t>
                                    </m:r>
                                  </m:e>
                                  <m:sub>
                                    <m:r>
                                      <a:rPr lang="el-GR" sz="1600" b="1" i="1">
                                        <a:solidFill>
                                          <a:srgbClr val="FFFF00"/>
                                        </a:solidFill>
                                        <a:latin typeface="Cambria Math" panose="02040503050406030204" pitchFamily="18" charset="0"/>
                                      </a:rPr>
                                      <m:t>𝒊</m:t>
                                    </m:r>
                                  </m:sub>
                                </m:sSub>
                              </m:e>
                            </m:d>
                          </m:e>
                          <m:sup>
                            <m:r>
                              <a:rPr lang="el-GR" sz="1600" b="1" i="1">
                                <a:solidFill>
                                  <a:srgbClr val="FFFF00"/>
                                </a:solidFill>
                                <a:latin typeface="Cambria Math" panose="02040503050406030204" pitchFamily="18" charset="0"/>
                              </a:rPr>
                              <m:t>𝟐</m:t>
                            </m:r>
                          </m:sup>
                        </m:sSup>
                      </m:sup>
                    </m:sSup>
                  </m:oMath>
                </a14:m>
                <a:r>
                  <a:rPr lang="el-GR" sz="1600" b="1" dirty="0" smtClean="0">
                    <a:solidFill>
                      <a:srgbClr val="FFFF00"/>
                    </a:solidFill>
                  </a:rPr>
                  <a:t>  [%]</a:t>
                </a:r>
                <a:r>
                  <a:rPr lang="el-GR" sz="1600" b="1" dirty="0">
                    <a:solidFill>
                      <a:srgbClr val="FFFF00"/>
                    </a:solidFill>
                  </a:rPr>
                  <a:t>	16.</a:t>
                </a:r>
              </a:p>
              <a:p>
                <a:endParaRPr lang="el-GR" sz="1600" dirty="0"/>
              </a:p>
              <a:p>
                <a:r>
                  <a:rPr lang="el-GR" sz="1600" dirty="0"/>
                  <a:t>όπου </a:t>
                </a:r>
                <a:r>
                  <a:rPr lang="el-GR" sz="1600" b="1" dirty="0">
                    <a:solidFill>
                      <a:srgbClr val="FFFF00"/>
                    </a:solidFill>
                  </a:rPr>
                  <a:t>λ = 1/</a:t>
                </a:r>
                <a:r>
                  <a:rPr lang="en-US" sz="1600" b="1" dirty="0">
                    <a:solidFill>
                      <a:srgbClr val="FFFF00"/>
                    </a:solidFill>
                  </a:rPr>
                  <a:t>c</a:t>
                </a:r>
                <a:r>
                  <a:rPr lang="el-GR" sz="1600" b="1" dirty="0">
                    <a:solidFill>
                      <a:srgbClr val="FFFF00"/>
                    </a:solidFill>
                  </a:rPr>
                  <a:t> </a:t>
                </a:r>
                <a:r>
                  <a:rPr lang="el-GR" sz="1600" dirty="0"/>
                  <a:t>[</a:t>
                </a:r>
                <a:r>
                  <a:rPr lang="en-US" sz="1600" dirty="0"/>
                  <a:t>s</a:t>
                </a:r>
                <a:r>
                  <a:rPr lang="el-GR" sz="1600" dirty="0"/>
                  <a:t>/</a:t>
                </a:r>
                <a:r>
                  <a:rPr lang="en-US" sz="1600" dirty="0"/>
                  <a:t>m</a:t>
                </a:r>
                <a:r>
                  <a:rPr lang="el-GR" sz="1600" dirty="0" smtClean="0"/>
                  <a:t>]. Οι </a:t>
                </a:r>
                <a:r>
                  <a:rPr lang="el-GR" sz="1600" dirty="0"/>
                  <a:t>ετήσιες κατανομές ταχυτήτων του ανέμου χαρακτηρίζονται </a:t>
                </a:r>
                <a:r>
                  <a:rPr lang="el-GR" sz="1600" dirty="0" smtClean="0"/>
                  <a:t>από τη </a:t>
                </a:r>
                <a:r>
                  <a:rPr lang="el-GR" sz="1600" b="1" dirty="0"/>
                  <a:t>μέση ετήσια ταχύτητα</a:t>
                </a:r>
                <a:r>
                  <a:rPr lang="el-GR" sz="1600" dirty="0"/>
                  <a:t> του ανέμου, η οποία υπολογίζεται από τη σχέση:</a:t>
                </a:r>
              </a:p>
              <a:p>
                <a:r>
                  <a:rPr lang="el-GR" sz="1600" dirty="0"/>
                  <a:t> </a:t>
                </a:r>
                <a:endParaRPr lang="el-GR" sz="800" dirty="0"/>
              </a:p>
              <a:p>
                <a:pPr algn="r"/>
                <a14:m>
                  <m:oMath xmlns:m="http://schemas.openxmlformats.org/officeDocument/2006/math">
                    <m:r>
                      <m:rPr>
                        <m:sty m:val="p"/>
                      </m:rPr>
                      <a:rPr lang="en-US" sz="1600">
                        <a:latin typeface="Cambria Math" panose="02040503050406030204" pitchFamily="18" charset="0"/>
                      </a:rPr>
                      <m:t>Vave</m:t>
                    </m:r>
                    <m:r>
                      <a:rPr lang="en-US" sz="1600">
                        <a:latin typeface="Cambria Math" panose="02040503050406030204" pitchFamily="18" charset="0"/>
                      </a:rPr>
                      <m:t>= </m:t>
                    </m:r>
                    <m:nary>
                      <m:naryPr>
                        <m:chr m:val="∑"/>
                        <m:limLoc m:val="undOvr"/>
                        <m:subHide m:val="on"/>
                        <m:supHide m:val="on"/>
                        <m:ctrlPr>
                          <a:rPr lang="el-GR" sz="1600" i="1">
                            <a:latin typeface="Cambria Math" panose="02040503050406030204" pitchFamily="18" charset="0"/>
                          </a:rPr>
                        </m:ctrlPr>
                      </m:naryPr>
                      <m:sub/>
                      <m:sup/>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h</m:t>
                            </m:r>
                          </m:e>
                          <m:sub>
                            <m:r>
                              <m:rPr>
                                <m:sty m:val="p"/>
                              </m:rPr>
                              <a:rPr lang="en-US" sz="1600">
                                <a:latin typeface="Cambria Math" panose="02040503050406030204" pitchFamily="18" charset="0"/>
                              </a:rPr>
                              <m:t>i</m:t>
                            </m:r>
                          </m:sub>
                        </m:sSub>
                      </m:e>
                    </m:nary>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i</m:t>
                        </m:r>
                      </m:sub>
                    </m:sSub>
                  </m:oMath>
                </a14:m>
                <a:r>
                  <a:rPr lang="en-US" sz="1600" dirty="0"/>
                  <a:t>               [m/s]				17.</a:t>
                </a:r>
                <a:endParaRPr lang="el-GR" sz="1600" dirty="0"/>
              </a:p>
              <a:p>
                <a:r>
                  <a:rPr lang="en-US" sz="800" dirty="0"/>
                  <a:t> </a:t>
                </a:r>
                <a:endParaRPr lang="el-GR" sz="800" dirty="0"/>
              </a:p>
              <a:p>
                <a:r>
                  <a:rPr lang="el-GR" sz="1600" dirty="0"/>
                  <a:t>και </a:t>
                </a:r>
                <a:r>
                  <a:rPr lang="el-GR" sz="1600" dirty="0" smtClean="0"/>
                  <a:t>για </a:t>
                </a:r>
                <a:r>
                  <a:rPr lang="el-GR" sz="1600" dirty="0"/>
                  <a:t>κατανομή </a:t>
                </a:r>
                <a:r>
                  <a:rPr lang="en-US" sz="1600" dirty="0" err="1"/>
                  <a:t>Weibull</a:t>
                </a:r>
                <a:r>
                  <a:rPr lang="el-GR" sz="1600" dirty="0"/>
                  <a:t> με παράγοντα σχήματος </a:t>
                </a:r>
                <a:r>
                  <a:rPr lang="en-US" sz="1600" dirty="0"/>
                  <a:t>k</a:t>
                </a:r>
                <a:r>
                  <a:rPr lang="el-GR" sz="1600" dirty="0"/>
                  <a:t> ≈ 2 συνδέεται με την παράμετρο έντασης με τη σχέση:</a:t>
                </a:r>
              </a:p>
              <a:p>
                <a:r>
                  <a:rPr lang="el-GR" sz="800" dirty="0"/>
                  <a:t> </a:t>
                </a:r>
              </a:p>
              <a:p>
                <a:pPr algn="r"/>
                <a:r>
                  <a:rPr lang="en-US" sz="1600" b="1" dirty="0" err="1"/>
                  <a:t>Vave</a:t>
                </a:r>
                <a:r>
                  <a:rPr lang="el-GR" sz="1600" b="1" dirty="0"/>
                  <a:t> = 0,90 </a:t>
                </a:r>
                <a:r>
                  <a:rPr lang="en-US" sz="1600" b="1" dirty="0"/>
                  <a:t>x </a:t>
                </a:r>
                <a:r>
                  <a:rPr lang="en-US" sz="1600" b="1" dirty="0" smtClean="0"/>
                  <a:t>c</a:t>
                </a:r>
                <a:r>
                  <a:rPr lang="el-GR" sz="1600" b="1" dirty="0" smtClean="0"/>
                  <a:t>	</a:t>
                </a:r>
                <a:r>
                  <a:rPr lang="el-GR" sz="1600" b="1" dirty="0" smtClean="0">
                    <a:sym typeface="Wingdings" panose="05000000000000000000" pitchFamily="2" charset="2"/>
                  </a:rPr>
                  <a:t> </a:t>
                </a:r>
                <a:r>
                  <a:rPr lang="en-US" sz="1600" b="1" dirty="0" smtClean="0">
                    <a:sym typeface="Wingdings" panose="05000000000000000000" pitchFamily="2" charset="2"/>
                  </a:rPr>
                  <a:t>	c = </a:t>
                </a:r>
                <a:r>
                  <a:rPr lang="en-US" sz="1600" b="1" dirty="0" err="1" smtClean="0"/>
                  <a:t>Vave</a:t>
                </a:r>
                <a:r>
                  <a:rPr lang="en-US" sz="1600" b="1" dirty="0" smtClean="0"/>
                  <a:t>/</a:t>
                </a:r>
                <a:r>
                  <a:rPr lang="el-GR" sz="1600" b="1" dirty="0" smtClean="0"/>
                  <a:t>0,90 </a:t>
                </a:r>
                <a:r>
                  <a:rPr lang="el-GR" sz="1600" dirty="0"/>
                  <a:t>			18</a:t>
                </a:r>
                <a:r>
                  <a:rPr lang="el-GR" sz="1600" dirty="0" smtClean="0"/>
                  <a:t>.</a:t>
                </a:r>
              </a:p>
              <a:p>
                <a:pPr algn="just"/>
                <a:endParaRPr lang="el-GR" sz="800" dirty="0" smtClean="0"/>
              </a:p>
              <a:p>
                <a:pPr algn="just"/>
                <a:r>
                  <a:rPr lang="el-GR" sz="1600" dirty="0" smtClean="0"/>
                  <a:t>και αν χρησιμοποιηθεί η κατανομή </a:t>
                </a:r>
                <a:r>
                  <a:rPr lang="en-US" sz="1600" dirty="0" smtClean="0"/>
                  <a:t>Rayleigh</a:t>
                </a:r>
                <a:r>
                  <a:rPr lang="el-GR" sz="1600" dirty="0" smtClean="0"/>
                  <a:t>:		</a:t>
                </a:r>
                <a:r>
                  <a:rPr lang="el-GR" sz="1600" b="1" dirty="0" smtClean="0"/>
                  <a:t>λ = 0,90/</a:t>
                </a:r>
                <a:r>
                  <a:rPr lang="en-US" sz="1600" b="1" dirty="0" err="1" smtClean="0"/>
                  <a:t>Vave</a:t>
                </a:r>
                <a:endParaRPr lang="el-GR" sz="1600" b="1" dirty="0"/>
              </a:p>
              <a:p>
                <a:endParaRPr lang="el-GR" sz="800" dirty="0" smtClean="0"/>
              </a:p>
              <a:p>
                <a:endParaRPr lang="el-GR" sz="800" dirty="0"/>
              </a:p>
              <a:p>
                <a:endParaRPr lang="el-GR" sz="800" dirty="0" smtClean="0"/>
              </a:p>
              <a:p>
                <a:pPr lvl="0"/>
                <a:r>
                  <a:rPr lang="el-GR" sz="1600" dirty="0"/>
                  <a:t>Οι ετήσιες κατανομές ταχυτήτων του ανέμου </a:t>
                </a:r>
                <a:r>
                  <a:rPr lang="el-GR" sz="1600" dirty="0" smtClean="0"/>
                  <a:t>χαρακτηρίζονται επίσης από </a:t>
                </a:r>
                <a:r>
                  <a:rPr lang="el-GR" sz="1600" dirty="0"/>
                  <a:t>τη </a:t>
                </a:r>
                <a:r>
                  <a:rPr lang="el-GR" sz="1600" b="1" dirty="0"/>
                  <a:t>μέση κυβική ταχύτητα</a:t>
                </a:r>
                <a:r>
                  <a:rPr lang="el-GR" sz="1600" dirty="0"/>
                  <a:t> (</a:t>
                </a:r>
                <a:r>
                  <a:rPr lang="en-US" sz="1600" dirty="0"/>
                  <a:t>root mean cube</a:t>
                </a:r>
                <a:r>
                  <a:rPr lang="el-GR" sz="1600" dirty="0"/>
                  <a:t> – </a:t>
                </a:r>
                <a:r>
                  <a:rPr lang="en-US" sz="1600" dirty="0" err="1"/>
                  <a:t>rmc</a:t>
                </a:r>
                <a:r>
                  <a:rPr lang="el-GR" sz="1600" dirty="0"/>
                  <a:t>) </a:t>
                </a:r>
                <a:r>
                  <a:rPr lang="en-US" sz="1600" dirty="0" err="1"/>
                  <a:t>Vrmc</a:t>
                </a:r>
                <a:r>
                  <a:rPr lang="el-GR" sz="1600" dirty="0"/>
                  <a:t>, η οποία υπολογίζεται από τη σχέση:</a:t>
                </a:r>
              </a:p>
              <a:p>
                <a:r>
                  <a:rPr lang="el-GR" sz="800" dirty="0"/>
                  <a:t> </a:t>
                </a:r>
              </a:p>
              <a:p>
                <a14:m>
                  <m:oMath xmlns:m="http://schemas.openxmlformats.org/officeDocument/2006/math">
                    <m:r>
                      <m:rPr>
                        <m:sty m:val="p"/>
                      </m:rPr>
                      <a:rPr lang="en-US" sz="1600">
                        <a:latin typeface="Cambria Math" panose="02040503050406030204" pitchFamily="18" charset="0"/>
                      </a:rPr>
                      <m:t>V</m:t>
                    </m:r>
                    <m:r>
                      <a:rPr lang="en-US" sz="1600" i="1">
                        <a:latin typeface="Cambria Math" panose="02040503050406030204" pitchFamily="18" charset="0"/>
                      </a:rPr>
                      <m:t>𝑟𝑚𝑐</m:t>
                    </m:r>
                    <m:r>
                      <a:rPr lang="en-US" sz="1600">
                        <a:latin typeface="Cambria Math" panose="02040503050406030204" pitchFamily="18" charset="0"/>
                      </a:rPr>
                      <m:t>=</m:t>
                    </m:r>
                    <m:rad>
                      <m:radPr>
                        <m:ctrlPr>
                          <a:rPr lang="el-GR" sz="1600" i="1">
                            <a:latin typeface="Cambria Math" panose="02040503050406030204" pitchFamily="18" charset="0"/>
                          </a:rPr>
                        </m:ctrlPr>
                      </m:radPr>
                      <m:deg>
                        <m:r>
                          <a:rPr lang="en-US" sz="1600">
                            <a:latin typeface="Cambria Math" panose="02040503050406030204" pitchFamily="18" charset="0"/>
                          </a:rPr>
                          <m:t>3</m:t>
                        </m:r>
                      </m:deg>
                      <m:e>
                        <m:nary>
                          <m:naryPr>
                            <m:chr m:val="∑"/>
                            <m:limLoc m:val="undOvr"/>
                            <m:subHide m:val="on"/>
                            <m:supHide m:val="on"/>
                            <m:ctrlPr>
                              <a:rPr lang="el-GR" sz="1600" i="1">
                                <a:latin typeface="Cambria Math" panose="02040503050406030204" pitchFamily="18" charset="0"/>
                              </a:rPr>
                            </m:ctrlPr>
                          </m:naryPr>
                          <m:sub/>
                          <m:sup/>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h</m:t>
                                </m:r>
                              </m:e>
                              <m:sub>
                                <m:r>
                                  <m:rPr>
                                    <m:sty m:val="p"/>
                                  </m:rPr>
                                  <a:rPr lang="en-US" sz="1600">
                                    <a:latin typeface="Cambria Math" panose="02040503050406030204" pitchFamily="18" charset="0"/>
                                  </a:rPr>
                                  <m:t>i</m:t>
                                </m:r>
                              </m:sub>
                            </m:sSub>
                          </m:e>
                        </m:nary>
                        <m:sSup>
                          <m:sSupPr>
                            <m:ctrlPr>
                              <a:rPr lang="el-GR" sz="1600" i="1">
                                <a:latin typeface="Cambria Math" panose="02040503050406030204" pitchFamily="18" charset="0"/>
                              </a:rPr>
                            </m:ctrlPr>
                          </m:sSupPr>
                          <m:e>
                            <m:sSub>
                              <m:sSubPr>
                                <m:ctrlPr>
                                  <a:rPr lang="el-GR"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i</m:t>
                                </m:r>
                              </m:sub>
                            </m:sSub>
                          </m:e>
                          <m:sup>
                            <m:r>
                              <a:rPr lang="en-US" sz="1600">
                                <a:latin typeface="Cambria Math" panose="02040503050406030204" pitchFamily="18" charset="0"/>
                              </a:rPr>
                              <m:t>3</m:t>
                            </m:r>
                          </m:sup>
                        </m:sSup>
                      </m:e>
                    </m:rad>
                  </m:oMath>
                </a14:m>
                <a:r>
                  <a:rPr lang="en-US" sz="1600" dirty="0"/>
                  <a:t>      [m/s]				19.</a:t>
                </a:r>
                <a:endParaRPr lang="el-GR" sz="1600" dirty="0"/>
              </a:p>
              <a:p>
                <a:r>
                  <a:rPr lang="en-US" sz="800" dirty="0"/>
                  <a:t> </a:t>
                </a:r>
                <a:endParaRPr lang="el-GR" sz="800" dirty="0"/>
              </a:p>
              <a:p>
                <a:r>
                  <a:rPr lang="el-GR" sz="1600" dirty="0"/>
                  <a:t>Για το λόγο ότι η ισχύς του ανέμου είναι ανάλογη της τρίτης δύναμης της ταχύτητας, η μέση κυβική ταχύτητα παρέχει ένα γρήγορο τρόπο υπολογισμού του ειδικού (ανά μονάδα επιφάνειας) αιολικού δυναμικού, μίας </a:t>
                </a:r>
                <a:r>
                  <a:rPr lang="el-GR" sz="1600" dirty="0" smtClean="0"/>
                  <a:t>τοποθεσίας:</a:t>
                </a:r>
                <a:endParaRPr lang="el-GR" sz="1600" dirty="0"/>
              </a:p>
              <a:p>
                <a:r>
                  <a:rPr lang="el-GR" sz="1600" dirty="0"/>
                  <a:t> </a:t>
                </a:r>
              </a:p>
              <a:p>
                <a:pPr algn="r"/>
                <a14:m>
                  <m:oMath xmlns:m="http://schemas.openxmlformats.org/officeDocument/2006/math">
                    <m:r>
                      <m:rPr>
                        <m:sty m:val="p"/>
                      </m:rPr>
                      <a:rPr lang="el-GR" sz="1600">
                        <a:latin typeface="Cambria Math" panose="02040503050406030204" pitchFamily="18" charset="0"/>
                      </a:rPr>
                      <m:t>ε</m:t>
                    </m:r>
                    <m:r>
                      <a:rPr lang="el-GR" sz="1600">
                        <a:latin typeface="Cambria Math" panose="02040503050406030204" pitchFamily="18" charset="0"/>
                      </a:rPr>
                      <m:t>=365×24×</m:t>
                    </m:r>
                    <m:r>
                      <m:rPr>
                        <m:sty m:val="p"/>
                      </m:rPr>
                      <a:rPr lang="en-US" sz="1600">
                        <a:latin typeface="Cambria Math" panose="02040503050406030204" pitchFamily="18" charset="0"/>
                      </a:rPr>
                      <m:t>Prmc</m:t>
                    </m:r>
                  </m:oMath>
                </a14:m>
                <a:r>
                  <a:rPr lang="el-GR" sz="1600" dirty="0"/>
                  <a:t>      [</a:t>
                </a:r>
                <a:r>
                  <a:rPr lang="en-US" sz="1600" dirty="0" err="1"/>
                  <a:t>Wh</a:t>
                </a:r>
                <a:r>
                  <a:rPr lang="el-GR" sz="1600" dirty="0"/>
                  <a:t>/</a:t>
                </a:r>
                <a:r>
                  <a:rPr lang="en-US" sz="1600" dirty="0"/>
                  <a:t>m</a:t>
                </a:r>
                <a:r>
                  <a:rPr lang="el-GR" sz="1600" baseline="30000" dirty="0"/>
                  <a:t>2</a:t>
                </a:r>
                <a:r>
                  <a:rPr lang="el-GR" sz="1600" dirty="0"/>
                  <a:t>]				20.</a:t>
                </a:r>
              </a:p>
              <a:p>
                <a:r>
                  <a:rPr lang="el-GR" sz="1600" dirty="0"/>
                  <a:t> </a:t>
                </a:r>
              </a:p>
              <a:p>
                <a:r>
                  <a:rPr lang="el-GR" sz="1600" dirty="0"/>
                  <a:t>όπου</a:t>
                </a:r>
                <a:r>
                  <a:rPr lang="el-GR" sz="1600" dirty="0" smtClean="0"/>
                  <a:t>:		</a:t>
                </a:r>
                <a14:m>
                  <m:oMath xmlns:m="http://schemas.openxmlformats.org/officeDocument/2006/math">
                    <m:r>
                      <m:rPr>
                        <m:sty m:val="p"/>
                      </m:rPr>
                      <a:rPr lang="en-US" sz="1600">
                        <a:latin typeface="Cambria Math" panose="02040503050406030204" pitchFamily="18" charset="0"/>
                      </a:rPr>
                      <m:t>Prmc</m:t>
                    </m:r>
                    <m:r>
                      <a:rPr lang="en-US" sz="1600">
                        <a:latin typeface="Cambria Math" panose="02040503050406030204" pitchFamily="18" charset="0"/>
                      </a:rPr>
                      <m:t>=</m:t>
                    </m:r>
                    <m:f>
                      <m:fPr>
                        <m:ctrlPr>
                          <a:rPr lang="el-GR"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r>
                      <m:rPr>
                        <m:sty m:val="p"/>
                      </m:rPr>
                      <a:rPr lang="el-GR" sz="1600">
                        <a:latin typeface="Cambria Math" panose="02040503050406030204" pitchFamily="18" charset="0"/>
                      </a:rPr>
                      <m:t>ρ</m:t>
                    </m:r>
                    <m:sSubSup>
                      <m:sSubSupPr>
                        <m:ctrlPr>
                          <a:rPr lang="el-GR" sz="1600" i="1">
                            <a:latin typeface="Cambria Math" panose="02040503050406030204" pitchFamily="18" charset="0"/>
                          </a:rPr>
                        </m:ctrlPr>
                      </m:sSubSup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rmc</m:t>
                        </m:r>
                      </m:sub>
                      <m:sup>
                        <m:r>
                          <a:rPr lang="en-US" sz="1600">
                            <a:latin typeface="Cambria Math" panose="02040503050406030204" pitchFamily="18" charset="0"/>
                          </a:rPr>
                          <m:t>3</m:t>
                        </m:r>
                      </m:sup>
                    </m:sSubSup>
                  </m:oMath>
                </a14:m>
                <a:r>
                  <a:rPr lang="en-US" sz="1600" dirty="0"/>
                  <a:t>      [W/m</a:t>
                </a:r>
                <a:r>
                  <a:rPr lang="en-US" sz="1600" baseline="30000" dirty="0"/>
                  <a:t>2</a:t>
                </a:r>
                <a:r>
                  <a:rPr lang="en-US" sz="1600" dirty="0"/>
                  <a:t>]				21.</a:t>
                </a:r>
                <a:endParaRPr lang="el-GR" sz="1600" dirty="0"/>
              </a:p>
              <a:p>
                <a:endParaRPr lang="el-GR" sz="1600" dirty="0" smtClean="0"/>
              </a:p>
            </p:txBody>
          </p:sp>
        </mc:Choice>
        <mc:Fallback xmlns="">
          <p:sp>
            <p:nvSpPr>
              <p:cNvPr id="5" name="4 - TextBox"/>
              <p:cNvSpPr txBox="1">
                <a:spLocks noRot="1" noChangeAspect="1" noMove="1" noResize="1" noEditPoints="1" noAdjustHandles="1" noChangeArrowheads="1" noChangeShapeType="1" noTextEdit="1"/>
              </p:cNvSpPr>
              <p:nvPr/>
            </p:nvSpPr>
            <p:spPr>
              <a:xfrm>
                <a:off x="-32" y="260648"/>
                <a:ext cx="9144032" cy="6407075"/>
              </a:xfrm>
              <a:prstGeom prst="rect">
                <a:avLst/>
              </a:prstGeom>
              <a:blipFill>
                <a:blip r:embed="rId2"/>
                <a:stretch>
                  <a:fillRect l="-400" r="-333"/>
                </a:stretch>
              </a:blipFill>
            </p:spPr>
            <p:txBody>
              <a:bodyPr/>
              <a:lstStyle/>
              <a:p>
                <a:r>
                  <a:rPr lang="el-GR">
                    <a:noFill/>
                  </a:rPr>
                  <a:t> </a:t>
                </a:r>
              </a:p>
            </p:txBody>
          </p:sp>
        </mc:Fallback>
      </mc:AlternateContent>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4360</TotalTime>
  <Words>3162</Words>
  <Application>Microsoft Office PowerPoint</Application>
  <PresentationFormat>On-screen Show (4:3)</PresentationFormat>
  <Paragraphs>1116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 Math</vt:lpstr>
      <vt:lpstr>Symbol</vt:lpstr>
      <vt:lpstr>Tahoma</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293</cp:revision>
  <cp:lastPrinted>2023-01-14T12:44:55Z</cp:lastPrinted>
  <dcterms:created xsi:type="dcterms:W3CDTF">2011-10-10T12:35:39Z</dcterms:created>
  <dcterms:modified xsi:type="dcterms:W3CDTF">2023-04-07T14:35:58Z</dcterms:modified>
</cp:coreProperties>
</file>