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02" r:id="rId3"/>
    <p:sldId id="311" r:id="rId4"/>
    <p:sldId id="376" r:id="rId5"/>
    <p:sldId id="312" r:id="rId6"/>
    <p:sldId id="313" r:id="rId7"/>
    <p:sldId id="314" r:id="rId8"/>
    <p:sldId id="267" r:id="rId9"/>
    <p:sldId id="272" r:id="rId10"/>
    <p:sldId id="276" r:id="rId11"/>
    <p:sldId id="277" r:id="rId12"/>
    <p:sldId id="268" r:id="rId13"/>
    <p:sldId id="273" r:id="rId14"/>
    <p:sldId id="284" r:id="rId15"/>
    <p:sldId id="377" r:id="rId16"/>
    <p:sldId id="283" r:id="rId17"/>
    <p:sldId id="331" r:id="rId18"/>
    <p:sldId id="261" r:id="rId19"/>
    <p:sldId id="274" r:id="rId20"/>
    <p:sldId id="315" r:id="rId21"/>
    <p:sldId id="329" r:id="rId22"/>
    <p:sldId id="260" r:id="rId23"/>
    <p:sldId id="304" r:id="rId24"/>
    <p:sldId id="275" r:id="rId25"/>
    <p:sldId id="305" r:id="rId26"/>
    <p:sldId id="306" r:id="rId27"/>
    <p:sldId id="307" r:id="rId28"/>
    <p:sldId id="380" r:id="rId29"/>
    <p:sldId id="286" r:id="rId30"/>
    <p:sldId id="287" r:id="rId31"/>
    <p:sldId id="262" r:id="rId32"/>
    <p:sldId id="316" r:id="rId33"/>
    <p:sldId id="278" r:id="rId34"/>
    <p:sldId id="270" r:id="rId35"/>
    <p:sldId id="279" r:id="rId36"/>
    <p:sldId id="271" r:id="rId37"/>
    <p:sldId id="285" r:id="rId38"/>
    <p:sldId id="308" r:id="rId39"/>
    <p:sldId id="309" r:id="rId40"/>
    <p:sldId id="310" r:id="rId41"/>
    <p:sldId id="317" r:id="rId42"/>
    <p:sldId id="318" r:id="rId43"/>
    <p:sldId id="319" r:id="rId44"/>
    <p:sldId id="345" r:id="rId45"/>
    <p:sldId id="265" r:id="rId46"/>
    <p:sldId id="333" r:id="rId47"/>
    <p:sldId id="296" r:id="rId48"/>
    <p:sldId id="297" r:id="rId49"/>
    <p:sldId id="299" r:id="rId50"/>
    <p:sldId id="344" r:id="rId51"/>
    <p:sldId id="334" r:id="rId52"/>
    <p:sldId id="335" r:id="rId53"/>
    <p:sldId id="339" r:id="rId54"/>
    <p:sldId id="266" r:id="rId55"/>
    <p:sldId id="330" r:id="rId56"/>
    <p:sldId id="346" r:id="rId57"/>
    <p:sldId id="336" r:id="rId58"/>
    <p:sldId id="300" r:id="rId59"/>
    <p:sldId id="290" r:id="rId60"/>
    <p:sldId id="288" r:id="rId61"/>
    <p:sldId id="321" r:id="rId62"/>
    <p:sldId id="340" r:id="rId63"/>
    <p:sldId id="341" r:id="rId64"/>
    <p:sldId id="342" r:id="rId65"/>
    <p:sldId id="322" r:id="rId66"/>
    <p:sldId id="323" r:id="rId67"/>
    <p:sldId id="324" r:id="rId68"/>
    <p:sldId id="325" r:id="rId69"/>
    <p:sldId id="301" r:id="rId70"/>
    <p:sldId id="289" r:id="rId71"/>
    <p:sldId id="343" r:id="rId72"/>
    <p:sldId id="326" r:id="rId73"/>
    <p:sldId id="327" r:id="rId74"/>
    <p:sldId id="361" r:id="rId75"/>
    <p:sldId id="362" r:id="rId76"/>
    <p:sldId id="363" r:id="rId77"/>
    <p:sldId id="364" r:id="rId78"/>
    <p:sldId id="365" r:id="rId79"/>
    <p:sldId id="291" r:id="rId80"/>
    <p:sldId id="320" r:id="rId81"/>
    <p:sldId id="292" r:id="rId82"/>
    <p:sldId id="293" r:id="rId83"/>
    <p:sldId id="298" r:id="rId84"/>
    <p:sldId id="356" r:id="rId85"/>
    <p:sldId id="358" r:id="rId86"/>
    <p:sldId id="373" r:id="rId87"/>
    <p:sldId id="359" r:id="rId88"/>
    <p:sldId id="360" r:id="rId89"/>
    <p:sldId id="374" r:id="rId90"/>
    <p:sldId id="357" r:id="rId91"/>
    <p:sldId id="367" r:id="rId92"/>
    <p:sldId id="368" r:id="rId93"/>
    <p:sldId id="328" r:id="rId94"/>
    <p:sldId id="347" r:id="rId95"/>
    <p:sldId id="348" r:id="rId96"/>
    <p:sldId id="349" r:id="rId97"/>
    <p:sldId id="350" r:id="rId98"/>
    <p:sldId id="351" r:id="rId99"/>
    <p:sldId id="352" r:id="rId100"/>
    <p:sldId id="355" r:id="rId101"/>
    <p:sldId id="353" r:id="rId102"/>
    <p:sldId id="354" r:id="rId103"/>
    <p:sldId id="375" r:id="rId104"/>
    <p:sldId id="370" r:id="rId105"/>
    <p:sldId id="369" r:id="rId106"/>
    <p:sldId id="371" r:id="rId107"/>
    <p:sldId id="372" r:id="rId108"/>
    <p:sldId id="381" r:id="rId109"/>
    <p:sldId id="382" r:id="rId110"/>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7667" autoAdjust="0"/>
  </p:normalViewPr>
  <p:slideViewPr>
    <p:cSldViewPr>
      <p:cViewPr>
        <p:scale>
          <a:sx n="87" d="100"/>
          <a:sy n="87" d="100"/>
        </p:scale>
        <p:origin x="-876"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A1582619-4CEF-4382-A5B6-CF0FD753FD5C}" type="datetimeFigureOut">
              <a:rPr lang="el-GR"/>
              <a:pPr>
                <a:defRPr/>
              </a:pPr>
              <a:t>26/11/2020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6404D6D2-89D8-4111-A7D8-D41235432883}"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53F57481-0512-4721-8E53-A8DF43A6BF3C}" type="datetimeFigureOut">
              <a:rPr lang="el-GR"/>
              <a:pPr>
                <a:defRPr/>
              </a:pPr>
              <a:t>26/11/2020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D82FFAF-77A8-47D5-AD1B-B805CF592FBF}"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C2C012AE-CC58-4393-96AE-20D1CED1A9E5}" type="datetimeFigureOut">
              <a:rPr lang="el-GR"/>
              <a:pPr>
                <a:defRPr/>
              </a:pPr>
              <a:t>26/11/2020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B027B46A-172A-40B7-B795-46B5325029E6}"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EC71C308-C661-4573-A619-716D8DCB05EF}" type="datetimeFigureOut">
              <a:rPr lang="el-GR"/>
              <a:pPr>
                <a:defRPr/>
              </a:pPr>
              <a:t>26/11/2020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4CF5E592-1310-4DEF-B375-59275334FE7F}"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ED392345-5CB7-4981-9E09-14A565BB5AB2}" type="datetimeFigureOut">
              <a:rPr lang="el-GR"/>
              <a:pPr>
                <a:defRPr/>
              </a:pPr>
              <a:t>26/11/2020</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B39ABDB2-3BE6-4868-B856-5ACF5F6D58BC}"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1CE95D58-DA3F-487E-97E1-8414D7263F67}" type="datetimeFigureOut">
              <a:rPr lang="el-GR"/>
              <a:pPr>
                <a:defRPr/>
              </a:pPr>
              <a:t>26/11/2020</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BBA6DCAB-5099-4BB0-95F1-2D1839209422}"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79750607-E897-4AB7-BB75-91F30F22BA3F}" type="datetimeFigureOut">
              <a:rPr lang="el-GR"/>
              <a:pPr>
                <a:defRPr/>
              </a:pPr>
              <a:t>26/11/2020</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573C17BC-A19F-42F9-BD4D-14253227A51A}"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4E4A1F23-2EEF-4DA9-90C2-DCABBF38E46A}" type="datetimeFigureOut">
              <a:rPr lang="el-GR"/>
              <a:pPr>
                <a:defRPr/>
              </a:pPr>
              <a:t>26/11/2020</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C040CAB0-8571-48DA-851E-C0AC07657047}"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2057F84D-980A-421D-ACD0-B0ED6CA12363}" type="datetimeFigureOut">
              <a:rPr lang="el-GR"/>
              <a:pPr>
                <a:defRPr/>
              </a:pPr>
              <a:t>26/11/2020</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3AEE46D6-7ABF-4BCB-90D0-79359C730CD9}"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AEEFBBED-668C-4522-96A7-D880776DD9CA}" type="datetimeFigureOut">
              <a:rPr lang="el-GR"/>
              <a:pPr>
                <a:defRPr/>
              </a:pPr>
              <a:t>26/11/2020</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BF486F2B-E87C-40A4-9FC0-BDE850083955}"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CAD81574-9A07-4E08-9CDD-CE12D194ED49}" type="datetimeFigureOut">
              <a:rPr lang="el-GR"/>
              <a:pPr>
                <a:defRPr/>
              </a:pPr>
              <a:t>26/11/2020</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94A90F0C-88E4-4083-89C7-71DCA5AD2255}"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E713EE9-1F74-45BA-93FD-F6BFCB83D328}" type="datetimeFigureOut">
              <a:rPr lang="el-GR"/>
              <a:pPr>
                <a:defRPr/>
              </a:pPr>
              <a:t>26/11/2020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267E0A4-9E4A-469A-87DE-527491DC3938}" type="slidenum">
              <a:rPr lang="el-GR"/>
              <a:pPr>
                <a:defRPr/>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 Τίτλος"/>
          <p:cNvSpPr>
            <a:spLocks noGrp="1"/>
          </p:cNvSpPr>
          <p:nvPr>
            <p:ph type="title"/>
          </p:nvPr>
        </p:nvSpPr>
        <p:spPr>
          <a:xfrm>
            <a:off x="457200" y="0"/>
            <a:ext cx="8229600" cy="928688"/>
          </a:xfrm>
        </p:spPr>
        <p:txBody>
          <a:bodyPr/>
          <a:lstStyle/>
          <a:p>
            <a:pPr eaLnBrk="1" hangingPunct="1"/>
            <a:r>
              <a:rPr lang="en-US" sz="4800" b="1" smtClean="0"/>
              <a:t>F. BOAS</a:t>
            </a:r>
            <a:endParaRPr lang="el-GR" sz="4800" b="1" smtClean="0"/>
          </a:p>
        </p:txBody>
      </p:sp>
      <p:sp>
        <p:nvSpPr>
          <p:cNvPr id="2051" name="2 - Θέση περιεχομένου"/>
          <p:cNvSpPr>
            <a:spLocks noGrp="1"/>
          </p:cNvSpPr>
          <p:nvPr>
            <p:ph idx="1"/>
          </p:nvPr>
        </p:nvSpPr>
        <p:spPr>
          <a:xfrm>
            <a:off x="457200" y="785813"/>
            <a:ext cx="8229600" cy="5340350"/>
          </a:xfrm>
        </p:spPr>
        <p:txBody>
          <a:bodyPr/>
          <a:lstStyle/>
          <a:p>
            <a:pPr eaLnBrk="1" hangingPunct="1"/>
            <a:r>
              <a:rPr lang="el-GR" dirty="0" err="1" smtClean="0"/>
              <a:t>Αμερινδιάνοι</a:t>
            </a:r>
            <a:r>
              <a:rPr lang="el-GR" dirty="0" smtClean="0"/>
              <a:t>, πληθυσμοί της ΒΔ Αμερικής</a:t>
            </a:r>
          </a:p>
          <a:p>
            <a:pPr eaLnBrk="1" hangingPunct="1"/>
            <a:r>
              <a:rPr lang="el-GR" dirty="0" smtClean="0"/>
              <a:t>Νήσος </a:t>
            </a:r>
            <a:r>
              <a:rPr lang="en-US" dirty="0" smtClean="0"/>
              <a:t>Baffin &amp; </a:t>
            </a:r>
            <a:r>
              <a:rPr lang="el-GR" dirty="0" smtClean="0"/>
              <a:t>Εσκιμώοι</a:t>
            </a:r>
            <a:endParaRPr lang="en-US" dirty="0" smtClean="0"/>
          </a:p>
          <a:p>
            <a:pPr eaLnBrk="1" hangingPunct="1"/>
            <a:r>
              <a:rPr lang="el-GR" dirty="0" smtClean="0"/>
              <a:t>Πολιτισμικός σχετικισμός &amp; πολιτισμική περιοχή</a:t>
            </a:r>
            <a:r>
              <a:rPr lang="en-US" dirty="0" smtClean="0"/>
              <a:t>, </a:t>
            </a:r>
            <a:r>
              <a:rPr lang="el-GR" dirty="0" smtClean="0"/>
              <a:t>εκμάθηση της εντόπιας γλώσσας</a:t>
            </a:r>
            <a:endParaRPr lang="en-US" dirty="0" smtClean="0"/>
          </a:p>
          <a:p>
            <a:pPr eaLnBrk="1" hangingPunct="1"/>
            <a:r>
              <a:rPr lang="el-GR" dirty="0" smtClean="0"/>
              <a:t>Ιστορικός </a:t>
            </a:r>
            <a:r>
              <a:rPr lang="el-GR" dirty="0" err="1" smtClean="0"/>
              <a:t>παρτικουλαρισμός</a:t>
            </a:r>
            <a:endParaRPr lang="el-GR" dirty="0" smtClean="0"/>
          </a:p>
          <a:p>
            <a:pPr eaLnBrk="1" hangingPunct="1"/>
            <a:r>
              <a:rPr lang="el-GR" dirty="0" smtClean="0"/>
              <a:t>Συλλογή τεχνουργημάτων και συνομιλία αρχαιολογίας, φυσικής ανθρωπολογίας, γλωσσολογίας και πολιτισμικής ανθρωπολογία</a:t>
            </a:r>
            <a:r>
              <a:rPr lang="el-GR" i="1" dirty="0" smtClean="0"/>
              <a:t>ς</a:t>
            </a:r>
          </a:p>
          <a:p>
            <a:pPr eaLnBrk="1" hangingPunct="1"/>
            <a:r>
              <a:rPr lang="el-GR" i="1" dirty="0" smtClean="0"/>
              <a:t>Σωστική ανθρωπολογία</a:t>
            </a:r>
          </a:p>
          <a:p>
            <a:pPr eaLnBrk="1" hangingPunct="1"/>
            <a:r>
              <a:rPr lang="en-US" i="1" dirty="0" smtClean="0"/>
              <a:t>The Mind of Primitive Man,</a:t>
            </a:r>
            <a:r>
              <a:rPr lang="en-US" dirty="0" smtClean="0"/>
              <a:t> 1911</a:t>
            </a:r>
            <a:endParaRPr lang="el-GR" dirty="0" smtClean="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p:txBody>
          <a:bodyPr/>
          <a:lstStyle/>
          <a:p>
            <a:endParaRPr lang="el-GR" smtClean="0"/>
          </a:p>
        </p:txBody>
      </p:sp>
      <p:pic>
        <p:nvPicPr>
          <p:cNvPr id="10243" name="3 - Θέση περιεχομένου" descr="Screen Shot 2012-06-13 at 11.32.13 PM.png"/>
          <p:cNvPicPr>
            <a:picLocks noGrp="1" noChangeAspect="1"/>
          </p:cNvPicPr>
          <p:nvPr>
            <p:ph idx="1"/>
          </p:nvPr>
        </p:nvPicPr>
        <p:blipFill>
          <a:blip r:embed="rId2"/>
          <a:srcRect/>
          <a:stretch>
            <a:fillRect/>
          </a:stretch>
        </p:blipFill>
        <p:spPr>
          <a:xfrm>
            <a:off x="457200" y="260350"/>
            <a:ext cx="8229600" cy="6597650"/>
          </a:xfrm>
        </p:spPr>
      </p:pic>
    </p:spTree>
  </p:cSld>
  <p:clrMapOvr>
    <a:masterClrMapping/>
  </p:clrMapOvr>
  <p:transition>
    <p:dissolv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285720" y="214290"/>
            <a:ext cx="8572560" cy="5911873"/>
          </a:xfrm>
        </p:spPr>
        <p:txBody>
          <a:bodyPr/>
          <a:lstStyle/>
          <a:p>
            <a:pPr>
              <a:buNone/>
            </a:pPr>
            <a:r>
              <a:rPr lang="el-GR" dirty="0" smtClean="0"/>
              <a:t>Ένα στοιχείο του πολιτισμού των ιθαγενών ήταν το </a:t>
            </a:r>
            <a:r>
              <a:rPr lang="el-GR" dirty="0" err="1" smtClean="0"/>
              <a:t>ντιτζεριντού</a:t>
            </a:r>
            <a:r>
              <a:rPr lang="el-GR" dirty="0" smtClean="0"/>
              <a:t> .</a:t>
            </a:r>
          </a:p>
          <a:p>
            <a:pPr>
              <a:buNone/>
            </a:pPr>
            <a:r>
              <a:rPr lang="el-GR" dirty="0" smtClean="0"/>
              <a:t>Είναι ένα μουσικό όργανο, ένας μεγάλος ξύλινος σωλήνας από τον οποίο με ένα φύσημα παράγεται ένας παράξενος ήχος σαν βούισμα. </a:t>
            </a:r>
          </a:p>
          <a:p>
            <a:pPr>
              <a:buNone/>
            </a:pPr>
            <a:r>
              <a:rPr lang="el-GR" dirty="0" smtClean="0"/>
              <a:t>Πρόκειται για ένα απλό κούφιο κλαδί από ευκάλυπτο, το οποίο λειτουργεί ως αντηχείο, ενισχύοντας τους ήχους που παράγει ο μουσικός με το στόμα του. Ένα όργανο με εντυπωσιακές δυνατότητες παρά την απλότητά του. Το </a:t>
            </a:r>
            <a:r>
              <a:rPr lang="el-GR" dirty="0" err="1" smtClean="0"/>
              <a:t>ντιτζεριντού</a:t>
            </a:r>
            <a:r>
              <a:rPr lang="el-GR" dirty="0" smtClean="0"/>
              <a:t> χρησιμοποιείται ακόμα στις θρησκευτικές γιορτές των </a:t>
            </a:r>
            <a:r>
              <a:rPr lang="el-GR" dirty="0" err="1" smtClean="0"/>
              <a:t>Αβορίγινων</a:t>
            </a:r>
            <a:r>
              <a:rPr lang="el-GR" dirty="0" smtClean="0"/>
              <a:t>.</a:t>
            </a:r>
          </a:p>
          <a:p>
            <a:endParaRPr lang="el-GR" dirty="0"/>
          </a:p>
        </p:txBody>
      </p:sp>
    </p:spTree>
  </p:cSld>
  <p:clrMapOvr>
    <a:masterClrMapping/>
  </p:clrMapOvr>
  <p:transition>
    <p:dissolv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Ας μην ξεχνιόμαστε…</a:t>
            </a:r>
            <a:endParaRPr lang="el-GR" dirty="0"/>
          </a:p>
        </p:txBody>
      </p:sp>
      <p:pic>
        <p:nvPicPr>
          <p:cNvPr id="4" name="Picture 2" descr="C:\Users\BALIA\Contacts\Pictures\ΑΒΟΡΙΓΙΝΕΣ\aborigines--456x300.jpg"/>
          <p:cNvPicPr>
            <a:picLocks noGrp="1" noChangeAspect="1" noChangeArrowheads="1"/>
          </p:cNvPicPr>
          <p:nvPr>
            <p:ph idx="1"/>
          </p:nvPr>
        </p:nvPicPr>
        <p:blipFill>
          <a:blip r:embed="rId2"/>
          <a:srcRect/>
          <a:stretch>
            <a:fillRect/>
          </a:stretch>
        </p:blipFill>
        <p:spPr>
          <a:xfrm>
            <a:off x="571472" y="1500174"/>
            <a:ext cx="8072494" cy="4643470"/>
          </a:xfrm>
        </p:spPr>
      </p:pic>
    </p:spTree>
  </p:cSld>
  <p:clrMapOvr>
    <a:masterClrMapping/>
  </p:clrMapOvr>
  <p:transition>
    <p:dissolv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Αποικιοκρατία, δουλεία, βίαιη μετακίνηση πληθυσμών…</a:t>
            </a:r>
            <a:endParaRPr lang="el-GR" dirty="0"/>
          </a:p>
        </p:txBody>
      </p:sp>
      <p:pic>
        <p:nvPicPr>
          <p:cNvPr id="4" name="Picture 2" descr="C:\Users\BALIA\Contacts\Pictures\ΑΒΟΡΙΓΙΝΕΣ\Αβορίγινες.jpg"/>
          <p:cNvPicPr>
            <a:picLocks noGrp="1" noChangeAspect="1" noChangeArrowheads="1"/>
          </p:cNvPicPr>
          <p:nvPr>
            <p:ph idx="1"/>
          </p:nvPr>
        </p:nvPicPr>
        <p:blipFill>
          <a:blip r:embed="rId2"/>
          <a:srcRect/>
          <a:stretch>
            <a:fillRect/>
          </a:stretch>
        </p:blipFill>
        <p:spPr>
          <a:xfrm>
            <a:off x="500034" y="1643050"/>
            <a:ext cx="8215370" cy="4572032"/>
          </a:xfrm>
        </p:spPr>
      </p:pic>
    </p:spTree>
  </p:cSld>
  <p:clrMapOvr>
    <a:masterClrMapping/>
  </p:clrMapOvr>
  <p:transition>
    <p:dissolv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428736"/>
            <a:ext cx="8229600" cy="4697427"/>
          </a:xfrm>
        </p:spPr>
        <p:txBody>
          <a:bodyPr/>
          <a:lstStyle/>
          <a:p>
            <a:r>
              <a:rPr lang="el-GR" sz="3600" dirty="0" smtClean="0"/>
              <a:t>Βίαιες μετακινήσεις πληθυσμών από την Αφρική στην Καραϊβική κατά την περίοδο της αποικιοκρατίας… </a:t>
            </a:r>
          </a:p>
          <a:p>
            <a:r>
              <a:rPr lang="el-GR" sz="3600" dirty="0" smtClean="0"/>
              <a:t>Η μουσική υπόκρουση κρουστών για να δουλέψουν αποτελεσματικότερα οι σκλάβοι στις φυτείες ζαχαροκάλαμου. Η μουσική </a:t>
            </a:r>
            <a:r>
              <a:rPr lang="en-US" sz="3600" dirty="0" smtClean="0"/>
              <a:t>reggae</a:t>
            </a:r>
            <a:r>
              <a:rPr lang="el-GR" sz="3600" dirty="0" smtClean="0"/>
              <a:t> γεννιέται…</a:t>
            </a:r>
            <a:endParaRPr lang="el-GR" sz="3600" dirty="0"/>
          </a:p>
        </p:txBody>
      </p:sp>
    </p:spTree>
  </p:cSld>
  <p:clrMapOvr>
    <a:masterClrMapping/>
  </p:clrMapOvr>
  <p:transition>
    <p:dissolv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214290"/>
            <a:ext cx="8686800" cy="5911873"/>
          </a:xfrm>
        </p:spPr>
        <p:txBody>
          <a:bodyPr/>
          <a:lstStyle/>
          <a:p>
            <a:pPr>
              <a:buNone/>
            </a:pPr>
            <a:r>
              <a:rPr lang="el-GR" sz="2800" i="1" dirty="0" smtClean="0"/>
              <a:t>H </a:t>
            </a:r>
            <a:r>
              <a:rPr lang="el-GR" sz="2800" i="1" dirty="0" err="1" smtClean="0"/>
              <a:t>reggae</a:t>
            </a:r>
            <a:r>
              <a:rPr lang="el-GR" sz="2800" i="1" dirty="0" smtClean="0"/>
              <a:t> εκπροσωπεί τη χαρά και τον πόνο, την αγάπη και τη θλίψη, στοχάζεται τη ζωή και την ενότητα της ανθρωπότητας και αποτελεί τις ρίζες όλων των θεμελίων της μουσικής.</a:t>
            </a:r>
          </a:p>
          <a:p>
            <a:pPr>
              <a:buNone/>
            </a:pPr>
            <a:r>
              <a:rPr lang="el-GR" sz="2800" i="1" dirty="0" smtClean="0"/>
              <a:t>Η επιρροή και δημοτικότητα της </a:t>
            </a:r>
            <a:r>
              <a:rPr lang="el-GR" sz="2800" i="1" dirty="0" err="1" smtClean="0"/>
              <a:t>reggae</a:t>
            </a:r>
            <a:r>
              <a:rPr lang="el-GR" sz="2800" i="1" dirty="0" smtClean="0"/>
              <a:t> τόσο εντός όσο και εκτός της Τζαμάικα αντανακλά τις «τριτοκοσμικές» της απαρχές, οι οποίες ενέχουν πόνο αλλά και θετικότητα μέσα από ένα </a:t>
            </a:r>
            <a:r>
              <a:rPr lang="el-GR" sz="2800" i="1" dirty="0" err="1" smtClean="0"/>
              <a:t>backbeat</a:t>
            </a:r>
            <a:r>
              <a:rPr lang="el-GR" sz="2800" i="1" dirty="0" smtClean="0"/>
              <a:t> ρυθμό. Οι ρίζες της </a:t>
            </a:r>
            <a:r>
              <a:rPr lang="el-GR" sz="2800" i="1" dirty="0" err="1" smtClean="0"/>
              <a:t>reggae</a:t>
            </a:r>
            <a:r>
              <a:rPr lang="el-GR" sz="2800" i="1" dirty="0" smtClean="0"/>
              <a:t> είναι συνυφασμένες με την ιστορία της δουλείας και της αποικιοκρατίας και γι' αυτό την καθιστούν συγκινητική τόσο στο παρελθόν όσο και στο παρόν.</a:t>
            </a:r>
          </a:p>
          <a:p>
            <a:pPr>
              <a:buNone/>
            </a:pPr>
            <a:r>
              <a:rPr lang="el-GR" sz="2800" i="1" dirty="0" smtClean="0"/>
              <a:t>Η μουσική </a:t>
            </a:r>
            <a:r>
              <a:rPr lang="el-GR" sz="2800" i="1" dirty="0" err="1" smtClean="0"/>
              <a:t>Reggae</a:t>
            </a:r>
            <a:r>
              <a:rPr lang="el-GR" sz="2800" i="1" dirty="0" smtClean="0"/>
              <a:t> σε επιμορφώνει σχετικά με την ιστορία, αλλά μια εκδοχή της ιστορίας που ούτε κι εγώ ούτε κι εσύ θα έχεις ακούσει στο σχολείο…</a:t>
            </a:r>
          </a:p>
          <a:p>
            <a:endParaRPr lang="el-GR" dirty="0"/>
          </a:p>
        </p:txBody>
      </p:sp>
    </p:spTree>
  </p:cSld>
  <p:clrMapOvr>
    <a:masterClrMapping/>
  </p:clrMapOvr>
  <p:transition>
    <p:dissolv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214290"/>
            <a:ext cx="8686800" cy="5911873"/>
          </a:xfrm>
        </p:spPr>
        <p:txBody>
          <a:bodyPr/>
          <a:lstStyle/>
          <a:p>
            <a:pPr>
              <a:buNone/>
            </a:pPr>
            <a:r>
              <a:rPr lang="el-GR" sz="2800" i="1" dirty="0" smtClean="0"/>
              <a:t>Πιστεύω ότι στον παγκόσμιο σημερινό αναβρασμό η μουσική </a:t>
            </a:r>
            <a:r>
              <a:rPr lang="el-GR" sz="2800" i="1" dirty="0" err="1" smtClean="0"/>
              <a:t>reggae</a:t>
            </a:r>
            <a:r>
              <a:rPr lang="el-GR" sz="2800" i="1" dirty="0" smtClean="0"/>
              <a:t> είναι ιδιαίτερα σημαντική καθώς εμπνέει θετικότητα και παρουσιάζει την αλήθεια, τα ανθρώπινα δικαιώματα και την ελευθερία.</a:t>
            </a:r>
          </a:p>
          <a:p>
            <a:pPr>
              <a:buNone/>
            </a:pPr>
            <a:endParaRPr lang="el-GR" sz="2800" i="1" dirty="0" smtClean="0"/>
          </a:p>
          <a:p>
            <a:pPr>
              <a:buNone/>
            </a:pPr>
            <a:r>
              <a:rPr lang="el-GR" sz="2800" i="1" dirty="0" smtClean="0"/>
              <a:t>     Σκέφτομαι τη </a:t>
            </a:r>
            <a:r>
              <a:rPr lang="el-GR" sz="2800" i="1" dirty="0" err="1" smtClean="0"/>
              <a:t>reggae</a:t>
            </a:r>
            <a:r>
              <a:rPr lang="el-GR" sz="2800" i="1" dirty="0" smtClean="0"/>
              <a:t> μουσική σαν ένα είδος προφορικής ιστορίας. Δίνω προσοχή στους στίχους των τραγουδιών επειδή γνωρίζω ότι οι καλλιτέχνες προσπαθούν να μου πουν κάτι. Όταν ακούω </a:t>
            </a:r>
            <a:r>
              <a:rPr lang="el-GR" sz="2800" i="1" dirty="0" err="1" smtClean="0"/>
              <a:t>reggae</a:t>
            </a:r>
            <a:r>
              <a:rPr lang="el-GR" sz="2800" i="1" dirty="0" smtClean="0"/>
              <a:t> νιώθω δυνατός, και αυτή ακριβώς η φόρτιση είναι ένας από τους λόγους που συχνά τη χρησιμοποιώ. Αν οι σκλάβοι της Τζαμάικα μπόρεσαν να ξεπεράσουν όλα αυτά, τότε κι εγώ μπορώ να κάνω τα πάντα. Αυτό είναι για μένα το μήνυμα της μουσικής </a:t>
            </a:r>
            <a:r>
              <a:rPr lang="el-GR" sz="2800" i="1" dirty="0" err="1" smtClean="0"/>
              <a:t>reggae</a:t>
            </a:r>
            <a:r>
              <a:rPr lang="el-GR" sz="2800" i="1" dirty="0" smtClean="0"/>
              <a:t>.</a:t>
            </a:r>
          </a:p>
          <a:p>
            <a:endParaRPr lang="el-GR" dirty="0"/>
          </a:p>
        </p:txBody>
      </p:sp>
    </p:spTree>
  </p:cSld>
  <p:clrMapOvr>
    <a:masterClrMapping/>
  </p:clrMapOvr>
  <p:transition>
    <p:dissolv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Επικράτηση της </a:t>
            </a:r>
            <a:r>
              <a:rPr lang="el-GR" dirty="0" err="1" smtClean="0"/>
              <a:t>ρέγκε</a:t>
            </a:r>
            <a:r>
              <a:rPr lang="el-GR" dirty="0" smtClean="0"/>
              <a:t> από τα τέλη του 1960…</a:t>
            </a:r>
            <a:endParaRPr lang="el-GR" dirty="0"/>
          </a:p>
        </p:txBody>
      </p:sp>
      <p:pic>
        <p:nvPicPr>
          <p:cNvPr id="1026" name="Picture 2" descr="C:\Users\Χρήστης\Desktop\maxresdefault-8.jpg"/>
          <p:cNvPicPr>
            <a:picLocks noGrp="1" noChangeAspect="1" noChangeArrowheads="1"/>
          </p:cNvPicPr>
          <p:nvPr>
            <p:ph idx="1"/>
          </p:nvPr>
        </p:nvPicPr>
        <p:blipFill>
          <a:blip r:embed="rId2"/>
          <a:srcRect/>
          <a:stretch>
            <a:fillRect/>
          </a:stretch>
        </p:blipFill>
        <p:spPr bwMode="auto">
          <a:xfrm>
            <a:off x="548922" y="1600200"/>
            <a:ext cx="8046156" cy="4525963"/>
          </a:xfrm>
          <a:prstGeom prst="rect">
            <a:avLst/>
          </a:prstGeom>
          <a:noFill/>
        </p:spPr>
      </p:pic>
    </p:spTree>
  </p:cSld>
  <p:clrMapOvr>
    <a:masterClrMapping/>
  </p:clrMapOvr>
  <p:transition>
    <p:dissolv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Ένας ζωντανός μύθος</a:t>
            </a:r>
            <a:endParaRPr lang="el-GR" dirty="0"/>
          </a:p>
        </p:txBody>
      </p:sp>
      <p:pic>
        <p:nvPicPr>
          <p:cNvPr id="2050" name="Picture 2" descr="C:\Users\Χρήστης\Desktop\p-Bob-Marley_54_990x660_201406020000.jpg"/>
          <p:cNvPicPr>
            <a:picLocks noGrp="1" noChangeAspect="1" noChangeArrowheads="1"/>
          </p:cNvPicPr>
          <p:nvPr>
            <p:ph idx="1"/>
          </p:nvPr>
        </p:nvPicPr>
        <p:blipFill>
          <a:blip r:embed="rId2"/>
          <a:srcRect/>
          <a:stretch>
            <a:fillRect/>
          </a:stretch>
        </p:blipFill>
        <p:spPr bwMode="auto">
          <a:xfrm>
            <a:off x="1177527" y="1600200"/>
            <a:ext cx="6788945" cy="4525963"/>
          </a:xfrm>
          <a:prstGeom prst="rect">
            <a:avLst/>
          </a:prstGeom>
          <a:noFill/>
        </p:spPr>
      </p:pic>
    </p:spTree>
  </p:cSld>
  <p:clrMapOvr>
    <a:masterClrMapping/>
  </p:clrMapOvr>
  <p:transition>
    <p:dissolv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214282" y="142852"/>
            <a:ext cx="8715436" cy="6340501"/>
          </a:xfrm>
        </p:spPr>
        <p:txBody>
          <a:bodyPr/>
          <a:lstStyle/>
          <a:p>
            <a:r>
              <a:rPr lang="el-GR" sz="2000" dirty="0" smtClean="0"/>
              <a:t>Πόλεμος</a:t>
            </a:r>
          </a:p>
          <a:p>
            <a:endParaRPr lang="el-GR" sz="2000" dirty="0" smtClean="0"/>
          </a:p>
          <a:p>
            <a:pPr>
              <a:buNone/>
            </a:pPr>
            <a:r>
              <a:rPr lang="el-GR" sz="2000" dirty="0" err="1" smtClean="0"/>
              <a:t>Ό,τι</a:t>
            </a:r>
            <a:r>
              <a:rPr lang="el-GR" sz="2000" dirty="0" smtClean="0"/>
              <a:t> μου δίδαξε η ζωή</a:t>
            </a:r>
          </a:p>
          <a:p>
            <a:pPr>
              <a:buNone/>
            </a:pPr>
            <a:r>
              <a:rPr lang="el-GR" sz="2000" dirty="0" smtClean="0"/>
              <a:t>Θα ήθελα να μοιραστώ</a:t>
            </a:r>
          </a:p>
          <a:p>
            <a:pPr>
              <a:buNone/>
            </a:pPr>
            <a:r>
              <a:rPr lang="el-GR" sz="2000" dirty="0" smtClean="0"/>
              <a:t>Με αυτούς που θέλουν να μάθουν</a:t>
            </a:r>
          </a:p>
          <a:p>
            <a:pPr>
              <a:buNone/>
            </a:pPr>
            <a:r>
              <a:rPr lang="el-GR" sz="2000" dirty="0" smtClean="0"/>
              <a:t>Μέχρι η φιλοσοφία που κρατάει ένα γένος</a:t>
            </a:r>
          </a:p>
          <a:p>
            <a:pPr>
              <a:buNone/>
            </a:pPr>
            <a:r>
              <a:rPr lang="el-GR" sz="2000" dirty="0" smtClean="0"/>
              <a:t>Ανώτερο και ένα άλλο κατώτερο</a:t>
            </a:r>
          </a:p>
          <a:p>
            <a:pPr>
              <a:buNone/>
            </a:pPr>
            <a:r>
              <a:rPr lang="el-GR" sz="2000" dirty="0" smtClean="0"/>
              <a:t>Εγκαταλειφθεί και απαξιωθεί τελικά και μόνιμα</a:t>
            </a:r>
          </a:p>
          <a:p>
            <a:pPr>
              <a:buNone/>
            </a:pPr>
            <a:endParaRPr lang="el-GR" sz="2000" dirty="0" smtClean="0"/>
          </a:p>
          <a:p>
            <a:pPr>
              <a:buNone/>
            </a:pPr>
            <a:r>
              <a:rPr lang="el-GR" sz="2000" dirty="0" smtClean="0"/>
              <a:t>Παντού υπάρχει πόλεμος, εγώ λέω πόλεμος </a:t>
            </a:r>
          </a:p>
          <a:p>
            <a:pPr>
              <a:buNone/>
            </a:pPr>
            <a:r>
              <a:rPr lang="el-GR" sz="2000" dirty="0" smtClean="0"/>
              <a:t>Αυτό μέχρι που δεν θα υπάρχουν πρώτης</a:t>
            </a:r>
          </a:p>
          <a:p>
            <a:pPr>
              <a:buNone/>
            </a:pPr>
            <a:r>
              <a:rPr lang="el-GR" sz="2000" dirty="0" smtClean="0"/>
              <a:t>Και δεύτερης κλάσης πολίτες σε οποιοδήποτε έθνος</a:t>
            </a:r>
          </a:p>
          <a:p>
            <a:pPr>
              <a:buNone/>
            </a:pPr>
            <a:r>
              <a:rPr lang="el-GR" sz="2000" dirty="0" smtClean="0"/>
              <a:t>Μέχρι που το χρώμα του δέρματος ενός ανθρώπου</a:t>
            </a:r>
          </a:p>
          <a:p>
            <a:pPr>
              <a:buNone/>
            </a:pPr>
            <a:r>
              <a:rPr lang="el-GR" sz="2000" dirty="0" smtClean="0"/>
              <a:t>Δεν θα έχει περισσότερη σημασία από το χρώμα των ματιών του</a:t>
            </a:r>
          </a:p>
          <a:p>
            <a:pPr>
              <a:buNone/>
            </a:pPr>
            <a:r>
              <a:rPr lang="el-GR" sz="2000" dirty="0" smtClean="0"/>
              <a:t>Εγώ λέω πόλεμος</a:t>
            </a:r>
          </a:p>
          <a:p>
            <a:pPr>
              <a:buNone/>
            </a:pPr>
            <a:r>
              <a:rPr lang="el-GR" sz="2000" dirty="0" smtClean="0"/>
              <a:t>Μέχρι που τα βασικά ανθρώπινα δικαιώματα θα είναι κατοχυρωμένα για όλους, χωρίς να δίνεται σημασία στο γένος του</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285720" y="142852"/>
            <a:ext cx="8401080" cy="5983311"/>
          </a:xfrm>
        </p:spPr>
        <p:txBody>
          <a:bodyPr/>
          <a:lstStyle/>
          <a:p>
            <a:pPr>
              <a:buNone/>
            </a:pPr>
            <a:r>
              <a:rPr lang="el-GR" sz="2000" dirty="0" smtClean="0"/>
              <a:t>Αυτό μέχρι τη μέρα που</a:t>
            </a:r>
          </a:p>
          <a:p>
            <a:pPr>
              <a:buNone/>
            </a:pPr>
            <a:r>
              <a:rPr lang="el-GR" sz="2000" dirty="0" smtClean="0"/>
              <a:t>Το όνειρο για διαρκής ειρήνη, Παγκόσμια ιθαγένεια</a:t>
            </a:r>
          </a:p>
          <a:p>
            <a:pPr>
              <a:buNone/>
            </a:pPr>
            <a:r>
              <a:rPr lang="el-GR" sz="2000" dirty="0" smtClean="0"/>
              <a:t>Κανόνες διεθνούς ηθικής</a:t>
            </a:r>
          </a:p>
          <a:p>
            <a:pPr>
              <a:buNone/>
            </a:pPr>
            <a:r>
              <a:rPr lang="el-GR" sz="2000" dirty="0" smtClean="0"/>
              <a:t>Θα παραμείνει μια φευγαλέα ψευδαίσθηση </a:t>
            </a:r>
          </a:p>
          <a:p>
            <a:pPr>
              <a:buNone/>
            </a:pPr>
            <a:r>
              <a:rPr lang="el-GR" sz="2000" dirty="0" smtClean="0"/>
              <a:t>Να είναι επιδιωκόμενο άλλα ποτέ να μην επιτυγχάνεται</a:t>
            </a:r>
          </a:p>
          <a:p>
            <a:pPr>
              <a:buNone/>
            </a:pPr>
            <a:r>
              <a:rPr lang="el-GR" sz="2000" dirty="0" smtClean="0"/>
              <a:t>Τώρα παντού υπάρχει πόλεμος, πόλεμος</a:t>
            </a:r>
          </a:p>
          <a:p>
            <a:pPr>
              <a:buNone/>
            </a:pPr>
            <a:r>
              <a:rPr lang="el-GR" sz="2000" dirty="0" smtClean="0"/>
              <a:t> Και μέχρι τα αγενή και άχαρα καθεστώτα</a:t>
            </a:r>
          </a:p>
          <a:p>
            <a:pPr>
              <a:buNone/>
            </a:pPr>
            <a:r>
              <a:rPr lang="el-GR" sz="2000" dirty="0" smtClean="0"/>
              <a:t>Που κρατάνε τα αδέλφια μας στην Αγκόλα και τη Μοζαμβίκη, Νότια Αφρική, η ανθρώπινη δουλεία</a:t>
            </a:r>
          </a:p>
          <a:p>
            <a:pPr>
              <a:buNone/>
            </a:pPr>
            <a:r>
              <a:rPr lang="el-GR" sz="2000" dirty="0" smtClean="0"/>
              <a:t>Ανατραπούν και καταστραφούν εντελώς</a:t>
            </a:r>
          </a:p>
          <a:p>
            <a:pPr>
              <a:buNone/>
            </a:pPr>
            <a:r>
              <a:rPr lang="el-GR" sz="2000" dirty="0" smtClean="0"/>
              <a:t>Παντού υπάρχει πόλεμος, εγώ λέω πόλεμος </a:t>
            </a:r>
          </a:p>
          <a:p>
            <a:pPr>
              <a:buNone/>
            </a:pPr>
            <a:r>
              <a:rPr lang="el-GR" sz="2000" dirty="0" smtClean="0"/>
              <a:t>Πόλεμος στην Ανατολή, πόλεμος στη Δύση</a:t>
            </a:r>
          </a:p>
          <a:p>
            <a:pPr>
              <a:buNone/>
            </a:pPr>
            <a:r>
              <a:rPr lang="el-GR" sz="2000" dirty="0" smtClean="0"/>
              <a:t>Πόλεμος πάνω στο Βορρά, πόλεμος κάτω στο Νότο</a:t>
            </a:r>
          </a:p>
          <a:p>
            <a:pPr>
              <a:buNone/>
            </a:pPr>
            <a:r>
              <a:rPr lang="el-GR" sz="2000" dirty="0" smtClean="0"/>
              <a:t>Πόλεμος, πόλεμος, φήμες για πόλεμο </a:t>
            </a:r>
          </a:p>
          <a:p>
            <a:pPr>
              <a:buNone/>
            </a:pPr>
            <a:r>
              <a:rPr lang="el-GR" sz="2000" dirty="0" smtClean="0"/>
              <a:t>Και μέχρι τη μέρα που η Αφρικανική ήπειρος</a:t>
            </a:r>
          </a:p>
          <a:p>
            <a:pPr>
              <a:buNone/>
            </a:pPr>
            <a:r>
              <a:rPr lang="el-GR" sz="2000" dirty="0" smtClean="0"/>
              <a:t>Δεν θα ξέρει την ειρήνη, εμείς οι Αφρικανοί θα παλέψουμε</a:t>
            </a:r>
          </a:p>
          <a:p>
            <a:pPr>
              <a:buNone/>
            </a:pPr>
            <a:r>
              <a:rPr lang="el-GR" sz="2000" dirty="0" smtClean="0"/>
              <a:t>Το βρίσκουμε απαραίτητο και ξέρουμε ότι πρέπει να νικήσουμε</a:t>
            </a:r>
          </a:p>
          <a:p>
            <a:pPr>
              <a:buNone/>
            </a:pPr>
            <a:r>
              <a:rPr lang="el-GR" sz="2000" dirty="0" smtClean="0"/>
              <a:t>Αφού είμαστε σίγουροι για τη νίκη</a:t>
            </a:r>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a:lstStyle/>
          <a:p>
            <a:r>
              <a:rPr lang="en-US" sz="4000" b="1" smtClean="0"/>
              <a:t>Kwakiutl, </a:t>
            </a:r>
            <a:r>
              <a:rPr lang="el-GR" sz="4000" b="1" smtClean="0"/>
              <a:t>τελετουργικό </a:t>
            </a:r>
            <a:r>
              <a:rPr lang="en-US" sz="4000" b="1" i="1" smtClean="0"/>
              <a:t>potlatch</a:t>
            </a:r>
            <a:r>
              <a:rPr lang="en-US" sz="4000" b="1" smtClean="0"/>
              <a:t/>
            </a:r>
            <a:br>
              <a:rPr lang="en-US" sz="4000" b="1" smtClean="0"/>
            </a:br>
            <a:r>
              <a:rPr lang="en-US" sz="4000" b="1" smtClean="0"/>
              <a:t>“</a:t>
            </a:r>
            <a:r>
              <a:rPr lang="el-GR" sz="4000" b="1" smtClean="0"/>
              <a:t>Καταστροφή και κύρος…»</a:t>
            </a:r>
            <a:r>
              <a:rPr lang="el-GR" smtClean="0"/>
              <a:t/>
            </a:r>
            <a:br>
              <a:rPr lang="el-GR" smtClean="0"/>
            </a:br>
            <a:endParaRPr lang="el-GR" smtClean="0"/>
          </a:p>
        </p:txBody>
      </p:sp>
      <p:pic>
        <p:nvPicPr>
          <p:cNvPr id="11267" name="3 - Θέση περιεχομένου" descr="Screen Shot 2012-06-13 at 11.34.04 PM.png"/>
          <p:cNvPicPr>
            <a:picLocks noGrp="1" noChangeAspect="1"/>
          </p:cNvPicPr>
          <p:nvPr>
            <p:ph idx="1"/>
          </p:nvPr>
        </p:nvPicPr>
        <p:blipFill>
          <a:blip r:embed="rId2"/>
          <a:srcRect/>
          <a:stretch>
            <a:fillRect/>
          </a:stretch>
        </p:blipFill>
        <p:spPr>
          <a:xfrm>
            <a:off x="1116013" y="1600200"/>
            <a:ext cx="7343775" cy="5257800"/>
          </a:xfr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a:xfrm>
            <a:off x="457200" y="274638"/>
            <a:ext cx="8229600" cy="1225550"/>
          </a:xfrm>
        </p:spPr>
        <p:txBody>
          <a:bodyPr/>
          <a:lstStyle/>
          <a:p>
            <a:pPr eaLnBrk="1" hangingPunct="1"/>
            <a:r>
              <a:rPr lang="el-GR" b="1" smtClean="0"/>
              <a:t>Ο</a:t>
            </a:r>
            <a:r>
              <a:rPr lang="en-US" b="1" smtClean="0"/>
              <a:t> B. Malinowski:</a:t>
            </a:r>
            <a:r>
              <a:rPr lang="el-GR" b="1" smtClean="0"/>
              <a:t> </a:t>
            </a:r>
            <a:br>
              <a:rPr lang="el-GR" b="1" smtClean="0"/>
            </a:br>
            <a:r>
              <a:rPr lang="el-GR" b="1" smtClean="0"/>
              <a:t>Σαν τη μύγα μες στο γάλα…</a:t>
            </a:r>
          </a:p>
        </p:txBody>
      </p:sp>
      <p:pic>
        <p:nvPicPr>
          <p:cNvPr id="12291" name="3 - Θέση περιεχομένου" descr="malinowski-trobriand.jpg"/>
          <p:cNvPicPr>
            <a:picLocks noGrp="1" noChangeAspect="1"/>
          </p:cNvPicPr>
          <p:nvPr>
            <p:ph idx="1"/>
          </p:nvPr>
        </p:nvPicPr>
        <p:blipFill>
          <a:blip r:embed="rId2"/>
          <a:srcRect/>
          <a:stretch>
            <a:fillRect/>
          </a:stretch>
        </p:blipFill>
        <p:spPr>
          <a:xfrm>
            <a:off x="1403350" y="1714500"/>
            <a:ext cx="6121400" cy="5143500"/>
          </a:xfrm>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pPr eaLnBrk="1" hangingPunct="1"/>
            <a:r>
              <a:rPr lang="en-US" b="1" smtClean="0"/>
              <a:t>A, </a:t>
            </a:r>
            <a:r>
              <a:rPr lang="el-GR" b="1" smtClean="0"/>
              <a:t>αυτά τα περιδέραια τα αποκτήσατε μέσω </a:t>
            </a:r>
            <a:r>
              <a:rPr lang="en-US" b="1" smtClean="0"/>
              <a:t>KULA???</a:t>
            </a:r>
            <a:endParaRPr lang="el-GR" b="1" smtClean="0"/>
          </a:p>
        </p:txBody>
      </p:sp>
      <p:pic>
        <p:nvPicPr>
          <p:cNvPr id="13315" name="3 - Θέση περιεχομένου" descr="malinowski-papua-02.jpg"/>
          <p:cNvPicPr>
            <a:picLocks noGrp="1" noChangeAspect="1"/>
          </p:cNvPicPr>
          <p:nvPr>
            <p:ph idx="1"/>
          </p:nvPr>
        </p:nvPicPr>
        <p:blipFill>
          <a:blip r:embed="rId2"/>
          <a:srcRect/>
          <a:stretch>
            <a:fillRect/>
          </a:stretch>
        </p:blipFill>
        <p:spPr>
          <a:xfrm>
            <a:off x="1403350" y="1628775"/>
            <a:ext cx="6121400" cy="5229225"/>
          </a:xfrm>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7 - Τίτλος"/>
          <p:cNvSpPr>
            <a:spLocks noGrp="1"/>
          </p:cNvSpPr>
          <p:nvPr>
            <p:ph type="title"/>
          </p:nvPr>
        </p:nvSpPr>
        <p:spPr>
          <a:xfrm>
            <a:off x="457200" y="0"/>
            <a:ext cx="8229600" cy="692150"/>
          </a:xfrm>
        </p:spPr>
        <p:txBody>
          <a:bodyPr/>
          <a:lstStyle/>
          <a:p>
            <a:r>
              <a:rPr lang="el-GR" b="1" smtClean="0"/>
              <a:t>Περιδέραια και βραχόλια</a:t>
            </a:r>
          </a:p>
        </p:txBody>
      </p:sp>
      <p:sp>
        <p:nvSpPr>
          <p:cNvPr id="14339" name="8 - Θέση περιεχομένου"/>
          <p:cNvSpPr>
            <a:spLocks noGrp="1"/>
          </p:cNvSpPr>
          <p:nvPr>
            <p:ph idx="1"/>
          </p:nvPr>
        </p:nvSpPr>
        <p:spPr>
          <a:xfrm>
            <a:off x="285720" y="1142984"/>
            <a:ext cx="8215370" cy="4806966"/>
          </a:xfrm>
        </p:spPr>
        <p:txBody>
          <a:bodyPr/>
          <a:lstStyle/>
          <a:p>
            <a:pPr algn="just">
              <a:buFont typeface="Arial" charset="0"/>
              <a:buNone/>
            </a:pPr>
            <a:r>
              <a:rPr lang="el-GR" sz="2800" dirty="0" smtClean="0"/>
              <a:t>     Ο </a:t>
            </a:r>
            <a:r>
              <a:rPr lang="en-US" sz="2800" dirty="0" smtClean="0"/>
              <a:t>Malinowski</a:t>
            </a:r>
            <a:r>
              <a:rPr lang="el-GR" sz="2800" dirty="0" smtClean="0"/>
              <a:t>, στους </a:t>
            </a:r>
            <a:r>
              <a:rPr lang="el-GR" sz="2800" i="1" dirty="0" smtClean="0"/>
              <a:t>Αργοναύτες του Δυτικού Ειρηνικού (1922)</a:t>
            </a:r>
            <a:r>
              <a:rPr lang="el-GR" sz="2800" dirty="0" smtClean="0"/>
              <a:t> μεταξύ άλλων ασχολήθηκε με τη λειτουργία του </a:t>
            </a:r>
            <a:r>
              <a:rPr lang="en-US" sz="2800" i="1" dirty="0" err="1" smtClean="0"/>
              <a:t>kula</a:t>
            </a:r>
            <a:r>
              <a:rPr lang="el-GR" sz="2800" dirty="0" smtClean="0"/>
              <a:t>, ενός δηλαδή γενικευμένου συστήματος ανταλλαγής το οποίο πραγματοποιούσαν οι κάτοικοι των νήσων </a:t>
            </a:r>
            <a:r>
              <a:rPr lang="el-GR" sz="2800" dirty="0" err="1" smtClean="0"/>
              <a:t>Τρόμπριαντ</a:t>
            </a:r>
            <a:r>
              <a:rPr lang="el-GR" sz="2800" dirty="0" smtClean="0"/>
              <a:t>, μικρά κοραλλιογενή νησιά του </a:t>
            </a:r>
            <a:r>
              <a:rPr lang="el-GR" sz="2800" dirty="0" err="1" smtClean="0"/>
              <a:t>αρχιπελάγου</a:t>
            </a:r>
            <a:r>
              <a:rPr lang="el-GR" sz="2800" dirty="0" smtClean="0"/>
              <a:t> της Μελανησίας. Σημαντικός κοινωνικός θεσμός της περιοχής, το «εμπόριο» περιδεραίων και βραχιολιών από κοχύλια. Η κυκλοφορία αυτών των αντικειμένων είναι κυκλική και λαμβάνει χώρα σε μια τεράστια περιοχή του νοτιοδυτικού Ειρηνικού. </a:t>
            </a: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142844" y="857232"/>
            <a:ext cx="8543956" cy="5268931"/>
          </a:xfrm>
        </p:spPr>
        <p:txBody>
          <a:bodyPr/>
          <a:lstStyle/>
          <a:p>
            <a:pPr algn="just">
              <a:buNone/>
            </a:pPr>
            <a:r>
              <a:rPr lang="el-GR" dirty="0" smtClean="0"/>
              <a:t>   </a:t>
            </a:r>
            <a:r>
              <a:rPr lang="el-GR" sz="2800" dirty="0" smtClean="0"/>
              <a:t>Ο χαρακτήρας της ανταλλαγής είναι τοπικός μεταξύ των κατοίκων ενός νησιού αλλά και μεταξύ νησιών. Συνήθως αυτοί που αναλαμβάνουν να φέρουν εις πέρας τ</a:t>
            </a:r>
            <a:r>
              <a:rPr lang="en-US" sz="2800" dirty="0" smtClean="0"/>
              <a:t>o </a:t>
            </a:r>
            <a:r>
              <a:rPr lang="el-GR" sz="2800" dirty="0" smtClean="0"/>
              <a:t>εμπόριο είναι αντιπρόσωποι ισχυρών ανδρών </a:t>
            </a:r>
            <a:r>
              <a:rPr lang="el-GR" sz="2800" u="sng" dirty="0" smtClean="0"/>
              <a:t>(</a:t>
            </a:r>
            <a:r>
              <a:rPr lang="en-US" sz="2800" u="sng" dirty="0" smtClean="0"/>
              <a:t>Big Men</a:t>
            </a:r>
            <a:r>
              <a:rPr lang="el-GR" sz="2800" u="sng" dirty="0" smtClean="0"/>
              <a:t>) </a:t>
            </a:r>
            <a:r>
              <a:rPr lang="el-GR" sz="2800" dirty="0" smtClean="0"/>
              <a:t>που λειτουργούν για λογαριασμό τους. Η ευρεία συναλλαγή συνιστά θέμα γοήτρου και συνεπάγεται την απόκτηση φήμης καθώς τα ονόματα των πρώην ιδιοκτητών συνδέονται με τα βραχιόλια και τα περιδέραια. Όσα περισσότερα από αυτά καταφέρει να διακινήσει κάποιος τόσο μεγαλύτερη η φήμη, το γόητρο, η </a:t>
            </a:r>
            <a:r>
              <a:rPr lang="el-GR" sz="2800" dirty="0" err="1" smtClean="0"/>
              <a:t>αναγνωρισιμότητα</a:t>
            </a:r>
            <a:r>
              <a:rPr lang="el-GR" sz="2800" dirty="0" smtClean="0"/>
              <a:t> και άρα η επιρροή του.</a:t>
            </a:r>
          </a:p>
          <a:p>
            <a:pPr algn="just"/>
            <a:endParaRPr lang="el-GR" sz="2800" dirty="0" smtClean="0"/>
          </a:p>
          <a:p>
            <a:endParaRPr lang="el-GR" sz="2800"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lstStyle/>
          <a:p>
            <a:r>
              <a:rPr lang="el-GR" b="1" smtClean="0"/>
              <a:t>Εντατική επιτόπια έρευνα &amp; συγχρονικό παρόν</a:t>
            </a:r>
          </a:p>
        </p:txBody>
      </p:sp>
      <p:sp>
        <p:nvSpPr>
          <p:cNvPr id="15363" name="2 - Θέση περιεχομένου"/>
          <p:cNvSpPr>
            <a:spLocks noGrp="1"/>
          </p:cNvSpPr>
          <p:nvPr>
            <p:ph idx="1"/>
          </p:nvPr>
        </p:nvSpPr>
        <p:spPr/>
        <p:txBody>
          <a:bodyPr/>
          <a:lstStyle/>
          <a:p>
            <a:pPr algn="just">
              <a:buFont typeface="Arial" charset="0"/>
              <a:buNone/>
            </a:pPr>
            <a:r>
              <a:rPr lang="el-GR" sz="2400" i="1" smtClean="0"/>
              <a:t>    </a:t>
            </a:r>
            <a:r>
              <a:rPr lang="el-GR" sz="2400" i="1" smtClean="0">
                <a:latin typeface="Book Antiqua" pitchFamily="18" charset="0"/>
              </a:rPr>
              <a:t>Ο </a:t>
            </a:r>
            <a:r>
              <a:rPr lang="en-GB" sz="2400" i="1" smtClean="0">
                <a:latin typeface="Book Antiqua" pitchFamily="18" charset="0"/>
              </a:rPr>
              <a:t>Malinowski</a:t>
            </a:r>
            <a:r>
              <a:rPr lang="el-GR" sz="2400" i="1" smtClean="0">
                <a:latin typeface="Book Antiqua" pitchFamily="18" charset="0"/>
              </a:rPr>
              <a:t> έχει κάθε δικαίωμα να θεωρείται ο θεμελιωτής του κλάδου της κοινωνικής ανθρωπολογίας στη Βρετανία, γιατί αυτός καθιέρωσε τον ιδιαίτερο τρόπο μαθητείας -την εντατική επιτόπια έρευνα σε μια εξωτική κοινωνία. Στα δεκαπέντε χρόνια που πέρασε στην Οικονομική Σχολή του Λονδίνου, μετά την επιστροφή του από τα νησιά </a:t>
            </a:r>
            <a:r>
              <a:rPr lang="en-GB" sz="2400" i="1" smtClean="0">
                <a:latin typeface="Book Antiqua" pitchFamily="18" charset="0"/>
              </a:rPr>
              <a:t>Trobriand</a:t>
            </a:r>
            <a:r>
              <a:rPr lang="el-GR" sz="2400" i="1" smtClean="0">
                <a:latin typeface="Book Antiqua" pitchFamily="18" charset="0"/>
              </a:rPr>
              <a:t>, υπήρξε η μοναδική αυθεντία στην εθνογραφική πρακτική στη χώρα και, ουσιαστικά, όποιος επιθυμούσε να κάνει επιτόπια έρευνα με τη σύγχρονη μέθοδο πήγαινε να εργαστεί μαζί του</a:t>
            </a:r>
            <a:r>
              <a:rPr lang="el-GR" sz="2400" smtClean="0">
                <a:latin typeface="Book Antiqua" pitchFamily="18" charset="0"/>
              </a:rPr>
              <a:t> </a:t>
            </a:r>
          </a:p>
          <a:p>
            <a:pPr algn="just">
              <a:buFont typeface="Arial" charset="0"/>
              <a:buNone/>
            </a:pPr>
            <a:r>
              <a:rPr lang="el-GR" sz="2400" smtClean="0">
                <a:latin typeface="Book Antiqua" pitchFamily="18" charset="0"/>
              </a:rPr>
              <a:t>     </a:t>
            </a:r>
            <a:r>
              <a:rPr lang="el-GR" sz="2400" smtClean="0"/>
              <a:t>(</a:t>
            </a:r>
            <a:r>
              <a:rPr lang="en-US" sz="2400" smtClean="0"/>
              <a:t>Kuper,</a:t>
            </a:r>
            <a:r>
              <a:rPr lang="el-GR" sz="2400" smtClean="0"/>
              <a:t>1989: 33)</a:t>
            </a:r>
          </a:p>
          <a:p>
            <a:pPr algn="just"/>
            <a:r>
              <a:rPr lang="el-GR" sz="2400" b="1" i="1" smtClean="0"/>
              <a:t>Αργοναύτες του δυτικού Ειρηνικού,</a:t>
            </a:r>
            <a:r>
              <a:rPr lang="el-GR" sz="2400" b="1" smtClean="0"/>
              <a:t> 1922</a:t>
            </a:r>
          </a:p>
          <a:p>
            <a:pPr algn="just"/>
            <a:r>
              <a:rPr lang="el-GR" sz="2400" b="1" i="1" smtClean="0"/>
              <a:t>Σεξουαλικότητα και καταπίεση στην πρωτόγονη κοινωνία,</a:t>
            </a:r>
            <a:r>
              <a:rPr lang="el-GR" sz="2400" b="1" smtClean="0"/>
              <a:t> 1927</a:t>
            </a: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p:txBody>
          <a:bodyPr/>
          <a:lstStyle/>
          <a:p>
            <a:r>
              <a:rPr lang="el-GR" smtClean="0"/>
              <a:t>Η σχολή του λειτουργισμού (</a:t>
            </a:r>
            <a:r>
              <a:rPr lang="en-US" smtClean="0"/>
              <a:t>functionalism)</a:t>
            </a:r>
            <a:endParaRPr lang="el-GR" smtClean="0"/>
          </a:p>
        </p:txBody>
      </p:sp>
      <p:sp>
        <p:nvSpPr>
          <p:cNvPr id="16387" name="2 - Θέση περιεχομένου"/>
          <p:cNvSpPr>
            <a:spLocks noGrp="1"/>
          </p:cNvSpPr>
          <p:nvPr>
            <p:ph idx="1"/>
          </p:nvPr>
        </p:nvSpPr>
        <p:spPr/>
        <p:txBody>
          <a:bodyPr/>
          <a:lstStyle/>
          <a:p>
            <a:r>
              <a:rPr lang="el-GR" dirty="0" smtClean="0"/>
              <a:t>Μεγάλη έμφαση στο άτομο/υποκείμενο δράσης</a:t>
            </a:r>
          </a:p>
          <a:p>
            <a:r>
              <a:rPr lang="el-GR" dirty="0" smtClean="0"/>
              <a:t>Οι ανθρώπινες ανάγκες θεωρήθηκαν η κινητήρια δύναμη ανάπτυξης των κοινωνικών θεσμών</a:t>
            </a:r>
          </a:p>
          <a:p>
            <a:r>
              <a:rPr lang="el-GR" dirty="0" smtClean="0"/>
              <a:t>Ανάγκες = λειτουργίες</a:t>
            </a:r>
          </a:p>
          <a:p>
            <a:r>
              <a:rPr lang="el-GR" dirty="0" smtClean="0"/>
              <a:t>Ιδιότυπος </a:t>
            </a:r>
            <a:r>
              <a:rPr lang="el-GR" dirty="0" err="1" smtClean="0"/>
              <a:t>βιοψυχολογικός</a:t>
            </a:r>
            <a:r>
              <a:rPr lang="el-GR" dirty="0" smtClean="0"/>
              <a:t> λειτουργισμός του </a:t>
            </a:r>
            <a:r>
              <a:rPr lang="el-GR" dirty="0" err="1" smtClean="0"/>
              <a:t>Μαλινόφσκι</a:t>
            </a:r>
            <a:endParaRPr lang="el-GR" dirty="0" smtClean="0"/>
          </a:p>
          <a:p>
            <a:r>
              <a:rPr lang="el-GR" dirty="0" smtClean="0"/>
              <a:t>Εμμονή σε ένα πρώτο, περιγραφικό επίπεδο</a:t>
            </a: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p:txBody>
          <a:bodyPr/>
          <a:lstStyle/>
          <a:p>
            <a:pPr eaLnBrk="1" hangingPunct="1"/>
            <a:r>
              <a:rPr lang="el-GR" b="1" smtClean="0"/>
              <a:t>Ο</a:t>
            </a:r>
            <a:r>
              <a:rPr lang="el-GR" smtClean="0"/>
              <a:t> </a:t>
            </a:r>
            <a:r>
              <a:rPr lang="en-US" b="1" smtClean="0"/>
              <a:t>M</a:t>
            </a:r>
            <a:r>
              <a:rPr lang="el-GR" b="1" smtClean="0"/>
              <a:t>.</a:t>
            </a:r>
            <a:r>
              <a:rPr lang="en-US" b="1" smtClean="0"/>
              <a:t> Mauss</a:t>
            </a:r>
            <a:r>
              <a:rPr lang="en-US" smtClean="0"/>
              <a:t> </a:t>
            </a:r>
            <a:endParaRPr lang="el-GR" smtClean="0"/>
          </a:p>
        </p:txBody>
      </p:sp>
      <p:sp>
        <p:nvSpPr>
          <p:cNvPr id="17411" name="2 - Θέση περιεχομένου"/>
          <p:cNvSpPr>
            <a:spLocks noGrp="1"/>
          </p:cNvSpPr>
          <p:nvPr>
            <p:ph idx="1"/>
          </p:nvPr>
        </p:nvSpPr>
        <p:spPr/>
        <p:txBody>
          <a:bodyPr/>
          <a:lstStyle/>
          <a:p>
            <a:pPr eaLnBrk="1" hangingPunct="1"/>
            <a:r>
              <a:rPr lang="en-US" b="1" smtClean="0"/>
              <a:t>1924</a:t>
            </a:r>
            <a:r>
              <a:rPr lang="el-GR" b="1" smtClean="0"/>
              <a:t>, </a:t>
            </a:r>
            <a:r>
              <a:rPr lang="el-GR" sz="3600" b="1" i="1" smtClean="0"/>
              <a:t>Το Δώρο</a:t>
            </a:r>
          </a:p>
          <a:p>
            <a:pPr eaLnBrk="1" hangingPunct="1"/>
            <a:r>
              <a:rPr lang="el-GR" smtClean="0"/>
              <a:t>Προσφορά-αποδοχή-ανταπόδοση</a:t>
            </a:r>
          </a:p>
          <a:p>
            <a:pPr eaLnBrk="1" hangingPunct="1"/>
            <a:r>
              <a:rPr lang="el-GR" smtClean="0"/>
              <a:t>Το ολικό κοινωνικό φαινόμενο που κινητοποιεί ταυτόχρονα πολλαπλούς θεσμούς (κοινωνικούς, οικονομικούς, πολιτικούς)</a:t>
            </a:r>
            <a:endParaRPr lang="en-US" smtClean="0"/>
          </a:p>
          <a:p>
            <a:pPr eaLnBrk="1" hangingPunct="1"/>
            <a:r>
              <a:rPr lang="el-GR" smtClean="0"/>
              <a:t>Ένας ανθρωπολόγος «της πολυθρόνας»</a:t>
            </a: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p:txBody>
          <a:bodyPr/>
          <a:lstStyle/>
          <a:p>
            <a:pPr eaLnBrk="1" hangingPunct="1"/>
            <a:r>
              <a:rPr lang="el-GR" smtClean="0"/>
              <a:t>Μορφές και λειτουργίες της ανταλλαγής</a:t>
            </a:r>
          </a:p>
        </p:txBody>
      </p:sp>
      <p:pic>
        <p:nvPicPr>
          <p:cNvPr id="18435" name="3 - Θέση περιεχομένου" descr="image.jpg"/>
          <p:cNvPicPr>
            <a:picLocks noGrp="1" noChangeAspect="1"/>
          </p:cNvPicPr>
          <p:nvPr>
            <p:ph idx="1"/>
          </p:nvPr>
        </p:nvPicPr>
        <p:blipFill>
          <a:blip r:embed="rId2"/>
          <a:srcRect/>
          <a:stretch>
            <a:fillRect/>
          </a:stretch>
        </p:blipFill>
        <p:spPr>
          <a:xfrm>
            <a:off x="1979613" y="1412875"/>
            <a:ext cx="4824412" cy="5445125"/>
          </a:xfrm>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p:txBody>
          <a:bodyPr/>
          <a:lstStyle/>
          <a:p>
            <a:endParaRPr lang="el-GR" smtClean="0"/>
          </a:p>
        </p:txBody>
      </p:sp>
      <p:pic>
        <p:nvPicPr>
          <p:cNvPr id="3075" name="Picture 2" descr="C:\Users\BALIA\Contacts\Pictures\2000px-Baffin_Island,_Canada.svg.png"/>
          <p:cNvPicPr>
            <a:picLocks noGrp="1" noChangeAspect="1" noChangeArrowheads="1"/>
          </p:cNvPicPr>
          <p:nvPr>
            <p:ph idx="1"/>
          </p:nvPr>
        </p:nvPicPr>
        <p:blipFill>
          <a:blip r:embed="rId2"/>
          <a:srcRect/>
          <a:stretch>
            <a:fillRect/>
          </a:stretch>
        </p:blipFill>
        <p:spPr>
          <a:xfrm>
            <a:off x="250825" y="260350"/>
            <a:ext cx="8569325" cy="6597650"/>
          </a:xfrm>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p:txBody>
          <a:bodyPr/>
          <a:lstStyle/>
          <a:p>
            <a:endParaRPr lang="el-GR" smtClean="0"/>
          </a:p>
        </p:txBody>
      </p:sp>
      <p:sp>
        <p:nvSpPr>
          <p:cNvPr id="19459" name="2 - Θέση περιεχομένου"/>
          <p:cNvSpPr>
            <a:spLocks noGrp="1"/>
          </p:cNvSpPr>
          <p:nvPr>
            <p:ph idx="1"/>
          </p:nvPr>
        </p:nvSpPr>
        <p:spPr>
          <a:xfrm>
            <a:off x="0" y="404813"/>
            <a:ext cx="9001125" cy="6192837"/>
          </a:xfrm>
        </p:spPr>
        <p:txBody>
          <a:bodyPr/>
          <a:lstStyle/>
          <a:p>
            <a:pPr>
              <a:buFont typeface="Arial" charset="0"/>
              <a:buNone/>
            </a:pPr>
            <a:r>
              <a:rPr lang="el-GR" sz="2800" smtClean="0"/>
              <a:t>    </a:t>
            </a:r>
            <a:r>
              <a:rPr lang="el-GR" sz="2800" i="1" smtClean="0">
                <a:latin typeface="Book Antiqua" pitchFamily="18" charset="0"/>
              </a:rPr>
              <a:t>Είναι δυνατό σε ορισμένες περιπτώσεις, να μελετήσουμε την ολική ανθρώπινη συμπεριφορά, ολάκερη την κοινωνική ζωή, και πως η συγκεκριμένη αυτή έρευνα οδηγεί όχι μόνο σε μια επιστήμη των εθίμων, μια μερική κοινωνική επιστήμη, αλλά και σε ηθικά συμπεράσματα σχετικά με την αγωγή του πολίτη όπως θα λέγαμε σήμερα. Τέτοιου είδους μελέτες μας επιτρέπουν να επισημάνουμε, να σταθμίσουμε και να εξισορροπήσουμε ποικίλους παράγοντες, αισθητικούς, ηθικούς, θρησκευτικούς, οικονομικούς, υλικούς και δημογραφικούς οι οποίοι στο σύνολό τους θεμελιώνουν την κοινωνία και συνιστούν την καθημερινή ζωή, η συνειδητή καθοδήγηση των οποίων αποτελεί την ύψιστη τέχνη, την Πολιτική, με τη Σωκρατική σημασία της λέξης</a:t>
            </a: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457200" y="571500"/>
            <a:ext cx="8229600" cy="846138"/>
          </a:xfrm>
        </p:spPr>
        <p:txBody>
          <a:bodyPr/>
          <a:lstStyle/>
          <a:p>
            <a:r>
              <a:rPr lang="el-GR" smtClean="0"/>
              <a:t>Τρόποι άσκησης της αποικιακής διοίκησης</a:t>
            </a:r>
          </a:p>
        </p:txBody>
      </p:sp>
      <p:sp>
        <p:nvSpPr>
          <p:cNvPr id="20483" name="2 - Θέση περιεχομένου"/>
          <p:cNvSpPr>
            <a:spLocks noGrp="1"/>
          </p:cNvSpPr>
          <p:nvPr>
            <p:ph idx="1"/>
          </p:nvPr>
        </p:nvSpPr>
        <p:spPr>
          <a:xfrm>
            <a:off x="428625" y="2000250"/>
            <a:ext cx="8229600" cy="4125913"/>
          </a:xfrm>
        </p:spPr>
        <p:txBody>
          <a:bodyPr/>
          <a:lstStyle/>
          <a:p>
            <a:r>
              <a:rPr lang="el-GR" sz="3600" smtClean="0"/>
              <a:t>Άμεση και έμμεση αποικιακή διοίκηση</a:t>
            </a:r>
          </a:p>
          <a:p>
            <a:pPr>
              <a:buFont typeface="Arial" charset="0"/>
              <a:buNone/>
            </a:pPr>
            <a:endParaRPr lang="el-GR" sz="3600" smtClean="0"/>
          </a:p>
          <a:p>
            <a:r>
              <a:rPr lang="el-GR" sz="3600" smtClean="0"/>
              <a:t>Ανθρωπολογία της πολυθρόνας και έμφαση στην επιτόπια έρευνα</a:t>
            </a:r>
            <a:endParaRPr lang="en-US" sz="3600" smtClean="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857250"/>
            <a:ext cx="8229600" cy="560388"/>
          </a:xfrm>
        </p:spPr>
        <p:txBody>
          <a:bodyPr rtlCol="0">
            <a:normAutofit fontScale="90000"/>
          </a:bodyPr>
          <a:lstStyle/>
          <a:p>
            <a:pPr eaLnBrk="1" fontAlgn="auto" hangingPunct="1">
              <a:spcAft>
                <a:spcPts val="0"/>
              </a:spcAft>
              <a:defRPr/>
            </a:pPr>
            <a:r>
              <a:rPr lang="el-GR" b="1" dirty="0" smtClean="0"/>
              <a:t>1930-1940: </a:t>
            </a:r>
            <a:br>
              <a:rPr lang="el-GR" b="1" dirty="0" smtClean="0"/>
            </a:br>
            <a:r>
              <a:rPr lang="el-GR" b="1" dirty="0" smtClean="0"/>
              <a:t>Από τη λειτουργία στη δομή. </a:t>
            </a:r>
            <a:r>
              <a:rPr lang="el-GR" b="1" dirty="0" err="1" smtClean="0"/>
              <a:t>Δομολειτουργιστικό</a:t>
            </a:r>
            <a:r>
              <a:rPr lang="el-GR" b="1" dirty="0" smtClean="0"/>
              <a:t> μοντέλο: φανερές και αφανείς λειτουργίες</a:t>
            </a:r>
          </a:p>
        </p:txBody>
      </p:sp>
      <p:sp>
        <p:nvSpPr>
          <p:cNvPr id="21507" name="2 - Θέση περιεχομένου"/>
          <p:cNvSpPr>
            <a:spLocks noGrp="1"/>
          </p:cNvSpPr>
          <p:nvPr>
            <p:ph idx="1"/>
          </p:nvPr>
        </p:nvSpPr>
        <p:spPr>
          <a:xfrm>
            <a:off x="457200" y="2571750"/>
            <a:ext cx="8229600" cy="3554413"/>
          </a:xfrm>
        </p:spPr>
        <p:txBody>
          <a:bodyPr/>
          <a:lstStyle/>
          <a:p>
            <a:pPr eaLnBrk="1" hangingPunct="1"/>
            <a:r>
              <a:rPr lang="en-US" b="1" dirty="0" smtClean="0"/>
              <a:t>Radcliffe Brown</a:t>
            </a:r>
            <a:r>
              <a:rPr lang="el-GR" b="1" dirty="0" smtClean="0"/>
              <a:t>, </a:t>
            </a:r>
            <a:r>
              <a:rPr lang="el-GR" b="1" i="1" dirty="0" smtClean="0"/>
              <a:t>Τα νησιά </a:t>
            </a:r>
            <a:r>
              <a:rPr lang="el-GR" b="1" i="1" dirty="0" err="1" smtClean="0"/>
              <a:t>Άνταμαν</a:t>
            </a:r>
            <a:r>
              <a:rPr lang="el-GR" b="1" i="1" dirty="0" smtClean="0"/>
              <a:t>,</a:t>
            </a:r>
            <a:r>
              <a:rPr lang="el-GR" b="1" dirty="0" smtClean="0"/>
              <a:t> 1922</a:t>
            </a:r>
            <a:endParaRPr lang="en-US" b="1" dirty="0" smtClean="0"/>
          </a:p>
          <a:p>
            <a:pPr eaLnBrk="1" hangingPunct="1"/>
            <a:r>
              <a:rPr lang="en-US" b="1" dirty="0" smtClean="0"/>
              <a:t>Evans Pritchard,</a:t>
            </a:r>
            <a:r>
              <a:rPr lang="en-US" b="1" i="1" dirty="0" smtClean="0"/>
              <a:t> </a:t>
            </a:r>
            <a:r>
              <a:rPr lang="el-GR" b="1" i="1" dirty="0" smtClean="0"/>
              <a:t>Μαγεία και μαγγανεία στους </a:t>
            </a:r>
            <a:r>
              <a:rPr lang="el-GR" b="1" i="1" dirty="0" err="1" smtClean="0"/>
              <a:t>Αζάντε</a:t>
            </a:r>
            <a:r>
              <a:rPr lang="el-GR" b="1" i="1" dirty="0" smtClean="0"/>
              <a:t>, </a:t>
            </a:r>
            <a:r>
              <a:rPr lang="el-GR" b="1" dirty="0" smtClean="0"/>
              <a:t>1937</a:t>
            </a:r>
            <a:r>
              <a:rPr lang="el-GR" dirty="0" smtClean="0"/>
              <a:t> </a:t>
            </a:r>
          </a:p>
          <a:p>
            <a:pPr eaLnBrk="1" hangingPunct="1"/>
            <a:r>
              <a:rPr lang="el-GR" dirty="0" smtClean="0"/>
              <a:t>«Όταν ο απλός λόγος αποτυγχάνει» </a:t>
            </a:r>
          </a:p>
          <a:p>
            <a:pPr eaLnBrk="1" hangingPunct="1"/>
            <a:r>
              <a:rPr lang="el-GR" dirty="0" smtClean="0"/>
              <a:t>Εξήγηση της κακοτυχίας και των δυσμενών καιρικών φαινομένων, έλεγχος αποκλίνουσας κοινωνικής συμπεριφοράς/ κανονιστική επίδραση στην κοινωνία</a:t>
            </a: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p:txBody>
          <a:bodyPr/>
          <a:lstStyle/>
          <a:p>
            <a:endParaRPr lang="el-GR" smtClean="0"/>
          </a:p>
        </p:txBody>
      </p:sp>
      <p:pic>
        <p:nvPicPr>
          <p:cNvPr id="22531" name="Picture 2" descr="C:\Users\BALIA\Contacts\Pictures\Andaman_Islands.PNG"/>
          <p:cNvPicPr>
            <a:picLocks noGrp="1" noChangeAspect="1" noChangeArrowheads="1"/>
          </p:cNvPicPr>
          <p:nvPr>
            <p:ph idx="1"/>
          </p:nvPr>
        </p:nvPicPr>
        <p:blipFill>
          <a:blip r:embed="rId2"/>
          <a:srcRect/>
          <a:stretch>
            <a:fillRect/>
          </a:stretch>
        </p:blipFill>
        <p:spPr>
          <a:xfrm>
            <a:off x="323850" y="260350"/>
            <a:ext cx="8351838" cy="6337300"/>
          </a:xfrm>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a:xfrm>
            <a:off x="457200" y="0"/>
            <a:ext cx="8229600" cy="1417638"/>
          </a:xfrm>
        </p:spPr>
        <p:txBody>
          <a:bodyPr/>
          <a:lstStyle/>
          <a:p>
            <a:pPr eaLnBrk="1" hangingPunct="1"/>
            <a:r>
              <a:rPr lang="en-US" sz="5400" smtClean="0"/>
              <a:t>Yes Sir!!!</a:t>
            </a:r>
            <a:endParaRPr lang="el-GR" sz="5400" smtClean="0"/>
          </a:p>
        </p:txBody>
      </p:sp>
      <p:pic>
        <p:nvPicPr>
          <p:cNvPr id="23555" name="3 - Θέση περιεχομένου" descr="e-e-evans-pritchard1.jpg"/>
          <p:cNvPicPr>
            <a:picLocks noGrp="1" noChangeAspect="1"/>
          </p:cNvPicPr>
          <p:nvPr>
            <p:ph idx="1"/>
          </p:nvPr>
        </p:nvPicPr>
        <p:blipFill>
          <a:blip r:embed="rId2"/>
          <a:srcRect/>
          <a:stretch>
            <a:fillRect/>
          </a:stretch>
        </p:blipFill>
        <p:spPr>
          <a:xfrm>
            <a:off x="1835150" y="1052513"/>
            <a:ext cx="5473700" cy="5616575"/>
          </a:xfrm>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lstStyle/>
          <a:p>
            <a:r>
              <a:rPr lang="el-GR" b="1" smtClean="0"/>
              <a:t>Λογική… Μαγεία στους </a:t>
            </a:r>
            <a:r>
              <a:rPr lang="en-US" b="1" smtClean="0"/>
              <a:t>Azande</a:t>
            </a:r>
            <a:endParaRPr lang="el-GR" b="1" smtClean="0"/>
          </a:p>
        </p:txBody>
      </p:sp>
      <p:sp>
        <p:nvSpPr>
          <p:cNvPr id="24579" name="2 - Θέση περιεχομένου"/>
          <p:cNvSpPr>
            <a:spLocks noGrp="1"/>
          </p:cNvSpPr>
          <p:nvPr>
            <p:ph idx="1"/>
          </p:nvPr>
        </p:nvSpPr>
        <p:spPr>
          <a:xfrm>
            <a:off x="0" y="1341438"/>
            <a:ext cx="9144000" cy="5516562"/>
          </a:xfrm>
        </p:spPr>
        <p:txBody>
          <a:bodyPr/>
          <a:lstStyle/>
          <a:p>
            <a:r>
              <a:rPr lang="el-GR" sz="2800" smtClean="0"/>
              <a:t>Φυλή που ζει στο Ν. Σουδάν, μελετήθηκε τη στα τέλη της δεκαετίας του 1920 από τον </a:t>
            </a:r>
            <a:r>
              <a:rPr lang="en-US" sz="2800" smtClean="0"/>
              <a:t>Evans-Pritchard. </a:t>
            </a:r>
          </a:p>
          <a:p>
            <a:r>
              <a:rPr lang="el-GR" sz="2800" smtClean="0"/>
              <a:t>Πιστεύουν στην ύπαρξη πολλών και διαφορετικών πνευμάτων και στα πνεύματα των προγόνων</a:t>
            </a:r>
          </a:p>
          <a:p>
            <a:r>
              <a:rPr lang="el-GR" sz="2800" smtClean="0"/>
              <a:t>Ως μαγεία μπορεί να οριστεί η ικανότητα ενός ατόμου να προκαλεί δυστυχία με πνευματιστικό τρόπο στους άλλους</a:t>
            </a:r>
          </a:p>
          <a:p>
            <a:r>
              <a:rPr lang="el-GR" sz="2800" smtClean="0"/>
              <a:t>Σε αντίθεση με τη μαγγανεία, η οποία χρησιμοποιεί φάρμακα και μαγικές συνταγές, η μαγεία είναι καθαρά πνευματιστική και ακούσια: η δύναμή της συνίσταται στο γεγονός ότι δρα ενώ ο φορέας της (δηλ. ο μάγος) κοιμάται… (συχνά ασυνείδητη, αντίθεση με τη μαγγανεία)</a:t>
            </a:r>
          </a:p>
          <a:p>
            <a:endParaRPr lang="el-GR" sz="2800" smtClean="0"/>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p:txBody>
          <a:bodyPr/>
          <a:lstStyle/>
          <a:p>
            <a:r>
              <a:rPr lang="el-GR" smtClean="0"/>
              <a:t>Και πώς μπορούν να είναι σίγουροι;</a:t>
            </a:r>
          </a:p>
        </p:txBody>
      </p:sp>
      <p:sp>
        <p:nvSpPr>
          <p:cNvPr id="25603" name="2 - Θέση περιεχομένου"/>
          <p:cNvSpPr>
            <a:spLocks noGrp="1"/>
          </p:cNvSpPr>
          <p:nvPr>
            <p:ph idx="1"/>
          </p:nvPr>
        </p:nvSpPr>
        <p:spPr>
          <a:xfrm>
            <a:off x="457200" y="1916113"/>
            <a:ext cx="8229600" cy="4210050"/>
          </a:xfrm>
        </p:spPr>
        <p:txBody>
          <a:bodyPr/>
          <a:lstStyle/>
          <a:p>
            <a:pPr>
              <a:buFont typeface="Arial" charset="0"/>
              <a:buNone/>
            </a:pPr>
            <a:r>
              <a:rPr lang="en-US" smtClean="0"/>
              <a:t>    </a:t>
            </a:r>
            <a:r>
              <a:rPr lang="el-GR" smtClean="0"/>
              <a:t>Όταν κάποιος κατηγορείται για άσκηση μαγείας αρχικά δίνεται δηλητήριο (σε μικρή ποσότητα) σε ένα κοτόπουλο. Αν επιβιώσει ο κατηγορούμενος είναι αθώος, Αν όμως πεθάνει, τότε είναι ένοχος. Στη συνέχεια η εγκυρότητα της κατηγορίας ελέγχεται εκ νέου με το να δώσουν δηλητήριο και στο δεύτερο κοτόπουλο…</a:t>
            </a:r>
          </a:p>
          <a:p>
            <a:endParaRPr lang="el-GR" smtClean="0"/>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p:nvPr>
        </p:nvSpPr>
        <p:spPr/>
        <p:txBody>
          <a:bodyPr/>
          <a:lstStyle/>
          <a:p>
            <a:r>
              <a:rPr lang="el-GR" smtClean="0"/>
              <a:t>Τι εξηγεί η μαγεία στους </a:t>
            </a:r>
            <a:r>
              <a:rPr lang="en-US" smtClean="0"/>
              <a:t>Azande;</a:t>
            </a:r>
            <a:r>
              <a:rPr lang="el-GR" smtClean="0"/>
              <a:t> </a:t>
            </a:r>
          </a:p>
        </p:txBody>
      </p:sp>
      <p:sp>
        <p:nvSpPr>
          <p:cNvPr id="26627" name="2 - Θέση περιεχομένου"/>
          <p:cNvSpPr>
            <a:spLocks noGrp="1"/>
          </p:cNvSpPr>
          <p:nvPr>
            <p:ph idx="1"/>
          </p:nvPr>
        </p:nvSpPr>
        <p:spPr/>
        <p:txBody>
          <a:bodyPr/>
          <a:lstStyle/>
          <a:p>
            <a:r>
              <a:rPr lang="el-GR" sz="2800" dirty="0" smtClean="0"/>
              <a:t>Όταν ο απλός λόγος αποτυγχάνει: κακοτυχία, ατύχημα, αδυναμία επίτευξης στόχου (πχ. παρατεταμένη ξηρασία, κατάρρευση σιταποθήκης ή ακόμη και «κακό» κυνήγι)</a:t>
            </a:r>
          </a:p>
          <a:p>
            <a:r>
              <a:rPr lang="el-GR" sz="2800" dirty="0" smtClean="0"/>
              <a:t>Απουσία επιστημονικών εξηγήσεων</a:t>
            </a:r>
          </a:p>
          <a:p>
            <a:r>
              <a:rPr lang="el-GR" sz="2800" dirty="0" smtClean="0"/>
              <a:t>Η πίστη στη μαγεία δεν είναι ασύμβατη με την πίστη στην αιτιότητα</a:t>
            </a:r>
          </a:p>
          <a:p>
            <a:r>
              <a:rPr lang="el-GR" sz="2800" dirty="0" smtClean="0"/>
              <a:t>Η κατηγορία για άσκηση μαγείας λειτουργεί ως εξισορροπητικός μηχανισμός της δεδομένης κοινωνίας / έλεγχος της αποκλίνουσας συμπεριφοράς (</a:t>
            </a:r>
            <a:r>
              <a:rPr lang="el-GR" sz="2800" dirty="0" err="1" smtClean="0"/>
              <a:t>δομολειτουργιστικό</a:t>
            </a:r>
            <a:r>
              <a:rPr lang="el-GR" sz="2800" dirty="0" smtClean="0"/>
              <a:t> μοντέλο)  </a:t>
            </a:r>
          </a:p>
          <a:p>
            <a:endParaRPr lang="el-GR" dirty="0" smtClean="0"/>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Δομολειτουργισμός</a:t>
            </a:r>
            <a:endParaRPr lang="el-GR" dirty="0"/>
          </a:p>
        </p:txBody>
      </p:sp>
      <p:sp>
        <p:nvSpPr>
          <p:cNvPr id="3" name="2 - Θέση περιεχομένου"/>
          <p:cNvSpPr>
            <a:spLocks noGrp="1"/>
          </p:cNvSpPr>
          <p:nvPr>
            <p:ph idx="1"/>
          </p:nvPr>
        </p:nvSpPr>
        <p:spPr>
          <a:xfrm>
            <a:off x="457200" y="1928802"/>
            <a:ext cx="8229600" cy="4197361"/>
          </a:xfrm>
        </p:spPr>
        <p:txBody>
          <a:bodyPr/>
          <a:lstStyle/>
          <a:p>
            <a:r>
              <a:rPr lang="el-GR" dirty="0" smtClean="0"/>
              <a:t>Φανερές λειτουργίες</a:t>
            </a:r>
          </a:p>
          <a:p>
            <a:r>
              <a:rPr lang="el-GR" dirty="0" smtClean="0"/>
              <a:t>Αφανείς λειτουργίες</a:t>
            </a:r>
          </a:p>
          <a:p>
            <a:r>
              <a:rPr lang="el-GR" dirty="0" smtClean="0"/>
              <a:t>Κοινωνική συνοχή/ευρυθμία/ισορροπία</a:t>
            </a:r>
          </a:p>
          <a:p>
            <a:r>
              <a:rPr lang="el-GR" dirty="0" smtClean="0"/>
              <a:t>Εν μέρει </a:t>
            </a:r>
            <a:r>
              <a:rPr lang="el-GR" dirty="0" err="1" smtClean="0"/>
              <a:t>ανιστορικό</a:t>
            </a:r>
            <a:r>
              <a:rPr lang="el-GR" dirty="0" smtClean="0"/>
              <a:t> μοντέλο</a:t>
            </a: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p:txBody>
          <a:bodyPr/>
          <a:lstStyle/>
          <a:p>
            <a:r>
              <a:rPr lang="el-GR" b="1" smtClean="0"/>
              <a:t>Μετά το 1950: το τέλος της αποικιοκρατίας </a:t>
            </a:r>
          </a:p>
        </p:txBody>
      </p:sp>
      <p:sp>
        <p:nvSpPr>
          <p:cNvPr id="27651" name="2 - Θέση περιεχομένου"/>
          <p:cNvSpPr>
            <a:spLocks noGrp="1"/>
          </p:cNvSpPr>
          <p:nvPr>
            <p:ph idx="1"/>
          </p:nvPr>
        </p:nvSpPr>
        <p:spPr/>
        <p:txBody>
          <a:bodyPr/>
          <a:lstStyle/>
          <a:p>
            <a:r>
              <a:rPr lang="el-GR" smtClean="0"/>
              <a:t>Αντιδράσεις στο δομο-λειτουργισμό: από τη λειτουργία στο νόημα και τις βαθύτερες δομές της κοινωνίας</a:t>
            </a:r>
          </a:p>
          <a:p>
            <a:r>
              <a:rPr lang="el-GR" smtClean="0"/>
              <a:t>Έμφαση στη σύγκρουση και τις συγκρουσιακές δυναμικές</a:t>
            </a:r>
          </a:p>
          <a:p>
            <a:r>
              <a:rPr lang="el-GR" smtClean="0"/>
              <a:t>Προσπάθεια κατανόησης ενός κόσμου που άλλαζε με ραγδαία ταχύτητα</a:t>
            </a:r>
          </a:p>
          <a:p>
            <a:r>
              <a:rPr lang="el-GR" smtClean="0"/>
              <a:t>Μεγάλη ώθηση στην Πολιτική Ανθρωπολογία  </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p:txBody>
          <a:bodyPr/>
          <a:lstStyle/>
          <a:p>
            <a:endParaRPr lang="el-GR" smtClean="0"/>
          </a:p>
        </p:txBody>
      </p:sp>
      <p:sp>
        <p:nvSpPr>
          <p:cNvPr id="4099" name="2 - Θέση περιεχομένου"/>
          <p:cNvSpPr>
            <a:spLocks noGrp="1"/>
          </p:cNvSpPr>
          <p:nvPr>
            <p:ph idx="1"/>
          </p:nvPr>
        </p:nvSpPr>
        <p:spPr>
          <a:xfrm>
            <a:off x="457200" y="714356"/>
            <a:ext cx="8229600" cy="5810269"/>
          </a:xfrm>
        </p:spPr>
        <p:txBody>
          <a:bodyPr/>
          <a:lstStyle/>
          <a:p>
            <a:pPr>
              <a:buFont typeface="Arial" charset="0"/>
              <a:buNone/>
            </a:pPr>
            <a:r>
              <a:rPr lang="el-GR" dirty="0" smtClean="0"/>
              <a:t>    Ένας φοιτητής που ξεκινά τις σπουδές του στη Χαϊδελβέργη και στη Βόννη με μαθηματικά, φυσική και γεωγραφία το δεύτερο μισό του 19</a:t>
            </a:r>
            <a:r>
              <a:rPr lang="el-GR" baseline="30000" dirty="0" smtClean="0"/>
              <a:t>ου</a:t>
            </a:r>
            <a:r>
              <a:rPr lang="el-GR" dirty="0" smtClean="0"/>
              <a:t> και εκπονεί διδακτορική διατριβή με θέμα τις ιδιότητες του νερού –κυρίως τις οπτικές- κατορθώνει μέσα σε λίγα χρόνια να αφομοιώσει τα </a:t>
            </a:r>
            <a:r>
              <a:rPr lang="el-GR" dirty="0" err="1" smtClean="0"/>
              <a:t>προτάγματα</a:t>
            </a:r>
            <a:r>
              <a:rPr lang="el-GR" dirty="0" smtClean="0"/>
              <a:t> της εποχής του γύρω από την αισθητική, τη φιλοσοφία και την «ψυχοφυσική». </a:t>
            </a: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a:xfrm>
            <a:off x="457200" y="115888"/>
            <a:ext cx="8229600" cy="1009650"/>
          </a:xfrm>
        </p:spPr>
        <p:txBody>
          <a:bodyPr/>
          <a:lstStyle/>
          <a:p>
            <a:r>
              <a:rPr lang="el-GR" sz="4000" b="1" smtClean="0"/>
              <a:t>Μεταπολεμικές εξελίξεις στην ανθρωπολογία</a:t>
            </a:r>
          </a:p>
        </p:txBody>
      </p:sp>
      <p:sp>
        <p:nvSpPr>
          <p:cNvPr id="28675" name="2 - Θέση περιεχομένου"/>
          <p:cNvSpPr>
            <a:spLocks noGrp="1"/>
          </p:cNvSpPr>
          <p:nvPr>
            <p:ph idx="1"/>
          </p:nvPr>
        </p:nvSpPr>
        <p:spPr>
          <a:xfrm>
            <a:off x="457200" y="1341438"/>
            <a:ext cx="8229600" cy="4784725"/>
          </a:xfrm>
        </p:spPr>
        <p:txBody>
          <a:bodyPr/>
          <a:lstStyle/>
          <a:p>
            <a:r>
              <a:rPr lang="el-GR" smtClean="0"/>
              <a:t>Ο αριθμός επαγγελματιών ανθρωπολόγων και ιδρυμάτων αυξήθηκαν ραγδαία</a:t>
            </a:r>
          </a:p>
          <a:p>
            <a:r>
              <a:rPr lang="el-GR" smtClean="0"/>
              <a:t>Νέες ειδικότητες: ψυχολογική ανθρωπολογία, πολιτική ανθρωπολογία, ανθρωπολογία των τελετουργιών, ανθρωπολογία του σώματος και των αισθήσεων</a:t>
            </a:r>
          </a:p>
          <a:p>
            <a:r>
              <a:rPr lang="el-GR" smtClean="0"/>
              <a:t>Οι γεωγραφικές εστίες πολλαπλασιάστηκαν και μετατοπίστηκαν: από τον Ειρηνικό Ωκεανό στην Αφρική, την Ασία και τις υβριδικές κοινωνίες της Λατινικής Αμερικής   </a:t>
            </a: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a:xfrm>
            <a:off x="457200" y="357188"/>
            <a:ext cx="8229600" cy="5214937"/>
          </a:xfrm>
        </p:spPr>
        <p:txBody>
          <a:bodyPr/>
          <a:lstStyle/>
          <a:p>
            <a:pPr eaLnBrk="1" hangingPunct="1"/>
            <a:r>
              <a:rPr lang="el-GR" sz="3600" b="1" dirty="0" smtClean="0"/>
              <a:t>ΜΕΤΑΠΟΛΕΜΙΚΑ…</a:t>
            </a:r>
            <a:br>
              <a:rPr lang="el-GR" sz="3600" b="1" dirty="0" smtClean="0"/>
            </a:br>
            <a:r>
              <a:rPr lang="el-GR" sz="3600" dirty="0" smtClean="0"/>
              <a:t/>
            </a:r>
            <a:br>
              <a:rPr lang="el-GR" sz="3600" dirty="0" smtClean="0"/>
            </a:br>
            <a:r>
              <a:rPr lang="el-GR" sz="3600" dirty="0" smtClean="0"/>
              <a:t>Β Παγκόσμιος Πόλεμος: </a:t>
            </a:r>
            <a:br>
              <a:rPr lang="el-GR" sz="3600" dirty="0" smtClean="0"/>
            </a:br>
            <a:r>
              <a:rPr lang="el-GR" sz="3600" dirty="0" smtClean="0"/>
              <a:t>Κρίση της ευρωπαϊκής συνείδησης και κλονισμός της πίστης σε μια δυτική ανωτερότητα και στην έννοια του «πολιτισμένου δυτικού»</a:t>
            </a:r>
            <a:br>
              <a:rPr lang="el-GR" sz="3600" dirty="0" smtClean="0"/>
            </a:br>
            <a:endParaRPr lang="el-GR" sz="3600" dirty="0" smtClean="0"/>
          </a:p>
        </p:txBody>
      </p:sp>
      <p:sp>
        <p:nvSpPr>
          <p:cNvPr id="29699" name="2 - Θέση περιεχομένου"/>
          <p:cNvSpPr>
            <a:spLocks noGrp="1"/>
          </p:cNvSpPr>
          <p:nvPr>
            <p:ph idx="1"/>
          </p:nvPr>
        </p:nvSpPr>
        <p:spPr>
          <a:xfrm>
            <a:off x="457200" y="2420938"/>
            <a:ext cx="8229600" cy="4437062"/>
          </a:xfrm>
        </p:spPr>
        <p:txBody>
          <a:bodyPr/>
          <a:lstStyle/>
          <a:p>
            <a:pPr lvl="4" algn="just" eaLnBrk="1" hangingPunct="1">
              <a:buFont typeface="Arial" charset="0"/>
              <a:buNone/>
            </a:pPr>
            <a:endParaRPr lang="el-GR" sz="2400" dirty="0" smtClean="0"/>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p:cNvSpPr>
            <a:spLocks noGrp="1"/>
          </p:cNvSpPr>
          <p:nvPr>
            <p:ph type="title"/>
          </p:nvPr>
        </p:nvSpPr>
        <p:spPr/>
        <p:txBody>
          <a:bodyPr/>
          <a:lstStyle/>
          <a:p>
            <a:r>
              <a:rPr lang="el-GR" sz="3200" b="1" smtClean="0"/>
              <a:t>Ο εθνολόγος που άλλαξε την πορεία της επιστήμης μεταπολεμικά!</a:t>
            </a:r>
          </a:p>
        </p:txBody>
      </p:sp>
      <p:sp>
        <p:nvSpPr>
          <p:cNvPr id="30723" name="2 - Θέση περιεχομένου"/>
          <p:cNvSpPr>
            <a:spLocks noGrp="1"/>
          </p:cNvSpPr>
          <p:nvPr>
            <p:ph idx="1"/>
          </p:nvPr>
        </p:nvSpPr>
        <p:spPr/>
        <p:txBody>
          <a:bodyPr/>
          <a:lstStyle/>
          <a:p>
            <a:pPr algn="just" eaLnBrk="1" hangingPunct="1"/>
            <a:r>
              <a:rPr lang="el-GR" sz="2800" dirty="0" smtClean="0"/>
              <a:t>Ο </a:t>
            </a:r>
            <a:r>
              <a:rPr lang="en-US" sz="2800" b="1" dirty="0" smtClean="0"/>
              <a:t>Claude Levi-Strauss</a:t>
            </a:r>
            <a:r>
              <a:rPr lang="el-GR" sz="2800" b="1" dirty="0" smtClean="0"/>
              <a:t>,</a:t>
            </a:r>
            <a:r>
              <a:rPr lang="el-GR" sz="2800" dirty="0" smtClean="0"/>
              <a:t> έρευνες σε Ινδιάνικες φυλές του Αμαζονίου (Τσάκο, </a:t>
            </a:r>
            <a:r>
              <a:rPr lang="el-GR" sz="2800" dirty="0" err="1" smtClean="0"/>
              <a:t>Μπορόρο</a:t>
            </a:r>
            <a:r>
              <a:rPr lang="el-GR" sz="2800" dirty="0" smtClean="0"/>
              <a:t> κα)</a:t>
            </a:r>
          </a:p>
          <a:p>
            <a:pPr algn="just" eaLnBrk="1" hangingPunct="1"/>
            <a:r>
              <a:rPr lang="el-GR" sz="2800" b="1" i="1" dirty="0" smtClean="0"/>
              <a:t>Άγρια σκέψη</a:t>
            </a:r>
            <a:r>
              <a:rPr lang="en-US" sz="2800" b="1" dirty="0" smtClean="0"/>
              <a:t> </a:t>
            </a:r>
            <a:r>
              <a:rPr lang="el-GR" sz="2800" b="1" dirty="0" smtClean="0"/>
              <a:t>1966, </a:t>
            </a:r>
            <a:r>
              <a:rPr lang="el-GR" sz="2800" b="1" i="1" dirty="0" smtClean="0"/>
              <a:t>Θλιβεροί Τροπικοί </a:t>
            </a:r>
            <a:r>
              <a:rPr lang="el-GR" sz="2800" b="1" dirty="0" smtClean="0"/>
              <a:t>1955, </a:t>
            </a:r>
            <a:r>
              <a:rPr lang="el-GR" sz="2800" b="1" i="1" dirty="0" smtClean="0"/>
              <a:t>Οι Στοιχειώδεις δομές της συγγένειας</a:t>
            </a:r>
            <a:r>
              <a:rPr lang="el-GR" sz="2800" b="1" dirty="0" smtClean="0"/>
              <a:t> 1949, </a:t>
            </a:r>
            <a:r>
              <a:rPr lang="el-GR" sz="2800" b="1" i="1" dirty="0" smtClean="0"/>
              <a:t>Μυθολογίες </a:t>
            </a:r>
            <a:r>
              <a:rPr lang="el-GR" sz="2800" b="1" dirty="0" smtClean="0"/>
              <a:t>1966-71, </a:t>
            </a:r>
            <a:r>
              <a:rPr lang="el-GR" sz="2800" b="1" i="1" dirty="0" smtClean="0"/>
              <a:t>Φυλή και Ιστορία</a:t>
            </a:r>
            <a:r>
              <a:rPr lang="en-US" sz="2800" b="1" i="1" dirty="0" smtClean="0"/>
              <a:t>,</a:t>
            </a:r>
            <a:r>
              <a:rPr lang="el-GR" sz="2800" b="1" i="1" dirty="0" smtClean="0"/>
              <a:t> </a:t>
            </a:r>
            <a:r>
              <a:rPr lang="el-GR" sz="2800" b="1" dirty="0" smtClean="0"/>
              <a:t>1952</a:t>
            </a:r>
          </a:p>
          <a:p>
            <a:pPr algn="just" eaLnBrk="1" hangingPunct="1"/>
            <a:r>
              <a:rPr lang="el-GR" sz="2800" dirty="0" smtClean="0"/>
              <a:t>Μύθοι νοητικά εργαλεία</a:t>
            </a:r>
          </a:p>
          <a:p>
            <a:pPr algn="just" eaLnBrk="1" hangingPunct="1"/>
            <a:r>
              <a:rPr lang="el-GR" sz="2800" dirty="0" smtClean="0"/>
              <a:t>Δομή: πλέγμα αφανών σχέσεων που λανθάνουν</a:t>
            </a:r>
          </a:p>
          <a:p>
            <a:pPr algn="just" eaLnBrk="1" hangingPunct="1"/>
            <a:r>
              <a:rPr lang="el-GR" sz="2800" dirty="0" smtClean="0"/>
              <a:t>Κοινωνικοποιημένη συγγένεια</a:t>
            </a:r>
          </a:p>
          <a:p>
            <a:pPr algn="just" eaLnBrk="1" hangingPunct="1"/>
            <a:r>
              <a:rPr lang="el-GR" sz="2800" dirty="0" smtClean="0"/>
              <a:t>Κυκλοφορία γυναικών- επικοινωνία</a:t>
            </a:r>
          </a:p>
          <a:p>
            <a:pPr algn="just" eaLnBrk="1" hangingPunct="1"/>
            <a:r>
              <a:rPr lang="el-GR" sz="2800" dirty="0" smtClean="0"/>
              <a:t>Τοτεμισμός: σχέσεις μετωνυμίας</a:t>
            </a:r>
            <a:r>
              <a:rPr lang="en-US" sz="2800" dirty="0" smtClean="0"/>
              <a:t> </a:t>
            </a:r>
            <a:endParaRPr lang="el-GR" sz="2800" dirty="0" smtClean="0"/>
          </a:p>
          <a:p>
            <a:endParaRPr lang="el-GR" sz="2800" dirty="0" smtClean="0"/>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Τίτλος"/>
          <p:cNvSpPr>
            <a:spLocks noGrp="1"/>
          </p:cNvSpPr>
          <p:nvPr>
            <p:ph type="title"/>
          </p:nvPr>
        </p:nvSpPr>
        <p:spPr/>
        <p:txBody>
          <a:bodyPr/>
          <a:lstStyle/>
          <a:p>
            <a:r>
              <a:rPr lang="el-GR" smtClean="0"/>
              <a:t>Νέος, εθνολόγος δίπλα στις όχθες του Αμαζονίου</a:t>
            </a:r>
          </a:p>
        </p:txBody>
      </p:sp>
      <p:pic>
        <p:nvPicPr>
          <p:cNvPr id="32771" name="3 - Θέση περιεχομένου" descr="Levi-Strauss-by-the-Amazo-007.jpg"/>
          <p:cNvPicPr>
            <a:picLocks noGrp="1" noChangeAspect="1"/>
          </p:cNvPicPr>
          <p:nvPr>
            <p:ph idx="1"/>
          </p:nvPr>
        </p:nvPicPr>
        <p:blipFill>
          <a:blip r:embed="rId2"/>
          <a:srcRect/>
          <a:stretch>
            <a:fillRect/>
          </a:stretch>
        </p:blipFill>
        <p:spPr>
          <a:xfrm>
            <a:off x="971550" y="1700213"/>
            <a:ext cx="7272338" cy="4752975"/>
          </a:xfrm>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p:txBody>
          <a:bodyPr/>
          <a:lstStyle/>
          <a:p>
            <a:pPr eaLnBrk="1" hangingPunct="1"/>
            <a:r>
              <a:rPr lang="el-GR" sz="4000" b="1" smtClean="0"/>
              <a:t>«Βάρβαρος είναι όποιος πιστεύει στη βαρβαρότητα»</a:t>
            </a:r>
          </a:p>
        </p:txBody>
      </p:sp>
      <p:pic>
        <p:nvPicPr>
          <p:cNvPr id="33795" name="3 - Θέση περιεχομένου" descr="Levi-Strauss2.jpg"/>
          <p:cNvPicPr>
            <a:picLocks noGrp="1" noChangeAspect="1"/>
          </p:cNvPicPr>
          <p:nvPr>
            <p:ph idx="1"/>
          </p:nvPr>
        </p:nvPicPr>
        <p:blipFill>
          <a:blip r:embed="rId2"/>
          <a:srcRect/>
          <a:stretch>
            <a:fillRect/>
          </a:stretch>
        </p:blipFill>
        <p:spPr>
          <a:xfrm>
            <a:off x="1619250" y="1557338"/>
            <a:ext cx="5832475" cy="5184775"/>
          </a:xfrm>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Τίτλος"/>
          <p:cNvSpPr>
            <a:spLocks noGrp="1"/>
          </p:cNvSpPr>
          <p:nvPr>
            <p:ph type="title"/>
          </p:nvPr>
        </p:nvSpPr>
        <p:spPr/>
        <p:txBody>
          <a:bodyPr/>
          <a:lstStyle/>
          <a:p>
            <a:r>
              <a:rPr lang="el-GR" b="1" smtClean="0"/>
              <a:t>Το σώμα ήταν για τον </a:t>
            </a:r>
            <a:r>
              <a:rPr lang="en-US" b="1" smtClean="0"/>
              <a:t>L. Strauss </a:t>
            </a:r>
            <a:r>
              <a:rPr lang="el-GR" b="1" smtClean="0"/>
              <a:t>το δεύτερο δέρμα </a:t>
            </a:r>
          </a:p>
        </p:txBody>
      </p:sp>
      <p:pic>
        <p:nvPicPr>
          <p:cNvPr id="34819" name="3 - Θέση περιεχομένου" descr="portfolio-levi-strauss,M29193.jpg"/>
          <p:cNvPicPr>
            <a:picLocks noGrp="1" noChangeAspect="1"/>
          </p:cNvPicPr>
          <p:nvPr>
            <p:ph idx="1"/>
          </p:nvPr>
        </p:nvPicPr>
        <p:blipFill>
          <a:blip r:embed="rId2"/>
          <a:srcRect/>
          <a:stretch>
            <a:fillRect/>
          </a:stretch>
        </p:blipFill>
        <p:spPr>
          <a:xfrm>
            <a:off x="1908175" y="1600200"/>
            <a:ext cx="5543550" cy="5257800"/>
          </a:xfrm>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Τίτλος"/>
          <p:cNvSpPr>
            <a:spLocks noGrp="1"/>
          </p:cNvSpPr>
          <p:nvPr>
            <p:ph type="title"/>
          </p:nvPr>
        </p:nvSpPr>
        <p:spPr/>
        <p:txBody>
          <a:bodyPr/>
          <a:lstStyle/>
          <a:p>
            <a:pPr eaLnBrk="1" hangingPunct="1"/>
            <a:r>
              <a:rPr lang="el-GR" b="1" smtClean="0"/>
              <a:t>Υπέρμαχος της ενότητας της ανθρωπότητας…</a:t>
            </a:r>
          </a:p>
        </p:txBody>
      </p:sp>
      <p:pic>
        <p:nvPicPr>
          <p:cNvPr id="35843" name="3 - Θέση περιεχομένου" descr="Claude-Levi-Strauss-Quotes-1.jpg"/>
          <p:cNvPicPr>
            <a:picLocks noGrp="1" noChangeAspect="1"/>
          </p:cNvPicPr>
          <p:nvPr>
            <p:ph idx="1"/>
          </p:nvPr>
        </p:nvPicPr>
        <p:blipFill>
          <a:blip r:embed="rId2"/>
          <a:srcRect/>
          <a:stretch>
            <a:fillRect/>
          </a:stretch>
        </p:blipFill>
        <p:spPr>
          <a:xfrm>
            <a:off x="1331913" y="1628775"/>
            <a:ext cx="6408737" cy="4679950"/>
          </a:xfrm>
        </p:spPr>
      </p:pic>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Τίτλος"/>
          <p:cNvSpPr>
            <a:spLocks noGrp="1"/>
          </p:cNvSpPr>
          <p:nvPr>
            <p:ph type="title"/>
          </p:nvPr>
        </p:nvSpPr>
        <p:spPr/>
        <p:txBody>
          <a:bodyPr/>
          <a:lstStyle/>
          <a:p>
            <a:r>
              <a:rPr lang="el-GR" b="1" smtClean="0"/>
              <a:t>Συνοψίζοντας τους άξονες του έργου του</a:t>
            </a:r>
            <a:r>
              <a:rPr lang="en-US" b="1" smtClean="0"/>
              <a:t>, L. Strauss</a:t>
            </a:r>
            <a:endParaRPr lang="el-GR" b="1" smtClean="0"/>
          </a:p>
        </p:txBody>
      </p:sp>
      <p:sp>
        <p:nvSpPr>
          <p:cNvPr id="36867" name="2 - Θέση περιεχομένου"/>
          <p:cNvSpPr>
            <a:spLocks noGrp="1"/>
          </p:cNvSpPr>
          <p:nvPr>
            <p:ph idx="1"/>
          </p:nvPr>
        </p:nvSpPr>
        <p:spPr>
          <a:xfrm>
            <a:off x="457200" y="1412875"/>
            <a:ext cx="8229600" cy="5329238"/>
          </a:xfrm>
        </p:spPr>
        <p:txBody>
          <a:bodyPr/>
          <a:lstStyle/>
          <a:p>
            <a:r>
              <a:rPr lang="el-GR" sz="2800" dirty="0" smtClean="0"/>
              <a:t>Επικοινωνία= κοινωνία (μέσω αγαθών/υπηρεσιών, ανταλλαγής μηνυμάτων και γυναικών)</a:t>
            </a:r>
          </a:p>
          <a:p>
            <a:r>
              <a:rPr lang="el-GR" sz="2800" dirty="0" smtClean="0"/>
              <a:t>Συγγένεια/κοινωνικοποιημένη συγγένεια</a:t>
            </a:r>
          </a:p>
          <a:p>
            <a:r>
              <a:rPr lang="el-GR" sz="2800" dirty="0" smtClean="0"/>
              <a:t>Πολιτική κατάτμηση/ο τοτεμισμός</a:t>
            </a:r>
          </a:p>
          <a:p>
            <a:r>
              <a:rPr lang="el-GR" sz="2800" dirty="0" smtClean="0"/>
              <a:t>Συμβολική σκέψη/έμφαση στη δομική μελέτη των μύθων</a:t>
            </a:r>
          </a:p>
          <a:p>
            <a:r>
              <a:rPr lang="el-GR" sz="2800" dirty="0" smtClean="0"/>
              <a:t>Ασυνείδητο/δυαδικές σχέσεις/καθολικότητα ανθρώπινης σκέψης</a:t>
            </a:r>
          </a:p>
          <a:p>
            <a:r>
              <a:rPr lang="el-GR" sz="2800" dirty="0" smtClean="0"/>
              <a:t>Γραφή και εξουσία</a:t>
            </a:r>
          </a:p>
          <a:p>
            <a:r>
              <a:rPr lang="el-GR" sz="2800" b="1" u="sng" dirty="0" smtClean="0"/>
              <a:t>Ο νέος ανθρωπισμός </a:t>
            </a:r>
          </a:p>
          <a:p>
            <a:r>
              <a:rPr lang="el-GR" sz="2800" dirty="0" smtClean="0"/>
              <a:t>Συμφιλίωση του κοινωνικού με το πολιτισμικό </a:t>
            </a:r>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Τίτλος"/>
          <p:cNvSpPr>
            <a:spLocks noGrp="1"/>
          </p:cNvSpPr>
          <p:nvPr>
            <p:ph type="title"/>
          </p:nvPr>
        </p:nvSpPr>
        <p:spPr/>
        <p:txBody>
          <a:bodyPr/>
          <a:lstStyle/>
          <a:p>
            <a:r>
              <a:rPr lang="en-US" b="1" smtClean="0"/>
              <a:t>Levi Strauss, </a:t>
            </a:r>
            <a:r>
              <a:rPr lang="el-GR" b="1" smtClean="0"/>
              <a:t>1962, </a:t>
            </a:r>
            <a:r>
              <a:rPr lang="el-GR" b="1" i="1" smtClean="0"/>
              <a:t>Άγρια Σκέψη</a:t>
            </a:r>
          </a:p>
        </p:txBody>
      </p:sp>
      <p:sp>
        <p:nvSpPr>
          <p:cNvPr id="37891" name="2 - Θέση περιεχομένου"/>
          <p:cNvSpPr>
            <a:spLocks noGrp="1"/>
          </p:cNvSpPr>
          <p:nvPr>
            <p:ph idx="1"/>
          </p:nvPr>
        </p:nvSpPr>
        <p:spPr>
          <a:xfrm>
            <a:off x="457200" y="1214422"/>
            <a:ext cx="8229600" cy="4911741"/>
          </a:xfrm>
        </p:spPr>
        <p:txBody>
          <a:bodyPr/>
          <a:lstStyle/>
          <a:p>
            <a:r>
              <a:rPr lang="el-GR" sz="2800" dirty="0" smtClean="0"/>
              <a:t>«Ψυχρές» (παραδοσιακές) και «θερμές» (σύγχρονες) κοινωνίες : οι ψυχρές αλλάζουν με αργούς ρυθμούς ενώ οι θερμές αντιμετωπίζουν την αλλαγή ως αναπόφευκτη</a:t>
            </a:r>
          </a:p>
          <a:p>
            <a:r>
              <a:rPr lang="el-GR" sz="2800" dirty="0" smtClean="0"/>
              <a:t>Ο ρόλος της γραφής: η γραφή παίζει σημαντικό ρόλο στην κοινωνική οργάνωση, στην επιτήρηση και τον έλεγχο μεγάλων πληθυσμιακών ομάδων και αναδεικνύεται σε κομβική τεχνική στην πολιτική διοίκηση των σύνθετων κοινωνιών</a:t>
            </a:r>
          </a:p>
          <a:p>
            <a:r>
              <a:rPr lang="el-GR" sz="2800" dirty="0" smtClean="0"/>
              <a:t>Στις περισσότερες εγγράμματες κοινωνίες η γραφή συνδέεται με τη δημιουργία αρχείων άρα και ιστορίας </a:t>
            </a:r>
          </a:p>
          <a:p>
            <a:endParaRPr lang="el-GR" dirty="0" smtClean="0"/>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Τίτλος"/>
          <p:cNvSpPr>
            <a:spLocks noGrp="1"/>
          </p:cNvSpPr>
          <p:nvPr>
            <p:ph type="title"/>
          </p:nvPr>
        </p:nvSpPr>
        <p:spPr/>
        <p:txBody>
          <a:bodyPr/>
          <a:lstStyle/>
          <a:p>
            <a:r>
              <a:rPr lang="el-GR" sz="4000" b="1" smtClean="0"/>
              <a:t>Στους Ναμπικουάρα του Αμαζονίου (</a:t>
            </a:r>
            <a:r>
              <a:rPr lang="el-GR" sz="4000" b="1" i="1" smtClean="0"/>
              <a:t>Θλιβεροί Τροπικοί, </a:t>
            </a:r>
            <a:r>
              <a:rPr lang="el-GR" sz="4000" b="1" smtClean="0"/>
              <a:t>1955)</a:t>
            </a:r>
          </a:p>
        </p:txBody>
      </p:sp>
      <p:sp>
        <p:nvSpPr>
          <p:cNvPr id="38915" name="2 - Θέση περιεχομένου"/>
          <p:cNvSpPr>
            <a:spLocks noGrp="1"/>
          </p:cNvSpPr>
          <p:nvPr>
            <p:ph idx="1"/>
          </p:nvPr>
        </p:nvSpPr>
        <p:spPr/>
        <p:txBody>
          <a:bodyPr/>
          <a:lstStyle/>
          <a:p>
            <a:pPr>
              <a:buFont typeface="Arial" charset="0"/>
              <a:buNone/>
            </a:pPr>
            <a:r>
              <a:rPr lang="el-GR" sz="2800" smtClean="0"/>
              <a:t>    Στη φυλή αυτή που δε γνώριζε τη γραφή ο Λέβι-Στρως μοίρασε χαρτί και μολύβι σκοπεύοντας να τους ζητήσει να ζωγραφίσουν κάτι. Μια μέρα τους είδε να φτιάχνουν οριζόντιες κυματιστές γραμμές πάνω στο χαρτί σε μια προσπάθεια να «γράψουν» όπως ο ίδιος. Οι περισσότεροι παραιτήθηκαν από την προσπάθεια ,εκτός από τον αρχηγό τους, ο οποίος έχοντας πιθανόν κατανοήσει το βαθύτερο νόημα της γραφής και τη δύναμή της ζήτησε ένα μπλοκ ίδιο με του Στρως και άρχισε να «γράφει» τις κυματιστές γραμμές κάθε φορά που τον ρωτούσε κάτι…</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142844" y="857232"/>
            <a:ext cx="8543956" cy="5715040"/>
          </a:xfrm>
        </p:spPr>
        <p:txBody>
          <a:bodyPr/>
          <a:lstStyle/>
          <a:p>
            <a:pPr>
              <a:buNone/>
            </a:pPr>
            <a:r>
              <a:rPr lang="el-GR" sz="2800" dirty="0" smtClean="0"/>
              <a:t>    Η εξερευνητική αποστολή στην οποία συμμετείχε στα τέλη του 19</a:t>
            </a:r>
            <a:r>
              <a:rPr lang="el-GR" sz="2800" baseline="30000" dirty="0" smtClean="0"/>
              <a:t>ου</a:t>
            </a:r>
            <a:r>
              <a:rPr lang="el-GR" sz="2800" dirty="0" smtClean="0"/>
              <a:t> στα νησιά  </a:t>
            </a:r>
            <a:r>
              <a:rPr lang="en-US" sz="2800" dirty="0" smtClean="0"/>
              <a:t>Baffin</a:t>
            </a:r>
            <a:r>
              <a:rPr lang="el-GR" sz="2800" dirty="0" smtClean="0"/>
              <a:t> για να μελετήσει τις μετακινήσεις των </a:t>
            </a:r>
            <a:r>
              <a:rPr lang="en-US" sz="2800" dirty="0" smtClean="0"/>
              <a:t>Inuit</a:t>
            </a:r>
            <a:r>
              <a:rPr lang="el-GR" sz="2800" dirty="0" smtClean="0"/>
              <a:t> αλλά και  η μετέπειτα αποστολή του στους </a:t>
            </a:r>
            <a:r>
              <a:rPr lang="el-GR" sz="2800" dirty="0" err="1" smtClean="0"/>
              <a:t>Αμερινδιάνους</a:t>
            </a:r>
            <a:r>
              <a:rPr lang="el-GR" sz="2800" dirty="0" smtClean="0"/>
              <a:t> της Βορειοδυτικής ακτής της Αμερικής έστρεψαν το ενδιαφέρον του στην ανθρωπολογία, σε μια ανθρωπολογία πολυσχιδή και </a:t>
            </a:r>
            <a:r>
              <a:rPr lang="el-GR" sz="2800" dirty="0" err="1" smtClean="0"/>
              <a:t>πολυεπίπεδη</a:t>
            </a:r>
            <a:r>
              <a:rPr lang="el-GR" sz="2800" dirty="0" smtClean="0"/>
              <a:t>, η οποία αντλούσε τόσο από την φυσική ανθρωπολογία, όσο και από τη μελέτη των πολιτισμών ως συστημάτων </a:t>
            </a:r>
            <a:r>
              <a:rPr lang="en-US" sz="2800" i="1" dirty="0" smtClean="0"/>
              <a:t>sui generis</a:t>
            </a:r>
            <a:r>
              <a:rPr lang="el-GR" sz="2800" i="1" dirty="0" smtClean="0"/>
              <a:t>,</a:t>
            </a:r>
            <a:r>
              <a:rPr lang="el-GR" sz="2800" dirty="0" smtClean="0"/>
              <a:t> που οφείλει ο μελετητής να τα εντάξει σε ένα συγκεκριμένο τοπικό και ιστορικό πλαίσιο και πάντα με γνώμονα την ενδελεχή επιτόπου έρευνα.</a:t>
            </a:r>
            <a:endParaRPr lang="el-GR" sz="2800" dirty="0"/>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Τίτλος"/>
          <p:cNvSpPr>
            <a:spLocks noGrp="1"/>
          </p:cNvSpPr>
          <p:nvPr>
            <p:ph type="title"/>
          </p:nvPr>
        </p:nvSpPr>
        <p:spPr/>
        <p:txBody>
          <a:bodyPr/>
          <a:lstStyle/>
          <a:p>
            <a:r>
              <a:rPr lang="el-GR" smtClean="0"/>
              <a:t>Γραφής συνέχεια…</a:t>
            </a:r>
          </a:p>
        </p:txBody>
      </p:sp>
      <p:sp>
        <p:nvSpPr>
          <p:cNvPr id="39939" name="2 - Θέση περιεχομένου"/>
          <p:cNvSpPr>
            <a:spLocks noGrp="1"/>
          </p:cNvSpPr>
          <p:nvPr>
            <p:ph idx="1"/>
          </p:nvPr>
        </p:nvSpPr>
        <p:spPr/>
        <p:txBody>
          <a:bodyPr/>
          <a:lstStyle/>
          <a:p>
            <a:pPr>
              <a:buFont typeface="Arial" charset="0"/>
              <a:buNone/>
            </a:pPr>
            <a:r>
              <a:rPr lang="el-GR" smtClean="0"/>
              <a:t>   Ο αρχηγός αφού πρώτα «σημείωνε» στο χαρτί την απάντηση, μετά τη «διάβαζε» με δυνατή φωνή… Κατά τη διάρκεια της ανταλλαγής δώρων μεταξύ του Στρως και των μελών της φυλής ο αρχηγός κάλεσε όλα τα μέλη και σχηματίζοντας κυματιστές γραμμές στο μπλοκ του «κατέγραφε» πρώτα και ανακοίνωνε στη συνέχεια στα μέλη της φυλής του –που τον άκουγαν γεμάτα θαυμασμό- τα δώρα που ο καθένας θα έπρεπε να ανταλλάξει! </a:t>
            </a:r>
          </a:p>
          <a:p>
            <a:endParaRPr lang="el-GR" smtClean="0"/>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Τίτλος"/>
          <p:cNvSpPr>
            <a:spLocks noGrp="1"/>
          </p:cNvSpPr>
          <p:nvPr>
            <p:ph type="title"/>
          </p:nvPr>
        </p:nvSpPr>
        <p:spPr/>
        <p:txBody>
          <a:bodyPr/>
          <a:lstStyle/>
          <a:p>
            <a:endParaRPr lang="el-GR" smtClean="0"/>
          </a:p>
        </p:txBody>
      </p:sp>
      <p:sp>
        <p:nvSpPr>
          <p:cNvPr id="40963" name="2 - Θέση περιεχομένου"/>
          <p:cNvSpPr>
            <a:spLocks noGrp="1"/>
          </p:cNvSpPr>
          <p:nvPr>
            <p:ph idx="1"/>
          </p:nvPr>
        </p:nvSpPr>
        <p:spPr>
          <a:xfrm>
            <a:off x="0" y="142875"/>
            <a:ext cx="9144000" cy="6572250"/>
          </a:xfrm>
        </p:spPr>
        <p:txBody>
          <a:bodyPr/>
          <a:lstStyle/>
          <a:p>
            <a:pPr>
              <a:buFont typeface="Arial" charset="0"/>
              <a:buNone/>
            </a:pPr>
            <a:r>
              <a:rPr lang="el-GR" sz="2800" smtClean="0"/>
              <a:t>    </a:t>
            </a:r>
            <a:r>
              <a:rPr lang="el-GR" sz="2800" i="1" smtClean="0">
                <a:latin typeface="Book Antiqua" pitchFamily="18" charset="0"/>
              </a:rPr>
              <a:t>Τώρα που τα νησιά της Πολυνησίας έχουν πνιγεί στο μπετόν και έχουν γίνει αραξοβόλια αεροπλανοφόρων στα βάθη των θαλασσών του Νότου, όταν ολόκληρη η Ασία αρχίζει να μοιάζει με ένα βρωμερό προάστιο, όταν οι </a:t>
            </a:r>
            <a:r>
              <a:rPr lang="en-US" sz="2800" i="1" smtClean="0">
                <a:latin typeface="Book Antiqua" pitchFamily="18" charset="0"/>
              </a:rPr>
              <a:t>bindonvilles </a:t>
            </a:r>
            <a:r>
              <a:rPr lang="el-GR" sz="2800" i="1" smtClean="0">
                <a:latin typeface="Book Antiqua" pitchFamily="18" charset="0"/>
              </a:rPr>
              <a:t>κατατρώνε την Αφρική, όταν πολιτική και στρατιωτική αεροπορία μαραίνουν την αγνότητα του αμερικάνικου και του μελανησιακού δάσους, τι άλλο θα μπορούσε να πετύχει η υποτιθέμενη ταξιδιωτική φυγή από το να μας φέρει αντιμέτωπους με τα πιο θλιβερά σχήματα της ιστορικής μας ύπαρξης; Ο μεγάλος μας δυτικός πολιτισμός που δημιούργησε τα θαύματα που χαιρόμαστε δεν τα έφτιαξε βέβαια χωρίς να αφήσει ίχνη… Αυτό που πάνω απ΄όλα μου δείχνετε, ταξίδια είναι η δική μας βρωμιά ριγμένη στο πρόσωπο της ανθρωπότητας</a:t>
            </a:r>
            <a:r>
              <a:rPr lang="el-GR" i="1" smtClean="0">
                <a:latin typeface="Book Antiqua" pitchFamily="18" charset="0"/>
              </a:rPr>
              <a:t> </a:t>
            </a:r>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Τίτλος"/>
          <p:cNvSpPr>
            <a:spLocks noGrp="1"/>
          </p:cNvSpPr>
          <p:nvPr>
            <p:ph type="title"/>
          </p:nvPr>
        </p:nvSpPr>
        <p:spPr/>
        <p:txBody>
          <a:bodyPr/>
          <a:lstStyle/>
          <a:p>
            <a:endParaRPr lang="el-GR" smtClean="0"/>
          </a:p>
        </p:txBody>
      </p:sp>
      <p:sp>
        <p:nvSpPr>
          <p:cNvPr id="41987" name="2 - Θέση περιεχομένου"/>
          <p:cNvSpPr>
            <a:spLocks noGrp="1"/>
          </p:cNvSpPr>
          <p:nvPr>
            <p:ph idx="1"/>
          </p:nvPr>
        </p:nvSpPr>
        <p:spPr>
          <a:xfrm>
            <a:off x="142875" y="142875"/>
            <a:ext cx="8858250" cy="5983288"/>
          </a:xfrm>
        </p:spPr>
        <p:txBody>
          <a:bodyPr/>
          <a:lstStyle/>
          <a:p>
            <a:pPr>
              <a:buFont typeface="Arial" charset="0"/>
              <a:buNone/>
            </a:pPr>
            <a:r>
              <a:rPr lang="el-GR" smtClean="0"/>
              <a:t>   </a:t>
            </a:r>
            <a:r>
              <a:rPr lang="el-GR" i="1" smtClean="0">
                <a:latin typeface="Book Antiqua" pitchFamily="18" charset="0"/>
              </a:rPr>
              <a:t>Φτωχό θήραμα, πιασμένο στην παγίδα του μηχανικού πολιτισμού, άγριοι του δάσους του Αμαζονίου, τρυφερά και αδύνατα θύματα… δεν δέχομαι να με εξαπατά η τόσο πιο φτωχή από τη δική σας μαγεία του δικού μας πολιτισμού, που κραδαίνει μπρος σε ένα άπληστο κοινό τα έγχρωμα φωτογραφικά άλμπουμ που αντικατέστησαν τις κατεστραμμένες μάσκες σας… Χωρίς να επιδιώκει συνειδητά την κατάργησή της και χωρίς να είναι ικανοποιημένος από αυτή, θέλει, με πάθος, να χορτάσει μέσα από τις σκιές σας τον νοσταλγικό κανιβαλισμό μιας ιστορίας στην οποία έχετε ήδη υποκύψει  </a:t>
            </a:r>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Τίτλος"/>
          <p:cNvSpPr>
            <a:spLocks noGrp="1"/>
          </p:cNvSpPr>
          <p:nvPr>
            <p:ph type="title"/>
          </p:nvPr>
        </p:nvSpPr>
        <p:spPr/>
        <p:txBody>
          <a:bodyPr/>
          <a:lstStyle/>
          <a:p>
            <a:r>
              <a:rPr lang="el-GR" sz="4000" i="1" smtClean="0"/>
              <a:t>Η ανθρωπολογία και τα προβλήματα του σύγχρονου κόσμου, </a:t>
            </a:r>
            <a:r>
              <a:rPr lang="el-GR" smtClean="0"/>
              <a:t>2011</a:t>
            </a:r>
          </a:p>
        </p:txBody>
      </p:sp>
      <p:sp>
        <p:nvSpPr>
          <p:cNvPr id="43011" name="2 - Θέση περιεχομένου"/>
          <p:cNvSpPr>
            <a:spLocks noGrp="1"/>
          </p:cNvSpPr>
          <p:nvPr>
            <p:ph idx="1"/>
          </p:nvPr>
        </p:nvSpPr>
        <p:spPr>
          <a:xfrm>
            <a:off x="-107950" y="1844675"/>
            <a:ext cx="9251950" cy="5113338"/>
          </a:xfrm>
        </p:spPr>
        <p:txBody>
          <a:bodyPr/>
          <a:lstStyle/>
          <a:p>
            <a:pPr>
              <a:buFont typeface="Arial" charset="0"/>
              <a:buNone/>
            </a:pPr>
            <a:r>
              <a:rPr lang="el-GR" sz="3000" smtClean="0"/>
              <a:t>   </a:t>
            </a:r>
            <a:r>
              <a:rPr lang="el-GR" sz="3000" i="1" smtClean="0"/>
              <a:t>  </a:t>
            </a:r>
            <a:r>
              <a:rPr lang="el-GR" sz="3000" i="1" smtClean="0">
                <a:latin typeface="Book Antiqua" pitchFamily="18" charset="0"/>
              </a:rPr>
              <a:t>Αποστολή των ανθρωπολόγων είναι να πιστοποιήσουν ότι ο τρόπος με τον οποίο ζούμε , οι αξίες στις οποίες πιστεύουμε δεν είναι η μόνη δυνατότητα. Άλλοι τρόποι ζωής και άλλα συστήματα αξιών επέτρεψαν και επιτρέπουν ακόμη σε ανθρώπινες κοινότητες να αξιωθούν την ευτυχία. Η ανθρωπολογία μας καλεί επομένως να μετριάσουμε την αλαζονεία μας, να σεβόμαστε διαφορετικούς τρόπους ζωής, να αμφισβητούμε τις αξίες μας μέσα από τη γνωριμία με διαφορετικά έθιμα που μας ξενίζουν, μας σοκάρουν ή μας απωθούν…</a:t>
            </a:r>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Τίτλος"/>
          <p:cNvSpPr>
            <a:spLocks noGrp="1"/>
          </p:cNvSpPr>
          <p:nvPr>
            <p:ph type="title"/>
          </p:nvPr>
        </p:nvSpPr>
        <p:spPr/>
        <p:txBody>
          <a:bodyPr/>
          <a:lstStyle/>
          <a:p>
            <a:endParaRPr lang="el-GR" smtClean="0"/>
          </a:p>
        </p:txBody>
      </p:sp>
      <p:sp>
        <p:nvSpPr>
          <p:cNvPr id="44035" name="2 - Θέση περιεχομένου"/>
          <p:cNvSpPr>
            <a:spLocks noGrp="1"/>
          </p:cNvSpPr>
          <p:nvPr>
            <p:ph idx="1"/>
          </p:nvPr>
        </p:nvSpPr>
        <p:spPr>
          <a:xfrm>
            <a:off x="457200" y="142875"/>
            <a:ext cx="8229600" cy="5983288"/>
          </a:xfrm>
        </p:spPr>
        <p:txBody>
          <a:bodyPr/>
          <a:lstStyle/>
          <a:p>
            <a:pPr eaLnBrk="1" hangingPunct="1">
              <a:buFont typeface="Arial" charset="0"/>
              <a:buNone/>
            </a:pPr>
            <a:r>
              <a:rPr lang="el-GR" u="sng" dirty="0" smtClean="0"/>
              <a:t>Το ρεύμα του συμβολισμού</a:t>
            </a:r>
            <a:r>
              <a:rPr lang="el-GR" dirty="0" smtClean="0"/>
              <a:t> στον αγγλόφωνο κόσμο (</a:t>
            </a:r>
            <a:r>
              <a:rPr lang="el-GR" dirty="0" err="1" smtClean="0"/>
              <a:t>δεκ</a:t>
            </a:r>
            <a:r>
              <a:rPr lang="el-GR" dirty="0" smtClean="0"/>
              <a:t>. 1960)</a:t>
            </a:r>
          </a:p>
          <a:p>
            <a:pPr eaLnBrk="1" hangingPunct="1">
              <a:buFont typeface="Arial" charset="0"/>
              <a:buNone/>
            </a:pPr>
            <a:endParaRPr lang="el-GR" dirty="0" smtClean="0"/>
          </a:p>
          <a:p>
            <a:pPr eaLnBrk="1" hangingPunct="1"/>
            <a:r>
              <a:rPr lang="en-US" b="1" dirty="0" smtClean="0"/>
              <a:t>M. Douglas</a:t>
            </a:r>
            <a:r>
              <a:rPr lang="el-GR" b="1" dirty="0" smtClean="0"/>
              <a:t>, </a:t>
            </a:r>
            <a:r>
              <a:rPr lang="en-US" b="1" i="1" dirty="0" smtClean="0"/>
              <a:t>Purity and Danger</a:t>
            </a:r>
            <a:r>
              <a:rPr lang="en-US" b="1" dirty="0" smtClean="0"/>
              <a:t> 1966,</a:t>
            </a:r>
            <a:r>
              <a:rPr lang="el-GR" b="1" dirty="0" smtClean="0"/>
              <a:t> </a:t>
            </a:r>
            <a:r>
              <a:rPr lang="el-GR" dirty="0" smtClean="0"/>
              <a:t>Καθαρότητα, κίνδυνος, ανωμαλία, αταξία, όρια. Η κοινωνία ως κώδικας. Ακάθαρτα, βδελυρά ζώα όπως το </a:t>
            </a:r>
            <a:r>
              <a:rPr lang="el-GR" dirty="0" err="1" smtClean="0"/>
              <a:t>παγκολίν</a:t>
            </a:r>
            <a:r>
              <a:rPr lang="el-GR" dirty="0" smtClean="0"/>
              <a:t> για τους </a:t>
            </a:r>
            <a:r>
              <a:rPr lang="el-GR" dirty="0" err="1" smtClean="0"/>
              <a:t>Λέλε</a:t>
            </a:r>
            <a:r>
              <a:rPr lang="el-GR" dirty="0" smtClean="0"/>
              <a:t> και ο χοίρος για Εβραίους και μουσουλμάνους</a:t>
            </a:r>
          </a:p>
          <a:p>
            <a:pPr eaLnBrk="1" hangingPunct="1">
              <a:buNone/>
            </a:pPr>
            <a:r>
              <a:rPr lang="el-GR" dirty="0" smtClean="0"/>
              <a:t> </a:t>
            </a:r>
            <a:endParaRPr lang="en-US" dirty="0" smtClean="0"/>
          </a:p>
          <a:p>
            <a:pPr eaLnBrk="1" hangingPunct="1"/>
            <a:r>
              <a:rPr lang="en-US" b="1" dirty="0" smtClean="0"/>
              <a:t>E. Leach</a:t>
            </a:r>
            <a:r>
              <a:rPr lang="el-GR" b="1" dirty="0" smtClean="0"/>
              <a:t>, </a:t>
            </a:r>
            <a:r>
              <a:rPr lang="en-US" b="1" dirty="0" smtClean="0"/>
              <a:t>1976, </a:t>
            </a:r>
            <a:r>
              <a:rPr lang="en-US" b="1" i="1" dirty="0" smtClean="0"/>
              <a:t>Culture and Communication. The logic by which symbols are connected</a:t>
            </a:r>
            <a:r>
              <a:rPr lang="el-GR" b="1" dirty="0" smtClean="0"/>
              <a:t> </a:t>
            </a:r>
          </a:p>
          <a:p>
            <a:pPr eaLnBrk="1" hangingPunct="1">
              <a:buNone/>
            </a:pPr>
            <a:r>
              <a:rPr lang="el-GR" dirty="0" smtClean="0"/>
              <a:t>    ( εκτενής αναφορά στη θυσία)</a:t>
            </a:r>
          </a:p>
          <a:p>
            <a:endParaRPr lang="el-GR" dirty="0" smtClean="0"/>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C:\Users\Χρήστης\Desktop\Arnold-van-Gennep-226x300.jpg"/>
          <p:cNvPicPr>
            <a:picLocks noGrp="1" noChangeAspect="1" noChangeArrowheads="1"/>
          </p:cNvPicPr>
          <p:nvPr>
            <p:ph idx="1"/>
          </p:nvPr>
        </p:nvPicPr>
        <p:blipFill>
          <a:blip r:embed="rId2"/>
          <a:srcRect/>
          <a:stretch>
            <a:fillRect/>
          </a:stretch>
        </p:blipFill>
        <p:spPr>
          <a:xfrm>
            <a:off x="2500313" y="1928813"/>
            <a:ext cx="4500562" cy="4572000"/>
          </a:xfrm>
          <a:noFill/>
        </p:spPr>
      </p:pic>
      <p:sp>
        <p:nvSpPr>
          <p:cNvPr id="45059" name="4 - Τίτλος"/>
          <p:cNvSpPr>
            <a:spLocks noGrp="1"/>
          </p:cNvSpPr>
          <p:nvPr>
            <p:ph type="title"/>
          </p:nvPr>
        </p:nvSpPr>
        <p:spPr/>
        <p:txBody>
          <a:bodyPr/>
          <a:lstStyle/>
          <a:p>
            <a:r>
              <a:rPr lang="en-US" smtClean="0"/>
              <a:t>Arnold Van Gennep, 1909, </a:t>
            </a:r>
            <a:br>
              <a:rPr lang="en-US" smtClean="0"/>
            </a:br>
            <a:r>
              <a:rPr lang="en-US" smtClean="0"/>
              <a:t>Rites de passage</a:t>
            </a:r>
            <a:endParaRPr lang="el-GR" smtClean="0"/>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Τίτλος"/>
          <p:cNvSpPr>
            <a:spLocks noGrp="1"/>
          </p:cNvSpPr>
          <p:nvPr>
            <p:ph type="title"/>
          </p:nvPr>
        </p:nvSpPr>
        <p:spPr/>
        <p:txBody>
          <a:bodyPr/>
          <a:lstStyle/>
          <a:p>
            <a:r>
              <a:rPr lang="el-GR" dirty="0" smtClean="0"/>
              <a:t>Άλλο σημαντικό έργο</a:t>
            </a:r>
          </a:p>
        </p:txBody>
      </p:sp>
      <p:sp>
        <p:nvSpPr>
          <p:cNvPr id="46083" name="2 - Θέση περιεχομένου"/>
          <p:cNvSpPr>
            <a:spLocks noGrp="1"/>
          </p:cNvSpPr>
          <p:nvPr>
            <p:ph idx="1"/>
          </p:nvPr>
        </p:nvSpPr>
        <p:spPr>
          <a:xfrm>
            <a:off x="457200" y="2071688"/>
            <a:ext cx="8229600" cy="4054475"/>
          </a:xfrm>
        </p:spPr>
        <p:txBody>
          <a:bodyPr/>
          <a:lstStyle/>
          <a:p>
            <a:pPr>
              <a:buFont typeface="Arial" charset="0"/>
              <a:buNone/>
            </a:pPr>
            <a:r>
              <a:rPr lang="el-GR" sz="4000" dirty="0" smtClean="0"/>
              <a:t>   </a:t>
            </a:r>
            <a:r>
              <a:rPr lang="en-US" sz="4400" dirty="0" smtClean="0"/>
              <a:t>Durkheim E. &amp; </a:t>
            </a:r>
            <a:r>
              <a:rPr lang="en-US" sz="4400" dirty="0" err="1" smtClean="0"/>
              <a:t>Mauss</a:t>
            </a:r>
            <a:r>
              <a:rPr lang="en-US" sz="4400" dirty="0" smtClean="0"/>
              <a:t> M. 1963 [1903], </a:t>
            </a:r>
            <a:r>
              <a:rPr lang="en-US" sz="4400" i="1" dirty="0" smtClean="0"/>
              <a:t>Primitive Classification</a:t>
            </a:r>
            <a:endParaRPr lang="el-GR" sz="4400" i="1" dirty="0" smtClean="0"/>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Τίτλος"/>
          <p:cNvSpPr>
            <a:spLocks noGrp="1"/>
          </p:cNvSpPr>
          <p:nvPr>
            <p:ph type="title"/>
          </p:nvPr>
        </p:nvSpPr>
        <p:spPr/>
        <p:txBody>
          <a:bodyPr/>
          <a:lstStyle/>
          <a:p>
            <a:r>
              <a:rPr lang="el-GR" smtClean="0"/>
              <a:t>Απόσπασμα από το </a:t>
            </a:r>
            <a:r>
              <a:rPr lang="el-GR" i="1" smtClean="0"/>
              <a:t>Καθαρότητα και Κίνδυνος</a:t>
            </a:r>
            <a:endParaRPr lang="el-GR" smtClean="0"/>
          </a:p>
        </p:txBody>
      </p:sp>
      <p:sp>
        <p:nvSpPr>
          <p:cNvPr id="47107" name="2 - Θέση περιεχομένου"/>
          <p:cNvSpPr>
            <a:spLocks noGrp="1"/>
          </p:cNvSpPr>
          <p:nvPr>
            <p:ph idx="1"/>
          </p:nvPr>
        </p:nvSpPr>
        <p:spPr/>
        <p:txBody>
          <a:bodyPr/>
          <a:lstStyle/>
          <a:p>
            <a:pPr>
              <a:buFont typeface="Arial" charset="0"/>
              <a:buNone/>
            </a:pPr>
            <a:r>
              <a:rPr lang="el-GR" sz="2800" dirty="0" smtClean="0"/>
              <a:t>    </a:t>
            </a:r>
            <a:r>
              <a:rPr lang="el-GR" sz="2800" i="1" dirty="0" smtClean="0">
                <a:latin typeface="Book Antiqua" pitchFamily="18" charset="0"/>
              </a:rPr>
              <a:t>Η δική μου επιτόπια έρευνα πραγματοποιήθηκε σε ένα λαό της Κ. Αφρικής τους </a:t>
            </a:r>
            <a:r>
              <a:rPr lang="en-US" sz="2800" i="1" dirty="0" err="1" smtClean="0">
                <a:latin typeface="Book Antiqua" pitchFamily="18" charset="0"/>
              </a:rPr>
              <a:t>Lele</a:t>
            </a:r>
            <a:r>
              <a:rPr lang="en-US" sz="2800" i="1" dirty="0" smtClean="0">
                <a:latin typeface="Book Antiqua" pitchFamily="18" charset="0"/>
              </a:rPr>
              <a:t>. </a:t>
            </a:r>
            <a:r>
              <a:rPr lang="el-GR" sz="2800" i="1" dirty="0" smtClean="0">
                <a:latin typeface="Book Antiqua" pitchFamily="18" charset="0"/>
              </a:rPr>
              <a:t>Ως γυναίκα ανθρωπολόγος ήταν φυσικό να επικεντρωθώ στη μελέτη της οικιακής ζωής των γυναικών. Δε θα ήμουν αποτελεσματική στο κυνήγι, ή στο να σκαρφαλώνω πάνω σε φοινικόδεντρα, ή στο κτίσιμο σπιτιών, πράγματα που αφορούσαν στον ανδρικό καταμερισμό εργασίας. Ανακάλυψα έτσι, το πλήθος των μικρών κανόνων διαχωρισμού και καθαρότητας καθώς και τους διατροφικούς κανόνες που οι </a:t>
            </a:r>
            <a:r>
              <a:rPr lang="en-US" sz="2800" i="1" dirty="0" err="1" smtClean="0">
                <a:latin typeface="Book Antiqua" pitchFamily="18" charset="0"/>
              </a:rPr>
              <a:t>Lele</a:t>
            </a:r>
            <a:r>
              <a:rPr lang="en-US" sz="2800" i="1" dirty="0" smtClean="0">
                <a:latin typeface="Book Antiqua" pitchFamily="18" charset="0"/>
              </a:rPr>
              <a:t> </a:t>
            </a:r>
            <a:r>
              <a:rPr lang="el-GR" sz="2800" i="1" dirty="0" smtClean="0">
                <a:latin typeface="Book Antiqua" pitchFamily="18" charset="0"/>
              </a:rPr>
              <a:t>γυναίκες επέβαλλαν σε όλους, εφόσον οι ίδιες προετοίμαζαν το καθημερινό φαγητό</a:t>
            </a:r>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Τίτλος"/>
          <p:cNvSpPr>
            <a:spLocks noGrp="1"/>
          </p:cNvSpPr>
          <p:nvPr>
            <p:ph type="title"/>
          </p:nvPr>
        </p:nvSpPr>
        <p:spPr/>
        <p:txBody>
          <a:bodyPr/>
          <a:lstStyle/>
          <a:p>
            <a:r>
              <a:rPr lang="el-GR" smtClean="0"/>
              <a:t>Και παρακάτω…</a:t>
            </a:r>
          </a:p>
        </p:txBody>
      </p:sp>
      <p:sp>
        <p:nvSpPr>
          <p:cNvPr id="48131" name="2 - Θέση περιεχομένου"/>
          <p:cNvSpPr>
            <a:spLocks noGrp="1"/>
          </p:cNvSpPr>
          <p:nvPr>
            <p:ph idx="1"/>
          </p:nvPr>
        </p:nvSpPr>
        <p:spPr/>
        <p:txBody>
          <a:bodyPr/>
          <a:lstStyle/>
          <a:p>
            <a:pPr>
              <a:buFont typeface="Arial" charset="0"/>
              <a:buNone/>
            </a:pPr>
            <a:r>
              <a:rPr lang="el-GR" dirty="0" smtClean="0"/>
              <a:t>    </a:t>
            </a:r>
            <a:r>
              <a:rPr lang="el-GR" i="1" dirty="0" smtClean="0"/>
              <a:t>Επιχείρησα λοιπόν να αναπτύξω μια γνωστική θεωρία της ταξινομικής ανωμαλίας. Οδηγήθηκα στη θεώρηση του ταμπού ως μια δραστηριότητα συγυρίσματος σε ευρύτερη κλίμακα: η τήρηση των ταμπού θα έπρεπε να νοηθεί ως μέρος μιας συνεχούς τακτοποίησης του σύμπαντος» με άλλα λόγια «ακαθαρσία είναι η ύλη εκτός τόπου» (</a:t>
            </a:r>
            <a:r>
              <a:rPr lang="en-US" i="1" dirty="0" smtClean="0"/>
              <a:t>matter out of place)</a:t>
            </a:r>
            <a:endParaRPr lang="el-GR" i="1" dirty="0" smtClean="0"/>
          </a:p>
          <a:p>
            <a:endParaRPr lang="el-GR" dirty="0" smtClean="0"/>
          </a:p>
        </p:txBody>
      </p:sp>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Τίτλος"/>
          <p:cNvSpPr>
            <a:spLocks noGrp="1"/>
          </p:cNvSpPr>
          <p:nvPr>
            <p:ph type="title"/>
          </p:nvPr>
        </p:nvSpPr>
        <p:spPr/>
        <p:txBody>
          <a:bodyPr/>
          <a:lstStyle/>
          <a:p>
            <a:r>
              <a:rPr lang="el-GR" smtClean="0"/>
              <a:t>Ταξινομικές ανωμαλίες…</a:t>
            </a:r>
          </a:p>
        </p:txBody>
      </p:sp>
      <p:sp>
        <p:nvSpPr>
          <p:cNvPr id="49155" name="2 - Θέση περιεχομένου"/>
          <p:cNvSpPr>
            <a:spLocks noGrp="1"/>
          </p:cNvSpPr>
          <p:nvPr>
            <p:ph idx="1"/>
          </p:nvPr>
        </p:nvSpPr>
        <p:spPr>
          <a:xfrm>
            <a:off x="457200" y="1196975"/>
            <a:ext cx="8229600" cy="4929188"/>
          </a:xfrm>
        </p:spPr>
        <p:txBody>
          <a:bodyPr/>
          <a:lstStyle/>
          <a:p>
            <a:r>
              <a:rPr lang="el-GR" sz="2800" smtClean="0"/>
              <a:t>Αποκλίνοντα ζώα γιατί δεν ταξινομούνται βάσει του ισχύοντος συστήματος. </a:t>
            </a:r>
          </a:p>
          <a:p>
            <a:r>
              <a:rPr lang="el-GR" sz="2800" smtClean="0"/>
              <a:t>Διάκριση ανάμεσα σε ζώα γης/ουρανού/θάλασσας</a:t>
            </a:r>
          </a:p>
          <a:p>
            <a:r>
              <a:rPr lang="el-GR" sz="2800" smtClean="0"/>
              <a:t>Η περίπτωση του παγκολίν: σώμα και ουρά ψαριού, λέπια, αναπαράγεται όπως τα θηλαστικά (και μάλιστα γεννά ένα μικρό κάθε φορά) έχει τέσσερα μικρά πόδια, σκαρφαλώνει στα δέντρα!!!</a:t>
            </a:r>
          </a:p>
          <a:p>
            <a:r>
              <a:rPr lang="el-GR" sz="2800" smtClean="0"/>
              <a:t>Το παγκολίν έχει ιδιαίτερη θέση στη μυθολογία και την τελετουργική ζωή των Λέλε (συμβολίζει τη γονιμότητα)</a:t>
            </a:r>
          </a:p>
          <a:p>
            <a:r>
              <a:rPr lang="el-GR" sz="2800" smtClean="0"/>
              <a:t>Το γουρούνι: διαθέτει δίχηλες οπλές αλλά δεν είναι μηρυκαστικό θηλαστικό!</a:t>
            </a:r>
          </a:p>
          <a:p>
            <a:endParaRPr lang="el-GR" sz="2800" smtClean="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p:txBody>
          <a:bodyPr/>
          <a:lstStyle/>
          <a:p>
            <a:r>
              <a:rPr lang="el-GR" sz="3600" b="1" smtClean="0"/>
              <a:t>Ένα βιβλίο αιρετικό για την εποχή του…</a:t>
            </a:r>
          </a:p>
        </p:txBody>
      </p:sp>
      <p:sp>
        <p:nvSpPr>
          <p:cNvPr id="5123" name="2 - Θέση περιεχομένου"/>
          <p:cNvSpPr>
            <a:spLocks noGrp="1"/>
          </p:cNvSpPr>
          <p:nvPr>
            <p:ph idx="1"/>
          </p:nvPr>
        </p:nvSpPr>
        <p:spPr/>
        <p:txBody>
          <a:bodyPr/>
          <a:lstStyle/>
          <a:p>
            <a:pPr>
              <a:buFont typeface="Arial" charset="0"/>
              <a:buNone/>
            </a:pPr>
            <a:r>
              <a:rPr lang="el-GR" smtClean="0"/>
              <a:t>    Ανάμεσα στα έργα του ξεχωρίζει η έκδοση στα 1911 του </a:t>
            </a:r>
            <a:r>
              <a:rPr lang="en-US" i="1" smtClean="0"/>
              <a:t>The Mind of Primitive Man</a:t>
            </a:r>
            <a:r>
              <a:rPr lang="el-GR" i="1" smtClean="0"/>
              <a:t>,</a:t>
            </a:r>
            <a:r>
              <a:rPr lang="el-GR" smtClean="0"/>
              <a:t> έργο το οποίο μέμφεται τη δυτική υπεροψία και τη συνακόλουθη υπόθεση περί εγγενούς υπεροχής των Ευρωπαίων και φυλετικής ανωτερότητας και για τους λόγους αυτούς συμπεριλήφθηκε στον κατάλογο με τα απαγορευμένα από τους Ναζί βιβλία και κάηκε στην πυρά. </a:t>
            </a:r>
          </a:p>
          <a:p>
            <a:endParaRPr lang="el-GR" smtClean="0"/>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Τίτλος"/>
          <p:cNvSpPr>
            <a:spLocks noGrp="1"/>
          </p:cNvSpPr>
          <p:nvPr>
            <p:ph type="title"/>
          </p:nvPr>
        </p:nvSpPr>
        <p:spPr/>
        <p:txBody>
          <a:bodyPr/>
          <a:lstStyle/>
          <a:p>
            <a:endParaRPr lang="el-GR" smtClean="0"/>
          </a:p>
        </p:txBody>
      </p:sp>
      <p:pic>
        <p:nvPicPr>
          <p:cNvPr id="50179" name="Picture 2" descr="C:\Users\Χρήστης\Desktop\Pangolin_borneo.jpg"/>
          <p:cNvPicPr>
            <a:picLocks noGrp="1" noChangeAspect="1" noChangeArrowheads="1"/>
          </p:cNvPicPr>
          <p:nvPr>
            <p:ph idx="1"/>
          </p:nvPr>
        </p:nvPicPr>
        <p:blipFill>
          <a:blip r:embed="rId2"/>
          <a:srcRect/>
          <a:stretch>
            <a:fillRect/>
          </a:stretch>
        </p:blipFill>
        <p:spPr>
          <a:xfrm>
            <a:off x="1214438" y="642938"/>
            <a:ext cx="6929437" cy="5483225"/>
          </a:xfrm>
          <a:noFill/>
        </p:spPr>
      </p:pic>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Τίτλος"/>
          <p:cNvSpPr>
            <a:spLocks noGrp="1"/>
          </p:cNvSpPr>
          <p:nvPr>
            <p:ph type="title"/>
          </p:nvPr>
        </p:nvSpPr>
        <p:spPr/>
        <p:txBody>
          <a:bodyPr/>
          <a:lstStyle/>
          <a:p>
            <a:endParaRPr lang="el-GR" smtClean="0"/>
          </a:p>
        </p:txBody>
      </p:sp>
      <p:pic>
        <p:nvPicPr>
          <p:cNvPr id="51203" name="Picture 2" descr="C:\Users\Χρήστης\Desktop\mary-douglas-presentation-1-638.jpg"/>
          <p:cNvPicPr>
            <a:picLocks noGrp="1" noChangeAspect="1" noChangeArrowheads="1"/>
          </p:cNvPicPr>
          <p:nvPr>
            <p:ph idx="1"/>
          </p:nvPr>
        </p:nvPicPr>
        <p:blipFill>
          <a:blip r:embed="rId2"/>
          <a:srcRect/>
          <a:stretch>
            <a:fillRect/>
          </a:stretch>
        </p:blipFill>
        <p:spPr>
          <a:xfrm>
            <a:off x="1557338" y="428625"/>
            <a:ext cx="6029325" cy="5697538"/>
          </a:xfrm>
          <a:noFill/>
        </p:spPr>
      </p:pic>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Τίτλος"/>
          <p:cNvSpPr>
            <a:spLocks noGrp="1"/>
          </p:cNvSpPr>
          <p:nvPr>
            <p:ph type="title"/>
          </p:nvPr>
        </p:nvSpPr>
        <p:spPr/>
        <p:txBody>
          <a:bodyPr/>
          <a:lstStyle/>
          <a:p>
            <a:endParaRPr lang="el-GR" smtClean="0"/>
          </a:p>
        </p:txBody>
      </p:sp>
      <p:pic>
        <p:nvPicPr>
          <p:cNvPr id="52227" name="Picture 2" descr="C:\Users\Χρήστης\Desktop\mary-douglas-presentation-5-638.jpg"/>
          <p:cNvPicPr>
            <a:picLocks noGrp="1" noChangeAspect="1" noChangeArrowheads="1"/>
          </p:cNvPicPr>
          <p:nvPr>
            <p:ph idx="1"/>
          </p:nvPr>
        </p:nvPicPr>
        <p:blipFill>
          <a:blip r:embed="rId2"/>
          <a:srcRect/>
          <a:stretch>
            <a:fillRect/>
          </a:stretch>
        </p:blipFill>
        <p:spPr>
          <a:xfrm>
            <a:off x="1557338" y="285750"/>
            <a:ext cx="6029325" cy="5840413"/>
          </a:xfrm>
          <a:noFill/>
        </p:spPr>
      </p:pic>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Τίτλος"/>
          <p:cNvSpPr>
            <a:spLocks noGrp="1"/>
          </p:cNvSpPr>
          <p:nvPr>
            <p:ph type="title"/>
          </p:nvPr>
        </p:nvSpPr>
        <p:spPr/>
        <p:txBody>
          <a:bodyPr/>
          <a:lstStyle/>
          <a:p>
            <a:endParaRPr lang="el-GR" smtClean="0"/>
          </a:p>
        </p:txBody>
      </p:sp>
      <p:pic>
        <p:nvPicPr>
          <p:cNvPr id="53251" name="Picture 2" descr="C:\Users\Χρήστης\Desktop\330386.jpg"/>
          <p:cNvPicPr>
            <a:picLocks noGrp="1" noChangeAspect="1" noChangeArrowheads="1"/>
          </p:cNvPicPr>
          <p:nvPr>
            <p:ph idx="1"/>
          </p:nvPr>
        </p:nvPicPr>
        <p:blipFill>
          <a:blip r:embed="rId2"/>
          <a:srcRect/>
          <a:stretch>
            <a:fillRect/>
          </a:stretch>
        </p:blipFill>
        <p:spPr>
          <a:xfrm>
            <a:off x="1643063" y="500063"/>
            <a:ext cx="5429250" cy="5626100"/>
          </a:xfrm>
          <a:noFill/>
        </p:spPr>
      </p:pic>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Τίτλος"/>
          <p:cNvSpPr>
            <a:spLocks noGrp="1"/>
          </p:cNvSpPr>
          <p:nvPr>
            <p:ph type="title"/>
          </p:nvPr>
        </p:nvSpPr>
        <p:spPr>
          <a:xfrm>
            <a:off x="457200" y="692150"/>
            <a:ext cx="8229600" cy="725488"/>
          </a:xfrm>
        </p:spPr>
        <p:txBody>
          <a:bodyPr/>
          <a:lstStyle/>
          <a:p>
            <a:pPr eaLnBrk="1" hangingPunct="1"/>
            <a:r>
              <a:rPr lang="en-US" b="1" smtClean="0"/>
              <a:t>H </a:t>
            </a:r>
            <a:r>
              <a:rPr lang="el-GR" b="1" smtClean="0"/>
              <a:t>περίπτωση του </a:t>
            </a:r>
            <a:r>
              <a:rPr lang="en-US" b="1" smtClean="0"/>
              <a:t>V. Turner</a:t>
            </a:r>
            <a:r>
              <a:rPr lang="el-GR" b="1" smtClean="0"/>
              <a:t> </a:t>
            </a:r>
            <a:br>
              <a:rPr lang="el-GR" b="1" smtClean="0"/>
            </a:br>
            <a:r>
              <a:rPr lang="el-GR" b="1" smtClean="0"/>
              <a:t>Έργα του: </a:t>
            </a:r>
            <a:r>
              <a:rPr lang="en-US" b="1" i="1" smtClean="0"/>
              <a:t>The Forest of symbols,</a:t>
            </a:r>
            <a:r>
              <a:rPr lang="en-US" b="1" smtClean="0"/>
              <a:t> 1967 &amp; </a:t>
            </a:r>
            <a:r>
              <a:rPr lang="en-US" b="1" i="1" smtClean="0"/>
              <a:t>The Ritual process,</a:t>
            </a:r>
            <a:r>
              <a:rPr lang="en-US" b="1" smtClean="0"/>
              <a:t> 1969</a:t>
            </a:r>
            <a:endParaRPr lang="el-GR" b="1" smtClean="0"/>
          </a:p>
        </p:txBody>
      </p:sp>
      <p:sp>
        <p:nvSpPr>
          <p:cNvPr id="54275" name="2 - Θέση περιεχομένου"/>
          <p:cNvSpPr>
            <a:spLocks noGrp="1"/>
          </p:cNvSpPr>
          <p:nvPr>
            <p:ph idx="1"/>
          </p:nvPr>
        </p:nvSpPr>
        <p:spPr>
          <a:xfrm>
            <a:off x="457200" y="2276474"/>
            <a:ext cx="8229600" cy="4367235"/>
          </a:xfrm>
        </p:spPr>
        <p:txBody>
          <a:bodyPr/>
          <a:lstStyle/>
          <a:p>
            <a:pPr eaLnBrk="1" hangingPunct="1"/>
            <a:r>
              <a:rPr lang="el-GR" sz="3600" dirty="0" smtClean="0"/>
              <a:t>Η πολυφωνία &amp; αμφισημία των συμβόλων, το </a:t>
            </a:r>
            <a:r>
              <a:rPr lang="el-GR" sz="3600" dirty="0" err="1" smtClean="0"/>
              <a:t>γαλακτόδεντρο</a:t>
            </a:r>
            <a:r>
              <a:rPr lang="el-GR" sz="3600" dirty="0" smtClean="0"/>
              <a:t> στους </a:t>
            </a:r>
            <a:r>
              <a:rPr lang="el-GR" sz="3600" dirty="0" err="1" smtClean="0"/>
              <a:t>Ντέμπου</a:t>
            </a:r>
            <a:endParaRPr lang="el-GR" sz="3600" dirty="0" smtClean="0"/>
          </a:p>
          <a:p>
            <a:pPr eaLnBrk="1" hangingPunct="1"/>
            <a:r>
              <a:rPr lang="el-GR" sz="3600" dirty="0" smtClean="0"/>
              <a:t>Σχάση και ενότητα, ενσωμάτωση στην κοινωνία</a:t>
            </a:r>
          </a:p>
          <a:p>
            <a:pPr eaLnBrk="1" hangingPunct="1"/>
            <a:r>
              <a:rPr lang="el-GR" sz="3600" dirty="0" smtClean="0"/>
              <a:t>Ανομία/</a:t>
            </a:r>
            <a:r>
              <a:rPr lang="el-GR" sz="3600" dirty="0" err="1" smtClean="0"/>
              <a:t>ανεστιότητα</a:t>
            </a:r>
            <a:r>
              <a:rPr lang="el-GR" sz="3600" dirty="0" smtClean="0"/>
              <a:t>/</a:t>
            </a:r>
            <a:r>
              <a:rPr lang="el-GR" sz="3600" dirty="0" err="1" smtClean="0"/>
              <a:t>οριακότητα</a:t>
            </a:r>
            <a:r>
              <a:rPr lang="el-GR" sz="3600" dirty="0" smtClean="0"/>
              <a:t> (</a:t>
            </a:r>
            <a:r>
              <a:rPr lang="en-US" sz="3600" i="1" dirty="0" smtClean="0"/>
              <a:t>between and betwixt</a:t>
            </a:r>
            <a:r>
              <a:rPr lang="el-GR" sz="3600" i="1" dirty="0" smtClean="0"/>
              <a:t>, </a:t>
            </a:r>
            <a:r>
              <a:rPr lang="en-US" sz="3600" i="1" dirty="0" err="1" smtClean="0"/>
              <a:t>liminality</a:t>
            </a:r>
            <a:r>
              <a:rPr lang="en-US" sz="3600" dirty="0" smtClean="0"/>
              <a:t>)</a:t>
            </a:r>
            <a:endParaRPr lang="el-GR" sz="3600" dirty="0" smtClean="0"/>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Τίτλος"/>
          <p:cNvSpPr>
            <a:spLocks noGrp="1"/>
          </p:cNvSpPr>
          <p:nvPr>
            <p:ph type="title"/>
          </p:nvPr>
        </p:nvSpPr>
        <p:spPr/>
        <p:txBody>
          <a:bodyPr/>
          <a:lstStyle/>
          <a:p>
            <a:r>
              <a:rPr lang="el-GR" smtClean="0"/>
              <a:t>Το γαλακτόδεντρο στους </a:t>
            </a:r>
            <a:r>
              <a:rPr lang="en-US" smtClean="0"/>
              <a:t>Ndembu</a:t>
            </a:r>
            <a:endParaRPr lang="el-GR" smtClean="0"/>
          </a:p>
        </p:txBody>
      </p:sp>
      <p:sp>
        <p:nvSpPr>
          <p:cNvPr id="55299" name="2 - Θέση περιεχομένου"/>
          <p:cNvSpPr>
            <a:spLocks noGrp="1"/>
          </p:cNvSpPr>
          <p:nvPr>
            <p:ph idx="1"/>
          </p:nvPr>
        </p:nvSpPr>
        <p:spPr>
          <a:xfrm>
            <a:off x="457200" y="1214422"/>
            <a:ext cx="8229600" cy="4911741"/>
          </a:xfrm>
        </p:spPr>
        <p:txBody>
          <a:bodyPr/>
          <a:lstStyle/>
          <a:p>
            <a:r>
              <a:rPr lang="el-GR" sz="3600" dirty="0" smtClean="0"/>
              <a:t>Κεντρικό σύμβολο των τελετών μύησης</a:t>
            </a:r>
          </a:p>
          <a:p>
            <a:r>
              <a:rPr lang="el-GR" sz="3600" dirty="0" smtClean="0"/>
              <a:t>Μύηση των κοριτσιών, προς την ενηλικίωση</a:t>
            </a:r>
          </a:p>
          <a:p>
            <a:r>
              <a:rPr lang="el-GR" sz="3600" dirty="0" smtClean="0"/>
              <a:t>Συμβολικά νοήματα: το γάλα και το στήθος</a:t>
            </a:r>
          </a:p>
          <a:p>
            <a:r>
              <a:rPr lang="el-GR" sz="3600" dirty="0" smtClean="0"/>
              <a:t>Αντίθεση και σχάση: ενότητα των κοριτσιών και αντίθεσή τους στην ανδρική κυριαρχία</a:t>
            </a:r>
          </a:p>
          <a:p>
            <a:r>
              <a:rPr lang="el-GR" sz="3600" dirty="0" smtClean="0"/>
              <a:t>Αλληλεγγύη και νομιμοποίηση</a:t>
            </a:r>
          </a:p>
        </p:txBody>
      </p:sp>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Τίτλος"/>
          <p:cNvSpPr>
            <a:spLocks noGrp="1"/>
          </p:cNvSpPr>
          <p:nvPr>
            <p:ph type="title"/>
          </p:nvPr>
        </p:nvSpPr>
        <p:spPr/>
        <p:txBody>
          <a:bodyPr/>
          <a:lstStyle/>
          <a:p>
            <a:endParaRPr lang="el-GR" smtClean="0"/>
          </a:p>
        </p:txBody>
      </p:sp>
      <p:pic>
        <p:nvPicPr>
          <p:cNvPr id="56323" name="Picture 2" descr="C:\Users\Χρήστης\Desktop\c7cb0e6c63c8b016372547868774331414f6744.jpg"/>
          <p:cNvPicPr>
            <a:picLocks noGrp="1" noChangeAspect="1" noChangeArrowheads="1"/>
          </p:cNvPicPr>
          <p:nvPr>
            <p:ph idx="1"/>
          </p:nvPr>
        </p:nvPicPr>
        <p:blipFill>
          <a:blip r:embed="rId2"/>
          <a:srcRect/>
          <a:stretch>
            <a:fillRect/>
          </a:stretch>
        </p:blipFill>
        <p:spPr>
          <a:xfrm>
            <a:off x="1785918" y="785813"/>
            <a:ext cx="5429288" cy="5143500"/>
          </a:xfrm>
          <a:noFill/>
        </p:spPr>
      </p:pic>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Τίτλος"/>
          <p:cNvSpPr>
            <a:spLocks noGrp="1"/>
          </p:cNvSpPr>
          <p:nvPr>
            <p:ph type="title"/>
          </p:nvPr>
        </p:nvSpPr>
        <p:spPr/>
        <p:txBody>
          <a:bodyPr/>
          <a:lstStyle/>
          <a:p>
            <a:endParaRPr lang="el-GR" smtClean="0"/>
          </a:p>
        </p:txBody>
      </p:sp>
      <p:pic>
        <p:nvPicPr>
          <p:cNvPr id="57347" name="Picture 2" descr="C:\Users\Χρήστης\Desktop\images.jpg"/>
          <p:cNvPicPr>
            <a:picLocks noGrp="1" noChangeAspect="1" noChangeArrowheads="1"/>
          </p:cNvPicPr>
          <p:nvPr>
            <p:ph idx="1"/>
          </p:nvPr>
        </p:nvPicPr>
        <p:blipFill>
          <a:blip r:embed="rId2"/>
          <a:srcRect/>
          <a:stretch>
            <a:fillRect/>
          </a:stretch>
        </p:blipFill>
        <p:spPr>
          <a:xfrm>
            <a:off x="1428750" y="642938"/>
            <a:ext cx="6143625" cy="5429250"/>
          </a:xfrm>
          <a:noFill/>
        </p:spPr>
      </p:pic>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Τίτλος"/>
          <p:cNvSpPr>
            <a:spLocks noGrp="1"/>
          </p:cNvSpPr>
          <p:nvPr>
            <p:ph type="title"/>
          </p:nvPr>
        </p:nvSpPr>
        <p:spPr>
          <a:xfrm>
            <a:off x="457200" y="500042"/>
            <a:ext cx="8229600" cy="917596"/>
          </a:xfrm>
        </p:spPr>
        <p:txBody>
          <a:bodyPr/>
          <a:lstStyle/>
          <a:p>
            <a:r>
              <a:rPr lang="el-GR" dirty="0" smtClean="0"/>
              <a:t>Δεκ. 1960-70: αριστερό/φιλειρηνικό διεθνές αίσθημα</a:t>
            </a:r>
          </a:p>
        </p:txBody>
      </p:sp>
      <p:sp>
        <p:nvSpPr>
          <p:cNvPr id="58371" name="2 - Θέση περιεχομένου"/>
          <p:cNvSpPr>
            <a:spLocks noGrp="1"/>
          </p:cNvSpPr>
          <p:nvPr>
            <p:ph idx="1"/>
          </p:nvPr>
        </p:nvSpPr>
        <p:spPr>
          <a:xfrm>
            <a:off x="457200" y="2071678"/>
            <a:ext cx="8229600" cy="4786322"/>
          </a:xfrm>
        </p:spPr>
        <p:txBody>
          <a:bodyPr/>
          <a:lstStyle/>
          <a:p>
            <a:r>
              <a:rPr lang="el-GR" sz="2800" dirty="0" smtClean="0"/>
              <a:t>Μετά τον Β παγκόσμιο πόλεμο και κυρίως το 1960/70 με τις αιματηρές επεμβάσεις σε Βιετνάμ, Αλγερία κα</a:t>
            </a:r>
          </a:p>
          <a:p>
            <a:r>
              <a:rPr lang="el-GR" sz="2800" dirty="0" smtClean="0"/>
              <a:t>Μαρξιστικά προσανατολισμένοι </a:t>
            </a:r>
            <a:r>
              <a:rPr lang="el-GR" sz="2800" dirty="0" err="1" smtClean="0"/>
              <a:t>δομιστές</a:t>
            </a:r>
            <a:r>
              <a:rPr lang="el-GR" sz="2800" dirty="0" smtClean="0"/>
              <a:t> (</a:t>
            </a:r>
            <a:r>
              <a:rPr lang="en-US" sz="2800" dirty="0" err="1" smtClean="0"/>
              <a:t>Mellasoux</a:t>
            </a:r>
            <a:r>
              <a:rPr lang="en-US" sz="2800" dirty="0" smtClean="0"/>
              <a:t>, </a:t>
            </a:r>
            <a:r>
              <a:rPr lang="en-US" sz="2800" dirty="0" err="1" smtClean="0"/>
              <a:t>Terray</a:t>
            </a:r>
            <a:r>
              <a:rPr lang="en-US" sz="2800" dirty="0" smtClean="0"/>
              <a:t>, O’ Laughlin)</a:t>
            </a:r>
            <a:r>
              <a:rPr lang="el-GR" sz="2800" dirty="0" smtClean="0"/>
              <a:t> κυρίως Γάλλοι αλλά και Άγγλοι</a:t>
            </a:r>
          </a:p>
          <a:p>
            <a:r>
              <a:rPr lang="el-GR" sz="2800" dirty="0" smtClean="0"/>
              <a:t>Χρησιμοποίησαν μαρξιστικούς όρους όπως  «εκμετάλλευση» και «τάξη» και τις θεώρησαν αναλυτικά εργαλεία των αφρικανικών, «πρωτόγονων» κοινωνιών που τότε μελετούσαν</a:t>
            </a:r>
          </a:p>
        </p:txBody>
      </p:sp>
    </p:spTree>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Τίτλος"/>
          <p:cNvSpPr>
            <a:spLocks noGrp="1"/>
          </p:cNvSpPr>
          <p:nvPr>
            <p:ph type="title"/>
          </p:nvPr>
        </p:nvSpPr>
        <p:spPr/>
        <p:txBody>
          <a:bodyPr/>
          <a:lstStyle/>
          <a:p>
            <a:r>
              <a:rPr lang="el-GR" smtClean="0"/>
              <a:t>Ο Μάης του 1968 στη Γαλλία</a:t>
            </a:r>
          </a:p>
        </p:txBody>
      </p:sp>
      <p:pic>
        <p:nvPicPr>
          <p:cNvPr id="59395" name="3 - Θέση περιεχομένου" descr="134453-ΜΑΗΣ68.jpg"/>
          <p:cNvPicPr>
            <a:picLocks noGrp="1" noChangeAspect="1"/>
          </p:cNvPicPr>
          <p:nvPr>
            <p:ph idx="1"/>
          </p:nvPr>
        </p:nvPicPr>
        <p:blipFill>
          <a:blip r:embed="rId2"/>
          <a:srcRect/>
          <a:stretch>
            <a:fillRect/>
          </a:stretch>
        </p:blipFill>
        <p:spPr>
          <a:xfrm>
            <a:off x="900113" y="1557338"/>
            <a:ext cx="7200900" cy="4895850"/>
          </a:xfr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p:txBody>
          <a:bodyPr/>
          <a:lstStyle/>
          <a:p>
            <a:endParaRPr lang="el-GR" smtClean="0"/>
          </a:p>
        </p:txBody>
      </p:sp>
      <p:sp>
        <p:nvSpPr>
          <p:cNvPr id="6147" name="2 - Θέση περιεχομένου"/>
          <p:cNvSpPr>
            <a:spLocks noGrp="1"/>
          </p:cNvSpPr>
          <p:nvPr>
            <p:ph idx="1"/>
          </p:nvPr>
        </p:nvSpPr>
        <p:spPr>
          <a:xfrm>
            <a:off x="0" y="620713"/>
            <a:ext cx="9001125" cy="6094412"/>
          </a:xfrm>
        </p:spPr>
        <p:txBody>
          <a:bodyPr/>
          <a:lstStyle/>
          <a:p>
            <a:pPr>
              <a:buFont typeface="Arial" charset="0"/>
              <a:buNone/>
            </a:pPr>
            <a:r>
              <a:rPr lang="el-GR" sz="2800" i="1" smtClean="0"/>
              <a:t>    </a:t>
            </a:r>
            <a:r>
              <a:rPr lang="el-GR" sz="2800" i="1" smtClean="0">
                <a:latin typeface="Book Antiqua" pitchFamily="18" charset="0"/>
              </a:rPr>
              <a:t>Ο πολιτισμός μπορεί να οριστεί ως το σύνολο των πνευματικών και σωματικών αντιδράσεων και δραστηριοτήτων, το οποίο χαρακτηρίζει τη συμπεριφορά των ατόμων που αποτελούν μία κοινωνική ομάδα, συλλογικά και ατομικά, στη σχέση αυτών με το φυσικό περιβάλλον τους, τις άλλες ομάδες, τα μέλη της ίδιας ομάδας και του κάθε ατόμου προς τον εαυτό του. Ακόμη περιλαμβάνει τα προϊόντα αυτών των δραστηριοτήτων και το ρόλο τους στη ζωή των ομάδων. Εντούτοις, η απλή απαρίθμηση αυτών των διαφορετικών τομέων της ζωής δεν αποτελεί τον πολιτισμό. Είναι κάτι περισσότερο από αυτά, καθώς τα στοιχεία του δεν είναι ανεξάρτητα, έχουν μια δομή  </a:t>
            </a:r>
          </a:p>
          <a:p>
            <a:endParaRPr lang="el-GR" sz="2800" smtClean="0">
              <a:latin typeface="Book Antiqua" pitchFamily="18" charset="0"/>
            </a:endParaRPr>
          </a:p>
        </p:txBody>
      </p:sp>
    </p:spTree>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Τίτλος"/>
          <p:cNvSpPr>
            <a:spLocks noGrp="1"/>
          </p:cNvSpPr>
          <p:nvPr>
            <p:ph type="title"/>
          </p:nvPr>
        </p:nvSpPr>
        <p:spPr/>
        <p:txBody>
          <a:bodyPr/>
          <a:lstStyle/>
          <a:p>
            <a:r>
              <a:rPr lang="el-GR" b="1" smtClean="0"/>
              <a:t>Το ρεύμα του δομο-μαρξισμού</a:t>
            </a:r>
          </a:p>
        </p:txBody>
      </p:sp>
      <p:sp>
        <p:nvSpPr>
          <p:cNvPr id="60419" name="2 - Θέση περιεχομένου"/>
          <p:cNvSpPr>
            <a:spLocks noGrp="1"/>
          </p:cNvSpPr>
          <p:nvPr>
            <p:ph idx="1"/>
          </p:nvPr>
        </p:nvSpPr>
        <p:spPr/>
        <p:txBody>
          <a:bodyPr/>
          <a:lstStyle/>
          <a:p>
            <a:r>
              <a:rPr lang="el-GR" smtClean="0"/>
              <a:t>Ο </a:t>
            </a:r>
            <a:r>
              <a:rPr lang="en-US" smtClean="0"/>
              <a:t>M. Godelier </a:t>
            </a:r>
            <a:r>
              <a:rPr lang="el-GR" smtClean="0"/>
              <a:t>και </a:t>
            </a:r>
            <a:r>
              <a:rPr lang="el-GR" i="1" smtClean="0"/>
              <a:t>Οι μαρξιστικοί ορίζοντες στην κοινωνική ανθρωπολογία, </a:t>
            </a:r>
            <a:r>
              <a:rPr lang="el-GR" smtClean="0"/>
              <a:t>1973</a:t>
            </a:r>
          </a:p>
          <a:p>
            <a:r>
              <a:rPr lang="el-GR" smtClean="0"/>
              <a:t>Το χρήμα-αλάτι στους Μπαρούγια της Ν. Γουϊνέας</a:t>
            </a:r>
          </a:p>
          <a:p>
            <a:r>
              <a:rPr lang="el-GR" smtClean="0"/>
              <a:t>Πέρα από την ορατή τάξη στο αθέατο πλέγμα των κοινωνικών πραγμάτων. Υλιστική αντίληψη ιστορίας και αρχές δομισμού</a:t>
            </a:r>
          </a:p>
          <a:p>
            <a:r>
              <a:rPr lang="el-GR" smtClean="0"/>
              <a:t>Παραγωγή = αναπαραγωγή</a:t>
            </a:r>
          </a:p>
          <a:p>
            <a:r>
              <a:rPr lang="el-GR" smtClean="0"/>
              <a:t>Διαλεκτική σχέση ιδέας &amp; ύλης</a:t>
            </a:r>
          </a:p>
        </p:txBody>
      </p:sp>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 Τίτλος"/>
          <p:cNvSpPr>
            <a:spLocks noGrp="1"/>
          </p:cNvSpPr>
          <p:nvPr>
            <p:ph type="title"/>
          </p:nvPr>
        </p:nvSpPr>
        <p:spPr/>
        <p:txBody>
          <a:bodyPr/>
          <a:lstStyle/>
          <a:p>
            <a:endParaRPr lang="el-GR" smtClean="0"/>
          </a:p>
        </p:txBody>
      </p:sp>
      <p:sp>
        <p:nvSpPr>
          <p:cNvPr id="61443" name="2 - Θέση περιεχομένου"/>
          <p:cNvSpPr>
            <a:spLocks noGrp="1"/>
          </p:cNvSpPr>
          <p:nvPr>
            <p:ph idx="1"/>
          </p:nvPr>
        </p:nvSpPr>
        <p:spPr>
          <a:xfrm>
            <a:off x="0" y="333374"/>
            <a:ext cx="9144000" cy="6524625"/>
          </a:xfrm>
        </p:spPr>
        <p:txBody>
          <a:bodyPr/>
          <a:lstStyle/>
          <a:p>
            <a:pPr>
              <a:buFont typeface="Arial" charset="0"/>
              <a:buNone/>
            </a:pPr>
            <a:r>
              <a:rPr lang="el-GR" sz="2400" dirty="0" smtClean="0"/>
              <a:t>     Ο </a:t>
            </a:r>
            <a:r>
              <a:rPr lang="el-GR" sz="2400" dirty="0" err="1" smtClean="0"/>
              <a:t>Γκοντελιέ</a:t>
            </a:r>
            <a:r>
              <a:rPr lang="el-GR" sz="2400" dirty="0" smtClean="0"/>
              <a:t> με το δίτομο έργο του</a:t>
            </a:r>
            <a:r>
              <a:rPr lang="el-GR" sz="2400" i="1" dirty="0" smtClean="0"/>
              <a:t> Μαρξιστικοί Ορίζοντες στην Κοινωνική Ανθρωπολογία </a:t>
            </a:r>
            <a:r>
              <a:rPr lang="el-GR" sz="2400" dirty="0" smtClean="0"/>
              <a:t>που </a:t>
            </a:r>
            <a:r>
              <a:rPr lang="el-GR" sz="2400" dirty="0" err="1" smtClean="0"/>
              <a:t>πρωτοεκδόθηκε</a:t>
            </a:r>
            <a:r>
              <a:rPr lang="el-GR" sz="2400" dirty="0" smtClean="0"/>
              <a:t> στα γαλλικά το  1973 κατάφερε να συνδυάσει τον επιστημολογικό λόγο του Μαρξ με τα εθνογραφικά δεδομένα της δικής του επιτόπιας έρευνας μεταξύ του 1967-69 στους </a:t>
            </a:r>
            <a:r>
              <a:rPr lang="el-GR" sz="2400" dirty="0" err="1" smtClean="0"/>
              <a:t>Μπαρούγια</a:t>
            </a:r>
            <a:r>
              <a:rPr lang="el-GR" sz="2400" dirty="0" smtClean="0"/>
              <a:t> (αρχικά ανακαλύφθηκαν από τον </a:t>
            </a:r>
            <a:r>
              <a:rPr lang="el-GR" sz="2400" dirty="0" err="1" smtClean="0"/>
              <a:t>Σίνκλαιρ</a:t>
            </a:r>
            <a:r>
              <a:rPr lang="el-GR" sz="2400" dirty="0" smtClean="0"/>
              <a:t> το 1951 που τους ονόμασε </a:t>
            </a:r>
            <a:r>
              <a:rPr lang="el-GR" sz="2400" dirty="0" err="1" smtClean="0"/>
              <a:t>Μπάτια</a:t>
            </a:r>
            <a:r>
              <a:rPr lang="el-GR" sz="2400" dirty="0" smtClean="0"/>
              <a:t>) της Νέας Γουινέας. </a:t>
            </a:r>
          </a:p>
          <a:p>
            <a:pPr>
              <a:buFont typeface="Arial" charset="0"/>
              <a:buNone/>
            </a:pPr>
            <a:endParaRPr lang="el-GR" sz="2400" dirty="0" smtClean="0"/>
          </a:p>
          <a:p>
            <a:pPr>
              <a:buFont typeface="Arial" charset="0"/>
              <a:buNone/>
            </a:pPr>
            <a:r>
              <a:rPr lang="el-GR" sz="2400" dirty="0" smtClean="0"/>
              <a:t>     Οι </a:t>
            </a:r>
            <a:r>
              <a:rPr lang="el-GR" sz="2400" dirty="0" err="1" smtClean="0"/>
              <a:t>Μπαρούγια</a:t>
            </a:r>
            <a:r>
              <a:rPr lang="el-GR" sz="2400" dirty="0" smtClean="0"/>
              <a:t> ανήκαν σε ένα σύνολο φυλών με το όνομα «</a:t>
            </a:r>
            <a:r>
              <a:rPr lang="el-GR" sz="2400" dirty="0" err="1" smtClean="0"/>
              <a:t>Κουκακούλα</a:t>
            </a:r>
            <a:r>
              <a:rPr lang="el-GR" sz="2400" dirty="0" smtClean="0"/>
              <a:t>», προσβλητική ονομασία που χρησιμοποιούσαν αντίπαλες γειτονικές φυλές που υιοθετήθηκε από τους αυστραλούς αποικιοκράτες στη διοίκηση των οποίων πέρασαν το 1961. Επρόκειτο σε γενικές γραμμές για μια α-ταξική κοινωνία 1.500 ατόμων όπου αν και υπήρχαν ανισότητες -κυρίως ανάμεσα στους άνδρες και τις γυναίκες (Σαμάν) αλλά και στα </a:t>
            </a:r>
            <a:r>
              <a:rPr lang="el-GR" sz="2400" dirty="0" err="1" smtClean="0"/>
              <a:t>κλαν</a:t>
            </a:r>
            <a:r>
              <a:rPr lang="el-GR" sz="2400" dirty="0" smtClean="0"/>
              <a:t>- δεν υπήρχαν σημαντικές οικονομικές ανισότητες ή κάποιο είδος φυλετικής αριστοκρατίας όπως στις </a:t>
            </a:r>
            <a:r>
              <a:rPr lang="el-GR" sz="2400" dirty="0" err="1" smtClean="0"/>
              <a:t>μελανησιακές</a:t>
            </a:r>
            <a:r>
              <a:rPr lang="el-GR" sz="2400" dirty="0" smtClean="0"/>
              <a:t> και πολυνησιακές κοινωνίες. </a:t>
            </a:r>
          </a:p>
        </p:txBody>
      </p:sp>
    </p:spTree>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Τίτλος"/>
          <p:cNvSpPr>
            <a:spLocks noGrp="1"/>
          </p:cNvSpPr>
          <p:nvPr>
            <p:ph type="title"/>
          </p:nvPr>
        </p:nvSpPr>
        <p:spPr/>
        <p:txBody>
          <a:bodyPr/>
          <a:lstStyle/>
          <a:p>
            <a:endParaRPr lang="el-GR" smtClean="0"/>
          </a:p>
        </p:txBody>
      </p:sp>
      <p:pic>
        <p:nvPicPr>
          <p:cNvPr id="62467" name="Picture 2" descr="C:\Users\Χρήστης\Desktop\220px-Godelier.jpg"/>
          <p:cNvPicPr>
            <a:picLocks noGrp="1" noChangeAspect="1" noChangeArrowheads="1"/>
          </p:cNvPicPr>
          <p:nvPr>
            <p:ph idx="1"/>
          </p:nvPr>
        </p:nvPicPr>
        <p:blipFill>
          <a:blip r:embed="rId2"/>
          <a:srcRect/>
          <a:stretch>
            <a:fillRect/>
          </a:stretch>
        </p:blipFill>
        <p:spPr>
          <a:xfrm>
            <a:off x="1571603" y="857232"/>
            <a:ext cx="6072231" cy="5143536"/>
          </a:xfrm>
          <a:noFill/>
        </p:spPr>
      </p:pic>
    </p:spTree>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 Τίτλος"/>
          <p:cNvSpPr>
            <a:spLocks noGrp="1"/>
          </p:cNvSpPr>
          <p:nvPr>
            <p:ph type="title"/>
          </p:nvPr>
        </p:nvSpPr>
        <p:spPr/>
        <p:txBody>
          <a:bodyPr/>
          <a:lstStyle/>
          <a:p>
            <a:endParaRPr lang="el-GR" smtClean="0"/>
          </a:p>
        </p:txBody>
      </p:sp>
      <p:pic>
        <p:nvPicPr>
          <p:cNvPr id="63491" name="Picture 2" descr="C:\Users\Χρήστης\Desktop\loadimg.png"/>
          <p:cNvPicPr>
            <a:picLocks noGrp="1" noChangeAspect="1" noChangeArrowheads="1"/>
          </p:cNvPicPr>
          <p:nvPr>
            <p:ph idx="1"/>
          </p:nvPr>
        </p:nvPicPr>
        <p:blipFill>
          <a:blip r:embed="rId2"/>
          <a:srcRect/>
          <a:stretch>
            <a:fillRect/>
          </a:stretch>
        </p:blipFill>
        <p:spPr>
          <a:xfrm>
            <a:off x="642938" y="714375"/>
            <a:ext cx="8001000" cy="5411788"/>
          </a:xfrm>
          <a:noFill/>
        </p:spPr>
      </p:pic>
    </p:spTree>
  </p:cSld>
  <p:clrMapOvr>
    <a:masterClrMapping/>
  </p:clrMapOvr>
  <p:transition>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 Τίτλος"/>
          <p:cNvSpPr>
            <a:spLocks noGrp="1"/>
          </p:cNvSpPr>
          <p:nvPr>
            <p:ph type="title"/>
          </p:nvPr>
        </p:nvSpPr>
        <p:spPr/>
        <p:txBody>
          <a:bodyPr/>
          <a:lstStyle/>
          <a:p>
            <a:endParaRPr lang="el-GR" smtClean="0"/>
          </a:p>
        </p:txBody>
      </p:sp>
      <p:pic>
        <p:nvPicPr>
          <p:cNvPr id="64515" name="Picture 2" descr="C:\Users\Χρήστης\Desktop\DSC_1437.jpg"/>
          <p:cNvPicPr>
            <a:picLocks noGrp="1" noChangeAspect="1" noChangeArrowheads="1"/>
          </p:cNvPicPr>
          <p:nvPr>
            <p:ph idx="1"/>
          </p:nvPr>
        </p:nvPicPr>
        <p:blipFill>
          <a:blip r:embed="rId2"/>
          <a:srcRect/>
          <a:stretch>
            <a:fillRect/>
          </a:stretch>
        </p:blipFill>
        <p:spPr>
          <a:xfrm>
            <a:off x="1193800" y="714375"/>
            <a:ext cx="6756400" cy="5429250"/>
          </a:xfrm>
          <a:noFill/>
        </p:spPr>
      </p:pic>
    </p:spTree>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 Τίτλος"/>
          <p:cNvSpPr>
            <a:spLocks noGrp="1"/>
          </p:cNvSpPr>
          <p:nvPr>
            <p:ph type="title"/>
          </p:nvPr>
        </p:nvSpPr>
        <p:spPr/>
        <p:txBody>
          <a:bodyPr/>
          <a:lstStyle/>
          <a:p>
            <a:endParaRPr lang="el-GR" smtClean="0"/>
          </a:p>
        </p:txBody>
      </p:sp>
      <p:sp>
        <p:nvSpPr>
          <p:cNvPr id="65539" name="2 - Θέση περιεχομένου"/>
          <p:cNvSpPr>
            <a:spLocks noGrp="1"/>
          </p:cNvSpPr>
          <p:nvPr>
            <p:ph idx="1"/>
          </p:nvPr>
        </p:nvSpPr>
        <p:spPr>
          <a:xfrm>
            <a:off x="-107950" y="188913"/>
            <a:ext cx="9251950" cy="5937250"/>
          </a:xfrm>
        </p:spPr>
        <p:txBody>
          <a:bodyPr/>
          <a:lstStyle/>
          <a:p>
            <a:pPr>
              <a:buFont typeface="Arial" charset="0"/>
              <a:buNone/>
            </a:pPr>
            <a:r>
              <a:rPr lang="el-GR" smtClean="0"/>
              <a:t>    </a:t>
            </a:r>
            <a:r>
              <a:rPr lang="el-GR" sz="2400" smtClean="0"/>
              <a:t>Η παρασκευή των αλάτινων ράβδων από την καύση ενός φυτού εξασφαλίζεται με τη βοήθεια ενός ειδικού αλατοποιού που κατέχει όχι μόνο την τεχνογνωσία αλλά επικαλείται τις κατάλληλες μαγικές δυνάμεις απαραίτητες για την προστασία και διαιώνιση της διαδικασίας. Το εργαστήριο παρασκευής των ράβδων είναι ιδιοκτησία του ειδικού αλατοποιού που γνωρίζει τα μυστικά της εξάτμισης και της κρυστάλλωσης. Η επεξεργασία του φυτικού άλατος είναι κατεξοχήν ανδρική εργασία η οποία περιβάλλεται από ειδικές τελετουργίες και σεξουαλικές απαγορεύσεις που εξοβελίζουν την κίνδυνο της γυναικείας μιαρότητας. Η αναγνώριση των ειδικών ικανοτήτων του μάγου-αλατοποιού είναι κοινοτική υπόθεση και σε αρκετές περιπτώσεις κληρονομική ικανότητα. Ένα συλλογικό γεύμα </a:t>
            </a:r>
            <a:r>
              <a:rPr lang="el-GR" sz="2400" i="1" smtClean="0"/>
              <a:t>(τσαμουνέ) </a:t>
            </a:r>
            <a:r>
              <a:rPr lang="el-GR" sz="2400" smtClean="0"/>
              <a:t>ολοκληρώνει πανηγυρικά σε επίπεδο κοινότητας την επιτυχή παρασκευή των ράβδων. Αποτελείται από γλυκοπατάτες και τάρο μαζί με υπολείμματα αλατιού από τα καλούπια στα οποία πήραν το σχήμα τους οι ράβδοι.</a:t>
            </a:r>
          </a:p>
          <a:p>
            <a:endParaRPr lang="el-GR" sz="2400" smtClean="0"/>
          </a:p>
        </p:txBody>
      </p:sp>
    </p:spTree>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 Τίτλος"/>
          <p:cNvSpPr>
            <a:spLocks noGrp="1"/>
          </p:cNvSpPr>
          <p:nvPr>
            <p:ph type="title"/>
          </p:nvPr>
        </p:nvSpPr>
        <p:spPr/>
        <p:txBody>
          <a:bodyPr/>
          <a:lstStyle/>
          <a:p>
            <a:endParaRPr lang="el-GR" smtClean="0"/>
          </a:p>
        </p:txBody>
      </p:sp>
      <p:sp>
        <p:nvSpPr>
          <p:cNvPr id="66563" name="2 - Θέση περιεχομένου"/>
          <p:cNvSpPr>
            <a:spLocks noGrp="1"/>
          </p:cNvSpPr>
          <p:nvPr>
            <p:ph idx="1"/>
          </p:nvPr>
        </p:nvSpPr>
        <p:spPr>
          <a:xfrm>
            <a:off x="457200" y="188913"/>
            <a:ext cx="8229600" cy="5937250"/>
          </a:xfrm>
        </p:spPr>
        <p:txBody>
          <a:bodyPr/>
          <a:lstStyle/>
          <a:p>
            <a:pPr>
              <a:buFont typeface="Arial" charset="0"/>
              <a:buNone/>
            </a:pPr>
            <a:r>
              <a:rPr lang="el-GR" dirty="0" smtClean="0"/>
              <a:t>    Οι ράβδοι αλατιού εμπλέκονται σε μια διαδικασία δώρου, παροχών και ανακατανομής με σκοπό τη </a:t>
            </a:r>
            <a:r>
              <a:rPr lang="el-GR" u="sng" dirty="0" smtClean="0"/>
              <a:t>δημιουργία μιας κοινωνικής σχέσης</a:t>
            </a:r>
            <a:r>
              <a:rPr lang="el-GR" dirty="0" smtClean="0"/>
              <a:t> (γάμο, πολιτική συμμαχία φυλών), επιτρέπουν την </a:t>
            </a:r>
            <a:r>
              <a:rPr lang="el-GR" u="sng" dirty="0" smtClean="0"/>
              <a:t>άμβλυνση οξυμένων κοινωνικών σχέσεων </a:t>
            </a:r>
            <a:r>
              <a:rPr lang="el-GR" dirty="0" smtClean="0"/>
              <a:t>(φόρος –τιμής στους προγόνους, προσβολή ή φόνο) και αποτελούν </a:t>
            </a:r>
            <a:r>
              <a:rPr lang="el-GR" u="sng" dirty="0" smtClean="0"/>
              <a:t>σημάδια μιας ανώτερης κοινωνικής θέσης</a:t>
            </a:r>
            <a:r>
              <a:rPr lang="el-GR" dirty="0" smtClean="0"/>
              <a:t> (αντικείμενα πολυτελείας που </a:t>
            </a:r>
            <a:r>
              <a:rPr lang="el-GR" u="sng" dirty="0" smtClean="0"/>
              <a:t>δύνανται να ανταλλαγούν</a:t>
            </a:r>
            <a:r>
              <a:rPr lang="el-GR" dirty="0" smtClean="0"/>
              <a:t> με άλλα αντικείμενα πολυτελείας πχ κοχύλια, μαργαριτάρια ή καλλωπιστικά φτερά σε διαφυλετική ανταλλαγή).</a:t>
            </a:r>
          </a:p>
        </p:txBody>
      </p:sp>
    </p:spTree>
  </p:cSld>
  <p:clrMapOvr>
    <a:masterClrMapping/>
  </p:clrMapOvr>
  <p:transition>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Τίτλος"/>
          <p:cNvSpPr>
            <a:spLocks noGrp="1"/>
          </p:cNvSpPr>
          <p:nvPr>
            <p:ph type="title"/>
          </p:nvPr>
        </p:nvSpPr>
        <p:spPr/>
        <p:txBody>
          <a:bodyPr/>
          <a:lstStyle/>
          <a:p>
            <a:endParaRPr lang="el-GR" smtClean="0"/>
          </a:p>
        </p:txBody>
      </p:sp>
      <p:sp>
        <p:nvSpPr>
          <p:cNvPr id="67587" name="2 - Θέση περιεχομένου"/>
          <p:cNvSpPr>
            <a:spLocks noGrp="1"/>
          </p:cNvSpPr>
          <p:nvPr>
            <p:ph idx="1"/>
          </p:nvPr>
        </p:nvSpPr>
        <p:spPr>
          <a:xfrm>
            <a:off x="214282" y="115888"/>
            <a:ext cx="8929718" cy="6527822"/>
          </a:xfrm>
        </p:spPr>
        <p:txBody>
          <a:bodyPr/>
          <a:lstStyle/>
          <a:p>
            <a:pPr>
              <a:buFont typeface="Arial" charset="0"/>
              <a:buNone/>
            </a:pPr>
            <a:r>
              <a:rPr lang="el-GR" dirty="0" smtClean="0"/>
              <a:t>    Το αλάτι την εποχή της έρευνάς του αν και χρησιμοποιούνταν ευρέως σε τελετουργίες δε βρισκόταν σε ανταγωνισμό με το αλάτι που εισάγονταν από την Ευρώπη το οποίο πωλούνταν στο κατάστημα της Λουθηριανής αποστολής. Η δε εργασία στις φυτείες αμείβονταν με ρευστό χρήμα που σταδιακά περιόρισε την ανταλλακτική αξία του αλατιού. Θα πρέπει να σημειωθεί ότι οι τελετές μύησης, κύριες αφορμές για την κυκλοφορία πολύτιμων φυλακτών και φτερών, καταδικάστηκαν από την κυβέρνηση και τους ιεραποστόλους ως ηθικά απαράδεκτες. </a:t>
            </a:r>
          </a:p>
          <a:p>
            <a:endParaRPr lang="el-GR" dirty="0" smtClean="0"/>
          </a:p>
        </p:txBody>
      </p:sp>
    </p:spTree>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Τίτλος"/>
          <p:cNvSpPr>
            <a:spLocks noGrp="1"/>
          </p:cNvSpPr>
          <p:nvPr>
            <p:ph type="title"/>
          </p:nvPr>
        </p:nvSpPr>
        <p:spPr/>
        <p:txBody>
          <a:bodyPr/>
          <a:lstStyle/>
          <a:p>
            <a:endParaRPr lang="el-GR" smtClean="0"/>
          </a:p>
        </p:txBody>
      </p:sp>
      <p:sp>
        <p:nvSpPr>
          <p:cNvPr id="68611" name="2 - Θέση περιεχομένου"/>
          <p:cNvSpPr>
            <a:spLocks noGrp="1"/>
          </p:cNvSpPr>
          <p:nvPr>
            <p:ph idx="1"/>
          </p:nvPr>
        </p:nvSpPr>
        <p:spPr>
          <a:xfrm>
            <a:off x="0" y="0"/>
            <a:ext cx="9144000" cy="6126163"/>
          </a:xfrm>
        </p:spPr>
        <p:txBody>
          <a:bodyPr/>
          <a:lstStyle/>
          <a:p>
            <a:pPr>
              <a:buFont typeface="Arial" charset="0"/>
              <a:buNone/>
            </a:pPr>
            <a:r>
              <a:rPr lang="el-GR" dirty="0" smtClean="0"/>
              <a:t>   </a:t>
            </a:r>
            <a:r>
              <a:rPr lang="el-GR" sz="2800" dirty="0" smtClean="0"/>
              <a:t>Οι </a:t>
            </a:r>
            <a:r>
              <a:rPr lang="el-GR" sz="2800" dirty="0" err="1" smtClean="0"/>
              <a:t>αλάτινες</a:t>
            </a:r>
            <a:r>
              <a:rPr lang="el-GR" sz="2800" dirty="0" smtClean="0"/>
              <a:t> ράβδοι υπήρξαν αφορμές </a:t>
            </a:r>
            <a:r>
              <a:rPr lang="el-GR" sz="2800" dirty="0" err="1" smtClean="0"/>
              <a:t>δωρίσματος</a:t>
            </a:r>
            <a:r>
              <a:rPr lang="el-GR" sz="2800" dirty="0" smtClean="0"/>
              <a:t> και ανακατανομής, ένα συμβολικό αντικείμενο κοινωνικής ανταλλαγής:</a:t>
            </a:r>
          </a:p>
          <a:p>
            <a:pPr>
              <a:buFont typeface="Arial" charset="0"/>
              <a:buNone/>
            </a:pPr>
            <a:endParaRPr lang="el-GR" sz="2800" dirty="0" smtClean="0"/>
          </a:p>
          <a:p>
            <a:pPr>
              <a:buFont typeface="Arial" charset="0"/>
              <a:buNone/>
            </a:pPr>
            <a:r>
              <a:rPr lang="el-GR" sz="2800" i="1" dirty="0" smtClean="0">
                <a:latin typeface="Book Antiqua" pitchFamily="18" charset="0"/>
              </a:rPr>
              <a:t>    Κατανοούμε λοιπόν, γιατί σε ορισμένες καλύβες των </a:t>
            </a:r>
            <a:r>
              <a:rPr lang="el-GR" sz="2800" i="1" dirty="0" err="1" smtClean="0">
                <a:latin typeface="Book Antiqua" pitchFamily="18" charset="0"/>
              </a:rPr>
              <a:t>Μπαρούγια</a:t>
            </a:r>
            <a:r>
              <a:rPr lang="el-GR" sz="2800" i="1" dirty="0" smtClean="0">
                <a:latin typeface="Book Antiqua" pitchFamily="18" charset="0"/>
              </a:rPr>
              <a:t> βρίσκουμε πάνω από την εστία να κρέμονται σχεδόν μιας γενιάς, μαυρισμένες και αποξηραμένες ράβδοι αλατιού. Για «τίποτα στον κόσμο» δεν ήθελαν οι ιδιοκτήτες τους να τις ανταλλάξουν ή να τις καταναλώσουν, διότι αποτελούν το σύμβολο μιας παλιάς φιλίας, ή μιας συνθήκης με τους εχθρούς, μια βουβή γλώσσα που αφηγείται την κάθε παρούσα στιγμή αυτό που από το παρελθόν δεν πρέπει να σβήσει. Δεν είναι πλέον ούτε καλές για φάγωμα, ούτε καλές για εμπόριο, ούτε καλές για </a:t>
            </a:r>
            <a:r>
              <a:rPr lang="el-GR" sz="2800" i="1" dirty="0" err="1" smtClean="0">
                <a:latin typeface="Book Antiqua" pitchFamily="18" charset="0"/>
              </a:rPr>
              <a:t>δωρισμό</a:t>
            </a:r>
            <a:r>
              <a:rPr lang="el-GR" sz="2800" i="1" dirty="0" smtClean="0">
                <a:latin typeface="Book Antiqua" pitchFamily="18" charset="0"/>
              </a:rPr>
              <a:t>. Είναι καλές μόνο «για σκέψη» </a:t>
            </a:r>
          </a:p>
          <a:p>
            <a:r>
              <a:rPr lang="el-GR" sz="2800" b="1" i="1" dirty="0" smtClean="0"/>
              <a:t> </a:t>
            </a:r>
            <a:endParaRPr lang="el-GR" sz="2800" i="1" dirty="0" smtClean="0"/>
          </a:p>
          <a:p>
            <a:endParaRPr lang="el-GR" dirty="0" smtClean="0"/>
          </a:p>
        </p:txBody>
      </p:sp>
    </p:spTree>
  </p:cSld>
  <p:clrMapOvr>
    <a:masterClrMapping/>
  </p:clrMapOvr>
  <p:transition>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 Τίτλος"/>
          <p:cNvSpPr>
            <a:spLocks noGrp="1"/>
          </p:cNvSpPr>
          <p:nvPr>
            <p:ph type="title"/>
          </p:nvPr>
        </p:nvSpPr>
        <p:spPr/>
        <p:txBody>
          <a:bodyPr/>
          <a:lstStyle/>
          <a:p>
            <a:r>
              <a:rPr lang="el-GR" smtClean="0"/>
              <a:t>Ο ρόλος του ανθρωπολόγου;</a:t>
            </a:r>
          </a:p>
        </p:txBody>
      </p:sp>
      <p:sp>
        <p:nvSpPr>
          <p:cNvPr id="69635" name="2 - Θέση περιεχομένου"/>
          <p:cNvSpPr>
            <a:spLocks noGrp="1"/>
          </p:cNvSpPr>
          <p:nvPr>
            <p:ph idx="1"/>
          </p:nvPr>
        </p:nvSpPr>
        <p:spPr>
          <a:xfrm>
            <a:off x="142844" y="1600200"/>
            <a:ext cx="8715436" cy="4525963"/>
          </a:xfrm>
        </p:spPr>
        <p:txBody>
          <a:bodyPr/>
          <a:lstStyle/>
          <a:p>
            <a:r>
              <a:rPr lang="el-GR" dirty="0" smtClean="0"/>
              <a:t>Πρέπει να προχωρά πέρα από την ορατή τάξη των κοινωνικών γεγονότων στην ανάλυση του αθέατου πλέγματος λόγων, συνθηκών και περιστάσεων</a:t>
            </a:r>
          </a:p>
          <a:p>
            <a:r>
              <a:rPr lang="el-GR" dirty="0" smtClean="0"/>
              <a:t>Διαλεκτική σχέση ανάμεσα στα πράγματα, είτε πρόκειται για χρήματα, τρόφιμα, ιδέες ή σύμβολα και στα μέλη μιας κοινωνίας ατομικά αλλά και σε συλλογικό επίπεδο</a:t>
            </a:r>
          </a:p>
          <a:p>
            <a:r>
              <a:rPr lang="el-GR" dirty="0" smtClean="0"/>
              <a:t>Χρήση της ιστορίας ως βασικού εξηγητικού μοντέλου (πέρα από το «εθνογραφικό παρόν»)</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p:txBody>
          <a:bodyPr/>
          <a:lstStyle/>
          <a:p>
            <a:endParaRPr lang="el-GR" smtClean="0"/>
          </a:p>
        </p:txBody>
      </p:sp>
      <p:sp>
        <p:nvSpPr>
          <p:cNvPr id="7171" name="2 - Θέση περιεχομένου"/>
          <p:cNvSpPr>
            <a:spLocks noGrp="1"/>
          </p:cNvSpPr>
          <p:nvPr>
            <p:ph idx="1"/>
          </p:nvPr>
        </p:nvSpPr>
        <p:spPr>
          <a:xfrm>
            <a:off x="-252413" y="0"/>
            <a:ext cx="9396413" cy="6572250"/>
          </a:xfrm>
        </p:spPr>
        <p:txBody>
          <a:bodyPr/>
          <a:lstStyle/>
          <a:p>
            <a:pPr>
              <a:buFont typeface="Arial" charset="0"/>
              <a:buNone/>
            </a:pPr>
            <a:r>
              <a:rPr lang="el-GR" sz="2400" smtClean="0"/>
              <a:t>    </a:t>
            </a:r>
            <a:r>
              <a:rPr lang="el-GR" sz="2400" i="1" smtClean="0">
                <a:latin typeface="Book Antiqua" pitchFamily="18" charset="0"/>
              </a:rPr>
              <a:t>Δεν υπάρχει ουσιώδης διαφορά στους τρόπους σκέψης του πρωτόγονου και του πολιτισμένου ανθρώπου. Ποτέ δεν τεκμηριώθηκε μια στενή σχέση ανάμεσα στη φυλή και την προσωπικότητα</a:t>
            </a:r>
          </a:p>
          <a:p>
            <a:pPr>
              <a:buFont typeface="Arial" charset="0"/>
              <a:buNone/>
            </a:pPr>
            <a:endParaRPr lang="el-GR" sz="2400" i="1" smtClean="0">
              <a:latin typeface="Book Antiqua" pitchFamily="18" charset="0"/>
            </a:endParaRPr>
          </a:p>
          <a:p>
            <a:pPr>
              <a:buFont typeface="Arial" charset="0"/>
              <a:buNone/>
            </a:pPr>
            <a:r>
              <a:rPr lang="el-GR" sz="2400" i="1" smtClean="0">
                <a:latin typeface="Book Antiqua" pitchFamily="18" charset="0"/>
              </a:rPr>
              <a:t>    Εντύπωση ότι εμείς οι πολιτισμένοι έχουμε προοδεύσει πολύ περισσότερο από τις άλλες ομάδες. Έτσι οδηγηθήκαμε στην ιδέα περί εγγενούς υπεροχής των ευρωπαϊκών εθνών και των απογόνων τους</a:t>
            </a:r>
          </a:p>
          <a:p>
            <a:pPr>
              <a:buFont typeface="Arial" charset="0"/>
              <a:buNone/>
            </a:pPr>
            <a:endParaRPr lang="el-GR" sz="2400" i="1" smtClean="0">
              <a:latin typeface="Book Antiqua" pitchFamily="18" charset="0"/>
            </a:endParaRPr>
          </a:p>
          <a:p>
            <a:pPr>
              <a:buFont typeface="Arial" charset="0"/>
              <a:buNone/>
            </a:pPr>
            <a:r>
              <a:rPr lang="el-GR" sz="2400" i="1" smtClean="0">
                <a:latin typeface="Book Antiqua" pitchFamily="18" charset="0"/>
              </a:rPr>
              <a:t>     Τα χαρακτηριστικά του Αμερικανού Νέγρου εξηγούνται επαρκώς με βάση την ιστορία και την κοινωνική του κατάσταση. Το ξερίζωμα από την αφρικανική γη και, κατά συνέπεια η πλήρης απώλεια των παλαιών σταθερών της ζωής , οι οποίες αντικαταστάθηκαν από την εξάρτηση της σκλαβιάς και όλων όσων αυτή συνεπαγόταν, ακολούθησε μια περίοδος αποδιοργάνωσης και έντονου οικονομικού αγώνα με σκληρές αντιξοότητες. Όλα αυτά αρκούν για να εξηγήσουν την άθλια κατάσταση μιας φυλής χωρίς να χρειάζεται να καταφύγουμε στη θεωρία της κληρονομικότητας</a:t>
            </a:r>
          </a:p>
        </p:txBody>
      </p:sp>
    </p:spTree>
  </p:cSld>
  <p:clrMapOvr>
    <a:masterClrMapping/>
  </p:clrMapOvr>
  <p:transition>
    <p:dissolv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 Τίτλος"/>
          <p:cNvSpPr>
            <a:spLocks noGrp="1"/>
          </p:cNvSpPr>
          <p:nvPr>
            <p:ph type="title"/>
          </p:nvPr>
        </p:nvSpPr>
        <p:spPr>
          <a:xfrm>
            <a:off x="457200" y="549275"/>
            <a:ext cx="8229600" cy="868363"/>
          </a:xfrm>
        </p:spPr>
        <p:txBody>
          <a:bodyPr/>
          <a:lstStyle/>
          <a:p>
            <a:r>
              <a:rPr lang="el-GR" smtClean="0"/>
              <a:t>Σύγκρουση, παροδική εκτροπή και εκτόνωση κρίσεων</a:t>
            </a:r>
          </a:p>
        </p:txBody>
      </p:sp>
      <p:sp>
        <p:nvSpPr>
          <p:cNvPr id="70659" name="2 - Θέση περιεχομένου"/>
          <p:cNvSpPr>
            <a:spLocks noGrp="1"/>
          </p:cNvSpPr>
          <p:nvPr>
            <p:ph idx="1"/>
          </p:nvPr>
        </p:nvSpPr>
        <p:spPr>
          <a:xfrm>
            <a:off x="457200" y="2071678"/>
            <a:ext cx="8229600" cy="4054485"/>
          </a:xfrm>
        </p:spPr>
        <p:txBody>
          <a:bodyPr/>
          <a:lstStyle/>
          <a:p>
            <a:r>
              <a:rPr lang="el-GR" sz="3600" dirty="0" smtClean="0"/>
              <a:t>Ο </a:t>
            </a:r>
            <a:r>
              <a:rPr lang="en-US" sz="3600" b="1" dirty="0" smtClean="0"/>
              <a:t>Max </a:t>
            </a:r>
            <a:r>
              <a:rPr lang="en-US" sz="3600" b="1" dirty="0" err="1" smtClean="0"/>
              <a:t>Gluckman</a:t>
            </a:r>
            <a:r>
              <a:rPr lang="en-US" sz="3600" dirty="0" smtClean="0"/>
              <a:t> </a:t>
            </a:r>
            <a:r>
              <a:rPr lang="el-GR" sz="3600" dirty="0" smtClean="0"/>
              <a:t>και τα </a:t>
            </a:r>
            <a:r>
              <a:rPr lang="el-GR" sz="3600" u="sng" dirty="0" smtClean="0"/>
              <a:t>τελετουργικά εξέγερσης/ τελετουργικά αντιστροφής</a:t>
            </a:r>
            <a:r>
              <a:rPr lang="el-GR" sz="3600" dirty="0" smtClean="0"/>
              <a:t> στην Αφρική στις φυλές </a:t>
            </a:r>
            <a:r>
              <a:rPr lang="en-US" sz="3600" dirty="0" smtClean="0"/>
              <a:t>Zulu &amp; </a:t>
            </a:r>
            <a:r>
              <a:rPr lang="en-US" sz="3600" dirty="0" err="1" smtClean="0"/>
              <a:t>Lozi</a:t>
            </a:r>
            <a:r>
              <a:rPr lang="en-US" sz="3600" dirty="0" smtClean="0"/>
              <a:t> </a:t>
            </a:r>
            <a:endParaRPr lang="el-GR" sz="3600" dirty="0" smtClean="0"/>
          </a:p>
          <a:p>
            <a:pPr>
              <a:buFont typeface="Arial" charset="0"/>
              <a:buNone/>
            </a:pPr>
            <a:r>
              <a:rPr lang="el-GR" sz="3600" i="1" dirty="0" smtClean="0"/>
              <a:t>Έργα του: </a:t>
            </a:r>
          </a:p>
          <a:p>
            <a:pPr>
              <a:buFont typeface="Arial" charset="0"/>
              <a:buNone/>
            </a:pPr>
            <a:r>
              <a:rPr lang="en-US" sz="3600" b="1" i="1" dirty="0" smtClean="0"/>
              <a:t>Custom and Conflict in Africa,</a:t>
            </a:r>
            <a:r>
              <a:rPr lang="en-US" sz="3600" b="1" dirty="0" smtClean="0"/>
              <a:t> 1956, </a:t>
            </a:r>
            <a:endParaRPr lang="el-GR" sz="3600" b="1" dirty="0" smtClean="0"/>
          </a:p>
          <a:p>
            <a:pPr>
              <a:buFont typeface="Arial" charset="0"/>
              <a:buNone/>
            </a:pPr>
            <a:r>
              <a:rPr lang="en-US" sz="3600" b="1" i="1" dirty="0" smtClean="0"/>
              <a:t>Order and Rebellion in Tribal Africa,</a:t>
            </a:r>
            <a:r>
              <a:rPr lang="en-US" sz="3600" b="1" dirty="0" smtClean="0"/>
              <a:t> 1963</a:t>
            </a:r>
            <a:endParaRPr lang="el-GR" sz="3600" b="1" dirty="0" smtClean="0"/>
          </a:p>
          <a:p>
            <a:endParaRPr lang="el-GR" dirty="0" smtClean="0"/>
          </a:p>
        </p:txBody>
      </p:sp>
    </p:spTree>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 Τίτλος"/>
          <p:cNvSpPr>
            <a:spLocks noGrp="1"/>
          </p:cNvSpPr>
          <p:nvPr>
            <p:ph type="title"/>
          </p:nvPr>
        </p:nvSpPr>
        <p:spPr/>
        <p:txBody>
          <a:bodyPr/>
          <a:lstStyle/>
          <a:p>
            <a:endParaRPr lang="el-GR" smtClean="0"/>
          </a:p>
        </p:txBody>
      </p:sp>
      <p:pic>
        <p:nvPicPr>
          <p:cNvPr id="71683" name="Picture 2" descr="C:\Users\Χρήστης\Desktop\Max Gluckman.jpg"/>
          <p:cNvPicPr>
            <a:picLocks noGrp="1" noChangeAspect="1" noChangeArrowheads="1"/>
          </p:cNvPicPr>
          <p:nvPr>
            <p:ph idx="1"/>
          </p:nvPr>
        </p:nvPicPr>
        <p:blipFill>
          <a:blip r:embed="rId2"/>
          <a:srcRect/>
          <a:stretch>
            <a:fillRect/>
          </a:stretch>
        </p:blipFill>
        <p:spPr>
          <a:xfrm>
            <a:off x="1557338" y="642938"/>
            <a:ext cx="6029325" cy="5483225"/>
          </a:xfrm>
          <a:noFill/>
        </p:spPr>
      </p:pic>
    </p:spTree>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 Τίτλος"/>
          <p:cNvSpPr>
            <a:spLocks noGrp="1"/>
          </p:cNvSpPr>
          <p:nvPr>
            <p:ph type="title"/>
          </p:nvPr>
        </p:nvSpPr>
        <p:spPr/>
        <p:txBody>
          <a:bodyPr/>
          <a:lstStyle/>
          <a:p>
            <a:endParaRPr lang="el-GR" smtClean="0"/>
          </a:p>
        </p:txBody>
      </p:sp>
      <p:sp>
        <p:nvSpPr>
          <p:cNvPr id="72707" name="2 - Θέση περιεχομένου"/>
          <p:cNvSpPr>
            <a:spLocks noGrp="1"/>
          </p:cNvSpPr>
          <p:nvPr>
            <p:ph idx="1"/>
          </p:nvPr>
        </p:nvSpPr>
        <p:spPr>
          <a:xfrm>
            <a:off x="457200" y="571500"/>
            <a:ext cx="8229600" cy="5554663"/>
          </a:xfrm>
        </p:spPr>
        <p:txBody>
          <a:bodyPr/>
          <a:lstStyle/>
          <a:p>
            <a:pPr>
              <a:buFont typeface="Arial" charset="0"/>
              <a:buNone/>
            </a:pPr>
            <a:r>
              <a:rPr lang="el-GR" dirty="0" smtClean="0"/>
              <a:t>   Ο </a:t>
            </a:r>
            <a:r>
              <a:rPr lang="en-US" dirty="0" err="1" smtClean="0"/>
              <a:t>Gluckman</a:t>
            </a:r>
            <a:r>
              <a:rPr lang="en-US" dirty="0" smtClean="0"/>
              <a:t> </a:t>
            </a:r>
            <a:r>
              <a:rPr lang="el-GR" dirty="0" smtClean="0"/>
              <a:t>ως ιδρυτής και πρόεδρος του τμήματος Κοινωνικής Ανθρωπολογίας στο Πανεπιστήμιο του Μάντσεστερ, έμελλε να δει τις ιδέες του να αναπτύσσονται διεξοδικά από τους μαθητές του, την επονομαζόμενη </a:t>
            </a:r>
            <a:r>
              <a:rPr lang="el-GR" b="1" u="sng" dirty="0" smtClean="0"/>
              <a:t>σχολή του Μάντσεστερ </a:t>
            </a:r>
            <a:r>
              <a:rPr lang="el-GR" dirty="0" smtClean="0"/>
              <a:t>. Αυτή η σχολή αντιπροσώπευε μια νέα προσέγγιση απέναντι στην κοινωνία που δε βασιζόταν πλέον στη δομή και τη λειτουργία αλλά στη </a:t>
            </a:r>
            <a:r>
              <a:rPr lang="el-GR" b="1" i="1" u="sng" dirty="0" smtClean="0"/>
              <a:t>διαδικασία</a:t>
            </a:r>
            <a:r>
              <a:rPr lang="el-GR" u="sng" dirty="0" smtClean="0"/>
              <a:t> και τη </a:t>
            </a:r>
            <a:r>
              <a:rPr lang="el-GR" b="1" i="1" u="sng" dirty="0" smtClean="0"/>
              <a:t>σύγκρουση.</a:t>
            </a:r>
            <a:r>
              <a:rPr lang="el-GR" dirty="0" smtClean="0"/>
              <a:t>  </a:t>
            </a:r>
          </a:p>
        </p:txBody>
      </p:sp>
    </p:spTree>
  </p:cSld>
  <p:clrMapOvr>
    <a:masterClrMapping/>
  </p:clrMapOvr>
  <p:transition>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 Τίτλος"/>
          <p:cNvSpPr>
            <a:spLocks noGrp="1"/>
          </p:cNvSpPr>
          <p:nvPr>
            <p:ph type="title"/>
          </p:nvPr>
        </p:nvSpPr>
        <p:spPr/>
        <p:txBody>
          <a:bodyPr/>
          <a:lstStyle/>
          <a:p>
            <a:r>
              <a:rPr lang="el-GR" smtClean="0"/>
              <a:t>Αφρικανικά τελετουργικά επαναστατικού χαρακτήρα</a:t>
            </a:r>
          </a:p>
        </p:txBody>
      </p:sp>
      <p:sp>
        <p:nvSpPr>
          <p:cNvPr id="73731" name="2 - Θέση περιεχομένου"/>
          <p:cNvSpPr>
            <a:spLocks noGrp="1"/>
          </p:cNvSpPr>
          <p:nvPr>
            <p:ph idx="1"/>
          </p:nvPr>
        </p:nvSpPr>
        <p:spPr/>
        <p:txBody>
          <a:bodyPr/>
          <a:lstStyle/>
          <a:p>
            <a:pPr>
              <a:buFont typeface="Arial" charset="0"/>
              <a:buNone/>
            </a:pPr>
            <a:r>
              <a:rPr lang="el-GR" smtClean="0"/>
              <a:t>   Ο «βασιλιάς»/ αρχηγός της φυλής υποχρεώνεται περιοδικά να ντύνεται σα ζητιάνος ή να κάνει τον γελωτοποιό, να υποβάλλεται σε ένα είδος συμβολικής θανάτωσης ή να υφίσταται στην απροκάλυπτη εχθρότητα και τις αισχρολογίες του λαού του. Τα τελετουργικά αυτά δεν αποσκοπούν μόνο στην κάθαρση. Αποτελούν συμβολική επιβεβαίωση της προτεραιότητας του συστήματος έναντι του ατόμου.</a:t>
            </a:r>
          </a:p>
        </p:txBody>
      </p:sp>
    </p:spTree>
  </p:cSld>
  <p:clrMapOvr>
    <a:masterClrMapping/>
  </p:clrMapOvr>
  <p:transition>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«Η Μέρα της Μπάμπως ή Γυναικοκρατία: Παραλλαγές μιας γυναικείας γιορτής», </a:t>
            </a:r>
            <a:br>
              <a:rPr lang="el-GR" sz="3600" dirty="0" smtClean="0"/>
            </a:br>
            <a:r>
              <a:rPr lang="el-GR" sz="3600" dirty="0" smtClean="0"/>
              <a:t>Α. </a:t>
            </a:r>
            <a:r>
              <a:rPr lang="el-GR" sz="3600" dirty="0" err="1" smtClean="0"/>
              <a:t>Μπακαλάκη</a:t>
            </a:r>
            <a:r>
              <a:rPr lang="el-GR" sz="3600" dirty="0" smtClean="0"/>
              <a:t>, 1984</a:t>
            </a:r>
            <a:endParaRPr lang="el-GR" sz="3600" dirty="0"/>
          </a:p>
        </p:txBody>
      </p:sp>
      <p:sp>
        <p:nvSpPr>
          <p:cNvPr id="3" name="2 - Θέση περιεχομένου"/>
          <p:cNvSpPr>
            <a:spLocks noGrp="1"/>
          </p:cNvSpPr>
          <p:nvPr>
            <p:ph idx="1"/>
          </p:nvPr>
        </p:nvSpPr>
        <p:spPr>
          <a:xfrm>
            <a:off x="0" y="1600200"/>
            <a:ext cx="8686800" cy="4525963"/>
          </a:xfrm>
        </p:spPr>
        <p:txBody>
          <a:bodyPr/>
          <a:lstStyle/>
          <a:p>
            <a:r>
              <a:rPr lang="el-GR" dirty="0" smtClean="0"/>
              <a:t>Οι γυναίκες προσωρινά αποκτούν μια κοινωνική θέση διαφορετική από τη συνηθισμένη: συμμετέχουν σε δραστηριότητες και κινούνται σε χώρους που το υπόλοιπο του χρόνου είναι γι’ αυτές λίγο πολύ ταμπού</a:t>
            </a:r>
          </a:p>
          <a:p>
            <a:r>
              <a:rPr lang="el-GR" dirty="0" smtClean="0"/>
              <a:t>Τραγούδια, χορός, μεθύσι</a:t>
            </a:r>
          </a:p>
          <a:p>
            <a:r>
              <a:rPr lang="el-GR" dirty="0" smtClean="0"/>
              <a:t>Παρωδία της σεξουαλικής πράξης</a:t>
            </a:r>
          </a:p>
          <a:p>
            <a:r>
              <a:rPr lang="el-GR" dirty="0" smtClean="0"/>
              <a:t>Επίκεντρο της γιορτής οι ηλικιωμένες (μπάμπω είναι η γριά αλλά και η μαμή)</a:t>
            </a:r>
          </a:p>
          <a:p>
            <a:r>
              <a:rPr lang="el-GR" dirty="0" err="1" smtClean="0"/>
              <a:t>Ευετηριακό</a:t>
            </a:r>
            <a:r>
              <a:rPr lang="el-GR" dirty="0" smtClean="0"/>
              <a:t> έθιμο, κάθαρση, εκτόνωση κρίσεων</a:t>
            </a:r>
          </a:p>
          <a:p>
            <a:endParaRPr lang="el-GR" dirty="0"/>
          </a:p>
        </p:txBody>
      </p:sp>
    </p:spTree>
  </p:cSld>
  <p:clrMapOvr>
    <a:masterClrMapping/>
  </p:clrMapOvr>
  <p:transition>
    <p:dissolv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142900"/>
            <a:ext cx="9144000" cy="6269063"/>
          </a:xfrm>
        </p:spPr>
        <p:txBody>
          <a:bodyPr/>
          <a:lstStyle/>
          <a:p>
            <a:pPr>
              <a:buNone/>
            </a:pPr>
            <a:r>
              <a:rPr lang="el-GR" b="1" i="1" dirty="0" smtClean="0"/>
              <a:t>    </a:t>
            </a:r>
            <a:r>
              <a:rPr lang="el-GR" dirty="0" smtClean="0"/>
              <a:t>Σε πολλά χωριά κυρίως της Μακεδονίας και Θράκης όπως το Κίτρος Πιερίας, την Οινόη Ορεστιάδας, τη </a:t>
            </a:r>
            <a:r>
              <a:rPr lang="el-GR" dirty="0" err="1" smtClean="0"/>
              <a:t>Μονοκκλησιά</a:t>
            </a:r>
            <a:r>
              <a:rPr lang="el-GR" dirty="0" smtClean="0"/>
              <a:t> Σερρών, την </a:t>
            </a:r>
            <a:r>
              <a:rPr lang="el-GR" dirty="0" err="1" smtClean="0"/>
              <a:t>Πετρούσα</a:t>
            </a:r>
            <a:r>
              <a:rPr lang="el-GR" dirty="0" smtClean="0"/>
              <a:t> Δράμας, τα Άβδηρα Ξάνθης κλπ. αναβιώνει με παραλλαγές το έθιμο της Μπάμπως, δηλ. της μαμής, όπου μέσα από το πρόσωπο της μαμής τιμάται η γυναίκα, η γονιμότητα, η ζωή και τα γλέντια που πραγματοποιούνται έχουν καθαρά γυναικεία σφραγίδα. Σε πολλά χωριά μάλιστα οι γυναίκες καταλαμβάνουν δημόσια κτίρια, κάνουν τις αντρικές δουλειές και οι άντρες φροντίζουν το σπίτι και τα παιδιά, ενώ όποιος άντρας τολμήσει να βγει στο δρόμο θα υποβληθεί σε κατάβρεγμα ή γδύσιμο</a:t>
            </a:r>
            <a:endParaRPr lang="el-GR" dirty="0"/>
          </a:p>
        </p:txBody>
      </p:sp>
    </p:spTree>
  </p:cSld>
  <p:clrMapOvr>
    <a:masterClrMapping/>
  </p:clrMapOvr>
  <p:transition>
    <p:dissolv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Χρήστης\Desktop\IMG_9308a.jpg"/>
          <p:cNvPicPr>
            <a:picLocks noGrp="1" noChangeAspect="1" noChangeArrowheads="1"/>
          </p:cNvPicPr>
          <p:nvPr>
            <p:ph idx="1"/>
          </p:nvPr>
        </p:nvPicPr>
        <p:blipFill>
          <a:blip r:embed="rId2"/>
          <a:srcRect/>
          <a:stretch>
            <a:fillRect/>
          </a:stretch>
        </p:blipFill>
        <p:spPr bwMode="auto">
          <a:xfrm>
            <a:off x="500034" y="714356"/>
            <a:ext cx="8215370" cy="5500726"/>
          </a:xfrm>
          <a:prstGeom prst="rect">
            <a:avLst/>
          </a:prstGeom>
          <a:noFill/>
        </p:spPr>
      </p:pic>
    </p:spTree>
  </p:cSld>
  <p:clrMapOvr>
    <a:masterClrMapping/>
  </p:clrMapOvr>
  <p:transition>
    <p:dissolv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Χρήστης\Desktop\mpampw_npetra.JPG"/>
          <p:cNvPicPr>
            <a:picLocks noGrp="1" noChangeAspect="1" noChangeArrowheads="1"/>
          </p:cNvPicPr>
          <p:nvPr>
            <p:ph idx="1"/>
          </p:nvPr>
        </p:nvPicPr>
        <p:blipFill>
          <a:blip r:embed="rId2"/>
          <a:srcRect/>
          <a:stretch>
            <a:fillRect/>
          </a:stretch>
        </p:blipFill>
        <p:spPr bwMode="auto">
          <a:xfrm>
            <a:off x="428596" y="571480"/>
            <a:ext cx="8215370" cy="5357850"/>
          </a:xfrm>
          <a:prstGeom prst="rect">
            <a:avLst/>
          </a:prstGeom>
          <a:noFill/>
        </p:spPr>
      </p:pic>
    </p:spTree>
  </p:cSld>
  <p:clrMapOvr>
    <a:masterClrMapping/>
  </p:clrMapOvr>
  <p:transition>
    <p:dissolv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descr="C:\Users\Χρήστης\Desktop\116938961_640.jpg"/>
          <p:cNvPicPr>
            <a:picLocks noGrp="1" noChangeAspect="1" noChangeArrowheads="1"/>
          </p:cNvPicPr>
          <p:nvPr>
            <p:ph idx="1"/>
          </p:nvPr>
        </p:nvPicPr>
        <p:blipFill>
          <a:blip r:embed="rId2"/>
          <a:srcRect/>
          <a:stretch>
            <a:fillRect/>
          </a:stretch>
        </p:blipFill>
        <p:spPr bwMode="auto">
          <a:xfrm>
            <a:off x="1142976" y="642918"/>
            <a:ext cx="7500990" cy="5483245"/>
          </a:xfrm>
          <a:prstGeom prst="rect">
            <a:avLst/>
          </a:prstGeom>
          <a:noFill/>
        </p:spPr>
      </p:pic>
    </p:spTree>
  </p:cSld>
  <p:clrMapOvr>
    <a:masterClrMapping/>
  </p:clrMapOvr>
  <p:transition>
    <p:dissolv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 Τίτλος"/>
          <p:cNvSpPr>
            <a:spLocks noGrp="1"/>
          </p:cNvSpPr>
          <p:nvPr>
            <p:ph type="title"/>
          </p:nvPr>
        </p:nvSpPr>
        <p:spPr/>
        <p:txBody>
          <a:bodyPr/>
          <a:lstStyle/>
          <a:p>
            <a:r>
              <a:rPr lang="el-GR" smtClean="0"/>
              <a:t>Και οι άλλοι έχουν τις ιστορίες τους…</a:t>
            </a:r>
          </a:p>
        </p:txBody>
      </p:sp>
      <p:sp>
        <p:nvSpPr>
          <p:cNvPr id="74755" name="2 - Θέση περιεχομένου"/>
          <p:cNvSpPr>
            <a:spLocks noGrp="1"/>
          </p:cNvSpPr>
          <p:nvPr>
            <p:ph idx="1"/>
          </p:nvPr>
        </p:nvSpPr>
        <p:spPr/>
        <p:txBody>
          <a:bodyPr/>
          <a:lstStyle/>
          <a:p>
            <a:r>
              <a:rPr lang="en-US" b="1" smtClean="0"/>
              <a:t>Eric Wolf, </a:t>
            </a:r>
            <a:r>
              <a:rPr lang="el-GR" b="1" smtClean="0"/>
              <a:t>1982, </a:t>
            </a:r>
            <a:r>
              <a:rPr lang="el-GR" b="1" i="1" smtClean="0"/>
              <a:t>Η Ευρώπη και οι λαοί χωρίς ιστορία</a:t>
            </a:r>
          </a:p>
          <a:p>
            <a:pPr>
              <a:buFont typeface="Arial" charset="0"/>
              <a:buNone/>
            </a:pPr>
            <a:r>
              <a:rPr lang="el-GR" smtClean="0"/>
              <a:t>   </a:t>
            </a:r>
            <a:r>
              <a:rPr lang="el-GR" i="1" smtClean="0">
                <a:latin typeface="Book Antiqua" pitchFamily="18" charset="0"/>
              </a:rPr>
              <a:t>Η βασική θέση αυτού του βιβλίου είναι ότι η ανθρωπότητα αποτελεί ένα σύνολο αλληλοεμπλεκομένων διαδικασιών. Αλληλεξαρτήσεις οικολογικές, δημογραφικές, οικονομικές και πολιτικές</a:t>
            </a:r>
          </a:p>
          <a:p>
            <a:pPr>
              <a:buFont typeface="Arial" charset="0"/>
              <a:buNone/>
            </a:pPr>
            <a:r>
              <a:rPr lang="el-GR" smtClean="0"/>
              <a:t>Το εμπόριο γούνας, χρυσού, το δουλεμπόριο και το εμπόριο μπαχαρικών άλλαξαν τον γεωπολιτικό χάρτη του κόσμου</a:t>
            </a: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p:txBody>
          <a:bodyPr/>
          <a:lstStyle/>
          <a:p>
            <a:pPr eaLnBrk="1" hangingPunct="1"/>
            <a:r>
              <a:rPr lang="el-GR" b="1" smtClean="0"/>
              <a:t>Ο </a:t>
            </a:r>
            <a:r>
              <a:rPr lang="en-US" b="1" smtClean="0"/>
              <a:t>Boas </a:t>
            </a:r>
            <a:r>
              <a:rPr lang="el-GR" b="1" smtClean="0"/>
              <a:t>και η συλλογή τεχνουργημάτων</a:t>
            </a:r>
          </a:p>
        </p:txBody>
      </p:sp>
      <p:pic>
        <p:nvPicPr>
          <p:cNvPr id="8195" name="3 - Θέση περιεχομένου" descr="franzboas.jpg"/>
          <p:cNvPicPr>
            <a:picLocks noGrp="1" noChangeAspect="1"/>
          </p:cNvPicPr>
          <p:nvPr>
            <p:ph idx="1"/>
          </p:nvPr>
        </p:nvPicPr>
        <p:blipFill>
          <a:blip r:embed="rId2"/>
          <a:srcRect/>
          <a:stretch>
            <a:fillRect/>
          </a:stretch>
        </p:blipFill>
        <p:spPr>
          <a:xfrm>
            <a:off x="1547813" y="1700213"/>
            <a:ext cx="6119812" cy="5041900"/>
          </a:xfrm>
        </p:spPr>
      </p:pic>
    </p:spTree>
  </p:cSld>
  <p:clrMapOvr>
    <a:masterClrMapping/>
  </p:clrMapOvr>
  <p:transition>
    <p:dissolv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 Τίτλος"/>
          <p:cNvSpPr>
            <a:spLocks noGrp="1"/>
          </p:cNvSpPr>
          <p:nvPr>
            <p:ph type="title"/>
          </p:nvPr>
        </p:nvSpPr>
        <p:spPr/>
        <p:txBody>
          <a:bodyPr/>
          <a:lstStyle/>
          <a:p>
            <a:endParaRPr lang="el-GR" smtClean="0"/>
          </a:p>
        </p:txBody>
      </p:sp>
      <p:pic>
        <p:nvPicPr>
          <p:cNvPr id="75779" name="Picture 2" descr="C:\Users\BALIA\Desktop\40625.jpg"/>
          <p:cNvPicPr>
            <a:picLocks noGrp="1" noChangeAspect="1" noChangeArrowheads="1"/>
          </p:cNvPicPr>
          <p:nvPr>
            <p:ph idx="1"/>
          </p:nvPr>
        </p:nvPicPr>
        <p:blipFill>
          <a:blip r:embed="rId2"/>
          <a:srcRect/>
          <a:stretch>
            <a:fillRect/>
          </a:stretch>
        </p:blipFill>
        <p:spPr>
          <a:xfrm>
            <a:off x="1908175" y="260350"/>
            <a:ext cx="5040313" cy="6408738"/>
          </a:xfrm>
          <a:noFill/>
        </p:spPr>
      </p:pic>
    </p:spTree>
  </p:cSld>
  <p:clrMapOvr>
    <a:masterClrMapping/>
  </p:clrMapOvr>
  <p:transition>
    <p:dissolv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 Τίτλος"/>
          <p:cNvSpPr>
            <a:spLocks noGrp="1"/>
          </p:cNvSpPr>
          <p:nvPr>
            <p:ph type="title"/>
          </p:nvPr>
        </p:nvSpPr>
        <p:spPr>
          <a:xfrm>
            <a:off x="457200" y="0"/>
            <a:ext cx="8229600" cy="1125538"/>
          </a:xfrm>
        </p:spPr>
        <p:txBody>
          <a:bodyPr/>
          <a:lstStyle/>
          <a:p>
            <a:r>
              <a:rPr lang="el-GR" smtClean="0"/>
              <a:t>Γλυκύτητα και δύναμη</a:t>
            </a:r>
          </a:p>
        </p:txBody>
      </p:sp>
      <p:sp>
        <p:nvSpPr>
          <p:cNvPr id="76803" name="2 - Θέση περιεχομένου"/>
          <p:cNvSpPr>
            <a:spLocks noGrp="1"/>
          </p:cNvSpPr>
          <p:nvPr>
            <p:ph idx="1"/>
          </p:nvPr>
        </p:nvSpPr>
        <p:spPr>
          <a:xfrm>
            <a:off x="0" y="908050"/>
            <a:ext cx="8686800" cy="5218113"/>
          </a:xfrm>
        </p:spPr>
        <p:txBody>
          <a:bodyPr/>
          <a:lstStyle/>
          <a:p>
            <a:pPr>
              <a:buFont typeface="Arial" charset="0"/>
              <a:buNone/>
            </a:pPr>
            <a:r>
              <a:rPr lang="el-GR" sz="2800" b="1" dirty="0" smtClean="0"/>
              <a:t>    </a:t>
            </a:r>
            <a:r>
              <a:rPr lang="en-US" sz="2800" b="1" dirty="0" smtClean="0"/>
              <a:t>Sidney </a:t>
            </a:r>
            <a:r>
              <a:rPr lang="en-US" sz="2800" b="1" dirty="0" err="1" smtClean="0"/>
              <a:t>Mintz</a:t>
            </a:r>
            <a:r>
              <a:rPr lang="en-US" sz="2800" b="1" dirty="0" smtClean="0"/>
              <a:t>,</a:t>
            </a:r>
            <a:r>
              <a:rPr lang="el-GR" sz="2800" b="1" dirty="0" smtClean="0"/>
              <a:t> 1985,</a:t>
            </a:r>
            <a:r>
              <a:rPr lang="en-US" sz="2800" b="1" dirty="0" smtClean="0"/>
              <a:t> </a:t>
            </a:r>
            <a:r>
              <a:rPr lang="en-US" sz="2800" b="1" i="1" dirty="0" smtClean="0"/>
              <a:t>Sweetness and Power</a:t>
            </a:r>
          </a:p>
          <a:p>
            <a:pPr>
              <a:buFont typeface="Arial" charset="0"/>
              <a:buNone/>
            </a:pPr>
            <a:r>
              <a:rPr lang="el-GR" sz="2800" dirty="0" smtClean="0"/>
              <a:t>    Πώς οι φυτείες ζάχαρης στην Καραϊβική αλλά και η εισαγωγή της τροφής στο δυτικό διαιτολόγιο επηρέασε την Ευρωπαϊκή ιστορία και κοινωνία του 19</a:t>
            </a:r>
            <a:r>
              <a:rPr lang="el-GR" sz="2800" baseline="30000" dirty="0" smtClean="0"/>
              <a:t>ου</a:t>
            </a:r>
            <a:r>
              <a:rPr lang="el-GR" sz="2800" dirty="0" smtClean="0"/>
              <a:t> αιώνα. </a:t>
            </a:r>
          </a:p>
          <a:p>
            <a:pPr>
              <a:buFont typeface="Arial" charset="0"/>
              <a:buNone/>
            </a:pPr>
            <a:r>
              <a:rPr lang="el-GR" sz="2800" dirty="0" smtClean="0"/>
              <a:t>    </a:t>
            </a:r>
            <a:r>
              <a:rPr lang="el-GR" sz="2800" i="1" dirty="0" smtClean="0">
                <a:latin typeface="Book Antiqua" pitchFamily="18" charset="0"/>
              </a:rPr>
              <a:t>Όταν γραφτεί με ρεαλιστικούς όρους η πολιτισμική, κοινωνική και οικονομική ιστορία του νεότερου κόσμου, τότε η κατάκτηση της Ν. Ευρώπης από το καλαμπόκι, της Β. και Α. Ευρώπης από την πατάτα, και ολόκληρης από τον καπνό και πιο πρόσφατα από την </a:t>
            </a:r>
            <a:r>
              <a:rPr lang="en-US" sz="2800" i="1" dirty="0" smtClean="0">
                <a:latin typeface="Book Antiqua" pitchFamily="18" charset="0"/>
              </a:rPr>
              <a:t>Coca-Cola, </a:t>
            </a:r>
            <a:r>
              <a:rPr lang="el-GR" sz="2800" i="1" dirty="0" smtClean="0">
                <a:latin typeface="Book Antiqua" pitchFamily="18" charset="0"/>
              </a:rPr>
              <a:t>θα φαίνεται σημαντικότερη από το χρυσό και το ασήμι χάριν των οποίων κατακτήθηκε η Αμερική</a:t>
            </a:r>
          </a:p>
          <a:p>
            <a:pPr>
              <a:buFont typeface="Arial" charset="0"/>
              <a:buNone/>
            </a:pPr>
            <a:r>
              <a:rPr lang="el-GR" sz="2800" i="1" dirty="0" smtClean="0"/>
              <a:t>   </a:t>
            </a:r>
            <a:r>
              <a:rPr lang="el-GR" sz="2800" dirty="0" smtClean="0"/>
              <a:t> (</a:t>
            </a:r>
            <a:r>
              <a:rPr lang="en-US" sz="2800" dirty="0" smtClean="0"/>
              <a:t>E. </a:t>
            </a:r>
            <a:r>
              <a:rPr lang="en-US" sz="2800" dirty="0" err="1" smtClean="0"/>
              <a:t>Hobsbawm</a:t>
            </a:r>
            <a:r>
              <a:rPr lang="en-US" sz="2800" dirty="0" smtClean="0"/>
              <a:t>, </a:t>
            </a:r>
            <a:r>
              <a:rPr lang="el-GR" sz="2800" i="1" dirty="0" smtClean="0"/>
              <a:t>Ξεχωριστοί άνθρωποι: αντίσταση, εξέγερση και τζαζ,</a:t>
            </a:r>
            <a:r>
              <a:rPr lang="el-GR" sz="2800" dirty="0" smtClean="0"/>
              <a:t> </a:t>
            </a:r>
            <a:r>
              <a:rPr lang="en-US" sz="2800" dirty="0" smtClean="0"/>
              <a:t>1998)</a:t>
            </a:r>
            <a:endParaRPr lang="el-GR" sz="2800" dirty="0" smtClean="0"/>
          </a:p>
          <a:p>
            <a:pPr>
              <a:buFont typeface="Arial" charset="0"/>
              <a:buNone/>
            </a:pPr>
            <a:endParaRPr lang="el-GR" sz="2800" dirty="0" smtClean="0"/>
          </a:p>
          <a:p>
            <a:pPr>
              <a:buFont typeface="Arial" charset="0"/>
              <a:buNone/>
            </a:pPr>
            <a:endParaRPr lang="el-GR" sz="2800" dirty="0" smtClean="0"/>
          </a:p>
        </p:txBody>
      </p:sp>
    </p:spTree>
  </p:cSld>
  <p:clrMapOvr>
    <a:masterClrMapping/>
  </p:clrMapOvr>
  <p:transition>
    <p:dissolv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Τίτλος"/>
          <p:cNvSpPr>
            <a:spLocks noGrp="1"/>
          </p:cNvSpPr>
          <p:nvPr>
            <p:ph type="title"/>
          </p:nvPr>
        </p:nvSpPr>
        <p:spPr/>
        <p:txBody>
          <a:bodyPr/>
          <a:lstStyle/>
          <a:p>
            <a:endParaRPr lang="el-GR" smtClean="0"/>
          </a:p>
        </p:txBody>
      </p:sp>
      <p:pic>
        <p:nvPicPr>
          <p:cNvPr id="77827" name="3 - Θέση περιεχομένου" descr="167457 (1).jpg"/>
          <p:cNvPicPr>
            <a:picLocks noGrp="1" noChangeAspect="1"/>
          </p:cNvPicPr>
          <p:nvPr>
            <p:ph idx="1"/>
          </p:nvPr>
        </p:nvPicPr>
        <p:blipFill>
          <a:blip r:embed="rId2"/>
          <a:srcRect/>
          <a:stretch>
            <a:fillRect/>
          </a:stretch>
        </p:blipFill>
        <p:spPr>
          <a:xfrm>
            <a:off x="1763713" y="260350"/>
            <a:ext cx="5808683" cy="6481763"/>
          </a:xfrm>
        </p:spPr>
      </p:pic>
    </p:spTree>
  </p:cSld>
  <p:clrMapOvr>
    <a:masterClrMapping/>
  </p:clrMapOvr>
  <p:transition>
    <p:dissolv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 Τίτλος"/>
          <p:cNvSpPr>
            <a:spLocks noGrp="1"/>
          </p:cNvSpPr>
          <p:nvPr>
            <p:ph type="title"/>
          </p:nvPr>
        </p:nvSpPr>
        <p:spPr>
          <a:xfrm>
            <a:off x="457200" y="404813"/>
            <a:ext cx="8229600" cy="1012825"/>
          </a:xfrm>
        </p:spPr>
        <p:txBody>
          <a:bodyPr/>
          <a:lstStyle/>
          <a:p>
            <a:r>
              <a:rPr lang="el-GR" b="1" smtClean="0"/>
              <a:t>Η πολιτισμική κριτική και </a:t>
            </a:r>
            <a:br>
              <a:rPr lang="el-GR" b="1" smtClean="0"/>
            </a:br>
            <a:r>
              <a:rPr lang="el-GR" b="1" smtClean="0"/>
              <a:t>η ανθρωπολογία σε κρίση </a:t>
            </a:r>
            <a:br>
              <a:rPr lang="el-GR" b="1" smtClean="0"/>
            </a:br>
            <a:r>
              <a:rPr lang="el-GR" b="1" smtClean="0"/>
              <a:t>(1980-90)</a:t>
            </a:r>
          </a:p>
        </p:txBody>
      </p:sp>
      <p:sp>
        <p:nvSpPr>
          <p:cNvPr id="78851" name="2 - Θέση περιεχομένου"/>
          <p:cNvSpPr>
            <a:spLocks noGrp="1"/>
          </p:cNvSpPr>
          <p:nvPr>
            <p:ph idx="1"/>
          </p:nvPr>
        </p:nvSpPr>
        <p:spPr>
          <a:xfrm>
            <a:off x="457200" y="1916113"/>
            <a:ext cx="8229600" cy="4210050"/>
          </a:xfrm>
        </p:spPr>
        <p:txBody>
          <a:bodyPr/>
          <a:lstStyle/>
          <a:p>
            <a:r>
              <a:rPr lang="el-GR" dirty="0" smtClean="0"/>
              <a:t>Ήδη από τη δεκαετία του 1970 έρχεται στο προσκήνιο η ανάγκη να δοθεί φωνή στις γυναίκες (φεμινισμός και ανθρωπολογία)</a:t>
            </a:r>
          </a:p>
          <a:p>
            <a:r>
              <a:rPr lang="en-US" b="1" dirty="0" smtClean="0"/>
              <a:t>Clifford &amp; Marcus, 1986, </a:t>
            </a:r>
            <a:r>
              <a:rPr lang="en-US" b="1" i="1" dirty="0" smtClean="0"/>
              <a:t>Writing Culture.</a:t>
            </a:r>
            <a:r>
              <a:rPr lang="en-US" i="1" dirty="0" smtClean="0"/>
              <a:t> </a:t>
            </a:r>
            <a:r>
              <a:rPr lang="el-GR" dirty="0" smtClean="0"/>
              <a:t>Η </a:t>
            </a:r>
            <a:r>
              <a:rPr lang="el-GR" u="sng" dirty="0" smtClean="0"/>
              <a:t>αναπαράσταση σε κρίση,</a:t>
            </a:r>
            <a:r>
              <a:rPr lang="el-GR" dirty="0" smtClean="0"/>
              <a:t> μερικότητα της αλήθειας, το τέλος των μεγάλων αφηγημάτων, πολυφωνία, διαλογικότητα. Η </a:t>
            </a:r>
            <a:r>
              <a:rPr lang="el-GR" i="1" dirty="0" smtClean="0"/>
              <a:t>πολιτισμική κριτική</a:t>
            </a:r>
            <a:r>
              <a:rPr lang="el-GR" dirty="0" smtClean="0"/>
              <a:t> </a:t>
            </a:r>
          </a:p>
          <a:p>
            <a:r>
              <a:rPr lang="el-GR" dirty="0" smtClean="0"/>
              <a:t>Η </a:t>
            </a:r>
            <a:r>
              <a:rPr lang="el-GR" u="sng" dirty="0" smtClean="0"/>
              <a:t>έννοια της ταυτότητας</a:t>
            </a:r>
            <a:r>
              <a:rPr lang="el-GR" dirty="0" smtClean="0"/>
              <a:t> στο προσκήνιο</a:t>
            </a:r>
          </a:p>
        </p:txBody>
      </p:sp>
    </p:spTree>
  </p:cSld>
  <p:clrMapOvr>
    <a:masterClrMapping/>
  </p:clrMapOvr>
  <p:transition>
    <p:dissolv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Clifford </a:t>
            </a:r>
            <a:r>
              <a:rPr lang="en-US" dirty="0" err="1" smtClean="0"/>
              <a:t>Geertz</a:t>
            </a:r>
            <a:r>
              <a:rPr lang="en-US" dirty="0" smtClean="0"/>
              <a:t>, </a:t>
            </a:r>
            <a:r>
              <a:rPr lang="el-GR" dirty="0" smtClean="0"/>
              <a:t>[1973],2003, </a:t>
            </a:r>
            <a:br>
              <a:rPr lang="el-GR" dirty="0" smtClean="0"/>
            </a:br>
            <a:r>
              <a:rPr lang="el-GR" i="1" dirty="0" smtClean="0"/>
              <a:t>Η ερμηνεία των πολιτισμών</a:t>
            </a:r>
            <a:endParaRPr lang="el-GR" i="1" dirty="0"/>
          </a:p>
        </p:txBody>
      </p:sp>
      <p:sp>
        <p:nvSpPr>
          <p:cNvPr id="3" name="2 - Θέση περιεχομένου"/>
          <p:cNvSpPr>
            <a:spLocks noGrp="1"/>
          </p:cNvSpPr>
          <p:nvPr>
            <p:ph idx="1"/>
          </p:nvPr>
        </p:nvSpPr>
        <p:spPr>
          <a:xfrm>
            <a:off x="357158" y="1928802"/>
            <a:ext cx="8429684" cy="4714908"/>
          </a:xfrm>
        </p:spPr>
        <p:txBody>
          <a:bodyPr/>
          <a:lstStyle/>
          <a:p>
            <a:pPr>
              <a:buNone/>
            </a:pPr>
            <a:r>
              <a:rPr lang="en-US" sz="2800" dirty="0" smtClean="0"/>
              <a:t>    </a:t>
            </a:r>
            <a:r>
              <a:rPr lang="el-GR" sz="2800" dirty="0" smtClean="0"/>
              <a:t>Στο βιβλίο αυτό ο αμερικανός ανθρωπολόγος επεξεργάζεται μια ρηξικέλευθη έννοια του πολιτισμού, που αντλεί από τις παραδόσεις της σημειωτικής, της ερμηνευτικής και της πολιτισμικής και κοινωνικής ανθρωπολογίας. Η κλασική πλέον άποψή του για τον πολιτισμό ως «δίκτυο σημασιών» που φέρονται από σύμβολα εφαρμόζεται εδώ σε πεδία όπως η ιδεολογία, η θρησκεία και η τελετουργία, ο εθνικισμός και το κράτος, η συλλογική και η ατομική ταυτότητα</a:t>
            </a:r>
            <a:endParaRPr lang="el-GR" sz="2800" dirty="0"/>
          </a:p>
        </p:txBody>
      </p:sp>
    </p:spTree>
  </p:cSld>
  <p:clrMapOvr>
    <a:masterClrMapping/>
  </p:clrMapOvr>
  <p:transition>
    <p:dissolv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Χρήστης\Desktop\Geertz1.jpg"/>
          <p:cNvPicPr>
            <a:picLocks noGrp="1" noChangeAspect="1" noChangeArrowheads="1"/>
          </p:cNvPicPr>
          <p:nvPr>
            <p:ph idx="1"/>
          </p:nvPr>
        </p:nvPicPr>
        <p:blipFill>
          <a:blip r:embed="rId2"/>
          <a:srcRect/>
          <a:stretch>
            <a:fillRect/>
          </a:stretch>
        </p:blipFill>
        <p:spPr bwMode="auto">
          <a:xfrm>
            <a:off x="1928794" y="642918"/>
            <a:ext cx="4786346" cy="5474513"/>
          </a:xfrm>
          <a:prstGeom prst="rect">
            <a:avLst/>
          </a:prstGeom>
          <a:noFill/>
        </p:spPr>
      </p:pic>
    </p:spTree>
  </p:cSld>
  <p:clrMapOvr>
    <a:masterClrMapping/>
  </p:clrMapOvr>
  <p:transition>
    <p:dissolv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500034" y="1428736"/>
            <a:ext cx="8143932" cy="4697427"/>
          </a:xfrm>
        </p:spPr>
        <p:txBody>
          <a:bodyPr/>
          <a:lstStyle/>
          <a:p>
            <a:pPr>
              <a:buNone/>
            </a:pPr>
            <a:r>
              <a:rPr lang="el-GR" i="1" dirty="0" smtClean="0"/>
              <a:t>   </a:t>
            </a:r>
            <a:r>
              <a:rPr lang="el-GR" sz="3600" i="1" dirty="0" smtClean="0"/>
              <a:t>Ο πολιτισμός ενός λαού είναι ένα σύνολο κειμένων τα οποία ο ανθρωπολόγος πασχίζει να </a:t>
            </a:r>
            <a:r>
              <a:rPr lang="el-GR" sz="3600" i="1" dirty="0" err="1" smtClean="0"/>
              <a:t>λαθραναγνώσει</a:t>
            </a:r>
            <a:r>
              <a:rPr lang="el-GR" sz="3600" i="1" dirty="0" smtClean="0"/>
              <a:t> πάνω από τον ώμο αυτών στους οποίους κανονικά ανήκουν. Υπάρχουν τεράστιες δυσκολίες σε ένα τέτοιο εγχείρημα ,μεθοδολογικές παγίδες…</a:t>
            </a:r>
            <a:endParaRPr lang="el-GR" sz="3600" i="1" dirty="0"/>
          </a:p>
        </p:txBody>
      </p:sp>
    </p:spTree>
  </p:cSld>
  <p:clrMapOvr>
    <a:masterClrMapping/>
  </p:clrMapOvr>
  <p:transition>
    <p:dissolv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Χρήστης\Desktop\mad17-01.jpg"/>
          <p:cNvPicPr>
            <a:picLocks noGrp="1" noChangeAspect="1" noChangeArrowheads="1"/>
          </p:cNvPicPr>
          <p:nvPr>
            <p:ph idx="1"/>
          </p:nvPr>
        </p:nvPicPr>
        <p:blipFill>
          <a:blip r:embed="rId2"/>
          <a:srcRect/>
          <a:stretch>
            <a:fillRect/>
          </a:stretch>
        </p:blipFill>
        <p:spPr bwMode="auto">
          <a:xfrm>
            <a:off x="714348" y="642918"/>
            <a:ext cx="7929618" cy="5643602"/>
          </a:xfrm>
          <a:prstGeom prst="rect">
            <a:avLst/>
          </a:prstGeom>
          <a:noFill/>
        </p:spPr>
      </p:pic>
    </p:spTree>
  </p:cSld>
  <p:clrMapOvr>
    <a:masterClrMapping/>
  </p:clrMapOvr>
  <p:transition>
    <p:dissolv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descr="C:\Users\Χρήστης\Desktop\COLLECTIE_TROPENMUSEUM_Hanengevecht_TMnr_10017881.jpg"/>
          <p:cNvPicPr>
            <a:picLocks noGrp="1" noChangeAspect="1" noChangeArrowheads="1"/>
          </p:cNvPicPr>
          <p:nvPr>
            <p:ph idx="1"/>
          </p:nvPr>
        </p:nvPicPr>
        <p:blipFill>
          <a:blip r:embed="rId2"/>
          <a:srcRect/>
          <a:stretch>
            <a:fillRect/>
          </a:stretch>
        </p:blipFill>
        <p:spPr bwMode="auto">
          <a:xfrm>
            <a:off x="500034" y="571480"/>
            <a:ext cx="8143932" cy="5572164"/>
          </a:xfrm>
          <a:prstGeom prst="rect">
            <a:avLst/>
          </a:prstGeom>
          <a:noFill/>
        </p:spPr>
      </p:pic>
    </p:spTree>
  </p:cSld>
  <p:clrMapOvr>
    <a:masterClrMapping/>
  </p:clrMapOvr>
  <p:transition>
    <p:dissolv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357158" y="571480"/>
            <a:ext cx="7929618" cy="5554683"/>
          </a:xfrm>
        </p:spPr>
        <p:txBody>
          <a:bodyPr/>
          <a:lstStyle/>
          <a:p>
            <a:r>
              <a:rPr lang="el-GR" sz="2800" i="1" dirty="0" smtClean="0"/>
              <a:t>Αντλώντας από κάθε σχεδόν επίπεδο της </a:t>
            </a:r>
            <a:r>
              <a:rPr lang="el-GR" sz="2800" i="1" dirty="0" err="1" smtClean="0"/>
              <a:t>μπαλινέζικης</a:t>
            </a:r>
            <a:r>
              <a:rPr lang="el-GR" sz="2800" i="1" dirty="0" smtClean="0"/>
              <a:t> εμπειρίας, συγκεντρώνει μια σειρά θεμάτων –ζωική αγριότητα, ανδρικός ναρκισσισμός, αντιπαράθεση μέσα από τυχερά παιχνίδια, αντιπαλότητα ως προς την κοινωνική ιεραρχία, μαζική διέγερση, αιματηρή θυσία- που έχουν ως βασικό κοινό σημείο μεταξύ τους την οργή και το φόβο της οργής και, συνδυάζοντάς τα σε ένα σύνολο κανόνων που τα περιορίζει και συνάμα τους αφήνει χώρο να εκφραστούν , δηλ. συγκροτούν μια συμβολική δομή</a:t>
            </a:r>
            <a:endParaRPr lang="el-GR" sz="2800" i="1"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lstStyle/>
          <a:p>
            <a:pPr eaLnBrk="1" hangingPunct="1"/>
            <a:r>
              <a:rPr lang="el-GR" b="1" smtClean="0"/>
              <a:t>Αναπαριστώντας έναν ινδιάνικο χορό…</a:t>
            </a:r>
          </a:p>
        </p:txBody>
      </p:sp>
      <p:pic>
        <p:nvPicPr>
          <p:cNvPr id="9219" name="3 - Θέση περιεχομένου" descr="Figure 5.jpg"/>
          <p:cNvPicPr>
            <a:picLocks noGrp="1" noChangeAspect="1"/>
          </p:cNvPicPr>
          <p:nvPr>
            <p:ph idx="1"/>
          </p:nvPr>
        </p:nvPicPr>
        <p:blipFill>
          <a:blip r:embed="rId2"/>
          <a:srcRect/>
          <a:stretch>
            <a:fillRect/>
          </a:stretch>
        </p:blipFill>
        <p:spPr>
          <a:xfrm>
            <a:off x="1116013" y="1628775"/>
            <a:ext cx="7488237" cy="5229225"/>
          </a:xfrm>
        </p:spPr>
      </p:pic>
    </p:spTree>
  </p:cSld>
  <p:clrMapOvr>
    <a:masterClrMapping/>
  </p:clrMapOvr>
  <p:transition>
    <p:dissolv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Μερικά ζητήματα </a:t>
            </a:r>
            <a:endParaRPr lang="el-GR" dirty="0"/>
          </a:p>
        </p:txBody>
      </p:sp>
      <p:sp>
        <p:nvSpPr>
          <p:cNvPr id="3" name="2 - Θέση περιεχομένου"/>
          <p:cNvSpPr>
            <a:spLocks noGrp="1"/>
          </p:cNvSpPr>
          <p:nvPr>
            <p:ph idx="1"/>
          </p:nvPr>
        </p:nvSpPr>
        <p:spPr/>
        <p:txBody>
          <a:bodyPr/>
          <a:lstStyle/>
          <a:p>
            <a:r>
              <a:rPr lang="el-GR" dirty="0" smtClean="0"/>
              <a:t>Πυκνή περιγραφή</a:t>
            </a:r>
          </a:p>
          <a:p>
            <a:r>
              <a:rPr lang="el-GR" dirty="0" smtClean="0"/>
              <a:t>Βαθύ παιχνίδι</a:t>
            </a:r>
          </a:p>
          <a:p>
            <a:r>
              <a:rPr lang="el-GR" dirty="0" smtClean="0"/>
              <a:t>Ανάλυση της </a:t>
            </a:r>
            <a:r>
              <a:rPr lang="el-GR" dirty="0" err="1" smtClean="0"/>
              <a:t>μπαλινέζικης</a:t>
            </a:r>
            <a:r>
              <a:rPr lang="el-GR" dirty="0" smtClean="0"/>
              <a:t> κοκορομαχίας</a:t>
            </a:r>
          </a:p>
          <a:p>
            <a:r>
              <a:rPr lang="el-GR" dirty="0" smtClean="0"/>
              <a:t>Τελετουργία </a:t>
            </a:r>
          </a:p>
          <a:p>
            <a:r>
              <a:rPr lang="el-GR" dirty="0" smtClean="0"/>
              <a:t>Πρόσωπο, χρόνος</a:t>
            </a:r>
          </a:p>
          <a:p>
            <a:r>
              <a:rPr lang="el-GR" dirty="0" smtClean="0"/>
              <a:t>Οι πολιτικές του πολιτισμού </a:t>
            </a:r>
            <a:endParaRPr lang="el-GR" dirty="0"/>
          </a:p>
        </p:txBody>
      </p:sp>
    </p:spTree>
  </p:cSld>
  <p:clrMapOvr>
    <a:masterClrMapping/>
  </p:clrMapOvr>
  <p:transition>
    <p:dissolv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428604"/>
            <a:ext cx="8229600" cy="5697559"/>
          </a:xfrm>
        </p:spPr>
        <p:txBody>
          <a:bodyPr/>
          <a:lstStyle/>
          <a:p>
            <a:pPr>
              <a:buNone/>
            </a:pPr>
            <a:r>
              <a:rPr lang="el-GR" dirty="0" smtClean="0"/>
              <a:t>   </a:t>
            </a:r>
            <a:r>
              <a:rPr lang="el-GR" sz="3600" i="1" dirty="0" smtClean="0"/>
              <a:t>Ο άνθρωπος είναι ένα ζώο αιωρούμενο σε έναν ιστό σημασιών που το ίδιο έχει υφάνει, θεωρώ πολιτισμό αυτόν τον ιστό, και κατά συνέπεια την ανάλυσή του όχι μια εμπειρική επιστήμη σε αναζήτηση νόμου, αλλά μια ερμηνευτική επιστήμη σε αναζήτηση νοήματος. Αναζητώ την ερμηνεία αναλύοντας επιφανειακά αινιγματικές κοινωνικές εκφράσεις.</a:t>
            </a:r>
            <a:endParaRPr lang="el-GR" sz="3600" i="1" dirty="0"/>
          </a:p>
        </p:txBody>
      </p:sp>
    </p:spTree>
  </p:cSld>
  <p:clrMapOvr>
    <a:masterClrMapping/>
  </p:clrMapOvr>
  <p:transition>
    <p:dissolv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285720" y="785794"/>
            <a:ext cx="8715436" cy="5340369"/>
          </a:xfrm>
        </p:spPr>
        <p:txBody>
          <a:bodyPr/>
          <a:lstStyle/>
          <a:p>
            <a:pPr>
              <a:buNone/>
            </a:pPr>
            <a:r>
              <a:rPr lang="el-GR" sz="3600" i="1" dirty="0" smtClean="0"/>
              <a:t>    Η άσκηση της εθνογραφίας μοιάζει με την προσπάθεια ανάγνωσης ενός χειρογράφου: ξένου, ξεθωριασμένου, γεμάτου παραλείψεις, ασυναρτησίες, ύποπτες διορθώσεις και μεροληπτικά σχόλια γραμμένου με φευγαλέα παραδείγματα μορφοποιημένης συμπεριφοράς… Αντικείμενο της εθνογραφίας λοιπόν μια </a:t>
            </a:r>
            <a:r>
              <a:rPr lang="el-GR" sz="3600" i="1" dirty="0" err="1" smtClean="0"/>
              <a:t>διαστρωματωμένη</a:t>
            </a:r>
            <a:r>
              <a:rPr lang="el-GR" sz="3600" i="1" dirty="0" smtClean="0"/>
              <a:t> ιεραρχία από σημαίνουσες δομές…</a:t>
            </a:r>
            <a:endParaRPr lang="el-GR" sz="3600" i="1" dirty="0"/>
          </a:p>
        </p:txBody>
      </p:sp>
    </p:spTree>
  </p:cSld>
  <p:clrMapOvr>
    <a:masterClrMapping/>
  </p:clrMapOvr>
  <p:transition>
    <p:dissolv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 Τίτλος"/>
          <p:cNvSpPr>
            <a:spLocks noGrp="1"/>
          </p:cNvSpPr>
          <p:nvPr>
            <p:ph type="title"/>
          </p:nvPr>
        </p:nvSpPr>
        <p:spPr/>
        <p:txBody>
          <a:bodyPr/>
          <a:lstStyle/>
          <a:p>
            <a:r>
              <a:rPr lang="el-GR" smtClean="0"/>
              <a:t>Μοντερνισμός και παγκοσμιοποίηση</a:t>
            </a:r>
          </a:p>
        </p:txBody>
      </p:sp>
      <p:sp>
        <p:nvSpPr>
          <p:cNvPr id="79875" name="2 - Θέση περιεχομένου"/>
          <p:cNvSpPr>
            <a:spLocks noGrp="1"/>
          </p:cNvSpPr>
          <p:nvPr>
            <p:ph idx="1"/>
          </p:nvPr>
        </p:nvSpPr>
        <p:spPr>
          <a:xfrm>
            <a:off x="457200" y="1600200"/>
            <a:ext cx="8229600" cy="5257800"/>
          </a:xfrm>
        </p:spPr>
        <p:txBody>
          <a:bodyPr/>
          <a:lstStyle/>
          <a:p>
            <a:r>
              <a:rPr lang="el-GR" sz="3600" dirty="0" smtClean="0"/>
              <a:t>Εξουσία, δύναμη (έργο του </a:t>
            </a:r>
            <a:r>
              <a:rPr lang="en-US" sz="3600" dirty="0" smtClean="0"/>
              <a:t>M. Foucault)</a:t>
            </a:r>
            <a:endParaRPr lang="el-GR" sz="3600" dirty="0" smtClean="0"/>
          </a:p>
          <a:p>
            <a:r>
              <a:rPr lang="el-GR" sz="3600" dirty="0" smtClean="0"/>
              <a:t>Ριζική αναθεώρηση του πολιτισμού αλλά και της έννοιας της κοινότητας</a:t>
            </a:r>
            <a:endParaRPr lang="en-US" sz="3600" dirty="0" smtClean="0"/>
          </a:p>
          <a:p>
            <a:r>
              <a:rPr lang="el-GR" sz="3600" dirty="0" smtClean="0"/>
              <a:t>Μεγαλύτερη συγκέντρωση της εξουσίας σε τοπικό επίπεδο (πχ. μη-κυβερνητικές οργανώσεις)</a:t>
            </a:r>
          </a:p>
          <a:p>
            <a:r>
              <a:rPr lang="el-GR" sz="3600" dirty="0" smtClean="0"/>
              <a:t>Τα όπλα των αδύναμων , </a:t>
            </a:r>
            <a:r>
              <a:rPr lang="en-US" sz="3600" dirty="0" smtClean="0"/>
              <a:t>James Scott, 1985, </a:t>
            </a:r>
            <a:r>
              <a:rPr lang="en-US" sz="3600" i="1" dirty="0" smtClean="0"/>
              <a:t>Weapons of the Weak</a:t>
            </a:r>
            <a:endParaRPr lang="el-GR" sz="3600" i="1" dirty="0" smtClean="0"/>
          </a:p>
        </p:txBody>
      </p:sp>
    </p:spTree>
  </p:cSld>
  <p:clrMapOvr>
    <a:masterClrMapping/>
  </p:clrMapOvr>
  <p:transition>
    <p:dissolv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214422"/>
          </a:xfrm>
        </p:spPr>
        <p:txBody>
          <a:bodyPr/>
          <a:lstStyle/>
          <a:p>
            <a:r>
              <a:rPr lang="el-GR" sz="4000" dirty="0" smtClean="0"/>
              <a:t>Η σύγκλιση γεωγραφίας και αρχαιολογίας και ανθρωπολογίας</a:t>
            </a:r>
            <a:endParaRPr lang="el-GR" sz="4000" dirty="0"/>
          </a:p>
        </p:txBody>
      </p:sp>
      <p:sp>
        <p:nvSpPr>
          <p:cNvPr id="3" name="2 - Θέση περιεχομένου"/>
          <p:cNvSpPr>
            <a:spLocks noGrp="1"/>
          </p:cNvSpPr>
          <p:nvPr>
            <p:ph idx="1"/>
          </p:nvPr>
        </p:nvSpPr>
        <p:spPr>
          <a:xfrm>
            <a:off x="0" y="1214422"/>
            <a:ext cx="9144000" cy="4911741"/>
          </a:xfrm>
        </p:spPr>
        <p:txBody>
          <a:bodyPr/>
          <a:lstStyle/>
          <a:p>
            <a:pPr algn="just">
              <a:buNone/>
            </a:pPr>
            <a:r>
              <a:rPr lang="el-GR" sz="2800" dirty="0" smtClean="0"/>
              <a:t>    Ο χώρος</a:t>
            </a:r>
            <a:r>
              <a:rPr lang="en-US" sz="2800" dirty="0" smtClean="0"/>
              <a:t>, </a:t>
            </a:r>
            <a:r>
              <a:rPr lang="el-GR" sz="2800" dirty="0" smtClean="0"/>
              <a:t>ο τόπος και το τοπίο προσδίδουν υλική διάσταση στις ταυτότητες. Μετά τη δεκαετία του 1970 παρατηρείται μια σύγκλιση των άνωθεν επιστημών. Η σύγκλιση οδήγησε στη </a:t>
            </a:r>
            <a:r>
              <a:rPr lang="el-GR" sz="2800" u="sng" dirty="0" smtClean="0"/>
              <a:t>«χωρική στροφή»</a:t>
            </a:r>
            <a:r>
              <a:rPr lang="el-GR" sz="2800" dirty="0" smtClean="0"/>
              <a:t> στα τέλη του 1980 και μια </a:t>
            </a:r>
            <a:r>
              <a:rPr lang="el-GR" sz="2800" u="sng" dirty="0" smtClean="0"/>
              <a:t>ανανεωμένη ανθρωπογεωγραφία.</a:t>
            </a:r>
            <a:r>
              <a:rPr lang="el-GR" sz="2800" dirty="0" smtClean="0"/>
              <a:t> Ο χώρος δεν είναι αφηρημένος αλλά εξανθρωπισμένος, </a:t>
            </a:r>
            <a:r>
              <a:rPr lang="el-GR" sz="2800" dirty="0" err="1" smtClean="0"/>
              <a:t>νοηματοδοτημένος</a:t>
            </a:r>
            <a:r>
              <a:rPr lang="el-GR" sz="2800" dirty="0" smtClean="0"/>
              <a:t> και άρα εμπλεκόμενος στις ανθρώπινες υποθέσεις και δράσεις (εμπρόθετες). Ο χώρος τελικά είναι κοινωνικό προϊόν που παράγεται και μεταβάλλεται μέσα από την εμπρόθετη δράση ατόμων κα ομάδων. </a:t>
            </a:r>
            <a:r>
              <a:rPr lang="el-GR" sz="2800" u="sng" dirty="0" smtClean="0"/>
              <a:t>Έμφαση στο </a:t>
            </a:r>
            <a:r>
              <a:rPr lang="el-GR" sz="2800" u="sng" dirty="0" err="1" smtClean="0"/>
              <a:t>γνωσιακό</a:t>
            </a:r>
            <a:r>
              <a:rPr lang="el-GR" sz="2800" u="sng" dirty="0" smtClean="0"/>
              <a:t>, το υλικό και συγκινησιακό</a:t>
            </a:r>
            <a:r>
              <a:rPr lang="el-GR" sz="2800" dirty="0" smtClean="0"/>
              <a:t> (</a:t>
            </a:r>
            <a:r>
              <a:rPr lang="en-US" sz="2800" dirty="0" smtClean="0"/>
              <a:t>Christopher Tilley)</a:t>
            </a:r>
            <a:r>
              <a:rPr lang="el-GR" sz="2800" dirty="0" smtClean="0"/>
              <a:t> καθώς και στις </a:t>
            </a:r>
            <a:r>
              <a:rPr lang="el-GR" sz="2800" u="sng" dirty="0" smtClean="0"/>
              <a:t>έννοιες του μετασχηματισμού, της μεταβολής. </a:t>
            </a:r>
            <a:endParaRPr lang="el-GR" sz="2800" u="sng" dirty="0"/>
          </a:p>
        </p:txBody>
      </p:sp>
    </p:spTree>
  </p:cSld>
  <p:clrMapOvr>
    <a:masterClrMapping/>
  </p:clrMapOvr>
  <p:transition>
    <p:dissolv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μελέτη της χωρικής εμπειρίας</a:t>
            </a:r>
            <a:endParaRPr lang="el-GR" dirty="0"/>
          </a:p>
        </p:txBody>
      </p:sp>
      <p:sp>
        <p:nvSpPr>
          <p:cNvPr id="3" name="2 - Θέση περιεχομένου"/>
          <p:cNvSpPr>
            <a:spLocks noGrp="1"/>
          </p:cNvSpPr>
          <p:nvPr>
            <p:ph idx="1"/>
          </p:nvPr>
        </p:nvSpPr>
        <p:spPr/>
        <p:txBody>
          <a:bodyPr/>
          <a:lstStyle/>
          <a:p>
            <a:pPr fontAlgn="auto">
              <a:spcAft>
                <a:spcPts val="0"/>
              </a:spcAft>
              <a:buFont typeface="Arial" pitchFamily="34" charset="0"/>
              <a:buChar char="•"/>
              <a:defRPr/>
            </a:pPr>
            <a:r>
              <a:rPr lang="el-GR" u="sng" dirty="0" smtClean="0"/>
              <a:t>Φαινομενολογικές προσεγγίσεις</a:t>
            </a:r>
            <a:r>
              <a:rPr lang="el-GR" dirty="0" smtClean="0"/>
              <a:t> (δεν υπάρχει διάσταση ανάμεσα στο αντικειμενικό και στο υποκειμενικό)</a:t>
            </a:r>
          </a:p>
          <a:p>
            <a:pPr fontAlgn="auto">
              <a:spcAft>
                <a:spcPts val="0"/>
              </a:spcAft>
              <a:buFont typeface="Arial" pitchFamily="34" charset="0"/>
              <a:buChar char="•"/>
              <a:defRPr/>
            </a:pPr>
            <a:r>
              <a:rPr lang="el-GR" dirty="0" smtClean="0"/>
              <a:t>Έμφαση στη </a:t>
            </a:r>
            <a:r>
              <a:rPr lang="el-GR" u="sng" dirty="0" smtClean="0"/>
              <a:t>μελέτη των αισθήσεων</a:t>
            </a:r>
            <a:r>
              <a:rPr lang="el-GR" dirty="0" smtClean="0"/>
              <a:t> (όρασης, αφής, ακοής) αλλά και στη σύνδεση </a:t>
            </a:r>
            <a:r>
              <a:rPr lang="el-GR" dirty="0" err="1" smtClean="0"/>
              <a:t>σωματικότητας</a:t>
            </a:r>
            <a:r>
              <a:rPr lang="el-GR" dirty="0" smtClean="0"/>
              <a:t> και κίνησης με την ενθύμηση και την προσωπική βίωση (η πρόσφατη επιστημολογική στροφή στην </a:t>
            </a:r>
            <a:r>
              <a:rPr lang="el-GR" u="sng" dirty="0" smtClean="0"/>
              <a:t>συν-κίνηση και το συναίσθημα, </a:t>
            </a:r>
            <a:r>
              <a:rPr lang="en-US" dirty="0" smtClean="0"/>
              <a:t>affect/affectivity, </a:t>
            </a:r>
            <a:r>
              <a:rPr lang="el-GR" dirty="0" smtClean="0"/>
              <a:t>καθώς και τη </a:t>
            </a:r>
            <a:r>
              <a:rPr lang="el-GR" u="sng" dirty="0" smtClean="0"/>
              <a:t>συναισθησία</a:t>
            </a:r>
            <a:r>
              <a:rPr lang="en-US" dirty="0" smtClean="0"/>
              <a:t>)</a:t>
            </a:r>
            <a:r>
              <a:rPr lang="el-GR" dirty="0" smtClean="0"/>
              <a:t>  </a:t>
            </a:r>
          </a:p>
          <a:p>
            <a:endParaRPr lang="el-GR" dirty="0"/>
          </a:p>
        </p:txBody>
      </p:sp>
    </p:spTree>
  </p:cSld>
  <p:clrMapOvr>
    <a:masterClrMapping/>
  </p:clrMapOvr>
  <p:transition>
    <p:dissolv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a:t>
            </a:r>
            <a:r>
              <a:rPr lang="el-GR" dirty="0" err="1" smtClean="0"/>
              <a:t>Αβορίγινες</a:t>
            </a:r>
            <a:r>
              <a:rPr lang="el-GR" dirty="0" smtClean="0"/>
              <a:t>, ο αυτόχθων πληθυσμός της Αυστραλίας</a:t>
            </a:r>
            <a:endParaRPr lang="el-GR" dirty="0"/>
          </a:p>
        </p:txBody>
      </p:sp>
      <p:sp>
        <p:nvSpPr>
          <p:cNvPr id="3" name="2 - Θέση περιεχομένου"/>
          <p:cNvSpPr>
            <a:spLocks noGrp="1"/>
          </p:cNvSpPr>
          <p:nvPr>
            <p:ph idx="1"/>
          </p:nvPr>
        </p:nvSpPr>
        <p:spPr/>
        <p:txBody>
          <a:bodyPr/>
          <a:lstStyle/>
          <a:p>
            <a:pPr fontAlgn="auto">
              <a:spcAft>
                <a:spcPts val="0"/>
              </a:spcAft>
              <a:buFont typeface="Arial" pitchFamily="34" charset="0"/>
              <a:buChar char="•"/>
              <a:defRPr/>
            </a:pPr>
            <a:r>
              <a:rPr lang="el-GR" dirty="0" smtClean="0"/>
              <a:t>Οι ιθαγενείς αντιλήψεις </a:t>
            </a:r>
            <a:r>
              <a:rPr lang="el-GR" u="sng" dirty="0" smtClean="0"/>
              <a:t>(</a:t>
            </a:r>
            <a:r>
              <a:rPr lang="el-GR" u="sng" dirty="0" err="1" smtClean="0"/>
              <a:t>ονειροχρόνος</a:t>
            </a:r>
            <a:r>
              <a:rPr lang="el-GR" u="sng" dirty="0" smtClean="0"/>
              <a:t>, </a:t>
            </a:r>
            <a:r>
              <a:rPr lang="en-US" u="sng" dirty="0" smtClean="0"/>
              <a:t>dreamtime)</a:t>
            </a:r>
            <a:r>
              <a:rPr lang="el-GR" dirty="0" smtClean="0"/>
              <a:t> για τη λατρεία που επικράτησαν –παρά τη σφοδρή επίθεση που δέχτηκαν από τον χριστιανισμό- δίνουν ιδιαίτερη σημασία στην παρουσία των προγόνων. </a:t>
            </a:r>
          </a:p>
          <a:p>
            <a:pPr fontAlgn="auto">
              <a:spcAft>
                <a:spcPts val="0"/>
              </a:spcAft>
              <a:buFont typeface="Arial" pitchFamily="34" charset="0"/>
              <a:buChar char="•"/>
              <a:defRPr/>
            </a:pPr>
            <a:r>
              <a:rPr lang="el-GR" dirty="0" smtClean="0"/>
              <a:t>Οι πρόγονοι υπάρχουν παντού, κυρίως μέσα στη φύση και έχουν αφήσει τα χνάρια τους δε βράχους, μονοπάτια, νερόλακκους κτλ. Δεν έχουν πεθάνει αλλά ζουν και </a:t>
            </a:r>
            <a:r>
              <a:rPr lang="el-GR" dirty="0" err="1" smtClean="0"/>
              <a:t>διαντιδρούν</a:t>
            </a:r>
            <a:r>
              <a:rPr lang="el-GR" dirty="0" smtClean="0"/>
              <a:t> με τους ανθρώπους μέσα από σημεία της φύσης</a:t>
            </a:r>
          </a:p>
          <a:p>
            <a:endParaRPr lang="el-GR" dirty="0"/>
          </a:p>
        </p:txBody>
      </p:sp>
    </p:spTree>
  </p:cSld>
  <p:clrMapOvr>
    <a:masterClrMapping/>
  </p:clrMapOvr>
  <p:transition>
    <p:dissolv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2" descr="C:\Users\BALIA\Contacts\Pictures\ΑΒΟΡΙΓΙΝΕΣ\page_8.jpg"/>
          <p:cNvPicPr>
            <a:picLocks noGrp="1" noChangeAspect="1" noChangeArrowheads="1"/>
          </p:cNvPicPr>
          <p:nvPr>
            <p:ph idx="1"/>
          </p:nvPr>
        </p:nvPicPr>
        <p:blipFill>
          <a:blip r:embed="rId2"/>
          <a:srcRect/>
          <a:stretch>
            <a:fillRect/>
          </a:stretch>
        </p:blipFill>
        <p:spPr>
          <a:xfrm>
            <a:off x="500034" y="357166"/>
            <a:ext cx="8215370" cy="5715040"/>
          </a:xfrm>
        </p:spPr>
      </p:pic>
    </p:spTree>
  </p:cSld>
  <p:clrMapOvr>
    <a:masterClrMapping/>
  </p:clrMapOvr>
  <p:transition>
    <p:dissolv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2" descr="C:\Users\BALIA\Contacts\Pictures\ΑΒΟΡΙΓΙΝΕΣ\8664A818F21738A9B038FD39D204766B.jpg"/>
          <p:cNvPicPr>
            <a:picLocks noGrp="1" noChangeAspect="1" noChangeArrowheads="1"/>
          </p:cNvPicPr>
          <p:nvPr>
            <p:ph idx="1"/>
          </p:nvPr>
        </p:nvPicPr>
        <p:blipFill>
          <a:blip r:embed="rId2"/>
          <a:srcRect/>
          <a:stretch>
            <a:fillRect/>
          </a:stretch>
        </p:blipFill>
        <p:spPr>
          <a:xfrm>
            <a:off x="642910" y="285728"/>
            <a:ext cx="8143932" cy="5520553"/>
          </a:xfrm>
        </p:spPr>
      </p:pic>
    </p:spTree>
  </p:cSld>
  <p:clrMapOvr>
    <a:masterClrMapping/>
  </p:clrMapOvr>
  <p:transition>
    <p:dissolv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2" descr="C:\Users\BALIA\Contacts\Pictures\ΑΒΟΡΙΓΙΝΕΣ\GW478H352.jpg"/>
          <p:cNvPicPr>
            <a:picLocks noGrp="1" noChangeAspect="1" noChangeArrowheads="1"/>
          </p:cNvPicPr>
          <p:nvPr>
            <p:ph idx="1"/>
          </p:nvPr>
        </p:nvPicPr>
        <p:blipFill>
          <a:blip r:embed="rId2"/>
          <a:srcRect/>
          <a:stretch>
            <a:fillRect/>
          </a:stretch>
        </p:blipFill>
        <p:spPr>
          <a:xfrm>
            <a:off x="500034" y="642918"/>
            <a:ext cx="8215370" cy="5286412"/>
          </a:xfrm>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955</TotalTime>
  <Words>4919</Words>
  <Application>Microsoft Office PowerPoint</Application>
  <PresentationFormat>Προβολή στην οθόνη (4:3)</PresentationFormat>
  <Paragraphs>270</Paragraphs>
  <Slides>109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109</vt:i4>
      </vt:variant>
    </vt:vector>
  </HeadingPairs>
  <TitlesOfParts>
    <vt:vector size="110" baseType="lpstr">
      <vt:lpstr>Θέμα του Office</vt:lpstr>
      <vt:lpstr>F. BOAS</vt:lpstr>
      <vt:lpstr>Διαφάνεια 2</vt:lpstr>
      <vt:lpstr>Διαφάνεια 3</vt:lpstr>
      <vt:lpstr>Διαφάνεια 4</vt:lpstr>
      <vt:lpstr>Ένα βιβλίο αιρετικό για την εποχή του…</vt:lpstr>
      <vt:lpstr>Διαφάνεια 6</vt:lpstr>
      <vt:lpstr>Διαφάνεια 7</vt:lpstr>
      <vt:lpstr>Ο Boas και η συλλογή τεχνουργημάτων</vt:lpstr>
      <vt:lpstr>Αναπαριστώντας έναν ινδιάνικο χορό…</vt:lpstr>
      <vt:lpstr>Διαφάνεια 10</vt:lpstr>
      <vt:lpstr>Kwakiutl, τελετουργικό potlatch “Καταστροφή και κύρος…» </vt:lpstr>
      <vt:lpstr>Ο B. Malinowski:  Σαν τη μύγα μες στο γάλα…</vt:lpstr>
      <vt:lpstr>A, αυτά τα περιδέραια τα αποκτήσατε μέσω KULA???</vt:lpstr>
      <vt:lpstr>Περιδέραια και βραχόλια</vt:lpstr>
      <vt:lpstr>Διαφάνεια 15</vt:lpstr>
      <vt:lpstr>Εντατική επιτόπια έρευνα &amp; συγχρονικό παρόν</vt:lpstr>
      <vt:lpstr>Η σχολή του λειτουργισμού (functionalism)</vt:lpstr>
      <vt:lpstr>Ο M. Mauss </vt:lpstr>
      <vt:lpstr>Μορφές και λειτουργίες της ανταλλαγής</vt:lpstr>
      <vt:lpstr>Διαφάνεια 20</vt:lpstr>
      <vt:lpstr>Τρόποι άσκησης της αποικιακής διοίκησης</vt:lpstr>
      <vt:lpstr>1930-1940:  Από τη λειτουργία στη δομή. Δομολειτουργιστικό μοντέλο: φανερές και αφανείς λειτουργίες</vt:lpstr>
      <vt:lpstr>Διαφάνεια 23</vt:lpstr>
      <vt:lpstr>Yes Sir!!!</vt:lpstr>
      <vt:lpstr>Λογική… Μαγεία στους Azande</vt:lpstr>
      <vt:lpstr>Και πώς μπορούν να είναι σίγουροι;</vt:lpstr>
      <vt:lpstr>Τι εξηγεί η μαγεία στους Azande; </vt:lpstr>
      <vt:lpstr>Δομολειτουργισμός</vt:lpstr>
      <vt:lpstr>Μετά το 1950: το τέλος της αποικιοκρατίας </vt:lpstr>
      <vt:lpstr>Μεταπολεμικές εξελίξεις στην ανθρωπολογία</vt:lpstr>
      <vt:lpstr>ΜΕΤΑΠΟΛΕΜΙΚΑ…  Β Παγκόσμιος Πόλεμος:  Κρίση της ευρωπαϊκής συνείδησης και κλονισμός της πίστης σε μια δυτική ανωτερότητα και στην έννοια του «πολιτισμένου δυτικού» </vt:lpstr>
      <vt:lpstr>Ο εθνολόγος που άλλαξε την πορεία της επιστήμης μεταπολεμικά!</vt:lpstr>
      <vt:lpstr>Νέος, εθνολόγος δίπλα στις όχθες του Αμαζονίου</vt:lpstr>
      <vt:lpstr>«Βάρβαρος είναι όποιος πιστεύει στη βαρβαρότητα»</vt:lpstr>
      <vt:lpstr>Το σώμα ήταν για τον L. Strauss το δεύτερο δέρμα </vt:lpstr>
      <vt:lpstr>Υπέρμαχος της ενότητας της ανθρωπότητας…</vt:lpstr>
      <vt:lpstr>Συνοψίζοντας τους άξονες του έργου του, L. Strauss</vt:lpstr>
      <vt:lpstr>Levi Strauss, 1962, Άγρια Σκέψη</vt:lpstr>
      <vt:lpstr>Στους Ναμπικουάρα του Αμαζονίου (Θλιβεροί Τροπικοί, 1955)</vt:lpstr>
      <vt:lpstr>Γραφής συνέχεια…</vt:lpstr>
      <vt:lpstr>Διαφάνεια 41</vt:lpstr>
      <vt:lpstr>Διαφάνεια 42</vt:lpstr>
      <vt:lpstr>Η ανθρωπολογία και τα προβλήματα του σύγχρονου κόσμου, 2011</vt:lpstr>
      <vt:lpstr>Διαφάνεια 44</vt:lpstr>
      <vt:lpstr>Arnold Van Gennep, 1909,  Rites de passage</vt:lpstr>
      <vt:lpstr>Άλλο σημαντικό έργο</vt:lpstr>
      <vt:lpstr>Απόσπασμα από το Καθαρότητα και Κίνδυνος</vt:lpstr>
      <vt:lpstr>Και παρακάτω…</vt:lpstr>
      <vt:lpstr>Ταξινομικές ανωμαλίες…</vt:lpstr>
      <vt:lpstr>Διαφάνεια 50</vt:lpstr>
      <vt:lpstr>Διαφάνεια 51</vt:lpstr>
      <vt:lpstr>Διαφάνεια 52</vt:lpstr>
      <vt:lpstr>Διαφάνεια 53</vt:lpstr>
      <vt:lpstr>H περίπτωση του V. Turner  Έργα του: The Forest of symbols, 1967 &amp; The Ritual process, 1969</vt:lpstr>
      <vt:lpstr>Το γαλακτόδεντρο στους Ndembu</vt:lpstr>
      <vt:lpstr>Διαφάνεια 56</vt:lpstr>
      <vt:lpstr>Διαφάνεια 57</vt:lpstr>
      <vt:lpstr>Δεκ. 1960-70: αριστερό/φιλειρηνικό διεθνές αίσθημα</vt:lpstr>
      <vt:lpstr>Ο Μάης του 1968 στη Γαλλία</vt:lpstr>
      <vt:lpstr>Το ρεύμα του δομο-μαρξισμού</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Ο ρόλος του ανθρωπολόγου;</vt:lpstr>
      <vt:lpstr>Σύγκρουση, παροδική εκτροπή και εκτόνωση κρίσεων</vt:lpstr>
      <vt:lpstr>Διαφάνεια 71</vt:lpstr>
      <vt:lpstr>Διαφάνεια 72</vt:lpstr>
      <vt:lpstr>Αφρικανικά τελετουργικά επαναστατικού χαρακτήρα</vt:lpstr>
      <vt:lpstr>«Η Μέρα της Μπάμπως ή Γυναικοκρατία: Παραλλαγές μιας γυναικείας γιορτής»,  Α. Μπακαλάκη, 1984</vt:lpstr>
      <vt:lpstr>Διαφάνεια 75</vt:lpstr>
      <vt:lpstr>Διαφάνεια 76</vt:lpstr>
      <vt:lpstr>Διαφάνεια 77</vt:lpstr>
      <vt:lpstr>Διαφάνεια 78</vt:lpstr>
      <vt:lpstr>Και οι άλλοι έχουν τις ιστορίες τους…</vt:lpstr>
      <vt:lpstr>Διαφάνεια 80</vt:lpstr>
      <vt:lpstr>Γλυκύτητα και δύναμη</vt:lpstr>
      <vt:lpstr>Διαφάνεια 82</vt:lpstr>
      <vt:lpstr>Η πολιτισμική κριτική και  η ανθρωπολογία σε κρίση  (1980-90)</vt:lpstr>
      <vt:lpstr>Clifford Geertz, [1973],2003,  Η ερμηνεία των πολιτισμών</vt:lpstr>
      <vt:lpstr>Διαφάνεια 85</vt:lpstr>
      <vt:lpstr>Διαφάνεια 86</vt:lpstr>
      <vt:lpstr>Διαφάνεια 87</vt:lpstr>
      <vt:lpstr>Διαφάνεια 88</vt:lpstr>
      <vt:lpstr>Διαφάνεια 89</vt:lpstr>
      <vt:lpstr>Μερικά ζητήματα </vt:lpstr>
      <vt:lpstr>Διαφάνεια 91</vt:lpstr>
      <vt:lpstr>Διαφάνεια 92</vt:lpstr>
      <vt:lpstr>Μοντερνισμός και παγκοσμιοποίηση</vt:lpstr>
      <vt:lpstr>Η σύγκλιση γεωγραφίας και αρχαιολογίας και ανθρωπολογίας</vt:lpstr>
      <vt:lpstr>Η μελέτη της χωρικής εμπειρίας</vt:lpstr>
      <vt:lpstr>Οι Αβορίγινες, ο αυτόχθων πληθυσμός της Αυστραλίας</vt:lpstr>
      <vt:lpstr>Διαφάνεια 97</vt:lpstr>
      <vt:lpstr>Διαφάνεια 98</vt:lpstr>
      <vt:lpstr>Διαφάνεια 99</vt:lpstr>
      <vt:lpstr>Διαφάνεια 100</vt:lpstr>
      <vt:lpstr>Ας μην ξεχνιόμαστε…</vt:lpstr>
      <vt:lpstr>Αποικιοκρατία, δουλεία, βίαιη μετακίνηση πληθυσμών…</vt:lpstr>
      <vt:lpstr>Διαφάνεια 103</vt:lpstr>
      <vt:lpstr>Διαφάνεια 104</vt:lpstr>
      <vt:lpstr>Διαφάνεια 105</vt:lpstr>
      <vt:lpstr>Επικράτηση της ρέγκε από τα τέλη του 1960…</vt:lpstr>
      <vt:lpstr>Ένας ζωντανός μύθος</vt:lpstr>
      <vt:lpstr>Διαφάνεια 108</vt:lpstr>
      <vt:lpstr>Διαφάνεια 109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ΕΠΙΡΡΟΕΣ</dc:title>
  <dc:creator>BALIA</dc:creator>
  <cp:lastModifiedBy>Χρήστης</cp:lastModifiedBy>
  <cp:revision>128</cp:revision>
  <dcterms:created xsi:type="dcterms:W3CDTF">2014-11-30T14:42:51Z</dcterms:created>
  <dcterms:modified xsi:type="dcterms:W3CDTF">2020-11-26T06:26:08Z</dcterms:modified>
</cp:coreProperties>
</file>