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9" r:id="rId3"/>
    <p:sldId id="261" r:id="rId4"/>
    <p:sldId id="280" r:id="rId5"/>
    <p:sldId id="281" r:id="rId6"/>
    <p:sldId id="285" r:id="rId7"/>
    <p:sldId id="287" r:id="rId8"/>
    <p:sldId id="288" r:id="rId9"/>
    <p:sldId id="289" r:id="rId10"/>
    <p:sldId id="286" r:id="rId11"/>
    <p:sldId id="290" r:id="rId12"/>
    <p:sldId id="291" r:id="rId13"/>
    <p:sldId id="292" r:id="rId14"/>
    <p:sldId id="293" r:id="rId15"/>
    <p:sldId id="294" r:id="rId16"/>
    <p:sldId id="295" r:id="rId17"/>
    <p:sldId id="283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7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3012A-99D2-4F29-9CBB-9F2A816E49E4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BB808-09D6-49F8-B756-93B43FE2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5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A22674-7B40-4AF1-AE97-4F1D50238E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F9CBF3-925B-405B-94A7-AE16B7436258}" type="slidenum">
              <a:rPr lang="el-GR" altLang="en-US"/>
              <a:pPr>
                <a:spcBef>
                  <a:spcPct val="0"/>
                </a:spcBef>
              </a:pPr>
              <a:t>2</a:t>
            </a:fld>
            <a:endParaRPr lang="el-GR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0BDC8D0-40DE-4719-A52D-F9BEA5C0EC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952FC0F-7AAF-47DC-93DE-1F5E23992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GB" altLang="en-US" sz="9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F1E2766C-B205-4194-8D21-AE7DFAB34A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3BF26C-32EC-43CC-B9DA-052B747327FF}" type="slidenum">
              <a:rPr lang="el-GR" altLang="en-US"/>
              <a:pPr>
                <a:spcBef>
                  <a:spcPct val="0"/>
                </a:spcBef>
              </a:pPr>
              <a:t>11</a:t>
            </a:fld>
            <a:endParaRPr lang="el-GR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0FAED7B-033F-4170-ABCF-5742A0BE59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5E659DF5-28AC-403D-8AA2-4B99F76B10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D336B382-7A74-473C-B1E0-651F7DCAF7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E78C7C-DE89-4A0F-A678-4E15AF86DA75}" type="slidenum">
              <a:rPr lang="el-GR" altLang="en-US"/>
              <a:pPr>
                <a:spcBef>
                  <a:spcPct val="0"/>
                </a:spcBef>
              </a:pPr>
              <a:t>12</a:t>
            </a:fld>
            <a:endParaRPr lang="el-GR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DDC5501-67CC-4435-AA52-9DE7BD6BD3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F41396C-5ABB-4328-A3CB-27C21AF18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378E0D5D-D0E9-49DB-8A4B-A4DB8B45C9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0DC809-48E1-405C-9907-73977A80350B}" type="slidenum">
              <a:rPr lang="el-GR" altLang="en-US"/>
              <a:pPr>
                <a:spcBef>
                  <a:spcPct val="0"/>
                </a:spcBef>
              </a:pPr>
              <a:t>13</a:t>
            </a:fld>
            <a:endParaRPr lang="el-GR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52529CFD-635D-44E5-B84F-8649477571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4702BB8-0B77-4185-8CCC-CB33D5BFE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E4D3472C-9B29-4DD0-8BC7-61FB7835DE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C89BD8-47C9-421A-9984-E7265E955340}" type="slidenum">
              <a:rPr lang="el-GR" altLang="en-US"/>
              <a:pPr>
                <a:spcBef>
                  <a:spcPct val="0"/>
                </a:spcBef>
              </a:pPr>
              <a:t>14</a:t>
            </a:fld>
            <a:endParaRPr lang="el-GR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6458ABE8-6843-41EA-8597-016A0B6A2B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9A6E7BC-EC9B-4059-BA9B-260C2D8AFB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C1F9778C-A24F-4916-840F-342646EDBC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D40598-3A12-47BB-B4E7-A1450E4D9483}" type="slidenum">
              <a:rPr lang="el-GR" altLang="en-US"/>
              <a:pPr>
                <a:spcBef>
                  <a:spcPct val="0"/>
                </a:spcBef>
              </a:pPr>
              <a:t>15</a:t>
            </a:fld>
            <a:endParaRPr lang="el-GR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A361269-CFE5-436F-BA01-86F4C48BD7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72777B82-260E-4CFE-BF6F-2CD79A791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8255772A-9619-416E-BBF5-BBE1269E4A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621299-ECB0-4BC2-83E6-29E5EADD41FB}" type="slidenum">
              <a:rPr lang="el-GR" altLang="en-US"/>
              <a:pPr>
                <a:spcBef>
                  <a:spcPct val="0"/>
                </a:spcBef>
              </a:pPr>
              <a:t>16</a:t>
            </a:fld>
            <a:endParaRPr lang="el-GR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7F51480-055B-49A9-9328-924E4721E7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823652B0-3ECD-4C4E-AB70-8E6AC3C95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823FF485-8CBE-4E80-A3CE-4C9BAFABD1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4D7BA6-841E-4BE0-9B65-D158AB774079}" type="slidenum">
              <a:rPr lang="el-GR" altLang="en-US"/>
              <a:pPr>
                <a:spcBef>
                  <a:spcPct val="0"/>
                </a:spcBef>
              </a:pPr>
              <a:t>17</a:t>
            </a:fld>
            <a:endParaRPr lang="el-GR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316E7E5B-9140-43E8-A4F2-D6AFE040D0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EB966041-3083-45A9-A04A-ADC5B816F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FEC04939-5815-4EB3-9D4C-312715BF16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97EC89-D960-42EE-867F-0AB45A63BF52}" type="slidenum">
              <a:rPr lang="el-GR" altLang="en-US"/>
              <a:pPr>
                <a:spcBef>
                  <a:spcPct val="0"/>
                </a:spcBef>
              </a:pPr>
              <a:t>18</a:t>
            </a:fld>
            <a:endParaRPr lang="el-GR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013A48D5-94E3-4359-B908-C3433449B3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AC8A0901-0B18-4B8F-BC8A-A0F0BA74A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F68A905-AC6B-44C8-8ED0-F7FB5B9A1F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F4E368-3D1F-4C13-BCA6-6BEBF124385C}" type="slidenum">
              <a:rPr lang="el-GR" altLang="en-US"/>
              <a:pPr>
                <a:spcBef>
                  <a:spcPct val="0"/>
                </a:spcBef>
              </a:pPr>
              <a:t>3</a:t>
            </a:fld>
            <a:endParaRPr lang="el-GR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3379122-FDAE-402C-B614-E7D856D45F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68C0FF7-2C46-4346-8177-80A4E84D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6BFB0B1-77C1-4738-8CC6-9156EE8318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0648AE-2228-4DDD-93CE-7131FF1B77DD}" type="slidenum">
              <a:rPr lang="el-GR" altLang="en-US"/>
              <a:pPr>
                <a:spcBef>
                  <a:spcPct val="0"/>
                </a:spcBef>
              </a:pPr>
              <a:t>4</a:t>
            </a:fld>
            <a:endParaRPr lang="el-GR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FA7AE4ED-A329-48E4-8C5F-B86E24FB77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F2A2EAF0-E7E2-4BDB-8023-FF8F08B715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1F9DC0F-0398-4840-8BF4-569F4EF42E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392179-3812-4E63-9BB3-E5E5382D029F}" type="slidenum">
              <a:rPr lang="el-GR" altLang="en-US"/>
              <a:pPr>
                <a:spcBef>
                  <a:spcPct val="0"/>
                </a:spcBef>
              </a:pPr>
              <a:t>5</a:t>
            </a:fld>
            <a:endParaRPr lang="el-GR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56B9860-F790-4973-8791-7029FA7C59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DE598C5E-55A8-43A5-B07B-16B137C7B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37CC0007-227D-4E87-A2DA-77CF513285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80ED8C-5F6C-47DD-8E33-BEF35831D3AD}" type="slidenum">
              <a:rPr lang="el-GR" altLang="en-US"/>
              <a:pPr>
                <a:spcBef>
                  <a:spcPct val="0"/>
                </a:spcBef>
              </a:pPr>
              <a:t>6</a:t>
            </a:fld>
            <a:endParaRPr lang="el-GR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46586CD-807F-4C96-987C-884D9269E8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8A43EE8D-FDD3-4B67-A538-67D3BE9E89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6D0795DC-23E1-4C0A-99D8-241319E97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B40344-383D-42D0-994E-B35389416E11}" type="slidenum">
              <a:rPr lang="el-GR" altLang="en-US"/>
              <a:pPr>
                <a:spcBef>
                  <a:spcPct val="0"/>
                </a:spcBef>
              </a:pPr>
              <a:t>7</a:t>
            </a:fld>
            <a:endParaRPr lang="el-GR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ECAFC3F-EE85-4567-A689-599123E146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97C73E71-EBA4-4C39-92D6-0388CD082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6B8325A-B7B6-4AFC-80FD-23A0FF9A1B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0B5760-9FAA-4745-9BB2-FDA6FA2045D8}" type="slidenum">
              <a:rPr lang="el-GR" altLang="en-US"/>
              <a:pPr>
                <a:spcBef>
                  <a:spcPct val="0"/>
                </a:spcBef>
              </a:pPr>
              <a:t>8</a:t>
            </a:fld>
            <a:endParaRPr lang="el-GR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F4E53D7-6AD8-4326-AD1A-90A912AD40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64E7B90-BD42-4DC8-9AC2-5BFEB8E906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CE967D6D-54EF-43C9-B44B-ED67E3B2A5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69FF66-7A0C-450D-B4F3-70C58EF1818B}" type="slidenum">
              <a:rPr lang="el-GR" altLang="en-US"/>
              <a:pPr>
                <a:spcBef>
                  <a:spcPct val="0"/>
                </a:spcBef>
              </a:pPr>
              <a:t>9</a:t>
            </a:fld>
            <a:endParaRPr lang="el-GR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DE28329-10FB-4874-803C-D5D3FB520C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A0EBBB2-F778-4D05-8211-5D7E4FD29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7A9F8509-E2BE-4278-A2A0-5EF0829977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0B8AB3-9478-4015-A6DD-637DA407B749}" type="slidenum">
              <a:rPr lang="el-GR" altLang="en-US"/>
              <a:pPr>
                <a:spcBef>
                  <a:spcPct val="0"/>
                </a:spcBef>
              </a:pPr>
              <a:t>10</a:t>
            </a:fld>
            <a:endParaRPr lang="el-GR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77275B3-0CE9-49C7-BCB3-E9FD53DD647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8F0F1C51-361C-41F3-808E-4CF2D0D09A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130000"/>
              </a:lnSpc>
            </a:pPr>
            <a:endParaRPr lang="en-US" altLang="en-US" sz="8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1BB37F-870F-4021-8544-C77058FF7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ECB9DF1-5CDB-4B6A-A019-682613B78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3F82E87-FE77-47DE-AC4A-F5B1F679C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B52AA6C-AA51-4578-B847-190FFA50D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AC90C5-2AED-4FA4-9606-BA987DFE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061F27-9909-42EF-BB26-6B8544D19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3A724B0-61AD-4715-8A52-6054B3518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C4324D2-7240-4642-AE9D-16A0A978E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46EECE9-F528-4BF2-BA3C-D1ACFBE56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831CC3-2831-46BF-A008-073046B4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6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4F4888B-31DD-4C96-AD02-1FF68B8B1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1CF4AD8-DE79-4F68-A2B8-794AF3188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B3E8BCF-4C0F-457D-8C56-415AF5C7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7A31E2-AFE6-4B50-B667-01EEB54C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97DD10-CD46-467E-ABD0-27746870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17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E7EACB-76CE-44DA-88ED-E6C928D7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38236F-B4C9-4824-AC2E-C429A2408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FCB8BF-2232-454C-A20C-55C966A30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C673B8-BB7F-4FFB-AC29-07DCE50B4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DE4232-132A-48F6-85CE-D902E0576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3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8D87F8-99EF-48F7-8494-E330D96B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AD91AC5-B68C-4334-A51C-DDB0580AB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453C514-FED6-41E6-9D35-4E422D288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E30DC73-72E8-4187-975F-F2629D059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986A62-491F-4AB3-ADA1-2E75CF53A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9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9A7B71-977D-4CBA-A5F0-3BBA67F57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778080-35BC-4B1A-B077-7BC87A575C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B919902-233C-420E-8418-5C876F15B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A44C11B-56B0-44AA-A770-857D01AC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E2CCD57-5D8F-4E2E-B060-FF73207E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87F7E4B-E611-4176-ABAD-0B3E8B2D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44A5D7-B31D-4075-9446-860C2A3E5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135973-518D-40B5-A289-78F1646AF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C58D45D-E213-41AC-80C0-85E27046E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EF6FBEB-9828-4FD6-B127-0DFD53A1A2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3C64EAE-5B86-4084-89AA-664FF8BC7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24AF33D-041B-4B0C-98A5-90A89DC6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2B76E64-2A48-4E30-86FD-A3A739DDE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DDC5963-36F2-44B6-B3E0-D7DE97257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7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1AC36F-ACF4-4053-BBEA-1F524D54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EDCF9A5-A829-4710-8FFD-E2FE0B80C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AE978BF-B7CC-418D-8275-D433F69B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018D0A0-8FFE-4AEA-8BBC-4914B4FED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5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5C39CEA-70CC-4AAA-B12F-1815F078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6E9401A-BED1-48B9-A010-97D8B28BD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BB6AFA3-CCFC-42FD-BEA8-FF4100EC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3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7E5430-BBE7-4E7F-9055-C3E37FEF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D01755-D2E5-435B-925A-E7B252AF3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E4DA165-ECA2-40DF-949E-D695D342D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8CAEBCE-E58A-4CD1-AA15-37EAFAB8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9348842-5CB5-408D-8A53-20E631289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CF92507-2114-41A1-A172-0496DC6B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6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D9B548-7AD5-482F-AC32-8FF40138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838FE84-DC2B-4538-9A2E-562286DFD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7883F5D-2807-4C28-A57B-40425FE56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12907AB-D338-43D0-874D-8A320E247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C2EF1DD-1194-49A1-8D66-D9BBFA164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9B3F235-4E48-4AFC-953C-CA7068D7A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2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912991C-2909-4B29-A6A0-8D8674ED9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199C496-BD1A-4DF8-9CC4-4154E8036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D2D2487-0DCE-4233-A268-4AD68BA989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12635-D8DE-43DC-B3C7-49B131D8D2C0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9F61A0F-A78F-4DEF-A9C3-0850E230C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ABB749-D810-4E5B-A68F-5897E9B1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B7EB8-F8D3-45D8-A41D-F29E19703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2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desl\Local%20Settings\Temp\Rar$DI40.2375\1.%20&#928;&#929;&#927;&#924;&#917;&#932;&#929;&#919;&#931;&#917;&#921;&#931;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256766-A526-4F8B-A7F3-D2854EAC18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Επιμετρησεις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026AE31-1754-4788-AAF7-75FF048144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80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AE9ED54-49C7-42A8-B38B-61D7CD90437E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19459" name="Subtitle 3">
            <a:extLst>
              <a:ext uri="{FF2B5EF4-FFF2-40B4-BE49-F238E27FC236}">
                <a16:creationId xmlns:a16="http://schemas.microsoft.com/office/drawing/2014/main" id="{36F2EE36-D783-468D-A349-06282034551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endParaRPr lang="en-US" altLang="en-US"/>
          </a:p>
        </p:txBody>
      </p:sp>
      <p:pic>
        <p:nvPicPr>
          <p:cNvPr id="19460" name="Picture 62">
            <a:extLst>
              <a:ext uri="{FF2B5EF4-FFF2-40B4-BE49-F238E27FC236}">
                <a16:creationId xmlns:a16="http://schemas.microsoft.com/office/drawing/2014/main" id="{0766370C-9623-48AE-8389-682498F94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464" y="1768475"/>
            <a:ext cx="4194175" cy="395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Box 66">
            <a:extLst>
              <a:ext uri="{FF2B5EF4-FFF2-40B4-BE49-F238E27FC236}">
                <a16:creationId xmlns:a16="http://schemas.microsoft.com/office/drawing/2014/main" id="{0F54F64A-AB10-404D-8F3A-5383A5F33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039" y="1087439"/>
            <a:ext cx="5641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2400">
                <a:latin typeface="Comic Sans MS" panose="030F0702030302020204" pitchFamily="66" charset="0"/>
              </a:rPr>
              <a:t>Υπολογισμός σκυροδεμάτων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01D151E-CC65-4AEE-9FE3-A6FCC2CF5781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4639FB-08E0-4407-B9A1-B937ED1D3B17}"/>
              </a:ext>
            </a:extLst>
          </p:cNvPr>
          <p:cNvGraphicFramePr>
            <a:graphicFrameLocks noGrp="1"/>
          </p:cNvGraphicFramePr>
          <p:nvPr/>
        </p:nvGraphicFramePr>
        <p:xfrm>
          <a:off x="6186488" y="1196975"/>
          <a:ext cx="4016374" cy="4217990"/>
        </p:xfrm>
        <a:graphic>
          <a:graphicData uri="http://schemas.openxmlformats.org/drawingml/2006/table">
            <a:tbl>
              <a:tblPr/>
              <a:tblGrid>
                <a:gridCol w="627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4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9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5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9686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Σκυροδέματα  Γωνιακών Υποστηλωμάτων</a:t>
                      </a:r>
                    </a:p>
                  </a:txBody>
                  <a:tcPr marL="9345" marR="9345" marT="9344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1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latin typeface="Times New Roman Greek"/>
                      </a:endParaRPr>
                    </a:p>
                  </a:txBody>
                  <a:tcPr marL="9345" marR="9345" marT="93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Ποσότητα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04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latin typeface="Times New Roman Greek"/>
                      </a:endParaRP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latin typeface="Times New Roman Greek"/>
                        </a:rPr>
                        <a:t>Πλάτος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Εμβαδόν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Ύψος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Times New Roman Greek"/>
                        </a:rPr>
                        <a:t>(m</a:t>
                      </a:r>
                      <a:r>
                        <a:rPr lang="en-US" sz="1100" b="1" i="0" u="none" strike="noStrike" baseline="30000">
                          <a:latin typeface="Times New Roman Greek"/>
                        </a:rPr>
                        <a:t>3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)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7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1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Comic Sans MS"/>
                        </a:rPr>
                        <a:t>K1 </a:t>
                      </a:r>
                      <a:r>
                        <a:rPr lang="el-GR" sz="1100" b="0" i="0" u="none" strike="noStrike" dirty="0">
                          <a:latin typeface="Times New Roman Greek"/>
                        </a:rPr>
                        <a:t>Τετρ</a:t>
                      </a:r>
                      <a:r>
                        <a:rPr lang="el-GR" sz="1100" b="0" i="0" u="none" strike="noStrike" baseline="0" dirty="0">
                          <a:latin typeface="Times New Roman Greek"/>
                        </a:rPr>
                        <a:t> </a:t>
                      </a:r>
                      <a:r>
                        <a:rPr lang="el-GR" sz="1100" b="0" i="0" u="none" strike="noStrike" dirty="0">
                          <a:latin typeface="Times New Roman Greek"/>
                        </a:rPr>
                        <a:t>Μεγάλο </a:t>
                      </a:r>
                      <a:endParaRPr lang="el-GR" sz="1200" b="1" i="0" u="none" strike="noStrike" dirty="0">
                        <a:latin typeface="Comic Sans MS"/>
                      </a:endParaRP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0,70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0,70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0,49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1,57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78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Comic Sans MS"/>
                        </a:rPr>
                        <a:t>K1 </a:t>
                      </a:r>
                      <a:r>
                        <a:rPr lang="en-US" sz="1100" b="0" i="0" u="none" strike="noStrike" dirty="0">
                          <a:latin typeface="Times New Roman Greek"/>
                        </a:rPr>
                        <a:t> </a:t>
                      </a:r>
                      <a:r>
                        <a:rPr lang="el-GR" sz="1100" b="0" i="0" u="none" strike="noStrike" dirty="0">
                          <a:latin typeface="Times New Roman Greek"/>
                        </a:rPr>
                        <a:t>Τετρά Μικρό</a:t>
                      </a:r>
                      <a:endParaRPr lang="el-GR" sz="1200" b="1" i="0" u="none" strike="noStrike" dirty="0">
                        <a:latin typeface="Comic Sans MS"/>
                      </a:endParaRP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0,40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0,40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0,16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-0,51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99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 dirty="0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>
                          <a:latin typeface="Comic Sans MS"/>
                        </a:rPr>
                        <a:t>Σύνολο </a:t>
                      </a:r>
                      <a:r>
                        <a:rPr lang="en-US" sz="1200" b="1" i="0" u="none" strike="noStrike">
                          <a:latin typeface="Comic Sans MS"/>
                        </a:rPr>
                        <a:t>K1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1,06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62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3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Comic Sans MS"/>
                        </a:rPr>
                        <a:t>K3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latin typeface="Times New Roman Greek"/>
                        </a:rPr>
                        <a:t>Όπως Κ1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1,06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62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7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Comic Sans MS"/>
                        </a:rPr>
                        <a:t>K7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latin typeface="Times New Roman Greek"/>
                        </a:rPr>
                        <a:t>Όπως Κ1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1,06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62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9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Comic Sans MS"/>
                        </a:rPr>
                        <a:t>K9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latin typeface="Times New Roman Greek"/>
                        </a:rPr>
                        <a:t>Όπως Κ1</a:t>
                      </a:r>
                    </a:p>
                  </a:txBody>
                  <a:tcPr marL="9345" marR="9345" marT="93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1,06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68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 dirty="0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345" marR="9345" marT="93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4,22</a:t>
                      </a:r>
                    </a:p>
                  </a:txBody>
                  <a:tcPr marL="9345" marR="9345" marT="93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B15E1E3-2499-4522-AF5D-964102AF6226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944564"/>
          <a:ext cx="4068762" cy="3081339"/>
        </p:xfrm>
        <a:graphic>
          <a:graphicData uri="http://schemas.openxmlformats.org/drawingml/2006/table">
            <a:tbl>
              <a:tblPr/>
              <a:tblGrid>
                <a:gridCol w="737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2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2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24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2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1099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Σκυροδέματα Τετραγωνικών Υποστηλωμάτων</a:t>
                      </a:r>
                    </a:p>
                  </a:txBody>
                  <a:tcPr marL="9526" marR="9526" marT="9525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Σχεδίου</a:t>
                      </a:r>
                    </a:p>
                  </a:txBody>
                  <a:tcPr marL="9526" marR="9526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6" marR="9526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Ποσότητα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72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Times New Roman Greek"/>
                        </a:rPr>
                        <a:t>1</a:t>
                      </a:r>
                      <a:r>
                        <a:rPr lang="el-GR" sz="1000" b="1" i="0" u="none" strike="noStrike" baseline="30000">
                          <a:latin typeface="Times New Roman Greek"/>
                        </a:rPr>
                        <a:t>ος</a:t>
                      </a:r>
                      <a:r>
                        <a:rPr lang="el-GR" sz="1000" b="1" i="0" u="none" strike="noStrike">
                          <a:latin typeface="Times New Roman Greek"/>
                        </a:rPr>
                        <a:t>όροφος </a:t>
                      </a:r>
                      <a:r>
                        <a:rPr lang="el-GR" sz="1200" b="1" i="1" u="none" strike="noStrike">
                          <a:latin typeface="Comic Sans MS"/>
                        </a:rPr>
                        <a:t>Κ</a:t>
                      </a:r>
                      <a:r>
                        <a:rPr lang="en-US" sz="1200" b="1" i="1" u="none" strike="noStrike">
                          <a:latin typeface="Comic Sans MS"/>
                        </a:rPr>
                        <a:t>i</a:t>
                      </a:r>
                      <a:endParaRPr lang="en-US" sz="1000" b="1" i="0" u="none" strike="noStrike">
                        <a:latin typeface="Times New Roman Greek"/>
                      </a:endParaRP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Πλάτος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Ύψος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Times New Roman Greek"/>
                        </a:rPr>
                        <a:t>(m</a:t>
                      </a:r>
                      <a:r>
                        <a:rPr lang="en-US" sz="1100" b="1" i="0" u="none" strike="noStrike" baseline="30000">
                          <a:latin typeface="Times New Roman Greek"/>
                        </a:rPr>
                        <a:t>3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)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31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2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Κ2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0,64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31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4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Κ4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0,80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31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5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Κ5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0,80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31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6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Κ6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0,80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09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8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Κ8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0,64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099"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6" marR="9526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6" marR="9526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6" marR="9526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6" marR="9526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3,04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8AC6CE0-BE23-43BD-AA5C-79DFD689036A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20ACE12-379E-4CA0-8D96-1BC3241FE057}"/>
              </a:ext>
            </a:extLst>
          </p:cNvPr>
          <p:cNvGraphicFramePr>
            <a:graphicFrameLocks noGrp="1"/>
          </p:cNvGraphicFramePr>
          <p:nvPr/>
        </p:nvGraphicFramePr>
        <p:xfrm>
          <a:off x="6002339" y="922339"/>
          <a:ext cx="4445001" cy="2255837"/>
        </p:xfrm>
        <a:graphic>
          <a:graphicData uri="http://schemas.openxmlformats.org/drawingml/2006/table">
            <a:tbl>
              <a:tblPr/>
              <a:tblGrid>
                <a:gridCol w="694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5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5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00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7211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Σκυροδέματα Πλακών</a:t>
                      </a:r>
                    </a:p>
                  </a:txBody>
                  <a:tcPr marL="9525" marR="9525" marT="952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Σχεδίου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00" b="0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Ποσότητα (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m3)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00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Times New Roman Greek"/>
                        </a:rPr>
                        <a:t>1</a:t>
                      </a:r>
                      <a:r>
                        <a:rPr lang="el-GR" sz="1000" b="1" i="0" u="none" strike="noStrike" baseline="30000">
                          <a:latin typeface="Times New Roman Greek"/>
                        </a:rPr>
                        <a:t>ος</a:t>
                      </a:r>
                      <a:r>
                        <a:rPr lang="el-GR" sz="1000" b="1" i="0" u="none" strike="noStrike">
                          <a:latin typeface="Times New Roman Greek"/>
                        </a:rPr>
                        <a:t>όροφος Π</a:t>
                      </a:r>
                      <a:r>
                        <a:rPr lang="en-US" sz="1000" b="1" i="0" u="none" strike="noStrike">
                          <a:latin typeface="Times New Roman Greek"/>
                        </a:rPr>
                        <a:t>i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Πλάτος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Εμβαδόν Κολονών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Ύψος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8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latin typeface="Times New Roman Greek"/>
                        </a:rPr>
                        <a:t>20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Π1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8,40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rgbClr val="993366"/>
                          </a:solidFill>
                          <a:latin typeface="Times New Roman Greek"/>
                        </a:rPr>
                        <a:t>0,09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0,15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4,71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2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latin typeface="Times New Roman Greek"/>
                        </a:rPr>
                        <a:t>21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Π2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8,40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0" u="none" strike="noStrike">
                          <a:solidFill>
                            <a:srgbClr val="993366"/>
                          </a:solidFill>
                          <a:latin typeface="Times New Roman Greek"/>
                        </a:rPr>
                        <a:t>0,09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0,15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4,71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211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9,42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89519A9-8D30-41C4-9403-6ED3DDEE929A}"/>
              </a:ext>
            </a:extLst>
          </p:cNvPr>
          <p:cNvGraphicFramePr>
            <a:graphicFrameLocks noGrp="1"/>
          </p:cNvGraphicFramePr>
          <p:nvPr/>
        </p:nvGraphicFramePr>
        <p:xfrm>
          <a:off x="1878014" y="2376489"/>
          <a:ext cx="3759199" cy="3875085"/>
        </p:xfrm>
        <a:graphic>
          <a:graphicData uri="http://schemas.openxmlformats.org/drawingml/2006/table">
            <a:tbl>
              <a:tblPr/>
              <a:tblGrid>
                <a:gridCol w="691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0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7196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Σκυροδέματα Δοκαριών</a:t>
                      </a:r>
                    </a:p>
                  </a:txBody>
                  <a:tcPr marL="9525" marR="9525" marT="952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Σχεδίου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00" b="0" i="0" u="none" strike="noStrike">
                          <a:latin typeface="Times New Roman Greek"/>
                        </a:rPr>
                        <a:t>Ποσότητα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8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Times New Roman Greek"/>
                        </a:rPr>
                        <a:t>1</a:t>
                      </a:r>
                      <a:r>
                        <a:rPr lang="el-GR" sz="1000" b="1" i="0" u="none" strike="noStrike" baseline="30000">
                          <a:latin typeface="Times New Roman Greek"/>
                        </a:rPr>
                        <a:t>ος</a:t>
                      </a:r>
                      <a:r>
                        <a:rPr lang="el-GR" sz="1000" b="1" i="0" u="none" strike="noStrike">
                          <a:latin typeface="Times New Roman Greek"/>
                        </a:rPr>
                        <a:t>όροφος Δ</a:t>
                      </a:r>
                      <a:r>
                        <a:rPr lang="en-US" sz="1000" b="1" i="0" u="none" strike="noStrike">
                          <a:latin typeface="Times New Roman Greek"/>
                        </a:rPr>
                        <a:t>i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Πλάτος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Ύψος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Times New Roman Greek"/>
                        </a:rPr>
                        <a:t>(m</a:t>
                      </a:r>
                      <a:r>
                        <a:rPr lang="en-US" sz="1100" b="1" i="0" u="none" strike="noStrike" baseline="30000">
                          <a:latin typeface="Times New Roman Greek"/>
                        </a:rPr>
                        <a:t>3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)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10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Δ1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0,53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11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Δ2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0,53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12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0,56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13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Δ4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0,56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14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0,53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15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Δ6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0,53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16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Δ7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0,49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17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Δ8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0,49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767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18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Δ9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0,49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19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19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Δ10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0,49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7196"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5,21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9E58B92-0768-4CBA-A276-532B97A464EC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25603" name="Subtitle 3">
            <a:extLst>
              <a:ext uri="{FF2B5EF4-FFF2-40B4-BE49-F238E27FC236}">
                <a16:creationId xmlns:a16="http://schemas.microsoft.com/office/drawing/2014/main" id="{17B3EC5E-1DE3-4BF0-94D0-EB3203D25133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endParaRPr lang="en-US" altLang="en-US"/>
          </a:p>
        </p:txBody>
      </p:sp>
      <p:pic>
        <p:nvPicPr>
          <p:cNvPr id="25604" name="Picture 5" descr="321_scan086">
            <a:extLst>
              <a:ext uri="{FF2B5EF4-FFF2-40B4-BE49-F238E27FC236}">
                <a16:creationId xmlns:a16="http://schemas.microsoft.com/office/drawing/2014/main" id="{3AFEBEC2-A45A-498C-B142-92202F24A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1892301"/>
            <a:ext cx="4533900" cy="415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Box 6">
            <a:extLst>
              <a:ext uri="{FF2B5EF4-FFF2-40B4-BE49-F238E27FC236}">
                <a16:creationId xmlns:a16="http://schemas.microsoft.com/office/drawing/2014/main" id="{A0241DC6-263B-49D3-8275-B0B0396A1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538" y="1225551"/>
            <a:ext cx="5556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2400">
                <a:latin typeface="Comic Sans MS" panose="030F0702030302020204" pitchFamily="66" charset="0"/>
              </a:rPr>
              <a:t>Τοιχοποιίες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29A3971-69F9-4483-A6F8-BEE885E03C38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76295E9-9148-4E68-B27E-57C88D371C8C}"/>
              </a:ext>
            </a:extLst>
          </p:cNvPr>
          <p:cNvGraphicFramePr>
            <a:graphicFrameLocks noGrp="1"/>
          </p:cNvGraphicFramePr>
          <p:nvPr/>
        </p:nvGraphicFramePr>
        <p:xfrm>
          <a:off x="3632201" y="1690689"/>
          <a:ext cx="5507037" cy="3916361"/>
        </p:xfrm>
        <a:graphic>
          <a:graphicData uri="http://schemas.openxmlformats.org/drawingml/2006/table">
            <a:tbl>
              <a:tblPr/>
              <a:tblGrid>
                <a:gridCol w="738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12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31131"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Τοιχοποιίες Εξωτερικές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Αρίθμηση τοίχου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Τοίχου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Ανοίγματος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Πρεκιού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Εμβαδόν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4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Ύψος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Ύψος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Ύψος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Arial"/>
                        </a:rPr>
                        <a:t>(m</a:t>
                      </a:r>
                      <a:r>
                        <a:rPr lang="en-US" sz="1000" b="1" i="0" u="none" strike="noStrike" baseline="30000">
                          <a:latin typeface="Arial"/>
                        </a:rPr>
                        <a:t>2</a:t>
                      </a:r>
                      <a:r>
                        <a:rPr lang="en-US" sz="1000" b="1" i="0" u="none" strike="noStrike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7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ΑΒ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7,10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11,89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7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ΒΓΔ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6,50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17,55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7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ΔΕ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7,10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4,40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9,49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80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ΕΖΗ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6,50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17,55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809"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1000" b="0" i="0" u="sng" strike="noStrike">
                          <a:solidFill>
                            <a:srgbClr val="0000FF"/>
                          </a:solidFill>
                          <a:latin typeface="Arial"/>
                          <a:hlinkClick r:id="rId3" action="ppaction://hlinkfile"/>
                        </a:rPr>
                        <a:t>Επιστροφή στις ΠΡΟΜΕΤΡΗΣΕΙΣ</a:t>
                      </a:r>
                      <a:endParaRPr lang="el-GR" sz="1000" b="0" i="0" u="sng" strike="noStrike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56,48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3206"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809"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Τοιχοποιίες Εσωτερικές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8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Αρίθμηση τοίχου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Τοίχου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Ανοίγματος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Πρεκιού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Εμβαδόν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94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Ύψος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Ύψος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Ύψος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Arial"/>
                        </a:rPr>
                        <a:t>(m</a:t>
                      </a:r>
                      <a:r>
                        <a:rPr lang="en-US" sz="1000" b="1" i="0" u="none" strike="noStrike" baseline="30000">
                          <a:latin typeface="Arial"/>
                        </a:rPr>
                        <a:t>2</a:t>
                      </a:r>
                      <a:r>
                        <a:rPr lang="en-US" sz="1000" b="1" i="0" u="none" strike="noStrike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80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ΓΖ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7,50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2,20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1,40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17,77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809"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1000" b="0" i="0" u="sng" strike="noStrike">
                          <a:solidFill>
                            <a:srgbClr val="0000FF"/>
                          </a:solidFill>
                          <a:latin typeface="Arial"/>
                          <a:hlinkClick r:id="rId3" action="ppaction://hlinkfile"/>
                        </a:rPr>
                        <a:t>Επιστροφή στις ΠΡΟΜΕΤΡΗΣΕΙΣ</a:t>
                      </a:r>
                      <a:endParaRPr lang="el-GR" sz="1000" b="0" i="0" u="sng" strike="noStrike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17,77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AAC7734-9C82-4317-B3AF-FD1EF16BD71D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29699" name="Subtitle 3">
            <a:extLst>
              <a:ext uri="{FF2B5EF4-FFF2-40B4-BE49-F238E27FC236}">
                <a16:creationId xmlns:a16="http://schemas.microsoft.com/office/drawing/2014/main" id="{0E01B01F-F09D-44CA-AB47-071855C2FA42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endParaRPr lang="en-US" altLang="en-US"/>
          </a:p>
        </p:txBody>
      </p:sp>
      <p:pic>
        <p:nvPicPr>
          <p:cNvPr id="29700" name="Picture 5" descr="321_scan086">
            <a:extLst>
              <a:ext uri="{FF2B5EF4-FFF2-40B4-BE49-F238E27FC236}">
                <a16:creationId xmlns:a16="http://schemas.microsoft.com/office/drawing/2014/main" id="{023090AB-9908-42CE-80B2-2AF0B9631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908175"/>
            <a:ext cx="4516438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Box 4">
            <a:extLst>
              <a:ext uri="{FF2B5EF4-FFF2-40B4-BE49-F238E27FC236}">
                <a16:creationId xmlns:a16="http://schemas.microsoft.com/office/drawing/2014/main" id="{4B687AAA-1ED6-4C6D-AC61-C679872DE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088" y="1208088"/>
            <a:ext cx="4519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2400" b="1">
                <a:latin typeface="Comic Sans MS" panose="030F0702030302020204" pitchFamily="66" charset="0"/>
              </a:rPr>
              <a:t>Ξυλοτυποι Δαπεδα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67FB1E3-6C42-4863-8255-A097BAB970F5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1021DA-2222-40D0-AB09-F48CA4435DBF}"/>
              </a:ext>
            </a:extLst>
          </p:cNvPr>
          <p:cNvGraphicFramePr>
            <a:graphicFrameLocks noGrp="1"/>
          </p:cNvGraphicFramePr>
          <p:nvPr/>
        </p:nvGraphicFramePr>
        <p:xfrm>
          <a:off x="2205038" y="898526"/>
          <a:ext cx="3733800" cy="2722563"/>
        </p:xfrm>
        <a:graphic>
          <a:graphicData uri="http://schemas.openxmlformats.org/drawingml/2006/table">
            <a:tbl>
              <a:tblPr/>
              <a:tblGrid>
                <a:gridCol w="6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4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47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7205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Ξυλότυποι Τετραγωνικών Υποστηλωμάτων```</a:t>
                      </a:r>
                    </a:p>
                  </a:txBody>
                  <a:tcPr marL="9525" marR="9525" marT="952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Σχεδίου</a:t>
                      </a:r>
                    </a:p>
                  </a:txBody>
                  <a:tcPr marL="9525" marR="9525" marT="952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 </a:t>
                      </a:r>
                    </a:p>
                  </a:txBody>
                  <a:tcPr marL="9525" marR="9525" marT="952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Ποσότητα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72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Times New Roman Greek"/>
                        </a:rPr>
                        <a:t>1</a:t>
                      </a:r>
                      <a:r>
                        <a:rPr lang="el-GR" sz="1000" b="1" i="0" u="none" strike="noStrike" baseline="30000">
                          <a:latin typeface="Times New Roman Greek"/>
                        </a:rPr>
                        <a:t>ος</a:t>
                      </a:r>
                      <a:r>
                        <a:rPr lang="el-GR" sz="1000" b="1" i="0" u="none" strike="noStrike">
                          <a:latin typeface="Times New Roman Greek"/>
                        </a:rPr>
                        <a:t>όροφος </a:t>
                      </a:r>
                      <a:r>
                        <a:rPr lang="el-GR" sz="1200" b="1" i="1" u="none" strike="noStrike">
                          <a:latin typeface="Comic Sans MS"/>
                        </a:rPr>
                        <a:t>Κ</a:t>
                      </a:r>
                      <a:r>
                        <a:rPr lang="en-US" sz="1200" b="1" i="1" u="none" strike="noStrike">
                          <a:latin typeface="Comic Sans MS"/>
                        </a:rPr>
                        <a:t>i</a:t>
                      </a:r>
                      <a:endParaRPr lang="en-US" sz="1000" b="1" i="0" u="none" strike="noStrike">
                        <a:latin typeface="Times New Roman Greek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Πλάτος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Ύψος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Εμβαδόν (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m</a:t>
                      </a:r>
                      <a:r>
                        <a:rPr lang="en-US" sz="1100" b="1" i="0" u="none" strike="noStrike" baseline="30000">
                          <a:latin typeface="Times New Roman Greek"/>
                        </a:rPr>
                        <a:t>2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)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7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2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Κ2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5,76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7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4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Κ4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6,40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67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5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Κ5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6,40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67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6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Κ6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6,40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20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Times New Roman Greek"/>
                        </a:rPr>
                        <a:t>8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Κ8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0,40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3,20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5,76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20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latin typeface="Times New Roman Greek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5" marR="9525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30,72</a:t>
                      </a:r>
                    </a:p>
                  </a:txBody>
                  <a:tcPr marL="9525" marR="9525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187789-D9D7-45FA-97CF-CD0F9E643B15}"/>
              </a:ext>
            </a:extLst>
          </p:cNvPr>
          <p:cNvGraphicFramePr>
            <a:graphicFrameLocks noGrp="1"/>
          </p:cNvGraphicFramePr>
          <p:nvPr/>
        </p:nvGraphicFramePr>
        <p:xfrm>
          <a:off x="6581775" y="917576"/>
          <a:ext cx="3733800" cy="1901853"/>
        </p:xfrm>
        <a:graphic>
          <a:graphicData uri="http://schemas.openxmlformats.org/drawingml/2006/table">
            <a:tbl>
              <a:tblPr/>
              <a:tblGrid>
                <a:gridCol w="641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34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34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072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l-GR" sz="13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Ξυλότυποι Πλακών</a:t>
                      </a:r>
                    </a:p>
                  </a:txBody>
                  <a:tcPr marL="9525" marR="9525" marT="10521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525" marR="9525" marT="105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Times New Roman Greek"/>
                        </a:rPr>
                        <a:t>Διαστάσεις Σχεδίου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Times New Roman Greek"/>
                        </a:rPr>
                        <a:t>Ποσότητα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80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1</a:t>
                      </a:r>
                      <a:r>
                        <a:rPr lang="el-GR" sz="1100" b="1" i="0" u="none" strike="noStrike" baseline="30000">
                          <a:latin typeface="Times New Roman Greek"/>
                        </a:rPr>
                        <a:t>ος</a:t>
                      </a:r>
                      <a:r>
                        <a:rPr lang="el-GR" sz="1100" b="1" i="0" u="none" strike="noStrike">
                          <a:latin typeface="Times New Roman Greek"/>
                        </a:rPr>
                        <a:t>όροφος Π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i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Times New Roman Greek"/>
                        </a:rPr>
                        <a:t>Πλάτος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Εμβαδόν Κολονών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Times New Roman Greek"/>
                        </a:rPr>
                        <a:t>(m</a:t>
                      </a:r>
                      <a:r>
                        <a:rPr lang="en-US" sz="1200" b="1" i="0" u="none" strike="noStrike" baseline="30000">
                          <a:latin typeface="Times New Roman Greek"/>
                        </a:rPr>
                        <a:t>2</a:t>
                      </a:r>
                      <a:r>
                        <a:rPr lang="en-US" sz="1200" b="1" i="0" u="none" strike="noStrike">
                          <a:latin typeface="Times New Roman Greek"/>
                        </a:rPr>
                        <a:t>)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55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0" i="0" u="none" strike="noStrike">
                          <a:latin typeface="Times New Roman Greek"/>
                        </a:rPr>
                        <a:t>20</a:t>
                      </a:r>
                    </a:p>
                  </a:txBody>
                  <a:tcPr marL="9525" marR="9525" marT="105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1" i="0" u="none" strike="noStrike">
                          <a:latin typeface="Comic Sans MS"/>
                        </a:rPr>
                        <a:t>Π1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0" i="0" u="none" strike="noStrike">
                          <a:latin typeface="Comic Sans MS"/>
                        </a:rPr>
                        <a:t>8,40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0" i="0" u="none" strike="noStrike">
                          <a:latin typeface="Comic Sans MS"/>
                        </a:rPr>
                        <a:t>0,12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1" i="0" u="none" strike="noStrike">
                          <a:latin typeface="Comic Sans MS"/>
                        </a:rPr>
                        <a:t>31,38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07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0" i="0" u="none" strike="noStrike">
                          <a:latin typeface="Times New Roman Greek"/>
                        </a:rPr>
                        <a:t>21</a:t>
                      </a:r>
                    </a:p>
                  </a:txBody>
                  <a:tcPr marL="9525" marR="9525" marT="105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1" i="0" u="none" strike="noStrike">
                          <a:latin typeface="Comic Sans MS"/>
                        </a:rPr>
                        <a:t>Π2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0" i="0" u="none" strike="noStrike">
                          <a:latin typeface="Comic Sans MS"/>
                        </a:rPr>
                        <a:t>8,40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0" i="0" u="none" strike="noStrike">
                          <a:latin typeface="Comic Sans MS"/>
                        </a:rPr>
                        <a:t>0,12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300" b="1" i="0" u="none" strike="noStrike">
                          <a:latin typeface="Comic Sans MS"/>
                        </a:rPr>
                        <a:t>31,38</a:t>
                      </a:r>
                    </a:p>
                  </a:txBody>
                  <a:tcPr marL="9525" marR="9525" marT="105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072">
                <a:tc>
                  <a:txBody>
                    <a:bodyPr/>
                    <a:lstStyle/>
                    <a:p>
                      <a:pPr algn="ctr" fontAlgn="b"/>
                      <a:endParaRPr lang="el-GR" sz="1200" b="0" i="0" u="none" strike="noStrike">
                        <a:latin typeface="Times New Roman Greek"/>
                      </a:endParaRPr>
                    </a:p>
                  </a:txBody>
                  <a:tcPr marL="9525" marR="9525" marT="1052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200" b="0" i="0" u="none" strike="noStrike">
                        <a:latin typeface="Times New Roman Greek"/>
                      </a:endParaRPr>
                    </a:p>
                  </a:txBody>
                  <a:tcPr marL="9525" marR="9525" marT="1052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200" b="0" i="0" u="none" strike="noStrike">
                        <a:latin typeface="Times New Roman Greek"/>
                      </a:endParaRPr>
                    </a:p>
                  </a:txBody>
                  <a:tcPr marL="9525" marR="9525" marT="1052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200" b="0" i="0" u="none" strike="noStrike">
                        <a:latin typeface="Times New Roman Greek"/>
                      </a:endParaRPr>
                    </a:p>
                  </a:txBody>
                  <a:tcPr marL="9525" marR="9525" marT="1052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300" b="1" i="1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5" marR="9525" marT="105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3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62,76</a:t>
                      </a:r>
                    </a:p>
                  </a:txBody>
                  <a:tcPr marL="9525" marR="9525" marT="1052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A37CDE0-6636-4DC9-A589-F37E21C8114F}"/>
              </a:ext>
            </a:extLst>
          </p:cNvPr>
          <p:cNvGraphicFramePr>
            <a:graphicFrameLocks noGrp="1"/>
          </p:cNvGraphicFramePr>
          <p:nvPr/>
        </p:nvGraphicFramePr>
        <p:xfrm>
          <a:off x="6597650" y="2703513"/>
          <a:ext cx="3733800" cy="3810000"/>
        </p:xfrm>
        <a:graphic>
          <a:graphicData uri="http://schemas.openxmlformats.org/drawingml/2006/table">
            <a:tbl>
              <a:tblPr/>
              <a:tblGrid>
                <a:gridCol w="6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4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47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7175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Ξυλότυποι Δοκαριών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Α/Α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Στοιχείο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Σχεδίου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Ποσότητα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67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Times New Roman Greek"/>
                        </a:rPr>
                        <a:t>1</a:t>
                      </a:r>
                      <a:r>
                        <a:rPr lang="el-GR" sz="1000" b="1" i="0" u="none" strike="noStrike" baseline="30000">
                          <a:latin typeface="Times New Roman Greek"/>
                        </a:rPr>
                        <a:t>ος</a:t>
                      </a:r>
                      <a:r>
                        <a:rPr lang="el-GR" sz="1000" b="1" i="0" u="none" strike="noStrike">
                          <a:latin typeface="Times New Roman Greek"/>
                        </a:rPr>
                        <a:t>όροφος </a:t>
                      </a:r>
                      <a:r>
                        <a:rPr lang="el-GR" sz="1200" b="1" i="0" u="none" strike="noStrike">
                          <a:latin typeface="Comic Sans MS"/>
                        </a:rPr>
                        <a:t>Δ</a:t>
                      </a:r>
                      <a:r>
                        <a:rPr lang="en-US" sz="1200" b="1" i="0" u="none" strike="noStrike">
                          <a:latin typeface="Comic Sans MS"/>
                        </a:rPr>
                        <a:t>i</a:t>
                      </a:r>
                      <a:endParaRPr lang="en-US" sz="1000" b="1" i="0" u="none" strike="noStrike">
                        <a:latin typeface="Times New Roman Gree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Μήκος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Πλάτος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Ύψος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Times New Roman Greek"/>
                        </a:rPr>
                        <a:t>(m</a:t>
                      </a:r>
                      <a:r>
                        <a:rPr lang="en-US" sz="1100" b="1" i="0" u="none" strike="noStrike" baseline="30000">
                          <a:latin typeface="Times New Roman Greek"/>
                        </a:rPr>
                        <a:t>2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4,08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4,08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3,75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4,08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4,08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3,74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3,74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3,74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0" i="0" u="none" strike="noStrike">
                          <a:latin typeface="Times New Roman Greek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Δ10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3,74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>
                        <a:latin typeface="Times New Roman Gree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1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38,78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3CD20F4-9028-4720-B000-A342A2311D32}"/>
              </a:ext>
            </a:extLst>
          </p:cNvPr>
          <p:cNvGraphicFramePr>
            <a:graphicFrameLocks noGrp="1"/>
          </p:cNvGraphicFramePr>
          <p:nvPr/>
        </p:nvGraphicFramePr>
        <p:xfrm>
          <a:off x="1782764" y="4418014"/>
          <a:ext cx="4698999" cy="1560511"/>
        </p:xfrm>
        <a:graphic>
          <a:graphicData uri="http://schemas.openxmlformats.org/drawingml/2006/table">
            <a:tbl>
              <a:tblPr/>
              <a:tblGrid>
                <a:gridCol w="610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0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5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29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675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l-GR" sz="1600" b="0" i="1" u="none" strike="noStrike" dirty="0">
                          <a:solidFill>
                            <a:srgbClr val="FFFFFF"/>
                          </a:solidFill>
                          <a:latin typeface="Times New Roman Greek"/>
                        </a:rPr>
                        <a:t>ΔΑΠΕΔΑ</a:t>
                      </a:r>
                    </a:p>
                  </a:txBody>
                  <a:tcPr marL="9525" marR="9525" marT="95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Χώρος</a:t>
                      </a:r>
                    </a:p>
                  </a:txBody>
                  <a:tcPr marL="9525" marR="9525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Διαστάσεις Οροφής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Πάχος επιχρί-σματος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Εμβαδόν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Πλάτος Ανοιγμα-των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latin typeface="Times New Roman Greek"/>
                        </a:rPr>
                        <a:t>Σοβατεπιά (</a:t>
                      </a:r>
                      <a:r>
                        <a:rPr lang="en-US" sz="1100" b="1" i="0" u="none" strike="noStrike">
                          <a:latin typeface="Times New Roman Greek"/>
                        </a:rPr>
                        <a:t>m)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01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Μήκος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Πλάτος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latin typeface="Arial"/>
                        </a:rPr>
                        <a:t>(m</a:t>
                      </a:r>
                      <a:r>
                        <a:rPr lang="en-US" sz="1000" b="1" i="0" u="none" strike="noStrike" baseline="30000">
                          <a:latin typeface="Arial"/>
                        </a:rPr>
                        <a:t>2</a:t>
                      </a:r>
                      <a:r>
                        <a:rPr lang="en-US" sz="1000" b="1" i="0" u="none" strike="noStrike">
                          <a:latin typeface="Arial"/>
                        </a:rPr>
                        <a:t>)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Είσοδος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8,40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0,03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26,72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4,00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19,10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22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latin typeface="Arial"/>
                        </a:rPr>
                        <a:t>Δωμάτιο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8,40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3,25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0,03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26,72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>
                          <a:latin typeface="Comic Sans MS"/>
                        </a:rPr>
                        <a:t>5,00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Comic Sans MS"/>
                        </a:rPr>
                        <a:t>18,10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227"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Σύνολο</a:t>
                      </a:r>
                    </a:p>
                  </a:txBody>
                  <a:tcPr marL="9525" marR="9525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53,44</a:t>
                      </a:r>
                    </a:p>
                  </a:txBody>
                  <a:tcPr marL="9525" marR="9525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rgbClr val="FFFFFF"/>
                          </a:solidFill>
                          <a:latin typeface="Comic Sans MS"/>
                        </a:rPr>
                        <a:t>37,20</a:t>
                      </a:r>
                    </a:p>
                  </a:txBody>
                  <a:tcPr marL="9525" marR="9525" marT="95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EEB868E-C28A-4615-A3A0-1CE5325F463E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E4C28458-F9C3-4D30-9546-EBF96B6F4E47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964612" cy="54689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7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r>
              <a:rPr lang="el-GR" altLang="en-US" sz="1800">
                <a:latin typeface="Comic Sans MS" panose="030F0702030302020204" pitchFamily="66" charset="0"/>
              </a:rPr>
              <a:t>Προγράμματα Επιμετρήσεων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Ενσωματώνουν επεξεργασία κειμένου και υπολογιστικούς πίνακες</a:t>
            </a:r>
            <a:endParaRPr lang="en-US" altLang="en-US" sz="1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Αλληλεξάρτηση επιμετρητικών στοιχείων για άμεσο επανυπολογισμό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Έτοιμες βιβλιοθήκες – τυπολόγια κλασσικών γεωμετρικών σχημάτων με δυνατότητες τροποποιήσεων και εμπλουτισμού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Αυτόματη σύνδεση με άλλα προγράμματα με δυναότητες εισαγωγής επιμετρητικών στοιχείων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Ελεύθερη σχεδίαση επιμετρητικών πινάκων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Παραμετροποίηση για την καταχώρηση σταθερών επαναλαμβανόμενων μεγεθών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Δυνατότητες σχεδιασμού νέων εκτυπώσεων – τροποποιήσεων από το χρήστη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99EBF4C-BB99-4ABF-B8CB-1D2943811BA5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29F3941-52B3-400B-B288-004E597A0009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9" y="908050"/>
            <a:ext cx="8758237" cy="4813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r>
              <a:rPr lang="el-GR" altLang="en-US" sz="2000">
                <a:latin typeface="Comic Sans MS" panose="030F0702030302020204" pitchFamily="66" charset="0"/>
              </a:rPr>
              <a:t>Πλεονεκτήματα εμπορικών προγραμμάτων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Ταχύτατος υπολογισμός χωρίς λογιστικά σφάλματα</a:t>
            </a:r>
            <a:endParaRPr lang="en-US" altLang="en-US" sz="20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Ελαχιστοποίηση του χρόνου επανέκδοσης σε περίπτωση αλλαγών επιμέρους στοιχείων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Αλληλεξάρτηση των επιμετρητικών στοιχείων ορισμένων εργασιών με συνέπεια τον άμεσο επανυπολογισμό των εξαρτώμενων εργασιών (πχ των επιχώσεων στην περίπτωση αλλαγής της επιμέτρησης των εκσκαφών ή των σκυροδεμάτων των θεμελίων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C3C7288-FB92-498B-8810-0430906F2C8E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546350" y="100014"/>
            <a:ext cx="7958138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el-GR" altLang="en-US" sz="2000" b="1">
                <a:solidFill>
                  <a:srgbClr val="FFFF00"/>
                </a:solidFill>
                <a:latin typeface="Comic Sans MS" panose="030F0702030302020204" pitchFamily="66" charset="0"/>
              </a:rPr>
              <a:t>ΕΛΛΗΝΙΚΟ ΑΝΟΙΚΤΟ ΠΑΝΕΠΙΣΤΗΜΙΟ</a:t>
            </a:r>
            <a:br>
              <a:rPr lang="en-GB" altLang="en-US" sz="2600" b="1">
                <a:solidFill>
                  <a:srgbClr val="FFFF00"/>
                </a:solidFill>
              </a:rPr>
            </a:br>
            <a:r>
              <a:rPr lang="el-GR" altLang="en-US" sz="2600" b="1">
                <a:solidFill>
                  <a:srgbClr val="FFFF00"/>
                </a:solidFill>
              </a:rPr>
              <a:t> </a:t>
            </a:r>
            <a:r>
              <a:rPr lang="el-GR" altLang="en-US" sz="1600" b="1">
                <a:solidFill>
                  <a:srgbClr val="FFFF00"/>
                </a:solidFill>
                <a:latin typeface="Comic Sans MS" panose="030F0702030302020204" pitchFamily="66" charset="0"/>
              </a:rPr>
              <a:t>Ιστοσελίδα Γραπτών Εργασιών Θεματικής Ενότητας ΔΧΤ50: </a:t>
            </a:r>
            <a:r>
              <a:rPr lang="en-US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http</a:t>
            </a:r>
            <a:r>
              <a:rPr lang="el-GR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://</a:t>
            </a:r>
            <a:r>
              <a:rPr lang="en-US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eap</a:t>
            </a:r>
            <a:r>
              <a:rPr lang="el-GR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  <a:r>
              <a:rPr lang="en-US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view</a:t>
            </a:r>
            <a:r>
              <a:rPr lang="el-GR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  <a:r>
              <a:rPr lang="en-US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  <a:t>gr </a:t>
            </a:r>
            <a:br>
              <a:rPr lang="en-GB" altLang="en-US" sz="1600" b="1" u="sng">
                <a:solidFill>
                  <a:srgbClr val="FFFF00"/>
                </a:solidFill>
                <a:latin typeface="Comic Sans MS" panose="030F0702030302020204" pitchFamily="66" charset="0"/>
              </a:rPr>
            </a:br>
            <a:endParaRPr lang="el-GR" altLang="en-US" sz="1600" b="1" u="sng">
              <a:solidFill>
                <a:srgbClr val="FFFF00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11EE37-5437-451D-BB89-8F6E9EBBFB2D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9" y="923925"/>
            <a:ext cx="8785225" cy="5384800"/>
          </a:xfrm>
          <a:solidFill>
            <a:srgbClr val="6699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19800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>
              <a:lnSpc>
                <a:spcPct val="130000"/>
              </a:lnSpc>
            </a:pPr>
            <a:endParaRPr lang="el-GR" altLang="en-US">
              <a:latin typeface="Comic Sans MS" panose="030F0702030302020204" pitchFamily="66" charset="0"/>
            </a:endParaRPr>
          </a:p>
          <a:p>
            <a:pPr marL="609600" indent="-609600">
              <a:lnSpc>
                <a:spcPct val="130000"/>
              </a:lnSpc>
            </a:pPr>
            <a:endParaRPr lang="el-GR" altLang="en-US">
              <a:latin typeface="Comic Sans MS" panose="030F0702030302020204" pitchFamily="66" charset="0"/>
            </a:endParaRPr>
          </a:p>
          <a:p>
            <a:pPr marL="609600" indent="-609600">
              <a:lnSpc>
                <a:spcPct val="130000"/>
              </a:lnSpc>
            </a:pPr>
            <a:r>
              <a:rPr lang="el-GR" altLang="en-US" b="1">
                <a:latin typeface="Comic Sans MS" panose="030F0702030302020204" pitchFamily="66" charset="0"/>
              </a:rPr>
              <a:t>ΛΟΓΙΣΤΙΚΑ ΦΥΛΛΑ ΣΤΙΣ ΕΠΙΜΕΤΡΗΣΕΙΣ ΤΕΧΝΙΚΩΝ ΕΡΓΩΝ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839ECC95-8A6B-43F7-8A23-2175E9007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6345238"/>
            <a:ext cx="8785225" cy="3667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/>
              <a:t> </a:t>
            </a:r>
            <a:r>
              <a:rPr lang="en-US" altLang="en-US" sz="1400" b="1">
                <a:solidFill>
                  <a:srgbClr val="6699FF"/>
                </a:solidFill>
                <a:latin typeface="Comic Sans MS" panose="030F0702030302020204" pitchFamily="66" charset="0"/>
              </a:rPr>
              <a:t>M</a:t>
            </a:r>
            <a:r>
              <a:rPr lang="el-GR" altLang="en-US" sz="1400" b="1">
                <a:solidFill>
                  <a:srgbClr val="6699FF"/>
                </a:solidFill>
                <a:latin typeface="Comic Sans MS" panose="030F0702030302020204" pitchFamily="66" charset="0"/>
              </a:rPr>
              <a:t>.Δ.Ε. «Διαχείριση Τεχνικών Έργων» / ΔΧΤ 50 «Αρχές Οργάνωσης και Διοίκησης Έργων»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40669537-5329-4F38-8278-35611811FBB0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EE965665-D62F-41C1-B92F-D6538FF2A237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9" y="908051"/>
            <a:ext cx="8785225" cy="5400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7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Αρχικό πρόγραμμα </a:t>
            </a:r>
            <a:r>
              <a:rPr lang="el-GR" altLang="en-US" sz="1800" b="1">
                <a:latin typeface="Comic Sans MS" panose="030F0702030302020204" pitchFamily="66" charset="0"/>
              </a:rPr>
              <a:t>Λογιστικών Φύλλων</a:t>
            </a:r>
            <a:r>
              <a:rPr lang="el-GR" altLang="en-US" sz="1800">
                <a:latin typeface="Comic Sans MS" panose="030F0702030302020204" pitchFamily="66" charset="0"/>
              </a:rPr>
              <a:t> </a:t>
            </a:r>
            <a:r>
              <a:rPr lang="en-US" altLang="en-US" sz="1800">
                <a:latin typeface="Comic Sans MS" panose="030F0702030302020204" pitchFamily="66" charset="0"/>
              </a:rPr>
              <a:t>Lotus 1-2-3. </a:t>
            </a:r>
            <a:r>
              <a:rPr lang="el-GR" altLang="en-US" sz="1800">
                <a:latin typeface="Comic Sans MS" panose="030F0702030302020204" pitchFamily="66" charset="0"/>
              </a:rPr>
              <a:t>Σύγχρονα προγράμματα (</a:t>
            </a:r>
            <a:r>
              <a:rPr lang="en-US" altLang="en-US" sz="1800">
                <a:latin typeface="Comic Sans MS" panose="030F0702030302020204" pitchFamily="66" charset="0"/>
              </a:rPr>
              <a:t>MS-Excel, OpenOffice-Calc)</a:t>
            </a:r>
            <a:endParaRPr lang="el-GR" altLang="en-US" sz="1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Αρχικές και σημερινές χρήσεις (Από λογιστικές </a:t>
            </a:r>
            <a:r>
              <a:rPr lang="el-GR" altLang="en-US" sz="1800">
                <a:latin typeface="Comic Sans MS" panose="030F0702030302020204" pitchFamily="66" charset="0"/>
                <a:sym typeface="Wingdings" panose="05000000000000000000" pitchFamily="2" charset="2"/>
              </a:rPr>
              <a:t> σε υπολογιστικές)</a:t>
            </a:r>
            <a:r>
              <a:rPr lang="el-GR" altLang="en-US" sz="1800">
                <a:latin typeface="Comic Sans MS" panose="030F0702030302020204" pitchFamily="66" charset="0"/>
              </a:rPr>
              <a:t> </a:t>
            </a:r>
            <a:endParaRPr lang="en-US" altLang="en-US" sz="1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Επιμετρήσεις (αρχικά με το χέρι, μετέπειτα με χρήση προγραμμάτων σε </a:t>
            </a:r>
            <a:r>
              <a:rPr lang="en-US" altLang="en-US" sz="1800">
                <a:latin typeface="Comic Sans MS" panose="030F0702030302020204" pitchFamily="66" charset="0"/>
              </a:rPr>
              <a:t>FORTRAN</a:t>
            </a:r>
            <a:r>
              <a:rPr lang="el-GR" altLang="en-US" sz="1800">
                <a:latin typeface="Comic Sans MS" panose="030F0702030302020204" pitchFamily="66" charset="0"/>
              </a:rPr>
              <a:t> ή </a:t>
            </a:r>
            <a:r>
              <a:rPr lang="en-US" altLang="en-US" sz="1800">
                <a:latin typeface="Comic Sans MS" panose="030F0702030302020204" pitchFamily="66" charset="0"/>
              </a:rPr>
              <a:t>BASIC, </a:t>
            </a:r>
            <a:r>
              <a:rPr lang="el-GR" altLang="en-US" sz="1800">
                <a:latin typeface="Comic Sans MS" panose="030F0702030302020204" pitchFamily="66" charset="0"/>
              </a:rPr>
              <a:t>μετέπειτα με λογιστικά φύλλα, σήμερα και με ειδικά προγράμματα επιμετρήσεων)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Πλεονεκτήματα χρήσης λογιστικών φύλλων σε επιμετρήσεις: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Μείωση χρόνου επεξεργασίας στοιχείων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Εύκολος και γρήγορος έλεγχος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Χρήση σκαριφημάτων με εργαλεία σχεδίασης 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1800">
                <a:latin typeface="Comic Sans MS" panose="030F0702030302020204" pitchFamily="66" charset="0"/>
              </a:rPr>
              <a:t>Τυποποίηση με τη χρήση μακροεντολών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1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6EE7526-563C-4BE1-ACB6-873C43BFCF64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12E9EF5-1912-4C0F-9C2E-BFD5CDFB1E78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716962" cy="4813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r>
              <a:rPr lang="el-GR" altLang="en-US" sz="2000" b="1">
                <a:latin typeface="Comic Sans MS" panose="030F0702030302020204" pitchFamily="66" charset="0"/>
              </a:rPr>
              <a:t>Βασικές τεχνικές σύνταξης επιμετρήσεων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Ίδια σειρά επιμέτρησης – χρήση αντίστροφης σειράς του ωρολογίου</a:t>
            </a:r>
            <a:endParaRPr lang="en-US" altLang="en-US" sz="20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Τήρηση σταθερής σειράς εγγραφής (πχ μήκος, πλάτος, ύψος)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Κάθε είδους εργασία πρέπει να ανταποκρίνεται στο αντίστοιχο άρθρο του τιμολογίου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Κατηγοριοποίηση σε επιμετρήσεις εργασιών υποδομής και ανωδομής 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2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1A4151E-EB87-473F-94D2-E26B3CBFF389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BF9E287-8BCD-44C2-9536-132795F4CD35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964612" cy="3519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r>
              <a:rPr lang="el-GR" altLang="en-US" sz="2000">
                <a:latin typeface="Comic Sans MS" panose="030F0702030302020204" pitchFamily="66" charset="0"/>
              </a:rPr>
              <a:t>Βασικές λειτουργίες και χρήσιμες συναρτήσεις του </a:t>
            </a:r>
            <a:r>
              <a:rPr lang="en-US" altLang="en-US" sz="2000">
                <a:latin typeface="Comic Sans MS" panose="030F0702030302020204" pitchFamily="66" charset="0"/>
              </a:rPr>
              <a:t>Excel</a:t>
            </a:r>
            <a:endParaRPr lang="el-GR" altLang="en-US" sz="20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Μορφοποίηση</a:t>
            </a:r>
            <a:endParaRPr lang="en-US" altLang="en-US" sz="20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Κατηγορίες συναρτήσεων (οικονομικές, μαθηματικές, στατιστικές, αναζήτησης, αναφορών, πληροφοριών, κειμένου)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l-GR" altLang="en-US" sz="2000">
                <a:latin typeface="Comic Sans MS" panose="030F0702030302020204" pitchFamily="66" charset="0"/>
              </a:rPr>
              <a:t>Σύνταξη συναρτήσεων </a:t>
            </a:r>
            <a:r>
              <a:rPr lang="en-US" altLang="en-US" sz="2000">
                <a:latin typeface="Comic Sans MS" panose="030F0702030302020204" pitchFamily="66" charset="0"/>
              </a:rPr>
              <a:t>=</a:t>
            </a:r>
            <a:r>
              <a:rPr lang="el-GR" altLang="en-US" sz="2000">
                <a:latin typeface="Comic Sans MS" panose="030F0702030302020204" pitchFamily="66" charset="0"/>
              </a:rPr>
              <a:t>ΟΝΟΜΑ (ΟΡΙΣΜΑΤΑ)</a:t>
            </a: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2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ECFB095-657F-4AD8-A30D-2A828669A19F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361FC70-577A-46D4-AAA5-1DF87551CABF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964612" cy="3519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200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995A0D-E0D5-4499-AC97-67B0767F44D5}"/>
              </a:ext>
            </a:extLst>
          </p:cNvPr>
          <p:cNvGraphicFramePr>
            <a:graphicFrameLocks noGrp="1"/>
          </p:cNvGraphicFramePr>
          <p:nvPr/>
        </p:nvGraphicFramePr>
        <p:xfrm>
          <a:off x="1793875" y="1079500"/>
          <a:ext cx="8618538" cy="4972050"/>
        </p:xfrm>
        <a:graphic>
          <a:graphicData uri="http://schemas.openxmlformats.org/drawingml/2006/table">
            <a:tbl>
              <a:tblPr/>
              <a:tblGrid>
                <a:gridCol w="1192213">
                  <a:extLst>
                    <a:ext uri="{9D8B030D-6E8A-4147-A177-3AD203B41FA5}">
                      <a16:colId xmlns:a16="http://schemas.microsoft.com/office/drawing/2014/main" val="341712218"/>
                    </a:ext>
                  </a:extLst>
                </a:gridCol>
                <a:gridCol w="7426325">
                  <a:extLst>
                    <a:ext uri="{9D8B030D-6E8A-4147-A177-3AD203B41FA5}">
                      <a16:colId xmlns:a16="http://schemas.microsoft.com/office/drawing/2014/main" val="3108924239"/>
                    </a:ext>
                  </a:extLst>
                </a:gridCol>
              </a:tblGrid>
              <a:tr h="5476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Επιμετρούμενη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εργασία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Διαδικασία επιμέτρησης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129047"/>
                  </a:ext>
                </a:extLst>
              </a:tr>
              <a:tr h="5476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Εκσκαφές 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Επιμετρούνται τομές εδάφους, από τη σκάφη μέχρι το φυσικό έδαφος, και ο προσδιορισμός του όγκου προκύπτει από τον πολλαπλασιασμό του εμβαδού επί το εφαρμοστέο μήκος της διατομής.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033198"/>
                  </a:ext>
                </a:extLst>
              </a:tr>
              <a:tr h="38766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Επιμέτρηση 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σκυροδέματος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Στην επιμέτρηση σκυροδέματος υπολογίζουμε τα παρακάτω: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Πέδιλα υποστυλωμάτων και τοιχίων  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Κατά την επιμέτρηση πέδιλων χωρίζουμε το πέδιλο σε δύο τμήματα. Το πρώτο είναι ορθογώνιο παραλληλεπίπεδο και το δεύτερο είναι κόλουρη πυραμίδα ή κόλουρος οβελίσκος. 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Υποστυλώματα και τοιχία ανωδομής 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υποστυλώματα και τοιχία ανωδομής επιμετρούνται από την πάνω επιφάνεια πλάκας βάσης έως την πάνω επιφάνεια της υπερκείμενης πλάκας.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Δοκοί 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Οι δοκοί προσμετρούνται με ύψος διατομής μέχρι την πάνω επιφάνεια της υπερκείμενης πλάκας.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Πλάκες 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Οι πλάκες επιμετρούνται ανάμεσα στις δοκούς που τις περικλείουν.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Προστεγάσματα, στηθαία και ζαρντινιέρες</a:t>
                      </a:r>
                      <a:r>
                        <a:rPr kumimoji="0" lang="el-G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Επιμετρούνται με ανάλυσή τους σε απλούστερα σχήματα.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Σκάλες 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Οι σκάλες επιμετρούνται όπως και οι πλάκες, με τη διαφορά ότι προστίθενται οι βαθμίδες στον όγκο του σκυροδέματος.</a:t>
                      </a:r>
                      <a:endParaRPr kumimoji="0" lang="el-GR" altLang="en-US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45663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729AFD3-25A3-4951-84D5-D38EE0AB79D7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35EE329-23F1-4E60-BAF6-BC425FF08E1D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964612" cy="3519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2000"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6835581-C246-4C69-A166-C3B380CE9E9D}"/>
              </a:ext>
            </a:extLst>
          </p:cNvPr>
          <p:cNvGraphicFramePr>
            <a:graphicFrameLocks noGrp="1"/>
          </p:cNvGraphicFramePr>
          <p:nvPr/>
        </p:nvGraphicFramePr>
        <p:xfrm>
          <a:off x="1779589" y="947739"/>
          <a:ext cx="8662987" cy="5319713"/>
        </p:xfrm>
        <a:graphic>
          <a:graphicData uri="http://schemas.openxmlformats.org/drawingml/2006/table">
            <a:tbl>
              <a:tblPr/>
              <a:tblGrid>
                <a:gridCol w="1182687">
                  <a:extLst>
                    <a:ext uri="{9D8B030D-6E8A-4147-A177-3AD203B41FA5}">
                      <a16:colId xmlns:a16="http://schemas.microsoft.com/office/drawing/2014/main" val="1380410619"/>
                    </a:ext>
                  </a:extLst>
                </a:gridCol>
                <a:gridCol w="7480300">
                  <a:extLst>
                    <a:ext uri="{9D8B030D-6E8A-4147-A177-3AD203B41FA5}">
                      <a16:colId xmlns:a16="http://schemas.microsoft.com/office/drawing/2014/main" val="2656950727"/>
                    </a:ext>
                  </a:extLst>
                </a:gridCol>
              </a:tblGrid>
              <a:tr h="7604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Επιμετρούμενη </a:t>
                      </a:r>
                      <a:endParaRPr kumimoji="0" lang="el-GR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εργασία</a:t>
                      </a:r>
                      <a:endParaRPr kumimoji="0" lang="el-GR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Διαδικασία επιμέτρησης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098898"/>
                  </a:ext>
                </a:extLst>
              </a:tr>
              <a:tr h="30384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Επιμέτρηση 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επιχρισμάτων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επιχρίσματα επιμετρούνται σε τετραγωνικά μέτρα πραγματικής επιχρισμένης επιφάνειας. Εξωτερικά της κατασκευής (εξωτερικοί τοίχοι, ουρανοί μαρκίζας, στηθαία) μετριούνται «σεντόνι», δηλαδή χωρίς την αφαίρεση των ανοιγμάτων (πόρτες και παράθυρα). Ως ύψος θεωρείται η απόσταση από την επιφάνεια του τελειωμένου δαπέδου ως το ανώτερο σημείο του τοίχου ή του στηθαίου ή το κατώτερο σημείο της μαρκίζας.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εσωτερικά επιχρίσματα επιμετρούνται όπως και τα εξωτερικά, με τις εξής διαφορές: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Αφαιρούνται τα ανοίγματα.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ύψος λαμβάνεται ίσο με την απόσταση από τη μέση του σοβατεπιού και από την επιφάνεια του δαπέδου για ξύλινα πατώματα.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422091"/>
                  </a:ext>
                </a:extLst>
              </a:tr>
              <a:tr h="7604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Επιμέτρηση 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δαπέδων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δάπεδα επιμετρούνται σε τετραγωνικά μέτρα πραγματικής επιφάνειας από τα όρια των επιχρισμάτων, χωρίς να συμπεριλαμβάνονται οι πακτώσεις του δαπέδου.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601411"/>
                  </a:ext>
                </a:extLst>
              </a:tr>
              <a:tr h="7604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Επιμέτρηση 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χρωματισμών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Γενικά, σε επίπεδες επιφάνειες (τοίχοι, δοκοί, πλάκες, στηθαία κτλ.) οι χρωματισμοί επιμετρούνται όπως και τα επιχρίσματα, με τη διαφορά ότι στον υπολογισμό του ύψους υπολογίζεται το πάνω μέρος του σοβατεπιού.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7439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64A2EFD-324B-4A22-BDD5-5031C1A2D044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9000291-C139-4081-A40D-47A4BC914310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964612" cy="3519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2000">
              <a:latin typeface="Comic Sans MS" panose="030F0702030302020204" pitchFamily="66" charset="0"/>
            </a:endParaRPr>
          </a:p>
        </p:txBody>
      </p:sp>
      <p:sp>
        <p:nvSpPr>
          <p:cNvPr id="15364" name="TextBox 30">
            <a:extLst>
              <a:ext uri="{FF2B5EF4-FFF2-40B4-BE49-F238E27FC236}">
                <a16:creationId xmlns:a16="http://schemas.microsoft.com/office/drawing/2014/main" id="{42C0E49E-A534-40C3-9A4D-44D7B0C3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038" y="928688"/>
            <a:ext cx="8064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>
                <a:latin typeface="Comic Sans MS" panose="030F0702030302020204" pitchFamily="66" charset="0"/>
              </a:rPr>
              <a:t>Παραδειγμα Ζητειται ο υπολογισμός του όγκου του σκυροδέματος των πέδιλων του Πίνακα</a:t>
            </a:r>
          </a:p>
        </p:txBody>
      </p:sp>
      <p:sp>
        <p:nvSpPr>
          <p:cNvPr id="15365" name="Line 25">
            <a:extLst>
              <a:ext uri="{FF2B5EF4-FFF2-40B4-BE49-F238E27FC236}">
                <a16:creationId xmlns:a16="http://schemas.microsoft.com/office/drawing/2014/main" id="{3A266BD5-DA72-4078-9876-A65C44D270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2063" y="1941514"/>
            <a:ext cx="457200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26">
            <a:extLst>
              <a:ext uri="{FF2B5EF4-FFF2-40B4-BE49-F238E27FC236}">
                <a16:creationId xmlns:a16="http://schemas.microsoft.com/office/drawing/2014/main" id="{A27E0C35-E0EF-4353-9079-730CF81B34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6463" y="1941514"/>
            <a:ext cx="457200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27">
            <a:extLst>
              <a:ext uri="{FF2B5EF4-FFF2-40B4-BE49-F238E27FC236}">
                <a16:creationId xmlns:a16="http://schemas.microsoft.com/office/drawing/2014/main" id="{587A1130-6EDD-4BD3-AFAF-8DFB7E7DA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3663" y="2306638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28">
            <a:extLst>
              <a:ext uri="{FF2B5EF4-FFF2-40B4-BE49-F238E27FC236}">
                <a16:creationId xmlns:a16="http://schemas.microsoft.com/office/drawing/2014/main" id="{A291AFFC-96ED-4BBA-A051-22C2604C24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12063" y="2763838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29">
            <a:extLst>
              <a:ext uri="{FF2B5EF4-FFF2-40B4-BE49-F238E27FC236}">
                <a16:creationId xmlns:a16="http://schemas.microsoft.com/office/drawing/2014/main" id="{4A5357B8-FAE1-4119-BEF2-5F22C6B45D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12063" y="2306638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30">
            <a:extLst>
              <a:ext uri="{FF2B5EF4-FFF2-40B4-BE49-F238E27FC236}">
                <a16:creationId xmlns:a16="http://schemas.microsoft.com/office/drawing/2014/main" id="{58A5E4B2-7054-40DF-B3ED-E58279C1A8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02863" y="4052889"/>
            <a:ext cx="0" cy="1004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31">
            <a:extLst>
              <a:ext uri="{FF2B5EF4-FFF2-40B4-BE49-F238E27FC236}">
                <a16:creationId xmlns:a16="http://schemas.microsoft.com/office/drawing/2014/main" id="{B8039141-8463-4F08-8CF7-8187F6B16A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31263" y="4052888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32">
            <a:extLst>
              <a:ext uri="{FF2B5EF4-FFF2-40B4-BE49-F238E27FC236}">
                <a16:creationId xmlns:a16="http://schemas.microsoft.com/office/drawing/2014/main" id="{D4344FD1-98B6-4D6B-8A4A-0402DCA0BC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831264" y="4052889"/>
            <a:ext cx="549275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33">
            <a:extLst>
              <a:ext uri="{FF2B5EF4-FFF2-40B4-BE49-F238E27FC236}">
                <a16:creationId xmlns:a16="http://schemas.microsoft.com/office/drawing/2014/main" id="{7F04A2EF-91E0-4A37-AC4C-CDD3023614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31264" y="4692651"/>
            <a:ext cx="549275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34">
            <a:extLst>
              <a:ext uri="{FF2B5EF4-FFF2-40B4-BE49-F238E27FC236}">
                <a16:creationId xmlns:a16="http://schemas.microsoft.com/office/drawing/2014/main" id="{C78A70B5-ADF7-4C5E-8C6B-B71D525499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45663" y="4052889"/>
            <a:ext cx="457200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35">
            <a:extLst>
              <a:ext uri="{FF2B5EF4-FFF2-40B4-BE49-F238E27FC236}">
                <a16:creationId xmlns:a16="http://schemas.microsoft.com/office/drawing/2014/main" id="{989A0E70-FA98-4978-AE67-0FF484A0D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45663" y="4692651"/>
            <a:ext cx="457200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6B9E9FD-F411-46CE-A44F-453D5BC75DC6}"/>
              </a:ext>
            </a:extLst>
          </p:cNvPr>
          <p:cNvCxnSpPr>
            <a:stCxn id="15372" idx="1"/>
          </p:cNvCxnSpPr>
          <p:nvPr/>
        </p:nvCxnSpPr>
        <p:spPr>
          <a:xfrm rot="5400000">
            <a:off x="8328820" y="4548982"/>
            <a:ext cx="99853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7" name="Line 36">
            <a:extLst>
              <a:ext uri="{FF2B5EF4-FFF2-40B4-BE49-F238E27FC236}">
                <a16:creationId xmlns:a16="http://schemas.microsoft.com/office/drawing/2014/main" id="{2AC7CF0B-5D2C-4D6E-8596-94B46E201D51}"/>
              </a:ext>
            </a:extLst>
          </p:cNvPr>
          <p:cNvSpPr>
            <a:spLocks noChangeShapeType="1"/>
          </p:cNvSpPr>
          <p:nvPr/>
        </p:nvSpPr>
        <p:spPr bwMode="auto">
          <a:xfrm>
            <a:off x="9391651" y="4433888"/>
            <a:ext cx="365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37">
            <a:extLst>
              <a:ext uri="{FF2B5EF4-FFF2-40B4-BE49-F238E27FC236}">
                <a16:creationId xmlns:a16="http://schemas.microsoft.com/office/drawing/2014/main" id="{C2AADFD0-1380-419F-8A50-CB3A2AFBDE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6775" y="4433889"/>
            <a:ext cx="0" cy="274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38">
            <a:extLst>
              <a:ext uri="{FF2B5EF4-FFF2-40B4-BE49-F238E27FC236}">
                <a16:creationId xmlns:a16="http://schemas.microsoft.com/office/drawing/2014/main" id="{806BAB43-1944-428A-8EA9-F597F8165F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391651" y="4708525"/>
            <a:ext cx="365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39">
            <a:extLst>
              <a:ext uri="{FF2B5EF4-FFF2-40B4-BE49-F238E27FC236}">
                <a16:creationId xmlns:a16="http://schemas.microsoft.com/office/drawing/2014/main" id="{471D705A-AE00-4071-BAE0-4F177B56A8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91650" y="4433889"/>
            <a:ext cx="0" cy="274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Rectangle 48">
            <a:extLst>
              <a:ext uri="{FF2B5EF4-FFF2-40B4-BE49-F238E27FC236}">
                <a16:creationId xmlns:a16="http://schemas.microsoft.com/office/drawing/2014/main" id="{95AAF658-9463-45F4-AEAA-75EF69DDA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9238" y="2360613"/>
            <a:ext cx="419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υ2</a:t>
            </a:r>
            <a:endParaRPr lang="el-GR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2" name="TextBox 49">
            <a:extLst>
              <a:ext uri="{FF2B5EF4-FFF2-40B4-BE49-F238E27FC236}">
                <a16:creationId xmlns:a16="http://schemas.microsoft.com/office/drawing/2014/main" id="{1BF4C531-96AD-4030-A072-ADDB2980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8588" y="1798639"/>
            <a:ext cx="450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υ1</a:t>
            </a:r>
            <a:endParaRPr lang="el-GR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3" name="Line 40">
            <a:extLst>
              <a:ext uri="{FF2B5EF4-FFF2-40B4-BE49-F238E27FC236}">
                <a16:creationId xmlns:a16="http://schemas.microsoft.com/office/drawing/2014/main" id="{54170A5E-3786-4093-ACBF-C06E25EB7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42375" y="4068764"/>
            <a:ext cx="0" cy="1004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41">
            <a:extLst>
              <a:ext uri="{FF2B5EF4-FFF2-40B4-BE49-F238E27FC236}">
                <a16:creationId xmlns:a16="http://schemas.microsoft.com/office/drawing/2014/main" id="{B4DA9BBA-8939-4D82-B1D5-4EDA3C3E3A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842375" y="5073650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42">
            <a:extLst>
              <a:ext uri="{FF2B5EF4-FFF2-40B4-BE49-F238E27FC236}">
                <a16:creationId xmlns:a16="http://schemas.microsoft.com/office/drawing/2014/main" id="{7C582D3B-593B-43B8-91A6-E6BC0CC75873}"/>
              </a:ext>
            </a:extLst>
          </p:cNvPr>
          <p:cNvSpPr>
            <a:spLocks noChangeShapeType="1"/>
          </p:cNvSpPr>
          <p:nvPr/>
        </p:nvSpPr>
        <p:spPr bwMode="auto">
          <a:xfrm>
            <a:off x="9391651" y="4433888"/>
            <a:ext cx="365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43">
            <a:extLst>
              <a:ext uri="{FF2B5EF4-FFF2-40B4-BE49-F238E27FC236}">
                <a16:creationId xmlns:a16="http://schemas.microsoft.com/office/drawing/2014/main" id="{764A1B1D-77CC-4216-A90B-34450A3A22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6775" y="4433889"/>
            <a:ext cx="0" cy="274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44">
            <a:extLst>
              <a:ext uri="{FF2B5EF4-FFF2-40B4-BE49-F238E27FC236}">
                <a16:creationId xmlns:a16="http://schemas.microsoft.com/office/drawing/2014/main" id="{6F7BBC93-DDA3-4A39-AA60-11F4D17E16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391651" y="4708525"/>
            <a:ext cx="365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45">
            <a:extLst>
              <a:ext uri="{FF2B5EF4-FFF2-40B4-BE49-F238E27FC236}">
                <a16:creationId xmlns:a16="http://schemas.microsoft.com/office/drawing/2014/main" id="{17019EA7-0E25-4273-8636-5F3F522857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91650" y="4433889"/>
            <a:ext cx="0" cy="274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Rectangle 56">
            <a:extLst>
              <a:ext uri="{FF2B5EF4-FFF2-40B4-BE49-F238E27FC236}">
                <a16:creationId xmlns:a16="http://schemas.microsoft.com/office/drawing/2014/main" id="{BBC437FC-567B-49AD-A7BD-CD494998B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7676" y="3589339"/>
            <a:ext cx="352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l-GR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0" name="Rectangle 57">
            <a:extLst>
              <a:ext uri="{FF2B5EF4-FFF2-40B4-BE49-F238E27FC236}">
                <a16:creationId xmlns:a16="http://schemas.microsoft.com/office/drawing/2014/main" id="{1938F3DD-F847-4BB8-AE7B-8B11DC71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889" y="4324350"/>
            <a:ext cx="3381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el-GR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1" name="Rectangle 58">
            <a:extLst>
              <a:ext uri="{FF2B5EF4-FFF2-40B4-BE49-F238E27FC236}">
                <a16:creationId xmlns:a16="http://schemas.microsoft.com/office/drawing/2014/main" id="{D2A415DC-FC46-482B-95B7-D9D18317C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41433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l-GR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92" name="Rectangle 59">
            <a:extLst>
              <a:ext uri="{FF2B5EF4-FFF2-40B4-BE49-F238E27FC236}">
                <a16:creationId xmlns:a16="http://schemas.microsoft.com/office/drawing/2014/main" id="{283C6A43-2948-4361-9F7C-7DF3D64AE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0589" y="4368800"/>
            <a:ext cx="306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el-GR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87986C69-050B-4216-8037-E2FDA2747B09}"/>
              </a:ext>
            </a:extLst>
          </p:cNvPr>
          <p:cNvGraphicFramePr>
            <a:graphicFrameLocks noGrp="1"/>
          </p:cNvGraphicFramePr>
          <p:nvPr/>
        </p:nvGraphicFramePr>
        <p:xfrm>
          <a:off x="2247901" y="2065339"/>
          <a:ext cx="4067175" cy="3784605"/>
        </p:xfrm>
        <a:graphic>
          <a:graphicData uri="http://schemas.openxmlformats.org/drawingml/2006/table">
            <a:tbl>
              <a:tblPr/>
              <a:tblGrid>
                <a:gridCol w="623888">
                  <a:extLst>
                    <a:ext uri="{9D8B030D-6E8A-4147-A177-3AD203B41FA5}">
                      <a16:colId xmlns:a16="http://schemas.microsoft.com/office/drawing/2014/main" val="3367496340"/>
                    </a:ext>
                  </a:extLst>
                </a:gridCol>
                <a:gridCol w="625475">
                  <a:extLst>
                    <a:ext uri="{9D8B030D-6E8A-4147-A177-3AD203B41FA5}">
                      <a16:colId xmlns:a16="http://schemas.microsoft.com/office/drawing/2014/main" val="4272352161"/>
                    </a:ext>
                  </a:extLst>
                </a:gridCol>
                <a:gridCol w="627062">
                  <a:extLst>
                    <a:ext uri="{9D8B030D-6E8A-4147-A177-3AD203B41FA5}">
                      <a16:colId xmlns:a16="http://schemas.microsoft.com/office/drawing/2014/main" val="404526509"/>
                    </a:ext>
                  </a:extLst>
                </a:gridCol>
                <a:gridCol w="534988">
                  <a:extLst>
                    <a:ext uri="{9D8B030D-6E8A-4147-A177-3AD203B41FA5}">
                      <a16:colId xmlns:a16="http://schemas.microsoft.com/office/drawing/2014/main" val="4190472988"/>
                    </a:ext>
                  </a:extLst>
                </a:gridCol>
                <a:gridCol w="534987">
                  <a:extLst>
                    <a:ext uri="{9D8B030D-6E8A-4147-A177-3AD203B41FA5}">
                      <a16:colId xmlns:a16="http://schemas.microsoft.com/office/drawing/2014/main" val="1554646278"/>
                    </a:ext>
                  </a:extLst>
                </a:gridCol>
                <a:gridCol w="534988">
                  <a:extLst>
                    <a:ext uri="{9D8B030D-6E8A-4147-A177-3AD203B41FA5}">
                      <a16:colId xmlns:a16="http://schemas.microsoft.com/office/drawing/2014/main" val="2524194307"/>
                    </a:ext>
                  </a:extLst>
                </a:gridCol>
                <a:gridCol w="585787">
                  <a:extLst>
                    <a:ext uri="{9D8B030D-6E8A-4147-A177-3AD203B41FA5}">
                      <a16:colId xmlns:a16="http://schemas.microsoft.com/office/drawing/2014/main" val="2572980215"/>
                    </a:ext>
                  </a:extLst>
                </a:gridCol>
              </a:tblGrid>
              <a:tr h="290513"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702030302020204" pitchFamily="66" charset="0"/>
                        </a:rPr>
                        <a:t>Σκυροδέματα Τετραγωνικών Υποστηλωμάτων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415092"/>
                  </a:ext>
                </a:extLst>
              </a:tr>
              <a:tr h="6969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Πέδιλο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υ1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υ2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258134"/>
                  </a:ext>
                </a:extLst>
              </a:tr>
              <a:tr h="258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Κ1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1,60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1,80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0,66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670509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Κ2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1,00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1,20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0,70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190867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Κ3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1,15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733252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Κ4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1,20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1,20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0,21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11883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1,33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1,10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0,31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171837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Κ6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1,15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1,25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0,41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0,69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741234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Κ7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1,37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1,30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0,29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0,72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362024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Κ8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0,20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1,27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1,50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0,44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0,75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018060"/>
                  </a:ext>
                </a:extLst>
              </a:tr>
              <a:tr h="2809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Κ9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0,35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1,32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1,40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0,38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0,64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100170"/>
                  </a:ext>
                </a:extLst>
              </a:tr>
              <a:tr h="290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Κ10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0,40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1,00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1,10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0,10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el-G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0,60</a:t>
                      </a:r>
                      <a:endParaRPr kumimoji="0" lang="el-GR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8059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3D9BFDF-64D7-4AB1-8E84-DEAC819F76C6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640013" y="115889"/>
            <a:ext cx="7848600" cy="67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l-GR" altLang="en-US" sz="2400" b="1">
                <a:solidFill>
                  <a:srgbClr val="FFFF00"/>
                </a:solidFill>
              </a:rPr>
              <a:t>Λογιστικά Φύλλα στις επιμετρήσεις τεχνικών έργων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342B1E0-2621-438C-B29F-C69A7CBEB812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703388" y="908050"/>
            <a:ext cx="8964612" cy="3519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800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 algn="l">
              <a:lnSpc>
                <a:spcPct val="130000"/>
              </a:lnSpc>
            </a:pPr>
            <a:endParaRPr lang="el-GR" altLang="en-US" sz="800">
              <a:latin typeface="Comic Sans MS" panose="030F0702030302020204" pitchFamily="66" charset="0"/>
            </a:endParaRPr>
          </a:p>
          <a:p>
            <a:pPr marL="609600" indent="-609600" algn="l">
              <a:lnSpc>
                <a:spcPct val="130000"/>
              </a:lnSpc>
              <a:spcBef>
                <a:spcPct val="0"/>
              </a:spcBef>
              <a:spcAft>
                <a:spcPct val="40000"/>
              </a:spcAft>
            </a:pPr>
            <a:endParaRPr lang="el-GR" altLang="en-US" sz="2000">
              <a:latin typeface="Comic Sans MS" panose="030F0702030302020204" pitchFamily="66" charset="0"/>
            </a:endParaRPr>
          </a:p>
        </p:txBody>
      </p:sp>
      <p:pic>
        <p:nvPicPr>
          <p:cNvPr id="17412" name="Picture 2" descr="pedi">
            <a:extLst>
              <a:ext uri="{FF2B5EF4-FFF2-40B4-BE49-F238E27FC236}">
                <a16:creationId xmlns:a16="http://schemas.microsoft.com/office/drawing/2014/main" id="{8841AEB4-8ADE-4517-8882-47EFC3EA3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675" y="893763"/>
            <a:ext cx="7342188" cy="516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1347</Words>
  <Application>Microsoft Office PowerPoint</Application>
  <PresentationFormat>Ευρεία οθόνη</PresentationFormat>
  <Paragraphs>648</Paragraphs>
  <Slides>18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Comic Sans MS</vt:lpstr>
      <vt:lpstr>Symbol</vt:lpstr>
      <vt:lpstr>Times New Roman</vt:lpstr>
      <vt:lpstr>Times New Roman Greek</vt:lpstr>
      <vt:lpstr>Wingdings</vt:lpstr>
      <vt:lpstr>Θέμα του Office</vt:lpstr>
      <vt:lpstr>Επιμετρησεις</vt:lpstr>
      <vt:lpstr>ΕΛΛΗΝΙΚΟ ΑΝΟΙΚΤΟ ΠΑΝΕΠΙΣΤΗΜΙΟ  Ιστοσελίδα Γραπτών Εργασιών Θεματικής Ενότητας ΔΧΤ50: http://eap.view.gr  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  <vt:lpstr>Λογιστικά Φύλλα στις επιμετρήσεις τεχνικών έργων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Επιμετρησεις</dc:title>
  <dc:creator>o m</dc:creator>
  <cp:lastModifiedBy>o m</cp:lastModifiedBy>
  <cp:revision>2</cp:revision>
  <dcterms:created xsi:type="dcterms:W3CDTF">2020-04-11T06:33:10Z</dcterms:created>
  <dcterms:modified xsi:type="dcterms:W3CDTF">2020-04-11T10:21:07Z</dcterms:modified>
</cp:coreProperties>
</file>