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5"/>
  </p:notesMasterIdLst>
  <p:sldIdLst>
    <p:sldId id="287" r:id="rId2"/>
    <p:sldId id="306" r:id="rId3"/>
    <p:sldId id="297" r:id="rId4"/>
    <p:sldId id="298" r:id="rId5"/>
    <p:sldId id="307" r:id="rId6"/>
    <p:sldId id="308" r:id="rId7"/>
    <p:sldId id="299" r:id="rId8"/>
    <p:sldId id="309" r:id="rId9"/>
    <p:sldId id="300" r:id="rId10"/>
    <p:sldId id="301" r:id="rId11"/>
    <p:sldId id="302" r:id="rId12"/>
    <p:sldId id="303" r:id="rId13"/>
    <p:sldId id="304" r:id="rId14"/>
    <p:sldId id="310" r:id="rId15"/>
    <p:sldId id="311" r:id="rId16"/>
    <p:sldId id="305" r:id="rId17"/>
    <p:sldId id="312" r:id="rId18"/>
    <p:sldId id="313" r:id="rId19"/>
    <p:sldId id="314" r:id="rId20"/>
    <p:sldId id="315" r:id="rId21"/>
    <p:sldId id="316" r:id="rId22"/>
    <p:sldId id="317" r:id="rId23"/>
    <p:sldId id="318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0" autoAdjust="0"/>
    <p:restoredTop sz="94693" autoAdjust="0"/>
  </p:normalViewPr>
  <p:slideViewPr>
    <p:cSldViewPr>
      <p:cViewPr varScale="1">
        <p:scale>
          <a:sx n="122" d="100"/>
          <a:sy n="122" d="100"/>
        </p:scale>
        <p:origin x="-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B8423-D8EA-4084-BE57-609265A74855}" type="datetimeFigureOut">
              <a:rPr lang="el-GR" smtClean="0"/>
              <a:pPr/>
              <a:t>7/12/2012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D13C3-0DA8-49F2-AB6C-79D8FA3575A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7/12/2012</a:t>
            </a:fld>
            <a:endParaRPr lang="el-G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7/12/2012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7/12/2012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7/12/2012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7/12/2012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7/12/2012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7/12/2012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7/12/2012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7/12/2012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7/12/2012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01A8-2668-4716-AEAF-774F7E8032B9}" type="datetimeFigureOut">
              <a:rPr lang="el-GR" smtClean="0"/>
              <a:pPr/>
              <a:t>7/12/2012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0101A8-2668-4716-AEAF-774F7E8032B9}" type="datetimeFigureOut">
              <a:rPr lang="el-GR" smtClean="0"/>
              <a:pPr/>
              <a:t>7/12/2012</a:t>
            </a:fld>
            <a:endParaRPr lang="el-G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DFF68F-FB1A-4398-8F86-58CE1A33BCB8}" type="slidenum">
              <a:rPr lang="el-GR" smtClean="0"/>
              <a:pPr/>
              <a:t>‹#›</a:t>
            </a:fld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5" y="620688"/>
            <a:ext cx="23870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 ένας τεστ ένας φοιτητής βαθμολογήθηκε  με 640. Να βρεθεί το ποσοστό των φοιτητών που είχαν χειρότερες επιδόσεις από αυτόν δεδομένου ότι η κατανομή της βαθμολογίας προσεγγίζει την κανονική, ο μέσος όρος της είναι 500 και η τυπική απόκλιση 100. </a:t>
            </a:r>
            <a:endParaRPr lang="el-GR" dirty="0"/>
          </a:p>
        </p:txBody>
      </p:sp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1000100" y="4857760"/>
          <a:ext cx="1584176" cy="944595"/>
        </p:xfrm>
        <a:graphic>
          <a:graphicData uri="http://schemas.openxmlformats.org/presentationml/2006/ole">
            <p:oleObj spid="_x0000_s71681" name="Εξίσωση" r:id="rId3" imgW="66024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0100" y="5857892"/>
            <a:ext cx="3692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Δηλαδή  (640-500)/100=140/100=1,4</a:t>
            </a:r>
          </a:p>
          <a:p>
            <a:endParaRPr lang="el-GR" dirty="0"/>
          </a:p>
        </p:txBody>
      </p:sp>
      <p:pic>
        <p:nvPicPr>
          <p:cNvPr id="6" name="Picture 5" descr="DSCN0658.JPG"/>
          <p:cNvPicPr>
            <a:picLocks noChangeAspect="1"/>
          </p:cNvPicPr>
          <p:nvPr/>
        </p:nvPicPr>
        <p:blipFill>
          <a:blip r:embed="rId4" cstate="print"/>
          <a:srcRect l="10313" t="14999" b="12500"/>
          <a:stretch>
            <a:fillRect/>
          </a:stretch>
        </p:blipFill>
        <p:spPr>
          <a:xfrm rot="5400000">
            <a:off x="3440914" y="1345399"/>
            <a:ext cx="6834202" cy="4143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3344865" y="1912933"/>
          <a:ext cx="1584325" cy="944563"/>
        </p:xfrm>
        <a:graphic>
          <a:graphicData uri="http://schemas.openxmlformats.org/presentationml/2006/ole">
            <p:oleObj spid="_x0000_s92161" name="Εξίσωση" r:id="rId3" imgW="660240" imgH="39348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14480" y="1357298"/>
            <a:ext cx="258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Μην ξεχνάμε ότι, επειδή: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857356" y="2786058"/>
            <a:ext cx="687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Τότε:</a:t>
            </a:r>
            <a:endParaRPr lang="el-GR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714612" y="3429000"/>
          <a:ext cx="3155175" cy="673104"/>
        </p:xfrm>
        <a:graphic>
          <a:graphicData uri="http://schemas.openxmlformats.org/presentationml/2006/ole">
            <p:oleObj spid="_x0000_s92162" name="Εξίσωση" r:id="rId4" imgW="9522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5" y="642918"/>
            <a:ext cx="3500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 μια πόλη η κατανομή των ετησίων βροχοπτώσεων είναι κανονική με μέση τιμή τις 22 ίντσες και τυπική απόκλιση τις 4. Ποιο είναι το ετήσιο ποσοστό βροχοπτώσεων στα ξηρότερα (2,5% όλων των ετών) και τα πιο βροχερά έτη (επίσης 2,5%)? </a:t>
            </a:r>
            <a:endParaRPr lang="el-GR" dirty="0"/>
          </a:p>
        </p:txBody>
      </p:sp>
      <p:pic>
        <p:nvPicPr>
          <p:cNvPr id="4" name="Picture 3" descr="DSCN0662.JPG"/>
          <p:cNvPicPr>
            <a:picLocks noChangeAspect="1"/>
          </p:cNvPicPr>
          <p:nvPr/>
        </p:nvPicPr>
        <p:blipFill>
          <a:blip r:embed="rId2" cstate="print"/>
          <a:srcRect l="11718" t="11458" r="7031" b="4166"/>
          <a:stretch>
            <a:fillRect/>
          </a:stretch>
        </p:blipFill>
        <p:spPr>
          <a:xfrm rot="5400000">
            <a:off x="3453686" y="1046852"/>
            <a:ext cx="6237155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SCN0663.JPG"/>
          <p:cNvPicPr>
            <a:picLocks noChangeAspect="1"/>
          </p:cNvPicPr>
          <p:nvPr/>
        </p:nvPicPr>
        <p:blipFill>
          <a:blip r:embed="rId2" cstate="print"/>
          <a:srcRect l="3297" t="15018" r="4395" b="11722"/>
          <a:stretch>
            <a:fillRect/>
          </a:stretch>
        </p:blipFill>
        <p:spPr>
          <a:xfrm rot="5400000">
            <a:off x="1398114" y="1387910"/>
            <a:ext cx="6858026" cy="4082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71480"/>
            <a:ext cx="8215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Άσκηση</a:t>
            </a:r>
          </a:p>
          <a:p>
            <a:endParaRPr lang="el-GR" dirty="0" smtClean="0"/>
          </a:p>
          <a:p>
            <a:r>
              <a:rPr lang="el-GR" dirty="0" smtClean="0"/>
              <a:t>Σε μια λάμπα φωτισμού η μέση διάρκεια ζωής είναι 1200 ώρες και η τυπική απόκλιση 120. Στο πανεπιστήμιο μας αποφασίστηκε να τοποθετηθούν οι λάμπες αυτές σε όλους τους χώρους. Σε ποιο χρονικό διάστημα θα καούν</a:t>
            </a:r>
          </a:p>
          <a:p>
            <a:r>
              <a:rPr lang="el-GR" dirty="0" smtClean="0"/>
              <a:t>Α. το 1% των λαμπών</a:t>
            </a:r>
          </a:p>
          <a:p>
            <a:r>
              <a:rPr lang="el-GR" dirty="0" smtClean="0"/>
              <a:t>Β. το 5%</a:t>
            </a:r>
          </a:p>
          <a:p>
            <a:r>
              <a:rPr lang="el-GR" dirty="0" smtClean="0"/>
              <a:t>Γ. το 10%</a:t>
            </a:r>
          </a:p>
          <a:p>
            <a:r>
              <a:rPr lang="el-GR" dirty="0" smtClean="0"/>
              <a:t>Δ. το 50%</a:t>
            </a:r>
          </a:p>
          <a:p>
            <a:r>
              <a:rPr lang="el-GR" dirty="0" smtClean="0"/>
              <a:t>Ε. το 95%</a:t>
            </a:r>
          </a:p>
          <a:p>
            <a:r>
              <a:rPr lang="el-GR" dirty="0" smtClean="0"/>
              <a:t>ΣΤ. Με ένα νέο σύστημα ποιοτικού ελέγχου η εταιρεία μπόρεσε να αποσύρει το 8% των προβληματικών λαμπών. Ποια είναι η εγγύηση που πρέπει να δώσει η εταιρεία ότι οι λάμπες της δηλαδή θα λειτουργήσουν εγγυημένα πόσες ώρες πριν καούν?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71480"/>
            <a:ext cx="82153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Άσκηση</a:t>
            </a:r>
          </a:p>
          <a:p>
            <a:endParaRPr lang="el-GR" dirty="0" smtClean="0"/>
          </a:p>
          <a:p>
            <a:r>
              <a:rPr lang="el-GR" dirty="0" smtClean="0"/>
              <a:t>Σε μια λάμπα φωτισμού η μέση διάρκεια ζωής είναι 1200 ώρες και η τυπική απόκλιση 120. Στο πανεπιστήμιο μας αποφασίστηκε να τοποθετηθούν οι λάμπες αυτές σε όλους τους χώρους. Σε ποιο χρονικό διάστημα θα καούν</a:t>
            </a:r>
          </a:p>
          <a:p>
            <a:r>
              <a:rPr lang="el-GR" dirty="0" smtClean="0"/>
              <a:t>Α. το 1% των λαμπών</a:t>
            </a:r>
          </a:p>
          <a:p>
            <a:r>
              <a:rPr lang="el-GR" dirty="0" smtClean="0"/>
              <a:t>1200+(-2,33) (120)=920.40</a:t>
            </a:r>
          </a:p>
          <a:p>
            <a:endParaRPr lang="el-GR" dirty="0" smtClean="0"/>
          </a:p>
          <a:p>
            <a:r>
              <a:rPr lang="el-GR" dirty="0" smtClean="0"/>
              <a:t>Β. το 5%</a:t>
            </a:r>
          </a:p>
          <a:p>
            <a:r>
              <a:rPr lang="el-GR" dirty="0" smtClean="0"/>
              <a:t>1200+(-1,65)(120)=1002</a:t>
            </a:r>
          </a:p>
          <a:p>
            <a:endParaRPr lang="el-GR" dirty="0" smtClean="0"/>
          </a:p>
          <a:p>
            <a:r>
              <a:rPr lang="el-GR" dirty="0" smtClean="0"/>
              <a:t>Γ. το 10%</a:t>
            </a:r>
          </a:p>
          <a:p>
            <a:r>
              <a:rPr lang="el-GR" dirty="0" smtClean="0"/>
              <a:t>1200+(-1,28)(120)=1046,40</a:t>
            </a:r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71480"/>
            <a:ext cx="82153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Άσκηση</a:t>
            </a:r>
          </a:p>
          <a:p>
            <a:endParaRPr lang="el-GR" dirty="0" smtClean="0"/>
          </a:p>
          <a:p>
            <a:r>
              <a:rPr lang="el-GR" dirty="0" smtClean="0"/>
              <a:t>Σε μια λάμπα φωτισμού η μέση διάρκεια ζωής είναι 1200 ώρες και η τυπική απόκλιση 120. Στο πανεπιστήμιο μας αποφασίστηκε να τοποθετηθούν οι λάμπες αυτές σε όλους τους χώρους. Σε ποιο χρονικό διάστημα θα καούν</a:t>
            </a:r>
          </a:p>
          <a:p>
            <a:r>
              <a:rPr lang="el-GR" dirty="0" smtClean="0"/>
              <a:t>Δ. το 50%</a:t>
            </a:r>
          </a:p>
          <a:p>
            <a:r>
              <a:rPr lang="el-GR" dirty="0" smtClean="0"/>
              <a:t>1200+(0,00) (120)=1200</a:t>
            </a:r>
          </a:p>
          <a:p>
            <a:endParaRPr lang="el-GR" dirty="0" smtClean="0"/>
          </a:p>
          <a:p>
            <a:r>
              <a:rPr lang="el-GR" dirty="0" smtClean="0"/>
              <a:t>Ε. το 95%</a:t>
            </a:r>
          </a:p>
          <a:p>
            <a:r>
              <a:rPr lang="el-GR" dirty="0" smtClean="0"/>
              <a:t>1200+(1,65)(120)=1398</a:t>
            </a:r>
          </a:p>
          <a:p>
            <a:endParaRPr lang="el-GR" dirty="0" smtClean="0"/>
          </a:p>
          <a:p>
            <a:r>
              <a:rPr lang="el-GR" dirty="0" smtClean="0"/>
              <a:t>ΣΤ. Με ένα νέο σύστημα ποιοτικού ελέγχου η εταιρεία μπόρεσε να αποσύρει το 8% των προβληματικών λαμπών. Ποια είναι η εγγύηση που πρέπει να δώσει η εταιρεία ότι οι λάμπες της δηλαδή θα λειτουργήσουν εγγυημένα πόσες ώρες πριν καούν?</a:t>
            </a:r>
          </a:p>
          <a:p>
            <a:r>
              <a:rPr lang="el-GR" dirty="0" smtClean="0"/>
              <a:t>1200+(-1,41)(120)=1030,8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1285860"/>
            <a:ext cx="597971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Άσκηση 18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Στις παραπάνω λάμπες, ποιο ποσοστό θα καεί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Α. σε λιγότερο από 960 ώρες λειτουργίας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0,0228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Β. Σε περισσότερες από 1500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0,0062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Γ. 50 ώρες πάνω ή κάτω από το μέσο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0,3256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Δ. μεταξύ των 1300 και 1400 ωρών?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latin typeface="Calibri" pitchFamily="34" charset="0"/>
                <a:cs typeface="Times New Roman" pitchFamily="18" charset="0"/>
              </a:rPr>
              <a:t>0,1558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1285860"/>
            <a:ext cx="59797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Άσκηση 18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Στις παραπάνω λάμπες, ποιο ποσοστό θα καεί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Α. σε λιγότερο από 960 ώρες λειτουργίας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Β. Σε περισσότερες από 1500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Γ. 50 ώρες πάνω ή κάτω από το μέσο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Δ. μεταξύ των 1300 και 1400 ωρών?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1500174"/>
            <a:ext cx="6643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Μέχρι τώρα έχουμε επικεντρωθεί στην κανονική κατανομή. Ωστόσο μια κατανομή η οποία δεν είναι κανονική μπορεί να μετασχηματιστεί σε μια σειρά </a:t>
            </a:r>
            <a:r>
              <a:rPr lang="en-US" dirty="0" smtClean="0"/>
              <a:t>z scores</a:t>
            </a:r>
            <a:r>
              <a:rPr lang="el-GR" dirty="0" smtClean="0"/>
              <a:t>. Στην περίπτωση αυτή ο πίνακας με τις τιμές </a:t>
            </a:r>
            <a:r>
              <a:rPr lang="en-US" dirty="0" smtClean="0"/>
              <a:t>z </a:t>
            </a:r>
            <a:r>
              <a:rPr lang="el-GR" dirty="0" smtClean="0"/>
              <a:t>μιας κατανομής δεν μπορεί να χρησιμοποιηθεί, καθώς η κατανομή με τις μετασχηματισμένες τιμές είναι ίδια με την αρχική κατανομή. Ωστόσο ο μετασχηματισμός σε </a:t>
            </a:r>
            <a:r>
              <a:rPr lang="en-US" dirty="0" smtClean="0"/>
              <a:t>z-scores </a:t>
            </a:r>
            <a:r>
              <a:rPr lang="el-GR" dirty="0" smtClean="0"/>
              <a:t>πάντοτε παράγει μια κατανομή με μέση τιμή 0 και τυπική απόκλιση 1. 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866265" y="2754249"/>
          <a:ext cx="5411470" cy="1349502"/>
        </p:xfrm>
        <a:graphic>
          <a:graphicData uri="http://schemas.openxmlformats.org/drawingml/2006/table">
            <a:tbl>
              <a:tblPr/>
              <a:tblGrid>
                <a:gridCol w="1082040"/>
                <a:gridCol w="1082040"/>
                <a:gridCol w="1082040"/>
                <a:gridCol w="1082675"/>
                <a:gridCol w="108267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Μάθημα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Βαθμολογία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Μέση τιμή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Τυπική απόκλιση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Z score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Δημογραφία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159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141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1,80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Κοινωνική Ανθρωπολογία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Κοινωνική Ψυχολογία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-0,67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00100" y="1643050"/>
            <a:ext cx="2194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Βαθμολογία φοιτητή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4857760"/>
            <a:ext cx="495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Σε ποια μαθήματα τα πήγε καλύτερα ο φοιτητής?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5" y="620688"/>
            <a:ext cx="23870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Μερικοί πιστεύουν ότι ο δείκτης νοημοσύνης των φοιτητών προσεγγίζει την κανονική κατανομή με μέσο όρο 105 και τυπική απόκλιση 15. Τι ποσοστό των φοιτητών θα έχει </a:t>
            </a:r>
            <a:r>
              <a:rPr lang="en-US" dirty="0" smtClean="0"/>
              <a:t>IQ </a:t>
            </a:r>
            <a:r>
              <a:rPr lang="el-GR" dirty="0" smtClean="0"/>
              <a:t>κατά 30 βαθμούς μεγαλύτερο ή μικρότερο του μέσου όρου?</a:t>
            </a:r>
            <a:endParaRPr lang="el-GR" dirty="0"/>
          </a:p>
        </p:txBody>
      </p:sp>
      <p:graphicFrame>
        <p:nvGraphicFramePr>
          <p:cNvPr id="71681" name="Object 1"/>
          <p:cNvGraphicFramePr>
            <a:graphicFrameLocks noChangeAspect="1"/>
          </p:cNvGraphicFramePr>
          <p:nvPr/>
        </p:nvGraphicFramePr>
        <p:xfrm>
          <a:off x="928662" y="4286256"/>
          <a:ext cx="1584176" cy="944595"/>
        </p:xfrm>
        <a:graphic>
          <a:graphicData uri="http://schemas.openxmlformats.org/presentationml/2006/ole">
            <p:oleObj spid="_x0000_s87042" name="Εξίσωση" r:id="rId3" imgW="66024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7224" y="5500702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Δηλαδή  (135-105)/15=30/15=2,00 και (75-105)/15=-30/15=-2,00</a:t>
            </a:r>
            <a:endParaRPr lang="el-GR" dirty="0"/>
          </a:p>
        </p:txBody>
      </p:sp>
      <p:pic>
        <p:nvPicPr>
          <p:cNvPr id="9" name="Picture 8" descr="DSCN0660.JPG"/>
          <p:cNvPicPr>
            <a:picLocks noChangeAspect="1"/>
          </p:cNvPicPr>
          <p:nvPr/>
        </p:nvPicPr>
        <p:blipFill>
          <a:blip r:embed="rId4" cstate="print"/>
          <a:srcRect l="10156" t="20833" r="7031" b="9375"/>
          <a:stretch>
            <a:fillRect/>
          </a:stretch>
        </p:blipFill>
        <p:spPr>
          <a:xfrm rot="5400000">
            <a:off x="3610220" y="1247499"/>
            <a:ext cx="6781279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3" y="1928802"/>
            <a:ext cx="7786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Θα πρέπει να θυμόμαστε ότι στην περίπτωση αυτή τα </a:t>
            </a:r>
            <a:r>
              <a:rPr lang="en-US" dirty="0" smtClean="0"/>
              <a:t>z-scores </a:t>
            </a:r>
            <a:r>
              <a:rPr lang="el-GR" dirty="0" smtClean="0"/>
              <a:t>μπορούν να εκτιμήσουν το βαθμό επίδοσης σχετικά με κάτι άλλο και όχι με έναν απόλυτο και αμετάβλητο πρότυπο. Αυτό το «κάτι άλλο» πρέπει να προσδιοριστεί!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42852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Παράδειγμα:</a:t>
            </a:r>
          </a:p>
          <a:p>
            <a:r>
              <a:rPr lang="el-GR" dirty="0" smtClean="0"/>
              <a:t>Η βαθμολογία του φοιτητή ήταν ανάλογη των άλλων φοιτητών του τμήματος ή των φοιτητών του ελληνικού πανεπιστημίου που εξετάστηκαν στο ίδιο μάθημα?</a:t>
            </a:r>
          </a:p>
          <a:p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4414" y="1214422"/>
          <a:ext cx="6277636" cy="1792805"/>
        </p:xfrm>
        <a:graphic>
          <a:graphicData uri="http://schemas.openxmlformats.org/drawingml/2006/table">
            <a:tbl>
              <a:tblPr/>
              <a:tblGrid>
                <a:gridCol w="1254496"/>
                <a:gridCol w="1255233"/>
                <a:gridCol w="1255969"/>
                <a:gridCol w="1255969"/>
                <a:gridCol w="1255969"/>
              </a:tblGrid>
              <a:tr h="597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Βαθμολογία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Μέση τιμή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Τυπική απόκλιση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Z score</a:t>
                      </a:r>
                      <a:endParaRPr lang="el-G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0,33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-0,20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0,75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100" dirty="0">
                          <a:latin typeface="Calibri"/>
                          <a:ea typeface="Calibri"/>
                          <a:cs typeface="Times New Roman"/>
                        </a:rPr>
                        <a:t>0,40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7" y="3143248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Ποιο από τα 4 παραπάνω αποτελέσματα ήταν καλύτερο?</a:t>
            </a:r>
          </a:p>
          <a:p>
            <a:r>
              <a:rPr lang="el-GR" dirty="0" smtClean="0"/>
              <a:t>Απάντηση το γιατί έχει την υψηλότερη τιμή </a:t>
            </a:r>
            <a:r>
              <a:rPr lang="en-US" dirty="0" smtClean="0"/>
              <a:t>z score</a:t>
            </a:r>
            <a:r>
              <a:rPr lang="el-GR" dirty="0" smtClean="0"/>
              <a:t> </a:t>
            </a:r>
          </a:p>
          <a:p>
            <a:r>
              <a:rPr lang="el-GR" dirty="0" smtClean="0"/>
              <a:t>Αν κάποιος έχει βαθμολογηθεί με 64 σε σύγκριση με ποια από τις παραπάνω κατανομές είχε τη μεγαλύτερη επίδοση ο φοιτητής?</a:t>
            </a:r>
          </a:p>
          <a:p>
            <a:r>
              <a:rPr lang="el-GR" dirty="0" smtClean="0"/>
              <a:t>Στην κατανομή Β</a:t>
            </a:r>
            <a:r>
              <a:rPr lang="en-US" dirty="0" smtClean="0"/>
              <a:t> </a:t>
            </a:r>
            <a:r>
              <a:rPr lang="el-GR" dirty="0" smtClean="0"/>
              <a:t>γιατί δίνει το μεγαλύτερο </a:t>
            </a:r>
            <a:r>
              <a:rPr lang="en-US" dirty="0" smtClean="0"/>
              <a:t>z</a:t>
            </a:r>
            <a:r>
              <a:rPr lang="el-GR" dirty="0" smtClean="0"/>
              <a:t> </a:t>
            </a:r>
            <a:r>
              <a:rPr lang="en-US" dirty="0" smtClean="0"/>
              <a:t>score </a:t>
            </a:r>
            <a:r>
              <a:rPr lang="el-GR" dirty="0" smtClean="0"/>
              <a:t>από οποιαδήποτε άλλη κατανομή (2,40)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9" y="1357298"/>
            <a:ext cx="7429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Όταν οποιαδήποτε τιμή μιας κατανομής εκφράζεται σχετικά με μια γνωστή μέση τιμή και τυπική απόκλιση τότε αποκαλείται </a:t>
            </a:r>
            <a:r>
              <a:rPr lang="en-US" dirty="0" smtClean="0"/>
              <a:t>standard score.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Ένα τέτοιο </a:t>
            </a:r>
            <a:r>
              <a:rPr lang="en-US" dirty="0" smtClean="0"/>
              <a:t>score </a:t>
            </a:r>
            <a:r>
              <a:rPr lang="el-GR" dirty="0" smtClean="0"/>
              <a:t>είναι και το </a:t>
            </a:r>
            <a:r>
              <a:rPr lang="en-US" dirty="0" smtClean="0"/>
              <a:t>z-score. </a:t>
            </a:r>
            <a:r>
              <a:rPr lang="el-GR" dirty="0" smtClean="0"/>
              <a:t>Για λόγους ευκολίας, ιδιαίτερα όταν χρησιμοποιούνται σε στατιστικά </a:t>
            </a:r>
            <a:r>
              <a:rPr lang="en-US" dirty="0" smtClean="0"/>
              <a:t>tests, </a:t>
            </a:r>
            <a:r>
              <a:rPr lang="el-GR" dirty="0" smtClean="0"/>
              <a:t>τα </a:t>
            </a:r>
            <a:r>
              <a:rPr lang="en-US" dirty="0" smtClean="0"/>
              <a:t>z scores </a:t>
            </a:r>
            <a:r>
              <a:rPr lang="el-GR" dirty="0" smtClean="0"/>
              <a:t>μπορούν να μετασχηματιστούν σε νέες τιμές οι οποίες δεν θα έχουν δεκαδικά ψηφία και αρνητικά πρόσημα. Αυτά τα </a:t>
            </a:r>
            <a:r>
              <a:rPr lang="el-GR" dirty="0" smtClean="0">
                <a:solidFill>
                  <a:srgbClr val="FFFF00"/>
                </a:solidFill>
              </a:rPr>
              <a:t>μετασχηματισμένα </a:t>
            </a:r>
            <a:r>
              <a:rPr lang="en-US" dirty="0" smtClean="0">
                <a:solidFill>
                  <a:srgbClr val="FFFF00"/>
                </a:solidFill>
              </a:rPr>
              <a:t>standard scores </a:t>
            </a:r>
            <a:r>
              <a:rPr lang="el-GR" dirty="0" smtClean="0"/>
              <a:t>έχουν την ιδιότητα να μην μεταβάλλουν το σχήμα της κατανομής ούτε τη σχετική θέση μιας τιμής στην κατανομή αυτή.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SCN0664.JPG"/>
          <p:cNvPicPr>
            <a:picLocks noChangeAspect="1"/>
          </p:cNvPicPr>
          <p:nvPr/>
        </p:nvPicPr>
        <p:blipFill>
          <a:blip r:embed="rId2" cstate="print"/>
          <a:srcRect l="39844" t="8333" b="13541"/>
          <a:stretch>
            <a:fillRect/>
          </a:stretch>
        </p:blipFill>
        <p:spPr>
          <a:xfrm rot="5400000">
            <a:off x="1785934" y="500026"/>
            <a:ext cx="5500694" cy="5357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480" y="6072206"/>
            <a:ext cx="600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z’</a:t>
            </a:r>
            <a:r>
              <a:rPr lang="el-GR" dirty="0" smtClean="0"/>
              <a:t>= επιθυμητή μέση τιμή + </a:t>
            </a:r>
            <a:r>
              <a:rPr lang="en-US" dirty="0" smtClean="0"/>
              <a:t>(z)</a:t>
            </a:r>
            <a:r>
              <a:rPr lang="el-GR" dirty="0" smtClean="0"/>
              <a:t> (επιθυμητή τυπική απόκλιση)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1500174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Άσκηση 16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Σε μια κατανομή, η οποία προσεγγίζει την κανονική καμπύλη, με μέση τιμή 500 και τυπική απόκλιση 100, να βρεθούν: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Α1. το ποσοστό με βαθμολογία πάνω από 570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Α2. το ποσοστό με βαθμολογία λιγότερο από 515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Α3. Το ποσοστό μεταξύ των βαθμολογιών 520 και 540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Α4. Το ποσοστό των βαθμολογιών των μικρότερων από 470 και μεγαλύτερων από 5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70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Α5. Μεταξύ του 470 και του 520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Α6 πάνω από 50 βαθμούς πάνω από τη μέση τιμή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Α7 πάνω από 100 βαθμούς είτε πάνω είτε κάτω της μέσης τιμής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Α8 σε απόσταση 50 βαθμών πάνω ή κάτω από το μέσο όρο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Α9 περισσότερο από 520 αλλά λιγότερο από 560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DSCN0665.JPG"/>
          <p:cNvPicPr>
            <a:picLocks noChangeAspect="1"/>
          </p:cNvPicPr>
          <p:nvPr/>
        </p:nvPicPr>
        <p:blipFill>
          <a:blip r:embed="rId2" cstate="print"/>
          <a:srcRect l="12500" t="35417" r="10156" b="31250"/>
          <a:stretch>
            <a:fillRect/>
          </a:stretch>
        </p:blipFill>
        <p:spPr>
          <a:xfrm>
            <a:off x="357157" y="2500306"/>
            <a:ext cx="8619441" cy="27860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2976" y="642918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Άσκηση 16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Σε μια κατανομή, η οποία προσεγγίζει την κανονική καμπύλη, με μέση τιμή 500 και τυπική απόκλιση 100, να βρεθούν: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Α1. το ποσοστό με βαθμολογία πάνω από 570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Α2. το ποσοστό με βαθμολογία λιγότερο από 515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Α3. Το ποσοστό μεταξύ των βαθμολογιών 520 και 540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Άσκηση 16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Σε μια κατανομή, η οποία προσεγγίζει την κανονική καμπύλη, με μέση τιμή 500 και τυπική απόκλιση 100, να βρεθούν: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Α4. Το ποσοστό των βαθμολογιών των μικρότερων από 470 και μεγαλύτερων από 5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Α5. Μεταξύ του 470 και του 520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Α6 πάνω από 50 βαθμούς πάνω από τη μέση τιμή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SCN0667.JPG"/>
          <p:cNvPicPr>
            <a:picLocks noChangeAspect="1"/>
          </p:cNvPicPr>
          <p:nvPr/>
        </p:nvPicPr>
        <p:blipFill>
          <a:blip r:embed="rId2" cstate="print"/>
          <a:srcRect l="28125" t="9375" r="27344" b="73958"/>
          <a:stretch>
            <a:fillRect/>
          </a:stretch>
        </p:blipFill>
        <p:spPr>
          <a:xfrm>
            <a:off x="285720" y="1857364"/>
            <a:ext cx="8501122" cy="23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Άσκηση 16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Σε μια κατανομή, η οποία προσεγγίζει την κανονική καμπύλη, με μέση τιμή 500 και τυπική απόκλιση 100, να βρεθούν: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Α7 πάνω από 100 βαθμούς είτε πάνω είτε κάτω της μέσης τιμής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Α8 σε απόσταση 50 βαθμών πάνω ή κάτω από το μέσο όρο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Α9 περισσότερο από 520 αλλά λιγότερο από 560</a:t>
            </a:r>
            <a:endPara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SCN0667.JPG"/>
          <p:cNvPicPr>
            <a:picLocks noChangeAspect="1"/>
          </p:cNvPicPr>
          <p:nvPr/>
        </p:nvPicPr>
        <p:blipFill>
          <a:blip r:embed="rId2" cstate="print"/>
          <a:srcRect l="28125" t="27338" r="27344" b="54201"/>
          <a:stretch>
            <a:fillRect/>
          </a:stretch>
        </p:blipFill>
        <p:spPr>
          <a:xfrm>
            <a:off x="285720" y="2000240"/>
            <a:ext cx="8501122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5" y="714356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αποτελέσματα των εξετάσεων του μαθήματος της Δημογραφίας προσεγγίζουν την κανονική καμπύλη με μέσο όρο </a:t>
            </a:r>
            <a:r>
              <a:rPr lang="el-GR" dirty="0" smtClean="0"/>
              <a:t>2</a:t>
            </a:r>
            <a:r>
              <a:rPr lang="en-US" dirty="0" smtClean="0"/>
              <a:t>3</a:t>
            </a:r>
            <a:r>
              <a:rPr lang="el-GR" dirty="0" smtClean="0"/>
              <a:t>0 </a:t>
            </a:r>
            <a:r>
              <a:rPr lang="el-GR" dirty="0" smtClean="0"/>
              <a:t>και τυπική απόκλιση 50. Πέραν από την τυπική βαθμολογία, οι φοιτητές χωρίστηκαν σε ομάδες ανάλογα με το βαθμό τους και η ομάδα Α αντιστοιχούσε στο 20% των μεγαλύτερων βαθμών. Ποιός είναι ο μικρότερος βαθμός που πρέπει να πάρει κάποιος για να τοποθετηθεί στην ομάδα Α? 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357430"/>
            <a:ext cx="4134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Βήμα 1</a:t>
            </a:r>
            <a:r>
              <a:rPr lang="el-GR" baseline="30000" dirty="0" smtClean="0"/>
              <a:t>ο</a:t>
            </a:r>
            <a:r>
              <a:rPr lang="el-GR" dirty="0" smtClean="0"/>
              <a:t>: Ασχοληθείτε με τη ζωγραφική!!!</a:t>
            </a:r>
            <a:endParaRPr lang="el-GR" dirty="0"/>
          </a:p>
        </p:txBody>
      </p:sp>
      <p:pic>
        <p:nvPicPr>
          <p:cNvPr id="5" name="Picture 4" descr="DSCN0661.JPG"/>
          <p:cNvPicPr>
            <a:picLocks noChangeAspect="1"/>
          </p:cNvPicPr>
          <p:nvPr/>
        </p:nvPicPr>
        <p:blipFill>
          <a:blip r:embed="rId2" cstate="print"/>
          <a:srcRect l="10937" t="13541" r="59160" b="10416"/>
          <a:stretch>
            <a:fillRect/>
          </a:stretch>
        </p:blipFill>
        <p:spPr>
          <a:xfrm rot="5400000">
            <a:off x="2879505" y="1236441"/>
            <a:ext cx="3670741" cy="7000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5" y="714356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Τα αποτελέσματα των εξετάσεων του μαθήματος της Δημογραφίας προσεγγίζουν την κανονική καμπύλη με μέσο όρο </a:t>
            </a:r>
            <a:r>
              <a:rPr lang="el-GR" dirty="0" smtClean="0"/>
              <a:t>2</a:t>
            </a:r>
            <a:r>
              <a:rPr lang="en-US" dirty="0" smtClean="0"/>
              <a:t>3</a:t>
            </a:r>
            <a:r>
              <a:rPr lang="el-GR" dirty="0" smtClean="0"/>
              <a:t>0 </a:t>
            </a:r>
            <a:r>
              <a:rPr lang="el-GR" dirty="0" smtClean="0"/>
              <a:t>και τυπική απόκλιση 50. Πέραν από την τυπική βαθμολογία, οι φοιτητές χωρίστηκαν σε ομάδες ανάλογα με το βαθμό τους και η ομάδα Α αντιστοιχούσε στο 20% των μεγαλύτερων βαθμών. Ποιός είναι ο μικρότερος βαθμός που πρέπει να πάρει κάποιος για να τοποθετηθεί στην ομάδα Α? </a:t>
            </a:r>
            <a:endParaRPr lang="el-GR" dirty="0"/>
          </a:p>
        </p:txBody>
      </p:sp>
      <p:pic>
        <p:nvPicPr>
          <p:cNvPr id="5" name="Picture 4" descr="DSCN0661.JPG"/>
          <p:cNvPicPr>
            <a:picLocks noChangeAspect="1"/>
          </p:cNvPicPr>
          <p:nvPr/>
        </p:nvPicPr>
        <p:blipFill>
          <a:blip r:embed="rId2" cstate="print"/>
          <a:srcRect l="43750" t="8885" r="20166" b="10416"/>
          <a:stretch>
            <a:fillRect/>
          </a:stretch>
        </p:blipFill>
        <p:spPr>
          <a:xfrm rot="5400000">
            <a:off x="2571736" y="785794"/>
            <a:ext cx="4429156" cy="7429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6021288"/>
            <a:ext cx="8062912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DSCN0661.JPG"/>
          <p:cNvPicPr>
            <a:picLocks noChangeAspect="1"/>
          </p:cNvPicPr>
          <p:nvPr/>
        </p:nvPicPr>
        <p:blipFill>
          <a:blip r:embed="rId2" cstate="print"/>
          <a:srcRect l="43750" t="8885" r="9108" b="10416"/>
          <a:stretch>
            <a:fillRect/>
          </a:stretch>
        </p:blipFill>
        <p:spPr>
          <a:xfrm rot="5400000">
            <a:off x="1821637" y="-392933"/>
            <a:ext cx="5786478" cy="7429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5059</TotalTime>
  <Words>1329</Words>
  <Application>Microsoft Office PowerPoint</Application>
  <PresentationFormat>On-screen Show (4:3)</PresentationFormat>
  <Paragraphs>279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Flow</vt:lpstr>
      <vt:lpstr>Εξίσωση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παρουσίαση του στατιστικού υλικού γίνεται με δύο τρόπους!  1. Ο πρώτος συνίσταται στην κατασκευή ενός στατιστικού πίνακα, ο οποίος πολλές φορές ονομάζεται πίνακας συχνοτήτων ή ακόμη και κατανομή συχνοτήτων.  2. Ο δεύτερος και πιο εντυπωσιακός τρόπος συνίσταται στην κατασκευή ενός κατάλληλου κατά περίπτωση διαγράμματος.</dc:title>
  <dc:creator>owner</dc:creator>
  <cp:lastModifiedBy>Windows User</cp:lastModifiedBy>
  <cp:revision>287</cp:revision>
  <dcterms:created xsi:type="dcterms:W3CDTF">2012-10-26T06:40:15Z</dcterms:created>
  <dcterms:modified xsi:type="dcterms:W3CDTF">2012-12-07T14:58:06Z</dcterms:modified>
</cp:coreProperties>
</file>