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9" r:id="rId4"/>
    <p:sldId id="258" r:id="rId5"/>
    <p:sldId id="260" r:id="rId6"/>
    <p:sldId id="262" r:id="rId7"/>
    <p:sldId id="263" r:id="rId8"/>
    <p:sldId id="264" r:id="rId9"/>
    <p:sldId id="265" r:id="rId10"/>
    <p:sldId id="266" r:id="rId11"/>
    <p:sldId id="267" r:id="rId12"/>
    <p:sldId id="268" r:id="rId13"/>
    <p:sldId id="272" r:id="rId14"/>
    <p:sldId id="274" r:id="rId15"/>
    <p:sldId id="288" r:id="rId16"/>
    <p:sldId id="289" r:id="rId17"/>
    <p:sldId id="290" r:id="rId18"/>
    <p:sldId id="259" r:id="rId19"/>
    <p:sldId id="291" r:id="rId20"/>
    <p:sldId id="261" r:id="rId21"/>
    <p:sldId id="292" r:id="rId22"/>
    <p:sldId id="293" r:id="rId23"/>
    <p:sldId id="294" r:id="rId24"/>
    <p:sldId id="295" r:id="rId25"/>
    <p:sldId id="296" r:id="rId26"/>
    <p:sldId id="297" r:id="rId27"/>
    <p:sldId id="298" r:id="rId28"/>
    <p:sldId id="299" r:id="rId29"/>
    <p:sldId id="285" r:id="rId30"/>
    <p:sldId id="287" r:id="rId31"/>
    <p:sldId id="300" r:id="rId32"/>
    <p:sldId id="286" r:id="rId33"/>
    <p:sldId id="301" r:id="rId34"/>
    <p:sldId id="302" r:id="rId35"/>
    <p:sldId id="303" r:id="rId36"/>
    <p:sldId id="304" r:id="rId37"/>
    <p:sldId id="305" r:id="rId38"/>
    <p:sldId id="275" r:id="rId39"/>
    <p:sldId id="276" r:id="rId40"/>
    <p:sldId id="306" r:id="rId41"/>
    <p:sldId id="307" r:id="rId42"/>
    <p:sldId id="308" r:id="rId43"/>
    <p:sldId id="277" r:id="rId44"/>
    <p:sldId id="278" r:id="rId45"/>
    <p:sldId id="279" r:id="rId46"/>
    <p:sldId id="280" r:id="rId47"/>
    <p:sldId id="281" r:id="rId48"/>
    <p:sldId id="282" r:id="rId49"/>
    <p:sldId id="28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154DDB7-3A13-4B9B-89DE-4C33F165AE00}" type="datetimeFigureOut">
              <a:rPr lang="el-GR" smtClean="0"/>
              <a:t>8/11/2024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1481907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154DDB7-3A13-4B9B-89DE-4C33F165AE00}" type="datetimeFigureOut">
              <a:rPr lang="el-GR" smtClean="0"/>
              <a:t>8/11/2024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271479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154DDB7-3A13-4B9B-89DE-4C33F165AE00}" type="datetimeFigureOut">
              <a:rPr lang="el-GR" smtClean="0"/>
              <a:t>8/11/2024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790989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154DDB7-3A13-4B9B-89DE-4C33F165AE00}" type="datetimeFigureOut">
              <a:rPr lang="el-GR" smtClean="0"/>
              <a:t>8/11/2024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60B8FB-9A49-49BF-B711-005D7ABD46D3}" type="slidenum">
              <a:rPr lang="el-GR" smtClean="0"/>
              <a:t>‹#›</a:t>
            </a:fld>
            <a:endParaRPr lang="el-G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23020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154DDB7-3A13-4B9B-89DE-4C33F165AE00}" type="datetimeFigureOut">
              <a:rPr lang="el-GR" smtClean="0"/>
              <a:t>8/11/2024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125215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5154DDB7-3A13-4B9B-89DE-4C33F165AE00}" type="datetimeFigureOut">
              <a:rPr lang="el-GR" smtClean="0"/>
              <a:t>8/11/2024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1822677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5154DDB7-3A13-4B9B-89DE-4C33F165AE00}" type="datetimeFigureOut">
              <a:rPr lang="el-GR" smtClean="0"/>
              <a:t>8/11/2024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1004803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154DDB7-3A13-4B9B-89DE-4C33F165AE00}" type="datetimeFigureOut">
              <a:rPr lang="el-GR" smtClean="0"/>
              <a:t>8/11/2024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3447802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154DDB7-3A13-4B9B-89DE-4C33F165AE00}" type="datetimeFigureOut">
              <a:rPr lang="el-GR" smtClean="0"/>
              <a:t>8/11/2024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420762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154DDB7-3A13-4B9B-89DE-4C33F165AE00}" type="datetimeFigureOut">
              <a:rPr lang="el-GR" smtClean="0"/>
              <a:t>8/11/2024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146684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154DDB7-3A13-4B9B-89DE-4C33F165AE00}" type="datetimeFigureOut">
              <a:rPr lang="el-GR" smtClean="0"/>
              <a:t>8/11/2024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404447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154DDB7-3A13-4B9B-89DE-4C33F165AE00}" type="datetimeFigureOut">
              <a:rPr lang="el-GR" smtClean="0"/>
              <a:t>8/11/2024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157846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154DDB7-3A13-4B9B-89DE-4C33F165AE00}" type="datetimeFigureOut">
              <a:rPr lang="el-GR" smtClean="0"/>
              <a:t>8/11/2024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3070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154DDB7-3A13-4B9B-89DE-4C33F165AE00}" type="datetimeFigureOut">
              <a:rPr lang="el-GR" smtClean="0"/>
              <a:t>8/11/2024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307197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54DDB7-3A13-4B9B-89DE-4C33F165AE00}" type="datetimeFigureOut">
              <a:rPr lang="el-GR" smtClean="0"/>
              <a:t>8/11/2024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241536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154DDB7-3A13-4B9B-89DE-4C33F165AE00}" type="datetimeFigureOut">
              <a:rPr lang="el-GR" smtClean="0"/>
              <a:t>8/11/2024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103379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154DDB7-3A13-4B9B-89DE-4C33F165AE00}" type="datetimeFigureOut">
              <a:rPr lang="el-GR" smtClean="0"/>
              <a:t>8/11/2024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960B8FB-9A49-49BF-B711-005D7ABD46D3}" type="slidenum">
              <a:rPr lang="el-GR" smtClean="0"/>
              <a:t>‹#›</a:t>
            </a:fld>
            <a:endParaRPr lang="el-GR"/>
          </a:p>
        </p:txBody>
      </p:sp>
    </p:spTree>
    <p:extLst>
      <p:ext uri="{BB962C8B-B14F-4D97-AF65-F5344CB8AC3E}">
        <p14:creationId xmlns:p14="http://schemas.microsoft.com/office/powerpoint/2010/main" val="326165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154DDB7-3A13-4B9B-89DE-4C33F165AE00}" type="datetimeFigureOut">
              <a:rPr lang="el-GR" smtClean="0"/>
              <a:t>8/11/2024</a:t>
            </a:fld>
            <a:endParaRPr lang="el-G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l-G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960B8FB-9A49-49BF-B711-005D7ABD46D3}" type="slidenum">
              <a:rPr lang="el-GR" smtClean="0"/>
              <a:t>‹#›</a:t>
            </a:fld>
            <a:endParaRPr lang="el-GR"/>
          </a:p>
        </p:txBody>
      </p:sp>
    </p:spTree>
    <p:extLst>
      <p:ext uri="{BB962C8B-B14F-4D97-AF65-F5344CB8AC3E}">
        <p14:creationId xmlns:p14="http://schemas.microsoft.com/office/powerpoint/2010/main" val="18549442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normAutofit fontScale="90000"/>
          </a:bodyPr>
          <a:lstStyle/>
          <a:p>
            <a:r>
              <a:rPr lang="el-GR" dirty="0"/>
              <a:t>Τροποποιήσεις στην ανατομία </a:t>
            </a:r>
            <a:br>
              <a:rPr lang="el-GR" dirty="0"/>
            </a:br>
            <a:r>
              <a:rPr lang="el-GR" dirty="0"/>
              <a:t>του  ξύλου </a:t>
            </a:r>
            <a:br>
              <a:rPr lang="el-GR" dirty="0"/>
            </a:br>
            <a:r>
              <a:rPr lang="el-GR" dirty="0"/>
              <a:t>Κωνοφόρα: Ρίζα, κλαδιά, κορμός</a:t>
            </a:r>
            <a:br>
              <a:rPr lang="el-GR" dirty="0"/>
            </a:br>
            <a:endParaRPr lang="el-GR" dirty="0"/>
          </a:p>
        </p:txBody>
      </p:sp>
    </p:spTree>
    <p:extLst>
      <p:ext uri="{BB962C8B-B14F-4D97-AF65-F5344CB8AC3E}">
        <p14:creationId xmlns:p14="http://schemas.microsoft.com/office/powerpoint/2010/main" val="511543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p:cNvSpPr>
          <p:nvPr>
            <p:ph type="title"/>
          </p:nvPr>
        </p:nvSpPr>
        <p:spPr/>
        <p:txBody>
          <a:bodyPr>
            <a:normAutofit fontScale="90000"/>
          </a:bodyPr>
          <a:lstStyle/>
          <a:p>
            <a:r>
              <a:rPr lang="el-GR" dirty="0"/>
              <a:t>Από τη δομή ρίζας στη δομή κορμού</a:t>
            </a:r>
            <a:br>
              <a:rPr lang="el-GR" dirty="0"/>
            </a:br>
            <a:endParaRPr lang="el-GR" dirty="0"/>
          </a:p>
        </p:txBody>
      </p:sp>
      <p:pic>
        <p:nvPicPr>
          <p:cNvPr id="7" name="Θέση περιεχομένου 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251521" y="1916832"/>
            <a:ext cx="4077592" cy="3403674"/>
          </a:xfrm>
          <a:prstGeom prst="rect">
            <a:avLst/>
          </a:prstGeom>
        </p:spPr>
      </p:pic>
      <p:sp>
        <p:nvSpPr>
          <p:cNvPr id="4" name="Θέση περιεχομένου 3"/>
          <p:cNvSpPr>
            <a:spLocks noGrp="1"/>
          </p:cNvSpPr>
          <p:nvPr>
            <p:ph sz="half" idx="2"/>
          </p:nvPr>
        </p:nvSpPr>
        <p:spPr/>
        <p:txBody>
          <a:bodyPr>
            <a:normAutofit/>
          </a:bodyPr>
          <a:lstStyle/>
          <a:p>
            <a:r>
              <a:rPr lang="el-GR" dirty="0"/>
              <a:t>Τυχαία εκτεθειμένες ρίζες Λεύκης (</a:t>
            </a:r>
            <a:r>
              <a:rPr lang="el-GR" dirty="0" err="1"/>
              <a:t>Populus</a:t>
            </a:r>
            <a:r>
              <a:rPr lang="el-GR" dirty="0"/>
              <a:t> </a:t>
            </a:r>
            <a:r>
              <a:rPr lang="el-GR" dirty="0" err="1"/>
              <a:t>sp</a:t>
            </a:r>
            <a:r>
              <a:rPr lang="el-GR" dirty="0"/>
              <a:t>.). Ο κορμός ήταν θαμμένος από ιζήματα πλημμύρας. Κάτω από τις σκοτεινές και υγρές συνθήκες, ξεκίνησε ένα νέο ριζικό σύστημα. Πολλά χρόνια αργότερα, το συγκεκριμένο αυτό τμήμα εκτέθηκε από διάβρωση.</a:t>
            </a:r>
          </a:p>
          <a:p>
            <a:endParaRPr lang="el-GR" dirty="0"/>
          </a:p>
        </p:txBody>
      </p:sp>
    </p:spTree>
    <p:extLst>
      <p:ext uri="{BB962C8B-B14F-4D97-AF65-F5344CB8AC3E}">
        <p14:creationId xmlns:p14="http://schemas.microsoft.com/office/powerpoint/2010/main" val="3192680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p:cNvSpPr>
          <p:nvPr>
            <p:ph type="title"/>
          </p:nvPr>
        </p:nvSpPr>
        <p:spPr/>
        <p:txBody>
          <a:bodyPr>
            <a:normAutofit fontScale="90000"/>
          </a:bodyPr>
          <a:lstStyle/>
          <a:p>
            <a:r>
              <a:rPr lang="el-GR" dirty="0"/>
              <a:t>Από τη δομή ρίζας στη δομή κορμού</a:t>
            </a:r>
            <a:br>
              <a:rPr lang="el-GR" dirty="0"/>
            </a:br>
            <a:endParaRPr lang="el-GR" dirty="0"/>
          </a:p>
        </p:txBody>
      </p:sp>
      <p:pic>
        <p:nvPicPr>
          <p:cNvPr id="7" name="Θέση περιεχομένου 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251520" y="1124744"/>
            <a:ext cx="3911043" cy="5001419"/>
          </a:xfrm>
          <a:prstGeom prst="rect">
            <a:avLst/>
          </a:prstGeom>
        </p:spPr>
      </p:pic>
      <p:sp>
        <p:nvSpPr>
          <p:cNvPr id="4" name="Θέση περιεχομένου 3"/>
          <p:cNvSpPr>
            <a:spLocks noGrp="1"/>
          </p:cNvSpPr>
          <p:nvPr>
            <p:ph sz="half" idx="2"/>
          </p:nvPr>
        </p:nvSpPr>
        <p:spPr/>
        <p:txBody>
          <a:bodyPr>
            <a:normAutofit fontScale="92500" lnSpcReduction="10000"/>
          </a:bodyPr>
          <a:lstStyle/>
          <a:p>
            <a:r>
              <a:rPr lang="el-GR" dirty="0"/>
              <a:t>Ρίζα / κορμός μιας εκτεθειμένης ρίζας </a:t>
            </a:r>
            <a:r>
              <a:rPr lang="el-GR" dirty="0" err="1"/>
              <a:t>Prunus</a:t>
            </a:r>
            <a:r>
              <a:rPr lang="el-GR" dirty="0"/>
              <a:t> </a:t>
            </a:r>
            <a:r>
              <a:rPr lang="el-GR" dirty="0" err="1"/>
              <a:t>persica</a:t>
            </a:r>
            <a:r>
              <a:rPr lang="el-GR" dirty="0"/>
              <a:t>. </a:t>
            </a:r>
          </a:p>
          <a:p>
            <a:r>
              <a:rPr lang="el-GR" dirty="0"/>
              <a:t>Το </a:t>
            </a:r>
            <a:r>
              <a:rPr lang="el-GR" dirty="0">
                <a:solidFill>
                  <a:srgbClr val="0070C0"/>
                </a:solidFill>
              </a:rPr>
              <a:t>πορώδες</a:t>
            </a:r>
            <a:r>
              <a:rPr lang="el-GR" dirty="0"/>
              <a:t> του δακτυλίου με τα </a:t>
            </a:r>
            <a:r>
              <a:rPr lang="el-GR" dirty="0">
                <a:solidFill>
                  <a:srgbClr val="FF0000"/>
                </a:solidFill>
              </a:rPr>
              <a:t>μεγάλα αγγεία</a:t>
            </a:r>
            <a:r>
              <a:rPr lang="el-GR" dirty="0"/>
              <a:t> του </a:t>
            </a:r>
            <a:r>
              <a:rPr lang="el-GR" i="1" dirty="0"/>
              <a:t>πρώιμου ξύλου </a:t>
            </a:r>
            <a:r>
              <a:rPr lang="el-GR" dirty="0"/>
              <a:t>είναι χαρακτηριστικό της δομής της μη εκτεθειμένης ρίζας,</a:t>
            </a:r>
          </a:p>
          <a:p>
            <a:r>
              <a:rPr lang="el-GR" dirty="0"/>
              <a:t>ενώ ο </a:t>
            </a:r>
            <a:r>
              <a:rPr lang="el-GR" dirty="0">
                <a:solidFill>
                  <a:srgbClr val="0070C0"/>
                </a:solidFill>
              </a:rPr>
              <a:t>πυκνός ιστός </a:t>
            </a:r>
            <a:r>
              <a:rPr lang="el-GR" dirty="0"/>
              <a:t>των ινών και τα </a:t>
            </a:r>
            <a:r>
              <a:rPr lang="el-GR" dirty="0">
                <a:solidFill>
                  <a:srgbClr val="FF0000"/>
                </a:solidFill>
              </a:rPr>
              <a:t>μικρά αγγεία </a:t>
            </a:r>
            <a:r>
              <a:rPr lang="el-GR" dirty="0"/>
              <a:t>του </a:t>
            </a:r>
            <a:r>
              <a:rPr lang="el-GR" i="1" dirty="0"/>
              <a:t>πρώιμου ξύλου </a:t>
            </a:r>
            <a:r>
              <a:rPr lang="el-GR" dirty="0"/>
              <a:t>είναι χαρακτηριστικά της δομής του κορμού.</a:t>
            </a:r>
          </a:p>
          <a:p>
            <a:endParaRPr lang="el-GR" dirty="0"/>
          </a:p>
        </p:txBody>
      </p:sp>
    </p:spTree>
    <p:extLst>
      <p:ext uri="{BB962C8B-B14F-4D97-AF65-F5344CB8AC3E}">
        <p14:creationId xmlns:p14="http://schemas.microsoft.com/office/powerpoint/2010/main" val="21120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p:txBody>
          <a:bodyPr>
            <a:normAutofit fontScale="90000"/>
          </a:bodyPr>
          <a:lstStyle/>
          <a:p>
            <a:r>
              <a:rPr lang="el-GR" dirty="0"/>
              <a:t>Από τη δομή ρίζας στη δομή κορμού</a:t>
            </a:r>
            <a:br>
              <a:rPr lang="el-GR" dirty="0"/>
            </a:br>
            <a:endParaRPr lang="el-GR" dirty="0"/>
          </a:p>
        </p:txBody>
      </p:sp>
      <p:pic>
        <p:nvPicPr>
          <p:cNvPr id="6" name="Θέση περιεχομένου 5"/>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095040" y="1731963"/>
            <a:ext cx="2977233" cy="4059237"/>
          </a:xfrm>
          <a:prstGeom prst="rect">
            <a:avLst/>
          </a:prstGeom>
        </p:spPr>
      </p:pic>
      <p:sp>
        <p:nvSpPr>
          <p:cNvPr id="4" name="Θέση περιεχομένου 3"/>
          <p:cNvSpPr>
            <a:spLocks noGrp="1"/>
          </p:cNvSpPr>
          <p:nvPr>
            <p:ph sz="half" idx="2"/>
          </p:nvPr>
        </p:nvSpPr>
        <p:spPr/>
        <p:txBody>
          <a:bodyPr>
            <a:normAutofit lnSpcReduction="10000"/>
          </a:bodyPr>
          <a:lstStyle/>
          <a:p>
            <a:r>
              <a:rPr lang="el-GR" dirty="0"/>
              <a:t>Ξύλο ρίζας</a:t>
            </a:r>
            <a:r>
              <a:rPr lang="en-US" dirty="0"/>
              <a:t> / </a:t>
            </a:r>
            <a:r>
              <a:rPr lang="el-GR" dirty="0"/>
              <a:t>κορμού</a:t>
            </a:r>
            <a:r>
              <a:rPr lang="en-US" dirty="0"/>
              <a:t> (</a:t>
            </a:r>
            <a:r>
              <a:rPr lang="en-US" dirty="0" err="1"/>
              <a:t>Ziziphus</a:t>
            </a:r>
            <a:r>
              <a:rPr lang="en-US" dirty="0"/>
              <a:t> lotus)</a:t>
            </a:r>
            <a:r>
              <a:rPr lang="el-GR" dirty="0"/>
              <a:t>. Εκτεθειμένη ρίζα</a:t>
            </a:r>
            <a:r>
              <a:rPr lang="en-US" dirty="0"/>
              <a:t>, </a:t>
            </a:r>
            <a:r>
              <a:rPr lang="el-GR" dirty="0"/>
              <a:t>η οποία έχει αναπτυχθεί σε μια κοίτη ποταμού στο ξηρό κλίμα του Ομάν</a:t>
            </a:r>
            <a:r>
              <a:rPr lang="en-US" dirty="0"/>
              <a:t>. </a:t>
            </a:r>
            <a:r>
              <a:rPr lang="el-GR" dirty="0"/>
              <a:t>Χαρακτηριστικό του ξύλου ρίζας είναι τα </a:t>
            </a:r>
            <a:r>
              <a:rPr lang="el-GR" dirty="0">
                <a:solidFill>
                  <a:srgbClr val="FF0000"/>
                </a:solidFill>
              </a:rPr>
              <a:t>πολύ μεγάλα αγγεία</a:t>
            </a:r>
            <a:r>
              <a:rPr lang="el-GR" dirty="0"/>
              <a:t> και η </a:t>
            </a:r>
            <a:r>
              <a:rPr lang="el-GR" dirty="0">
                <a:solidFill>
                  <a:srgbClr val="0070C0"/>
                </a:solidFill>
              </a:rPr>
              <a:t>απουσία ετήσιων δακτυλίων</a:t>
            </a:r>
            <a:r>
              <a:rPr lang="el-GR" dirty="0"/>
              <a:t>, ενώ τα </a:t>
            </a:r>
            <a:r>
              <a:rPr lang="el-GR" dirty="0">
                <a:solidFill>
                  <a:srgbClr val="FF0000"/>
                </a:solidFill>
              </a:rPr>
              <a:t>μικρά αγγεία  </a:t>
            </a:r>
            <a:r>
              <a:rPr lang="el-GR" dirty="0"/>
              <a:t>και οι </a:t>
            </a:r>
            <a:r>
              <a:rPr lang="el-GR" dirty="0">
                <a:solidFill>
                  <a:srgbClr val="002060"/>
                </a:solidFill>
              </a:rPr>
              <a:t>ετήσιοι δακτύλιοι</a:t>
            </a:r>
            <a:r>
              <a:rPr lang="el-GR" dirty="0"/>
              <a:t> είναι χαρακτηριστικοί του ξύλου κορμού. </a:t>
            </a:r>
          </a:p>
          <a:p>
            <a:endParaRPr lang="el-GR" dirty="0"/>
          </a:p>
        </p:txBody>
      </p:sp>
    </p:spTree>
    <p:extLst>
      <p:ext uri="{BB962C8B-B14F-4D97-AF65-F5344CB8AC3E}">
        <p14:creationId xmlns:p14="http://schemas.microsoft.com/office/powerpoint/2010/main" val="8210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7544" y="404664"/>
            <a:ext cx="8229600" cy="1143000"/>
          </a:xfrm>
        </p:spPr>
        <p:txBody>
          <a:bodyPr>
            <a:normAutofit fontScale="90000"/>
          </a:bodyPr>
          <a:lstStyle/>
          <a:p>
            <a:r>
              <a:rPr lang="el-GR" dirty="0"/>
              <a:t>Δομικές τροποποιήσεις ξύλου που προκαλούνται από ακραία γεγονότα</a:t>
            </a:r>
            <a:br>
              <a:rPr lang="el-GR" dirty="0"/>
            </a:br>
            <a:endParaRPr lang="el-GR" dirty="0"/>
          </a:p>
        </p:txBody>
      </p:sp>
      <p:sp>
        <p:nvSpPr>
          <p:cNvPr id="5" name="Θέση περιεχομένου 4"/>
          <p:cNvSpPr>
            <a:spLocks noGrp="1"/>
          </p:cNvSpPr>
          <p:nvPr>
            <p:ph idx="1"/>
          </p:nvPr>
        </p:nvSpPr>
        <p:spPr/>
        <p:txBody>
          <a:bodyPr>
            <a:normAutofit/>
          </a:bodyPr>
          <a:lstStyle/>
          <a:p>
            <a:pPr marL="0" indent="0">
              <a:buNone/>
            </a:pPr>
            <a:r>
              <a:rPr lang="en-US" dirty="0"/>
              <a:t>A</a:t>
            </a:r>
            <a:r>
              <a:rPr lang="el-GR" dirty="0" err="1"/>
              <a:t>κραία</a:t>
            </a:r>
            <a:r>
              <a:rPr lang="el-GR" dirty="0"/>
              <a:t> φαινόμενα:</a:t>
            </a:r>
          </a:p>
          <a:p>
            <a:r>
              <a:rPr lang="el-GR" dirty="0"/>
              <a:t>πυρκαγιά,</a:t>
            </a:r>
          </a:p>
          <a:p>
            <a:r>
              <a:rPr lang="el-GR" dirty="0"/>
              <a:t>τραυματισμοί,</a:t>
            </a:r>
          </a:p>
          <a:p>
            <a:r>
              <a:rPr lang="el-GR" dirty="0"/>
              <a:t>παράσιτα</a:t>
            </a:r>
            <a:r>
              <a:rPr lang="en-US" dirty="0"/>
              <a:t>,</a:t>
            </a:r>
            <a:endParaRPr lang="el-GR" dirty="0"/>
          </a:p>
          <a:p>
            <a:r>
              <a:rPr lang="el-GR" dirty="0"/>
              <a:t>έλλειψη φωτισμού και</a:t>
            </a:r>
          </a:p>
          <a:p>
            <a:r>
              <a:rPr lang="el-GR" dirty="0"/>
              <a:t>έλλειψη νερού </a:t>
            </a:r>
          </a:p>
          <a:p>
            <a:pPr marL="0" indent="0">
              <a:buNone/>
            </a:pPr>
            <a:r>
              <a:rPr lang="el-GR" dirty="0"/>
              <a:t>οδηγούν στη </a:t>
            </a:r>
            <a:r>
              <a:rPr lang="el-GR" dirty="0">
                <a:solidFill>
                  <a:srgbClr val="92D050"/>
                </a:solidFill>
              </a:rPr>
              <a:t>δημιουργία ειδικών ανατομικών χαρακτηριστικών</a:t>
            </a:r>
          </a:p>
        </p:txBody>
      </p:sp>
    </p:spTree>
    <p:extLst>
      <p:ext uri="{BB962C8B-B14F-4D97-AF65-F5344CB8AC3E}">
        <p14:creationId xmlns:p14="http://schemas.microsoft.com/office/powerpoint/2010/main" val="323765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Έλλειψη φωτισμού</a:t>
            </a:r>
          </a:p>
        </p:txBody>
      </p:sp>
      <p:sp>
        <p:nvSpPr>
          <p:cNvPr id="3" name="Θέση περιεχομένου 2"/>
          <p:cNvSpPr>
            <a:spLocks noGrp="1"/>
          </p:cNvSpPr>
          <p:nvPr>
            <p:ph idx="1"/>
          </p:nvPr>
        </p:nvSpPr>
        <p:spPr>
          <a:xfrm>
            <a:off x="457200" y="1600200"/>
            <a:ext cx="8229600" cy="4925144"/>
          </a:xfrm>
        </p:spPr>
        <p:txBody>
          <a:bodyPr>
            <a:normAutofit/>
          </a:bodyPr>
          <a:lstStyle/>
          <a:p>
            <a:r>
              <a:rPr lang="el-GR" dirty="0"/>
              <a:t>Η πυκνή σκίαση ορίζεται ως η ένταση φωτισμού </a:t>
            </a:r>
            <a:r>
              <a:rPr lang="el-GR" dirty="0">
                <a:solidFill>
                  <a:srgbClr val="FF0000"/>
                </a:solidFill>
              </a:rPr>
              <a:t>μικρότερη από 2% </a:t>
            </a:r>
            <a:r>
              <a:rPr lang="el-GR" dirty="0"/>
              <a:t>του διαθέσιμου ηλιακού φωτός. Αυτή η έλλειψη φωτισμού αναστέλλει την ανάπτυξη με κάθε έννοια: </a:t>
            </a:r>
          </a:p>
          <a:p>
            <a:r>
              <a:rPr lang="el-GR" dirty="0"/>
              <a:t>η </a:t>
            </a:r>
            <a:r>
              <a:rPr lang="el-GR" dirty="0">
                <a:solidFill>
                  <a:srgbClr val="FF0000"/>
                </a:solidFill>
              </a:rPr>
              <a:t>επιμήκυνση των βλαστών </a:t>
            </a:r>
            <a:r>
              <a:rPr lang="el-GR" dirty="0">
                <a:solidFill>
                  <a:srgbClr val="FFFF00"/>
                </a:solidFill>
              </a:rPr>
              <a:t>μειώνεται</a:t>
            </a:r>
            <a:r>
              <a:rPr lang="el-GR" dirty="0"/>
              <a:t>, </a:t>
            </a:r>
          </a:p>
          <a:p>
            <a:r>
              <a:rPr lang="el-GR" dirty="0"/>
              <a:t>τα νεαρά φυτά παραμένουν </a:t>
            </a:r>
            <a:r>
              <a:rPr lang="el-GR" dirty="0">
                <a:solidFill>
                  <a:srgbClr val="00B050"/>
                </a:solidFill>
              </a:rPr>
              <a:t>μικρά</a:t>
            </a:r>
            <a:r>
              <a:rPr lang="el-GR" dirty="0"/>
              <a:t>, </a:t>
            </a:r>
          </a:p>
          <a:p>
            <a:r>
              <a:rPr lang="el-GR" dirty="0"/>
              <a:t>η </a:t>
            </a:r>
            <a:r>
              <a:rPr lang="el-GR" dirty="0">
                <a:solidFill>
                  <a:srgbClr val="C00000"/>
                </a:solidFill>
              </a:rPr>
              <a:t>μάζα του φυλλώματος </a:t>
            </a:r>
            <a:r>
              <a:rPr lang="el-GR" dirty="0"/>
              <a:t>παραμένει </a:t>
            </a:r>
            <a:r>
              <a:rPr lang="el-GR" dirty="0">
                <a:solidFill>
                  <a:srgbClr val="C00000"/>
                </a:solidFill>
              </a:rPr>
              <a:t>μικρή</a:t>
            </a:r>
            <a:r>
              <a:rPr lang="el-GR" dirty="0"/>
              <a:t> και </a:t>
            </a:r>
          </a:p>
          <a:p>
            <a:r>
              <a:rPr lang="el-GR" dirty="0"/>
              <a:t>η </a:t>
            </a:r>
            <a:r>
              <a:rPr lang="el-GR" dirty="0">
                <a:solidFill>
                  <a:srgbClr val="92D050"/>
                </a:solidFill>
              </a:rPr>
              <a:t>διακλάδωση παρεμποδίζεται</a:t>
            </a:r>
            <a:r>
              <a:rPr lang="el-GR" dirty="0"/>
              <a:t>, </a:t>
            </a:r>
          </a:p>
          <a:p>
            <a:r>
              <a:rPr lang="el-GR" dirty="0"/>
              <a:t>οι </a:t>
            </a:r>
            <a:r>
              <a:rPr lang="el-GR" dirty="0">
                <a:solidFill>
                  <a:srgbClr val="FFC000"/>
                </a:solidFill>
              </a:rPr>
              <a:t>κόμες</a:t>
            </a:r>
            <a:r>
              <a:rPr lang="el-GR" dirty="0">
                <a:solidFill>
                  <a:srgbClr val="002060"/>
                </a:solidFill>
              </a:rPr>
              <a:t> </a:t>
            </a:r>
            <a:r>
              <a:rPr lang="el-GR" dirty="0"/>
              <a:t>των μεγάλων σε ηλικία πεύκων </a:t>
            </a:r>
            <a:r>
              <a:rPr lang="el-GR" dirty="0">
                <a:solidFill>
                  <a:srgbClr val="FFC000"/>
                </a:solidFill>
              </a:rPr>
              <a:t>μειώνονται</a:t>
            </a:r>
            <a:r>
              <a:rPr lang="el-GR" dirty="0"/>
              <a:t> </a:t>
            </a:r>
            <a:r>
              <a:rPr lang="el-GR" dirty="0">
                <a:solidFill>
                  <a:srgbClr val="FFC000"/>
                </a:solidFill>
              </a:rPr>
              <a:t>σε μέγεθος </a:t>
            </a:r>
            <a:r>
              <a:rPr lang="el-GR" dirty="0"/>
              <a:t>λόγω σκίασης από γειτονικά δέντρα.</a:t>
            </a:r>
            <a:br>
              <a:rPr lang="el-GR" dirty="0"/>
            </a:br>
            <a:endParaRPr lang="el-GR" dirty="0"/>
          </a:p>
        </p:txBody>
      </p:sp>
    </p:spTree>
    <p:extLst>
      <p:ext uri="{BB962C8B-B14F-4D97-AF65-F5344CB8AC3E}">
        <p14:creationId xmlns:p14="http://schemas.microsoft.com/office/powerpoint/2010/main" val="121695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normAutofit fontScale="90000"/>
          </a:bodyPr>
          <a:lstStyle/>
          <a:p>
            <a:r>
              <a:rPr lang="el-GR" dirty="0"/>
              <a:t>Έλλειψη φωτισμού</a:t>
            </a:r>
            <a:br>
              <a:rPr lang="el-GR" dirty="0"/>
            </a:br>
            <a:endParaRPr lang="el-GR" dirty="0"/>
          </a:p>
        </p:txBody>
      </p:sp>
      <p:sp>
        <p:nvSpPr>
          <p:cNvPr id="5" name="Θέση περιεχομένου 2"/>
          <p:cNvSpPr>
            <a:spLocks noGrp="1"/>
          </p:cNvSpPr>
          <p:nvPr>
            <p:ph idx="1"/>
          </p:nvPr>
        </p:nvSpPr>
        <p:spPr/>
        <p:txBody>
          <a:bodyPr>
            <a:normAutofit/>
          </a:bodyPr>
          <a:lstStyle/>
          <a:p>
            <a:r>
              <a:rPr lang="el-GR" dirty="0"/>
              <a:t>Μέσα στο ξύλο,  επηρεάζονται πολλά ανατομικά χαρακτηριστικά,</a:t>
            </a:r>
          </a:p>
          <a:p>
            <a:r>
              <a:rPr lang="el-GR" dirty="0"/>
              <a:t>η </a:t>
            </a:r>
            <a:r>
              <a:rPr lang="el-GR" dirty="0">
                <a:solidFill>
                  <a:srgbClr val="0070C0"/>
                </a:solidFill>
              </a:rPr>
              <a:t>κυτταρική διαίρεση μειώνεται </a:t>
            </a:r>
            <a:r>
              <a:rPr lang="el-GR" dirty="0"/>
              <a:t>και </a:t>
            </a:r>
          </a:p>
          <a:p>
            <a:r>
              <a:rPr lang="el-GR" dirty="0"/>
              <a:t>επηρεάζεται η </a:t>
            </a:r>
            <a:r>
              <a:rPr lang="el-GR" dirty="0">
                <a:solidFill>
                  <a:srgbClr val="FF66FF"/>
                </a:solidFill>
              </a:rPr>
              <a:t>διαφοροποίηση των κυττάρων </a:t>
            </a:r>
            <a:r>
              <a:rPr lang="el-GR" dirty="0"/>
              <a:t>και των </a:t>
            </a:r>
            <a:r>
              <a:rPr lang="el-GR" dirty="0">
                <a:solidFill>
                  <a:srgbClr val="FFC000"/>
                </a:solidFill>
              </a:rPr>
              <a:t>κυτταρικών τοιχωμάτων.</a:t>
            </a:r>
          </a:p>
          <a:p>
            <a:pPr marL="0" indent="0">
              <a:buNone/>
            </a:pPr>
            <a:br>
              <a:rPr lang="el-GR" dirty="0"/>
            </a:br>
            <a:r>
              <a:rPr lang="el-GR" dirty="0"/>
              <a:t>Παρουσιάζεται η σύγκριση ξύλων κανονικά αναπτυγμένων δέντρων και οικολογικών νάνων, δηλ. δέντρων που μεγάλωσαν υπό μεγάλη σκίαση.</a:t>
            </a:r>
            <a:br>
              <a:rPr lang="el-GR" dirty="0"/>
            </a:br>
            <a:endParaRPr lang="el-GR" dirty="0"/>
          </a:p>
        </p:txBody>
      </p:sp>
    </p:spTree>
    <p:extLst>
      <p:ext uri="{BB962C8B-B14F-4D97-AF65-F5344CB8AC3E}">
        <p14:creationId xmlns:p14="http://schemas.microsoft.com/office/powerpoint/2010/main" val="285731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p:cNvSpPr>
          <p:nvPr>
            <p:ph type="title"/>
          </p:nvPr>
        </p:nvSpPr>
        <p:spPr/>
        <p:txBody>
          <a:bodyPr>
            <a:normAutofit fontScale="90000"/>
          </a:bodyPr>
          <a:lstStyle/>
          <a:p>
            <a:r>
              <a:rPr lang="el-GR" dirty="0"/>
              <a:t>Έλλειψη φωτισμού</a:t>
            </a:r>
            <a:br>
              <a:rPr lang="el-GR" dirty="0"/>
            </a:br>
            <a:endParaRPr lang="el-GR" dirty="0"/>
          </a:p>
        </p:txBody>
      </p:sp>
      <p:sp>
        <p:nvSpPr>
          <p:cNvPr id="4" name="Θέση περιεχομένου 2"/>
          <p:cNvSpPr>
            <a:spLocks noGrp="1"/>
          </p:cNvSpPr>
          <p:nvPr>
            <p:ph idx="1"/>
          </p:nvPr>
        </p:nvSpPr>
        <p:spPr/>
        <p:txBody>
          <a:bodyPr>
            <a:normAutofit/>
          </a:bodyPr>
          <a:lstStyle/>
          <a:p>
            <a:r>
              <a:rPr lang="el-GR" dirty="0"/>
              <a:t>Παρουσιάζονται </a:t>
            </a:r>
            <a:r>
              <a:rPr lang="el-GR" dirty="0">
                <a:solidFill>
                  <a:srgbClr val="0070C0"/>
                </a:solidFill>
              </a:rPr>
              <a:t>κυρίαρχα και </a:t>
            </a:r>
            <a:r>
              <a:rPr lang="el-GR" dirty="0">
                <a:solidFill>
                  <a:srgbClr val="FF0000"/>
                </a:solidFill>
              </a:rPr>
              <a:t>υπό καταστολή </a:t>
            </a:r>
            <a:r>
              <a:rPr lang="el-GR" dirty="0"/>
              <a:t>κωνοφόρα, </a:t>
            </a:r>
            <a:r>
              <a:rPr lang="el-GR" dirty="0" err="1"/>
              <a:t>δακτυλιόπορα</a:t>
            </a:r>
            <a:r>
              <a:rPr lang="el-GR" dirty="0"/>
              <a:t> και </a:t>
            </a:r>
            <a:r>
              <a:rPr lang="el-GR" dirty="0" err="1"/>
              <a:t>διασπορόπορα</a:t>
            </a:r>
            <a:r>
              <a:rPr lang="el-GR" dirty="0"/>
              <a:t> αγγειόσπερμα, </a:t>
            </a:r>
          </a:p>
          <a:p>
            <a:r>
              <a:rPr lang="el-GR" dirty="0"/>
              <a:t>κωνοφόρα και αγγειόσπερμα </a:t>
            </a:r>
            <a:r>
              <a:rPr lang="el-GR" dirty="0">
                <a:solidFill>
                  <a:srgbClr val="C00000"/>
                </a:solidFill>
              </a:rPr>
              <a:t>υπό ελαφριά σκίαση, </a:t>
            </a:r>
          </a:p>
          <a:p>
            <a:pPr lvl="1"/>
            <a:r>
              <a:rPr lang="el-GR" dirty="0"/>
              <a:t>π.χ. μια ξαφνική αύξηση φωτός, μετά από αραίωση ή σε εκκαθαρίσεις μετά από μια </a:t>
            </a:r>
            <a:r>
              <a:rPr lang="el-GR" dirty="0" err="1"/>
              <a:t>ανεμορριψία</a:t>
            </a:r>
            <a:r>
              <a:rPr lang="el-GR" dirty="0"/>
              <a:t>, αντανακλάται επίσης στο ξύλο. Στην πραγματικότητα, όλες </a:t>
            </a:r>
            <a:r>
              <a:rPr lang="el-GR" u="sng" dirty="0"/>
              <a:t>οι διαδικασίες ανάπτυξης επανέρχονται στο φυσιολογικό</a:t>
            </a:r>
          </a:p>
          <a:p>
            <a:endParaRPr lang="el-GR" dirty="0"/>
          </a:p>
        </p:txBody>
      </p:sp>
    </p:spTree>
    <p:extLst>
      <p:ext uri="{BB962C8B-B14F-4D97-AF65-F5344CB8AC3E}">
        <p14:creationId xmlns:p14="http://schemas.microsoft.com/office/powerpoint/2010/main" val="124037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Έλλειψη φωτισμού</a:t>
            </a:r>
          </a:p>
        </p:txBody>
      </p:sp>
      <p:pic>
        <p:nvPicPr>
          <p:cNvPr id="102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61527" y="1484784"/>
            <a:ext cx="4053286" cy="416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Θέση περιεχομένου 5"/>
          <p:cNvSpPr>
            <a:spLocks noGrp="1"/>
          </p:cNvSpPr>
          <p:nvPr>
            <p:ph sz="half" idx="2"/>
          </p:nvPr>
        </p:nvSpPr>
        <p:spPr>
          <a:xfrm>
            <a:off x="4427984" y="1600200"/>
            <a:ext cx="4258816" cy="4525963"/>
          </a:xfrm>
        </p:spPr>
        <p:txBody>
          <a:bodyPr>
            <a:normAutofit/>
          </a:bodyPr>
          <a:lstStyle/>
          <a:p>
            <a:r>
              <a:rPr lang="el-GR" dirty="0"/>
              <a:t>Οι μεγάλοι δακτύλιοι χαρακτηρίζουν τα δέντρα που αναπτύσσονται υπό κανονικές συνθήκες φωτισμού. </a:t>
            </a:r>
          </a:p>
          <a:p>
            <a:r>
              <a:rPr lang="el-GR" dirty="0"/>
              <a:t>Το </a:t>
            </a:r>
            <a:r>
              <a:rPr lang="el-GR" u="sng" dirty="0"/>
              <a:t>πρώιμο</a:t>
            </a:r>
            <a:r>
              <a:rPr lang="el-GR" dirty="0"/>
              <a:t> ξύλο είναι </a:t>
            </a:r>
            <a:r>
              <a:rPr lang="el-GR" dirty="0">
                <a:solidFill>
                  <a:srgbClr val="C00000"/>
                </a:solidFill>
              </a:rPr>
              <a:t>ευρύ</a:t>
            </a:r>
            <a:r>
              <a:rPr lang="el-GR" dirty="0"/>
              <a:t> και </a:t>
            </a:r>
            <a:r>
              <a:rPr lang="el-GR" dirty="0">
                <a:solidFill>
                  <a:srgbClr val="C00000"/>
                </a:solidFill>
              </a:rPr>
              <a:t>μικρής πυκνότητας</a:t>
            </a:r>
            <a:r>
              <a:rPr lang="el-GR" dirty="0"/>
              <a:t>, και το </a:t>
            </a:r>
            <a:r>
              <a:rPr lang="el-GR" u="sng" dirty="0"/>
              <a:t>όψιμο</a:t>
            </a:r>
            <a:r>
              <a:rPr lang="el-GR" dirty="0"/>
              <a:t> ξύλο </a:t>
            </a:r>
            <a:r>
              <a:rPr lang="el-GR" dirty="0">
                <a:solidFill>
                  <a:srgbClr val="FFC000"/>
                </a:solidFill>
              </a:rPr>
              <a:t>στενό</a:t>
            </a:r>
            <a:r>
              <a:rPr lang="el-GR" dirty="0"/>
              <a:t> και </a:t>
            </a:r>
            <a:r>
              <a:rPr lang="el-GR" dirty="0">
                <a:solidFill>
                  <a:srgbClr val="FFC000"/>
                </a:solidFill>
              </a:rPr>
              <a:t>πυκνό</a:t>
            </a:r>
            <a:r>
              <a:rPr lang="el-GR" dirty="0"/>
              <a:t>. </a:t>
            </a:r>
            <a:r>
              <a:rPr lang="el-GR" dirty="0" err="1"/>
              <a:t>Picea</a:t>
            </a:r>
            <a:r>
              <a:rPr lang="el-GR" dirty="0"/>
              <a:t> </a:t>
            </a:r>
            <a:r>
              <a:rPr lang="el-GR" dirty="0" err="1"/>
              <a:t>abies</a:t>
            </a:r>
            <a:endParaRPr lang="el-GR" dirty="0"/>
          </a:p>
          <a:p>
            <a:endParaRPr lang="el-GR" dirty="0"/>
          </a:p>
        </p:txBody>
      </p:sp>
    </p:spTree>
    <p:extLst>
      <p:ext uri="{BB962C8B-B14F-4D97-AF65-F5344CB8AC3E}">
        <p14:creationId xmlns:p14="http://schemas.microsoft.com/office/powerpoint/2010/main" val="33536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r"/>
            <a:r>
              <a:rPr lang="el-GR" dirty="0"/>
              <a:t>Έλλειψη φωτισμού</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0" y="2151856"/>
            <a:ext cx="4346575" cy="4706144"/>
          </a:xfrm>
          <a:prstGeom prst="rect">
            <a:avLst/>
          </a:prstGeom>
        </p:spPr>
      </p:pic>
      <p:sp>
        <p:nvSpPr>
          <p:cNvPr id="4" name="Θέση περιεχομένου 3"/>
          <p:cNvSpPr>
            <a:spLocks noGrp="1"/>
          </p:cNvSpPr>
          <p:nvPr>
            <p:ph sz="half" idx="2"/>
          </p:nvPr>
        </p:nvSpPr>
        <p:spPr/>
        <p:txBody>
          <a:bodyPr>
            <a:normAutofit/>
          </a:bodyPr>
          <a:lstStyle/>
          <a:p>
            <a:r>
              <a:rPr lang="el-GR" dirty="0">
                <a:solidFill>
                  <a:srgbClr val="FF0000"/>
                </a:solidFill>
              </a:rPr>
              <a:t>Στενοί δακτύλιοι </a:t>
            </a:r>
            <a:r>
              <a:rPr lang="el-GR" dirty="0"/>
              <a:t>χαρακτηρίζουν τα δέντρα που αναπτύσσονται υπό μειωμένες συνθήκες φωτισμού. Το </a:t>
            </a:r>
            <a:r>
              <a:rPr lang="el-GR" dirty="0">
                <a:solidFill>
                  <a:srgbClr val="FF0000"/>
                </a:solidFill>
              </a:rPr>
              <a:t>πρώιμο ξύλο είναι πολύ στενό</a:t>
            </a:r>
            <a:r>
              <a:rPr lang="el-GR" dirty="0"/>
              <a:t>, και το </a:t>
            </a:r>
            <a:r>
              <a:rPr lang="el-GR" dirty="0">
                <a:solidFill>
                  <a:srgbClr val="0070C0"/>
                </a:solidFill>
              </a:rPr>
              <a:t>όψιμο ξύλο είναι σχετικά ευρύ</a:t>
            </a:r>
            <a:r>
              <a:rPr lang="el-GR" dirty="0"/>
              <a:t> και </a:t>
            </a:r>
            <a:r>
              <a:rPr lang="el-GR" dirty="0">
                <a:solidFill>
                  <a:srgbClr val="FFC000"/>
                </a:solidFill>
              </a:rPr>
              <a:t>πυκνό</a:t>
            </a:r>
            <a:r>
              <a:rPr lang="el-GR" dirty="0"/>
              <a:t>. </a:t>
            </a:r>
            <a:r>
              <a:rPr lang="el-GR" dirty="0" err="1"/>
              <a:t>Picea</a:t>
            </a:r>
            <a:r>
              <a:rPr lang="el-GR" dirty="0"/>
              <a:t> </a:t>
            </a:r>
            <a:r>
              <a:rPr lang="el-GR" dirty="0" err="1"/>
              <a:t>abies</a:t>
            </a:r>
            <a:r>
              <a:rPr lang="el-GR" dirty="0"/>
              <a:t>. </a:t>
            </a:r>
          </a:p>
          <a:p>
            <a:r>
              <a:rPr lang="el-GR" dirty="0" err="1"/>
              <a:t>Φωτ</a:t>
            </a:r>
            <a:r>
              <a:rPr lang="el-GR" dirty="0"/>
              <a:t>. δεξιά: Καταπιεσμένη </a:t>
            </a:r>
            <a:r>
              <a:rPr lang="el-GR" dirty="0" err="1"/>
              <a:t>ερυθρελάτη</a:t>
            </a:r>
            <a:r>
              <a:rPr lang="el-GR" dirty="0"/>
              <a:t> σε δάσος οξιάς.</a:t>
            </a:r>
          </a:p>
          <a:p>
            <a:endParaRPr lang="el-GR"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6632" y="0"/>
            <a:ext cx="2592288" cy="266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39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Έλλειψη φωτισμού</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323529" y="1700808"/>
            <a:ext cx="3823022" cy="4118173"/>
          </a:xfrm>
          <a:prstGeom prst="rect">
            <a:avLst/>
          </a:prstGeom>
        </p:spPr>
      </p:pic>
      <p:sp>
        <p:nvSpPr>
          <p:cNvPr id="4" name="Θέση περιεχομένου 3"/>
          <p:cNvSpPr>
            <a:spLocks noGrp="1"/>
          </p:cNvSpPr>
          <p:nvPr>
            <p:ph sz="half" idx="2"/>
          </p:nvPr>
        </p:nvSpPr>
        <p:spPr/>
        <p:txBody>
          <a:bodyPr>
            <a:normAutofit/>
          </a:bodyPr>
          <a:lstStyle/>
          <a:p>
            <a:r>
              <a:rPr lang="el-GR" dirty="0"/>
              <a:t>Δακτύλιοι ενός </a:t>
            </a:r>
            <a:r>
              <a:rPr lang="el-GR" dirty="0" err="1"/>
              <a:t>Fraxinus</a:t>
            </a:r>
            <a:r>
              <a:rPr lang="el-GR" dirty="0"/>
              <a:t> </a:t>
            </a:r>
            <a:r>
              <a:rPr lang="el-GR" dirty="0" err="1"/>
              <a:t>excelsior</a:t>
            </a:r>
            <a:r>
              <a:rPr lang="el-GR" dirty="0"/>
              <a:t> ύψους 15 μέτρων, υπό κανονικές συνθήκες φωτισμού, παρουσιάζει </a:t>
            </a:r>
            <a:r>
              <a:rPr lang="el-GR" dirty="0">
                <a:solidFill>
                  <a:srgbClr val="FF0000"/>
                </a:solidFill>
              </a:rPr>
              <a:t>ευρύ  </a:t>
            </a:r>
            <a:r>
              <a:rPr lang="el-GR" dirty="0" err="1">
                <a:solidFill>
                  <a:srgbClr val="FF0000"/>
                </a:solidFill>
              </a:rPr>
              <a:t>δακτύλιους</a:t>
            </a:r>
            <a:r>
              <a:rPr lang="el-GR" dirty="0">
                <a:solidFill>
                  <a:srgbClr val="FF0000"/>
                </a:solidFill>
              </a:rPr>
              <a:t> </a:t>
            </a:r>
            <a:r>
              <a:rPr lang="el-GR" dirty="0"/>
              <a:t>με </a:t>
            </a:r>
            <a:r>
              <a:rPr lang="el-GR" dirty="0">
                <a:solidFill>
                  <a:srgbClr val="0070C0"/>
                </a:solidFill>
              </a:rPr>
              <a:t>μεγάλα αγγεία στο πρώιμο ξύλο </a:t>
            </a:r>
            <a:r>
              <a:rPr lang="el-GR" dirty="0"/>
              <a:t>και </a:t>
            </a:r>
            <a:r>
              <a:rPr lang="el-GR" dirty="0">
                <a:solidFill>
                  <a:srgbClr val="FFC000"/>
                </a:solidFill>
              </a:rPr>
              <a:t>ευρύ, πυκνό όψιμο</a:t>
            </a:r>
            <a:r>
              <a:rPr lang="el-GR" dirty="0">
                <a:solidFill>
                  <a:srgbClr val="C00000"/>
                </a:solidFill>
              </a:rPr>
              <a:t> </a:t>
            </a:r>
            <a:r>
              <a:rPr lang="el-GR" dirty="0"/>
              <a:t>ξύλο</a:t>
            </a:r>
          </a:p>
        </p:txBody>
      </p:sp>
    </p:spTree>
    <p:extLst>
      <p:ext uri="{BB962C8B-B14F-4D97-AF65-F5344CB8AC3E}">
        <p14:creationId xmlns:p14="http://schemas.microsoft.com/office/powerpoint/2010/main" val="22825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Τροποποίηση ανατομίας ξύλου </a:t>
            </a:r>
            <a:br>
              <a:rPr lang="el-GR" dirty="0"/>
            </a:br>
            <a:r>
              <a:rPr lang="el-GR" dirty="0"/>
              <a:t>Κωνοφόρα: Ρίζα, κλαδιά, κορμός</a:t>
            </a:r>
            <a:br>
              <a:rPr lang="el-GR" dirty="0"/>
            </a:br>
            <a:endParaRPr lang="el-GR" dirty="0"/>
          </a:p>
        </p:txBody>
      </p:sp>
      <p:sp>
        <p:nvSpPr>
          <p:cNvPr id="5" name="Θέση περιεχομένου 4"/>
          <p:cNvSpPr>
            <a:spLocks noGrp="1"/>
          </p:cNvSpPr>
          <p:nvPr>
            <p:ph idx="1"/>
          </p:nvPr>
        </p:nvSpPr>
        <p:spPr/>
        <p:txBody>
          <a:bodyPr>
            <a:normAutofit lnSpcReduction="10000"/>
          </a:bodyPr>
          <a:lstStyle/>
          <a:p>
            <a:r>
              <a:rPr lang="el-GR" dirty="0"/>
              <a:t>Τα γενικά χαρακτηριστικά της δομής του ξύλου είναι αναγνωρίσιμα σε κάθε είδος, πολλά χαρακτηριστικά τροποποιούνται από το περιβάλλον ανάπτυξης.</a:t>
            </a:r>
          </a:p>
          <a:p>
            <a:r>
              <a:rPr lang="el-GR" dirty="0"/>
              <a:t>Η </a:t>
            </a:r>
            <a:r>
              <a:rPr lang="el-GR" dirty="0">
                <a:solidFill>
                  <a:srgbClr val="FF0000"/>
                </a:solidFill>
              </a:rPr>
              <a:t>ανατομία του ξύλου </a:t>
            </a:r>
            <a:r>
              <a:rPr lang="el-GR" dirty="0"/>
              <a:t>κορμού, κλάδων και ρίζας </a:t>
            </a:r>
            <a:r>
              <a:rPr lang="el-GR" i="1" dirty="0"/>
              <a:t>αντανακλά</a:t>
            </a:r>
            <a:r>
              <a:rPr lang="el-GR" dirty="0"/>
              <a:t> τις </a:t>
            </a:r>
            <a:r>
              <a:rPr lang="el-GR" dirty="0">
                <a:solidFill>
                  <a:srgbClr val="FF0000"/>
                </a:solidFill>
              </a:rPr>
              <a:t>μεταβαλλόμενες φυσιολογικές και περιβαλλοντικές συνθήκες</a:t>
            </a:r>
            <a:r>
              <a:rPr lang="el-GR" dirty="0"/>
              <a:t> καθώς και την ανάπτυξη  </a:t>
            </a:r>
            <a:r>
              <a:rPr lang="el-GR" dirty="0">
                <a:solidFill>
                  <a:srgbClr val="002060"/>
                </a:solidFill>
              </a:rPr>
              <a:t>μηχανικών δυνάμεων</a:t>
            </a:r>
            <a:r>
              <a:rPr lang="el-GR" dirty="0"/>
              <a:t>. </a:t>
            </a:r>
          </a:p>
          <a:p>
            <a:r>
              <a:rPr lang="el-GR" dirty="0"/>
              <a:t>Τα σχετικά </a:t>
            </a:r>
            <a:r>
              <a:rPr lang="el-GR" dirty="0">
                <a:solidFill>
                  <a:srgbClr val="7030A0"/>
                </a:solidFill>
              </a:rPr>
              <a:t>μικρά αγγεία </a:t>
            </a:r>
            <a:r>
              <a:rPr lang="el-GR" dirty="0"/>
              <a:t>- σε σχέση με τα αγγεία του κορμού - δείχνουν ενσωματωμένη τάση. </a:t>
            </a:r>
          </a:p>
          <a:p>
            <a:r>
              <a:rPr lang="el-GR" dirty="0"/>
              <a:t>Οι γενετικές διαφορές μεταξύ των τ</a:t>
            </a:r>
            <a:r>
              <a:rPr lang="en-US" dirty="0" err="1"/>
              <a:t>axa</a:t>
            </a:r>
            <a:r>
              <a:rPr lang="el-GR" dirty="0"/>
              <a:t> είναι εύκολα αναγνωρίσιμες σε εκείνους τους κλάδους και τις ρίζες που δεν υπόκεινται σε πολύ μεγάλο μηχανικό στρες.</a:t>
            </a:r>
            <a:br>
              <a:rPr lang="el-GR" dirty="0"/>
            </a:br>
            <a:endParaRPr lang="el-GR" dirty="0"/>
          </a:p>
        </p:txBody>
      </p:sp>
    </p:spTree>
    <p:extLst>
      <p:ext uri="{BB962C8B-B14F-4D97-AF65-F5344CB8AC3E}">
        <p14:creationId xmlns:p14="http://schemas.microsoft.com/office/powerpoint/2010/main" val="143609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r"/>
            <a:r>
              <a:rPr lang="el-GR" dirty="0"/>
              <a:t>Έλλειψη φωτισμού</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926306" y="2042319"/>
            <a:ext cx="3314700" cy="3438525"/>
          </a:xfrm>
          <a:prstGeom prst="rect">
            <a:avLst/>
          </a:prstGeom>
        </p:spPr>
      </p:pic>
      <p:sp>
        <p:nvSpPr>
          <p:cNvPr id="4" name="Θέση περιεχομένου 3"/>
          <p:cNvSpPr>
            <a:spLocks noGrp="1"/>
          </p:cNvSpPr>
          <p:nvPr>
            <p:ph sz="half" idx="2"/>
          </p:nvPr>
        </p:nvSpPr>
        <p:spPr/>
        <p:txBody>
          <a:bodyPr>
            <a:normAutofit/>
          </a:bodyPr>
          <a:lstStyle/>
          <a:p>
            <a:r>
              <a:rPr lang="el-GR" dirty="0">
                <a:solidFill>
                  <a:srgbClr val="FF0000"/>
                </a:solidFill>
              </a:rPr>
              <a:t>Στενοί δακτύλιοι </a:t>
            </a:r>
            <a:r>
              <a:rPr lang="el-GR" dirty="0"/>
              <a:t>σε </a:t>
            </a:r>
            <a:r>
              <a:rPr lang="el-GR" dirty="0" err="1"/>
              <a:t>Fraxinus</a:t>
            </a:r>
            <a:r>
              <a:rPr lang="el-GR" dirty="0"/>
              <a:t> </a:t>
            </a:r>
            <a:r>
              <a:rPr lang="el-GR" dirty="0" err="1"/>
              <a:t>excelsior</a:t>
            </a:r>
            <a:r>
              <a:rPr lang="el-GR" dirty="0"/>
              <a:t> ύψους 40 μ., που αναπτύσσεται  κάτω από πυκνή </a:t>
            </a:r>
            <a:r>
              <a:rPr lang="el-GR" dirty="0" err="1"/>
              <a:t>κομοστέγη</a:t>
            </a:r>
            <a:r>
              <a:rPr lang="el-GR" dirty="0"/>
              <a:t>,</a:t>
            </a:r>
          </a:p>
          <a:p>
            <a:r>
              <a:rPr lang="el-GR" dirty="0"/>
              <a:t>παρουσιάζει μόνο </a:t>
            </a:r>
            <a:r>
              <a:rPr lang="el-GR" dirty="0">
                <a:solidFill>
                  <a:srgbClr val="FFC000"/>
                </a:solidFill>
              </a:rPr>
              <a:t>λίγα και μικρά αγγεία</a:t>
            </a:r>
            <a:r>
              <a:rPr lang="el-GR" dirty="0">
                <a:solidFill>
                  <a:srgbClr val="C00000"/>
                </a:solidFill>
              </a:rPr>
              <a:t> </a:t>
            </a:r>
            <a:r>
              <a:rPr lang="el-GR" dirty="0"/>
              <a:t>που είναι ενσωματωμένα σε </a:t>
            </a:r>
            <a:r>
              <a:rPr lang="el-GR" dirty="0" err="1"/>
              <a:t>παρατραχειακό</a:t>
            </a:r>
            <a:r>
              <a:rPr lang="el-GR" dirty="0"/>
              <a:t> παρεγχυματικό ιστό. </a:t>
            </a:r>
          </a:p>
          <a:p>
            <a:endParaRPr lang="el-GR" dirty="0"/>
          </a:p>
        </p:txBody>
      </p:sp>
      <p:pic>
        <p:nvPicPr>
          <p:cNvPr id="6" name="Θέση περιεχομένου 4"/>
          <p:cNvPicPr>
            <a:picLocks/>
          </p:cNvPicPr>
          <p:nvPr/>
        </p:nvPicPr>
        <p:blipFill>
          <a:blip r:embed="rId3">
            <a:extLst>
              <a:ext uri="{28A0092B-C50C-407E-A947-70E740481C1C}">
                <a14:useLocalDpi xmlns:a14="http://schemas.microsoft.com/office/drawing/2010/main" val="0"/>
              </a:ext>
            </a:extLst>
          </a:blip>
          <a:stretch>
            <a:fillRect/>
          </a:stretch>
        </p:blipFill>
        <p:spPr>
          <a:xfrm>
            <a:off x="-108520" y="-171400"/>
            <a:ext cx="2448272" cy="3240360"/>
          </a:xfrm>
          <a:prstGeom prst="rect">
            <a:avLst/>
          </a:prstGeom>
        </p:spPr>
      </p:pic>
    </p:spTree>
    <p:extLst>
      <p:ext uri="{BB962C8B-B14F-4D97-AF65-F5344CB8AC3E}">
        <p14:creationId xmlns:p14="http://schemas.microsoft.com/office/powerpoint/2010/main" val="36582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Έλλειψη φωτισμού</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467545" y="1313458"/>
            <a:ext cx="3652018" cy="4851846"/>
          </a:xfrm>
          <a:prstGeom prst="rect">
            <a:avLst/>
          </a:prstGeom>
        </p:spPr>
      </p:pic>
      <p:sp>
        <p:nvSpPr>
          <p:cNvPr id="4" name="Θέση περιεχομένου 3"/>
          <p:cNvSpPr>
            <a:spLocks noGrp="1"/>
          </p:cNvSpPr>
          <p:nvPr>
            <p:ph sz="half" idx="2"/>
          </p:nvPr>
        </p:nvSpPr>
        <p:spPr/>
        <p:txBody>
          <a:bodyPr/>
          <a:lstStyle/>
          <a:p>
            <a:r>
              <a:rPr lang="el-GR" dirty="0">
                <a:solidFill>
                  <a:srgbClr val="FF0000"/>
                </a:solidFill>
              </a:rPr>
              <a:t>Ευρύ δακτύλιοι </a:t>
            </a:r>
            <a:r>
              <a:rPr lang="el-GR" dirty="0"/>
              <a:t>ενός </a:t>
            </a:r>
            <a:r>
              <a:rPr lang="el-GR" dirty="0" err="1"/>
              <a:t>Prunus</a:t>
            </a:r>
            <a:r>
              <a:rPr lang="el-GR" dirty="0"/>
              <a:t> </a:t>
            </a:r>
            <a:r>
              <a:rPr lang="el-GR" dirty="0" err="1"/>
              <a:t>avium</a:t>
            </a:r>
            <a:r>
              <a:rPr lang="el-GR" dirty="0"/>
              <a:t> ύψους 15 μ., που αναπτύσσεται υπό κανονικές συνθήκες φωτισμού</a:t>
            </a:r>
          </a:p>
        </p:txBody>
      </p:sp>
    </p:spTree>
    <p:extLst>
      <p:ext uri="{BB962C8B-B14F-4D97-AF65-F5344CB8AC3E}">
        <p14:creationId xmlns:p14="http://schemas.microsoft.com/office/powerpoint/2010/main" val="117045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r"/>
            <a:r>
              <a:rPr lang="el-GR" dirty="0"/>
              <a:t>Έλλειψη φωτισμού</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990190" y="1731963"/>
            <a:ext cx="3186932" cy="4059237"/>
          </a:xfrm>
          <a:prstGeom prst="rect">
            <a:avLst/>
          </a:prstGeom>
        </p:spPr>
      </p:pic>
      <p:sp>
        <p:nvSpPr>
          <p:cNvPr id="4" name="Θέση περιεχομένου 3"/>
          <p:cNvSpPr>
            <a:spLocks noGrp="1"/>
          </p:cNvSpPr>
          <p:nvPr>
            <p:ph sz="half" idx="2"/>
          </p:nvPr>
        </p:nvSpPr>
        <p:spPr>
          <a:xfrm>
            <a:off x="4932040" y="1628800"/>
            <a:ext cx="4038600" cy="4525963"/>
          </a:xfrm>
        </p:spPr>
        <p:txBody>
          <a:bodyPr>
            <a:normAutofit/>
          </a:bodyPr>
          <a:lstStyle/>
          <a:p>
            <a:r>
              <a:rPr lang="el-GR" dirty="0">
                <a:solidFill>
                  <a:srgbClr val="FF0000"/>
                </a:solidFill>
              </a:rPr>
              <a:t>Στενοί δακτύλιοι </a:t>
            </a:r>
            <a:r>
              <a:rPr lang="el-GR" dirty="0"/>
              <a:t>ενός, </a:t>
            </a:r>
            <a:r>
              <a:rPr lang="el-GR" dirty="0" err="1"/>
              <a:t>Prunus</a:t>
            </a:r>
            <a:r>
              <a:rPr lang="el-GR" dirty="0"/>
              <a:t> </a:t>
            </a:r>
            <a:r>
              <a:rPr lang="el-GR" dirty="0" err="1"/>
              <a:t>avium</a:t>
            </a:r>
            <a:r>
              <a:rPr lang="el-GR" dirty="0"/>
              <a:t>  ύψους 40 μ., που αναπτύσσεται κάτω από πυκνή βλάστηση,</a:t>
            </a:r>
          </a:p>
          <a:p>
            <a:r>
              <a:rPr lang="el-GR" dirty="0"/>
              <a:t> παρουσιάζει μερικά </a:t>
            </a:r>
            <a:r>
              <a:rPr lang="el-GR" dirty="0">
                <a:solidFill>
                  <a:srgbClr val="0070C0"/>
                </a:solidFill>
              </a:rPr>
              <a:t>μικρά αγγεία</a:t>
            </a:r>
            <a:r>
              <a:rPr lang="el-GR" dirty="0"/>
              <a:t>, </a:t>
            </a:r>
            <a:r>
              <a:rPr lang="el-GR" dirty="0">
                <a:solidFill>
                  <a:srgbClr val="FF0000"/>
                </a:solidFill>
              </a:rPr>
              <a:t>ακαθόριστα όρια δακτυλίων </a:t>
            </a:r>
            <a:r>
              <a:rPr lang="el-GR" dirty="0"/>
              <a:t>και </a:t>
            </a:r>
            <a:r>
              <a:rPr lang="el-GR" dirty="0">
                <a:solidFill>
                  <a:srgbClr val="FFC000"/>
                </a:solidFill>
              </a:rPr>
              <a:t>μεγάλο αριθμό πλατιών ακτινών.</a:t>
            </a:r>
          </a:p>
          <a:p>
            <a:endParaRPr lang="el-GR" dirty="0"/>
          </a:p>
        </p:txBody>
      </p:sp>
      <p:pic>
        <p:nvPicPr>
          <p:cNvPr id="6" name="Θέση περιεχομένου 4"/>
          <p:cNvPicPr>
            <a:picLocks/>
          </p:cNvPicPr>
          <p:nvPr/>
        </p:nvPicPr>
        <p:blipFill>
          <a:blip r:embed="rId3">
            <a:extLst>
              <a:ext uri="{28A0092B-C50C-407E-A947-70E740481C1C}">
                <a14:useLocalDpi xmlns:a14="http://schemas.microsoft.com/office/drawing/2010/main" val="0"/>
              </a:ext>
            </a:extLst>
          </a:blip>
          <a:stretch>
            <a:fillRect/>
          </a:stretch>
        </p:blipFill>
        <p:spPr>
          <a:xfrm>
            <a:off x="28600" y="-459432"/>
            <a:ext cx="2211859" cy="2619598"/>
          </a:xfrm>
          <a:prstGeom prst="rect">
            <a:avLst/>
          </a:prstGeom>
        </p:spPr>
      </p:pic>
    </p:spTree>
    <p:extLst>
      <p:ext uri="{BB962C8B-B14F-4D97-AF65-F5344CB8AC3E}">
        <p14:creationId xmlns:p14="http://schemas.microsoft.com/office/powerpoint/2010/main" val="228725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875"/>
            <a:ext cx="8229600" cy="1143000"/>
          </a:xfrm>
        </p:spPr>
        <p:txBody>
          <a:bodyPr/>
          <a:lstStyle/>
          <a:p>
            <a:r>
              <a:rPr lang="el-GR" dirty="0"/>
              <a:t>Έλλειψη φωτισμού</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0" y="2332037"/>
            <a:ext cx="3834389" cy="4525963"/>
          </a:xfrm>
          <a:prstGeom prst="rect">
            <a:avLst/>
          </a:prstGeom>
        </p:spPr>
      </p:pic>
      <p:sp>
        <p:nvSpPr>
          <p:cNvPr id="4" name="Θέση περιεχομένου 3"/>
          <p:cNvSpPr>
            <a:spLocks noGrp="1"/>
          </p:cNvSpPr>
          <p:nvPr>
            <p:ph sz="half" idx="2"/>
          </p:nvPr>
        </p:nvSpPr>
        <p:spPr/>
        <p:txBody>
          <a:bodyPr>
            <a:normAutofit/>
          </a:bodyPr>
          <a:lstStyle/>
          <a:p>
            <a:r>
              <a:rPr lang="el-GR" dirty="0"/>
              <a:t>Ετήσιοι δακτύλιοι  από  </a:t>
            </a:r>
            <a:r>
              <a:rPr lang="el-GR" dirty="0" err="1"/>
              <a:t>Pinus</a:t>
            </a:r>
            <a:r>
              <a:rPr lang="el-GR" dirty="0"/>
              <a:t> </a:t>
            </a:r>
            <a:r>
              <a:rPr lang="el-GR" dirty="0" err="1"/>
              <a:t>sylvestris</a:t>
            </a:r>
            <a:r>
              <a:rPr lang="el-GR" dirty="0"/>
              <a:t> μεγάλης ηλικίας με μικρή κόμη, σε ανταγωνισμό με </a:t>
            </a:r>
            <a:r>
              <a:rPr lang="el-GR" dirty="0" err="1"/>
              <a:t>Fagus</a:t>
            </a:r>
            <a:r>
              <a:rPr lang="el-GR" dirty="0"/>
              <a:t> </a:t>
            </a:r>
            <a:r>
              <a:rPr lang="el-GR" dirty="0" err="1"/>
              <a:t>sylvatica</a:t>
            </a:r>
            <a:r>
              <a:rPr lang="el-GR" dirty="0"/>
              <a:t>. </a:t>
            </a:r>
          </a:p>
          <a:p>
            <a:r>
              <a:rPr lang="el-GR" dirty="0"/>
              <a:t>Οι μειωμένες συνθήκες φωτισμού οδηγούν στο σχηματισμό </a:t>
            </a:r>
            <a:r>
              <a:rPr lang="el-GR" dirty="0">
                <a:solidFill>
                  <a:srgbClr val="FFC000"/>
                </a:solidFill>
              </a:rPr>
              <a:t>μικρών δακτυλίων</a:t>
            </a:r>
            <a:r>
              <a:rPr lang="el-GR" dirty="0">
                <a:solidFill>
                  <a:srgbClr val="7030A0"/>
                </a:solidFill>
              </a:rPr>
              <a:t> </a:t>
            </a:r>
            <a:r>
              <a:rPr lang="el-GR" dirty="0"/>
              <a:t>με </a:t>
            </a:r>
            <a:r>
              <a:rPr lang="el-GR" dirty="0">
                <a:solidFill>
                  <a:srgbClr val="FF0000"/>
                </a:solidFill>
              </a:rPr>
              <a:t>πολύ στενό όψιμο</a:t>
            </a:r>
            <a:r>
              <a:rPr lang="el-GR" dirty="0"/>
              <a:t> ξύλο. </a:t>
            </a:r>
          </a:p>
          <a:p>
            <a:r>
              <a:rPr lang="el-GR" dirty="0" err="1"/>
              <a:t>Φωτ</a:t>
            </a:r>
            <a:r>
              <a:rPr lang="el-GR" dirty="0"/>
              <a:t>. δεξιά: Πεύκα με μικρές κόμες μέσα σε δάσος οξιάς</a:t>
            </a:r>
          </a:p>
          <a:p>
            <a:endParaRPr lang="el-GR" dirty="0"/>
          </a:p>
        </p:txBody>
      </p:sp>
      <p:pic>
        <p:nvPicPr>
          <p:cNvPr id="6" name="Εικόνα 5"/>
          <p:cNvPicPr/>
          <p:nvPr/>
        </p:nvPicPr>
        <p:blipFill>
          <a:blip r:embed="rId3">
            <a:extLst>
              <a:ext uri="{28A0092B-C50C-407E-A947-70E740481C1C}">
                <a14:useLocalDpi xmlns:a14="http://schemas.microsoft.com/office/drawing/2010/main" val="0"/>
              </a:ext>
            </a:extLst>
          </a:blip>
          <a:stretch>
            <a:fillRect/>
          </a:stretch>
        </p:blipFill>
        <p:spPr>
          <a:xfrm>
            <a:off x="2627784" y="836712"/>
            <a:ext cx="2114550" cy="3152775"/>
          </a:xfrm>
          <a:prstGeom prst="rect">
            <a:avLst/>
          </a:prstGeom>
        </p:spPr>
      </p:pic>
    </p:spTree>
    <p:extLst>
      <p:ext uri="{BB962C8B-B14F-4D97-AF65-F5344CB8AC3E}">
        <p14:creationId xmlns:p14="http://schemas.microsoft.com/office/powerpoint/2010/main" val="27182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r"/>
            <a:r>
              <a:rPr lang="el-GR" dirty="0"/>
              <a:t>Έλλειψη φωτισμού</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79512" y="260648"/>
            <a:ext cx="2664296" cy="6408712"/>
          </a:xfrm>
          <a:prstGeom prst="rect">
            <a:avLst/>
          </a:prstGeom>
        </p:spPr>
      </p:pic>
      <p:sp>
        <p:nvSpPr>
          <p:cNvPr id="4" name="Θέση περιεχομένου 3"/>
          <p:cNvSpPr>
            <a:spLocks noGrp="1"/>
          </p:cNvSpPr>
          <p:nvPr>
            <p:ph sz="half" idx="2"/>
          </p:nvPr>
        </p:nvSpPr>
        <p:spPr/>
        <p:txBody>
          <a:bodyPr>
            <a:normAutofit/>
          </a:bodyPr>
          <a:lstStyle/>
          <a:p>
            <a:r>
              <a:rPr lang="el-GR" dirty="0" err="1"/>
              <a:t>Fagus</a:t>
            </a:r>
            <a:r>
              <a:rPr lang="el-GR" dirty="0"/>
              <a:t> </a:t>
            </a:r>
            <a:r>
              <a:rPr lang="el-GR" dirty="0" err="1"/>
              <a:t>sylvatica</a:t>
            </a:r>
            <a:r>
              <a:rPr lang="el-GR" dirty="0"/>
              <a:t>. Μετά από  </a:t>
            </a:r>
            <a:r>
              <a:rPr lang="el-GR" dirty="0" err="1"/>
              <a:t>πρεμνοβλάστηση</a:t>
            </a:r>
            <a:r>
              <a:rPr lang="el-GR" dirty="0"/>
              <a:t>, </a:t>
            </a:r>
          </a:p>
          <a:p>
            <a:r>
              <a:rPr lang="el-GR" dirty="0"/>
              <a:t>πολλοί κορμοί νεκρώθηκαν εξαιτίας της εξαρτώμενης από την πυκνότητα αυτορρύθμισης. </a:t>
            </a:r>
          </a:p>
          <a:p>
            <a:r>
              <a:rPr lang="el-GR" dirty="0"/>
              <a:t>Η περίοδος πριν από την νέκρωση χαρακτηρίζεται από απώλεια </a:t>
            </a:r>
            <a:r>
              <a:rPr lang="el-GR" dirty="0">
                <a:solidFill>
                  <a:srgbClr val="FF0000"/>
                </a:solidFill>
              </a:rPr>
              <a:t>φυλλώματος</a:t>
            </a:r>
            <a:r>
              <a:rPr lang="el-GR" dirty="0"/>
              <a:t>, και </a:t>
            </a:r>
            <a:r>
              <a:rPr lang="el-GR" dirty="0">
                <a:solidFill>
                  <a:srgbClr val="FFC000"/>
                </a:solidFill>
              </a:rPr>
              <a:t>ανώμαλη ανατομία του ξύλου</a:t>
            </a:r>
          </a:p>
          <a:p>
            <a:endParaRPr lang="el-GR" dirty="0"/>
          </a:p>
        </p:txBody>
      </p:sp>
      <p:pic>
        <p:nvPicPr>
          <p:cNvPr id="6" name="Εικόνα 5"/>
          <p:cNvPicPr/>
          <p:nvPr/>
        </p:nvPicPr>
        <p:blipFill>
          <a:blip r:embed="rId3">
            <a:extLst>
              <a:ext uri="{28A0092B-C50C-407E-A947-70E740481C1C}">
                <a14:useLocalDpi xmlns:a14="http://schemas.microsoft.com/office/drawing/2010/main" val="0"/>
              </a:ext>
            </a:extLst>
          </a:blip>
          <a:stretch>
            <a:fillRect/>
          </a:stretch>
        </p:blipFill>
        <p:spPr>
          <a:xfrm>
            <a:off x="2195736" y="3933056"/>
            <a:ext cx="1872208" cy="2477244"/>
          </a:xfrm>
          <a:prstGeom prst="rect">
            <a:avLst/>
          </a:prstGeom>
        </p:spPr>
      </p:pic>
    </p:spTree>
    <p:extLst>
      <p:ext uri="{BB962C8B-B14F-4D97-AF65-F5344CB8AC3E}">
        <p14:creationId xmlns:p14="http://schemas.microsoft.com/office/powerpoint/2010/main" val="11259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p:txBody>
          <a:bodyPr/>
          <a:lstStyle/>
          <a:p>
            <a:pPr algn="r"/>
            <a:r>
              <a:rPr lang="el-GR" dirty="0"/>
              <a:t>Έλλειψη φωτισμού</a:t>
            </a:r>
          </a:p>
        </p:txBody>
      </p:sp>
      <p:pic>
        <p:nvPicPr>
          <p:cNvPr id="6" name="Θέση περιεχομένου 5"/>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251520" y="260648"/>
            <a:ext cx="2736304" cy="6480720"/>
          </a:xfrm>
          <a:prstGeom prst="rect">
            <a:avLst/>
          </a:prstGeom>
        </p:spPr>
      </p:pic>
      <p:sp>
        <p:nvSpPr>
          <p:cNvPr id="4" name="Θέση περιεχομένου 3"/>
          <p:cNvSpPr>
            <a:spLocks noGrp="1"/>
          </p:cNvSpPr>
          <p:nvPr>
            <p:ph sz="half" idx="2"/>
          </p:nvPr>
        </p:nvSpPr>
        <p:spPr/>
        <p:txBody>
          <a:bodyPr/>
          <a:lstStyle/>
          <a:p>
            <a:r>
              <a:rPr lang="el-GR" dirty="0"/>
              <a:t>Νέκρωση κλαδιών σε φυτεία</a:t>
            </a:r>
          </a:p>
          <a:p>
            <a:endParaRPr lang="el-GR" dirty="0"/>
          </a:p>
        </p:txBody>
      </p:sp>
      <p:pic>
        <p:nvPicPr>
          <p:cNvPr id="7" name="Εικόνα 6"/>
          <p:cNvPicPr/>
          <p:nvPr/>
        </p:nvPicPr>
        <p:blipFill>
          <a:blip r:embed="rId3">
            <a:extLst>
              <a:ext uri="{28A0092B-C50C-407E-A947-70E740481C1C}">
                <a14:useLocalDpi xmlns:a14="http://schemas.microsoft.com/office/drawing/2010/main" val="0"/>
              </a:ext>
            </a:extLst>
          </a:blip>
          <a:stretch>
            <a:fillRect/>
          </a:stretch>
        </p:blipFill>
        <p:spPr>
          <a:xfrm>
            <a:off x="2699792" y="476672"/>
            <a:ext cx="1085850" cy="1619250"/>
          </a:xfrm>
          <a:prstGeom prst="rect">
            <a:avLst/>
          </a:prstGeom>
        </p:spPr>
      </p:pic>
    </p:spTree>
    <p:extLst>
      <p:ext uri="{BB962C8B-B14F-4D97-AF65-F5344CB8AC3E}">
        <p14:creationId xmlns:p14="http://schemas.microsoft.com/office/powerpoint/2010/main" val="426413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p:cNvSpPr>
          <p:nvPr>
            <p:ph type="title"/>
          </p:nvPr>
        </p:nvSpPr>
        <p:spPr>
          <a:xfrm>
            <a:off x="467544" y="260648"/>
            <a:ext cx="8229600" cy="1143000"/>
          </a:xfrm>
        </p:spPr>
        <p:txBody>
          <a:bodyPr/>
          <a:lstStyle/>
          <a:p>
            <a:pPr algn="r"/>
            <a:r>
              <a:rPr lang="el-GR" dirty="0"/>
              <a:t>Έλλειψη φωτισμού</a:t>
            </a:r>
          </a:p>
        </p:txBody>
      </p:sp>
      <p:sp>
        <p:nvSpPr>
          <p:cNvPr id="4" name="Θέση περιεχομένου 3"/>
          <p:cNvSpPr>
            <a:spLocks noGrp="1"/>
          </p:cNvSpPr>
          <p:nvPr>
            <p:ph sz="half" idx="1"/>
          </p:nvPr>
        </p:nvSpPr>
        <p:spPr>
          <a:xfrm>
            <a:off x="4067944" y="1666484"/>
            <a:ext cx="4038600" cy="4525963"/>
          </a:xfrm>
        </p:spPr>
        <p:txBody>
          <a:bodyPr>
            <a:normAutofit/>
          </a:bodyPr>
          <a:lstStyle/>
          <a:p>
            <a:r>
              <a:rPr lang="el-GR" dirty="0"/>
              <a:t>Δείγμα ενός </a:t>
            </a:r>
            <a:r>
              <a:rPr lang="el-GR" dirty="0" err="1"/>
              <a:t>δακτυλιόπορου</a:t>
            </a:r>
            <a:r>
              <a:rPr lang="el-GR" dirty="0"/>
              <a:t>, </a:t>
            </a:r>
            <a:r>
              <a:rPr lang="el-GR" u="sng" dirty="0" err="1"/>
              <a:t>Castanea</a:t>
            </a:r>
            <a:r>
              <a:rPr lang="el-GR" u="sng" dirty="0"/>
              <a:t> </a:t>
            </a:r>
            <a:r>
              <a:rPr lang="el-GR" u="sng" dirty="0" err="1"/>
              <a:t>sativa</a:t>
            </a:r>
            <a:r>
              <a:rPr lang="el-GR" dirty="0"/>
              <a:t>, σε νεαρή ηλικία </a:t>
            </a:r>
            <a:r>
              <a:rPr lang="el-GR" dirty="0">
                <a:solidFill>
                  <a:srgbClr val="92D050"/>
                </a:solidFill>
              </a:rPr>
              <a:t>μεγαλωμένη υπό σκιά πυκνής </a:t>
            </a:r>
            <a:r>
              <a:rPr lang="el-GR" dirty="0" err="1">
                <a:solidFill>
                  <a:srgbClr val="92D050"/>
                </a:solidFill>
              </a:rPr>
              <a:t>κομοστέγης</a:t>
            </a:r>
            <a:r>
              <a:rPr lang="el-GR" dirty="0"/>
              <a:t>. </a:t>
            </a:r>
          </a:p>
          <a:p>
            <a:r>
              <a:rPr lang="el-GR" dirty="0">
                <a:solidFill>
                  <a:srgbClr val="FF0000"/>
                </a:solidFill>
              </a:rPr>
              <a:t>Μετά τη νέκρωση </a:t>
            </a:r>
            <a:r>
              <a:rPr lang="el-GR" dirty="0"/>
              <a:t>ενός ανταγωνιστικού και μεγάλου δέντρου, </a:t>
            </a:r>
            <a:r>
              <a:rPr lang="el-GR" dirty="0">
                <a:solidFill>
                  <a:srgbClr val="FFC000"/>
                </a:solidFill>
              </a:rPr>
              <a:t>παρήγαγε αμέσως πολύ μεγαλύτερους δακτυλίους</a:t>
            </a:r>
          </a:p>
          <a:p>
            <a:endParaRPr lang="el-GR" dirty="0"/>
          </a:p>
        </p:txBody>
      </p:sp>
      <p:pic>
        <p:nvPicPr>
          <p:cNvPr id="7" name="Εικόνα 6"/>
          <p:cNvPicPr/>
          <p:nvPr/>
        </p:nvPicPr>
        <p:blipFill>
          <a:blip r:embed="rId2">
            <a:extLst>
              <a:ext uri="{28A0092B-C50C-407E-A947-70E740481C1C}">
                <a14:useLocalDpi xmlns:a14="http://schemas.microsoft.com/office/drawing/2010/main" val="0"/>
              </a:ext>
            </a:extLst>
          </a:blip>
          <a:stretch>
            <a:fillRect/>
          </a:stretch>
        </p:blipFill>
        <p:spPr>
          <a:xfrm>
            <a:off x="251520" y="116632"/>
            <a:ext cx="2736304" cy="6048672"/>
          </a:xfrm>
          <a:prstGeom prst="rect">
            <a:avLst/>
          </a:prstGeom>
        </p:spPr>
      </p:pic>
    </p:spTree>
    <p:extLst>
      <p:ext uri="{BB962C8B-B14F-4D97-AF65-F5344CB8AC3E}">
        <p14:creationId xmlns:p14="http://schemas.microsoft.com/office/powerpoint/2010/main" val="31524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a:xfrm>
            <a:off x="467544" y="260648"/>
            <a:ext cx="8229600" cy="1143000"/>
          </a:xfrm>
        </p:spPr>
        <p:txBody>
          <a:bodyPr/>
          <a:lstStyle/>
          <a:p>
            <a:pPr algn="r"/>
            <a:r>
              <a:rPr lang="el-GR" dirty="0"/>
              <a:t>Έλλειψη φωτισμού</a:t>
            </a:r>
          </a:p>
        </p:txBody>
      </p:sp>
      <p:sp>
        <p:nvSpPr>
          <p:cNvPr id="4" name="Θέση περιεχομένου 3"/>
          <p:cNvSpPr>
            <a:spLocks noGrp="1"/>
          </p:cNvSpPr>
          <p:nvPr>
            <p:ph sz="half" idx="1"/>
          </p:nvPr>
        </p:nvSpPr>
        <p:spPr>
          <a:xfrm>
            <a:off x="4355976" y="1700808"/>
            <a:ext cx="4038600" cy="4525963"/>
          </a:xfrm>
        </p:spPr>
        <p:txBody>
          <a:bodyPr>
            <a:normAutofit/>
          </a:bodyPr>
          <a:lstStyle/>
          <a:p>
            <a:r>
              <a:rPr lang="el-GR" dirty="0"/>
              <a:t>Σειρά ετησίων δακτυλίων </a:t>
            </a:r>
            <a:r>
              <a:rPr lang="el-GR" dirty="0" err="1"/>
              <a:t>Fagus</a:t>
            </a:r>
            <a:r>
              <a:rPr lang="el-GR" dirty="0"/>
              <a:t> </a:t>
            </a:r>
            <a:r>
              <a:rPr lang="el-GR" dirty="0" err="1"/>
              <a:t>sylvatica</a:t>
            </a:r>
            <a:r>
              <a:rPr lang="el-GR" dirty="0"/>
              <a:t>, που αναπτύχθηκε </a:t>
            </a:r>
            <a:r>
              <a:rPr lang="el-GR" dirty="0">
                <a:solidFill>
                  <a:srgbClr val="FFC000"/>
                </a:solidFill>
              </a:rPr>
              <a:t>κατά τα πρώτα έτη</a:t>
            </a:r>
            <a:r>
              <a:rPr lang="el-GR" dirty="0"/>
              <a:t> υπό </a:t>
            </a:r>
            <a:r>
              <a:rPr lang="el-GR" dirty="0">
                <a:solidFill>
                  <a:srgbClr val="FF0000"/>
                </a:solidFill>
              </a:rPr>
              <a:t>πυκνή </a:t>
            </a:r>
            <a:r>
              <a:rPr lang="el-GR" dirty="0" err="1">
                <a:solidFill>
                  <a:srgbClr val="FF0000"/>
                </a:solidFill>
              </a:rPr>
              <a:t>κομοστέγη</a:t>
            </a:r>
            <a:r>
              <a:rPr lang="el-GR" dirty="0">
                <a:solidFill>
                  <a:srgbClr val="FF0000"/>
                </a:solidFill>
              </a:rPr>
              <a:t>. </a:t>
            </a:r>
          </a:p>
          <a:p>
            <a:r>
              <a:rPr lang="el-GR" dirty="0">
                <a:solidFill>
                  <a:srgbClr val="00B0F0"/>
                </a:solidFill>
              </a:rPr>
              <a:t>Μετά την κοπή γειτονικού δέντρου</a:t>
            </a:r>
            <a:r>
              <a:rPr lang="el-GR" dirty="0"/>
              <a:t>, το ‘ηλικιωμένο’ κλαδί </a:t>
            </a:r>
            <a:r>
              <a:rPr lang="el-GR" dirty="0">
                <a:solidFill>
                  <a:srgbClr val="00B0F0"/>
                </a:solidFill>
              </a:rPr>
              <a:t>αύξησε αμέσως την ανάπτυξή του</a:t>
            </a:r>
            <a:r>
              <a:rPr lang="en-US" dirty="0"/>
              <a:t>.</a:t>
            </a:r>
            <a:endParaRPr lang="el-GR" dirty="0"/>
          </a:p>
          <a:p>
            <a:endParaRPr lang="el-GR" dirty="0"/>
          </a:p>
        </p:txBody>
      </p:sp>
      <p:pic>
        <p:nvPicPr>
          <p:cNvPr id="8" name="Εικόνα 7"/>
          <p:cNvPicPr/>
          <p:nvPr/>
        </p:nvPicPr>
        <p:blipFill>
          <a:blip r:embed="rId2">
            <a:extLst>
              <a:ext uri="{28A0092B-C50C-407E-A947-70E740481C1C}">
                <a14:useLocalDpi xmlns:a14="http://schemas.microsoft.com/office/drawing/2010/main" val="0"/>
              </a:ext>
            </a:extLst>
          </a:blip>
          <a:stretch>
            <a:fillRect/>
          </a:stretch>
        </p:blipFill>
        <p:spPr>
          <a:xfrm>
            <a:off x="251520" y="13111"/>
            <a:ext cx="3024336" cy="6656249"/>
          </a:xfrm>
          <a:prstGeom prst="rect">
            <a:avLst/>
          </a:prstGeom>
        </p:spPr>
      </p:pic>
    </p:spTree>
    <p:extLst>
      <p:ext uri="{BB962C8B-B14F-4D97-AF65-F5344CB8AC3E}">
        <p14:creationId xmlns:p14="http://schemas.microsoft.com/office/powerpoint/2010/main" val="194657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sp>
        <p:nvSpPr>
          <p:cNvPr id="5" name="Θέση περιεχομένου 4"/>
          <p:cNvSpPr>
            <a:spLocks noGrp="1"/>
          </p:cNvSpPr>
          <p:nvPr>
            <p:ph idx="1"/>
          </p:nvPr>
        </p:nvSpPr>
        <p:spPr>
          <a:xfrm>
            <a:off x="251520" y="1052736"/>
            <a:ext cx="8435280" cy="5073427"/>
          </a:xfrm>
        </p:spPr>
        <p:txBody>
          <a:bodyPr>
            <a:normAutofit/>
          </a:bodyPr>
          <a:lstStyle/>
          <a:p>
            <a:r>
              <a:rPr lang="el-GR" dirty="0"/>
              <a:t>Στις υψομετρικά ανώτερες ζώνες, είναι πολύ συχνή η ζημιά στα φύλλα και στις βελόνες από παγετό.</a:t>
            </a:r>
          </a:p>
          <a:p>
            <a:r>
              <a:rPr lang="el-GR" dirty="0"/>
              <a:t>Ο σχηματισμός κρυστάλλων πάγου  η/και η υψηλή τάση που αναπτύσσεται στο ξύλο πλησίον της ζώνης του </a:t>
            </a:r>
            <a:r>
              <a:rPr lang="el-GR" dirty="0" err="1"/>
              <a:t>καμβίου</a:t>
            </a:r>
            <a:r>
              <a:rPr lang="el-GR" dirty="0"/>
              <a:t> δημιουργούν </a:t>
            </a:r>
            <a:r>
              <a:rPr lang="el-GR" i="1" dirty="0"/>
              <a:t>δακτυλίους παγετού</a:t>
            </a:r>
            <a:r>
              <a:rPr lang="el-GR" dirty="0"/>
              <a:t>, οι οποίοι χαρακτηρίζονται: </a:t>
            </a:r>
          </a:p>
          <a:p>
            <a:pPr lvl="1"/>
            <a:r>
              <a:rPr lang="el-GR" dirty="0"/>
              <a:t>από μια </a:t>
            </a:r>
            <a:r>
              <a:rPr lang="el-GR" u="sng" dirty="0"/>
              <a:t>μικρή ζώνη </a:t>
            </a:r>
            <a:r>
              <a:rPr lang="el-GR" dirty="0">
                <a:solidFill>
                  <a:srgbClr val="C00000"/>
                </a:solidFill>
              </a:rPr>
              <a:t>συσσωρευμένων κυττάρων</a:t>
            </a:r>
            <a:r>
              <a:rPr lang="el-GR" dirty="0"/>
              <a:t>,</a:t>
            </a:r>
          </a:p>
          <a:p>
            <a:pPr lvl="1"/>
            <a:r>
              <a:rPr lang="el-GR" dirty="0"/>
              <a:t>μια μάλλον </a:t>
            </a:r>
            <a:r>
              <a:rPr lang="el-GR" u="sng" dirty="0"/>
              <a:t>μεγάλη ζώνη </a:t>
            </a:r>
            <a:r>
              <a:rPr lang="el-GR" dirty="0">
                <a:solidFill>
                  <a:srgbClr val="0070C0"/>
                </a:solidFill>
              </a:rPr>
              <a:t>κυττάρων ‘κάλους</a:t>
            </a:r>
            <a:r>
              <a:rPr lang="el-GR" dirty="0"/>
              <a:t>’ και</a:t>
            </a:r>
          </a:p>
          <a:p>
            <a:pPr lvl="1"/>
            <a:r>
              <a:rPr lang="el-GR" dirty="0">
                <a:solidFill>
                  <a:srgbClr val="FF0000"/>
                </a:solidFill>
              </a:rPr>
              <a:t>ακτίνες υπό κλίση</a:t>
            </a:r>
            <a:r>
              <a:rPr lang="el-GR" dirty="0"/>
              <a:t>.</a:t>
            </a:r>
            <a:br>
              <a:rPr lang="el-GR" dirty="0"/>
            </a:br>
            <a:endParaRPr lang="el-GR" dirty="0"/>
          </a:p>
        </p:txBody>
      </p:sp>
    </p:spTree>
    <p:extLst>
      <p:ext uri="{BB962C8B-B14F-4D97-AF65-F5344CB8AC3E}">
        <p14:creationId xmlns:p14="http://schemas.microsoft.com/office/powerpoint/2010/main" val="3873117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sp>
        <p:nvSpPr>
          <p:cNvPr id="5" name="Θέση περιεχομένου 4"/>
          <p:cNvSpPr>
            <a:spLocks noGrp="1"/>
          </p:cNvSpPr>
          <p:nvPr>
            <p:ph idx="1"/>
          </p:nvPr>
        </p:nvSpPr>
        <p:spPr>
          <a:xfrm>
            <a:off x="251520" y="1052736"/>
            <a:ext cx="8435280" cy="5073427"/>
          </a:xfrm>
        </p:spPr>
        <p:txBody>
          <a:bodyPr>
            <a:normAutofit/>
          </a:bodyPr>
          <a:lstStyle/>
          <a:p>
            <a:r>
              <a:rPr lang="el-GR" dirty="0"/>
              <a:t>Η παρουσία δακτυλίων παγετού καθιστά δυνατό τον προσδιορισμό του έτους παγετού βάση της </a:t>
            </a:r>
            <a:r>
              <a:rPr lang="el-GR" dirty="0" err="1"/>
              <a:t>δεντροχρονολογίας</a:t>
            </a:r>
            <a:r>
              <a:rPr lang="el-GR" dirty="0"/>
              <a:t>. </a:t>
            </a:r>
          </a:p>
          <a:p>
            <a:r>
              <a:rPr lang="el-GR" dirty="0"/>
              <a:t>Όταν ο </a:t>
            </a:r>
            <a:r>
              <a:rPr lang="el-GR" i="1" dirty="0"/>
              <a:t>δακτύλιος παγετού </a:t>
            </a:r>
            <a:r>
              <a:rPr lang="el-GR" dirty="0"/>
              <a:t>βρίσκεται στην </a:t>
            </a:r>
            <a:r>
              <a:rPr lang="el-GR" dirty="0">
                <a:solidFill>
                  <a:srgbClr val="FF0000"/>
                </a:solidFill>
              </a:rPr>
              <a:t>αρχή ενός ετήσιου δακτυλίου</a:t>
            </a:r>
            <a:r>
              <a:rPr lang="el-GR" dirty="0"/>
              <a:t>, τότε αυτό δείχνει ότι </a:t>
            </a:r>
            <a:r>
              <a:rPr lang="el-GR" u="sng" dirty="0"/>
              <a:t>υπήρξε μια εξαιρετικά κρύα περίοδο στην αρχή της βλαστητικής περιόδου</a:t>
            </a:r>
            <a:r>
              <a:rPr lang="el-GR" dirty="0"/>
              <a:t>. Ένα τέτοιο φαινόμενο παράγει ένα πραγματικό δακτύλιο παγετού. </a:t>
            </a:r>
          </a:p>
        </p:txBody>
      </p:sp>
    </p:spTree>
    <p:extLst>
      <p:ext uri="{BB962C8B-B14F-4D97-AF65-F5344CB8AC3E}">
        <p14:creationId xmlns:p14="http://schemas.microsoft.com/office/powerpoint/2010/main" val="386607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Τροποποίηση ανατομίας ξύλου </a:t>
            </a:r>
            <a:br>
              <a:rPr lang="el-GR" dirty="0"/>
            </a:br>
            <a:r>
              <a:rPr lang="el-GR" dirty="0"/>
              <a:t>Κωνοφόρα: Ρίζα, κλαδιά, κορμός</a:t>
            </a:r>
            <a:br>
              <a:rPr lang="el-GR" dirty="0"/>
            </a:br>
            <a:endParaRPr lang="el-GR" dirty="0"/>
          </a:p>
        </p:txBody>
      </p:sp>
      <p:sp>
        <p:nvSpPr>
          <p:cNvPr id="5" name="Θέση περιεχομένου 4"/>
          <p:cNvSpPr>
            <a:spLocks noGrp="1"/>
          </p:cNvSpPr>
          <p:nvPr>
            <p:ph idx="1"/>
          </p:nvPr>
        </p:nvSpPr>
        <p:spPr/>
        <p:txBody>
          <a:bodyPr>
            <a:normAutofit/>
          </a:bodyPr>
          <a:lstStyle/>
          <a:p>
            <a:r>
              <a:rPr lang="el-GR" dirty="0"/>
              <a:t>Το ξύλο </a:t>
            </a:r>
            <a:r>
              <a:rPr lang="el-GR" dirty="0">
                <a:solidFill>
                  <a:srgbClr val="FF0000"/>
                </a:solidFill>
              </a:rPr>
              <a:t>κορμού</a:t>
            </a:r>
            <a:r>
              <a:rPr lang="el-GR" dirty="0"/>
              <a:t> αντιπροσωπεύει γενικά </a:t>
            </a:r>
            <a:r>
              <a:rPr lang="el-GR" dirty="0">
                <a:solidFill>
                  <a:srgbClr val="FF0000"/>
                </a:solidFill>
              </a:rPr>
              <a:t>σταθερές συνθήκες </a:t>
            </a:r>
            <a:r>
              <a:rPr lang="el-GR" dirty="0"/>
              <a:t>από μηχανική άποψη. Επομένως, οι γενετικές διαφορές μεταξύ των τ</a:t>
            </a:r>
            <a:r>
              <a:rPr lang="en-US" dirty="0" err="1"/>
              <a:t>axa</a:t>
            </a:r>
            <a:r>
              <a:rPr lang="en-US" dirty="0"/>
              <a:t> </a:t>
            </a:r>
            <a:r>
              <a:rPr lang="el-GR" dirty="0"/>
              <a:t>εκφράζονται καλύτερα στο ξύλο κορμού. </a:t>
            </a:r>
          </a:p>
          <a:p>
            <a:r>
              <a:rPr lang="el-GR" dirty="0"/>
              <a:t>Η ανατομία εδώ επηρεάζεται κυρίως από την ποσότητα της ροής του νερού από τις ρίζες προς την κόμη και από μεγάλες μηχανικές δυνάμεις που ενδεχομένως αναπτύσσονται.</a:t>
            </a:r>
          </a:p>
        </p:txBody>
      </p:sp>
    </p:spTree>
    <p:extLst>
      <p:ext uri="{BB962C8B-B14F-4D97-AF65-F5344CB8AC3E}">
        <p14:creationId xmlns:p14="http://schemas.microsoft.com/office/powerpoint/2010/main" val="545745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sp>
        <p:nvSpPr>
          <p:cNvPr id="5" name="Θέση περιεχομένου 4"/>
          <p:cNvSpPr>
            <a:spLocks noGrp="1"/>
          </p:cNvSpPr>
          <p:nvPr>
            <p:ph idx="1"/>
          </p:nvPr>
        </p:nvSpPr>
        <p:spPr>
          <a:xfrm>
            <a:off x="251520" y="1052736"/>
            <a:ext cx="8435280" cy="5472608"/>
          </a:xfrm>
        </p:spPr>
        <p:txBody>
          <a:bodyPr>
            <a:normAutofit/>
          </a:bodyPr>
          <a:lstStyle/>
          <a:p>
            <a:r>
              <a:rPr lang="el-GR" dirty="0"/>
              <a:t>Στο ξύλο </a:t>
            </a:r>
            <a:r>
              <a:rPr lang="el-GR" i="1" dirty="0"/>
              <a:t>νεαρών δένδρων</a:t>
            </a:r>
            <a:r>
              <a:rPr lang="el-GR" dirty="0"/>
              <a:t>, σχηματίζονται δακτύλιοι παγετού στο πρώιμο ξύλο και στο όψιμο ξύλο κατά τη διάρκεια της βλαστητικής  περιόδου, π.χ. </a:t>
            </a:r>
            <a:r>
              <a:rPr lang="el-GR" dirty="0">
                <a:solidFill>
                  <a:srgbClr val="FF0000"/>
                </a:solidFill>
              </a:rPr>
              <a:t>την πρώτη ζεστή </a:t>
            </a:r>
            <a:r>
              <a:rPr lang="el-GR" dirty="0"/>
              <a:t>μέρα </a:t>
            </a:r>
            <a:r>
              <a:rPr lang="el-GR" dirty="0">
                <a:solidFill>
                  <a:srgbClr val="FFC000"/>
                </a:solidFill>
              </a:rPr>
              <a:t>μετά από μια εξαιρετικά ψυχρή περίοδο</a:t>
            </a:r>
            <a:r>
              <a:rPr lang="el-GR" dirty="0"/>
              <a:t> οπότε προκαλείται ξύλο υπό τάση. </a:t>
            </a:r>
            <a:br>
              <a:rPr lang="el-GR" dirty="0"/>
            </a:br>
            <a:endParaRPr lang="el-GR" dirty="0"/>
          </a:p>
        </p:txBody>
      </p:sp>
    </p:spTree>
    <p:extLst>
      <p:ext uri="{BB962C8B-B14F-4D97-AF65-F5344CB8AC3E}">
        <p14:creationId xmlns:p14="http://schemas.microsoft.com/office/powerpoint/2010/main" val="317457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914400" y="512064"/>
            <a:ext cx="7772400" cy="914400"/>
          </a:xfrm>
        </p:spPr>
        <p:txBody>
          <a:bodyPr>
            <a:normAutofit fontScale="90000"/>
          </a:bodyPr>
          <a:lstStyle/>
          <a:p>
            <a:r>
              <a:rPr lang="el-GR" dirty="0"/>
              <a:t>Π</a:t>
            </a:r>
            <a:r>
              <a:rPr lang="en-US" dirty="0"/>
              <a:t>α</a:t>
            </a:r>
            <a:r>
              <a:rPr lang="en-US" dirty="0" err="1"/>
              <a:t>γετός</a:t>
            </a:r>
            <a:br>
              <a:rPr lang="el-GR" dirty="0"/>
            </a:br>
            <a:endParaRPr lang="el-GR" dirty="0"/>
          </a:p>
        </p:txBody>
      </p:sp>
      <p:sp>
        <p:nvSpPr>
          <p:cNvPr id="5" name="Θέση περιεχομένου 4"/>
          <p:cNvSpPr>
            <a:spLocks noGrp="1"/>
          </p:cNvSpPr>
          <p:nvPr>
            <p:ph idx="1"/>
          </p:nvPr>
        </p:nvSpPr>
        <p:spPr>
          <a:xfrm>
            <a:off x="251520" y="1052736"/>
            <a:ext cx="8435280" cy="5472608"/>
          </a:xfrm>
        </p:spPr>
        <p:txBody>
          <a:bodyPr>
            <a:normAutofit/>
          </a:bodyPr>
          <a:lstStyle/>
          <a:p>
            <a:r>
              <a:rPr lang="el-GR" dirty="0"/>
              <a:t>Η αποψυγμένη κορυφή του φυτού που ήδη έχει ξεπαγώσει και έχει ανάγκη από νερό το οποίο, ωστόσο, δεν μπορεί να παρασχεθεί ακόμη  γιατί το ριζικό σύστημα καθώς και το χαμηλότερο μέρος του κορμού είναι ακόμη παγωμένα. </a:t>
            </a:r>
          </a:p>
          <a:p>
            <a:r>
              <a:rPr lang="el-GR" dirty="0"/>
              <a:t>Το φαινόμενο αυτό είναι γνωστό ως </a:t>
            </a:r>
            <a:r>
              <a:rPr lang="el-GR" dirty="0">
                <a:solidFill>
                  <a:srgbClr val="FF0000"/>
                </a:solidFill>
              </a:rPr>
              <a:t>ξηρασία από παγετό</a:t>
            </a:r>
            <a:r>
              <a:rPr lang="el-GR" dirty="0"/>
              <a:t>.</a:t>
            </a:r>
          </a:p>
          <a:p>
            <a:r>
              <a:rPr lang="el-GR" dirty="0"/>
              <a:t>Επίσης, ακραίες συνθήκες ξηρασίες που προκαλούν εντατική απώλεια νερού στην περιοχή του </a:t>
            </a:r>
            <a:r>
              <a:rPr lang="el-GR" dirty="0" err="1"/>
              <a:t>καμβίου</a:t>
            </a:r>
            <a:r>
              <a:rPr lang="el-GR" dirty="0"/>
              <a:t>, π.χ. μετά από έκθεση του ριζικού συστήματος και </a:t>
            </a:r>
            <a:r>
              <a:rPr lang="el-GR" dirty="0" err="1"/>
              <a:t>αποφύλλωση</a:t>
            </a:r>
            <a:r>
              <a:rPr lang="el-GR" dirty="0"/>
              <a:t>, μπορεί να προκαλέσουν δακτυλίους ‘</a:t>
            </a:r>
            <a:r>
              <a:rPr lang="el-GR" i="1" dirty="0"/>
              <a:t>τύπου</a:t>
            </a:r>
            <a:r>
              <a:rPr lang="el-GR" dirty="0"/>
              <a:t>’ παγετού.</a:t>
            </a:r>
            <a:br>
              <a:rPr lang="el-GR" dirty="0"/>
            </a:br>
            <a:endParaRPr lang="el-GR" dirty="0"/>
          </a:p>
        </p:txBody>
      </p:sp>
      <p:pic>
        <p:nvPicPr>
          <p:cNvPr id="6" name="Εικόνα 5"/>
          <p:cNvPicPr/>
          <p:nvPr/>
        </p:nvPicPr>
        <p:blipFill>
          <a:blip r:embed="rId2">
            <a:extLst>
              <a:ext uri="{28A0092B-C50C-407E-A947-70E740481C1C}">
                <a14:useLocalDpi xmlns:a14="http://schemas.microsoft.com/office/drawing/2010/main" val="0"/>
              </a:ext>
            </a:extLst>
          </a:blip>
          <a:stretch>
            <a:fillRect/>
          </a:stretch>
        </p:blipFill>
        <p:spPr>
          <a:xfrm>
            <a:off x="7452320" y="43774"/>
            <a:ext cx="1691680" cy="1152978"/>
          </a:xfrm>
          <a:prstGeom prst="rect">
            <a:avLst/>
          </a:prstGeom>
        </p:spPr>
      </p:pic>
    </p:spTree>
    <p:extLst>
      <p:ext uri="{BB962C8B-B14F-4D97-AF65-F5344CB8AC3E}">
        <p14:creationId xmlns:p14="http://schemas.microsoft.com/office/powerpoint/2010/main" val="8780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a:xfrm>
            <a:off x="539552" y="0"/>
            <a:ext cx="8229600" cy="1143000"/>
          </a:xfrm>
        </p:spPr>
        <p:txBody>
          <a:bodyPr>
            <a:normAutofit/>
          </a:bodyPr>
          <a:lstStyle/>
          <a:p>
            <a:r>
              <a:rPr lang="el-GR" dirty="0"/>
              <a:t>Π</a:t>
            </a:r>
            <a:r>
              <a:rPr lang="en-US" dirty="0"/>
              <a:t>α</a:t>
            </a:r>
            <a:r>
              <a:rPr lang="en-US" dirty="0" err="1"/>
              <a:t>γετός</a:t>
            </a:r>
            <a:endParaRPr lang="el-GR" dirty="0"/>
          </a:p>
        </p:txBody>
      </p:sp>
      <p:sp>
        <p:nvSpPr>
          <p:cNvPr id="4" name="Θέση περιεχομένου 4"/>
          <p:cNvSpPr>
            <a:spLocks noGrp="1"/>
          </p:cNvSpPr>
          <p:nvPr>
            <p:ph idx="1"/>
          </p:nvPr>
        </p:nvSpPr>
        <p:spPr>
          <a:xfrm>
            <a:off x="251520" y="1052736"/>
            <a:ext cx="8435280" cy="5073427"/>
          </a:xfrm>
        </p:spPr>
        <p:txBody>
          <a:bodyPr>
            <a:normAutofit/>
          </a:bodyPr>
          <a:lstStyle/>
          <a:p>
            <a:r>
              <a:rPr lang="el-GR" dirty="0"/>
              <a:t>Οι νευρώσεις των δακτυλίων παγετού είναι αποτέλεσμα της καθυστερημένης επούλωσης των πληγών. </a:t>
            </a:r>
          </a:p>
          <a:p>
            <a:r>
              <a:rPr lang="el-GR" dirty="0"/>
              <a:t>Η περιοδική, ή η εναλλαγή ψύξης και απόψυξης εμποδίζουν τα χείλη του τραύματος να αναπτυχθούν μαζί και να κλείσουν. </a:t>
            </a:r>
          </a:p>
          <a:p>
            <a:r>
              <a:rPr lang="el-GR" dirty="0">
                <a:solidFill>
                  <a:srgbClr val="FF0000"/>
                </a:solidFill>
              </a:rPr>
              <a:t>Οι ραγάδες </a:t>
            </a:r>
            <a:r>
              <a:rPr lang="el-GR" dirty="0"/>
              <a:t>κατά μήκος μιας ακτίνας είναι πιθανόν να προκληθούν </a:t>
            </a:r>
            <a:r>
              <a:rPr lang="el-GR" dirty="0">
                <a:solidFill>
                  <a:srgbClr val="FFFF00"/>
                </a:solidFill>
              </a:rPr>
              <a:t>από ακραίες τάσεις μέσα στο ξύλο</a:t>
            </a:r>
            <a:r>
              <a:rPr lang="el-GR" dirty="0"/>
              <a:t>. Όσο τα κύτταρα ακτινών είναι ζωντανά, γεμίζουν τη ρωγμή με ιστό ‘κάλους’</a:t>
            </a:r>
          </a:p>
          <a:p>
            <a:endParaRPr lang="el-GR" dirty="0"/>
          </a:p>
        </p:txBody>
      </p:sp>
    </p:spTree>
    <p:extLst>
      <p:ext uri="{BB962C8B-B14F-4D97-AF65-F5344CB8AC3E}">
        <p14:creationId xmlns:p14="http://schemas.microsoft.com/office/powerpoint/2010/main" val="2832271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pic>
        <p:nvPicPr>
          <p:cNvPr id="7" name="Θέση περιεχομένου 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251520" y="1628800"/>
            <a:ext cx="3276190" cy="4525963"/>
          </a:xfrm>
          <a:prstGeom prst="rect">
            <a:avLst/>
          </a:prstGeom>
        </p:spPr>
      </p:pic>
      <p:sp>
        <p:nvSpPr>
          <p:cNvPr id="6" name="Θέση περιεχομένου 5"/>
          <p:cNvSpPr>
            <a:spLocks noGrp="1"/>
          </p:cNvSpPr>
          <p:nvPr>
            <p:ph sz="half" idx="2"/>
          </p:nvPr>
        </p:nvSpPr>
        <p:spPr>
          <a:xfrm>
            <a:off x="4648200" y="1600200"/>
            <a:ext cx="4244280" cy="4525963"/>
          </a:xfrm>
        </p:spPr>
        <p:txBody>
          <a:bodyPr/>
          <a:lstStyle/>
          <a:p>
            <a:r>
              <a:rPr lang="el-GR" dirty="0"/>
              <a:t>Η μη κάλυψη από το χιόνι προκάλεσε ζημίες από παγετό στα φύλλα της κόκκινης </a:t>
            </a:r>
            <a:r>
              <a:rPr lang="el-GR" dirty="0" err="1"/>
              <a:t>Βερβερίδας</a:t>
            </a:r>
            <a:r>
              <a:rPr lang="el-GR" dirty="0"/>
              <a:t>. (</a:t>
            </a:r>
            <a:r>
              <a:rPr lang="en-US" dirty="0" err="1"/>
              <a:t>Arctostaphylos</a:t>
            </a:r>
            <a:r>
              <a:rPr lang="en-US" dirty="0"/>
              <a:t> </a:t>
            </a:r>
            <a:r>
              <a:rPr lang="en-US" dirty="0" err="1"/>
              <a:t>uva-ursi</a:t>
            </a:r>
            <a:r>
              <a:rPr lang="el-GR" dirty="0"/>
              <a:t>)</a:t>
            </a:r>
            <a:r>
              <a:rPr lang="en-US" dirty="0"/>
              <a:t>.</a:t>
            </a:r>
            <a:endParaRPr lang="el-GR" dirty="0"/>
          </a:p>
          <a:p>
            <a:endParaRPr lang="el-GR" dirty="0"/>
          </a:p>
        </p:txBody>
      </p:sp>
      <p:pic>
        <p:nvPicPr>
          <p:cNvPr id="8" name="Εικόνα 7"/>
          <p:cNvPicPr/>
          <p:nvPr/>
        </p:nvPicPr>
        <p:blipFill>
          <a:blip r:embed="rId3">
            <a:extLst>
              <a:ext uri="{28A0092B-C50C-407E-A947-70E740481C1C}">
                <a14:useLocalDpi xmlns:a14="http://schemas.microsoft.com/office/drawing/2010/main" val="0"/>
              </a:ext>
            </a:extLst>
          </a:blip>
          <a:stretch>
            <a:fillRect/>
          </a:stretch>
        </p:blipFill>
        <p:spPr>
          <a:xfrm>
            <a:off x="2483768" y="1412776"/>
            <a:ext cx="2333625" cy="1543050"/>
          </a:xfrm>
          <a:prstGeom prst="rect">
            <a:avLst/>
          </a:prstGeom>
        </p:spPr>
      </p:pic>
    </p:spTree>
    <p:extLst>
      <p:ext uri="{BB962C8B-B14F-4D97-AF65-F5344CB8AC3E}">
        <p14:creationId xmlns:p14="http://schemas.microsoft.com/office/powerpoint/2010/main" val="26880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1412776"/>
            <a:ext cx="3168352" cy="5256584"/>
          </a:xfrm>
          <a:prstGeom prst="rect">
            <a:avLst/>
          </a:prstGeom>
        </p:spPr>
      </p:pic>
      <p:sp>
        <p:nvSpPr>
          <p:cNvPr id="4" name="Θέση περιεχομένου 3"/>
          <p:cNvSpPr>
            <a:spLocks noGrp="1"/>
          </p:cNvSpPr>
          <p:nvPr>
            <p:ph sz="half" idx="2"/>
          </p:nvPr>
        </p:nvSpPr>
        <p:spPr/>
        <p:txBody>
          <a:bodyPr>
            <a:normAutofit/>
          </a:bodyPr>
          <a:lstStyle/>
          <a:p>
            <a:r>
              <a:rPr lang="el-GR" dirty="0"/>
              <a:t>Δακτύλιος παγετού (κάλους) σε </a:t>
            </a:r>
            <a:r>
              <a:rPr lang="el-GR" dirty="0" err="1"/>
              <a:t>ημιδιασπορόπορο</a:t>
            </a:r>
            <a:r>
              <a:rPr lang="el-GR" dirty="0"/>
              <a:t> αγγειόσπερμο. </a:t>
            </a:r>
          </a:p>
          <a:p>
            <a:r>
              <a:rPr lang="el-GR" dirty="0"/>
              <a:t>Ο παγετός συνέβη αμέσως μετά το σχηματισμό των αγγείων του πρώιμου ξύλου. </a:t>
            </a:r>
            <a:r>
              <a:rPr lang="el-GR" dirty="0" err="1"/>
              <a:t>Hippophae</a:t>
            </a:r>
            <a:r>
              <a:rPr lang="el-GR" dirty="0"/>
              <a:t> </a:t>
            </a:r>
            <a:r>
              <a:rPr lang="el-GR" dirty="0" err="1"/>
              <a:t>rhamnoides</a:t>
            </a:r>
            <a:r>
              <a:rPr lang="el-GR" dirty="0"/>
              <a:t> κοντά στην βλαστητική ζώνη στις  Άλπεις.</a:t>
            </a:r>
          </a:p>
          <a:p>
            <a:endParaRPr lang="el-GR" dirty="0"/>
          </a:p>
        </p:txBody>
      </p:sp>
    </p:spTree>
    <p:extLst>
      <p:ext uri="{BB962C8B-B14F-4D97-AF65-F5344CB8AC3E}">
        <p14:creationId xmlns:p14="http://schemas.microsoft.com/office/powerpoint/2010/main" val="29358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323528" y="1340768"/>
            <a:ext cx="3570072" cy="5217443"/>
          </a:xfrm>
          <a:prstGeom prst="rect">
            <a:avLst/>
          </a:prstGeom>
        </p:spPr>
      </p:pic>
      <p:sp>
        <p:nvSpPr>
          <p:cNvPr id="4" name="Θέση περιεχομένου 3"/>
          <p:cNvSpPr>
            <a:spLocks noGrp="1"/>
          </p:cNvSpPr>
          <p:nvPr>
            <p:ph sz="half" idx="2"/>
          </p:nvPr>
        </p:nvSpPr>
        <p:spPr/>
        <p:txBody>
          <a:bodyPr/>
          <a:lstStyle/>
          <a:p>
            <a:r>
              <a:rPr lang="el-GR" dirty="0"/>
              <a:t>Δύο </a:t>
            </a:r>
            <a:r>
              <a:rPr lang="el-GR" i="1" dirty="0"/>
              <a:t>δακτύλιοι παγετού </a:t>
            </a:r>
            <a:r>
              <a:rPr lang="el-GR" dirty="0"/>
              <a:t>(</a:t>
            </a:r>
            <a:r>
              <a:rPr lang="el-GR" dirty="0" err="1"/>
              <a:t>cal</a:t>
            </a:r>
            <a:r>
              <a:rPr lang="el-GR" dirty="0"/>
              <a:t>) στην αρχή τ</a:t>
            </a:r>
            <a:r>
              <a:rPr lang="en-US" dirty="0"/>
              <a:t>o</a:t>
            </a:r>
            <a:r>
              <a:rPr lang="el-GR" dirty="0"/>
              <a:t>υ</a:t>
            </a:r>
            <a:r>
              <a:rPr lang="en-US" dirty="0"/>
              <a:t> </a:t>
            </a:r>
            <a:r>
              <a:rPr lang="el-GR" dirty="0"/>
              <a:t>πρώιμου ξύλου σε </a:t>
            </a:r>
            <a:r>
              <a:rPr lang="el-GR" dirty="0" err="1"/>
              <a:t>διασπορόπορο</a:t>
            </a:r>
            <a:r>
              <a:rPr lang="el-GR" dirty="0"/>
              <a:t> ξύλο </a:t>
            </a:r>
            <a:r>
              <a:rPr lang="el-GR" dirty="0" err="1"/>
              <a:t>Not</a:t>
            </a:r>
            <a:r>
              <a:rPr lang="en-US" dirty="0" err="1"/>
              <a:t>hof</a:t>
            </a:r>
            <a:r>
              <a:rPr lang="el-GR" dirty="0" err="1"/>
              <a:t>agus</a:t>
            </a:r>
            <a:r>
              <a:rPr lang="el-GR" dirty="0"/>
              <a:t> </a:t>
            </a:r>
            <a:r>
              <a:rPr lang="el-GR" dirty="0" err="1"/>
              <a:t>pumilio</a:t>
            </a:r>
            <a:r>
              <a:rPr lang="el-GR" dirty="0"/>
              <a:t> στην Παταγονία, </a:t>
            </a:r>
            <a:r>
              <a:rPr lang="en-US" dirty="0"/>
              <a:t>Andes</a:t>
            </a:r>
            <a:endParaRPr lang="el-GR" dirty="0"/>
          </a:p>
        </p:txBody>
      </p:sp>
    </p:spTree>
    <p:extLst>
      <p:ext uri="{BB962C8B-B14F-4D97-AF65-F5344CB8AC3E}">
        <p14:creationId xmlns:p14="http://schemas.microsoft.com/office/powerpoint/2010/main" val="36781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79512" y="2276872"/>
            <a:ext cx="3295650" cy="4171950"/>
          </a:xfrm>
          <a:prstGeom prst="rect">
            <a:avLst/>
          </a:prstGeom>
        </p:spPr>
      </p:pic>
      <p:sp>
        <p:nvSpPr>
          <p:cNvPr id="4" name="Θέση περιεχομένου 3"/>
          <p:cNvSpPr>
            <a:spLocks noGrp="1"/>
          </p:cNvSpPr>
          <p:nvPr>
            <p:ph sz="half" idx="2"/>
          </p:nvPr>
        </p:nvSpPr>
        <p:spPr/>
        <p:txBody>
          <a:bodyPr>
            <a:normAutofit/>
          </a:bodyPr>
          <a:lstStyle/>
          <a:p>
            <a:r>
              <a:rPr lang="el-GR" dirty="0"/>
              <a:t>Εγκάρσια διατομή της παγωμένης πλευράς  βελανιδιάς (</a:t>
            </a:r>
            <a:r>
              <a:rPr lang="el-GR" dirty="0" err="1"/>
              <a:t>Quercus</a:t>
            </a:r>
            <a:r>
              <a:rPr lang="el-GR" dirty="0"/>
              <a:t> </a:t>
            </a:r>
            <a:r>
              <a:rPr lang="el-GR" dirty="0" err="1"/>
              <a:t>robur</a:t>
            </a:r>
            <a:r>
              <a:rPr lang="el-GR" dirty="0"/>
              <a:t>). Ζυρίχη, Ελβετία</a:t>
            </a:r>
          </a:p>
          <a:p>
            <a:r>
              <a:rPr lang="el-GR" dirty="0"/>
              <a:t>Εγκάρσια διατομή μιας παγωμένης ακτίνας σε ένα μικρό άτομο </a:t>
            </a:r>
            <a:r>
              <a:rPr lang="en-US" dirty="0" err="1"/>
              <a:t>Larix</a:t>
            </a:r>
            <a:r>
              <a:rPr lang="en-US" dirty="0"/>
              <a:t> </a:t>
            </a:r>
            <a:r>
              <a:rPr lang="en-US" dirty="0" err="1"/>
              <a:t>sibirica</a:t>
            </a:r>
            <a:r>
              <a:rPr lang="el-GR" dirty="0"/>
              <a:t>. Η ακτινική ρωγμή δεν έκλεισε πολύ καλά. Διαχωρίζεται κατά μήκος ο ιστός κάλους μετά από συρρίκνωση. Ανατολική Σιβηρία </a:t>
            </a:r>
          </a:p>
        </p:txBody>
      </p:sp>
      <p:pic>
        <p:nvPicPr>
          <p:cNvPr id="6" name="Εικόνα 5"/>
          <p:cNvPicPr/>
          <p:nvPr/>
        </p:nvPicPr>
        <p:blipFill>
          <a:blip r:embed="rId3">
            <a:extLst>
              <a:ext uri="{28A0092B-C50C-407E-A947-70E740481C1C}">
                <a14:useLocalDpi xmlns:a14="http://schemas.microsoft.com/office/drawing/2010/main" val="0"/>
              </a:ext>
            </a:extLst>
          </a:blip>
          <a:stretch>
            <a:fillRect/>
          </a:stretch>
        </p:blipFill>
        <p:spPr>
          <a:xfrm>
            <a:off x="2123728" y="908720"/>
            <a:ext cx="1819275" cy="2190750"/>
          </a:xfrm>
          <a:prstGeom prst="rect">
            <a:avLst/>
          </a:prstGeom>
        </p:spPr>
      </p:pic>
    </p:spTree>
    <p:extLst>
      <p:ext uri="{BB962C8B-B14F-4D97-AF65-F5344CB8AC3E}">
        <p14:creationId xmlns:p14="http://schemas.microsoft.com/office/powerpoint/2010/main" val="16308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115616" y="1487808"/>
            <a:ext cx="3267075" cy="3952875"/>
          </a:xfrm>
          <a:prstGeom prst="rect">
            <a:avLst/>
          </a:prstGeom>
        </p:spPr>
      </p:pic>
      <p:sp>
        <p:nvSpPr>
          <p:cNvPr id="4" name="Θέση περιεχομένου 3"/>
          <p:cNvSpPr>
            <a:spLocks noGrp="1"/>
          </p:cNvSpPr>
          <p:nvPr>
            <p:ph sz="half" idx="2"/>
          </p:nvPr>
        </p:nvSpPr>
        <p:spPr/>
        <p:txBody>
          <a:bodyPr>
            <a:normAutofit/>
          </a:bodyPr>
          <a:lstStyle/>
          <a:p>
            <a:r>
              <a:rPr lang="el-GR" dirty="0"/>
              <a:t>Εγκάρσια διατομή ενός κορμού L</a:t>
            </a:r>
            <a:r>
              <a:rPr lang="en-US" dirty="0"/>
              <a:t>a</a:t>
            </a:r>
            <a:r>
              <a:rPr lang="el-GR" dirty="0" err="1"/>
              <a:t>rix</a:t>
            </a:r>
            <a:r>
              <a:rPr lang="el-GR" dirty="0"/>
              <a:t> </a:t>
            </a:r>
            <a:r>
              <a:rPr lang="el-GR" dirty="0" err="1"/>
              <a:t>laricina</a:t>
            </a:r>
            <a:r>
              <a:rPr lang="el-GR" dirty="0"/>
              <a:t> με πολλές </a:t>
            </a:r>
            <a:r>
              <a:rPr lang="el-GR" dirty="0">
                <a:solidFill>
                  <a:srgbClr val="FFFF00"/>
                </a:solidFill>
              </a:rPr>
              <a:t>ακτινικές ραγάδες</a:t>
            </a:r>
            <a:r>
              <a:rPr lang="el-GR" dirty="0"/>
              <a:t> και υπερβολικά </a:t>
            </a:r>
            <a:r>
              <a:rPr lang="el-GR" dirty="0">
                <a:solidFill>
                  <a:srgbClr val="FF0000"/>
                </a:solidFill>
              </a:rPr>
              <a:t>παγωμένες ακτίνες</a:t>
            </a:r>
            <a:r>
              <a:rPr lang="el-GR" dirty="0"/>
              <a:t>. Στη βόρεια ζώνη εξάπλωσης στο Κεμπέκ του Καναδά. </a:t>
            </a:r>
          </a:p>
          <a:p>
            <a:r>
              <a:rPr lang="el-GR" dirty="0"/>
              <a:t>Μικρή </a:t>
            </a:r>
            <a:r>
              <a:rPr lang="el-GR" dirty="0" err="1"/>
              <a:t>φωτ</a:t>
            </a:r>
            <a:r>
              <a:rPr lang="el-GR" dirty="0"/>
              <a:t>: Παγωμένη ακτίνα σε κορμό </a:t>
            </a:r>
            <a:r>
              <a:rPr lang="el-GR" dirty="0" err="1"/>
              <a:t>Acer</a:t>
            </a:r>
            <a:r>
              <a:rPr lang="el-GR" dirty="0"/>
              <a:t> </a:t>
            </a:r>
            <a:r>
              <a:rPr lang="el-GR" dirty="0" err="1"/>
              <a:t>pseudoplatanus</a:t>
            </a:r>
            <a:r>
              <a:rPr lang="el-GR" dirty="0"/>
              <a:t>.</a:t>
            </a:r>
          </a:p>
        </p:txBody>
      </p:sp>
      <p:pic>
        <p:nvPicPr>
          <p:cNvPr id="6" name="Εικόνα 5"/>
          <p:cNvPicPr/>
          <p:nvPr/>
        </p:nvPicPr>
        <p:blipFill>
          <a:blip r:embed="rId3">
            <a:extLst>
              <a:ext uri="{28A0092B-C50C-407E-A947-70E740481C1C}">
                <a14:useLocalDpi xmlns:a14="http://schemas.microsoft.com/office/drawing/2010/main" val="0"/>
              </a:ext>
            </a:extLst>
          </a:blip>
          <a:stretch>
            <a:fillRect/>
          </a:stretch>
        </p:blipFill>
        <p:spPr>
          <a:xfrm>
            <a:off x="107504" y="3480226"/>
            <a:ext cx="1512168" cy="2897072"/>
          </a:xfrm>
          <a:prstGeom prst="rect">
            <a:avLst/>
          </a:prstGeom>
        </p:spPr>
      </p:pic>
    </p:spTree>
    <p:extLst>
      <p:ext uri="{BB962C8B-B14F-4D97-AF65-F5344CB8AC3E}">
        <p14:creationId xmlns:p14="http://schemas.microsoft.com/office/powerpoint/2010/main" val="31056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a:t>
            </a:r>
            <a:r>
              <a:rPr lang="en-US" dirty="0"/>
              <a:t>α</a:t>
            </a:r>
            <a:r>
              <a:rPr lang="en-US" dirty="0" err="1"/>
              <a:t>γετός</a:t>
            </a:r>
            <a:br>
              <a:rPr lang="el-GR" dirty="0"/>
            </a:br>
            <a:endParaRPr lang="el-GR" dirty="0"/>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831056" y="1756569"/>
            <a:ext cx="3505200" cy="4010025"/>
          </a:xfrm>
          <a:prstGeom prst="rect">
            <a:avLst/>
          </a:prstGeom>
        </p:spPr>
      </p:pic>
      <p:sp>
        <p:nvSpPr>
          <p:cNvPr id="4" name="Θέση περιεχομένου 3"/>
          <p:cNvSpPr>
            <a:spLocks noGrp="1"/>
          </p:cNvSpPr>
          <p:nvPr>
            <p:ph sz="half" idx="2"/>
          </p:nvPr>
        </p:nvSpPr>
        <p:spPr/>
        <p:txBody>
          <a:bodyPr>
            <a:normAutofit/>
          </a:bodyPr>
          <a:lstStyle/>
          <a:p>
            <a:r>
              <a:rPr lang="el-GR" dirty="0"/>
              <a:t>Ραγάδα ακτίνας κατά μήκος μιας ακτίνας σε μια σιβηρική </a:t>
            </a:r>
            <a:r>
              <a:rPr lang="el-GR" dirty="0" err="1"/>
              <a:t>Λάρικα</a:t>
            </a:r>
            <a:r>
              <a:rPr lang="el-GR" dirty="0"/>
              <a:t> (</a:t>
            </a:r>
            <a:r>
              <a:rPr lang="el-GR" dirty="0" err="1"/>
              <a:t>Larix</a:t>
            </a:r>
            <a:r>
              <a:rPr lang="el-GR" dirty="0"/>
              <a:t> </a:t>
            </a:r>
            <a:r>
              <a:rPr lang="el-GR" dirty="0" err="1"/>
              <a:t>sibirica</a:t>
            </a:r>
            <a:r>
              <a:rPr lang="el-GR" dirty="0"/>
              <a:t>). </a:t>
            </a:r>
          </a:p>
          <a:p>
            <a:r>
              <a:rPr lang="el-GR" dirty="0"/>
              <a:t>Τα ζωντανά κύτταρα των ακτινών παρήγαγαν κύτταρα κάλους (</a:t>
            </a:r>
            <a:r>
              <a:rPr lang="el-GR" dirty="0" err="1"/>
              <a:t>cal</a:t>
            </a:r>
            <a:r>
              <a:rPr lang="el-GR" dirty="0"/>
              <a:t>) και γέμισαν τη ραγάδα.</a:t>
            </a:r>
          </a:p>
        </p:txBody>
      </p:sp>
    </p:spTree>
    <p:extLst>
      <p:ext uri="{BB962C8B-B14F-4D97-AF65-F5344CB8AC3E}">
        <p14:creationId xmlns:p14="http://schemas.microsoft.com/office/powerpoint/2010/main" val="184908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Ξηρασία και αποστράγγιση εδάφους</a:t>
            </a:r>
          </a:p>
        </p:txBody>
      </p:sp>
      <p:sp>
        <p:nvSpPr>
          <p:cNvPr id="5" name="Θέση περιεχομένου 4"/>
          <p:cNvSpPr>
            <a:spLocks noGrp="1"/>
          </p:cNvSpPr>
          <p:nvPr>
            <p:ph idx="1"/>
          </p:nvPr>
        </p:nvSpPr>
        <p:spPr/>
        <p:txBody>
          <a:bodyPr>
            <a:normAutofit/>
          </a:bodyPr>
          <a:lstStyle/>
          <a:p>
            <a:r>
              <a:rPr lang="el-GR" dirty="0"/>
              <a:t>Η </a:t>
            </a:r>
            <a:r>
              <a:rPr lang="el-GR" dirty="0">
                <a:solidFill>
                  <a:srgbClr val="FF0000"/>
                </a:solidFill>
              </a:rPr>
              <a:t>περιοδική ξηρασία </a:t>
            </a:r>
            <a:r>
              <a:rPr lang="el-GR" dirty="0"/>
              <a:t>κατά τη </a:t>
            </a:r>
            <a:r>
              <a:rPr lang="el-GR" dirty="0">
                <a:solidFill>
                  <a:srgbClr val="FFFF00"/>
                </a:solidFill>
              </a:rPr>
              <a:t>διάρκεια της βλαστητικής περιόδου</a:t>
            </a:r>
            <a:r>
              <a:rPr lang="el-GR" dirty="0"/>
              <a:t> προκαλεί </a:t>
            </a:r>
            <a:r>
              <a:rPr lang="el-GR" dirty="0">
                <a:solidFill>
                  <a:srgbClr val="FF66FF"/>
                </a:solidFill>
              </a:rPr>
              <a:t>διακυμάνσεις στην πυκνότητα του ξύλου. </a:t>
            </a:r>
            <a:r>
              <a:rPr lang="el-GR" dirty="0"/>
              <a:t>Είναι πολύ συχνές σε δέντρα που αναπτύσσονται σε κλίματα με λίγες καλοκαιρινές βροχοπτώσεις, όπως στους μουσώνες και σε μεσογειακό κλίμα.</a:t>
            </a:r>
            <a:br>
              <a:rPr lang="el-GR" dirty="0"/>
            </a:br>
            <a:endParaRPr lang="el-GR" dirty="0"/>
          </a:p>
        </p:txBody>
      </p:sp>
    </p:spTree>
    <p:extLst>
      <p:ext uri="{BB962C8B-B14F-4D97-AF65-F5344CB8AC3E}">
        <p14:creationId xmlns:p14="http://schemas.microsoft.com/office/powerpoint/2010/main" val="37517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611560" y="0"/>
            <a:ext cx="8229600" cy="1143000"/>
          </a:xfrm>
        </p:spPr>
        <p:txBody>
          <a:bodyPr>
            <a:normAutofit/>
          </a:bodyPr>
          <a:lstStyle/>
          <a:p>
            <a:r>
              <a:rPr lang="el-GR" sz="3200" dirty="0"/>
              <a:t>Τροποποίησης ανατομίας ξύλου </a:t>
            </a:r>
            <a:br>
              <a:rPr lang="el-GR" sz="3200" dirty="0"/>
            </a:br>
            <a:r>
              <a:rPr lang="el-GR" sz="3200" dirty="0"/>
              <a:t>Κωνοφόρα: Ρίζα, κλαδιά, κορμός</a:t>
            </a:r>
          </a:p>
        </p:txBody>
      </p:sp>
      <p:pic>
        <p:nvPicPr>
          <p:cNvPr id="7" name="Θέση περιεχομένου 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0" y="980729"/>
            <a:ext cx="3203848" cy="3143734"/>
          </a:xfrm>
          <a:prstGeom prst="rect">
            <a:avLst/>
          </a:prstGeom>
        </p:spPr>
      </p:pic>
      <p:sp>
        <p:nvSpPr>
          <p:cNvPr id="6" name="Θέση περιεχομένου 5"/>
          <p:cNvSpPr>
            <a:spLocks noGrp="1"/>
          </p:cNvSpPr>
          <p:nvPr>
            <p:ph sz="half" idx="2"/>
          </p:nvPr>
        </p:nvSpPr>
        <p:spPr>
          <a:xfrm>
            <a:off x="3419871" y="1024136"/>
            <a:ext cx="4902905" cy="1396752"/>
          </a:xfrm>
        </p:spPr>
        <p:txBody>
          <a:bodyPr>
            <a:noAutofit/>
          </a:bodyPr>
          <a:lstStyle/>
          <a:p>
            <a:r>
              <a:rPr lang="el-GR" sz="1800" dirty="0"/>
              <a:t>Ξύλο κλαδιού από </a:t>
            </a:r>
            <a:r>
              <a:rPr lang="el-GR" sz="1800" dirty="0" err="1"/>
              <a:t>Picea</a:t>
            </a:r>
            <a:r>
              <a:rPr lang="el-GR" sz="1800" dirty="0"/>
              <a:t> </a:t>
            </a:r>
            <a:r>
              <a:rPr lang="el-GR" sz="1800" dirty="0" err="1"/>
              <a:t>abies</a:t>
            </a:r>
            <a:r>
              <a:rPr lang="el-GR" sz="1800" dirty="0"/>
              <a:t>. Τα </a:t>
            </a:r>
            <a:r>
              <a:rPr lang="el-GR" sz="1800" dirty="0">
                <a:solidFill>
                  <a:srgbClr val="FF0000"/>
                </a:solidFill>
              </a:rPr>
              <a:t>μικρά κύτταρα</a:t>
            </a:r>
            <a:r>
              <a:rPr lang="el-GR" sz="1800" dirty="0"/>
              <a:t>  και το </a:t>
            </a:r>
            <a:r>
              <a:rPr lang="el-GR" sz="1800" dirty="0">
                <a:solidFill>
                  <a:srgbClr val="0070C0"/>
                </a:solidFill>
              </a:rPr>
              <a:t>ευδιάκριτο όψιμο ξύλο </a:t>
            </a:r>
            <a:r>
              <a:rPr lang="el-GR" sz="1800" dirty="0"/>
              <a:t>είναι χαρακτηριστικά αυτού του είδους – διάμετρος: 1 cm, ηλικία:  πέντε ετών.</a:t>
            </a:r>
          </a:p>
        </p:txBody>
      </p:sp>
      <p:pic>
        <p:nvPicPr>
          <p:cNvPr id="9" name="Εικόνα 8"/>
          <p:cNvPicPr/>
          <p:nvPr/>
        </p:nvPicPr>
        <p:blipFill>
          <a:blip r:embed="rId3">
            <a:extLst>
              <a:ext uri="{28A0092B-C50C-407E-A947-70E740481C1C}">
                <a14:useLocalDpi xmlns:a14="http://schemas.microsoft.com/office/drawing/2010/main" val="0"/>
              </a:ext>
            </a:extLst>
          </a:blip>
          <a:stretch>
            <a:fillRect/>
          </a:stretch>
        </p:blipFill>
        <p:spPr>
          <a:xfrm>
            <a:off x="107504" y="3915090"/>
            <a:ext cx="2844615" cy="2942910"/>
          </a:xfrm>
          <a:prstGeom prst="rect">
            <a:avLst/>
          </a:prstGeom>
        </p:spPr>
      </p:pic>
      <p:pic>
        <p:nvPicPr>
          <p:cNvPr id="8" name="Εικόνα 7"/>
          <p:cNvPicPr/>
          <p:nvPr/>
        </p:nvPicPr>
        <p:blipFill>
          <a:blip r:embed="rId4">
            <a:extLst>
              <a:ext uri="{28A0092B-C50C-407E-A947-70E740481C1C}">
                <a14:useLocalDpi xmlns:a14="http://schemas.microsoft.com/office/drawing/2010/main" val="0"/>
              </a:ext>
            </a:extLst>
          </a:blip>
          <a:stretch>
            <a:fillRect/>
          </a:stretch>
        </p:blipFill>
        <p:spPr>
          <a:xfrm>
            <a:off x="2173496" y="2337760"/>
            <a:ext cx="3168352" cy="3154660"/>
          </a:xfrm>
          <a:prstGeom prst="rect">
            <a:avLst/>
          </a:prstGeom>
        </p:spPr>
      </p:pic>
      <p:sp>
        <p:nvSpPr>
          <p:cNvPr id="10" name="Θέση περιεχομένου 5"/>
          <p:cNvSpPr txBox="1">
            <a:spLocks/>
          </p:cNvSpPr>
          <p:nvPr/>
        </p:nvSpPr>
        <p:spPr>
          <a:xfrm>
            <a:off x="5508104" y="2636912"/>
            <a:ext cx="2742456" cy="13967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l-GR" sz="1800" dirty="0"/>
              <a:t>Ξύλο κορμού από </a:t>
            </a:r>
            <a:r>
              <a:rPr lang="el-GR" sz="1800" dirty="0" err="1"/>
              <a:t>Picea</a:t>
            </a:r>
            <a:r>
              <a:rPr lang="el-GR" sz="1800" dirty="0"/>
              <a:t> </a:t>
            </a:r>
            <a:r>
              <a:rPr lang="el-GR" sz="1800" dirty="0" err="1"/>
              <a:t>abies</a:t>
            </a:r>
            <a:r>
              <a:rPr lang="el-GR" sz="1800" dirty="0"/>
              <a:t>. </a:t>
            </a:r>
            <a:r>
              <a:rPr lang="el-GR" sz="1800" dirty="0">
                <a:solidFill>
                  <a:srgbClr val="FF0000"/>
                </a:solidFill>
              </a:rPr>
              <a:t>Μεσαίου μεγέθους κύτταρα </a:t>
            </a:r>
            <a:r>
              <a:rPr lang="el-GR" sz="1800" dirty="0"/>
              <a:t>και </a:t>
            </a:r>
            <a:r>
              <a:rPr lang="el-GR" sz="1800" dirty="0">
                <a:solidFill>
                  <a:srgbClr val="0070C0"/>
                </a:solidFill>
              </a:rPr>
              <a:t>μεγάλοι δακτύλιοι </a:t>
            </a:r>
            <a:r>
              <a:rPr lang="el-GR" sz="1800" dirty="0"/>
              <a:t>είναι τα χαρακτηριστικά αυτού του είδους – διάμετρος: 10 </a:t>
            </a:r>
            <a:r>
              <a:rPr lang="el-GR" sz="1800" dirty="0" err="1"/>
              <a:t>cm</a:t>
            </a:r>
            <a:r>
              <a:rPr lang="el-GR" sz="1800" dirty="0"/>
              <a:t>.</a:t>
            </a:r>
          </a:p>
        </p:txBody>
      </p:sp>
      <p:sp>
        <p:nvSpPr>
          <p:cNvPr id="11" name="Θέση περιεχομένου 5"/>
          <p:cNvSpPr txBox="1">
            <a:spLocks/>
          </p:cNvSpPr>
          <p:nvPr/>
        </p:nvSpPr>
        <p:spPr>
          <a:xfrm>
            <a:off x="5162144" y="5229200"/>
            <a:ext cx="3651967" cy="13967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l-GR" sz="1800" dirty="0"/>
              <a:t>Ξύλο ρίζας </a:t>
            </a:r>
            <a:r>
              <a:rPr lang="el-GR" sz="1800" dirty="0" err="1"/>
              <a:t>ερυθρελάτης</a:t>
            </a:r>
            <a:r>
              <a:rPr lang="el-GR" sz="1800" dirty="0"/>
              <a:t> (</a:t>
            </a:r>
            <a:r>
              <a:rPr lang="el-GR" sz="1800" dirty="0" err="1"/>
              <a:t>Picea</a:t>
            </a:r>
            <a:r>
              <a:rPr lang="el-GR" sz="1800" dirty="0"/>
              <a:t> </a:t>
            </a:r>
            <a:r>
              <a:rPr lang="el-GR" sz="1800" dirty="0" err="1"/>
              <a:t>abies</a:t>
            </a:r>
            <a:r>
              <a:rPr lang="el-GR" sz="1800" dirty="0"/>
              <a:t>). </a:t>
            </a:r>
            <a:r>
              <a:rPr lang="el-GR" sz="1800" dirty="0">
                <a:solidFill>
                  <a:srgbClr val="FF0000"/>
                </a:solidFill>
              </a:rPr>
              <a:t>Μεγάλα</a:t>
            </a:r>
            <a:r>
              <a:rPr lang="el-GR" sz="1800" dirty="0"/>
              <a:t>, </a:t>
            </a:r>
            <a:r>
              <a:rPr lang="el-GR" sz="1800" dirty="0" err="1">
                <a:solidFill>
                  <a:srgbClr val="0070C0"/>
                </a:solidFill>
              </a:rPr>
              <a:t>λεπτότοιχα</a:t>
            </a:r>
            <a:r>
              <a:rPr lang="el-GR" sz="1800" dirty="0"/>
              <a:t> κύτταρα και μια </a:t>
            </a:r>
            <a:r>
              <a:rPr lang="el-GR" sz="1800" dirty="0">
                <a:solidFill>
                  <a:srgbClr val="C00000"/>
                </a:solidFill>
              </a:rPr>
              <a:t>μικρή ζώνη όψιμου</a:t>
            </a:r>
            <a:r>
              <a:rPr lang="el-GR" sz="1800" dirty="0"/>
              <a:t> ξύλου, είναι τα  χαρακτηριστικά αυτών των ριζών - διαμέτρου 2 </a:t>
            </a:r>
            <a:r>
              <a:rPr lang="el-GR" sz="1800" dirty="0" err="1"/>
              <a:t>cm</a:t>
            </a:r>
            <a:r>
              <a:rPr lang="el-GR" sz="1800" dirty="0"/>
              <a:t>.</a:t>
            </a:r>
          </a:p>
        </p:txBody>
      </p:sp>
    </p:spTree>
    <p:extLst>
      <p:ext uri="{BB962C8B-B14F-4D97-AF65-F5344CB8AC3E}">
        <p14:creationId xmlns:p14="http://schemas.microsoft.com/office/powerpoint/2010/main" val="39336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normAutofit fontScale="90000"/>
          </a:bodyPr>
          <a:lstStyle/>
          <a:p>
            <a:r>
              <a:rPr lang="el-GR" dirty="0"/>
              <a:t>Ξηρασία και αποστράγγιση εδάφους</a:t>
            </a:r>
          </a:p>
        </p:txBody>
      </p:sp>
      <p:sp>
        <p:nvSpPr>
          <p:cNvPr id="6" name="Θέση περιεχομένου 4"/>
          <p:cNvSpPr>
            <a:spLocks noGrp="1"/>
          </p:cNvSpPr>
          <p:nvPr>
            <p:ph idx="1"/>
          </p:nvPr>
        </p:nvSpPr>
        <p:spPr/>
        <p:txBody>
          <a:bodyPr>
            <a:normAutofit/>
          </a:bodyPr>
          <a:lstStyle/>
          <a:p>
            <a:r>
              <a:rPr lang="el-GR" dirty="0"/>
              <a:t>Τα φυτά σε τόπους με μεγάλη αποστράγγιση νερού εκτίθενται συνήθως σε ξηρασία. Ως εκ τούτου, στις κοίτες ποταμών, μετά από ξηρές περιόδους, φλαμουριές και </a:t>
            </a:r>
            <a:r>
              <a:rPr lang="el-GR" dirty="0" err="1"/>
              <a:t>κλήθρα</a:t>
            </a:r>
            <a:r>
              <a:rPr lang="el-GR" dirty="0"/>
              <a:t> συνήθως καταρρέουν. </a:t>
            </a:r>
          </a:p>
        </p:txBody>
      </p:sp>
    </p:spTree>
    <p:extLst>
      <p:ext uri="{BB962C8B-B14F-4D97-AF65-F5344CB8AC3E}">
        <p14:creationId xmlns:p14="http://schemas.microsoft.com/office/powerpoint/2010/main" val="253729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a:xfrm>
            <a:off x="914400" y="512064"/>
            <a:ext cx="7772400" cy="914400"/>
          </a:xfrm>
        </p:spPr>
        <p:txBody>
          <a:bodyPr>
            <a:normAutofit fontScale="90000"/>
          </a:bodyPr>
          <a:lstStyle/>
          <a:p>
            <a:r>
              <a:rPr lang="el-GR" dirty="0"/>
              <a:t>Ξηρασία και αποστράγγιση εδάφους</a:t>
            </a:r>
          </a:p>
        </p:txBody>
      </p:sp>
      <p:sp>
        <p:nvSpPr>
          <p:cNvPr id="4" name="Θέση περιεχομένου 4"/>
          <p:cNvSpPr>
            <a:spLocks noGrp="1"/>
          </p:cNvSpPr>
          <p:nvPr>
            <p:ph idx="1"/>
          </p:nvPr>
        </p:nvSpPr>
        <p:spPr>
          <a:xfrm>
            <a:off x="914400" y="1783560"/>
            <a:ext cx="7772400" cy="4572000"/>
          </a:xfrm>
        </p:spPr>
        <p:txBody>
          <a:bodyPr>
            <a:normAutofit/>
          </a:bodyPr>
          <a:lstStyle/>
          <a:p>
            <a:r>
              <a:rPr lang="el-GR" dirty="0"/>
              <a:t>Πολύ </a:t>
            </a:r>
            <a:r>
              <a:rPr lang="el-GR" dirty="0">
                <a:solidFill>
                  <a:srgbClr val="FF66FF"/>
                </a:solidFill>
              </a:rPr>
              <a:t>υψηλά επίπεδα αφίδρωσης </a:t>
            </a:r>
            <a:r>
              <a:rPr lang="el-GR" dirty="0"/>
              <a:t>φαίνεται να προκαλούν οι </a:t>
            </a:r>
            <a:r>
              <a:rPr lang="el-GR" dirty="0">
                <a:solidFill>
                  <a:srgbClr val="FFC000"/>
                </a:solidFill>
              </a:rPr>
              <a:t>ακτινικές ραγάδες </a:t>
            </a:r>
            <a:r>
              <a:rPr lang="el-GR" dirty="0"/>
              <a:t>στο πρώιμο ξύλο των ταχέως αναπτυσσόμενων κωνοφόρων. </a:t>
            </a:r>
          </a:p>
          <a:p>
            <a:r>
              <a:rPr lang="el-GR" dirty="0"/>
              <a:t>Όταν </a:t>
            </a:r>
            <a:r>
              <a:rPr lang="el-GR" dirty="0">
                <a:solidFill>
                  <a:srgbClr val="00B0F0"/>
                </a:solidFill>
              </a:rPr>
              <a:t>η άρδευση </a:t>
            </a:r>
            <a:r>
              <a:rPr lang="el-GR" dirty="0"/>
              <a:t>σε ξηρές γεωργικές περιοχές </a:t>
            </a:r>
            <a:r>
              <a:rPr lang="el-GR" dirty="0">
                <a:solidFill>
                  <a:srgbClr val="FFFF00"/>
                </a:solidFill>
              </a:rPr>
              <a:t>δεν είναι δυνατή</a:t>
            </a:r>
            <a:r>
              <a:rPr lang="el-GR" dirty="0"/>
              <a:t>, τα δέντρα υποφέρουν από ξηρασία. Και οι δύο αιτίες μιας περιόδου έλλειψης νερού αντανακλώνται στις ανατομικές δομές του ξύλου. </a:t>
            </a:r>
          </a:p>
          <a:p>
            <a:endParaRPr lang="el-GR" dirty="0"/>
          </a:p>
          <a:p>
            <a:endParaRPr lang="el-GR" dirty="0"/>
          </a:p>
        </p:txBody>
      </p:sp>
    </p:spTree>
    <p:extLst>
      <p:ext uri="{BB962C8B-B14F-4D97-AF65-F5344CB8AC3E}">
        <p14:creationId xmlns:p14="http://schemas.microsoft.com/office/powerpoint/2010/main" val="3086350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normAutofit fontScale="90000"/>
          </a:bodyPr>
          <a:lstStyle/>
          <a:p>
            <a:r>
              <a:rPr lang="el-GR" dirty="0"/>
              <a:t>Ξηρασία και αποστράγγιση εδάφους</a:t>
            </a:r>
          </a:p>
        </p:txBody>
      </p:sp>
      <p:sp>
        <p:nvSpPr>
          <p:cNvPr id="6" name="Θέση περιεχομένου 4"/>
          <p:cNvSpPr>
            <a:spLocks noGrp="1"/>
          </p:cNvSpPr>
          <p:nvPr>
            <p:ph idx="1"/>
          </p:nvPr>
        </p:nvSpPr>
        <p:spPr/>
        <p:txBody>
          <a:bodyPr>
            <a:normAutofit/>
          </a:bodyPr>
          <a:lstStyle/>
          <a:p>
            <a:r>
              <a:rPr lang="el-GR" dirty="0"/>
              <a:t>Αντιθέτως, τα δένδρα σε </a:t>
            </a:r>
            <a:r>
              <a:rPr lang="el-GR" dirty="0" err="1"/>
              <a:t>τυρφώνες</a:t>
            </a:r>
            <a:r>
              <a:rPr lang="el-GR" dirty="0"/>
              <a:t> αποκομίζουν μετά την αποστράγγιση, ένα χαμηλότερο επίπεδο νερού επιτρέποντας το σχηματισμό ενός πιο εκτεταμένου ριζικού συστήματος, με αποτέλεσμα το σχηματισμό ευρύτερων δακτυλίων</a:t>
            </a:r>
          </a:p>
        </p:txBody>
      </p:sp>
    </p:spTree>
    <p:extLst>
      <p:ext uri="{BB962C8B-B14F-4D97-AF65-F5344CB8AC3E}">
        <p14:creationId xmlns:p14="http://schemas.microsoft.com/office/powerpoint/2010/main" val="1439790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Ξηρασία και αποστράγγιση εδάφους</a:t>
            </a:r>
          </a:p>
        </p:txBody>
      </p:sp>
      <p:pic>
        <p:nvPicPr>
          <p:cNvPr id="7" name="Θέση περιεχομένου 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79512" y="1412776"/>
            <a:ext cx="4392488" cy="4968552"/>
          </a:xfrm>
          <a:prstGeom prst="rect">
            <a:avLst/>
          </a:prstGeom>
        </p:spPr>
      </p:pic>
      <p:sp>
        <p:nvSpPr>
          <p:cNvPr id="6" name="Θέση περιεχομένου 5"/>
          <p:cNvSpPr>
            <a:spLocks noGrp="1"/>
          </p:cNvSpPr>
          <p:nvPr>
            <p:ph sz="half" idx="2"/>
          </p:nvPr>
        </p:nvSpPr>
        <p:spPr/>
        <p:txBody>
          <a:bodyPr>
            <a:normAutofit fontScale="85000" lnSpcReduction="20000"/>
          </a:bodyPr>
          <a:lstStyle/>
          <a:p>
            <a:r>
              <a:rPr lang="el-GR" dirty="0"/>
              <a:t>Περιοδικές μεταβολές της πυκνότητας σε ένα πευκοδάσος (</a:t>
            </a:r>
            <a:r>
              <a:rPr lang="el-GR" dirty="0" err="1"/>
              <a:t>Pinus</a:t>
            </a:r>
            <a:r>
              <a:rPr lang="el-GR" dirty="0"/>
              <a:t> </a:t>
            </a:r>
            <a:r>
              <a:rPr lang="el-GR" dirty="0" err="1"/>
              <a:t>leiophylla</a:t>
            </a:r>
            <a:r>
              <a:rPr lang="el-GR" dirty="0"/>
              <a:t>), που αναπτύσσεται σε κλίμα  μουσώνων. </a:t>
            </a:r>
          </a:p>
          <a:p>
            <a:r>
              <a:rPr lang="el-GR" dirty="0"/>
              <a:t>Μια ξηρασία νωρίς το καλοκαίρι επιβραδύνει την ακτινική ανάπτυξη και πυροδοτεί την </a:t>
            </a:r>
            <a:r>
              <a:rPr lang="el-GR" dirty="0">
                <a:solidFill>
                  <a:srgbClr val="FFFF00"/>
                </a:solidFill>
              </a:rPr>
              <a:t>αύξηση του κυτταρικού τοιχώματος</a:t>
            </a:r>
            <a:r>
              <a:rPr lang="el-GR" dirty="0"/>
              <a:t>. </a:t>
            </a:r>
          </a:p>
          <a:p>
            <a:r>
              <a:rPr lang="el-GR" dirty="0"/>
              <a:t>Οι καλοκαιρινές βροχοπτώσεις επιταχύνουν την ανάπτυξη και παράγουν ένα δεύτερο πρώιμο ξύλο πριν από τον τερματισμό του πρώιμου ξύλου  το φθινόπωρο Αριζόνα, ΗΠΑ.</a:t>
            </a:r>
          </a:p>
          <a:p>
            <a:endParaRPr lang="el-GR" dirty="0"/>
          </a:p>
        </p:txBody>
      </p:sp>
    </p:spTree>
    <p:extLst>
      <p:ext uri="{BB962C8B-B14F-4D97-AF65-F5344CB8AC3E}">
        <p14:creationId xmlns:p14="http://schemas.microsoft.com/office/powerpoint/2010/main" val="250482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Ξηρασία και αποστράγγιση εδάφους</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251520" y="1772816"/>
            <a:ext cx="3816424" cy="4680520"/>
          </a:xfrm>
          <a:prstGeom prst="rect">
            <a:avLst/>
          </a:prstGeom>
        </p:spPr>
      </p:pic>
      <p:sp>
        <p:nvSpPr>
          <p:cNvPr id="4" name="Θέση περιεχομένου 3"/>
          <p:cNvSpPr>
            <a:spLocks noGrp="1"/>
          </p:cNvSpPr>
          <p:nvPr>
            <p:ph sz="half" idx="2"/>
          </p:nvPr>
        </p:nvSpPr>
        <p:spPr/>
        <p:txBody>
          <a:bodyPr>
            <a:normAutofit/>
          </a:bodyPr>
          <a:lstStyle/>
          <a:p>
            <a:r>
              <a:rPr lang="el-GR" dirty="0"/>
              <a:t>Περιοδικές μεταβολές της πυκνότητας σε ετήσια βάση σε μια δρυς (</a:t>
            </a:r>
            <a:r>
              <a:rPr lang="el-GR" dirty="0" err="1"/>
              <a:t>Quercus</a:t>
            </a:r>
            <a:r>
              <a:rPr lang="el-GR" dirty="0"/>
              <a:t> </a:t>
            </a:r>
            <a:r>
              <a:rPr lang="el-GR" dirty="0" err="1"/>
              <a:t>pubescens</a:t>
            </a:r>
            <a:r>
              <a:rPr lang="el-GR" dirty="0"/>
              <a:t>), που αναπτύσσεται σε μεσογειακό κλίμα. </a:t>
            </a:r>
          </a:p>
          <a:p>
            <a:r>
              <a:rPr lang="el-GR" dirty="0"/>
              <a:t>Μια ξηρασία στις αρχές του καλοκαιριού </a:t>
            </a:r>
            <a:r>
              <a:rPr lang="el-GR" dirty="0">
                <a:solidFill>
                  <a:srgbClr val="FFFF00"/>
                </a:solidFill>
              </a:rPr>
              <a:t>πυροδοτεί το σχηματισμό μιας πυκνής </a:t>
            </a:r>
            <a:r>
              <a:rPr lang="el-GR" dirty="0" err="1">
                <a:solidFill>
                  <a:srgbClr val="FFFF00"/>
                </a:solidFill>
              </a:rPr>
              <a:t>εφαπτομενικής</a:t>
            </a:r>
            <a:r>
              <a:rPr lang="el-GR" dirty="0">
                <a:solidFill>
                  <a:srgbClr val="FFFF00"/>
                </a:solidFill>
              </a:rPr>
              <a:t> ζώνης ινών</a:t>
            </a:r>
            <a:r>
              <a:rPr lang="el-GR" dirty="0"/>
              <a:t>. Γένοβα</a:t>
            </a:r>
            <a:r>
              <a:rPr lang="en-US" dirty="0"/>
              <a:t>, </a:t>
            </a:r>
            <a:r>
              <a:rPr lang="el-GR" dirty="0"/>
              <a:t>Ιταλία</a:t>
            </a:r>
          </a:p>
          <a:p>
            <a:endParaRPr lang="el-GR" dirty="0"/>
          </a:p>
        </p:txBody>
      </p:sp>
    </p:spTree>
    <p:extLst>
      <p:ext uri="{BB962C8B-B14F-4D97-AF65-F5344CB8AC3E}">
        <p14:creationId xmlns:p14="http://schemas.microsoft.com/office/powerpoint/2010/main" val="205338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Ξηρασία και αποστράγγιση εδάφους</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539552" y="1844824"/>
            <a:ext cx="3816424" cy="4248471"/>
          </a:xfrm>
          <a:prstGeom prst="rect">
            <a:avLst/>
          </a:prstGeom>
        </p:spPr>
      </p:pic>
      <p:sp>
        <p:nvSpPr>
          <p:cNvPr id="4" name="Θέση περιεχομένου 3"/>
          <p:cNvSpPr>
            <a:spLocks noGrp="1"/>
          </p:cNvSpPr>
          <p:nvPr>
            <p:ph sz="half" idx="2"/>
          </p:nvPr>
        </p:nvSpPr>
        <p:spPr/>
        <p:txBody>
          <a:bodyPr/>
          <a:lstStyle/>
          <a:p>
            <a:r>
              <a:rPr lang="el-GR" dirty="0"/>
              <a:t>Εσωτερικές ετήσιες ανωμαλίες ανάπτυξης σε κορμό </a:t>
            </a:r>
            <a:r>
              <a:rPr lang="el-GR" dirty="0" err="1"/>
              <a:t>Alnus</a:t>
            </a:r>
            <a:r>
              <a:rPr lang="el-GR" dirty="0"/>
              <a:t> </a:t>
            </a:r>
            <a:r>
              <a:rPr lang="el-GR" dirty="0" err="1"/>
              <a:t>incana</a:t>
            </a:r>
            <a:r>
              <a:rPr lang="el-GR" dirty="0"/>
              <a:t>, που αναπτύσσεται σε </a:t>
            </a:r>
            <a:r>
              <a:rPr lang="el-GR" u="sng" dirty="0">
                <a:solidFill>
                  <a:srgbClr val="92D050"/>
                </a:solidFill>
              </a:rPr>
              <a:t>περιοδικά ξηρό ποτάμι</a:t>
            </a:r>
            <a:r>
              <a:rPr lang="el-GR" dirty="0"/>
              <a:t>. </a:t>
            </a:r>
            <a:r>
              <a:rPr lang="el-GR" dirty="0" err="1"/>
              <a:t>Μαγκγιά</a:t>
            </a:r>
            <a:r>
              <a:rPr lang="el-GR" dirty="0"/>
              <a:t>, Ελβετία</a:t>
            </a:r>
          </a:p>
        </p:txBody>
      </p:sp>
    </p:spTree>
    <p:extLst>
      <p:ext uri="{BB962C8B-B14F-4D97-AF65-F5344CB8AC3E}">
        <p14:creationId xmlns:p14="http://schemas.microsoft.com/office/powerpoint/2010/main" val="303111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Ξηρασία και αποστράγγιση εδάφους</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1628800"/>
            <a:ext cx="3744416" cy="3960440"/>
          </a:xfrm>
          <a:prstGeom prst="rect">
            <a:avLst/>
          </a:prstGeom>
        </p:spPr>
      </p:pic>
      <p:sp>
        <p:nvSpPr>
          <p:cNvPr id="4" name="Θέση περιεχομένου 3"/>
          <p:cNvSpPr>
            <a:spLocks noGrp="1"/>
          </p:cNvSpPr>
          <p:nvPr>
            <p:ph sz="half" idx="2"/>
          </p:nvPr>
        </p:nvSpPr>
        <p:spPr/>
        <p:txBody>
          <a:bodyPr>
            <a:normAutofit/>
          </a:bodyPr>
          <a:lstStyle/>
          <a:p>
            <a:r>
              <a:rPr lang="el-GR" dirty="0"/>
              <a:t>‘Παρατυπίες’ κατά την ετήσια ανάπτυξη, αποτελούμενες από ίνες με </a:t>
            </a:r>
            <a:r>
              <a:rPr lang="el-GR" dirty="0">
                <a:solidFill>
                  <a:srgbClr val="0070C0"/>
                </a:solidFill>
              </a:rPr>
              <a:t>μεταβλητό πάχος κυτταρικού τοιχώματος</a:t>
            </a:r>
            <a:r>
              <a:rPr lang="el-GR" dirty="0"/>
              <a:t>, </a:t>
            </a:r>
            <a:r>
              <a:rPr lang="el-GR" dirty="0">
                <a:solidFill>
                  <a:srgbClr val="FF0000"/>
                </a:solidFill>
              </a:rPr>
              <a:t>πτυχωμένες ίνες </a:t>
            </a:r>
            <a:r>
              <a:rPr lang="el-GR" dirty="0"/>
              <a:t>και </a:t>
            </a:r>
            <a:r>
              <a:rPr lang="el-GR" dirty="0">
                <a:solidFill>
                  <a:srgbClr val="FF0000"/>
                </a:solidFill>
              </a:rPr>
              <a:t>αγγεία.</a:t>
            </a:r>
            <a:r>
              <a:rPr lang="el-GR" dirty="0"/>
              <a:t> </a:t>
            </a:r>
            <a:r>
              <a:rPr lang="el-GR" dirty="0" err="1"/>
              <a:t>Μαγκγιά</a:t>
            </a:r>
            <a:r>
              <a:rPr lang="el-GR" dirty="0"/>
              <a:t>, Ελβετία</a:t>
            </a:r>
            <a:r>
              <a:rPr lang="en-US" dirty="0"/>
              <a:t>. </a:t>
            </a:r>
            <a:endParaRPr lang="el-GR" dirty="0"/>
          </a:p>
        </p:txBody>
      </p:sp>
    </p:spTree>
    <p:extLst>
      <p:ext uri="{BB962C8B-B14F-4D97-AF65-F5344CB8AC3E}">
        <p14:creationId xmlns:p14="http://schemas.microsoft.com/office/powerpoint/2010/main" val="144902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Ξηρασία και αποστράγγιση εδάφους</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028960" y="1731963"/>
            <a:ext cx="3109393" cy="4059237"/>
          </a:xfrm>
          <a:prstGeom prst="rect">
            <a:avLst/>
          </a:prstGeom>
        </p:spPr>
      </p:pic>
      <p:sp>
        <p:nvSpPr>
          <p:cNvPr id="4" name="Θέση περιεχομένου 3"/>
          <p:cNvSpPr>
            <a:spLocks noGrp="1"/>
          </p:cNvSpPr>
          <p:nvPr>
            <p:ph sz="half" idx="2"/>
          </p:nvPr>
        </p:nvSpPr>
        <p:spPr/>
        <p:txBody>
          <a:bodyPr>
            <a:normAutofit/>
          </a:bodyPr>
          <a:lstStyle/>
          <a:p>
            <a:r>
              <a:rPr lang="el-GR" dirty="0" err="1"/>
              <a:t>Ενδοετήσια</a:t>
            </a:r>
            <a:r>
              <a:rPr lang="el-GR" dirty="0"/>
              <a:t> </a:t>
            </a:r>
            <a:r>
              <a:rPr lang="el-GR" dirty="0">
                <a:solidFill>
                  <a:srgbClr val="92D050"/>
                </a:solidFill>
              </a:rPr>
              <a:t>κατάρρευση</a:t>
            </a:r>
            <a:r>
              <a:rPr lang="el-GR" dirty="0"/>
              <a:t> </a:t>
            </a:r>
            <a:r>
              <a:rPr lang="el-GR" dirty="0">
                <a:solidFill>
                  <a:srgbClr val="FFFF00"/>
                </a:solidFill>
              </a:rPr>
              <a:t>ινών</a:t>
            </a:r>
            <a:r>
              <a:rPr lang="el-GR" dirty="0"/>
              <a:t> και </a:t>
            </a:r>
            <a:r>
              <a:rPr lang="el-GR" dirty="0">
                <a:solidFill>
                  <a:srgbClr val="FF66FF"/>
                </a:solidFill>
              </a:rPr>
              <a:t>αγγείων</a:t>
            </a:r>
            <a:r>
              <a:rPr lang="el-GR" dirty="0"/>
              <a:t> σε </a:t>
            </a:r>
            <a:r>
              <a:rPr lang="el-GR" dirty="0" err="1"/>
              <a:t>Fraxinus</a:t>
            </a:r>
            <a:r>
              <a:rPr lang="el-GR" dirty="0"/>
              <a:t> </a:t>
            </a:r>
            <a:r>
              <a:rPr lang="el-GR" dirty="0" err="1"/>
              <a:t>excelsior</a:t>
            </a:r>
            <a:r>
              <a:rPr lang="el-GR" dirty="0"/>
              <a:t>.</a:t>
            </a:r>
          </a:p>
          <a:p>
            <a:r>
              <a:rPr lang="el-GR" dirty="0"/>
              <a:t>Αυτό οφείλεται σε εξαιρετικά </a:t>
            </a:r>
            <a:r>
              <a:rPr lang="el-GR" dirty="0">
                <a:solidFill>
                  <a:srgbClr val="00B0F0"/>
                </a:solidFill>
              </a:rPr>
              <a:t>χαμηλή στάθμη νερού </a:t>
            </a:r>
            <a:r>
              <a:rPr lang="el-GR" dirty="0"/>
              <a:t>του ποταμού σε ξηρό καλοκαίρι του 1976. </a:t>
            </a:r>
            <a:r>
              <a:rPr lang="en-US" dirty="0"/>
              <a:t>Ticino, </a:t>
            </a:r>
            <a:r>
              <a:rPr lang="el-GR" dirty="0"/>
              <a:t>Ελβετία</a:t>
            </a:r>
          </a:p>
          <a:p>
            <a:endParaRPr lang="el-GR" dirty="0"/>
          </a:p>
        </p:txBody>
      </p:sp>
    </p:spTree>
    <p:extLst>
      <p:ext uri="{BB962C8B-B14F-4D97-AF65-F5344CB8AC3E}">
        <p14:creationId xmlns:p14="http://schemas.microsoft.com/office/powerpoint/2010/main" val="3498927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Ξηρασία και αποστράγγιση εδάφους</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467544" y="1593552"/>
            <a:ext cx="3721869" cy="4571752"/>
          </a:xfrm>
          <a:prstGeom prst="rect">
            <a:avLst/>
          </a:prstGeom>
        </p:spPr>
      </p:pic>
      <p:sp>
        <p:nvSpPr>
          <p:cNvPr id="4" name="Θέση περιεχομένου 3"/>
          <p:cNvSpPr>
            <a:spLocks noGrp="1"/>
          </p:cNvSpPr>
          <p:nvPr>
            <p:ph sz="half" idx="2"/>
          </p:nvPr>
        </p:nvSpPr>
        <p:spPr/>
        <p:txBody>
          <a:bodyPr>
            <a:normAutofit/>
          </a:bodyPr>
          <a:lstStyle/>
          <a:p>
            <a:r>
              <a:rPr lang="el-GR" dirty="0"/>
              <a:t>Τελευταίοι δακτύλιοι σε μια νεκρή </a:t>
            </a:r>
            <a:r>
              <a:rPr lang="el-GR" dirty="0" err="1"/>
              <a:t>Κλήθρα</a:t>
            </a:r>
            <a:r>
              <a:rPr lang="el-GR" dirty="0"/>
              <a:t> (</a:t>
            </a:r>
            <a:r>
              <a:rPr lang="en-US" dirty="0" err="1"/>
              <a:t>Alnus</a:t>
            </a:r>
            <a:r>
              <a:rPr lang="en-US" dirty="0"/>
              <a:t> </a:t>
            </a:r>
            <a:r>
              <a:rPr lang="en-US" dirty="0" err="1"/>
              <a:t>incana</a:t>
            </a:r>
            <a:r>
              <a:rPr lang="el-GR" dirty="0"/>
              <a:t>), που στέκεται κατά μήκος ενός εγκαταλελειμμένου καναλιού άρδευσης. </a:t>
            </a:r>
          </a:p>
          <a:p>
            <a:r>
              <a:rPr lang="el-GR" dirty="0"/>
              <a:t>Οι τελευταίοι δακτύλιοι αντικατοπτρίζουν μια ακραία έλλειψη νερού. </a:t>
            </a:r>
            <a:r>
              <a:rPr lang="en-US" dirty="0"/>
              <a:t>Valais</a:t>
            </a:r>
            <a:r>
              <a:rPr lang="el-GR" dirty="0"/>
              <a:t>, Ελβετία.</a:t>
            </a:r>
          </a:p>
        </p:txBody>
      </p:sp>
    </p:spTree>
    <p:extLst>
      <p:ext uri="{BB962C8B-B14F-4D97-AF65-F5344CB8AC3E}">
        <p14:creationId xmlns:p14="http://schemas.microsoft.com/office/powerpoint/2010/main" val="328921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Ξηρασία και αποστράγγιση εδάφους</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180528" y="1628800"/>
            <a:ext cx="4038600" cy="4412250"/>
          </a:xfrm>
          <a:prstGeom prst="rect">
            <a:avLst/>
          </a:prstGeom>
        </p:spPr>
      </p:pic>
      <p:sp>
        <p:nvSpPr>
          <p:cNvPr id="4" name="Θέση περιεχομένου 3"/>
          <p:cNvSpPr>
            <a:spLocks noGrp="1"/>
          </p:cNvSpPr>
          <p:nvPr>
            <p:ph sz="half" idx="2"/>
          </p:nvPr>
        </p:nvSpPr>
        <p:spPr>
          <a:xfrm>
            <a:off x="4648200" y="1600200"/>
            <a:ext cx="4038600" cy="4997152"/>
          </a:xfrm>
        </p:spPr>
        <p:txBody>
          <a:bodyPr>
            <a:normAutofit/>
          </a:bodyPr>
          <a:lstStyle/>
          <a:p>
            <a:pPr algn="r"/>
            <a:r>
              <a:rPr lang="el-GR" dirty="0"/>
              <a:t>Εξαιρετικά αργή ανάπτυξη </a:t>
            </a:r>
            <a:r>
              <a:rPr lang="el-GR" dirty="0" err="1"/>
              <a:t>Ερυθρελάτης</a:t>
            </a:r>
            <a:r>
              <a:rPr lang="en-US" dirty="0"/>
              <a:t> (</a:t>
            </a:r>
            <a:r>
              <a:rPr lang="en-US" dirty="0" err="1"/>
              <a:t>Picea</a:t>
            </a:r>
            <a:r>
              <a:rPr lang="en-US" dirty="0"/>
              <a:t> </a:t>
            </a:r>
            <a:r>
              <a:rPr lang="en-US" dirty="0" err="1"/>
              <a:t>abies</a:t>
            </a:r>
            <a:r>
              <a:rPr lang="en-US" dirty="0"/>
              <a:t>) </a:t>
            </a:r>
            <a:r>
              <a:rPr lang="el-GR" dirty="0"/>
              <a:t>σε τυρφώδη έδαφος.</a:t>
            </a:r>
          </a:p>
          <a:p>
            <a:pPr algn="r"/>
            <a:r>
              <a:rPr lang="el-GR" dirty="0"/>
              <a:t>Η ανάπτυξη αυξήθηκε αμέσως μετά την αποστράγγιση του ποταμού. </a:t>
            </a:r>
          </a:p>
          <a:p>
            <a:pPr algn="r"/>
            <a:r>
              <a:rPr lang="el-GR" dirty="0"/>
              <a:t>Ένα χαμηλότερο επίπεδο εδαφιαίου νερού επιτρέπει την διείσδυση του οξυγόνου ως προϋπόθεση ανάπτυξης της ρίζας. </a:t>
            </a:r>
            <a:r>
              <a:rPr lang="el-GR" dirty="0" err="1"/>
              <a:t>Ερυθρελάτη</a:t>
            </a:r>
            <a:r>
              <a:rPr lang="el-GR" dirty="0"/>
              <a:t> (</a:t>
            </a:r>
            <a:r>
              <a:rPr lang="el-GR" dirty="0" err="1"/>
              <a:t>Picea</a:t>
            </a:r>
            <a:r>
              <a:rPr lang="el-GR" dirty="0"/>
              <a:t> </a:t>
            </a:r>
            <a:r>
              <a:rPr lang="el-GR" dirty="0" err="1"/>
              <a:t>abies</a:t>
            </a:r>
            <a:r>
              <a:rPr lang="el-GR" dirty="0"/>
              <a:t>).</a:t>
            </a:r>
          </a:p>
          <a:p>
            <a:pPr marL="0" indent="0" algn="r">
              <a:buNone/>
            </a:pPr>
            <a:r>
              <a:rPr lang="en-US" dirty="0"/>
              <a:t>  </a:t>
            </a:r>
            <a:endParaRPr lang="el-GR" dirty="0"/>
          </a:p>
        </p:txBody>
      </p:sp>
      <p:pic>
        <p:nvPicPr>
          <p:cNvPr id="6" name="Εικόνα 5"/>
          <p:cNvPicPr/>
          <p:nvPr/>
        </p:nvPicPr>
        <p:blipFill>
          <a:blip r:embed="rId3">
            <a:extLst>
              <a:ext uri="{28A0092B-C50C-407E-A947-70E740481C1C}">
                <a14:useLocalDpi xmlns:a14="http://schemas.microsoft.com/office/drawing/2010/main" val="0"/>
              </a:ext>
            </a:extLst>
          </a:blip>
          <a:stretch>
            <a:fillRect/>
          </a:stretch>
        </p:blipFill>
        <p:spPr>
          <a:xfrm>
            <a:off x="3707904" y="1556792"/>
            <a:ext cx="1551940" cy="2448272"/>
          </a:xfrm>
          <a:prstGeom prst="rect">
            <a:avLst/>
          </a:prstGeom>
        </p:spPr>
      </p:pic>
    </p:spTree>
    <p:extLst>
      <p:ext uri="{BB962C8B-B14F-4D97-AF65-F5344CB8AC3E}">
        <p14:creationId xmlns:p14="http://schemas.microsoft.com/office/powerpoint/2010/main" val="311108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4"/>
          <p:cNvSpPr>
            <a:spLocks noGrp="1"/>
          </p:cNvSpPr>
          <p:nvPr>
            <p:ph type="title"/>
          </p:nvPr>
        </p:nvSpPr>
        <p:spPr/>
        <p:txBody>
          <a:bodyPr>
            <a:normAutofit fontScale="90000"/>
          </a:bodyPr>
          <a:lstStyle/>
          <a:p>
            <a:r>
              <a:rPr lang="el-GR" sz="3200" dirty="0"/>
              <a:t>Τροποποίηση ανατομίας ξύλου </a:t>
            </a:r>
            <a:br>
              <a:rPr lang="el-GR" sz="3200" dirty="0"/>
            </a:br>
            <a:r>
              <a:rPr lang="el-GR" sz="3200" dirty="0"/>
              <a:t>Πλατύφυλλα: Ρίζα, κλαδιά, κορμός</a:t>
            </a:r>
          </a:p>
        </p:txBody>
      </p:sp>
      <p:sp>
        <p:nvSpPr>
          <p:cNvPr id="6" name="Θέση περιεχομένου 5"/>
          <p:cNvSpPr>
            <a:spLocks noGrp="1"/>
          </p:cNvSpPr>
          <p:nvPr>
            <p:ph idx="1"/>
          </p:nvPr>
        </p:nvSpPr>
        <p:spPr/>
        <p:txBody>
          <a:bodyPr>
            <a:normAutofit fontScale="92500" lnSpcReduction="20000"/>
          </a:bodyPr>
          <a:lstStyle/>
          <a:p>
            <a:r>
              <a:rPr lang="el-GR" dirty="0"/>
              <a:t>Το ξύλο ρίζας υπόκειται σε μεγάλη ανατομική μεταβλητότητα εξαιτίας των εξαιρετικά </a:t>
            </a:r>
            <a:r>
              <a:rPr lang="el-GR" dirty="0">
                <a:solidFill>
                  <a:srgbClr val="FF0000"/>
                </a:solidFill>
              </a:rPr>
              <a:t>μεταβαλλόμενων εδαφικών συνθηκών</a:t>
            </a:r>
            <a:r>
              <a:rPr lang="el-GR" dirty="0"/>
              <a:t>. </a:t>
            </a:r>
          </a:p>
          <a:p>
            <a:endParaRPr lang="el-GR" dirty="0"/>
          </a:p>
          <a:p>
            <a:r>
              <a:rPr lang="el-GR" dirty="0"/>
              <a:t>Οι γενετικές διαφορές μεταξύ των </a:t>
            </a:r>
            <a:r>
              <a:rPr lang="en-US" dirty="0"/>
              <a:t>taxa</a:t>
            </a:r>
            <a:r>
              <a:rPr lang="el-GR" dirty="0"/>
              <a:t> είναι μόνο αναγνωρίσιμες, στη δομή του κυτταρικού τοιχώματος. </a:t>
            </a:r>
          </a:p>
          <a:p>
            <a:endParaRPr lang="el-GR" dirty="0"/>
          </a:p>
          <a:p>
            <a:r>
              <a:rPr lang="el-GR" dirty="0"/>
              <a:t>Το ξύλο ρίζας επηρεάζεται κυρίως από την ποσότητα του νερού που μεταφέρεται και από έντονα μεταβαλλόμενες δυνάμεις τάσης.</a:t>
            </a:r>
          </a:p>
          <a:p>
            <a:pPr marL="0" indent="0">
              <a:buNone/>
            </a:pPr>
            <a:endParaRPr lang="el-GR" dirty="0"/>
          </a:p>
          <a:p>
            <a:r>
              <a:rPr lang="el-GR" dirty="0">
                <a:solidFill>
                  <a:srgbClr val="C00000"/>
                </a:solidFill>
              </a:rPr>
              <a:t>Οι ανατομικές διαφορές </a:t>
            </a:r>
            <a:r>
              <a:rPr lang="el-GR" dirty="0"/>
              <a:t>ξύλου μεταξύ κορμού, ρίζας και κλαδιών αντανακλούν τις </a:t>
            </a:r>
            <a:r>
              <a:rPr lang="el-GR" dirty="0">
                <a:solidFill>
                  <a:srgbClr val="0070C0"/>
                </a:solidFill>
              </a:rPr>
              <a:t>περιβαλλοντικές συνθήκες</a:t>
            </a:r>
            <a:r>
              <a:rPr lang="el-GR" dirty="0"/>
              <a:t>. </a:t>
            </a:r>
          </a:p>
          <a:p>
            <a:pPr lvl="1"/>
            <a:r>
              <a:rPr lang="el-GR" u="sng" dirty="0"/>
              <a:t>Όταν οι ρίζες </a:t>
            </a:r>
            <a:r>
              <a:rPr lang="el-GR" u="sng" dirty="0" err="1"/>
              <a:t>εκτίθεντε</a:t>
            </a:r>
            <a:r>
              <a:rPr lang="el-GR" u="sng" dirty="0"/>
              <a:t>, υιοθετούν την δομή κλαδιού, ενώ τα κλαδιά που </a:t>
            </a:r>
            <a:r>
              <a:rPr lang="el-GR" u="sng" dirty="0" err="1"/>
              <a:t>θάβοντε</a:t>
            </a:r>
            <a:r>
              <a:rPr lang="el-GR" u="sng" dirty="0"/>
              <a:t> στο έδαφος παίρνουν τη δομή ρίζας. </a:t>
            </a:r>
          </a:p>
        </p:txBody>
      </p:sp>
    </p:spTree>
    <p:extLst>
      <p:ext uri="{BB962C8B-B14F-4D97-AF65-F5344CB8AC3E}">
        <p14:creationId xmlns:p14="http://schemas.microsoft.com/office/powerpoint/2010/main" val="413685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p:nvPr/>
        </p:nvPicPr>
        <p:blipFill>
          <a:blip r:embed="rId2">
            <a:extLst>
              <a:ext uri="{28A0092B-C50C-407E-A947-70E740481C1C}">
                <a14:useLocalDpi xmlns:a14="http://schemas.microsoft.com/office/drawing/2010/main" val="0"/>
              </a:ext>
            </a:extLst>
          </a:blip>
          <a:stretch>
            <a:fillRect/>
          </a:stretch>
        </p:blipFill>
        <p:spPr>
          <a:xfrm>
            <a:off x="6021047" y="21510"/>
            <a:ext cx="3096344" cy="3296037"/>
          </a:xfrm>
          <a:prstGeom prst="rect">
            <a:avLst/>
          </a:prstGeom>
        </p:spPr>
      </p:pic>
      <p:sp>
        <p:nvSpPr>
          <p:cNvPr id="6" name="Τίτλος 4"/>
          <p:cNvSpPr>
            <a:spLocks noGrp="1"/>
          </p:cNvSpPr>
          <p:nvPr>
            <p:ph type="title"/>
          </p:nvPr>
        </p:nvSpPr>
        <p:spPr>
          <a:xfrm>
            <a:off x="31320" y="0"/>
            <a:ext cx="8229600" cy="1143000"/>
          </a:xfrm>
        </p:spPr>
        <p:txBody>
          <a:bodyPr>
            <a:normAutofit/>
          </a:bodyPr>
          <a:lstStyle/>
          <a:p>
            <a:pPr algn="l"/>
            <a:r>
              <a:rPr lang="el-GR" sz="3200" dirty="0"/>
              <a:t>Τροποποίησης ανατομίας ξύλου </a:t>
            </a:r>
            <a:br>
              <a:rPr lang="el-GR" sz="3200" dirty="0"/>
            </a:br>
            <a:r>
              <a:rPr lang="el-GR" sz="3200" dirty="0"/>
              <a:t>Πλατύφυλλα: Ρίζα, κλαδιά, κορμός</a:t>
            </a:r>
          </a:p>
        </p:txBody>
      </p:sp>
      <p:sp>
        <p:nvSpPr>
          <p:cNvPr id="14" name="Θέση περιεχομένου 5"/>
          <p:cNvSpPr>
            <a:spLocks noGrp="1"/>
          </p:cNvSpPr>
          <p:nvPr>
            <p:ph sz="half" idx="1"/>
          </p:nvPr>
        </p:nvSpPr>
        <p:spPr>
          <a:xfrm>
            <a:off x="755576" y="5128592"/>
            <a:ext cx="4038600" cy="1396752"/>
          </a:xfrm>
        </p:spPr>
        <p:txBody>
          <a:bodyPr>
            <a:normAutofit/>
          </a:bodyPr>
          <a:lstStyle/>
          <a:p>
            <a:pPr marL="0" indent="0">
              <a:buNone/>
            </a:pPr>
            <a:r>
              <a:rPr lang="el-GR" sz="1600" dirty="0"/>
              <a:t>Ξύλο ρίζας δρυός (</a:t>
            </a:r>
            <a:r>
              <a:rPr lang="el-GR" sz="1600" dirty="0" err="1"/>
              <a:t>Quercus</a:t>
            </a:r>
            <a:r>
              <a:rPr lang="el-GR" sz="1600" dirty="0"/>
              <a:t> </a:t>
            </a:r>
            <a:r>
              <a:rPr lang="el-GR" sz="1600" dirty="0" err="1"/>
              <a:t>petraea</a:t>
            </a:r>
            <a:r>
              <a:rPr lang="el-GR" sz="1600" dirty="0"/>
              <a:t>). Η </a:t>
            </a:r>
            <a:r>
              <a:rPr lang="el-GR" sz="1600" dirty="0">
                <a:solidFill>
                  <a:srgbClr val="FF0000"/>
                </a:solidFill>
              </a:rPr>
              <a:t>διάχυτη κατανομή των πόρων </a:t>
            </a:r>
            <a:r>
              <a:rPr lang="el-GR" sz="1600" dirty="0"/>
              <a:t>και η </a:t>
            </a:r>
            <a:r>
              <a:rPr lang="el-GR" sz="1600" dirty="0">
                <a:solidFill>
                  <a:srgbClr val="002060"/>
                </a:solidFill>
              </a:rPr>
              <a:t>έλλειψη</a:t>
            </a:r>
            <a:r>
              <a:rPr lang="el-GR" sz="1600" dirty="0"/>
              <a:t> </a:t>
            </a:r>
            <a:r>
              <a:rPr lang="el-GR" sz="1600" dirty="0">
                <a:solidFill>
                  <a:srgbClr val="0070C0"/>
                </a:solidFill>
              </a:rPr>
              <a:t>ευδιάκριτων</a:t>
            </a:r>
            <a:r>
              <a:rPr lang="el-GR" sz="1600" dirty="0"/>
              <a:t> –χωριστών- </a:t>
            </a:r>
            <a:r>
              <a:rPr lang="el-GR" sz="1600" dirty="0">
                <a:solidFill>
                  <a:srgbClr val="0070C0"/>
                </a:solidFill>
              </a:rPr>
              <a:t>ετήσιων δακτυλίων </a:t>
            </a:r>
            <a:r>
              <a:rPr lang="el-GR" sz="1600" dirty="0"/>
              <a:t>είναι τα χαρακτηριστικά της δομής του ξύλου ρίζας.</a:t>
            </a:r>
          </a:p>
        </p:txBody>
      </p:sp>
      <p:sp>
        <p:nvSpPr>
          <p:cNvPr id="13" name="Θέση περιεχομένου 5"/>
          <p:cNvSpPr>
            <a:spLocks noGrp="1"/>
          </p:cNvSpPr>
          <p:nvPr>
            <p:ph sz="half" idx="2"/>
          </p:nvPr>
        </p:nvSpPr>
        <p:spPr>
          <a:xfrm>
            <a:off x="-14227" y="3085980"/>
            <a:ext cx="4038600" cy="1396752"/>
          </a:xfrm>
        </p:spPr>
        <p:txBody>
          <a:bodyPr>
            <a:normAutofit/>
          </a:bodyPr>
          <a:lstStyle/>
          <a:p>
            <a:pPr marL="0" indent="0">
              <a:buNone/>
            </a:pPr>
            <a:r>
              <a:rPr lang="el-GR" sz="1600" dirty="0"/>
              <a:t>Ξύλο κορμού βελανιδιάς (</a:t>
            </a:r>
            <a:r>
              <a:rPr lang="el-GR" sz="1600" dirty="0" err="1"/>
              <a:t>Quercus</a:t>
            </a:r>
            <a:r>
              <a:rPr lang="el-GR" sz="1600" dirty="0"/>
              <a:t> </a:t>
            </a:r>
            <a:r>
              <a:rPr lang="el-GR" sz="1600" dirty="0" err="1"/>
              <a:t>petraea</a:t>
            </a:r>
            <a:r>
              <a:rPr lang="el-GR" sz="1600" dirty="0"/>
              <a:t>). Καλά δομημένο ξύλο, </a:t>
            </a:r>
            <a:r>
              <a:rPr lang="el-GR" sz="1600" dirty="0">
                <a:solidFill>
                  <a:srgbClr val="FF0000"/>
                </a:solidFill>
              </a:rPr>
              <a:t>πορώδες </a:t>
            </a:r>
            <a:r>
              <a:rPr lang="el-GR" sz="1600" dirty="0"/>
              <a:t>και πολύ </a:t>
            </a:r>
            <a:r>
              <a:rPr lang="el-GR" sz="1600" dirty="0">
                <a:solidFill>
                  <a:srgbClr val="002060"/>
                </a:solidFill>
              </a:rPr>
              <a:t>διακριτοί δακτύλιοι </a:t>
            </a:r>
            <a:r>
              <a:rPr lang="el-GR" sz="1600" dirty="0"/>
              <a:t>είναι τα χαρακτηριστικά της δομής του κορμού.</a:t>
            </a:r>
          </a:p>
        </p:txBody>
      </p:sp>
      <p:sp>
        <p:nvSpPr>
          <p:cNvPr id="12" name="Θέση περιεχομένου 5"/>
          <p:cNvSpPr>
            <a:spLocks noGrp="1"/>
          </p:cNvSpPr>
          <p:nvPr>
            <p:ph sz="half" idx="4294967295"/>
          </p:nvPr>
        </p:nvSpPr>
        <p:spPr>
          <a:xfrm>
            <a:off x="0" y="1052513"/>
            <a:ext cx="4038600" cy="1397000"/>
          </a:xfrm>
        </p:spPr>
        <p:txBody>
          <a:bodyPr>
            <a:normAutofit/>
          </a:bodyPr>
          <a:lstStyle/>
          <a:p>
            <a:pPr marL="0" indent="0">
              <a:buNone/>
            </a:pPr>
            <a:r>
              <a:rPr lang="el-GR" sz="1600" dirty="0"/>
              <a:t>Ξύλο κλαδιού δρυός (</a:t>
            </a:r>
            <a:r>
              <a:rPr lang="el-GR" sz="1600" dirty="0" err="1"/>
              <a:t>Quercus</a:t>
            </a:r>
            <a:r>
              <a:rPr lang="el-GR" sz="1600" dirty="0"/>
              <a:t> </a:t>
            </a:r>
            <a:r>
              <a:rPr lang="el-GR" sz="1600" dirty="0" err="1"/>
              <a:t>petraea</a:t>
            </a:r>
            <a:r>
              <a:rPr lang="el-GR" sz="1600" dirty="0"/>
              <a:t>). </a:t>
            </a:r>
            <a:r>
              <a:rPr lang="el-GR" sz="1600" dirty="0">
                <a:solidFill>
                  <a:srgbClr val="0070C0"/>
                </a:solidFill>
              </a:rPr>
              <a:t>Πυκνός ιστός</a:t>
            </a:r>
            <a:r>
              <a:rPr lang="el-GR" sz="1600" dirty="0"/>
              <a:t>, ένας </a:t>
            </a:r>
            <a:r>
              <a:rPr lang="el-GR" sz="1600" dirty="0">
                <a:solidFill>
                  <a:srgbClr val="FF0000"/>
                </a:solidFill>
              </a:rPr>
              <a:t>πορώδες δακτύλιος </a:t>
            </a:r>
            <a:r>
              <a:rPr lang="el-GR" sz="1600" dirty="0"/>
              <a:t>με σχετικά </a:t>
            </a:r>
            <a:r>
              <a:rPr lang="el-GR" sz="1600" dirty="0">
                <a:solidFill>
                  <a:srgbClr val="C00000"/>
                </a:solidFill>
              </a:rPr>
              <a:t>μικρά αγγεία </a:t>
            </a:r>
            <a:r>
              <a:rPr lang="el-GR" sz="1600" dirty="0"/>
              <a:t>και διακριτοί ετήσιοι δακτύλιοι χαρακτηρίζουν αυτό το ξύλο. </a:t>
            </a:r>
          </a:p>
        </p:txBody>
      </p:sp>
      <p:pic>
        <p:nvPicPr>
          <p:cNvPr id="7" name="Εικόνα 6"/>
          <p:cNvPicPr/>
          <p:nvPr/>
        </p:nvPicPr>
        <p:blipFill>
          <a:blip r:embed="rId3">
            <a:extLst>
              <a:ext uri="{28A0092B-C50C-407E-A947-70E740481C1C}">
                <a14:useLocalDpi xmlns:a14="http://schemas.microsoft.com/office/drawing/2010/main" val="0"/>
              </a:ext>
            </a:extLst>
          </a:blip>
          <a:stretch>
            <a:fillRect/>
          </a:stretch>
        </p:blipFill>
        <p:spPr>
          <a:xfrm>
            <a:off x="3563888" y="1412776"/>
            <a:ext cx="3384375" cy="3384376"/>
          </a:xfrm>
          <a:prstGeom prst="rect">
            <a:avLst/>
          </a:prstGeom>
        </p:spPr>
      </p:pic>
      <p:pic>
        <p:nvPicPr>
          <p:cNvPr id="8" name="Εικόνα 7"/>
          <p:cNvPicPr/>
          <p:nvPr/>
        </p:nvPicPr>
        <p:blipFill>
          <a:blip r:embed="rId4">
            <a:extLst>
              <a:ext uri="{28A0092B-C50C-407E-A947-70E740481C1C}">
                <a14:useLocalDpi xmlns:a14="http://schemas.microsoft.com/office/drawing/2010/main" val="0"/>
              </a:ext>
            </a:extLst>
          </a:blip>
          <a:stretch>
            <a:fillRect/>
          </a:stretch>
        </p:blipFill>
        <p:spPr>
          <a:xfrm>
            <a:off x="6228184" y="3645024"/>
            <a:ext cx="3137327" cy="3329732"/>
          </a:xfrm>
          <a:prstGeom prst="rect">
            <a:avLst/>
          </a:prstGeom>
        </p:spPr>
      </p:pic>
      <p:pic>
        <p:nvPicPr>
          <p:cNvPr id="9" name="Εικόνα 8"/>
          <p:cNvPicPr/>
          <p:nvPr/>
        </p:nvPicPr>
        <p:blipFill>
          <a:blip r:embed="rId5">
            <a:extLst>
              <a:ext uri="{28A0092B-C50C-407E-A947-70E740481C1C}">
                <a14:useLocalDpi xmlns:a14="http://schemas.microsoft.com/office/drawing/2010/main" val="0"/>
              </a:ext>
            </a:extLst>
          </a:blip>
          <a:stretch>
            <a:fillRect/>
          </a:stretch>
        </p:blipFill>
        <p:spPr>
          <a:xfrm>
            <a:off x="5256075" y="5186065"/>
            <a:ext cx="847725" cy="247650"/>
          </a:xfrm>
          <a:prstGeom prst="rect">
            <a:avLst/>
          </a:prstGeom>
        </p:spPr>
      </p:pic>
      <p:pic>
        <p:nvPicPr>
          <p:cNvPr id="10" name="Εικόνα 9"/>
          <p:cNvPicPr/>
          <p:nvPr/>
        </p:nvPicPr>
        <p:blipFill>
          <a:blip r:embed="rId6">
            <a:extLst>
              <a:ext uri="{28A0092B-C50C-407E-A947-70E740481C1C}">
                <a14:useLocalDpi xmlns:a14="http://schemas.microsoft.com/office/drawing/2010/main" val="0"/>
              </a:ext>
            </a:extLst>
          </a:blip>
          <a:stretch>
            <a:fillRect/>
          </a:stretch>
        </p:blipFill>
        <p:spPr>
          <a:xfrm>
            <a:off x="7569219" y="3429000"/>
            <a:ext cx="247650" cy="200025"/>
          </a:xfrm>
          <a:prstGeom prst="rect">
            <a:avLst/>
          </a:prstGeom>
        </p:spPr>
      </p:pic>
      <p:pic>
        <p:nvPicPr>
          <p:cNvPr id="11" name="Εικόνα 10"/>
          <p:cNvPicPr/>
          <p:nvPr/>
        </p:nvPicPr>
        <p:blipFill>
          <a:blip r:embed="rId7">
            <a:extLst>
              <a:ext uri="{28A0092B-C50C-407E-A947-70E740481C1C}">
                <a14:useLocalDpi xmlns:a14="http://schemas.microsoft.com/office/drawing/2010/main" val="0"/>
              </a:ext>
            </a:extLst>
          </a:blip>
          <a:stretch>
            <a:fillRect/>
          </a:stretch>
        </p:blipFill>
        <p:spPr>
          <a:xfrm>
            <a:off x="5863884" y="6525344"/>
            <a:ext cx="314325" cy="219075"/>
          </a:xfrm>
          <a:prstGeom prst="rect">
            <a:avLst/>
          </a:prstGeom>
        </p:spPr>
      </p:pic>
    </p:spTree>
    <p:extLst>
      <p:ext uri="{BB962C8B-B14F-4D97-AF65-F5344CB8AC3E}">
        <p14:creationId xmlns:p14="http://schemas.microsoft.com/office/powerpoint/2010/main" val="37766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build="p"/>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31320" y="0"/>
            <a:ext cx="9005176" cy="1143000"/>
          </a:xfrm>
        </p:spPr>
        <p:txBody>
          <a:bodyPr>
            <a:normAutofit/>
          </a:bodyPr>
          <a:lstStyle/>
          <a:p>
            <a:r>
              <a:rPr lang="el-GR" sz="2800" dirty="0"/>
              <a:t>Τροποποίηση ξύλου κορμού</a:t>
            </a:r>
            <a:br>
              <a:rPr lang="el-GR" sz="2800" dirty="0"/>
            </a:br>
            <a:r>
              <a:rPr lang="el-GR" sz="2800" dirty="0"/>
              <a:t>Πλατύφυλλα: Ρίζα, κλαδιά και κορμός</a:t>
            </a:r>
          </a:p>
        </p:txBody>
      </p:sp>
      <p:sp>
        <p:nvSpPr>
          <p:cNvPr id="9" name="Θέση περιεχομένου 5"/>
          <p:cNvSpPr>
            <a:spLocks noGrp="1"/>
          </p:cNvSpPr>
          <p:nvPr>
            <p:ph sz="half" idx="1"/>
          </p:nvPr>
        </p:nvSpPr>
        <p:spPr>
          <a:xfrm>
            <a:off x="403920" y="6029672"/>
            <a:ext cx="4392488" cy="734774"/>
          </a:xfrm>
        </p:spPr>
        <p:txBody>
          <a:bodyPr>
            <a:noAutofit/>
          </a:bodyPr>
          <a:lstStyle/>
          <a:p>
            <a:pPr marL="0" indent="0">
              <a:buNone/>
            </a:pPr>
            <a:r>
              <a:rPr lang="el-GR" sz="2000" u="sng" dirty="0"/>
              <a:t>Ξύλο ρίζας</a:t>
            </a:r>
            <a:r>
              <a:rPr lang="el-GR" sz="2000" dirty="0"/>
              <a:t>, από οξιά</a:t>
            </a:r>
            <a:r>
              <a:rPr lang="en-US" sz="2000" dirty="0"/>
              <a:t> (Fagus sylvatica)</a:t>
            </a:r>
            <a:r>
              <a:rPr lang="el-GR" sz="2000" dirty="0"/>
              <a:t>,</a:t>
            </a:r>
            <a:r>
              <a:rPr lang="en-US" sz="2000" dirty="0"/>
              <a:t> </a:t>
            </a:r>
            <a:r>
              <a:rPr lang="el-GR" sz="2000" dirty="0"/>
              <a:t>με </a:t>
            </a:r>
            <a:r>
              <a:rPr lang="el-GR" sz="2000" dirty="0">
                <a:solidFill>
                  <a:srgbClr val="0070C0"/>
                </a:solidFill>
              </a:rPr>
              <a:t>πολλά</a:t>
            </a:r>
            <a:r>
              <a:rPr lang="el-GR" sz="2000" dirty="0"/>
              <a:t> και </a:t>
            </a:r>
            <a:r>
              <a:rPr lang="el-GR" sz="2000" dirty="0">
                <a:solidFill>
                  <a:srgbClr val="FF0000"/>
                </a:solidFill>
              </a:rPr>
              <a:t>μεγάλα αγγεία</a:t>
            </a:r>
          </a:p>
          <a:p>
            <a:pPr marL="0" indent="0">
              <a:buNone/>
            </a:pPr>
            <a:r>
              <a:rPr lang="el-GR" sz="2000" dirty="0"/>
              <a:t> </a:t>
            </a:r>
          </a:p>
        </p:txBody>
      </p:sp>
      <p:sp>
        <p:nvSpPr>
          <p:cNvPr id="8" name="Θέση περιεχομένου 5"/>
          <p:cNvSpPr>
            <a:spLocks noGrp="1"/>
          </p:cNvSpPr>
          <p:nvPr>
            <p:ph sz="half" idx="2"/>
          </p:nvPr>
        </p:nvSpPr>
        <p:spPr>
          <a:xfrm>
            <a:off x="4644008" y="5877272"/>
            <a:ext cx="4608512" cy="734774"/>
          </a:xfrm>
        </p:spPr>
        <p:txBody>
          <a:bodyPr>
            <a:noAutofit/>
          </a:bodyPr>
          <a:lstStyle/>
          <a:p>
            <a:r>
              <a:rPr lang="el-GR" sz="2000" u="sng" dirty="0"/>
              <a:t>Ξύλο κλαδιού  </a:t>
            </a:r>
            <a:r>
              <a:rPr lang="el-GR" sz="2000" dirty="0"/>
              <a:t>οξιάς (</a:t>
            </a:r>
            <a:r>
              <a:rPr lang="el-GR" sz="2000" dirty="0" err="1"/>
              <a:t>Fagus</a:t>
            </a:r>
            <a:r>
              <a:rPr lang="el-GR" sz="2000" dirty="0"/>
              <a:t> </a:t>
            </a:r>
            <a:r>
              <a:rPr lang="el-GR" sz="2000" dirty="0" err="1"/>
              <a:t>sylvatica</a:t>
            </a:r>
            <a:r>
              <a:rPr lang="el-GR" sz="2000" dirty="0"/>
              <a:t>) με </a:t>
            </a:r>
            <a:r>
              <a:rPr lang="el-GR" sz="2000" dirty="0">
                <a:solidFill>
                  <a:srgbClr val="0070C0"/>
                </a:solidFill>
              </a:rPr>
              <a:t>πυκνό ιστό </a:t>
            </a:r>
            <a:r>
              <a:rPr lang="el-GR" sz="2000" dirty="0"/>
              <a:t>και </a:t>
            </a:r>
            <a:r>
              <a:rPr lang="el-GR" sz="2000" dirty="0">
                <a:solidFill>
                  <a:srgbClr val="FF0000"/>
                </a:solidFill>
              </a:rPr>
              <a:t>πολλά μικρά αγγεία</a:t>
            </a:r>
            <a:r>
              <a:rPr lang="el-GR" sz="2000" dirty="0"/>
              <a:t>.</a:t>
            </a:r>
          </a:p>
          <a:p>
            <a:pPr marL="0" indent="0">
              <a:buNone/>
            </a:pPr>
            <a:r>
              <a:rPr lang="el-GR" sz="2000" dirty="0"/>
              <a:t> </a:t>
            </a:r>
          </a:p>
        </p:txBody>
      </p:sp>
      <p:pic>
        <p:nvPicPr>
          <p:cNvPr id="6" name="Εικόνα 5"/>
          <p:cNvPicPr/>
          <p:nvPr/>
        </p:nvPicPr>
        <p:blipFill>
          <a:blip r:embed="rId2"/>
          <a:stretch>
            <a:fillRect/>
          </a:stretch>
        </p:blipFill>
        <p:spPr>
          <a:xfrm>
            <a:off x="395536" y="1052736"/>
            <a:ext cx="3816424" cy="4610075"/>
          </a:xfrm>
          <a:prstGeom prst="rect">
            <a:avLst/>
          </a:prstGeom>
        </p:spPr>
      </p:pic>
      <p:pic>
        <p:nvPicPr>
          <p:cNvPr id="7" name="Εικόνα 6"/>
          <p:cNvPicPr/>
          <p:nvPr/>
        </p:nvPicPr>
        <p:blipFill>
          <a:blip r:embed="rId3"/>
          <a:stretch>
            <a:fillRect/>
          </a:stretch>
        </p:blipFill>
        <p:spPr>
          <a:xfrm>
            <a:off x="5076056" y="1052736"/>
            <a:ext cx="3816424" cy="4521810"/>
          </a:xfrm>
          <a:prstGeom prst="rect">
            <a:avLst/>
          </a:prstGeom>
        </p:spPr>
      </p:pic>
    </p:spTree>
    <p:extLst>
      <p:ext uri="{BB962C8B-B14F-4D97-AF65-F5344CB8AC3E}">
        <p14:creationId xmlns:p14="http://schemas.microsoft.com/office/powerpoint/2010/main" val="191443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4"/>
          <p:cNvSpPr>
            <a:spLocks noGrp="1"/>
          </p:cNvSpPr>
          <p:nvPr>
            <p:ph type="title"/>
          </p:nvPr>
        </p:nvSpPr>
        <p:spPr>
          <a:xfrm>
            <a:off x="31320" y="0"/>
            <a:ext cx="9005176" cy="1143000"/>
          </a:xfrm>
        </p:spPr>
        <p:txBody>
          <a:bodyPr>
            <a:normAutofit/>
          </a:bodyPr>
          <a:lstStyle/>
          <a:p>
            <a:r>
              <a:rPr lang="el-GR" sz="2800" dirty="0"/>
              <a:t>Τροποποίηση ξύλου κορμού.</a:t>
            </a:r>
            <a:br>
              <a:rPr lang="el-GR" sz="2800" dirty="0"/>
            </a:br>
            <a:r>
              <a:rPr lang="el-GR" sz="2800" dirty="0"/>
              <a:t>Πλατύφυλλα: Ρίζα, κλαδιά και κορμός</a:t>
            </a:r>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1124744"/>
            <a:ext cx="3426749" cy="4741987"/>
          </a:xfrm>
          <a:prstGeom prst="rect">
            <a:avLst/>
          </a:prstGeom>
        </p:spPr>
      </p:pic>
      <p:pic>
        <p:nvPicPr>
          <p:cNvPr id="8" name="Θέση περιεχομένου 7"/>
          <p:cNvPicPr>
            <a:picLocks noGrp="1"/>
          </p:cNvPicPr>
          <p:nvPr>
            <p:ph sz="half" idx="2"/>
          </p:nvPr>
        </p:nvPicPr>
        <p:blipFill>
          <a:blip r:embed="rId3"/>
          <a:stretch>
            <a:fillRect/>
          </a:stretch>
        </p:blipFill>
        <p:spPr>
          <a:xfrm>
            <a:off x="4790775" y="1351309"/>
            <a:ext cx="3400544" cy="4525963"/>
          </a:xfrm>
          <a:prstGeom prst="rect">
            <a:avLst/>
          </a:prstGeom>
        </p:spPr>
      </p:pic>
      <p:sp>
        <p:nvSpPr>
          <p:cNvPr id="7" name="Θέση περιεχομένου 5"/>
          <p:cNvSpPr txBox="1">
            <a:spLocks/>
          </p:cNvSpPr>
          <p:nvPr/>
        </p:nvSpPr>
        <p:spPr>
          <a:xfrm>
            <a:off x="4370024" y="5827434"/>
            <a:ext cx="4796408" cy="7347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u="sng" dirty="0"/>
              <a:t>Εκτεθειμένη ρίζα </a:t>
            </a:r>
            <a:r>
              <a:rPr lang="el-GR" sz="2000" dirty="0" err="1"/>
              <a:t>πεύκης</a:t>
            </a:r>
            <a:r>
              <a:rPr lang="el-GR" sz="2000" dirty="0"/>
              <a:t> (</a:t>
            </a:r>
            <a:r>
              <a:rPr lang="el-GR" sz="2000" dirty="0" err="1"/>
              <a:t>Pinus</a:t>
            </a:r>
            <a:r>
              <a:rPr lang="el-GR" sz="2000" dirty="0"/>
              <a:t> </a:t>
            </a:r>
            <a:r>
              <a:rPr lang="el-GR" sz="2000" dirty="0" err="1"/>
              <a:t>mugo</a:t>
            </a:r>
            <a:r>
              <a:rPr lang="el-GR" sz="2000" dirty="0"/>
              <a:t>). Τα </a:t>
            </a:r>
            <a:r>
              <a:rPr lang="el-GR" sz="2000" dirty="0">
                <a:solidFill>
                  <a:srgbClr val="FF0000"/>
                </a:solidFill>
              </a:rPr>
              <a:t>μεγάλα</a:t>
            </a:r>
            <a:r>
              <a:rPr lang="el-GR" sz="2000" dirty="0"/>
              <a:t>, </a:t>
            </a:r>
            <a:r>
              <a:rPr lang="el-GR" sz="2000" dirty="0" err="1">
                <a:solidFill>
                  <a:srgbClr val="0070C0"/>
                </a:solidFill>
              </a:rPr>
              <a:t>λεπτότοιχα</a:t>
            </a:r>
            <a:r>
              <a:rPr lang="el-GR" sz="2000" dirty="0"/>
              <a:t> κύτταρα είναι χαρακτηριστικά της ριζικής δομής.</a:t>
            </a:r>
          </a:p>
        </p:txBody>
      </p:sp>
      <p:sp>
        <p:nvSpPr>
          <p:cNvPr id="9" name="Θέση περιεχομένου 5"/>
          <p:cNvSpPr txBox="1">
            <a:spLocks/>
          </p:cNvSpPr>
          <p:nvPr/>
        </p:nvSpPr>
        <p:spPr>
          <a:xfrm>
            <a:off x="174979" y="5805264"/>
            <a:ext cx="4796408" cy="7347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dirty="0"/>
              <a:t>Ξύλο </a:t>
            </a:r>
            <a:r>
              <a:rPr lang="el-GR" sz="2000" u="sng" dirty="0"/>
              <a:t>κορμού</a:t>
            </a:r>
            <a:r>
              <a:rPr lang="el-GR" sz="2000" dirty="0"/>
              <a:t>  οξιάς (</a:t>
            </a:r>
            <a:r>
              <a:rPr lang="el-GR" sz="2000" dirty="0" err="1"/>
              <a:t>Fagus</a:t>
            </a:r>
            <a:r>
              <a:rPr lang="el-GR" sz="2000" dirty="0"/>
              <a:t> </a:t>
            </a:r>
            <a:r>
              <a:rPr lang="el-GR" sz="2000" dirty="0" err="1"/>
              <a:t>sylvatica</a:t>
            </a:r>
            <a:r>
              <a:rPr lang="el-GR" sz="2000" dirty="0"/>
              <a:t>) </a:t>
            </a:r>
            <a:r>
              <a:rPr lang="el-GR" sz="2000" i="1" dirty="0"/>
              <a:t>με </a:t>
            </a:r>
            <a:r>
              <a:rPr lang="el-GR" sz="2000" i="1" dirty="0">
                <a:solidFill>
                  <a:srgbClr val="FF0000"/>
                </a:solidFill>
              </a:rPr>
              <a:t>πυκνό ιστό</a:t>
            </a:r>
            <a:r>
              <a:rPr lang="el-GR" sz="2000" i="1" dirty="0"/>
              <a:t>, </a:t>
            </a:r>
            <a:r>
              <a:rPr lang="el-GR" sz="2000" i="1" dirty="0" err="1">
                <a:solidFill>
                  <a:srgbClr val="0070C0"/>
                </a:solidFill>
              </a:rPr>
              <a:t>ημιδακτυλιόπορο</a:t>
            </a:r>
            <a:r>
              <a:rPr lang="el-GR" sz="2000" i="1" dirty="0"/>
              <a:t> και πολύ </a:t>
            </a:r>
            <a:r>
              <a:rPr lang="el-GR" sz="2000" dirty="0"/>
              <a:t>διακριτοί ετήσιοι δακτύλιοι.</a:t>
            </a:r>
          </a:p>
          <a:p>
            <a:pPr marL="0" indent="0">
              <a:buFont typeface="Arial" panose="020B0604020202020204" pitchFamily="34" charset="0"/>
              <a:buNone/>
            </a:pPr>
            <a:r>
              <a:rPr lang="el-GR" sz="2000" dirty="0"/>
              <a:t> </a:t>
            </a:r>
          </a:p>
        </p:txBody>
      </p:sp>
    </p:spTree>
    <p:extLst>
      <p:ext uri="{BB962C8B-B14F-4D97-AF65-F5344CB8AC3E}">
        <p14:creationId xmlns:p14="http://schemas.microsoft.com/office/powerpoint/2010/main" val="565661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Από τη δομή ρίζας στη δομή κορμού</a:t>
            </a:r>
            <a:br>
              <a:rPr lang="el-GR" dirty="0"/>
            </a:br>
            <a:endParaRPr lang="el-GR" dirty="0"/>
          </a:p>
        </p:txBody>
      </p:sp>
      <p:pic>
        <p:nvPicPr>
          <p:cNvPr id="5" name="Θέση περιεχομένου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323528" y="1124744"/>
            <a:ext cx="3677260" cy="5001419"/>
          </a:xfrm>
          <a:prstGeom prst="rect">
            <a:avLst/>
          </a:prstGeom>
        </p:spPr>
      </p:pic>
      <p:sp>
        <p:nvSpPr>
          <p:cNvPr id="4" name="Θέση περιεχομένου 3"/>
          <p:cNvSpPr>
            <a:spLocks noGrp="1"/>
          </p:cNvSpPr>
          <p:nvPr>
            <p:ph sz="half" idx="2"/>
          </p:nvPr>
        </p:nvSpPr>
        <p:spPr/>
        <p:txBody>
          <a:bodyPr>
            <a:normAutofit/>
          </a:bodyPr>
          <a:lstStyle/>
          <a:p>
            <a:r>
              <a:rPr lang="el-GR" dirty="0"/>
              <a:t>Εκτεθειμένες ρίζες οξιάς</a:t>
            </a:r>
            <a:r>
              <a:rPr lang="en-US" dirty="0"/>
              <a:t> (Fagus sylvatica). </a:t>
            </a:r>
            <a:r>
              <a:rPr lang="el-GR" dirty="0"/>
              <a:t>Εξωτερικά, μοιάζουν με ρίζες, αλλά το ξύλο που παράγεται στο μέρος της ρίζας –εκτεθειμένες ρίζες- είναι διαφορετικό από εκείνο που σχηματίστηκε όταν οι ρίζες δεν ήταν εκτεθειμένες. Δάσος οξιάς, Ζυρίχη, Ελβετία</a:t>
            </a:r>
          </a:p>
          <a:p>
            <a:endParaRPr lang="el-GR" dirty="0"/>
          </a:p>
        </p:txBody>
      </p:sp>
    </p:spTree>
    <p:extLst>
      <p:ext uri="{BB962C8B-B14F-4D97-AF65-F5344CB8AC3E}">
        <p14:creationId xmlns:p14="http://schemas.microsoft.com/office/powerpoint/2010/main" val="25962078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χιστόλιθος">
  <a:themeElements>
    <a:clrScheme name="Σχιστόλιθος">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Σχιστόλιθος">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Σχιστόλιθος">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TM04033929[[fn=Σχιστόλιθος]]</Template>
  <TotalTime>372</TotalTime>
  <Words>2299</Words>
  <Application>Microsoft Office PowerPoint</Application>
  <PresentationFormat>Προβολή στην οθόνη (4:3)</PresentationFormat>
  <Paragraphs>167</Paragraphs>
  <Slides>49</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49</vt:i4>
      </vt:variant>
    </vt:vector>
  </HeadingPairs>
  <TitlesOfParts>
    <vt:vector size="53" baseType="lpstr">
      <vt:lpstr>Arial</vt:lpstr>
      <vt:lpstr>Calisto MT</vt:lpstr>
      <vt:lpstr>Wingdings 2</vt:lpstr>
      <vt:lpstr>Σχιστόλιθος</vt:lpstr>
      <vt:lpstr>Τροποποιήσεις στην ανατομία  του  ξύλου  Κωνοφόρα: Ρίζα, κλαδιά, κορμός </vt:lpstr>
      <vt:lpstr>Τροποποίηση ανατομίας ξύλου  Κωνοφόρα: Ρίζα, κλαδιά, κορμός </vt:lpstr>
      <vt:lpstr>Τροποποίηση ανατομίας ξύλου  Κωνοφόρα: Ρίζα, κλαδιά, κορμός </vt:lpstr>
      <vt:lpstr>Τροποποίησης ανατομίας ξύλου  Κωνοφόρα: Ρίζα, κλαδιά, κορμός</vt:lpstr>
      <vt:lpstr>Τροποποίηση ανατομίας ξύλου  Πλατύφυλλα: Ρίζα, κλαδιά, κορμός</vt:lpstr>
      <vt:lpstr>Τροποποίησης ανατομίας ξύλου  Πλατύφυλλα: Ρίζα, κλαδιά, κορμός</vt:lpstr>
      <vt:lpstr>Τροποποίηση ξύλου κορμού Πλατύφυλλα: Ρίζα, κλαδιά και κορμός</vt:lpstr>
      <vt:lpstr>Τροποποίηση ξύλου κορμού. Πλατύφυλλα: Ρίζα, κλαδιά και κορμός</vt:lpstr>
      <vt:lpstr>Από τη δομή ρίζας στη δομή κορμού </vt:lpstr>
      <vt:lpstr>Από τη δομή ρίζας στη δομή κορμού </vt:lpstr>
      <vt:lpstr>Από τη δομή ρίζας στη δομή κορμού </vt:lpstr>
      <vt:lpstr>Από τη δομή ρίζας στη δομή κορμού </vt:lpstr>
      <vt:lpstr>Δομικές τροποποιήσεις ξύλου που προκαλούνται από ακραία γεγονότα </vt:lpstr>
      <vt:lpstr>Έλλειψη φωτισμού</vt:lpstr>
      <vt:lpstr>Έλλειψη φωτισμού </vt:lpstr>
      <vt:lpstr>Έλλειψη φωτισμού </vt:lpstr>
      <vt:lpstr>Έλλειψη φωτισμού</vt:lpstr>
      <vt:lpstr>Έλλειψη φωτισμού</vt:lpstr>
      <vt:lpstr>Έλλειψη φωτισμού</vt:lpstr>
      <vt:lpstr>Έλλειψη φωτισμού</vt:lpstr>
      <vt:lpstr>Έλλειψη φωτισμού</vt:lpstr>
      <vt:lpstr>Έλλειψη φωτισμού</vt:lpstr>
      <vt:lpstr>Έλλειψη φωτισμού</vt:lpstr>
      <vt:lpstr>Έλλειψη φωτισμού</vt:lpstr>
      <vt:lpstr>Έλλειψη φωτισμού</vt:lpstr>
      <vt:lpstr>Έλλειψη φωτισμού</vt:lpstr>
      <vt:lpstr>Έλλειψη φωτισμού</vt:lpstr>
      <vt:lpstr>Παγετός </vt:lpstr>
      <vt:lpstr>Παγετός </vt:lpstr>
      <vt:lpstr>Παγετός </vt:lpstr>
      <vt:lpstr>Παγετός </vt:lpstr>
      <vt:lpstr>Παγετός</vt:lpstr>
      <vt:lpstr>Παγετός </vt:lpstr>
      <vt:lpstr>Παγετός </vt:lpstr>
      <vt:lpstr>Παγετός </vt:lpstr>
      <vt:lpstr>Παγετός </vt:lpstr>
      <vt:lpstr>Παγετός </vt:lpstr>
      <vt:lpstr>Παγετός </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lpstr>Ξηρασία και αποστράγγιση εδάφους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Τροποποίησης ανατομίας ξύλου  Κωνοφόρα: Ρίζα, κλαδιά, κορμός</dc:title>
  <dc:creator>Vasiliki</dc:creator>
  <cp:lastModifiedBy>Βασιλική Δήμου</cp:lastModifiedBy>
  <cp:revision>26</cp:revision>
  <dcterms:created xsi:type="dcterms:W3CDTF">2018-02-22T10:53:53Z</dcterms:created>
  <dcterms:modified xsi:type="dcterms:W3CDTF">2024-11-08T10:56:33Z</dcterms:modified>
</cp:coreProperties>
</file>