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9"/>
  </p:notesMasterIdLst>
  <p:sldIdLst>
    <p:sldId id="324" r:id="rId2"/>
    <p:sldId id="308" r:id="rId3"/>
    <p:sldId id="257" r:id="rId4"/>
    <p:sldId id="258" r:id="rId5"/>
    <p:sldId id="259" r:id="rId6"/>
    <p:sldId id="260" r:id="rId7"/>
    <p:sldId id="299" r:id="rId8"/>
    <p:sldId id="300" r:id="rId9"/>
    <p:sldId id="307" r:id="rId10"/>
    <p:sldId id="262" r:id="rId11"/>
    <p:sldId id="303" r:id="rId12"/>
    <p:sldId id="267" r:id="rId13"/>
    <p:sldId id="263" r:id="rId14"/>
    <p:sldId id="265" r:id="rId15"/>
    <p:sldId id="266" r:id="rId16"/>
    <p:sldId id="332" r:id="rId17"/>
    <p:sldId id="268" r:id="rId18"/>
    <p:sldId id="306" r:id="rId19"/>
    <p:sldId id="301" r:id="rId20"/>
    <p:sldId id="269" r:id="rId21"/>
    <p:sldId id="270" r:id="rId22"/>
    <p:sldId id="329" r:id="rId23"/>
    <p:sldId id="271" r:id="rId24"/>
    <p:sldId id="304" r:id="rId25"/>
    <p:sldId id="272" r:id="rId26"/>
    <p:sldId id="352" r:id="rId27"/>
    <p:sldId id="353" r:id="rId28"/>
    <p:sldId id="287" r:id="rId29"/>
    <p:sldId id="273" r:id="rId30"/>
    <p:sldId id="274" r:id="rId31"/>
    <p:sldId id="309" r:id="rId32"/>
    <p:sldId id="333" r:id="rId33"/>
    <p:sldId id="342" r:id="rId34"/>
    <p:sldId id="343" r:id="rId35"/>
    <p:sldId id="334" r:id="rId36"/>
    <p:sldId id="336" r:id="rId37"/>
    <p:sldId id="345" r:id="rId38"/>
    <p:sldId id="337" r:id="rId39"/>
    <p:sldId id="346" r:id="rId40"/>
    <p:sldId id="338" r:id="rId41"/>
    <p:sldId id="347" r:id="rId42"/>
    <p:sldId id="339" r:id="rId43"/>
    <p:sldId id="340" r:id="rId44"/>
    <p:sldId id="341" r:id="rId45"/>
    <p:sldId id="302" r:id="rId46"/>
    <p:sldId id="283" r:id="rId47"/>
    <p:sldId id="305" r:id="rId48"/>
    <p:sldId id="311" r:id="rId49"/>
    <p:sldId id="349" r:id="rId50"/>
    <p:sldId id="348" r:id="rId51"/>
    <p:sldId id="313" r:id="rId52"/>
    <p:sldId id="314" r:id="rId53"/>
    <p:sldId id="350" r:id="rId54"/>
    <p:sldId id="315" r:id="rId55"/>
    <p:sldId id="316" r:id="rId56"/>
    <p:sldId id="317" r:id="rId57"/>
    <p:sldId id="318" r:id="rId58"/>
    <p:sldId id="319" r:id="rId59"/>
    <p:sldId id="320" r:id="rId60"/>
    <p:sldId id="326" r:id="rId61"/>
    <p:sldId id="385" r:id="rId62"/>
    <p:sldId id="387" r:id="rId63"/>
    <p:sldId id="386" r:id="rId64"/>
    <p:sldId id="388" r:id="rId65"/>
    <p:sldId id="389" r:id="rId66"/>
    <p:sldId id="390" r:id="rId67"/>
    <p:sldId id="392" r:id="rId68"/>
    <p:sldId id="391" r:id="rId69"/>
    <p:sldId id="400" r:id="rId70"/>
    <p:sldId id="401" r:id="rId71"/>
    <p:sldId id="402" r:id="rId72"/>
    <p:sldId id="393" r:id="rId73"/>
    <p:sldId id="396" r:id="rId74"/>
    <p:sldId id="397" r:id="rId75"/>
    <p:sldId id="398" r:id="rId76"/>
    <p:sldId id="399" r:id="rId77"/>
    <p:sldId id="394" r:id="rId78"/>
    <p:sldId id="395" r:id="rId79"/>
    <p:sldId id="403" r:id="rId80"/>
    <p:sldId id="404" r:id="rId81"/>
    <p:sldId id="405" r:id="rId82"/>
    <p:sldId id="406" r:id="rId83"/>
    <p:sldId id="407" r:id="rId84"/>
    <p:sldId id="408" r:id="rId85"/>
    <p:sldId id="410" r:id="rId86"/>
    <p:sldId id="437" r:id="rId87"/>
    <p:sldId id="438" r:id="rId88"/>
    <p:sldId id="439" r:id="rId89"/>
    <p:sldId id="435" r:id="rId90"/>
    <p:sldId id="411" r:id="rId91"/>
    <p:sldId id="409" r:id="rId92"/>
    <p:sldId id="413" r:id="rId93"/>
    <p:sldId id="412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4" r:id="rId104"/>
    <p:sldId id="423" r:id="rId105"/>
    <p:sldId id="425" r:id="rId106"/>
    <p:sldId id="426" r:id="rId107"/>
    <p:sldId id="427" r:id="rId108"/>
    <p:sldId id="431" r:id="rId109"/>
    <p:sldId id="430" r:id="rId110"/>
    <p:sldId id="429" r:id="rId111"/>
    <p:sldId id="428" r:id="rId112"/>
    <p:sldId id="432" r:id="rId113"/>
    <p:sldId id="327" r:id="rId114"/>
    <p:sldId id="363" r:id="rId115"/>
    <p:sldId id="359" r:id="rId116"/>
    <p:sldId id="358" r:id="rId117"/>
    <p:sldId id="354" r:id="rId118"/>
    <p:sldId id="362" r:id="rId119"/>
    <p:sldId id="361" r:id="rId120"/>
    <p:sldId id="364" r:id="rId121"/>
    <p:sldId id="360" r:id="rId122"/>
    <p:sldId id="355" r:id="rId123"/>
    <p:sldId id="328" r:id="rId124"/>
    <p:sldId id="366" r:id="rId125"/>
    <p:sldId id="365" r:id="rId126"/>
    <p:sldId id="380" r:id="rId127"/>
    <p:sldId id="381" r:id="rId128"/>
    <p:sldId id="382" r:id="rId129"/>
    <p:sldId id="371" r:id="rId130"/>
    <p:sldId id="357" r:id="rId131"/>
    <p:sldId id="356" r:id="rId132"/>
    <p:sldId id="367" r:id="rId133"/>
    <p:sldId id="368" r:id="rId134"/>
    <p:sldId id="370" r:id="rId135"/>
    <p:sldId id="369" r:id="rId136"/>
    <p:sldId id="373" r:id="rId137"/>
    <p:sldId id="376" r:id="rId138"/>
    <p:sldId id="372" r:id="rId139"/>
    <p:sldId id="377" r:id="rId140"/>
    <p:sldId id="374" r:id="rId141"/>
    <p:sldId id="378" r:id="rId142"/>
    <p:sldId id="379" r:id="rId143"/>
    <p:sldId id="375" r:id="rId144"/>
    <p:sldId id="383" r:id="rId145"/>
    <p:sldId id="384" r:id="rId146"/>
    <p:sldId id="321" r:id="rId147"/>
    <p:sldId id="322" r:id="rId1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D39"/>
    <a:srgbClr val="660066"/>
    <a:srgbClr val="FF3300"/>
    <a:srgbClr val="00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613" autoAdjust="0"/>
  </p:normalViewPr>
  <p:slideViewPr>
    <p:cSldViewPr>
      <p:cViewPr>
        <p:scale>
          <a:sx n="75" d="100"/>
          <a:sy n="75" d="100"/>
        </p:scale>
        <p:origin x="-1656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97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17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D1B96D-218C-4F11-9261-7922CF0120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600">
                <a:solidFill>
                  <a:srgbClr val="FF3399"/>
                </a:solidFill>
                <a:latin typeface="Impact" pitchFamily="34" charset="0"/>
              </a:defRPr>
            </a:lvl1pPr>
          </a:lstStyle>
          <a:p>
            <a:r>
              <a:rPr lang="en-US"/>
              <a:t>Centre for Electronics Design and Technology</a:t>
            </a:r>
            <a:endParaRPr lang="en-US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CF02F8-1A1C-4134-97AE-4DA8D1767A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82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172200"/>
            <a:ext cx="1371600" cy="5619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0437E-4F95-4936-BB02-3D6EAFE416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9FCF1-82A1-4234-BFA4-61075499B9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D12F7F-FE4E-4F51-9B39-83A20AD4B6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C46187-8F6E-4C3D-8B79-96FD431B6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82D90-D230-42FE-AAAB-1B76292406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809AAE-4CAA-4268-A298-1CBB2DBD78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C47F25-3349-4FBF-BF34-AA2EAB1FED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40360-7C4A-4A37-8919-951302A5E0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B4E6F-AA00-401E-B110-07A50B7471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199B9A-C425-4D3C-83F8-6B4225E8AC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52F3F0-ECBC-48AB-A597-BCF63DC3D7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5C988-16A5-4D83-927D-E53918DAFD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6D94E4FD-D23B-4C8F-BB7C-2365976208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72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3048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600">
                <a:solidFill>
                  <a:srgbClr val="FF3399"/>
                </a:solidFill>
                <a:latin typeface="Impact" pitchFamily="34" charset="0"/>
              </a:rPr>
              <a:t>Centre for Electronics Design and Technology</a:t>
            </a:r>
            <a:endParaRPr lang="en-US" altLang="en-US" sz="1600">
              <a:solidFill>
                <a:srgbClr val="FF3399"/>
              </a:solidFill>
              <a:latin typeface="Impact" pitchFamily="34" charset="0"/>
            </a:endParaRPr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6248400"/>
            <a:ext cx="1371600" cy="5619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8.png"/><Relationship Id="rId4" Type="http://schemas.openxmlformats.org/officeDocument/2006/relationships/oleObject" Target="../embeddings/oleObject7.bin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6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Centre for Electronics Design and Technology</a:t>
            </a:r>
            <a:endParaRPr lang="en-US" alt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>
                <a:solidFill>
                  <a:srgbClr val="660066"/>
                </a:solidFill>
              </a:rPr>
              <a:t>Multilevel inverter topologies with reduced power circuit complexity for medium voltage high power induction motor drives by cascading conventional two-level and three-level inverters 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2971800" cy="533400"/>
          </a:xfrm>
          <a:noFill/>
          <a:ln/>
        </p:spPr>
        <p:txBody>
          <a:bodyPr/>
          <a:lstStyle/>
          <a:p>
            <a:r>
              <a:rPr lang="en-US"/>
              <a:t>Sheron Figarado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Common mode voltage- Definition </a:t>
            </a:r>
            <a:br>
              <a:rPr lang="en-US" sz="3800"/>
            </a:br>
            <a:endParaRPr lang="en-US" sz="38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66800"/>
            <a:ext cx="6934200" cy="685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600"/>
              <a:t>Common mode voltage is defined as 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306513" y="1804988"/>
          <a:ext cx="5159375" cy="947737"/>
        </p:xfrm>
        <a:graphic>
          <a:graphicData uri="http://schemas.openxmlformats.org/presentationml/2006/ole">
            <p:oleObj spid="_x0000_s68612" name="Equation" r:id="rId3" imgW="3111480" imgH="571320" progId="Equation.DSMT4">
              <p:embed/>
            </p:oleObj>
          </a:graphicData>
        </a:graphic>
      </p:graphicFrame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762000" y="3124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600">
                <a:latin typeface="Book Antiqua" pitchFamily="18" charset="0"/>
              </a:rPr>
              <a:t>For an open end winding Common mode voltage is defined as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600">
              <a:latin typeface="Book Antiqua" pitchFamily="18" charset="0"/>
            </a:endParaRPr>
          </a:p>
        </p:txBody>
      </p:sp>
      <p:graphicFrame>
        <p:nvGraphicFramePr>
          <p:cNvPr id="68626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1193800" y="4235450"/>
          <a:ext cx="6299200" cy="1042988"/>
        </p:xfrm>
        <a:graphic>
          <a:graphicData uri="http://schemas.openxmlformats.org/presentationml/2006/ole">
            <p:oleObj spid="_x0000_s68626" name="Equation" r:id="rId4" imgW="398772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Capacitor voltage balancing during four-level operation</a:t>
            </a:r>
          </a:p>
        </p:txBody>
      </p:sp>
      <p:pic>
        <p:nvPicPr>
          <p:cNvPr id="323589" name="Picture 5" descr="4_ba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3400" y="1865313"/>
            <a:ext cx="38100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90" name="Picture 6" descr="4_unbal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76800" y="1952625"/>
            <a:ext cx="3810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749300" y="4648200"/>
            <a:ext cx="321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(X axis- 0.2 s/div, Y axis- 5V/div)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1244600" y="1417638"/>
            <a:ext cx="1839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Normal operation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5181600" y="137160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When the controller is disabled momentarily and enabled again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5105400" y="4586288"/>
            <a:ext cx="337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(X axis- 0.1 s/div, Y axis- 20V/div)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88987"/>
          </a:xfrm>
        </p:spPr>
        <p:txBody>
          <a:bodyPr/>
          <a:lstStyle/>
          <a:p>
            <a:r>
              <a:rPr lang="en-US" sz="2800"/>
              <a:t>Capacitor voltage balancing during overmodulation</a:t>
            </a:r>
          </a:p>
        </p:txBody>
      </p:sp>
      <p:pic>
        <p:nvPicPr>
          <p:cNvPr id="324613" name="Picture 5" descr="ovm_ba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57200" y="2073275"/>
            <a:ext cx="35814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14" name="Picture 6" descr="ovm_unbal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648200" y="2209800"/>
            <a:ext cx="37052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685800" y="4692650"/>
            <a:ext cx="326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 (X axis- 0.1 s/div, Y axis- 5V/div)</a:t>
            </a: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1244600" y="1614488"/>
            <a:ext cx="1839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Normal operation</a:t>
            </a:r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5181600" y="156845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When the controller is disabled momentarily and enabled again</a:t>
            </a:r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5105400" y="4754563"/>
            <a:ext cx="337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(X axis- 0.1 s/div, Y axis- 20V/div)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88987"/>
          </a:xfrm>
        </p:spPr>
        <p:txBody>
          <a:bodyPr/>
          <a:lstStyle/>
          <a:p>
            <a:r>
              <a:rPr lang="en-US" sz="2800"/>
              <a:t>Capacitor voltage balancing during 18-step mode of operation</a:t>
            </a:r>
          </a:p>
        </p:txBody>
      </p:sp>
      <p:pic>
        <p:nvPicPr>
          <p:cNvPr id="325637" name="Picture 5" descr="18_ba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85800" y="2071688"/>
            <a:ext cx="35814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38" name="Picture 6" descr="18_unbal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648200" y="2133600"/>
            <a:ext cx="3657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685800" y="4692650"/>
            <a:ext cx="321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(X axis- 0.2 s/div, Y axis- 5V/div)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1244600" y="1614488"/>
            <a:ext cx="1839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Normal operation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5181600" y="1568450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When the controller is disabled momentarily and enabled again</a:t>
            </a:r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4953000" y="4648200"/>
            <a:ext cx="337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(X axis- 0.1 s/div, Y axis- 20V/div)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6705600" cy="762000"/>
          </a:xfrm>
        </p:spPr>
        <p:txBody>
          <a:bodyPr/>
          <a:lstStyle/>
          <a:p>
            <a:pPr algn="ctr"/>
            <a:r>
              <a:rPr lang="en-US"/>
              <a:t>Experimental results</a:t>
            </a:r>
          </a:p>
        </p:txBody>
      </p:sp>
      <p:pic>
        <p:nvPicPr>
          <p:cNvPr id="327683" name="Picture 3" descr="hand_u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6938" y="6248400"/>
            <a:ext cx="398462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Two-level operation</a:t>
            </a:r>
          </a:p>
        </p:txBody>
      </p:sp>
      <p:pic>
        <p:nvPicPr>
          <p:cNvPr id="326660" name="Picture 4" descr="2_cntlr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743200" y="7620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1" name="Picture 5" descr="10Hz_phas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819400" y="35052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1905000" y="5699125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 25ms/div, Y- axis- trace 1- 50V/div, trace 2- 10V/div, trace 3- 10V/div, trace 4- 500mA/div)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2209800" y="402272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1905000" y="455612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2362200" y="5110163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Ia</a:t>
            </a:r>
            <a:endParaRPr lang="en-US" baseline="-25000">
              <a:latin typeface="Book Antiqua" pitchFamily="18" charset="0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2133600" y="204152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2133600" y="14462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2133600" y="9890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1066800" y="25908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Controller state</a:t>
            </a:r>
            <a:endParaRPr lang="en-US" sz="1600" baseline="-25000">
              <a:latin typeface="Book Antiqua" pitchFamily="18" charset="0"/>
            </a:endParaRP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1676400" y="2971800"/>
            <a:ext cx="487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 25ms/div, Y- axis- trace 1- 50V/div, trace 2- 50V/div, trace 3 - 50V/div, trace 4- 1V/div)</a:t>
            </a:r>
            <a:endParaRPr lang="en-US" sz="15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Three-level operation</a:t>
            </a:r>
          </a:p>
        </p:txBody>
      </p:sp>
      <p:pic>
        <p:nvPicPr>
          <p:cNvPr id="328709" name="Picture 5" descr="3_cntlr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90800" y="742950"/>
            <a:ext cx="3048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0" name="Picture 6" descr="20Hz_phas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14600" y="3505200"/>
            <a:ext cx="31242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1828800" y="56388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–10ms/div, Y- axis- trace 1- 50V/div, trace 2- 10V/div, trace 3- 10V/div, trace 4- 500mA/div)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17526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1524000" y="4495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1905000" y="50498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Ia</a:t>
            </a:r>
            <a:endParaRPr lang="en-US" baseline="-25000">
              <a:latin typeface="Book Antiqua" pitchFamily="18" charset="0"/>
            </a:endParaRP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1981200" y="198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28718" name="Text Box 14"/>
          <p:cNvSpPr txBox="1">
            <a:spLocks noChangeArrowheads="1"/>
          </p:cNvSpPr>
          <p:nvPr/>
        </p:nvSpPr>
        <p:spPr bwMode="auto">
          <a:xfrm>
            <a:off x="1981200" y="13858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1981200" y="9286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838200" y="25590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Controller state</a:t>
            </a:r>
            <a:endParaRPr lang="en-US" sz="1600" baseline="-25000">
              <a:latin typeface="Book Antiqua" pitchFamily="18" charset="0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2955925"/>
            <a:ext cx="487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 (Y axis -Trace 1- 50V/div, Trace 2 - 50V/div, trace 3-100V/div, trace 4- 1V/div, X axis - 10ms/div)</a:t>
            </a:r>
            <a:endParaRPr lang="en-US" sz="15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Four-level operation</a:t>
            </a:r>
          </a:p>
        </p:txBody>
      </p:sp>
      <p:pic>
        <p:nvPicPr>
          <p:cNvPr id="329734" name="Picture 6" descr="4_cntlr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895600" y="76200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5" name="Picture 7" descr="40Hz_phas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819400" y="3429000"/>
            <a:ext cx="304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2057400" y="56388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–10ms/div, Y- axis- trace 1- 100V/div, trace 2- 10V/div, trace 3- 10V/div, trace 4- 500mA/div)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21336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905000" y="4495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2286000" y="50498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Ia</a:t>
            </a:r>
            <a:endParaRPr lang="en-US" baseline="-25000">
              <a:latin typeface="Book Antiqua" pitchFamily="18" charset="0"/>
            </a:endParaRP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2362200" y="1905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2362200" y="1295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2362200" y="914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1981200" y="2819400"/>
            <a:ext cx="487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–5ms/div, Y- axis- trace 1- 50V/div, trace 2- 50V/div, trace 3- 100V/div, trace 4- 1V/div)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219200" y="24828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Controller state</a:t>
            </a:r>
            <a:endParaRPr lang="en-US" sz="1600" baseline="-25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18 step operation</a:t>
            </a:r>
          </a:p>
        </p:txBody>
      </p:sp>
      <p:pic>
        <p:nvPicPr>
          <p:cNvPr id="330758" name="Picture 6" descr="18_cntlr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908300" y="7620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9" name="Picture 7" descr="18step_phase_f22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819400" y="3408363"/>
            <a:ext cx="32004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2057400" y="56388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–10ms/div, Y- axis- trace 1- 100V/div, trace 2- 10V/div, trace 3- 10V/div, trace 4- 500mA/div)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21336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1905000" y="4495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2286000" y="50498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Ia</a:t>
            </a:r>
            <a:endParaRPr lang="en-US" baseline="-25000">
              <a:latin typeface="Book Antiqua" pitchFamily="18" charset="0"/>
            </a:endParaRPr>
          </a:p>
        </p:txBody>
      </p:sp>
      <p:sp>
        <p:nvSpPr>
          <p:cNvPr id="330766" name="Text Box 14"/>
          <p:cNvSpPr txBox="1">
            <a:spLocks noChangeArrowheads="1"/>
          </p:cNvSpPr>
          <p:nvPr/>
        </p:nvSpPr>
        <p:spPr bwMode="auto">
          <a:xfrm>
            <a:off x="2362200" y="1905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2362200" y="1295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2362200" y="914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1219200" y="24828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Controller state</a:t>
            </a:r>
            <a:endParaRPr lang="en-US" sz="1600" baseline="-25000">
              <a:latin typeface="Book Antiqua" pitchFamily="18" charset="0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1981200" y="2819400"/>
            <a:ext cx="487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500">
                <a:latin typeface="Book Antiqua" pitchFamily="18" charset="0"/>
              </a:rPr>
              <a:t>(X- axis –5ms/div, Y- axis- trace 1- 50V/div, trace 2- 50V/div, trace 3- 50V/div, trace 4- 1V/div)</a:t>
            </a:r>
            <a:endParaRPr lang="en-US" sz="15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400"/>
              <a:t>Corrective action of the controller when the control is disabled and enabled again-Three-level operation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447800" y="26193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600200" y="37623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828800" y="44958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Book Antiqua" pitchFamily="18" charset="0"/>
              </a:rPr>
              <a:t>(X- axis –250ms/div, Y- axis- trace 1- 20V/div, trace 2- 20V/div, trace 3-- 500mA/div)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335879" name="Picture 7" descr="20HzCap_vol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362200" y="1579563"/>
            <a:ext cx="40386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400"/>
              <a:t>Corrective action of the controller when the control is disabled and enabled again-Four-level operation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447800" y="26193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1600200" y="37623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Book Antiqua" pitchFamily="18" charset="0"/>
              </a:rPr>
              <a:t>(X- axis –250ms/div, Y- axis- trace 1- 20V/div, trace 2- 20V/div, trace 3— 500mA/div)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334855" name="Picture 7" descr="40HzCap_vol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362200" y="1630363"/>
            <a:ext cx="38100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common mode voltage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038600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US" sz="2000"/>
              <a:t>PWM inverters generate high frequency and high amplitude common mode voltages, which induces ‘shaft voltages’ on the rotor side.</a:t>
            </a:r>
          </a:p>
          <a:p>
            <a:pPr lvl="1" algn="just">
              <a:lnSpc>
                <a:spcPct val="90000"/>
              </a:lnSpc>
            </a:pPr>
            <a:r>
              <a:rPr lang="en-US" sz="2000"/>
              <a:t>When the induced shaft voltage exceeds the breakdown voltage of the lubricant in the bearings, result in large bearing currents</a:t>
            </a:r>
          </a:p>
          <a:p>
            <a:pPr lvl="1" algn="just">
              <a:lnSpc>
                <a:spcPct val="90000"/>
              </a:lnSpc>
            </a:pPr>
            <a:r>
              <a:rPr lang="en-US" sz="2000"/>
              <a:t>This causes premature  failure of the motor bearings  and also poses  EMI issues.</a:t>
            </a:r>
          </a:p>
          <a:p>
            <a:pPr lvl="1" algn="just">
              <a:lnSpc>
                <a:spcPct val="90000"/>
              </a:lnSpc>
            </a:pPr>
            <a:r>
              <a:rPr lang="en-US" sz="2000"/>
              <a:t>In open end winding configuration, isolated DC links are needed to avoid heavy currents due to  the common mode voltages in the phase windings.</a:t>
            </a:r>
          </a:p>
          <a:p>
            <a:pPr lvl="1" algn="just">
              <a:lnSpc>
                <a:spcPct val="90000"/>
              </a:lnSpc>
            </a:pPr>
            <a:r>
              <a:rPr lang="en-US" sz="2000"/>
              <a:t>The best solution for all these is to eliminate the CMV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400"/>
              <a:t>Corrective action of the controller when the control is disabled and enabled again-18 step operation</a:t>
            </a:r>
          </a:p>
        </p:txBody>
      </p:sp>
      <p:pic>
        <p:nvPicPr>
          <p:cNvPr id="333829" name="Picture 5" descr="18step_Cap_volt_f2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362200" y="1476375"/>
            <a:ext cx="3886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1447800" y="26193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,V</a:t>
            </a:r>
            <a:r>
              <a:rPr lang="en-US" baseline="-25000">
                <a:latin typeface="Book Antiqua" pitchFamily="18" charset="0"/>
              </a:rPr>
              <a:t>C1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1600200" y="37623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828800" y="4600575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Book Antiqua" pitchFamily="18" charset="0"/>
              </a:rPr>
              <a:t>(X- axis –250ms/div, Y- axis- trace 1- 20V/div, trace 2- 20V/div, trace 3—500mA/div)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Acceleration from three-level operation to four-level operation</a:t>
            </a:r>
            <a:r>
              <a:rPr lang="en-US" sz="3800"/>
              <a:t> </a:t>
            </a:r>
          </a:p>
        </p:txBody>
      </p:sp>
      <p:pic>
        <p:nvPicPr>
          <p:cNvPr id="331780" name="Picture 4" descr="5006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752600" y="1600200"/>
            <a:ext cx="4343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1828800" y="4648200"/>
            <a:ext cx="4495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phase current (X axis- 100ms/div, Y axis- trace 1- 50V/div, trace 2- 1A/div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Salient features of the drive schemes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 four-level CMV eliminated drive scheme using 6 two-level inverters is proposed. The scheme needs 36 switches.</a:t>
            </a:r>
          </a:p>
          <a:p>
            <a:pPr>
              <a:lnSpc>
                <a:spcPct val="90000"/>
              </a:lnSpc>
            </a:pPr>
            <a:r>
              <a:rPr lang="en-US" sz="2000"/>
              <a:t>CMV is eliminated in the entire modulation range upto 6 step mode.</a:t>
            </a:r>
          </a:p>
          <a:p>
            <a:pPr>
              <a:lnSpc>
                <a:spcPct val="90000"/>
              </a:lnSpc>
            </a:pPr>
            <a:r>
              <a:rPr lang="en-US" sz="2000"/>
              <a:t>The capacitor balancing is not possible since all the locations do not have redundant switching states with opposite/no effect on the capacitor voltages.</a:t>
            </a:r>
          </a:p>
          <a:p>
            <a:pPr>
              <a:lnSpc>
                <a:spcPct val="90000"/>
              </a:lnSpc>
            </a:pPr>
            <a:r>
              <a:rPr lang="en-US" sz="2000"/>
              <a:t>A closed loop capacitor voltage balancing scheme is implemented. This achieves the capacitor balancing and thus needs only two-isolated DC- sources.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Centre for Electronics Design and Technology</a:t>
            </a:r>
            <a:endParaRPr lang="en-US" alt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/>
              <a:t>A Reduced Five-level inverter scheme for an open- end winding Induction machine</a:t>
            </a:r>
            <a:br>
              <a:rPr lang="en-US" sz="3600" b="1"/>
            </a:b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257800" cy="636587"/>
          </a:xfrm>
        </p:spPr>
        <p:txBody>
          <a:bodyPr/>
          <a:lstStyle/>
          <a:p>
            <a:r>
              <a:rPr lang="en-US" sz="3200"/>
              <a:t>A five-level inverter circuit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8686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One 3-level NPC inverter from one side and a 2-level inverter from the other side.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devices of the two-level inverter has to withstand the whole DC-link voltage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Two isolated supplies are used.</a:t>
            </a:r>
          </a:p>
        </p:txBody>
      </p:sp>
      <p:pic>
        <p:nvPicPr>
          <p:cNvPr id="259080" name="Picture 8" descr="power_ckt_iso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838200"/>
            <a:ext cx="8601075" cy="37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2800"/>
              <a:t>Space vector locations for individual inverters</a:t>
            </a:r>
          </a:p>
        </p:txBody>
      </p:sp>
      <p:pic>
        <p:nvPicPr>
          <p:cNvPr id="253957" name="Picture 5" descr="5_as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62975" cy="3552825"/>
          </a:xfrm>
          <a:prstGeom prst="rect">
            <a:avLst/>
          </a:prstGeom>
          <a:noFill/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676400" y="1066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Inverter I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867400" y="1066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Inverter II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9600" y="4953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27 switching states for 19 locations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4876800" y="4953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8 switching states for 7 locations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2438400" y="54864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27 Together they constitute a five-level structure with 216 switching states for 61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One leg of the power circuit for the five- level inverter scheme</a:t>
            </a:r>
          </a:p>
        </p:txBody>
      </p:sp>
      <p:graphicFrame>
        <p:nvGraphicFramePr>
          <p:cNvPr id="250995" name="Group 115"/>
          <p:cNvGraphicFramePr>
            <a:graphicFrameLocks noGrp="1"/>
          </p:cNvGraphicFramePr>
          <p:nvPr>
            <p:ph idx="1"/>
          </p:nvPr>
        </p:nvGraphicFramePr>
        <p:xfrm>
          <a:off x="5181600" y="1846263"/>
          <a:ext cx="3657600" cy="3167699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Voltage level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Inverter 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Inverter II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+Vdc/2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+Vdc/4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&amp;S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-Vdc/4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&amp;S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-Vdc/2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0994" name="Picture 114" descr="power_ckt_one phase_isolatio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28600" y="1676400"/>
            <a:ext cx="490537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Space vector structure generated by the five-level  scheme</a:t>
            </a:r>
          </a:p>
        </p:txBody>
      </p:sp>
      <p:pic>
        <p:nvPicPr>
          <p:cNvPr id="245764" name="Picture 4" descr="hexagon_five_combined_thesis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533400" y="990600"/>
            <a:ext cx="7162800" cy="3584575"/>
          </a:xfrm>
          <a:noFill/>
          <a:ln/>
        </p:spPr>
      </p:pic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839787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 216 switching states corresponding to the 61 vector locations.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Multiplicity is very less compared to the 5- level structure given in the first scheme, which has a multiplicity of 729 for 61 vector locations.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But still high as compared to conventional NPC inverter scheme where the number of switching states are 125 for 61 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 leg of Five-level NPC</a:t>
            </a:r>
          </a:p>
        </p:txBody>
      </p:sp>
      <p:pic>
        <p:nvPicPr>
          <p:cNvPr id="258051" name="Picture 3" descr="NPC_5level_One leg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38200" y="1143000"/>
            <a:ext cx="35956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6096000" y="1219200"/>
            <a:ext cx="2667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24 switches of voltage equal rating Vdc/4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18 power diodes of unequal voltage ratings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4 DC- sources (if there is no capacitor voltage balancing scheme)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2800"/>
              <a:t>Five-level cascaded structure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6096000" y="1219200"/>
            <a:ext cx="2667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24 controlled switches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6 power diodes of equal ratings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4 DC- sources (if there is no capacitor voltage balancing scheme)</a:t>
            </a:r>
          </a:p>
        </p:txBody>
      </p:sp>
      <p:pic>
        <p:nvPicPr>
          <p:cNvPr id="257032" name="Picture 8" descr="power_ckt_five_level N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762000"/>
            <a:ext cx="37084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600"/>
              <a:t>CMV groups</a:t>
            </a:r>
          </a:p>
        </p:txBody>
      </p:sp>
      <p:graphicFrame>
        <p:nvGraphicFramePr>
          <p:cNvPr id="73886" name="Group 158"/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7391400" cy="3581401"/>
        </p:xfrm>
        <a:graphic>
          <a:graphicData uri="http://schemas.openxmlformats.org/drawingml/2006/table">
            <a:tbl>
              <a:tblPr/>
              <a:tblGrid>
                <a:gridCol w="708025"/>
                <a:gridCol w="3641725"/>
                <a:gridCol w="3041650"/>
              </a:tblGrid>
              <a:tr h="688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Group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states of 3–level inverter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Common mode voltages generated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++0, +0+, 0++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+, ++ –, – ++, 00+, 0+0, +00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000, 0+ –, 0 – +, +0 –, + – 0, – 0+, – +0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+, – + –, + –    –, 00  –, 0–0, – 00,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0 –, 0 – –,0 – –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–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–Vdc/2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888" name="Text Box 160"/>
          <p:cNvSpPr txBox="1">
            <a:spLocks noChangeArrowheads="1"/>
          </p:cNvSpPr>
          <p:nvPr/>
        </p:nvSpPr>
        <p:spPr bwMode="auto">
          <a:xfrm>
            <a:off x="838200" y="11430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The switching states of the inverter can be classified in terms of the common mode voltage they generate.</a:t>
            </a:r>
          </a:p>
        </p:txBody>
      </p:sp>
      <p:sp>
        <p:nvSpPr>
          <p:cNvPr id="73889" name="Text Box 161"/>
          <p:cNvSpPr txBox="1">
            <a:spLocks noChangeArrowheads="1"/>
          </p:cNvSpPr>
          <p:nvPr/>
        </p:nvSpPr>
        <p:spPr bwMode="auto">
          <a:xfrm>
            <a:off x="914400" y="54864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If we select only those states with same common mode voltage then the variation in CMV will not be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2800"/>
              <a:t>Five-level open-end winding- symmetrical case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533400" y="4114800"/>
            <a:ext cx="2667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24 controlled switches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6 power diodes of equal ratings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4 DC- sources</a:t>
            </a:r>
          </a:p>
        </p:txBody>
      </p:sp>
      <p:pic>
        <p:nvPicPr>
          <p:cNvPr id="260101" name="Picture 5" descr="Hybrid five- 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57200" y="914400"/>
            <a:ext cx="66294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Comparison with conventional Five-level schemes</a:t>
            </a:r>
          </a:p>
        </p:txBody>
      </p:sp>
      <p:graphicFrame>
        <p:nvGraphicFramePr>
          <p:cNvPr id="255339" name="Group 363"/>
          <p:cNvGraphicFramePr>
            <a:graphicFrameLocks noGrp="1"/>
          </p:cNvGraphicFramePr>
          <p:nvPr>
            <p:ph type="tbl" idx="1"/>
          </p:nvPr>
        </p:nvGraphicFramePr>
        <p:xfrm>
          <a:off x="152400" y="971550"/>
          <a:ext cx="8839200" cy="4786821"/>
        </p:xfrm>
        <a:graphic>
          <a:graphicData uri="http://schemas.openxmlformats.org/drawingml/2006/table">
            <a:tbl>
              <a:tblPr/>
              <a:tblGrid>
                <a:gridCol w="3429000"/>
                <a:gridCol w="1371600"/>
                <a:gridCol w="1447800"/>
                <a:gridCol w="12192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Configuration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Number of controlled switches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Number of power diodes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Number capacitors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Number of DC 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MPC (Multi-point clamped)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18(36)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Cascaded H- bridge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Cascaded structure with two 2-level and one 3-level NPC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Flying capacitor topology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1+9 capacitors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(4+18 cap)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Open-end winding (symmetric case)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Open-end winding (asymmetric-two-level on one side)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12+6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in implementation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If isolated supplies are used from both sides, then there will be phase opposition of the DC-sources which will cause voltage variations in DC- links. </a:t>
            </a:r>
          </a:p>
          <a:p>
            <a:r>
              <a:rPr lang="en-US" sz="2400"/>
              <a:t>One solution is to use the same DC- link for inverters of both the side thereby avoiding subtraction. But, if isolation is not provided, there will be huge triplen currents through the phases.</a:t>
            </a:r>
          </a:p>
          <a:p>
            <a:r>
              <a:rPr lang="en-US" sz="2400"/>
              <a:t>This triplen currents has to be taken care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Power circuit for the five- level inverter scheme</a:t>
            </a:r>
          </a:p>
        </p:txBody>
      </p:sp>
      <p:pic>
        <p:nvPicPr>
          <p:cNvPr id="209924" name="Picture 4" descr="power_ckt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1143000" y="1143000"/>
            <a:ext cx="6096000" cy="3446463"/>
          </a:xfrm>
          <a:noFill/>
          <a:ln/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57200" y="4495800"/>
            <a:ext cx="86868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One 3-level NPC inverter from one side and a 2-level inverter from the other side.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devices of the two-level inverter has to withstand the whole DC-link voltage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Two isolated supplies are used.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By using Sine-triangle modulation scheme, the CMV is eliminated in an average 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2400"/>
              <a:t>Five-level sine-triangle modulation</a:t>
            </a:r>
          </a:p>
        </p:txBody>
      </p:sp>
      <p:pic>
        <p:nvPicPr>
          <p:cNvPr id="262150" name="Picture 6" descr="fivele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7391400" cy="5216525"/>
          </a:xfrm>
          <a:prstGeom prst="rect">
            <a:avLst/>
          </a:prstGeom>
          <a:noFill/>
        </p:spPr>
      </p:pic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Triangle 1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228600" y="2209800"/>
            <a:ext cx="1219200" cy="94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Triangle 2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(Primary triangle)</a:t>
            </a: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 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228600" y="370205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Triangle 2</a:t>
            </a: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228600" y="316865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    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228600" y="495300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Triangle 4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228600" y="4267200"/>
            <a:ext cx="1219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    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762000" y="5778500"/>
            <a:ext cx="8001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16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algn="ctr"/>
            <a:r>
              <a:rPr lang="en-US" sz="3800"/>
              <a:t>CMV elimination in an average sense</a:t>
            </a: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1066800" y="5257800"/>
          <a:ext cx="3670300" cy="889000"/>
        </p:xfrm>
        <a:graphic>
          <a:graphicData uri="http://schemas.openxmlformats.org/presentationml/2006/ole">
            <p:oleObj spid="_x0000_s261125" name="Equation" r:id="rId3" imgW="3670200" imgH="888840" progId="Equation.DSMT4">
              <p:embed/>
            </p:oleObj>
          </a:graphicData>
        </a:graphic>
      </p:graphicFrame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10668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838200" y="4419600"/>
            <a:ext cx="556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 The reference and the kth  carrier to which the reference is compared during the switching period under consideration.</a:t>
            </a:r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61129" name="Object 9"/>
          <p:cNvGraphicFramePr>
            <a:graphicFrameLocks noChangeAspect="1"/>
          </p:cNvGraphicFramePr>
          <p:nvPr/>
        </p:nvGraphicFramePr>
        <p:xfrm>
          <a:off x="7162800" y="1447800"/>
          <a:ext cx="1168400" cy="565150"/>
        </p:xfrm>
        <a:graphic>
          <a:graphicData uri="http://schemas.openxmlformats.org/presentationml/2006/ole">
            <p:oleObj spid="_x0000_s261129" name="Equation" r:id="rId4" imgW="1168200" imgH="558720" progId="Equation.DSMT4">
              <p:embed/>
            </p:oleObj>
          </a:graphicData>
        </a:graphic>
      </p:graphicFrame>
      <p:pic>
        <p:nvPicPr>
          <p:cNvPr id="261131" name="Picture 11" descr="thesis_modulation_carrier_ref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28600" y="990600"/>
            <a:ext cx="64008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CMV elimination in an average sense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Sine triangle modulation scheme is used for modulation</a:t>
            </a:r>
          </a:p>
          <a:p>
            <a:r>
              <a:rPr lang="en-US" sz="1800"/>
              <a:t>Since the pole voltages are equal to the reference sinusoids in an average sense, the sum (V</a:t>
            </a:r>
            <a:r>
              <a:rPr lang="en-US" sz="1800" baseline="-25000"/>
              <a:t>AO</a:t>
            </a:r>
            <a:r>
              <a:rPr lang="en-US" sz="1800"/>
              <a:t>+V</a:t>
            </a:r>
            <a:r>
              <a:rPr lang="en-US" sz="1800" baseline="-25000"/>
              <a:t>BO</a:t>
            </a:r>
            <a:r>
              <a:rPr lang="en-US" sz="1800"/>
              <a:t>+V</a:t>
            </a:r>
            <a:r>
              <a:rPr lang="en-US" sz="1800" baseline="-25000"/>
              <a:t>CO</a:t>
            </a:r>
            <a:r>
              <a:rPr lang="en-US" sz="1800"/>
              <a:t>)= (V</a:t>
            </a:r>
            <a:r>
              <a:rPr lang="en-US" sz="1800" baseline="-25000"/>
              <a:t>as</a:t>
            </a:r>
            <a:r>
              <a:rPr lang="en-US" sz="1800"/>
              <a:t>+V</a:t>
            </a:r>
            <a:r>
              <a:rPr lang="en-US" sz="1800" baseline="-25000"/>
              <a:t>bs</a:t>
            </a:r>
            <a:r>
              <a:rPr lang="en-US" sz="1800"/>
              <a:t>+V</a:t>
            </a:r>
            <a:r>
              <a:rPr lang="en-US" sz="1800" baseline="-25000"/>
              <a:t>cs</a:t>
            </a:r>
            <a:r>
              <a:rPr lang="en-US" sz="1800"/>
              <a:t>) in an average sense.</a:t>
            </a:r>
          </a:p>
          <a:p>
            <a:r>
              <a:rPr lang="en-US" sz="1800"/>
              <a:t>For a balance three-phase system, (V</a:t>
            </a:r>
            <a:r>
              <a:rPr lang="en-US" sz="1800" baseline="-25000"/>
              <a:t>as</a:t>
            </a:r>
            <a:r>
              <a:rPr lang="en-US" sz="1800"/>
              <a:t>+V</a:t>
            </a:r>
            <a:r>
              <a:rPr lang="en-US" sz="1800" baseline="-25000"/>
              <a:t>bs</a:t>
            </a:r>
            <a:r>
              <a:rPr lang="en-US" sz="1800"/>
              <a:t>+V</a:t>
            </a:r>
            <a:r>
              <a:rPr lang="en-US" sz="1800" baseline="-25000"/>
              <a:t>cs</a:t>
            </a:r>
            <a:r>
              <a:rPr lang="en-US" sz="1800"/>
              <a:t>) =0</a:t>
            </a:r>
          </a:p>
          <a:p>
            <a:r>
              <a:rPr lang="en-US" sz="1800"/>
              <a:t>By definition, V</a:t>
            </a:r>
            <a:r>
              <a:rPr lang="en-US" sz="1800" baseline="-25000"/>
              <a:t>CM</a:t>
            </a:r>
            <a:r>
              <a:rPr lang="en-US" sz="1800"/>
              <a:t>= (V</a:t>
            </a:r>
            <a:r>
              <a:rPr lang="en-US" sz="1800" baseline="-25000"/>
              <a:t>AO</a:t>
            </a:r>
            <a:r>
              <a:rPr lang="en-US" sz="1800"/>
              <a:t>+V</a:t>
            </a:r>
            <a:r>
              <a:rPr lang="en-US" sz="1800" baseline="-25000"/>
              <a:t>BO</a:t>
            </a:r>
            <a:r>
              <a:rPr lang="en-US" sz="1800"/>
              <a:t>+V</a:t>
            </a:r>
            <a:r>
              <a:rPr lang="en-US" sz="1800" baseline="-25000"/>
              <a:t>CO</a:t>
            </a:r>
            <a:r>
              <a:rPr lang="en-US" sz="1800"/>
              <a:t>)/3</a:t>
            </a:r>
          </a:p>
          <a:p>
            <a:r>
              <a:rPr lang="en-US" sz="1800"/>
              <a:t>Therefore, V</a:t>
            </a:r>
            <a:r>
              <a:rPr lang="en-US" sz="1800" baseline="-25000"/>
              <a:t>CM</a:t>
            </a:r>
            <a:r>
              <a:rPr lang="en-US" sz="1800"/>
              <a:t> =0 in the average sense.</a:t>
            </a:r>
          </a:p>
          <a:p>
            <a:endParaRPr lang="en-US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CMV elimination in an average sense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4114800" y="3429000"/>
          <a:ext cx="4071938" cy="2292350"/>
        </p:xfrm>
        <a:graphic>
          <a:graphicData uri="http://schemas.openxmlformats.org/presentationml/2006/ole">
            <p:oleObj spid="_x0000_s277508" name="Equation" r:id="rId3" imgW="4076640" imgH="2286000" progId="Equation.DSMT4">
              <p:embed/>
            </p:oleObj>
          </a:graphicData>
        </a:graphic>
      </p:graphicFrame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685800" y="1524000"/>
          <a:ext cx="2082800" cy="1498600"/>
        </p:xfrm>
        <a:graphic>
          <a:graphicData uri="http://schemas.openxmlformats.org/presentationml/2006/ole">
            <p:oleObj spid="_x0000_s277510" name="Equation" r:id="rId4" imgW="2082600" imgH="1498320" progId="Equation.DSMT4">
              <p:embed/>
            </p:oleObj>
          </a:graphicData>
        </a:graphic>
      </p:graphicFrame>
      <p:sp>
        <p:nvSpPr>
          <p:cNvPr id="277513" name="Rectangle 9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762000" y="3657600"/>
          <a:ext cx="1862138" cy="1936750"/>
        </p:xfrm>
        <a:graphic>
          <a:graphicData uri="http://schemas.openxmlformats.org/presentationml/2006/ole">
            <p:oleObj spid="_x0000_s277512" name="Equation" r:id="rId5" imgW="1866600" imgH="1942920" progId="Equation.DSMT4">
              <p:embed/>
            </p:oleObj>
          </a:graphicData>
        </a:graphic>
      </p:graphicFrame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7514" name="Object 10"/>
          <p:cNvGraphicFramePr>
            <a:graphicFrameLocks noChangeAspect="1"/>
          </p:cNvGraphicFramePr>
          <p:nvPr/>
        </p:nvGraphicFramePr>
        <p:xfrm>
          <a:off x="4648200" y="1295400"/>
          <a:ext cx="2824163" cy="1795463"/>
        </p:xfrm>
        <a:graphic>
          <a:graphicData uri="http://schemas.openxmlformats.org/presentationml/2006/ole">
            <p:oleObj spid="_x0000_s277514" name="Equation" r:id="rId6" imgW="2819160" imgH="1790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CMV elimination in an average sense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8540" name="Rectangle 12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8539" name="Object 11"/>
          <p:cNvGraphicFramePr>
            <a:graphicFrameLocks noChangeAspect="1"/>
          </p:cNvGraphicFramePr>
          <p:nvPr/>
        </p:nvGraphicFramePr>
        <p:xfrm>
          <a:off x="228600" y="1143000"/>
          <a:ext cx="7288213" cy="2760663"/>
        </p:xfrm>
        <a:graphic>
          <a:graphicData uri="http://schemas.openxmlformats.org/presentationml/2006/ole">
            <p:oleObj spid="_x0000_s278539" name="Equation" r:id="rId3" imgW="7543800" imgH="2857320" progId="Equation.DSMT4">
              <p:embed/>
            </p:oleObj>
          </a:graphicData>
        </a:graphic>
      </p:graphicFrame>
      <p:sp>
        <p:nvSpPr>
          <p:cNvPr id="278542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8541" name="Object 13"/>
          <p:cNvGraphicFramePr>
            <a:graphicFrameLocks noChangeAspect="1"/>
          </p:cNvGraphicFramePr>
          <p:nvPr/>
        </p:nvGraphicFramePr>
        <p:xfrm>
          <a:off x="128588" y="4095750"/>
          <a:ext cx="4097337" cy="876300"/>
        </p:xfrm>
        <a:graphic>
          <a:graphicData uri="http://schemas.openxmlformats.org/presentationml/2006/ole">
            <p:oleObj spid="_x0000_s278541" name="Equation" r:id="rId4" imgW="4101840" imgH="876240" progId="Equation.DSMT4">
              <p:embed/>
            </p:oleObj>
          </a:graphicData>
        </a:graphic>
      </p:graphicFrame>
      <p:sp>
        <p:nvSpPr>
          <p:cNvPr id="278544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78543" name="Object 15"/>
          <p:cNvGraphicFramePr>
            <a:graphicFrameLocks noChangeAspect="1"/>
          </p:cNvGraphicFramePr>
          <p:nvPr/>
        </p:nvGraphicFramePr>
        <p:xfrm>
          <a:off x="228600" y="5029200"/>
          <a:ext cx="4095750" cy="622300"/>
        </p:xfrm>
        <a:graphic>
          <a:graphicData uri="http://schemas.openxmlformats.org/presentationml/2006/ole">
            <p:oleObj spid="_x0000_s278543" name="Equation" r:id="rId5" imgW="4101840" imgH="62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V/f control scheme</a:t>
            </a:r>
          </a:p>
        </p:txBody>
      </p:sp>
      <p:pic>
        <p:nvPicPr>
          <p:cNvPr id="267268" name="Picture 4" descr="Vbyf_five_level_thesis"/>
          <p:cNvPicPr>
            <a:picLocks noChangeAspect="1" noChangeArrowheads="1"/>
          </p:cNvPicPr>
          <p:nvPr/>
        </p:nvPicPr>
        <p:blipFill>
          <a:blip r:embed="rId2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685800" y="1752600"/>
            <a:ext cx="75438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2-level CMV elimination scheme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181600" y="1524000"/>
            <a:ext cx="3733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We can select a 2-level structure with zero common mode voltage  out of the 3-level structure.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common mode eliminated structure has a 30 degree shift.</a:t>
            </a:r>
          </a:p>
        </p:txBody>
      </p:sp>
      <p:pic>
        <p:nvPicPr>
          <p:cNvPr id="69642" name="Picture 10" descr="2-levelCMV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457200" y="1446213"/>
            <a:ext cx="4572000" cy="4398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95600"/>
            <a:ext cx="5791200" cy="762000"/>
          </a:xfrm>
        </p:spPr>
        <p:txBody>
          <a:bodyPr/>
          <a:lstStyle/>
          <a:p>
            <a:pPr algn="ctr"/>
            <a:r>
              <a:rPr lang="en-US" sz="3800"/>
              <a:t>Simulation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20Hz operation- steady state results</a:t>
            </a:r>
          </a:p>
        </p:txBody>
      </p:sp>
      <p:pic>
        <p:nvPicPr>
          <p:cNvPr id="247813" name="Picture 5" descr="phase_666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914400" y="1843088"/>
            <a:ext cx="3048000" cy="2120900"/>
          </a:xfrm>
          <a:prstGeom prst="rect">
            <a:avLst/>
          </a:prstGeom>
          <a:noFill/>
        </p:spPr>
      </p:pic>
      <p:pic>
        <p:nvPicPr>
          <p:cNvPr id="247812" name="Picture 4" descr="Pole_phase_666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953000" y="1752600"/>
            <a:ext cx="3048000" cy="2116138"/>
          </a:xfrm>
          <a:prstGeom prst="rect">
            <a:avLst/>
          </a:prstGeom>
          <a:noFill/>
        </p:spPr>
      </p:pic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609600" y="4129088"/>
            <a:ext cx="3733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Trace 1- Phase voltage, trace 2- no load phase current, trace 3- common mode current (X axis- 0.01s/div,Y axis- 10V/div,1A/div)</a:t>
            </a:r>
            <a:r>
              <a:rPr lang="en-US"/>
              <a:t> 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4800600" y="41148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Trace1-pole voltage of inverter I, trace 2- phase voltage, trace 3- pole voltage of inverter II, trace 4- common mode voltage (X axis- 0.01s/div, Y axis- 20V/div)</a:t>
            </a: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3940175" y="219233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940175" y="32448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3929063" y="3530600"/>
            <a:ext cx="566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cm</a:t>
            </a: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7947025" y="2452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7947025" y="1843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7947025" y="3062288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7947025" y="3443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CM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40Hz operation- steady state results</a:t>
            </a:r>
          </a:p>
        </p:txBody>
      </p:sp>
      <p:pic>
        <p:nvPicPr>
          <p:cNvPr id="263173" name="Picture 5" descr="phase_999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066800" y="1524000"/>
            <a:ext cx="3124200" cy="2163763"/>
          </a:xfrm>
          <a:prstGeom prst="rect">
            <a:avLst/>
          </a:prstGeom>
          <a:noFill/>
        </p:spPr>
      </p:pic>
      <p:pic>
        <p:nvPicPr>
          <p:cNvPr id="263172" name="Picture 4" descr="Pole_phase_999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57750" y="1524000"/>
            <a:ext cx="3067050" cy="2103438"/>
          </a:xfrm>
          <a:prstGeom prst="rect">
            <a:avLst/>
          </a:prstGeom>
          <a:noFill/>
        </p:spPr>
      </p:pic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0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 1- Phase voltage, trace 2- no load phase current, trace 3- common mode current (X axis- 0.01s/div,Y axis- 20V/div,1A/div)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Trace1-pole voltage of Inverter I, trace 2- phase voltage, trace 3 pole voltage of Inverter II, trace 4- common mode voltage (X axis- 0.01s/div, Y axis- 40V/div) </a:t>
            </a: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4114800" y="1995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41148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4103688" y="3333750"/>
            <a:ext cx="544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cm</a:t>
            </a:r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79248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7924800" y="160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7924800" y="2819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7924800" y="3200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CM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50Hz operation- steady state results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0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Trace 1- Phase voltage, trace 2- no load phase current, trace 3- common mode current (X axis- 0.01s/div,Y axis- 20V/div,1A/div)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4800600" y="41148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Trace1-pole voltage of Inverter I, trace 2- phase voltage, trace 3- pole voltage of Inverter II, trace 4- common mode voltage (X axis- 0.01s/div, Y axis- 40V/div)</a:t>
            </a:r>
          </a:p>
        </p:txBody>
      </p:sp>
      <p:pic>
        <p:nvPicPr>
          <p:cNvPr id="264201" name="Picture 9" descr="phase_fff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85800" y="1600200"/>
            <a:ext cx="3429000" cy="2386013"/>
          </a:xfrm>
          <a:prstGeom prst="rect">
            <a:avLst/>
          </a:prstGeom>
          <a:noFill/>
        </p:spPr>
      </p:pic>
      <p:pic>
        <p:nvPicPr>
          <p:cNvPr id="264200" name="Picture 8" descr="Pole_phase_fff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76800" y="1600200"/>
            <a:ext cx="3352800" cy="2287588"/>
          </a:xfrm>
          <a:prstGeom prst="rect">
            <a:avLst/>
          </a:prstGeom>
          <a:noFill/>
        </p:spPr>
      </p:pic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0" y="180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8153400" y="2528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8153400" y="160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8153400" y="3138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8153400" y="35194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CM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4038600" y="2286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40386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4027488" y="3624263"/>
            <a:ext cx="620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Transient results</a:t>
            </a:r>
          </a:p>
        </p:txBody>
      </p:sp>
      <p:pic>
        <p:nvPicPr>
          <p:cNvPr id="266245" name="Picture 5" descr="acc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85800" y="2574925"/>
            <a:ext cx="33528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6" name="Picture 6" descr="rev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953000" y="2514600"/>
            <a:ext cx="34290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3733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Trace 1- Phase voltage, trace 2- phase current, trace 3- common mode current (X axis- 0.05s/div,Y axis- 20V/div,1A/div)</a:t>
            </a: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609600" y="1752600"/>
            <a:ext cx="3733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voltage, no load phase current and common mode current while the machine is accelerated from 20Hz to 30Hz. 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029200" y="1660525"/>
            <a:ext cx="3505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voltage, no load phase current and common mode current during speed reversal(-20Hz to 20Hz</a:t>
            </a: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5029200" y="4876800"/>
            <a:ext cx="3733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Trace 1- Phase voltage, trace 2- phase current, trace 3- common mode current (X axis- 0.05s/div,Y axis- 20V/div,1A/div)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95600"/>
            <a:ext cx="5791200" cy="762000"/>
          </a:xfrm>
        </p:spPr>
        <p:txBody>
          <a:bodyPr/>
          <a:lstStyle/>
          <a:p>
            <a:pPr algn="ctr"/>
            <a:r>
              <a:rPr lang="en-US" sz="3800"/>
              <a:t>Experimental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20Hz operation- steady state results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3733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 1- pole voltage of Inverter II (X axis-10ms/div,Y axis- 50V/div), trace 2- pole voltage of Inverter II (X axis-10ms/div,Y axis- 50V/div), trace 3-phase voltage(X axis-10ms/div,Y axis- 100V/div), trace 4- no load phase current(X axis-10ms/div,Y axis- 1A/div) 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800600" y="4038600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Trace1-pole voltage of inverter I, trace 2- phase voltage, trace 3- pole voltage of inverter II, trace 4- common mode voltage (X axis- 0.01s/div, Y axis- 50V/div)</a:t>
            </a:r>
          </a:p>
        </p:txBody>
      </p:sp>
      <p:pic>
        <p:nvPicPr>
          <p:cNvPr id="269319" name="Picture 7" descr="phase_666_CMV"/>
          <p:cNvPicPr>
            <a:picLocks noChangeAspect="1" noChangeArrowheads="1"/>
          </p:cNvPicPr>
          <p:nvPr/>
        </p:nvPicPr>
        <p:blipFill>
          <a:blip r:embed="rId2" cstate="print">
            <a:lum bright="-54000" contrast="80000"/>
          </a:blip>
          <a:srcRect/>
          <a:stretch>
            <a:fillRect/>
          </a:stretch>
        </p:blipFill>
        <p:spPr bwMode="auto">
          <a:xfrm>
            <a:off x="4800600" y="1524000"/>
            <a:ext cx="3505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20" name="Picture 8" descr="phase_666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3400" y="1524000"/>
            <a:ext cx="34290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3886200" y="2362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3886200" y="2971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3886200" y="1676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3962400" y="33670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8229600" y="1690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AA’</a:t>
            </a:r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8229600" y="228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BB’</a:t>
            </a:r>
            <a:endParaRPr lang="en-US"/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8229600" y="3505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CM</a:t>
            </a:r>
            <a:endParaRPr lang="en-US"/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8229600" y="2971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CC’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sz="2800"/>
              <a:t>20 Hz FFT of the pole voltages and phase voltage</a:t>
            </a:r>
          </a:p>
        </p:txBody>
      </p:sp>
      <p:pic>
        <p:nvPicPr>
          <p:cNvPr id="272388" name="Picture 4" descr="666_phase_FF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90800" y="3505200"/>
            <a:ext cx="3352800" cy="2209800"/>
          </a:xfrm>
          <a:prstGeom prst="rect">
            <a:avLst/>
          </a:prstGeom>
          <a:noFill/>
        </p:spPr>
      </p:pic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47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6934200" y="3962400"/>
            <a:ext cx="2209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(X axis-harmonic order, Y axis- Relative magnitude normalized to the phase voltage fundamental)</a:t>
            </a: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228600" y="312420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Pole voltage of inverter I</a:t>
            </a:r>
          </a:p>
        </p:txBody>
      </p: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4648200" y="309245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Pole voltage of inverter II</a:t>
            </a:r>
          </a:p>
        </p:txBody>
      </p:sp>
      <p:sp>
        <p:nvSpPr>
          <p:cNvPr id="272399" name="Text Box 15"/>
          <p:cNvSpPr txBox="1">
            <a:spLocks noChangeArrowheads="1"/>
          </p:cNvSpPr>
          <p:nvPr/>
        </p:nvSpPr>
        <p:spPr bwMode="auto">
          <a:xfrm>
            <a:off x="2286000" y="57150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phase voltage</a:t>
            </a:r>
          </a:p>
        </p:txBody>
      </p:sp>
      <p:pic>
        <p:nvPicPr>
          <p:cNvPr id="272400" name="Picture 16" descr="pole1_normal_0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990600" y="8382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01" name="Picture 17" descr="pole2_normal_0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181600" y="990600"/>
            <a:ext cx="3048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40Hz operation- steady state results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4437063" y="32877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4191000" y="4038600"/>
            <a:ext cx="5029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Trace1-pole voltage of inverter I, trace 2- phase voltage, trace 3- pole voltage of inverter II, trace 4- common mode voltage (X axis- 0.01s/div, Y axis- 50V/div)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3886200" y="2362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886200" y="2971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3886200" y="1676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3962400" y="35194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8305" name="Text Box 17"/>
          <p:cNvSpPr txBox="1">
            <a:spLocks noChangeArrowheads="1"/>
          </p:cNvSpPr>
          <p:nvPr/>
        </p:nvSpPr>
        <p:spPr bwMode="auto">
          <a:xfrm>
            <a:off x="8229600" y="1690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AA’</a:t>
            </a:r>
            <a:endParaRPr lang="en-US"/>
          </a:p>
        </p:txBody>
      </p:sp>
      <p:sp>
        <p:nvSpPr>
          <p:cNvPr id="268306" name="Text Box 18"/>
          <p:cNvSpPr txBox="1">
            <a:spLocks noChangeArrowheads="1"/>
          </p:cNvSpPr>
          <p:nvPr/>
        </p:nvSpPr>
        <p:spPr bwMode="auto">
          <a:xfrm>
            <a:off x="8229600" y="228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BB’</a:t>
            </a:r>
            <a:endParaRPr lang="en-US"/>
          </a:p>
        </p:txBody>
      </p:sp>
      <p:sp>
        <p:nvSpPr>
          <p:cNvPr id="268307" name="Text Box 19"/>
          <p:cNvSpPr txBox="1">
            <a:spLocks noChangeArrowheads="1"/>
          </p:cNvSpPr>
          <p:nvPr/>
        </p:nvSpPr>
        <p:spPr bwMode="auto">
          <a:xfrm>
            <a:off x="8229600" y="35194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CM</a:t>
            </a:r>
            <a:endParaRPr lang="en-US"/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8229600" y="3062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CC’</a:t>
            </a:r>
            <a:endParaRPr lang="en-US"/>
          </a:p>
        </p:txBody>
      </p:sp>
      <p:pic>
        <p:nvPicPr>
          <p:cNvPr id="268310" name="Picture 22" descr="phase_999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3400" y="1503363"/>
            <a:ext cx="3429000" cy="2459037"/>
          </a:xfrm>
          <a:prstGeom prst="rect">
            <a:avLst/>
          </a:prstGeom>
          <a:noFill/>
        </p:spPr>
      </p:pic>
      <p:pic>
        <p:nvPicPr>
          <p:cNvPr id="268309" name="Picture 21" descr="phase_999_CMV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724400" y="1498600"/>
            <a:ext cx="3581400" cy="2387600"/>
          </a:xfrm>
          <a:prstGeom prst="rect">
            <a:avLst/>
          </a:prstGeom>
          <a:noFill/>
        </p:spPr>
      </p:pic>
      <p:sp>
        <p:nvSpPr>
          <p:cNvPr id="268311" name="Rectangle 23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68312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733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Trace 1- pole voltage of Inverter II (X axis-10ms/div,Y axis- 50V/div), trace 2- pole voltage of Inverter II (X axis-10ms/div,Y axis- 50V/div), trace 3-phase voltage (X axis-10ms/div,Y axis- 100V/div), trace 4- no load phase current (X axis-10ms/div,Y axis- 1A/div)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sz="2800"/>
              <a:t>40 Hz FFT of the pole voltages and phase voltage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0" y="47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6934200" y="3886200"/>
            <a:ext cx="2209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(X axis-harmonic order, Y axis- Relative magnitude normalized to the phase voltage fundamental)</a:t>
            </a: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Pole voltage of inverter I</a:t>
            </a: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4343400" y="314325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Pole voltage of inverter II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2438400" y="57150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phase voltage</a:t>
            </a:r>
          </a:p>
        </p:txBody>
      </p:sp>
      <p:pic>
        <p:nvPicPr>
          <p:cNvPr id="273421" name="Picture 13" descr="999_phase_FF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667000" y="3446463"/>
            <a:ext cx="33528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2" name="Picture 14" descr="pole1_normal_0"/>
          <p:cNvPicPr>
            <a:picLocks noChangeAspect="1" noChangeArrowheads="1"/>
          </p:cNvPicPr>
          <p:nvPr/>
        </p:nvPicPr>
        <p:blipFill>
          <a:blip r:embed="rId3" cstate="print">
            <a:lum bright="-60000" contrast="80000"/>
          </a:blip>
          <a:srcRect/>
          <a:stretch>
            <a:fillRect/>
          </a:stretch>
        </p:blipFill>
        <p:spPr bwMode="auto">
          <a:xfrm>
            <a:off x="685800" y="762000"/>
            <a:ext cx="3352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23" name="Picture 15" descr="pole2_normal_0"/>
          <p:cNvPicPr>
            <a:picLocks noChangeAspect="1" noChangeArrowheads="1"/>
          </p:cNvPicPr>
          <p:nvPr/>
        </p:nvPicPr>
        <p:blipFill>
          <a:blip r:embed="rId4" cstate="print">
            <a:lum bright="-60000" contrast="80000"/>
          </a:blip>
          <a:srcRect/>
          <a:stretch>
            <a:fillRect/>
          </a:stretch>
        </p:blipFill>
        <p:spPr bwMode="auto">
          <a:xfrm>
            <a:off x="4648200" y="838200"/>
            <a:ext cx="3200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800"/>
              <a:t>Five-level inverter scheme 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85800" y="4953000"/>
            <a:ext cx="708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This 5-level scheme needs 4 isolated DC links and 24 switches.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Inverter  is fed by two three-level inverters from both sides.</a:t>
            </a:r>
          </a:p>
        </p:txBody>
      </p:sp>
      <p:pic>
        <p:nvPicPr>
          <p:cNvPr id="71689" name="Picture 9" descr="Hybrid five- level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533400" y="1219200"/>
            <a:ext cx="7453313" cy="3557588"/>
          </a:xfrm>
          <a:noFill/>
          <a:ln/>
        </p:spPr>
      </p:pic>
      <p:pic>
        <p:nvPicPr>
          <p:cNvPr id="71693" name="Picture 13" descr="hand_up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6938" y="6248400"/>
            <a:ext cx="398462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50Hz operation- steady state results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4437063" y="32877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4191000" y="4038600"/>
            <a:ext cx="5029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Trace1-pole voltage of inverter I, trace 2- phase voltage, trace 3- pole voltage of inverter II, trace 4- common mode voltage (X axis- 0.01s/div, Y axis- 50V/div)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3886200" y="2362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3886200" y="2971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3886200" y="1676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A’O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3962400" y="35194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8229600" y="1690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AA’</a:t>
            </a:r>
            <a:endParaRPr lang="en-US"/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8229600" y="2286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BB’</a:t>
            </a:r>
            <a:endParaRPr lang="en-US"/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8229600" y="35194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CM</a:t>
            </a:r>
            <a:endParaRPr lang="en-US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8229600" y="3062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CC’</a:t>
            </a:r>
            <a:endParaRPr lang="en-US"/>
          </a:p>
        </p:txBody>
      </p:sp>
      <p:sp>
        <p:nvSpPr>
          <p:cNvPr id="270352" name="Rectangle 16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609600" y="3962400"/>
            <a:ext cx="3733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Trace 1- pole voltage of Inverter II (X axis-10ms/div,Y axis- 50V/div), trace 2- pole voltage of Inverter II (X axis-10ms/div,Y axis- 50V/div), trace 3-phase voltage (X axis-10ms/div,Y axis- 100V/div), trace 4- no load phase current (X axis-10ms/div,Y axis- 1A/div)</a:t>
            </a:r>
          </a:p>
        </p:txBody>
      </p:sp>
      <p:pic>
        <p:nvPicPr>
          <p:cNvPr id="270355" name="Picture 19" descr="phase_fdd"/>
          <p:cNvPicPr>
            <a:picLocks noChangeAspect="1" noChangeArrowheads="1"/>
          </p:cNvPicPr>
          <p:nvPr/>
        </p:nvPicPr>
        <p:blipFill>
          <a:blip r:embed="rId2" cstate="print">
            <a:lum bright="-46000" contrast="66000"/>
          </a:blip>
          <a:srcRect/>
          <a:stretch>
            <a:fillRect/>
          </a:stretch>
        </p:blipFill>
        <p:spPr bwMode="auto">
          <a:xfrm>
            <a:off x="533400" y="1447800"/>
            <a:ext cx="3429000" cy="2484438"/>
          </a:xfrm>
          <a:prstGeom prst="rect">
            <a:avLst/>
          </a:prstGeom>
          <a:noFill/>
        </p:spPr>
      </p:pic>
      <p:pic>
        <p:nvPicPr>
          <p:cNvPr id="270354" name="Picture 18" descr="phase_fdd_CMV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648200" y="1447800"/>
            <a:ext cx="3657600" cy="2493963"/>
          </a:xfrm>
          <a:prstGeom prst="rect">
            <a:avLst/>
          </a:prstGeom>
          <a:noFill/>
        </p:spPr>
      </p:pic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sz="2800"/>
              <a:t>50 Hz FFT of the pole voltages and phase voltage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0" y="47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6934200" y="3962400"/>
            <a:ext cx="2209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(X axis-harmonic order, Y axis- Relative magnitude normalized to the phase voltage fundamental)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Pole voltage of inverter I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4343400" y="3143250"/>
            <a:ext cx="449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Pole voltage of inverter II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438400" y="583565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FFT of phase voltage</a:t>
            </a:r>
          </a:p>
        </p:txBody>
      </p:sp>
      <p:pic>
        <p:nvPicPr>
          <p:cNvPr id="274448" name="Picture 16" descr="fff_phase_FF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90800" y="35052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50" name="Picture 18" descr="pole1_normal_1"/>
          <p:cNvPicPr>
            <a:picLocks noChangeAspect="1" noChangeArrowheads="1"/>
          </p:cNvPicPr>
          <p:nvPr/>
        </p:nvPicPr>
        <p:blipFill>
          <a:blip r:embed="rId3" cstate="print">
            <a:lum bright="-60000" contrast="80000"/>
          </a:blip>
          <a:srcRect/>
          <a:stretch>
            <a:fillRect/>
          </a:stretch>
        </p:blipFill>
        <p:spPr bwMode="auto">
          <a:xfrm>
            <a:off x="838200" y="914400"/>
            <a:ext cx="2971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51" name="Picture 19" descr="pole2_normal_1"/>
          <p:cNvPicPr>
            <a:picLocks noChangeAspect="1" noChangeArrowheads="1"/>
          </p:cNvPicPr>
          <p:nvPr/>
        </p:nvPicPr>
        <p:blipFill>
          <a:blip r:embed="rId4" cstate="print">
            <a:lum bright="-60000" contrast="80000"/>
          </a:blip>
          <a:srcRect/>
          <a:stretch>
            <a:fillRect/>
          </a:stretch>
        </p:blipFill>
        <p:spPr bwMode="auto">
          <a:xfrm>
            <a:off x="4876800" y="928688"/>
            <a:ext cx="30480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Triplen current in the phase current at the no load current</a:t>
            </a:r>
            <a:endParaRPr lang="en-US" sz="3800"/>
          </a:p>
        </p:txBody>
      </p:sp>
      <p:pic>
        <p:nvPicPr>
          <p:cNvPr id="275460" name="Picture 4" descr="triplen_current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676400" y="1743075"/>
            <a:ext cx="4876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447800" y="51054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Triplen current (trace 1) and phase current (trace 2) at modulation index 1(X axis- 5ms/div,Y axis- 1A/div)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Transient results – acceleration and Speed reversal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0" y="169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4648200" y="4038600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(trace 1- X axis- 5ms/div,Y axis- 50V/div) and phase current (trace 2- X axis- 5ms/div,Y axis- 2A/div) during speed reversal 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4038600" y="1828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V</a:t>
            </a:r>
            <a:r>
              <a:rPr lang="en-US" baseline="-25000">
                <a:latin typeface="Book Antiqua" pitchFamily="18" charset="0"/>
              </a:rPr>
              <a:t>AA’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4114800" y="3048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a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1374" name="Rectangle 14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71375" name="Text Box 15"/>
          <p:cNvSpPr txBox="1">
            <a:spLocks noChangeArrowheads="1"/>
          </p:cNvSpPr>
          <p:nvPr/>
        </p:nvSpPr>
        <p:spPr bwMode="auto">
          <a:xfrm>
            <a:off x="609600" y="3962400"/>
            <a:ext cx="3733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(trace 1- X axis- 5ms/div,Y axis- 50V/div) and phase current (trace 2- X axis- 5ms/div,Y axis- 1A/div) during the acceleration from modulation index 0.4 to modulation index 0.8 </a:t>
            </a:r>
          </a:p>
        </p:txBody>
      </p:sp>
      <p:sp>
        <p:nvSpPr>
          <p:cNvPr id="271378" name="Rectangle 18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271379" name="Picture 19" descr="acc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3400" y="15748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80" name="Picture 20" descr="reversal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00600" y="1549400"/>
            <a:ext cx="3657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Salient features of the drive schemes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The scheme needs a conventional three- level NPC inverter on one side and a two-level inverter.</a:t>
            </a:r>
          </a:p>
          <a:p>
            <a:pPr>
              <a:lnSpc>
                <a:spcPct val="90000"/>
              </a:lnSpc>
            </a:pPr>
            <a:r>
              <a:rPr lang="en-US" sz="1800"/>
              <a:t> The DC- link voltage requirement is only half compared to the conventional schemes.</a:t>
            </a:r>
          </a:p>
          <a:p>
            <a:pPr>
              <a:lnSpc>
                <a:spcPct val="90000"/>
              </a:lnSpc>
            </a:pPr>
            <a:r>
              <a:rPr lang="en-US" sz="1800"/>
              <a:t>Only two isolated dc-links are needed.</a:t>
            </a:r>
          </a:p>
          <a:p>
            <a:pPr>
              <a:lnSpc>
                <a:spcPct val="90000"/>
              </a:lnSpc>
            </a:pPr>
            <a:r>
              <a:rPr lang="en-US" sz="1800"/>
              <a:t>The common mode voltage is suppressed in an average sense using sine- triangle modulation technique.</a:t>
            </a:r>
          </a:p>
          <a:p>
            <a:pPr>
              <a:lnSpc>
                <a:spcPct val="90000"/>
              </a:lnSpc>
            </a:pPr>
            <a:r>
              <a:rPr lang="en-US" sz="1800"/>
              <a:t>Hence isolated power supplies are not needed.</a:t>
            </a:r>
          </a:p>
          <a:p>
            <a:pPr>
              <a:lnSpc>
                <a:spcPct val="90000"/>
              </a:lnSpc>
            </a:pPr>
            <a:r>
              <a:rPr lang="en-US" sz="1800"/>
              <a:t>Inverter II (the two-level inverter) is always in square wave operation irrespective of the modulation index.</a:t>
            </a:r>
          </a:p>
          <a:p>
            <a:pPr>
              <a:lnSpc>
                <a:spcPct val="90000"/>
              </a:lnSpc>
            </a:pPr>
            <a:r>
              <a:rPr lang="en-US" sz="1800"/>
              <a:t>This scheme can be extended to higher level by only changing inverter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2400"/>
              <a:t>Extension of the scheme-Nine level scheme</a:t>
            </a:r>
          </a:p>
        </p:txBody>
      </p:sp>
      <p:pic>
        <p:nvPicPr>
          <p:cNvPr id="280580" name="Picture 4" descr="power_ckt_nine_th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3916363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S. Figarado, T. Bhattacharya, G. Mondal and K. Gopakumar, “Three-level inverter scheme with reduced power device count for an induction motor drive with common-mode voltage elimination” IET Power Electron., 2008, Vol. 1, No. 1, pp. 84–92.</a:t>
            </a:r>
          </a:p>
          <a:p>
            <a:r>
              <a:rPr lang="en-US" sz="1800"/>
              <a:t>Sheron Figarado, K. Gopakumar*, Gopal Mondal, K. Sivakumar,N.S Dinesh, ”Three-Level Inverter Fed Open- end Winding IM Drive with Common Mode Voltage Elimination and Reduced Power Device Count” The 33rd Annual Conference of the IEEE Industrial Electronics Society (IECON), Nov. 5-8, 2007, Taipei, Taiwan</a:t>
            </a:r>
          </a:p>
          <a:p>
            <a:r>
              <a:rPr lang="en-US" sz="1800"/>
              <a:t>Sheron Figarado, K. Sivakumar, Rijil Ramchand,Anandarup das,Chantan Patel and K. Gopakumar, “A Five-level inverter scheme for an open- end winding Induction machine drive with less number of switches.” Accepted in IET Power Electronics,UK.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sz="690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5-level scheme hexagonal structure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572000" y="1219200"/>
            <a:ext cx="434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Book Antiqua" pitchFamily="18" charset="0"/>
              </a:rPr>
              <a:t>There are 729 states for 61 locations compared to 125 switching states for the conventional 5-level structure.</a:t>
            </a:r>
          </a:p>
          <a:p>
            <a:pPr>
              <a:buFontTx/>
              <a:buChar char="•"/>
            </a:pPr>
            <a:r>
              <a:rPr lang="en-US">
                <a:latin typeface="Book Antiqua" pitchFamily="18" charset="0"/>
              </a:rPr>
              <a:t>A 3-level structure with switching states of same CMV can be selected from this 5-level structure.</a:t>
            </a:r>
          </a:p>
        </p:txBody>
      </p:sp>
      <p:pic>
        <p:nvPicPr>
          <p:cNvPr id="72717" name="Picture 13" descr="Five-level structure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179388" y="1295400"/>
            <a:ext cx="4494212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2800"/>
              <a:t>CMV groups for one inverter for open-end winding configuration (CMV at the poles)</a:t>
            </a:r>
          </a:p>
        </p:txBody>
      </p:sp>
      <p:graphicFrame>
        <p:nvGraphicFramePr>
          <p:cNvPr id="217185" name="Group 97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239000" cy="3959226"/>
        </p:xfrm>
        <a:graphic>
          <a:graphicData uri="http://schemas.openxmlformats.org/drawingml/2006/table">
            <a:tbl>
              <a:tblPr/>
              <a:tblGrid>
                <a:gridCol w="914400"/>
                <a:gridCol w="3627438"/>
                <a:gridCol w="1085850"/>
                <a:gridCol w="1611312"/>
              </a:tblGrid>
              <a:tr h="688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Group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states of 3–level inverter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Number of multiple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Common mode voltages generated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++0, +0+, 0++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+, ++ –, – ++, 00+, 0+0, +00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000, 0+ –, 0 – +, +0 –, + – 0, – 0+, – +0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+, – + –, + –  –, 00 –, 0–0, – 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0 –, 0 – –,0 – –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–V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–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–Vdc/4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457200" y="126365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The switching states of the inverter can be classified in terms of the common mode voltage they generate.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CMV eliminated  hexagons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4724400" y="1371600"/>
            <a:ext cx="39624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Group C has CMV=+V</a:t>
            </a:r>
            <a:r>
              <a:rPr lang="en-US" baseline="-25000">
                <a:latin typeface="Book Antiqua" pitchFamily="18" charset="0"/>
              </a:rPr>
              <a:t>dc</a:t>
            </a:r>
            <a:r>
              <a:rPr lang="en-US">
                <a:latin typeface="Book Antiqua" pitchFamily="18" charset="0"/>
              </a:rPr>
              <a:t>/12 in the pole voltages.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If the inverters on both sides uses the  states from group C CMV in the phase voltage is eliminated.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36 switching states for 19 locations.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3 multiple switching states for each location in the inner hexagon.</a:t>
            </a:r>
          </a:p>
        </p:txBody>
      </p:sp>
      <p:pic>
        <p:nvPicPr>
          <p:cNvPr id="74772" name="Picture 20" descr="Group C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228600" y="1600200"/>
            <a:ext cx="4495800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CMV eliminated hexagons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4876800" y="1371600"/>
            <a:ext cx="39624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Group D has CMV=0 in the pole voltages.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If the inverters on both sides uses the  states from group D CMV in the phase voltage is eliminated.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49 switching states for 19 locations.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4 multiple switching states for each location in the inner hexagon.</a:t>
            </a:r>
          </a:p>
        </p:txBody>
      </p:sp>
      <p:pic>
        <p:nvPicPr>
          <p:cNvPr id="182283" name="Picture 11" descr="Group D_2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304800" y="1447800"/>
            <a:ext cx="4572000" cy="4422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CMV eliminated hexagons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181600" y="1219200"/>
            <a:ext cx="39624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Group E has CMV= -V</a:t>
            </a:r>
            <a:r>
              <a:rPr lang="en-US" baseline="-25000">
                <a:latin typeface="Book Antiqua" pitchFamily="18" charset="0"/>
              </a:rPr>
              <a:t>dc</a:t>
            </a:r>
            <a:r>
              <a:rPr lang="en-US">
                <a:latin typeface="Book Antiqua" pitchFamily="18" charset="0"/>
              </a:rPr>
              <a:t>/12 in the pole voltages.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If the inverters on both sides uses the  states from group E CMV in the phase voltage is eliminated.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36 switching states for 19 locations.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3 multiple switching states for each location in the inner hexagon.</a:t>
            </a:r>
          </a:p>
        </p:txBody>
      </p:sp>
      <p:pic>
        <p:nvPicPr>
          <p:cNvPr id="147471" name="Picture 15" descr="Group E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381000" y="1371600"/>
            <a:ext cx="4495800" cy="4454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the presentation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Multilevel inverter topologies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Three-level Common mode voltage elimination schemes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Simulation and Experimental results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Four-level scheme with CMV elimination and capacitor balancing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Simulation and Experimental results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Five-level inverter scheme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Simulation and Experimental results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Conclusion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3-level CMV eliminated scheme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80772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Since there is no CMV, isolated DC links are not needed.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scheme gives CMV elimination in all modulation range up to 6 step mode.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linear modulation  range is reduced to 0.5V</a:t>
            </a:r>
            <a:r>
              <a:rPr lang="en-US" baseline="-25000"/>
              <a:t>dc</a:t>
            </a:r>
            <a:r>
              <a:rPr lang="en-US"/>
              <a:t> compared to SVPWM scheme where the linear range is 0.577V</a:t>
            </a:r>
            <a:r>
              <a:rPr lang="en-US" baseline="-25000"/>
              <a:t>dc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pic>
        <p:nvPicPr>
          <p:cNvPr id="75784" name="Picture 8" descr="Three-level_Rahul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914400" y="914400"/>
            <a:ext cx="6076950" cy="3524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Motivation for the Proposed scheme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Even after the selective switching for the common mode voltage elimination, the three-level structure have higher multiplicity in the switching states compared to the conventional NPC three-level inverter without CMV  elimination. </a:t>
            </a:r>
          </a:p>
          <a:p>
            <a:r>
              <a:rPr lang="en-US" sz="2400"/>
              <a:t>This suggests that some optimization is possible  in the power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75" name="Rectangle 12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States of individual switches for the group E CMV eliminated structure</a:t>
            </a:r>
          </a:p>
        </p:txBody>
      </p:sp>
      <p:graphicFrame>
        <p:nvGraphicFramePr>
          <p:cNvPr id="212179" name="Group 123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4650"/>
        </p:xfrm>
        <a:graphic>
          <a:graphicData uri="http://schemas.openxmlformats.org/drawingml/2006/table">
            <a:tbl>
              <a:tblPr/>
              <a:tblGrid>
                <a:gridCol w="1209675"/>
                <a:gridCol w="1050925"/>
                <a:gridCol w="460375"/>
                <a:gridCol w="461963"/>
                <a:gridCol w="460375"/>
                <a:gridCol w="460375"/>
                <a:gridCol w="460375"/>
                <a:gridCol w="461962"/>
                <a:gridCol w="527050"/>
                <a:gridCol w="528638"/>
                <a:gridCol w="528637"/>
                <a:gridCol w="527050"/>
                <a:gridCol w="519113"/>
                <a:gridCol w="5730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 of Inverter 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 of Inverter II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11’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21’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31’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13’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23’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33’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00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+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+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 – 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+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00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– 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+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 – 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+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+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 –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 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Configuration I with switching states of group E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066800" y="4267200"/>
            <a:ext cx="7467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scheme has 18 switches and needs two isolated DC links.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inverters on either side share the top inverter.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Thus both the inverters cannot be switched independently.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Thus all the states are not possible for the second inverter once the switching state of the other inverter is fixed.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80919" name="Picture 23" descr="Lower cascade op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990600"/>
            <a:ext cx="5334000" cy="3171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1246187"/>
          </a:xfrm>
        </p:spPr>
        <p:txBody>
          <a:bodyPr/>
          <a:lstStyle/>
          <a:p>
            <a:pPr algn="ctr"/>
            <a:r>
              <a:rPr lang="en-US" sz="3600"/>
              <a:t>Possible switching states of inverter II given the switching state of Inverter I</a:t>
            </a:r>
            <a:r>
              <a:rPr lang="en-US" sz="3800"/>
              <a:t/>
            </a:r>
            <a:br>
              <a:rPr lang="en-US" sz="3800"/>
            </a:br>
            <a:endParaRPr lang="en-US" sz="3800"/>
          </a:p>
        </p:txBody>
      </p:sp>
      <p:graphicFrame>
        <p:nvGraphicFramePr>
          <p:cNvPr id="177212" name="Group 60"/>
          <p:cNvGraphicFramePr>
            <a:graphicFrameLocks noGrp="1"/>
          </p:cNvGraphicFramePr>
          <p:nvPr>
            <p:ph idx="1"/>
          </p:nvPr>
        </p:nvGraphicFramePr>
        <p:xfrm>
          <a:off x="1981200" y="1981200"/>
          <a:ext cx="4800600" cy="2007553"/>
        </p:xfrm>
        <a:graphic>
          <a:graphicData uri="http://schemas.openxmlformats.org/drawingml/2006/table">
            <a:tbl>
              <a:tblPr/>
              <a:tblGrid>
                <a:gridCol w="2535238"/>
                <a:gridCol w="2265362"/>
              </a:tblGrid>
              <a:tr h="6746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State of any phase of inverter- 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Possible states of  inverter- II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+,–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0,–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+,0, –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560387"/>
          </a:xfrm>
        </p:spPr>
        <p:txBody>
          <a:bodyPr/>
          <a:lstStyle/>
          <a:p>
            <a:r>
              <a:rPr lang="en-US" sz="2800"/>
              <a:t>Hexagonal space vector structure for Configuration I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572000" y="1600200"/>
            <a:ext cx="4267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There is no multiplicity for the vector locations except for zero state.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Zero vector has a multiplicity of 3.</a:t>
            </a:r>
          </a:p>
        </p:txBody>
      </p:sp>
      <p:pic>
        <p:nvPicPr>
          <p:cNvPr id="81928" name="Picture 8" descr="Group E optimized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57200" y="17526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67600" cy="636587"/>
          </a:xfrm>
        </p:spPr>
        <p:txBody>
          <a:bodyPr/>
          <a:lstStyle/>
          <a:p>
            <a:r>
              <a:rPr lang="en-US" sz="2800"/>
              <a:t>Utilizing zero vector multiplicity</a:t>
            </a:r>
          </a:p>
        </p:txBody>
      </p:sp>
      <p:pic>
        <p:nvPicPr>
          <p:cNvPr id="243716" name="Picture 4" descr="Two level operatio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295400" y="1143000"/>
            <a:ext cx="4876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752600" y="990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Two-level hexagon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67600" cy="636587"/>
          </a:xfrm>
        </p:spPr>
        <p:txBody>
          <a:bodyPr/>
          <a:lstStyle/>
          <a:p>
            <a:r>
              <a:rPr lang="en-US" sz="2800"/>
              <a:t>Utilizing zero vector multiplicity</a:t>
            </a:r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457200" y="990600"/>
            <a:ext cx="6858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/>
              <a:t>PWM signal generation for the proposed three-Level inverter with common mode voltage elimination</a:t>
            </a:r>
            <a:br>
              <a:rPr lang="en-US" sz="3800"/>
            </a:br>
            <a:endParaRPr lang="en-US" sz="380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A SVPWM generation algorithm is used to generate the switching times for the phasor locations of the conventional three-level inverter.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The PWM generation is based only on the sampled amplitude of the reference voltages.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The algorithm has a linear relationship between output voltage fundamental and reference input.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For generating PWM, the space phasor locations of the proposed scheme is compared to that of a conventional three-level structure.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/>
              <a:t>To compensate for the 30 degree shift, the reference itself is pre-shifted by 30 degree.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Mapping from conventional 3-level scheme to CMV eliminated 3-level scheme</a:t>
            </a:r>
          </a:p>
        </p:txBody>
      </p:sp>
      <p:sp>
        <p:nvSpPr>
          <p:cNvPr id="83696" name="Rectangle 752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83698" name="Rectangle 75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83700" name="Rectangle 75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83701" name="Text Box 757"/>
          <p:cNvSpPr txBox="1">
            <a:spLocks noChangeArrowheads="1"/>
          </p:cNvSpPr>
          <p:nvPr/>
        </p:nvSpPr>
        <p:spPr bwMode="auto">
          <a:xfrm>
            <a:off x="381000" y="52578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</a:rPr>
              <a:t>The mapping of these signals of conventional three-level inverter to the proposed three-level scheme is implemented using a look- up method implemented in CPLD.</a:t>
            </a:r>
          </a:p>
        </p:txBody>
      </p:sp>
      <p:pic>
        <p:nvPicPr>
          <p:cNvPr id="83702" name="Picture 758" descr="map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524000" y="1752600"/>
            <a:ext cx="58674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699" name="Object 755"/>
          <p:cNvGraphicFramePr>
            <a:graphicFrameLocks noChangeAspect="1"/>
          </p:cNvGraphicFramePr>
          <p:nvPr/>
        </p:nvGraphicFramePr>
        <p:xfrm>
          <a:off x="3511550" y="1497013"/>
          <a:ext cx="1974850" cy="484187"/>
        </p:xfrm>
        <a:graphic>
          <a:graphicData uri="http://schemas.openxmlformats.org/presentationml/2006/ole">
            <p:oleObj spid="_x0000_s83699" name="Equation" r:id="rId4" imgW="9522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Advantages of Multilevel inverters over two-level inverter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3733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Devices of lower rating can be used thereby enabling the schemes to be used for high voltage applications.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Reduced total harmonic distortion (THD).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Since the dv/dt is low, the EMI from the system is low.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Lower switching frequencies can be used and hence reduction in switching losses.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z="3600"/>
              <a:t>Drive control scheme (V/f)</a:t>
            </a:r>
          </a:p>
        </p:txBody>
      </p:sp>
      <p:pic>
        <p:nvPicPr>
          <p:cNvPr id="83975" name="Picture 7" descr="Vbyf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381000" y="1295400"/>
            <a:ext cx="7543800" cy="3482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895600"/>
            <a:ext cx="6705600" cy="762000"/>
          </a:xfrm>
        </p:spPr>
        <p:txBody>
          <a:bodyPr/>
          <a:lstStyle/>
          <a:p>
            <a:pPr algn="ctr"/>
            <a:r>
              <a:rPr lang="en-US" sz="3800"/>
              <a:t>Simulation and experimental results for configuration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20Hz(2-level operation)-Configuration I</a:t>
            </a:r>
          </a:p>
        </p:txBody>
      </p:sp>
      <p:pic>
        <p:nvPicPr>
          <p:cNvPr id="218117" name="Picture 5" descr="FFT20%20pole"/>
          <p:cNvPicPr>
            <a:picLocks noChangeAspect="1" noChangeArrowheads="1"/>
          </p:cNvPicPr>
          <p:nvPr/>
        </p:nvPicPr>
        <p:blipFill>
          <a:blip r:embed="rId2" cstate="print">
            <a:lum bright="-42000" contrast="64000"/>
          </a:blip>
          <a:srcRect/>
          <a:stretch>
            <a:fillRect/>
          </a:stretch>
        </p:blipFill>
        <p:spPr bwMode="auto">
          <a:xfrm>
            <a:off x="2514600" y="3429000"/>
            <a:ext cx="3505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4937125" y="2867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>
              <a:latin typeface="Book Antiqua" pitchFamily="18" charset="0"/>
            </a:endParaRP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457200" y="2895600"/>
            <a:ext cx="411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[Y axis 100V/division, X axis- 0.02s/div]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1828800" y="5638800"/>
            <a:ext cx="495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FFT of the pole voltage waveform [X axis- order of harmonic, Y axis- Normalized amplitude]</a:t>
            </a:r>
          </a:p>
        </p:txBody>
      </p:sp>
      <p:pic>
        <p:nvPicPr>
          <p:cNvPr id="218128" name="Picture 16" descr="20Hz_pol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914400" y="914400"/>
            <a:ext cx="2971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29" name="Picture 17"/>
          <p:cNvPicPr>
            <a:picLocks noChangeAspect="1" noChangeArrowheads="1"/>
          </p:cNvPicPr>
          <p:nvPr/>
        </p:nvPicPr>
        <p:blipFill>
          <a:blip r:embed="rId4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4953000" y="914400"/>
            <a:ext cx="3200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4724400" y="2895600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[Y axis 50V/division, X axis- 0.01s/div]</a:t>
            </a:r>
          </a:p>
        </p:txBody>
      </p:sp>
      <p:pic>
        <p:nvPicPr>
          <p:cNvPr id="218131" name="Picture 19" descr="hand_up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938" y="6248400"/>
            <a:ext cx="398462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20Hz(2-level operation)-Configuration I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5029200" y="9144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4" name="Picture 6" descr="FFT20%20phase"/>
          <p:cNvPicPr>
            <a:picLocks noChangeAspect="1" noChangeArrowheads="1"/>
          </p:cNvPicPr>
          <p:nvPr/>
        </p:nvPicPr>
        <p:blipFill>
          <a:blip r:embed="rId3" cstate="print">
            <a:lum bright="-46000" contrast="64000"/>
          </a:blip>
          <a:srcRect/>
          <a:stretch>
            <a:fillRect/>
          </a:stretch>
        </p:blipFill>
        <p:spPr bwMode="auto">
          <a:xfrm>
            <a:off x="2819400" y="3519488"/>
            <a:ext cx="33623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4572000" y="3048000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phase current [Y axis voltage 100V/div, current 1A/div, Y axis- 0.02s/div]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2438400" y="5699125"/>
            <a:ext cx="4587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FFT of the phase voltage waveform [X axis- order of harmonic, Y axis- Normalized amplitude]</a:t>
            </a:r>
          </a:p>
        </p:txBody>
      </p:sp>
      <p:pic>
        <p:nvPicPr>
          <p:cNvPr id="227341" name="Picture 13" descr="20Hz_phas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838200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228600" y="2971800"/>
            <a:ext cx="441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phase current [Y axis- voltage 50V/div, current 1A/div, X axis – 0.05/div]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40Hz(3-level operation)-Configuration I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937125" y="2867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>
              <a:latin typeface="Book Antiqua" pitchFamily="18" charset="0"/>
            </a:endParaRPr>
          </a:p>
        </p:txBody>
      </p:sp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2" cstate="print">
            <a:lum bright="-44000" contrast="66000"/>
          </a:blip>
          <a:srcRect/>
          <a:stretch>
            <a:fillRect/>
          </a:stretch>
        </p:blipFill>
        <p:spPr bwMode="auto">
          <a:xfrm>
            <a:off x="5181600" y="906463"/>
            <a:ext cx="29718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5029200" y="28956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 [Y axis voltage 100V/div, X axis- 0.01s/div]</a:t>
            </a:r>
          </a:p>
        </p:txBody>
      </p:sp>
      <p:sp>
        <p:nvSpPr>
          <p:cNvPr id="228365" name="Text Box 13"/>
          <p:cNvSpPr txBox="1">
            <a:spLocks noChangeArrowheads="1"/>
          </p:cNvSpPr>
          <p:nvPr/>
        </p:nvSpPr>
        <p:spPr bwMode="auto">
          <a:xfrm>
            <a:off x="533400" y="28575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 [Y axis 100V/division, X axis- 0.02s/div]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pic>
        <p:nvPicPr>
          <p:cNvPr id="228366" name="Picture 14" descr="40Hz_pol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762000"/>
            <a:ext cx="3243263" cy="2162175"/>
          </a:xfrm>
          <a:prstGeom prst="rect">
            <a:avLst/>
          </a:prstGeom>
          <a:noFill/>
        </p:spPr>
      </p:pic>
      <p:pic>
        <p:nvPicPr>
          <p:cNvPr id="228367" name="Picture 15" descr="FFT40%20pole"/>
          <p:cNvPicPr>
            <a:picLocks noChangeAspect="1" noChangeArrowheads="1"/>
          </p:cNvPicPr>
          <p:nvPr/>
        </p:nvPicPr>
        <p:blipFill>
          <a:blip r:embed="rId4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2590800" y="3405188"/>
            <a:ext cx="33337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2286000" y="5638800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pole voltage waveform [X axis- order of harmonic, Y axis- Normalized amplitude]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Results for 40Hz(3-level operation)-Configuration I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lum bright="-42000" contrast="64000"/>
          </a:blip>
          <a:srcRect/>
          <a:stretch>
            <a:fillRect/>
          </a:stretch>
        </p:blipFill>
        <p:spPr bwMode="auto">
          <a:xfrm>
            <a:off x="5105400" y="838200"/>
            <a:ext cx="3048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2" name="Picture 6" descr="FFT40%20phase"/>
          <p:cNvPicPr>
            <a:picLocks noChangeAspect="1" noChangeArrowheads="1"/>
          </p:cNvPicPr>
          <p:nvPr/>
        </p:nvPicPr>
        <p:blipFill>
          <a:blip r:embed="rId3" cstate="print">
            <a:lum bright="-38000" contrast="66000"/>
          </a:blip>
          <a:srcRect/>
          <a:stretch>
            <a:fillRect/>
          </a:stretch>
        </p:blipFill>
        <p:spPr bwMode="auto">
          <a:xfrm>
            <a:off x="2819400" y="3398838"/>
            <a:ext cx="34290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304800" y="2819400"/>
            <a:ext cx="4267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no load phase current [Y axis voltage 50V/div, current 1A/div, X axis- 0.01s/div]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572000" y="2819400"/>
            <a:ext cx="434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[Y axis voltage 100V/div, current 1A/div, 0.01s/div]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2362200" y="56515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waveform [X axis- order of harmonic, Y axis- Normalized amplitude]</a:t>
            </a:r>
          </a:p>
        </p:txBody>
      </p:sp>
      <p:pic>
        <p:nvPicPr>
          <p:cNvPr id="219147" name="Picture 11" descr="40Hz_phas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914400"/>
            <a:ext cx="3124200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46Hz(Overmodulation)-Configuration I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2374900" y="5699125"/>
            <a:ext cx="449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pole voltage waveform [X axis- order of harmonic, Y axis- Normalized amplitude]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228600" y="2806700"/>
            <a:ext cx="411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 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[Y axis- 100V/div, X axis- .02s/div]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4419600" y="2819400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 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 and phase voltage [Y axis voltage 100V/div, X axis- 0.01s/div]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pic>
        <p:nvPicPr>
          <p:cNvPr id="221195" name="Picture 11" descr="46Hz_pole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838200"/>
            <a:ext cx="3048000" cy="2066925"/>
          </a:xfrm>
          <a:prstGeom prst="rect">
            <a:avLst/>
          </a:prstGeom>
          <a:noFill/>
        </p:spPr>
      </p:pic>
      <p:pic>
        <p:nvPicPr>
          <p:cNvPr id="221196" name="Picture 12" descr="FFT46%20pole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90800" y="3344863"/>
            <a:ext cx="35052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8" name="Picture 14" descr="46Hz-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00600" y="838200"/>
            <a:ext cx="31242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46Hz(Overmodulation)-Configuration I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2159000" y="5686425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waveform [X axis- order of harmonic, Y axis- Normalized amplitude]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81000" y="2879725"/>
            <a:ext cx="3886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no load phase current Y axis -50V/div, current 1A/div, X axis- 0.01s/div]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4495800" y="2941638"/>
            <a:ext cx="4267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 no load phase current [Y axis voltage 100V/div, current 1A/div, X axis- 0.01s/div]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pic>
        <p:nvPicPr>
          <p:cNvPr id="230409" name="Picture 9" descr="FFT46%20phase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90800" y="3425825"/>
            <a:ext cx="3429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1" name="Picture 11" descr="46Hz_phas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876300"/>
            <a:ext cx="3124200" cy="2019300"/>
          </a:xfrm>
          <a:prstGeom prst="rect">
            <a:avLst/>
          </a:prstGeom>
          <a:noFill/>
        </p:spPr>
      </p:pic>
      <p:pic>
        <p:nvPicPr>
          <p:cNvPr id="230414" name="Picture 14" descr="46Hz-phas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953000" y="838200"/>
            <a:ext cx="2971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48Hz(Overmodulation)-Configuration I</a:t>
            </a:r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2" cstate="print">
            <a:lum bright="-46000" contrast="66000"/>
          </a:blip>
          <a:srcRect/>
          <a:stretch>
            <a:fillRect/>
          </a:stretch>
        </p:blipFill>
        <p:spPr bwMode="auto">
          <a:xfrm>
            <a:off x="4800600" y="850900"/>
            <a:ext cx="29718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3" name="Picture 5" descr="FFT48%20pole"/>
          <p:cNvPicPr>
            <a:picLocks noChangeAspect="1" noChangeArrowheads="1"/>
          </p:cNvPicPr>
          <p:nvPr/>
        </p:nvPicPr>
        <p:blipFill>
          <a:blip r:embed="rId3" cstate="print">
            <a:lum bright="-46000" contrast="64000"/>
          </a:blip>
          <a:srcRect/>
          <a:stretch>
            <a:fillRect/>
          </a:stretch>
        </p:blipFill>
        <p:spPr bwMode="auto">
          <a:xfrm>
            <a:off x="2362200" y="3336925"/>
            <a:ext cx="37338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2133600" y="5673725"/>
            <a:ext cx="449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pole voltage waveform [X axis- order of harmonic, Y axis- Normalized amplitude]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457200" y="2819400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[Y axis – voltage 100V/div, X axis – 0.01s/div]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4419600" y="2803525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[Y axis – voltage 100V/div, X axis – 0.01s/div]</a:t>
            </a:r>
          </a:p>
        </p:txBody>
      </p:sp>
      <p:pic>
        <p:nvPicPr>
          <p:cNvPr id="222220" name="Picture 12" descr="48Hz_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990600" y="914400"/>
            <a:ext cx="2971800" cy="198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48Hz(Overmodulation)-Configuration I</a:t>
            </a:r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4800600" y="914400"/>
            <a:ext cx="29718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0" name="Picture 6" descr="FFT48%20phase"/>
          <p:cNvPicPr>
            <a:picLocks noChangeAspect="1" noChangeArrowheads="1"/>
          </p:cNvPicPr>
          <p:nvPr/>
        </p:nvPicPr>
        <p:blipFill>
          <a:blip r:embed="rId3" cstate="print">
            <a:lum bright="-42000" contrast="64000"/>
          </a:blip>
          <a:srcRect/>
          <a:stretch>
            <a:fillRect/>
          </a:stretch>
        </p:blipFill>
        <p:spPr bwMode="auto">
          <a:xfrm>
            <a:off x="2590800" y="3425825"/>
            <a:ext cx="3352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1981200" y="5648325"/>
            <a:ext cx="472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waveform [X axis- order of harmonic, Y axis- Normalized amplitude]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457200" y="2819400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[Y axis – voltage 100V/div, X axis – 0.01s/div]</a:t>
            </a:r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4114800" y="2819400"/>
            <a:ext cx="441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 Phase voltage and no load phase current [Y axis – voltage 100V/div, current 1A/div, X axis – 0.01s/div]</a:t>
            </a:r>
          </a:p>
        </p:txBody>
      </p:sp>
      <p:pic>
        <p:nvPicPr>
          <p:cNvPr id="231437" name="Picture 13" descr="48Hz_phas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62013" y="914400"/>
            <a:ext cx="3176587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Disadvantages of multilevel inverters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2766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The number of isolated DC-links are more compared to a two-level inverter.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Neutral point voltage variations.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Power bus structure and hence the control schemes become complex as the number of levels increases.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400"/>
              <a:t>Decrease in Reliability 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50Hz (6step mode)-Configuration I</a:t>
            </a: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 contrast="58000"/>
          </a:blip>
          <a:srcRect/>
          <a:stretch>
            <a:fillRect/>
          </a:stretch>
        </p:blipFill>
        <p:spPr bwMode="auto">
          <a:xfrm>
            <a:off x="4800600" y="788988"/>
            <a:ext cx="32004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Picture 5" descr="50pole_edit"/>
          <p:cNvPicPr>
            <a:picLocks noChangeAspect="1" noChangeArrowheads="1"/>
          </p:cNvPicPr>
          <p:nvPr/>
        </p:nvPicPr>
        <p:blipFill>
          <a:blip r:embed="rId3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2362200" y="3300413"/>
            <a:ext cx="3505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1676400" y="5638800"/>
            <a:ext cx="487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pole voltage waveform [X axis- order of harmonic, Y axis- Normalized amplitude]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4495800" y="28194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 Pole voltages and phase voltage [Y axis – 100V/div, X axis – 0.01s/div] </a:t>
            </a:r>
          </a:p>
        </p:txBody>
      </p:sp>
      <p:pic>
        <p:nvPicPr>
          <p:cNvPr id="223243" name="Picture 11" descr="50Hz_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38200" y="838200"/>
            <a:ext cx="3048000" cy="2039938"/>
          </a:xfrm>
          <a:prstGeom prst="rect">
            <a:avLst/>
          </a:prstGeom>
          <a:noFill/>
        </p:spPr>
      </p:pic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[Y axis – 100V/div, X axis – 0.02s/div]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Results for 50Hz (6step mode)-Configuration I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 cstate="print">
            <a:lum bright="-42000" contrast="70000"/>
          </a:blip>
          <a:srcRect/>
          <a:stretch>
            <a:fillRect/>
          </a:stretch>
        </p:blipFill>
        <p:spPr bwMode="auto">
          <a:xfrm>
            <a:off x="5181600" y="838200"/>
            <a:ext cx="28289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Picture 6" descr="50phase_edit"/>
          <p:cNvPicPr>
            <a:picLocks noChangeAspect="1" noChangeArrowheads="1"/>
          </p:cNvPicPr>
          <p:nvPr/>
        </p:nvPicPr>
        <p:blipFill>
          <a:blip r:embed="rId3" cstate="print">
            <a:lum bright="-48000" contrast="66000"/>
          </a:blip>
          <a:srcRect/>
          <a:stretch>
            <a:fillRect/>
          </a:stretch>
        </p:blipFill>
        <p:spPr bwMode="auto">
          <a:xfrm>
            <a:off x="2590800" y="3201988"/>
            <a:ext cx="34290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2057400" y="5562600"/>
            <a:ext cx="449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waveform [X axis- order of harmonic, Y axis- Normalized amplitude]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33400" y="2701925"/>
            <a:ext cx="3581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[Y axis – 100V/div, X axis – 0.01s/div] 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419600" y="2689225"/>
            <a:ext cx="441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[Y axis – voltage 100V/div, current 1A/div, X axis – 0.01s/div]</a:t>
            </a:r>
          </a:p>
        </p:txBody>
      </p:sp>
      <p:pic>
        <p:nvPicPr>
          <p:cNvPr id="232459" name="Picture 11" descr="50Hz_phas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762000"/>
            <a:ext cx="3081338" cy="198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Acceleration from 20-30Hz (two-level to three-level transition) </a:t>
            </a:r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4876800" y="1600200"/>
            <a:ext cx="36576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-76200" y="4343400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no load phase current [Y axis – Voltage 100V/div, current 1A/div, X axis – 0.05s/div]</a:t>
            </a:r>
          </a:p>
        </p:txBody>
      </p:sp>
      <p:pic>
        <p:nvPicPr>
          <p:cNvPr id="224261" name="Picture 5" descr="acc_20_40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57200" y="1600200"/>
            <a:ext cx="3733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4419600" y="4343400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Phase voltage and no load phase current [Y axis – Voltage 100V/div, current 1A/div, X axis – 0.05s/div]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Acceleration from 40-50Hz (linear range to 6 step through overmodulation)</a:t>
            </a:r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2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4572000" y="1447800"/>
            <a:ext cx="44196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4800600" y="4419600"/>
            <a:ext cx="434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Smooth transition phase voltage and phase current [Y axis – Voltage 100V/div, current 1A/div, X axis – 0.05s/div]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0" y="4419600"/>
            <a:ext cx="434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Smooth transition of phase voltage  and phase current [Y axis – Voltage 100V/div, current 1A/div, X axis – 0.05s/div]</a:t>
            </a:r>
          </a:p>
        </p:txBody>
      </p:sp>
      <p:pic>
        <p:nvPicPr>
          <p:cNvPr id="225287" name="Picture 7" descr="acc_45_50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52400" y="15494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200"/>
              <a:t>Speed Reversal from -20 to 20Hz</a:t>
            </a:r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 cstate="print">
            <a:lum bright="-46000" contrast="72000"/>
          </a:blip>
          <a:srcRect/>
          <a:stretch>
            <a:fillRect/>
          </a:stretch>
        </p:blipFill>
        <p:spPr bwMode="auto">
          <a:xfrm>
            <a:off x="4648200" y="1371600"/>
            <a:ext cx="41148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724400" y="4191000"/>
            <a:ext cx="441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The profile of the phase current during speed reversal when the system is given a reversal command from 20Hz to -20 Hz [Y axis –current 1A/div, X axis – 1s/div]</a:t>
            </a:r>
          </a:p>
        </p:txBody>
      </p:sp>
      <p:pic>
        <p:nvPicPr>
          <p:cNvPr id="226309" name="Picture 5" descr="rev_20_20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04800" y="1412875"/>
            <a:ext cx="4114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441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The profile of the phase current during speed reversal when the system is given a reversal command from 20Hz to -20 Hz [Y axis –current 1A/div, X axis – 1s/div]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600"/>
              <a:t>Upper cascaded structure</a:t>
            </a:r>
          </a:p>
        </p:txBody>
      </p:sp>
      <p:pic>
        <p:nvPicPr>
          <p:cNvPr id="152585" name="Picture 9" descr="upper cascade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457200" y="1143000"/>
            <a:ext cx="6629400" cy="4002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Configuration II with switching states of CMV group C</a:t>
            </a:r>
          </a:p>
        </p:txBody>
      </p:sp>
      <p:pic>
        <p:nvPicPr>
          <p:cNvPr id="93191" name="Picture 7" descr="upper cascade opt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1143000" y="1524000"/>
            <a:ext cx="5753100" cy="3524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Possible switching states of inverter II given the switching state of Inverter I</a:t>
            </a:r>
          </a:p>
        </p:txBody>
      </p:sp>
      <p:graphicFrame>
        <p:nvGraphicFramePr>
          <p:cNvPr id="180295" name="Group 71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4876800" cy="1981201"/>
        </p:xfrm>
        <a:graphic>
          <a:graphicData uri="http://schemas.openxmlformats.org/drawingml/2006/table">
            <a:tbl>
              <a:tblPr/>
              <a:tblGrid>
                <a:gridCol w="2593975"/>
                <a:gridCol w="2282825"/>
              </a:tblGrid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State of any phase of inverter- 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Possible states of  inverter- 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+,0,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+, –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609600"/>
          </a:xfrm>
        </p:spPr>
        <p:txBody>
          <a:bodyPr/>
          <a:lstStyle/>
          <a:p>
            <a:r>
              <a:rPr lang="en-US" sz="2800"/>
              <a:t>The space vector hexagon for Configuration II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105400" y="2133600"/>
            <a:ext cx="3886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hexagonal structure has no multiplicity in switching states for any phasor location but zero phasor.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zero phasor has 3 switching states.</a:t>
            </a:r>
          </a:p>
        </p:txBody>
      </p:sp>
      <p:pic>
        <p:nvPicPr>
          <p:cNvPr id="188427" name="Picture 11" descr="Group C optimized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81000" y="1295400"/>
            <a:ext cx="4648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3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Switching states for one sector of the CMV schemes</a:t>
            </a:r>
          </a:p>
        </p:txBody>
      </p:sp>
      <p:graphicFrame>
        <p:nvGraphicFramePr>
          <p:cNvPr id="236660" name="Group 116"/>
          <p:cNvGraphicFramePr>
            <a:graphicFrameLocks noGrp="1"/>
          </p:cNvGraphicFramePr>
          <p:nvPr>
            <p:ph idx="1"/>
          </p:nvPr>
        </p:nvGraphicFramePr>
        <p:xfrm>
          <a:off x="1524000" y="1981200"/>
          <a:ext cx="5200650" cy="2068830"/>
        </p:xfrm>
        <a:graphic>
          <a:graphicData uri="http://schemas.openxmlformats.org/drawingml/2006/table">
            <a:tbl>
              <a:tblPr/>
              <a:tblGrid>
                <a:gridCol w="1295400"/>
                <a:gridCol w="1981200"/>
                <a:gridCol w="19240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Configuration I (Group 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Configuration II (Group 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(+2,0,-2)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(1-1-1,-1-11)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(11-1,-111)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(1,1,-2)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(00-1,-1-11)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(11-1,001)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(1,0,-1)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(00-1,-100)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(100,001)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two-level inverter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886200" y="3276600"/>
            <a:ext cx="5029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Two-level inverters switches between + state (+V</a:t>
            </a:r>
            <a:r>
              <a:rPr lang="en-US" baseline="-25000">
                <a:latin typeface="Book Antiqua" pitchFamily="18" charset="0"/>
              </a:rPr>
              <a:t>dc</a:t>
            </a:r>
            <a:r>
              <a:rPr lang="en-US">
                <a:latin typeface="Book Antiqua" pitchFamily="18" charset="0"/>
              </a:rPr>
              <a:t>/2) and – state(-V</a:t>
            </a:r>
            <a:r>
              <a:rPr lang="en-US" baseline="-25000">
                <a:latin typeface="Book Antiqua" pitchFamily="18" charset="0"/>
              </a:rPr>
              <a:t>dc</a:t>
            </a:r>
            <a:r>
              <a:rPr lang="en-US">
                <a:latin typeface="Book Antiqua" pitchFamily="18" charset="0"/>
              </a:rPr>
              <a:t>/2) with respect to the O point.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Inverter has 8 switching states for 7 phasor locations.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Book Antiqua" pitchFamily="18" charset="0"/>
            </a:endParaRPr>
          </a:p>
        </p:txBody>
      </p:sp>
      <p:pic>
        <p:nvPicPr>
          <p:cNvPr id="65567" name="Picture 31" descr="Two_level_ckt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685800" y="1106488"/>
            <a:ext cx="5562600" cy="1936750"/>
          </a:xfrm>
          <a:noFill/>
          <a:ln/>
        </p:spPr>
      </p:pic>
      <p:pic>
        <p:nvPicPr>
          <p:cNvPr id="65575" name="Picture 39" descr="hexagon_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>
          <a:xfrm>
            <a:off x="381000" y="3079750"/>
            <a:ext cx="3276600" cy="3084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6705600" cy="1295400"/>
          </a:xfrm>
        </p:spPr>
        <p:txBody>
          <a:bodyPr/>
          <a:lstStyle/>
          <a:p>
            <a:pPr algn="ctr"/>
            <a:r>
              <a:rPr lang="en-US" sz="3800"/>
              <a:t>Simulation and experimental results for configuration II</a:t>
            </a:r>
          </a:p>
        </p:txBody>
      </p:sp>
      <p:pic>
        <p:nvPicPr>
          <p:cNvPr id="235523" name="Picture 3" descr="hand_u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6938" y="6248400"/>
            <a:ext cx="398462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20Hz(2-level operation)-Configuration II</a:t>
            </a:r>
          </a:p>
        </p:txBody>
      </p:sp>
      <p:pic>
        <p:nvPicPr>
          <p:cNvPr id="190467" name="Picture 3" descr="20p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35038"/>
            <a:ext cx="2895600" cy="2036762"/>
          </a:xfrm>
          <a:prstGeom prst="rect">
            <a:avLst/>
          </a:prstGeom>
          <a:noFill/>
        </p:spPr>
      </p:pic>
      <p:pic>
        <p:nvPicPr>
          <p:cNvPr id="190468" name="Picture 4" descr="20V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971800" cy="2071688"/>
          </a:xfrm>
          <a:prstGeom prst="rect">
            <a:avLst/>
          </a:prstGeom>
          <a:noFill/>
        </p:spPr>
      </p:pic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5105400" y="28956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axis- 50V/division, X axis- 0.01s/div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4724400" y="5562600"/>
            <a:ext cx="4495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Phase voltage and no load phase current 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voltage 50V/div, current 1A/div, Y axis- 0.01s/div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pic>
        <p:nvPicPr>
          <p:cNvPr id="190477" name="Picture 13" descr="20Hz_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914400"/>
            <a:ext cx="29718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533400" y="28956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[Y axis 50V/division, X axis- 0.016s/div]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304800" y="5562600"/>
            <a:ext cx="4495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 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Phase voltage and no load phase current [Y axis voltage 100V/div, current 1A/div, Y axis- 0.014s/div]</a:t>
            </a:r>
          </a:p>
        </p:txBody>
      </p:sp>
      <p:pic>
        <p:nvPicPr>
          <p:cNvPr id="190480" name="Picture 16" descr="20Hz_phase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3505200"/>
            <a:ext cx="3124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20Hz(3-level operation)-Configuration II</a:t>
            </a:r>
          </a:p>
        </p:txBody>
      </p:sp>
      <p:pic>
        <p:nvPicPr>
          <p:cNvPr id="191491" name="Picture 3" descr="40pole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029200" y="914400"/>
            <a:ext cx="3276600" cy="1998663"/>
          </a:xfrm>
          <a:prstGeom prst="rect">
            <a:avLst/>
          </a:prstGeom>
          <a:noFill/>
        </p:spPr>
      </p:pic>
      <p:pic>
        <p:nvPicPr>
          <p:cNvPr id="191492" name="Picture 4" descr="40phase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57800" y="3581400"/>
            <a:ext cx="3048000" cy="1905000"/>
          </a:xfrm>
          <a:prstGeom prst="rect">
            <a:avLst/>
          </a:prstGeom>
          <a:noFill/>
        </p:spPr>
      </p:pic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voltage 100V/div, X axis- 0.005s/div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4648200" y="5470525"/>
            <a:ext cx="441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voltage 50V/div, current 1A/div, 0.005s/div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pic>
        <p:nvPicPr>
          <p:cNvPr id="191499" name="Picture 11" descr="40Hz_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38200" y="914400"/>
            <a:ext cx="30480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500" name="Picture 12" descr="40Hz_phase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38200" y="3422650"/>
            <a:ext cx="29718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57200" y="2895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[Y axis voltage 100V/div, X axis- 0.01s/div]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457200" y="5410200"/>
            <a:ext cx="3962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[ Y axis voltage 50V/div, current 1A/div, X axis-0.01s/div]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800"/>
              <a:t>46Hz(Overmodulation) operation-Configuration II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800600" y="2895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voltage 100V/div, X axis- 0.005s/div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4648200" y="5470525"/>
            <a:ext cx="441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voltage 50V/div, current 1A/div, X axis- 0.005s/div</a:t>
            </a:r>
            <a:r>
              <a:rPr lang="en-US" sz="1500">
                <a:latin typeface="Book Antiqua" pitchFamily="18" charset="0"/>
              </a:rPr>
              <a:t>] 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457200" y="2895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Pole voltages and phase voltage [Y axis voltage 100V/div, X axis- 0.01s/div]</a:t>
            </a:r>
            <a:r>
              <a:rPr lang="en-US" sz="1500">
                <a:latin typeface="Book Antiqua" pitchFamily="18" charset="0"/>
              </a:rPr>
              <a:t> 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304800" y="5546725"/>
            <a:ext cx="434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Book Antiqua" pitchFamily="18" charset="0"/>
              </a:rPr>
              <a:t>Phase voltage and no load phase current </a:t>
            </a:r>
            <a:r>
              <a:rPr lang="en-US" sz="14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[ Y axis voltage 50V/div, current 1A/div, X axis-0.006s/div]</a:t>
            </a:r>
          </a:p>
        </p:txBody>
      </p:sp>
      <p:pic>
        <p:nvPicPr>
          <p:cNvPr id="241676" name="Picture 12" descr="46Hz_pole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0" y="762000"/>
            <a:ext cx="3276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7" name="Picture 13" descr="46Hz_phas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38200" y="3429000"/>
            <a:ext cx="32004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8" name="Picture 14" descr="46Hz-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181600" y="798513"/>
            <a:ext cx="30480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9" name="Picture 15" descr="46Hz-phase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181600" y="3422650"/>
            <a:ext cx="3048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48Hz(Overmodulation) operation-Configuration II</a:t>
            </a:r>
          </a:p>
        </p:txBody>
      </p:sp>
      <p:pic>
        <p:nvPicPr>
          <p:cNvPr id="192515" name="Picture 3" descr="48pole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638800" y="914400"/>
            <a:ext cx="2743200" cy="1917700"/>
          </a:xfrm>
          <a:prstGeom prst="rect">
            <a:avLst/>
          </a:prstGeom>
          <a:noFill/>
        </p:spPr>
      </p:pic>
      <p:pic>
        <p:nvPicPr>
          <p:cNvPr id="192516" name="Picture 4" descr="48VI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638800" y="3505200"/>
            <a:ext cx="2819400" cy="1973263"/>
          </a:xfrm>
          <a:prstGeom prst="rect">
            <a:avLst/>
          </a:prstGeom>
          <a:noFill/>
        </p:spPr>
      </p:pic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181600" y="28956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Pole voltages and phase voltage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– voltage 100V/div, X axis – 0.005s/div</a:t>
            </a:r>
            <a:r>
              <a:rPr lang="en-US" sz="1500">
                <a:latin typeface="Book Antiqua" pitchFamily="18" charset="0"/>
              </a:rPr>
              <a:t>]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4800600" y="5486400"/>
            <a:ext cx="45481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 Phase voltage and no load phase current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– voltage 50V/div, current 1A/div, X axis – 0.005s/div</a:t>
            </a:r>
            <a:r>
              <a:rPr lang="en-US" sz="1500">
                <a:latin typeface="Book Antiqua" pitchFamily="18" charset="0"/>
              </a:rPr>
              <a:t> ]</a:t>
            </a:r>
          </a:p>
        </p:txBody>
      </p:sp>
      <p:pic>
        <p:nvPicPr>
          <p:cNvPr id="192523" name="Picture 11" descr="48Hz_pole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143000" y="762000"/>
            <a:ext cx="3124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4" name="Picture 12" descr="48Hz_phase"/>
          <p:cNvPicPr>
            <a:picLocks noChangeAspect="1" noChangeArrowheads="1"/>
          </p:cNvPicPr>
          <p:nvPr/>
        </p:nvPicPr>
        <p:blipFill>
          <a:blip r:embed="rId5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1143000" y="3429000"/>
            <a:ext cx="30480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990600" y="2895600"/>
            <a:ext cx="3581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Pole voltages and phase voltage [Y axis – voltage 100V/div, X axis – 0.01s/div]</a:t>
            </a: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404813" y="5410200"/>
            <a:ext cx="45481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>
                <a:latin typeface="Book Antiqua" pitchFamily="18" charset="0"/>
              </a:rPr>
              <a:t> Phase voltage and no load phase current [Y axis – voltage 50V/div, current 1A/div, X axis – 0.01s/div]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50Hz(6-step mode) operation-Configuration II</a:t>
            </a:r>
          </a:p>
        </p:txBody>
      </p:sp>
      <p:pic>
        <p:nvPicPr>
          <p:cNvPr id="193539" name="Picture 3" descr="50pole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181600" y="762000"/>
            <a:ext cx="2971800" cy="2079625"/>
          </a:xfrm>
          <a:prstGeom prst="rect">
            <a:avLst/>
          </a:prstGeom>
          <a:noFill/>
        </p:spPr>
      </p:pic>
      <p:pic>
        <p:nvPicPr>
          <p:cNvPr id="193540" name="Picture 4" descr="50VI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105400" y="3419475"/>
            <a:ext cx="3048000" cy="2143125"/>
          </a:xfrm>
          <a:prstGeom prst="rect">
            <a:avLst/>
          </a:prstGeom>
          <a:noFill/>
        </p:spPr>
      </p:pic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876800" y="2803525"/>
            <a:ext cx="350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– 100V/div, X axis – 0.005s/div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4343400" y="5483225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 Phase voltage and no load phase current [</a:t>
            </a:r>
            <a:r>
              <a:rPr lang="en-US" sz="15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Y axis – voltage 100V/div, current 1A/div, X axis – 0.005s/div</a:t>
            </a:r>
            <a:r>
              <a:rPr lang="en-US" sz="1500">
                <a:latin typeface="Book Antiqua" pitchFamily="18" charset="0"/>
              </a:rPr>
              <a:t> ] 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457200" y="2879725"/>
            <a:ext cx="350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 and phase voltage  [Y axis – 100V/div, X axis – 0.01s/div] </a:t>
            </a: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-76200" y="5499100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 Phase voltage and no load phase current [Y axis – voltage 50V/div, current 1A/div, X axis – 0.01s/div] </a:t>
            </a:r>
          </a:p>
        </p:txBody>
      </p:sp>
      <p:pic>
        <p:nvPicPr>
          <p:cNvPr id="193551" name="Picture 15" descr="50Hz_pole"/>
          <p:cNvPicPr>
            <a:picLocks noChangeAspect="1" noChangeArrowheads="1"/>
          </p:cNvPicPr>
          <p:nvPr/>
        </p:nvPicPr>
        <p:blipFill>
          <a:blip r:embed="rId4" cstate="print">
            <a:lum bright="-46000" contrast="70000"/>
          </a:blip>
          <a:srcRect/>
          <a:stretch>
            <a:fillRect/>
          </a:stretch>
        </p:blipFill>
        <p:spPr bwMode="auto">
          <a:xfrm>
            <a:off x="609600" y="822325"/>
            <a:ext cx="3124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52" name="Picture 16" descr="50Hz_phase"/>
          <p:cNvPicPr>
            <a:picLocks noChangeAspect="1" noChangeArrowheads="1"/>
          </p:cNvPicPr>
          <p:nvPr/>
        </p:nvPicPr>
        <p:blipFill>
          <a:blip r:embed="rId5" cstate="print">
            <a:lum bright="-52000" contrast="74000"/>
          </a:blip>
          <a:srcRect/>
          <a:stretch>
            <a:fillRect/>
          </a:stretch>
        </p:blipFill>
        <p:spPr bwMode="auto">
          <a:xfrm>
            <a:off x="609600" y="3429000"/>
            <a:ext cx="3048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Acceleration from 20-30Hz (two-level to three-level transition) </a:t>
            </a:r>
          </a:p>
        </p:txBody>
      </p:sp>
      <p:pic>
        <p:nvPicPr>
          <p:cNvPr id="194563" name="Picture 3" descr="acc2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60550"/>
            <a:ext cx="3886200" cy="2711450"/>
          </a:xfrm>
          <a:prstGeom prst="rect">
            <a:avLst/>
          </a:prstGeom>
          <a:noFill/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905000" y="4572000"/>
            <a:ext cx="4800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Phase voltage and no load phase current [Y axis – Voltage 100V/div, current 1A/div, X axis – 0.025s/div]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Acceleration from 40-50Hz (linear range to 6 step through overmodulation)</a:t>
            </a:r>
          </a:p>
        </p:txBody>
      </p:sp>
      <p:pic>
        <p:nvPicPr>
          <p:cNvPr id="195587" name="Picture 3" descr="acc40_50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514600" y="1676400"/>
            <a:ext cx="3886200" cy="2713038"/>
          </a:xfrm>
          <a:prstGeom prst="rect">
            <a:avLst/>
          </a:prstGeom>
          <a:noFill/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905000" y="4572000"/>
            <a:ext cx="4876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 Smooth transition phase voltage and phase current [Y axis – Voltage 50V/div, current 1A/div, X axis – 0.025s/div]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096000" cy="712787"/>
          </a:xfrm>
        </p:spPr>
        <p:txBody>
          <a:bodyPr/>
          <a:lstStyle/>
          <a:p>
            <a:r>
              <a:rPr lang="en-US" sz="3600"/>
              <a:t>Reversal from -20 to 20Hz</a:t>
            </a:r>
          </a:p>
        </p:txBody>
      </p:sp>
      <p:pic>
        <p:nvPicPr>
          <p:cNvPr id="196611" name="Picture 3" descr="rev20_20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362200" y="1143000"/>
            <a:ext cx="4310063" cy="3021013"/>
          </a:xfrm>
          <a:prstGeom prst="rect">
            <a:avLst/>
          </a:prstGeom>
          <a:noFill/>
        </p:spPr>
      </p:pic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286000" y="4343400"/>
            <a:ext cx="4572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Book Antiqua" pitchFamily="18" charset="0"/>
              </a:rPr>
              <a:t>The profile of the phase current during speed reversal when the system is given a reversal command from 20Hz to -20 Hz [Y axis –current 1A/div, X axis – 1s/div]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Salient features of the drive schemes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3657600"/>
          </a:xfrm>
        </p:spPr>
        <p:txBody>
          <a:bodyPr/>
          <a:lstStyle/>
          <a:p>
            <a:r>
              <a:rPr lang="en-US" sz="2200"/>
              <a:t>Only 18 switches are needed for a CMV eliminated 3-level drive scheme compared to the previous configuration which has 24 switches.</a:t>
            </a:r>
          </a:p>
          <a:p>
            <a:r>
              <a:rPr lang="en-US" sz="2200"/>
              <a:t>CMV is eliminated in the entire modulation range upto 6 step mode.</a:t>
            </a:r>
          </a:p>
          <a:p>
            <a:r>
              <a:rPr lang="en-US" sz="2200"/>
              <a:t>Only two isolated dc-links are needed.</a:t>
            </a:r>
          </a:p>
          <a:p>
            <a:r>
              <a:rPr lang="en-US" sz="2200"/>
              <a:t>An SVPWM algorithm which uses only sampled amplitude of the reference signals for switching time computation is used which makes the  implementation faster compared to the conventional methods.</a:t>
            </a:r>
          </a:p>
          <a:p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Three-level inverters- NPC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457200" y="3810000"/>
            <a:ext cx="4191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A 3-level inverter has 3 levels of switching namely +V</a:t>
            </a:r>
            <a:r>
              <a:rPr lang="en-US" baseline="-25000">
                <a:latin typeface="Book Antiqua" pitchFamily="18" charset="0"/>
              </a:rPr>
              <a:t>dc</a:t>
            </a:r>
            <a:r>
              <a:rPr lang="en-US">
                <a:latin typeface="Book Antiqua" pitchFamily="18" charset="0"/>
              </a:rPr>
              <a:t>/2 (+state), 0 and –V</a:t>
            </a:r>
            <a:r>
              <a:rPr lang="en-US" baseline="-25000">
                <a:latin typeface="Book Antiqua" pitchFamily="18" charset="0"/>
              </a:rPr>
              <a:t>dc</a:t>
            </a:r>
            <a:r>
              <a:rPr lang="en-US">
                <a:latin typeface="Book Antiqua" pitchFamily="18" charset="0"/>
              </a:rPr>
              <a:t>/2 (- state).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NPC inverter has 27 switching states for 19 locations.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latin typeface="Book Antiqua" pitchFamily="18" charset="0"/>
            </a:endParaRPr>
          </a:p>
        </p:txBody>
      </p:sp>
      <p:pic>
        <p:nvPicPr>
          <p:cNvPr id="66592" name="Picture 32" descr="Circuit_diagram_npc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457200" y="985838"/>
            <a:ext cx="4267200" cy="2595562"/>
          </a:xfrm>
          <a:noFill/>
          <a:ln/>
        </p:spPr>
      </p:pic>
      <p:pic>
        <p:nvPicPr>
          <p:cNvPr id="66595" name="Picture 35" descr="3-level NPC hex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>
          <a:xfrm>
            <a:off x="4876800" y="914400"/>
            <a:ext cx="4038600" cy="4002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Centre for Electronics Design and Technology</a:t>
            </a:r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/>
              <a:t>A Four-level inverter scheme with Common mode voltage elimination and capacitor voltage balancing for an open-end winding Induction machine</a:t>
            </a:r>
            <a:br>
              <a:rPr lang="en-US" sz="2800" b="1"/>
            </a:b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Seven- level power circuit</a:t>
            </a:r>
          </a:p>
        </p:txBody>
      </p:sp>
      <p:pic>
        <p:nvPicPr>
          <p:cNvPr id="281605" name="Picture 5" descr="Fig3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838200" y="762000"/>
            <a:ext cx="61722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 Six conventional two-level inverters and 6 isolated supplies to get a 7-level structure.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Inverter A is a four -level inverter formed by  cascading 3 two-level inverters.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Motor is fed from both 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62" name="Rectangle 21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CMV groups of the switching states</a:t>
            </a:r>
          </a:p>
        </p:txBody>
      </p:sp>
      <p:graphicFrame>
        <p:nvGraphicFramePr>
          <p:cNvPr id="283865" name="Group 217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600" cy="4530412"/>
        </p:xfrm>
        <a:graphic>
          <a:graphicData uri="http://schemas.openxmlformats.org/drawingml/2006/table">
            <a:tbl>
              <a:tblPr/>
              <a:tblGrid>
                <a:gridCol w="1511300"/>
                <a:gridCol w="1609725"/>
                <a:gridCol w="5108575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CMV group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Generated CMV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+Vdc/2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+4Vdc/9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332,323,233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+7Vdc/18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322,232,223,331,133,313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+Vdc/3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330,303,033,321,312,213,231,123,132,222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+5Vdc/18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320,302,230,203,023,032,311,131,113,221,212,122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+2Vdc/9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310,301,130,103,013,031,220,202,022,211,112,121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+Vdc/6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300,030,003,210,201,120,102,012,021,111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+Vdc/9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200,020,002,110,101,011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+Vdc/18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100,010,001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Four level CMV eliminated space vector structure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8382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4096 switching states for 127 vector locations.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Four level CMV  eliminated structure formed out of 7-level structure.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Only 4 CMV groups namely D,E, F and G can form four-level structure.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500">
                <a:latin typeface="Book Antiqua" pitchFamily="18" charset="0"/>
              </a:rPr>
              <a:t> E and F have 144 switching states and D and G have 100 switching states for 37 locations.</a:t>
            </a:r>
          </a:p>
        </p:txBody>
      </p:sp>
      <p:pic>
        <p:nvPicPr>
          <p:cNvPr id="282631" name="Picture 7" descr="7-level_4_level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990600" y="838200"/>
            <a:ext cx="441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Four-level CMV eliminated scheme ( group F)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381000" y="4953000"/>
            <a:ext cx="7543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Switching states of CMV group F are selected.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Since there is no CMV, the dc links for Inverter A and Inverter B can be connected together .</a:t>
            </a:r>
          </a:p>
        </p:txBody>
      </p:sp>
      <p:pic>
        <p:nvPicPr>
          <p:cNvPr id="285701" name="Picture 5" descr="Fig3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609600" y="838200"/>
            <a:ext cx="51816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400"/>
              <a:t>Voltage phasor locations and number of redundant states of the CMV eliminated 4-level inverter</a:t>
            </a:r>
            <a:r>
              <a:rPr lang="en-US" sz="2800"/>
              <a:t> </a:t>
            </a:r>
          </a:p>
        </p:txBody>
      </p:sp>
      <p:pic>
        <p:nvPicPr>
          <p:cNvPr id="286725" name="Picture 5" descr="4-levelCMVE_OABC and redund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85800" y="1127125"/>
            <a:ext cx="7315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8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2400"/>
              <a:t>Switching states corresponding to the vector locations of 60</a:t>
            </a:r>
            <a:r>
              <a:rPr lang="en-US" sz="2400" baseline="30000"/>
              <a:t>o</a:t>
            </a:r>
            <a:r>
              <a:rPr lang="en-US" sz="2400"/>
              <a:t> sector C1’-O’-C4’</a:t>
            </a:r>
          </a:p>
        </p:txBody>
      </p:sp>
      <p:graphicFrame>
        <p:nvGraphicFramePr>
          <p:cNvPr id="287900" name="Group 156"/>
          <p:cNvGraphicFramePr>
            <a:graphicFrameLocks noGrp="1"/>
          </p:cNvGraphicFramePr>
          <p:nvPr>
            <p:ph idx="1"/>
          </p:nvPr>
        </p:nvGraphicFramePr>
        <p:xfrm>
          <a:off x="533400" y="1090613"/>
          <a:ext cx="5410200" cy="4931096"/>
        </p:xfrm>
        <a:graphic>
          <a:graphicData uri="http://schemas.openxmlformats.org/drawingml/2006/table">
            <a:tbl>
              <a:tblPr/>
              <a:tblGrid>
                <a:gridCol w="914400"/>
                <a:gridCol w="44958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Phasor location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O’(12)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(022,022), (220,220), (202,202), (112,112), (211,211), (121,121), (013,013), (031,031), (103,103), (130,130), (301,301),  (310,310)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’(8)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(310,211), (220,121), (121,022), (211,112), (112,013), (202,103), (130,031), (301,202)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’(8)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(121,112), (211,202), (220,211), (130,121), (031,022), (310,301),(022,013), (112,103)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’(4)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(310,112), (220,022), (211,013), (301,103)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’(5)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(220,112), (310,202), (211, 103), (121,013), (130,022)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’(4)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(130,112), (121,103), (031,013),(220,202)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’(1)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(220,013),(310,103)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(220,103),(130,013)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’(1)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889" name="Picture 145" descr="60_degree_4_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019800" y="1295400"/>
            <a:ext cx="26860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Model of the four level inverter</a:t>
            </a:r>
          </a:p>
        </p:txBody>
      </p:sp>
      <p:pic>
        <p:nvPicPr>
          <p:cNvPr id="290820" name="Picture 4" descr="model(1)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81000" y="1143000"/>
            <a:ext cx="56388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6705600" y="1219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l-GR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sz="2800"/>
              <a:t>Phase winding connections for switching states corresponding to phasor location O’ (ZV)</a:t>
            </a:r>
          </a:p>
        </p:txBody>
      </p:sp>
      <p:pic>
        <p:nvPicPr>
          <p:cNvPr id="289798" name="Picture 6" descr="vect(0)_state(1)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58775" y="1524000"/>
            <a:ext cx="2513013" cy="3886200"/>
          </a:xfrm>
          <a:prstGeom prst="rect">
            <a:avLst/>
          </a:prstGeom>
          <a:noFill/>
        </p:spPr>
      </p:pic>
      <p:pic>
        <p:nvPicPr>
          <p:cNvPr id="289797" name="Picture 5" descr="vect(0)_state(2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352800" y="1524000"/>
            <a:ext cx="2051050" cy="3886200"/>
          </a:xfrm>
          <a:prstGeom prst="rect">
            <a:avLst/>
          </a:prstGeom>
          <a:noFill/>
        </p:spPr>
      </p:pic>
      <p:pic>
        <p:nvPicPr>
          <p:cNvPr id="289796" name="Picture 4" descr="vect(0)_state(3)"/>
          <p:cNvPicPr>
            <a:picLocks noChangeAspect="1" noChangeArrowheads="1"/>
          </p:cNvPicPr>
          <p:nvPr/>
        </p:nvPicPr>
        <p:blipFill>
          <a:blip r:embed="rId4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6019800" y="1600200"/>
            <a:ext cx="2284413" cy="3705225"/>
          </a:xfrm>
          <a:prstGeom prst="rect">
            <a:avLst/>
          </a:prstGeom>
          <a:noFill/>
        </p:spPr>
      </p:pic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-45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381000" y="54864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Switching states are has no effect of the capacitor currents.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Two-level(2L) group switching states (phasor location A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’)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4441825" y="769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pic>
        <p:nvPicPr>
          <p:cNvPr id="300042" name="Picture 10" descr="vect(1)_state(1)"/>
          <p:cNvPicPr>
            <a:picLocks noChangeAspect="1" noChangeArrowheads="1"/>
          </p:cNvPicPr>
          <p:nvPr/>
        </p:nvPicPr>
        <p:blipFill>
          <a:blip r:embed="rId2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381000" y="1219200"/>
            <a:ext cx="2228850" cy="3505200"/>
          </a:xfrm>
          <a:prstGeom prst="rect">
            <a:avLst/>
          </a:prstGeom>
          <a:noFill/>
        </p:spPr>
      </p:pic>
      <p:pic>
        <p:nvPicPr>
          <p:cNvPr id="300041" name="Picture 9" descr="vect(1)_state(2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124200" y="1295400"/>
            <a:ext cx="2241550" cy="3429000"/>
          </a:xfrm>
          <a:prstGeom prst="rect">
            <a:avLst/>
          </a:prstGeom>
          <a:noFill/>
        </p:spPr>
      </p:pic>
      <p:pic>
        <p:nvPicPr>
          <p:cNvPr id="300040" name="Picture 8" descr="vect(1)_state(3)"/>
          <p:cNvPicPr>
            <a:picLocks noChangeAspect="1" noChangeArrowheads="1"/>
          </p:cNvPicPr>
          <p:nvPr/>
        </p:nvPicPr>
        <p:blipFill>
          <a:blip r:embed="rId4" cstate="print">
            <a:lum bright="-44000" contrast="64000"/>
          </a:blip>
          <a:srcRect/>
          <a:stretch>
            <a:fillRect/>
          </a:stretch>
        </p:blipFill>
        <p:spPr bwMode="auto">
          <a:xfrm>
            <a:off x="5943600" y="1371600"/>
            <a:ext cx="2560638" cy="3352800"/>
          </a:xfrm>
          <a:prstGeom prst="rect">
            <a:avLst/>
          </a:prstGeom>
          <a:noFill/>
        </p:spPr>
      </p:pic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0" y="-10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0064" name="Text Box 32"/>
          <p:cNvSpPr txBox="1">
            <a:spLocks noChangeArrowheads="1"/>
          </p:cNvSpPr>
          <p:nvPr/>
        </p:nvSpPr>
        <p:spPr bwMode="auto">
          <a:xfrm>
            <a:off x="1295400" y="48006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i</a:t>
            </a:r>
            <a:r>
              <a:rPr lang="en-US" baseline="-25000">
                <a:latin typeface="Book Antiqua" pitchFamily="18" charset="0"/>
              </a:rPr>
              <a:t>a</a:t>
            </a: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–i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r>
              <a:rPr lang="en-US">
                <a:latin typeface="Book Antiqua" pitchFamily="18" charset="0"/>
              </a:rPr>
              <a:t> 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0065" name="Text Box 33"/>
          <p:cNvSpPr txBox="1">
            <a:spLocks noChangeArrowheads="1"/>
          </p:cNvSpPr>
          <p:nvPr/>
        </p:nvSpPr>
        <p:spPr bwMode="auto">
          <a:xfrm>
            <a:off x="3810000" y="48768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-i</a:t>
            </a:r>
            <a:r>
              <a:rPr lang="en-US" baseline="-25000">
                <a:latin typeface="Book Antiqua" pitchFamily="18" charset="0"/>
              </a:rPr>
              <a:t>c</a:t>
            </a: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–i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latin typeface="Book Antiqua" pitchFamily="18" charset="0"/>
              </a:rPr>
              <a:t> </a:t>
            </a:r>
          </a:p>
        </p:txBody>
      </p:sp>
      <p:sp>
        <p:nvSpPr>
          <p:cNvPr id="300066" name="Text Box 34"/>
          <p:cNvSpPr txBox="1">
            <a:spLocks noChangeArrowheads="1"/>
          </p:cNvSpPr>
          <p:nvPr/>
        </p:nvSpPr>
        <p:spPr bwMode="auto">
          <a:xfrm>
            <a:off x="6477000" y="48768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</a:rPr>
              <a:t>-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</a:rPr>
              <a:t>c</a:t>
            </a:r>
            <a:r>
              <a:rPr lang="en-US">
                <a:latin typeface="Book Antiqua" pitchFamily="18" charset="0"/>
              </a:rPr>
              <a:t> 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</a:rPr>
              <a:t>-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</a:rPr>
              <a:t>0</a:t>
            </a:r>
            <a:r>
              <a:rPr lang="en-US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3800"/>
              <a:t>Three-level inverters- cascaded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3810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Cascaded 3-level inverter has a simpler power bus structure and reduced  device count.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 It has switching states same as NPC 3-level inverter.</a:t>
            </a:r>
          </a:p>
        </p:txBody>
      </p:sp>
      <p:pic>
        <p:nvPicPr>
          <p:cNvPr id="124943" name="Picture 15" descr="Cascade_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381000" y="838200"/>
            <a:ext cx="4343400" cy="3052763"/>
          </a:xfrm>
          <a:noFill/>
          <a:ln/>
        </p:spPr>
      </p:pic>
      <p:pic>
        <p:nvPicPr>
          <p:cNvPr id="124945" name="Picture 17" descr="3-level NPC hex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>
          <a:xfrm>
            <a:off x="4876800" y="798513"/>
            <a:ext cx="4038600" cy="40020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Two-level(2L) group switching states (phasor location A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’)</a:t>
            </a:r>
            <a:br>
              <a:rPr lang="en-US" sz="2400">
                <a:cs typeface="Times New Roman" pitchFamily="18" charset="0"/>
              </a:rPr>
            </a:br>
            <a:r>
              <a:rPr lang="en-US" sz="2400">
                <a:cs typeface="Times New Roman" pitchFamily="18" charset="0"/>
              </a:rPr>
              <a:t>-Continued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4441825" y="769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0" y="-10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01070" name="Picture 14" descr="vect(1)_state(4)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06413" y="1066800"/>
            <a:ext cx="2262187" cy="3352800"/>
          </a:xfrm>
          <a:prstGeom prst="rect">
            <a:avLst/>
          </a:prstGeom>
          <a:noFill/>
        </p:spPr>
      </p:pic>
      <p:pic>
        <p:nvPicPr>
          <p:cNvPr id="301069" name="Picture 13" descr="vect(1)_state(5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101975" y="1066800"/>
            <a:ext cx="2403475" cy="3352800"/>
          </a:xfrm>
          <a:prstGeom prst="rect">
            <a:avLst/>
          </a:prstGeom>
          <a:noFill/>
        </p:spPr>
      </p:pic>
      <p:pic>
        <p:nvPicPr>
          <p:cNvPr id="301068" name="Picture 12" descr="vect(1)_state(6)"/>
          <p:cNvPicPr>
            <a:picLocks noChangeAspect="1" noChangeArrowheads="1"/>
          </p:cNvPicPr>
          <p:nvPr/>
        </p:nvPicPr>
        <p:blipFill>
          <a:blip r:embed="rId4" cstate="print">
            <a:lum bright="-44000" contrast="62000"/>
          </a:blip>
          <a:srcRect/>
          <a:stretch>
            <a:fillRect/>
          </a:stretch>
        </p:blipFill>
        <p:spPr bwMode="auto">
          <a:xfrm>
            <a:off x="6096000" y="914400"/>
            <a:ext cx="2312988" cy="3429000"/>
          </a:xfrm>
          <a:prstGeom prst="rect">
            <a:avLst/>
          </a:prstGeom>
          <a:noFill/>
        </p:spPr>
      </p:pic>
      <p:sp>
        <p:nvSpPr>
          <p:cNvPr id="301071" name="Rectangle 15"/>
          <p:cNvSpPr>
            <a:spLocks noChangeArrowheads="1"/>
          </p:cNvSpPr>
          <p:nvPr/>
        </p:nvSpPr>
        <p:spPr bwMode="auto">
          <a:xfrm>
            <a:off x="0" y="153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1295400" y="46482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endParaRPr lang="en-US">
              <a:latin typeface="Book Antiqua" pitchFamily="18" charset="0"/>
            </a:endParaRPr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6858000" y="45720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1076" name="Text Box 20"/>
          <p:cNvSpPr txBox="1">
            <a:spLocks noChangeArrowheads="1"/>
          </p:cNvSpPr>
          <p:nvPr/>
        </p:nvSpPr>
        <p:spPr bwMode="auto">
          <a:xfrm>
            <a:off x="3962400" y="46482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endParaRPr lang="en-US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Two-level(2L) group switching states (phasor location A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’)</a:t>
            </a:r>
            <a:br>
              <a:rPr lang="en-US" sz="2400">
                <a:cs typeface="Times New Roman" pitchFamily="18" charset="0"/>
              </a:rPr>
            </a:br>
            <a:r>
              <a:rPr lang="en-US" sz="2400">
                <a:cs typeface="Times New Roman" pitchFamily="18" charset="0"/>
              </a:rPr>
              <a:t>-Continued</a:t>
            </a:r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0" y="-10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0" y="153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02096" name="Picture 16" descr="vect(1)_state(7)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</a:blip>
          <a:srcRect/>
          <a:stretch>
            <a:fillRect/>
          </a:stretch>
        </p:blipFill>
        <p:spPr bwMode="auto">
          <a:xfrm>
            <a:off x="1016000" y="1066800"/>
            <a:ext cx="2459038" cy="3657600"/>
          </a:xfrm>
          <a:prstGeom prst="rect">
            <a:avLst/>
          </a:prstGeom>
          <a:noFill/>
        </p:spPr>
      </p:pic>
      <p:pic>
        <p:nvPicPr>
          <p:cNvPr id="302095" name="Picture 15" descr="vect(1)_state(8)"/>
          <p:cNvPicPr>
            <a:picLocks noChangeAspect="1" noChangeArrowheads="1"/>
          </p:cNvPicPr>
          <p:nvPr/>
        </p:nvPicPr>
        <p:blipFill>
          <a:blip r:embed="rId3" cstate="print">
            <a:lum bright="-44000" contrast="62000"/>
          </a:blip>
          <a:srcRect/>
          <a:stretch>
            <a:fillRect/>
          </a:stretch>
        </p:blipFill>
        <p:spPr bwMode="auto">
          <a:xfrm>
            <a:off x="4648200" y="914400"/>
            <a:ext cx="2733675" cy="3886200"/>
          </a:xfrm>
          <a:prstGeom prst="rect">
            <a:avLst/>
          </a:prstGeom>
          <a:noFill/>
        </p:spPr>
      </p:pic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0" y="112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2057400" y="48006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2100" name="Text Box 20"/>
          <p:cNvSpPr txBox="1">
            <a:spLocks noChangeArrowheads="1"/>
          </p:cNvSpPr>
          <p:nvPr/>
        </p:nvSpPr>
        <p:spPr bwMode="auto">
          <a:xfrm>
            <a:off x="5181600" y="48006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03" name="Rectangle 76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700">
                <a:cs typeface="Times New Roman" pitchFamily="18" charset="0"/>
              </a:rPr>
              <a:t>Two-level(2L) group switching states</a:t>
            </a:r>
          </a:p>
        </p:txBody>
      </p:sp>
      <p:graphicFrame>
        <p:nvGraphicFramePr>
          <p:cNvPr id="292616" name="Group 776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3688080"/>
        </p:xfrm>
        <a:graphic>
          <a:graphicData uri="http://schemas.openxmlformats.org/drawingml/2006/table">
            <a:tbl>
              <a:tblPr/>
              <a:tblGrid>
                <a:gridCol w="1674813"/>
                <a:gridCol w="1765300"/>
                <a:gridCol w="1595437"/>
                <a:gridCol w="1597025"/>
                <a:gridCol w="1597025"/>
              </a:tblGrid>
              <a:tr h="1190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DC-link Capacitor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Two-level(2L) group 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A1’(1,0,-1)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(202,103)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(310,211)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(130,031)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(220,121)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(301,202)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(121,022)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(112,013)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(211,112)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Three-level(3L) group switching states (phasor location B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’)</a:t>
            </a:r>
          </a:p>
        </p:txBody>
      </p:sp>
      <p:pic>
        <p:nvPicPr>
          <p:cNvPr id="295943" name="Picture 7" descr="vect(7)_state(1)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838200" y="762000"/>
            <a:ext cx="3055938" cy="4038600"/>
          </a:xfrm>
          <a:prstGeom prst="rect">
            <a:avLst/>
          </a:prstGeom>
          <a:noFill/>
        </p:spPr>
      </p:pic>
      <p:pic>
        <p:nvPicPr>
          <p:cNvPr id="295942" name="Picture 6" descr="vect(7)_state(2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4876800" y="914400"/>
            <a:ext cx="2862263" cy="3810000"/>
          </a:xfrm>
          <a:prstGeom prst="rect">
            <a:avLst/>
          </a:prstGeom>
          <a:noFill/>
        </p:spPr>
      </p:pic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441825" y="769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5715000" y="48006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1600200" y="48768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Three-level(3L) group switching states (phasor location B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’)</a:t>
            </a:r>
          </a:p>
        </p:txBody>
      </p:sp>
      <p:pic>
        <p:nvPicPr>
          <p:cNvPr id="296965" name="Picture 5" descr="vect(7)_state(3)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09600" y="685800"/>
            <a:ext cx="2716213" cy="3810000"/>
          </a:xfrm>
          <a:prstGeom prst="rect">
            <a:avLst/>
          </a:prstGeom>
          <a:noFill/>
        </p:spPr>
      </p:pic>
      <p:pic>
        <p:nvPicPr>
          <p:cNvPr id="296966" name="Picture 6" descr="vect(7)_state(4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4191000" y="838200"/>
            <a:ext cx="2620963" cy="3733800"/>
          </a:xfrm>
          <a:prstGeom prst="rect">
            <a:avLst/>
          </a:prstGeom>
          <a:noFill/>
        </p:spPr>
      </p:pic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4441825" y="769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1447800" y="45720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3000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5257800" y="45720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Three-level(3L) group switching states (phasor location B</a:t>
            </a:r>
            <a:r>
              <a:rPr lang="en-US" sz="2400" baseline="-25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’)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4441825" y="769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pic>
        <p:nvPicPr>
          <p:cNvPr id="297994" name="Picture 10" descr="vect(8)_state(1)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</a:blip>
          <a:srcRect/>
          <a:stretch>
            <a:fillRect/>
          </a:stretch>
        </p:blipFill>
        <p:spPr bwMode="auto">
          <a:xfrm>
            <a:off x="228600" y="838200"/>
            <a:ext cx="2874963" cy="3733800"/>
          </a:xfrm>
          <a:prstGeom prst="rect">
            <a:avLst/>
          </a:prstGeom>
          <a:noFill/>
        </p:spPr>
      </p:pic>
      <p:pic>
        <p:nvPicPr>
          <p:cNvPr id="297993" name="Picture 9" descr="vect(8)_state(2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222625" y="914400"/>
            <a:ext cx="2600325" cy="3657600"/>
          </a:xfrm>
          <a:prstGeom prst="rect">
            <a:avLst/>
          </a:prstGeom>
          <a:noFill/>
        </p:spPr>
      </p:pic>
      <p:pic>
        <p:nvPicPr>
          <p:cNvPr id="297992" name="Picture 8" descr="vect(8)_state(3)"/>
          <p:cNvPicPr>
            <a:picLocks noChangeAspect="1" noChangeArrowheads="1"/>
          </p:cNvPicPr>
          <p:nvPr/>
        </p:nvPicPr>
        <p:blipFill>
          <a:blip r:embed="rId4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6107113" y="990600"/>
            <a:ext cx="2579687" cy="3581400"/>
          </a:xfrm>
          <a:prstGeom prst="rect">
            <a:avLst/>
          </a:prstGeom>
          <a:noFill/>
        </p:spPr>
      </p:pic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0" y="20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1219200" y="47244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+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0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+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endParaRPr lang="en-US" baseline="-3000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3886200" y="47244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+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endParaRPr lang="en-US" baseline="-3000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98001" name="Text Box 17"/>
          <p:cNvSpPr txBox="1">
            <a:spLocks noChangeArrowheads="1"/>
          </p:cNvSpPr>
          <p:nvPr/>
        </p:nvSpPr>
        <p:spPr bwMode="auto">
          <a:xfrm>
            <a:off x="6629400" y="48006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+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84187"/>
          </a:xfrm>
        </p:spPr>
        <p:txBody>
          <a:bodyPr/>
          <a:lstStyle/>
          <a:p>
            <a:r>
              <a:rPr lang="en-US" sz="2400">
                <a:cs typeface="Times New Roman" pitchFamily="18" charset="0"/>
              </a:rPr>
              <a:t>Three-level(3L) group switching states (phasor location B</a:t>
            </a:r>
            <a:r>
              <a:rPr lang="en-US" sz="2400" baseline="-25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’)</a:t>
            </a: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0" y="-134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4441825" y="7699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0" y="20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299020" name="Picture 12" descr="vect(8)_state(4)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990600" y="1143000"/>
            <a:ext cx="2809875" cy="3505200"/>
          </a:xfrm>
          <a:prstGeom prst="rect">
            <a:avLst/>
          </a:prstGeom>
          <a:noFill/>
        </p:spPr>
      </p:pic>
      <p:pic>
        <p:nvPicPr>
          <p:cNvPr id="299019" name="Picture 11" descr="vect(8)_state(5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4800600" y="1066800"/>
            <a:ext cx="2878138" cy="3581400"/>
          </a:xfrm>
          <a:prstGeom prst="rect">
            <a:avLst/>
          </a:prstGeom>
          <a:noFill/>
        </p:spPr>
      </p:pic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0" y="116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9024" name="Text Box 16"/>
          <p:cNvSpPr txBox="1">
            <a:spLocks noChangeArrowheads="1"/>
          </p:cNvSpPr>
          <p:nvPr/>
        </p:nvSpPr>
        <p:spPr bwMode="auto">
          <a:xfrm>
            <a:off x="1600200" y="48768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+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endParaRPr lang="en-US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en-US">
                <a:latin typeface="Book Antiqua" pitchFamily="18" charset="0"/>
              </a:rPr>
              <a:t> 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9025" name="Text Box 17"/>
          <p:cNvSpPr txBox="1">
            <a:spLocks noChangeArrowheads="1"/>
          </p:cNvSpPr>
          <p:nvPr/>
        </p:nvSpPr>
        <p:spPr bwMode="auto">
          <a:xfrm>
            <a:off x="5486400" y="47244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+ 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endParaRPr lang="en-US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en-US">
                <a:latin typeface="Book Antiqua" pitchFamily="18" charset="0"/>
              </a:rPr>
              <a:t> 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-i</a:t>
            </a:r>
            <a:r>
              <a:rPr lang="en-US" baseline="-25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300">
                <a:cs typeface="Times New Roman" pitchFamily="18" charset="0"/>
              </a:rPr>
              <a:t>Three-level(3L) group switching states</a:t>
            </a:r>
            <a:r>
              <a:rPr lang="en-US" sz="2300">
                <a:latin typeface="Arial" charset="0"/>
              </a:rPr>
              <a:t/>
            </a:r>
            <a:br>
              <a:rPr lang="en-US" sz="2300">
                <a:latin typeface="Arial" charset="0"/>
              </a:rPr>
            </a:br>
            <a:endParaRPr lang="en-US" sz="2300">
              <a:latin typeface="Arial" charset="0"/>
            </a:endParaRPr>
          </a:p>
        </p:txBody>
      </p:sp>
      <p:graphicFrame>
        <p:nvGraphicFramePr>
          <p:cNvPr id="294051" name="Group 163"/>
          <p:cNvGraphicFramePr>
            <a:graphicFrameLocks noGrp="1"/>
          </p:cNvGraphicFramePr>
          <p:nvPr>
            <p:ph idx="1"/>
          </p:nvPr>
        </p:nvGraphicFramePr>
        <p:xfrm>
          <a:off x="457200" y="1771650"/>
          <a:ext cx="8229600" cy="4023360"/>
        </p:xfrm>
        <a:graphic>
          <a:graphicData uri="http://schemas.openxmlformats.org/drawingml/2006/table">
            <a:tbl>
              <a:tblPr/>
              <a:tblGrid>
                <a:gridCol w="1674813"/>
                <a:gridCol w="1765300"/>
                <a:gridCol w="1595437"/>
                <a:gridCol w="1597025"/>
                <a:gridCol w="1597025"/>
              </a:tblGrid>
              <a:tr h="1190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DC-link Capacitor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Three-level(3L) group 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B2’(1,1,-2)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(220,112)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(130,022)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(310,202)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ib-ic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700">
                <a:cs typeface="Times New Roman" pitchFamily="18" charset="0"/>
              </a:rPr>
              <a:t>Four-level(4L) group switching states</a:t>
            </a:r>
            <a:endParaRPr lang="en-US" sz="2700">
              <a:latin typeface="Arial" charset="0"/>
            </a:endParaRPr>
          </a:p>
        </p:txBody>
      </p:sp>
      <p:graphicFrame>
        <p:nvGraphicFramePr>
          <p:cNvPr id="295079" name="Group 167"/>
          <p:cNvGraphicFramePr>
            <a:graphicFrameLocks noGrp="1"/>
          </p:cNvGraphicFramePr>
          <p:nvPr>
            <p:ph idx="1"/>
          </p:nvPr>
        </p:nvGraphicFramePr>
        <p:xfrm>
          <a:off x="533400" y="4038600"/>
          <a:ext cx="8229600" cy="2011680"/>
        </p:xfrm>
        <a:graphic>
          <a:graphicData uri="http://schemas.openxmlformats.org/drawingml/2006/table">
            <a:tbl>
              <a:tblPr/>
              <a:tblGrid>
                <a:gridCol w="1674813"/>
                <a:gridCol w="1765300"/>
                <a:gridCol w="1595437"/>
                <a:gridCol w="1597025"/>
                <a:gridCol w="1597025"/>
              </a:tblGrid>
              <a:tr h="1190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DC-link Capacitor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Four-level(4L) group 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ia+ib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5080" name="Picture 168" descr="vect(19)_state(1)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04800" y="762000"/>
            <a:ext cx="276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081" name="Text Box 169"/>
          <p:cNvSpPr txBox="1">
            <a:spLocks noChangeArrowheads="1"/>
          </p:cNvSpPr>
          <p:nvPr/>
        </p:nvSpPr>
        <p:spPr bwMode="auto">
          <a:xfrm>
            <a:off x="838200" y="35814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Phasor location C</a:t>
            </a:r>
            <a:r>
              <a:rPr lang="en-US" sz="1600" b="1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1</a:t>
            </a: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’</a:t>
            </a:r>
            <a:r>
              <a:rPr lang="en-US" sz="1600" b="1">
                <a:latin typeface="Book Antiqua" pitchFamily="18" charset="0"/>
              </a:rPr>
              <a:t> </a:t>
            </a:r>
          </a:p>
        </p:txBody>
      </p:sp>
      <p:sp>
        <p:nvSpPr>
          <p:cNvPr id="295082" name="Text Box 170"/>
          <p:cNvSpPr txBox="1">
            <a:spLocks noChangeArrowheads="1"/>
          </p:cNvSpPr>
          <p:nvPr/>
        </p:nvSpPr>
        <p:spPr bwMode="auto">
          <a:xfrm>
            <a:off x="5791200" y="35814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Phasor location C</a:t>
            </a:r>
            <a:r>
              <a:rPr lang="en-US" sz="1600" b="1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2</a:t>
            </a:r>
            <a:r>
              <a:rPr lang="en-US" sz="1600" b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’</a:t>
            </a:r>
            <a:r>
              <a:rPr lang="en-US" sz="1600" b="1">
                <a:latin typeface="Book Antiqua" pitchFamily="18" charset="0"/>
              </a:rPr>
              <a:t> </a:t>
            </a:r>
          </a:p>
        </p:txBody>
      </p:sp>
      <p:pic>
        <p:nvPicPr>
          <p:cNvPr id="295084" name="Picture 172" descr="vect(20)_state(1)"/>
          <p:cNvPicPr>
            <a:picLocks noChangeAspect="1" noChangeArrowheads="1"/>
          </p:cNvPicPr>
          <p:nvPr/>
        </p:nvPicPr>
        <p:blipFill>
          <a:blip r:embed="rId3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609975" y="838200"/>
            <a:ext cx="2566988" cy="2743200"/>
          </a:xfrm>
          <a:prstGeom prst="rect">
            <a:avLst/>
          </a:prstGeom>
          <a:noFill/>
        </p:spPr>
      </p:pic>
      <p:pic>
        <p:nvPicPr>
          <p:cNvPr id="295083" name="Picture 171" descr="vect(20)_state(2)"/>
          <p:cNvPicPr>
            <a:picLocks noChangeAspect="1" noChangeArrowheads="1"/>
          </p:cNvPicPr>
          <p:nvPr/>
        </p:nvPicPr>
        <p:blipFill>
          <a:blip r:embed="rId4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6324600" y="990600"/>
            <a:ext cx="2590800" cy="2590800"/>
          </a:xfrm>
          <a:prstGeom prst="rect">
            <a:avLst/>
          </a:prstGeom>
          <a:noFill/>
        </p:spPr>
      </p:pic>
      <p:sp>
        <p:nvSpPr>
          <p:cNvPr id="295085" name="Rectangle 173"/>
          <p:cNvSpPr>
            <a:spLocks noChangeArrowheads="1"/>
          </p:cNvSpPr>
          <p:nvPr/>
        </p:nvSpPr>
        <p:spPr bwMode="auto">
          <a:xfrm>
            <a:off x="0" y="124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Principle of capacitor voltage balancing</a:t>
            </a:r>
          </a:p>
        </p:txBody>
      </p:sp>
      <p:pic>
        <p:nvPicPr>
          <p:cNvPr id="303108" name="Picture 4" descr="phase_voltage_current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838200" y="1295400"/>
            <a:ext cx="4648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4343400" y="990600"/>
            <a:ext cx="4343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If the capacitor is sized for the reactive current, the DC- link capacitor voltages will not get unbalanced under no load conditions.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Only active component of the load causes capacitor voltage imbalance.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 At any instant, active component of the current vector is in the same direction as that of the voltage phasor.</a:t>
            </a: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3111" name="Object 7"/>
          <p:cNvGraphicFramePr>
            <a:graphicFrameLocks noChangeAspect="1"/>
          </p:cNvGraphicFramePr>
          <p:nvPr/>
        </p:nvGraphicFramePr>
        <p:xfrm>
          <a:off x="0" y="0"/>
          <a:ext cx="104775" cy="190500"/>
        </p:xfrm>
        <a:graphic>
          <a:graphicData uri="http://schemas.openxmlformats.org/presentationml/2006/ole">
            <p:oleObj spid="_x0000_s303111" name="Equation" r:id="rId4" imgW="101556" imgH="190417" progId="Equation.DSMT4">
              <p:embed/>
            </p:oleObj>
          </a:graphicData>
        </a:graphic>
      </p:graphicFrame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3113" name="Object 9"/>
          <p:cNvGraphicFramePr>
            <a:graphicFrameLocks noChangeAspect="1"/>
          </p:cNvGraphicFramePr>
          <p:nvPr/>
        </p:nvGraphicFramePr>
        <p:xfrm>
          <a:off x="4876800" y="4300538"/>
          <a:ext cx="3867150" cy="347662"/>
        </p:xfrm>
        <a:graphic>
          <a:graphicData uri="http://schemas.openxmlformats.org/presentationml/2006/ole">
            <p:oleObj spid="_x0000_s303113" name="Equation" r:id="rId5" imgW="3873240" imgH="342720" progId="Equation.DSMT4">
              <p:embed/>
            </p:oleObj>
          </a:graphicData>
        </a:graphic>
      </p:graphicFrame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4419600" y="4038600"/>
            <a:ext cx="434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Projections of active component on the axes 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Three-level inverters- open end winding  configuration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7620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The voltage rating of the DC bus is half that of 2-level inverter.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Two isolated DC-links are required to avoid zero sequence currents.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In this configuration we get 64 switching states for 19 vector locations, whereas the conventional 3-level NPC inverter gives only 27 switching states for 19 locations.</a:t>
            </a:r>
          </a:p>
        </p:txBody>
      </p:sp>
      <p:pic>
        <p:nvPicPr>
          <p:cNvPr id="125962" name="Picture 10" descr="open_end_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>
          <a:xfrm>
            <a:off x="1042988" y="1524000"/>
            <a:ext cx="7058025" cy="2095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2400"/>
              <a:t>Capacitor current as a function of active components of the motor phase currents</a:t>
            </a:r>
          </a:p>
        </p:txBody>
      </p:sp>
      <p:pic>
        <p:nvPicPr>
          <p:cNvPr id="304133" name="Picture 5" descr="vect(1)_state(1)"/>
          <p:cNvPicPr>
            <a:picLocks noChangeAspect="1" noChangeArrowheads="1"/>
          </p:cNvPicPr>
          <p:nvPr/>
        </p:nvPicPr>
        <p:blipFill>
          <a:blip r:embed="rId2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762000" y="1295400"/>
            <a:ext cx="2374900" cy="3733800"/>
          </a:xfrm>
          <a:prstGeom prst="rect">
            <a:avLst/>
          </a:prstGeom>
          <a:noFill/>
        </p:spPr>
      </p:pic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3810000" y="16002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i</a:t>
            </a:r>
            <a:r>
              <a:rPr lang="en-US" baseline="-25000">
                <a:latin typeface="Book Antiqua" pitchFamily="18" charset="0"/>
              </a:rPr>
              <a:t>a</a:t>
            </a: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-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i</a:t>
            </a:r>
            <a:r>
              <a:rPr lang="en-US" baseline="-25000">
                <a:latin typeface="Book Antiqua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–i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r>
              <a:rPr lang="en-US">
                <a:latin typeface="Book Antiqua" pitchFamily="18" charset="0"/>
              </a:rPr>
              <a:t> </a:t>
            </a: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505200" y="2819400"/>
            <a:ext cx="2667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Vector here is (1,0,-1)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>
                <a:latin typeface="Book Antiqua" pitchFamily="18" charset="0"/>
              </a:rPr>
              <a:t>φ</a:t>
            </a:r>
            <a:r>
              <a:rPr lang="en-US">
                <a:latin typeface="Book Antiqua" pitchFamily="18" charset="0"/>
              </a:rPr>
              <a:t> =30</a:t>
            </a:r>
            <a:r>
              <a:rPr lang="en-US" baseline="30000">
                <a:latin typeface="Book Antiqua" pitchFamily="18" charset="0"/>
              </a:rPr>
              <a:t>o</a:t>
            </a:r>
            <a:endParaRPr lang="el-GR">
              <a:latin typeface="Book Antiqua" pitchFamily="18" charset="0"/>
            </a:endParaRP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57600" y="373380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C1</a:t>
            </a:r>
            <a:r>
              <a:rPr lang="en-US">
                <a:latin typeface="Book Antiqua" pitchFamily="18" charset="0"/>
              </a:rPr>
              <a:t>= i</a:t>
            </a:r>
            <a:r>
              <a:rPr lang="en-US" baseline="-25000">
                <a:latin typeface="Book Antiqua" pitchFamily="18" charset="0"/>
              </a:rPr>
              <a:t>a</a:t>
            </a:r>
            <a:r>
              <a:rPr lang="en-US">
                <a:latin typeface="Book Antiqua" pitchFamily="18" charset="0"/>
              </a:rPr>
              <a:t>’</a:t>
            </a: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C2</a:t>
            </a:r>
            <a:r>
              <a:rPr lang="en-US">
                <a:latin typeface="Book Antiqua" pitchFamily="18" charset="0"/>
              </a:rPr>
              <a:t>=</a:t>
            </a:r>
            <a:r>
              <a:rPr lang="en-US" baseline="-25000">
                <a:latin typeface="Book Antiqua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’</a:t>
            </a:r>
            <a:endParaRPr lang="en-US" baseline="-250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= 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’+ i</a:t>
            </a:r>
            <a:r>
              <a:rPr lang="en-US" baseline="-300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c</a:t>
            </a:r>
            <a:r>
              <a:rPr lang="en-US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70" name="Rectangle 91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2400"/>
              <a:t>Capacitor currents- </a:t>
            </a:r>
            <a:r>
              <a:rPr lang="en-US" sz="2400">
                <a:cs typeface="Times New Roman" pitchFamily="18" charset="0"/>
              </a:rPr>
              <a:t>Two-level(2L) group switching states</a:t>
            </a:r>
            <a:endParaRPr lang="en-US" sz="2400"/>
          </a:p>
        </p:txBody>
      </p:sp>
      <p:graphicFrame>
        <p:nvGraphicFramePr>
          <p:cNvPr id="306081" name="Group 929"/>
          <p:cNvGraphicFramePr>
            <a:graphicFrameLocks noGrp="1"/>
          </p:cNvGraphicFramePr>
          <p:nvPr>
            <p:ph idx="1"/>
          </p:nvPr>
        </p:nvGraphicFramePr>
        <p:xfrm>
          <a:off x="533400" y="1371600"/>
          <a:ext cx="8153400" cy="3840480"/>
        </p:xfrm>
        <a:graphic>
          <a:graphicData uri="http://schemas.openxmlformats.org/drawingml/2006/table">
            <a:tbl>
              <a:tblPr/>
              <a:tblGrid>
                <a:gridCol w="1171575"/>
                <a:gridCol w="1217613"/>
                <a:gridCol w="1260475"/>
                <a:gridCol w="923925"/>
                <a:gridCol w="1068387"/>
                <a:gridCol w="2511425"/>
              </a:tblGrid>
              <a:tr h="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DC-link Capacitor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Relative magnitudes of active components of the phase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Two-level(2L) group 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A1’(1,0,-1)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(202,103)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i+a'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(310,211)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(130,031)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(220,121)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(301,202)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(121,022)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ia'+ic’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(112,013)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(211,112)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2400"/>
              <a:t>Capacitor currents- </a:t>
            </a:r>
            <a:r>
              <a:rPr lang="en-US" sz="2400">
                <a:cs typeface="Times New Roman" pitchFamily="18" charset="0"/>
              </a:rPr>
              <a:t>Three-level(3L) group switching states</a:t>
            </a:r>
          </a:p>
        </p:txBody>
      </p:sp>
      <p:graphicFrame>
        <p:nvGraphicFramePr>
          <p:cNvPr id="307390" name="Group 19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75760"/>
        </p:xfrm>
        <a:graphic>
          <a:graphicData uri="http://schemas.openxmlformats.org/drawingml/2006/table">
            <a:tbl>
              <a:tblPr/>
              <a:tblGrid>
                <a:gridCol w="1247775"/>
                <a:gridCol w="1217613"/>
                <a:gridCol w="1260475"/>
                <a:gridCol w="923925"/>
                <a:gridCol w="1068387"/>
                <a:gridCol w="2511425"/>
              </a:tblGrid>
              <a:tr h="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DC-link Capacitor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Relative magnitudes of active components of the phase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Three-level(3L) group 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B2’(1,1,-2)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(220,112)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ib=ia'&lt;ic'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(130,022)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(310,202)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ib'+ic'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400"/>
              <a:t>Capacitor currents- </a:t>
            </a:r>
            <a:r>
              <a:rPr lang="en-US" sz="2400">
                <a:cs typeface="Times New Roman" pitchFamily="18" charset="0"/>
              </a:rPr>
              <a:t>Four-level(4L) group switching states</a:t>
            </a:r>
          </a:p>
        </p:txBody>
      </p:sp>
      <p:graphicFrame>
        <p:nvGraphicFramePr>
          <p:cNvPr id="308409" name="Group 18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2164080"/>
        </p:xfrm>
        <a:graphic>
          <a:graphicData uri="http://schemas.openxmlformats.org/drawingml/2006/table">
            <a:tbl>
              <a:tblPr/>
              <a:tblGrid>
                <a:gridCol w="1247775"/>
                <a:gridCol w="1217613"/>
                <a:gridCol w="1260475"/>
                <a:gridCol w="923925"/>
                <a:gridCol w="1068387"/>
                <a:gridCol w="2511425"/>
              </a:tblGrid>
              <a:tr h="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DC-link Capacitor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Relative magnitudes of active components of the phase currents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Four-level(4L) group switching states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ia’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Operation at sector B1’- C1’- C2’</a:t>
            </a:r>
            <a:r>
              <a:rPr lang="en-US"/>
              <a:t> </a:t>
            </a:r>
          </a:p>
        </p:txBody>
      </p:sp>
      <p:pic>
        <p:nvPicPr>
          <p:cNvPr id="309252" name="Picture 4" descr="60_degree_4_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0" y="2770188"/>
            <a:ext cx="36576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9792" name="Group 544"/>
          <p:cNvGraphicFramePr>
            <a:graphicFrameLocks noGrp="1"/>
          </p:cNvGraphicFramePr>
          <p:nvPr>
            <p:ph idx="1"/>
          </p:nvPr>
        </p:nvGraphicFramePr>
        <p:xfrm>
          <a:off x="2438400" y="952500"/>
          <a:ext cx="6553200" cy="2788920"/>
        </p:xfrm>
        <a:graphic>
          <a:graphicData uri="http://schemas.openxmlformats.org/drawingml/2006/table">
            <a:tbl>
              <a:tblPr/>
              <a:tblGrid>
                <a:gridCol w="1184275"/>
                <a:gridCol w="1343025"/>
                <a:gridCol w="1025525"/>
                <a:gridCol w="868363"/>
                <a:gridCol w="947737"/>
                <a:gridCol w="1184275"/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Switching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Relative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ia’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770" name="Text Box 522"/>
          <p:cNvSpPr txBox="1">
            <a:spLocks noChangeArrowheads="1"/>
          </p:cNvSpPr>
          <p:nvPr/>
        </p:nvSpPr>
        <p:spPr bwMode="auto">
          <a:xfrm>
            <a:off x="4038600" y="4038600"/>
            <a:ext cx="4953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It can be seen that none of the switching states of vector B1’ affect the middle capacitor C2, but affects the top and bottom capacitors.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Switching state of vector C1’  do not affect any capacitor voltages.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It can be seen that it is not possible to operate only with DC-link. </a:t>
            </a:r>
          </a:p>
        </p:txBody>
      </p:sp>
      <p:sp>
        <p:nvSpPr>
          <p:cNvPr id="309793" name="Oval 545"/>
          <p:cNvSpPr>
            <a:spLocks noChangeArrowheads="1"/>
          </p:cNvSpPr>
          <p:nvPr/>
        </p:nvSpPr>
        <p:spPr bwMode="auto">
          <a:xfrm>
            <a:off x="2032000" y="4622800"/>
            <a:ext cx="1752600" cy="1524000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Modified power circuit</a:t>
            </a:r>
          </a:p>
        </p:txBody>
      </p:sp>
      <p:pic>
        <p:nvPicPr>
          <p:cNvPr id="313348" name="Picture 4" descr="Fig3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228600" y="1066800"/>
            <a:ext cx="54387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5715000" y="1958975"/>
            <a:ext cx="32004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The middle capacitor is supplied with a DC- source of voltage rating Vdc/6.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Now, the Capacitor balancing problem is between C1 and C3.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Even in this case, there are cases where the currents of the redundant states are not exactly opposite.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Thus an open loop capacitor voltage balancing scheme is not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200"/>
              <a:t>Operation in open -loop</a:t>
            </a:r>
            <a:r>
              <a:rPr lang="en-US"/>
              <a:t> </a:t>
            </a:r>
          </a:p>
        </p:txBody>
      </p:sp>
      <p:pic>
        <p:nvPicPr>
          <p:cNvPr id="345091" name="Picture 3" descr="60_degree_4_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" y="3200400"/>
            <a:ext cx="32766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5092" name="Group 4"/>
          <p:cNvGraphicFramePr>
            <a:graphicFrameLocks noGrp="1"/>
          </p:cNvGraphicFramePr>
          <p:nvPr>
            <p:ph idx="1"/>
          </p:nvPr>
        </p:nvGraphicFramePr>
        <p:xfrm>
          <a:off x="2133600" y="952500"/>
          <a:ext cx="5486400" cy="2788920"/>
        </p:xfrm>
        <a:graphic>
          <a:graphicData uri="http://schemas.openxmlformats.org/drawingml/2006/table">
            <a:tbl>
              <a:tblPr/>
              <a:tblGrid>
                <a:gridCol w="1184275"/>
                <a:gridCol w="1177925"/>
                <a:gridCol w="990600"/>
                <a:gridCol w="762000"/>
                <a:gridCol w="1371600"/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Switching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Relative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ia’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5149" name="Text Box 61"/>
          <p:cNvSpPr txBox="1">
            <a:spLocks noChangeArrowheads="1"/>
          </p:cNvSpPr>
          <p:nvPr/>
        </p:nvSpPr>
        <p:spPr bwMode="auto">
          <a:xfrm>
            <a:off x="3581400" y="3962400"/>
            <a:ext cx="5029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Capacitor balancing problem is between C1 and C3.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Even in this case there are cases where the currents of the redundant states are not exactly opposite.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Thus an open loop capacitor voltage balancing scheme is not possible.</a:t>
            </a:r>
          </a:p>
        </p:txBody>
      </p:sp>
      <p:sp>
        <p:nvSpPr>
          <p:cNvPr id="345150" name="AutoShape 62"/>
          <p:cNvSpPr>
            <a:spLocks/>
          </p:cNvSpPr>
          <p:nvPr/>
        </p:nvSpPr>
        <p:spPr bwMode="auto">
          <a:xfrm>
            <a:off x="7620000" y="15240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5151" name="Text Box 63"/>
          <p:cNvSpPr txBox="1">
            <a:spLocks noChangeArrowheads="1"/>
          </p:cNvSpPr>
          <p:nvPr/>
        </p:nvSpPr>
        <p:spPr bwMode="auto">
          <a:xfrm>
            <a:off x="7467600" y="1538288"/>
            <a:ext cx="1981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 Complementary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Operation in open-loop</a:t>
            </a:r>
            <a:r>
              <a:rPr lang="en-US"/>
              <a:t> </a:t>
            </a:r>
          </a:p>
        </p:txBody>
      </p:sp>
      <p:pic>
        <p:nvPicPr>
          <p:cNvPr id="346115" name="Picture 3" descr="60_degree_4_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" y="3200400"/>
            <a:ext cx="32766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6116" name="Group 4"/>
          <p:cNvGraphicFramePr>
            <a:graphicFrameLocks noGrp="1"/>
          </p:cNvGraphicFramePr>
          <p:nvPr>
            <p:ph idx="1"/>
          </p:nvPr>
        </p:nvGraphicFramePr>
        <p:xfrm>
          <a:off x="2133600" y="952500"/>
          <a:ext cx="5486400" cy="2788920"/>
        </p:xfrm>
        <a:graphic>
          <a:graphicData uri="http://schemas.openxmlformats.org/drawingml/2006/table">
            <a:tbl>
              <a:tblPr/>
              <a:tblGrid>
                <a:gridCol w="1184275"/>
                <a:gridCol w="1177925"/>
                <a:gridCol w="990600"/>
                <a:gridCol w="762000"/>
                <a:gridCol w="1371600"/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Switching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Relative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ia’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6173" name="Text Box 61"/>
          <p:cNvSpPr txBox="1">
            <a:spLocks noChangeArrowheads="1"/>
          </p:cNvSpPr>
          <p:nvPr/>
        </p:nvSpPr>
        <p:spPr bwMode="auto">
          <a:xfrm>
            <a:off x="3581400" y="3962400"/>
            <a:ext cx="5029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Capacitor balancing problem is between C1 and C3.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Even in this case there are cases where the currents of the redundant states are not exactly opposite.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Thus an open loop capacitor voltage balancing scheme is not possible.</a:t>
            </a:r>
          </a:p>
        </p:txBody>
      </p:sp>
      <p:sp>
        <p:nvSpPr>
          <p:cNvPr id="346174" name="AutoShape 62"/>
          <p:cNvSpPr>
            <a:spLocks/>
          </p:cNvSpPr>
          <p:nvPr/>
        </p:nvSpPr>
        <p:spPr bwMode="auto">
          <a:xfrm>
            <a:off x="7620000" y="213360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6175" name="Text Box 63"/>
          <p:cNvSpPr txBox="1">
            <a:spLocks noChangeArrowheads="1"/>
          </p:cNvSpPr>
          <p:nvPr/>
        </p:nvSpPr>
        <p:spPr bwMode="auto">
          <a:xfrm>
            <a:off x="7467600" y="2147888"/>
            <a:ext cx="19812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 Complementary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200"/>
              <a:t>Operation in open-loop</a:t>
            </a:r>
            <a:r>
              <a:rPr lang="en-US"/>
              <a:t> </a:t>
            </a:r>
          </a:p>
        </p:txBody>
      </p:sp>
      <p:pic>
        <p:nvPicPr>
          <p:cNvPr id="347139" name="Picture 3" descr="60_degree_4_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" y="3200400"/>
            <a:ext cx="32766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7140" name="Group 4"/>
          <p:cNvGraphicFramePr>
            <a:graphicFrameLocks noGrp="1"/>
          </p:cNvGraphicFramePr>
          <p:nvPr>
            <p:ph idx="1"/>
          </p:nvPr>
        </p:nvGraphicFramePr>
        <p:xfrm>
          <a:off x="2133600" y="952500"/>
          <a:ext cx="5486400" cy="2788920"/>
        </p:xfrm>
        <a:graphic>
          <a:graphicData uri="http://schemas.openxmlformats.org/drawingml/2006/table">
            <a:tbl>
              <a:tblPr/>
              <a:tblGrid>
                <a:gridCol w="1184275"/>
                <a:gridCol w="1177925"/>
                <a:gridCol w="990600"/>
                <a:gridCol w="762000"/>
                <a:gridCol w="1371600"/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Switching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Relative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ia’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7197" name="Text Box 61"/>
          <p:cNvSpPr txBox="1">
            <a:spLocks noChangeArrowheads="1"/>
          </p:cNvSpPr>
          <p:nvPr/>
        </p:nvSpPr>
        <p:spPr bwMode="auto">
          <a:xfrm>
            <a:off x="3581400" y="3962400"/>
            <a:ext cx="5029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Capacitor balancing problem is between C1 and C3.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Even in this case there are cases where the currents of the redundant states are not exactly opposite.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Thus an open loop capacitor voltage balancing scheme is not possible.</a:t>
            </a:r>
          </a:p>
        </p:txBody>
      </p:sp>
      <p:sp>
        <p:nvSpPr>
          <p:cNvPr id="347198" name="AutoShape 62"/>
          <p:cNvSpPr>
            <a:spLocks/>
          </p:cNvSpPr>
          <p:nvPr/>
        </p:nvSpPr>
        <p:spPr bwMode="auto">
          <a:xfrm>
            <a:off x="7620000" y="2819400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7199" name="Text Box 63"/>
          <p:cNvSpPr txBox="1">
            <a:spLocks noChangeArrowheads="1"/>
          </p:cNvSpPr>
          <p:nvPr/>
        </p:nvSpPr>
        <p:spPr bwMode="auto">
          <a:xfrm>
            <a:off x="7543800" y="2819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479D39"/>
                </a:solidFill>
                <a:latin typeface="Book Antiqua" pitchFamily="18" charset="0"/>
              </a:rPr>
              <a:t> No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Operation at sector B1’- C1’- C2’</a:t>
            </a:r>
            <a:r>
              <a:rPr lang="en-US"/>
              <a:t> </a:t>
            </a:r>
          </a:p>
        </p:txBody>
      </p:sp>
      <p:pic>
        <p:nvPicPr>
          <p:cNvPr id="343043" name="Picture 3" descr="60_degree_4_leve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76200" y="3200400"/>
            <a:ext cx="32766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110" name="Group 70"/>
          <p:cNvGraphicFramePr>
            <a:graphicFrameLocks noGrp="1"/>
          </p:cNvGraphicFramePr>
          <p:nvPr>
            <p:ph idx="1"/>
          </p:nvPr>
        </p:nvGraphicFramePr>
        <p:xfrm>
          <a:off x="2057400" y="952500"/>
          <a:ext cx="5486400" cy="2788920"/>
        </p:xfrm>
        <a:graphic>
          <a:graphicData uri="http://schemas.openxmlformats.org/drawingml/2006/table">
            <a:tbl>
              <a:tblPr/>
              <a:tblGrid>
                <a:gridCol w="1184275"/>
                <a:gridCol w="1177925"/>
                <a:gridCol w="990600"/>
                <a:gridCol w="762000"/>
                <a:gridCol w="1371600"/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Switching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Relative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ib'=0,ia'=ic'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ia'+ib'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ia’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ib'&lt;ia'&lt;ic'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3101" name="Text Box 61"/>
          <p:cNvSpPr txBox="1">
            <a:spLocks noChangeArrowheads="1"/>
          </p:cNvSpPr>
          <p:nvPr/>
        </p:nvSpPr>
        <p:spPr bwMode="auto">
          <a:xfrm>
            <a:off x="3581400" y="3962400"/>
            <a:ext cx="5029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Capacitor balancing problem is between C1 and C3.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Even in this case there are cases where the currents of the redundant states are not exactly opposite.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Book Antiqua" pitchFamily="18" charset="0"/>
              </a:rPr>
              <a:t>Thus an open loop capacitor voltage balancing scheme is not possible.</a:t>
            </a:r>
          </a:p>
        </p:txBody>
      </p:sp>
      <p:sp>
        <p:nvSpPr>
          <p:cNvPr id="343102" name="AutoShape 62"/>
          <p:cNvSpPr>
            <a:spLocks/>
          </p:cNvSpPr>
          <p:nvPr/>
        </p:nvSpPr>
        <p:spPr bwMode="auto">
          <a:xfrm>
            <a:off x="7543800" y="31242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3103" name="Text Box 63"/>
          <p:cNvSpPr txBox="1">
            <a:spLocks noChangeArrowheads="1"/>
          </p:cNvSpPr>
          <p:nvPr/>
        </p:nvSpPr>
        <p:spPr bwMode="auto">
          <a:xfrm>
            <a:off x="7442200" y="3032125"/>
            <a:ext cx="1981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No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 Complementary</a:t>
            </a:r>
          </a:p>
          <a:p>
            <a:pPr algn="ctr"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  <a:latin typeface="Book Antiqua" pitchFamily="18" charset="0"/>
              </a:rPr>
              <a:t>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Centre for Electronics Design and Technology</a:t>
            </a:r>
            <a:endParaRPr lang="en-US" alt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0000" cy="2209800"/>
          </a:xfrm>
        </p:spPr>
        <p:txBody>
          <a:bodyPr/>
          <a:lstStyle/>
          <a:p>
            <a:r>
              <a:rPr lang="en-US" sz="2800" b="1"/>
              <a:t>Reduced Switch Count Three-level Space phasor generation schemes with Common Mode Voltage Elimination using cascaded two-level inverters for an open- end winding IM drive</a:t>
            </a:r>
            <a:br>
              <a:rPr lang="en-US" sz="2800" b="1"/>
            </a:b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3200"/>
              <a:t>Closed loop control of the capacitor voltages</a:t>
            </a:r>
          </a:p>
        </p:txBody>
      </p:sp>
      <p:pic>
        <p:nvPicPr>
          <p:cNvPr id="314373" name="Picture 5" descr="Hyster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200400" y="3667125"/>
            <a:ext cx="5867400" cy="2495550"/>
          </a:xfrm>
          <a:prstGeom prst="rect">
            <a:avLst/>
          </a:prstGeom>
          <a:noFill/>
        </p:spPr>
      </p:pic>
      <p:pic>
        <p:nvPicPr>
          <p:cNvPr id="314372" name="Picture 4" descr="Control_schem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81000" y="1524000"/>
            <a:ext cx="4800600" cy="2959100"/>
          </a:xfrm>
          <a:prstGeom prst="rect">
            <a:avLst/>
          </a:prstGeom>
          <a:noFill/>
        </p:spPr>
      </p:pic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5486400" y="990600"/>
            <a:ext cx="3048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 </a:t>
            </a:r>
            <a:r>
              <a:rPr lang="el-GR">
                <a:latin typeface="Book Antiqua" pitchFamily="18" charset="0"/>
              </a:rPr>
              <a:t>Δ</a:t>
            </a:r>
            <a:r>
              <a:rPr lang="en-US">
                <a:latin typeface="Book Antiqua" pitchFamily="18" charset="0"/>
              </a:rPr>
              <a:t>V= V</a:t>
            </a:r>
            <a:r>
              <a:rPr lang="en-US" baseline="-25000">
                <a:latin typeface="Book Antiqua" pitchFamily="18" charset="0"/>
              </a:rPr>
              <a:t>C3</a:t>
            </a:r>
            <a:r>
              <a:rPr lang="en-US">
                <a:latin typeface="Book Antiqua" pitchFamily="18" charset="0"/>
              </a:rPr>
              <a:t>-V</a:t>
            </a:r>
            <a:r>
              <a:rPr lang="en-US" baseline="-25000">
                <a:latin typeface="Book Antiqua" pitchFamily="18" charset="0"/>
              </a:rPr>
              <a:t>C1</a:t>
            </a:r>
            <a:endParaRPr lang="en-US">
              <a:latin typeface="Book Antiqua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If </a:t>
            </a:r>
            <a:r>
              <a:rPr lang="el-GR">
                <a:latin typeface="Book Antiqua" pitchFamily="18" charset="0"/>
              </a:rPr>
              <a:t>Δ</a:t>
            </a:r>
            <a:r>
              <a:rPr lang="en-US">
                <a:latin typeface="Book Antiqua" pitchFamily="18" charset="0"/>
              </a:rPr>
              <a:t>V&gt;0 then controller state is C</a:t>
            </a:r>
            <a:r>
              <a:rPr lang="en-US" baseline="-25000">
                <a:latin typeface="Book Antiqua" pitchFamily="18" charset="0"/>
              </a:rPr>
              <a:t>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If </a:t>
            </a:r>
            <a:r>
              <a:rPr lang="el-GR">
                <a:latin typeface="Book Antiqua" pitchFamily="18" charset="0"/>
              </a:rPr>
              <a:t>Δ</a:t>
            </a:r>
            <a:r>
              <a:rPr lang="en-US">
                <a:latin typeface="Book Antiqua" pitchFamily="18" charset="0"/>
              </a:rPr>
              <a:t>V=0 then controller state is C</a:t>
            </a:r>
            <a:r>
              <a:rPr lang="en-US" baseline="-25000">
                <a:latin typeface="Book Antiqua" pitchFamily="18" charset="0"/>
              </a:rPr>
              <a:t>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</a:rPr>
              <a:t>If </a:t>
            </a:r>
            <a:r>
              <a:rPr lang="el-GR">
                <a:latin typeface="Book Antiqua" pitchFamily="18" charset="0"/>
              </a:rPr>
              <a:t>Δ</a:t>
            </a:r>
            <a:r>
              <a:rPr lang="en-US">
                <a:latin typeface="Book Antiqua" pitchFamily="18" charset="0"/>
              </a:rPr>
              <a:t>V&lt;0 then controller state is C</a:t>
            </a:r>
            <a:r>
              <a:rPr lang="en-US" baseline="-25000">
                <a:latin typeface="Book Antiqua" pitchFamily="18" charset="0"/>
              </a:rPr>
              <a:t>L</a:t>
            </a:r>
            <a:endParaRPr lang="el-GR" baseline="-25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51" name="Rectangle 85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sz="1800"/>
              <a:t>Switching state and the corrective action</a:t>
            </a:r>
          </a:p>
        </p:txBody>
      </p:sp>
      <p:graphicFrame>
        <p:nvGraphicFramePr>
          <p:cNvPr id="312214" name="Group 918"/>
          <p:cNvGraphicFramePr>
            <a:graphicFrameLocks noGrp="1"/>
          </p:cNvGraphicFramePr>
          <p:nvPr>
            <p:ph idx="1"/>
          </p:nvPr>
        </p:nvGraphicFramePr>
        <p:xfrm>
          <a:off x="609600" y="685800"/>
          <a:ext cx="5943600" cy="5399088"/>
        </p:xfrm>
        <a:graphic>
          <a:graphicData uri="http://schemas.openxmlformats.org/drawingml/2006/table">
            <a:tbl>
              <a:tblPr/>
              <a:tblGrid>
                <a:gridCol w="914400"/>
                <a:gridCol w="1295400"/>
                <a:gridCol w="2133600"/>
                <a:gridCol w="1600200"/>
              </a:tblGrid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Vector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Switching state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Relative magnitudes  of the capacitor currents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Corrective action for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A1’(1,0,-1)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(202,103)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&lt;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(310,211)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=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(130,031)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(220,121)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(301,202)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&lt;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(121,022)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(112,013)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=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(211,112)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=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B1’(2,0,-2)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(310,112)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=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(211,013)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=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(220,022)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(301,103)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&lt;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B2’(1,1,-2)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(220,112)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(130,022)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(310,202)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(211,103)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&lt;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(121,013)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&lt;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C1’(3,0,-3)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(310,013)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=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C2’(2,1,-3)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(220,013)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&gt;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(310,103)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&lt; I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6705600" cy="762000"/>
          </a:xfrm>
        </p:spPr>
        <p:txBody>
          <a:bodyPr/>
          <a:lstStyle/>
          <a:p>
            <a:pPr algn="ctr"/>
            <a:r>
              <a:rPr lang="en-US"/>
              <a:t>Simulation results</a:t>
            </a:r>
          </a:p>
        </p:txBody>
      </p:sp>
      <p:pic>
        <p:nvPicPr>
          <p:cNvPr id="316419" name="Picture 3" descr="hand_u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6938" y="6248400"/>
            <a:ext cx="398462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Steady state results-Two- level operation</a:t>
            </a:r>
          </a:p>
        </p:txBody>
      </p:sp>
      <p:pic>
        <p:nvPicPr>
          <p:cNvPr id="315397" name="Picture 5" descr="10Hz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04800" y="754063"/>
            <a:ext cx="3429000" cy="2370137"/>
          </a:xfrm>
          <a:prstGeom prst="rect">
            <a:avLst/>
          </a:prstGeom>
          <a:noFill/>
        </p:spPr>
      </p:pic>
      <p:pic>
        <p:nvPicPr>
          <p:cNvPr id="315396" name="Picture 4" descr="phase_10Hz"/>
          <p:cNvPicPr>
            <a:picLocks noChangeAspect="1" noChangeArrowheads="1"/>
          </p:cNvPicPr>
          <p:nvPr/>
        </p:nvPicPr>
        <p:blipFill>
          <a:blip r:embed="rId3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5105400" y="838200"/>
            <a:ext cx="3200400" cy="2222500"/>
          </a:xfrm>
          <a:prstGeom prst="rect">
            <a:avLst/>
          </a:prstGeom>
          <a:noFill/>
        </p:spPr>
      </p:pic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0" y="161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4441825" y="33115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pic>
        <p:nvPicPr>
          <p:cNvPr id="315402" name="Picture 10" descr="10Hz_phase_n_120"/>
          <p:cNvPicPr>
            <a:picLocks noChangeAspect="1" noChangeArrowheads="1"/>
          </p:cNvPicPr>
          <p:nvPr/>
        </p:nvPicPr>
        <p:blipFill>
          <a:blip r:embed="rId4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3048000" y="3617913"/>
            <a:ext cx="28956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304800" y="3124200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voltages, phase voltage and controller state (X- axis 50 ms/div, Y axis- 100V/div)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4495800" y="31242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(X- axis 50 ms/div, Y axis- voltage- 100V/div, current- 1A/div </a:t>
            </a:r>
          </a:p>
        </p:txBody>
      </p:sp>
      <p:sp>
        <p:nvSpPr>
          <p:cNvPr id="315405" name="Text Box 13"/>
          <p:cNvSpPr txBox="1">
            <a:spLocks noChangeArrowheads="1"/>
          </p:cNvSpPr>
          <p:nvPr/>
        </p:nvSpPr>
        <p:spPr bwMode="auto">
          <a:xfrm>
            <a:off x="2590800" y="56388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(X axis- order of harmonics, Y axis- normalized magnitude)</a:t>
            </a:r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3619500" y="9144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AO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3619500" y="22860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3657600" y="15240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5409" name="Text Box 17"/>
          <p:cNvSpPr txBox="1">
            <a:spLocks noChangeArrowheads="1"/>
          </p:cNvSpPr>
          <p:nvPr/>
        </p:nvSpPr>
        <p:spPr bwMode="auto">
          <a:xfrm>
            <a:off x="3670300" y="2590800"/>
            <a:ext cx="10668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Controller state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5410" name="Text Box 18"/>
          <p:cNvSpPr txBox="1">
            <a:spLocks noChangeArrowheads="1"/>
          </p:cNvSpPr>
          <p:nvPr/>
        </p:nvSpPr>
        <p:spPr bwMode="auto">
          <a:xfrm>
            <a:off x="8305800" y="10668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8382000" y="2362200"/>
            <a:ext cx="3810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Ia</a:t>
            </a:r>
            <a:endParaRPr lang="en-US" sz="1500" baseline="-25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Steady state results -Three-level operation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0" y="169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17449" name="Picture 9" descr="20Hz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647700" y="685800"/>
            <a:ext cx="3276600" cy="2328863"/>
          </a:xfrm>
          <a:prstGeom prst="rect">
            <a:avLst/>
          </a:prstGeom>
          <a:noFill/>
        </p:spPr>
      </p:pic>
      <p:pic>
        <p:nvPicPr>
          <p:cNvPr id="317448" name="Picture 8" descr="phase_20Hz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76800" y="715963"/>
            <a:ext cx="3314700" cy="2255837"/>
          </a:xfrm>
          <a:prstGeom prst="rect">
            <a:avLst/>
          </a:prstGeom>
          <a:noFill/>
        </p:spPr>
      </p:pic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0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7451" name="Rectangle 11"/>
          <p:cNvSpPr>
            <a:spLocks noChangeArrowheads="1"/>
          </p:cNvSpPr>
          <p:nvPr/>
        </p:nvSpPr>
        <p:spPr bwMode="auto">
          <a:xfrm>
            <a:off x="4460875" y="30210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17452" name="Rectangle 12"/>
          <p:cNvSpPr>
            <a:spLocks noChangeArrowheads="1"/>
          </p:cNvSpPr>
          <p:nvPr/>
        </p:nvSpPr>
        <p:spPr bwMode="auto">
          <a:xfrm>
            <a:off x="4460875" y="50292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317453" name="Picture 13" descr="20Hz_phase_n_120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743200" y="3429000"/>
            <a:ext cx="32766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3810000" y="7620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AO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3810000" y="20828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3848100" y="139700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3860800" y="2438400"/>
            <a:ext cx="10668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Controller state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8140700" y="12795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8153400" y="2362200"/>
            <a:ext cx="3810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Ia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04800" y="2955925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voltages, phase voltage and controller state </a:t>
            </a:r>
            <a:r>
              <a:rPr lang="es-ES" sz="1500">
                <a:latin typeface="Book Antiqua" pitchFamily="18" charset="0"/>
              </a:rPr>
              <a:t>(X axis- 50 ms/div, Y axis- 100V/div)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572000" y="2971800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(X axis- 50 ms/div, Y axis- voltage- 100V/div, current- 1A/div )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2590800" y="56388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(X axis- order of harmonics, Y axis- normalized magnitude)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2800"/>
              <a:t>Steady state results -Four-level operation</a:t>
            </a: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0" y="169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4441825" y="33115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0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4460875" y="31734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4460875" y="50292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318476" name="Picture 12" descr="40Hz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558800" y="685800"/>
            <a:ext cx="3352800" cy="2282825"/>
          </a:xfrm>
          <a:prstGeom prst="rect">
            <a:avLst/>
          </a:prstGeom>
          <a:noFill/>
        </p:spPr>
      </p:pic>
      <p:pic>
        <p:nvPicPr>
          <p:cNvPr id="318475" name="Picture 11" descr="phase_40Hz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00600" y="722313"/>
            <a:ext cx="3352800" cy="2262187"/>
          </a:xfrm>
          <a:prstGeom prst="rect">
            <a:avLst/>
          </a:prstGeom>
          <a:noFill/>
        </p:spPr>
      </p:pic>
      <p:sp>
        <p:nvSpPr>
          <p:cNvPr id="318477" name="Rectangle 13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4460875" y="328295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318479" name="Picture 15" descr="40Hz_phase_n_60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895600" y="3554413"/>
            <a:ext cx="32004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90" name="Text Box 26"/>
          <p:cNvSpPr txBox="1">
            <a:spLocks noChangeArrowheads="1"/>
          </p:cNvSpPr>
          <p:nvPr/>
        </p:nvSpPr>
        <p:spPr bwMode="auto">
          <a:xfrm>
            <a:off x="3810000" y="8223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AO</a:t>
            </a:r>
          </a:p>
        </p:txBody>
      </p:sp>
      <p:sp>
        <p:nvSpPr>
          <p:cNvPr id="318491" name="Text Box 27"/>
          <p:cNvSpPr txBox="1">
            <a:spLocks noChangeArrowheads="1"/>
          </p:cNvSpPr>
          <p:nvPr/>
        </p:nvSpPr>
        <p:spPr bwMode="auto">
          <a:xfrm>
            <a:off x="3810000" y="21431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18492" name="Text Box 28"/>
          <p:cNvSpPr txBox="1">
            <a:spLocks noChangeArrowheads="1"/>
          </p:cNvSpPr>
          <p:nvPr/>
        </p:nvSpPr>
        <p:spPr bwMode="auto">
          <a:xfrm>
            <a:off x="3848100" y="14573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8493" name="Text Box 29"/>
          <p:cNvSpPr txBox="1">
            <a:spLocks noChangeArrowheads="1"/>
          </p:cNvSpPr>
          <p:nvPr/>
        </p:nvSpPr>
        <p:spPr bwMode="auto">
          <a:xfrm>
            <a:off x="3860800" y="2498725"/>
            <a:ext cx="10668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Controller state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8494" name="Text Box 30"/>
          <p:cNvSpPr txBox="1">
            <a:spLocks noChangeArrowheads="1"/>
          </p:cNvSpPr>
          <p:nvPr/>
        </p:nvSpPr>
        <p:spPr bwMode="auto">
          <a:xfrm>
            <a:off x="8140700" y="133985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8495" name="Text Box 31"/>
          <p:cNvSpPr txBox="1">
            <a:spLocks noChangeArrowheads="1"/>
          </p:cNvSpPr>
          <p:nvPr/>
        </p:nvSpPr>
        <p:spPr bwMode="auto">
          <a:xfrm>
            <a:off x="8153400" y="2422525"/>
            <a:ext cx="3810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Ia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8496" name="Text Box 32"/>
          <p:cNvSpPr txBox="1">
            <a:spLocks noChangeArrowheads="1"/>
          </p:cNvSpPr>
          <p:nvPr/>
        </p:nvSpPr>
        <p:spPr bwMode="auto">
          <a:xfrm>
            <a:off x="304800" y="3032125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voltages, phase voltage and controller state </a:t>
            </a:r>
            <a:r>
              <a:rPr lang="es-ES" sz="1500">
                <a:latin typeface="Book Antiqua" pitchFamily="18" charset="0"/>
              </a:rPr>
              <a:t>(X axis- 10 ms/div, Y axis- 200V/div)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18497" name="Text Box 33"/>
          <p:cNvSpPr txBox="1">
            <a:spLocks noChangeArrowheads="1"/>
          </p:cNvSpPr>
          <p:nvPr/>
        </p:nvSpPr>
        <p:spPr bwMode="auto">
          <a:xfrm>
            <a:off x="4572000" y="3032125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(</a:t>
            </a:r>
            <a:r>
              <a:rPr lang="fr-FR" sz="1500">
                <a:latin typeface="Book Antiqua" pitchFamily="18" charset="0"/>
              </a:rPr>
              <a:t>X axis- 10 ms/div, Y axis- voltage- 100V/div, current- 2A/div</a:t>
            </a:r>
            <a:r>
              <a:rPr lang="en-US" sz="1500">
                <a:latin typeface="Book Antiqua" pitchFamily="18" charset="0"/>
              </a:rPr>
              <a:t>)</a:t>
            </a:r>
          </a:p>
        </p:txBody>
      </p:sp>
      <p:sp>
        <p:nvSpPr>
          <p:cNvPr id="318498" name="Text Box 34"/>
          <p:cNvSpPr txBox="1">
            <a:spLocks noChangeArrowheads="1"/>
          </p:cNvSpPr>
          <p:nvPr/>
        </p:nvSpPr>
        <p:spPr bwMode="auto">
          <a:xfrm>
            <a:off x="2590800" y="5699125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(X axis- order of harmonics, Y axis- normalized magnitude)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0388"/>
          </a:xfrm>
        </p:spPr>
        <p:txBody>
          <a:bodyPr/>
          <a:lstStyle/>
          <a:p>
            <a:r>
              <a:rPr lang="en-US" sz="2800"/>
              <a:t>Steady state results- Overmodulation operation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169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4441825" y="32988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0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4460875" y="31607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4460875" y="50292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4460875" y="327025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319503" name="Picture 15" descr="ovm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266700" y="685800"/>
            <a:ext cx="3505200" cy="2370138"/>
          </a:xfrm>
          <a:prstGeom prst="rect">
            <a:avLst/>
          </a:prstGeom>
          <a:noFill/>
        </p:spPr>
      </p:pic>
      <p:pic>
        <p:nvPicPr>
          <p:cNvPr id="319502" name="Picture 14" descr="ovm_2_cycle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648200" y="685800"/>
            <a:ext cx="3429000" cy="2319338"/>
          </a:xfrm>
          <a:prstGeom prst="rect">
            <a:avLst/>
          </a:prstGeom>
          <a:noFill/>
        </p:spPr>
      </p:pic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4460875" y="328453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319506" name="Picture 18" descr="ovm_n_60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2628900" y="3429000"/>
            <a:ext cx="3276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507" name="Text Box 19"/>
          <p:cNvSpPr txBox="1">
            <a:spLocks noChangeArrowheads="1"/>
          </p:cNvSpPr>
          <p:nvPr/>
        </p:nvSpPr>
        <p:spPr bwMode="auto">
          <a:xfrm>
            <a:off x="3657600" y="830263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AO</a:t>
            </a:r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3657600" y="2151063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>
            <a:off x="3695700" y="1465263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3708400" y="2506663"/>
            <a:ext cx="10668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Controller state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9511" name="Text Box 23"/>
          <p:cNvSpPr txBox="1">
            <a:spLocks noChangeArrowheads="1"/>
          </p:cNvSpPr>
          <p:nvPr/>
        </p:nvSpPr>
        <p:spPr bwMode="auto">
          <a:xfrm>
            <a:off x="8077200" y="140335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19512" name="Text Box 24"/>
          <p:cNvSpPr txBox="1">
            <a:spLocks noChangeArrowheads="1"/>
          </p:cNvSpPr>
          <p:nvPr/>
        </p:nvSpPr>
        <p:spPr bwMode="auto">
          <a:xfrm>
            <a:off x="8089900" y="2486025"/>
            <a:ext cx="3810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Ia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152400" y="2992438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voltages, phase voltage and controller state </a:t>
            </a:r>
            <a:r>
              <a:rPr lang="es-ES" sz="1500">
                <a:latin typeface="Book Antiqua" pitchFamily="18" charset="0"/>
              </a:rPr>
              <a:t>(X axis- 10 ms/div, Y axis- 200V/div)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4419600" y="2981325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Phase voltage and no load phase current (</a:t>
            </a:r>
            <a:r>
              <a:rPr lang="fr-FR" sz="1500">
                <a:latin typeface="Book Antiqua" pitchFamily="18" charset="0"/>
              </a:rPr>
              <a:t>X axis- 10 ms/div, Y axis- voltage- 100V/div, current- 2A/div</a:t>
            </a:r>
            <a:r>
              <a:rPr lang="en-US" sz="1500">
                <a:latin typeface="Book Antiqua" pitchFamily="18" charset="0"/>
              </a:rPr>
              <a:t>)</a:t>
            </a: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2133600" y="56388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(X axis- order of harmonics, Y axis- normalized magnitude)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8"/>
          </a:xfrm>
        </p:spPr>
        <p:txBody>
          <a:bodyPr/>
          <a:lstStyle/>
          <a:p>
            <a:r>
              <a:rPr lang="en-US" sz="2800"/>
              <a:t>Steady state results-</a:t>
            </a:r>
            <a:r>
              <a:rPr lang="en-US" sz="3200"/>
              <a:t>18-step operation</a:t>
            </a: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0" y="169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155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4460875" y="516890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latin typeface="Book Antiqua" pitchFamily="18" charset="0"/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0" y="172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0" y="176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20528" name="Picture 16" descr="18"/>
          <p:cNvPicPr>
            <a:picLocks noChangeAspect="1" noChangeArrowheads="1"/>
          </p:cNvPicPr>
          <p:nvPr/>
        </p:nvPicPr>
        <p:blipFill>
          <a:blip r:embed="rId2" cstate="print">
            <a:lum bright="-42000" contrast="62000"/>
          </a:blip>
          <a:srcRect/>
          <a:stretch>
            <a:fillRect/>
          </a:stretch>
        </p:blipFill>
        <p:spPr bwMode="auto">
          <a:xfrm>
            <a:off x="520700" y="762000"/>
            <a:ext cx="3429000" cy="2362200"/>
          </a:xfrm>
          <a:prstGeom prst="rect">
            <a:avLst/>
          </a:prstGeom>
          <a:noFill/>
        </p:spPr>
      </p:pic>
      <p:pic>
        <p:nvPicPr>
          <p:cNvPr id="320527" name="Picture 15" descr="18_step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775200" y="749300"/>
            <a:ext cx="3429000" cy="2409825"/>
          </a:xfrm>
          <a:prstGeom prst="rect">
            <a:avLst/>
          </a:prstGeom>
          <a:noFill/>
        </p:spPr>
      </p:pic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pic>
        <p:nvPicPr>
          <p:cNvPr id="320531" name="Picture 19" descr="50Hz_18_step_n_60"/>
          <p:cNvPicPr>
            <a:picLocks noChangeAspect="1" noChangeArrowheads="1"/>
          </p:cNvPicPr>
          <p:nvPr/>
        </p:nvPicPr>
        <p:blipFill>
          <a:blip r:embed="rId4" cstate="print">
            <a:lum bright="-40000" contrast="62000"/>
          </a:blip>
          <a:srcRect/>
          <a:stretch>
            <a:fillRect/>
          </a:stretch>
        </p:blipFill>
        <p:spPr bwMode="auto">
          <a:xfrm>
            <a:off x="2921000" y="3530600"/>
            <a:ext cx="32639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32" name="Text Box 20"/>
          <p:cNvSpPr txBox="1">
            <a:spLocks noChangeArrowheads="1"/>
          </p:cNvSpPr>
          <p:nvPr/>
        </p:nvSpPr>
        <p:spPr bwMode="auto">
          <a:xfrm>
            <a:off x="3835400" y="8858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AO</a:t>
            </a:r>
          </a:p>
        </p:txBody>
      </p:sp>
      <p:sp>
        <p:nvSpPr>
          <p:cNvPr id="320533" name="Text Box 21"/>
          <p:cNvSpPr txBox="1">
            <a:spLocks noChangeArrowheads="1"/>
          </p:cNvSpPr>
          <p:nvPr/>
        </p:nvSpPr>
        <p:spPr bwMode="auto">
          <a:xfrm>
            <a:off x="3886200" y="22066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A’O</a:t>
            </a:r>
          </a:p>
        </p:txBody>
      </p:sp>
      <p:sp>
        <p:nvSpPr>
          <p:cNvPr id="320534" name="Text Box 22"/>
          <p:cNvSpPr txBox="1">
            <a:spLocks noChangeArrowheads="1"/>
          </p:cNvSpPr>
          <p:nvPr/>
        </p:nvSpPr>
        <p:spPr bwMode="auto">
          <a:xfrm>
            <a:off x="3835400" y="1520825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20535" name="Text Box 23"/>
          <p:cNvSpPr txBox="1">
            <a:spLocks noChangeArrowheads="1"/>
          </p:cNvSpPr>
          <p:nvPr/>
        </p:nvSpPr>
        <p:spPr bwMode="auto">
          <a:xfrm>
            <a:off x="3848100" y="2562225"/>
            <a:ext cx="10668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Controller state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8153400" y="1441450"/>
            <a:ext cx="6096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V</a:t>
            </a:r>
            <a:r>
              <a:rPr lang="en-US" sz="1500" baseline="-25000">
                <a:latin typeface="Book Antiqua" pitchFamily="18" charset="0"/>
              </a:rPr>
              <a:t>AA</a:t>
            </a:r>
          </a:p>
        </p:txBody>
      </p:sp>
      <p:sp>
        <p:nvSpPr>
          <p:cNvPr id="320537" name="Text Box 25"/>
          <p:cNvSpPr txBox="1">
            <a:spLocks noChangeArrowheads="1"/>
          </p:cNvSpPr>
          <p:nvPr/>
        </p:nvSpPr>
        <p:spPr bwMode="auto">
          <a:xfrm>
            <a:off x="8153400" y="2524125"/>
            <a:ext cx="38100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Ia</a:t>
            </a:r>
            <a:endParaRPr lang="en-US" sz="1500" baseline="-25000">
              <a:latin typeface="Book Antiqua" pitchFamily="18" charset="0"/>
            </a:endParaRPr>
          </a:p>
        </p:txBody>
      </p:sp>
      <p:sp>
        <p:nvSpPr>
          <p:cNvPr id="320538" name="Text Box 26"/>
          <p:cNvSpPr txBox="1">
            <a:spLocks noChangeArrowheads="1"/>
          </p:cNvSpPr>
          <p:nvPr/>
        </p:nvSpPr>
        <p:spPr bwMode="auto">
          <a:xfrm>
            <a:off x="304800" y="3048000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Pole voltages, phase voltage and controller state </a:t>
            </a:r>
            <a:r>
              <a:rPr lang="es-ES" sz="1500">
                <a:latin typeface="Book Antiqua" pitchFamily="18" charset="0"/>
              </a:rPr>
              <a:t>(X axis- 10 ms/div, Y axis- 200V/div)</a:t>
            </a:r>
            <a:endParaRPr lang="en-US" sz="1500">
              <a:latin typeface="Book Antiqua" pitchFamily="18" charset="0"/>
            </a:endParaRPr>
          </a:p>
        </p:txBody>
      </p:sp>
      <p:sp>
        <p:nvSpPr>
          <p:cNvPr id="320539" name="Text Box 27"/>
          <p:cNvSpPr txBox="1">
            <a:spLocks noChangeArrowheads="1"/>
          </p:cNvSpPr>
          <p:nvPr/>
        </p:nvSpPr>
        <p:spPr bwMode="auto">
          <a:xfrm>
            <a:off x="4572000" y="3070225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Book Antiqua" pitchFamily="18" charset="0"/>
              </a:rPr>
              <a:t>Phase voltage and no load phase current (</a:t>
            </a:r>
            <a:r>
              <a:rPr lang="fr-FR" sz="1400">
                <a:latin typeface="Book Antiqua" pitchFamily="18" charset="0"/>
              </a:rPr>
              <a:t>X axis- 20 ms/div, Y axis- voltage- 100V/div, current- 2A/div</a:t>
            </a:r>
            <a:r>
              <a:rPr lang="en-US" sz="1400">
                <a:latin typeface="Book Antiqua" pitchFamily="18" charset="0"/>
              </a:rPr>
              <a:t>)</a:t>
            </a:r>
          </a:p>
        </p:txBody>
      </p:sp>
      <p:sp>
        <p:nvSpPr>
          <p:cNvPr id="320540" name="Text Box 28"/>
          <p:cNvSpPr txBox="1">
            <a:spLocks noChangeArrowheads="1"/>
          </p:cNvSpPr>
          <p:nvPr/>
        </p:nvSpPr>
        <p:spPr bwMode="auto">
          <a:xfrm>
            <a:off x="2451100" y="5676900"/>
            <a:ext cx="464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Book Antiqua" pitchFamily="18" charset="0"/>
              </a:rPr>
              <a:t>FFT of the phase voltage (X axis- order of harmonics, Y axis- normalized magnitude)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Capacitor voltage balancing during two-level operation</a:t>
            </a:r>
          </a:p>
        </p:txBody>
      </p:sp>
      <p:pic>
        <p:nvPicPr>
          <p:cNvPr id="321540" name="Picture 4" descr="2_ba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09600" y="1905000"/>
            <a:ext cx="3733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914400" y="4681538"/>
            <a:ext cx="3263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Book Antiqua" pitchFamily="18" charset="0"/>
              </a:rPr>
              <a:t> (X axis- 0.2 s/div, Y axis- 2V/div)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4648200" y="2219325"/>
            <a:ext cx="433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Book Antiqua" pitchFamily="18" charset="0"/>
              </a:rPr>
              <a:t>During two-level operation, since the second source is across the C2 capacitor, the power is directly delivered to the load from the source.</a:t>
            </a:r>
          </a:p>
          <a:p>
            <a:pPr>
              <a:buFontTx/>
              <a:buChar char="•"/>
            </a:pPr>
            <a:r>
              <a:rPr lang="en-US" sz="1600">
                <a:latin typeface="Book Antiqua" pitchFamily="18" charset="0"/>
              </a:rPr>
              <a:t>Again, all the locations in the two-level case have complementary switching pairs.</a:t>
            </a:r>
          </a:p>
          <a:p>
            <a:pPr>
              <a:buFontTx/>
              <a:buChar char="•"/>
            </a:pPr>
            <a:r>
              <a:rPr lang="en-US" sz="1600">
                <a:latin typeface="Book Antiqua" pitchFamily="18" charset="0"/>
              </a:rPr>
              <a:t>So chance of getting large unbalanced state is minimal.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Capacitor voltage balancing during three-level operation</a:t>
            </a:r>
          </a:p>
        </p:txBody>
      </p:sp>
      <p:pic>
        <p:nvPicPr>
          <p:cNvPr id="322564" name="Picture 4" descr="3_bal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81000" y="1931988"/>
            <a:ext cx="39624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5" name="Picture 5" descr="3_unbal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800600" y="2022475"/>
            <a:ext cx="37338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838200" y="4800600"/>
            <a:ext cx="322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X axis- 0.2 s/div, Y axis- 20V/div 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244600" y="1568450"/>
            <a:ext cx="1839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Normal operation</a:t>
            </a: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5181600" y="1370013"/>
            <a:ext cx="358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When the controller is disabled momentarily and enabled again</a:t>
            </a:r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5257800" y="4768850"/>
            <a:ext cx="322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>
                <a:latin typeface="Book Antiqua" pitchFamily="18" charset="0"/>
              </a:rPr>
              <a:t>X axis- 0.2 s/div, Y axis- 20V/div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2709</TotalTime>
  <Words>8588</Words>
  <Application>Microsoft Office PowerPoint</Application>
  <PresentationFormat>Προβολή στην οθόνη (4:3)</PresentationFormat>
  <Paragraphs>1527</Paragraphs>
  <Slides>147</Slides>
  <Notes>0</Notes>
  <HiddenSlides>10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147</vt:i4>
      </vt:variant>
    </vt:vector>
  </HeadingPairs>
  <TitlesOfParts>
    <vt:vector size="155" baseType="lpstr">
      <vt:lpstr>Arial</vt:lpstr>
      <vt:lpstr>Book Antiqua</vt:lpstr>
      <vt:lpstr>Times New Roman</vt:lpstr>
      <vt:lpstr>Wingdings</vt:lpstr>
      <vt:lpstr>Garamond</vt:lpstr>
      <vt:lpstr>Impact</vt:lpstr>
      <vt:lpstr>Edge</vt:lpstr>
      <vt:lpstr>MathType 5.0 Equation</vt:lpstr>
      <vt:lpstr>Multilevel inverter topologies with reduced power circuit complexity for medium voltage high power induction motor drives by cascading conventional two-level and three-level inverters </vt:lpstr>
      <vt:lpstr>Overview of the presentation</vt:lpstr>
      <vt:lpstr>Advantages of Multilevel inverters over two-level inverter</vt:lpstr>
      <vt:lpstr>Disadvantages of multilevel inverters</vt:lpstr>
      <vt:lpstr>Conventional two-level inverter</vt:lpstr>
      <vt:lpstr>Three-level inverters- NPC</vt:lpstr>
      <vt:lpstr>Three-level inverters- cascaded</vt:lpstr>
      <vt:lpstr>Three-level inverters- open end winding  configuration</vt:lpstr>
      <vt:lpstr>Reduced Switch Count Three-level Space phasor generation schemes with Common Mode Voltage Elimination using cascaded two-level inverters for an open- end winding IM drive </vt:lpstr>
      <vt:lpstr>Common mode voltage- Definition  </vt:lpstr>
      <vt:lpstr>Effect of common mode voltage</vt:lpstr>
      <vt:lpstr>CMV groups</vt:lpstr>
      <vt:lpstr>2-level CMV elimination scheme</vt:lpstr>
      <vt:lpstr>Five-level inverter scheme </vt:lpstr>
      <vt:lpstr>5-level scheme hexagonal structure</vt:lpstr>
      <vt:lpstr>CMV groups for one inverter for open-end winding configuration (CMV at the poles)</vt:lpstr>
      <vt:lpstr>CMV eliminated  hexagons</vt:lpstr>
      <vt:lpstr>CMV eliminated hexagons</vt:lpstr>
      <vt:lpstr>CMV eliminated hexagons</vt:lpstr>
      <vt:lpstr>3-level CMV eliminated scheme</vt:lpstr>
      <vt:lpstr>Motivation for the Proposed scheme</vt:lpstr>
      <vt:lpstr> States of individual switches for the group E CMV eliminated structure</vt:lpstr>
      <vt:lpstr>Configuration I with switching states of group E</vt:lpstr>
      <vt:lpstr>Possible switching states of inverter II given the switching state of Inverter I </vt:lpstr>
      <vt:lpstr>Hexagonal space vector structure for Configuration I</vt:lpstr>
      <vt:lpstr>Utilizing zero vector multiplicity</vt:lpstr>
      <vt:lpstr>Utilizing zero vector multiplicity</vt:lpstr>
      <vt:lpstr>PWM signal generation for the proposed three-Level inverter with common mode voltage elimination </vt:lpstr>
      <vt:lpstr>Mapping from conventional 3-level scheme to CMV eliminated 3-level scheme</vt:lpstr>
      <vt:lpstr>Drive control scheme (V/f)</vt:lpstr>
      <vt:lpstr>Simulation and experimental results for configuration I</vt:lpstr>
      <vt:lpstr>Results for 20Hz(2-level operation)-Configuration I</vt:lpstr>
      <vt:lpstr>Results for 20Hz(2-level operation)-Configuration I</vt:lpstr>
      <vt:lpstr>Results for 40Hz(3-level operation)-Configuration I</vt:lpstr>
      <vt:lpstr>Results for 40Hz(3-level operation)-Configuration I</vt:lpstr>
      <vt:lpstr>Results for 46Hz(Overmodulation)-Configuration I</vt:lpstr>
      <vt:lpstr>Results for 46Hz(Overmodulation)-Configuration I</vt:lpstr>
      <vt:lpstr>Results for 48Hz(Overmodulation)-Configuration I</vt:lpstr>
      <vt:lpstr>Results for 48Hz(Overmodulation)-Configuration I</vt:lpstr>
      <vt:lpstr>Results for 50Hz (6step mode)-Configuration I</vt:lpstr>
      <vt:lpstr>Results for 50Hz (6step mode)-Configuration I</vt:lpstr>
      <vt:lpstr>Acceleration from 20-30Hz (two-level to three-level transition) </vt:lpstr>
      <vt:lpstr>Acceleration from 40-50Hz (linear range to 6 step through overmodulation)</vt:lpstr>
      <vt:lpstr>Speed Reversal from -20 to 20Hz</vt:lpstr>
      <vt:lpstr>Upper cascaded structure</vt:lpstr>
      <vt:lpstr>Configuration II with switching states of CMV group C</vt:lpstr>
      <vt:lpstr>Possible switching states of inverter II given the switching state of Inverter I</vt:lpstr>
      <vt:lpstr>The space vector hexagon for Configuration II</vt:lpstr>
      <vt:lpstr>Switching states for one sector of the CMV schemes</vt:lpstr>
      <vt:lpstr>Simulation and experimental results for configuration II</vt:lpstr>
      <vt:lpstr>20Hz(2-level operation)-Configuration II</vt:lpstr>
      <vt:lpstr>20Hz(3-level operation)-Configuration II</vt:lpstr>
      <vt:lpstr>46Hz(Overmodulation) operation-Configuration II</vt:lpstr>
      <vt:lpstr>48Hz(Overmodulation) operation-Configuration II</vt:lpstr>
      <vt:lpstr>50Hz(6-step mode) operation-Configuration II</vt:lpstr>
      <vt:lpstr>Acceleration from 20-30Hz (two-level to three-level transition) </vt:lpstr>
      <vt:lpstr>Acceleration from 40-50Hz (linear range to 6 step through overmodulation)</vt:lpstr>
      <vt:lpstr>Reversal from -20 to 20Hz</vt:lpstr>
      <vt:lpstr>Salient features of the drive schemes</vt:lpstr>
      <vt:lpstr>A Four-level inverter scheme with Common mode voltage elimination and capacitor voltage balancing for an open-end winding Induction machine </vt:lpstr>
      <vt:lpstr>Seven- level power circuit</vt:lpstr>
      <vt:lpstr>CMV groups of the switching states</vt:lpstr>
      <vt:lpstr>Four level CMV eliminated space vector structure</vt:lpstr>
      <vt:lpstr>Four-level CMV eliminated scheme ( group F)</vt:lpstr>
      <vt:lpstr>Voltage phasor locations and number of redundant states of the CMV eliminated 4-level inverter </vt:lpstr>
      <vt:lpstr>Switching states corresponding to the vector locations of 60o sector C1’-O’-C4’</vt:lpstr>
      <vt:lpstr>Model of the four level inverter</vt:lpstr>
      <vt:lpstr>Phase winding connections for switching states corresponding to phasor location O’ (ZV)</vt:lpstr>
      <vt:lpstr>Two-level(2L) group switching states (phasor location A1’)</vt:lpstr>
      <vt:lpstr>Two-level(2L) group switching states (phasor location A1’) -Continued</vt:lpstr>
      <vt:lpstr>Two-level(2L) group switching states (phasor location A1’) -Continued</vt:lpstr>
      <vt:lpstr>Two-level(2L) group switching states</vt:lpstr>
      <vt:lpstr>Three-level(3L) group switching states (phasor location B1’)</vt:lpstr>
      <vt:lpstr>Three-level(3L) group switching states (phasor location B1’)</vt:lpstr>
      <vt:lpstr>Three-level(3L) group switching states (phasor location B2’)</vt:lpstr>
      <vt:lpstr>Three-level(3L) group switching states (phasor location B2’)</vt:lpstr>
      <vt:lpstr>Three-level(3L) group switching states </vt:lpstr>
      <vt:lpstr>Four-level(4L) group switching states</vt:lpstr>
      <vt:lpstr>Principle of capacitor voltage balancing</vt:lpstr>
      <vt:lpstr>Capacitor current as a function of active components of the motor phase currents</vt:lpstr>
      <vt:lpstr>Capacitor currents- Two-level(2L) group switching states</vt:lpstr>
      <vt:lpstr>Capacitor currents- Three-level(3L) group switching states</vt:lpstr>
      <vt:lpstr>Capacitor currents- Four-level(4L) group switching states</vt:lpstr>
      <vt:lpstr>Operation at sector B1’- C1’- C2’ </vt:lpstr>
      <vt:lpstr>Modified power circuit</vt:lpstr>
      <vt:lpstr>Operation in open -loop </vt:lpstr>
      <vt:lpstr>Operation in open-loop </vt:lpstr>
      <vt:lpstr>Operation in open-loop </vt:lpstr>
      <vt:lpstr>Operation at sector B1’- C1’- C2’ </vt:lpstr>
      <vt:lpstr>Closed loop control of the capacitor voltages</vt:lpstr>
      <vt:lpstr>Switching state and the corrective action</vt:lpstr>
      <vt:lpstr>Simulation results</vt:lpstr>
      <vt:lpstr>Steady state results-Two- level operation</vt:lpstr>
      <vt:lpstr>Steady state results -Three-level operation</vt:lpstr>
      <vt:lpstr>Steady state results -Four-level operation</vt:lpstr>
      <vt:lpstr>Steady state results- Overmodulation operation</vt:lpstr>
      <vt:lpstr>Steady state results-18-step operation</vt:lpstr>
      <vt:lpstr>Capacitor voltage balancing during two-level operation</vt:lpstr>
      <vt:lpstr>Capacitor voltage balancing during three-level operation</vt:lpstr>
      <vt:lpstr>Capacitor voltage balancing during four-level operation</vt:lpstr>
      <vt:lpstr>Capacitor voltage balancing during overmodulation</vt:lpstr>
      <vt:lpstr>Capacitor voltage balancing during 18-step mode of operation</vt:lpstr>
      <vt:lpstr>Experimental results</vt:lpstr>
      <vt:lpstr>Two-level operation</vt:lpstr>
      <vt:lpstr>Three-level operation</vt:lpstr>
      <vt:lpstr>Four-level operation</vt:lpstr>
      <vt:lpstr>18 step operation</vt:lpstr>
      <vt:lpstr>Corrective action of the controller when the control is disabled and enabled again-Three-level operation</vt:lpstr>
      <vt:lpstr>Corrective action of the controller when the control is disabled and enabled again-Four-level operation</vt:lpstr>
      <vt:lpstr>Corrective action of the controller when the control is disabled and enabled again-18 step operation</vt:lpstr>
      <vt:lpstr>Acceleration from three-level operation to four-level operation </vt:lpstr>
      <vt:lpstr>Salient features of the drive schemes</vt:lpstr>
      <vt:lpstr>A Reduced Five-level inverter scheme for an open- end winding Induction machine </vt:lpstr>
      <vt:lpstr>A five-level inverter circuit</vt:lpstr>
      <vt:lpstr>Space vector locations for individual inverters</vt:lpstr>
      <vt:lpstr>One leg of the power circuit for the five- level inverter scheme</vt:lpstr>
      <vt:lpstr>Space vector structure generated by the five-level  scheme</vt:lpstr>
      <vt:lpstr>One- leg of Five-level NPC</vt:lpstr>
      <vt:lpstr>Five-level cascaded structure</vt:lpstr>
      <vt:lpstr>Five-level open-end winding- symmetrical case</vt:lpstr>
      <vt:lpstr>Comparison with conventional Five-level schemes</vt:lpstr>
      <vt:lpstr>Challenges in implementation</vt:lpstr>
      <vt:lpstr>Power circuit for the five- level inverter scheme</vt:lpstr>
      <vt:lpstr>Five-level sine-triangle modulation</vt:lpstr>
      <vt:lpstr>CMV elimination in an average sense</vt:lpstr>
      <vt:lpstr>CMV elimination in an average sense</vt:lpstr>
      <vt:lpstr>CMV elimination in an average sense</vt:lpstr>
      <vt:lpstr>CMV elimination in an average sense</vt:lpstr>
      <vt:lpstr>V/f control scheme</vt:lpstr>
      <vt:lpstr>Simulation results</vt:lpstr>
      <vt:lpstr>20Hz operation- steady state results</vt:lpstr>
      <vt:lpstr>40Hz operation- steady state results</vt:lpstr>
      <vt:lpstr>50Hz operation- steady state results</vt:lpstr>
      <vt:lpstr>Transient results</vt:lpstr>
      <vt:lpstr>Experimental results</vt:lpstr>
      <vt:lpstr>20Hz operation- steady state results</vt:lpstr>
      <vt:lpstr>20 Hz FFT of the pole voltages and phase voltage</vt:lpstr>
      <vt:lpstr>40Hz operation- steady state results</vt:lpstr>
      <vt:lpstr>40 Hz FFT of the pole voltages and phase voltage</vt:lpstr>
      <vt:lpstr>50Hz operation- steady state results</vt:lpstr>
      <vt:lpstr>50 Hz FFT of the pole voltages and phase voltage</vt:lpstr>
      <vt:lpstr>Triplen current in the phase current at the no load current</vt:lpstr>
      <vt:lpstr>Transient results – acceleration and Speed reversal</vt:lpstr>
      <vt:lpstr>Salient features of the drive schemes</vt:lpstr>
      <vt:lpstr>Extension of the scheme-Nine level scheme</vt:lpstr>
      <vt:lpstr>Publications</vt:lpstr>
      <vt:lpstr>Thank You</vt:lpstr>
    </vt:vector>
  </TitlesOfParts>
  <Company>IISc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Mode Voltage Elimination Techniques for Multilevel Inverters</dc:title>
  <dc:creator>fsheron</dc:creator>
  <cp:lastModifiedBy>User</cp:lastModifiedBy>
  <cp:revision>549</cp:revision>
  <dcterms:created xsi:type="dcterms:W3CDTF">2007-08-09T05:25:32Z</dcterms:created>
  <dcterms:modified xsi:type="dcterms:W3CDTF">2015-05-03T15:38:01Z</dcterms:modified>
</cp:coreProperties>
</file>