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45" r:id="rId2"/>
    <p:sldId id="352" r:id="rId3"/>
    <p:sldId id="353" r:id="rId4"/>
    <p:sldId id="347" r:id="rId5"/>
    <p:sldId id="354" r:id="rId6"/>
    <p:sldId id="346" r:id="rId7"/>
    <p:sldId id="333" r:id="rId8"/>
    <p:sldId id="334" r:id="rId9"/>
    <p:sldId id="335" r:id="rId10"/>
    <p:sldId id="336" r:id="rId11"/>
    <p:sldId id="337" r:id="rId12"/>
    <p:sldId id="292" r:id="rId13"/>
    <p:sldId id="351" r:id="rId14"/>
    <p:sldId id="342" r:id="rId15"/>
    <p:sldId id="355" r:id="rId16"/>
    <p:sldId id="356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B842C1-C491-49AE-8104-7EBCE1B12CCF}" type="datetimeFigureOut">
              <a:rPr lang="el-GR" smtClean="0"/>
              <a:pPr/>
              <a:t>21/11/2020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F36A38-3C7A-4A7A-AE3C-F846B57F98E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21/11/2020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Αξιολόγηση της λογιότητας  νεοελληνικών  λέξεων/φράσεων από ΕΔΏ ΤΟ ΔΕΙΓΜΑ ΣΑΣ </a:t>
            </a:r>
            <a:endParaRPr lang="el-GR" sz="2800" dirty="0"/>
          </a:p>
        </p:txBody>
      </p:sp>
      <p:sp>
        <p:nvSpPr>
          <p:cNvPr id="6" name="5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ΜΑΡΙΑ ΠΑΠΑΔΟΠΟΥΛΟΥ </a:t>
            </a:r>
          </a:p>
          <a:p>
            <a:r>
              <a:rPr lang="el-GR" dirty="0" smtClean="0"/>
              <a:t>ΑΜ</a:t>
            </a:r>
          </a:p>
          <a:p>
            <a:r>
              <a:rPr lang="el-GR" dirty="0" smtClean="0"/>
              <a:t>ΓΛΩΣΣΟΛΟΓΙΚΗ ΚΑΤΕΥΘΥΝΣΗ 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100" dirty="0" smtClean="0">
                <a:latin typeface="Comic Sans MS" pitchFamily="66" charset="0"/>
              </a:rPr>
              <a:t/>
            </a:r>
            <a:br>
              <a:rPr lang="el-GR" sz="3100" dirty="0" smtClean="0">
                <a:latin typeface="Comic Sans MS" pitchFamily="66" charset="0"/>
              </a:rPr>
            </a:br>
            <a:r>
              <a:rPr lang="el-GR" sz="3100" dirty="0" smtClean="0">
                <a:solidFill>
                  <a:srgbClr val="00B0F0"/>
                </a:solidFill>
                <a:latin typeface="Comic Sans MS" pitchFamily="66" charset="0"/>
              </a:rPr>
              <a:t>Πλεονεκτήματα της ράβδου </a:t>
            </a:r>
            <a:r>
              <a:rPr lang="en-US" sz="3100" dirty="0" smtClean="0">
                <a:solidFill>
                  <a:srgbClr val="00B0F0"/>
                </a:solidFill>
                <a:latin typeface="Comic Sans MS" pitchFamily="66" charset="0"/>
              </a:rPr>
              <a:t> V&amp;V</a:t>
            </a:r>
            <a:r>
              <a:rPr lang="el-GR" sz="3100" dirty="0" smtClean="0">
                <a:solidFill>
                  <a:srgbClr val="00B0F0"/>
                </a:solidFill>
                <a:latin typeface="Comic Sans MS" pitchFamily="66" charset="0"/>
              </a:rPr>
              <a:t>:</a:t>
            </a:r>
            <a:r>
              <a:rPr lang="el-GR" sz="3100" dirty="0" smtClean="0">
                <a:latin typeface="Comic Sans MS" pitchFamily="66" charset="0"/>
              </a:rPr>
              <a:t/>
            </a:r>
            <a:br>
              <a:rPr lang="el-GR" sz="3100" dirty="0" smtClean="0">
                <a:latin typeface="Comic Sans MS" pitchFamily="66" charset="0"/>
              </a:rPr>
            </a:br>
            <a:r>
              <a:rPr lang="el-GR" sz="2700" i="1" dirty="0" smtClean="0">
                <a:solidFill>
                  <a:srgbClr val="00B0F0"/>
                </a:solidFill>
                <a:latin typeface="Comic Sans MS" pitchFamily="66" charset="0"/>
              </a:rPr>
              <a:t>(</a:t>
            </a:r>
            <a:r>
              <a:rPr lang="el-GR" sz="2400" i="1" dirty="0" smtClean="0">
                <a:solidFill>
                  <a:srgbClr val="00B0F0"/>
                </a:solidFill>
                <a:latin typeface="Comic Sans MS" pitchFamily="66" charset="0"/>
              </a:rPr>
              <a:t>1) Από την πλευρά του/της ερωτώμενου/ης </a:t>
            </a:r>
            <a:r>
              <a:rPr lang="el-GR" sz="3200" b="1" dirty="0" smtClean="0">
                <a:latin typeface="Comic Sans MS" pitchFamily="66" charset="0"/>
              </a:rPr>
              <a:t/>
            </a:r>
            <a:br>
              <a:rPr lang="el-GR" sz="3200" b="1" dirty="0" smtClean="0">
                <a:latin typeface="Comic Sans MS" pitchFamily="66" charset="0"/>
              </a:rPr>
            </a:br>
            <a:endParaRPr lang="el-GR" sz="3000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273050" indent="-273050" algn="just">
              <a:buNone/>
            </a:pPr>
            <a:r>
              <a:rPr lang="en-US" sz="3600" i="1" dirty="0" smtClean="0">
                <a:latin typeface="Comic Sans MS" pitchFamily="66" charset="0"/>
              </a:rPr>
              <a:t>  </a:t>
            </a:r>
            <a:r>
              <a:rPr lang="el-GR" sz="3600" i="1" dirty="0" smtClean="0">
                <a:latin typeface="Comic Sans MS" pitchFamily="66" charset="0"/>
              </a:rPr>
              <a:t>Αποφεύγονται ασαφείς</a:t>
            </a:r>
            <a:r>
              <a:rPr lang="en-US" sz="3600" i="1" dirty="0" smtClean="0">
                <a:latin typeface="Comic Sans MS" pitchFamily="66" charset="0"/>
              </a:rPr>
              <a:t> </a:t>
            </a:r>
            <a:r>
              <a:rPr lang="el-GR" sz="3600" i="1" dirty="0" smtClean="0">
                <a:latin typeface="Comic Sans MS" pitchFamily="66" charset="0"/>
              </a:rPr>
              <a:t>και υποκειμενικές διευκρινήσεις ως προς το τι αντιπροσωπεύει η κάθε υποδιαίρεση που έχει επιλεγεί</a:t>
            </a:r>
            <a:endParaRPr lang="el-GR" sz="3200" i="1" dirty="0" smtClean="0">
              <a:latin typeface="Comic Sans MS" pitchFamily="66" charset="0"/>
            </a:endParaRPr>
          </a:p>
          <a:p>
            <a:endParaRPr lang="el-GR" dirty="0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273050" indent="-273050" algn="just">
              <a:buNone/>
            </a:pPr>
            <a:r>
              <a:rPr lang="en-US" sz="3200" i="1" dirty="0" smtClean="0">
                <a:latin typeface="Comic Sans MS" pitchFamily="66" charset="0"/>
              </a:rPr>
              <a:t>	</a:t>
            </a:r>
            <a:r>
              <a:rPr lang="el-GR" sz="3500" i="1" dirty="0" smtClean="0">
                <a:latin typeface="Comic Sans MS" pitchFamily="66" charset="0"/>
              </a:rPr>
              <a:t>Επιτρέπει μια πιο ελεύθερη επιλογή του ακριβούς αντιπροσωπευτικού σημείου τη συγκεκριμένη στιγμή της διεξαγωγής της έρευνας</a:t>
            </a:r>
          </a:p>
          <a:p>
            <a:endParaRPr lang="el-GR" dirty="0"/>
          </a:p>
        </p:txBody>
      </p:sp>
      <p:pic>
        <p:nvPicPr>
          <p:cNvPr id="4" name="3 - Εικόνα"/>
          <p:cNvPicPr/>
          <p:nvPr/>
        </p:nvPicPr>
        <p:blipFill>
          <a:blip r:embed="rId2" cstate="print">
            <a:clrChange>
              <a:clrFrom>
                <a:srgbClr val="FFFEF6"/>
              </a:clrFrom>
              <a:clrTo>
                <a:srgbClr val="FFFEF6">
                  <a:alpha val="0"/>
                </a:srgbClr>
              </a:clrTo>
            </a:clrChange>
            <a:extLst>
              <a:ext uri="{BEBA8EAE-BF5A-486C-A8C5-ECC9F3942E4B}">
                <a14:imgProp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7643834" y="642918"/>
            <a:ext cx="792000" cy="64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>
                <a:solidFill>
                  <a:srgbClr val="00B0F0"/>
                </a:solidFill>
                <a:latin typeface="Comic Sans MS" pitchFamily="66" charset="0"/>
              </a:rPr>
              <a:t>Πλεονεκτήματα της ράβδου </a:t>
            </a: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</a:rPr>
              <a:t> V&amp;V</a:t>
            </a:r>
            <a:r>
              <a:rPr lang="el-GR" sz="2800" dirty="0" smtClean="0">
                <a:solidFill>
                  <a:srgbClr val="00B0F0"/>
                </a:solidFill>
                <a:latin typeface="Comic Sans MS" pitchFamily="66" charset="0"/>
              </a:rPr>
              <a:t>:</a:t>
            </a:r>
            <a:r>
              <a:rPr lang="el-GR" sz="2400" dirty="0" smtClean="0">
                <a:latin typeface="Comic Sans MS" pitchFamily="66" charset="0"/>
              </a:rPr>
              <a:t/>
            </a:r>
            <a:br>
              <a:rPr lang="el-GR" sz="2400" dirty="0" smtClean="0">
                <a:latin typeface="Comic Sans MS" pitchFamily="66" charset="0"/>
              </a:rPr>
            </a:br>
            <a:r>
              <a:rPr lang="el-GR" sz="2400" i="1" dirty="0" smtClean="0">
                <a:solidFill>
                  <a:srgbClr val="00B0F0"/>
                </a:solidFill>
                <a:latin typeface="Comic Sans MS" pitchFamily="66" charset="0"/>
              </a:rPr>
              <a:t>(2) Από την πλευρά  του/της ερευνητή/</a:t>
            </a:r>
            <a:r>
              <a:rPr lang="el-GR" sz="2400" i="1" dirty="0" err="1" smtClean="0">
                <a:solidFill>
                  <a:srgbClr val="00B0F0"/>
                </a:solidFill>
                <a:latin typeface="Comic Sans MS" pitchFamily="66" charset="0"/>
              </a:rPr>
              <a:t>τριας</a:t>
            </a:r>
            <a:endParaRPr lang="el-GR" sz="2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pPr marL="273050" indent="-273050" algn="just">
              <a:buNone/>
            </a:pPr>
            <a:r>
              <a:rPr lang="en-US" sz="11200" b="1" i="1" dirty="0" smtClean="0">
                <a:latin typeface="Comic Sans MS" pitchFamily="66" charset="0"/>
              </a:rPr>
              <a:t>  </a:t>
            </a:r>
            <a:r>
              <a:rPr lang="el-GR" sz="11200" i="1" dirty="0" smtClean="0">
                <a:latin typeface="Comic Sans MS" pitchFamily="66" charset="0"/>
              </a:rPr>
              <a:t>Δεν χρειάζεται ιδιαίτερη προσπάθεια να εξηγήσει την, έτσι κι αλλιώς, δυσδιάκριτη διαφορά μεταξύ δυο διαβαθμίσεων της κλίμακας. Αυτή η διαδικασία μπορεί να αναπαρασταθεί με την προσπάθεια ενός αυτοκινήτου να ανέβει μια σκάλα ή ένα κεκλιμένο επίπεδο</a:t>
            </a:r>
            <a:r>
              <a:rPr lang="el-GR" sz="11200" dirty="0" smtClean="0">
                <a:latin typeface="Comic Sans MS" pitchFamily="66" charset="0"/>
              </a:rPr>
              <a:t>. </a:t>
            </a:r>
          </a:p>
          <a:p>
            <a:pPr marL="273050" indent="-273050">
              <a:buNone/>
            </a:pPr>
            <a:endParaRPr lang="el-GR" sz="9600" dirty="0" smtClean="0">
              <a:latin typeface="Comic Sans MS" pitchFamily="66" charset="0"/>
            </a:endParaRP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pPr marL="273050" indent="-273050" algn="just">
              <a:buNone/>
            </a:pPr>
            <a:r>
              <a:rPr lang="el-GR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	</a:t>
            </a:r>
            <a:r>
              <a:rPr lang="el-GR" sz="9600" i="1" dirty="0" smtClean="0">
                <a:latin typeface="Comic Sans MS" pitchFamily="66" charset="0"/>
              </a:rPr>
              <a:t>Ανάλογα με τις ανάγκες της έρευνας,  ο ερευνητής μπορεί να διαμερίσει το διάστημα της ράβδου στο πλήθος κλάσεων που επιθυμεί - και μάλιστα σε όποιους συνδυασμούς απαιτούνται - χωρίς να χρειαστεί να επαναληφθεί η, ούτως ή άλλως, επίπονη και χρονοβόρα διαδικασία συλλογής δεδομένων που περιορίζει την αντικειμενικότητα της  έρευνας. </a:t>
            </a:r>
          </a:p>
          <a:p>
            <a:endParaRPr lang="el-GR" sz="4800" dirty="0" smtClean="0"/>
          </a:p>
          <a:p>
            <a:endParaRPr lang="el-GR" sz="4800" dirty="0" smtClean="0"/>
          </a:p>
          <a:p>
            <a:endParaRPr lang="el-GR" sz="12800" dirty="0" smtClean="0"/>
          </a:p>
          <a:p>
            <a:endParaRPr lang="el-GR" dirty="0"/>
          </a:p>
        </p:txBody>
      </p:sp>
      <p:pic>
        <p:nvPicPr>
          <p:cNvPr id="4" name="3 - Εικόνα"/>
          <p:cNvPicPr/>
          <p:nvPr/>
        </p:nvPicPr>
        <p:blipFill>
          <a:blip r:embed="rId2" cstate="print">
            <a:clrChange>
              <a:clrFrom>
                <a:srgbClr val="FFFEF6"/>
              </a:clrFrom>
              <a:clrTo>
                <a:srgbClr val="FFFEF6">
                  <a:alpha val="0"/>
                </a:srgbClr>
              </a:clrTo>
            </a:clrChange>
            <a:extLst>
              <a:ext uri="{BEBA8EAE-BF5A-486C-A8C5-ECC9F3942E4B}">
                <a14:imgProp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7643834" y="642918"/>
            <a:ext cx="792000" cy="64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omic Sans MS" pitchFamily="66" charset="0"/>
              </a:rPr>
              <a:t>Παράδειγμα: </a:t>
            </a:r>
            <a:br>
              <a:rPr lang="el-GR" dirty="0" smtClean="0">
                <a:latin typeface="Comic Sans MS" pitchFamily="66" charset="0"/>
              </a:rPr>
            </a:br>
            <a:r>
              <a:rPr lang="el-GR" sz="4000" i="1" dirty="0" smtClean="0">
                <a:latin typeface="Comic Sans MS" pitchFamily="66" charset="0"/>
              </a:rPr>
              <a:t> </a:t>
            </a:r>
            <a:endParaRPr lang="el-GR" sz="4000" i="1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157161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l-GR" dirty="0" smtClean="0"/>
          </a:p>
          <a:p>
            <a:r>
              <a:rPr lang="el-GR" dirty="0" smtClean="0"/>
              <a:t>ΕΔΏ ΘΑ ΒΑΛΕΤΕ ΈΝΑ ΠΑΡΑΔΕΙΓΜΑ ΑΠΌ ΤΑ ΔΙΚΑ ΣΑΣ </a:t>
            </a:r>
          </a:p>
          <a:p>
            <a:endParaRPr lang="el-GR" dirty="0"/>
          </a:p>
        </p:txBody>
      </p:sp>
      <p:cxnSp>
        <p:nvCxnSpPr>
          <p:cNvPr id="17" name="16 - Ευθεία γραμμή σύνδεσης"/>
          <p:cNvCxnSpPr/>
          <p:nvPr/>
        </p:nvCxnSpPr>
        <p:spPr>
          <a:xfrm>
            <a:off x="2643174" y="5429264"/>
            <a:ext cx="2232000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7 - Εικόνα"/>
          <p:cNvPicPr/>
          <p:nvPr/>
        </p:nvPicPr>
        <p:blipFill>
          <a:blip r:embed="rId2" cstate="print">
            <a:clrChange>
              <a:clrFrom>
                <a:srgbClr val="FFFEF6"/>
              </a:clrFrom>
              <a:clrTo>
                <a:srgbClr val="FFFEF6">
                  <a:alpha val="0"/>
                </a:srgbClr>
              </a:clrTo>
            </a:clrChange>
            <a:extLst>
              <a:ext uri="{BEBA8EAE-BF5A-486C-A8C5-ECC9F3942E4B}">
                <a14:imgProp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7715272" y="571480"/>
            <a:ext cx="792000" cy="64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 </a:t>
            </a:r>
            <a:r>
              <a:rPr lang="el-GR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ΜΕΘΟΔΟΛΟΓΙΑ</a:t>
            </a:r>
            <a:r>
              <a:rPr lang="en-US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n-US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28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</a:t>
            </a:r>
            <a:r>
              <a:rPr lang="el-GR" sz="28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4. Διαδικασία </a:t>
            </a: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Tx/>
              <a:buChar char="-"/>
            </a:pPr>
            <a:r>
              <a:rPr lang="el-GR" dirty="0" smtClean="0">
                <a:latin typeface="Comic Sans MS" pitchFamily="66" charset="0"/>
              </a:rPr>
              <a:t>4</a:t>
            </a:r>
            <a:r>
              <a:rPr lang="en-US" dirty="0" smtClean="0">
                <a:latin typeface="Comic Sans MS" pitchFamily="66" charset="0"/>
              </a:rPr>
              <a:t>8</a:t>
            </a:r>
            <a:r>
              <a:rPr lang="el-GR" dirty="0" smtClean="0">
                <a:latin typeface="Comic Sans MS" pitchFamily="66" charset="0"/>
              </a:rPr>
              <a:t> λέξεις/φράσεις Χ 2 η κάθε μία, σύνολο </a:t>
            </a:r>
            <a:r>
              <a:rPr lang="en-US" dirty="0" smtClean="0">
                <a:latin typeface="Comic Sans MS" pitchFamily="66" charset="0"/>
              </a:rPr>
              <a:t>96 </a:t>
            </a:r>
            <a:r>
              <a:rPr lang="el-GR" dirty="0" smtClean="0">
                <a:latin typeface="Comic Sans MS" pitchFamily="66" charset="0"/>
              </a:rPr>
              <a:t>λέξεις/φράσεις </a:t>
            </a:r>
          </a:p>
          <a:p>
            <a:pPr>
              <a:buFontTx/>
              <a:buChar char="-"/>
            </a:pPr>
            <a:r>
              <a:rPr lang="el-GR" dirty="0" smtClean="0">
                <a:latin typeface="Comic Sans MS" pitchFamily="66" charset="0"/>
              </a:rPr>
              <a:t>Σε δύο ξεχωριστές σελίδες (ποτέ και οι δύο τύποι μαζί)</a:t>
            </a:r>
          </a:p>
          <a:p>
            <a:pPr>
              <a:buFontTx/>
              <a:buChar char="-"/>
            </a:pPr>
            <a:r>
              <a:rPr lang="el-GR" dirty="0" smtClean="0">
                <a:latin typeface="Comic Sans MS" pitchFamily="66" charset="0"/>
              </a:rPr>
              <a:t>Οι πληροφορητές/</a:t>
            </a:r>
            <a:r>
              <a:rPr lang="el-GR" dirty="0" err="1" smtClean="0">
                <a:latin typeface="Comic Sans MS" pitchFamily="66" charset="0"/>
              </a:rPr>
              <a:t>τριες</a:t>
            </a:r>
            <a:r>
              <a:rPr lang="el-GR" dirty="0" smtClean="0">
                <a:latin typeface="Comic Sans MS" pitchFamily="66" charset="0"/>
              </a:rPr>
              <a:t> όταν τελείωναν και με τις 4</a:t>
            </a:r>
            <a:r>
              <a:rPr lang="en-US" dirty="0" smtClean="0">
                <a:latin typeface="Comic Sans MS" pitchFamily="66" charset="0"/>
              </a:rPr>
              <a:t>8 </a:t>
            </a:r>
            <a:r>
              <a:rPr lang="el-GR" dirty="0" smtClean="0">
                <a:latin typeface="Comic Sans MS" pitchFamily="66" charset="0"/>
              </a:rPr>
              <a:t>λέξεις,  παρέδιδαν το φύλλο και έπαιρναν το άλλο  με τις υπόλοιπες 4</a:t>
            </a:r>
            <a:r>
              <a:rPr lang="en-US" dirty="0" smtClean="0">
                <a:latin typeface="Comic Sans MS" pitchFamily="66" charset="0"/>
              </a:rPr>
              <a:t>8</a:t>
            </a:r>
            <a:endParaRPr lang="el-GR" dirty="0" smtClean="0"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el-GR" b="1" dirty="0" smtClean="0">
                <a:latin typeface="Comic Sans MS" pitchFamily="66" charset="0"/>
              </a:rPr>
              <a:t>Η όλη διαδικασία κράτησε περίπου 15-20 λεπτά. </a:t>
            </a:r>
          </a:p>
          <a:p>
            <a:pPr>
              <a:buFontTx/>
              <a:buChar char="-"/>
            </a:pPr>
            <a:r>
              <a:rPr lang="el-GR" b="1" dirty="0" smtClean="0">
                <a:latin typeface="Comic Sans MS" pitchFamily="66" charset="0"/>
              </a:rPr>
              <a:t>Σε προηγούμενες έρευνες έχει χρονομετρηθεί συγκριτικά η διαδικασία συμπλήρωσης ερωτηματολογίων και βρέθηκε ότι η συμπλήρωση με τη ράβδο </a:t>
            </a:r>
            <a:r>
              <a:rPr lang="en-US" b="1" dirty="0" smtClean="0">
                <a:latin typeface="Comic Sans MS" pitchFamily="66" charset="0"/>
              </a:rPr>
              <a:t>V&amp;V</a:t>
            </a:r>
            <a:r>
              <a:rPr lang="el-GR" b="1" dirty="0" smtClean="0">
                <a:latin typeface="Comic Sans MS" pitchFamily="66" charset="0"/>
              </a:rPr>
              <a:t> είναι στο 30% του χρόνου που χρειάζεται για τα κλασικά ερωτηματολόγια με </a:t>
            </a:r>
            <a:r>
              <a:rPr lang="en-US" b="1" dirty="0" smtClean="0">
                <a:latin typeface="Comic Sans MS" pitchFamily="66" charset="0"/>
              </a:rPr>
              <a:t>Likert</a:t>
            </a:r>
            <a:r>
              <a:rPr lang="el-GR" b="1" dirty="0" smtClean="0">
                <a:latin typeface="Comic Sans MS" pitchFamily="66" charset="0"/>
              </a:rPr>
              <a:t> </a:t>
            </a:r>
            <a:endParaRPr lang="en-US" b="1" dirty="0" smtClean="0">
              <a:latin typeface="Comic Sans MS" pitchFamily="66" charset="0"/>
            </a:endParaRPr>
          </a:p>
          <a:p>
            <a:pPr>
              <a:buFontTx/>
              <a:buChar char="-"/>
            </a:pPr>
            <a:endParaRPr lang="el-GR" sz="2800" dirty="0" smtClean="0"/>
          </a:p>
          <a:p>
            <a:r>
              <a:rPr lang="el-GR" dirty="0" smtClean="0">
                <a:solidFill>
                  <a:srgbClr val="FF0000"/>
                </a:solidFill>
              </a:rPr>
              <a:t>ΕΝΝΟΕΙΤΑΙ ΌΤΙ ΚΙ ΕΔΏ ΘΑ ΒΑΛΕΤΕ ΤΑ ΔΙΚΑ ΣΑΣ 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pPr algn="ctr">
              <a:buNone/>
            </a:pPr>
            <a:r>
              <a:rPr lang="el-GR" sz="36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3. Αποτελέσματα /Συζήτηση </a:t>
            </a:r>
            <a:endParaRPr lang="el-GR" sz="3600" dirty="0">
              <a:solidFill>
                <a:srgbClr val="00B0F0"/>
              </a:solidFill>
              <a:effectLst>
                <a:outerShdw blurRad="50800" dist="50800" dir="5400000" algn="ctr" rotWithShape="0">
                  <a:srgbClr val="000000">
                    <a:alpha val="99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5" name="4 - Εικόνα"/>
          <p:cNvPicPr/>
          <p:nvPr/>
        </p:nvPicPr>
        <p:blipFill>
          <a:blip r:embed="rId2" cstate="print">
            <a:clrChange>
              <a:clrFrom>
                <a:srgbClr val="FFFEF6"/>
              </a:clrFrom>
              <a:clrTo>
                <a:srgbClr val="FFFEF6">
                  <a:alpha val="0"/>
                </a:srgbClr>
              </a:clrTo>
            </a:clrChange>
            <a:extLst>
              <a:ext uri="{BEBA8EAE-BF5A-486C-A8C5-ECC9F3942E4B}">
                <a14:imgProp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7429520" y="500042"/>
            <a:ext cx="792000" cy="64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>
              <a:solidFill>
                <a:srgbClr val="00B0F0"/>
              </a:solidFill>
              <a:effectLst>
                <a:outerShdw blurRad="50800" dist="50800" dir="5400000" algn="ctr" rotWithShape="0">
                  <a:srgbClr val="000000">
                    <a:alpha val="99000"/>
                  </a:srgbClr>
                </a:outerShdw>
              </a:effectLst>
              <a:latin typeface="Comic Sans MS" pitchFamily="66" charset="0"/>
            </a:endParaRPr>
          </a:p>
          <a:p>
            <a:endParaRPr lang="el-GR" dirty="0" smtClean="0">
              <a:solidFill>
                <a:srgbClr val="00B0F0"/>
              </a:solidFill>
              <a:effectLst>
                <a:outerShdw blurRad="50800" dist="50800" dir="5400000" algn="ctr" rotWithShape="0">
                  <a:srgbClr val="000000">
                    <a:alpha val="99000"/>
                  </a:srgbClr>
                </a:outerShdw>
              </a:effectLst>
              <a:latin typeface="Comic Sans MS" pitchFamily="66" charset="0"/>
            </a:endParaRPr>
          </a:p>
          <a:p>
            <a:endParaRPr lang="el-GR" dirty="0" smtClean="0">
              <a:solidFill>
                <a:srgbClr val="00B0F0"/>
              </a:solidFill>
              <a:effectLst>
                <a:outerShdw blurRad="50800" dist="50800" dir="5400000" algn="ctr" rotWithShape="0">
                  <a:srgbClr val="000000">
                    <a:alpha val="99000"/>
                  </a:srgbClr>
                </a:outerShdw>
              </a:effectLst>
              <a:latin typeface="Comic Sans MS" pitchFamily="66" charset="0"/>
            </a:endParaRPr>
          </a:p>
          <a:p>
            <a:r>
              <a:rPr lang="en-US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4</a:t>
            </a:r>
            <a:r>
              <a:rPr lang="en-US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el-GR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Μελλοντική έρευνα (αδυναμίες παρούσας κτλ)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 smtClean="0"/>
              <a:t>Βαλτε</a:t>
            </a:r>
            <a:r>
              <a:rPr lang="el-GR" dirty="0" smtClean="0"/>
              <a:t> μια </a:t>
            </a:r>
            <a:r>
              <a:rPr lang="el-GR" smtClean="0"/>
              <a:t>δυο βιβλιογραφίες </a:t>
            </a:r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1. </a:t>
            </a:r>
            <a:r>
              <a:rPr lang="el-GR" sz="36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Σύντομη ανασκόπηση </a:t>
            </a:r>
            <a:r>
              <a:rPr lang="en-US" sz="36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</a:t>
            </a:r>
            <a:br>
              <a:rPr lang="en-US" sz="36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36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1.</a:t>
            </a:r>
            <a:r>
              <a:rPr lang="el-GR" sz="36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1</a:t>
            </a:r>
            <a:r>
              <a:rPr lang="en-US" sz="36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el-GR" sz="36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τι είναι Διεπιστημονικότητα 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 smtClean="0"/>
              <a:t>Λιγα</a:t>
            </a:r>
            <a:r>
              <a:rPr lang="el-GR" dirty="0" smtClean="0"/>
              <a:t> από το βιβλίο 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1. </a:t>
            </a:r>
            <a:r>
              <a:rPr lang="el-GR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Σύντομη ανασκόπηση </a:t>
            </a:r>
            <a:r>
              <a:rPr lang="en-US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</a:t>
            </a:r>
            <a:br>
              <a:rPr lang="en-US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1.</a:t>
            </a:r>
            <a:r>
              <a:rPr lang="el-GR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</a:t>
            </a:r>
            <a:r>
              <a:rPr lang="en-US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el-GR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γλώσσα και μαθηματικά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 smtClean="0"/>
              <a:t>Λιγα</a:t>
            </a:r>
            <a:r>
              <a:rPr lang="el-GR" dirty="0" smtClean="0"/>
              <a:t> </a:t>
            </a:r>
            <a:r>
              <a:rPr lang="el-GR" dirty="0" err="1" smtClean="0"/>
              <a:t>απότο</a:t>
            </a:r>
            <a:r>
              <a:rPr lang="el-GR" dirty="0" smtClean="0"/>
              <a:t> βιβλίο 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1. </a:t>
            </a:r>
            <a:r>
              <a:rPr lang="el-GR" sz="24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Σύντομη ανασκόπηση </a:t>
            </a:r>
            <a:r>
              <a:rPr lang="en-US" sz="24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</a:t>
            </a:r>
            <a:br>
              <a:rPr lang="en-US" sz="2400" dirty="0" smtClean="0">
                <a:solidFill>
                  <a:srgbClr val="0070C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24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1.</a:t>
            </a:r>
            <a:r>
              <a:rPr lang="el-GR" sz="24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3</a:t>
            </a:r>
            <a:r>
              <a:rPr lang="en-US" sz="24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el-GR" sz="24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τι είναι λόγιο</a:t>
            </a:r>
            <a:endParaRPr lang="el-GR" sz="2400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Βρείτε πληροφορίες </a:t>
            </a:r>
            <a:r>
              <a:rPr lang="el-GR" dirty="0" err="1" smtClean="0"/>
              <a:t>από΄την</a:t>
            </a:r>
            <a:r>
              <a:rPr lang="el-GR" dirty="0" smtClean="0"/>
              <a:t> εργασία ΚΑΜΠΑΚΗ ΦΛΙΑΤΟΥΡΑ </a:t>
            </a:r>
          </a:p>
          <a:p>
            <a:pPr>
              <a:buNone/>
            </a:pPr>
            <a:r>
              <a:rPr lang="el-GR" dirty="0" smtClean="0"/>
              <a:t>1-2 διαφάνειες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 </a:t>
            </a:r>
            <a:r>
              <a:rPr lang="el-GR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ΜΕΘΟΔΟΛΟΓΙΑ</a:t>
            </a:r>
            <a:r>
              <a:rPr lang="en-US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n-US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l-GR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2.1. Σκοπός και δικαιολόγηση </a:t>
            </a:r>
            <a:r>
              <a:rPr lang="el-GR" sz="2800" dirty="0" err="1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παρούσασ</a:t>
            </a:r>
            <a:r>
              <a:rPr lang="el-GR" sz="28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έρευνας </a:t>
            </a: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ΓΙΑΤΙ ΚΑΝΕΤΕ ΑΥΤΗ ΤΗΝ ΕΡΕΥΝΑ;</a:t>
            </a:r>
          </a:p>
          <a:p>
            <a:r>
              <a:rPr lang="el-GR" dirty="0" smtClean="0"/>
              <a:t>1. Για να δούμε πώς αντιμετωπίζουν οι ΟΙ ΣΥΓΚΕΚΡΙΜΕΝΟΙ  ΠΛΗΡΟΦΟΡΗΤΕΣ/ΤΡΙΕΣ ….</a:t>
            </a:r>
          </a:p>
          <a:p>
            <a:endParaRPr lang="el-GR" dirty="0" smtClean="0"/>
          </a:p>
          <a:p>
            <a:r>
              <a:rPr lang="el-GR" dirty="0" smtClean="0"/>
              <a:t>2. ΓΙΑ ΝΑ ΔΟΥΜΕ ΤΗ ΛΕΙΤΟΥΡΓΙΑ ΤΟΥ ΕΝΑΛΛΑΚΤΙΚΟΥ ΕΡΓΑΛΕΙΟΥ </a:t>
            </a:r>
            <a:r>
              <a:rPr lang="en-US" dirty="0" smtClean="0"/>
              <a:t>  </a:t>
            </a:r>
            <a:r>
              <a:rPr lang="el-GR" dirty="0" smtClean="0"/>
              <a:t>ΡΑΒΔΟΣ </a:t>
            </a:r>
            <a:r>
              <a:rPr lang="en-US" dirty="0" smtClean="0"/>
              <a:t>V&amp;V </a:t>
            </a:r>
            <a:r>
              <a:rPr lang="el-GR" dirty="0" smtClean="0"/>
              <a:t> ΕΝΑΝΤΙ ΤΩΝ ΚΛΙΜΑΚΩΝ </a:t>
            </a:r>
            <a:r>
              <a:rPr lang="en-US" dirty="0" smtClean="0"/>
              <a:t>LIKERT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OXI KE</a:t>
            </a:r>
            <a:r>
              <a:rPr lang="el-GR" dirty="0" smtClean="0">
                <a:solidFill>
                  <a:srgbClr val="FF0000"/>
                </a:solidFill>
              </a:rPr>
              <a:t>ΦΑΛΑΙΑ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 </a:t>
            </a:r>
            <a:r>
              <a:rPr lang="el-GR" sz="31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ΜΕΘΟΔΟΛΟΓΙΑ</a:t>
            </a:r>
            <a:r>
              <a:rPr lang="en-US" sz="20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n-US" sz="20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27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</a:t>
            </a:r>
            <a:r>
              <a:rPr lang="el-GR" sz="27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</a:t>
            </a:r>
            <a:r>
              <a:rPr lang="en-US" sz="27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el-GR" sz="27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Πληροφορητές/</a:t>
            </a:r>
            <a:r>
              <a:rPr lang="el-GR" sz="2700" i="1" dirty="0" err="1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τριες</a:t>
            </a:r>
            <a:r>
              <a:rPr lang="en-US" sz="27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n-US" sz="27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27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</a:t>
            </a:r>
            <a:r>
              <a:rPr lang="el-GR" sz="27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3</a:t>
            </a:r>
            <a:r>
              <a:rPr lang="en-US" sz="27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el-GR" sz="27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Δραστηριότητες </a:t>
            </a:r>
            <a:endParaRPr lang="el-GR" sz="27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</a:t>
            </a:r>
            <a:r>
              <a:rPr lang="el-GR" sz="20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2Πληροφορητές/τριες</a:t>
            </a:r>
            <a:endParaRPr lang="el-GR" sz="2000" dirty="0" smtClean="0">
              <a:latin typeface="Comic Sans MS" pitchFamily="66" charset="0"/>
            </a:endParaRPr>
          </a:p>
          <a:p>
            <a:r>
              <a:rPr lang="el-GR" dirty="0" smtClean="0">
                <a:latin typeface="Comic Sans MS" pitchFamily="66" charset="0"/>
              </a:rPr>
              <a:t>61 φοιτητές και φοιτήτριες Φιλολογίας του Β εξαμήνου, στο ΤΕΦ, ΔΠΘ</a:t>
            </a:r>
            <a:endParaRPr lang="en-US" dirty="0" smtClean="0">
              <a:latin typeface="Comic Sans MS" pitchFamily="66" charset="0"/>
            </a:endParaRPr>
          </a:p>
          <a:p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</a:t>
            </a:r>
            <a:r>
              <a:rPr lang="el-GR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3</a:t>
            </a:r>
            <a:r>
              <a:rPr lang="en-US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el-GR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Δραστηριότητες</a:t>
            </a:r>
            <a:endParaRPr lang="el-GR" dirty="0" smtClean="0">
              <a:latin typeface="Comic Sans MS" pitchFamily="66" charset="0"/>
            </a:endParaRPr>
          </a:p>
          <a:p>
            <a:r>
              <a:rPr lang="el-GR" dirty="0" smtClean="0">
                <a:latin typeface="Comic Sans MS" pitchFamily="66" charset="0"/>
              </a:rPr>
              <a:t>Ερωτηματολόγιο με τις δύο πιο συνηθισμένες εκδοχές  </a:t>
            </a:r>
            <a:r>
              <a:rPr lang="en-US" dirty="0" smtClean="0">
                <a:latin typeface="Comic Sans MS" pitchFamily="66" charset="0"/>
              </a:rPr>
              <a:t>4</a:t>
            </a:r>
            <a:r>
              <a:rPr lang="el-GR" dirty="0" smtClean="0">
                <a:latin typeface="Comic Sans MS" pitchFamily="66" charset="0"/>
              </a:rPr>
              <a:t>8 συνηθισμένων εκφράσεων της ΚΝΕ όπως ‘του επικεφαλή /του επικεφαλής’, ‘θα </a:t>
            </a:r>
            <a:r>
              <a:rPr lang="el-GR" dirty="0" err="1" smtClean="0">
                <a:latin typeface="Comic Sans MS" pitchFamily="66" charset="0"/>
              </a:rPr>
              <a:t>αποτανθώ</a:t>
            </a:r>
            <a:r>
              <a:rPr lang="el-GR" dirty="0" smtClean="0">
                <a:latin typeface="Comic Sans MS" pitchFamily="66" charset="0"/>
              </a:rPr>
              <a:t>/θα αποταθώ’ κτλ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 </a:t>
            </a:r>
            <a:r>
              <a:rPr lang="el-GR" sz="36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ΜΕΘΟΔΟΛΟΓΙΑ</a:t>
            </a:r>
            <a:r>
              <a:rPr lang="en-US" sz="36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n-US" sz="3600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</a:br>
            <a:r>
              <a:rPr lang="en-US" sz="32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2.</a:t>
            </a:r>
            <a:r>
              <a:rPr lang="el-GR" sz="32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4.</a:t>
            </a:r>
            <a:r>
              <a:rPr lang="en-US" sz="32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l-GR" sz="3200" i="1" dirty="0" smtClean="0">
                <a:solidFill>
                  <a:srgbClr val="00B0F0"/>
                </a:solidFill>
                <a:effectLst>
                  <a:outerShdw blurRad="50800" dist="50800" dir="5400000" algn="ctr" rotWithShape="0">
                    <a:srgbClr val="000000">
                      <a:alpha val="99000"/>
                    </a:srgbClr>
                  </a:outerShdw>
                </a:effectLst>
                <a:latin typeface="Comic Sans MS" pitchFamily="66" charset="0"/>
              </a:rPr>
              <a:t> Εργαλεία  </a:t>
            </a:r>
            <a:endParaRPr lang="el-GR" sz="3200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endParaRPr lang="el-GR" dirty="0" smtClean="0"/>
          </a:p>
          <a:p>
            <a:pPr algn="just">
              <a:buNone/>
            </a:pPr>
            <a:r>
              <a:rPr lang="el-GR" dirty="0" smtClean="0">
                <a:latin typeface="Comic Sans MS" pitchFamily="66" charset="0"/>
              </a:rPr>
              <a:t>Συνεχής/ασαφής  Ράβδος </a:t>
            </a:r>
            <a:r>
              <a:rPr lang="en-US" dirty="0" smtClean="0">
                <a:latin typeface="Comic Sans MS" pitchFamily="66" charset="0"/>
              </a:rPr>
              <a:t>V</a:t>
            </a:r>
            <a:r>
              <a:rPr lang="el-GR" dirty="0" smtClean="0">
                <a:latin typeface="Comic Sans MS" pitchFamily="66" charset="0"/>
              </a:rPr>
              <a:t>&amp;</a:t>
            </a:r>
            <a:r>
              <a:rPr lang="en-US" dirty="0" smtClean="0">
                <a:latin typeface="Comic Sans MS" pitchFamily="66" charset="0"/>
              </a:rPr>
              <a:t>V</a:t>
            </a:r>
            <a:r>
              <a:rPr lang="el-GR" dirty="0" smtClean="0">
                <a:latin typeface="Comic Sans MS" pitchFamily="66" charset="0"/>
              </a:rPr>
              <a:t>  (</a:t>
            </a:r>
            <a:r>
              <a:rPr lang="en-US" dirty="0" smtClean="0">
                <a:latin typeface="Comic Sans MS" pitchFamily="66" charset="0"/>
              </a:rPr>
              <a:t>Vougiouklis</a:t>
            </a:r>
            <a:r>
              <a:rPr lang="el-GR" dirty="0" smtClean="0">
                <a:latin typeface="Comic Sans MS" pitchFamily="66" charset="0"/>
              </a:rPr>
              <a:t> &amp;</a:t>
            </a:r>
            <a:r>
              <a:rPr lang="en-US" dirty="0" smtClean="0">
                <a:latin typeface="Comic Sans MS" pitchFamily="66" charset="0"/>
              </a:rPr>
              <a:t>Vougiouklis bar</a:t>
            </a:r>
            <a:r>
              <a:rPr lang="el-GR" dirty="0" smtClean="0">
                <a:latin typeface="Comic Sans MS" pitchFamily="66" charset="0"/>
              </a:rPr>
              <a:t>, 2009) </a:t>
            </a:r>
          </a:p>
          <a:p>
            <a:pPr algn="just">
              <a:buNone/>
            </a:pPr>
            <a:endParaRPr lang="el-GR" dirty="0" smtClean="0">
              <a:latin typeface="Comic Sans MS" pitchFamily="66" charset="0"/>
            </a:endParaRPr>
          </a:p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	     0                               1    </a:t>
            </a:r>
          </a:p>
          <a:p>
            <a:pPr>
              <a:buNone/>
            </a:pPr>
            <a:endParaRPr lang="el-GR" dirty="0" smtClean="0">
              <a:latin typeface="Comic Sans MS" pitchFamily="66" charset="0"/>
            </a:endParaRPr>
          </a:p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 				ΑΝΤΙ  για  </a:t>
            </a:r>
          </a:p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	διακριτές </a:t>
            </a:r>
            <a:r>
              <a:rPr lang="en-US" dirty="0" smtClean="0">
                <a:latin typeface="Comic Sans MS" pitchFamily="66" charset="0"/>
              </a:rPr>
              <a:t>Likert scales </a:t>
            </a:r>
            <a:r>
              <a:rPr lang="el-GR" dirty="0" smtClean="0">
                <a:latin typeface="Comic Sans MS" pitchFamily="66" charset="0"/>
              </a:rPr>
              <a:t> 0 1,2,3,</a:t>
            </a:r>
            <a:r>
              <a:rPr lang="en-US" dirty="0" smtClean="0">
                <a:latin typeface="Comic Sans MS" pitchFamily="66" charset="0"/>
              </a:rPr>
              <a:t>4,5…</a:t>
            </a:r>
            <a:r>
              <a:rPr lang="el-GR" dirty="0" smtClean="0">
                <a:latin typeface="Comic Sans MS" pitchFamily="66" charset="0"/>
              </a:rPr>
              <a:t>                            </a:t>
            </a:r>
          </a:p>
          <a:p>
            <a:pPr>
              <a:buNone/>
            </a:pPr>
            <a:r>
              <a:rPr lang="el-GR" dirty="0" smtClean="0"/>
              <a:t>                                               </a:t>
            </a:r>
          </a:p>
          <a:p>
            <a:endParaRPr lang="el-GR" dirty="0"/>
          </a:p>
        </p:txBody>
      </p:sp>
      <p:pic>
        <p:nvPicPr>
          <p:cNvPr id="4" name="Picture 2" descr="C:\Users\ΚΑΜΠΑΚΗ\Desktop\CFA215E0-09AB-4AB0-844A-762183E12F98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428604"/>
            <a:ext cx="614667" cy="864000"/>
          </a:xfrm>
          <a:prstGeom prst="rect">
            <a:avLst/>
          </a:prstGeom>
          <a:noFill/>
        </p:spPr>
      </p:pic>
      <p:pic>
        <p:nvPicPr>
          <p:cNvPr id="5" name="4 - Εικόνα"/>
          <p:cNvPicPr/>
          <p:nvPr/>
        </p:nvPicPr>
        <p:blipFill>
          <a:blip r:embed="rId3" cstate="print">
            <a:clrChange>
              <a:clrFrom>
                <a:srgbClr val="FFFEF6"/>
              </a:clrFrom>
              <a:clrTo>
                <a:srgbClr val="FFFEF6">
                  <a:alpha val="0"/>
                </a:srgbClr>
              </a:clrTo>
            </a:clrChange>
            <a:extLst>
              <a:ext uri="{BEBA8EAE-BF5A-486C-A8C5-ECC9F3942E4B}">
                <a14:imgProp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7643834" y="642918"/>
            <a:ext cx="792000" cy="648000"/>
          </a:xfrm>
          <a:prstGeom prst="rect">
            <a:avLst/>
          </a:prstGeom>
        </p:spPr>
      </p:pic>
      <p:cxnSp>
        <p:nvCxnSpPr>
          <p:cNvPr id="7" name="6 - Ευθεία γραμμή σύνδεσης"/>
          <p:cNvCxnSpPr/>
          <p:nvPr/>
        </p:nvCxnSpPr>
        <p:spPr>
          <a:xfrm>
            <a:off x="1714480" y="3786190"/>
            <a:ext cx="3429024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>
                <a:solidFill>
                  <a:srgbClr val="00B0F0"/>
                </a:solidFill>
                <a:latin typeface="Comic Sans MS" pitchFamily="66" charset="0"/>
              </a:rPr>
              <a:t>Κλίμακες </a:t>
            </a:r>
            <a:r>
              <a:rPr lang="en-US" sz="3600" dirty="0" smtClean="0">
                <a:solidFill>
                  <a:srgbClr val="00B0F0"/>
                </a:solidFill>
                <a:latin typeface="Comic Sans MS" pitchFamily="66" charset="0"/>
              </a:rPr>
              <a:t>Likert </a:t>
            </a:r>
            <a:endParaRPr lang="el-GR" sz="36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3050" indent="-273050">
              <a:lnSpc>
                <a:spcPct val="120000"/>
              </a:lnSpc>
              <a:spcBef>
                <a:spcPts val="0"/>
              </a:spcBef>
            </a:pPr>
            <a:r>
              <a:rPr lang="el-GR" b="1" dirty="0" smtClean="0">
                <a:latin typeface="Comic Sans MS" pitchFamily="66" charset="0"/>
              </a:rPr>
              <a:t>Πολύτιμο εργαλείο </a:t>
            </a:r>
            <a:r>
              <a:rPr lang="el-GR" dirty="0" smtClean="0">
                <a:latin typeface="Comic Sans MS" pitchFamily="66" charset="0"/>
              </a:rPr>
              <a:t>για πάνω από 25-30 χρόνια τώρα</a:t>
            </a:r>
            <a:r>
              <a:rPr lang="en-US" dirty="0" smtClean="0">
                <a:latin typeface="Comic Sans MS" pitchFamily="66" charset="0"/>
              </a:rPr>
              <a:t>.</a:t>
            </a:r>
            <a:endParaRPr lang="el-GR" dirty="0" smtClean="0">
              <a:latin typeface="Comic Sans MS" pitchFamily="66" charset="0"/>
            </a:endParaRPr>
          </a:p>
          <a:p>
            <a:pPr marL="273050" indent="-273050">
              <a:lnSpc>
                <a:spcPct val="120000"/>
              </a:lnSpc>
              <a:spcBef>
                <a:spcPts val="0"/>
              </a:spcBef>
              <a:buNone/>
            </a:pPr>
            <a:endParaRPr lang="el-GR" dirty="0" smtClean="0">
              <a:latin typeface="Comic Sans MS" pitchFamily="66" charset="0"/>
            </a:endParaRPr>
          </a:p>
          <a:p>
            <a:pPr marL="273050" indent="-273050">
              <a:lnSpc>
                <a:spcPct val="120000"/>
              </a:lnSpc>
              <a:spcBef>
                <a:spcPts val="0"/>
              </a:spcBef>
            </a:pPr>
            <a:r>
              <a:rPr lang="el-GR" b="1" dirty="0" smtClean="0">
                <a:latin typeface="Comic Sans MS" pitchFamily="66" charset="0"/>
              </a:rPr>
              <a:t>Μειονεκτήματα: </a:t>
            </a:r>
            <a:r>
              <a:rPr lang="el-GR" u="sng" dirty="0" smtClean="0">
                <a:latin typeface="Comic Sans MS" pitchFamily="66" charset="0"/>
              </a:rPr>
              <a:t> </a:t>
            </a:r>
          </a:p>
          <a:p>
            <a:pPr marL="273050" indent="-273050"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en-US" dirty="0" smtClean="0">
                <a:latin typeface="Comic Sans MS" pitchFamily="66" charset="0"/>
              </a:rPr>
              <a:t>X</a:t>
            </a:r>
            <a:r>
              <a:rPr lang="el-GR" dirty="0" smtClean="0">
                <a:latin typeface="Comic Sans MS" pitchFamily="66" charset="0"/>
              </a:rPr>
              <a:t>ρήση διαφορετικών διαβαθμίσεων, άρα αδύνατη η σύγκριση.</a:t>
            </a:r>
          </a:p>
          <a:p>
            <a:pPr marL="273050" indent="-273050"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el-GR" dirty="0" smtClean="0">
                <a:latin typeface="Comic Sans MS" pitchFamily="66" charset="0"/>
              </a:rPr>
              <a:t>Δυσκολία και υποκειμενικότητα στην κατανόηση όρων όπως  </a:t>
            </a:r>
            <a:r>
              <a:rPr lang="el-GR" i="1" dirty="0" smtClean="0">
                <a:solidFill>
                  <a:srgbClr val="FF0000"/>
                </a:solidFill>
                <a:latin typeface="Comic Sans MS" pitchFamily="66" charset="0"/>
              </a:rPr>
              <a:t>ελάχιστα, σχεδόν, μάλλον, περίπου, αρκετά </a:t>
            </a:r>
            <a:r>
              <a:rPr lang="el-GR" i="1" dirty="0" smtClean="0">
                <a:latin typeface="Comic Sans MS" pitchFamily="66" charset="0"/>
              </a:rPr>
              <a:t>σίγουρος  (καλός, ακριβής, εύχρηστος κτλ) - </a:t>
            </a:r>
            <a:r>
              <a:rPr lang="el-GR" dirty="0" smtClean="0">
                <a:latin typeface="Comic Sans MS" pitchFamily="66" charset="0"/>
              </a:rPr>
              <a:t>ιδιαίτερα από λιγότερο προνομιούχους χρήστες, πχ αλλόγλωσσους.</a:t>
            </a:r>
            <a:endParaRPr lang="en-GB" dirty="0" smtClean="0">
              <a:latin typeface="Comic Sans MS" pitchFamily="66" charset="0"/>
            </a:endParaRPr>
          </a:p>
          <a:p>
            <a:endParaRPr lang="el-GR" dirty="0" smtClean="0"/>
          </a:p>
          <a:p>
            <a:endParaRPr lang="el-GR" dirty="0"/>
          </a:p>
        </p:txBody>
      </p:sp>
      <p:pic>
        <p:nvPicPr>
          <p:cNvPr id="5" name="4 - Εικόνα"/>
          <p:cNvPicPr/>
          <p:nvPr/>
        </p:nvPicPr>
        <p:blipFill>
          <a:blip r:embed="rId2" cstate="print">
            <a:clrChange>
              <a:clrFrom>
                <a:srgbClr val="FFFEF6"/>
              </a:clrFrom>
              <a:clrTo>
                <a:srgbClr val="FFFEF6">
                  <a:alpha val="0"/>
                </a:srgbClr>
              </a:clrTo>
            </a:clrChange>
            <a:extLst>
              <a:ext uri="{BEBA8EAE-BF5A-486C-A8C5-ECC9F3942E4B}">
                <a14:imgProp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7643834" y="642918"/>
            <a:ext cx="792000" cy="64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>
                <a:solidFill>
                  <a:srgbClr val="00B0F0"/>
                </a:solidFill>
                <a:latin typeface="Comic Sans MS" pitchFamily="66" charset="0"/>
              </a:rPr>
              <a:t>Εναλλακτικό εργαλείο:</a:t>
            </a:r>
            <a:br>
              <a:rPr lang="el-GR" sz="2800" dirty="0" smtClean="0">
                <a:solidFill>
                  <a:srgbClr val="00B0F0"/>
                </a:solidFill>
                <a:latin typeface="Comic Sans MS" pitchFamily="66" charset="0"/>
              </a:rPr>
            </a:br>
            <a:r>
              <a:rPr lang="el-GR" sz="2800" dirty="0" smtClean="0">
                <a:solidFill>
                  <a:srgbClr val="00B0F0"/>
                </a:solidFill>
                <a:latin typeface="Comic Sans MS" pitchFamily="66" charset="0"/>
              </a:rPr>
              <a:t>Ράβδος </a:t>
            </a: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</a:rPr>
              <a:t>V&amp;V </a:t>
            </a:r>
            <a:endParaRPr lang="el-GR" sz="2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3050" indent="-273050" algn="just"/>
            <a:r>
              <a:rPr lang="en-US" dirty="0" smtClean="0">
                <a:latin typeface="Comic Sans MS" pitchFamily="66" charset="0"/>
              </a:rPr>
              <a:t>X</a:t>
            </a:r>
            <a:r>
              <a:rPr lang="el-GR" dirty="0" smtClean="0">
                <a:latin typeface="Comic Sans MS" pitchFamily="66" charset="0"/>
              </a:rPr>
              <a:t>ρήση της </a:t>
            </a:r>
            <a:r>
              <a:rPr lang="el-GR" b="1" dirty="0" smtClean="0">
                <a:latin typeface="Comic Sans MS" pitchFamily="66" charset="0"/>
              </a:rPr>
              <a:t>ράβδου</a:t>
            </a:r>
            <a:r>
              <a:rPr lang="el-GR" b="1" i="1" dirty="0" smtClean="0">
                <a:latin typeface="Comic Sans MS" pitchFamily="66" charset="0"/>
              </a:rPr>
              <a:t> </a:t>
            </a:r>
            <a:r>
              <a:rPr lang="el-GR" dirty="0" smtClean="0">
                <a:latin typeface="Comic Sans MS" pitchFamily="66" charset="0"/>
              </a:rPr>
              <a:t>αντί των κλιμάκων </a:t>
            </a:r>
            <a:r>
              <a:rPr lang="en-US" dirty="0" smtClean="0">
                <a:latin typeface="Comic Sans MS" pitchFamily="66" charset="0"/>
              </a:rPr>
              <a:t>Likert</a:t>
            </a:r>
            <a:r>
              <a:rPr lang="el-GR" dirty="0" smtClean="0">
                <a:latin typeface="Comic Sans MS" pitchFamily="66" charset="0"/>
              </a:rPr>
              <a:t>: </a:t>
            </a:r>
          </a:p>
          <a:p>
            <a:pPr marL="273050" indent="-273050" algn="just">
              <a:buNone/>
            </a:pPr>
            <a:endParaRPr lang="en-GB" dirty="0" smtClean="0">
              <a:latin typeface="Comic Sans MS" pitchFamily="66" charset="0"/>
            </a:endParaRPr>
          </a:p>
          <a:p>
            <a:pPr marL="273050" indent="-273050" algn="just">
              <a:lnSpc>
                <a:spcPct val="80000"/>
              </a:lnSpc>
            </a:pPr>
            <a:r>
              <a:rPr lang="el-GR" dirty="0" smtClean="0">
                <a:latin typeface="Comic Sans MS" pitchFamily="66" charset="0"/>
              </a:rPr>
              <a:t>Εμπνευσμένη από τη </a:t>
            </a:r>
            <a:r>
              <a:rPr lang="el-GR" b="1" dirty="0" smtClean="0">
                <a:latin typeface="Comic Sans MS" pitchFamily="66" charset="0"/>
              </a:rPr>
              <a:t>θεωρία των ασαφών συνόλων </a:t>
            </a:r>
            <a:r>
              <a:rPr lang="el-GR" dirty="0" smtClean="0">
                <a:latin typeface="Comic Sans MS" pitchFamily="66" charset="0"/>
              </a:rPr>
              <a:t>(</a:t>
            </a:r>
            <a:r>
              <a:rPr lang="en-US" dirty="0" smtClean="0">
                <a:latin typeface="Comic Sans MS" pitchFamily="66" charset="0"/>
              </a:rPr>
              <a:t>fuzzy sets theory) </a:t>
            </a:r>
            <a:r>
              <a:rPr lang="el-GR" dirty="0" smtClean="0">
                <a:latin typeface="Comic Sans MS" pitchFamily="66" charset="0"/>
              </a:rPr>
              <a:t>ΟΠΟΥ: </a:t>
            </a:r>
            <a:endParaRPr lang="en-GB" dirty="0" smtClean="0">
              <a:latin typeface="Comic Sans MS" pitchFamily="66" charset="0"/>
            </a:endParaRPr>
          </a:p>
          <a:p>
            <a:pPr marL="273050" indent="-273050" algn="just">
              <a:lnSpc>
                <a:spcPct val="80000"/>
              </a:lnSpc>
              <a:buFont typeface="Wingdings" pitchFamily="2" charset="2"/>
              <a:buChar char="ü"/>
            </a:pPr>
            <a:r>
              <a:rPr lang="el-GR" dirty="0" smtClean="0">
                <a:latin typeface="Comic Sans MS" pitchFamily="66" charset="0"/>
              </a:rPr>
              <a:t>Το </a:t>
            </a:r>
            <a:r>
              <a:rPr lang="en-GB" b="1" dirty="0" smtClean="0">
                <a:latin typeface="Comic Sans MS" pitchFamily="66" charset="0"/>
              </a:rPr>
              <a:t>0</a:t>
            </a:r>
            <a:r>
              <a:rPr lang="en-GB" dirty="0" smtClean="0">
                <a:latin typeface="Comic Sans MS" pitchFamily="66" charset="0"/>
              </a:rPr>
              <a:t> </a:t>
            </a:r>
            <a:r>
              <a:rPr lang="el-GR" dirty="0" smtClean="0">
                <a:latin typeface="Comic Sans MS" pitchFamily="66" charset="0"/>
              </a:rPr>
              <a:t>αντιπροσωπεύει το</a:t>
            </a:r>
            <a:r>
              <a:rPr lang="el-GR" b="1" dirty="0" smtClean="0">
                <a:latin typeface="Comic Sans MS" pitchFamily="66" charset="0"/>
              </a:rPr>
              <a:t> απολύτως αρνητικό </a:t>
            </a:r>
            <a:r>
              <a:rPr lang="el-GR" dirty="0" smtClean="0">
                <a:latin typeface="Comic Sans MS" pitchFamily="66" charset="0"/>
              </a:rPr>
              <a:t>-απάντηση, συμπεριφορά, διάθεση κτλ- ενώ το </a:t>
            </a:r>
            <a:r>
              <a:rPr lang="en-GB" dirty="0" smtClean="0">
                <a:latin typeface="Comic Sans MS" pitchFamily="66" charset="0"/>
              </a:rPr>
              <a:t>1 </a:t>
            </a:r>
            <a:r>
              <a:rPr lang="el-GR" dirty="0" smtClean="0">
                <a:latin typeface="Comic Sans MS" pitchFamily="66" charset="0"/>
              </a:rPr>
              <a:t>την απολύτως θετική -απάντηση, συμπεριφορά, διάθεση κτλ…</a:t>
            </a:r>
            <a:endParaRPr lang="en-GB" dirty="0" smtClean="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endParaRPr lang="en-GB" dirty="0" smtClean="0">
              <a:latin typeface="Comic Sans MS" pitchFamily="66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GB" dirty="0" smtClean="0">
                <a:latin typeface="Comic Sans MS" pitchFamily="66" charset="0"/>
              </a:rPr>
              <a:t>         0_____________1</a:t>
            </a:r>
          </a:p>
          <a:p>
            <a:pPr>
              <a:lnSpc>
                <a:spcPct val="80000"/>
              </a:lnSpc>
              <a:buNone/>
            </a:pPr>
            <a:endParaRPr lang="en-GB" dirty="0" smtClean="0">
              <a:latin typeface="Comic Sans MS" pitchFamily="66" charset="0"/>
            </a:endParaRPr>
          </a:p>
          <a:p>
            <a:pPr>
              <a:buNone/>
            </a:pPr>
            <a:r>
              <a:rPr lang="el-GR" sz="1800" dirty="0" smtClean="0">
                <a:latin typeface="Comic Sans MS" pitchFamily="66" charset="0"/>
              </a:rPr>
              <a:t>     Βλ. σχετικά </a:t>
            </a:r>
            <a:r>
              <a:rPr lang="en-GB" sz="1800" dirty="0" err="1" smtClean="0">
                <a:latin typeface="Comic Sans MS" pitchFamily="66" charset="0"/>
              </a:rPr>
              <a:t>Kambakis</a:t>
            </a:r>
            <a:r>
              <a:rPr lang="en-GB" sz="1800" dirty="0" smtClean="0">
                <a:latin typeface="Comic Sans MS" pitchFamily="66" charset="0"/>
              </a:rPr>
              <a:t> Vougiouklis  &amp; Vougiouklis  (2008), </a:t>
            </a:r>
            <a:r>
              <a:rPr lang="en-GB" sz="1800" dirty="0" err="1" smtClean="0">
                <a:latin typeface="Comic Sans MS" pitchFamily="66" charset="0"/>
              </a:rPr>
              <a:t>Kambakis</a:t>
            </a:r>
            <a:r>
              <a:rPr lang="en-GB" sz="1800" dirty="0" smtClean="0">
                <a:latin typeface="Comic Sans MS" pitchFamily="66" charset="0"/>
              </a:rPr>
              <a:t> Vougiouklis et al. (2011), </a:t>
            </a:r>
            <a:endParaRPr lang="el-GR" dirty="0">
              <a:latin typeface="Comic Sans MS" pitchFamily="66" charset="0"/>
            </a:endParaRPr>
          </a:p>
        </p:txBody>
      </p:sp>
      <p:pic>
        <p:nvPicPr>
          <p:cNvPr id="4" name="3 - Εικόνα"/>
          <p:cNvPicPr/>
          <p:nvPr/>
        </p:nvPicPr>
        <p:blipFill>
          <a:blip r:embed="rId2" cstate="print">
            <a:clrChange>
              <a:clrFrom>
                <a:srgbClr val="FFFEF6"/>
              </a:clrFrom>
              <a:clrTo>
                <a:srgbClr val="FFFEF6">
                  <a:alpha val="0"/>
                </a:srgbClr>
              </a:clrTo>
            </a:clrChange>
            <a:extLst>
              <a:ext uri="{BEBA8EAE-BF5A-486C-A8C5-ECC9F3942E4B}">
                <a14:imgProp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7643834" y="642918"/>
            <a:ext cx="792000" cy="64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3591</TotalTime>
  <Words>477</Words>
  <PresentationFormat>Προβολή στην οθόνη (4:3)</PresentationFormat>
  <Paragraphs>75</Paragraphs>
  <Slides>16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Θέμα του Office</vt:lpstr>
      <vt:lpstr>Αξιολόγηση της λογιότητας  νεοελληνικών  λέξεων/φράσεων από ΕΔΏ ΤΟ ΔΕΙΓΜΑ ΣΑΣ </vt:lpstr>
      <vt:lpstr>1. Σύντομη ανασκόπηση    1.1. τι είναι Διεπιστημονικότητα </vt:lpstr>
      <vt:lpstr>1. Σύντομη ανασκόπηση    1.2. γλώσσα και μαθηματικά</vt:lpstr>
      <vt:lpstr>1. Σύντομη ανασκόπηση    1.3. τι είναι λόγιο</vt:lpstr>
      <vt:lpstr>2. ΜΕΘΟΔΟΛΟΓΙΑ 2.1. Σκοπός και δικαιολόγηση παρούσασ έρευνας </vt:lpstr>
      <vt:lpstr>2. ΜΕΘΟΔΟΛΟΓΙΑ 2.2. Πληροφορητές/τριες 2.3. Δραστηριότητες </vt:lpstr>
      <vt:lpstr>2. ΜΕΘΟΔΟΛΟΓΙΑ 2.4.  Εργαλεία  </vt:lpstr>
      <vt:lpstr>Κλίμακες Likert </vt:lpstr>
      <vt:lpstr>Εναλλακτικό εργαλείο: Ράβδος V&amp;V </vt:lpstr>
      <vt:lpstr> Πλεονεκτήματα της ράβδου  V&amp;V: (1) Από την πλευρά του/της ερωτώμενου/ης  </vt:lpstr>
      <vt:lpstr>Πλεονεκτήματα της ράβδου  V&amp;V: (2) Από την πλευρά  του/της ερευνητή/τριας</vt:lpstr>
      <vt:lpstr>Παράδειγμα:   </vt:lpstr>
      <vt:lpstr>2. ΜΕΘΟΔΟΛΟΓΙΑ 2.4. Διαδικασία </vt:lpstr>
      <vt:lpstr>Διαφάνεια 14</vt:lpstr>
      <vt:lpstr>Διαφάνεια 15</vt:lpstr>
      <vt:lpstr>βιβλιογραφία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Βαρύτητα του λάθους:  μια ασαφής περιοχή</dc:title>
  <dc:creator>ΚΑΜΠΑΚΗ</dc:creator>
  <cp:lastModifiedBy>ΚΑΜΠΑΚΗ</cp:lastModifiedBy>
  <cp:revision>293</cp:revision>
  <dcterms:created xsi:type="dcterms:W3CDTF">2018-06-25T11:10:47Z</dcterms:created>
  <dcterms:modified xsi:type="dcterms:W3CDTF">2020-11-21T08:30:13Z</dcterms:modified>
</cp:coreProperties>
</file>