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 id="2147483660" r:id="rId2"/>
    <p:sldMasterId id="2147483672" r:id="rId3"/>
  </p:sldMasterIdLst>
  <p:notesMasterIdLst>
    <p:notesMasterId r:id="rId34"/>
  </p:notesMasterIdLst>
  <p:sldIdLst>
    <p:sldId id="274" r:id="rId4"/>
    <p:sldId id="275" r:id="rId5"/>
    <p:sldId id="395" r:id="rId6"/>
    <p:sldId id="364" r:id="rId7"/>
    <p:sldId id="361" r:id="rId8"/>
    <p:sldId id="373" r:id="rId9"/>
    <p:sldId id="310" r:id="rId10"/>
    <p:sldId id="383" r:id="rId11"/>
    <p:sldId id="384" r:id="rId12"/>
    <p:sldId id="374" r:id="rId13"/>
    <p:sldId id="385" r:id="rId14"/>
    <p:sldId id="372" r:id="rId15"/>
    <p:sldId id="388" r:id="rId16"/>
    <p:sldId id="389" r:id="rId17"/>
    <p:sldId id="369" r:id="rId18"/>
    <p:sldId id="378" r:id="rId19"/>
    <p:sldId id="379" r:id="rId20"/>
    <p:sldId id="363" r:id="rId21"/>
    <p:sldId id="380" r:id="rId22"/>
    <p:sldId id="366" r:id="rId23"/>
    <p:sldId id="381" r:id="rId24"/>
    <p:sldId id="371" r:id="rId25"/>
    <p:sldId id="391" r:id="rId26"/>
    <p:sldId id="390" r:id="rId27"/>
    <p:sldId id="393" r:id="rId28"/>
    <p:sldId id="394" r:id="rId29"/>
    <p:sldId id="382" r:id="rId30"/>
    <p:sldId id="392" r:id="rId31"/>
    <p:sldId id="387" r:id="rId32"/>
    <p:sldId id="386" r:id="rId3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96">
          <p15:clr>
            <a:srgbClr val="A4A3A4"/>
          </p15:clr>
        </p15:guide>
        <p15:guide id="2" orient="horz" pos="4020">
          <p15:clr>
            <a:srgbClr val="A4A3A4"/>
          </p15:clr>
        </p15:guide>
        <p15:guide id="3" orient="horz" pos="709">
          <p15:clr>
            <a:srgbClr val="A4A3A4"/>
          </p15:clr>
        </p15:guide>
        <p15:guide id="4" orient="horz" pos="1525">
          <p15:clr>
            <a:srgbClr val="A4A3A4"/>
          </p15:clr>
        </p15:guide>
        <p15:guide id="5" orient="horz" pos="754">
          <p15:clr>
            <a:srgbClr val="A4A3A4"/>
          </p15:clr>
        </p15:guide>
        <p15:guide id="6" orient="horz" pos="3120" userDrawn="1">
          <p15:clr>
            <a:srgbClr val="A4A3A4"/>
          </p15:clr>
        </p15:guide>
        <p15:guide id="7" orient="horz" pos="3072" userDrawn="1">
          <p15:clr>
            <a:srgbClr val="A4A3A4"/>
          </p15:clr>
        </p15:guide>
        <p15:guide id="8" pos="2880">
          <p15:clr>
            <a:srgbClr val="A4A3A4"/>
          </p15:clr>
        </p15:guide>
        <p15:guide id="9" pos="5602">
          <p15:clr>
            <a:srgbClr val="A4A3A4"/>
          </p15:clr>
        </p15:guide>
        <p15:guide id="10" pos="204">
          <p15:clr>
            <a:srgbClr val="A4A3A4"/>
          </p15:clr>
        </p15:guide>
        <p15:guide id="11" pos="2925">
          <p15:clr>
            <a:srgbClr val="A4A3A4"/>
          </p15:clr>
        </p15:guide>
        <p15:guide id="12" pos="158">
          <p15:clr>
            <a:srgbClr val="A4A3A4"/>
          </p15:clr>
        </p15:guide>
        <p15:guide id="13" orient="horz" pos="302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ggela zisiou" initials="az" lastIdx="1" clrIdx="0">
    <p:extLst>
      <p:ext uri="{19B8F6BF-5375-455C-9EA6-DF929625EA0E}">
        <p15:presenceInfo xmlns:p15="http://schemas.microsoft.com/office/powerpoint/2012/main" userId="a9a1cd1949ed5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22" autoAdjust="0"/>
    <p:restoredTop sz="92588" autoAdjust="0"/>
  </p:normalViewPr>
  <p:slideViewPr>
    <p:cSldViewPr>
      <p:cViewPr varScale="1">
        <p:scale>
          <a:sx n="62" d="100"/>
          <a:sy n="62" d="100"/>
        </p:scale>
        <p:origin x="1392" y="28"/>
      </p:cViewPr>
      <p:guideLst>
        <p:guide orient="horz" pos="2296"/>
        <p:guide orient="horz" pos="4020"/>
        <p:guide orient="horz" pos="709"/>
        <p:guide orient="horz" pos="1525"/>
        <p:guide orient="horz" pos="754"/>
        <p:guide orient="horz" pos="3120"/>
        <p:guide orient="horz" pos="3072"/>
        <p:guide pos="2880"/>
        <p:guide pos="5602"/>
        <p:guide pos="204"/>
        <p:guide pos="2925"/>
        <p:guide pos="158"/>
        <p:guide orient="horz" pos="30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41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93B7F5-5DA2-43E6-AE97-0DF5BFC1B355}" type="datetimeFigureOut">
              <a:rPr lang="el-GR" smtClean="0"/>
              <a:pPr/>
              <a:t>8/11/2022</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7FE2B2-BADA-4131-8AEE-FA85752118B7}"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B7FE2B2-BADA-4131-8AEE-FA85752118B7}" type="slidenum">
              <a:rPr kumimoji="0" lang="el-G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l-G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8664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B7FE2B2-BADA-4131-8AEE-FA85752118B7}" type="slidenum">
              <a:rPr kumimoji="0" lang="el-G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l-G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887690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B7FE2B2-BADA-4131-8AEE-FA85752118B7}" type="slidenum">
              <a:rPr kumimoji="0" lang="el-G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l-G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312273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B7FE2B2-BADA-4131-8AEE-FA85752118B7}" type="slidenum">
              <a:rPr kumimoji="0" lang="el-G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l-G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312273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B7FE2B2-BADA-4131-8AEE-FA85752118B7}" type="slidenum">
              <a:rPr kumimoji="0" lang="el-G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l-G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889029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B7FE2B2-BADA-4131-8AEE-FA85752118B7}" type="slidenum">
              <a:rPr kumimoji="0" lang="el-G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l-G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28515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extLst>
      <p:ext uri="{BB962C8B-B14F-4D97-AF65-F5344CB8AC3E}">
        <p14:creationId xmlns:p14="http://schemas.microsoft.com/office/powerpoint/2010/main" val="3928566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extLst>
      <p:ext uri="{BB962C8B-B14F-4D97-AF65-F5344CB8AC3E}">
        <p14:creationId xmlns:p14="http://schemas.microsoft.com/office/powerpoint/2010/main" val="24303232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extLst>
      <p:ext uri="{BB962C8B-B14F-4D97-AF65-F5344CB8AC3E}">
        <p14:creationId xmlns:p14="http://schemas.microsoft.com/office/powerpoint/2010/main" val="26979357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extLst>
      <p:ext uri="{BB962C8B-B14F-4D97-AF65-F5344CB8AC3E}">
        <p14:creationId xmlns:p14="http://schemas.microsoft.com/office/powerpoint/2010/main" val="37993660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extLst>
      <p:ext uri="{BB962C8B-B14F-4D97-AF65-F5344CB8AC3E}">
        <p14:creationId xmlns:p14="http://schemas.microsoft.com/office/powerpoint/2010/main" val="6043268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extLst>
      <p:ext uri="{BB962C8B-B14F-4D97-AF65-F5344CB8AC3E}">
        <p14:creationId xmlns:p14="http://schemas.microsoft.com/office/powerpoint/2010/main" val="2208301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15" name="Rectangle 3"/>
          <p:cNvSpPr/>
          <p:nvPr userDrawn="1"/>
        </p:nvSpPr>
        <p:spPr>
          <a:xfrm>
            <a:off x="0" y="6597674"/>
            <a:ext cx="9144000" cy="260350"/>
          </a:xfrm>
          <a:prstGeom prst="rect">
            <a:avLst/>
          </a:prstGeom>
          <a:gradFill flip="none" rotWithShape="1">
            <a:gsLst>
              <a:gs pos="11000">
                <a:schemeClr val="accent1"/>
              </a:gs>
              <a:gs pos="5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1</a:t>
            </a:r>
            <a:endParaRPr lang="en-US" dirty="0"/>
          </a:p>
        </p:txBody>
      </p:sp>
      <p:sp>
        <p:nvSpPr>
          <p:cNvPr id="5" name="Rectangle 9"/>
          <p:cNvSpPr/>
          <p:nvPr userDrawn="1"/>
        </p:nvSpPr>
        <p:spPr>
          <a:xfrm>
            <a:off x="0" y="0"/>
            <a:ext cx="9144000" cy="908050"/>
          </a:xfrm>
          <a:prstGeom prst="rect">
            <a:avLst/>
          </a:prstGeom>
          <a:gradFill flip="none" rotWithShape="1">
            <a:gsLst>
              <a:gs pos="11000">
                <a:schemeClr val="accent1"/>
              </a:gs>
              <a:gs pos="5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1 - Τίτλος"/>
          <p:cNvSpPr txBox="1">
            <a:spLocks/>
          </p:cNvSpPr>
          <p:nvPr userDrawn="1"/>
        </p:nvSpPr>
        <p:spPr>
          <a:xfrm>
            <a:off x="250825" y="0"/>
            <a:ext cx="8642350" cy="908050"/>
          </a:xfrm>
          <a:prstGeom prst="rect">
            <a:avLst/>
          </a:prstGeom>
        </p:spPr>
        <p:txBody>
          <a:bodyPr vert="horz" lIns="91440" tIns="45720" rIns="91440" bIns="45720" rtlCol="0" anchor="ctr">
            <a:noAutofit/>
          </a:bodyPr>
          <a:lstStyle/>
          <a:p>
            <a:pPr lvl="0" algn="just">
              <a:spcBef>
                <a:spcPts val="600"/>
              </a:spcBef>
              <a:defRPr/>
            </a:pPr>
            <a:endParaRPr lang="el-GR" sz="2600" dirty="0">
              <a:latin typeface="+mj-lt"/>
              <a:ea typeface="+mj-ea"/>
              <a:cs typeface="+mj-cs"/>
            </a:endParaRPr>
          </a:p>
        </p:txBody>
      </p:sp>
      <p:grpSp>
        <p:nvGrpSpPr>
          <p:cNvPr id="7" name="Group 8"/>
          <p:cNvGrpSpPr/>
          <p:nvPr userDrawn="1"/>
        </p:nvGrpSpPr>
        <p:grpSpPr>
          <a:xfrm>
            <a:off x="6936177" y="35488"/>
            <a:ext cx="1922103" cy="977925"/>
            <a:chOff x="6867463" y="326170"/>
            <a:chExt cx="1922103" cy="1000132"/>
          </a:xfrm>
        </p:grpSpPr>
        <p:pic>
          <p:nvPicPr>
            <p:cNvPr id="8" name="Picture 5" descr="27544_137323639635975_221_n.jpg"/>
            <p:cNvPicPr>
              <a:picLocks noChangeAspect="1"/>
            </p:cNvPicPr>
            <p:nvPr/>
          </p:nvPicPr>
          <p:blipFill>
            <a:blip r:embed="rId2" cstate="print"/>
            <a:stretch>
              <a:fillRect/>
            </a:stretch>
          </p:blipFill>
          <p:spPr>
            <a:xfrm>
              <a:off x="8004961" y="333376"/>
              <a:ext cx="784605" cy="784605"/>
            </a:xfrm>
            <a:prstGeom prst="rect">
              <a:avLst/>
            </a:prstGeom>
          </p:spPr>
        </p:pic>
        <p:sp>
          <p:nvSpPr>
            <p:cNvPr id="9" name="1 - Τίτλος"/>
            <p:cNvSpPr txBox="1">
              <a:spLocks/>
            </p:cNvSpPr>
            <p:nvPr/>
          </p:nvSpPr>
          <p:spPr>
            <a:xfrm>
              <a:off x="6867463" y="326170"/>
              <a:ext cx="1204999" cy="1000132"/>
            </a:xfrm>
            <a:prstGeom prst="rect">
              <a:avLst/>
            </a:prstGeom>
          </p:spPr>
          <p:txBody>
            <a:bodyPr vert="horz" lIns="91440" tIns="45720" rIns="91440" bIns="45720" rtlCol="0" anchor="ctr">
              <a:noAutofit/>
            </a:bodyPr>
            <a:lstStyle/>
            <a:p>
              <a:pPr lvl="0" algn="ctr">
                <a:defRPr/>
              </a:pPr>
              <a:r>
                <a:rPr lang="el-GR" sz="1100" spc="70" dirty="0">
                  <a:latin typeface="+mj-lt"/>
                  <a:ea typeface="+mj-ea"/>
                  <a:cs typeface="+mj-cs"/>
                </a:rPr>
                <a:t>ΔΗΜΟΚΡΙΤΕΙΟ</a:t>
              </a:r>
            </a:p>
            <a:p>
              <a:pPr lvl="0" algn="ctr">
                <a:defRPr/>
              </a:pPr>
              <a:r>
                <a:rPr lang="el-GR" sz="1100" spc="60" dirty="0">
                  <a:latin typeface="+mj-lt"/>
                  <a:ea typeface="+mj-ea"/>
                  <a:cs typeface="+mj-cs"/>
                </a:rPr>
                <a:t>ΠΑΝΕΠΙΣΤΗΜΙΟ</a:t>
              </a:r>
            </a:p>
            <a:p>
              <a:pPr lvl="0" algn="ctr">
                <a:defRPr/>
              </a:pPr>
              <a:r>
                <a:rPr lang="el-GR" spc="180" dirty="0">
                  <a:latin typeface="+mj-lt"/>
                  <a:ea typeface="+mj-ea"/>
                  <a:cs typeface="+mj-cs"/>
                </a:rPr>
                <a:t>ΘΡΑΚΗΣ</a:t>
              </a:r>
            </a:p>
          </p:txBody>
        </p:sp>
      </p:grpSp>
      <p:sp>
        <p:nvSpPr>
          <p:cNvPr id="11" name="10 - TextBox"/>
          <p:cNvSpPr txBox="1"/>
          <p:nvPr userDrawn="1"/>
        </p:nvSpPr>
        <p:spPr>
          <a:xfrm>
            <a:off x="928662" y="2428868"/>
            <a:ext cx="2071702" cy="369332"/>
          </a:xfrm>
          <a:prstGeom prst="rect">
            <a:avLst/>
          </a:prstGeom>
          <a:noFill/>
        </p:spPr>
        <p:txBody>
          <a:bodyPr wrap="square" rtlCol="0">
            <a:spAutoFit/>
          </a:bodyPr>
          <a:lstStyle/>
          <a:p>
            <a:endParaRPr lang="el-GR" dirty="0"/>
          </a:p>
        </p:txBody>
      </p:sp>
      <p:sp>
        <p:nvSpPr>
          <p:cNvPr id="13" name="12 - TextBox"/>
          <p:cNvSpPr txBox="1"/>
          <p:nvPr userDrawn="1"/>
        </p:nvSpPr>
        <p:spPr>
          <a:xfrm>
            <a:off x="240916" y="6607651"/>
            <a:ext cx="4186622"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fld id="{B8C81C32-22FC-4A04-80E9-756BE8146619}" type="slidenum">
              <a:rPr lang="el-GR" sz="1200" smtClean="0">
                <a:latin typeface="+mj-lt"/>
                <a:cs typeface="Arial" pitchFamily="34" charset="0"/>
              </a:rPr>
              <a:pPr marL="0" marR="0" indent="0" algn="l" defTabSz="914400" rtl="0" eaLnBrk="1" fontAlgn="auto" latinLnBrk="0" hangingPunct="1">
                <a:lnSpc>
                  <a:spcPct val="100000"/>
                </a:lnSpc>
                <a:spcBef>
                  <a:spcPts val="0"/>
                </a:spcBef>
                <a:spcAft>
                  <a:spcPts val="0"/>
                </a:spcAft>
                <a:buClrTx/>
                <a:buSzTx/>
                <a:buFontTx/>
                <a:buNone/>
                <a:tabLst/>
                <a:defRPr/>
              </a:pPr>
              <a:t>‹#›</a:t>
            </a:fld>
            <a:r>
              <a:rPr lang="en-US" sz="1200" dirty="0">
                <a:latin typeface="+mj-lt"/>
                <a:cs typeface="Arial" pitchFamily="34" charset="0"/>
              </a:rPr>
              <a:t> | </a:t>
            </a:r>
            <a:r>
              <a:rPr lang="el-GR" sz="1200" kern="1200" dirty="0">
                <a:solidFill>
                  <a:schemeClr val="tx1"/>
                </a:solidFill>
                <a:latin typeface="+mn-lt"/>
                <a:ea typeface="+mn-ea"/>
                <a:cs typeface="Arial" pitchFamily="34" charset="0"/>
              </a:rPr>
              <a:t>ΠΜΣ: Διεθνές και Ευρωπαϊκό Δίκαιο της Ενέργειας</a:t>
            </a:r>
            <a:endParaRPr lang="el-GR" sz="1200" dirty="0">
              <a:latin typeface="+mj-lt"/>
              <a:cs typeface="Arial" pitchFamily="34" charset="0"/>
            </a:endParaRPr>
          </a:p>
        </p:txBody>
      </p:sp>
    </p:spTree>
    <p:extLst>
      <p:ext uri="{BB962C8B-B14F-4D97-AF65-F5344CB8AC3E}">
        <p14:creationId xmlns:p14="http://schemas.microsoft.com/office/powerpoint/2010/main" val="31845274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extLst>
      <p:ext uri="{BB962C8B-B14F-4D97-AF65-F5344CB8AC3E}">
        <p14:creationId xmlns:p14="http://schemas.microsoft.com/office/powerpoint/2010/main" val="1558798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extLst>
      <p:ext uri="{BB962C8B-B14F-4D97-AF65-F5344CB8AC3E}">
        <p14:creationId xmlns:p14="http://schemas.microsoft.com/office/powerpoint/2010/main" val="9554747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extLst>
      <p:ext uri="{BB962C8B-B14F-4D97-AF65-F5344CB8AC3E}">
        <p14:creationId xmlns:p14="http://schemas.microsoft.com/office/powerpoint/2010/main" val="20685872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extLst>
      <p:ext uri="{BB962C8B-B14F-4D97-AF65-F5344CB8AC3E}">
        <p14:creationId xmlns:p14="http://schemas.microsoft.com/office/powerpoint/2010/main" val="11791174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extLst>
      <p:ext uri="{BB962C8B-B14F-4D97-AF65-F5344CB8AC3E}">
        <p14:creationId xmlns:p14="http://schemas.microsoft.com/office/powerpoint/2010/main" val="19292012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extLst>
      <p:ext uri="{BB962C8B-B14F-4D97-AF65-F5344CB8AC3E}">
        <p14:creationId xmlns:p14="http://schemas.microsoft.com/office/powerpoint/2010/main" val="300840223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extLst>
      <p:ext uri="{BB962C8B-B14F-4D97-AF65-F5344CB8AC3E}">
        <p14:creationId xmlns:p14="http://schemas.microsoft.com/office/powerpoint/2010/main" val="18559933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extLst>
      <p:ext uri="{BB962C8B-B14F-4D97-AF65-F5344CB8AC3E}">
        <p14:creationId xmlns:p14="http://schemas.microsoft.com/office/powerpoint/2010/main" val="305014844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extLst>
      <p:ext uri="{BB962C8B-B14F-4D97-AF65-F5344CB8AC3E}">
        <p14:creationId xmlns:p14="http://schemas.microsoft.com/office/powerpoint/2010/main" val="39327183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extLst>
      <p:ext uri="{BB962C8B-B14F-4D97-AF65-F5344CB8AC3E}">
        <p14:creationId xmlns:p14="http://schemas.microsoft.com/office/powerpoint/2010/main" val="320183844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15" name="Rectangle 3"/>
          <p:cNvSpPr/>
          <p:nvPr userDrawn="1"/>
        </p:nvSpPr>
        <p:spPr>
          <a:xfrm>
            <a:off x="0" y="6597674"/>
            <a:ext cx="9144000" cy="260350"/>
          </a:xfrm>
          <a:prstGeom prst="rect">
            <a:avLst/>
          </a:prstGeom>
          <a:gradFill flip="none" rotWithShape="1">
            <a:gsLst>
              <a:gs pos="11000">
                <a:schemeClr val="accent1"/>
              </a:gs>
              <a:gs pos="5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1</a:t>
            </a:r>
            <a:endParaRPr lang="en-US" dirty="0"/>
          </a:p>
        </p:txBody>
      </p:sp>
      <p:sp>
        <p:nvSpPr>
          <p:cNvPr id="5" name="Rectangle 9"/>
          <p:cNvSpPr/>
          <p:nvPr userDrawn="1"/>
        </p:nvSpPr>
        <p:spPr>
          <a:xfrm>
            <a:off x="0" y="0"/>
            <a:ext cx="9144000" cy="908050"/>
          </a:xfrm>
          <a:prstGeom prst="rect">
            <a:avLst/>
          </a:prstGeom>
          <a:gradFill flip="none" rotWithShape="1">
            <a:gsLst>
              <a:gs pos="11000">
                <a:schemeClr val="accent1"/>
              </a:gs>
              <a:gs pos="5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1 - Τίτλος"/>
          <p:cNvSpPr txBox="1">
            <a:spLocks/>
          </p:cNvSpPr>
          <p:nvPr userDrawn="1"/>
        </p:nvSpPr>
        <p:spPr>
          <a:xfrm>
            <a:off x="250825" y="0"/>
            <a:ext cx="8642350" cy="908050"/>
          </a:xfrm>
          <a:prstGeom prst="rect">
            <a:avLst/>
          </a:prstGeom>
        </p:spPr>
        <p:txBody>
          <a:bodyPr vert="horz" lIns="91440" tIns="45720" rIns="91440" bIns="45720" rtlCol="0" anchor="ctr">
            <a:noAutofit/>
          </a:bodyPr>
          <a:lstStyle/>
          <a:p>
            <a:pPr lvl="0" algn="just">
              <a:spcBef>
                <a:spcPts val="600"/>
              </a:spcBef>
              <a:defRPr/>
            </a:pPr>
            <a:endParaRPr lang="el-GR" sz="2600" dirty="0">
              <a:latin typeface="+mj-lt"/>
              <a:ea typeface="+mj-ea"/>
              <a:cs typeface="+mj-cs"/>
            </a:endParaRPr>
          </a:p>
        </p:txBody>
      </p:sp>
      <p:grpSp>
        <p:nvGrpSpPr>
          <p:cNvPr id="7" name="Group 8"/>
          <p:cNvGrpSpPr/>
          <p:nvPr userDrawn="1"/>
        </p:nvGrpSpPr>
        <p:grpSpPr>
          <a:xfrm>
            <a:off x="6936177" y="35488"/>
            <a:ext cx="1922103" cy="977925"/>
            <a:chOff x="6867463" y="326170"/>
            <a:chExt cx="1922103" cy="1000132"/>
          </a:xfrm>
        </p:grpSpPr>
        <p:pic>
          <p:nvPicPr>
            <p:cNvPr id="8" name="Picture 5" descr="27544_137323639635975_221_n.jpg"/>
            <p:cNvPicPr>
              <a:picLocks noChangeAspect="1"/>
            </p:cNvPicPr>
            <p:nvPr/>
          </p:nvPicPr>
          <p:blipFill>
            <a:blip r:embed="rId2" cstate="print"/>
            <a:stretch>
              <a:fillRect/>
            </a:stretch>
          </p:blipFill>
          <p:spPr>
            <a:xfrm>
              <a:off x="8004961" y="333376"/>
              <a:ext cx="784605" cy="784605"/>
            </a:xfrm>
            <a:prstGeom prst="rect">
              <a:avLst/>
            </a:prstGeom>
          </p:spPr>
        </p:pic>
        <p:sp>
          <p:nvSpPr>
            <p:cNvPr id="9" name="1 - Τίτλος"/>
            <p:cNvSpPr txBox="1">
              <a:spLocks/>
            </p:cNvSpPr>
            <p:nvPr/>
          </p:nvSpPr>
          <p:spPr>
            <a:xfrm>
              <a:off x="6867463" y="326170"/>
              <a:ext cx="1204999" cy="1000132"/>
            </a:xfrm>
            <a:prstGeom prst="rect">
              <a:avLst/>
            </a:prstGeom>
          </p:spPr>
          <p:txBody>
            <a:bodyPr vert="horz" lIns="91440" tIns="45720" rIns="91440" bIns="45720" rtlCol="0" anchor="ctr">
              <a:noAutofit/>
            </a:bodyPr>
            <a:lstStyle/>
            <a:p>
              <a:pPr lvl="0" algn="ctr">
                <a:defRPr/>
              </a:pPr>
              <a:r>
                <a:rPr lang="el-GR" sz="1100" spc="70" dirty="0">
                  <a:latin typeface="+mj-lt"/>
                  <a:ea typeface="+mj-ea"/>
                  <a:cs typeface="+mj-cs"/>
                </a:rPr>
                <a:t>ΔΗΜΟΚΡΙΤΕΙΟ</a:t>
              </a:r>
            </a:p>
            <a:p>
              <a:pPr lvl="0" algn="ctr">
                <a:defRPr/>
              </a:pPr>
              <a:r>
                <a:rPr lang="el-GR" sz="1100" spc="60" dirty="0">
                  <a:latin typeface="+mj-lt"/>
                  <a:ea typeface="+mj-ea"/>
                  <a:cs typeface="+mj-cs"/>
                </a:rPr>
                <a:t>ΠΑΝΕΠΙΣΤΗΜΙΟ</a:t>
              </a:r>
            </a:p>
            <a:p>
              <a:pPr lvl="0" algn="ctr">
                <a:defRPr/>
              </a:pPr>
              <a:r>
                <a:rPr lang="el-GR" spc="180" dirty="0">
                  <a:latin typeface="+mj-lt"/>
                  <a:ea typeface="+mj-ea"/>
                  <a:cs typeface="+mj-cs"/>
                </a:rPr>
                <a:t>ΘΡΑΚΗΣ</a:t>
              </a:r>
            </a:p>
          </p:txBody>
        </p:sp>
      </p:grpSp>
      <p:sp>
        <p:nvSpPr>
          <p:cNvPr id="11" name="10 - TextBox"/>
          <p:cNvSpPr txBox="1"/>
          <p:nvPr userDrawn="1"/>
        </p:nvSpPr>
        <p:spPr>
          <a:xfrm>
            <a:off x="928662" y="2428868"/>
            <a:ext cx="2071702" cy="369332"/>
          </a:xfrm>
          <a:prstGeom prst="rect">
            <a:avLst/>
          </a:prstGeom>
          <a:noFill/>
        </p:spPr>
        <p:txBody>
          <a:bodyPr wrap="square" rtlCol="0">
            <a:spAutoFit/>
          </a:bodyPr>
          <a:lstStyle/>
          <a:p>
            <a:endParaRPr lang="el-GR" dirty="0"/>
          </a:p>
        </p:txBody>
      </p:sp>
      <p:sp>
        <p:nvSpPr>
          <p:cNvPr id="13" name="12 - TextBox"/>
          <p:cNvSpPr txBox="1"/>
          <p:nvPr userDrawn="1"/>
        </p:nvSpPr>
        <p:spPr>
          <a:xfrm>
            <a:off x="240916" y="6607651"/>
            <a:ext cx="4186622" cy="461665"/>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fld id="{B8C81C32-22FC-4A04-80E9-756BE8146619}" type="slidenum">
              <a:rPr lang="el-GR" sz="1200" smtClean="0">
                <a:latin typeface="+mj-lt"/>
                <a:cs typeface="Arial" pitchFamily="34" charset="0"/>
              </a:rPr>
              <a:pPr marL="0" marR="0" indent="0" algn="l" defTabSz="914400" rtl="0" eaLnBrk="1" fontAlgn="auto" latinLnBrk="0" hangingPunct="1">
                <a:lnSpc>
                  <a:spcPct val="100000"/>
                </a:lnSpc>
                <a:spcBef>
                  <a:spcPts val="0"/>
                </a:spcBef>
                <a:spcAft>
                  <a:spcPts val="0"/>
                </a:spcAft>
                <a:buClrTx/>
                <a:buSzTx/>
                <a:buFontTx/>
                <a:buNone/>
                <a:tabLst/>
                <a:defRPr/>
              </a:pPr>
              <a:t>‹#›</a:t>
            </a:fld>
            <a:r>
              <a:rPr lang="en-US" sz="1200" dirty="0">
                <a:latin typeface="+mj-lt"/>
                <a:cs typeface="Arial" pitchFamily="34" charset="0"/>
              </a:rPr>
              <a:t> | </a:t>
            </a:r>
            <a:r>
              <a:rPr lang="el-GR" sz="1200" kern="1200" dirty="0">
                <a:solidFill>
                  <a:schemeClr val="tx1"/>
                </a:solidFill>
                <a:latin typeface="+mn-lt"/>
                <a:ea typeface="+mn-ea"/>
                <a:cs typeface="Arial" pitchFamily="34" charset="0"/>
              </a:rPr>
              <a:t>ΠΜΣ: Διεθνές και Ευρωπαϊκό Δίκαιο της Ενέργειας</a:t>
            </a:r>
          </a:p>
          <a:p>
            <a:pPr marL="0" marR="0" indent="0" algn="l" defTabSz="914400" rtl="0" eaLnBrk="1" fontAlgn="auto" latinLnBrk="0" hangingPunct="1">
              <a:lnSpc>
                <a:spcPct val="100000"/>
              </a:lnSpc>
              <a:spcBef>
                <a:spcPts val="0"/>
              </a:spcBef>
              <a:spcAft>
                <a:spcPts val="0"/>
              </a:spcAft>
              <a:buClrTx/>
              <a:buSzTx/>
              <a:buFontTx/>
              <a:buNone/>
              <a:tabLst/>
              <a:defRPr/>
            </a:pPr>
            <a:endParaRPr lang="el-GR" sz="1200" dirty="0">
              <a:latin typeface="+mj-lt"/>
              <a:cs typeface="Arial" pitchFamily="34" charset="0"/>
            </a:endParaRPr>
          </a:p>
        </p:txBody>
      </p:sp>
    </p:spTree>
    <p:extLst>
      <p:ext uri="{BB962C8B-B14F-4D97-AF65-F5344CB8AC3E}">
        <p14:creationId xmlns:p14="http://schemas.microsoft.com/office/powerpoint/2010/main" val="1135365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extLst>
      <p:ext uri="{BB962C8B-B14F-4D97-AF65-F5344CB8AC3E}">
        <p14:creationId xmlns:p14="http://schemas.microsoft.com/office/powerpoint/2010/main" val="8460868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extLst>
      <p:ext uri="{BB962C8B-B14F-4D97-AF65-F5344CB8AC3E}">
        <p14:creationId xmlns:p14="http://schemas.microsoft.com/office/powerpoint/2010/main" val="8617960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extLst>
      <p:ext uri="{BB962C8B-B14F-4D97-AF65-F5344CB8AC3E}">
        <p14:creationId xmlns:p14="http://schemas.microsoft.com/office/powerpoint/2010/main" val="137896821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extLst>
      <p:ext uri="{BB962C8B-B14F-4D97-AF65-F5344CB8AC3E}">
        <p14:creationId xmlns:p14="http://schemas.microsoft.com/office/powerpoint/2010/main" val="4265620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15" name="Rectangle 3"/>
          <p:cNvSpPr/>
          <p:nvPr userDrawn="1"/>
        </p:nvSpPr>
        <p:spPr>
          <a:xfrm>
            <a:off x="0" y="6597674"/>
            <a:ext cx="9144000" cy="260350"/>
          </a:xfrm>
          <a:prstGeom prst="rect">
            <a:avLst/>
          </a:prstGeom>
          <a:gradFill flip="none" rotWithShape="1">
            <a:gsLst>
              <a:gs pos="11000">
                <a:schemeClr val="accent1"/>
              </a:gs>
              <a:gs pos="5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1</a:t>
            </a:r>
            <a:endParaRPr lang="en-US" dirty="0"/>
          </a:p>
        </p:txBody>
      </p:sp>
      <p:sp>
        <p:nvSpPr>
          <p:cNvPr id="5" name="Rectangle 9"/>
          <p:cNvSpPr/>
          <p:nvPr userDrawn="1"/>
        </p:nvSpPr>
        <p:spPr>
          <a:xfrm>
            <a:off x="0" y="0"/>
            <a:ext cx="9144000" cy="908050"/>
          </a:xfrm>
          <a:prstGeom prst="rect">
            <a:avLst/>
          </a:prstGeom>
          <a:gradFill flip="none" rotWithShape="1">
            <a:gsLst>
              <a:gs pos="11000">
                <a:schemeClr val="accent1"/>
              </a:gs>
              <a:gs pos="5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1 - Τίτλος"/>
          <p:cNvSpPr txBox="1">
            <a:spLocks/>
          </p:cNvSpPr>
          <p:nvPr userDrawn="1"/>
        </p:nvSpPr>
        <p:spPr>
          <a:xfrm>
            <a:off x="250825" y="0"/>
            <a:ext cx="8642350" cy="908050"/>
          </a:xfrm>
          <a:prstGeom prst="rect">
            <a:avLst/>
          </a:prstGeom>
        </p:spPr>
        <p:txBody>
          <a:bodyPr vert="horz" lIns="91440" tIns="45720" rIns="91440" bIns="45720" rtlCol="0" anchor="ctr">
            <a:noAutofit/>
          </a:bodyPr>
          <a:lstStyle/>
          <a:p>
            <a:pPr lvl="0" algn="just">
              <a:spcBef>
                <a:spcPts val="600"/>
              </a:spcBef>
              <a:defRPr/>
            </a:pPr>
            <a:endParaRPr lang="el-GR" sz="2600" dirty="0">
              <a:latin typeface="+mj-lt"/>
              <a:ea typeface="+mj-ea"/>
              <a:cs typeface="+mj-cs"/>
            </a:endParaRPr>
          </a:p>
        </p:txBody>
      </p:sp>
      <p:grpSp>
        <p:nvGrpSpPr>
          <p:cNvPr id="7" name="Group 8"/>
          <p:cNvGrpSpPr/>
          <p:nvPr userDrawn="1"/>
        </p:nvGrpSpPr>
        <p:grpSpPr>
          <a:xfrm>
            <a:off x="6936177" y="35488"/>
            <a:ext cx="1922103" cy="977925"/>
            <a:chOff x="6867463" y="326170"/>
            <a:chExt cx="1922103" cy="1000132"/>
          </a:xfrm>
        </p:grpSpPr>
        <p:pic>
          <p:nvPicPr>
            <p:cNvPr id="8" name="Picture 5" descr="27544_137323639635975_221_n.jpg"/>
            <p:cNvPicPr>
              <a:picLocks noChangeAspect="1"/>
            </p:cNvPicPr>
            <p:nvPr/>
          </p:nvPicPr>
          <p:blipFill>
            <a:blip r:embed="rId2" cstate="print"/>
            <a:stretch>
              <a:fillRect/>
            </a:stretch>
          </p:blipFill>
          <p:spPr>
            <a:xfrm>
              <a:off x="8004961" y="333376"/>
              <a:ext cx="784605" cy="784605"/>
            </a:xfrm>
            <a:prstGeom prst="rect">
              <a:avLst/>
            </a:prstGeom>
          </p:spPr>
        </p:pic>
        <p:sp>
          <p:nvSpPr>
            <p:cNvPr id="9" name="1 - Τίτλος"/>
            <p:cNvSpPr txBox="1">
              <a:spLocks/>
            </p:cNvSpPr>
            <p:nvPr/>
          </p:nvSpPr>
          <p:spPr>
            <a:xfrm>
              <a:off x="6867463" y="326170"/>
              <a:ext cx="1204999" cy="1000132"/>
            </a:xfrm>
            <a:prstGeom prst="rect">
              <a:avLst/>
            </a:prstGeom>
          </p:spPr>
          <p:txBody>
            <a:bodyPr vert="horz" lIns="91440" tIns="45720" rIns="91440" bIns="45720" rtlCol="0" anchor="ctr">
              <a:noAutofit/>
            </a:bodyPr>
            <a:lstStyle/>
            <a:p>
              <a:pPr lvl="0" algn="ctr">
                <a:defRPr/>
              </a:pPr>
              <a:r>
                <a:rPr lang="el-GR" sz="1100" spc="70" dirty="0">
                  <a:latin typeface="+mj-lt"/>
                  <a:ea typeface="+mj-ea"/>
                  <a:cs typeface="+mj-cs"/>
                </a:rPr>
                <a:t>ΔΗΜΟΚΡΙΤΕΙΟ</a:t>
              </a:r>
            </a:p>
            <a:p>
              <a:pPr lvl="0" algn="ctr">
                <a:defRPr/>
              </a:pPr>
              <a:r>
                <a:rPr lang="el-GR" sz="1100" spc="60" dirty="0">
                  <a:latin typeface="+mj-lt"/>
                  <a:ea typeface="+mj-ea"/>
                  <a:cs typeface="+mj-cs"/>
                </a:rPr>
                <a:t>ΠΑΝΕΠΙΣΤΗΜΙΟ</a:t>
              </a:r>
            </a:p>
            <a:p>
              <a:pPr lvl="0" algn="ctr">
                <a:defRPr/>
              </a:pPr>
              <a:r>
                <a:rPr lang="el-GR" spc="180" dirty="0">
                  <a:latin typeface="+mj-lt"/>
                  <a:ea typeface="+mj-ea"/>
                  <a:cs typeface="+mj-cs"/>
                </a:rPr>
                <a:t>ΘΡΑΚΗΣ</a:t>
              </a:r>
            </a:p>
          </p:txBody>
        </p:sp>
      </p:grpSp>
      <p:sp>
        <p:nvSpPr>
          <p:cNvPr id="11" name="10 - TextBox"/>
          <p:cNvSpPr txBox="1"/>
          <p:nvPr userDrawn="1"/>
        </p:nvSpPr>
        <p:spPr>
          <a:xfrm>
            <a:off x="928662" y="2428868"/>
            <a:ext cx="2071702" cy="369332"/>
          </a:xfrm>
          <a:prstGeom prst="rect">
            <a:avLst/>
          </a:prstGeom>
          <a:noFill/>
        </p:spPr>
        <p:txBody>
          <a:bodyPr wrap="square" rtlCol="0">
            <a:spAutoFit/>
          </a:bodyPr>
          <a:lstStyle/>
          <a:p>
            <a:endParaRPr lang="el-GR" dirty="0"/>
          </a:p>
        </p:txBody>
      </p:sp>
      <p:sp>
        <p:nvSpPr>
          <p:cNvPr id="13" name="12 - TextBox"/>
          <p:cNvSpPr txBox="1"/>
          <p:nvPr userDrawn="1"/>
        </p:nvSpPr>
        <p:spPr>
          <a:xfrm>
            <a:off x="240916" y="6607651"/>
            <a:ext cx="4186622"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fld id="{B8C81C32-22FC-4A04-80E9-756BE8146619}" type="slidenum">
              <a:rPr lang="el-GR" sz="1200" smtClean="0">
                <a:latin typeface="+mj-lt"/>
                <a:cs typeface="Arial" pitchFamily="34" charset="0"/>
              </a:rPr>
              <a:pPr marL="0" marR="0" indent="0" algn="l" defTabSz="914400" rtl="0" eaLnBrk="1" fontAlgn="auto" latinLnBrk="0" hangingPunct="1">
                <a:lnSpc>
                  <a:spcPct val="100000"/>
                </a:lnSpc>
                <a:spcBef>
                  <a:spcPts val="0"/>
                </a:spcBef>
                <a:spcAft>
                  <a:spcPts val="0"/>
                </a:spcAft>
                <a:buClrTx/>
                <a:buSzTx/>
                <a:buFontTx/>
                <a:buNone/>
                <a:tabLst/>
                <a:defRPr/>
              </a:pPr>
              <a:t>‹#›</a:t>
            </a:fld>
            <a:r>
              <a:rPr lang="en-US" sz="1200" dirty="0">
                <a:latin typeface="+mj-lt"/>
                <a:cs typeface="Arial" pitchFamily="34" charset="0"/>
              </a:rPr>
              <a:t> | </a:t>
            </a:r>
            <a:r>
              <a:rPr lang="el-GR" sz="1200" dirty="0">
                <a:latin typeface="+mj-lt"/>
                <a:cs typeface="Arial" pitchFamily="34" charset="0"/>
              </a:rPr>
              <a:t>ΠΜΣ: Διεθνές και Ευρωπαϊκό Δίκαιο της Ενέργειας</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9779A43-0062-4829-BEFA-91ED0F7492E8}" type="datetimeFigureOut">
              <a:rPr lang="el-GR" smtClean="0"/>
              <a:pPr/>
              <a:t>8/11/2022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8C81C32-22FC-4A04-80E9-756BE8146619}"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779A43-0062-4829-BEFA-91ED0F7492E8}" type="datetimeFigureOut">
              <a:rPr lang="el-GR" smtClean="0"/>
              <a:pPr/>
              <a:t>8/11/2022</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C81C32-22FC-4A04-80E9-756BE8146619}"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779A43-0062-4829-BEFA-91ED0F7492E8}" type="datetimeFigureOut">
              <a:rPr lang="el-GR" smtClean="0"/>
              <a:pPr/>
              <a:t>8/11/2022</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C81C32-22FC-4A04-80E9-756BE8146619}" type="slidenum">
              <a:rPr lang="el-GR" smtClean="0"/>
              <a:pPr/>
              <a:t>‹#›</a:t>
            </a:fld>
            <a:endParaRPr lang="el-GR"/>
          </a:p>
        </p:txBody>
      </p:sp>
    </p:spTree>
    <p:extLst>
      <p:ext uri="{BB962C8B-B14F-4D97-AF65-F5344CB8AC3E}">
        <p14:creationId xmlns:p14="http://schemas.microsoft.com/office/powerpoint/2010/main" val="15162235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779A43-0062-4829-BEFA-91ED0F7492E8}" type="datetimeFigureOut">
              <a:rPr lang="el-GR" smtClean="0"/>
              <a:pPr/>
              <a:t>8/11/2022</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C81C32-22FC-4A04-80E9-756BE8146619}" type="slidenum">
              <a:rPr lang="el-GR" smtClean="0"/>
              <a:pPr/>
              <a:t>‹#›</a:t>
            </a:fld>
            <a:endParaRPr lang="el-GR"/>
          </a:p>
        </p:txBody>
      </p:sp>
    </p:spTree>
    <p:extLst>
      <p:ext uri="{BB962C8B-B14F-4D97-AF65-F5344CB8AC3E}">
        <p14:creationId xmlns:p14="http://schemas.microsoft.com/office/powerpoint/2010/main" val="402934422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1065838" y="1195372"/>
            <a:ext cx="6962546" cy="78581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l-GR" sz="1500" noProof="0" dirty="0">
                <a:ea typeface="+mj-ea"/>
                <a:cs typeface="Arial" pitchFamily="34" charset="0"/>
              </a:rPr>
              <a:t>Δημοκρίτειο Πανεπιστήμιο Θράκης</a:t>
            </a:r>
            <a:endParaRPr lang="en-US" sz="1500" noProof="0" dirty="0">
              <a:ea typeface="+mj-ea"/>
              <a:cs typeface="Arial" pitchFamily="34"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r>
              <a:rPr lang="el-GR" sz="1500" noProof="0" dirty="0">
                <a:ea typeface="+mj-ea"/>
                <a:cs typeface="Arial" pitchFamily="34" charset="0"/>
              </a:rPr>
              <a:t>Νομική Σχολή</a:t>
            </a:r>
          </a:p>
          <a:p>
            <a:pPr marL="0" marR="0" lvl="0" indent="0" algn="ctr" defTabSz="914400" rtl="0" eaLnBrk="1" fontAlgn="auto" latinLnBrk="0" hangingPunct="1">
              <a:lnSpc>
                <a:spcPct val="100000"/>
              </a:lnSpc>
              <a:spcBef>
                <a:spcPct val="0"/>
              </a:spcBef>
              <a:spcAft>
                <a:spcPts val="0"/>
              </a:spcAft>
              <a:buClrTx/>
              <a:buSzTx/>
              <a:buFontTx/>
              <a:buNone/>
              <a:tabLst/>
              <a:defRPr/>
            </a:pPr>
            <a:r>
              <a:rPr lang="el-GR" sz="1500" dirty="0">
                <a:ea typeface="+mj-ea"/>
                <a:cs typeface="Arial" pitchFamily="34" charset="0"/>
              </a:rPr>
              <a:t>Μεταπτυχιακό Πρόγραμμα Σπουδών</a:t>
            </a:r>
            <a:r>
              <a:rPr lang="en-US" sz="1500" dirty="0">
                <a:ea typeface="+mj-ea"/>
                <a:cs typeface="Arial" pitchFamily="34" charset="0"/>
              </a:rPr>
              <a:t>: </a:t>
            </a:r>
            <a:r>
              <a:rPr lang="el-GR" sz="1500" dirty="0">
                <a:ea typeface="+mj-ea"/>
                <a:cs typeface="Arial" pitchFamily="34" charset="0"/>
              </a:rPr>
              <a:t>Διεθνές και Ευρωπαϊκό Δίκαιο της Ενέργειας</a:t>
            </a:r>
            <a:endParaRPr lang="el-GR" sz="1500" noProof="0" dirty="0">
              <a:ea typeface="+mj-ea"/>
              <a:cs typeface="Arial" pitchFamily="34" charset="0"/>
            </a:endParaRPr>
          </a:p>
        </p:txBody>
      </p:sp>
      <p:sp>
        <p:nvSpPr>
          <p:cNvPr id="3" name="1 - Τίτλος"/>
          <p:cNvSpPr txBox="1">
            <a:spLocks/>
          </p:cNvSpPr>
          <p:nvPr/>
        </p:nvSpPr>
        <p:spPr>
          <a:xfrm>
            <a:off x="685773" y="2420888"/>
            <a:ext cx="7772400" cy="1828800"/>
          </a:xfrm>
          <a:prstGeom prst="rect">
            <a:avLst/>
          </a:prstGeom>
        </p:spPr>
        <p:txBody>
          <a:bodyPr vert="horz" lIns="91440" tIns="45720" rIns="91440" bIns="45720" rtlCol="0" anchor="ctr">
            <a:normAutofit/>
          </a:bodyPr>
          <a:lstStyle/>
          <a:p>
            <a:pPr lvl="0" algn="ctr">
              <a:spcBef>
                <a:spcPct val="0"/>
              </a:spcBef>
              <a:defRPr/>
            </a:pPr>
            <a:r>
              <a:rPr lang="el-GR" sz="3000" dirty="0">
                <a:solidFill>
                  <a:schemeClr val="tx2">
                    <a:lumMod val="50000"/>
                  </a:schemeClr>
                </a:solidFill>
                <a:effectLst>
                  <a:outerShdw blurRad="38100" dist="38100" dir="2700000" algn="tl">
                    <a:srgbClr val="000000">
                      <a:alpha val="43137"/>
                    </a:srgbClr>
                  </a:outerShdw>
                </a:effectLst>
                <a:ea typeface="+mj-ea"/>
                <a:cs typeface="Arial" pitchFamily="34" charset="0"/>
              </a:rPr>
              <a:t>Η Νομοθετική Ακολουθία της Απελευθέρωσης στην Ευρωπαϊκή Έννομη Τάξη</a:t>
            </a:r>
            <a:endParaRPr kumimoji="0" lang="el-GR" sz="3000" b="0" i="0" u="none" strike="noStrike" kern="1200" cap="none" spc="0" normalizeH="0" baseline="0" noProof="0" dirty="0">
              <a:ln>
                <a:noFill/>
              </a:ln>
              <a:solidFill>
                <a:schemeClr val="tx2">
                  <a:lumMod val="50000"/>
                </a:schemeClr>
              </a:solidFill>
              <a:effectLst>
                <a:outerShdw blurRad="38100" dist="38100" dir="2700000" algn="tl">
                  <a:srgbClr val="000000">
                    <a:alpha val="43137"/>
                  </a:srgbClr>
                </a:outerShdw>
              </a:effectLst>
              <a:uLnTx/>
              <a:uFillTx/>
              <a:ea typeface="+mj-ea"/>
              <a:cs typeface="Arial" pitchFamily="34" charset="0"/>
            </a:endParaRPr>
          </a:p>
        </p:txBody>
      </p:sp>
      <p:sp>
        <p:nvSpPr>
          <p:cNvPr id="6" name="1 - Τίτλος"/>
          <p:cNvSpPr txBox="1">
            <a:spLocks/>
          </p:cNvSpPr>
          <p:nvPr/>
        </p:nvSpPr>
        <p:spPr>
          <a:xfrm>
            <a:off x="3214678" y="6010293"/>
            <a:ext cx="2714644" cy="35719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1500" dirty="0">
                <a:ea typeface="+mj-ea"/>
                <a:cs typeface="Arial" pitchFamily="34" charset="0"/>
              </a:rPr>
              <a:t>4</a:t>
            </a:r>
            <a:r>
              <a:rPr lang="el-GR" sz="1500" dirty="0">
                <a:ea typeface="+mj-ea"/>
                <a:cs typeface="Arial" pitchFamily="34" charset="0"/>
              </a:rPr>
              <a:t> Νοεμβρίου 20</a:t>
            </a:r>
            <a:r>
              <a:rPr lang="en-GB" sz="1500" dirty="0">
                <a:ea typeface="+mj-ea"/>
                <a:cs typeface="Arial" pitchFamily="34" charset="0"/>
              </a:rPr>
              <a:t>22</a:t>
            </a:r>
            <a:endParaRPr kumimoji="0" lang="el-GR" sz="1500" b="0" i="0" u="none" strike="noStrike" kern="1200" cap="none" spc="0" normalizeH="0" baseline="0" noProof="0" dirty="0">
              <a:ln>
                <a:noFill/>
              </a:ln>
              <a:effectLst/>
              <a:uLnTx/>
              <a:uFillTx/>
              <a:ea typeface="+mj-ea"/>
              <a:cs typeface="Arial" pitchFamily="34" charset="0"/>
            </a:endParaRPr>
          </a:p>
        </p:txBody>
      </p:sp>
      <p:sp>
        <p:nvSpPr>
          <p:cNvPr id="19" name="1 - Τίτλος"/>
          <p:cNvSpPr txBox="1">
            <a:spLocks/>
          </p:cNvSpPr>
          <p:nvPr/>
        </p:nvSpPr>
        <p:spPr>
          <a:xfrm>
            <a:off x="899592" y="5013176"/>
            <a:ext cx="7373986" cy="78581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l-GR" b="1" noProof="0" dirty="0">
                <a:ea typeface="+mj-ea"/>
                <a:cs typeface="Arial" pitchFamily="34" charset="0"/>
              </a:rPr>
              <a:t>Αγγελική</a:t>
            </a:r>
            <a:r>
              <a:rPr lang="el-GR" b="1" dirty="0">
                <a:ea typeface="+mj-ea"/>
                <a:cs typeface="Arial" pitchFamily="34" charset="0"/>
              </a:rPr>
              <a:t> </a:t>
            </a:r>
            <a:r>
              <a:rPr lang="el-GR" b="1" dirty="0" err="1">
                <a:ea typeface="+mj-ea"/>
                <a:cs typeface="Arial" pitchFamily="34" charset="0"/>
              </a:rPr>
              <a:t>Ζησιού</a:t>
            </a:r>
            <a:endParaRPr lang="en-GB" b="1" dirty="0">
              <a:ea typeface="+mj-ea"/>
              <a:cs typeface="Arial" pitchFamily="34" charset="0"/>
            </a:endParaRPr>
          </a:p>
          <a:p>
            <a:pPr lvl="0" algn="ctr">
              <a:spcBef>
                <a:spcPct val="0"/>
              </a:spcBef>
              <a:defRPr/>
            </a:pPr>
            <a:r>
              <a:rPr lang="el-GR" sz="1500" dirty="0">
                <a:ea typeface="+mj-ea"/>
                <a:cs typeface="Arial" pitchFamily="34" charset="0"/>
              </a:rPr>
              <a:t>Δικηγόρος, LLM., Διδάκτωρ, Νομική Σχολή, ΔΠΘ</a:t>
            </a:r>
          </a:p>
          <a:p>
            <a:pPr marL="0" marR="0" lvl="0" indent="0" algn="ctr" defTabSz="914400" rtl="0" eaLnBrk="1" fontAlgn="auto" latinLnBrk="0" hangingPunct="1">
              <a:lnSpc>
                <a:spcPct val="100000"/>
              </a:lnSpc>
              <a:spcBef>
                <a:spcPct val="0"/>
              </a:spcBef>
              <a:spcAft>
                <a:spcPts val="0"/>
              </a:spcAft>
              <a:buClrTx/>
              <a:buSzTx/>
              <a:buFontTx/>
              <a:buNone/>
              <a:tabLst/>
              <a:defRPr/>
            </a:pPr>
            <a:endParaRPr lang="el-GR" b="1" dirty="0">
              <a:ea typeface="+mj-ea"/>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331357" y="1284897"/>
            <a:ext cx="8568630" cy="3212254"/>
          </a:xfrm>
          <a:prstGeom prst="roundRect">
            <a:avLst/>
          </a:prstGeom>
          <a:solidFill>
            <a:schemeClr val="accent3">
              <a:lumMod val="20000"/>
              <a:lumOff val="80000"/>
            </a:schemeClr>
          </a:solidFill>
        </p:spPr>
        <p:style>
          <a:lnRef idx="1">
            <a:schemeClr val="accent3"/>
          </a:lnRef>
          <a:fillRef idx="2">
            <a:schemeClr val="accent3"/>
          </a:fillRef>
          <a:effectRef idx="1">
            <a:schemeClr val="accent3"/>
          </a:effectRef>
          <a:fontRef idx="minor">
            <a:schemeClr val="dk1"/>
          </a:fontRef>
        </p:style>
        <p:txBody>
          <a:bodyPr rtlCol="0" anchor="ctr"/>
          <a:lstStyle/>
          <a:p>
            <a:pPr marL="285750" marR="0" lvl="0" indent="-285750" algn="just" defTabSz="914400" rtl="0" eaLnBrk="1" fontAlgn="auto" latinLnBrk="0" hangingPunct="1">
              <a:lnSpc>
                <a:spcPct val="150000"/>
              </a:lnSpc>
              <a:spcBef>
                <a:spcPts val="0"/>
              </a:spcBef>
              <a:spcAft>
                <a:spcPts val="0"/>
              </a:spcAft>
              <a:buClrTx/>
              <a:buSzTx/>
              <a:buFont typeface="Wingdings" panose="05000000000000000000" pitchFamily="2" charset="2"/>
              <a:buChar char="ü"/>
              <a:tabLst/>
              <a:defRPr/>
            </a:pPr>
            <a:r>
              <a:rPr lang="el-GR" sz="1500" dirty="0">
                <a:solidFill>
                  <a:prstClr val="black"/>
                </a:solidFill>
                <a:latin typeface="Calibri"/>
              </a:rPr>
              <a:t>Συνέχεια </a:t>
            </a:r>
            <a:r>
              <a:rPr kumimoji="0" lang="el-GR" sz="1500" b="0" i="0" u="none" strike="noStrike" kern="1200" cap="none" spc="0" normalizeH="0" baseline="0" noProof="0" dirty="0">
                <a:ln>
                  <a:noFill/>
                </a:ln>
                <a:solidFill>
                  <a:prstClr val="black"/>
                </a:solidFill>
                <a:effectLst/>
                <a:uLnTx/>
                <a:uFillTx/>
                <a:latin typeface="Calibri"/>
                <a:ea typeface="+mn-ea"/>
                <a:cs typeface="+mn-cs"/>
              </a:rPr>
              <a:t>στην απελευθερωτική διαδικασία του τομέα της ενέργειας δίνει </a:t>
            </a:r>
            <a:r>
              <a:rPr lang="el-GR" sz="1500" dirty="0">
                <a:solidFill>
                  <a:prstClr val="black"/>
                </a:solidFill>
                <a:latin typeface="Calibri"/>
              </a:rPr>
              <a:t>η </a:t>
            </a:r>
            <a:r>
              <a:rPr kumimoji="0" lang="el-GR" sz="1500" b="0" i="0" u="none" strike="noStrike" kern="1200" cap="none" spc="0" normalizeH="0" baseline="0" noProof="0" dirty="0">
                <a:ln>
                  <a:noFill/>
                </a:ln>
                <a:solidFill>
                  <a:prstClr val="black"/>
                </a:solidFill>
                <a:effectLst/>
                <a:uLnTx/>
                <a:uFillTx/>
                <a:latin typeface="Calibri"/>
                <a:ea typeface="+mn-ea"/>
                <a:cs typeface="+mn-cs"/>
              </a:rPr>
              <a:t>Στρατηγική Πλαίσιο, που ανακοινώθηκε, στις 25 Φεβρουαρίου 2015, με απώτερο στόχο να εξασφαλίσει ότι οι ευρωπαίοι καταναλωτές, τόσο τα νοικοκυριά όσο και οι επιχειρήσεις θα έχουν πρόσβαση σε ασφαλή, οικονομικά προσιτή, ανταγωνιστική και βιώσιμη ενέργεια.</a:t>
            </a:r>
            <a:endParaRPr kumimoji="0" lang="en-GB" sz="15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just" defTabSz="914400" rtl="0" eaLnBrk="1" fontAlgn="auto" latinLnBrk="0" hangingPunct="1">
              <a:lnSpc>
                <a:spcPct val="150000"/>
              </a:lnSpc>
              <a:spcBef>
                <a:spcPts val="0"/>
              </a:spcBef>
              <a:spcAft>
                <a:spcPts val="0"/>
              </a:spcAft>
              <a:buClrTx/>
              <a:buSzTx/>
              <a:buFont typeface="Wingdings" panose="05000000000000000000" pitchFamily="2" charset="2"/>
              <a:buChar char="ü"/>
              <a:tabLst/>
              <a:defRPr/>
            </a:pPr>
            <a:r>
              <a:rPr kumimoji="0" lang="el-GR" sz="1500" b="0" i="0" u="none" strike="noStrike" kern="1200" cap="none" spc="0" normalizeH="0" baseline="0" noProof="0" dirty="0">
                <a:ln>
                  <a:noFill/>
                </a:ln>
                <a:solidFill>
                  <a:prstClr val="black"/>
                </a:solidFill>
                <a:effectLst/>
                <a:uLnTx/>
                <a:uFillTx/>
                <a:latin typeface="Calibri"/>
                <a:ea typeface="+mn-ea"/>
                <a:cs typeface="+mn-cs"/>
              </a:rPr>
              <a:t>Καθώς όμως οι διεθνείς στόχοι προστασίας του περιβάλλοντος μεταβάλλονται και οι πολιτικές για την κλιματική αλλαγή επαναπροσδιορίζονται, η ΕΕ παίρνει θέση και στις 30 Νοεμβρίου 2016, ανακοινώνει μία νέα δέσμη μέτρων που τιτλοφορείται ως «Καθαρή Ενέργεια για Όλους τους Ευρωπαίους» (που συνήθως αναφέρεται ως «Χειμερινό Πακέτο»).</a:t>
            </a:r>
            <a:endParaRPr kumimoji="0" lang="en-GB" sz="16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1 - Τίτλος"/>
          <p:cNvSpPr txBox="1">
            <a:spLocks/>
          </p:cNvSpPr>
          <p:nvPr/>
        </p:nvSpPr>
        <p:spPr>
          <a:xfrm>
            <a:off x="242856" y="190477"/>
            <a:ext cx="7209464" cy="51911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600" dirty="0">
                <a:solidFill>
                  <a:prstClr val="black"/>
                </a:solidFill>
                <a:latin typeface="Calibri"/>
              </a:rPr>
              <a:t>Η Νέα Δέσμη Μέτρων του Χειμερινού Πακέτου</a:t>
            </a:r>
          </a:p>
        </p:txBody>
      </p:sp>
      <p:sp>
        <p:nvSpPr>
          <p:cNvPr id="3" name="Rectangle 2"/>
          <p:cNvSpPr/>
          <p:nvPr/>
        </p:nvSpPr>
        <p:spPr>
          <a:xfrm>
            <a:off x="467543" y="1386941"/>
            <a:ext cx="8136905" cy="1908816"/>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00000"/>
              </a:lnSpc>
              <a:spcBef>
                <a:spcPts val="1200"/>
              </a:spcBef>
              <a:spcAft>
                <a:spcPts val="0"/>
              </a:spcAft>
              <a:buClrTx/>
              <a:buSzTx/>
              <a:buFontTx/>
              <a:buNone/>
              <a:tabLst/>
              <a:defRPr/>
            </a:pPr>
            <a:endParaRPr kumimoji="0" lang="el-GR" sz="13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7" name="Rounded Rectangle 6"/>
          <p:cNvSpPr/>
          <p:nvPr/>
        </p:nvSpPr>
        <p:spPr>
          <a:xfrm>
            <a:off x="357158" y="4640027"/>
            <a:ext cx="8542829" cy="1074989"/>
          </a:xfrm>
          <a:prstGeom prst="roundRect">
            <a:avLst/>
          </a:prstGeom>
          <a:solidFill>
            <a:schemeClr val="accent3">
              <a:lumMod val="60000"/>
              <a:lumOff val="40000"/>
            </a:schemeClr>
          </a:solidFill>
        </p:spPr>
        <p:style>
          <a:lnRef idx="1">
            <a:schemeClr val="accent3"/>
          </a:lnRef>
          <a:fillRef idx="2">
            <a:schemeClr val="accent3"/>
          </a:fillRef>
          <a:effectRef idx="1">
            <a:schemeClr val="accent3"/>
          </a:effectRef>
          <a:fontRef idx="minor">
            <a:schemeClr val="dk1"/>
          </a:fontRef>
        </p:style>
        <p:txBody>
          <a:bodyPr rtlCol="0" anchor="ctr"/>
          <a:lstStyle/>
          <a:p>
            <a:pPr lvl="0" algn="ctr">
              <a:spcBef>
                <a:spcPts val="600"/>
              </a:spcBef>
              <a:defRPr/>
            </a:pPr>
            <a:r>
              <a:rPr lang="el-GR" sz="1400" i="1" dirty="0">
                <a:solidFill>
                  <a:prstClr val="black"/>
                </a:solidFill>
                <a:cs typeface="Arial" pitchFamily="34" charset="0"/>
              </a:rPr>
              <a:t>Η ΕΕ αποσκοπεί όχι μόνο στο να μείνει ανταγωνιστική στις διαρκώς μεταβαλλόμενες παγκόσμιες αγορές ενέργειας, αλλά να ηγηθεί αυτών στη μετάβαση στις καθαρές μορφές ενέργειας αναλαμβάνοντας τη δέσμευση να μειώσει τις εκπομπές διοξειδίου του άνθρακα (CO2) κατά τουλάχιστον 55% έως το 2030</a:t>
            </a:r>
            <a:endParaRPr kumimoji="0" lang="en-GB" sz="1400" b="0" i="1" u="none" strike="noStrike" kern="1200" cap="none" spc="0" normalizeH="0" baseline="0" noProof="0" dirty="0">
              <a:ln>
                <a:noFill/>
              </a:ln>
              <a:solidFill>
                <a:prstClr val="black"/>
              </a:solidFill>
              <a:effectLst/>
              <a:uLnTx/>
              <a:uFillTx/>
              <a:latin typeface="Calibri"/>
              <a:ea typeface="+mn-ea"/>
              <a:cs typeface="Arial" pitchFamily="34" charset="0"/>
            </a:endParaRPr>
          </a:p>
        </p:txBody>
      </p:sp>
    </p:spTree>
    <p:extLst>
      <p:ext uri="{BB962C8B-B14F-4D97-AF65-F5344CB8AC3E}">
        <p14:creationId xmlns:p14="http://schemas.microsoft.com/office/powerpoint/2010/main" val="3342006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242856" y="190477"/>
            <a:ext cx="7209464" cy="519116"/>
          </a:xfrm>
          <a:prstGeom prst="rect">
            <a:avLst/>
          </a:prstGeom>
        </p:spPr>
        <p:txBody>
          <a:bodyPr vert="horz" lIns="91440" tIns="45720" rIns="91440" bIns="45720" rtlCol="0" anchor="ctr">
            <a:noAutofit/>
          </a:bodyPr>
          <a:lstStyle/>
          <a:p>
            <a:pPr lvl="0">
              <a:spcBef>
                <a:spcPct val="0"/>
              </a:spcBef>
              <a:defRPr/>
            </a:pPr>
            <a:r>
              <a:rPr lang="el-GR" sz="2600" dirty="0">
                <a:solidFill>
                  <a:prstClr val="black"/>
                </a:solidFill>
              </a:rPr>
              <a:t>Στόχοι του Χειμερινού Πακέτου</a:t>
            </a:r>
          </a:p>
        </p:txBody>
      </p:sp>
      <p:sp>
        <p:nvSpPr>
          <p:cNvPr id="3" name="Rectangle 2"/>
          <p:cNvSpPr/>
          <p:nvPr/>
        </p:nvSpPr>
        <p:spPr>
          <a:xfrm>
            <a:off x="467543" y="1176046"/>
            <a:ext cx="8136905" cy="1908816"/>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00000"/>
              </a:lnSpc>
              <a:spcBef>
                <a:spcPts val="1200"/>
              </a:spcBef>
              <a:spcAft>
                <a:spcPts val="0"/>
              </a:spcAft>
              <a:buClrTx/>
              <a:buSzTx/>
              <a:buFontTx/>
              <a:buNone/>
              <a:tabLst/>
              <a:defRPr/>
            </a:pPr>
            <a:endParaRPr kumimoji="0" lang="el-GR" sz="13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5" name="Rectangle 4"/>
          <p:cNvSpPr/>
          <p:nvPr/>
        </p:nvSpPr>
        <p:spPr>
          <a:xfrm>
            <a:off x="363166" y="1214422"/>
            <a:ext cx="8385299" cy="1286407"/>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50000"/>
              </a:lnSpc>
              <a:spcBef>
                <a:spcPts val="1200"/>
              </a:spcBef>
              <a:spcAft>
                <a:spcPts val="0"/>
              </a:spcAft>
              <a:buClrTx/>
              <a:buSzTx/>
              <a:buFontTx/>
              <a:buNone/>
              <a:tabLst/>
              <a:defRPr/>
            </a:pPr>
            <a:r>
              <a:rPr kumimoji="0" lang="el-GR" sz="1500" b="1" i="0" u="none" strike="noStrike" kern="1200" cap="none" spc="0" normalizeH="0" baseline="0" noProof="0" dirty="0">
                <a:ln>
                  <a:noFill/>
                </a:ln>
                <a:solidFill>
                  <a:prstClr val="black"/>
                </a:solidFill>
                <a:effectLst/>
                <a:uLnTx/>
                <a:uFillTx/>
                <a:latin typeface="Calibri"/>
                <a:ea typeface="+mn-ea"/>
                <a:cs typeface="Arial" pitchFamily="34" charset="0"/>
              </a:rPr>
              <a:t>Στόχοι</a:t>
            </a:r>
            <a:r>
              <a:rPr kumimoji="0" lang="el-GR" sz="1500" b="1" i="0" u="none" strike="noStrike" kern="1200" cap="none" spc="0" normalizeH="0" noProof="0" dirty="0">
                <a:ln>
                  <a:noFill/>
                </a:ln>
                <a:solidFill>
                  <a:prstClr val="black"/>
                </a:solidFill>
                <a:effectLst/>
                <a:uLnTx/>
                <a:uFillTx/>
                <a:latin typeface="Calibri"/>
                <a:ea typeface="+mn-ea"/>
                <a:cs typeface="Arial" pitchFamily="34" charset="0"/>
              </a:rPr>
              <a:t> του Χειμερινού Πακέτου</a:t>
            </a:r>
            <a:endParaRPr kumimoji="0" lang="el-GR" sz="1500" b="1" i="0" u="none" strike="noStrike" kern="1200" cap="none" spc="0" normalizeH="0" baseline="0" noProof="0" dirty="0">
              <a:ln>
                <a:noFill/>
              </a:ln>
              <a:solidFill>
                <a:prstClr val="black"/>
              </a:solidFill>
              <a:effectLst/>
              <a:uLnTx/>
              <a:uFillTx/>
              <a:latin typeface="Calibri"/>
              <a:ea typeface="+mn-ea"/>
              <a:cs typeface="Arial" pitchFamily="34" charset="0"/>
            </a:endParaRPr>
          </a:p>
          <a:p>
            <a:pPr marL="463550" lvl="0" indent="-285750" algn="just">
              <a:lnSpc>
                <a:spcPct val="150000"/>
              </a:lnSpc>
              <a:spcBef>
                <a:spcPts val="600"/>
              </a:spcBef>
              <a:buFont typeface="Arial" panose="020B0604020202020204" pitchFamily="34" charset="0"/>
              <a:buChar char="•"/>
              <a:defRPr/>
            </a:pPr>
            <a:r>
              <a:rPr lang="el-GR" sz="1500" dirty="0">
                <a:solidFill>
                  <a:prstClr val="black"/>
                </a:solidFill>
                <a:cs typeface="Arial" pitchFamily="34" charset="0"/>
              </a:rPr>
              <a:t>Να δοθεί προτεραιότητα στην ενεργειακή απόδοση</a:t>
            </a:r>
          </a:p>
          <a:p>
            <a:pPr marL="463550" lvl="0" indent="-285750" algn="just">
              <a:lnSpc>
                <a:spcPct val="150000"/>
              </a:lnSpc>
              <a:spcBef>
                <a:spcPts val="600"/>
              </a:spcBef>
              <a:buFont typeface="Arial" panose="020B0604020202020204" pitchFamily="34" charset="0"/>
              <a:buChar char="•"/>
              <a:defRPr/>
            </a:pPr>
            <a:r>
              <a:rPr lang="el-GR" sz="1500" dirty="0">
                <a:solidFill>
                  <a:prstClr val="black"/>
                </a:solidFill>
                <a:cs typeface="Arial" pitchFamily="34" charset="0"/>
              </a:rPr>
              <a:t>Να εδραιωθεί ο ηγετικός ρόλος της ΕΕ στο πεδίο της παραγωγής ενέργειας από ανανεώσιμες πηγές </a:t>
            </a:r>
          </a:p>
          <a:p>
            <a:pPr marL="463550" lvl="0" indent="-285750" algn="just">
              <a:lnSpc>
                <a:spcPct val="150000"/>
              </a:lnSpc>
              <a:spcBef>
                <a:spcPts val="600"/>
              </a:spcBef>
              <a:buFont typeface="Arial" panose="020B0604020202020204" pitchFamily="34" charset="0"/>
              <a:buChar char="•"/>
              <a:defRPr/>
            </a:pPr>
            <a:r>
              <a:rPr lang="el-GR" sz="1500" dirty="0">
                <a:solidFill>
                  <a:prstClr val="black"/>
                </a:solidFill>
                <a:cs typeface="Arial" pitchFamily="34" charset="0"/>
              </a:rPr>
              <a:t>Να διασφαλιστούν δίκαιοι συναλλακτικοί όροι για τους καταναλωτές</a:t>
            </a:r>
          </a:p>
        </p:txBody>
      </p:sp>
      <p:grpSp>
        <p:nvGrpSpPr>
          <p:cNvPr id="4" name="Group 13"/>
          <p:cNvGrpSpPr/>
          <p:nvPr/>
        </p:nvGrpSpPr>
        <p:grpSpPr>
          <a:xfrm>
            <a:off x="323528" y="3239827"/>
            <a:ext cx="8424937" cy="2117999"/>
            <a:chOff x="323528" y="2857497"/>
            <a:chExt cx="8424937" cy="2117999"/>
          </a:xfrm>
        </p:grpSpPr>
        <p:sp>
          <p:nvSpPr>
            <p:cNvPr id="8" name="Rectangle 7"/>
            <p:cNvSpPr/>
            <p:nvPr/>
          </p:nvSpPr>
          <p:spPr>
            <a:xfrm>
              <a:off x="323528" y="3714752"/>
              <a:ext cx="8424937" cy="1260744"/>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50000"/>
                </a:lnSpc>
                <a:spcBef>
                  <a:spcPts val="1200"/>
                </a:spcBef>
                <a:spcAft>
                  <a:spcPts val="0"/>
                </a:spcAft>
                <a:buClrTx/>
                <a:buSzTx/>
                <a:buFontTx/>
                <a:buNone/>
                <a:tabLst/>
                <a:defRPr/>
              </a:pPr>
              <a:r>
                <a:rPr lang="el-GR" sz="1500" b="1" dirty="0">
                  <a:solidFill>
                    <a:prstClr val="black"/>
                  </a:solidFill>
                  <a:latin typeface="Calibri"/>
                  <a:cs typeface="Arial" pitchFamily="34" charset="0"/>
                </a:rPr>
                <a:t>Οι νομοθετικές αλλαγές ταξινομούνται στις εξής τρεις κατηγορίες:</a:t>
              </a:r>
            </a:p>
            <a:p>
              <a:pPr marL="463550" marR="0" lvl="0" indent="-285750" algn="just" defTabSz="914400" rtl="0" eaLnBrk="1" fontAlgn="auto" latinLnBrk="0" hangingPunct="1">
                <a:lnSpc>
                  <a:spcPct val="150000"/>
                </a:lnSpc>
                <a:spcBef>
                  <a:spcPts val="600"/>
                </a:spcBef>
                <a:spcAft>
                  <a:spcPts val="0"/>
                </a:spcAft>
                <a:buClrTx/>
                <a:buSzTx/>
                <a:buFont typeface="Wingdings" panose="05000000000000000000" pitchFamily="2" charset="2"/>
                <a:buChar char="ü"/>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Τροποποίηση της υφιστάμενης νομοθεσίας για την αγορά ενέργειας.</a:t>
              </a:r>
            </a:p>
            <a:p>
              <a:pPr marL="463550" marR="0" lvl="0" indent="-285750" algn="just" defTabSz="914400" rtl="0" eaLnBrk="1" fontAlgn="auto" latinLnBrk="0" hangingPunct="1">
                <a:lnSpc>
                  <a:spcPct val="150000"/>
                </a:lnSpc>
                <a:spcBef>
                  <a:spcPts val="600"/>
                </a:spcBef>
                <a:spcAft>
                  <a:spcPts val="0"/>
                </a:spcAft>
                <a:buClrTx/>
                <a:buSzTx/>
                <a:buFont typeface="Wingdings" panose="05000000000000000000" pitchFamily="2" charset="2"/>
                <a:buChar char="ü"/>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Τροποποίησης της υφιστάμενης νομοθεσίας για την κλιματική αλλαγή.</a:t>
              </a:r>
            </a:p>
            <a:p>
              <a:pPr marL="463550" marR="0" lvl="0" indent="-285750" algn="just" defTabSz="914400" rtl="0" eaLnBrk="1" fontAlgn="auto" latinLnBrk="0" hangingPunct="1">
                <a:lnSpc>
                  <a:spcPct val="150000"/>
                </a:lnSpc>
                <a:spcBef>
                  <a:spcPts val="600"/>
                </a:spcBef>
                <a:spcAft>
                  <a:spcPts val="0"/>
                </a:spcAft>
                <a:buClrTx/>
                <a:buSzTx/>
                <a:buFont typeface="Wingdings" panose="05000000000000000000" pitchFamily="2" charset="2"/>
                <a:buChar char="ü"/>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Προτάσεις για νέα μέτρα</a:t>
              </a:r>
            </a:p>
          </p:txBody>
        </p:sp>
        <p:sp>
          <p:nvSpPr>
            <p:cNvPr id="13" name="Right Arrow 12"/>
            <p:cNvSpPr/>
            <p:nvPr/>
          </p:nvSpPr>
          <p:spPr>
            <a:xfrm rot="5400000">
              <a:off x="4177277" y="2609277"/>
              <a:ext cx="642944" cy="1139383"/>
            </a:xfrm>
            <a:prstGeom prst="rightArrow">
              <a:avLst>
                <a:gd name="adj1" fmla="val 50000"/>
                <a:gd name="adj2" fmla="val 50000"/>
              </a:avLst>
            </a:prstGeom>
            <a:solidFill>
              <a:schemeClr val="accent3">
                <a:lumMod val="60000"/>
                <a:lumOff val="40000"/>
              </a:schemeClr>
            </a:solidFill>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600"/>
                </a:spcBef>
                <a:spcAft>
                  <a:spcPts val="0"/>
                </a:spcAft>
                <a:buClrTx/>
                <a:buSzTx/>
                <a:buFontTx/>
                <a:buNone/>
                <a:tabLst/>
                <a:defRPr/>
              </a:pPr>
              <a:endParaRPr kumimoji="0" lang="en-GB" sz="1200" b="0" i="1" u="none" strike="noStrike" kern="1200" cap="none" spc="0" normalizeH="0" baseline="0" noProof="0">
                <a:ln>
                  <a:noFill/>
                </a:ln>
                <a:solidFill>
                  <a:prstClr val="black"/>
                </a:solidFill>
                <a:effectLst/>
                <a:uLnTx/>
                <a:uFillTx/>
                <a:latin typeface="Calibri"/>
                <a:ea typeface="+mn-ea"/>
                <a:cs typeface="Arial" pitchFamily="34" charset="0"/>
              </a:endParaRPr>
            </a:p>
          </p:txBody>
        </p:sp>
      </p:grpSp>
    </p:spTree>
    <p:extLst>
      <p:ext uri="{BB962C8B-B14F-4D97-AF65-F5344CB8AC3E}">
        <p14:creationId xmlns:p14="http://schemas.microsoft.com/office/powerpoint/2010/main" val="3342006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242856" y="190477"/>
            <a:ext cx="6777416" cy="51911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600" b="0" i="0" u="none" strike="noStrike" kern="1200" cap="none" spc="0" normalizeH="0" baseline="0" noProof="0" dirty="0">
                <a:ln>
                  <a:noFill/>
                </a:ln>
                <a:solidFill>
                  <a:prstClr val="black"/>
                </a:solidFill>
                <a:effectLst/>
                <a:uLnTx/>
                <a:uFillTx/>
                <a:latin typeface="Calibri"/>
                <a:ea typeface="+mn-ea"/>
                <a:cs typeface="+mn-cs"/>
              </a:rPr>
              <a:t>Οι </a:t>
            </a:r>
            <a:r>
              <a:rPr lang="el-GR" sz="2600" dirty="0">
                <a:solidFill>
                  <a:prstClr val="black"/>
                </a:solidFill>
                <a:latin typeface="Calibri"/>
              </a:rPr>
              <a:t>Ρυθμίσεις </a:t>
            </a:r>
            <a:r>
              <a:rPr kumimoji="0" lang="el-GR" sz="2600" b="0" i="0" u="none" strike="noStrike" kern="1200" cap="none" spc="0" normalizeH="0" baseline="0" noProof="0" dirty="0">
                <a:ln>
                  <a:noFill/>
                </a:ln>
                <a:solidFill>
                  <a:prstClr val="black"/>
                </a:solidFill>
                <a:effectLst/>
                <a:uLnTx/>
                <a:uFillTx/>
                <a:latin typeface="Calibri"/>
                <a:ea typeface="+mn-ea"/>
                <a:cs typeface="+mn-cs"/>
              </a:rPr>
              <a:t>του Χειμερινού Πακέτου</a:t>
            </a:r>
          </a:p>
        </p:txBody>
      </p:sp>
      <p:sp>
        <p:nvSpPr>
          <p:cNvPr id="12" name="11 - Ορθογώνιο"/>
          <p:cNvSpPr/>
          <p:nvPr/>
        </p:nvSpPr>
        <p:spPr>
          <a:xfrm>
            <a:off x="323850" y="1285860"/>
            <a:ext cx="2808312" cy="719857"/>
          </a:xfrm>
          <a:prstGeom prst="rect">
            <a:avLst/>
          </a:prstGeom>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500" b="1" i="0" u="none" strike="noStrike" kern="1200" cap="none" spc="0" normalizeH="0" baseline="0" noProof="0" dirty="0">
                <a:ln>
                  <a:noFill/>
                </a:ln>
                <a:solidFill>
                  <a:prstClr val="white"/>
                </a:solidFill>
                <a:effectLst/>
                <a:uLnTx/>
                <a:uFillTx/>
                <a:latin typeface="Calibri"/>
                <a:ea typeface="+mn-ea"/>
                <a:cs typeface="+mn-cs"/>
              </a:rPr>
              <a:t>Τροποποίηση της υφιστάμενης νομοθεσίας της αγοράς ηλεκτρικής ενέργειας</a:t>
            </a:r>
          </a:p>
        </p:txBody>
      </p:sp>
      <p:sp>
        <p:nvSpPr>
          <p:cNvPr id="13" name="12 - Ορθογώνιο"/>
          <p:cNvSpPr/>
          <p:nvPr/>
        </p:nvSpPr>
        <p:spPr>
          <a:xfrm>
            <a:off x="3204009" y="1285860"/>
            <a:ext cx="2808312" cy="719857"/>
          </a:xfrm>
          <a:prstGeom prst="rect">
            <a:avLst/>
          </a:prstGeom>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500" b="1" i="0" u="none" strike="noStrike" kern="1200" cap="none" spc="0" normalizeH="0" baseline="0" noProof="0" dirty="0">
                <a:ln>
                  <a:noFill/>
                </a:ln>
                <a:solidFill>
                  <a:prstClr val="white"/>
                </a:solidFill>
                <a:effectLst/>
                <a:uLnTx/>
                <a:uFillTx/>
                <a:latin typeface="Calibri"/>
                <a:ea typeface="+mn-ea"/>
                <a:cs typeface="+mn-cs"/>
              </a:rPr>
              <a:t>Τροποποίηση της υφιστάμενης νομοθεσίας για την κλιματική αλλαγή</a:t>
            </a:r>
          </a:p>
        </p:txBody>
      </p:sp>
      <p:sp>
        <p:nvSpPr>
          <p:cNvPr id="14" name="13 - Ορθογώνιο"/>
          <p:cNvSpPr/>
          <p:nvPr/>
        </p:nvSpPr>
        <p:spPr>
          <a:xfrm>
            <a:off x="6084168" y="1285860"/>
            <a:ext cx="2808312" cy="719857"/>
          </a:xfrm>
          <a:prstGeom prst="rect">
            <a:avLst/>
          </a:prstGeom>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500" b="1" i="0" u="none" strike="noStrike" kern="1200" cap="none" spc="0" normalizeH="0" baseline="0" noProof="0" dirty="0">
                <a:ln>
                  <a:noFill/>
                </a:ln>
                <a:solidFill>
                  <a:prstClr val="white"/>
                </a:solidFill>
                <a:effectLst/>
                <a:uLnTx/>
                <a:uFillTx/>
                <a:latin typeface="Calibri"/>
                <a:ea typeface="+mn-ea"/>
                <a:cs typeface="+mn-cs"/>
              </a:rPr>
              <a:t>Προτάσεις για νέα μέτρα</a:t>
            </a:r>
          </a:p>
        </p:txBody>
      </p:sp>
      <p:sp>
        <p:nvSpPr>
          <p:cNvPr id="16" name="15 - Ορθογώνιο"/>
          <p:cNvSpPr/>
          <p:nvPr/>
        </p:nvSpPr>
        <p:spPr>
          <a:xfrm>
            <a:off x="323850" y="2005828"/>
            <a:ext cx="2808312" cy="4464918"/>
          </a:xfrm>
          <a:prstGeom prst="rect">
            <a:avLst/>
          </a:prstGeom>
          <a:solidFill>
            <a:srgbClr val="D0D8E8"/>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17475" marR="0" lvl="0" indent="-117475" algn="l" defTabSz="914400" rtl="0" eaLnBrk="1" fontAlgn="auto" latinLnBrk="0" hangingPunct="1">
              <a:lnSpc>
                <a:spcPct val="100000"/>
              </a:lnSpc>
              <a:spcBef>
                <a:spcPts val="600"/>
              </a:spcBef>
              <a:spcAft>
                <a:spcPts val="0"/>
              </a:spcAft>
              <a:buClrTx/>
              <a:buSzTx/>
              <a:buFont typeface="Wingdings" pitchFamily="2" charset="2"/>
              <a:buChar char="Ø"/>
              <a:tabLst/>
              <a:defRPr/>
            </a:pPr>
            <a:r>
              <a:rPr kumimoji="0" lang="el-GR" sz="1500" b="0" i="0" u="none" strike="noStrike" kern="1200" cap="none" spc="0" normalizeH="0" baseline="0" noProof="0" dirty="0">
                <a:ln>
                  <a:noFill/>
                </a:ln>
                <a:solidFill>
                  <a:prstClr val="black"/>
                </a:solidFill>
                <a:effectLst/>
                <a:uLnTx/>
                <a:uFillTx/>
                <a:latin typeface="Calibri"/>
                <a:ea typeface="+mn-ea"/>
                <a:cs typeface="+mn-cs"/>
              </a:rPr>
              <a:t>Αποσκοπεί σε ένα νέο σχεδιασμό της αγοράς ηλεκτρικής ενέργειας (</a:t>
            </a:r>
            <a:r>
              <a:rPr kumimoji="0" lang="el-GR" sz="1500" b="0" i="0" u="none" strike="noStrike" kern="1200" cap="none" spc="0" normalizeH="0" baseline="0" noProof="0" dirty="0" err="1">
                <a:ln>
                  <a:noFill/>
                </a:ln>
                <a:solidFill>
                  <a:prstClr val="black"/>
                </a:solidFill>
                <a:effectLst/>
                <a:uLnTx/>
                <a:uFillTx/>
                <a:latin typeface="Calibri"/>
                <a:ea typeface="+mn-ea"/>
                <a:cs typeface="+mn-cs"/>
              </a:rPr>
              <a:t>Market</a:t>
            </a:r>
            <a:r>
              <a:rPr kumimoji="0" lang="el-GR" sz="1500" b="0" i="0" u="none" strike="noStrike" kern="1200" cap="none" spc="0" normalizeH="0" baseline="0" noProof="0" dirty="0">
                <a:ln>
                  <a:noFill/>
                </a:ln>
                <a:solidFill>
                  <a:prstClr val="black"/>
                </a:solidFill>
                <a:effectLst/>
                <a:uLnTx/>
                <a:uFillTx/>
                <a:latin typeface="Calibri"/>
                <a:ea typeface="+mn-ea"/>
                <a:cs typeface="+mn-cs"/>
              </a:rPr>
              <a:t> </a:t>
            </a:r>
            <a:r>
              <a:rPr kumimoji="0" lang="el-GR" sz="1500" b="0" i="0" u="none" strike="noStrike" kern="1200" cap="none" spc="0" normalizeH="0" baseline="0" noProof="0" dirty="0" err="1">
                <a:ln>
                  <a:noFill/>
                </a:ln>
                <a:solidFill>
                  <a:prstClr val="black"/>
                </a:solidFill>
                <a:effectLst/>
                <a:uLnTx/>
                <a:uFillTx/>
                <a:latin typeface="Calibri"/>
                <a:ea typeface="+mn-ea"/>
                <a:cs typeface="+mn-cs"/>
              </a:rPr>
              <a:t>Design</a:t>
            </a:r>
            <a:r>
              <a:rPr kumimoji="0" lang="el-GR" sz="1500" b="0" i="0" u="none" strike="noStrike" kern="1200" cap="none" spc="0" normalizeH="0" baseline="0" noProof="0" dirty="0">
                <a:ln>
                  <a:noFill/>
                </a:ln>
                <a:solidFill>
                  <a:prstClr val="black"/>
                </a:solidFill>
                <a:effectLst/>
                <a:uLnTx/>
                <a:uFillTx/>
                <a:latin typeface="Calibri"/>
                <a:ea typeface="+mn-ea"/>
                <a:cs typeface="+mn-cs"/>
              </a:rPr>
              <a:t> </a:t>
            </a:r>
            <a:r>
              <a:rPr kumimoji="0" lang="el-GR" sz="1500" b="0" i="0" u="none" strike="noStrike" kern="1200" cap="none" spc="0" normalizeH="0" baseline="0" noProof="0" dirty="0" err="1">
                <a:ln>
                  <a:noFill/>
                </a:ln>
                <a:solidFill>
                  <a:prstClr val="black"/>
                </a:solidFill>
                <a:effectLst/>
                <a:uLnTx/>
                <a:uFillTx/>
                <a:latin typeface="Calibri"/>
                <a:ea typeface="+mn-ea"/>
                <a:cs typeface="+mn-cs"/>
              </a:rPr>
              <a:t>Initiative</a:t>
            </a:r>
            <a:r>
              <a:rPr kumimoji="0" lang="el-GR" sz="1500" b="0" i="0" u="none" strike="noStrike" kern="1200" cap="none" spc="0" normalizeH="0" baseline="0" noProof="0" dirty="0">
                <a:ln>
                  <a:noFill/>
                </a:ln>
                <a:solidFill>
                  <a:prstClr val="black"/>
                </a:solidFill>
                <a:effectLst/>
                <a:uLnTx/>
                <a:uFillTx/>
                <a:latin typeface="Calibri"/>
                <a:ea typeface="+mn-ea"/>
                <a:cs typeface="+mn-cs"/>
              </a:rPr>
              <a:t>)</a:t>
            </a:r>
          </a:p>
          <a:p>
            <a:pPr marL="117475" marR="0" lvl="0" indent="-117475" algn="l" defTabSz="914400" rtl="0" eaLnBrk="1" fontAlgn="auto" latinLnBrk="0" hangingPunct="1">
              <a:lnSpc>
                <a:spcPct val="100000"/>
              </a:lnSpc>
              <a:spcBef>
                <a:spcPts val="600"/>
              </a:spcBef>
              <a:spcAft>
                <a:spcPts val="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mn-cs"/>
              </a:rPr>
              <a:t>Οδηγία (ΕΕ) 2019/944 σχετικά με τους κοινούς κανόνες για την εσωτερική αγορά ηλεκτρικής ενέργειας</a:t>
            </a:r>
          </a:p>
          <a:p>
            <a:pPr marL="117475" marR="0" lvl="0" indent="-117475" algn="l" defTabSz="914400" rtl="0" eaLnBrk="1" fontAlgn="auto" latinLnBrk="0" hangingPunct="1">
              <a:lnSpc>
                <a:spcPct val="100000"/>
              </a:lnSpc>
              <a:spcBef>
                <a:spcPts val="600"/>
              </a:spcBef>
              <a:spcAft>
                <a:spcPts val="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mn-cs"/>
              </a:rPr>
              <a:t>Κανονισμός (ΕΕ) 2019/943 σχετικά με την εσωτερική αγορά ηλεκτρικής ενέργειας</a:t>
            </a:r>
          </a:p>
          <a:p>
            <a:pPr marL="117475" marR="0" lvl="0" indent="-117475" algn="l" defTabSz="914400" rtl="0" eaLnBrk="1" fontAlgn="auto" latinLnBrk="0" hangingPunct="1">
              <a:lnSpc>
                <a:spcPct val="100000"/>
              </a:lnSpc>
              <a:spcBef>
                <a:spcPts val="600"/>
              </a:spcBef>
              <a:spcAft>
                <a:spcPts val="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mn-cs"/>
              </a:rPr>
              <a:t>Κανονισμός (ΕΕ) 2019/942 για την ίδρυση Οργανισμού της Ευρωπαϊκής Ένωσης για τη Συνεργασία των Ρυθμιστικών Αρχών Ενέργειας (Κανονισμός ACER).</a:t>
            </a:r>
          </a:p>
        </p:txBody>
      </p:sp>
      <p:sp>
        <p:nvSpPr>
          <p:cNvPr id="18" name="17 - Ορθογώνιο"/>
          <p:cNvSpPr/>
          <p:nvPr/>
        </p:nvSpPr>
        <p:spPr>
          <a:xfrm>
            <a:off x="3204356" y="2005828"/>
            <a:ext cx="2808312" cy="4464918"/>
          </a:xfrm>
          <a:prstGeom prst="rect">
            <a:avLst/>
          </a:prstGeom>
          <a:solidFill>
            <a:srgbClr val="D0D8E8"/>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17475" marR="0" lvl="0" indent="-117475" algn="l" defTabSz="914400" rtl="0" eaLnBrk="1" fontAlgn="base" latinLnBrk="0" hangingPunct="1">
              <a:lnSpc>
                <a:spcPct val="100000"/>
              </a:lnSpc>
              <a:spcBef>
                <a:spcPts val="600"/>
              </a:spcBef>
              <a:spcAft>
                <a:spcPct val="0"/>
              </a:spcAft>
              <a:buClrTx/>
              <a:buSzTx/>
              <a:buFont typeface="Wingdings" pitchFamily="2" charset="2"/>
              <a:buChar char="Ø"/>
              <a:tabLst/>
              <a:defRPr/>
            </a:pPr>
            <a:r>
              <a:rPr kumimoji="0" lang="el-GR" sz="1500" b="0" i="0" u="none" strike="noStrike" kern="1200" cap="none" spc="0" normalizeH="0" baseline="0" noProof="0" dirty="0">
                <a:ln>
                  <a:noFill/>
                </a:ln>
                <a:solidFill>
                  <a:prstClr val="black"/>
                </a:solidFill>
                <a:effectLst/>
                <a:uLnTx/>
                <a:uFillTx/>
                <a:latin typeface="Calibri"/>
                <a:ea typeface="+mn-ea"/>
                <a:cs typeface="+mn-cs"/>
              </a:rPr>
              <a:t>Αποσκοπεί στη βελτίωση των στόχων για την κλιματική αλλαγή σε αυτόν τον νέο σχεδιασμό της αγοράς</a:t>
            </a:r>
          </a:p>
          <a:p>
            <a:pPr marL="117475" marR="0" lvl="0" indent="-117475" algn="l" defTabSz="914400" rtl="0" eaLnBrk="1" fontAlgn="base" latinLnBrk="0" hangingPunct="1">
              <a:lnSpc>
                <a:spcPct val="100000"/>
              </a:lnSpc>
              <a:spcBef>
                <a:spcPts val="600"/>
              </a:spcBef>
              <a:spcAft>
                <a:spcPct val="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mn-cs"/>
              </a:rPr>
              <a:t>Οδηγία (ΕΕ) 2018/2001</a:t>
            </a:r>
            <a:r>
              <a:rPr kumimoji="0" lang="en-GB" sz="1500" b="0" i="0" u="none" strike="noStrike" kern="1200" cap="none" spc="0" normalizeH="0" baseline="0" noProof="0" dirty="0">
                <a:ln>
                  <a:noFill/>
                </a:ln>
                <a:solidFill>
                  <a:prstClr val="black"/>
                </a:solidFill>
                <a:effectLst/>
                <a:uLnTx/>
                <a:uFillTx/>
                <a:latin typeface="Calibri"/>
                <a:ea typeface="+mn-ea"/>
                <a:cs typeface="+mn-cs"/>
              </a:rPr>
              <a:t> </a:t>
            </a:r>
            <a:r>
              <a:rPr kumimoji="0" lang="el-GR" sz="1500" b="0" i="0" u="none" strike="noStrike" kern="1200" cap="none" spc="0" normalizeH="0" baseline="0" noProof="0" dirty="0">
                <a:ln>
                  <a:noFill/>
                </a:ln>
                <a:solidFill>
                  <a:prstClr val="black"/>
                </a:solidFill>
                <a:effectLst/>
                <a:uLnTx/>
                <a:uFillTx/>
                <a:latin typeface="Calibri"/>
                <a:ea typeface="+mn-ea"/>
                <a:cs typeface="+mn-cs"/>
              </a:rPr>
              <a:t>για την προώθηση της χρήσης ενέργειας από ανανεώσιμες πηγές </a:t>
            </a:r>
          </a:p>
          <a:p>
            <a:pPr marL="117475" marR="0" lvl="0" indent="-117475" algn="l" defTabSz="914400" rtl="0" eaLnBrk="1" fontAlgn="base" latinLnBrk="0" hangingPunct="1">
              <a:lnSpc>
                <a:spcPct val="100000"/>
              </a:lnSpc>
              <a:spcBef>
                <a:spcPts val="600"/>
              </a:spcBef>
              <a:spcAft>
                <a:spcPct val="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mn-cs"/>
              </a:rPr>
              <a:t>Οδηγία (</a:t>
            </a:r>
            <a:r>
              <a:rPr kumimoji="0" lang="en-GB" sz="1500" b="0" i="0" u="none" strike="noStrike" kern="1200" cap="none" spc="0" normalizeH="0" baseline="0" noProof="0" dirty="0">
                <a:ln>
                  <a:noFill/>
                </a:ln>
                <a:solidFill>
                  <a:prstClr val="black"/>
                </a:solidFill>
                <a:effectLst/>
                <a:uLnTx/>
                <a:uFillTx/>
                <a:latin typeface="Calibri"/>
                <a:ea typeface="+mn-ea"/>
                <a:cs typeface="+mn-cs"/>
              </a:rPr>
              <a:t>EE)</a:t>
            </a:r>
            <a:r>
              <a:rPr kumimoji="0" lang="el-GR" sz="1500" b="0" i="0" u="none" strike="noStrike" kern="1200" cap="none" spc="0" normalizeH="0" baseline="0" noProof="0" dirty="0">
                <a:ln>
                  <a:noFill/>
                </a:ln>
                <a:solidFill>
                  <a:prstClr val="black"/>
                </a:solidFill>
                <a:effectLst/>
                <a:uLnTx/>
                <a:uFillTx/>
                <a:latin typeface="Calibri"/>
                <a:ea typeface="+mn-ea"/>
                <a:cs typeface="+mn-cs"/>
              </a:rPr>
              <a:t> </a:t>
            </a:r>
            <a:r>
              <a:rPr kumimoji="0" lang="en-GB" sz="1500" b="0" i="0" u="none" strike="noStrike" kern="1200" cap="none" spc="0" normalizeH="0" baseline="0" noProof="0" dirty="0">
                <a:ln>
                  <a:noFill/>
                </a:ln>
                <a:solidFill>
                  <a:prstClr val="black"/>
                </a:solidFill>
                <a:effectLst/>
                <a:uLnTx/>
                <a:uFillTx/>
                <a:latin typeface="Calibri"/>
                <a:ea typeface="+mn-ea"/>
                <a:cs typeface="+mn-cs"/>
              </a:rPr>
              <a:t>2018/2002</a:t>
            </a:r>
            <a:r>
              <a:rPr kumimoji="0" lang="el-GR" sz="1500" b="0" i="0" u="none" strike="noStrike" kern="1200" cap="none" spc="0" normalizeH="0" baseline="0" noProof="0" dirty="0">
                <a:ln>
                  <a:noFill/>
                </a:ln>
                <a:solidFill>
                  <a:prstClr val="black"/>
                </a:solidFill>
                <a:effectLst/>
                <a:uLnTx/>
                <a:uFillTx/>
                <a:latin typeface="Calibri"/>
                <a:ea typeface="+mn-ea"/>
                <a:cs typeface="+mn-cs"/>
              </a:rPr>
              <a:t> σχετικά με την τροποποίηση της οδηγίας 2012/27/ΕΕ για την ενεργειακή απόδοση </a:t>
            </a:r>
          </a:p>
          <a:p>
            <a:pPr marL="117475" marR="0" lvl="0" indent="-117475" algn="l" defTabSz="914400" rtl="0" eaLnBrk="1" fontAlgn="base" latinLnBrk="0" hangingPunct="1">
              <a:lnSpc>
                <a:spcPct val="100000"/>
              </a:lnSpc>
              <a:spcBef>
                <a:spcPts val="600"/>
              </a:spcBef>
              <a:spcAft>
                <a:spcPct val="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mn-cs"/>
              </a:rPr>
              <a:t>Οδηγία (ΕΕ) 2018/84 για την τροποποίηση της οδηγίας 2010/31/ΕΕ για την ενεργειακή απόδοση των κτιρίων και της οδηγίας 2012/27/ΕΕ για την ενεργειακή απόδοση</a:t>
            </a:r>
          </a:p>
          <a:p>
            <a:pPr marL="117475" marR="0" lvl="0" indent="-117475" algn="l" defTabSz="914400" rtl="0" eaLnBrk="1" fontAlgn="base" latinLnBrk="0" hangingPunct="1">
              <a:lnSpc>
                <a:spcPct val="100000"/>
              </a:lnSpc>
              <a:spcBef>
                <a:spcPts val="600"/>
              </a:spcBef>
              <a:spcAft>
                <a:spcPct val="0"/>
              </a:spcAft>
              <a:buClrTx/>
              <a:buSzTx/>
              <a:buFont typeface="Arial" pitchFamily="34" charset="0"/>
              <a:buChar char="•"/>
              <a:tabLst/>
              <a:defRPr/>
            </a:pPr>
            <a:endParaRPr kumimoji="0" lang="el-GR" sz="15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18 - Ορθογώνιο"/>
          <p:cNvSpPr/>
          <p:nvPr/>
        </p:nvSpPr>
        <p:spPr>
          <a:xfrm>
            <a:off x="6084863" y="2005828"/>
            <a:ext cx="2808312" cy="4464918"/>
          </a:xfrm>
          <a:prstGeom prst="rect">
            <a:avLst/>
          </a:prstGeom>
          <a:solidFill>
            <a:srgbClr val="D0D8E8"/>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17475" marR="0" lvl="0" indent="-117475" algn="l" defTabSz="914400" rtl="0" eaLnBrk="1" fontAlgn="base" latinLnBrk="0" hangingPunct="1">
              <a:lnSpc>
                <a:spcPct val="100000"/>
              </a:lnSpc>
              <a:spcBef>
                <a:spcPts val="600"/>
              </a:spcBef>
              <a:spcAft>
                <a:spcPct val="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mn-cs"/>
              </a:rPr>
              <a:t>Κανονισμός (</a:t>
            </a:r>
            <a:r>
              <a:rPr kumimoji="0" lang="en-GB" sz="1500" b="0" i="0" u="none" strike="noStrike" kern="1200" cap="none" spc="0" normalizeH="0" baseline="0" noProof="0" dirty="0">
                <a:ln>
                  <a:noFill/>
                </a:ln>
                <a:solidFill>
                  <a:prstClr val="black"/>
                </a:solidFill>
                <a:effectLst/>
                <a:uLnTx/>
                <a:uFillTx/>
                <a:latin typeface="Calibri"/>
                <a:ea typeface="+mn-ea"/>
                <a:cs typeface="+mn-cs"/>
              </a:rPr>
              <a:t>EE) 2019/941</a:t>
            </a:r>
            <a:r>
              <a:rPr kumimoji="0" lang="el-GR" sz="1500" b="0" i="0" u="none" strike="noStrike" kern="1200" cap="none" spc="0" normalizeH="0" baseline="0" noProof="0" dirty="0">
                <a:ln>
                  <a:noFill/>
                </a:ln>
                <a:solidFill>
                  <a:prstClr val="black"/>
                </a:solidFill>
                <a:effectLst/>
                <a:uLnTx/>
                <a:uFillTx/>
                <a:latin typeface="Calibri"/>
                <a:ea typeface="+mn-ea"/>
                <a:cs typeface="+mn-cs"/>
              </a:rPr>
              <a:t> σχετικά με την ετοιμότητα αντιμετώπισης κινδύνων στον τομέα της ηλεκτρικής ενέργειας και με την κατάργηση της οδηγίας 2005/89/ΕΚ</a:t>
            </a:r>
          </a:p>
          <a:p>
            <a:pPr marL="117475" marR="0" lvl="0" indent="-117475" algn="l" defTabSz="914400" rtl="0" eaLnBrk="1" fontAlgn="base" latinLnBrk="0" hangingPunct="1">
              <a:lnSpc>
                <a:spcPct val="100000"/>
              </a:lnSpc>
              <a:spcBef>
                <a:spcPts val="600"/>
              </a:spcBef>
              <a:spcAft>
                <a:spcPct val="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mn-cs"/>
              </a:rPr>
              <a:t>Κανονισμός (ΕΕ) 2018/1999 για τη διακυβέρνηση της Ενεργειακής Ένωσης και της Δράσης για το Κλίμα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242856" y="190477"/>
            <a:ext cx="7209464" cy="519116"/>
          </a:xfrm>
          <a:prstGeom prst="rect">
            <a:avLst/>
          </a:prstGeom>
        </p:spPr>
        <p:txBody>
          <a:bodyPr vert="horz" lIns="91440" tIns="45720" rIns="91440" bIns="45720" rtlCol="0" anchor="ctr">
            <a:noAutofit/>
          </a:bodyPr>
          <a:lstStyle/>
          <a:p>
            <a:pPr lvl="0">
              <a:spcBef>
                <a:spcPct val="0"/>
              </a:spcBef>
              <a:defRPr/>
            </a:pPr>
            <a:r>
              <a:rPr lang="el-GR" sz="2600" dirty="0">
                <a:solidFill>
                  <a:prstClr val="black"/>
                </a:solidFill>
              </a:rPr>
              <a:t>Νομοθετική Πρόταση για την </a:t>
            </a:r>
            <a:r>
              <a:rPr lang="el-GR" sz="2600" dirty="0" err="1">
                <a:solidFill>
                  <a:prstClr val="black"/>
                </a:solidFill>
              </a:rPr>
              <a:t>Απανθρακοποίηση</a:t>
            </a:r>
            <a:r>
              <a:rPr lang="el-GR" sz="2600" dirty="0">
                <a:solidFill>
                  <a:prstClr val="black"/>
                </a:solidFill>
              </a:rPr>
              <a:t> στην Αγορά Φυσικού Αερίου (1/2)</a:t>
            </a:r>
          </a:p>
        </p:txBody>
      </p:sp>
      <p:sp>
        <p:nvSpPr>
          <p:cNvPr id="3" name="Rectangle 2"/>
          <p:cNvSpPr/>
          <p:nvPr/>
        </p:nvSpPr>
        <p:spPr>
          <a:xfrm>
            <a:off x="467543" y="1176046"/>
            <a:ext cx="8136905" cy="1908816"/>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00000"/>
              </a:lnSpc>
              <a:spcBef>
                <a:spcPts val="1200"/>
              </a:spcBef>
              <a:spcAft>
                <a:spcPts val="0"/>
              </a:spcAft>
              <a:buClrTx/>
              <a:buSzTx/>
              <a:buFontTx/>
              <a:buNone/>
              <a:tabLst/>
              <a:defRPr/>
            </a:pPr>
            <a:endParaRPr kumimoji="0" lang="el-GR" sz="13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5" name="Rectangle 4"/>
          <p:cNvSpPr/>
          <p:nvPr/>
        </p:nvSpPr>
        <p:spPr>
          <a:xfrm>
            <a:off x="363166" y="1214422"/>
            <a:ext cx="8385299" cy="1286407"/>
          </a:xfrm>
          <a:prstGeom prst="rect">
            <a:avLst/>
          </a:prstGeom>
        </p:spPr>
        <p:txBody>
          <a:bodyPr vert="horz" lIns="91440" tIns="45720" rIns="91440" bIns="45720" rtlCol="0" anchor="t">
            <a:noAutofit/>
          </a:bodyPr>
          <a:lstStyle/>
          <a:p>
            <a:pPr marL="233363" indent="-233363" algn="just">
              <a:spcAft>
                <a:spcPts val="600"/>
              </a:spcAft>
              <a:buFont typeface="Arial" pitchFamily="34" charset="0"/>
              <a:buChar char="•"/>
              <a:defRPr/>
            </a:pPr>
            <a:r>
              <a:rPr lang="el-GR" sz="1500" dirty="0">
                <a:solidFill>
                  <a:prstClr val="black"/>
                </a:solidFill>
                <a:latin typeface="Calibri"/>
                <a:cs typeface="Arial" pitchFamily="34" charset="0"/>
              </a:rPr>
              <a:t>Στις 15 Δεκεμβρίου</a:t>
            </a:r>
            <a:r>
              <a:rPr lang="en-GB" sz="1500" dirty="0">
                <a:solidFill>
                  <a:prstClr val="black"/>
                </a:solidFill>
                <a:latin typeface="Calibri"/>
                <a:cs typeface="Arial" pitchFamily="34" charset="0"/>
              </a:rPr>
              <a:t> </a:t>
            </a:r>
            <a:r>
              <a:rPr lang="el-GR" sz="1500" dirty="0">
                <a:solidFill>
                  <a:prstClr val="black"/>
                </a:solidFill>
                <a:latin typeface="Calibri"/>
                <a:cs typeface="Arial" pitchFamily="34" charset="0"/>
              </a:rPr>
              <a:t>2021, η Επιτροπή ενέκρινε μια σειρά νομοθετικών προτάσεων για την απαλλαγή από τις ανθρακούχες εκπομπές στην αγορά φυσικού αερίου της ΕΕ, διευκολύνοντας τη χρήση ανανεώσιμων αερίων και αερίων χαμηλών ανθρακούχων εκπομπών, συμπεριλαμβανομένου του υδρογόνου. </a:t>
            </a:r>
          </a:p>
        </p:txBody>
      </p:sp>
      <p:sp>
        <p:nvSpPr>
          <p:cNvPr id="8" name="Rectangle 7"/>
          <p:cNvSpPr/>
          <p:nvPr/>
        </p:nvSpPr>
        <p:spPr>
          <a:xfrm>
            <a:off x="323850" y="2209800"/>
            <a:ext cx="8543385" cy="4019550"/>
          </a:xfrm>
          <a:prstGeom prst="rect">
            <a:avLst/>
          </a:prstGeom>
        </p:spPr>
        <p:txBody>
          <a:bodyPr vert="horz" lIns="91440" tIns="45720" rIns="91440" bIns="45720" rtlCol="0" anchor="t">
            <a:noAutofit/>
          </a:bodyPr>
          <a:lstStyle/>
          <a:p>
            <a:pPr marL="515938" marR="0" lvl="0" indent="-233363" algn="just" fontAlgn="auto">
              <a:spcAft>
                <a:spcPts val="1200"/>
              </a:spcAft>
              <a:buClrTx/>
              <a:buSzTx/>
              <a:buFont typeface="Courier New" pitchFamily="49" charset="0"/>
              <a:buChar char="o"/>
              <a:tabLst/>
              <a:defRPr/>
            </a:pPr>
            <a:r>
              <a:rPr lang="el-GR" sz="1500" i="1" u="sng" dirty="0">
                <a:solidFill>
                  <a:prstClr val="black"/>
                </a:solidFill>
                <a:latin typeface="Calibri"/>
                <a:cs typeface="Arial" pitchFamily="34" charset="0"/>
              </a:rPr>
              <a:t>Ανανεώσιμα αέρια</a:t>
            </a:r>
            <a:r>
              <a:rPr lang="el-GR" sz="1500" dirty="0">
                <a:solidFill>
                  <a:prstClr val="black"/>
                </a:solidFill>
                <a:latin typeface="Calibri"/>
                <a:cs typeface="Arial" pitchFamily="34" charset="0"/>
              </a:rPr>
              <a:t>: αυτά που παράγονται από βιομάζα, συμπεριλαμβανομένου του </a:t>
            </a:r>
            <a:r>
              <a:rPr lang="el-GR" sz="1500" dirty="0" err="1">
                <a:solidFill>
                  <a:prstClr val="black"/>
                </a:solidFill>
                <a:latin typeface="Calibri"/>
                <a:cs typeface="Arial" pitchFamily="34" charset="0"/>
              </a:rPr>
              <a:t>βιομεθανίου</a:t>
            </a:r>
            <a:r>
              <a:rPr lang="el-GR" sz="1500" dirty="0">
                <a:solidFill>
                  <a:prstClr val="black"/>
                </a:solidFill>
                <a:latin typeface="Calibri"/>
                <a:cs typeface="Arial" pitchFamily="34" charset="0"/>
              </a:rPr>
              <a:t>, καθώς και το υδρογόνο που παράγεται από ανανεώσιμες πηγές. </a:t>
            </a:r>
          </a:p>
          <a:p>
            <a:pPr marL="515938" marR="0" lvl="0" indent="-233363" algn="just" fontAlgn="auto">
              <a:spcAft>
                <a:spcPts val="1200"/>
              </a:spcAft>
              <a:buClrTx/>
              <a:buSzTx/>
              <a:buFont typeface="Courier New" pitchFamily="49" charset="0"/>
              <a:buChar char="o"/>
              <a:tabLst/>
              <a:defRPr/>
            </a:pPr>
            <a:r>
              <a:rPr lang="el-GR" sz="1500" i="1" u="sng" dirty="0">
                <a:solidFill>
                  <a:prstClr val="black"/>
                </a:solidFill>
                <a:latin typeface="Calibri"/>
                <a:cs typeface="Arial" pitchFamily="34" charset="0"/>
              </a:rPr>
              <a:t>Αέρια χαμηλών ανθρακούχων εκπομπών</a:t>
            </a:r>
            <a:r>
              <a:rPr lang="el-GR" sz="1500" dirty="0">
                <a:solidFill>
                  <a:prstClr val="black"/>
                </a:solidFill>
                <a:latin typeface="Calibri"/>
                <a:cs typeface="Arial" pitchFamily="34" charset="0"/>
              </a:rPr>
              <a:t>: παράγουν κατά τη διάρκεια του κύκλου ζωής τους τουλάχιστον 70 % λιγότερες εκπομπές αερίων του θερμοκηπίου απ' ό,τι το ορυκτό φυσικό αέριο. </a:t>
            </a:r>
          </a:p>
          <a:p>
            <a:pPr marL="515938" indent="-233363" algn="just">
              <a:spcAft>
                <a:spcPts val="1200"/>
              </a:spcAft>
              <a:buFont typeface="Courier New" pitchFamily="49" charset="0"/>
              <a:buChar char="o"/>
              <a:defRPr/>
            </a:pPr>
            <a:r>
              <a:rPr lang="el-GR" sz="1500" dirty="0">
                <a:solidFill>
                  <a:prstClr val="black"/>
                </a:solidFill>
                <a:latin typeface="Calibri"/>
                <a:cs typeface="Arial" pitchFamily="34" charset="0"/>
              </a:rPr>
              <a:t>Αμφότερα συμβάλλουν σημαντικά στον μετριασμό της κλιματικής αλλαγής - τα ανανεώσιμα αέρια έχουν καλύτερες επιδόσεις απ' ό,τι τα αέρια χαμηλών ανθρακούχων εκπομπών.</a:t>
            </a:r>
          </a:p>
          <a:p>
            <a:pPr marL="0" marR="0" lvl="0" indent="0" algn="just" defTabSz="914400" rtl="0" eaLnBrk="1" fontAlgn="auto" latinLnBrk="0" hangingPunct="1">
              <a:spcBef>
                <a:spcPts val="1200"/>
              </a:spcBef>
              <a:spcAft>
                <a:spcPts val="1200"/>
              </a:spcAft>
              <a:buClrTx/>
              <a:buSzTx/>
              <a:buFontTx/>
              <a:buNone/>
              <a:tabLst/>
              <a:defRPr/>
            </a:pPr>
            <a:r>
              <a:rPr lang="el-GR" sz="1500" b="1" dirty="0">
                <a:solidFill>
                  <a:prstClr val="black"/>
                </a:solidFill>
                <a:latin typeface="Calibri"/>
                <a:cs typeface="Arial" pitchFamily="34" charset="0"/>
              </a:rPr>
              <a:t>Η ανακοινωθείσα αυτή δέσμη :</a:t>
            </a:r>
          </a:p>
          <a:p>
            <a:pPr marL="463550" marR="0" lvl="0" indent="-285750" algn="just" defTabSz="914400" rtl="0" eaLnBrk="1" fontAlgn="auto" latinLnBrk="0" hangingPunct="1">
              <a:spcAft>
                <a:spcPts val="1200"/>
              </a:spcAft>
              <a:buClrTx/>
              <a:buSzTx/>
              <a:buFont typeface="Wingdings" panose="05000000000000000000" pitchFamily="2" charset="2"/>
              <a:buChar char="ü"/>
              <a:tabLst/>
              <a:defRPr/>
            </a:pPr>
            <a:r>
              <a:rPr lang="el-GR" sz="1500" dirty="0">
                <a:solidFill>
                  <a:prstClr val="black"/>
                </a:solidFill>
                <a:latin typeface="Calibri"/>
                <a:cs typeface="Arial" pitchFamily="34" charset="0"/>
              </a:rPr>
              <a:t>Α</a:t>
            </a:r>
            <a:r>
              <a:rPr kumimoji="0" lang="el-GR" sz="1500" b="0" i="0" u="none" strike="noStrike" kern="1200" cap="none" spc="0" normalizeH="0" baseline="0" noProof="0" dirty="0" err="1">
                <a:ln>
                  <a:noFill/>
                </a:ln>
                <a:solidFill>
                  <a:prstClr val="black"/>
                </a:solidFill>
                <a:effectLst/>
                <a:uLnTx/>
                <a:uFillTx/>
                <a:latin typeface="Calibri"/>
                <a:ea typeface="+mn-ea"/>
                <a:cs typeface="Arial" pitchFamily="34" charset="0"/>
              </a:rPr>
              <a:t>ποτελεί</a:t>
            </a: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 την τέταρτη κατά σειρά νομοθετική πρωτοβουλία στον τομέα του φυσικού αερίου της ΕΕ .</a:t>
            </a:r>
          </a:p>
          <a:p>
            <a:pPr marL="463550" marR="0" lvl="0" indent="-285750" algn="just" defTabSz="914400" rtl="0" eaLnBrk="1" fontAlgn="auto" latinLnBrk="0" hangingPunct="1">
              <a:spcAft>
                <a:spcPts val="1200"/>
              </a:spcAft>
              <a:buClrTx/>
              <a:buSzTx/>
              <a:buFont typeface="Wingdings" panose="05000000000000000000" pitchFamily="2" charset="2"/>
              <a:buChar char="ü"/>
              <a:tabLst/>
              <a:defRPr/>
            </a:pPr>
            <a:r>
              <a:rPr lang="el-GR" sz="1500" dirty="0">
                <a:solidFill>
                  <a:prstClr val="black"/>
                </a:solidFill>
                <a:latin typeface="Calibri"/>
                <a:cs typeface="Arial" pitchFamily="34" charset="0"/>
              </a:rPr>
              <a:t>Ακολουθεί τη λογική του Χειμερινού Πακέτου αντιγράφοντας αρκετές ρυθμίσεις κυρίως αναφορικά με την ενδυνάμωση της θέσης των καταναλωτών αλλά και την ενίσχυση της περιφερειακής συνεργασίας</a:t>
            </a:r>
            <a:r>
              <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rPr>
              <a:t>.</a:t>
            </a:r>
            <a:endPar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Tree>
    <p:extLst>
      <p:ext uri="{BB962C8B-B14F-4D97-AF65-F5344CB8AC3E}">
        <p14:creationId xmlns:p14="http://schemas.microsoft.com/office/powerpoint/2010/main" val="6666668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242856" y="190477"/>
            <a:ext cx="7209464" cy="519116"/>
          </a:xfrm>
          <a:prstGeom prst="rect">
            <a:avLst/>
          </a:prstGeom>
        </p:spPr>
        <p:txBody>
          <a:bodyPr vert="horz" lIns="91440" tIns="45720" rIns="91440" bIns="45720" rtlCol="0" anchor="ctr">
            <a:noAutofit/>
          </a:bodyPr>
          <a:lstStyle/>
          <a:p>
            <a:pPr lvl="0">
              <a:spcBef>
                <a:spcPct val="0"/>
              </a:spcBef>
              <a:defRPr/>
            </a:pPr>
            <a:r>
              <a:rPr lang="el-GR" sz="2600" dirty="0">
                <a:solidFill>
                  <a:prstClr val="black"/>
                </a:solidFill>
              </a:rPr>
              <a:t>Νομοθετική Πρόταση για την </a:t>
            </a:r>
            <a:r>
              <a:rPr lang="el-GR" sz="2600" dirty="0" err="1">
                <a:solidFill>
                  <a:prstClr val="black"/>
                </a:solidFill>
              </a:rPr>
              <a:t>Απανθρακοποίηση</a:t>
            </a:r>
            <a:r>
              <a:rPr lang="el-GR" sz="2600" dirty="0">
                <a:solidFill>
                  <a:prstClr val="black"/>
                </a:solidFill>
              </a:rPr>
              <a:t> στην Αγορά Φυσικού Αερίου (2/2)</a:t>
            </a:r>
          </a:p>
        </p:txBody>
      </p:sp>
      <p:sp>
        <p:nvSpPr>
          <p:cNvPr id="3" name="Rectangle 2"/>
          <p:cNvSpPr/>
          <p:nvPr/>
        </p:nvSpPr>
        <p:spPr>
          <a:xfrm>
            <a:off x="467543" y="1176046"/>
            <a:ext cx="8136905" cy="1908816"/>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00000"/>
              </a:lnSpc>
              <a:spcBef>
                <a:spcPts val="1200"/>
              </a:spcBef>
              <a:spcAft>
                <a:spcPts val="0"/>
              </a:spcAft>
              <a:buClrTx/>
              <a:buSzTx/>
              <a:buFontTx/>
              <a:buNone/>
              <a:tabLst/>
              <a:defRPr/>
            </a:pPr>
            <a:endParaRPr kumimoji="0" lang="el-GR" sz="13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5" name="Rectangle 4"/>
          <p:cNvSpPr/>
          <p:nvPr/>
        </p:nvSpPr>
        <p:spPr>
          <a:xfrm>
            <a:off x="363166" y="1214422"/>
            <a:ext cx="8385299" cy="1286407"/>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50000"/>
              </a:lnSpc>
              <a:spcBef>
                <a:spcPts val="1200"/>
              </a:spcBef>
              <a:spcAft>
                <a:spcPts val="0"/>
              </a:spcAft>
              <a:buClrTx/>
              <a:buSzTx/>
              <a:buFontTx/>
              <a:buNone/>
              <a:tabLst/>
              <a:defRPr/>
            </a:pPr>
            <a:r>
              <a:rPr kumimoji="0" lang="el-GR" sz="1500" b="1" i="0" u="none" strike="noStrike" kern="1200" cap="none" spc="0" normalizeH="0" baseline="0" noProof="0" dirty="0">
                <a:ln>
                  <a:noFill/>
                </a:ln>
                <a:solidFill>
                  <a:prstClr val="black"/>
                </a:solidFill>
                <a:effectLst/>
                <a:uLnTx/>
                <a:uFillTx/>
                <a:latin typeface="Calibri"/>
                <a:ea typeface="+mn-ea"/>
                <a:cs typeface="Arial" pitchFamily="34" charset="0"/>
              </a:rPr>
              <a:t> </a:t>
            </a:r>
          </a:p>
        </p:txBody>
      </p:sp>
      <p:grpSp>
        <p:nvGrpSpPr>
          <p:cNvPr id="10" name="9 - Ομάδα"/>
          <p:cNvGrpSpPr/>
          <p:nvPr/>
        </p:nvGrpSpPr>
        <p:grpSpPr>
          <a:xfrm>
            <a:off x="323850" y="3048001"/>
            <a:ext cx="8543385" cy="2970212"/>
            <a:chOff x="323850" y="3048001"/>
            <a:chExt cx="8543385" cy="2970212"/>
          </a:xfrm>
        </p:grpSpPr>
        <p:sp>
          <p:nvSpPr>
            <p:cNvPr id="8" name="Rectangle 7"/>
            <p:cNvSpPr/>
            <p:nvPr/>
          </p:nvSpPr>
          <p:spPr>
            <a:xfrm>
              <a:off x="323850" y="3733800"/>
              <a:ext cx="8543385" cy="2284413"/>
            </a:xfrm>
            <a:prstGeom prst="rect">
              <a:avLst/>
            </a:prstGeom>
          </p:spPr>
          <p:txBody>
            <a:bodyPr vert="horz" lIns="91440" tIns="45720" rIns="91440" bIns="45720" rtlCol="0" anchor="t">
              <a:noAutofit/>
            </a:bodyPr>
            <a:lstStyle/>
            <a:p>
              <a:pPr marL="177800" marR="0" lvl="0" algn="just" defTabSz="914400" rtl="0" eaLnBrk="1" fontAlgn="auto" latinLnBrk="0" hangingPunct="1">
                <a:lnSpc>
                  <a:spcPct val="150000"/>
                </a:lnSpc>
                <a:spcBef>
                  <a:spcPts val="600"/>
                </a:spcBef>
                <a:spcAft>
                  <a:spcPts val="0"/>
                </a:spcAft>
                <a:buClrTx/>
                <a:buSzTx/>
                <a:tabLst/>
                <a:defRPr/>
              </a:pPr>
              <a:r>
                <a:rPr lang="el-GR" sz="1500" b="1" dirty="0">
                  <a:solidFill>
                    <a:prstClr val="black"/>
                  </a:solidFill>
                  <a:latin typeface="Calibri"/>
                  <a:cs typeface="Arial" pitchFamily="34" charset="0"/>
                </a:rPr>
                <a:t>Βασικοί στόχοι των </a:t>
              </a:r>
              <a:r>
                <a:rPr lang="el-GR" sz="1500" b="1" dirty="0" err="1">
                  <a:solidFill>
                    <a:prstClr val="black"/>
                  </a:solidFill>
                  <a:latin typeface="Calibri"/>
                  <a:cs typeface="Arial" pitchFamily="34" charset="0"/>
                </a:rPr>
                <a:t>επικαιροποιήσεων</a:t>
              </a:r>
              <a:r>
                <a:rPr lang="el-GR" sz="1500" b="1" dirty="0">
                  <a:solidFill>
                    <a:prstClr val="black"/>
                  </a:solidFill>
                  <a:latin typeface="Calibri"/>
                  <a:cs typeface="Arial" pitchFamily="34" charset="0"/>
                </a:rPr>
                <a:t> είναι:</a:t>
              </a:r>
              <a:endParaRPr lang="en-GB" sz="1500" b="1" dirty="0">
                <a:solidFill>
                  <a:prstClr val="black"/>
                </a:solidFill>
                <a:latin typeface="Calibri"/>
                <a:cs typeface="Arial" pitchFamily="34" charset="0"/>
              </a:endParaRPr>
            </a:p>
            <a:p>
              <a:pPr marL="463550" marR="0" lvl="0" indent="-285750" algn="just" defTabSz="914400" rtl="0" eaLnBrk="1" fontAlgn="auto" latinLnBrk="0" hangingPunct="1">
                <a:lnSpc>
                  <a:spcPct val="150000"/>
                </a:lnSpc>
                <a:spcBef>
                  <a:spcPts val="600"/>
                </a:spcBef>
                <a:spcAft>
                  <a:spcPts val="0"/>
                </a:spcAft>
                <a:buClrTx/>
                <a:buSzTx/>
                <a:buFont typeface="Wingdings" panose="05000000000000000000" pitchFamily="2" charset="2"/>
                <a:buChar char="ü"/>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 Δ</a:t>
              </a:r>
              <a:r>
                <a:rPr lang="el-GR" sz="1500" dirty="0" err="1">
                  <a:solidFill>
                    <a:prstClr val="black"/>
                  </a:solidFill>
                  <a:latin typeface="Calibri"/>
                  <a:cs typeface="Arial" pitchFamily="34" charset="0"/>
                </a:rPr>
                <a:t>ημιουργία</a:t>
              </a:r>
              <a:r>
                <a:rPr lang="el-GR" sz="1500" dirty="0">
                  <a:solidFill>
                    <a:prstClr val="black"/>
                  </a:solidFill>
                  <a:latin typeface="Calibri"/>
                  <a:cs typeface="Arial" pitchFamily="34" charset="0"/>
                </a:rPr>
                <a:t> </a:t>
              </a: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νομοθετικής βάσης για </a:t>
              </a:r>
              <a:r>
                <a:rPr lang="el-GR" sz="1500" dirty="0">
                  <a:solidFill>
                    <a:prstClr val="black"/>
                  </a:solidFill>
                  <a:latin typeface="Calibri"/>
                  <a:cs typeface="Arial" pitchFamily="34" charset="0"/>
                </a:rPr>
                <a:t>την απανθρακοποίηση </a:t>
              </a: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των αγορών φυσικού αερίου,</a:t>
              </a:r>
              <a:endPar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463550" marR="0" lvl="0" indent="-285750" algn="just" defTabSz="914400" rtl="0" eaLnBrk="1" fontAlgn="auto" latinLnBrk="0" hangingPunct="1">
                <a:lnSpc>
                  <a:spcPct val="150000"/>
                </a:lnSpc>
                <a:spcBef>
                  <a:spcPts val="600"/>
                </a:spcBef>
                <a:spcAft>
                  <a:spcPts val="0"/>
                </a:spcAft>
                <a:buClrTx/>
                <a:buSzTx/>
                <a:buFont typeface="Wingdings" panose="05000000000000000000" pitchFamily="2" charset="2"/>
                <a:buChar char="ü"/>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 δημιουργία αγοράς υδρογόνου ,</a:t>
              </a:r>
            </a:p>
            <a:p>
              <a:pPr marL="463550" marR="0" lvl="0" indent="-285750" algn="just" defTabSz="914400" rtl="0" eaLnBrk="1" fontAlgn="auto" latinLnBrk="0" hangingPunct="1">
                <a:lnSpc>
                  <a:spcPct val="150000"/>
                </a:lnSpc>
                <a:spcBef>
                  <a:spcPts val="600"/>
                </a:spcBef>
                <a:spcAft>
                  <a:spcPts val="0"/>
                </a:spcAft>
                <a:buClrTx/>
                <a:buSzTx/>
                <a:buFont typeface="Wingdings" panose="05000000000000000000" pitchFamily="2" charset="2"/>
                <a:buChar char="ü"/>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ενδυνάμωση της θέσης των καταναλωτών αερίου,</a:t>
              </a:r>
              <a:endPar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463550" marR="0" lvl="0" indent="-285750" algn="just" defTabSz="914400" rtl="0" eaLnBrk="1" fontAlgn="auto" latinLnBrk="0" hangingPunct="1">
                <a:lnSpc>
                  <a:spcPct val="150000"/>
                </a:lnSpc>
                <a:spcBef>
                  <a:spcPts val="600"/>
                </a:spcBef>
                <a:spcAft>
                  <a:spcPts val="0"/>
                </a:spcAft>
                <a:buClrTx/>
                <a:buSzTx/>
                <a:buFont typeface="Wingdings" panose="05000000000000000000" pitchFamily="2" charset="2"/>
                <a:buChar char="ü"/>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 η ασφάλεια του εφοδιασμού, και,</a:t>
              </a:r>
              <a:endPar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463550" marR="0" lvl="0" indent="-285750" algn="just" defTabSz="914400" rtl="0" eaLnBrk="1" fontAlgn="auto" latinLnBrk="0" hangingPunct="1">
                <a:lnSpc>
                  <a:spcPct val="150000"/>
                </a:lnSpc>
                <a:spcBef>
                  <a:spcPts val="600"/>
                </a:spcBef>
                <a:spcAft>
                  <a:spcPts val="0"/>
                </a:spcAft>
                <a:buClrTx/>
                <a:buSzTx/>
                <a:buFont typeface="Wingdings" panose="05000000000000000000" pitchFamily="2" charset="2"/>
                <a:buChar char="ü"/>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 </a:t>
              </a:r>
              <a:r>
                <a:rPr lang="el-GR" sz="1500" dirty="0">
                  <a:solidFill>
                    <a:prstClr val="black"/>
                  </a:solidFill>
                  <a:latin typeface="Calibri"/>
                  <a:cs typeface="Arial" pitchFamily="34" charset="0"/>
                </a:rPr>
                <a:t>η </a:t>
              </a: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ενίσχυση της περιφερειακής συνεργασίας μέσω της σύστασης νέων διακυβερνητικών φορέων.</a:t>
              </a:r>
              <a:endPar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177800" marR="0" lvl="0" algn="just" defTabSz="914400" rtl="0" eaLnBrk="1" fontAlgn="auto" latinLnBrk="0" hangingPunct="1">
                <a:lnSpc>
                  <a:spcPct val="150000"/>
                </a:lnSpc>
                <a:spcBef>
                  <a:spcPts val="600"/>
                </a:spcBef>
                <a:spcAft>
                  <a:spcPts val="0"/>
                </a:spcAft>
                <a:buClrTx/>
                <a:buSzTx/>
                <a:tabLst/>
                <a:defRPr/>
              </a:pPr>
              <a:endPar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13" name="Right Arrow 12"/>
            <p:cNvSpPr/>
            <p:nvPr/>
          </p:nvSpPr>
          <p:spPr>
            <a:xfrm rot="5400000">
              <a:off x="4117110" y="2802797"/>
              <a:ext cx="648976" cy="1139383"/>
            </a:xfrm>
            <a:prstGeom prst="rightArrow">
              <a:avLst>
                <a:gd name="adj1" fmla="val 50000"/>
                <a:gd name="adj2" fmla="val 50000"/>
              </a:avLst>
            </a:prstGeom>
            <a:solidFill>
              <a:schemeClr val="accent3">
                <a:lumMod val="60000"/>
                <a:lumOff val="40000"/>
              </a:schemeClr>
            </a:solidFill>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600"/>
                </a:spcBef>
                <a:spcAft>
                  <a:spcPts val="0"/>
                </a:spcAft>
                <a:buClrTx/>
                <a:buSzTx/>
                <a:buFontTx/>
                <a:buNone/>
                <a:tabLst/>
                <a:defRPr/>
              </a:pPr>
              <a:endParaRPr kumimoji="0" lang="en-GB" sz="1200" b="0" i="1" u="none" strike="noStrike" kern="1200" cap="none" spc="0" normalizeH="0" baseline="0" noProof="0">
                <a:ln>
                  <a:noFill/>
                </a:ln>
                <a:solidFill>
                  <a:prstClr val="black"/>
                </a:solidFill>
                <a:effectLst/>
                <a:uLnTx/>
                <a:uFillTx/>
                <a:latin typeface="Calibri"/>
                <a:ea typeface="+mn-ea"/>
                <a:cs typeface="Arial" pitchFamily="34" charset="0"/>
              </a:endParaRPr>
            </a:p>
          </p:txBody>
        </p:sp>
      </p:grpSp>
      <p:sp>
        <p:nvSpPr>
          <p:cNvPr id="9" name="Rectangle 7"/>
          <p:cNvSpPr/>
          <p:nvPr/>
        </p:nvSpPr>
        <p:spPr>
          <a:xfrm>
            <a:off x="324256" y="1058659"/>
            <a:ext cx="8543385" cy="2217941"/>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50000"/>
              </a:lnSpc>
              <a:spcBef>
                <a:spcPts val="1200"/>
              </a:spcBef>
              <a:spcAft>
                <a:spcPts val="0"/>
              </a:spcAft>
              <a:buClrTx/>
              <a:buSzTx/>
              <a:buFontTx/>
              <a:buNone/>
              <a:tabLst/>
              <a:defRPr/>
            </a:pPr>
            <a:r>
              <a:rPr lang="el-GR" sz="1500" b="1" dirty="0">
                <a:solidFill>
                  <a:prstClr val="black"/>
                </a:solidFill>
                <a:latin typeface="Calibri"/>
                <a:cs typeface="Arial" pitchFamily="34" charset="0"/>
              </a:rPr>
              <a:t>Βασικά στοιχεία της δέσμης:</a:t>
            </a:r>
          </a:p>
          <a:p>
            <a:pPr marL="463550" marR="0" lvl="0" indent="-285750" algn="just" defTabSz="914400" rtl="0" eaLnBrk="1" fontAlgn="auto" latinLnBrk="0" hangingPunct="1">
              <a:lnSpc>
                <a:spcPct val="150000"/>
              </a:lnSpc>
              <a:spcBef>
                <a:spcPts val="600"/>
              </a:spcBef>
              <a:spcAft>
                <a:spcPts val="0"/>
              </a:spcAft>
              <a:buClrTx/>
              <a:buSzTx/>
              <a:buFont typeface="Wingdings" panose="05000000000000000000" pitchFamily="2" charset="2"/>
              <a:buChar char="ü"/>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Αναδιατύπωση του Κανονισμού 715/2009 σχετικά με τους όρους πρόσβασης στα δίκτυα μεταφοράς φυσικού αερίου.</a:t>
            </a:r>
          </a:p>
          <a:p>
            <a:pPr marL="463550" marR="0" lvl="0" indent="-285750" algn="just" defTabSz="914400" rtl="0" eaLnBrk="1" fontAlgn="auto" latinLnBrk="0" hangingPunct="1">
              <a:lnSpc>
                <a:spcPct val="150000"/>
              </a:lnSpc>
              <a:spcBef>
                <a:spcPts val="600"/>
              </a:spcBef>
              <a:spcAft>
                <a:spcPts val="0"/>
              </a:spcAft>
              <a:buClrTx/>
              <a:buSzTx/>
              <a:buFont typeface="Wingdings" panose="05000000000000000000" pitchFamily="2" charset="2"/>
              <a:buChar char="ü"/>
              <a:tabLst/>
              <a:defRPr/>
            </a:pPr>
            <a:r>
              <a:rPr lang="el-GR" sz="1500" dirty="0">
                <a:solidFill>
                  <a:prstClr val="black"/>
                </a:solidFill>
                <a:latin typeface="Calibri"/>
                <a:cs typeface="Arial" pitchFamily="34" charset="0"/>
              </a:rPr>
              <a:t>Α</a:t>
            </a:r>
            <a:r>
              <a:rPr kumimoji="0" lang="el-GR" sz="1500" b="0" i="0" u="none" strike="noStrike" kern="1200" cap="none" spc="0" normalizeH="0" baseline="0" noProof="0" dirty="0" err="1">
                <a:ln>
                  <a:noFill/>
                </a:ln>
                <a:solidFill>
                  <a:prstClr val="black"/>
                </a:solidFill>
                <a:effectLst/>
                <a:uLnTx/>
                <a:uFillTx/>
                <a:latin typeface="Calibri"/>
                <a:ea typeface="+mn-ea"/>
                <a:cs typeface="Arial" pitchFamily="34" charset="0"/>
              </a:rPr>
              <a:t>ναδιατύπωση</a:t>
            </a: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 της Οδηγίας 2009/73 σχετικά με τους κοινούς κανόνες για την εσωτερική αγορά φυσικού αερίου</a:t>
            </a:r>
            <a:r>
              <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rPr>
              <a:t>.</a:t>
            </a:r>
          </a:p>
        </p:txBody>
      </p:sp>
    </p:spTree>
    <p:extLst>
      <p:ext uri="{BB962C8B-B14F-4D97-AF65-F5344CB8AC3E}">
        <p14:creationId xmlns:p14="http://schemas.microsoft.com/office/powerpoint/2010/main" val="4186560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242856" y="190477"/>
            <a:ext cx="6777416" cy="51911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600" b="0" i="0" u="none" strike="noStrike" kern="1200" cap="none" spc="0" normalizeH="0" baseline="0" noProof="0" dirty="0">
                <a:ln>
                  <a:noFill/>
                </a:ln>
                <a:solidFill>
                  <a:prstClr val="black"/>
                </a:solidFill>
                <a:effectLst/>
                <a:uLnTx/>
                <a:uFillTx/>
                <a:latin typeface="Calibri"/>
                <a:ea typeface="+mn-ea"/>
                <a:cs typeface="+mn-cs"/>
              </a:rPr>
              <a:t>Βασική Δομή του Συστήματος </a:t>
            </a:r>
            <a:r>
              <a:rPr lang="el-GR" sz="2600" dirty="0">
                <a:solidFill>
                  <a:prstClr val="black"/>
                </a:solidFill>
                <a:latin typeface="Calibri"/>
              </a:rPr>
              <a:t>Η</a:t>
            </a:r>
            <a:r>
              <a:rPr kumimoji="0" lang="el-GR" sz="2600" b="0" i="0" u="none" strike="noStrike" kern="1200" cap="none" spc="0" normalizeH="0" baseline="0" noProof="0" dirty="0" err="1">
                <a:ln>
                  <a:noFill/>
                </a:ln>
                <a:solidFill>
                  <a:prstClr val="black"/>
                </a:solidFill>
                <a:effectLst/>
                <a:uLnTx/>
                <a:uFillTx/>
                <a:latin typeface="Calibri"/>
                <a:ea typeface="+mn-ea"/>
                <a:cs typeface="+mn-cs"/>
              </a:rPr>
              <a:t>λεκτροδότησης</a:t>
            </a:r>
            <a:endParaRPr kumimoji="0" lang="el-GR" sz="26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Rectangle 14"/>
          <p:cNvSpPr/>
          <p:nvPr/>
        </p:nvSpPr>
        <p:spPr>
          <a:xfrm>
            <a:off x="323850" y="1124744"/>
            <a:ext cx="8352607" cy="5400600"/>
          </a:xfrm>
          <a:prstGeom prst="rect">
            <a:avLst/>
          </a:prstGeom>
        </p:spPr>
        <p:txBody>
          <a:bodyPr vert="horz" lIns="91440" tIns="45720" rIns="91440" bIns="45720" rtlCol="0" anchor="t">
            <a:noAutofit/>
          </a:bodyPr>
          <a:lstStyle/>
          <a:p>
            <a:pPr marL="233363" marR="0" lvl="0" indent="-233363" algn="just" defTabSz="914400" rtl="0" eaLnBrk="1" fontAlgn="auto" latinLnBrk="0" hangingPunct="1">
              <a:lnSpc>
                <a:spcPct val="100000"/>
              </a:lnSpc>
              <a:spcBef>
                <a:spcPts val="0"/>
              </a:spcBef>
              <a:spcAft>
                <a:spcPts val="600"/>
              </a:spcAft>
              <a:buClrTx/>
              <a:buSzTx/>
              <a:tabLst/>
              <a:defRPr/>
            </a:pPr>
            <a:r>
              <a:rPr lang="el-GR" sz="1500" dirty="0">
                <a:solidFill>
                  <a:prstClr val="black"/>
                </a:solidFill>
                <a:latin typeface="Calibri"/>
                <a:cs typeface="Arial" pitchFamily="34" charset="0"/>
              </a:rPr>
              <a:t>Ο</a:t>
            </a: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ι δύο τύποι δικτύων ηλεκτρικής ενέργειας είναι:</a:t>
            </a:r>
          </a:p>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r>
              <a:rPr kumimoji="0" lang="el-GR" sz="1500" b="1" i="0" u="none" strike="noStrike" kern="1200" cap="none" spc="0" normalizeH="0" baseline="0" noProof="0" dirty="0">
                <a:ln>
                  <a:noFill/>
                </a:ln>
                <a:solidFill>
                  <a:prstClr val="black"/>
                </a:solidFill>
                <a:effectLst/>
                <a:uLnTx/>
                <a:uFillTx/>
                <a:latin typeface="Calibri"/>
                <a:ea typeface="+mn-ea"/>
                <a:cs typeface="Arial" pitchFamily="34" charset="0"/>
              </a:rPr>
              <a:t>Δίκτυα μεταφοράς </a:t>
            </a: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που μεταφέρουν ηλεκτρική ενέργεια σε μεγάλες αποστάσεις σε ολόκληρη τη χώρα ή διεθνώς σε υψηλές τάσεις (τυπικά 110 </a:t>
            </a:r>
            <a:r>
              <a:rPr kumimoji="0" lang="el-GR" sz="1500" b="0" i="0" u="none" strike="noStrike" kern="1200" cap="none" spc="0" normalizeH="0" baseline="0" noProof="0" dirty="0" err="1">
                <a:ln>
                  <a:noFill/>
                </a:ln>
                <a:solidFill>
                  <a:prstClr val="black"/>
                </a:solidFill>
                <a:effectLst/>
                <a:uLnTx/>
                <a:uFillTx/>
                <a:latin typeface="Calibri"/>
                <a:ea typeface="+mn-ea"/>
                <a:cs typeface="Arial" pitchFamily="34" charset="0"/>
              </a:rPr>
              <a:t>kV</a:t>
            </a: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 και υπερύψηλής (400kV), και,</a:t>
            </a:r>
          </a:p>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r>
              <a:rPr kumimoji="0" lang="el-GR" sz="1500" b="1" i="0" u="none" strike="noStrike" kern="1200" cap="none" spc="0" normalizeH="0" baseline="0" noProof="0" dirty="0">
                <a:ln>
                  <a:noFill/>
                </a:ln>
                <a:solidFill>
                  <a:prstClr val="black"/>
                </a:solidFill>
                <a:effectLst/>
                <a:uLnTx/>
                <a:uFillTx/>
                <a:latin typeface="Calibri"/>
                <a:ea typeface="+mn-ea"/>
                <a:cs typeface="Arial" pitchFamily="34" charset="0"/>
              </a:rPr>
              <a:t>Δίκτυα διανομής </a:t>
            </a: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που λειτουργούν με χαμηλότερες τάσεις και παρέχουν στον τελικό καταναλωτή, (δηλαδή σε κατοικίες, βιομηχανίες και επιχειρήσεις, (220/380V)) την ηλεκτρική ενέργεια από το δίκτυο μεταφοράς.</a:t>
            </a:r>
          </a:p>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endParaRPr kumimoji="0" lang="el-GR" sz="16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5" name="4 - Ορθογώνιο"/>
          <p:cNvSpPr/>
          <p:nvPr/>
        </p:nvSpPr>
        <p:spPr>
          <a:xfrm>
            <a:off x="467544" y="3267293"/>
            <a:ext cx="231154" cy="338554"/>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600" b="1" i="1" u="none" strike="noStrike" kern="1200" cap="none" spc="0" normalizeH="0" baseline="0" noProof="0" dirty="0">
                <a:ln>
                  <a:noFill/>
                </a:ln>
                <a:solidFill>
                  <a:srgbClr val="1F497D"/>
                </a:solidFill>
                <a:effectLst/>
                <a:uLnTx/>
                <a:uFillTx/>
                <a:latin typeface="Calibri"/>
                <a:ea typeface="+mn-ea"/>
                <a:cs typeface="Arial" pitchFamily="34" charset="0"/>
              </a:rPr>
              <a:t> </a:t>
            </a:r>
            <a:endParaRPr kumimoji="0" lang="el-GR" sz="1600" b="1" i="1" u="none" strike="noStrike" kern="1200" cap="none" spc="0" normalizeH="0" baseline="0" noProof="0" dirty="0">
              <a:ln>
                <a:noFill/>
              </a:ln>
              <a:solidFill>
                <a:srgbClr val="1F497D"/>
              </a:solidFill>
              <a:effectLst/>
              <a:uLnTx/>
              <a:uFillTx/>
              <a:latin typeface="Calibri"/>
              <a:ea typeface="+mn-ea"/>
              <a:cs typeface="+mn-cs"/>
            </a:endParaRPr>
          </a:p>
        </p:txBody>
      </p:sp>
      <p:pic>
        <p:nvPicPr>
          <p:cNvPr id="6" name="Εικόνα 1">
            <a:extLst>
              <a:ext uri="{FF2B5EF4-FFF2-40B4-BE49-F238E27FC236}">
                <a16:creationId xmlns:a16="http://schemas.microsoft.com/office/drawing/2014/main" id="{6F4E8942-3C1F-422F-99A7-EA1A36C92DC9}"/>
              </a:ext>
            </a:extLst>
          </p:cNvPr>
          <p:cNvPicPr/>
          <p:nvPr/>
        </p:nvPicPr>
        <p:blipFill>
          <a:blip r:embed="rId2" cstate="print"/>
          <a:srcRect/>
          <a:stretch>
            <a:fillRect/>
          </a:stretch>
        </p:blipFill>
        <p:spPr bwMode="auto">
          <a:xfrm>
            <a:off x="1428728" y="2747780"/>
            <a:ext cx="6225261" cy="3538740"/>
          </a:xfrm>
          <a:prstGeom prst="rect">
            <a:avLst/>
          </a:prstGeom>
          <a:noFill/>
          <a:ln w="9525">
            <a:noFill/>
            <a:miter lim="800000"/>
            <a:headEnd/>
            <a:tailEnd/>
          </a:ln>
        </p:spPr>
      </p:pic>
    </p:spTree>
    <p:extLst>
      <p:ext uri="{BB962C8B-B14F-4D97-AF65-F5344CB8AC3E}">
        <p14:creationId xmlns:p14="http://schemas.microsoft.com/office/powerpoint/2010/main" val="32903220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329930" y="260648"/>
            <a:ext cx="6777416" cy="50405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600" b="0" i="0" u="none" strike="noStrike" kern="1200" cap="none" spc="0" normalizeH="0" baseline="0" noProof="0" dirty="0">
                <a:ln>
                  <a:noFill/>
                </a:ln>
                <a:solidFill>
                  <a:prstClr val="black"/>
                </a:solidFill>
                <a:effectLst/>
                <a:uLnTx/>
                <a:uFillTx/>
                <a:latin typeface="Calibri"/>
                <a:ea typeface="+mn-ea"/>
                <a:cs typeface="+mn-cs"/>
              </a:rPr>
              <a:t>Μοντέλα Οργάνωσης </a:t>
            </a:r>
            <a:r>
              <a:rPr lang="el-GR" sz="2600" dirty="0">
                <a:solidFill>
                  <a:prstClr val="black"/>
                </a:solidFill>
                <a:latin typeface="Calibri"/>
              </a:rPr>
              <a:t>Ε</a:t>
            </a:r>
            <a:r>
              <a:rPr kumimoji="0" lang="el-GR" sz="2600" b="0" i="0" u="none" strike="noStrike" kern="1200" cap="none" spc="0" normalizeH="0" baseline="0" noProof="0" dirty="0" err="1">
                <a:ln>
                  <a:noFill/>
                </a:ln>
                <a:solidFill>
                  <a:prstClr val="black"/>
                </a:solidFill>
                <a:effectLst/>
                <a:uLnTx/>
                <a:uFillTx/>
                <a:latin typeface="Calibri"/>
                <a:ea typeface="+mn-ea"/>
                <a:cs typeface="+mn-cs"/>
              </a:rPr>
              <a:t>νεργειακών</a:t>
            </a:r>
            <a:r>
              <a:rPr kumimoji="0" lang="el-GR" sz="2600" b="0" i="0" u="none" strike="noStrike" kern="1200" cap="none" spc="0" normalizeH="0" baseline="0" noProof="0" dirty="0">
                <a:ln>
                  <a:noFill/>
                </a:ln>
                <a:solidFill>
                  <a:prstClr val="black"/>
                </a:solidFill>
                <a:effectLst/>
                <a:uLnTx/>
                <a:uFillTx/>
                <a:latin typeface="Calibri"/>
                <a:ea typeface="+mn-ea"/>
                <a:cs typeface="+mn-cs"/>
              </a:rPr>
              <a:t> </a:t>
            </a:r>
            <a:r>
              <a:rPr lang="el-GR" sz="2600" dirty="0">
                <a:solidFill>
                  <a:prstClr val="black"/>
                </a:solidFill>
                <a:latin typeface="Calibri"/>
              </a:rPr>
              <a:t>Α</a:t>
            </a:r>
            <a:r>
              <a:rPr kumimoji="0" lang="el-GR" sz="2600" b="0" i="0" u="none" strike="noStrike" kern="1200" cap="none" spc="0" normalizeH="0" baseline="0" noProof="0" dirty="0" err="1">
                <a:ln>
                  <a:noFill/>
                </a:ln>
                <a:solidFill>
                  <a:prstClr val="black"/>
                </a:solidFill>
                <a:effectLst/>
                <a:uLnTx/>
                <a:uFillTx/>
                <a:latin typeface="Calibri"/>
                <a:ea typeface="+mn-ea"/>
                <a:cs typeface="+mn-cs"/>
              </a:rPr>
              <a:t>γορών</a:t>
            </a:r>
            <a:endParaRPr kumimoji="0" lang="el-GR" sz="26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Rectangle 14"/>
          <p:cNvSpPr/>
          <p:nvPr/>
        </p:nvSpPr>
        <p:spPr>
          <a:xfrm>
            <a:off x="323850" y="1124744"/>
            <a:ext cx="8352607" cy="5400600"/>
          </a:xfrm>
          <a:prstGeom prst="rect">
            <a:avLst/>
          </a:prstGeom>
        </p:spPr>
        <p:txBody>
          <a:bodyPr vert="horz" lIns="91440" tIns="45720" rIns="91440" bIns="45720" rtlCol="0" anchor="t">
            <a:noAutofit/>
          </a:bodyPr>
          <a:lstStyle/>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Δύο είναι τα βασικά μοντέλα οργάνωσης της δημιουργούμενης αγοράς: το μοντέλο του </a:t>
            </a:r>
            <a:r>
              <a:rPr kumimoji="0" lang="el-GR" sz="1500" b="0" i="0" u="sng" strike="noStrike" kern="1200" cap="none" spc="0" normalizeH="0" baseline="0" noProof="0" dirty="0">
                <a:ln>
                  <a:noFill/>
                </a:ln>
                <a:solidFill>
                  <a:prstClr val="black"/>
                </a:solidFill>
                <a:effectLst/>
                <a:uLnTx/>
                <a:uFillTx/>
                <a:latin typeface="Calibri"/>
                <a:ea typeface="+mn-ea"/>
                <a:cs typeface="Arial" pitchFamily="34" charset="0"/>
              </a:rPr>
              <a:t>κρατικού μονοπωλίου</a:t>
            </a: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 και το </a:t>
            </a:r>
            <a:r>
              <a:rPr kumimoji="0" lang="el-GR" sz="1500" b="0" i="0" u="sng" strike="noStrike" kern="1200" cap="none" spc="0" normalizeH="0" baseline="0" noProof="0" dirty="0">
                <a:ln>
                  <a:noFill/>
                </a:ln>
                <a:solidFill>
                  <a:prstClr val="black"/>
                </a:solidFill>
                <a:effectLst/>
                <a:uLnTx/>
                <a:uFillTx/>
                <a:latin typeface="Calibri"/>
                <a:ea typeface="+mn-ea"/>
                <a:cs typeface="Arial" pitchFamily="34" charset="0"/>
              </a:rPr>
              <a:t>μοντέλο της ελεύθερης αγοράς.</a:t>
            </a:r>
            <a:endParaRPr kumimoji="0" lang="en-GB" sz="1500" b="0" i="0" u="sng" strike="noStrike" kern="1200" cap="none" spc="0" normalizeH="0" baseline="0" noProof="0" dirty="0">
              <a:ln>
                <a:noFill/>
              </a:ln>
              <a:solidFill>
                <a:prstClr val="black"/>
              </a:solidFill>
              <a:effectLst/>
              <a:uLnTx/>
              <a:uFillTx/>
              <a:latin typeface="Calibri"/>
              <a:ea typeface="+mn-ea"/>
              <a:cs typeface="Arial" pitchFamily="34" charset="0"/>
            </a:endParaRPr>
          </a:p>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Η επιλογή του κατάλληλου κάθε φορά μοντέλου για την οργάνωση των εθνικών αγορών αποτελεί στάθμιση πολλών παραγόντων και</a:t>
            </a:r>
            <a:r>
              <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rPr>
              <a:t> </a:t>
            </a: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αντικειμενικών παραδοχών. </a:t>
            </a:r>
            <a:endPar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Η μεταφορά και η διανομή της ηλεκτρικής ενέργειας από τον τόπο παραγωγής μέχρι τον τελικό καταναλωτή απαιτεί εκτεταμένα δίκτυα.</a:t>
            </a:r>
            <a:endPar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 Η αντικειμενική δυσκολία κατασκευής παράλληλων δικτύων λόγω υψηλού κόστους καθιστά μοιραία τα δίκτυα διανομής και μεταφοράς φυσικά μονοπώλια</a:t>
            </a:r>
            <a:r>
              <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rPr>
              <a:t> </a:t>
            </a: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ενώ σε συνδυασμό με τις στεγανοποιημένες εθνικές ενεργειακές αγορές δημιούργησαν</a:t>
            </a:r>
            <a:r>
              <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rPr>
              <a:t> </a:t>
            </a: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σθεναρή αντίσταση στην ευρωπαϊκή πρωτοβουλία της σταδιακά επιχειρούμενης απελευθέρωσης του ενεργειακού τομέα</a:t>
            </a:r>
            <a:endPar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Στο </a:t>
            </a:r>
            <a:r>
              <a:rPr kumimoji="0" lang="el-GR" sz="1500" b="0" i="0" u="sng" strike="noStrike" kern="1200" cap="none" spc="0" normalizeH="0" baseline="0" noProof="0" dirty="0">
                <a:ln>
                  <a:noFill/>
                </a:ln>
                <a:solidFill>
                  <a:prstClr val="black"/>
                </a:solidFill>
                <a:effectLst/>
                <a:uLnTx/>
                <a:uFillTx/>
                <a:latin typeface="Calibri"/>
                <a:ea typeface="+mn-ea"/>
                <a:cs typeface="Arial" pitchFamily="34" charset="0"/>
              </a:rPr>
              <a:t>μοντέλο της καθετοποιημένης αγοράς </a:t>
            </a: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τα δίκτυα μεταφοράς και διανομής διαχειρίζονται από ένα φορέα που παραδοσιακά για στον ευρωπαϊκό χώρο ανήκε στο Κράτος. Ωστόσο το μοντέλο αυτό οργάνωσης δεν κρίνεται ιδιαίτερα αποδοτικό κυρίως για τον τελικό καταναλωτή.</a:t>
            </a:r>
          </a:p>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Στον αντίποδα βρίσκεται το μοντέλο του διαχωρισμού (</a:t>
            </a:r>
            <a:r>
              <a:rPr kumimoji="0" lang="el-GR" sz="1500" b="0" i="0" u="none" strike="noStrike" kern="1200" cap="none" spc="0" normalizeH="0" baseline="0" noProof="0" dirty="0" err="1">
                <a:ln>
                  <a:noFill/>
                </a:ln>
                <a:solidFill>
                  <a:prstClr val="black"/>
                </a:solidFill>
                <a:effectLst/>
                <a:uLnTx/>
                <a:uFillTx/>
                <a:latin typeface="Calibri"/>
                <a:ea typeface="+mn-ea"/>
                <a:cs typeface="Arial" pitchFamily="34" charset="0"/>
              </a:rPr>
              <a:t>unbundling</a:t>
            </a: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 Ο διαχωρισμός αφορά στη διάκριση των δραστηριοτήτων δικτύου (μεταφορά και διανομή) από τις δραστηριότητες της παραγωγής και της προμήθειας ηλεκτρικής ενέργειας.</a:t>
            </a:r>
          </a:p>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Έτσι οι μη μονοπωλιακές δραστηριότητες του τομέα της ενέργειας ήτοι οι δραστηριότητες προμήθειας και παραγωγής ανοίγονται στον ανταγωνισμό. </a:t>
            </a:r>
          </a:p>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Πρακτικά αυτό μεταφράζεται στη δραστηριοποίηση περισσότερων επιχειρήσεων στους συγκεκριμένους τομείς ενώ τα δίκτυα μεταφοράς και διανομής ως φυσικά μονοπώλια δεν είναι επιδεκτικά ανταγωνιστικών δραστηριοτήτων εντός αυτών.</a:t>
            </a:r>
            <a:endPar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endParaRPr kumimoji="0" lang="el-GR" sz="1600" b="0" i="0" u="sng"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5" name="4 - Ορθογώνιο"/>
          <p:cNvSpPr/>
          <p:nvPr/>
        </p:nvSpPr>
        <p:spPr>
          <a:xfrm>
            <a:off x="467544" y="3267293"/>
            <a:ext cx="231154" cy="338554"/>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600" b="1" i="1" u="none" strike="noStrike" kern="1200" cap="none" spc="0" normalizeH="0" baseline="0" noProof="0" dirty="0">
                <a:ln>
                  <a:noFill/>
                </a:ln>
                <a:solidFill>
                  <a:srgbClr val="1F497D"/>
                </a:solidFill>
                <a:effectLst/>
                <a:uLnTx/>
                <a:uFillTx/>
                <a:latin typeface="Calibri"/>
                <a:ea typeface="+mn-ea"/>
                <a:cs typeface="Arial" pitchFamily="34" charset="0"/>
              </a:rPr>
              <a:t> </a:t>
            </a:r>
            <a:endParaRPr kumimoji="0" lang="el-GR" sz="1600" b="1" i="1" u="none" strike="noStrike" kern="1200" cap="none" spc="0" normalizeH="0" baseline="0" noProof="0" dirty="0">
              <a:ln>
                <a:noFill/>
              </a:ln>
              <a:solidFill>
                <a:srgbClr val="1F497D"/>
              </a:solidFill>
              <a:effectLst/>
              <a:uLnTx/>
              <a:uFillTx/>
              <a:latin typeface="Calibri"/>
              <a:ea typeface="+mn-ea"/>
              <a:cs typeface="+mn-cs"/>
            </a:endParaRPr>
          </a:p>
        </p:txBody>
      </p:sp>
    </p:spTree>
    <p:extLst>
      <p:ext uri="{BB962C8B-B14F-4D97-AF65-F5344CB8AC3E}">
        <p14:creationId xmlns:p14="http://schemas.microsoft.com/office/powerpoint/2010/main" val="6771234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242856" y="190477"/>
            <a:ext cx="7209464" cy="51911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600" b="0" i="0" u="none" strike="noStrike" kern="1200" cap="none" spc="0" normalizeH="0" baseline="0" noProof="0" dirty="0">
                <a:ln>
                  <a:noFill/>
                </a:ln>
                <a:solidFill>
                  <a:prstClr val="black"/>
                </a:solidFill>
                <a:effectLst/>
                <a:uLnTx/>
                <a:uFillTx/>
                <a:latin typeface="Calibri"/>
                <a:ea typeface="+mn-ea"/>
                <a:cs typeface="+mn-cs"/>
              </a:rPr>
              <a:t>Μοντέλα </a:t>
            </a:r>
            <a:r>
              <a:rPr lang="el-GR" sz="2600" dirty="0">
                <a:solidFill>
                  <a:prstClr val="black"/>
                </a:solidFill>
                <a:latin typeface="Calibri"/>
              </a:rPr>
              <a:t>Ο</a:t>
            </a:r>
            <a:r>
              <a:rPr kumimoji="0" lang="el-GR" sz="2600" b="0" i="0" u="none" strike="noStrike" kern="1200" cap="none" spc="0" normalizeH="0" baseline="0" noProof="0" dirty="0" err="1">
                <a:ln>
                  <a:noFill/>
                </a:ln>
                <a:solidFill>
                  <a:prstClr val="black"/>
                </a:solidFill>
                <a:effectLst/>
                <a:uLnTx/>
                <a:uFillTx/>
                <a:latin typeface="Calibri"/>
                <a:ea typeface="+mn-ea"/>
                <a:cs typeface="+mn-cs"/>
              </a:rPr>
              <a:t>ργάνωσης</a:t>
            </a:r>
            <a:r>
              <a:rPr kumimoji="0" lang="el-GR" sz="2600" b="0" i="0" u="none" strike="noStrike" kern="1200" cap="none" spc="0" normalizeH="0" baseline="0" noProof="0" dirty="0">
                <a:ln>
                  <a:noFill/>
                </a:ln>
                <a:solidFill>
                  <a:prstClr val="black"/>
                </a:solidFill>
                <a:effectLst/>
                <a:uLnTx/>
                <a:uFillTx/>
                <a:latin typeface="Calibri"/>
                <a:ea typeface="+mn-ea"/>
                <a:cs typeface="+mn-cs"/>
              </a:rPr>
              <a:t> </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600" b="0" i="0" u="none" strike="noStrike" kern="1200" cap="none" spc="0" normalizeH="0" baseline="0" noProof="0" dirty="0">
                <a:ln>
                  <a:noFill/>
                </a:ln>
                <a:solidFill>
                  <a:prstClr val="black"/>
                </a:solidFill>
                <a:effectLst/>
                <a:uLnTx/>
                <a:uFillTx/>
                <a:latin typeface="Calibri"/>
                <a:ea typeface="+mn-ea"/>
                <a:cs typeface="+mn-cs"/>
              </a:rPr>
              <a:t>της Χονδρικής </a:t>
            </a:r>
            <a:r>
              <a:rPr lang="el-GR" sz="2600" dirty="0">
                <a:solidFill>
                  <a:prstClr val="black"/>
                </a:solidFill>
                <a:latin typeface="Calibri"/>
              </a:rPr>
              <a:t>Α</a:t>
            </a:r>
            <a:r>
              <a:rPr kumimoji="0" lang="el-GR" sz="2600" b="0" i="0" u="none" strike="noStrike" kern="1200" cap="none" spc="0" normalizeH="0" baseline="0" noProof="0" dirty="0" err="1">
                <a:ln>
                  <a:noFill/>
                </a:ln>
                <a:solidFill>
                  <a:prstClr val="black"/>
                </a:solidFill>
                <a:effectLst/>
                <a:uLnTx/>
                <a:uFillTx/>
                <a:latin typeface="Calibri"/>
                <a:ea typeface="+mn-ea"/>
                <a:cs typeface="+mn-cs"/>
              </a:rPr>
              <a:t>γοράς</a:t>
            </a:r>
            <a:r>
              <a:rPr kumimoji="0" lang="el-GR" sz="2600" b="0" i="0" u="none" strike="noStrike" kern="1200" cap="none" spc="0" normalizeH="0" baseline="0" noProof="0" dirty="0">
                <a:ln>
                  <a:noFill/>
                </a:ln>
                <a:solidFill>
                  <a:prstClr val="black"/>
                </a:solidFill>
                <a:effectLst/>
                <a:uLnTx/>
                <a:uFillTx/>
                <a:latin typeface="Calibri"/>
                <a:ea typeface="+mn-ea"/>
                <a:cs typeface="+mn-cs"/>
              </a:rPr>
              <a:t> </a:t>
            </a:r>
            <a:r>
              <a:rPr lang="el-GR" sz="2600" dirty="0">
                <a:solidFill>
                  <a:prstClr val="black"/>
                </a:solidFill>
                <a:latin typeface="Calibri"/>
              </a:rPr>
              <a:t>Η</a:t>
            </a:r>
            <a:r>
              <a:rPr kumimoji="0" lang="el-GR" sz="2600" b="0" i="0" u="none" strike="noStrike" kern="1200" cap="none" spc="0" normalizeH="0" baseline="0" noProof="0" dirty="0" err="1">
                <a:ln>
                  <a:noFill/>
                </a:ln>
                <a:solidFill>
                  <a:prstClr val="black"/>
                </a:solidFill>
                <a:effectLst/>
                <a:uLnTx/>
                <a:uFillTx/>
                <a:latin typeface="Calibri"/>
                <a:ea typeface="+mn-ea"/>
                <a:cs typeface="+mn-cs"/>
              </a:rPr>
              <a:t>λεκτρικής</a:t>
            </a:r>
            <a:r>
              <a:rPr kumimoji="0" lang="el-GR" sz="2600" b="0" i="0" u="none" strike="noStrike" kern="1200" cap="none" spc="0" normalizeH="0" baseline="0" noProof="0" dirty="0">
                <a:ln>
                  <a:noFill/>
                </a:ln>
                <a:solidFill>
                  <a:prstClr val="black"/>
                </a:solidFill>
                <a:effectLst/>
                <a:uLnTx/>
                <a:uFillTx/>
                <a:latin typeface="Calibri"/>
                <a:ea typeface="+mn-ea"/>
                <a:cs typeface="+mn-cs"/>
              </a:rPr>
              <a:t> </a:t>
            </a:r>
            <a:r>
              <a:rPr lang="el-GR" sz="2600" dirty="0">
                <a:solidFill>
                  <a:prstClr val="black"/>
                </a:solidFill>
                <a:latin typeface="Calibri"/>
              </a:rPr>
              <a:t>Ε</a:t>
            </a:r>
            <a:r>
              <a:rPr kumimoji="0" lang="el-GR" sz="2600" b="0" i="0" u="none" strike="noStrike" kern="1200" cap="none" spc="0" normalizeH="0" baseline="0" noProof="0" dirty="0" err="1">
                <a:ln>
                  <a:noFill/>
                </a:ln>
                <a:solidFill>
                  <a:prstClr val="black"/>
                </a:solidFill>
                <a:effectLst/>
                <a:uLnTx/>
                <a:uFillTx/>
                <a:latin typeface="Calibri"/>
                <a:ea typeface="+mn-ea"/>
                <a:cs typeface="+mn-cs"/>
              </a:rPr>
              <a:t>νέργειας</a:t>
            </a:r>
            <a:endParaRPr kumimoji="0" lang="el-GR" sz="26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5" name="Rectangle 4"/>
          <p:cNvSpPr/>
          <p:nvPr/>
        </p:nvSpPr>
        <p:spPr>
          <a:xfrm>
            <a:off x="3275856" y="1328898"/>
            <a:ext cx="5472286" cy="592602"/>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endParaRPr kumimoji="0" lang="el-GR" sz="13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7" name="Rectangle 6"/>
          <p:cNvSpPr/>
          <p:nvPr/>
        </p:nvSpPr>
        <p:spPr>
          <a:xfrm>
            <a:off x="285720" y="1292510"/>
            <a:ext cx="2736304" cy="718370"/>
          </a:xfrm>
          <a:prstGeom prst="rect">
            <a:avLst/>
          </a:prstGeom>
          <a:solidFill>
            <a:srgbClr val="4F81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400" b="1" i="0" u="none" strike="noStrike" kern="1200" cap="none" spc="0" normalizeH="0" baseline="0" noProof="0" dirty="0">
                <a:ln>
                  <a:noFill/>
                </a:ln>
                <a:solidFill>
                  <a:prstClr val="white"/>
                </a:solidFill>
                <a:effectLst/>
                <a:uLnTx/>
                <a:uFillTx/>
                <a:latin typeface="Calibri"/>
                <a:ea typeface="+mn-ea"/>
                <a:cs typeface="+mn-cs"/>
              </a:rPr>
              <a:t>Χρηματιστήρια Ενέργειας</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400" b="1" i="0" u="none" strike="noStrike" kern="1200" cap="none" spc="0" normalizeH="0" baseline="0" noProof="0" dirty="0">
                <a:ln>
                  <a:noFill/>
                </a:ln>
                <a:solidFill>
                  <a:prstClr val="white"/>
                </a:solidFill>
                <a:effectLst/>
                <a:uLnTx/>
                <a:uFillTx/>
                <a:latin typeface="Calibri"/>
                <a:ea typeface="+mn-ea"/>
                <a:cs typeface="+mn-cs"/>
              </a:rPr>
              <a:t>(</a:t>
            </a:r>
            <a:r>
              <a:rPr kumimoji="0" lang="en-GB" sz="1400" b="1" i="0" u="none" strike="noStrike" kern="1200" cap="none" spc="0" normalizeH="0" baseline="0" noProof="0" dirty="0">
                <a:ln>
                  <a:noFill/>
                </a:ln>
                <a:solidFill>
                  <a:prstClr val="white"/>
                </a:solidFill>
                <a:effectLst/>
                <a:uLnTx/>
                <a:uFillTx/>
                <a:latin typeface="Calibri"/>
                <a:ea typeface="+mn-ea"/>
                <a:cs typeface="+mn-cs"/>
              </a:rPr>
              <a:t>power exchanges</a:t>
            </a:r>
            <a:r>
              <a:rPr kumimoji="0" lang="el-GR" sz="1400" b="1" i="0" u="none" strike="noStrike" kern="1200" cap="none" spc="0" normalizeH="0" baseline="0" noProof="0" dirty="0">
                <a:ln>
                  <a:noFill/>
                </a:ln>
                <a:solidFill>
                  <a:prstClr val="white"/>
                </a:solidFill>
                <a:effectLst/>
                <a:uLnTx/>
                <a:uFillTx/>
                <a:latin typeface="Calibri"/>
                <a:ea typeface="+mn-ea"/>
                <a:cs typeface="+mn-cs"/>
              </a:rPr>
              <a:t>)</a:t>
            </a:r>
            <a:endParaRPr kumimoji="0" lang="en-US" sz="1400" b="1" i="0" u="none" strike="noStrike" kern="1200" cap="none" spc="0" normalizeH="0" baseline="0" noProof="0" dirty="0">
              <a:ln>
                <a:noFill/>
              </a:ln>
              <a:solidFill>
                <a:prstClr val="white"/>
              </a:solidFill>
              <a:effectLst/>
              <a:uLnTx/>
              <a:uFillTx/>
              <a:latin typeface="Calibri"/>
              <a:ea typeface="+mn-ea"/>
              <a:cs typeface="+mn-cs"/>
            </a:endParaRPr>
          </a:p>
        </p:txBody>
      </p:sp>
      <p:sp>
        <p:nvSpPr>
          <p:cNvPr id="8" name="Rectangle 7"/>
          <p:cNvSpPr/>
          <p:nvPr/>
        </p:nvSpPr>
        <p:spPr>
          <a:xfrm>
            <a:off x="285720" y="1990625"/>
            <a:ext cx="2736304" cy="2060764"/>
          </a:xfrm>
          <a:prstGeom prst="rect">
            <a:avLst/>
          </a:prstGeom>
          <a:solidFill>
            <a:srgbClr val="D5DC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l-GR" sz="1400" b="0" i="0" u="none" strike="noStrike" kern="1200" cap="none" spc="0" normalizeH="0" baseline="0" noProof="0" dirty="0">
                <a:ln>
                  <a:noFill/>
                </a:ln>
                <a:solidFill>
                  <a:prstClr val="black"/>
                </a:solidFill>
                <a:effectLst/>
                <a:uLnTx/>
                <a:uFillTx/>
                <a:latin typeface="Calibri"/>
                <a:ea typeface="+mn-ea"/>
                <a:cs typeface="+mn-cs"/>
              </a:rPr>
              <a:t>Σύστημα συναλλαγών προϊόντων χονδρικής ηλεκτρικής ενέργειας άμεσης παράδοσης (</a:t>
            </a:r>
            <a:r>
              <a:rPr kumimoji="0" lang="el-GR" sz="1400" b="0" i="0" u="none" strike="noStrike" kern="1200" cap="none" spc="0" normalizeH="0" baseline="0" noProof="0" dirty="0" err="1">
                <a:ln>
                  <a:noFill/>
                </a:ln>
                <a:solidFill>
                  <a:prstClr val="black"/>
                </a:solidFill>
                <a:effectLst/>
                <a:uLnTx/>
                <a:uFillTx/>
                <a:latin typeface="Calibri"/>
                <a:ea typeface="+mn-ea"/>
                <a:cs typeface="+mn-cs"/>
              </a:rPr>
              <a:t>spot</a:t>
            </a:r>
            <a:r>
              <a:rPr kumimoji="0" lang="el-GR" sz="1400" b="0" i="0" u="none" strike="noStrike" kern="1200" cap="none" spc="0" normalizeH="0" baseline="0" noProof="0" dirty="0">
                <a:ln>
                  <a:noFill/>
                </a:ln>
                <a:solidFill>
                  <a:prstClr val="black"/>
                </a:solidFill>
                <a:effectLst/>
                <a:uLnTx/>
                <a:uFillTx/>
                <a:latin typeface="Calibri"/>
                <a:ea typeface="+mn-ea"/>
                <a:cs typeface="+mn-cs"/>
              </a:rPr>
              <a:t> </a:t>
            </a:r>
            <a:r>
              <a:rPr kumimoji="0" lang="el-GR" sz="1400" b="0" i="0" u="none" strike="noStrike" kern="1200" cap="none" spc="0" normalizeH="0" baseline="0" noProof="0" dirty="0" err="1">
                <a:ln>
                  <a:noFill/>
                </a:ln>
                <a:solidFill>
                  <a:prstClr val="black"/>
                </a:solidFill>
                <a:effectLst/>
                <a:uLnTx/>
                <a:uFillTx/>
                <a:latin typeface="Calibri"/>
                <a:ea typeface="+mn-ea"/>
                <a:cs typeface="+mn-cs"/>
              </a:rPr>
              <a:t>exchanges</a:t>
            </a:r>
            <a:r>
              <a:rPr kumimoji="0" lang="el-GR" sz="1400" b="0" i="0" u="none" strike="noStrike" kern="1200" cap="none" spc="0" normalizeH="0" baseline="0" noProof="0" dirty="0">
                <a:ln>
                  <a:noFill/>
                </a:ln>
                <a:solidFill>
                  <a:prstClr val="black"/>
                </a:solidFill>
                <a:effectLst/>
                <a:uLnTx/>
                <a:uFillTx/>
                <a:latin typeface="Calibri"/>
                <a:ea typeface="+mn-ea"/>
                <a:cs typeface="+mn-cs"/>
              </a:rPr>
              <a:t>) ή και παράγωγων προϊόντων (</a:t>
            </a:r>
            <a:r>
              <a:rPr kumimoji="0" lang="el-GR" sz="1400" b="0" i="0" u="none" strike="noStrike" kern="1200" cap="none" spc="0" normalizeH="0" baseline="0" noProof="0" dirty="0" err="1">
                <a:ln>
                  <a:noFill/>
                </a:ln>
                <a:solidFill>
                  <a:prstClr val="black"/>
                </a:solidFill>
                <a:effectLst/>
                <a:uLnTx/>
                <a:uFillTx/>
                <a:latin typeface="Calibri"/>
                <a:ea typeface="+mn-ea"/>
                <a:cs typeface="+mn-cs"/>
              </a:rPr>
              <a:t>derivatives</a:t>
            </a:r>
            <a:r>
              <a:rPr kumimoji="0" lang="el-GR" sz="1400" b="0" i="0" u="none" strike="noStrike" kern="1200" cap="none" spc="0" normalizeH="0" baseline="0" noProof="0" dirty="0">
                <a:ln>
                  <a:noFill/>
                </a:ln>
                <a:solidFill>
                  <a:prstClr val="black"/>
                </a:solidFill>
                <a:effectLst/>
                <a:uLnTx/>
                <a:uFillTx/>
                <a:latin typeface="Calibri"/>
                <a:ea typeface="+mn-ea"/>
                <a:cs typeface="+mn-cs"/>
              </a:rPr>
              <a:t> </a:t>
            </a:r>
            <a:r>
              <a:rPr kumimoji="0" lang="el-GR" sz="1400" b="0" i="0" u="none" strike="noStrike" kern="1200" cap="none" spc="0" normalizeH="0" baseline="0" noProof="0" dirty="0" err="1">
                <a:ln>
                  <a:noFill/>
                </a:ln>
                <a:solidFill>
                  <a:prstClr val="black"/>
                </a:solidFill>
                <a:effectLst/>
                <a:uLnTx/>
                <a:uFillTx/>
                <a:latin typeface="Calibri"/>
                <a:ea typeface="+mn-ea"/>
                <a:cs typeface="+mn-cs"/>
              </a:rPr>
              <a:t>exchanges</a:t>
            </a:r>
            <a:r>
              <a:rPr kumimoji="0" lang="el-GR" sz="1400" b="0" i="0" u="none" strike="noStrike" kern="1200" cap="none" spc="0" normalizeH="0" baseline="0" noProof="0" dirty="0">
                <a:ln>
                  <a:noFill/>
                </a:ln>
                <a:solidFill>
                  <a:prstClr val="black"/>
                </a:solidFill>
                <a:effectLst/>
                <a:uLnTx/>
                <a:uFillTx/>
                <a:latin typeface="Calibri"/>
                <a:ea typeface="+mn-ea"/>
                <a:cs typeface="+mn-cs"/>
              </a:rPr>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l-GR" sz="1400" b="0" i="0" u="none" strike="noStrike" kern="1200" cap="none" spc="0" normalizeH="0" baseline="0" noProof="0" dirty="0">
                <a:ln>
                  <a:noFill/>
                </a:ln>
                <a:solidFill>
                  <a:prstClr val="black"/>
                </a:solidFill>
                <a:effectLst/>
                <a:uLnTx/>
                <a:uFillTx/>
                <a:latin typeface="Calibri"/>
                <a:ea typeface="+mn-ea"/>
                <a:cs typeface="+mn-cs"/>
              </a:rPr>
              <a:t>Προαιρετική συμμετοχή</a:t>
            </a: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Rectangle 14"/>
          <p:cNvSpPr/>
          <p:nvPr/>
        </p:nvSpPr>
        <p:spPr>
          <a:xfrm>
            <a:off x="6061484" y="1275700"/>
            <a:ext cx="2736304" cy="718370"/>
          </a:xfrm>
          <a:prstGeom prst="rect">
            <a:avLst/>
          </a:prstGeom>
          <a:solidFill>
            <a:srgbClr val="4F81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400" b="1" i="0" u="none" strike="noStrike" kern="1200" cap="none" spc="0" normalizeH="0" baseline="0" noProof="0" dirty="0" err="1">
                <a:ln>
                  <a:noFill/>
                </a:ln>
                <a:solidFill>
                  <a:prstClr val="white"/>
                </a:solidFill>
                <a:effectLst/>
                <a:uLnTx/>
                <a:uFillTx/>
                <a:latin typeface="Calibri"/>
                <a:ea typeface="+mn-ea"/>
                <a:cs typeface="+mn-cs"/>
              </a:rPr>
              <a:t>Εξωχρηματιστηριακή</a:t>
            </a:r>
            <a:r>
              <a:rPr kumimoji="0" lang="el-GR" sz="1400" b="1" i="0" u="none" strike="noStrike" kern="1200" cap="none" spc="0" normalizeH="0" baseline="0" noProof="0" dirty="0">
                <a:ln>
                  <a:noFill/>
                </a:ln>
                <a:solidFill>
                  <a:prstClr val="white"/>
                </a:solidFill>
                <a:effectLst/>
                <a:uLnTx/>
                <a:uFillTx/>
                <a:latin typeface="Calibri"/>
                <a:ea typeface="+mn-ea"/>
                <a:cs typeface="+mn-cs"/>
              </a:rPr>
              <a:t> Αγορά</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400" b="1" i="0" u="none" strike="noStrike" kern="1200" cap="none" spc="0" normalizeH="0" baseline="0" noProof="0" dirty="0">
                <a:ln>
                  <a:noFill/>
                </a:ln>
                <a:solidFill>
                  <a:prstClr val="white"/>
                </a:solidFill>
                <a:effectLst/>
                <a:uLnTx/>
                <a:uFillTx/>
                <a:latin typeface="Calibri"/>
                <a:ea typeface="+mn-ea"/>
                <a:cs typeface="+mn-cs"/>
              </a:rPr>
              <a:t>(</a:t>
            </a:r>
            <a:r>
              <a:rPr kumimoji="0" lang="en-GB" sz="1400" b="1" i="0" u="none" strike="noStrike" kern="1200" cap="none" spc="0" normalizeH="0" baseline="0" noProof="0" dirty="0">
                <a:ln>
                  <a:noFill/>
                </a:ln>
                <a:solidFill>
                  <a:prstClr val="white"/>
                </a:solidFill>
                <a:effectLst/>
                <a:uLnTx/>
                <a:uFillTx/>
                <a:latin typeface="Calibri"/>
                <a:ea typeface="+mn-ea"/>
                <a:cs typeface="+mn-cs"/>
              </a:rPr>
              <a:t>Over The Counter market</a:t>
            </a:r>
            <a:r>
              <a:rPr kumimoji="0" lang="el-GR" sz="1400" b="1" i="0" u="none" strike="noStrike" kern="1200" cap="none" spc="0" normalizeH="0" baseline="0" noProof="0" dirty="0">
                <a:ln>
                  <a:noFill/>
                </a:ln>
                <a:solidFill>
                  <a:prstClr val="white"/>
                </a:solidFill>
                <a:effectLst/>
                <a:uLnTx/>
                <a:uFillTx/>
                <a:latin typeface="Calibri"/>
                <a:ea typeface="+mn-ea"/>
                <a:cs typeface="+mn-cs"/>
              </a:rPr>
              <a:t>)</a:t>
            </a:r>
            <a:endParaRPr kumimoji="0" lang="en-GB" sz="1400" b="1" i="0" u="none" strike="noStrike" kern="1200" cap="none" spc="0" normalizeH="0" baseline="0" noProof="0" dirty="0">
              <a:ln>
                <a:noFill/>
              </a:ln>
              <a:solidFill>
                <a:prstClr val="white"/>
              </a:solidFill>
              <a:effectLst/>
              <a:uLnTx/>
              <a:uFillTx/>
              <a:latin typeface="Calibri"/>
              <a:ea typeface="+mn-ea"/>
              <a:cs typeface="+mn-cs"/>
            </a:endParaRPr>
          </a:p>
        </p:txBody>
      </p:sp>
      <p:sp>
        <p:nvSpPr>
          <p:cNvPr id="16" name="Rectangle 15"/>
          <p:cNvSpPr/>
          <p:nvPr/>
        </p:nvSpPr>
        <p:spPr>
          <a:xfrm>
            <a:off x="6061484" y="1972691"/>
            <a:ext cx="2736304" cy="2099251"/>
          </a:xfrm>
          <a:prstGeom prst="rect">
            <a:avLst/>
          </a:prstGeom>
          <a:solidFill>
            <a:srgbClr val="D5DC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l-GR" sz="1400" b="0" i="0" u="none" strike="noStrike" kern="1200" cap="none" spc="0" normalizeH="0" baseline="0" noProof="0" dirty="0">
                <a:ln>
                  <a:noFill/>
                </a:ln>
                <a:solidFill>
                  <a:prstClr val="black"/>
                </a:solidFill>
                <a:effectLst/>
                <a:uLnTx/>
                <a:uFillTx/>
                <a:latin typeface="Calibri"/>
                <a:ea typeface="+mn-ea"/>
                <a:cs typeface="+mn-cs"/>
              </a:rPr>
              <a:t>Παραγωγοί και προμηθευτές συχνά καταφεύγουν στη σύναψη διμερών συμβάσεων (OTC) μεταξύ τους, εκτός δηλαδή του πλαισίου κάποιας γενικής οργανωμένης πλατφόρμας</a:t>
            </a: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p:txBody>
      </p:sp>
      <p:grpSp>
        <p:nvGrpSpPr>
          <p:cNvPr id="12" name="11 - Ομάδα"/>
          <p:cNvGrpSpPr/>
          <p:nvPr/>
        </p:nvGrpSpPr>
        <p:grpSpPr>
          <a:xfrm>
            <a:off x="285720" y="4147370"/>
            <a:ext cx="8568630" cy="2282026"/>
            <a:chOff x="287685" y="3984174"/>
            <a:chExt cx="8568630" cy="2282026"/>
          </a:xfrm>
        </p:grpSpPr>
        <p:sp>
          <p:nvSpPr>
            <p:cNvPr id="17" name="Rounded Rectangle 16"/>
            <p:cNvSpPr/>
            <p:nvPr/>
          </p:nvSpPr>
          <p:spPr>
            <a:xfrm>
              <a:off x="287685" y="3984174"/>
              <a:ext cx="8568630" cy="2282026"/>
            </a:xfrm>
            <a:prstGeom prst="roundRect">
              <a:avLst/>
            </a:prstGeom>
            <a:solidFill>
              <a:schemeClr val="accent3">
                <a:lumMod val="20000"/>
                <a:lumOff val="80000"/>
              </a:schemeClr>
            </a:solidFill>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Rectangle 17"/>
            <p:cNvSpPr/>
            <p:nvPr/>
          </p:nvSpPr>
          <p:spPr>
            <a:xfrm>
              <a:off x="525909" y="4071943"/>
              <a:ext cx="8136905" cy="2071702"/>
            </a:xfrm>
            <a:prstGeom prst="rect">
              <a:avLst/>
            </a:prstGeom>
          </p:spPr>
          <p:txBody>
            <a:bodyPr vert="horz" lIns="91440" tIns="45720" rIns="91440" bIns="45720" rtlCol="0" anchor="t">
              <a:noAutofit/>
            </a:bodyPr>
            <a:lstStyle/>
            <a:p>
              <a:pPr marL="357188" marR="0" lvl="0" indent="-265113"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Εν αντιθέσει με τις μονοπωλιακές αγορές τα χρηματιστήρια ενέργειας λειτουργούν σε συνθήκες υγιούς ανταγωνισμού καθώς μπορούν να συμμετέχουν σε αυτά όχι μόνο παραγωγοί αλλά και μεγάλοι καταναλωτές, διανομείς ενέργειας ή και έμποροι οι οποίοι μπορούν ελεύθερα να υποβάλλουν τις προσφορές τους για την πώληση και αγορά ενέργειας.</a:t>
              </a:r>
            </a:p>
            <a:p>
              <a:pPr marL="357188" marR="0" lvl="0" indent="-265113"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lang="el-GR" sz="1500" dirty="0">
                  <a:solidFill>
                    <a:prstClr val="black"/>
                  </a:solidFill>
                  <a:latin typeface="Calibri"/>
                  <a:cs typeface="Arial" pitchFamily="34" charset="0"/>
                </a:rPr>
                <a:t>Οι</a:t>
              </a: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 συναλλαγές γίνονται με απολύτως διαφανή τρόπο καθώς οι συμμετέχοντες αυτοβούλως επιλέγουν να συναλλαχθούν και όχι υποχρεωτικά με αυτό τον τρόπο.</a:t>
              </a:r>
            </a:p>
            <a:p>
              <a:pPr marL="357188" marR="0" lvl="0" indent="-265113"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lang="el-GR" sz="1500" dirty="0">
                  <a:solidFill>
                    <a:prstClr val="black"/>
                  </a:solidFill>
                  <a:latin typeface="Calibri"/>
                  <a:cs typeface="Arial" pitchFamily="34" charset="0"/>
                </a:rPr>
                <a:t>Στις χρηματιστηριακού τύπου αγορές, εν αντιθέσει με τον μηχανισμό </a:t>
              </a:r>
              <a:r>
                <a:rPr lang="el-GR" sz="1500" dirty="0" err="1">
                  <a:solidFill>
                    <a:prstClr val="black"/>
                  </a:solidFill>
                  <a:latin typeface="Calibri"/>
                  <a:cs typeface="Arial" pitchFamily="34" charset="0"/>
                </a:rPr>
                <a:t>power</a:t>
              </a:r>
              <a:r>
                <a:rPr lang="el-GR" sz="1500" dirty="0">
                  <a:solidFill>
                    <a:prstClr val="black"/>
                  </a:solidFill>
                  <a:latin typeface="Calibri"/>
                  <a:cs typeface="Arial" pitchFamily="34" charset="0"/>
                </a:rPr>
                <a:t> </a:t>
              </a:r>
              <a:r>
                <a:rPr lang="el-GR" sz="1500" dirty="0" err="1">
                  <a:solidFill>
                    <a:prstClr val="black"/>
                  </a:solidFill>
                  <a:latin typeface="Calibri"/>
                  <a:cs typeface="Arial" pitchFamily="34" charset="0"/>
                </a:rPr>
                <a:t>pool</a:t>
              </a:r>
              <a:r>
                <a:rPr lang="el-GR" sz="1500" dirty="0">
                  <a:solidFill>
                    <a:prstClr val="black"/>
                  </a:solidFill>
                  <a:latin typeface="Calibri"/>
                  <a:cs typeface="Arial" pitchFamily="34" charset="0"/>
                </a:rPr>
                <a:t> οι συναλλαγές συνάπτονται ελεύθερα σε απευθείας διμερή συμβατική βάση</a:t>
              </a:r>
            </a:p>
          </p:txBody>
        </p:sp>
      </p:grpSp>
      <p:sp>
        <p:nvSpPr>
          <p:cNvPr id="19" name="Rectangle 6"/>
          <p:cNvSpPr/>
          <p:nvPr/>
        </p:nvSpPr>
        <p:spPr>
          <a:xfrm>
            <a:off x="3173602" y="1300284"/>
            <a:ext cx="2736304" cy="718370"/>
          </a:xfrm>
          <a:prstGeom prst="rect">
            <a:avLst/>
          </a:prstGeom>
          <a:solidFill>
            <a:srgbClr val="4F81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l-GR" sz="1400" b="1" dirty="0">
                <a:solidFill>
                  <a:prstClr val="white"/>
                </a:solidFill>
              </a:rPr>
              <a:t>Συστήματα συναλλαγών ηλεκτρικής ενέργειας </a:t>
            </a:r>
          </a:p>
          <a:p>
            <a:pPr lvl="0" algn="ctr">
              <a:defRPr/>
            </a:pPr>
            <a:r>
              <a:rPr lang="el-GR" sz="1400" b="1" dirty="0">
                <a:solidFill>
                  <a:prstClr val="white"/>
                </a:solidFill>
              </a:rPr>
              <a:t>(</a:t>
            </a:r>
            <a:r>
              <a:rPr lang="en-GB" sz="1400" b="1" dirty="0">
                <a:solidFill>
                  <a:prstClr val="white"/>
                </a:solidFill>
              </a:rPr>
              <a:t>power pools</a:t>
            </a:r>
            <a:r>
              <a:rPr lang="el-GR" sz="1400" b="1" dirty="0">
                <a:solidFill>
                  <a:prstClr val="white"/>
                </a:solidFill>
              </a:rPr>
              <a:t>)</a:t>
            </a:r>
          </a:p>
        </p:txBody>
      </p:sp>
      <p:sp>
        <p:nvSpPr>
          <p:cNvPr id="20" name="Rectangle 7"/>
          <p:cNvSpPr/>
          <p:nvPr/>
        </p:nvSpPr>
        <p:spPr>
          <a:xfrm>
            <a:off x="3173602" y="1998399"/>
            <a:ext cx="2736304" cy="2060764"/>
          </a:xfrm>
          <a:prstGeom prst="rect">
            <a:avLst/>
          </a:prstGeom>
          <a:solidFill>
            <a:srgbClr val="D5DC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lvl="0" indent="-171450">
              <a:buFont typeface="Arial" panose="020B0604020202020204" pitchFamily="34" charset="0"/>
              <a:buChar char="•"/>
              <a:defRPr/>
            </a:pPr>
            <a:r>
              <a:rPr lang="el-GR" sz="1400" dirty="0">
                <a:solidFill>
                  <a:prstClr val="black"/>
                </a:solidFill>
              </a:rPr>
              <a:t>Το σύνολο της ηλεκτρικής ενέργειας και των συμπληρωματικών προϊόντων αυτής που θα παραχθούν, θα καταναλωθούν και θα διακινηθούν την επόμενη ημέρα, διατίθεται μέσω υποχρεωτικών δημοπρασιών (</a:t>
            </a:r>
            <a:r>
              <a:rPr lang="el-GR" sz="1400" dirty="0" err="1">
                <a:solidFill>
                  <a:prstClr val="black"/>
                </a:solidFill>
              </a:rPr>
              <a:t>mandatory</a:t>
            </a:r>
            <a:r>
              <a:rPr lang="el-GR" sz="1400" dirty="0">
                <a:solidFill>
                  <a:prstClr val="black"/>
                </a:solidFill>
              </a:rPr>
              <a:t> </a:t>
            </a:r>
            <a:r>
              <a:rPr lang="el-GR" sz="1400" dirty="0" err="1">
                <a:solidFill>
                  <a:prstClr val="black"/>
                </a:solidFill>
              </a:rPr>
              <a:t>pool</a:t>
            </a:r>
            <a:r>
              <a:rPr lang="el-GR" sz="1400" dirty="0">
                <a:solidFill>
                  <a:prstClr val="black"/>
                </a:solidFill>
              </a:rPr>
              <a:t>).</a:t>
            </a:r>
            <a:endParaRPr lang="en-GB" sz="1400" dirty="0">
              <a:solidFill>
                <a:prstClr val="black"/>
              </a:solidFill>
            </a:endParaRPr>
          </a:p>
        </p:txBody>
      </p:sp>
    </p:spTree>
    <p:extLst>
      <p:ext uri="{BB962C8B-B14F-4D97-AF65-F5344CB8AC3E}">
        <p14:creationId xmlns:p14="http://schemas.microsoft.com/office/powerpoint/2010/main" val="22370495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242856" y="190477"/>
            <a:ext cx="7209464" cy="51911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600" b="0" i="0" u="none" strike="noStrike" kern="1200" cap="none" spc="0" normalizeH="0" baseline="0" noProof="0" dirty="0">
                <a:ln>
                  <a:noFill/>
                </a:ln>
                <a:solidFill>
                  <a:prstClr val="black"/>
                </a:solidFill>
                <a:effectLst/>
                <a:uLnTx/>
                <a:uFillTx/>
                <a:latin typeface="Calibri"/>
                <a:ea typeface="+mn-ea"/>
                <a:cs typeface="+mn-cs"/>
              </a:rPr>
              <a:t>Από την Απελευθέρωση στην Διασύνδεση</a:t>
            </a:r>
          </a:p>
        </p:txBody>
      </p:sp>
      <p:sp>
        <p:nvSpPr>
          <p:cNvPr id="4" name="Rectangle 3"/>
          <p:cNvSpPr/>
          <p:nvPr/>
        </p:nvSpPr>
        <p:spPr>
          <a:xfrm>
            <a:off x="467544" y="1285860"/>
            <a:ext cx="2273236" cy="572962"/>
          </a:xfrm>
          <a:prstGeom prst="rect">
            <a:avLst/>
          </a:prstGeom>
        </p:spPr>
        <p:txBody>
          <a:bodyPr vert="horz"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a:ea typeface="+mn-ea"/>
              <a:cs typeface="Arial" pitchFamily="34" charset="0"/>
            </a:endParaRPr>
          </a:p>
        </p:txBody>
      </p:sp>
      <p:sp>
        <p:nvSpPr>
          <p:cNvPr id="5" name="Rectangle 4"/>
          <p:cNvSpPr/>
          <p:nvPr/>
        </p:nvSpPr>
        <p:spPr>
          <a:xfrm>
            <a:off x="3275856" y="1285860"/>
            <a:ext cx="5472286" cy="592602"/>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endParaRPr kumimoji="0" lang="el-GR" sz="13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17" name="Rounded Rectangle 16"/>
          <p:cNvSpPr/>
          <p:nvPr/>
        </p:nvSpPr>
        <p:spPr>
          <a:xfrm>
            <a:off x="329974" y="1285860"/>
            <a:ext cx="8563201" cy="1984932"/>
          </a:xfrm>
          <a:prstGeom prst="roundRect">
            <a:avLst/>
          </a:prstGeom>
          <a:solidFill>
            <a:schemeClr val="accent3">
              <a:lumMod val="20000"/>
              <a:lumOff val="80000"/>
            </a:schemeClr>
          </a:solidFill>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Rectangle 17"/>
          <p:cNvSpPr/>
          <p:nvPr/>
        </p:nvSpPr>
        <p:spPr>
          <a:xfrm>
            <a:off x="539551" y="4438870"/>
            <a:ext cx="8136905" cy="1908816"/>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00000"/>
              </a:lnSpc>
              <a:spcBef>
                <a:spcPts val="1200"/>
              </a:spcBef>
              <a:spcAft>
                <a:spcPts val="0"/>
              </a:spcAft>
              <a:buClrTx/>
              <a:buSzTx/>
              <a:buFontTx/>
              <a:buNone/>
              <a:tabLst/>
              <a:defRPr/>
            </a:pPr>
            <a:endParaRPr kumimoji="0" lang="el-GR" sz="1300" b="0" i="0" u="none" strike="noStrike" kern="1200" cap="none" spc="0" normalizeH="0" baseline="0" noProof="0" dirty="0">
              <a:ln>
                <a:noFill/>
              </a:ln>
              <a:solidFill>
                <a:srgbClr val="FF0000"/>
              </a:solidFill>
              <a:effectLst/>
              <a:uLnTx/>
              <a:uFillTx/>
              <a:latin typeface="Calibri"/>
              <a:ea typeface="+mn-ea"/>
              <a:cs typeface="Arial" pitchFamily="34" charset="0"/>
            </a:endParaRPr>
          </a:p>
        </p:txBody>
      </p:sp>
      <p:sp>
        <p:nvSpPr>
          <p:cNvPr id="3" name="TextBox 2">
            <a:extLst>
              <a:ext uri="{FF2B5EF4-FFF2-40B4-BE49-F238E27FC236}">
                <a16:creationId xmlns:a16="http://schemas.microsoft.com/office/drawing/2014/main" id="{F5C4DE39-C240-4589-AD82-F65118B39927}"/>
              </a:ext>
            </a:extLst>
          </p:cNvPr>
          <p:cNvSpPr txBox="1"/>
          <p:nvPr/>
        </p:nvSpPr>
        <p:spPr>
          <a:xfrm>
            <a:off x="323851" y="3352554"/>
            <a:ext cx="8561241" cy="784830"/>
          </a:xfrm>
          <a:prstGeom prst="rect">
            <a:avLst/>
          </a:prstGeom>
          <a:noFill/>
        </p:spPr>
        <p:txBody>
          <a:bodyPr wrap="square" rtlCol="0">
            <a:spAutoFit/>
          </a:bodyPr>
          <a:lstStyle/>
          <a:p>
            <a:pPr marL="285750" indent="-285750" algn="just">
              <a:buFont typeface="Arial" panose="020B0604020202020204" pitchFamily="34" charset="0"/>
              <a:buChar char="•"/>
            </a:pPr>
            <a:r>
              <a:rPr lang="el-GR" sz="1500" dirty="0"/>
              <a:t>Το όραμα της σύζευξης των αγορών (</a:t>
            </a:r>
            <a:r>
              <a:rPr lang="el-GR" sz="1500" dirty="0" err="1"/>
              <a:t>market</a:t>
            </a:r>
            <a:r>
              <a:rPr lang="el-GR" sz="1500" dirty="0"/>
              <a:t> </a:t>
            </a:r>
            <a:r>
              <a:rPr lang="el-GR" sz="1500" dirty="0" err="1"/>
              <a:t>coupling</a:t>
            </a:r>
            <a:r>
              <a:rPr lang="el-GR" sz="1500" dirty="0"/>
              <a:t>) δίνει συνέχεια στην απελευθερωτική διαδικασία και στον στόχο της δημιουργίας ενιαίας αγοράς ενέργειας εκκινώντας από τον τομέα της ηλεκτρικής ενέργειας</a:t>
            </a:r>
            <a:r>
              <a:rPr lang="en-GB" sz="1500" dirty="0"/>
              <a:t>.</a:t>
            </a:r>
            <a:endParaRPr lang="en-GB" sz="1400" dirty="0"/>
          </a:p>
        </p:txBody>
      </p:sp>
      <p:sp>
        <p:nvSpPr>
          <p:cNvPr id="19" name="Right Arrow 5">
            <a:extLst>
              <a:ext uri="{FF2B5EF4-FFF2-40B4-BE49-F238E27FC236}">
                <a16:creationId xmlns:a16="http://schemas.microsoft.com/office/drawing/2014/main" id="{B3E9C4FD-74C2-4FA1-B4CC-A196D4E3BD69}"/>
              </a:ext>
            </a:extLst>
          </p:cNvPr>
          <p:cNvSpPr/>
          <p:nvPr/>
        </p:nvSpPr>
        <p:spPr>
          <a:xfrm>
            <a:off x="2752398" y="4354274"/>
            <a:ext cx="360362" cy="432048"/>
          </a:xfrm>
          <a:prstGeom prst="rightArrow">
            <a:avLst/>
          </a:prstGeom>
          <a:solidFill>
            <a:schemeClr val="accent3">
              <a:lumMod val="60000"/>
              <a:lumOff val="40000"/>
            </a:schemeClr>
          </a:solidFill>
        </p:spPr>
        <p:style>
          <a:lnRef idx="1">
            <a:schemeClr val="accent3"/>
          </a:lnRef>
          <a:fillRef idx="2">
            <a:schemeClr val="accent3"/>
          </a:fillRef>
          <a:effectRef idx="1">
            <a:schemeClr val="accent3"/>
          </a:effectRef>
          <a:fontRef idx="minor">
            <a:schemeClr val="dk1"/>
          </a:fontRef>
        </p:style>
        <p:txBody>
          <a:bodyPr rtlCol="0" anchor="ctr"/>
          <a:lstStyle/>
          <a:p>
            <a:pPr algn="ctr">
              <a:spcBef>
                <a:spcPts val="600"/>
              </a:spcBef>
            </a:pPr>
            <a:endParaRPr lang="en-GB" sz="1200" i="1">
              <a:solidFill>
                <a:schemeClr val="dk1"/>
              </a:solidFill>
              <a:cs typeface="Arial" pitchFamily="34" charset="0"/>
            </a:endParaRPr>
          </a:p>
        </p:txBody>
      </p:sp>
      <p:sp>
        <p:nvSpPr>
          <p:cNvPr id="10" name="TextBox 9">
            <a:extLst>
              <a:ext uri="{FF2B5EF4-FFF2-40B4-BE49-F238E27FC236}">
                <a16:creationId xmlns:a16="http://schemas.microsoft.com/office/drawing/2014/main" id="{048281C7-82D3-40C4-83E7-3959A2C78B0D}"/>
              </a:ext>
            </a:extLst>
          </p:cNvPr>
          <p:cNvSpPr txBox="1"/>
          <p:nvPr/>
        </p:nvSpPr>
        <p:spPr>
          <a:xfrm>
            <a:off x="3286116" y="4132567"/>
            <a:ext cx="5214974" cy="784830"/>
          </a:xfrm>
          <a:prstGeom prst="rect">
            <a:avLst/>
          </a:prstGeom>
          <a:noFill/>
        </p:spPr>
        <p:txBody>
          <a:bodyPr wrap="square" rtlCol="0">
            <a:spAutoFit/>
          </a:bodyPr>
          <a:lstStyle/>
          <a:p>
            <a:pPr algn="ctr"/>
            <a:r>
              <a:rPr lang="el-GR" sz="1500" dirty="0"/>
              <a:t>Εναρμόνιση των διάφορων συστημάτων ανταλλαγής ηλεκτρικής ενέργειας με οικονομικά αποδοτικό τρόπο ώστε να επέλθει βαθμιαία και σύγκλιση τιμών</a:t>
            </a:r>
            <a:r>
              <a:rPr lang="el-GR" sz="1200" dirty="0"/>
              <a:t>.</a:t>
            </a:r>
          </a:p>
        </p:txBody>
      </p:sp>
      <p:sp>
        <p:nvSpPr>
          <p:cNvPr id="11" name="TextBox 10">
            <a:extLst>
              <a:ext uri="{FF2B5EF4-FFF2-40B4-BE49-F238E27FC236}">
                <a16:creationId xmlns:a16="http://schemas.microsoft.com/office/drawing/2014/main" id="{D5F810D2-CBDA-4649-9A26-892722F33CB2}"/>
              </a:ext>
            </a:extLst>
          </p:cNvPr>
          <p:cNvSpPr txBox="1"/>
          <p:nvPr/>
        </p:nvSpPr>
        <p:spPr>
          <a:xfrm>
            <a:off x="357158" y="1414815"/>
            <a:ext cx="8424935" cy="1785104"/>
          </a:xfrm>
          <a:prstGeom prst="rect">
            <a:avLst/>
          </a:prstGeom>
          <a:noFill/>
        </p:spPr>
        <p:txBody>
          <a:bodyPr wrap="square" rtlCol="0">
            <a:spAutoFit/>
          </a:bodyPr>
          <a:lstStyle/>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Η διαδοχική εξέλιξη του δευτερογενούς δικαίου της ΕΕ έδωσε τη δυνατότητα στις εθνικές ενεργειακές αγορές να αναδιαρθρωθούν και να εισάγουν την παράμετρο του ανταγωνισμού στη λειτουργία τους, εγκαταλείποντας στο μέτρο του δυνατού τις καθετοποιημένες επιχειρήσεις κρατικών συμφερόντων που έως τότε ήλεγχαν το σύνολο της ενεργειακής τους δραστηριότητας.</a:t>
            </a:r>
            <a:endPar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Η διαδικασία της απελευθέρωσης πέρα από τις επιμέρους ενεργειακές αγορές που δημιουργεί και τις δυνατότητες δραστηριοποίησης ολοένα και περισσότερων επιχειρήσεων που συστήνει, κυρίως καταδεικνύει τον δρόμο που η Ενεργειακή Ένωση πρέπει πια να ακολουθήσει. </a:t>
            </a:r>
            <a:endPar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21" name="TextBox 20">
            <a:extLst>
              <a:ext uri="{FF2B5EF4-FFF2-40B4-BE49-F238E27FC236}">
                <a16:creationId xmlns:a16="http://schemas.microsoft.com/office/drawing/2014/main" id="{E6BF6D4B-970F-4240-80FD-80EE36BACBA6}"/>
              </a:ext>
            </a:extLst>
          </p:cNvPr>
          <p:cNvSpPr txBox="1"/>
          <p:nvPr/>
        </p:nvSpPr>
        <p:spPr>
          <a:xfrm>
            <a:off x="331933" y="5126647"/>
            <a:ext cx="8561241" cy="1246495"/>
          </a:xfrm>
          <a:prstGeom prst="rect">
            <a:avLst/>
          </a:prstGeom>
          <a:noFill/>
        </p:spPr>
        <p:txBody>
          <a:bodyPr wrap="square">
            <a:spAutoFit/>
          </a:bodyPr>
          <a:lstStyle/>
          <a:p>
            <a:pPr marL="285750" indent="-285750" algn="just">
              <a:buFont typeface="Arial" panose="020B0604020202020204" pitchFamily="34" charset="0"/>
              <a:buChar char="•"/>
            </a:pPr>
            <a:r>
              <a:rPr lang="el-GR" sz="1500" dirty="0">
                <a:solidFill>
                  <a:prstClr val="black"/>
                </a:solidFill>
                <a:latin typeface="Calibri"/>
                <a:cs typeface="Arial" pitchFamily="34" charset="0"/>
              </a:rPr>
              <a:t>Με αυτόν τον τρόπο, η αγορά ηλεκτρικής ενέργειας θα μπορεί να είναι σε κάποιο βαθμό ευθυγραμμισμένη με τη φυσική πραγματικότητα των ροών ηλεκτρικής ενέργειας, αφού τα γειτονικά ηλεκτρικά δίκτυα είναι σε κάθε περίπτωση φυσικά διασυνδεδεμένα και η ηλεκτρική ενέργεια θα ακολουθεί πάντα τη συντομότερη διαδρομή από τον παραγωγό στον καταναλωτή -πέρα από τα όρια της αγοράς.</a:t>
            </a:r>
          </a:p>
        </p:txBody>
      </p:sp>
      <p:sp>
        <p:nvSpPr>
          <p:cNvPr id="12" name="TextBox 2">
            <a:extLst>
              <a:ext uri="{FF2B5EF4-FFF2-40B4-BE49-F238E27FC236}">
                <a16:creationId xmlns:a16="http://schemas.microsoft.com/office/drawing/2014/main" id="{F5C4DE39-C240-4589-AD82-F65118B39927}"/>
              </a:ext>
            </a:extLst>
          </p:cNvPr>
          <p:cNvSpPr txBox="1"/>
          <p:nvPr/>
        </p:nvSpPr>
        <p:spPr>
          <a:xfrm>
            <a:off x="357158" y="4143380"/>
            <a:ext cx="2571768" cy="830997"/>
          </a:xfrm>
          <a:prstGeom prst="rect">
            <a:avLst/>
          </a:prstGeom>
          <a:noFill/>
        </p:spPr>
        <p:txBody>
          <a:bodyPr wrap="square" rtlCol="0">
            <a:spAutoFit/>
          </a:bodyPr>
          <a:lstStyle/>
          <a:p>
            <a:pPr algn="ctr"/>
            <a:r>
              <a:rPr lang="el-GR" sz="1600" b="1" dirty="0">
                <a:solidFill>
                  <a:prstClr val="black"/>
                </a:solidFill>
                <a:effectLst>
                  <a:outerShdw blurRad="38100" dist="38100" dir="2700000" algn="tl">
                    <a:srgbClr val="000000">
                      <a:alpha val="43137"/>
                    </a:srgbClr>
                  </a:outerShdw>
                </a:effectLst>
                <a:cs typeface="Arial" pitchFamily="34" charset="0"/>
              </a:rPr>
              <a:t>Η διασύνδεση</a:t>
            </a:r>
            <a:endParaRPr lang="en-GB" sz="1600" b="1" dirty="0">
              <a:solidFill>
                <a:prstClr val="black"/>
              </a:solidFill>
              <a:effectLst>
                <a:outerShdw blurRad="38100" dist="38100" dir="2700000" algn="tl">
                  <a:srgbClr val="000000">
                    <a:alpha val="43137"/>
                  </a:srgbClr>
                </a:outerShdw>
              </a:effectLst>
              <a:cs typeface="Arial" pitchFamily="34" charset="0"/>
            </a:endParaRPr>
          </a:p>
          <a:p>
            <a:pPr algn="ctr"/>
            <a:r>
              <a:rPr lang="el-GR" sz="1600" b="1" dirty="0">
                <a:solidFill>
                  <a:prstClr val="black"/>
                </a:solidFill>
                <a:effectLst>
                  <a:outerShdw blurRad="38100" dist="38100" dir="2700000" algn="tl">
                    <a:srgbClr val="000000">
                      <a:alpha val="43137"/>
                    </a:srgbClr>
                  </a:outerShdw>
                </a:effectLst>
                <a:cs typeface="Arial" pitchFamily="34" charset="0"/>
              </a:rPr>
              <a:t>των αγορών</a:t>
            </a:r>
          </a:p>
          <a:p>
            <a:pPr algn="ctr"/>
            <a:r>
              <a:rPr lang="el-GR" sz="1600" b="1" dirty="0">
                <a:solidFill>
                  <a:prstClr val="black"/>
                </a:solidFill>
                <a:effectLst>
                  <a:outerShdw blurRad="38100" dist="38100" dir="2700000" algn="tl">
                    <a:srgbClr val="000000">
                      <a:alpha val="43137"/>
                    </a:srgbClr>
                  </a:outerShdw>
                </a:effectLst>
                <a:cs typeface="Arial" pitchFamily="34" charset="0"/>
              </a:rPr>
              <a:t>(</a:t>
            </a:r>
            <a:r>
              <a:rPr lang="el-GR" sz="1600" b="1" dirty="0" err="1">
                <a:solidFill>
                  <a:prstClr val="black"/>
                </a:solidFill>
                <a:effectLst>
                  <a:outerShdw blurRad="38100" dist="38100" dir="2700000" algn="tl">
                    <a:srgbClr val="000000">
                      <a:alpha val="43137"/>
                    </a:srgbClr>
                  </a:outerShdw>
                </a:effectLst>
                <a:cs typeface="Arial" pitchFamily="34" charset="0"/>
              </a:rPr>
              <a:t>market</a:t>
            </a:r>
            <a:r>
              <a:rPr lang="el-GR" sz="1600" b="1" dirty="0">
                <a:solidFill>
                  <a:prstClr val="black"/>
                </a:solidFill>
                <a:effectLst>
                  <a:outerShdw blurRad="38100" dist="38100" dir="2700000" algn="tl">
                    <a:srgbClr val="000000">
                      <a:alpha val="43137"/>
                    </a:srgbClr>
                  </a:outerShdw>
                </a:effectLst>
                <a:cs typeface="Arial" pitchFamily="34" charset="0"/>
              </a:rPr>
              <a:t> </a:t>
            </a:r>
            <a:r>
              <a:rPr lang="el-GR" sz="1600" b="1" dirty="0" err="1">
                <a:solidFill>
                  <a:prstClr val="black"/>
                </a:solidFill>
                <a:effectLst>
                  <a:outerShdw blurRad="38100" dist="38100" dir="2700000" algn="tl">
                    <a:srgbClr val="000000">
                      <a:alpha val="43137"/>
                    </a:srgbClr>
                  </a:outerShdw>
                </a:effectLst>
                <a:cs typeface="Arial" pitchFamily="34" charset="0"/>
              </a:rPr>
              <a:t>coupling</a:t>
            </a:r>
            <a:r>
              <a:rPr lang="el-GR" sz="1600" b="1" dirty="0">
                <a:solidFill>
                  <a:prstClr val="black"/>
                </a:solidFill>
                <a:effectLst>
                  <a:outerShdw blurRad="38100" dist="38100" dir="2700000" algn="tl">
                    <a:srgbClr val="000000">
                      <a:alpha val="43137"/>
                    </a:srgbClr>
                  </a:outerShdw>
                </a:effectLst>
                <a:cs typeface="Arial" pitchFamily="34" charset="0"/>
              </a:rPr>
              <a:t>)</a:t>
            </a:r>
          </a:p>
        </p:txBody>
      </p:sp>
    </p:spTree>
    <p:extLst>
      <p:ext uri="{BB962C8B-B14F-4D97-AF65-F5344CB8AC3E}">
        <p14:creationId xmlns:p14="http://schemas.microsoft.com/office/powerpoint/2010/main" val="6658297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242856" y="190477"/>
            <a:ext cx="7209464" cy="51911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600" b="0" i="0" u="none" strike="noStrike" kern="1200" cap="none" spc="0" normalizeH="0" baseline="0" noProof="0" dirty="0">
                <a:ln>
                  <a:noFill/>
                </a:ln>
                <a:solidFill>
                  <a:prstClr val="black"/>
                </a:solidFill>
                <a:effectLst/>
                <a:uLnTx/>
                <a:uFillTx/>
                <a:latin typeface="Calibri"/>
                <a:ea typeface="+mn-ea"/>
                <a:cs typeface="+mn-cs"/>
              </a:rPr>
              <a:t>Το Μοντέλο Στόχος</a:t>
            </a:r>
          </a:p>
        </p:txBody>
      </p:sp>
      <p:sp>
        <p:nvSpPr>
          <p:cNvPr id="4" name="Rectangle 3"/>
          <p:cNvSpPr/>
          <p:nvPr/>
        </p:nvSpPr>
        <p:spPr>
          <a:xfrm>
            <a:off x="467544" y="1124744"/>
            <a:ext cx="2273236" cy="572962"/>
          </a:xfrm>
          <a:prstGeom prst="rect">
            <a:avLst/>
          </a:prstGeom>
        </p:spPr>
        <p:txBody>
          <a:bodyPr vert="horz"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a:ea typeface="+mn-ea"/>
              <a:cs typeface="Arial" pitchFamily="34" charset="0"/>
            </a:endParaRPr>
          </a:p>
        </p:txBody>
      </p:sp>
      <p:sp>
        <p:nvSpPr>
          <p:cNvPr id="5" name="Rectangle 4"/>
          <p:cNvSpPr/>
          <p:nvPr/>
        </p:nvSpPr>
        <p:spPr>
          <a:xfrm>
            <a:off x="3275856" y="1124744"/>
            <a:ext cx="5472286" cy="592602"/>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endParaRPr kumimoji="0" lang="el-GR" sz="13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17" name="Rounded Rectangle 16"/>
          <p:cNvSpPr/>
          <p:nvPr/>
        </p:nvSpPr>
        <p:spPr>
          <a:xfrm>
            <a:off x="310026" y="4071942"/>
            <a:ext cx="8568630" cy="2319104"/>
          </a:xfrm>
          <a:prstGeom prst="roundRect">
            <a:avLst/>
          </a:prstGeom>
          <a:solidFill>
            <a:schemeClr val="accent3">
              <a:lumMod val="20000"/>
              <a:lumOff val="80000"/>
            </a:schemeClr>
          </a:solidFill>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Rectangle 17"/>
          <p:cNvSpPr/>
          <p:nvPr/>
        </p:nvSpPr>
        <p:spPr>
          <a:xfrm>
            <a:off x="506491" y="4225075"/>
            <a:ext cx="8208913" cy="1990007"/>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00000"/>
              </a:lnSpc>
              <a:spcBef>
                <a:spcPts val="1200"/>
              </a:spcBef>
              <a:spcAft>
                <a:spcPts val="0"/>
              </a:spcAft>
              <a:buClrTx/>
              <a:buSzTx/>
              <a:buFontTx/>
              <a:buNone/>
              <a:tabLst/>
              <a:defRPr/>
            </a:pPr>
            <a:r>
              <a:rPr kumimoji="0" lang="el-GR" sz="1500" b="1" i="0" u="none" strike="noStrike" kern="1200" cap="none" spc="0" normalizeH="0" baseline="0" noProof="0" dirty="0">
                <a:ln>
                  <a:noFill/>
                </a:ln>
                <a:solidFill>
                  <a:prstClr val="black"/>
                </a:solidFill>
                <a:effectLst/>
                <a:uLnTx/>
                <a:uFillTx/>
                <a:latin typeface="Calibri"/>
                <a:ea typeface="+mn-ea"/>
                <a:cs typeface="Arial" pitchFamily="34" charset="0"/>
              </a:rPr>
              <a:t>Μοντέλο Στόχος</a:t>
            </a:r>
          </a:p>
          <a:p>
            <a:pPr marL="357188" marR="0" lvl="0" indent="-265113"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Επιχειρεί τη σύνδεση των διαφόρων εθνικών αγορών σε μια ενιαία ευρωπαϊκή αγορά ηλεκτρικής ενέργειας, διασφαλίζοντας τη βέλτιστη χρήση της διασυνοριακής δυναμικότητας.</a:t>
            </a:r>
          </a:p>
          <a:p>
            <a:pPr marL="357188" marR="0" lvl="0" indent="-265113"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Προσδιορίζει τις ελάχιστες απαιτούμενες προδιαγραφές των αγορών για την επίτευξη της σύζευξης των αγορών ενέργειας της ΕΕ με παράλληλη εμπέδωση του υγιούς ανταγωνισμού προς το συμφέρον του τελικού καταναλωτή</a:t>
            </a:r>
          </a:p>
          <a:p>
            <a:pPr marL="357188" marR="0" lvl="0" indent="-265113"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Ανατέθηκε στον ACER και στον </a:t>
            </a:r>
            <a:r>
              <a:rPr kumimoji="0" lang="el-GR" sz="1500" b="0" i="0" u="none" strike="noStrike" kern="1200" cap="none" spc="0" normalizeH="0" baseline="0" noProof="0" dirty="0" err="1">
                <a:ln>
                  <a:noFill/>
                </a:ln>
                <a:solidFill>
                  <a:prstClr val="black"/>
                </a:solidFill>
                <a:effectLst/>
                <a:uLnTx/>
                <a:uFillTx/>
                <a:latin typeface="Calibri"/>
                <a:ea typeface="+mn-ea"/>
                <a:cs typeface="Arial" pitchFamily="34" charset="0"/>
              </a:rPr>
              <a:t>Entso</a:t>
            </a: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-e με παράλληλη συμμετοχή όλων των ενδιαφερόμενων φορέων των εθνικών ρυθμιστικών αρχών αλλά και της Επιτροπής.</a:t>
            </a:r>
            <a:endParaRPr kumimoji="0" lang="el-GR" sz="1500" b="0" i="0" u="none" strike="noStrike" kern="1200" cap="none" spc="0" normalizeH="0" baseline="0" noProof="0" dirty="0">
              <a:ln>
                <a:noFill/>
              </a:ln>
              <a:solidFill>
                <a:srgbClr val="FF0000"/>
              </a:solidFill>
              <a:effectLst/>
              <a:uLnTx/>
              <a:uFillTx/>
              <a:latin typeface="Calibri"/>
              <a:ea typeface="+mn-ea"/>
              <a:cs typeface="Arial" pitchFamily="34" charset="0"/>
            </a:endParaRPr>
          </a:p>
        </p:txBody>
      </p:sp>
      <p:sp>
        <p:nvSpPr>
          <p:cNvPr id="3" name="TextBox 2">
            <a:extLst>
              <a:ext uri="{FF2B5EF4-FFF2-40B4-BE49-F238E27FC236}">
                <a16:creationId xmlns:a16="http://schemas.microsoft.com/office/drawing/2014/main" id="{F5C4DE39-C240-4589-AD82-F65118B39927}"/>
              </a:ext>
            </a:extLst>
          </p:cNvPr>
          <p:cNvSpPr txBox="1"/>
          <p:nvPr/>
        </p:nvSpPr>
        <p:spPr>
          <a:xfrm>
            <a:off x="714348" y="3357562"/>
            <a:ext cx="1974184"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a:ea typeface="+mn-ea"/>
                <a:cs typeface="Arial" pitchFamily="34" charset="0"/>
              </a:rPr>
              <a:t>Μοντέλο Στόχος </a:t>
            </a:r>
          </a:p>
        </p:txBody>
      </p:sp>
      <p:sp>
        <p:nvSpPr>
          <p:cNvPr id="19" name="Right Arrow 5">
            <a:extLst>
              <a:ext uri="{FF2B5EF4-FFF2-40B4-BE49-F238E27FC236}">
                <a16:creationId xmlns:a16="http://schemas.microsoft.com/office/drawing/2014/main" id="{B3E9C4FD-74C2-4FA1-B4CC-A196D4E3BD69}"/>
              </a:ext>
            </a:extLst>
          </p:cNvPr>
          <p:cNvSpPr/>
          <p:nvPr/>
        </p:nvSpPr>
        <p:spPr>
          <a:xfrm>
            <a:off x="2762558" y="3325989"/>
            <a:ext cx="360362" cy="432048"/>
          </a:xfrm>
          <a:prstGeom prst="rightArrow">
            <a:avLst/>
          </a:prstGeom>
          <a:solidFill>
            <a:schemeClr val="accent3">
              <a:lumMod val="60000"/>
              <a:lumOff val="40000"/>
            </a:schemeClr>
          </a:solidFill>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600"/>
              </a:spcBef>
              <a:spcAft>
                <a:spcPts val="0"/>
              </a:spcAft>
              <a:buClrTx/>
              <a:buSzTx/>
              <a:buFontTx/>
              <a:buNone/>
              <a:tabLst/>
              <a:defRPr/>
            </a:pPr>
            <a:endParaRPr kumimoji="0" lang="en-GB" sz="1200" b="0" i="1" u="none" strike="noStrike" kern="1200" cap="none" spc="0" normalizeH="0" baseline="0" noProof="0">
              <a:ln>
                <a:noFill/>
              </a:ln>
              <a:solidFill>
                <a:prstClr val="black"/>
              </a:solidFill>
              <a:effectLst/>
              <a:uLnTx/>
              <a:uFillTx/>
              <a:latin typeface="Calibri"/>
              <a:ea typeface="+mn-ea"/>
              <a:cs typeface="Arial" pitchFamily="34" charset="0"/>
            </a:endParaRPr>
          </a:p>
        </p:txBody>
      </p:sp>
      <p:sp>
        <p:nvSpPr>
          <p:cNvPr id="10" name="TextBox 9">
            <a:extLst>
              <a:ext uri="{FF2B5EF4-FFF2-40B4-BE49-F238E27FC236}">
                <a16:creationId xmlns:a16="http://schemas.microsoft.com/office/drawing/2014/main" id="{048281C7-82D3-40C4-83E7-3959A2C78B0D}"/>
              </a:ext>
            </a:extLst>
          </p:cNvPr>
          <p:cNvSpPr txBox="1"/>
          <p:nvPr/>
        </p:nvSpPr>
        <p:spPr>
          <a:xfrm>
            <a:off x="3251499" y="3286124"/>
            <a:ext cx="5152072"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500" b="0" i="0" u="none" strike="noStrike" kern="1200" cap="none" spc="0" normalizeH="0" baseline="0" noProof="0" dirty="0">
                <a:ln>
                  <a:noFill/>
                </a:ln>
                <a:solidFill>
                  <a:prstClr val="black"/>
                </a:solidFill>
                <a:effectLst/>
                <a:uLnTx/>
                <a:uFillTx/>
                <a:latin typeface="Calibri"/>
                <a:ea typeface="+mn-ea"/>
                <a:cs typeface="+mn-cs"/>
              </a:rPr>
              <a:t>αποτελεί το όραμα της ενιαίας σύζευξης των αγορών επόμενης ημέρας και τη σύζευξη των </a:t>
            </a:r>
            <a:r>
              <a:rPr kumimoji="0" lang="el-GR" sz="1500" b="0" i="0" u="none" strike="noStrike" kern="1200" cap="none" spc="0" normalizeH="0" baseline="0" noProof="0" dirty="0" err="1">
                <a:ln>
                  <a:noFill/>
                </a:ln>
                <a:solidFill>
                  <a:prstClr val="black"/>
                </a:solidFill>
                <a:effectLst/>
                <a:uLnTx/>
                <a:uFillTx/>
                <a:latin typeface="Calibri"/>
                <a:ea typeface="+mn-ea"/>
                <a:cs typeface="+mn-cs"/>
              </a:rPr>
              <a:t>ενδοημερήσων</a:t>
            </a:r>
            <a:r>
              <a:rPr kumimoji="0" lang="el-GR" sz="1500" b="0" i="0" u="none" strike="noStrike" kern="1200" cap="none" spc="0" normalizeH="0" baseline="0" noProof="0" dirty="0">
                <a:ln>
                  <a:noFill/>
                </a:ln>
                <a:solidFill>
                  <a:prstClr val="black"/>
                </a:solidFill>
                <a:effectLst/>
                <a:uLnTx/>
                <a:uFillTx/>
                <a:latin typeface="Calibri"/>
                <a:ea typeface="+mn-ea"/>
                <a:cs typeface="+mn-cs"/>
              </a:rPr>
              <a:t> αγορών.</a:t>
            </a:r>
          </a:p>
        </p:txBody>
      </p:sp>
      <p:sp>
        <p:nvSpPr>
          <p:cNvPr id="11" name="TextBox 10">
            <a:extLst>
              <a:ext uri="{FF2B5EF4-FFF2-40B4-BE49-F238E27FC236}">
                <a16:creationId xmlns:a16="http://schemas.microsoft.com/office/drawing/2014/main" id="{D5F810D2-CBDA-4649-9A26-892722F33CB2}"/>
              </a:ext>
            </a:extLst>
          </p:cNvPr>
          <p:cNvSpPr txBox="1"/>
          <p:nvPr/>
        </p:nvSpPr>
        <p:spPr>
          <a:xfrm>
            <a:off x="359531" y="1214422"/>
            <a:ext cx="8424935" cy="2154436"/>
          </a:xfrm>
          <a:prstGeom prst="rect">
            <a:avLst/>
          </a:prstGeom>
          <a:noFill/>
        </p:spPr>
        <p:txBody>
          <a:bodyPr wrap="square" rtlCol="0">
            <a:spAutoFit/>
          </a:bodyPr>
          <a:lstStyle/>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mn-cs"/>
              </a:rPr>
              <a:t>Η σύζευξη όμως μπορεί να γίνει με διάφορα μοντέλα.</a:t>
            </a:r>
            <a:endParaRPr kumimoji="0" lang="en-GB" sz="15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mn-cs"/>
              </a:rPr>
              <a:t>Η Ευρώπη επιδίωξε τη δημιουργία μιας ενιαίας εσωτερικής αγοράς ενέργειας μέσω του Μοντέλου Στόχος αναδιοργανώνοντας την αγορά χονδρικής. </a:t>
            </a:r>
            <a:endParaRPr kumimoji="0" lang="en-GB" sz="15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mn-cs"/>
              </a:rPr>
              <a:t>Το 2009 η υιοθέτηση της τρίτης δέσμης μέτρων αλλά και η πολιτική σύμπνοια μεταξύ των Κρατών-μελών επέτρεψε την αύξηση των διασυνοριακών ροών ηλεκτρικής ενέργειας αλλά και την εισαγωγή του ανταγωνισμού στις ενεργειακές δραστηριότητες. </a:t>
            </a:r>
            <a:endParaRPr kumimoji="0" lang="en-GB" sz="15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mn-cs"/>
              </a:rPr>
              <a:t>Ο σχεδιασμός της τρίτης δέσμης μέτρων οργανώθηκε γύρω από ένα μοντέλο συγκριτικής αξιολόγησης το «Μοντέλο Στόχος»(</a:t>
            </a:r>
            <a:r>
              <a:rPr kumimoji="0" lang="el-GR" sz="1500" b="0" i="0" u="none" strike="noStrike" kern="1200" cap="none" spc="0" normalizeH="0" baseline="0" noProof="0" dirty="0" err="1">
                <a:ln>
                  <a:noFill/>
                </a:ln>
                <a:solidFill>
                  <a:prstClr val="black"/>
                </a:solidFill>
                <a:effectLst/>
                <a:uLnTx/>
                <a:uFillTx/>
                <a:latin typeface="Calibri"/>
                <a:ea typeface="+mn-ea"/>
                <a:cs typeface="+mn-cs"/>
              </a:rPr>
              <a:t>Target</a:t>
            </a:r>
            <a:r>
              <a:rPr kumimoji="0" lang="el-GR" sz="1500" b="0" i="0" u="none" strike="noStrike" kern="1200" cap="none" spc="0" normalizeH="0" baseline="0" noProof="0" dirty="0">
                <a:ln>
                  <a:noFill/>
                </a:ln>
                <a:solidFill>
                  <a:prstClr val="black"/>
                </a:solidFill>
                <a:effectLst/>
                <a:uLnTx/>
                <a:uFillTx/>
                <a:latin typeface="Calibri"/>
                <a:ea typeface="+mn-ea"/>
                <a:cs typeface="+mn-cs"/>
              </a:rPr>
              <a:t> </a:t>
            </a:r>
            <a:r>
              <a:rPr kumimoji="0" lang="el-GR" sz="1500" b="0" i="0" u="none" strike="noStrike" kern="1200" cap="none" spc="0" normalizeH="0" baseline="0" noProof="0" dirty="0" err="1">
                <a:ln>
                  <a:noFill/>
                </a:ln>
                <a:solidFill>
                  <a:prstClr val="black"/>
                </a:solidFill>
                <a:effectLst/>
                <a:uLnTx/>
                <a:uFillTx/>
                <a:latin typeface="Calibri"/>
                <a:ea typeface="+mn-ea"/>
                <a:cs typeface="+mn-cs"/>
              </a:rPr>
              <a:t>Model</a:t>
            </a:r>
            <a:r>
              <a:rPr kumimoji="0" lang="el-GR" sz="1500" b="0" i="0" u="none" strike="noStrike" kern="1200" cap="none" spc="0" normalizeH="0" baseline="0" noProof="0" dirty="0">
                <a:ln>
                  <a:noFill/>
                </a:ln>
                <a:solidFill>
                  <a:prstClr val="black"/>
                </a:solidFill>
                <a:effectLst/>
                <a:uLnTx/>
                <a:uFillTx/>
                <a:latin typeface="Calibri"/>
                <a:ea typeface="+mn-ea"/>
                <a:cs typeface="+mn-cs"/>
              </a:rPr>
              <a:t>)</a:t>
            </a:r>
            <a:endParaRPr lang="en-GB" sz="1400" dirty="0">
              <a:solidFill>
                <a:prstClr val="black"/>
              </a:solidFill>
              <a:latin typeface="Calibri"/>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38606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242857" y="190477"/>
            <a:ext cx="6098450" cy="519116"/>
          </a:xfrm>
          <a:prstGeom prst="rect">
            <a:avLst/>
          </a:prstGeom>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lang="el-GR" sz="3000" noProof="0" dirty="0">
                <a:ea typeface="+mj-ea"/>
                <a:cs typeface="Arial" pitchFamily="34" charset="0"/>
              </a:rPr>
              <a:t>Περιεχόμενα</a:t>
            </a:r>
            <a:r>
              <a:rPr lang="en-GB" sz="3000" noProof="0" dirty="0">
                <a:ea typeface="+mj-ea"/>
                <a:cs typeface="Arial" pitchFamily="34" charset="0"/>
              </a:rPr>
              <a:t> </a:t>
            </a:r>
            <a:endParaRPr lang="el-GR" sz="3000" noProof="0" dirty="0">
              <a:ea typeface="+mj-ea"/>
              <a:cs typeface="Arial" pitchFamily="34" charset="0"/>
            </a:endParaRPr>
          </a:p>
        </p:txBody>
      </p:sp>
      <p:sp>
        <p:nvSpPr>
          <p:cNvPr id="7" name="1 - Τίτλος"/>
          <p:cNvSpPr txBox="1">
            <a:spLocks/>
          </p:cNvSpPr>
          <p:nvPr/>
        </p:nvSpPr>
        <p:spPr>
          <a:xfrm>
            <a:off x="322138" y="908720"/>
            <a:ext cx="8642350" cy="5605554"/>
          </a:xfrm>
          <a:prstGeom prst="rect">
            <a:avLst/>
          </a:prstGeom>
        </p:spPr>
        <p:txBody>
          <a:bodyPr vert="horz" lIns="91440" tIns="45720" rIns="91440" bIns="45720" rtlCol="0" anchor="t">
            <a:noAutofit/>
          </a:bodyPr>
          <a:lstStyle/>
          <a:p>
            <a:pPr marL="514350" indent="-285750">
              <a:lnSpc>
                <a:spcPct val="200000"/>
              </a:lnSpc>
              <a:spcBef>
                <a:spcPct val="0"/>
              </a:spcBef>
              <a:buFont typeface="Arial" pitchFamily="34" charset="0"/>
              <a:buChar char="•"/>
              <a:defRPr/>
            </a:pPr>
            <a:r>
              <a:rPr lang="el-GR" sz="1600" dirty="0">
                <a:cs typeface="Arial" pitchFamily="34" charset="0"/>
              </a:rPr>
              <a:t>Η Ενέργεια στις Συνθήκες</a:t>
            </a:r>
          </a:p>
          <a:p>
            <a:pPr marL="514350" indent="-285750">
              <a:lnSpc>
                <a:spcPct val="200000"/>
              </a:lnSpc>
              <a:spcBef>
                <a:spcPct val="0"/>
              </a:spcBef>
              <a:buFont typeface="Arial" pitchFamily="34" charset="0"/>
              <a:buChar char="•"/>
              <a:defRPr/>
            </a:pPr>
            <a:r>
              <a:rPr lang="el-GR" sz="1600" dirty="0">
                <a:cs typeface="Arial" pitchFamily="34" charset="0"/>
              </a:rPr>
              <a:t>Η Έννοια της Απελευθέρωσης</a:t>
            </a:r>
          </a:p>
          <a:p>
            <a:pPr marL="514350" indent="-285750">
              <a:lnSpc>
                <a:spcPct val="200000"/>
              </a:lnSpc>
              <a:spcBef>
                <a:spcPct val="0"/>
              </a:spcBef>
              <a:buFont typeface="Arial" pitchFamily="34" charset="0"/>
              <a:buChar char="•"/>
              <a:defRPr/>
            </a:pPr>
            <a:r>
              <a:rPr lang="el-GR" sz="1600" dirty="0">
                <a:cs typeface="Arial" pitchFamily="34" charset="0"/>
              </a:rPr>
              <a:t>Οι Τρεις Δέσμες Νομοθετημάτων</a:t>
            </a:r>
            <a:endParaRPr lang="en-GB" sz="1600" dirty="0">
              <a:cs typeface="Arial" pitchFamily="34" charset="0"/>
            </a:endParaRPr>
          </a:p>
          <a:p>
            <a:pPr marL="514350" indent="-285750">
              <a:lnSpc>
                <a:spcPct val="200000"/>
              </a:lnSpc>
              <a:spcBef>
                <a:spcPct val="0"/>
              </a:spcBef>
              <a:buFont typeface="Arial" pitchFamily="34" charset="0"/>
              <a:buChar char="•"/>
              <a:defRPr/>
            </a:pPr>
            <a:r>
              <a:rPr lang="el-GR" sz="1600" dirty="0">
                <a:cs typeface="Arial" pitchFamily="34" charset="0"/>
              </a:rPr>
              <a:t>Η Νέα Δέσμη μέτρων του Χειμερινού Πακέτου</a:t>
            </a:r>
          </a:p>
          <a:p>
            <a:pPr marL="514350" indent="-285750">
              <a:lnSpc>
                <a:spcPct val="200000"/>
              </a:lnSpc>
              <a:spcBef>
                <a:spcPct val="0"/>
              </a:spcBef>
              <a:buFont typeface="Arial" pitchFamily="34" charset="0"/>
              <a:buChar char="•"/>
              <a:defRPr/>
            </a:pPr>
            <a:r>
              <a:rPr lang="el-GR" sz="1600" dirty="0">
                <a:cs typeface="Arial" pitchFamily="34" charset="0"/>
              </a:rPr>
              <a:t>Στόχοι του Χειμερινού Πακέτου</a:t>
            </a:r>
          </a:p>
          <a:p>
            <a:pPr marL="514350" lvl="0" indent="-285750">
              <a:lnSpc>
                <a:spcPct val="200000"/>
              </a:lnSpc>
              <a:spcBef>
                <a:spcPct val="0"/>
              </a:spcBef>
              <a:buFont typeface="Arial" pitchFamily="34" charset="0"/>
              <a:buChar char="•"/>
              <a:defRPr/>
            </a:pPr>
            <a:r>
              <a:rPr lang="el-GR" sz="1600" dirty="0">
                <a:solidFill>
                  <a:prstClr val="black"/>
                </a:solidFill>
              </a:rPr>
              <a:t>Οι Ρυθμίσεις του Χειμερινού Πακέτου</a:t>
            </a:r>
          </a:p>
          <a:p>
            <a:pPr marL="514350" lvl="0" indent="-285750">
              <a:lnSpc>
                <a:spcPct val="200000"/>
              </a:lnSpc>
              <a:spcBef>
                <a:spcPct val="0"/>
              </a:spcBef>
              <a:buFont typeface="Arial" pitchFamily="34" charset="0"/>
              <a:buChar char="•"/>
              <a:defRPr/>
            </a:pPr>
            <a:r>
              <a:rPr lang="el-GR" sz="1600" dirty="0">
                <a:cs typeface="Arial" pitchFamily="34" charset="0"/>
              </a:rPr>
              <a:t>Νομοθετική Πρόταση για την Απανθρακοποίηση στην Αγορά Φυσικού Αερίου (1/2)</a:t>
            </a:r>
          </a:p>
          <a:p>
            <a:pPr marL="514350" lvl="0" indent="-285750">
              <a:lnSpc>
                <a:spcPct val="200000"/>
              </a:lnSpc>
              <a:spcBef>
                <a:spcPct val="0"/>
              </a:spcBef>
              <a:buFont typeface="Arial" pitchFamily="34" charset="0"/>
              <a:buChar char="•"/>
              <a:defRPr/>
            </a:pPr>
            <a:r>
              <a:rPr lang="el-GR" sz="1600" dirty="0">
                <a:cs typeface="Arial" pitchFamily="34" charset="0"/>
              </a:rPr>
              <a:t>Νομοθετική Πρόταση για την Απανθρακοποίηση στην Αγορά Φυσικού Αερίου (2/2)</a:t>
            </a:r>
          </a:p>
          <a:p>
            <a:pPr marL="514350" indent="-285750">
              <a:lnSpc>
                <a:spcPct val="200000"/>
              </a:lnSpc>
              <a:spcBef>
                <a:spcPct val="0"/>
              </a:spcBef>
              <a:buFont typeface="Arial" pitchFamily="34" charset="0"/>
              <a:buChar char="•"/>
              <a:defRPr/>
            </a:pPr>
            <a:r>
              <a:rPr lang="el-GR" sz="1600" dirty="0">
                <a:cs typeface="Arial" pitchFamily="34" charset="0"/>
              </a:rPr>
              <a:t>Βασική Δομή του συστήματος Ηλεκτροδότησης</a:t>
            </a:r>
          </a:p>
          <a:p>
            <a:pPr marL="514350" indent="-285750">
              <a:lnSpc>
                <a:spcPct val="200000"/>
              </a:lnSpc>
              <a:spcBef>
                <a:spcPct val="0"/>
              </a:spcBef>
              <a:buFont typeface="Arial" pitchFamily="34" charset="0"/>
              <a:buChar char="•"/>
              <a:defRPr/>
            </a:pPr>
            <a:r>
              <a:rPr lang="el-GR" sz="1600" dirty="0">
                <a:cs typeface="Arial" pitchFamily="34" charset="0"/>
              </a:rPr>
              <a:t>Μοντέλα Οργάνωσης Ενεργειακών Αγορών </a:t>
            </a:r>
          </a:p>
          <a:p>
            <a:pPr marL="514350" indent="-285750">
              <a:spcBef>
                <a:spcPct val="0"/>
              </a:spcBef>
              <a:buFont typeface="Arial" pitchFamily="34" charset="0"/>
              <a:buChar char="•"/>
              <a:defRPr/>
            </a:pPr>
            <a:endParaRPr lang="el-GR" sz="1400" dirty="0">
              <a:cs typeface="Arial" pitchFamily="34" charset="0"/>
            </a:endParaRPr>
          </a:p>
          <a:p>
            <a:pPr marL="514350" indent="-285750">
              <a:spcBef>
                <a:spcPct val="0"/>
              </a:spcBef>
              <a:buFont typeface="Arial" pitchFamily="34" charset="0"/>
              <a:buChar char="•"/>
              <a:defRPr/>
            </a:pPr>
            <a:endParaRPr lang="el-GR" sz="1400" dirty="0">
              <a:cs typeface="Arial" pitchFamily="34" charset="0"/>
            </a:endParaRPr>
          </a:p>
          <a:p>
            <a:pPr marL="514350" indent="-285750">
              <a:spcBef>
                <a:spcPct val="0"/>
              </a:spcBef>
              <a:buFont typeface="Arial" pitchFamily="34" charset="0"/>
              <a:buChar char="•"/>
              <a:defRPr/>
            </a:pPr>
            <a:endParaRPr lang="el-GR" sz="1400" dirty="0">
              <a:cs typeface="Arial" pitchFamily="34" charset="0"/>
            </a:endParaRPr>
          </a:p>
          <a:p>
            <a:pPr marL="514350" indent="-285750">
              <a:spcBef>
                <a:spcPct val="0"/>
              </a:spcBef>
              <a:buFont typeface="Arial" pitchFamily="34" charset="0"/>
              <a:buChar char="•"/>
              <a:defRPr/>
            </a:pPr>
            <a:endParaRPr lang="en-GB" sz="1400" dirty="0">
              <a:cs typeface="Arial" pitchFamily="34" charset="0"/>
            </a:endParaRPr>
          </a:p>
          <a:p>
            <a:pPr marL="342900" indent="-342900">
              <a:spcBef>
                <a:spcPts val="1200"/>
              </a:spcBef>
              <a:defRPr/>
            </a:pPr>
            <a:endParaRPr lang="el-GR" sz="1400" dirty="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242856" y="190477"/>
            <a:ext cx="7209464" cy="51911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600" b="0" i="0" u="none" strike="noStrike" kern="1200" cap="none" spc="0" normalizeH="0" baseline="0" noProof="0" dirty="0">
                <a:ln>
                  <a:noFill/>
                </a:ln>
                <a:solidFill>
                  <a:prstClr val="black"/>
                </a:solidFill>
                <a:effectLst/>
                <a:uLnTx/>
                <a:uFillTx/>
                <a:latin typeface="Calibri"/>
                <a:ea typeface="+mn-ea"/>
                <a:cs typeface="+mn-cs"/>
              </a:rPr>
              <a:t>Χονδρεμπορική Αγορά &amp; Μοντέλο Στόχος</a:t>
            </a:r>
            <a:r>
              <a:rPr kumimoji="0" lang="en-GB" sz="2600" b="0" i="0" u="none" strike="noStrike" kern="1200" cap="none" spc="0" normalizeH="0" baseline="0" noProof="0" dirty="0">
                <a:ln>
                  <a:noFill/>
                </a:ln>
                <a:solidFill>
                  <a:prstClr val="black"/>
                </a:solidFill>
                <a:effectLst/>
                <a:uLnTx/>
                <a:uFillTx/>
                <a:latin typeface="Calibri"/>
                <a:ea typeface="+mn-ea"/>
                <a:cs typeface="+mn-cs"/>
              </a:rPr>
              <a:t> (</a:t>
            </a:r>
            <a:r>
              <a:rPr kumimoji="0" lang="en-GB" sz="2600" b="0" i="0" u="none" strike="noStrike" kern="1200" cap="none" spc="0" normalizeH="0" baseline="0" noProof="0" dirty="0" err="1">
                <a:ln>
                  <a:noFill/>
                </a:ln>
                <a:solidFill>
                  <a:prstClr val="black"/>
                </a:solidFill>
                <a:effectLst/>
                <a:uLnTx/>
                <a:uFillTx/>
                <a:latin typeface="Calibri"/>
                <a:ea typeface="+mn-ea"/>
                <a:cs typeface="+mn-cs"/>
              </a:rPr>
              <a:t>i</a:t>
            </a:r>
            <a:r>
              <a:rPr kumimoji="0" lang="en-GB" sz="2600" b="0" i="0" u="none" strike="noStrike" kern="1200" cap="none" spc="0" normalizeH="0" baseline="0" noProof="0" dirty="0">
                <a:ln>
                  <a:noFill/>
                </a:ln>
                <a:solidFill>
                  <a:prstClr val="black"/>
                </a:solidFill>
                <a:effectLst/>
                <a:uLnTx/>
                <a:uFillTx/>
                <a:latin typeface="Calibri"/>
                <a:ea typeface="+mn-ea"/>
                <a:cs typeface="+mn-cs"/>
              </a:rPr>
              <a:t>)</a:t>
            </a:r>
            <a:endParaRPr kumimoji="0" lang="el-GR" sz="26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pic>
        <p:nvPicPr>
          <p:cNvPr id="5" name="Εικόνα 3"/>
          <p:cNvPicPr/>
          <p:nvPr/>
        </p:nvPicPr>
        <p:blipFill>
          <a:blip r:embed="rId2" cstate="print"/>
          <a:srcRect/>
          <a:stretch>
            <a:fillRect/>
          </a:stretch>
        </p:blipFill>
        <p:spPr bwMode="auto">
          <a:xfrm>
            <a:off x="397356" y="1340768"/>
            <a:ext cx="8351108" cy="4536504"/>
          </a:xfrm>
          <a:prstGeom prst="rect">
            <a:avLst/>
          </a:prstGeom>
          <a:noFill/>
          <a:ln w="9525">
            <a:noFill/>
            <a:miter lim="800000"/>
            <a:headEnd/>
            <a:tailEnd/>
          </a:ln>
        </p:spPr>
      </p:pic>
    </p:spTree>
    <p:extLst>
      <p:ext uri="{BB962C8B-B14F-4D97-AF65-F5344CB8AC3E}">
        <p14:creationId xmlns:p14="http://schemas.microsoft.com/office/powerpoint/2010/main" val="13123429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323850" y="1124744"/>
            <a:ext cx="8352607" cy="5400600"/>
          </a:xfrm>
          <a:prstGeom prst="rect">
            <a:avLst/>
          </a:prstGeom>
        </p:spPr>
        <p:txBody>
          <a:bodyPr vert="horz" lIns="91440" tIns="45720" rIns="91440" bIns="45720" rtlCol="0" anchor="t">
            <a:noAutofit/>
          </a:bodyPr>
          <a:lstStyle/>
          <a:p>
            <a:pPr marR="0" lvl="0" algn="just" defTabSz="914400" rtl="0" eaLnBrk="1" fontAlgn="auto" latinLnBrk="0" hangingPunct="1">
              <a:lnSpc>
                <a:spcPct val="100000"/>
              </a:lnSpc>
              <a:spcBef>
                <a:spcPts val="0"/>
              </a:spcBef>
              <a:spcAft>
                <a:spcPts val="600"/>
              </a:spcAft>
              <a:buClrTx/>
              <a:buSzTx/>
              <a:tabLst/>
              <a:defRPr/>
            </a:pPr>
            <a:r>
              <a:rPr kumimoji="0" lang="el-GR" sz="1500" b="0" i="0" u="sng" strike="noStrike" kern="1200" cap="none" spc="0" normalizeH="0" baseline="0" noProof="0" dirty="0">
                <a:ln>
                  <a:noFill/>
                </a:ln>
                <a:solidFill>
                  <a:prstClr val="black"/>
                </a:solidFill>
                <a:effectLst/>
                <a:uLnTx/>
                <a:uFillTx/>
                <a:latin typeface="Calibri"/>
                <a:ea typeface="+mn-ea"/>
                <a:cs typeface="Arial" pitchFamily="34" charset="0"/>
              </a:rPr>
              <a:t>Αγορά Προθεσμιακών Συναλλαγών και Αγορά Παραγώγων</a:t>
            </a:r>
          </a:p>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r>
              <a:rPr lang="el-GR" sz="1500" dirty="0">
                <a:solidFill>
                  <a:prstClr val="black"/>
                </a:solidFill>
                <a:latin typeface="Calibri"/>
                <a:cs typeface="Arial" pitchFamily="34" charset="0"/>
              </a:rPr>
              <a:t>Εδώ η </a:t>
            </a: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διαπραγμάτευση ανάγεται χρόνια πριν έως και μία μέρα πριν από τη φυσική παράδοση αυτής σε προσυμφωνημένες μάλιστα τιμές.</a:t>
            </a:r>
            <a:endPar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r>
              <a:rPr lang="el-GR" sz="1500" dirty="0">
                <a:solidFill>
                  <a:prstClr val="black"/>
                </a:solidFill>
                <a:latin typeface="Calibri"/>
                <a:cs typeface="Arial" pitchFamily="34" charset="0"/>
              </a:rPr>
              <a:t>Οι παραγωγοί έχουν τη δυνατότητα να πωλούν την παραγόμενη ενέργεια μελλοντικά στην τιμή που αυτοί επιθυμούν αποφεύγοντας τον κίνδυνο της ενδεχόμενης πτώσης των τιμών. Ομοίως, οι μεγάλοι (βιομηχανικοί) καταναλωτές ηλεκτρικής ενέργειας έχουν τη δυνατότητα να εξασφαλίσουν τη μελλοντική κατανάλωση ηλεκτρικής ενέργειας σε γνωστά προκαταβολικά κόστη.</a:t>
            </a:r>
            <a:endParaRPr lang="en-GB" sz="1500" dirty="0">
              <a:solidFill>
                <a:prstClr val="black"/>
              </a:solidFill>
              <a:latin typeface="Calibri"/>
              <a:cs typeface="Arial" pitchFamily="34" charset="0"/>
            </a:endParaRPr>
          </a:p>
          <a:p>
            <a:pPr marR="0" lvl="0" algn="just" defTabSz="914400" rtl="0" eaLnBrk="1" fontAlgn="auto" latinLnBrk="0" hangingPunct="1">
              <a:lnSpc>
                <a:spcPct val="100000"/>
              </a:lnSpc>
              <a:spcBef>
                <a:spcPts val="0"/>
              </a:spcBef>
              <a:spcAft>
                <a:spcPts val="600"/>
              </a:spcAft>
              <a:buClrTx/>
              <a:buSzTx/>
              <a:tabLst/>
              <a:defRPr/>
            </a:pPr>
            <a:r>
              <a:rPr kumimoji="0" lang="el-GR" sz="1500" b="0" i="0" u="sng" strike="noStrike" kern="1200" cap="none" spc="0" normalizeH="0" baseline="0" noProof="0" dirty="0">
                <a:ln>
                  <a:noFill/>
                </a:ln>
                <a:solidFill>
                  <a:prstClr val="black"/>
                </a:solidFill>
                <a:effectLst/>
                <a:uLnTx/>
                <a:uFillTx/>
                <a:latin typeface="Calibri"/>
                <a:ea typeface="+mn-ea"/>
                <a:cs typeface="Arial" pitchFamily="34" charset="0"/>
              </a:rPr>
              <a:t>Αγορά επόμενης ημέρας ή προ-ημερήσια αγορά (</a:t>
            </a:r>
            <a:r>
              <a:rPr kumimoji="0" lang="el-GR" sz="1500" b="0" i="0" u="sng" strike="noStrike" kern="1200" cap="none" spc="0" normalizeH="0" baseline="0" noProof="0" dirty="0" err="1">
                <a:ln>
                  <a:noFill/>
                </a:ln>
                <a:solidFill>
                  <a:prstClr val="black"/>
                </a:solidFill>
                <a:effectLst/>
                <a:uLnTx/>
                <a:uFillTx/>
                <a:latin typeface="Calibri"/>
                <a:ea typeface="+mn-ea"/>
                <a:cs typeface="Arial" pitchFamily="34" charset="0"/>
              </a:rPr>
              <a:t>Day-ahead</a:t>
            </a:r>
            <a:r>
              <a:rPr kumimoji="0" lang="el-GR" sz="1500" b="0" i="0" u="sng" strike="noStrike" kern="1200" cap="none" spc="0" normalizeH="0" baseline="0" noProof="0" dirty="0">
                <a:ln>
                  <a:noFill/>
                </a:ln>
                <a:solidFill>
                  <a:prstClr val="black"/>
                </a:solidFill>
                <a:effectLst/>
                <a:uLnTx/>
                <a:uFillTx/>
                <a:latin typeface="Calibri"/>
                <a:ea typeface="+mn-ea"/>
                <a:cs typeface="Arial" pitchFamily="34" charset="0"/>
              </a:rPr>
              <a:t> </a:t>
            </a:r>
            <a:r>
              <a:rPr kumimoji="0" lang="el-GR" sz="1500" b="0" i="0" u="sng" strike="noStrike" kern="1200" cap="none" spc="0" normalizeH="0" baseline="0" noProof="0" dirty="0" err="1">
                <a:ln>
                  <a:noFill/>
                </a:ln>
                <a:solidFill>
                  <a:prstClr val="black"/>
                </a:solidFill>
                <a:effectLst/>
                <a:uLnTx/>
                <a:uFillTx/>
                <a:latin typeface="Calibri"/>
                <a:ea typeface="+mn-ea"/>
                <a:cs typeface="Arial" pitchFamily="34" charset="0"/>
              </a:rPr>
              <a:t>market</a:t>
            </a:r>
            <a:r>
              <a:rPr kumimoji="0" lang="el-GR" sz="1500" b="0" i="0" u="sng" strike="noStrike" kern="1200" cap="none" spc="0" normalizeH="0" baseline="0" noProof="0" dirty="0">
                <a:ln>
                  <a:noFill/>
                </a:ln>
                <a:solidFill>
                  <a:prstClr val="black"/>
                </a:solidFill>
                <a:effectLst/>
                <a:uLnTx/>
                <a:uFillTx/>
                <a:latin typeface="Calibri"/>
                <a:ea typeface="+mn-ea"/>
                <a:cs typeface="Arial" pitchFamily="34" charset="0"/>
              </a:rPr>
              <a:t>)</a:t>
            </a:r>
          </a:p>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Η διαπραγμάτευση γίνεται μία ημέρα πριν την πραγματική παράδοση. οι παραγωγοί θα πρέπει να υποβάλλουν προσφορές πώλησης με βάση τη διαθέσιμη παραγωγή τους.</a:t>
            </a:r>
            <a:endPar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R="0" lvl="0" algn="just" defTabSz="914400" rtl="0" eaLnBrk="1" fontAlgn="auto" latinLnBrk="0" hangingPunct="1">
              <a:lnSpc>
                <a:spcPct val="100000"/>
              </a:lnSpc>
              <a:spcBef>
                <a:spcPts val="0"/>
              </a:spcBef>
              <a:spcAft>
                <a:spcPts val="600"/>
              </a:spcAft>
              <a:buClrTx/>
              <a:buSzTx/>
              <a:tabLst/>
              <a:defRPr/>
            </a:pPr>
            <a:r>
              <a:rPr lang="el-GR" sz="1500" u="sng" dirty="0">
                <a:solidFill>
                  <a:prstClr val="black"/>
                </a:solidFill>
                <a:latin typeface="Calibri"/>
                <a:cs typeface="Arial" pitchFamily="34" charset="0"/>
              </a:rPr>
              <a:t>Ενδοημερήσια αγορά</a:t>
            </a:r>
          </a:p>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r>
              <a:rPr lang="el-GR" sz="1500" dirty="0">
                <a:solidFill>
                  <a:prstClr val="black"/>
                </a:solidFill>
                <a:latin typeface="Calibri"/>
                <a:cs typeface="Arial" pitchFamily="34" charset="0"/>
              </a:rPr>
              <a:t>Η ενδοημερήσια αγορά αναφέρεται στην ηλεκτρική ενέργεια που εμπορεύεται την ίδια ημέρα παράδοσης και διαδέχεται χρονικά την αγορά επόμενης ημέρας. </a:t>
            </a:r>
            <a:endParaRPr lang="en-GB" sz="1500" dirty="0">
              <a:solidFill>
                <a:prstClr val="black"/>
              </a:solidFill>
              <a:latin typeface="Calibri"/>
              <a:cs typeface="Arial" pitchFamily="34" charset="0"/>
            </a:endParaRPr>
          </a:p>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r>
              <a:rPr lang="el-GR" sz="1500" dirty="0">
                <a:solidFill>
                  <a:prstClr val="black"/>
                </a:solidFill>
                <a:latin typeface="Calibri"/>
                <a:cs typeface="Arial" pitchFamily="34" charset="0"/>
              </a:rPr>
              <a:t>Αυτό επιτρέπει στους συμμετέχοντες στην αγορά να προβαίνουν σε διορθώσεις όταν συμβαίνουν αποκλίσεις από τις προσφορές τους στην αγορά επόμενης ημέρας. </a:t>
            </a:r>
          </a:p>
          <a:p>
            <a:pPr marR="0" lvl="0" algn="just" defTabSz="914400" rtl="0" eaLnBrk="1" fontAlgn="auto" latinLnBrk="0" hangingPunct="1">
              <a:lnSpc>
                <a:spcPct val="100000"/>
              </a:lnSpc>
              <a:spcBef>
                <a:spcPts val="0"/>
              </a:spcBef>
              <a:spcAft>
                <a:spcPts val="600"/>
              </a:spcAft>
              <a:buClrTx/>
              <a:buSzTx/>
              <a:tabLst/>
              <a:defRPr/>
            </a:pPr>
            <a:r>
              <a:rPr kumimoji="0" lang="el-GR" sz="1500" b="0" i="0" u="sng" strike="noStrike" kern="1200" cap="none" spc="0" normalizeH="0" baseline="0" noProof="0" dirty="0">
                <a:ln>
                  <a:noFill/>
                </a:ln>
                <a:solidFill>
                  <a:prstClr val="black"/>
                </a:solidFill>
                <a:effectLst/>
                <a:uLnTx/>
                <a:uFillTx/>
                <a:latin typeface="Calibri"/>
                <a:ea typeface="+mn-ea"/>
                <a:cs typeface="Arial" pitchFamily="34" charset="0"/>
              </a:rPr>
              <a:t>Αγορά εξισορρόπησης</a:t>
            </a:r>
          </a:p>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Η αγορά εξισορρόπησης αποτελεί την τελευταία χρονικά αγορά του Μοντέλου Στόχος με πεδίο εφαρμογής τη διόρθωση των ανισορροπιών ώστε η παραγωγή να καλύπτει τη ζήτηση σε πραγματικό χρόνο με ταυτόχρονη διασφάλιση της ασφάλειας του συστήματος υπό το ελάχιστο δυνατό κόστος.</a:t>
            </a:r>
            <a:endPar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5" name="4 - Ορθογώνιο"/>
          <p:cNvSpPr/>
          <p:nvPr/>
        </p:nvSpPr>
        <p:spPr>
          <a:xfrm>
            <a:off x="467544" y="3267293"/>
            <a:ext cx="231154" cy="338554"/>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600" b="1" i="1" u="none" strike="noStrike" kern="1200" cap="none" spc="0" normalizeH="0" baseline="0" noProof="0" dirty="0">
                <a:ln>
                  <a:noFill/>
                </a:ln>
                <a:solidFill>
                  <a:srgbClr val="1F497D"/>
                </a:solidFill>
                <a:effectLst/>
                <a:uLnTx/>
                <a:uFillTx/>
                <a:latin typeface="Calibri"/>
                <a:ea typeface="+mn-ea"/>
                <a:cs typeface="Arial" pitchFamily="34" charset="0"/>
              </a:rPr>
              <a:t> </a:t>
            </a:r>
            <a:endParaRPr kumimoji="0" lang="el-GR" sz="1600" b="1" i="1" u="none" strike="noStrike" kern="1200" cap="none" spc="0" normalizeH="0" baseline="0" noProof="0" dirty="0">
              <a:ln>
                <a:noFill/>
              </a:ln>
              <a:solidFill>
                <a:srgbClr val="1F497D"/>
              </a:solidFill>
              <a:effectLst/>
              <a:uLnTx/>
              <a:uFillTx/>
              <a:latin typeface="Calibri"/>
              <a:ea typeface="+mn-ea"/>
              <a:cs typeface="+mn-cs"/>
            </a:endParaRPr>
          </a:p>
        </p:txBody>
      </p:sp>
      <p:sp>
        <p:nvSpPr>
          <p:cNvPr id="6" name="1 - Τίτλος"/>
          <p:cNvSpPr txBox="1">
            <a:spLocks/>
          </p:cNvSpPr>
          <p:nvPr/>
        </p:nvSpPr>
        <p:spPr>
          <a:xfrm>
            <a:off x="242856" y="190477"/>
            <a:ext cx="7209464" cy="51911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600" b="0" i="0" u="none" strike="noStrike" kern="1200" cap="none" spc="0" normalizeH="0" baseline="0" noProof="0" dirty="0">
                <a:ln>
                  <a:noFill/>
                </a:ln>
                <a:solidFill>
                  <a:prstClr val="black"/>
                </a:solidFill>
                <a:effectLst/>
                <a:uLnTx/>
                <a:uFillTx/>
                <a:latin typeface="Calibri"/>
                <a:ea typeface="+mn-ea"/>
                <a:cs typeface="+mn-cs"/>
              </a:rPr>
              <a:t>Χονδρεμπορική Αγορά &amp; Μοντέλο Στόχος</a:t>
            </a:r>
            <a:r>
              <a:rPr kumimoji="0" lang="en-GB" sz="2600" b="0" i="0" u="none" strike="noStrike" kern="1200" cap="none" spc="0" normalizeH="0" baseline="0" noProof="0" dirty="0">
                <a:ln>
                  <a:noFill/>
                </a:ln>
                <a:solidFill>
                  <a:prstClr val="black"/>
                </a:solidFill>
                <a:effectLst/>
                <a:uLnTx/>
                <a:uFillTx/>
                <a:latin typeface="Calibri"/>
                <a:ea typeface="+mn-ea"/>
                <a:cs typeface="+mn-cs"/>
              </a:rPr>
              <a:t> (ii)</a:t>
            </a:r>
            <a:endParaRPr kumimoji="0" lang="el-GR" sz="26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Tree>
    <p:extLst>
      <p:ext uri="{BB962C8B-B14F-4D97-AF65-F5344CB8AC3E}">
        <p14:creationId xmlns:p14="http://schemas.microsoft.com/office/powerpoint/2010/main" val="34453814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242856" y="190477"/>
            <a:ext cx="7209464" cy="51911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600" b="0" i="0" u="none" strike="noStrike" kern="1200" cap="none" spc="0" normalizeH="0" baseline="0" noProof="0" dirty="0">
                <a:ln>
                  <a:noFill/>
                </a:ln>
                <a:solidFill>
                  <a:prstClr val="black"/>
                </a:solidFill>
                <a:effectLst/>
                <a:uLnTx/>
                <a:uFillTx/>
                <a:latin typeface="Calibri"/>
                <a:ea typeface="+mn-ea"/>
                <a:cs typeface="+mn-cs"/>
              </a:rPr>
              <a:t>Διασύνδεση των Αγορών &amp; Μοντέλο Στόχος</a:t>
            </a:r>
            <a:endParaRPr kumimoji="0" lang="el-GR" sz="26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4" name="Rectangle 3"/>
          <p:cNvSpPr/>
          <p:nvPr/>
        </p:nvSpPr>
        <p:spPr>
          <a:xfrm>
            <a:off x="323851" y="1031132"/>
            <a:ext cx="8569324" cy="1533772"/>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00000"/>
              </a:lnSpc>
              <a:spcBef>
                <a:spcPts val="1200"/>
              </a:spcBef>
              <a:spcAft>
                <a:spcPts val="0"/>
              </a:spcAft>
              <a:buClrTx/>
              <a:buSzTx/>
              <a:buFontTx/>
              <a:buNone/>
              <a:tabLst/>
              <a:defRPr/>
            </a:pPr>
            <a:r>
              <a:rPr kumimoji="0" lang="el-GR" sz="1400" b="1" i="0" u="none" strike="noStrike" kern="1200" cap="none" spc="0" normalizeH="0" baseline="0" noProof="0" dirty="0">
                <a:ln>
                  <a:noFill/>
                </a:ln>
                <a:solidFill>
                  <a:prstClr val="black"/>
                </a:solidFill>
                <a:effectLst/>
                <a:uLnTx/>
                <a:uFillTx/>
                <a:latin typeface="Calibri"/>
                <a:ea typeface="+mn-ea"/>
                <a:cs typeface="Arial" pitchFamily="34" charset="0"/>
              </a:rPr>
              <a:t>Κανονισμός (ΕΕ) 2015/1222</a:t>
            </a:r>
            <a:endPar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463550" marR="0" lvl="0" indent="-285750" algn="just"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Ορίζει το πλαίσιο για τη μετάβαση σε μια ενοποιημένη αγορά ηλεκτρικής ενέργειας, εναρμονίζοντας τους κανόνες για την κατανομή της δυναμικότητας, τη διαχείριση της συμφόρησης και τις συναλλαγές της ηλεκτρικής ενέργειας.</a:t>
            </a:r>
          </a:p>
          <a:p>
            <a:pPr marL="463550" marR="0" lvl="0" indent="-285750" algn="just"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Απώτερος στόχος είναι η δημιουργία σύγχρονου συστήματος κατανομής της δυναμικότητας αλλά και της διαχείρισης της συμφόρηση, αύξηση του διασυνοριακού εμπορίου αλλά και του ανταγωνισμού με ορατά αποτελέσματα για τους ευρωπαίους καταναλωτές.</a:t>
            </a:r>
          </a:p>
        </p:txBody>
      </p:sp>
      <p:sp>
        <p:nvSpPr>
          <p:cNvPr id="5" name="Rectangle 4"/>
          <p:cNvSpPr/>
          <p:nvPr/>
        </p:nvSpPr>
        <p:spPr>
          <a:xfrm>
            <a:off x="323529" y="4598025"/>
            <a:ext cx="6969756" cy="1711295"/>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00000"/>
              </a:lnSpc>
              <a:spcBef>
                <a:spcPts val="1200"/>
              </a:spcBef>
              <a:spcAft>
                <a:spcPts val="0"/>
              </a:spcAft>
              <a:buClrTx/>
              <a:buSzTx/>
              <a:buFontTx/>
              <a:buNone/>
              <a:tabLst/>
              <a:defRPr/>
            </a:pPr>
            <a:r>
              <a:rPr kumimoji="0" lang="el-GR" sz="1400" b="1" i="0" u="none" strike="noStrike" kern="1200" cap="none" spc="0" normalizeH="0" baseline="0" noProof="0" dirty="0">
                <a:ln>
                  <a:noFill/>
                </a:ln>
                <a:solidFill>
                  <a:prstClr val="black"/>
                </a:solidFill>
                <a:effectLst/>
                <a:uLnTx/>
                <a:uFillTx/>
                <a:latin typeface="Calibri"/>
                <a:ea typeface="+mn-ea"/>
                <a:cs typeface="Arial" pitchFamily="34" charset="0"/>
              </a:rPr>
              <a:t>Σύζευξη </a:t>
            </a:r>
            <a:r>
              <a:rPr kumimoji="0" lang="el-GR" sz="1400" b="1" i="0" u="none" strike="noStrike" kern="1200" cap="none" spc="0" normalizeH="0" baseline="0" noProof="0" dirty="0" err="1">
                <a:ln>
                  <a:noFill/>
                </a:ln>
                <a:solidFill>
                  <a:prstClr val="black"/>
                </a:solidFill>
                <a:effectLst/>
                <a:uLnTx/>
                <a:uFillTx/>
                <a:latin typeface="Calibri"/>
                <a:ea typeface="+mn-ea"/>
                <a:cs typeface="Arial" pitchFamily="34" charset="0"/>
              </a:rPr>
              <a:t>ενδοημερήσιας</a:t>
            </a:r>
            <a:r>
              <a:rPr kumimoji="0" lang="el-GR" sz="1400" b="1" i="0" u="none" strike="noStrike" kern="1200" cap="none" spc="0" normalizeH="0" baseline="0" noProof="0" dirty="0">
                <a:ln>
                  <a:noFill/>
                </a:ln>
                <a:solidFill>
                  <a:prstClr val="black"/>
                </a:solidFill>
                <a:effectLst/>
                <a:uLnTx/>
                <a:uFillTx/>
                <a:latin typeface="Calibri"/>
                <a:ea typeface="+mn-ea"/>
                <a:cs typeface="Arial" pitchFamily="34" charset="0"/>
              </a:rPr>
              <a:t> αγοράς</a:t>
            </a:r>
            <a:endPar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463550" marR="0" lvl="0" indent="-285750"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Ένας μηχανισμός έμμεσης κατανομής μεταφορικής ικανότητας που σέβεται τους διασυνοριακούς περιορισμούς δυναμικότητας και κατανομής</a:t>
            </a:r>
          </a:p>
          <a:p>
            <a:pPr marL="463550" marR="0" lvl="0" indent="-285750"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Συντελείται μετά τη διαδικασία κατανομής της αγοράς την επόμενη ημέρα</a:t>
            </a:r>
          </a:p>
          <a:p>
            <a:pPr marL="463550" marR="0" lvl="0" indent="-285750"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Συμμετέχουν 26 χώρες, με 31 ΔΣΜ και 15 </a:t>
            </a:r>
            <a:r>
              <a:rPr kumimoji="0" lang="el-GR" sz="1400" b="0" i="0" u="none" strike="noStrike" kern="1200" cap="none" spc="0" normalizeH="0" baseline="0" noProof="0" dirty="0" err="1">
                <a:ln>
                  <a:noFill/>
                </a:ln>
                <a:solidFill>
                  <a:prstClr val="black"/>
                </a:solidFill>
                <a:effectLst/>
                <a:uLnTx/>
                <a:uFillTx/>
                <a:latin typeface="Calibri"/>
                <a:ea typeface="+mn-ea"/>
                <a:cs typeface="Arial" pitchFamily="34" charset="0"/>
              </a:rPr>
              <a:t>NEMOs</a:t>
            </a:r>
            <a:endPar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463550" marR="0" lvl="0" indent="-285750"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Υλοποιήθηκε μέσω του έργου </a:t>
            </a:r>
            <a:r>
              <a:rPr kumimoji="0" lang="en-GB" sz="1400" b="0" i="0" u="none" strike="noStrike" kern="1200" cap="none" spc="0" normalizeH="0" baseline="0" noProof="0" dirty="0">
                <a:ln>
                  <a:noFill/>
                </a:ln>
                <a:solidFill>
                  <a:prstClr val="black"/>
                </a:solidFill>
                <a:effectLst/>
                <a:uLnTx/>
                <a:uFillTx/>
                <a:latin typeface="Calibri"/>
                <a:ea typeface="+mn-ea"/>
                <a:cs typeface="Arial" pitchFamily="34" charset="0"/>
              </a:rPr>
              <a:t>Cross-Border Intraday Market Project (XBID) </a:t>
            </a:r>
            <a:endPar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6" name="Rectangle 5"/>
          <p:cNvSpPr/>
          <p:nvPr/>
        </p:nvSpPr>
        <p:spPr>
          <a:xfrm>
            <a:off x="323528" y="2742713"/>
            <a:ext cx="6969757" cy="1910423"/>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00000"/>
              </a:lnSpc>
              <a:spcBef>
                <a:spcPts val="1200"/>
              </a:spcBef>
              <a:spcAft>
                <a:spcPts val="0"/>
              </a:spcAft>
              <a:buClrTx/>
              <a:buSzTx/>
              <a:buFontTx/>
              <a:buNone/>
              <a:tabLst/>
              <a:defRPr/>
            </a:pPr>
            <a:r>
              <a:rPr kumimoji="0" lang="el-GR" sz="1400" b="1" i="0" u="none" strike="noStrike" kern="1200" cap="none" spc="0" normalizeH="0" baseline="0" noProof="0" dirty="0">
                <a:ln>
                  <a:noFill/>
                </a:ln>
                <a:solidFill>
                  <a:prstClr val="black"/>
                </a:solidFill>
                <a:effectLst/>
                <a:uLnTx/>
                <a:uFillTx/>
                <a:latin typeface="Calibri"/>
                <a:ea typeface="+mn-ea"/>
                <a:cs typeface="Arial" pitchFamily="34" charset="0"/>
              </a:rPr>
              <a:t>Σύζευξη αγοράς επόμενης ημέρας</a:t>
            </a:r>
            <a:endPar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463550" marR="0" lvl="0" indent="-285750"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Σύνδεση των αγορών χονδρικής ηλεκτρικής ενέργειας από διάφορες περιοχές μέσω ενός κοινού αλγορίθμου, λαμβάνοντας ταυτόχρονα υπόψη τους περιορισμούς της </a:t>
            </a:r>
            <a:r>
              <a:rPr kumimoji="0" lang="el-GR" sz="1400" b="0" i="0" u="none" strike="noStrike" kern="1200" cap="none" spc="0" normalizeH="0" baseline="0" noProof="0" dirty="0" err="1">
                <a:ln>
                  <a:noFill/>
                </a:ln>
                <a:solidFill>
                  <a:prstClr val="black"/>
                </a:solidFill>
                <a:effectLst/>
                <a:uLnTx/>
                <a:uFillTx/>
                <a:latin typeface="Calibri"/>
                <a:ea typeface="+mn-ea"/>
                <a:cs typeface="Arial" pitchFamily="34" charset="0"/>
              </a:rPr>
              <a:t>διαζωνικής</a:t>
            </a: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 δυναμικότητας, μεγιστοποιώντας έτσι την κοινωνική ευημερία</a:t>
            </a:r>
          </a:p>
          <a:p>
            <a:pPr marL="463550" marR="0" lvl="0" indent="-285750"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Στόχος η αποτελεσματική χρήση των πόρων παραγωγής σε ολόκληρη την Ευρώπη</a:t>
            </a:r>
          </a:p>
          <a:p>
            <a:pPr marL="463550" marR="0" lvl="0" indent="-285750"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Συμμετέχουν 27 χώρες, με 34 ΔΣΜ και 16 NEMO</a:t>
            </a:r>
            <a:r>
              <a:rPr kumimoji="0" lang="en-US" sz="1400" b="0" i="0" u="none" strike="noStrike" kern="1200" cap="none" spc="0" normalizeH="0" baseline="0" noProof="0" dirty="0">
                <a:ln>
                  <a:noFill/>
                </a:ln>
                <a:solidFill>
                  <a:prstClr val="black"/>
                </a:solidFill>
                <a:effectLst/>
                <a:uLnTx/>
                <a:uFillTx/>
                <a:latin typeface="Calibri"/>
                <a:ea typeface="+mn-ea"/>
                <a:cs typeface="Arial" pitchFamily="34" charset="0"/>
              </a:rPr>
              <a:t>s</a:t>
            </a: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 </a:t>
            </a:r>
            <a:endParaRPr kumimoji="0" lang="de-AT" sz="14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463550" marR="0" lvl="0" indent="-285750"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Κοινός αλγόριθμος PCR EUPHEMIA</a:t>
            </a:r>
          </a:p>
          <a:p>
            <a:pPr marL="463550" marR="0" lvl="0" indent="-285750"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endParaRPr kumimoji="0" lang="el-GR" sz="13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pic>
        <p:nvPicPr>
          <p:cNvPr id="7" name="Εικόνα 1"/>
          <p:cNvPicPr/>
          <p:nvPr/>
        </p:nvPicPr>
        <p:blipFill>
          <a:blip r:embed="rId2" cstate="print"/>
          <a:srcRect/>
          <a:stretch>
            <a:fillRect/>
          </a:stretch>
        </p:blipFill>
        <p:spPr bwMode="auto">
          <a:xfrm>
            <a:off x="7387040" y="4621929"/>
            <a:ext cx="1505440" cy="1687391"/>
          </a:xfrm>
          <a:prstGeom prst="rect">
            <a:avLst/>
          </a:prstGeom>
          <a:noFill/>
          <a:ln w="9525">
            <a:noFill/>
            <a:miter lim="800000"/>
            <a:headEnd/>
            <a:tailEnd/>
          </a:ln>
        </p:spPr>
      </p:pic>
      <p:pic>
        <p:nvPicPr>
          <p:cNvPr id="8" name="Εικόνα 1"/>
          <p:cNvPicPr/>
          <p:nvPr/>
        </p:nvPicPr>
        <p:blipFill>
          <a:blip r:embed="rId3" cstate="print"/>
          <a:stretch>
            <a:fillRect/>
          </a:stretch>
        </p:blipFill>
        <p:spPr>
          <a:xfrm>
            <a:off x="7293286" y="2601562"/>
            <a:ext cx="1599194" cy="1800150"/>
          </a:xfrm>
          <a:prstGeom prst="rect">
            <a:avLst/>
          </a:prstGeom>
        </p:spPr>
      </p:pic>
    </p:spTree>
    <p:extLst>
      <p:ext uri="{BB962C8B-B14F-4D97-AF65-F5344CB8AC3E}">
        <p14:creationId xmlns:p14="http://schemas.microsoft.com/office/powerpoint/2010/main" val="24277096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242856" y="190477"/>
            <a:ext cx="7209464" cy="51911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600" b="0" i="0" u="none" strike="noStrike" kern="1200" cap="none" spc="0" normalizeH="0" baseline="0" noProof="0" dirty="0">
                <a:ln>
                  <a:noFill/>
                </a:ln>
                <a:solidFill>
                  <a:prstClr val="black"/>
                </a:solidFill>
                <a:effectLst/>
                <a:uLnTx/>
                <a:uFillTx/>
                <a:latin typeface="Calibri"/>
                <a:ea typeface="+mn-ea"/>
                <a:cs typeface="Arial" pitchFamily="34" charset="0"/>
              </a:rPr>
              <a:t> Αγορά Επόμενης Ημέρας στην Ελλάδα</a:t>
            </a:r>
          </a:p>
        </p:txBody>
      </p:sp>
      <p:sp>
        <p:nvSpPr>
          <p:cNvPr id="4" name="Rectangle 3"/>
          <p:cNvSpPr/>
          <p:nvPr/>
        </p:nvSpPr>
        <p:spPr>
          <a:xfrm>
            <a:off x="323851" y="1031132"/>
            <a:ext cx="8569324" cy="1533772"/>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00000"/>
              </a:lnSpc>
              <a:spcBef>
                <a:spcPts val="1200"/>
              </a:spcBef>
              <a:spcAft>
                <a:spcPts val="0"/>
              </a:spcAft>
              <a:buClrTx/>
              <a:buSzTx/>
              <a:buFont typeface="Arial" pitchFamily="34" charset="0"/>
              <a:buChar char="•"/>
              <a:tabLst/>
              <a:defRPr/>
            </a:pPr>
            <a:endPar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398463" marR="0" lvl="0" indent="-220663" algn="just" defTabSz="914400" rtl="0" eaLnBrk="1" fontAlgn="auto" latinLnBrk="0" hangingPunct="1">
              <a:lnSpc>
                <a:spcPct val="100000"/>
              </a:lnSpc>
              <a:spcBef>
                <a:spcPts val="600"/>
              </a:spcBef>
              <a:spcAft>
                <a:spcPts val="0"/>
              </a:spcAft>
              <a:buClrTx/>
              <a:buSzTx/>
              <a:buFont typeface="Arial" pitchFamily="34" charset="0"/>
              <a:buChar char="•"/>
              <a:defRPr/>
            </a:pPr>
            <a:r>
              <a:rPr lang="el-GR" sz="1500" dirty="0">
                <a:solidFill>
                  <a:prstClr val="black"/>
                </a:solidFill>
                <a:latin typeface="Calibri"/>
                <a:cs typeface="Arial" pitchFamily="34" charset="0"/>
              </a:rPr>
              <a:t>Η ελληνική Αγορά Επόμενης Ημέρας και η Ενδοημερήσια Αγορά, κατά το πρότυπο του ευρωπαϊκού Μοντέλου-Στόχος, εκκίνησε επιτυχώς σε μη συζευγμένη λειτουργία την 1η Νοεμβρίου 2020.</a:t>
            </a:r>
            <a:endParaRPr lang="en-US" sz="1500" dirty="0">
              <a:solidFill>
                <a:prstClr val="black"/>
              </a:solidFill>
              <a:latin typeface="Calibri"/>
              <a:cs typeface="Arial" pitchFamily="34" charset="0"/>
            </a:endParaRPr>
          </a:p>
          <a:p>
            <a:pPr marL="398463" indent="-220663" algn="just">
              <a:spcBef>
                <a:spcPts val="600"/>
              </a:spcBef>
              <a:buFont typeface="Arial" pitchFamily="34" charset="0"/>
              <a:buChar char="•"/>
              <a:defRPr/>
            </a:pPr>
            <a:endParaRPr lang="en-US" sz="1600" b="1" dirty="0">
              <a:solidFill>
                <a:prstClr val="black"/>
              </a:solidFill>
              <a:cs typeface="Arial" pitchFamily="34" charset="0"/>
            </a:endParaRPr>
          </a:p>
          <a:p>
            <a:pPr marL="398463" indent="-220663" algn="just">
              <a:spcBef>
                <a:spcPts val="600"/>
              </a:spcBef>
              <a:buFont typeface="Arial" pitchFamily="34" charset="0"/>
              <a:buChar char="•"/>
              <a:defRPr/>
            </a:pPr>
            <a:r>
              <a:rPr lang="el-GR" sz="1600" b="1" dirty="0">
                <a:solidFill>
                  <a:prstClr val="black"/>
                </a:solidFill>
                <a:cs typeface="Arial" pitchFamily="34" charset="0"/>
              </a:rPr>
              <a:t>Εξελικτική πορεία ως προς τη σύζευξη επόμενης ημέρας </a:t>
            </a:r>
            <a:endParaRPr lang="el-GR" sz="1600" dirty="0">
              <a:solidFill>
                <a:prstClr val="black"/>
              </a:solidFill>
              <a:cs typeface="Arial" pitchFamily="34" charset="0"/>
            </a:endParaRPr>
          </a:p>
          <a:p>
            <a:pPr marL="398463" marR="0" lvl="0" indent="-220663" algn="just" defTabSz="914400" rtl="0" eaLnBrk="1" fontAlgn="auto" latinLnBrk="0" hangingPunct="1">
              <a:lnSpc>
                <a:spcPct val="100000"/>
              </a:lnSpc>
              <a:spcBef>
                <a:spcPts val="600"/>
              </a:spcBef>
              <a:spcAft>
                <a:spcPts val="0"/>
              </a:spcAft>
              <a:buClrTx/>
              <a:buSzTx/>
              <a:buFont typeface="Arial" pitchFamily="34" charset="0"/>
              <a:buChar char="•"/>
              <a:defRPr/>
            </a:pPr>
            <a:endParaRPr lang="en-US" sz="1500" dirty="0">
              <a:solidFill>
                <a:prstClr val="black"/>
              </a:solidFill>
              <a:latin typeface="Calibri"/>
              <a:cs typeface="Arial" pitchFamily="34" charset="0"/>
            </a:endParaRPr>
          </a:p>
          <a:p>
            <a:pPr marL="398463" marR="0" lvl="0" indent="-220663" algn="just" defTabSz="914400" rtl="0" eaLnBrk="1" fontAlgn="auto" latinLnBrk="0" hangingPunct="1">
              <a:lnSpc>
                <a:spcPct val="100000"/>
              </a:lnSpc>
              <a:spcBef>
                <a:spcPts val="600"/>
              </a:spcBef>
              <a:spcAft>
                <a:spcPts val="0"/>
              </a:spcAft>
              <a:buClrTx/>
              <a:buSzTx/>
              <a:buFont typeface="Arial" pitchFamily="34" charset="0"/>
              <a:buChar char="•"/>
              <a:defRPr/>
            </a:pPr>
            <a:endParaRPr lang="en-US" sz="1500" dirty="0">
              <a:solidFill>
                <a:prstClr val="black"/>
              </a:solidFill>
              <a:latin typeface="Calibri"/>
              <a:cs typeface="Arial" pitchFamily="34" charset="0"/>
            </a:endParaRPr>
          </a:p>
          <a:p>
            <a:pPr marL="398463" marR="0" lvl="0" indent="-220663" algn="just" defTabSz="914400" rtl="0" eaLnBrk="1" fontAlgn="auto" latinLnBrk="0" hangingPunct="1">
              <a:lnSpc>
                <a:spcPct val="100000"/>
              </a:lnSpc>
              <a:spcBef>
                <a:spcPts val="600"/>
              </a:spcBef>
              <a:spcAft>
                <a:spcPts val="0"/>
              </a:spcAft>
              <a:buClrTx/>
              <a:buSzTx/>
              <a:buFont typeface="Arial" pitchFamily="34" charset="0"/>
              <a:buChar char="•"/>
              <a:defRPr/>
            </a:pPr>
            <a:endParaRPr lang="el-GR" sz="1500" dirty="0">
              <a:solidFill>
                <a:prstClr val="black"/>
              </a:solidFill>
              <a:latin typeface="Calibri"/>
              <a:cs typeface="Arial" pitchFamily="34" charset="0"/>
            </a:endParaRPr>
          </a:p>
        </p:txBody>
      </p:sp>
      <p:sp>
        <p:nvSpPr>
          <p:cNvPr id="5" name="Rectangle 4"/>
          <p:cNvSpPr/>
          <p:nvPr/>
        </p:nvSpPr>
        <p:spPr>
          <a:xfrm>
            <a:off x="609601" y="2743201"/>
            <a:ext cx="4114799" cy="3047999"/>
          </a:xfrm>
          <a:prstGeom prst="rect">
            <a:avLst/>
          </a:prstGeom>
        </p:spPr>
        <p:txBody>
          <a:bodyPr vert="horz" lIns="91440" tIns="45720" rIns="91440" bIns="45720" rtlCol="0" anchor="t">
            <a:noAutofit/>
          </a:bodyPr>
          <a:lstStyle/>
          <a:p>
            <a:pPr marL="463550" marR="0" lvl="0" indent="-285750"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16 Δεκεμβρίου 2020</a:t>
            </a:r>
            <a:endParaRPr kumimoji="0" lang="en-US" sz="14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463550" marR="0" lvl="0" indent="-285750" algn="just" defTabSz="914400" rtl="0" eaLnBrk="1" fontAlgn="auto" latinLnBrk="0" hangingPunct="1">
              <a:lnSpc>
                <a:spcPct val="100000"/>
              </a:lnSpc>
              <a:spcAft>
                <a:spcPts val="0"/>
              </a:spcAft>
              <a:buClrTx/>
              <a:buSzTx/>
              <a:tabLst/>
              <a:defRPr/>
            </a:pP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	Ημέρα Εκπλήρωσης Φυσικής Παράδοσης D</a:t>
            </a:r>
            <a:r>
              <a:rPr kumimoji="0" lang="en-US" sz="1400" b="0" i="0" u="none" strike="noStrike" kern="1200" cap="none" spc="0" normalizeH="0" baseline="0" noProof="0" dirty="0">
                <a:ln>
                  <a:noFill/>
                </a:ln>
                <a:solidFill>
                  <a:prstClr val="black"/>
                </a:solidFill>
                <a:effectLst/>
                <a:uLnTx/>
                <a:uFillTx/>
                <a:latin typeface="Calibri"/>
                <a:ea typeface="+mn-ea"/>
                <a:cs typeface="Arial" pitchFamily="34" charset="0"/>
              </a:rPr>
              <a:t>. E</a:t>
            </a:r>
            <a:r>
              <a:rPr kumimoji="0" lang="el-GR" sz="1400" b="0" i="0" u="none" strike="noStrike" kern="1200" cap="none" spc="0" normalizeH="0" baseline="0" noProof="0" dirty="0" err="1">
                <a:ln>
                  <a:noFill/>
                </a:ln>
                <a:solidFill>
                  <a:prstClr val="black"/>
                </a:solidFill>
                <a:effectLst/>
                <a:uLnTx/>
                <a:uFillTx/>
                <a:latin typeface="Calibri"/>
                <a:ea typeface="+mn-ea"/>
                <a:cs typeface="Arial" pitchFamily="34" charset="0"/>
              </a:rPr>
              <a:t>κκίνησε</a:t>
            </a: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 η συζευγμένη Αγορά Επόμενης Ημέρας στο σύνορο Ελλάδας-Ιταλίας Συντελείται μετά τη διαδικασία κατανομής της αγοράς την επόμενη ημέρα</a:t>
            </a:r>
            <a:r>
              <a:rPr kumimoji="0" lang="en-US" sz="1400" b="0" i="0" u="none" strike="noStrike" kern="1200" cap="none" spc="0" normalizeH="0" baseline="0" noProof="0" dirty="0">
                <a:ln>
                  <a:noFill/>
                </a:ln>
                <a:solidFill>
                  <a:prstClr val="black"/>
                </a:solidFill>
                <a:effectLst/>
                <a:uLnTx/>
                <a:uFillTx/>
                <a:latin typeface="Calibri"/>
                <a:ea typeface="+mn-ea"/>
                <a:cs typeface="Arial" pitchFamily="34" charset="0"/>
              </a:rPr>
              <a:t>.</a:t>
            </a:r>
            <a:endPar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463550" marR="0" lvl="0" indent="-285750"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12  Μαΐου 2021 </a:t>
            </a:r>
            <a:endParaRPr kumimoji="0" lang="en-US" sz="14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463550" marR="0" lvl="0" indent="-285750" algn="just" defTabSz="914400" rtl="0" eaLnBrk="1" fontAlgn="auto" latinLnBrk="0" hangingPunct="1">
              <a:lnSpc>
                <a:spcPct val="100000"/>
              </a:lnSpc>
              <a:spcAft>
                <a:spcPts val="0"/>
              </a:spcAft>
              <a:buClrTx/>
              <a:buSzTx/>
              <a:tabLst/>
              <a:defRPr/>
            </a:pP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	Ημέρα Εκπλήρωσης Φυσικής Παράδοσης D</a:t>
            </a:r>
            <a:r>
              <a:rPr kumimoji="0" lang="en-US" sz="1400" b="0" i="0" u="none" strike="noStrike" kern="1200" cap="none" spc="0" normalizeH="0" baseline="0" noProof="0" dirty="0">
                <a:ln>
                  <a:noFill/>
                </a:ln>
                <a:solidFill>
                  <a:prstClr val="black"/>
                </a:solidFill>
                <a:effectLst/>
                <a:uLnTx/>
                <a:uFillTx/>
                <a:latin typeface="Calibri"/>
                <a:ea typeface="+mn-ea"/>
                <a:cs typeface="Arial" pitchFamily="34" charset="0"/>
              </a:rPr>
              <a:t>.</a:t>
            </a:r>
            <a:r>
              <a:rPr kumimoji="0" lang="en-US" sz="1400" b="0" i="0" u="none" strike="noStrike" kern="1200" cap="none" spc="0" normalizeH="0" noProof="0" dirty="0">
                <a:ln>
                  <a:noFill/>
                </a:ln>
                <a:solidFill>
                  <a:prstClr val="black"/>
                </a:solidFill>
                <a:effectLst/>
                <a:uLnTx/>
                <a:uFillTx/>
                <a:latin typeface="Calibri"/>
                <a:ea typeface="+mn-ea"/>
                <a:cs typeface="Arial" pitchFamily="34" charset="0"/>
              </a:rPr>
              <a:t> </a:t>
            </a:r>
            <a:r>
              <a:rPr kumimoji="0" lang="el-GR" sz="1400" b="0" i="0" u="none" strike="noStrike" kern="1200" cap="none" spc="0" normalizeH="0" noProof="0" dirty="0">
                <a:ln>
                  <a:noFill/>
                </a:ln>
                <a:solidFill>
                  <a:prstClr val="black"/>
                </a:solidFill>
                <a:effectLst/>
                <a:uLnTx/>
                <a:uFillTx/>
                <a:latin typeface="Calibri"/>
                <a:ea typeface="+mn-ea"/>
                <a:cs typeface="Arial" pitchFamily="34" charset="0"/>
              </a:rPr>
              <a:t>Αγορά </a:t>
            </a: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στο σύνορο Ελλάδας-Βουλγαρίας. </a:t>
            </a:r>
          </a:p>
          <a:p>
            <a:pPr marL="463550" marR="0" lvl="0" indent="-285750"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Ως προς την ενιαία σύζευξη επόμενης ημέρας (</a:t>
            </a:r>
            <a:r>
              <a:rPr kumimoji="0" lang="el-GR" sz="1400" b="0" i="0" u="none" strike="noStrike" kern="1200" cap="none" spc="0" normalizeH="0" baseline="0" noProof="0" dirty="0" err="1">
                <a:ln>
                  <a:noFill/>
                </a:ln>
                <a:solidFill>
                  <a:prstClr val="black"/>
                </a:solidFill>
                <a:effectLst/>
                <a:uLnTx/>
                <a:uFillTx/>
                <a:latin typeface="Calibri"/>
                <a:ea typeface="+mn-ea"/>
                <a:cs typeface="Arial" pitchFamily="34" charset="0"/>
              </a:rPr>
              <a:t>Single</a:t>
            </a: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 </a:t>
            </a:r>
            <a:r>
              <a:rPr kumimoji="0" lang="el-GR" sz="1400" b="0" i="0" u="none" strike="noStrike" kern="1200" cap="none" spc="0" normalizeH="0" baseline="0" noProof="0" dirty="0" err="1">
                <a:ln>
                  <a:noFill/>
                </a:ln>
                <a:solidFill>
                  <a:prstClr val="black"/>
                </a:solidFill>
                <a:effectLst/>
                <a:uLnTx/>
                <a:uFillTx/>
                <a:latin typeface="Calibri"/>
                <a:ea typeface="+mn-ea"/>
                <a:cs typeface="Arial" pitchFamily="34" charset="0"/>
              </a:rPr>
              <a:t>Day</a:t>
            </a: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a:t>
            </a:r>
            <a:r>
              <a:rPr kumimoji="0" lang="el-GR" sz="1400" b="0" i="0" u="none" strike="noStrike" kern="1200" cap="none" spc="0" normalizeH="0" baseline="0" noProof="0" dirty="0" err="1">
                <a:ln>
                  <a:noFill/>
                </a:ln>
                <a:solidFill>
                  <a:prstClr val="black"/>
                </a:solidFill>
                <a:effectLst/>
                <a:uLnTx/>
                <a:uFillTx/>
                <a:latin typeface="Calibri"/>
                <a:ea typeface="+mn-ea"/>
                <a:cs typeface="Arial" pitchFamily="34" charset="0"/>
              </a:rPr>
              <a:t>ahead</a:t>
            </a: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 </a:t>
            </a:r>
            <a:r>
              <a:rPr kumimoji="0" lang="el-GR" sz="1400" b="0" i="0" u="none" strike="noStrike" kern="1200" cap="none" spc="0" normalizeH="0" baseline="0" noProof="0" dirty="0" err="1">
                <a:ln>
                  <a:noFill/>
                </a:ln>
                <a:solidFill>
                  <a:prstClr val="black"/>
                </a:solidFill>
                <a:effectLst/>
                <a:uLnTx/>
                <a:uFillTx/>
                <a:latin typeface="Calibri"/>
                <a:ea typeface="+mn-ea"/>
                <a:cs typeface="Arial" pitchFamily="34" charset="0"/>
              </a:rPr>
              <a:t>Coupling</a:t>
            </a: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 SDAC), η Ελλάδα αποτελεί μέρος του επιχειρησιακού έργου </a:t>
            </a:r>
            <a:r>
              <a:rPr kumimoji="0" lang="el-GR" sz="1400" b="0" i="0" u="none" strike="noStrike" kern="1200" cap="none" spc="0" normalizeH="0" baseline="0" noProof="0" dirty="0" err="1">
                <a:ln>
                  <a:noFill/>
                </a:ln>
                <a:solidFill>
                  <a:prstClr val="black"/>
                </a:solidFill>
                <a:effectLst/>
                <a:uLnTx/>
                <a:uFillTx/>
                <a:latin typeface="Calibri"/>
                <a:ea typeface="+mn-ea"/>
                <a:cs typeface="Arial" pitchFamily="34" charset="0"/>
              </a:rPr>
              <a:t>Multi</a:t>
            </a: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 </a:t>
            </a:r>
            <a:r>
              <a:rPr kumimoji="0" lang="el-GR" sz="1400" b="0" i="0" u="none" strike="noStrike" kern="1200" cap="none" spc="0" normalizeH="0" baseline="0" noProof="0" dirty="0" err="1">
                <a:ln>
                  <a:noFill/>
                </a:ln>
                <a:solidFill>
                  <a:prstClr val="black"/>
                </a:solidFill>
                <a:effectLst/>
                <a:uLnTx/>
                <a:uFillTx/>
                <a:latin typeface="Calibri"/>
                <a:ea typeface="+mn-ea"/>
                <a:cs typeface="Arial" pitchFamily="34" charset="0"/>
              </a:rPr>
              <a:t>Regional</a:t>
            </a: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 </a:t>
            </a:r>
            <a:r>
              <a:rPr kumimoji="0" lang="el-GR" sz="1400" b="0" i="0" u="none" strike="noStrike" kern="1200" cap="none" spc="0" normalizeH="0" baseline="0" noProof="0" dirty="0" err="1">
                <a:ln>
                  <a:noFill/>
                </a:ln>
                <a:solidFill>
                  <a:prstClr val="black"/>
                </a:solidFill>
                <a:effectLst/>
                <a:uLnTx/>
                <a:uFillTx/>
                <a:latin typeface="Calibri"/>
                <a:ea typeface="+mn-ea"/>
                <a:cs typeface="Arial" pitchFamily="34" charset="0"/>
              </a:rPr>
              <a:t>Coupling</a:t>
            </a: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 (MRC)</a:t>
            </a:r>
            <a:r>
              <a:rPr kumimoji="0" lang="en-US" sz="1400" b="0" i="0" u="none" strike="noStrike" kern="1200" cap="none" spc="0" normalizeH="0" baseline="0" noProof="0" dirty="0">
                <a:ln>
                  <a:noFill/>
                </a:ln>
                <a:solidFill>
                  <a:prstClr val="black"/>
                </a:solidFill>
                <a:effectLst/>
                <a:uLnTx/>
                <a:uFillTx/>
                <a:latin typeface="Calibri"/>
                <a:ea typeface="+mn-ea"/>
                <a:cs typeface="Arial" pitchFamily="34" charset="0"/>
              </a:rPr>
              <a:t>.</a:t>
            </a:r>
            <a:endPar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pic>
        <p:nvPicPr>
          <p:cNvPr id="7" name="Εικόνα 6">
            <a:extLst>
              <a:ext uri="{FF2B5EF4-FFF2-40B4-BE49-F238E27FC236}">
                <a16:creationId xmlns:a16="http://schemas.microsoft.com/office/drawing/2014/main" id="{CE7C1AA9-5A16-6985-0193-E4EF4845F98B}"/>
              </a:ext>
            </a:extLst>
          </p:cNvPr>
          <p:cNvPicPr>
            <a:picLocks noChangeAspect="1"/>
          </p:cNvPicPr>
          <p:nvPr/>
        </p:nvPicPr>
        <p:blipFill>
          <a:blip r:embed="rId2" cstate="print"/>
          <a:stretch>
            <a:fillRect/>
          </a:stretch>
        </p:blipFill>
        <p:spPr>
          <a:xfrm>
            <a:off x="4953000" y="2649539"/>
            <a:ext cx="3678001" cy="3370261"/>
          </a:xfrm>
          <a:prstGeom prst="rect">
            <a:avLst/>
          </a:prstGeom>
          <a:ln>
            <a:solidFill>
              <a:schemeClr val="bg2"/>
            </a:solidFill>
          </a:ln>
        </p:spPr>
      </p:pic>
    </p:spTree>
    <p:extLst>
      <p:ext uri="{BB962C8B-B14F-4D97-AF65-F5344CB8AC3E}">
        <p14:creationId xmlns:p14="http://schemas.microsoft.com/office/powerpoint/2010/main" val="20542756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242856" y="190477"/>
            <a:ext cx="7209464" cy="51911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600" b="0" i="0" u="none" strike="noStrike" kern="1200" cap="none" spc="0" normalizeH="0" baseline="0" noProof="0" dirty="0">
                <a:ln>
                  <a:noFill/>
                </a:ln>
                <a:solidFill>
                  <a:prstClr val="black"/>
                </a:solidFill>
                <a:effectLst/>
                <a:uLnTx/>
                <a:uFillTx/>
                <a:latin typeface="Calibri"/>
                <a:ea typeface="+mn-ea"/>
                <a:cs typeface="Arial" pitchFamily="34" charset="0"/>
              </a:rPr>
              <a:t>Ενδοημερήσια Αγορά στην Ελλάδα</a:t>
            </a:r>
          </a:p>
        </p:txBody>
      </p:sp>
      <p:sp>
        <p:nvSpPr>
          <p:cNvPr id="4" name="Rectangle 3"/>
          <p:cNvSpPr/>
          <p:nvPr/>
        </p:nvSpPr>
        <p:spPr>
          <a:xfrm>
            <a:off x="323851" y="1031132"/>
            <a:ext cx="8569324" cy="1533772"/>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00000"/>
              </a:lnSpc>
              <a:spcBef>
                <a:spcPts val="1200"/>
              </a:spcBef>
              <a:spcAft>
                <a:spcPts val="0"/>
              </a:spcAft>
              <a:buClrTx/>
              <a:buSzTx/>
              <a:buFontTx/>
              <a:buNone/>
              <a:tabLst/>
              <a:defRPr/>
            </a:pPr>
            <a:endPar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5" name="Rectangle 4"/>
          <p:cNvSpPr/>
          <p:nvPr/>
        </p:nvSpPr>
        <p:spPr>
          <a:xfrm>
            <a:off x="323529" y="1654175"/>
            <a:ext cx="4248471" cy="3756025"/>
          </a:xfrm>
          <a:prstGeom prst="rect">
            <a:avLst/>
          </a:prstGeom>
        </p:spPr>
        <p:txBody>
          <a:bodyPr vert="horz" lIns="91440" tIns="45720" rIns="91440" bIns="45720" rtlCol="0" anchor="t">
            <a:noAutofit/>
          </a:bodyPr>
          <a:lstStyle/>
          <a:p>
            <a:pPr marL="463550" marR="0" lvl="0" indent="-285750"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21 Σεπτεμβρίου 2021</a:t>
            </a:r>
          </a:p>
          <a:p>
            <a:pPr marL="463550" marR="0" lvl="0" indent="-285750" algn="just" defTabSz="914400" rtl="0" eaLnBrk="1" fontAlgn="auto" latinLnBrk="0" hangingPunct="1">
              <a:lnSpc>
                <a:spcPct val="100000"/>
              </a:lnSpc>
              <a:spcBef>
                <a:spcPts val="600"/>
              </a:spcBef>
              <a:spcAft>
                <a:spcPts val="0"/>
              </a:spcAft>
              <a:buClrTx/>
              <a:buSzTx/>
              <a:tabLst/>
              <a:defRPr/>
            </a:pPr>
            <a:r>
              <a:rPr lang="el-GR" sz="1400" dirty="0">
                <a:solidFill>
                  <a:prstClr val="black"/>
                </a:solidFill>
                <a:latin typeface="Calibri"/>
                <a:cs typeface="Arial" pitchFamily="34" charset="0"/>
              </a:rPr>
              <a:t>	Ξ</a:t>
            </a: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εκίνησε την λειτουργία του το «</a:t>
            </a:r>
            <a:r>
              <a:rPr kumimoji="0" lang="el-GR" sz="1400" b="0" i="0" u="none" strike="noStrike" kern="1200" cap="none" spc="0" normalizeH="0" baseline="0" noProof="0" dirty="0" err="1">
                <a:ln>
                  <a:noFill/>
                </a:ln>
                <a:solidFill>
                  <a:prstClr val="black"/>
                </a:solidFill>
                <a:effectLst/>
                <a:uLnTx/>
                <a:uFillTx/>
                <a:latin typeface="Calibri"/>
                <a:ea typeface="+mn-ea"/>
                <a:cs typeface="Arial" pitchFamily="34" charset="0"/>
              </a:rPr>
              <a:t>coupling</a:t>
            </a: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 μεταξύ της ελληνικής ενδοημερήσιας αγοράς με την αντίστοιχη ιταλική και την Ενδοημερήσια Αγορά της Σλοβενίας, με την εφαρμογή Συμπληρωματικών </a:t>
            </a:r>
            <a:r>
              <a:rPr kumimoji="0" lang="el-GR" sz="1400" b="0" i="0" u="none" strike="noStrike" kern="1200" cap="none" spc="0" normalizeH="0" baseline="0" noProof="0" dirty="0" err="1">
                <a:ln>
                  <a:noFill/>
                </a:ln>
                <a:solidFill>
                  <a:prstClr val="black"/>
                </a:solidFill>
                <a:effectLst/>
                <a:uLnTx/>
                <a:uFillTx/>
                <a:latin typeface="Calibri"/>
                <a:ea typeface="+mn-ea"/>
                <a:cs typeface="Arial" pitchFamily="34" charset="0"/>
              </a:rPr>
              <a:t>Ενδοημερήσιων</a:t>
            </a: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 Συναλλαγών (</a:t>
            </a:r>
            <a:r>
              <a:rPr lang="en-GB" sz="1400" dirty="0"/>
              <a:t>Complementary Regional Intraday Auctions – CRIDAs</a:t>
            </a: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 </a:t>
            </a:r>
          </a:p>
          <a:p>
            <a:pPr marL="463550" marR="0" lvl="0" indent="-285750"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Πρόκειται για ένα ακόμη βήμα προς την εγκαθίδρυση μιας ενιαίας πανευρωπαϊκής αγοράς με την ελληνική αγορά να αποτελεί μέρος αυτής. </a:t>
            </a:r>
          </a:p>
          <a:p>
            <a:pPr marL="463550" marR="0" lvl="0" indent="-285750"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l-GR" sz="1400" b="0" i="0" u="none" strike="noStrike" kern="1200" cap="none" spc="0" normalizeH="0" baseline="0" noProof="0" dirty="0">
                <a:ln>
                  <a:noFill/>
                </a:ln>
                <a:solidFill>
                  <a:prstClr val="black"/>
                </a:solidFill>
                <a:effectLst/>
                <a:uLnTx/>
                <a:uFillTx/>
                <a:latin typeface="Calibri"/>
                <a:ea typeface="+mn-ea"/>
                <a:cs typeface="Arial" pitchFamily="34" charset="0"/>
              </a:rPr>
              <a:t>Η ελληνική ενδοημερήσια αγορά προετοιμάζεται για την ενσωμάτωση με την ευρωπαϊκή συνεχή ενδοημερήσια αγορά μέσω του XBID.</a:t>
            </a:r>
            <a:endParaRPr kumimoji="0" lang="el-GR" sz="1400" b="0" i="0" u="none" strike="noStrike" kern="1200" cap="none" spc="0" normalizeH="0" baseline="0" noProof="0" dirty="0">
              <a:ln>
                <a:noFill/>
              </a:ln>
              <a:solidFill>
                <a:srgbClr val="FF0000"/>
              </a:solidFill>
              <a:effectLst/>
              <a:uLnTx/>
              <a:uFillTx/>
              <a:latin typeface="Calibri"/>
              <a:ea typeface="+mn-ea"/>
              <a:cs typeface="Arial" pitchFamily="34" charset="0"/>
            </a:endParaRPr>
          </a:p>
        </p:txBody>
      </p:sp>
      <p:sp>
        <p:nvSpPr>
          <p:cNvPr id="6" name="Rectangle 5"/>
          <p:cNvSpPr/>
          <p:nvPr/>
        </p:nvSpPr>
        <p:spPr>
          <a:xfrm>
            <a:off x="323528" y="2742713"/>
            <a:ext cx="6969757" cy="1910423"/>
          </a:xfrm>
          <a:prstGeom prst="rect">
            <a:avLst/>
          </a:prstGeom>
        </p:spPr>
        <p:txBody>
          <a:bodyPr vert="horz" lIns="91440" tIns="45720" rIns="91440" bIns="45720" rtlCol="0" anchor="t">
            <a:noAutofit/>
          </a:bodyPr>
          <a:lstStyle/>
          <a:p>
            <a:pPr marL="463550" marR="0" lvl="0" indent="-285750"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endParaRPr kumimoji="0" lang="el-GR" sz="13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pic>
        <p:nvPicPr>
          <p:cNvPr id="9" name="Εικόνα 8">
            <a:extLst>
              <a:ext uri="{FF2B5EF4-FFF2-40B4-BE49-F238E27FC236}">
                <a16:creationId xmlns:a16="http://schemas.microsoft.com/office/drawing/2014/main" id="{6F4645E7-5BCF-F797-AB63-F3C8B9C45044}"/>
              </a:ext>
            </a:extLst>
          </p:cNvPr>
          <p:cNvPicPr>
            <a:picLocks noChangeAspect="1"/>
          </p:cNvPicPr>
          <p:nvPr/>
        </p:nvPicPr>
        <p:blipFill>
          <a:blip r:embed="rId2"/>
          <a:stretch>
            <a:fillRect/>
          </a:stretch>
        </p:blipFill>
        <p:spPr>
          <a:xfrm>
            <a:off x="4775533" y="1942290"/>
            <a:ext cx="3911267" cy="3163110"/>
          </a:xfrm>
          <a:prstGeom prst="rect">
            <a:avLst/>
          </a:prstGeom>
        </p:spPr>
      </p:pic>
      <p:sp>
        <p:nvSpPr>
          <p:cNvPr id="7" name="Rectangle 4"/>
          <p:cNvSpPr/>
          <p:nvPr/>
        </p:nvSpPr>
        <p:spPr>
          <a:xfrm>
            <a:off x="324256" y="1199744"/>
            <a:ext cx="8287071" cy="403225"/>
          </a:xfrm>
          <a:prstGeom prst="rect">
            <a:avLst/>
          </a:prstGeom>
        </p:spPr>
        <p:txBody>
          <a:bodyPr vert="horz" lIns="91440" tIns="45720" rIns="91440" bIns="45720" rtlCol="0" anchor="t">
            <a:noAutofit/>
          </a:bodyPr>
          <a:lstStyle/>
          <a:p>
            <a:pPr marL="174625" marR="0" lvl="0" indent="-174625" algn="just" defTabSz="914400" rtl="0" eaLnBrk="1" fontAlgn="auto" latinLnBrk="0" hangingPunct="1">
              <a:lnSpc>
                <a:spcPct val="100000"/>
              </a:lnSpc>
              <a:spcBef>
                <a:spcPts val="1200"/>
              </a:spcBef>
              <a:spcAft>
                <a:spcPts val="0"/>
              </a:spcAft>
              <a:buClrTx/>
              <a:buSzTx/>
              <a:buFont typeface="Arial" pitchFamily="34" charset="0"/>
              <a:buChar char="•"/>
              <a:tabLst/>
              <a:defRPr/>
            </a:pPr>
            <a:r>
              <a:rPr lang="el-GR" sz="1600" b="1" dirty="0">
                <a:solidFill>
                  <a:prstClr val="black"/>
                </a:solidFill>
                <a:cs typeface="Arial" pitchFamily="34" charset="0"/>
              </a:rPr>
              <a:t>Εξελικτική πορεία ως προς τη σύζευξη </a:t>
            </a:r>
            <a:r>
              <a:rPr lang="el-GR" sz="1600" b="1" dirty="0" err="1">
                <a:solidFill>
                  <a:prstClr val="black"/>
                </a:solidFill>
                <a:cs typeface="Arial" pitchFamily="34" charset="0"/>
              </a:rPr>
              <a:t>ενδοημερήσιας</a:t>
            </a:r>
            <a:r>
              <a:rPr lang="el-GR" sz="1600" b="1" dirty="0">
                <a:solidFill>
                  <a:prstClr val="black"/>
                </a:solidFill>
                <a:cs typeface="Arial" pitchFamily="34" charset="0"/>
              </a:rPr>
              <a:t> αγοράς</a:t>
            </a:r>
          </a:p>
        </p:txBody>
      </p:sp>
    </p:spTree>
    <p:extLst>
      <p:ext uri="{BB962C8B-B14F-4D97-AF65-F5344CB8AC3E}">
        <p14:creationId xmlns:p14="http://schemas.microsoft.com/office/powerpoint/2010/main" val="18023137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329930" y="260648"/>
            <a:ext cx="6777416" cy="50405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600" dirty="0">
                <a:solidFill>
                  <a:prstClr val="black"/>
                </a:solidFill>
                <a:latin typeface="Calibri"/>
              </a:rPr>
              <a:t>Ελληνικό Χρηματιστήριο Ενέργειας</a:t>
            </a:r>
            <a:endParaRPr kumimoji="0" lang="el-GR" sz="26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Rectangle 14"/>
          <p:cNvSpPr/>
          <p:nvPr/>
        </p:nvSpPr>
        <p:spPr>
          <a:xfrm>
            <a:off x="323850" y="1124744"/>
            <a:ext cx="8352607" cy="5400600"/>
          </a:xfrm>
          <a:prstGeom prst="rect">
            <a:avLst/>
          </a:prstGeom>
        </p:spPr>
        <p:txBody>
          <a:bodyPr vert="horz" lIns="91440" tIns="45720" rIns="91440" bIns="45720" rtlCol="0" anchor="t">
            <a:noAutofit/>
          </a:bodyPr>
          <a:lstStyle/>
          <a:p>
            <a:pPr marL="233363" indent="-233363" algn="just">
              <a:lnSpc>
                <a:spcPct val="150000"/>
              </a:lnSpc>
              <a:buFont typeface="Arial" pitchFamily="34" charset="0"/>
              <a:buChar char="•"/>
              <a:defRPr/>
            </a:pPr>
            <a:r>
              <a:rPr lang="el-GR" sz="1500" dirty="0">
                <a:solidFill>
                  <a:prstClr val="black"/>
                </a:solidFill>
                <a:cs typeface="Arial" pitchFamily="34" charset="0"/>
              </a:rPr>
              <a:t>Το Ελληνικό Χρηματιστήριο Ενέργειας (ΕΧΕ Α.Ε.) ιδρύθηκε το 2018 σύμφωνα με το ν. 4512/2018 (τροποποίηση του ν. 4425/2016).</a:t>
            </a:r>
          </a:p>
          <a:p>
            <a:pPr marL="233363" indent="-233363" algn="just">
              <a:lnSpc>
                <a:spcPct val="150000"/>
              </a:lnSpc>
              <a:buFont typeface="Arial" pitchFamily="34" charset="0"/>
              <a:buChar char="•"/>
              <a:defRPr/>
            </a:pPr>
            <a:r>
              <a:rPr lang="el-GR" sz="1500" dirty="0">
                <a:solidFill>
                  <a:prstClr val="black"/>
                </a:solidFill>
                <a:cs typeface="Arial" pitchFamily="34" charset="0"/>
              </a:rPr>
              <a:t>Η ΕΧΕ Α.Ε. είναι ο αρμόδιος φορέας διαχείρισης των Ενεργειακών Αγορών Ηλεκτρικής</a:t>
            </a:r>
            <a:br>
              <a:rPr lang="el-GR" sz="1500" dirty="0">
                <a:solidFill>
                  <a:prstClr val="black"/>
                </a:solidFill>
                <a:cs typeface="Arial" pitchFamily="34" charset="0"/>
              </a:rPr>
            </a:br>
            <a:r>
              <a:rPr lang="el-GR" sz="1500" dirty="0">
                <a:solidFill>
                  <a:prstClr val="black"/>
                </a:solidFill>
                <a:cs typeface="Arial" pitchFamily="34" charset="0"/>
              </a:rPr>
              <a:t>Ενέργειας, Φυσικού Αερίου και των Περιβαλλοντικών Αγορών.</a:t>
            </a:r>
          </a:p>
          <a:p>
            <a:pPr marL="233363" indent="-233363" algn="just">
              <a:lnSpc>
                <a:spcPct val="150000"/>
              </a:lnSpc>
              <a:buFont typeface="Arial" pitchFamily="34" charset="0"/>
              <a:buChar char="•"/>
              <a:defRPr/>
            </a:pPr>
            <a:r>
              <a:rPr lang="el-GR" sz="1600" dirty="0"/>
              <a:t>Η ΕΧΕ έχει την ευθύνη για την παροχή υπηρεσιών διενέργειας συναλλαγών ενέργειας στην </a:t>
            </a:r>
            <a:r>
              <a:rPr lang="el-GR" sz="1600" dirty="0" err="1"/>
              <a:t>Νοτιο</a:t>
            </a:r>
            <a:r>
              <a:rPr lang="el-GR" sz="1600" dirty="0"/>
              <a:t>-Ανατολική Ευρώπη, στοχεύοντας στην αποτελεσματική διαμόρφωση τιμών και στη δημιουργία ενός ασφαλούς και αξιόπιστου τόπου διαπραγμάτευσης ενέργειας.</a:t>
            </a:r>
            <a:endParaRPr lang="el-GR" sz="1500" dirty="0">
              <a:solidFill>
                <a:prstClr val="black"/>
              </a:solidFill>
              <a:cs typeface="Arial" pitchFamily="34" charset="0"/>
            </a:endParaRPr>
          </a:p>
          <a:p>
            <a:pPr marL="233363" indent="-233363" algn="just">
              <a:lnSpc>
                <a:spcPct val="150000"/>
              </a:lnSpc>
              <a:buFont typeface="Arial" pitchFamily="34" charset="0"/>
              <a:buChar char="•"/>
              <a:defRPr/>
            </a:pPr>
            <a:r>
              <a:rPr lang="el-GR" sz="1500" dirty="0">
                <a:solidFill>
                  <a:prstClr val="black"/>
                </a:solidFill>
                <a:cs typeface="Arial" pitchFamily="34" charset="0"/>
              </a:rPr>
              <a:t>Οργάνωση χονδρεμπορικής αγοράς:</a:t>
            </a:r>
          </a:p>
          <a:p>
            <a:pPr marL="515938" indent="-233363" algn="just">
              <a:lnSpc>
                <a:spcPct val="150000"/>
              </a:lnSpc>
              <a:buClr>
                <a:schemeClr val="accent3">
                  <a:lumMod val="50000"/>
                </a:schemeClr>
              </a:buClr>
              <a:buFont typeface="Wingdings" pitchFamily="2" charset="2"/>
              <a:buChar char="ü"/>
              <a:defRPr/>
            </a:pPr>
            <a:r>
              <a:rPr lang="el-GR" sz="1500" dirty="0">
                <a:solidFill>
                  <a:prstClr val="black"/>
                </a:solidFill>
                <a:cs typeface="Arial" pitchFamily="34" charset="0"/>
              </a:rPr>
              <a:t>Αγοράς Επόμενης Ημέρας</a:t>
            </a:r>
          </a:p>
          <a:p>
            <a:pPr marL="515938" indent="-233363" algn="just">
              <a:lnSpc>
                <a:spcPct val="150000"/>
              </a:lnSpc>
              <a:buClr>
                <a:schemeClr val="accent3">
                  <a:lumMod val="50000"/>
                </a:schemeClr>
              </a:buClr>
              <a:buFont typeface="Wingdings" pitchFamily="2" charset="2"/>
              <a:buChar char="ü"/>
              <a:defRPr/>
            </a:pPr>
            <a:r>
              <a:rPr lang="el-GR" sz="1500" dirty="0" err="1">
                <a:solidFill>
                  <a:prstClr val="black"/>
                </a:solidFill>
                <a:cs typeface="Arial" pitchFamily="34" charset="0"/>
              </a:rPr>
              <a:t>Ενδοημερήσια</a:t>
            </a:r>
            <a:r>
              <a:rPr lang="el-GR" sz="1500" dirty="0">
                <a:solidFill>
                  <a:prstClr val="black"/>
                </a:solidFill>
                <a:cs typeface="Arial" pitchFamily="34" charset="0"/>
              </a:rPr>
              <a:t> Αγορά</a:t>
            </a:r>
          </a:p>
          <a:p>
            <a:pPr marL="515938" indent="-233363">
              <a:lnSpc>
                <a:spcPct val="150000"/>
              </a:lnSpc>
              <a:buClr>
                <a:schemeClr val="accent3">
                  <a:lumMod val="50000"/>
                </a:schemeClr>
              </a:buClr>
              <a:buFont typeface="Wingdings" pitchFamily="2" charset="2"/>
              <a:buChar char="ü"/>
              <a:defRPr/>
            </a:pPr>
            <a:r>
              <a:rPr lang="el-GR" sz="1500" dirty="0">
                <a:solidFill>
                  <a:prstClr val="black"/>
                </a:solidFill>
                <a:cs typeface="Arial" pitchFamily="34" charset="0"/>
              </a:rPr>
              <a:t>Αγορά Εξισορρόπησης</a:t>
            </a:r>
            <a:endParaRPr lang="en-GB" sz="1500" dirty="0">
              <a:solidFill>
                <a:prstClr val="black"/>
              </a:solidFill>
              <a:cs typeface="Arial" pitchFamily="34" charset="0"/>
            </a:endParaRPr>
          </a:p>
          <a:p>
            <a:pPr marL="515938" indent="-233363">
              <a:lnSpc>
                <a:spcPct val="150000"/>
              </a:lnSpc>
              <a:buClr>
                <a:schemeClr val="accent3">
                  <a:lumMod val="50000"/>
                </a:schemeClr>
              </a:buClr>
              <a:buFont typeface="Wingdings" pitchFamily="2" charset="2"/>
              <a:buChar char="ü"/>
              <a:defRPr/>
            </a:pPr>
            <a:r>
              <a:rPr lang="el-GR" sz="1500" dirty="0">
                <a:solidFill>
                  <a:prstClr val="black"/>
                </a:solidFill>
                <a:cs typeface="Arial" pitchFamily="34" charset="0"/>
              </a:rPr>
              <a:t>Ενεργειακής Χρηματοπιστωτικής Αγοράς (Προθεσμιακή Αγορά) γίνεται η διαπραγμάτευση Συμβολαίων Μελλοντικής Εκπλήρωσης (ΣΜΕ)</a:t>
            </a:r>
          </a:p>
        </p:txBody>
      </p:sp>
      <p:sp>
        <p:nvSpPr>
          <p:cNvPr id="7" name="6 - Ορθογώνιο"/>
          <p:cNvSpPr/>
          <p:nvPr/>
        </p:nvSpPr>
        <p:spPr>
          <a:xfrm>
            <a:off x="3505200" y="4228288"/>
            <a:ext cx="2057400" cy="584775"/>
          </a:xfrm>
          <a:prstGeom prst="rect">
            <a:avLst/>
          </a:prstGeom>
          <a:ln>
            <a:solidFill>
              <a:schemeClr val="accent3">
                <a:lumMod val="50000"/>
              </a:schemeClr>
            </a:solidFill>
          </a:ln>
        </p:spPr>
        <p:txBody>
          <a:bodyPr wrap="square">
            <a:spAutoFit/>
          </a:bodyPr>
          <a:lstStyle/>
          <a:p>
            <a:r>
              <a:rPr lang="el-GR" sz="1600" dirty="0">
                <a:solidFill>
                  <a:schemeClr val="accent3">
                    <a:lumMod val="50000"/>
                  </a:schemeClr>
                </a:solidFill>
                <a:cs typeface="Arial" pitchFamily="34" charset="0"/>
              </a:rPr>
              <a:t>Αγορές ενεργειακών προϊόντων χονδρικής</a:t>
            </a:r>
            <a:endParaRPr lang="en-US" sz="1600" dirty="0">
              <a:solidFill>
                <a:schemeClr val="accent3">
                  <a:lumMod val="50000"/>
                </a:schemeClr>
              </a:solidFill>
            </a:endParaRPr>
          </a:p>
        </p:txBody>
      </p:sp>
    </p:spTree>
    <p:extLst>
      <p:ext uri="{BB962C8B-B14F-4D97-AF65-F5344CB8AC3E}">
        <p14:creationId xmlns:p14="http://schemas.microsoft.com/office/powerpoint/2010/main" val="17439930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329930" y="260648"/>
            <a:ext cx="6777416" cy="504056"/>
          </a:xfrm>
          <a:prstGeom prst="rect">
            <a:avLst/>
          </a:prstGeom>
        </p:spPr>
        <p:txBody>
          <a:bodyPr vert="horz" lIns="91440" tIns="45720" rIns="91440" bIns="45720" rtlCol="0" anchor="ctr">
            <a:noAutofit/>
          </a:bodyPr>
          <a:lstStyle/>
          <a:p>
            <a:pPr lvl="0">
              <a:spcBef>
                <a:spcPct val="0"/>
              </a:spcBef>
              <a:defRPr/>
            </a:pPr>
            <a:r>
              <a:rPr lang="el-GR" sz="2600" dirty="0">
                <a:solidFill>
                  <a:prstClr val="black"/>
                </a:solidFill>
              </a:rPr>
              <a:t>Βάθρο Εμπορίας Φυσικού Αερίου</a:t>
            </a:r>
          </a:p>
        </p:txBody>
      </p:sp>
      <p:sp>
        <p:nvSpPr>
          <p:cNvPr id="15" name="Rectangle 14"/>
          <p:cNvSpPr/>
          <p:nvPr/>
        </p:nvSpPr>
        <p:spPr>
          <a:xfrm>
            <a:off x="323850" y="1124744"/>
            <a:ext cx="8352607" cy="5400600"/>
          </a:xfrm>
          <a:prstGeom prst="rect">
            <a:avLst/>
          </a:prstGeom>
        </p:spPr>
        <p:txBody>
          <a:bodyPr vert="horz" lIns="91440" tIns="45720" rIns="91440" bIns="45720" rtlCol="0" anchor="t">
            <a:noAutofit/>
          </a:bodyPr>
          <a:lstStyle/>
          <a:p>
            <a:pPr marL="233363" indent="-233363" algn="just">
              <a:lnSpc>
                <a:spcPct val="150000"/>
              </a:lnSpc>
              <a:buFont typeface="Arial" pitchFamily="34" charset="0"/>
              <a:buChar char="•"/>
              <a:defRPr/>
            </a:pPr>
            <a:endParaRPr lang="el-GR" sz="1500" dirty="0">
              <a:solidFill>
                <a:prstClr val="black"/>
              </a:solidFill>
              <a:cs typeface="Arial" pitchFamily="34" charset="0"/>
            </a:endParaRPr>
          </a:p>
          <a:p>
            <a:pPr marL="233363" indent="-233363" algn="just">
              <a:lnSpc>
                <a:spcPct val="150000"/>
              </a:lnSpc>
              <a:buFont typeface="Arial" pitchFamily="34" charset="0"/>
              <a:buChar char="•"/>
              <a:defRPr/>
            </a:pPr>
            <a:r>
              <a:rPr lang="el-GR" sz="1500" dirty="0">
                <a:solidFill>
                  <a:prstClr val="black"/>
                </a:solidFill>
                <a:cs typeface="Arial" pitchFamily="34" charset="0"/>
              </a:rPr>
              <a:t>Νέα ώθηση αναμένεται να δώσει στην ελληνική αγορά ενέργειας το Βάθρο Εμπορίας Φυσικού Αερίου.</a:t>
            </a:r>
          </a:p>
          <a:p>
            <a:pPr marL="233363" indent="-233363" algn="just">
              <a:lnSpc>
                <a:spcPct val="150000"/>
              </a:lnSpc>
              <a:buFont typeface="Arial" pitchFamily="34" charset="0"/>
              <a:buChar char="•"/>
              <a:defRPr/>
            </a:pPr>
            <a:r>
              <a:rPr lang="el-GR" sz="1500" dirty="0">
                <a:solidFill>
                  <a:prstClr val="black"/>
                </a:solidFill>
                <a:cs typeface="Arial" pitchFamily="34" charset="0"/>
              </a:rPr>
              <a:t>Η νέα πλατφόρμα που ξεκίνησε τη λειτουργία της το Μάρτιο του 2022, υποκαθιστά το Βάθρο Εξισορρόπησης που λειτουργεί ο ΔΕΣΦΑ.</a:t>
            </a:r>
          </a:p>
          <a:p>
            <a:pPr marL="233363" indent="-233363" algn="just">
              <a:lnSpc>
                <a:spcPct val="150000"/>
              </a:lnSpc>
              <a:buFont typeface="Arial" pitchFamily="34" charset="0"/>
              <a:buChar char="•"/>
              <a:defRPr/>
            </a:pPr>
            <a:r>
              <a:rPr lang="el-GR" sz="1500" dirty="0">
                <a:solidFill>
                  <a:prstClr val="black"/>
                </a:solidFill>
                <a:cs typeface="Arial" pitchFamily="34" charset="0"/>
              </a:rPr>
              <a:t>Η νέα Πλατφόρμα που διαχειρίζεται το ΕΧΕ, αυξάνει τη ρευστότητα στη χονδρική αγορά φυσικού αερίου και δημιουργεί ένα διαφανές περιβάλλον  όπου οι τιμές καθορίζονται από την προσφορά και τη ζήτηση. </a:t>
            </a:r>
          </a:p>
          <a:p>
            <a:pPr marL="233363" indent="-233363" algn="just">
              <a:lnSpc>
                <a:spcPct val="150000"/>
              </a:lnSpc>
              <a:buFont typeface="Arial" pitchFamily="34" charset="0"/>
              <a:buChar char="•"/>
              <a:defRPr/>
            </a:pPr>
            <a:r>
              <a:rPr lang="el-GR" sz="1500" dirty="0">
                <a:solidFill>
                  <a:prstClr val="black"/>
                </a:solidFill>
                <a:cs typeface="Arial" pitchFamily="34" charset="0"/>
              </a:rPr>
              <a:t>Η αγορά δηλαδή παρέχει στους συμμετέχοντες τα σωστά μηνύματα τιμών για τις βραχυπρόθεσμες και μακροπρόθεσμες αποφάσεις τους, συμβάλλοντας έτσι στην αποτελεσματικότερη αξιοποίηση των υφιστάμενων υποδομών, αλλά και στη διευκόλυνση νέων επενδύσεων, με τελικούς κερδισμένους τους καταναλωτές.</a:t>
            </a:r>
          </a:p>
          <a:p>
            <a:pPr marL="233363" indent="-233363" algn="just">
              <a:lnSpc>
                <a:spcPct val="150000"/>
              </a:lnSpc>
              <a:buFont typeface="Arial" pitchFamily="34" charset="0"/>
              <a:buChar char="•"/>
              <a:defRPr/>
            </a:pPr>
            <a:endParaRPr lang="el-GR" sz="1500" dirty="0">
              <a:solidFill>
                <a:prstClr val="black"/>
              </a:solidFill>
              <a:cs typeface="Arial" pitchFamily="34" charset="0"/>
            </a:endParaRPr>
          </a:p>
        </p:txBody>
      </p:sp>
    </p:spTree>
    <p:extLst>
      <p:ext uri="{BB962C8B-B14F-4D97-AF65-F5344CB8AC3E}">
        <p14:creationId xmlns:p14="http://schemas.microsoft.com/office/powerpoint/2010/main" val="17439930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329930" y="260648"/>
            <a:ext cx="6777416" cy="50405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600" b="0" i="0" u="none" strike="noStrike" kern="1200" cap="none" spc="0" normalizeH="0" baseline="0" noProof="0" dirty="0">
                <a:ln>
                  <a:noFill/>
                </a:ln>
                <a:solidFill>
                  <a:prstClr val="black"/>
                </a:solidFill>
                <a:effectLst/>
                <a:uLnTx/>
                <a:uFillTx/>
                <a:latin typeface="Calibri"/>
                <a:ea typeface="+mn-ea"/>
                <a:cs typeface="+mn-cs"/>
              </a:rPr>
              <a:t>Συμπεράσματα (1/2)</a:t>
            </a:r>
          </a:p>
        </p:txBody>
      </p:sp>
      <p:sp>
        <p:nvSpPr>
          <p:cNvPr id="15" name="Rectangle 14"/>
          <p:cNvSpPr/>
          <p:nvPr/>
        </p:nvSpPr>
        <p:spPr>
          <a:xfrm>
            <a:off x="323850" y="1124744"/>
            <a:ext cx="8352607" cy="5400600"/>
          </a:xfrm>
          <a:prstGeom prst="rect">
            <a:avLst/>
          </a:prstGeom>
        </p:spPr>
        <p:txBody>
          <a:bodyPr vert="horz" lIns="91440" tIns="45720" rIns="91440" bIns="45720" rtlCol="0" anchor="t">
            <a:noAutofit/>
          </a:bodyPr>
          <a:lstStyle/>
          <a:p>
            <a:pPr marL="233363" marR="0" lvl="0" indent="-233363" algn="just" defTabSz="914400" rtl="0" eaLnBrk="1" fontAlgn="auto" latinLnBrk="0" hangingPunct="1">
              <a:lnSpc>
                <a:spcPct val="150000"/>
              </a:lnSpc>
              <a:spcBef>
                <a:spcPts val="0"/>
              </a:spcBef>
              <a:spcAft>
                <a:spcPts val="180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Μέσα από μια εξελικτική πορεία με διαθρωτικές αλλαγές ο τομέας της ενέργειας τυποποιείται πια σε ξεχωριστό τίτλο στη Συνθήκη της Λισαβόνας και αποτυπώνεται στη διάταξη του άρθρου 194 ΣΛΕΕ όπου για πρώτη φορά καθιερώνεται μια </a:t>
            </a:r>
            <a:r>
              <a:rPr kumimoji="0" lang="el-GR" sz="1500" b="0" i="0" u="none" strike="noStrike" kern="1200" cap="none" spc="0" normalizeH="0" baseline="0" noProof="0" dirty="0" err="1">
                <a:ln>
                  <a:noFill/>
                </a:ln>
                <a:solidFill>
                  <a:prstClr val="black"/>
                </a:solidFill>
                <a:effectLst/>
                <a:uLnTx/>
                <a:uFillTx/>
                <a:latin typeface="Calibri"/>
                <a:ea typeface="+mn-ea"/>
                <a:cs typeface="Arial" pitchFamily="34" charset="0"/>
              </a:rPr>
              <a:t>ενωσιακή</a:t>
            </a: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 πολιτική για την ενέργεια</a:t>
            </a:r>
            <a:r>
              <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rPr>
              <a:t>.</a:t>
            </a:r>
          </a:p>
          <a:p>
            <a:pPr marL="233363" marR="0" lvl="0" indent="-233363" algn="just" defTabSz="914400" rtl="0" eaLnBrk="1" fontAlgn="auto" latinLnBrk="0" hangingPunct="1">
              <a:lnSpc>
                <a:spcPct val="150000"/>
              </a:lnSpc>
              <a:spcBef>
                <a:spcPts val="0"/>
              </a:spcBef>
              <a:spcAft>
                <a:spcPts val="180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Ορόσημο για τον τομέα της ενέργειας πανευρωπαϊκά αποτελεί η διαδικασία απελευθέρωσης των επιμέρους εθνικών αγορών με απώτερο στόχο τη διασφάλιση της λειτουργίας μιας εσωτερικής ανταγωνιστικής αγοράς ενέργειας</a:t>
            </a:r>
            <a:r>
              <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rPr>
              <a:t>.</a:t>
            </a:r>
          </a:p>
          <a:p>
            <a:pPr marL="233363" marR="0" lvl="0" indent="-233363" algn="just" defTabSz="914400" rtl="0" eaLnBrk="1" fontAlgn="auto" latinLnBrk="0" hangingPunct="1">
              <a:lnSpc>
                <a:spcPct val="150000"/>
              </a:lnSpc>
              <a:spcBef>
                <a:spcPts val="0"/>
              </a:spcBef>
              <a:spcAft>
                <a:spcPts val="180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Σε εφαρμογή της ενιαίας πλέον ΕΠΕ, τα όργανα της Ένωσης προχώρησαν στην έκδοση παραγώγου δικαίου προς ρύθμιση του κλάδου της ενέργειας</a:t>
            </a:r>
            <a:r>
              <a:rPr lang="el-GR" sz="1500" dirty="0">
                <a:solidFill>
                  <a:prstClr val="black"/>
                </a:solidFill>
                <a:latin typeface="Calibri"/>
                <a:cs typeface="Arial" pitchFamily="34" charset="0"/>
              </a:rPr>
              <a:t> εκδίδοντας τις τρεις δέσμες νομοθετημάτων.</a:t>
            </a:r>
            <a:endPar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233363" marR="0" lvl="0" indent="-233363" algn="just" defTabSz="914400" rtl="0" eaLnBrk="1" fontAlgn="auto" latinLnBrk="0" hangingPunct="1">
              <a:lnSpc>
                <a:spcPct val="150000"/>
              </a:lnSpc>
              <a:spcBef>
                <a:spcPts val="0"/>
              </a:spcBef>
              <a:spcAft>
                <a:spcPts val="1800"/>
              </a:spcAft>
              <a:buClrTx/>
              <a:buSzTx/>
              <a:buFont typeface="Arial" pitchFamily="34" charset="0"/>
              <a:buChar char="•"/>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 Παρά την προσπάθεια νομοθετικής αλλά και ουσιαστικής σύγκλισης μέσω των τριών νομοθετικών πακέτων, παρατηρείται πως η αγορά ενέργειας της ΕΕ παραμένει μάλλον κατακερματισμένη</a:t>
            </a:r>
            <a:r>
              <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rPr>
              <a:t>.</a:t>
            </a:r>
          </a:p>
        </p:txBody>
      </p:sp>
      <p:sp>
        <p:nvSpPr>
          <p:cNvPr id="5" name="4 - Ορθογώνιο"/>
          <p:cNvSpPr/>
          <p:nvPr/>
        </p:nvSpPr>
        <p:spPr>
          <a:xfrm>
            <a:off x="467544" y="3267293"/>
            <a:ext cx="231154" cy="338554"/>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600" b="1" i="1" u="none" strike="noStrike" kern="1200" cap="none" spc="0" normalizeH="0" baseline="0" noProof="0" dirty="0">
                <a:ln>
                  <a:noFill/>
                </a:ln>
                <a:solidFill>
                  <a:srgbClr val="1F497D"/>
                </a:solidFill>
                <a:effectLst/>
                <a:uLnTx/>
                <a:uFillTx/>
                <a:latin typeface="Calibri"/>
                <a:ea typeface="+mn-ea"/>
                <a:cs typeface="Arial" pitchFamily="34" charset="0"/>
              </a:rPr>
              <a:t> </a:t>
            </a:r>
            <a:endParaRPr kumimoji="0" lang="el-GR" sz="1600" b="1" i="1" u="none" strike="noStrike" kern="1200" cap="none" spc="0" normalizeH="0" baseline="0" noProof="0" dirty="0">
              <a:ln>
                <a:noFill/>
              </a:ln>
              <a:solidFill>
                <a:srgbClr val="1F497D"/>
              </a:solidFill>
              <a:effectLst/>
              <a:uLnTx/>
              <a:uFillTx/>
              <a:latin typeface="Calibri"/>
              <a:ea typeface="+mn-ea"/>
              <a:cs typeface="+mn-cs"/>
            </a:endParaRPr>
          </a:p>
        </p:txBody>
      </p:sp>
    </p:spTree>
    <p:extLst>
      <p:ext uri="{BB962C8B-B14F-4D97-AF65-F5344CB8AC3E}">
        <p14:creationId xmlns:p14="http://schemas.microsoft.com/office/powerpoint/2010/main" val="17439930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329930" y="260648"/>
            <a:ext cx="6777416" cy="50405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600" b="0" i="0" u="none" strike="noStrike" kern="1200" cap="none" spc="0" normalizeH="0" baseline="0" noProof="0" dirty="0">
                <a:ln>
                  <a:noFill/>
                </a:ln>
                <a:solidFill>
                  <a:prstClr val="black"/>
                </a:solidFill>
                <a:effectLst/>
                <a:uLnTx/>
                <a:uFillTx/>
                <a:latin typeface="Calibri"/>
                <a:ea typeface="+mn-ea"/>
                <a:cs typeface="+mn-cs"/>
              </a:rPr>
              <a:t>Συμπεράσματα (2/2)</a:t>
            </a:r>
          </a:p>
        </p:txBody>
      </p:sp>
      <p:sp>
        <p:nvSpPr>
          <p:cNvPr id="15" name="Rectangle 14"/>
          <p:cNvSpPr/>
          <p:nvPr/>
        </p:nvSpPr>
        <p:spPr>
          <a:xfrm>
            <a:off x="323850" y="1124744"/>
            <a:ext cx="8352607" cy="5400600"/>
          </a:xfrm>
          <a:prstGeom prst="rect">
            <a:avLst/>
          </a:prstGeom>
        </p:spPr>
        <p:txBody>
          <a:bodyPr vert="horz" lIns="91440" tIns="45720" rIns="91440" bIns="45720" rtlCol="0" anchor="t">
            <a:noAutofit/>
          </a:bodyPr>
          <a:lstStyle/>
          <a:p>
            <a:pPr marL="233363" marR="0" lvl="0" indent="-233363" algn="just" defTabSz="914400" rtl="0" eaLnBrk="1" fontAlgn="auto" latinLnBrk="0" hangingPunct="1">
              <a:lnSpc>
                <a:spcPct val="150000"/>
              </a:lnSpc>
              <a:spcBef>
                <a:spcPts val="0"/>
              </a:spcBef>
              <a:spcAft>
                <a:spcPts val="1800"/>
              </a:spcAft>
              <a:buClrTx/>
              <a:buSzTx/>
              <a:buFont typeface="Arial" pitchFamily="34" charset="0"/>
              <a:buChar char="•"/>
              <a:tabLst/>
              <a:defRPr/>
            </a:pPr>
            <a:r>
              <a:rPr lang="el-GR" sz="1500" dirty="0">
                <a:solidFill>
                  <a:prstClr val="black"/>
                </a:solidFill>
                <a:latin typeface="Calibri"/>
                <a:cs typeface="Arial" pitchFamily="34" charset="0"/>
              </a:rPr>
              <a:t>Η Στρατηγική Πλαίσιο δίνει συνέχεια στην απελευθερωτική διαδικασία του τομέα της ενέργειας </a:t>
            </a:r>
            <a:endParaRPr lang="en-GB" sz="1500" dirty="0">
              <a:solidFill>
                <a:prstClr val="black"/>
              </a:solidFill>
              <a:latin typeface="Calibri"/>
              <a:cs typeface="Arial" pitchFamily="34" charset="0"/>
            </a:endParaRPr>
          </a:p>
          <a:p>
            <a:pPr marL="233363" marR="0" lvl="0" indent="-233363" algn="just" defTabSz="914400" rtl="0" eaLnBrk="1" fontAlgn="auto" latinLnBrk="0" hangingPunct="1">
              <a:lnSpc>
                <a:spcPct val="150000"/>
              </a:lnSpc>
              <a:spcBef>
                <a:spcPts val="0"/>
              </a:spcBef>
              <a:spcAft>
                <a:spcPts val="1800"/>
              </a:spcAft>
              <a:buClrTx/>
              <a:buSzTx/>
              <a:buFont typeface="Arial" pitchFamily="34" charset="0"/>
              <a:buChar char="•"/>
              <a:tabLst/>
              <a:defRPr/>
            </a:pPr>
            <a:r>
              <a:rPr lang="el-GR" sz="1500" dirty="0">
                <a:solidFill>
                  <a:prstClr val="black"/>
                </a:solidFill>
                <a:latin typeface="Calibri"/>
                <a:cs typeface="Arial" pitchFamily="34" charset="0"/>
              </a:rPr>
              <a:t>Με το Χειμερινό Πακέτο η ΕΕ αποσκοπεί να μείνει ανταγωνιστική στις διαρκώς μεταβαλλόμενες παγκόσμιες αγορές ενέργειας, να ηγηθεί αυτών στη μετάβαση στις καθαρές μορφές ενέργειας, με ταυτόχρονο εκσυγχρονισμό της οικονομίας δημιουργώντας νέες θέσεις εργασίας για όλους τους Ευρωπαίους πολίτες</a:t>
            </a:r>
          </a:p>
          <a:p>
            <a:pPr marL="233363" marR="0" lvl="0" indent="-233363" algn="just" defTabSz="914400" rtl="0" eaLnBrk="1" fontAlgn="auto" latinLnBrk="0" hangingPunct="1">
              <a:lnSpc>
                <a:spcPct val="150000"/>
              </a:lnSpc>
              <a:spcBef>
                <a:spcPts val="0"/>
              </a:spcBef>
              <a:spcAft>
                <a:spcPts val="1800"/>
              </a:spcAft>
              <a:buClrTx/>
              <a:buSzTx/>
              <a:buFont typeface="Arial" pitchFamily="34" charset="0"/>
              <a:buChar char="•"/>
              <a:tabLst/>
              <a:defRPr/>
            </a:pPr>
            <a:r>
              <a:rPr lang="el-GR" sz="1500" dirty="0">
                <a:solidFill>
                  <a:prstClr val="black"/>
                </a:solidFill>
                <a:latin typeface="Calibri"/>
                <a:cs typeface="Arial" pitchFamily="34" charset="0"/>
              </a:rPr>
              <a:t>Το όραμα της σύζευξης των αγορών δίνει συνέχεια στην απελευθερωτική διαδικασία και στον στόχο της δημιουργίας ενιαίας αγοράς ενέργειας εκκινώντας από τον τομέα της ηλεκτρικής ενέργειας. </a:t>
            </a:r>
          </a:p>
          <a:p>
            <a:pPr marL="233363" marR="0" lvl="0" indent="-233363" algn="just" defTabSz="914400" rtl="0" eaLnBrk="1" fontAlgn="auto" latinLnBrk="0" hangingPunct="1">
              <a:lnSpc>
                <a:spcPct val="150000"/>
              </a:lnSpc>
              <a:spcBef>
                <a:spcPts val="0"/>
              </a:spcBef>
              <a:spcAft>
                <a:spcPts val="1800"/>
              </a:spcAft>
              <a:buClrTx/>
              <a:buSzTx/>
              <a:buFont typeface="Arial" pitchFamily="34" charset="0"/>
              <a:buChar char="•"/>
              <a:tabLst/>
              <a:defRPr/>
            </a:pPr>
            <a:r>
              <a:rPr lang="el-GR" sz="1500" dirty="0">
                <a:solidFill>
                  <a:prstClr val="black"/>
                </a:solidFill>
                <a:latin typeface="Calibri"/>
                <a:cs typeface="Arial" pitchFamily="34" charset="0"/>
              </a:rPr>
              <a:t>Το </a:t>
            </a:r>
            <a:r>
              <a:rPr lang="el-GR" sz="1500" dirty="0" err="1">
                <a:solidFill>
                  <a:prstClr val="black"/>
                </a:solidFill>
                <a:latin typeface="Calibri"/>
                <a:cs typeface="Arial" pitchFamily="34" charset="0"/>
              </a:rPr>
              <a:t>market</a:t>
            </a:r>
            <a:r>
              <a:rPr lang="el-GR" sz="1500" dirty="0">
                <a:solidFill>
                  <a:prstClr val="black"/>
                </a:solidFill>
                <a:latin typeface="Calibri"/>
                <a:cs typeface="Arial" pitchFamily="34" charset="0"/>
              </a:rPr>
              <a:t> </a:t>
            </a:r>
            <a:r>
              <a:rPr lang="el-GR" sz="1500" dirty="0" err="1">
                <a:solidFill>
                  <a:prstClr val="black"/>
                </a:solidFill>
                <a:latin typeface="Calibri"/>
                <a:cs typeface="Arial" pitchFamily="34" charset="0"/>
              </a:rPr>
              <a:t>coupling</a:t>
            </a:r>
            <a:r>
              <a:rPr lang="el-GR" sz="1500" dirty="0">
                <a:solidFill>
                  <a:prstClr val="black"/>
                </a:solidFill>
                <a:latin typeface="Calibri"/>
                <a:cs typeface="Arial" pitchFamily="34" charset="0"/>
              </a:rPr>
              <a:t> επιδιώκει την εναρμόνιση των διάφορων συστημάτων ανταλλαγής ηλεκτρικής ενέργειας με οικονομικά αποδοτικό τρόπο ώστε να επέλθει βαθμιαία και σύγκλιση τιμών.</a:t>
            </a:r>
            <a:endParaRPr lang="en-GB" sz="1500" dirty="0">
              <a:solidFill>
                <a:prstClr val="black"/>
              </a:solidFill>
              <a:latin typeface="Calibri"/>
              <a:cs typeface="Arial" pitchFamily="34" charset="0"/>
            </a:endParaRPr>
          </a:p>
          <a:p>
            <a:pPr marL="233363" marR="0" lvl="0" indent="-233363" algn="just" defTabSz="914400" rtl="0" eaLnBrk="1" fontAlgn="auto" latinLnBrk="0" hangingPunct="1">
              <a:lnSpc>
                <a:spcPct val="150000"/>
              </a:lnSpc>
              <a:spcBef>
                <a:spcPts val="0"/>
              </a:spcBef>
              <a:spcAft>
                <a:spcPts val="1800"/>
              </a:spcAft>
              <a:buClrTx/>
              <a:buSzTx/>
              <a:buFont typeface="Arial" pitchFamily="34" charset="0"/>
              <a:buChar char="•"/>
              <a:tabLst/>
              <a:defRPr/>
            </a:pPr>
            <a:r>
              <a:rPr lang="el-GR" sz="1500" dirty="0">
                <a:solidFill>
                  <a:prstClr val="black"/>
                </a:solidFill>
                <a:latin typeface="Calibri"/>
                <a:cs typeface="Arial" pitchFamily="34" charset="0"/>
              </a:rPr>
              <a:t>Η Νομοθετική Πρόταση για την Απανθρακοποίηση στην Αγορά Φυσικού </a:t>
            </a:r>
            <a:r>
              <a:rPr lang="el-GR" sz="1500">
                <a:solidFill>
                  <a:prstClr val="black"/>
                </a:solidFill>
                <a:latin typeface="Calibri"/>
                <a:cs typeface="Arial" pitchFamily="34" charset="0"/>
              </a:rPr>
              <a:t>Αερίου </a:t>
            </a:r>
            <a:r>
              <a:rPr lang="el-GR" sz="1500" dirty="0">
                <a:solidFill>
                  <a:prstClr val="black"/>
                </a:solidFill>
                <a:latin typeface="Calibri"/>
                <a:cs typeface="Arial" pitchFamily="34" charset="0"/>
              </a:rPr>
              <a:t>α</a:t>
            </a:r>
            <a:r>
              <a:rPr lang="el-GR" sz="1500">
                <a:solidFill>
                  <a:prstClr val="black"/>
                </a:solidFill>
                <a:latin typeface="Calibri"/>
                <a:cs typeface="Arial" pitchFamily="34" charset="0"/>
              </a:rPr>
              <a:t>ποτελεί </a:t>
            </a:r>
            <a:r>
              <a:rPr lang="el-GR" sz="1500" dirty="0">
                <a:solidFill>
                  <a:prstClr val="black"/>
                </a:solidFill>
                <a:latin typeface="Calibri"/>
                <a:cs typeface="Arial" pitchFamily="34" charset="0"/>
              </a:rPr>
              <a:t>την τέταρτη κατά σειρά νομοθετική πρωτοβουλία στον τομέα του φυσικού αερίου της ΕΕ και ακολουθεί τη λογική του Χειμερινού Πακέτου.</a:t>
            </a:r>
          </a:p>
        </p:txBody>
      </p:sp>
      <p:sp>
        <p:nvSpPr>
          <p:cNvPr id="5" name="4 - Ορθογώνιο"/>
          <p:cNvSpPr/>
          <p:nvPr/>
        </p:nvSpPr>
        <p:spPr>
          <a:xfrm>
            <a:off x="467544" y="3267293"/>
            <a:ext cx="231154" cy="338554"/>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600" b="1" i="1" u="none" strike="noStrike" kern="1200" cap="none" spc="0" normalizeH="0" baseline="0" noProof="0" dirty="0">
                <a:ln>
                  <a:noFill/>
                </a:ln>
                <a:solidFill>
                  <a:srgbClr val="1F497D"/>
                </a:solidFill>
                <a:effectLst/>
                <a:uLnTx/>
                <a:uFillTx/>
                <a:latin typeface="Calibri"/>
                <a:ea typeface="+mn-ea"/>
                <a:cs typeface="Arial" pitchFamily="34" charset="0"/>
              </a:rPr>
              <a:t> </a:t>
            </a:r>
            <a:endParaRPr kumimoji="0" lang="el-GR" sz="1600" b="1" i="1" u="none" strike="noStrike" kern="1200" cap="none" spc="0" normalizeH="0" baseline="0" noProof="0" dirty="0">
              <a:ln>
                <a:noFill/>
              </a:ln>
              <a:solidFill>
                <a:srgbClr val="1F497D"/>
              </a:solidFill>
              <a:effectLst/>
              <a:uLnTx/>
              <a:uFillTx/>
              <a:latin typeface="Calibri"/>
              <a:ea typeface="+mn-ea"/>
              <a:cs typeface="+mn-cs"/>
            </a:endParaRPr>
          </a:p>
        </p:txBody>
      </p:sp>
    </p:spTree>
    <p:extLst>
      <p:ext uri="{BB962C8B-B14F-4D97-AF65-F5344CB8AC3E}">
        <p14:creationId xmlns:p14="http://schemas.microsoft.com/office/powerpoint/2010/main" val="17439930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329930" y="260648"/>
            <a:ext cx="6777416" cy="50405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600" b="0" i="0" u="none" strike="noStrike" kern="1200" cap="none" spc="0" normalizeH="0" baseline="0" noProof="0" dirty="0">
                <a:ln>
                  <a:noFill/>
                </a:ln>
                <a:solidFill>
                  <a:prstClr val="black"/>
                </a:solidFill>
                <a:effectLst/>
                <a:uLnTx/>
                <a:uFillTx/>
                <a:latin typeface="Calibri"/>
                <a:ea typeface="+mn-ea"/>
                <a:cs typeface="+mn-cs"/>
              </a:rPr>
              <a:t>Ερωτήσεις</a:t>
            </a:r>
          </a:p>
        </p:txBody>
      </p:sp>
      <p:sp>
        <p:nvSpPr>
          <p:cNvPr id="15" name="Rectangle 14"/>
          <p:cNvSpPr/>
          <p:nvPr/>
        </p:nvSpPr>
        <p:spPr>
          <a:xfrm>
            <a:off x="323850" y="1124744"/>
            <a:ext cx="8352607" cy="5400600"/>
          </a:xfrm>
          <a:prstGeom prst="rect">
            <a:avLst/>
          </a:prstGeom>
        </p:spPr>
        <p:txBody>
          <a:bodyPr vert="horz" lIns="91440" tIns="45720" rIns="91440" bIns="45720" rtlCol="0" anchor="t">
            <a:noAutofit/>
          </a:bodyPr>
          <a:lstStyle/>
          <a:p>
            <a:pPr marL="233363" marR="0" lvl="0" indent="-233363" algn="just" defTabSz="914400" rtl="0" eaLnBrk="1" fontAlgn="auto" latinLnBrk="0" hangingPunct="1">
              <a:lnSpc>
                <a:spcPct val="150000"/>
              </a:lnSpc>
              <a:spcBef>
                <a:spcPts val="0"/>
              </a:spcBef>
              <a:spcAft>
                <a:spcPts val="600"/>
              </a:spcAft>
              <a:buClrTx/>
              <a:buSzTx/>
              <a:buFont typeface="Arial" pitchFamily="34" charset="0"/>
              <a:buChar char="•"/>
              <a:tabLst/>
              <a:defRPr/>
            </a:pPr>
            <a:r>
              <a:rPr kumimoji="0" lang="el-GR" sz="1600" b="0" i="0" u="none" strike="noStrike" kern="1200" cap="none" spc="0" normalizeH="0" baseline="0" noProof="0" dirty="0">
                <a:ln>
                  <a:noFill/>
                </a:ln>
                <a:solidFill>
                  <a:prstClr val="black"/>
                </a:solidFill>
                <a:effectLst/>
                <a:uLnTx/>
                <a:uFillTx/>
                <a:latin typeface="Calibri"/>
                <a:ea typeface="+mn-ea"/>
                <a:cs typeface="Arial" pitchFamily="34" charset="0"/>
              </a:rPr>
              <a:t>Σε τι συνίσταται η έννοια της απελευθέρωσης και ποια η συμβολή της στον ευρωπαϊκό χώρο; </a:t>
            </a:r>
          </a:p>
          <a:p>
            <a:pPr marL="233363" marR="0" lvl="0" indent="-233363" algn="just" defTabSz="914400" rtl="0" eaLnBrk="1" fontAlgn="auto" latinLnBrk="0" hangingPunct="1">
              <a:lnSpc>
                <a:spcPct val="150000"/>
              </a:lnSpc>
              <a:spcBef>
                <a:spcPts val="0"/>
              </a:spcBef>
              <a:spcAft>
                <a:spcPts val="600"/>
              </a:spcAft>
              <a:buClrTx/>
              <a:buSzTx/>
              <a:buFont typeface="Arial" pitchFamily="34" charset="0"/>
              <a:buChar char="•"/>
              <a:tabLst/>
              <a:defRPr/>
            </a:pPr>
            <a:r>
              <a:rPr kumimoji="0" lang="el-GR" sz="1600" b="0" i="0" u="none" strike="noStrike" kern="1200" cap="none" spc="0" normalizeH="0" baseline="0" noProof="0" dirty="0">
                <a:ln>
                  <a:noFill/>
                </a:ln>
                <a:solidFill>
                  <a:prstClr val="black"/>
                </a:solidFill>
                <a:effectLst/>
                <a:uLnTx/>
                <a:uFillTx/>
                <a:latin typeface="Calibri"/>
                <a:ea typeface="+mn-ea"/>
                <a:cs typeface="Arial" pitchFamily="34" charset="0"/>
              </a:rPr>
              <a:t>Ποια η συμβολή των τριών νομοθετικών πακέτων στη δημιουργία μιας ενιαίας εσωτερικής αγοράς ενέργειας;</a:t>
            </a:r>
            <a:endParaRPr kumimoji="0" lang="en-GB" sz="16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233363" marR="0" lvl="0" indent="-233363" algn="just" defTabSz="914400" rtl="0" eaLnBrk="1" fontAlgn="auto" latinLnBrk="0" hangingPunct="1">
              <a:lnSpc>
                <a:spcPct val="150000"/>
              </a:lnSpc>
              <a:spcBef>
                <a:spcPts val="0"/>
              </a:spcBef>
              <a:spcAft>
                <a:spcPts val="600"/>
              </a:spcAft>
              <a:buClrTx/>
              <a:buSzTx/>
              <a:buFont typeface="Arial" pitchFamily="34" charset="0"/>
              <a:buChar char="•"/>
              <a:tabLst/>
              <a:defRPr/>
            </a:pPr>
            <a:r>
              <a:rPr kumimoji="0" lang="el-GR" sz="1600" b="0" i="0" u="none" strike="noStrike" kern="1200" cap="none" spc="0" normalizeH="0" baseline="0" noProof="0" dirty="0">
                <a:ln>
                  <a:noFill/>
                </a:ln>
                <a:solidFill>
                  <a:prstClr val="black"/>
                </a:solidFill>
                <a:effectLst/>
                <a:uLnTx/>
                <a:uFillTx/>
                <a:latin typeface="Calibri"/>
                <a:ea typeface="+mn-ea"/>
                <a:cs typeface="Arial" pitchFamily="34" charset="0"/>
              </a:rPr>
              <a:t>Ποιοι είναι οι στόχοι του Χειμερινού Πακέτου και σε τι αποσκοπεί η ΕΕ με τη νομοθετική αυτή πρωτοβουλία; </a:t>
            </a:r>
          </a:p>
          <a:p>
            <a:pPr marL="233363" marR="0" lvl="0" indent="-233363" algn="just" defTabSz="914400" rtl="0" eaLnBrk="1" fontAlgn="auto" latinLnBrk="0" hangingPunct="1">
              <a:lnSpc>
                <a:spcPct val="150000"/>
              </a:lnSpc>
              <a:spcBef>
                <a:spcPts val="0"/>
              </a:spcBef>
              <a:spcAft>
                <a:spcPts val="600"/>
              </a:spcAft>
              <a:buClrTx/>
              <a:buSzTx/>
              <a:buFont typeface="Arial" pitchFamily="34" charset="0"/>
              <a:buChar char="•"/>
              <a:tabLst/>
              <a:defRPr/>
            </a:pPr>
            <a:r>
              <a:rPr lang="el-GR" sz="1600" dirty="0">
                <a:solidFill>
                  <a:prstClr val="black"/>
                </a:solidFill>
                <a:latin typeface="Calibri"/>
                <a:cs typeface="Arial" pitchFamily="34" charset="0"/>
              </a:rPr>
              <a:t>Ποια είναι η έννοια του </a:t>
            </a:r>
            <a:r>
              <a:rPr lang="en-GB" sz="1600" dirty="0">
                <a:solidFill>
                  <a:prstClr val="black"/>
                </a:solidFill>
                <a:latin typeface="Calibri"/>
                <a:cs typeface="Arial" pitchFamily="34" charset="0"/>
              </a:rPr>
              <a:t>market coupling</a:t>
            </a:r>
            <a:r>
              <a:rPr lang="el-GR" sz="1600" dirty="0">
                <a:solidFill>
                  <a:prstClr val="black"/>
                </a:solidFill>
                <a:latin typeface="Calibri"/>
                <a:cs typeface="Arial" pitchFamily="34" charset="0"/>
              </a:rPr>
              <a:t> και τι επιδιώκει για την ευρωπαϊκή πραγματικότητα; </a:t>
            </a:r>
            <a:r>
              <a:rPr lang="en-GB" sz="1600" dirty="0">
                <a:solidFill>
                  <a:prstClr val="black"/>
                </a:solidFill>
                <a:latin typeface="Calibri"/>
                <a:cs typeface="Arial" pitchFamily="34" charset="0"/>
              </a:rPr>
              <a:t> </a:t>
            </a:r>
            <a:endParaRPr kumimoji="0" lang="el-GR" sz="16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endPar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endParaRPr kumimoji="0" lang="el-GR" sz="1600" b="0" i="0" u="sng"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5" name="4 - Ορθογώνιο"/>
          <p:cNvSpPr/>
          <p:nvPr/>
        </p:nvSpPr>
        <p:spPr>
          <a:xfrm>
            <a:off x="467544" y="3267293"/>
            <a:ext cx="231154" cy="338554"/>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600" b="1" i="1" u="none" strike="noStrike" kern="1200" cap="none" spc="0" normalizeH="0" baseline="0" noProof="0" dirty="0">
                <a:ln>
                  <a:noFill/>
                </a:ln>
                <a:solidFill>
                  <a:srgbClr val="1F497D"/>
                </a:solidFill>
                <a:effectLst/>
                <a:uLnTx/>
                <a:uFillTx/>
                <a:latin typeface="Calibri"/>
                <a:ea typeface="+mn-ea"/>
                <a:cs typeface="Arial" pitchFamily="34" charset="0"/>
              </a:rPr>
              <a:t> </a:t>
            </a:r>
            <a:endParaRPr kumimoji="0" lang="el-GR" sz="1600" b="1" i="1" u="none" strike="noStrike" kern="1200" cap="none" spc="0" normalizeH="0" baseline="0" noProof="0" dirty="0">
              <a:ln>
                <a:noFill/>
              </a:ln>
              <a:solidFill>
                <a:srgbClr val="1F497D"/>
              </a:solidFill>
              <a:effectLst/>
              <a:uLnTx/>
              <a:uFillTx/>
              <a:latin typeface="Calibri"/>
              <a:ea typeface="+mn-ea"/>
              <a:cs typeface="+mn-cs"/>
            </a:endParaRPr>
          </a:p>
        </p:txBody>
      </p:sp>
    </p:spTree>
    <p:extLst>
      <p:ext uri="{BB962C8B-B14F-4D97-AF65-F5344CB8AC3E}">
        <p14:creationId xmlns:p14="http://schemas.microsoft.com/office/powerpoint/2010/main" val="945745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242857" y="190477"/>
            <a:ext cx="6098450" cy="519116"/>
          </a:xfrm>
          <a:prstGeom prst="rect">
            <a:avLst/>
          </a:prstGeom>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lang="el-GR" sz="3000" noProof="0" dirty="0">
                <a:ea typeface="+mj-ea"/>
                <a:cs typeface="Arial" pitchFamily="34" charset="0"/>
              </a:rPr>
              <a:t>Περιεχόμενα</a:t>
            </a:r>
            <a:r>
              <a:rPr lang="en-GB" sz="3000" noProof="0" dirty="0">
                <a:ea typeface="+mj-ea"/>
                <a:cs typeface="Arial" pitchFamily="34" charset="0"/>
              </a:rPr>
              <a:t> </a:t>
            </a:r>
            <a:endParaRPr lang="el-GR" sz="3000" noProof="0" dirty="0">
              <a:ea typeface="+mj-ea"/>
              <a:cs typeface="Arial" pitchFamily="34" charset="0"/>
            </a:endParaRPr>
          </a:p>
        </p:txBody>
      </p:sp>
      <p:sp>
        <p:nvSpPr>
          <p:cNvPr id="7" name="1 - Τίτλος"/>
          <p:cNvSpPr txBox="1">
            <a:spLocks/>
          </p:cNvSpPr>
          <p:nvPr/>
        </p:nvSpPr>
        <p:spPr>
          <a:xfrm>
            <a:off x="322138" y="908720"/>
            <a:ext cx="8642350" cy="5605554"/>
          </a:xfrm>
          <a:prstGeom prst="rect">
            <a:avLst/>
          </a:prstGeom>
        </p:spPr>
        <p:txBody>
          <a:bodyPr vert="horz" lIns="91440" tIns="45720" rIns="91440" bIns="45720" rtlCol="0" anchor="t">
            <a:noAutofit/>
          </a:bodyPr>
          <a:lstStyle/>
          <a:p>
            <a:pPr marL="514350" indent="-285750">
              <a:lnSpc>
                <a:spcPct val="200000"/>
              </a:lnSpc>
              <a:spcBef>
                <a:spcPct val="0"/>
              </a:spcBef>
              <a:buFont typeface="Arial" pitchFamily="34" charset="0"/>
              <a:buChar char="•"/>
              <a:defRPr/>
            </a:pPr>
            <a:r>
              <a:rPr lang="el-GR" sz="1600" dirty="0">
                <a:cs typeface="Arial" pitchFamily="34" charset="0"/>
              </a:rPr>
              <a:t>Μοντέλα Οργάνωσης της Χονδρικής Αγοράς Ηλεκτρικής Ενέργειας</a:t>
            </a:r>
          </a:p>
          <a:p>
            <a:pPr marL="514350" indent="-285750">
              <a:lnSpc>
                <a:spcPct val="200000"/>
              </a:lnSpc>
              <a:spcBef>
                <a:spcPct val="0"/>
              </a:spcBef>
              <a:buFont typeface="Arial" pitchFamily="34" charset="0"/>
              <a:buChar char="•"/>
              <a:defRPr/>
            </a:pPr>
            <a:r>
              <a:rPr lang="el-GR" sz="1600" dirty="0">
                <a:cs typeface="Arial" pitchFamily="34" charset="0"/>
              </a:rPr>
              <a:t>Από την Απελευθέρωση στην Διασύνδεση</a:t>
            </a:r>
          </a:p>
          <a:p>
            <a:pPr marL="514350" indent="-285750">
              <a:lnSpc>
                <a:spcPct val="200000"/>
              </a:lnSpc>
              <a:spcBef>
                <a:spcPct val="0"/>
              </a:spcBef>
              <a:buFont typeface="Arial" pitchFamily="34" charset="0"/>
              <a:buChar char="•"/>
              <a:defRPr/>
            </a:pPr>
            <a:r>
              <a:rPr lang="el-GR" sz="1600" dirty="0">
                <a:cs typeface="Arial" pitchFamily="34" charset="0"/>
              </a:rPr>
              <a:t>Το Μοντέλο Στόχος</a:t>
            </a:r>
          </a:p>
          <a:p>
            <a:pPr marL="514350" indent="-285750">
              <a:lnSpc>
                <a:spcPct val="200000"/>
              </a:lnSpc>
              <a:spcBef>
                <a:spcPct val="0"/>
              </a:spcBef>
              <a:buFont typeface="Arial" pitchFamily="34" charset="0"/>
              <a:buChar char="•"/>
              <a:defRPr/>
            </a:pPr>
            <a:r>
              <a:rPr lang="el-GR" sz="1600" dirty="0">
                <a:cs typeface="Arial" pitchFamily="34" charset="0"/>
              </a:rPr>
              <a:t>Χονδρεμπορική Αγορά &amp; Μοντέλο Στόχος</a:t>
            </a:r>
            <a:r>
              <a:rPr lang="en-GB" sz="1600" dirty="0">
                <a:cs typeface="Arial" pitchFamily="34" charset="0"/>
              </a:rPr>
              <a:t> (</a:t>
            </a:r>
            <a:r>
              <a:rPr lang="en-GB" sz="1600" dirty="0" err="1">
                <a:cs typeface="Arial" pitchFamily="34" charset="0"/>
              </a:rPr>
              <a:t>i</a:t>
            </a:r>
            <a:r>
              <a:rPr lang="en-GB" sz="1600" dirty="0">
                <a:cs typeface="Arial" pitchFamily="34" charset="0"/>
              </a:rPr>
              <a:t>)</a:t>
            </a:r>
          </a:p>
          <a:p>
            <a:pPr marL="514350" indent="-285750">
              <a:lnSpc>
                <a:spcPct val="200000"/>
              </a:lnSpc>
              <a:spcBef>
                <a:spcPct val="0"/>
              </a:spcBef>
              <a:buFont typeface="Arial" pitchFamily="34" charset="0"/>
              <a:buChar char="•"/>
              <a:defRPr/>
            </a:pPr>
            <a:r>
              <a:rPr lang="el-GR" sz="1600" dirty="0">
                <a:cs typeface="Arial" pitchFamily="34" charset="0"/>
              </a:rPr>
              <a:t>Χονδρεμπορική Αγορά &amp; Μοντέλο Στόχος</a:t>
            </a:r>
            <a:r>
              <a:rPr lang="en-GB" sz="1600" dirty="0">
                <a:cs typeface="Arial" pitchFamily="34" charset="0"/>
              </a:rPr>
              <a:t> (ii)</a:t>
            </a:r>
            <a:endParaRPr lang="el-GR" sz="1600" dirty="0">
              <a:cs typeface="Arial" pitchFamily="34" charset="0"/>
            </a:endParaRPr>
          </a:p>
          <a:p>
            <a:pPr marL="514350" indent="-285750">
              <a:lnSpc>
                <a:spcPct val="200000"/>
              </a:lnSpc>
              <a:spcBef>
                <a:spcPct val="0"/>
              </a:spcBef>
              <a:buFont typeface="Arial" pitchFamily="34" charset="0"/>
              <a:buChar char="•"/>
              <a:defRPr/>
            </a:pPr>
            <a:r>
              <a:rPr lang="el-GR" sz="1600" dirty="0">
                <a:cs typeface="Arial" pitchFamily="34" charset="0"/>
              </a:rPr>
              <a:t>Διασύνδεση των Αγορών &amp; Μοντέλο Στόχος</a:t>
            </a:r>
          </a:p>
          <a:p>
            <a:pPr marL="514350" indent="-285750">
              <a:lnSpc>
                <a:spcPct val="200000"/>
              </a:lnSpc>
              <a:spcBef>
                <a:spcPct val="0"/>
              </a:spcBef>
              <a:buFont typeface="Arial" pitchFamily="34" charset="0"/>
              <a:buChar char="•"/>
              <a:defRPr/>
            </a:pPr>
            <a:r>
              <a:rPr lang="el-GR" sz="1600" dirty="0">
                <a:cs typeface="Arial" pitchFamily="34" charset="0"/>
              </a:rPr>
              <a:t>Αγορά Επόμενης Ημέρας στην Ελλάδα</a:t>
            </a:r>
          </a:p>
          <a:p>
            <a:pPr marL="514350" indent="-285750">
              <a:lnSpc>
                <a:spcPct val="200000"/>
              </a:lnSpc>
              <a:spcBef>
                <a:spcPct val="0"/>
              </a:spcBef>
              <a:buFont typeface="Arial" pitchFamily="34" charset="0"/>
              <a:buChar char="•"/>
              <a:defRPr/>
            </a:pPr>
            <a:r>
              <a:rPr lang="el-GR" sz="1600" dirty="0">
                <a:cs typeface="Arial" pitchFamily="34" charset="0"/>
              </a:rPr>
              <a:t>Ενδοημερήσια Αγορά στην Ελλάδα</a:t>
            </a:r>
          </a:p>
          <a:p>
            <a:pPr marL="514350" indent="-285750">
              <a:lnSpc>
                <a:spcPct val="200000"/>
              </a:lnSpc>
              <a:spcBef>
                <a:spcPct val="0"/>
              </a:spcBef>
              <a:buFont typeface="Arial" pitchFamily="34" charset="0"/>
              <a:buChar char="•"/>
              <a:defRPr/>
            </a:pPr>
            <a:r>
              <a:rPr lang="el-GR" sz="1600" dirty="0">
                <a:cs typeface="Arial" pitchFamily="34" charset="0"/>
              </a:rPr>
              <a:t>Ελληνικό Χρηματιστήριο Ενέργειας</a:t>
            </a:r>
            <a:endParaRPr lang="en-GB" sz="1600" dirty="0">
              <a:cs typeface="Arial" pitchFamily="34" charset="0"/>
            </a:endParaRPr>
          </a:p>
          <a:p>
            <a:pPr marL="514350" indent="-285750">
              <a:lnSpc>
                <a:spcPct val="200000"/>
              </a:lnSpc>
              <a:spcBef>
                <a:spcPct val="0"/>
              </a:spcBef>
              <a:buFont typeface="Arial" pitchFamily="34" charset="0"/>
              <a:buChar char="•"/>
              <a:defRPr/>
            </a:pPr>
            <a:r>
              <a:rPr lang="el-GR" sz="1600" dirty="0">
                <a:cs typeface="Arial" pitchFamily="34" charset="0"/>
              </a:rPr>
              <a:t>Συμπεράσματα </a:t>
            </a:r>
          </a:p>
          <a:p>
            <a:pPr marL="514350" indent="-285750">
              <a:spcBef>
                <a:spcPct val="0"/>
              </a:spcBef>
              <a:buFont typeface="Arial" pitchFamily="34" charset="0"/>
              <a:buChar char="•"/>
              <a:defRPr/>
            </a:pPr>
            <a:endParaRPr lang="el-GR" sz="1400" dirty="0">
              <a:cs typeface="Arial" pitchFamily="34" charset="0"/>
            </a:endParaRPr>
          </a:p>
          <a:p>
            <a:pPr marL="514350" indent="-285750">
              <a:spcBef>
                <a:spcPct val="0"/>
              </a:spcBef>
              <a:buFont typeface="Arial" pitchFamily="34" charset="0"/>
              <a:buChar char="•"/>
              <a:defRPr/>
            </a:pPr>
            <a:endParaRPr lang="el-GR" sz="1400" dirty="0">
              <a:cs typeface="Arial" pitchFamily="34" charset="0"/>
            </a:endParaRPr>
          </a:p>
          <a:p>
            <a:pPr marL="514350" indent="-285750">
              <a:spcBef>
                <a:spcPct val="0"/>
              </a:spcBef>
              <a:buFont typeface="Arial" pitchFamily="34" charset="0"/>
              <a:buChar char="•"/>
              <a:defRPr/>
            </a:pPr>
            <a:endParaRPr lang="el-GR" sz="1400" dirty="0">
              <a:cs typeface="Arial" pitchFamily="34" charset="0"/>
            </a:endParaRPr>
          </a:p>
          <a:p>
            <a:pPr marL="514350" indent="-285750">
              <a:spcBef>
                <a:spcPct val="0"/>
              </a:spcBef>
              <a:buFont typeface="Arial" pitchFamily="34" charset="0"/>
              <a:buChar char="•"/>
              <a:defRPr/>
            </a:pPr>
            <a:endParaRPr lang="en-GB" sz="1400" dirty="0">
              <a:cs typeface="Arial" pitchFamily="34" charset="0"/>
            </a:endParaRPr>
          </a:p>
          <a:p>
            <a:pPr marL="342900" indent="-342900">
              <a:spcBef>
                <a:spcPts val="1200"/>
              </a:spcBef>
              <a:defRPr/>
            </a:pPr>
            <a:endParaRPr lang="el-GR" sz="1400" dirty="0">
              <a:cs typeface="Arial" pitchFamily="34" charset="0"/>
            </a:endParaRPr>
          </a:p>
        </p:txBody>
      </p:sp>
    </p:spTree>
    <p:extLst>
      <p:ext uri="{BB962C8B-B14F-4D97-AF65-F5344CB8AC3E}">
        <p14:creationId xmlns:p14="http://schemas.microsoft.com/office/powerpoint/2010/main" val="18811314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329930" y="260648"/>
            <a:ext cx="6777416" cy="50405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l-GR" sz="26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Rectangle 14"/>
          <p:cNvSpPr/>
          <p:nvPr/>
        </p:nvSpPr>
        <p:spPr>
          <a:xfrm>
            <a:off x="323850" y="1124744"/>
            <a:ext cx="8352607" cy="5400600"/>
          </a:xfrm>
          <a:prstGeom prst="rect">
            <a:avLst/>
          </a:prstGeom>
        </p:spPr>
        <p:txBody>
          <a:bodyPr vert="horz" lIns="91440" tIns="45720" rIns="91440" bIns="45720" rtlCol="0" anchor="t">
            <a:noAutofit/>
          </a:bodyPr>
          <a:lstStyle/>
          <a:p>
            <a:pPr marL="233363" marR="0" lvl="0" indent="-233363" algn="just" defTabSz="914400" rtl="0" eaLnBrk="1" fontAlgn="auto" latinLnBrk="0" hangingPunct="1">
              <a:lnSpc>
                <a:spcPct val="100000"/>
              </a:lnSpc>
              <a:spcBef>
                <a:spcPts val="0"/>
              </a:spcBef>
              <a:spcAft>
                <a:spcPts val="600"/>
              </a:spcAft>
              <a:buClrTx/>
              <a:buSzTx/>
              <a:buFont typeface="Arial" pitchFamily="34" charset="0"/>
              <a:buChar char="•"/>
              <a:tabLst/>
              <a:defRPr/>
            </a:pPr>
            <a:endParaRPr kumimoji="0" lang="el-GR" sz="1600" b="0" i="0" u="sng"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5" name="4 - Ορθογώνιο"/>
          <p:cNvSpPr/>
          <p:nvPr/>
        </p:nvSpPr>
        <p:spPr>
          <a:xfrm>
            <a:off x="467544" y="3267293"/>
            <a:ext cx="231154" cy="338554"/>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600" b="1" i="1" u="none" strike="noStrike" kern="1200" cap="none" spc="0" normalizeH="0" baseline="0" noProof="0" dirty="0">
                <a:ln>
                  <a:noFill/>
                </a:ln>
                <a:solidFill>
                  <a:srgbClr val="1F497D"/>
                </a:solidFill>
                <a:effectLst/>
                <a:uLnTx/>
                <a:uFillTx/>
                <a:latin typeface="Calibri"/>
                <a:ea typeface="+mn-ea"/>
                <a:cs typeface="Arial" pitchFamily="34" charset="0"/>
              </a:rPr>
              <a:t> </a:t>
            </a:r>
            <a:endParaRPr kumimoji="0" lang="el-GR" sz="1600" b="1" i="1" u="none" strike="noStrike" kern="1200" cap="none" spc="0" normalizeH="0" baseline="0" noProof="0" dirty="0">
              <a:ln>
                <a:noFill/>
              </a:ln>
              <a:solidFill>
                <a:srgbClr val="1F497D"/>
              </a:solidFill>
              <a:effectLst/>
              <a:uLnTx/>
              <a:uFillTx/>
              <a:latin typeface="Calibri"/>
              <a:ea typeface="+mn-ea"/>
              <a:cs typeface="+mn-cs"/>
            </a:endParaRPr>
          </a:p>
        </p:txBody>
      </p:sp>
      <p:pic>
        <p:nvPicPr>
          <p:cNvPr id="4" name="Εικόνα 3">
            <a:extLst>
              <a:ext uri="{FF2B5EF4-FFF2-40B4-BE49-F238E27FC236}">
                <a16:creationId xmlns:a16="http://schemas.microsoft.com/office/drawing/2014/main" id="{9D65A20B-E786-4DC2-B362-BB677CA6F5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2392" y="1245728"/>
            <a:ext cx="7618039" cy="4095540"/>
          </a:xfrm>
          <a:prstGeom prst="rect">
            <a:avLst/>
          </a:prstGeom>
        </p:spPr>
      </p:pic>
      <p:sp>
        <p:nvSpPr>
          <p:cNvPr id="8" name="TextBox 7">
            <a:extLst>
              <a:ext uri="{FF2B5EF4-FFF2-40B4-BE49-F238E27FC236}">
                <a16:creationId xmlns:a16="http://schemas.microsoft.com/office/drawing/2014/main" id="{E56B1878-4472-44B4-9906-2CD6919883CD}"/>
              </a:ext>
            </a:extLst>
          </p:cNvPr>
          <p:cNvSpPr txBox="1"/>
          <p:nvPr/>
        </p:nvSpPr>
        <p:spPr>
          <a:xfrm>
            <a:off x="4800600" y="5366087"/>
            <a:ext cx="4788024" cy="1015663"/>
          </a:xfrm>
          <a:prstGeom prst="rect">
            <a:avLst/>
          </a:prstGeom>
          <a:noFill/>
        </p:spPr>
        <p:txBody>
          <a:bodyPr wrap="square">
            <a:spAutoFit/>
          </a:bodyPr>
          <a:lstStyle/>
          <a:p>
            <a:r>
              <a:rPr kumimoji="0" lang="en-GB" sz="3000" b="0" i="0" u="none" strike="noStrike" kern="1200" cap="none" spc="0" normalizeH="0" baseline="0" noProof="0" dirty="0">
                <a:ln>
                  <a:noFill/>
                </a:ln>
                <a:solidFill>
                  <a:srgbClr val="1F497D">
                    <a:lumMod val="50000"/>
                  </a:srgbClr>
                </a:solidFill>
                <a:effectLst>
                  <a:outerShdw blurRad="38100" dist="38100" dir="2700000" algn="tl">
                    <a:srgbClr val="000000">
                      <a:alpha val="43137"/>
                    </a:srgbClr>
                  </a:outerShdw>
                </a:effectLst>
                <a:uLnTx/>
                <a:uFillTx/>
                <a:latin typeface="Calibri"/>
                <a:ea typeface="+mn-ea"/>
                <a:cs typeface="Arial" pitchFamily="34" charset="0"/>
              </a:rPr>
              <a:t>... </a:t>
            </a:r>
            <a:r>
              <a:rPr kumimoji="0" lang="el-GR" sz="3000" b="0" i="0" u="none" strike="noStrike" kern="1200" cap="none" spc="0" normalizeH="0" baseline="0" noProof="0" dirty="0" err="1">
                <a:ln>
                  <a:noFill/>
                </a:ln>
                <a:solidFill>
                  <a:srgbClr val="1F497D">
                    <a:lumMod val="50000"/>
                  </a:srgbClr>
                </a:solidFill>
                <a:effectLst>
                  <a:outerShdw blurRad="38100" dist="38100" dir="2700000" algn="tl">
                    <a:srgbClr val="000000">
                      <a:alpha val="43137"/>
                    </a:srgbClr>
                  </a:outerShdw>
                </a:effectLst>
                <a:uLnTx/>
                <a:uFillTx/>
                <a:latin typeface="Calibri"/>
                <a:ea typeface="+mn-ea"/>
                <a:cs typeface="Arial" pitchFamily="34" charset="0"/>
              </a:rPr>
              <a:t>Ευχαριστ</a:t>
            </a:r>
            <a:r>
              <a:rPr lang="el-GR" sz="3000" dirty="0">
                <a:solidFill>
                  <a:srgbClr val="1F497D">
                    <a:lumMod val="50000"/>
                  </a:srgbClr>
                </a:solidFill>
                <a:effectLst>
                  <a:outerShdw blurRad="38100" dist="38100" dir="2700000" algn="tl">
                    <a:srgbClr val="000000">
                      <a:alpha val="43137"/>
                    </a:srgbClr>
                  </a:outerShdw>
                </a:effectLst>
                <a:latin typeface="Calibri"/>
                <a:cs typeface="Arial" pitchFamily="34" charset="0"/>
              </a:rPr>
              <a:t>ώ για την    	προσοχή σας</a:t>
            </a:r>
            <a:endParaRPr lang="en-GB" dirty="0"/>
          </a:p>
        </p:txBody>
      </p:sp>
    </p:spTree>
    <p:extLst>
      <p:ext uri="{BB962C8B-B14F-4D97-AF65-F5344CB8AC3E}">
        <p14:creationId xmlns:p14="http://schemas.microsoft.com/office/powerpoint/2010/main" val="2222201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p:cNvSpPr/>
          <p:nvPr/>
        </p:nvSpPr>
        <p:spPr>
          <a:xfrm>
            <a:off x="5652120" y="4293096"/>
            <a:ext cx="2952328" cy="1745315"/>
          </a:xfrm>
          <a:prstGeom prst="roundRect">
            <a:avLst/>
          </a:prstGeom>
          <a:solidFill>
            <a:schemeClr val="accent3">
              <a:lumMod val="20000"/>
              <a:lumOff val="80000"/>
            </a:schemeClr>
          </a:solidFill>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Rounded Rectangle 9"/>
          <p:cNvSpPr/>
          <p:nvPr/>
        </p:nvSpPr>
        <p:spPr>
          <a:xfrm>
            <a:off x="580191" y="4293096"/>
            <a:ext cx="4927913" cy="1745315"/>
          </a:xfrm>
          <a:prstGeom prst="roundRect">
            <a:avLst/>
          </a:prstGeom>
          <a:solidFill>
            <a:schemeClr val="accent3">
              <a:lumMod val="20000"/>
              <a:lumOff val="80000"/>
            </a:schemeClr>
          </a:solidFill>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2" name="1 - Τίτλος"/>
          <p:cNvSpPr txBox="1">
            <a:spLocks/>
          </p:cNvSpPr>
          <p:nvPr/>
        </p:nvSpPr>
        <p:spPr>
          <a:xfrm>
            <a:off x="242856" y="190477"/>
            <a:ext cx="7209464" cy="51911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600" b="0" i="0" u="none" strike="noStrike" kern="1200" cap="none" spc="0" normalizeH="0" baseline="0" noProof="0" dirty="0">
                <a:ln>
                  <a:noFill/>
                </a:ln>
                <a:solidFill>
                  <a:prstClr val="black"/>
                </a:solidFill>
                <a:effectLst/>
                <a:uLnTx/>
                <a:uFillTx/>
                <a:latin typeface="Calibri"/>
                <a:ea typeface="+mn-ea"/>
                <a:cs typeface="+mn-cs"/>
              </a:rPr>
              <a:t>Η Ενέργεια στις Συνθήκες</a:t>
            </a:r>
            <a:endParaRPr kumimoji="0" lang="el-GR" sz="26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pic>
        <p:nvPicPr>
          <p:cNvPr id="20" name="Εικόνα 1"/>
          <p:cNvPicPr/>
          <p:nvPr/>
        </p:nvPicPr>
        <p:blipFill>
          <a:blip r:embed="rId2" cstate="print"/>
          <a:srcRect/>
          <a:stretch>
            <a:fillRect/>
          </a:stretch>
        </p:blipFill>
        <p:spPr bwMode="auto">
          <a:xfrm>
            <a:off x="1259632" y="1185919"/>
            <a:ext cx="6741611" cy="2675129"/>
          </a:xfrm>
          <a:prstGeom prst="rect">
            <a:avLst/>
          </a:prstGeom>
          <a:noFill/>
          <a:ln w="9525">
            <a:noFill/>
            <a:miter lim="800000"/>
            <a:headEnd/>
            <a:tailEnd/>
          </a:ln>
        </p:spPr>
      </p:pic>
      <p:sp>
        <p:nvSpPr>
          <p:cNvPr id="8" name="Rectangle 7"/>
          <p:cNvSpPr/>
          <p:nvPr/>
        </p:nvSpPr>
        <p:spPr>
          <a:xfrm>
            <a:off x="724207" y="4452221"/>
            <a:ext cx="4783897" cy="1586190"/>
          </a:xfrm>
          <a:prstGeom prst="rect">
            <a:avLst/>
          </a:prstGeom>
        </p:spPr>
        <p:txBody>
          <a:bodyPr vert="horz" lIns="91440" tIns="45720" rIns="91440" bIns="45720" rtlCol="0" anchor="t">
            <a:noAutofit/>
          </a:bodyPr>
          <a:lstStyle/>
          <a:p>
            <a:pPr marL="265113" marR="0" lvl="0" indent="-179388" algn="l" defTabSz="914400" rtl="0" eaLnBrk="1" fontAlgn="auto" latinLnBrk="0" hangingPunct="1">
              <a:lnSpc>
                <a:spcPct val="100000"/>
              </a:lnSpc>
              <a:spcBef>
                <a:spcPts val="0"/>
              </a:spcBef>
              <a:spcAft>
                <a:spcPts val="600"/>
              </a:spcAft>
              <a:buClrTx/>
              <a:buSzTx/>
              <a:buFontTx/>
              <a:buNone/>
              <a:tabLst/>
              <a:defRPr/>
            </a:pPr>
            <a:r>
              <a:rPr kumimoji="0" lang="el-GR" sz="1350" b="1" i="0" u="none" strike="noStrike" kern="1200" cap="none" spc="0" normalizeH="0" baseline="0" noProof="0" dirty="0">
                <a:ln>
                  <a:noFill/>
                </a:ln>
                <a:solidFill>
                  <a:prstClr val="black"/>
                </a:solidFill>
                <a:effectLst/>
                <a:uLnTx/>
                <a:uFillTx/>
                <a:latin typeface="Calibri"/>
                <a:ea typeface="+mn-ea"/>
                <a:cs typeface="Arial" pitchFamily="34" charset="0"/>
              </a:rPr>
              <a:t>Άρθρο 194 ΣΛΕΕ</a:t>
            </a:r>
            <a:endParaRPr kumimoji="0" lang="el-GR" sz="135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265113" marR="0" lvl="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l-GR" sz="1350" b="0" i="0" u="none" strike="noStrike" kern="1200" cap="none" spc="0" normalizeH="0" baseline="0" noProof="0" dirty="0">
                <a:ln>
                  <a:noFill/>
                </a:ln>
                <a:solidFill>
                  <a:prstClr val="black"/>
                </a:solidFill>
                <a:effectLst/>
                <a:uLnTx/>
                <a:uFillTx/>
                <a:latin typeface="Calibri"/>
                <a:ea typeface="+mn-ea"/>
                <a:cs typeface="Arial" pitchFamily="34" charset="0"/>
              </a:rPr>
              <a:t>Λειτουργία της αγοράς ενέργειας</a:t>
            </a:r>
            <a:endParaRPr kumimoji="0" lang="en-GB" sz="135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265113" marR="0" lvl="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l-GR" sz="1350" b="0" i="0" u="none" strike="noStrike" kern="1200" cap="none" spc="0" normalizeH="0" baseline="0" noProof="0" dirty="0">
                <a:ln>
                  <a:noFill/>
                </a:ln>
                <a:solidFill>
                  <a:prstClr val="black"/>
                </a:solidFill>
                <a:effectLst/>
                <a:uLnTx/>
                <a:uFillTx/>
                <a:latin typeface="Calibri"/>
                <a:ea typeface="+mn-ea"/>
                <a:cs typeface="Arial" pitchFamily="34" charset="0"/>
              </a:rPr>
              <a:t>Ενεργειακός εφοδιασμό της Ένωσης</a:t>
            </a:r>
            <a:endParaRPr kumimoji="0" lang="en-GB" sz="135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265113" marR="0" lvl="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l-GR" sz="1350" b="0" i="0" u="none" strike="noStrike" kern="1200" cap="none" spc="0" normalizeH="0" baseline="0" noProof="0" dirty="0">
                <a:ln>
                  <a:noFill/>
                </a:ln>
                <a:solidFill>
                  <a:prstClr val="black"/>
                </a:solidFill>
                <a:effectLst/>
                <a:uLnTx/>
                <a:uFillTx/>
                <a:latin typeface="Calibri"/>
                <a:ea typeface="+mn-ea"/>
                <a:cs typeface="Arial" pitchFamily="34" charset="0"/>
              </a:rPr>
              <a:t>Ενεργειακή Αποδοτικότητα, εξοικονόμηση ενέργειας και ΑΠΕ</a:t>
            </a:r>
            <a:endParaRPr kumimoji="0" lang="en-GB" sz="135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265113" marR="0" lvl="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l-GR" sz="1350" b="0" i="0" u="none" strike="noStrike" kern="1200" cap="none" spc="0" normalizeH="0" baseline="0" noProof="0" dirty="0">
                <a:ln>
                  <a:noFill/>
                </a:ln>
                <a:solidFill>
                  <a:prstClr val="black"/>
                </a:solidFill>
                <a:effectLst/>
                <a:uLnTx/>
                <a:uFillTx/>
                <a:latin typeface="Calibri"/>
                <a:ea typeface="+mn-ea"/>
                <a:cs typeface="Arial" pitchFamily="34" charset="0"/>
              </a:rPr>
              <a:t>Δ</a:t>
            </a:r>
            <a:r>
              <a:rPr kumimoji="0" lang="en-US" sz="1350" b="0" i="0" u="none" strike="noStrike" kern="1200" cap="none" spc="0" normalizeH="0" baseline="0" noProof="0" dirty="0">
                <a:ln>
                  <a:noFill/>
                </a:ln>
                <a:solidFill>
                  <a:prstClr val="black"/>
                </a:solidFill>
                <a:effectLst/>
                <a:uLnTx/>
                <a:uFillTx/>
                <a:latin typeface="Calibri"/>
                <a:ea typeface="+mn-ea"/>
                <a:cs typeface="Arial" pitchFamily="34" charset="0"/>
              </a:rPr>
              <a:t>ια</a:t>
            </a:r>
            <a:r>
              <a:rPr kumimoji="0" lang="en-US" sz="1350" b="0" i="0" u="none" strike="noStrike" kern="1200" cap="none" spc="0" normalizeH="0" baseline="0" noProof="0" dirty="0" err="1">
                <a:ln>
                  <a:noFill/>
                </a:ln>
                <a:solidFill>
                  <a:prstClr val="black"/>
                </a:solidFill>
                <a:effectLst/>
                <a:uLnTx/>
                <a:uFillTx/>
                <a:latin typeface="Calibri"/>
                <a:ea typeface="+mn-ea"/>
                <a:cs typeface="Arial" pitchFamily="34" charset="0"/>
              </a:rPr>
              <a:t>σύνδεση</a:t>
            </a:r>
            <a:r>
              <a:rPr kumimoji="0" lang="en-US" sz="1350" b="0" i="0" u="none" strike="noStrike" kern="1200" cap="none" spc="0" normalizeH="0" baseline="0" noProof="0" dirty="0">
                <a:ln>
                  <a:noFill/>
                </a:ln>
                <a:solidFill>
                  <a:prstClr val="black"/>
                </a:solidFill>
                <a:effectLst/>
                <a:uLnTx/>
                <a:uFillTx/>
                <a:latin typeface="Calibri"/>
                <a:ea typeface="+mn-ea"/>
                <a:cs typeface="Arial" pitchFamily="34" charset="0"/>
              </a:rPr>
              <a:t> των </a:t>
            </a:r>
            <a:r>
              <a:rPr kumimoji="0" lang="en-US" sz="1350" b="0" i="0" u="none" strike="noStrike" kern="1200" cap="none" spc="0" normalizeH="0" baseline="0" noProof="0" dirty="0" err="1">
                <a:ln>
                  <a:noFill/>
                </a:ln>
                <a:solidFill>
                  <a:prstClr val="black"/>
                </a:solidFill>
                <a:effectLst/>
                <a:uLnTx/>
                <a:uFillTx/>
                <a:latin typeface="Calibri"/>
                <a:ea typeface="+mn-ea"/>
                <a:cs typeface="Arial" pitchFamily="34" charset="0"/>
              </a:rPr>
              <a:t>ενεργει</a:t>
            </a:r>
            <a:r>
              <a:rPr kumimoji="0" lang="en-US" sz="1350" b="0" i="0" u="none" strike="noStrike" kern="1200" cap="none" spc="0" normalizeH="0" baseline="0" noProof="0" dirty="0">
                <a:ln>
                  <a:noFill/>
                </a:ln>
                <a:solidFill>
                  <a:prstClr val="black"/>
                </a:solidFill>
                <a:effectLst/>
                <a:uLnTx/>
                <a:uFillTx/>
                <a:latin typeface="Calibri"/>
                <a:ea typeface="+mn-ea"/>
                <a:cs typeface="Arial" pitchFamily="34" charset="0"/>
              </a:rPr>
              <a:t>ακών δικτύων</a:t>
            </a:r>
            <a:endParaRPr kumimoji="0" lang="el-GR" sz="135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85725" marR="0" lvl="0" indent="0" algn="l" defTabSz="914400" rtl="0" eaLnBrk="1" fontAlgn="auto" latinLnBrk="0" hangingPunct="1">
              <a:lnSpc>
                <a:spcPct val="100000"/>
              </a:lnSpc>
              <a:spcBef>
                <a:spcPts val="600"/>
              </a:spcBef>
              <a:spcAft>
                <a:spcPts val="0"/>
              </a:spcAft>
              <a:buClrTx/>
              <a:buSzTx/>
              <a:buFontTx/>
              <a:buNone/>
              <a:tabLst>
                <a:tab pos="265113" algn="l"/>
              </a:tabLst>
              <a:defRPr/>
            </a:pPr>
            <a:r>
              <a:rPr kumimoji="0" lang="el-GR" sz="1350" b="0" i="0" u="none" strike="noStrike" kern="1200" cap="none" spc="0" normalizeH="0" baseline="0" noProof="0" dirty="0">
                <a:ln>
                  <a:noFill/>
                </a:ln>
                <a:solidFill>
                  <a:prstClr val="black"/>
                </a:solidFill>
                <a:effectLst/>
                <a:uLnTx/>
                <a:uFillTx/>
                <a:latin typeface="Calibri"/>
                <a:ea typeface="+mn-ea"/>
                <a:cs typeface="Arial" pitchFamily="34" charset="0"/>
              </a:rPr>
              <a:t>*	</a:t>
            </a:r>
            <a:r>
              <a:rPr kumimoji="0" lang="el-GR" sz="1350" b="0" i="0" u="none" strike="noStrike" kern="1200" cap="none" spc="0" normalizeH="0" baseline="0" noProof="0" dirty="0">
                <a:ln>
                  <a:noFill/>
                </a:ln>
                <a:solidFill>
                  <a:srgbClr val="C00000"/>
                </a:solidFill>
                <a:effectLst/>
                <a:uLnTx/>
                <a:uFillTx/>
                <a:latin typeface="Calibri"/>
                <a:ea typeface="+mn-ea"/>
                <a:cs typeface="Arial" pitchFamily="34" charset="0"/>
              </a:rPr>
              <a:t>Το Κράτος-Μέλος διατηρεί τα ενεργειακά του δικαιώματα</a:t>
            </a:r>
          </a:p>
        </p:txBody>
      </p:sp>
      <p:sp>
        <p:nvSpPr>
          <p:cNvPr id="5" name="Rectangle 4"/>
          <p:cNvSpPr/>
          <p:nvPr/>
        </p:nvSpPr>
        <p:spPr>
          <a:xfrm>
            <a:off x="5760702" y="4452221"/>
            <a:ext cx="2708315" cy="1586190"/>
          </a:xfrm>
          <a:prstGeom prst="rect">
            <a:avLst/>
          </a:prstGeom>
        </p:spPr>
        <p:txBody>
          <a:bodyPr vert="horz" lIns="91440" tIns="45720" rIns="91440" bIns="45720" rtlCol="0" anchor="t">
            <a:noAutofit/>
          </a:bodyPr>
          <a:lstStyle/>
          <a:p>
            <a:pPr marL="265113" marR="0" lvl="0" indent="-179388" algn="l" defTabSz="914400" rtl="0" eaLnBrk="1" fontAlgn="auto" latinLnBrk="0" hangingPunct="1">
              <a:lnSpc>
                <a:spcPct val="100000"/>
              </a:lnSpc>
              <a:spcBef>
                <a:spcPts val="0"/>
              </a:spcBef>
              <a:spcAft>
                <a:spcPts val="600"/>
              </a:spcAft>
              <a:buClrTx/>
              <a:buSzTx/>
              <a:buFontTx/>
              <a:buNone/>
              <a:tabLst/>
              <a:defRPr/>
            </a:pPr>
            <a:r>
              <a:rPr kumimoji="0" lang="el-GR" sz="1350" b="1" i="0" u="none" strike="noStrike" kern="1200" cap="none" spc="0" normalizeH="0" baseline="0" noProof="0" dirty="0">
                <a:ln>
                  <a:noFill/>
                </a:ln>
                <a:solidFill>
                  <a:prstClr val="black"/>
                </a:solidFill>
                <a:effectLst/>
                <a:uLnTx/>
                <a:uFillTx/>
                <a:latin typeface="Calibri"/>
                <a:ea typeface="+mn-ea"/>
                <a:cs typeface="Arial" pitchFamily="34" charset="0"/>
              </a:rPr>
              <a:t>Άρθρο 19</a:t>
            </a:r>
            <a:r>
              <a:rPr kumimoji="0" lang="en-US" sz="1350" b="1" i="0" u="none" strike="noStrike" kern="1200" cap="none" spc="0" normalizeH="0" baseline="0" noProof="0" dirty="0">
                <a:ln>
                  <a:noFill/>
                </a:ln>
                <a:solidFill>
                  <a:prstClr val="black"/>
                </a:solidFill>
                <a:effectLst/>
                <a:uLnTx/>
                <a:uFillTx/>
                <a:latin typeface="Calibri"/>
                <a:ea typeface="+mn-ea"/>
                <a:cs typeface="Arial" pitchFamily="34" charset="0"/>
              </a:rPr>
              <a:t>2</a:t>
            </a:r>
            <a:r>
              <a:rPr kumimoji="0" lang="el-GR" sz="1350" b="1" i="0" u="none" strike="noStrike" kern="1200" cap="none" spc="0" normalizeH="0" baseline="0" noProof="0" dirty="0">
                <a:ln>
                  <a:noFill/>
                </a:ln>
                <a:solidFill>
                  <a:prstClr val="black"/>
                </a:solidFill>
                <a:effectLst/>
                <a:uLnTx/>
                <a:uFillTx/>
                <a:latin typeface="Calibri"/>
                <a:ea typeface="+mn-ea"/>
                <a:cs typeface="Arial" pitchFamily="34" charset="0"/>
              </a:rPr>
              <a:t>, παρ. 2, γ’</a:t>
            </a:r>
            <a:r>
              <a:rPr kumimoji="0" lang="en-US" sz="1350" b="1" i="0" u="none" strike="noStrike" kern="1200" cap="none" spc="0" normalizeH="0" baseline="0" noProof="0" dirty="0">
                <a:ln>
                  <a:noFill/>
                </a:ln>
                <a:solidFill>
                  <a:prstClr val="black"/>
                </a:solidFill>
                <a:effectLst/>
                <a:uLnTx/>
                <a:uFillTx/>
                <a:latin typeface="Calibri"/>
                <a:ea typeface="+mn-ea"/>
                <a:cs typeface="Arial" pitchFamily="34" charset="0"/>
              </a:rPr>
              <a:t> </a:t>
            </a:r>
            <a:r>
              <a:rPr kumimoji="0" lang="el-GR" sz="1350" b="1" i="0" u="none" strike="noStrike" kern="1200" cap="none" spc="0" normalizeH="0" baseline="0" noProof="0" dirty="0">
                <a:ln>
                  <a:noFill/>
                </a:ln>
                <a:solidFill>
                  <a:prstClr val="black"/>
                </a:solidFill>
                <a:effectLst/>
                <a:uLnTx/>
                <a:uFillTx/>
                <a:latin typeface="Calibri"/>
                <a:ea typeface="+mn-ea"/>
                <a:cs typeface="Arial" pitchFamily="34" charset="0"/>
              </a:rPr>
              <a:t>ΣΛΕΕ</a:t>
            </a:r>
          </a:p>
          <a:p>
            <a:pPr marL="265113" marR="0" lvl="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l-GR" sz="1350" b="0" i="0" u="none" strike="noStrike" kern="1200" cap="none" spc="0" normalizeH="0" baseline="0" noProof="0" dirty="0">
                <a:ln>
                  <a:noFill/>
                </a:ln>
                <a:solidFill>
                  <a:prstClr val="black"/>
                </a:solidFill>
                <a:effectLst/>
                <a:uLnTx/>
                <a:uFillTx/>
                <a:latin typeface="Calibri"/>
                <a:ea typeface="+mn-ea"/>
                <a:cs typeface="Arial" pitchFamily="34" charset="0"/>
              </a:rPr>
              <a:t>Τα δικαιώματα των Κρατών-μελών δύναται να επηρεαστούν όταν η παρέμβαση αφορά την προστασία του περιβάλλοντος</a:t>
            </a:r>
            <a:endParaRPr kumimoji="0" lang="en-US" sz="135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Tree>
    <p:extLst>
      <p:ext uri="{BB962C8B-B14F-4D97-AF65-F5344CB8AC3E}">
        <p14:creationId xmlns:p14="http://schemas.microsoft.com/office/powerpoint/2010/main" val="3429872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323849" y="1124744"/>
            <a:ext cx="8569325" cy="3304388"/>
          </a:xfrm>
          <a:prstGeom prst="roundRect">
            <a:avLst/>
          </a:prstGeom>
          <a:solidFill>
            <a:schemeClr val="accent3">
              <a:lumMod val="20000"/>
              <a:lumOff val="80000"/>
            </a:schemeClr>
          </a:solidFill>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2" name="1 - Τίτλος"/>
          <p:cNvSpPr txBox="1">
            <a:spLocks/>
          </p:cNvSpPr>
          <p:nvPr/>
        </p:nvSpPr>
        <p:spPr>
          <a:xfrm>
            <a:off x="242856" y="190477"/>
            <a:ext cx="7209464" cy="51911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600" b="0" i="0" u="none" strike="noStrike" kern="1200" cap="none" spc="0" normalizeH="0" baseline="0" noProof="0" dirty="0">
                <a:ln>
                  <a:noFill/>
                </a:ln>
                <a:solidFill>
                  <a:prstClr val="black"/>
                </a:solidFill>
                <a:effectLst/>
                <a:uLnTx/>
                <a:uFillTx/>
                <a:latin typeface="Calibri"/>
                <a:ea typeface="+mn-ea"/>
                <a:cs typeface="+mn-cs"/>
              </a:rPr>
              <a:t>Η Έννοια της Απελευθέρωσης</a:t>
            </a:r>
            <a:endParaRPr kumimoji="0" lang="el-GR" sz="26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3" name="Rectangle 2"/>
          <p:cNvSpPr/>
          <p:nvPr/>
        </p:nvSpPr>
        <p:spPr>
          <a:xfrm>
            <a:off x="539551" y="1214422"/>
            <a:ext cx="8136905" cy="3104846"/>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00000"/>
              </a:lnSpc>
              <a:spcBef>
                <a:spcPts val="1200"/>
              </a:spcBef>
              <a:spcAft>
                <a:spcPts val="0"/>
              </a:spcAft>
              <a:buClrTx/>
              <a:buSzTx/>
              <a:buFontTx/>
              <a:buNone/>
              <a:tabLst/>
              <a:defRPr/>
            </a:pPr>
            <a:r>
              <a:rPr kumimoji="0" lang="el-GR" sz="1500" b="1" i="0" u="none" strike="noStrike" kern="1200" cap="none" spc="0" normalizeH="0" baseline="0" noProof="0" dirty="0">
                <a:ln>
                  <a:noFill/>
                </a:ln>
                <a:solidFill>
                  <a:prstClr val="black"/>
                </a:solidFill>
                <a:effectLst/>
                <a:uLnTx/>
                <a:uFillTx/>
                <a:latin typeface="Calibri"/>
                <a:ea typeface="+mn-ea"/>
                <a:cs typeface="Arial" pitchFamily="34" charset="0"/>
              </a:rPr>
              <a:t>Απελευθέρωση των Αγορών</a:t>
            </a:r>
          </a:p>
          <a:p>
            <a:pPr marL="360363" marR="0" lvl="0" indent="-273050"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Διαδικασία με την οποία οι αγορές απελευθερώνονται, ανοίγονται στον ανταγωνισμό μέσω της άρσης των μονοπωλίων ή αποκλειστικών δικαιωμάτων που είχαν συσταθεί σε συγκεκριμένους τομείς.</a:t>
            </a:r>
          </a:p>
          <a:p>
            <a:pPr marL="360363" marR="0" lvl="0" indent="-273050"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Επιτυγχάνεται παραδοσιακά με μια διαδικασία ιδιωτικοποίησης, όταν στις κρατικές ή μερικώς κρατικές επιχειρήσεις αποχωρεί ο κρατικός παράγοντας</a:t>
            </a:r>
            <a:endParaRPr kumimoji="0" lang="en-GB" sz="15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360363" marR="0" lvl="0" indent="-273050"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Η τάση αυτή έγινε διεθνώς γνωστή ως απορρύθμιση (</a:t>
            </a:r>
            <a:r>
              <a:rPr kumimoji="0" lang="el-GR" sz="1500" b="0" i="0" u="none" strike="noStrike" kern="1200" cap="none" spc="0" normalizeH="0" baseline="0" noProof="0" dirty="0" err="1">
                <a:ln>
                  <a:noFill/>
                </a:ln>
                <a:solidFill>
                  <a:prstClr val="black"/>
                </a:solidFill>
                <a:effectLst/>
                <a:uLnTx/>
                <a:uFillTx/>
                <a:latin typeface="Calibri"/>
                <a:ea typeface="+mn-ea"/>
                <a:cs typeface="Arial" pitchFamily="34" charset="0"/>
              </a:rPr>
              <a:t>deregulation</a:t>
            </a: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 που στόχο έχει την ενίσχυση της ιδιωτικής πρωτοβουλίας μέσω θεσμικών αλλαγών με παράλληλο περιορισμό του κρατικού παρεμβατισμού.</a:t>
            </a:r>
          </a:p>
          <a:p>
            <a:pPr marL="360363" marR="0" lvl="0" indent="-273050" algn="just"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en-US" sz="1500" b="0" i="0" u="none" strike="noStrike" kern="1200" cap="none" spc="0" normalizeH="0" baseline="0" noProof="0" dirty="0">
                <a:ln>
                  <a:noFill/>
                </a:ln>
                <a:solidFill>
                  <a:prstClr val="black"/>
                </a:solidFill>
                <a:effectLst/>
                <a:uLnTx/>
                <a:uFillTx/>
                <a:latin typeface="Calibri"/>
                <a:ea typeface="+mn-ea"/>
                <a:cs typeface="Arial" pitchFamily="34" charset="0"/>
              </a:rPr>
              <a:t>Στον ευρωπαϊκό χώρο η διαδικασία απελευθέρωσης επικεντρώθηκε στις υπηρεσίες γενικού οικονομικού συμφέροντος </a:t>
            </a: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a:t>
            </a:r>
            <a:r>
              <a:rPr kumimoji="0" lang="en-US" sz="1500" b="0" i="0" u="none" strike="noStrike" kern="1200" cap="none" spc="0" normalizeH="0" baseline="0" noProof="0" dirty="0">
                <a:ln>
                  <a:noFill/>
                </a:ln>
                <a:solidFill>
                  <a:prstClr val="black"/>
                </a:solidFill>
                <a:effectLst/>
                <a:uLnTx/>
                <a:uFillTx/>
                <a:latin typeface="Calibri"/>
                <a:ea typeface="+mn-ea"/>
                <a:cs typeface="Arial" pitchFamily="34" charset="0"/>
              </a:rPr>
              <a:t>υπ</a:t>
            </a:r>
            <a:r>
              <a:rPr kumimoji="0" lang="en-US" sz="1500" b="0" i="0" u="none" strike="noStrike" kern="1200" cap="none" spc="0" normalizeH="0" baseline="0" noProof="0" dirty="0" err="1">
                <a:ln>
                  <a:noFill/>
                </a:ln>
                <a:solidFill>
                  <a:prstClr val="black"/>
                </a:solidFill>
                <a:effectLst/>
                <a:uLnTx/>
                <a:uFillTx/>
                <a:latin typeface="Calibri"/>
                <a:ea typeface="+mn-ea"/>
                <a:cs typeface="Arial" pitchFamily="34" charset="0"/>
              </a:rPr>
              <a:t>ηρεσίες</a:t>
            </a:r>
            <a:r>
              <a:rPr kumimoji="0" lang="en-US" sz="1500" b="0" i="0" u="none" strike="noStrike" kern="1200" cap="none" spc="0" normalizeH="0" baseline="0" noProof="0" dirty="0">
                <a:ln>
                  <a:noFill/>
                </a:ln>
                <a:solidFill>
                  <a:prstClr val="black"/>
                </a:solidFill>
                <a:effectLst/>
                <a:uLnTx/>
                <a:uFillTx/>
                <a:latin typeface="Calibri"/>
                <a:ea typeface="+mn-ea"/>
                <a:cs typeface="Arial" pitchFamily="34" charset="0"/>
              </a:rPr>
              <a:t> δικτύου, στην ενέργεια, στις τηλεπικοινωνίες, στις μεταφορές, στην ύδρευση και στα ταχυδρομεία</a:t>
            </a:r>
            <a:r>
              <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rPr>
              <a:t>)</a:t>
            </a:r>
            <a:r>
              <a:rPr kumimoji="0" lang="en-US" sz="1500" b="0" i="0" u="none" strike="noStrike" kern="1200" cap="none" spc="0" normalizeH="0" baseline="0" noProof="0" dirty="0">
                <a:ln>
                  <a:noFill/>
                </a:ln>
                <a:solidFill>
                  <a:prstClr val="black"/>
                </a:solidFill>
                <a:effectLst/>
                <a:uLnTx/>
                <a:uFillTx/>
                <a:latin typeface="Calibri"/>
                <a:ea typeface="+mn-ea"/>
                <a:cs typeface="Arial" pitchFamily="34" charset="0"/>
              </a:rPr>
              <a:t>.</a:t>
            </a:r>
            <a:endParaRPr kumimoji="0" lang="el-GR" sz="15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5" name="Rectangle 4"/>
          <p:cNvSpPr/>
          <p:nvPr/>
        </p:nvSpPr>
        <p:spPr>
          <a:xfrm>
            <a:off x="450788" y="3728088"/>
            <a:ext cx="8385299" cy="1286407"/>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00000"/>
              </a:lnSpc>
              <a:spcBef>
                <a:spcPts val="1200"/>
              </a:spcBef>
              <a:spcAft>
                <a:spcPts val="0"/>
              </a:spcAft>
              <a:buClrTx/>
              <a:buSzTx/>
              <a:buFontTx/>
              <a:buNone/>
              <a:tabLst/>
              <a:defRPr/>
            </a:pPr>
            <a:endParaRPr kumimoji="0" lang="el-GR" sz="13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7" name="Rounded Rectangle 6"/>
          <p:cNvSpPr/>
          <p:nvPr/>
        </p:nvSpPr>
        <p:spPr>
          <a:xfrm>
            <a:off x="357158" y="4572008"/>
            <a:ext cx="4143404" cy="1785950"/>
          </a:xfrm>
          <a:prstGeom prst="roundRect">
            <a:avLst/>
          </a:prstGeom>
          <a:solidFill>
            <a:schemeClr val="accent3">
              <a:lumMod val="60000"/>
              <a:lumOff val="40000"/>
            </a:schemeClr>
          </a:solidFill>
        </p:spPr>
        <p:style>
          <a:lnRef idx="1">
            <a:schemeClr val="accent3"/>
          </a:lnRef>
          <a:fillRef idx="2">
            <a:schemeClr val="accent3"/>
          </a:fillRef>
          <a:effectRef idx="1">
            <a:schemeClr val="accent3"/>
          </a:effectRef>
          <a:fontRef idx="minor">
            <a:schemeClr val="dk1"/>
          </a:fontRef>
        </p:style>
        <p:txBody>
          <a:bodyPr rtlCol="0" anchor="ctr"/>
          <a:lstStyle/>
          <a:p>
            <a:pPr lvl="0" algn="ctr">
              <a:spcBef>
                <a:spcPts val="600"/>
              </a:spcBef>
              <a:defRPr/>
            </a:pPr>
            <a:r>
              <a:rPr lang="el-GR" sz="1300" dirty="0">
                <a:solidFill>
                  <a:prstClr val="black"/>
                </a:solidFill>
                <a:latin typeface="Calibri"/>
                <a:cs typeface="Arial" pitchFamily="34" charset="0"/>
              </a:rPr>
              <a:t>*Η π</a:t>
            </a:r>
            <a:r>
              <a:rPr lang="en-US" sz="1300" dirty="0">
                <a:solidFill>
                  <a:prstClr val="black"/>
                </a:solidFill>
                <a:latin typeface="Calibri"/>
                <a:cs typeface="Arial" pitchFamily="34" charset="0"/>
              </a:rPr>
              <a:t>ορεία της εκάστοτε υπό απελευθέρωση υπηρεσίας ακολούθησε τη δική της τομεακή ρύθμιση μέσω νομοθετικών πακέτων </a:t>
            </a:r>
            <a:r>
              <a:rPr lang="el-GR" sz="1300" dirty="0">
                <a:solidFill>
                  <a:prstClr val="black"/>
                </a:solidFill>
                <a:latin typeface="Calibri"/>
                <a:cs typeface="Arial" pitchFamily="34" charset="0"/>
              </a:rPr>
              <a:t>γεγονός που καταδεικνύει πως αν και η απελευθέρωση συνδέεται άμεσα με το φαινόμενο της απορρύθμισης στην πράξη απαιτείται λεπτομερής σχεδιασμός και ειδικότερες ρυθμίσεις. </a:t>
            </a:r>
            <a:endParaRPr lang="en-GB" sz="1300" dirty="0">
              <a:solidFill>
                <a:prstClr val="black"/>
              </a:solidFill>
              <a:latin typeface="Calibri"/>
              <a:cs typeface="Arial" pitchFamily="34" charset="0"/>
            </a:endParaRPr>
          </a:p>
        </p:txBody>
      </p:sp>
      <p:grpSp>
        <p:nvGrpSpPr>
          <p:cNvPr id="13" name="12 - Ομάδα"/>
          <p:cNvGrpSpPr/>
          <p:nvPr/>
        </p:nvGrpSpPr>
        <p:grpSpPr>
          <a:xfrm>
            <a:off x="4537269" y="4572008"/>
            <a:ext cx="4321011" cy="1785950"/>
            <a:chOff x="4537269" y="4572008"/>
            <a:chExt cx="4321011" cy="1785950"/>
          </a:xfrm>
        </p:grpSpPr>
        <p:sp>
          <p:nvSpPr>
            <p:cNvPr id="10" name="Rounded Rectangle 9"/>
            <p:cNvSpPr/>
            <p:nvPr/>
          </p:nvSpPr>
          <p:spPr>
            <a:xfrm>
              <a:off x="4659850" y="4572008"/>
              <a:ext cx="4198430" cy="1785950"/>
            </a:xfrm>
            <a:prstGeom prst="roundRect">
              <a:avLst/>
            </a:prstGeom>
            <a:solidFill>
              <a:schemeClr val="accent2">
                <a:lumMod val="60000"/>
                <a:lumOff val="40000"/>
              </a:schemeClr>
            </a:solidFill>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600"/>
                </a:spcBef>
                <a:spcAft>
                  <a:spcPts val="0"/>
                </a:spcAft>
                <a:buClrTx/>
                <a:buSzTx/>
                <a:buFontTx/>
                <a:buNone/>
                <a:tabLst/>
                <a:defRPr/>
              </a:pPr>
              <a:endParaRPr kumimoji="0" lang="en-GB" sz="1200" b="0" i="1" u="none" strike="noStrike" kern="1200" cap="none" spc="0" normalizeH="0" baseline="0" noProof="0">
                <a:ln>
                  <a:noFill/>
                </a:ln>
                <a:solidFill>
                  <a:prstClr val="black"/>
                </a:solidFill>
                <a:effectLst/>
                <a:uLnTx/>
                <a:uFillTx/>
                <a:latin typeface="Calibri"/>
                <a:ea typeface="+mn-ea"/>
                <a:cs typeface="Arial" pitchFamily="34" charset="0"/>
              </a:endParaRPr>
            </a:p>
          </p:txBody>
        </p:sp>
        <p:sp>
          <p:nvSpPr>
            <p:cNvPr id="9" name="Rectangle 8"/>
            <p:cNvSpPr/>
            <p:nvPr/>
          </p:nvSpPr>
          <p:spPr>
            <a:xfrm>
              <a:off x="4857752" y="4643446"/>
              <a:ext cx="3929090" cy="1685328"/>
            </a:xfrm>
            <a:prstGeom prst="rect">
              <a:avLst/>
            </a:prstGeom>
            <a:noFill/>
            <a:ln>
              <a:noFill/>
            </a:ln>
            <a:effectLst/>
          </p:spPr>
          <p:style>
            <a:lnRef idx="1">
              <a:schemeClr val="accent3"/>
            </a:lnRef>
            <a:fillRef idx="2">
              <a:schemeClr val="accent3"/>
            </a:fillRef>
            <a:effectRef idx="1">
              <a:schemeClr val="accent3"/>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lang="el-GR" sz="1300" dirty="0">
                  <a:solidFill>
                    <a:prstClr val="black"/>
                  </a:solidFill>
                  <a:latin typeface="Calibri"/>
                  <a:cs typeface="Arial" pitchFamily="34" charset="0"/>
                </a:rPr>
                <a:t>οι όροι της «κοινής αγοράς», της «ενιαίας αγοράς» και της «εσωτερικής αγοράς» χρησιμοποιούνται εναλλακτικά ως ταυτόσημες έννοιες που αποδίδουν κοινό τόπο χωρίς να εμφανίζουν σημαντικές εννοιολογικές διαφορές αφού η κοινή αγορά αποτελεί </a:t>
              </a:r>
              <a:r>
                <a:rPr lang="el-GR" sz="1300" dirty="0" err="1">
                  <a:solidFill>
                    <a:prstClr val="black"/>
                  </a:solidFill>
                  <a:latin typeface="Calibri"/>
                  <a:cs typeface="Arial" pitchFamily="34" charset="0"/>
                </a:rPr>
                <a:t>προστάδιο</a:t>
              </a:r>
              <a:r>
                <a:rPr lang="el-GR" sz="1300" dirty="0">
                  <a:solidFill>
                    <a:prstClr val="black"/>
                  </a:solidFill>
                  <a:latin typeface="Calibri"/>
                  <a:cs typeface="Arial" pitchFamily="34" charset="0"/>
                </a:rPr>
                <a:t> της ενιαίας αγοράς που είναι το ευκταίο.</a:t>
              </a:r>
              <a:endParaRPr lang="en-GB" sz="1300" dirty="0">
                <a:solidFill>
                  <a:prstClr val="black"/>
                </a:solidFill>
                <a:latin typeface="Calibri"/>
                <a:cs typeface="Arial" pitchFamily="34" charset="0"/>
              </a:endParaRPr>
            </a:p>
          </p:txBody>
        </p:sp>
        <p:sp>
          <p:nvSpPr>
            <p:cNvPr id="11" name="Rectangle 10"/>
            <p:cNvSpPr/>
            <p:nvPr/>
          </p:nvSpPr>
          <p:spPr>
            <a:xfrm>
              <a:off x="4537269" y="5143512"/>
              <a:ext cx="534797" cy="571504"/>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0" lang="el-GR" sz="3000" b="1" i="0" u="none" strike="noStrike" kern="1200" cap="none" spc="0" normalizeH="0" baseline="0" noProof="0" dirty="0">
                  <a:ln>
                    <a:noFill/>
                  </a:ln>
                  <a:solidFill>
                    <a:prstClr val="white"/>
                  </a:solidFill>
                  <a:effectLst/>
                  <a:uLnTx/>
                  <a:uFillTx/>
                  <a:latin typeface="Calibri"/>
                  <a:ea typeface="+mn-ea"/>
                  <a:cs typeface="Arial" pitchFamily="34" charset="0"/>
                </a:rPr>
                <a:t>!</a:t>
              </a:r>
              <a:endParaRPr kumimoji="0" lang="en-GB" sz="3000" b="1" i="0" u="none" strike="noStrike" kern="1200" cap="none" spc="0" normalizeH="0" baseline="0" noProof="0" dirty="0">
                <a:ln>
                  <a:noFill/>
                </a:ln>
                <a:solidFill>
                  <a:prstClr val="white"/>
                </a:solidFill>
                <a:effectLst/>
                <a:uLnTx/>
                <a:uFillTx/>
                <a:latin typeface="Calibri"/>
                <a:ea typeface="+mn-ea"/>
                <a:cs typeface="Arial" pitchFamily="34" charset="0"/>
              </a:endParaRPr>
            </a:p>
          </p:txBody>
        </p:sp>
      </p:grpSp>
    </p:spTree>
    <p:extLst>
      <p:ext uri="{BB962C8B-B14F-4D97-AF65-F5344CB8AC3E}">
        <p14:creationId xmlns:p14="http://schemas.microsoft.com/office/powerpoint/2010/main" val="497149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nodePh="1">
                                  <p:stCondLst>
                                    <p:cond delay="0"/>
                                  </p:stCondLst>
                                  <p:endCondLst>
                                    <p:cond evt="begin" delay="0">
                                      <p:tn val="12"/>
                                    </p:cond>
                                  </p:endCondLst>
                                  <p:childTnLst>
                                    <p:set>
                                      <p:cBhvr>
                                        <p:cTn id="13" dur="1" fill="hold">
                                          <p:stCondLst>
                                            <p:cond delay="0"/>
                                          </p:stCondLst>
                                        </p:cTn>
                                        <p:tgtEl>
                                          <p:spTgt spid="5"/>
                                        </p:tgtEl>
                                        <p:attrNameLst>
                                          <p:attrName>style.visibility</p:attrName>
                                        </p:attrNameLst>
                                      </p:cBhvr>
                                      <p:to>
                                        <p:strVal val="visible"/>
                                      </p:to>
                                    </p:set>
                                    <p:animEffect transition="in" filter="fade">
                                      <p:cBhvr>
                                        <p:cTn id="14" dur="20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1000"/>
                                        <p:tgtEl>
                                          <p:spTgt spid="13"/>
                                        </p:tgtEl>
                                      </p:cBhvr>
                                    </p:animEffect>
                                    <p:anim calcmode="lin" valueType="num">
                                      <p:cBhvr>
                                        <p:cTn id="20" dur="1000" fill="hold"/>
                                        <p:tgtEl>
                                          <p:spTgt spid="13"/>
                                        </p:tgtEl>
                                        <p:attrNameLst>
                                          <p:attrName>ppt_x</p:attrName>
                                        </p:attrNameLst>
                                      </p:cBhvr>
                                      <p:tavLst>
                                        <p:tav tm="0">
                                          <p:val>
                                            <p:strVal val="#ppt_x"/>
                                          </p:val>
                                        </p:tav>
                                        <p:tav tm="100000">
                                          <p:val>
                                            <p:strVal val="#ppt_x"/>
                                          </p:val>
                                        </p:tav>
                                      </p:tavLst>
                                    </p:anim>
                                    <p:anim calcmode="lin" valueType="num">
                                      <p:cBhvr>
                                        <p:cTn id="21"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331357" y="1074002"/>
            <a:ext cx="8568630" cy="2016224"/>
          </a:xfrm>
          <a:prstGeom prst="roundRect">
            <a:avLst/>
          </a:prstGeom>
          <a:solidFill>
            <a:schemeClr val="accent3">
              <a:lumMod val="20000"/>
              <a:lumOff val="80000"/>
            </a:schemeClr>
          </a:solidFill>
        </p:spPr>
        <p:style>
          <a:lnRef idx="1">
            <a:schemeClr val="accent3"/>
          </a:lnRef>
          <a:fillRef idx="2">
            <a:schemeClr val="accent3"/>
          </a:fillRef>
          <a:effectRef idx="1">
            <a:schemeClr val="accent3"/>
          </a:effectRef>
          <a:fontRef idx="minor">
            <a:schemeClr val="dk1"/>
          </a:fontRef>
        </p:style>
        <p:txBody>
          <a:bodyPr rtlCol="0" anchor="ctr"/>
          <a:lstStyle/>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l-GR" sz="1600" b="0" i="0" u="none" strike="noStrike" kern="1200" cap="none" spc="0" normalizeH="0" baseline="0" noProof="0" dirty="0">
                <a:ln>
                  <a:noFill/>
                </a:ln>
                <a:solidFill>
                  <a:prstClr val="black"/>
                </a:solidFill>
                <a:effectLst/>
                <a:uLnTx/>
                <a:uFillTx/>
                <a:latin typeface="Calibri"/>
                <a:ea typeface="+mn-ea"/>
                <a:cs typeface="+mn-cs"/>
              </a:rPr>
              <a:t>Σε εφαρμογή της ενιαίας ΕΠΕ, τα όργανα της Ένωσης προχώρησαν στην</a:t>
            </a:r>
            <a:r>
              <a:rPr kumimoji="0" lang="en-GB" sz="1600" b="0" i="0" u="none" strike="noStrike" kern="1200" cap="none" spc="0" normalizeH="0" baseline="0" noProof="0" dirty="0">
                <a:ln>
                  <a:noFill/>
                </a:ln>
                <a:solidFill>
                  <a:prstClr val="black"/>
                </a:solidFill>
                <a:effectLst/>
                <a:uLnTx/>
                <a:uFillTx/>
                <a:latin typeface="Calibri"/>
                <a:ea typeface="+mn-ea"/>
                <a:cs typeface="+mn-cs"/>
              </a:rPr>
              <a:t> </a:t>
            </a:r>
            <a:r>
              <a:rPr kumimoji="0" lang="el-GR" sz="1600" b="0" i="0" u="none" strike="noStrike" kern="1200" cap="none" spc="0" normalizeH="0" baseline="0" noProof="0" dirty="0">
                <a:ln>
                  <a:noFill/>
                </a:ln>
                <a:solidFill>
                  <a:prstClr val="black"/>
                </a:solidFill>
                <a:effectLst/>
                <a:uLnTx/>
                <a:uFillTx/>
                <a:latin typeface="Calibri"/>
                <a:ea typeface="+mn-ea"/>
                <a:cs typeface="+mn-cs"/>
              </a:rPr>
              <a:t>έκδοση παραγώγου δικαίου προς ρύθμιση του κλάδου της ενέργειας. </a:t>
            </a:r>
            <a:endParaRPr kumimoji="0" lang="en-GB" sz="16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l-GR" sz="1600" b="0" i="0" u="none" strike="noStrike" kern="1200" cap="none" spc="0" normalizeH="0" baseline="0" noProof="0" dirty="0">
                <a:ln>
                  <a:noFill/>
                </a:ln>
                <a:solidFill>
                  <a:prstClr val="black"/>
                </a:solidFill>
                <a:effectLst/>
                <a:uLnTx/>
                <a:uFillTx/>
                <a:latin typeface="Calibri"/>
                <a:ea typeface="+mn-ea"/>
                <a:cs typeface="+mn-cs"/>
              </a:rPr>
              <a:t>Το νομοθετικό αυτό υλικό μπορεί να καταταγεί σε κατηγορίες ανάλογα με την ενεργειακή πηγή την οποία αφορά (άνθρακας, πετρέλαιο, φυσικό αέριο, ΑΠΕ, ατομική ενέργεια, ηλεκτρική ενέργεια). </a:t>
            </a:r>
            <a:endParaRPr kumimoji="0" lang="en-GB" sz="16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l-GR" sz="1600" b="0" i="0" u="none" strike="noStrike" kern="1200" cap="none" spc="0" normalizeH="0" baseline="0" noProof="0" dirty="0">
                <a:ln>
                  <a:noFill/>
                </a:ln>
                <a:solidFill>
                  <a:prstClr val="black"/>
                </a:solidFill>
                <a:effectLst/>
                <a:uLnTx/>
                <a:uFillTx/>
                <a:latin typeface="Calibri"/>
                <a:ea typeface="+mn-ea"/>
                <a:cs typeface="+mn-cs"/>
              </a:rPr>
              <a:t>Με βασικό στόχο τη δημιουργία μιας εσωτερικής ανταγωνιστικής αγοράς με την απελευθέρωση των εθνικών αγορών κυρίως στον τομέα της ηλεκτρικής ενέργειας και του φυσικού αερίου, εκδόθηκαν τρεις «δέσμες» νομοθετημάτων.</a:t>
            </a:r>
            <a:endParaRPr kumimoji="0" lang="en-GB" sz="16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1 - Τίτλος"/>
          <p:cNvSpPr txBox="1">
            <a:spLocks/>
          </p:cNvSpPr>
          <p:nvPr/>
        </p:nvSpPr>
        <p:spPr>
          <a:xfrm>
            <a:off x="242856" y="190477"/>
            <a:ext cx="7209464" cy="51911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600" b="0" i="0" u="none" strike="noStrike" kern="1200" cap="none" spc="0" normalizeH="0" baseline="0" noProof="0" dirty="0">
                <a:ln>
                  <a:noFill/>
                </a:ln>
                <a:solidFill>
                  <a:prstClr val="black"/>
                </a:solidFill>
                <a:effectLst/>
                <a:uLnTx/>
                <a:uFillTx/>
                <a:latin typeface="Calibri"/>
                <a:ea typeface="+mn-ea"/>
                <a:cs typeface="+mn-cs"/>
              </a:rPr>
              <a:t>Τρεις Δέσμες Νομοθετημάτων</a:t>
            </a:r>
          </a:p>
        </p:txBody>
      </p:sp>
      <p:sp>
        <p:nvSpPr>
          <p:cNvPr id="3" name="Rectangle 2"/>
          <p:cNvSpPr/>
          <p:nvPr/>
        </p:nvSpPr>
        <p:spPr>
          <a:xfrm>
            <a:off x="539551" y="1181410"/>
            <a:ext cx="8136905" cy="1908816"/>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00000"/>
              </a:lnSpc>
              <a:spcBef>
                <a:spcPts val="1200"/>
              </a:spcBef>
              <a:spcAft>
                <a:spcPts val="0"/>
              </a:spcAft>
              <a:buClrTx/>
              <a:buSzTx/>
              <a:buFontTx/>
              <a:buNone/>
              <a:tabLst/>
              <a:defRPr/>
            </a:pPr>
            <a:endParaRPr kumimoji="0" lang="el-GR" sz="13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5" name="Rectangle 4"/>
          <p:cNvSpPr/>
          <p:nvPr/>
        </p:nvSpPr>
        <p:spPr>
          <a:xfrm>
            <a:off x="363166" y="3245522"/>
            <a:ext cx="8385299" cy="1755114"/>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00000"/>
              </a:lnSpc>
              <a:spcBef>
                <a:spcPts val="1200"/>
              </a:spcBef>
              <a:spcAft>
                <a:spcPts val="0"/>
              </a:spcAft>
              <a:buClrTx/>
              <a:buSzTx/>
              <a:buFontTx/>
              <a:buNone/>
              <a:tabLst/>
              <a:defRPr/>
            </a:pPr>
            <a:r>
              <a:rPr kumimoji="0" lang="el-GR" sz="1500" b="1" i="0" u="none" strike="noStrike" kern="1200" cap="none" spc="0" normalizeH="0" baseline="0" noProof="0" dirty="0">
                <a:ln>
                  <a:noFill/>
                </a:ln>
                <a:solidFill>
                  <a:prstClr val="black"/>
                </a:solidFill>
                <a:effectLst/>
                <a:uLnTx/>
                <a:uFillTx/>
                <a:latin typeface="Calibri"/>
                <a:cs typeface="Arial" pitchFamily="34" charset="0"/>
              </a:rPr>
              <a:t>Τρεις Δέσμες Νομοθετημάτων</a:t>
            </a:r>
            <a:endParaRPr kumimoji="0" lang="en-GB" sz="1500" b="1" i="0" u="none" strike="noStrike" kern="1200" cap="none" spc="0" normalizeH="0" baseline="0" noProof="0" dirty="0">
              <a:ln>
                <a:noFill/>
              </a:ln>
              <a:solidFill>
                <a:prstClr val="black"/>
              </a:solidFill>
              <a:effectLst/>
              <a:uLnTx/>
              <a:uFillTx/>
              <a:latin typeface="Calibri"/>
              <a:cs typeface="Arial" pitchFamily="34" charset="0"/>
            </a:endParaRPr>
          </a:p>
          <a:p>
            <a:pPr marL="0" marR="0" lvl="0" indent="0" algn="just" defTabSz="914400" rtl="0" eaLnBrk="1" fontAlgn="auto" latinLnBrk="0" hangingPunct="1">
              <a:lnSpc>
                <a:spcPct val="100000"/>
              </a:lnSpc>
              <a:spcBef>
                <a:spcPts val="1200"/>
              </a:spcBef>
              <a:spcAft>
                <a:spcPts val="0"/>
              </a:spcAft>
              <a:buClrTx/>
              <a:buSzTx/>
              <a:buFontTx/>
              <a:buNone/>
              <a:tabLst/>
              <a:defRPr/>
            </a:pPr>
            <a:r>
              <a:rPr lang="el-GR" sz="1500" b="1" dirty="0">
                <a:solidFill>
                  <a:prstClr val="black"/>
                </a:solidFill>
                <a:latin typeface="Calibri"/>
                <a:cs typeface="Arial" pitchFamily="34" charset="0"/>
              </a:rPr>
              <a:t>Ηλεκτρική Ενέργεια </a:t>
            </a:r>
            <a:endParaRPr kumimoji="0" lang="el-GR" sz="1500" b="1" i="0" u="none" strike="noStrike" kern="1200" cap="none" spc="0" normalizeH="0" baseline="0" noProof="0" dirty="0">
              <a:ln>
                <a:noFill/>
              </a:ln>
              <a:solidFill>
                <a:prstClr val="black"/>
              </a:solidFill>
              <a:effectLst/>
              <a:uLnTx/>
              <a:uFillTx/>
              <a:latin typeface="Calibri"/>
              <a:cs typeface="Arial" pitchFamily="34" charset="0"/>
            </a:endParaRPr>
          </a:p>
          <a:p>
            <a:pPr marL="520700" marR="0" lvl="0" indent="-342900" algn="just" defTabSz="914400" rtl="0" eaLnBrk="1" fontAlgn="auto" latinLnBrk="0" hangingPunct="1">
              <a:lnSpc>
                <a:spcPct val="100000"/>
              </a:lnSpc>
              <a:spcBef>
                <a:spcPts val="600"/>
              </a:spcBef>
              <a:spcAft>
                <a:spcPts val="0"/>
              </a:spcAft>
              <a:buClrTx/>
              <a:buSzTx/>
              <a:buFont typeface="+mj-lt"/>
              <a:buAutoNum type="arabicPeriod"/>
              <a:tabLst/>
              <a:defRPr/>
            </a:pPr>
            <a:r>
              <a:rPr kumimoji="0" lang="el-GR" sz="1500" b="0" i="0" u="none" strike="noStrike" kern="1200" cap="none" spc="0" normalizeH="0" baseline="0" noProof="0" dirty="0">
                <a:ln>
                  <a:noFill/>
                </a:ln>
                <a:solidFill>
                  <a:prstClr val="black"/>
                </a:solidFill>
                <a:effectLst/>
                <a:uLnTx/>
                <a:uFillTx/>
                <a:latin typeface="Calibri"/>
                <a:cs typeface="Arial" pitchFamily="34" charset="0"/>
              </a:rPr>
              <a:t>1996-1998 </a:t>
            </a:r>
            <a:r>
              <a:rPr kumimoji="0" lang="el-GR" sz="1500" b="0" i="0" u="none" strike="noStrike" kern="1200" cap="none" spc="0" normalizeH="0" baseline="0" noProof="0" dirty="0">
                <a:ln>
                  <a:noFill/>
                </a:ln>
                <a:solidFill>
                  <a:prstClr val="black"/>
                </a:solidFill>
                <a:effectLst/>
                <a:uLnTx/>
                <a:uFillTx/>
                <a:latin typeface="Calibri"/>
                <a:cs typeface="Arial" pitchFamily="34" charset="0"/>
                <a:sym typeface="Wingdings" panose="05000000000000000000" pitchFamily="2" charset="2"/>
              </a:rPr>
              <a:t> Οδηγία 96/92/ΕΚ</a:t>
            </a:r>
            <a:endParaRPr kumimoji="0" lang="el-GR" sz="1500" b="0" i="0" u="none" strike="noStrike" kern="1200" cap="none" spc="0" normalizeH="0" baseline="0" noProof="0" dirty="0">
              <a:ln>
                <a:noFill/>
              </a:ln>
              <a:solidFill>
                <a:prstClr val="black"/>
              </a:solidFill>
              <a:effectLst/>
              <a:uLnTx/>
              <a:uFillTx/>
              <a:latin typeface="Calibri"/>
              <a:cs typeface="Arial" pitchFamily="34" charset="0"/>
            </a:endParaRPr>
          </a:p>
          <a:p>
            <a:pPr marL="520700" lvl="0" indent="-342900" algn="just">
              <a:spcBef>
                <a:spcPts val="600"/>
              </a:spcBef>
              <a:buFont typeface="+mj-lt"/>
              <a:buAutoNum type="arabicPeriod"/>
              <a:defRPr/>
            </a:pPr>
            <a:r>
              <a:rPr kumimoji="0" lang="el-GR" sz="1500" b="0" i="0" u="none" strike="noStrike" kern="1200" cap="none" spc="0" normalizeH="0" baseline="0" noProof="0" dirty="0">
                <a:ln>
                  <a:noFill/>
                </a:ln>
                <a:solidFill>
                  <a:prstClr val="black"/>
                </a:solidFill>
                <a:effectLst/>
                <a:uLnTx/>
                <a:uFillTx/>
                <a:latin typeface="Calibri"/>
                <a:cs typeface="Arial" pitchFamily="34" charset="0"/>
              </a:rPr>
              <a:t>2003-2005 </a:t>
            </a:r>
            <a:r>
              <a:rPr kumimoji="0" lang="el-GR" sz="1500" b="0" i="0" u="none" strike="noStrike" kern="1200" cap="none" spc="0" normalizeH="0" baseline="0" noProof="0" dirty="0">
                <a:ln>
                  <a:noFill/>
                </a:ln>
                <a:solidFill>
                  <a:prstClr val="black"/>
                </a:solidFill>
                <a:effectLst/>
                <a:uLnTx/>
                <a:uFillTx/>
                <a:latin typeface="Calibri"/>
                <a:cs typeface="Arial" pitchFamily="34" charset="0"/>
                <a:sym typeface="Wingdings" panose="05000000000000000000" pitchFamily="2" charset="2"/>
              </a:rPr>
              <a:t></a:t>
            </a:r>
            <a:r>
              <a:rPr kumimoji="0" lang="el-GR" sz="1500" b="0" i="0" u="none" strike="noStrike" kern="1200" cap="none" spc="0" normalizeH="0" noProof="0" dirty="0">
                <a:ln>
                  <a:noFill/>
                </a:ln>
                <a:solidFill>
                  <a:prstClr val="black"/>
                </a:solidFill>
                <a:effectLst/>
                <a:uLnTx/>
                <a:uFillTx/>
                <a:latin typeface="Calibri"/>
                <a:cs typeface="Arial" pitchFamily="34" charset="0"/>
                <a:sym typeface="Wingdings" panose="05000000000000000000" pitchFamily="2" charset="2"/>
              </a:rPr>
              <a:t> </a:t>
            </a:r>
            <a:r>
              <a:rPr kumimoji="0" lang="el-GR" sz="1500" b="0" i="0" u="none" strike="noStrike" kern="1200" cap="none" spc="0" normalizeH="0" baseline="0" noProof="0" dirty="0">
                <a:ln>
                  <a:noFill/>
                </a:ln>
                <a:solidFill>
                  <a:prstClr val="black"/>
                </a:solidFill>
                <a:effectLst/>
                <a:uLnTx/>
                <a:uFillTx/>
                <a:latin typeface="Calibri"/>
                <a:cs typeface="Arial" pitchFamily="34" charset="0"/>
              </a:rPr>
              <a:t>Οδηγία 2003/54/ΕΚ, </a:t>
            </a:r>
            <a:r>
              <a:rPr lang="el-GR" sz="1500" dirty="0">
                <a:solidFill>
                  <a:prstClr val="black"/>
                </a:solidFill>
                <a:cs typeface="Arial" pitchFamily="34" charset="0"/>
              </a:rPr>
              <a:t>Κανονισμός (ΕΚ) 1228/200</a:t>
            </a:r>
            <a:r>
              <a:rPr lang="en-GB" sz="1500" dirty="0">
                <a:solidFill>
                  <a:prstClr val="black"/>
                </a:solidFill>
                <a:cs typeface="Arial" pitchFamily="34" charset="0"/>
              </a:rPr>
              <a:t>3</a:t>
            </a:r>
            <a:endParaRPr kumimoji="0" lang="el-GR" sz="1500" b="0" i="0" u="none" strike="noStrike" kern="1200" cap="none" spc="0" normalizeH="0" baseline="0" noProof="0" dirty="0">
              <a:ln>
                <a:noFill/>
              </a:ln>
              <a:solidFill>
                <a:prstClr val="black"/>
              </a:solidFill>
              <a:effectLst/>
              <a:uLnTx/>
              <a:uFillTx/>
              <a:latin typeface="Calibri"/>
              <a:cs typeface="Arial" pitchFamily="34" charset="0"/>
            </a:endParaRPr>
          </a:p>
          <a:p>
            <a:pPr marL="520700" marR="0" lvl="0" indent="-342900" algn="just" defTabSz="914400" rtl="0" eaLnBrk="1" fontAlgn="auto" latinLnBrk="0" hangingPunct="1">
              <a:lnSpc>
                <a:spcPct val="100000"/>
              </a:lnSpc>
              <a:spcBef>
                <a:spcPts val="600"/>
              </a:spcBef>
              <a:spcAft>
                <a:spcPts val="0"/>
              </a:spcAft>
              <a:buClrTx/>
              <a:buSzTx/>
              <a:buFont typeface="+mj-lt"/>
              <a:buAutoNum type="arabicPeriod"/>
              <a:tabLst/>
              <a:defRPr/>
            </a:pPr>
            <a:r>
              <a:rPr kumimoji="0" lang="el-GR" sz="1500" b="0" i="0" u="none" strike="noStrike" kern="1200" cap="none" spc="0" normalizeH="0" baseline="0" noProof="0" dirty="0">
                <a:ln>
                  <a:noFill/>
                </a:ln>
                <a:solidFill>
                  <a:prstClr val="black"/>
                </a:solidFill>
                <a:effectLst/>
                <a:uLnTx/>
                <a:uFillTx/>
                <a:latin typeface="Calibri"/>
                <a:cs typeface="Arial" pitchFamily="34" charset="0"/>
              </a:rPr>
              <a:t>2007-2009 </a:t>
            </a:r>
            <a:r>
              <a:rPr kumimoji="0" lang="el-GR" sz="1500" b="0" i="0" u="none" strike="noStrike" kern="1200" cap="none" spc="0" normalizeH="0" baseline="0" noProof="0" dirty="0">
                <a:ln>
                  <a:noFill/>
                </a:ln>
                <a:solidFill>
                  <a:prstClr val="black"/>
                </a:solidFill>
                <a:effectLst/>
                <a:uLnTx/>
                <a:uFillTx/>
                <a:latin typeface="Calibri"/>
                <a:cs typeface="Arial" pitchFamily="34" charset="0"/>
                <a:sym typeface="Wingdings" panose="05000000000000000000" pitchFamily="2" charset="2"/>
              </a:rPr>
              <a:t> Οδηγίας 2009/72/ΕΚ, Κανονισμός (ΕΚ) 714/ 2009</a:t>
            </a:r>
            <a:endParaRPr kumimoji="0" lang="el-GR" sz="1500" b="0" i="0" u="none" strike="noStrike" kern="1200" cap="none" spc="0" normalizeH="0" baseline="0" noProof="0" dirty="0">
              <a:ln>
                <a:noFill/>
              </a:ln>
              <a:solidFill>
                <a:prstClr val="black"/>
              </a:solidFill>
              <a:effectLst/>
              <a:uLnTx/>
              <a:uFillTx/>
              <a:latin typeface="Calibri"/>
              <a:cs typeface="Arial" pitchFamily="34" charset="0"/>
            </a:endParaRPr>
          </a:p>
        </p:txBody>
      </p:sp>
      <p:sp>
        <p:nvSpPr>
          <p:cNvPr id="8" name="Rectangle 7"/>
          <p:cNvSpPr/>
          <p:nvPr/>
        </p:nvSpPr>
        <p:spPr>
          <a:xfrm>
            <a:off x="323528" y="5157192"/>
            <a:ext cx="8424937" cy="1260744"/>
          </a:xfrm>
          <a:prstGeom prst="rect">
            <a:avLst/>
          </a:prstGeom>
        </p:spPr>
        <p:txBody>
          <a:bodyPr vert="horz" lIns="91440" tIns="45720" rIns="91440" bIns="45720" rtlCol="0" anchor="t">
            <a:noAutofit/>
          </a:bodyPr>
          <a:lstStyle/>
          <a:p>
            <a:pPr marL="0" marR="0" lvl="0" indent="0" algn="just" defTabSz="914400" rtl="0" eaLnBrk="1" fontAlgn="auto" latinLnBrk="0" hangingPunct="1">
              <a:lnSpc>
                <a:spcPct val="100000"/>
              </a:lnSpc>
              <a:spcBef>
                <a:spcPts val="1200"/>
              </a:spcBef>
              <a:spcAft>
                <a:spcPts val="0"/>
              </a:spcAft>
              <a:buClrTx/>
              <a:buSzTx/>
              <a:buFontTx/>
              <a:buNone/>
              <a:tabLst/>
              <a:defRPr/>
            </a:pPr>
            <a:endParaRPr kumimoji="0" lang="el-GR" sz="1300" b="1"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21" name="TextBox 20">
            <a:extLst>
              <a:ext uri="{FF2B5EF4-FFF2-40B4-BE49-F238E27FC236}">
                <a16:creationId xmlns:a16="http://schemas.microsoft.com/office/drawing/2014/main" id="{B9C0C5A6-4C4E-44B4-BD7A-121541858D2D}"/>
              </a:ext>
            </a:extLst>
          </p:cNvPr>
          <p:cNvSpPr txBox="1"/>
          <p:nvPr/>
        </p:nvSpPr>
        <p:spPr>
          <a:xfrm>
            <a:off x="364108" y="4786322"/>
            <a:ext cx="5688634" cy="1477328"/>
          </a:xfrm>
          <a:prstGeom prst="rect">
            <a:avLst/>
          </a:prstGeom>
          <a:noFill/>
        </p:spPr>
        <p:txBody>
          <a:bodyPr wrap="square">
            <a:spAutoFit/>
          </a:bodyPr>
          <a:lstStyle/>
          <a:p>
            <a:pPr marL="177800" marR="0" lvl="0" algn="just" defTabSz="914400" rtl="0" eaLnBrk="1" fontAlgn="auto" latinLnBrk="0" hangingPunct="1">
              <a:lnSpc>
                <a:spcPct val="100000"/>
              </a:lnSpc>
              <a:spcBef>
                <a:spcPts val="600"/>
              </a:spcBef>
              <a:spcAft>
                <a:spcPts val="0"/>
              </a:spcAft>
              <a:buClrTx/>
              <a:buSzTx/>
              <a:tabLst/>
              <a:defRPr/>
            </a:pPr>
            <a:endParaRPr lang="el-GR" sz="1500" noProof="0" dirty="0">
              <a:solidFill>
                <a:prstClr val="black"/>
              </a:solidFill>
              <a:latin typeface="Calibri"/>
              <a:cs typeface="Arial" pitchFamily="34" charset="0"/>
            </a:endParaRPr>
          </a:p>
          <a:p>
            <a:pPr marL="177800" marR="0" lvl="0" indent="-177800" algn="just" defTabSz="914400" rtl="0" eaLnBrk="1" fontAlgn="auto" latinLnBrk="0" hangingPunct="1">
              <a:lnSpc>
                <a:spcPct val="100000"/>
              </a:lnSpc>
              <a:spcAft>
                <a:spcPts val="0"/>
              </a:spcAft>
              <a:buClrTx/>
              <a:buSzTx/>
              <a:tabLst/>
              <a:defRPr/>
            </a:pPr>
            <a:r>
              <a:rPr kumimoji="0" lang="el-GR" sz="1500" b="1" i="0" u="none" strike="noStrike" kern="1200" cap="none" spc="0" normalizeH="0" baseline="0" noProof="0" dirty="0">
                <a:ln>
                  <a:noFill/>
                </a:ln>
                <a:solidFill>
                  <a:prstClr val="black"/>
                </a:solidFill>
                <a:effectLst/>
                <a:uLnTx/>
                <a:uFillTx/>
                <a:latin typeface="Calibri"/>
                <a:ea typeface="+mn-ea"/>
                <a:cs typeface="Arial" pitchFamily="34" charset="0"/>
              </a:rPr>
              <a:t>Φυσικό </a:t>
            </a:r>
            <a:r>
              <a:rPr lang="el-GR" sz="1500" b="1" dirty="0">
                <a:solidFill>
                  <a:prstClr val="black"/>
                </a:solidFill>
                <a:latin typeface="Calibri"/>
                <a:cs typeface="Arial" pitchFamily="34" charset="0"/>
              </a:rPr>
              <a:t>Αέριο</a:t>
            </a:r>
            <a:endParaRPr kumimoji="0" lang="en-GB" sz="1500" b="1" i="0" u="none" strike="noStrike" kern="1200" cap="none" spc="0" normalizeH="0" baseline="0" noProof="0" dirty="0">
              <a:ln>
                <a:noFill/>
              </a:ln>
              <a:solidFill>
                <a:prstClr val="black"/>
              </a:solidFill>
              <a:effectLst/>
              <a:uLnTx/>
              <a:uFillTx/>
              <a:latin typeface="Calibri"/>
              <a:ea typeface="+mn-ea"/>
              <a:cs typeface="Arial" pitchFamily="34" charset="0"/>
            </a:endParaRPr>
          </a:p>
          <a:p>
            <a:pPr marL="520700" marR="0" lvl="0" indent="-342900" algn="just" defTabSz="914400" rtl="0" eaLnBrk="1" fontAlgn="auto" latinLnBrk="0" hangingPunct="1">
              <a:lnSpc>
                <a:spcPct val="100000"/>
              </a:lnSpc>
              <a:spcBef>
                <a:spcPts val="600"/>
              </a:spcBef>
              <a:spcAft>
                <a:spcPts val="0"/>
              </a:spcAft>
              <a:buClrTx/>
              <a:buSzTx/>
              <a:buFont typeface="Arial" pitchFamily="34" charset="0"/>
              <a:buChar char="•"/>
              <a:tabLst/>
              <a:defRPr/>
            </a:pPr>
            <a:r>
              <a:rPr kumimoji="0" lang="el-GR" sz="1500" b="0" i="0" u="none" strike="noStrike" kern="1200" cap="none" spc="0" normalizeH="0" baseline="0" noProof="0" dirty="0">
                <a:ln>
                  <a:noFill/>
                </a:ln>
                <a:effectLst/>
                <a:uLnTx/>
                <a:uFillTx/>
                <a:latin typeface="Calibri"/>
                <a:ea typeface="+mn-ea"/>
                <a:cs typeface="Arial" pitchFamily="34" charset="0"/>
              </a:rPr>
              <a:t>1996-1998 </a:t>
            </a:r>
            <a:r>
              <a:rPr kumimoji="0" lang="el-GR" sz="1500" b="0" i="0" u="none" strike="noStrike" kern="1200" cap="none" spc="0" normalizeH="0" baseline="0" noProof="0" dirty="0">
                <a:ln>
                  <a:noFill/>
                </a:ln>
                <a:effectLst/>
                <a:uLnTx/>
                <a:uFillTx/>
                <a:latin typeface="Calibri"/>
                <a:ea typeface="+mn-ea"/>
                <a:cs typeface="Arial" pitchFamily="34" charset="0"/>
                <a:sym typeface="Wingdings" panose="05000000000000000000" pitchFamily="2" charset="2"/>
              </a:rPr>
              <a:t> Οδηγία  98/30/ΕΚ</a:t>
            </a:r>
            <a:endParaRPr kumimoji="0" lang="el-GR" sz="1500" b="0" i="0" u="none" strike="noStrike" kern="1200" cap="none" spc="0" normalizeH="0" baseline="0" noProof="0" dirty="0">
              <a:ln>
                <a:noFill/>
              </a:ln>
              <a:effectLst/>
              <a:uLnTx/>
              <a:uFillTx/>
              <a:latin typeface="Calibri"/>
              <a:ea typeface="+mn-ea"/>
              <a:cs typeface="Arial" pitchFamily="34" charset="0"/>
            </a:endParaRPr>
          </a:p>
          <a:p>
            <a:pPr marL="520700" marR="0" lvl="0" indent="-342900" algn="just" defTabSz="914400" rtl="0" eaLnBrk="1" fontAlgn="auto" latinLnBrk="0" hangingPunct="1">
              <a:lnSpc>
                <a:spcPct val="100000"/>
              </a:lnSpc>
              <a:spcBef>
                <a:spcPts val="600"/>
              </a:spcBef>
              <a:spcAft>
                <a:spcPts val="0"/>
              </a:spcAft>
              <a:buClrTx/>
              <a:buSzTx/>
              <a:buFont typeface="Arial" pitchFamily="34" charset="0"/>
              <a:buChar char="•"/>
              <a:tabLst/>
              <a:defRPr/>
            </a:pPr>
            <a:r>
              <a:rPr kumimoji="0" lang="el-GR" sz="1500" b="0" i="0" u="none" strike="noStrike" kern="1200" cap="none" spc="0" normalizeH="0" baseline="0" noProof="0" dirty="0">
                <a:ln>
                  <a:noFill/>
                </a:ln>
                <a:effectLst/>
                <a:uLnTx/>
                <a:uFillTx/>
                <a:latin typeface="Calibri"/>
                <a:ea typeface="+mn-ea"/>
                <a:cs typeface="Arial" pitchFamily="34" charset="0"/>
              </a:rPr>
              <a:t>2003-2005 </a:t>
            </a:r>
            <a:r>
              <a:rPr kumimoji="0" lang="el-GR" sz="1500" b="0" i="0" u="none" strike="noStrike" kern="1200" cap="none" spc="0" normalizeH="0" baseline="0" noProof="0" dirty="0">
                <a:ln>
                  <a:noFill/>
                </a:ln>
                <a:effectLst/>
                <a:uLnTx/>
                <a:uFillTx/>
                <a:latin typeface="Calibri"/>
                <a:ea typeface="+mn-ea"/>
                <a:cs typeface="Arial" pitchFamily="34" charset="0"/>
                <a:sym typeface="Wingdings" panose="05000000000000000000" pitchFamily="2" charset="2"/>
              </a:rPr>
              <a:t> </a:t>
            </a:r>
            <a:r>
              <a:rPr kumimoji="0" lang="el-GR" sz="1500" b="0" i="0" u="none" strike="noStrike" kern="1200" cap="none" spc="0" normalizeH="0" baseline="0" noProof="0" dirty="0">
                <a:ln>
                  <a:noFill/>
                </a:ln>
                <a:effectLst/>
                <a:uLnTx/>
                <a:uFillTx/>
                <a:latin typeface="Calibri"/>
                <a:ea typeface="+mn-ea"/>
                <a:cs typeface="Arial" pitchFamily="34" charset="0"/>
              </a:rPr>
              <a:t>Οδηγία 2003/5</a:t>
            </a:r>
            <a:r>
              <a:rPr kumimoji="0" lang="en-GB" sz="1500" b="0" i="0" u="none" strike="noStrike" kern="1200" cap="none" spc="0" normalizeH="0" baseline="0" noProof="0" dirty="0">
                <a:ln>
                  <a:noFill/>
                </a:ln>
                <a:effectLst/>
                <a:uLnTx/>
                <a:uFillTx/>
                <a:latin typeface="Calibri"/>
                <a:ea typeface="+mn-ea"/>
                <a:cs typeface="Arial" pitchFamily="34" charset="0"/>
              </a:rPr>
              <a:t>5</a:t>
            </a:r>
            <a:r>
              <a:rPr kumimoji="0" lang="el-GR" sz="1500" b="0" i="0" u="none" strike="noStrike" kern="1200" cap="none" spc="0" normalizeH="0" baseline="0" noProof="0" dirty="0">
                <a:ln>
                  <a:noFill/>
                </a:ln>
                <a:effectLst/>
                <a:uLnTx/>
                <a:uFillTx/>
                <a:latin typeface="Calibri"/>
                <a:ea typeface="+mn-ea"/>
                <a:cs typeface="Arial" pitchFamily="34" charset="0"/>
              </a:rPr>
              <a:t>/ΕΚ, Κανονισμός (ΕΚ) 1775/2005</a:t>
            </a:r>
          </a:p>
          <a:p>
            <a:pPr marL="520700" marR="0" lvl="0" indent="-342900" algn="just" defTabSz="914400" rtl="0" eaLnBrk="1" fontAlgn="auto" latinLnBrk="0" hangingPunct="1">
              <a:lnSpc>
                <a:spcPct val="100000"/>
              </a:lnSpc>
              <a:spcBef>
                <a:spcPts val="600"/>
              </a:spcBef>
              <a:spcAft>
                <a:spcPts val="0"/>
              </a:spcAft>
              <a:buClrTx/>
              <a:buSzTx/>
              <a:buFont typeface="Arial" pitchFamily="34" charset="0"/>
              <a:buChar char="•"/>
              <a:tabLst/>
              <a:defRPr/>
            </a:pPr>
            <a:r>
              <a:rPr kumimoji="0" lang="el-GR" sz="1500" b="0" i="0" u="none" strike="noStrike" kern="1200" cap="none" spc="0" normalizeH="0" baseline="0" noProof="0" dirty="0">
                <a:ln>
                  <a:noFill/>
                </a:ln>
                <a:effectLst/>
                <a:uLnTx/>
                <a:uFillTx/>
                <a:latin typeface="Calibri"/>
                <a:ea typeface="+mn-ea"/>
                <a:cs typeface="Arial" pitchFamily="34" charset="0"/>
              </a:rPr>
              <a:t>2007-2009 </a:t>
            </a:r>
            <a:r>
              <a:rPr kumimoji="0" lang="el-GR" sz="1500" b="0" i="0" u="none" strike="noStrike" kern="1200" cap="none" spc="0" normalizeH="0" baseline="0" noProof="0" dirty="0">
                <a:ln>
                  <a:noFill/>
                </a:ln>
                <a:effectLst/>
                <a:uLnTx/>
                <a:uFillTx/>
                <a:latin typeface="Calibri"/>
                <a:ea typeface="+mn-ea"/>
                <a:cs typeface="Arial" pitchFamily="34" charset="0"/>
                <a:sym typeface="Wingdings" panose="05000000000000000000" pitchFamily="2" charset="2"/>
              </a:rPr>
              <a:t> Οδηγίας</a:t>
            </a:r>
            <a:r>
              <a:rPr kumimoji="0" lang="en-GB" sz="1500" b="0" i="0" u="none" strike="noStrike" kern="1200" cap="none" spc="0" normalizeH="0" baseline="0" noProof="0" dirty="0">
                <a:ln>
                  <a:noFill/>
                </a:ln>
                <a:effectLst/>
                <a:uLnTx/>
                <a:uFillTx/>
                <a:latin typeface="Calibri"/>
                <a:ea typeface="+mn-ea"/>
                <a:cs typeface="Arial" pitchFamily="34" charset="0"/>
                <a:sym typeface="Wingdings" panose="05000000000000000000" pitchFamily="2" charset="2"/>
              </a:rPr>
              <a:t> </a:t>
            </a:r>
            <a:r>
              <a:rPr kumimoji="0" lang="el-GR" sz="1500" b="0" i="0" u="none" strike="noStrike" kern="1200" cap="none" spc="0" normalizeH="0" baseline="0" noProof="0" dirty="0">
                <a:ln>
                  <a:noFill/>
                </a:ln>
                <a:effectLst/>
                <a:uLnTx/>
                <a:uFillTx/>
                <a:latin typeface="Calibri"/>
                <a:ea typeface="+mn-ea"/>
                <a:cs typeface="Arial" pitchFamily="34" charset="0"/>
                <a:sym typeface="Wingdings" panose="05000000000000000000" pitchFamily="2" charset="2"/>
              </a:rPr>
              <a:t>2009/7</a:t>
            </a:r>
            <a:r>
              <a:rPr kumimoji="0" lang="en-GB" sz="1500" b="0" i="0" u="none" strike="noStrike" kern="1200" cap="none" spc="0" normalizeH="0" baseline="0" noProof="0" dirty="0">
                <a:ln>
                  <a:noFill/>
                </a:ln>
                <a:effectLst/>
                <a:uLnTx/>
                <a:uFillTx/>
                <a:latin typeface="Calibri"/>
                <a:ea typeface="+mn-ea"/>
                <a:cs typeface="Arial" pitchFamily="34" charset="0"/>
                <a:sym typeface="Wingdings" panose="05000000000000000000" pitchFamily="2" charset="2"/>
              </a:rPr>
              <a:t>3</a:t>
            </a:r>
            <a:r>
              <a:rPr kumimoji="0" lang="el-GR" sz="1500" b="0" i="0" u="none" strike="noStrike" kern="1200" cap="none" spc="0" normalizeH="0" baseline="0" noProof="0" dirty="0">
                <a:ln>
                  <a:noFill/>
                </a:ln>
                <a:effectLst/>
                <a:uLnTx/>
                <a:uFillTx/>
                <a:latin typeface="Calibri"/>
                <a:ea typeface="+mn-ea"/>
                <a:cs typeface="Arial" pitchFamily="34" charset="0"/>
                <a:sym typeface="Wingdings" panose="05000000000000000000" pitchFamily="2" charset="2"/>
              </a:rPr>
              <a:t>/ΕΚ, Κανονισμός (ΕΚ)71</a:t>
            </a:r>
            <a:r>
              <a:rPr kumimoji="0" lang="en-GB" sz="1500" b="0" i="0" u="none" strike="noStrike" kern="1200" cap="none" spc="0" normalizeH="0" baseline="0" noProof="0" dirty="0">
                <a:ln>
                  <a:noFill/>
                </a:ln>
                <a:effectLst/>
                <a:uLnTx/>
                <a:uFillTx/>
                <a:latin typeface="Calibri"/>
                <a:ea typeface="+mn-ea"/>
                <a:cs typeface="Arial" pitchFamily="34" charset="0"/>
                <a:sym typeface="Wingdings" panose="05000000000000000000" pitchFamily="2" charset="2"/>
              </a:rPr>
              <a:t>5</a:t>
            </a:r>
            <a:r>
              <a:rPr kumimoji="0" lang="el-GR" sz="1500" b="0" i="0" u="none" strike="noStrike" kern="1200" cap="none" spc="0" normalizeH="0" baseline="0" noProof="0" dirty="0">
                <a:ln>
                  <a:noFill/>
                </a:ln>
                <a:effectLst/>
                <a:uLnTx/>
                <a:uFillTx/>
                <a:latin typeface="Calibri"/>
                <a:ea typeface="+mn-ea"/>
                <a:cs typeface="Arial" pitchFamily="34" charset="0"/>
                <a:sym typeface="Wingdings" panose="05000000000000000000" pitchFamily="2" charset="2"/>
              </a:rPr>
              <a:t>/ 2009</a:t>
            </a:r>
            <a:endParaRPr kumimoji="0" lang="el-GR" sz="1500" b="0" i="0" u="none" strike="noStrike" kern="1200" cap="none" spc="0" normalizeH="0" baseline="0" noProof="0" dirty="0">
              <a:ln>
                <a:noFill/>
              </a:ln>
              <a:effectLst/>
              <a:uLnTx/>
              <a:uFillTx/>
              <a:latin typeface="Calibri"/>
              <a:ea typeface="+mn-ea"/>
              <a:cs typeface="Arial" pitchFamily="34" charset="0"/>
            </a:endParaRPr>
          </a:p>
        </p:txBody>
      </p:sp>
    </p:spTree>
    <p:extLst>
      <p:ext uri="{BB962C8B-B14F-4D97-AF65-F5344CB8AC3E}">
        <p14:creationId xmlns:p14="http://schemas.microsoft.com/office/powerpoint/2010/main" val="1345842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2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242857" y="190477"/>
            <a:ext cx="6098450" cy="51911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600" dirty="0">
                <a:solidFill>
                  <a:prstClr val="black"/>
                </a:solidFill>
                <a:latin typeface="Calibri"/>
              </a:rPr>
              <a:t>Πρώτη Δέσμη </a:t>
            </a:r>
            <a:r>
              <a:rPr kumimoji="0" lang="el-GR" sz="2600" b="0" i="0" u="none" strike="noStrike" kern="1200" cap="none" spc="0" normalizeH="0" baseline="0" noProof="0" dirty="0">
                <a:ln>
                  <a:noFill/>
                </a:ln>
                <a:solidFill>
                  <a:prstClr val="black"/>
                </a:solidFill>
                <a:effectLst/>
                <a:uLnTx/>
                <a:uFillTx/>
                <a:latin typeface="Calibri"/>
                <a:ea typeface="+mn-ea"/>
                <a:cs typeface="+mn-cs"/>
              </a:rPr>
              <a:t>Νομοθετημάτων</a:t>
            </a:r>
          </a:p>
        </p:txBody>
      </p:sp>
      <p:sp>
        <p:nvSpPr>
          <p:cNvPr id="36" name="35 - Στρογγυλεμένο ορθογώνιο"/>
          <p:cNvSpPr/>
          <p:nvPr/>
        </p:nvSpPr>
        <p:spPr>
          <a:xfrm>
            <a:off x="323849" y="1285860"/>
            <a:ext cx="8569324" cy="430064"/>
          </a:xfrm>
          <a:prstGeom prst="roundRect">
            <a:avLst/>
          </a:prstGeom>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700" b="1" i="0" u="none" strike="noStrike" kern="1200" cap="none" spc="0" normalizeH="0" baseline="0" noProof="0" dirty="0">
                <a:ln>
                  <a:noFill/>
                </a:ln>
                <a:solidFill>
                  <a:prstClr val="white"/>
                </a:solidFill>
                <a:effectLst/>
                <a:uLnTx/>
                <a:uFillTx/>
                <a:latin typeface="Calibri"/>
                <a:ea typeface="+mn-ea"/>
                <a:cs typeface="+mn-cs"/>
              </a:rPr>
              <a:t>Πρώτη Δέσμη Μέτρων</a:t>
            </a:r>
            <a:endParaRPr kumimoji="0" lang="el-GR" sz="1400" b="1" i="1" u="none" strike="noStrike" kern="1200" cap="none" spc="0" normalizeH="0" baseline="0" noProof="0" dirty="0">
              <a:ln>
                <a:noFill/>
              </a:ln>
              <a:solidFill>
                <a:prstClr val="white"/>
              </a:solidFill>
              <a:effectLst/>
              <a:uLnTx/>
              <a:uFillTx/>
              <a:latin typeface="Calibri"/>
              <a:ea typeface="+mn-ea"/>
              <a:cs typeface="+mn-cs"/>
            </a:endParaRPr>
          </a:p>
        </p:txBody>
      </p:sp>
      <p:sp>
        <p:nvSpPr>
          <p:cNvPr id="9" name="8 - Στρογγυλεμένο ορθογώνιο"/>
          <p:cNvSpPr/>
          <p:nvPr/>
        </p:nvSpPr>
        <p:spPr>
          <a:xfrm>
            <a:off x="360394" y="1824688"/>
            <a:ext cx="8569324" cy="1818626"/>
          </a:xfrm>
          <a:prstGeom prst="roundRect">
            <a:avLst/>
          </a:prstGeom>
          <a:solidFill>
            <a:schemeClr val="accent3">
              <a:lumMod val="20000"/>
              <a:lumOff val="80000"/>
            </a:schemeClr>
          </a:solidFill>
        </p:spPr>
        <p:style>
          <a:lnRef idx="1">
            <a:schemeClr val="accent3"/>
          </a:lnRef>
          <a:fillRef idx="2">
            <a:schemeClr val="accent3"/>
          </a:fillRef>
          <a:effectRef idx="1">
            <a:schemeClr val="accent3"/>
          </a:effectRef>
          <a:fontRef idx="minor">
            <a:schemeClr val="dk1"/>
          </a:fontRef>
        </p:style>
        <p:txBody>
          <a:bodyPr rtlCol="0" anchor="ctr"/>
          <a:lstStyle/>
          <a:p>
            <a:pPr marL="285750" indent="-285750" algn="just">
              <a:spcBef>
                <a:spcPts val="600"/>
              </a:spcBef>
              <a:spcAft>
                <a:spcPts val="1200"/>
              </a:spcAft>
              <a:buFont typeface="Wingdings" panose="05000000000000000000" pitchFamily="2" charset="2"/>
              <a:buChar char="ü"/>
              <a:defRPr/>
            </a:pPr>
            <a:r>
              <a:rPr lang="el-GR" sz="1500" dirty="0">
                <a:solidFill>
                  <a:prstClr val="black"/>
                </a:solidFill>
                <a:latin typeface="Calibri"/>
              </a:rPr>
              <a:t>Πρώτο βήμα για τη δημιουργία εσωτερικής αγοράς τόσο για το φυσικό αέριο όσο και για την </a:t>
            </a:r>
            <a:r>
              <a:rPr lang="el-GR" sz="1500">
                <a:solidFill>
                  <a:prstClr val="black"/>
                </a:solidFill>
                <a:latin typeface="Calibri"/>
              </a:rPr>
              <a:t>ηλεκτρική ενέργεια </a:t>
            </a:r>
            <a:r>
              <a:rPr lang="el-GR" sz="1500" dirty="0" err="1">
                <a:solidFill>
                  <a:prstClr val="black"/>
                </a:solidFill>
                <a:latin typeface="Calibri"/>
              </a:rPr>
              <a:t>διεπόμενη</a:t>
            </a:r>
            <a:r>
              <a:rPr lang="el-GR" sz="1500" dirty="0">
                <a:solidFill>
                  <a:prstClr val="black"/>
                </a:solidFill>
                <a:latin typeface="Calibri"/>
              </a:rPr>
              <a:t> από τους κανόνες του</a:t>
            </a:r>
            <a:r>
              <a:rPr lang="en-GB" sz="1500" dirty="0">
                <a:solidFill>
                  <a:prstClr val="black"/>
                </a:solidFill>
                <a:latin typeface="Calibri"/>
              </a:rPr>
              <a:t> </a:t>
            </a:r>
            <a:r>
              <a:rPr lang="el-GR" sz="1500" dirty="0">
                <a:solidFill>
                  <a:prstClr val="black"/>
                </a:solidFill>
                <a:latin typeface="Calibri"/>
              </a:rPr>
              <a:t>ανταγωνισμού.</a:t>
            </a:r>
            <a:endParaRPr lang="en-GB" sz="1500" dirty="0">
              <a:solidFill>
                <a:prstClr val="black"/>
              </a:solidFill>
              <a:latin typeface="Calibri"/>
            </a:endParaRPr>
          </a:p>
          <a:p>
            <a:pPr marL="285750" indent="-285750" algn="just">
              <a:spcBef>
                <a:spcPts val="600"/>
              </a:spcBef>
              <a:spcAft>
                <a:spcPts val="1200"/>
              </a:spcAft>
              <a:buFont typeface="Wingdings" panose="05000000000000000000" pitchFamily="2" charset="2"/>
              <a:buChar char="ü"/>
              <a:defRPr/>
            </a:pPr>
            <a:r>
              <a:rPr lang="el-GR" sz="1500" dirty="0">
                <a:solidFill>
                  <a:prstClr val="black"/>
                </a:solidFill>
                <a:latin typeface="Calibri"/>
              </a:rPr>
              <a:t>Εντούτοις, ο διαφορετικός βαθμός απελευθέρωσης των επιμέρους εθνικών αγορών και οι μεγάλες αποκλίσεις μεταξύ των σχετικών ρυθμιστικών πλαισίων των Κρατών-μελών, στάθηκαν εμπόδιο στην πραγματοποίηση του στόχου αυτού.</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242857" y="190477"/>
            <a:ext cx="6098450" cy="519116"/>
          </a:xfrm>
          <a:prstGeom prst="rect">
            <a:avLst/>
          </a:prstGeom>
        </p:spPr>
        <p:txBody>
          <a:bodyPr vert="horz" lIns="91440" tIns="45720" rIns="91440" bIns="45720" rtlCol="0" anchor="ctr">
            <a:noAutofit/>
          </a:bodyPr>
          <a:lstStyle/>
          <a:p>
            <a:pPr>
              <a:spcBef>
                <a:spcPct val="0"/>
              </a:spcBef>
              <a:defRPr/>
            </a:pPr>
            <a:r>
              <a:rPr lang="el-GR" sz="2600" dirty="0">
                <a:solidFill>
                  <a:prstClr val="black"/>
                </a:solidFill>
              </a:rPr>
              <a:t>Δεύτερη Δέσμη Νομοθετημάτων</a:t>
            </a:r>
          </a:p>
        </p:txBody>
      </p:sp>
      <p:sp>
        <p:nvSpPr>
          <p:cNvPr id="9" name="8 - Στρογγυλεμένο ορθογώνιο"/>
          <p:cNvSpPr/>
          <p:nvPr/>
        </p:nvSpPr>
        <p:spPr>
          <a:xfrm>
            <a:off x="323849" y="1285860"/>
            <a:ext cx="8569324" cy="430064"/>
          </a:xfrm>
          <a:prstGeom prst="roundRect">
            <a:avLst/>
          </a:prstGeom>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700" b="1" i="0" u="none" strike="noStrike" kern="1200" cap="none" spc="0" normalizeH="0" baseline="0" noProof="0" dirty="0">
                <a:ln>
                  <a:noFill/>
                </a:ln>
                <a:solidFill>
                  <a:prstClr val="white"/>
                </a:solidFill>
                <a:effectLst/>
                <a:uLnTx/>
                <a:uFillTx/>
                <a:latin typeface="Calibri"/>
                <a:ea typeface="+mn-ea"/>
                <a:cs typeface="+mn-cs"/>
              </a:rPr>
              <a:t>Δεύτερη Δέσμη Μέτρων</a:t>
            </a:r>
            <a:endParaRPr kumimoji="0" lang="el-GR" sz="1400" b="1" i="1" u="none" strike="noStrike" kern="1200" cap="none" spc="0" normalizeH="0" baseline="0" noProof="0" dirty="0">
              <a:ln>
                <a:noFill/>
              </a:ln>
              <a:solidFill>
                <a:prstClr val="white"/>
              </a:solidFill>
              <a:effectLst/>
              <a:uLnTx/>
              <a:uFillTx/>
              <a:latin typeface="Calibri"/>
              <a:ea typeface="+mn-ea"/>
              <a:cs typeface="+mn-cs"/>
            </a:endParaRPr>
          </a:p>
        </p:txBody>
      </p:sp>
      <p:sp>
        <p:nvSpPr>
          <p:cNvPr id="10" name="9 - Στρογγυλεμένο ορθογώνιο"/>
          <p:cNvSpPr/>
          <p:nvPr/>
        </p:nvSpPr>
        <p:spPr>
          <a:xfrm>
            <a:off x="360394" y="1824688"/>
            <a:ext cx="8569324" cy="2032940"/>
          </a:xfrm>
          <a:prstGeom prst="roundRect">
            <a:avLst/>
          </a:prstGeom>
          <a:solidFill>
            <a:schemeClr val="accent3">
              <a:lumMod val="20000"/>
              <a:lumOff val="80000"/>
            </a:schemeClr>
          </a:solidFill>
        </p:spPr>
        <p:style>
          <a:lnRef idx="1">
            <a:schemeClr val="accent3"/>
          </a:lnRef>
          <a:fillRef idx="2">
            <a:schemeClr val="accent3"/>
          </a:fillRef>
          <a:effectRef idx="1">
            <a:schemeClr val="accent3"/>
          </a:effectRef>
          <a:fontRef idx="minor">
            <a:schemeClr val="dk1"/>
          </a:fontRef>
        </p:style>
        <p:txBody>
          <a:bodyPr rtlCol="0" anchor="ctr"/>
          <a:lstStyle/>
          <a:p>
            <a:pPr marL="285750" indent="-285750" algn="just">
              <a:spcBef>
                <a:spcPts val="600"/>
              </a:spcBef>
              <a:spcAft>
                <a:spcPts val="1200"/>
              </a:spcAft>
              <a:buFont typeface="Wingdings" panose="05000000000000000000" pitchFamily="2" charset="2"/>
              <a:buChar char="ü"/>
              <a:defRPr/>
            </a:pPr>
            <a:r>
              <a:rPr lang="el-GR" sz="1500" dirty="0">
                <a:solidFill>
                  <a:prstClr val="black"/>
                </a:solidFill>
              </a:rPr>
              <a:t>Νομικός και λειτουργικός διαχωρισμός της μεταφοράς και διανομής από τις δραστηριότητες της παραγωγής και προμήθειας. Σύσταση ευρωπαϊκής ομάδας ρυθμιστικών αρχών. </a:t>
            </a:r>
          </a:p>
          <a:p>
            <a:pPr marL="285750" indent="-285750" algn="just">
              <a:spcBef>
                <a:spcPts val="600"/>
              </a:spcBef>
              <a:spcAft>
                <a:spcPts val="1200"/>
              </a:spcAft>
              <a:buFont typeface="Wingdings" panose="05000000000000000000" pitchFamily="2" charset="2"/>
              <a:buChar char="ü"/>
              <a:defRPr/>
            </a:pPr>
            <a:r>
              <a:rPr lang="el-GR" sz="1500" dirty="0">
                <a:solidFill>
                  <a:prstClr val="black"/>
                </a:solidFill>
              </a:rPr>
              <a:t>Οι από 10 Ιανουαρίου 2007 Ανακοινώσεις της Επιτροπής κατέδειξαν ότι οι υφιστάμενοι κανόνες και μέτρα ούτε παρέχουν το αναγκαίο πλαίσιο ούτε προβλέπουν τη δημιουργία δυνατοτήτων διασύνδεσης για την επίτευξη του στόχου μιας εύρυθμα λειτουργούσας, αποδοτικής και ανοικτής εσωτερικής αγοράς.</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a:xfrm>
            <a:off x="242857" y="190477"/>
            <a:ext cx="6098450" cy="519116"/>
          </a:xfrm>
          <a:prstGeom prst="rect">
            <a:avLst/>
          </a:prstGeom>
        </p:spPr>
        <p:txBody>
          <a:bodyPr vert="horz" lIns="91440" tIns="45720" rIns="91440" bIns="45720" rtlCol="0" anchor="ctr">
            <a:noAutofit/>
          </a:bodyPr>
          <a:lstStyle/>
          <a:p>
            <a:pPr lvl="0">
              <a:spcBef>
                <a:spcPct val="0"/>
              </a:spcBef>
              <a:defRPr/>
            </a:pPr>
            <a:r>
              <a:rPr lang="el-GR" sz="2600" dirty="0">
                <a:solidFill>
                  <a:prstClr val="black"/>
                </a:solidFill>
              </a:rPr>
              <a:t>Τρίτη Δέσμη Νομοθετημάτων</a:t>
            </a:r>
          </a:p>
        </p:txBody>
      </p:sp>
      <p:sp>
        <p:nvSpPr>
          <p:cNvPr id="9" name="8 - Στρογγυλεμένο ορθογώνιο"/>
          <p:cNvSpPr/>
          <p:nvPr/>
        </p:nvSpPr>
        <p:spPr>
          <a:xfrm>
            <a:off x="323849" y="1285860"/>
            <a:ext cx="8569324" cy="430064"/>
          </a:xfrm>
          <a:prstGeom prst="roundRect">
            <a:avLst/>
          </a:prstGeom>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700" b="1" dirty="0">
                <a:solidFill>
                  <a:prstClr val="white"/>
                </a:solidFill>
                <a:latin typeface="Calibri"/>
              </a:rPr>
              <a:t>Τρίτη</a:t>
            </a:r>
            <a:r>
              <a:rPr kumimoji="0" lang="el-GR" sz="1700" b="1" i="0" u="none" strike="noStrike" kern="1200" cap="none" spc="0" normalizeH="0" baseline="0" noProof="0" dirty="0">
                <a:ln>
                  <a:noFill/>
                </a:ln>
                <a:solidFill>
                  <a:prstClr val="white"/>
                </a:solidFill>
                <a:effectLst/>
                <a:uLnTx/>
                <a:uFillTx/>
                <a:latin typeface="Calibri"/>
                <a:ea typeface="+mn-ea"/>
                <a:cs typeface="+mn-cs"/>
              </a:rPr>
              <a:t> Δέσμη Μέτρων</a:t>
            </a:r>
            <a:endParaRPr kumimoji="0" lang="el-GR" sz="1400" b="1" i="1" u="none" strike="noStrike" kern="1200" cap="none" spc="0" normalizeH="0" baseline="0" noProof="0" dirty="0">
              <a:ln>
                <a:noFill/>
              </a:ln>
              <a:solidFill>
                <a:prstClr val="white"/>
              </a:solidFill>
              <a:effectLst/>
              <a:uLnTx/>
              <a:uFillTx/>
              <a:latin typeface="Calibri"/>
              <a:ea typeface="+mn-ea"/>
              <a:cs typeface="+mn-cs"/>
            </a:endParaRPr>
          </a:p>
        </p:txBody>
      </p:sp>
      <p:sp>
        <p:nvSpPr>
          <p:cNvPr id="10" name="9 - Στρογγυλεμένο ορθογώνιο"/>
          <p:cNvSpPr/>
          <p:nvPr/>
        </p:nvSpPr>
        <p:spPr>
          <a:xfrm>
            <a:off x="360394" y="1824688"/>
            <a:ext cx="8569324" cy="3247386"/>
          </a:xfrm>
          <a:prstGeom prst="roundRect">
            <a:avLst/>
          </a:prstGeom>
          <a:solidFill>
            <a:schemeClr val="accent3">
              <a:lumMod val="20000"/>
              <a:lumOff val="80000"/>
            </a:schemeClr>
          </a:solidFill>
        </p:spPr>
        <p:style>
          <a:lnRef idx="1">
            <a:schemeClr val="accent3"/>
          </a:lnRef>
          <a:fillRef idx="2">
            <a:schemeClr val="accent3"/>
          </a:fillRef>
          <a:effectRef idx="1">
            <a:schemeClr val="accent3"/>
          </a:effectRef>
          <a:fontRef idx="minor">
            <a:schemeClr val="dk1"/>
          </a:fontRef>
        </p:style>
        <p:txBody>
          <a:bodyPr rtlCol="0" anchor="ctr"/>
          <a:lstStyle/>
          <a:p>
            <a:pPr marL="285750" lvl="0" indent="-285750" algn="just">
              <a:spcBef>
                <a:spcPts val="600"/>
              </a:spcBef>
              <a:spcAft>
                <a:spcPts val="1200"/>
              </a:spcAft>
              <a:buFont typeface="Wingdings" panose="05000000000000000000" pitchFamily="2" charset="2"/>
              <a:buChar char="ü"/>
              <a:defRPr/>
            </a:pPr>
            <a:r>
              <a:rPr lang="el-GR" sz="1500" dirty="0">
                <a:solidFill>
                  <a:prstClr val="black"/>
                </a:solidFill>
              </a:rPr>
              <a:t>Σχεδιάσθηκε για να λειάνει τα ελαττώματα της δεύτερης δέσμης, εισάγοντας αποτελεσματικούς κανόνες διαχωρισμού με σκοπό τη ρύθμιση της κατάχρησης της δεσπόζουσας θέσης των κάθετα ολοκληρωμένων επιχειρήσεων, την ανάπτυξη του ανταγωνισμού στην εσωτερική αγορά ηλεκτρικής ενέργειας και την ενίσχυση της παραγωγής ενέργειας από ανανεώσιμες πηγές.</a:t>
            </a:r>
          </a:p>
          <a:p>
            <a:pPr marL="285750" lvl="0" indent="-285750" algn="just">
              <a:spcBef>
                <a:spcPts val="600"/>
              </a:spcBef>
              <a:spcAft>
                <a:spcPts val="1200"/>
              </a:spcAft>
              <a:buFont typeface="Wingdings" panose="05000000000000000000" pitchFamily="2" charset="2"/>
              <a:buChar char="ü"/>
              <a:defRPr/>
            </a:pPr>
            <a:r>
              <a:rPr lang="el-GR" sz="1500" dirty="0">
                <a:solidFill>
                  <a:prstClr val="black"/>
                </a:solidFill>
              </a:rPr>
              <a:t>Παρά την προσπάθεια νομοθετικής αλλά και ουσιαστικής σύγκλισης μέσω των τριών αυτών νομοθετικών πακέτων, παρατηρείται πως η αγορά ενέργειας της ΕΕ παραμένει μάλλον κατακερματισμένη. </a:t>
            </a:r>
          </a:p>
          <a:p>
            <a:pPr marL="285750" lvl="0" indent="-285750" algn="just">
              <a:spcBef>
                <a:spcPts val="600"/>
              </a:spcBef>
              <a:spcAft>
                <a:spcPts val="1200"/>
              </a:spcAft>
              <a:buFont typeface="Wingdings" panose="05000000000000000000" pitchFamily="2" charset="2"/>
              <a:buChar char="ü"/>
              <a:defRPr/>
            </a:pPr>
            <a:r>
              <a:rPr lang="el-GR" sz="1500" dirty="0">
                <a:solidFill>
                  <a:prstClr val="black"/>
                </a:solidFill>
              </a:rPr>
              <a:t>Οι εθνικές αγορές με περιορισμένες δυνατότητες διασυνοριακού εμπορίου και μη δυνάμενες να ανοιχθούν ολοκληρωτικά στον ανταγωνισμό καταδικάζουν εν γένει τους ευρωπαίους ενεργειακούς καταναλωτές σε μία εκ προοιμίου παθητική θέση αναφορικά με την κατανάλωση ενέργειας</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22126</TotalTime>
  <Words>3620</Words>
  <Application>Microsoft Office PowerPoint</Application>
  <PresentationFormat>Προβολή στην οθόνη (4:3)</PresentationFormat>
  <Paragraphs>263</Paragraphs>
  <Slides>30</Slides>
  <Notes>6</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3</vt:i4>
      </vt:variant>
      <vt:variant>
        <vt:lpstr>Τίτλοι διαφανειών</vt:lpstr>
      </vt:variant>
      <vt:variant>
        <vt:i4>30</vt:i4>
      </vt:variant>
    </vt:vector>
  </HeadingPairs>
  <TitlesOfParts>
    <vt:vector size="37" baseType="lpstr">
      <vt:lpstr>Arial</vt:lpstr>
      <vt:lpstr>Calibri</vt:lpstr>
      <vt:lpstr>Courier New</vt:lpstr>
      <vt:lpstr>Wingdings</vt:lpstr>
      <vt:lpstr>Θέμα του Office</vt:lpstr>
      <vt:lpstr>1_Θέμα του Office</vt:lpstr>
      <vt:lpstr>2_Θέμα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Άμεσες Ξένες Επενδύσεις στην ΝΑ Ευρώπη</dc:title>
  <dc:creator>dell1</dc:creator>
  <cp:lastModifiedBy>PANAGIOTIS ARGALIAS</cp:lastModifiedBy>
  <cp:revision>686</cp:revision>
  <dcterms:created xsi:type="dcterms:W3CDTF">2013-06-13T07:12:58Z</dcterms:created>
  <dcterms:modified xsi:type="dcterms:W3CDTF">2022-11-08T18:20:21Z</dcterms:modified>
</cp:coreProperties>
</file>