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 id="2147483768" r:id="rId4"/>
    <p:sldMasterId id="2147483780" r:id="rId5"/>
  </p:sldMasterIdLst>
  <p:notesMasterIdLst>
    <p:notesMasterId r:id="rId47"/>
  </p:notesMasterIdLst>
  <p:sldIdLst>
    <p:sldId id="256" r:id="rId6"/>
    <p:sldId id="327" r:id="rId7"/>
    <p:sldId id="324" r:id="rId8"/>
    <p:sldId id="325" r:id="rId9"/>
    <p:sldId id="317" r:id="rId10"/>
    <p:sldId id="352" r:id="rId11"/>
    <p:sldId id="257" r:id="rId12"/>
    <p:sldId id="270" r:id="rId13"/>
    <p:sldId id="326" r:id="rId14"/>
    <p:sldId id="335" r:id="rId15"/>
    <p:sldId id="328" r:id="rId16"/>
    <p:sldId id="329" r:id="rId17"/>
    <p:sldId id="331" r:id="rId18"/>
    <p:sldId id="332" r:id="rId19"/>
    <p:sldId id="264" r:id="rId20"/>
    <p:sldId id="336" r:id="rId21"/>
    <p:sldId id="307" r:id="rId22"/>
    <p:sldId id="265" r:id="rId23"/>
    <p:sldId id="337" r:id="rId24"/>
    <p:sldId id="272" r:id="rId25"/>
    <p:sldId id="266" r:id="rId26"/>
    <p:sldId id="340" r:id="rId27"/>
    <p:sldId id="321" r:id="rId28"/>
    <p:sldId id="322" r:id="rId29"/>
    <p:sldId id="343" r:id="rId30"/>
    <p:sldId id="344" r:id="rId31"/>
    <p:sldId id="345" r:id="rId32"/>
    <p:sldId id="346" r:id="rId33"/>
    <p:sldId id="347" r:id="rId34"/>
    <p:sldId id="348" r:id="rId35"/>
    <p:sldId id="342" r:id="rId36"/>
    <p:sldId id="349" r:id="rId37"/>
    <p:sldId id="318" r:id="rId38"/>
    <p:sldId id="339" r:id="rId39"/>
    <p:sldId id="319" r:id="rId40"/>
    <p:sldId id="309" r:id="rId41"/>
    <p:sldId id="341" r:id="rId42"/>
    <p:sldId id="350" r:id="rId43"/>
    <p:sldId id="351" r:id="rId44"/>
    <p:sldId id="320" r:id="rId45"/>
    <p:sldId id="287"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4" d="100"/>
          <a:sy n="64" d="100"/>
        </p:scale>
        <p:origin x="-148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F48F6-992B-4282-8758-2EECFC2D2ECE}" type="datetimeFigureOut">
              <a:rPr lang="el-GR" smtClean="0"/>
              <a:t>7/1/2017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E34BA-0E76-4D17-A1D4-3490D8D5DE3D}" type="slidenum">
              <a:rPr lang="el-GR" smtClean="0"/>
              <a:t>‹#›</a:t>
            </a:fld>
            <a:endParaRPr lang="el-GR"/>
          </a:p>
        </p:txBody>
      </p:sp>
    </p:spTree>
    <p:extLst>
      <p:ext uri="{BB962C8B-B14F-4D97-AF65-F5344CB8AC3E}">
        <p14:creationId xmlns:p14="http://schemas.microsoft.com/office/powerpoint/2010/main" val="294647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2</a:t>
            </a:fld>
            <a:endParaRPr lang="el-GR"/>
          </a:p>
        </p:txBody>
      </p:sp>
    </p:spTree>
    <p:extLst>
      <p:ext uri="{BB962C8B-B14F-4D97-AF65-F5344CB8AC3E}">
        <p14:creationId xmlns:p14="http://schemas.microsoft.com/office/powerpoint/2010/main" val="107463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19</a:t>
            </a:fld>
            <a:endParaRPr lang="el-GR"/>
          </a:p>
        </p:txBody>
      </p:sp>
    </p:spTree>
    <p:extLst>
      <p:ext uri="{BB962C8B-B14F-4D97-AF65-F5344CB8AC3E}">
        <p14:creationId xmlns:p14="http://schemas.microsoft.com/office/powerpoint/2010/main" val="3685824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22</a:t>
            </a:fld>
            <a:endParaRPr lang="el-GR"/>
          </a:p>
        </p:txBody>
      </p:sp>
    </p:spTree>
    <p:extLst>
      <p:ext uri="{BB962C8B-B14F-4D97-AF65-F5344CB8AC3E}">
        <p14:creationId xmlns:p14="http://schemas.microsoft.com/office/powerpoint/2010/main" val="2953395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34</a:t>
            </a:fld>
            <a:endParaRPr lang="el-GR"/>
          </a:p>
        </p:txBody>
      </p:sp>
    </p:spTree>
    <p:extLst>
      <p:ext uri="{BB962C8B-B14F-4D97-AF65-F5344CB8AC3E}">
        <p14:creationId xmlns:p14="http://schemas.microsoft.com/office/powerpoint/2010/main" val="2714644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37</a:t>
            </a:fld>
            <a:endParaRPr lang="el-GR"/>
          </a:p>
        </p:txBody>
      </p:sp>
    </p:spTree>
    <p:extLst>
      <p:ext uri="{BB962C8B-B14F-4D97-AF65-F5344CB8AC3E}">
        <p14:creationId xmlns:p14="http://schemas.microsoft.com/office/powerpoint/2010/main" val="170265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9</a:t>
            </a:fld>
            <a:endParaRPr lang="el-GR"/>
          </a:p>
        </p:txBody>
      </p:sp>
    </p:spTree>
    <p:extLst>
      <p:ext uri="{BB962C8B-B14F-4D97-AF65-F5344CB8AC3E}">
        <p14:creationId xmlns:p14="http://schemas.microsoft.com/office/powerpoint/2010/main" val="101439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10</a:t>
            </a:fld>
            <a:endParaRPr lang="el-GR"/>
          </a:p>
        </p:txBody>
      </p:sp>
    </p:spTree>
    <p:extLst>
      <p:ext uri="{BB962C8B-B14F-4D97-AF65-F5344CB8AC3E}">
        <p14:creationId xmlns:p14="http://schemas.microsoft.com/office/powerpoint/2010/main" val="46904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11</a:t>
            </a:fld>
            <a:endParaRPr lang="el-GR"/>
          </a:p>
        </p:txBody>
      </p:sp>
    </p:spTree>
    <p:extLst>
      <p:ext uri="{BB962C8B-B14F-4D97-AF65-F5344CB8AC3E}">
        <p14:creationId xmlns:p14="http://schemas.microsoft.com/office/powerpoint/2010/main" val="196032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12</a:t>
            </a:fld>
            <a:endParaRPr lang="el-GR"/>
          </a:p>
        </p:txBody>
      </p:sp>
    </p:spTree>
    <p:extLst>
      <p:ext uri="{BB962C8B-B14F-4D97-AF65-F5344CB8AC3E}">
        <p14:creationId xmlns:p14="http://schemas.microsoft.com/office/powerpoint/2010/main" val="49829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13</a:t>
            </a:fld>
            <a:endParaRPr lang="el-GR"/>
          </a:p>
        </p:txBody>
      </p:sp>
    </p:spTree>
    <p:extLst>
      <p:ext uri="{BB962C8B-B14F-4D97-AF65-F5344CB8AC3E}">
        <p14:creationId xmlns:p14="http://schemas.microsoft.com/office/powerpoint/2010/main" val="217942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14</a:t>
            </a:fld>
            <a:endParaRPr lang="el-GR"/>
          </a:p>
        </p:txBody>
      </p:sp>
    </p:spTree>
    <p:extLst>
      <p:ext uri="{BB962C8B-B14F-4D97-AF65-F5344CB8AC3E}">
        <p14:creationId xmlns:p14="http://schemas.microsoft.com/office/powerpoint/2010/main" val="32937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D65F363-DA6C-4771-80B1-B9E5F56B832B}" type="slidenum">
              <a:rPr lang="el-GR" smtClean="0"/>
              <a:t>16</a:t>
            </a:fld>
            <a:endParaRPr lang="el-GR"/>
          </a:p>
        </p:txBody>
      </p:sp>
    </p:spTree>
    <p:extLst>
      <p:ext uri="{BB962C8B-B14F-4D97-AF65-F5344CB8AC3E}">
        <p14:creationId xmlns:p14="http://schemas.microsoft.com/office/powerpoint/2010/main" val="215170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26E34BA-0E76-4D17-A1D4-3490D8D5DE3D}" type="slidenum">
              <a:rPr lang="el-GR" smtClean="0"/>
              <a:t>17</a:t>
            </a:fld>
            <a:endParaRPr lang="el-GR"/>
          </a:p>
        </p:txBody>
      </p:sp>
    </p:spTree>
    <p:extLst>
      <p:ext uri="{BB962C8B-B14F-4D97-AF65-F5344CB8AC3E}">
        <p14:creationId xmlns:p14="http://schemas.microsoft.com/office/powerpoint/2010/main" val="143271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4ED557BE-67DB-4A0D-90BC-C809D2C64FC8}" type="datetime1">
              <a:rPr lang="el-GR" smtClean="0"/>
              <a:t>7/1/2017</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788FC15E-2003-4440-BF73-B313DAC3E815}"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E607398B-BDF7-4A2C-AFFD-B0CD64B9612C}" type="datetime1">
              <a:rPr lang="el-GR" smtClean="0"/>
              <a:t>7/1/2017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8FC15E-2003-4440-BF73-B313DAC3E81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C534F677-3CA0-4AB5-AA47-BBA800690D2C}" type="datetime1">
              <a:rPr lang="el-GR" smtClean="0"/>
              <a:t>7/1/2017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8FC15E-2003-4440-BF73-B313DAC3E815}"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4ED557BE-67DB-4A0D-90BC-C809D2C64FC8}" type="datetime1">
              <a:rPr lang="el-GR" smtClean="0">
                <a:solidFill>
                  <a:srgbClr val="DBF5F9">
                    <a:shade val="90000"/>
                  </a:srgbClr>
                </a:solidFill>
              </a:rPr>
              <a:pPr/>
              <a:t>7/1/2017</a:t>
            </a:fld>
            <a:endParaRPr lang="el-GR">
              <a:solidFill>
                <a:srgbClr val="DBF5F9">
                  <a:shade val="90000"/>
                </a:srgbClr>
              </a:solidFill>
            </a:endParaRPr>
          </a:p>
        </p:txBody>
      </p:sp>
      <p:sp>
        <p:nvSpPr>
          <p:cNvPr id="19" name="Footer Placeholder 18"/>
          <p:cNvSpPr>
            <a:spLocks noGrp="1"/>
          </p:cNvSpPr>
          <p:nvPr>
            <p:ph type="ftr" sz="quarter" idx="11"/>
          </p:nvPr>
        </p:nvSpPr>
        <p:spPr/>
        <p:txBody>
          <a:bodyPr/>
          <a:lstStyle/>
          <a:p>
            <a:endParaRPr lang="el-GR">
              <a:solidFill>
                <a:srgbClr val="DBF5F9">
                  <a:shade val="90000"/>
                </a:srgbClr>
              </a:solidFill>
            </a:endParaRPr>
          </a:p>
        </p:txBody>
      </p:sp>
      <p:sp>
        <p:nvSpPr>
          <p:cNvPr id="27" name="Slide Number Placeholder 26"/>
          <p:cNvSpPr>
            <a:spLocks noGrp="1"/>
          </p:cNvSpPr>
          <p:nvPr>
            <p:ph type="sldNum" sz="quarter" idx="12"/>
          </p:nvPr>
        </p:nvSpPr>
        <p:spPr/>
        <p:txBody>
          <a:bodyPr/>
          <a:lstStyle/>
          <a:p>
            <a:fld id="{788FC15E-2003-4440-BF73-B313DAC3E815}"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51302330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9A8B2FFA-08A7-48F3-9C7F-C071E308F5D9}"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878521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81E8F1EE-6EC0-4DA7-9EBB-8F1AB227D53B}" type="datetime1">
              <a:rPr lang="el-GR" smtClean="0">
                <a:solidFill>
                  <a:srgbClr val="DBF5F9">
                    <a:shade val="90000"/>
                  </a:srgbClr>
                </a:solidFill>
              </a:rPr>
              <a:pPr/>
              <a:t>7/1/2017</a:t>
            </a:fld>
            <a:endParaRPr lang="el-GR">
              <a:solidFill>
                <a:srgbClr val="DBF5F9">
                  <a:shade val="90000"/>
                </a:srgbClr>
              </a:solidFill>
            </a:endParaRPr>
          </a:p>
        </p:txBody>
      </p:sp>
      <p:sp>
        <p:nvSpPr>
          <p:cNvPr id="5" name="Footer Placeholder 4"/>
          <p:cNvSpPr>
            <a:spLocks noGrp="1"/>
          </p:cNvSpPr>
          <p:nvPr>
            <p:ph type="ftr" sz="quarter" idx="11"/>
          </p:nvPr>
        </p:nvSpPr>
        <p:spPr/>
        <p:txBody>
          <a:bodyPr/>
          <a:lstStyle/>
          <a:p>
            <a:endParaRPr lang="el-GR">
              <a:solidFill>
                <a:srgbClr val="DBF5F9">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6294261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A5EB889B-7D82-4AC6-8B5B-96849B7C98F3}"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752112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5B32CC8D-8E2E-4B37-8B5C-BE6A7AC4033F}" type="datetime1">
              <a:rPr lang="el-GR" smtClean="0">
                <a:solidFill>
                  <a:srgbClr val="04617B">
                    <a:shade val="90000"/>
                  </a:srgbClr>
                </a:solidFill>
              </a:rPr>
              <a:pPr/>
              <a:t>7/1/2017</a:t>
            </a:fld>
            <a:endParaRPr lang="el-GR">
              <a:solidFill>
                <a:srgbClr val="04617B">
                  <a:shade val="90000"/>
                </a:srgbClr>
              </a:solidFill>
            </a:endParaRPr>
          </a:p>
        </p:txBody>
      </p:sp>
      <p:sp>
        <p:nvSpPr>
          <p:cNvPr id="8" name="Footer Placeholder 7"/>
          <p:cNvSpPr>
            <a:spLocks noGrp="1"/>
          </p:cNvSpPr>
          <p:nvPr>
            <p:ph type="ftr" sz="quarter" idx="11"/>
          </p:nvPr>
        </p:nvSpPr>
        <p:spPr/>
        <p:txBody>
          <a:bodyPr/>
          <a:lstStyle/>
          <a:p>
            <a:endParaRPr lang="el-GR">
              <a:solidFill>
                <a:srgbClr val="04617B">
                  <a:shade val="90000"/>
                </a:srgbClr>
              </a:solidFill>
            </a:endParaRPr>
          </a:p>
        </p:txBody>
      </p:sp>
      <p:sp>
        <p:nvSpPr>
          <p:cNvPr id="9" name="Slide Number Placeholder 8"/>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18027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C951AB54-109A-4070-9FCF-0AF22647A139}" type="datetime1">
              <a:rPr lang="el-GR" smtClean="0">
                <a:solidFill>
                  <a:srgbClr val="04617B">
                    <a:shade val="90000"/>
                  </a:srgbClr>
                </a:solidFill>
              </a:rPr>
              <a:pPr/>
              <a:t>7/1/2017</a:t>
            </a:fld>
            <a:endParaRPr lang="el-GR">
              <a:solidFill>
                <a:srgbClr val="04617B">
                  <a:shade val="90000"/>
                </a:srgbClr>
              </a:solidFill>
            </a:endParaRPr>
          </a:p>
        </p:txBody>
      </p:sp>
      <p:sp>
        <p:nvSpPr>
          <p:cNvPr id="4" name="Footer Placeholder 3"/>
          <p:cNvSpPr>
            <a:spLocks noGrp="1"/>
          </p:cNvSpPr>
          <p:nvPr>
            <p:ph type="ftr" sz="quarter" idx="11"/>
          </p:nvPr>
        </p:nvSpPr>
        <p:spPr/>
        <p:txBody>
          <a:bodyPr/>
          <a:lstStyle/>
          <a:p>
            <a:endParaRPr lang="el-GR">
              <a:solidFill>
                <a:srgbClr val="04617B">
                  <a:shade val="90000"/>
                </a:srgbClr>
              </a:solidFill>
            </a:endParaRPr>
          </a:p>
        </p:txBody>
      </p:sp>
      <p:sp>
        <p:nvSpPr>
          <p:cNvPr id="5" name="Slide Number Placeholder 4"/>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304941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9D889-DD95-4136-8097-0A51FB19C918}" type="datetime1">
              <a:rPr lang="el-GR" smtClean="0">
                <a:solidFill>
                  <a:srgbClr val="04617B">
                    <a:shade val="90000"/>
                  </a:srgbClr>
                </a:solidFill>
              </a:rPr>
              <a:pPr/>
              <a:t>7/1/2017</a:t>
            </a:fld>
            <a:endParaRPr lang="el-GR">
              <a:solidFill>
                <a:srgbClr val="04617B">
                  <a:shade val="90000"/>
                </a:srgbClr>
              </a:solidFill>
            </a:endParaRPr>
          </a:p>
        </p:txBody>
      </p:sp>
      <p:sp>
        <p:nvSpPr>
          <p:cNvPr id="3" name="Footer Placeholder 2"/>
          <p:cNvSpPr>
            <a:spLocks noGrp="1"/>
          </p:cNvSpPr>
          <p:nvPr>
            <p:ph type="ftr" sz="quarter" idx="11"/>
          </p:nvPr>
        </p:nvSpPr>
        <p:spPr/>
        <p:txBody>
          <a:bodyPr/>
          <a:lstStyle/>
          <a:p>
            <a:endParaRPr lang="el-GR">
              <a:solidFill>
                <a:srgbClr val="04617B">
                  <a:shade val="90000"/>
                </a:srgbClr>
              </a:solidFill>
            </a:endParaRPr>
          </a:p>
        </p:txBody>
      </p:sp>
      <p:sp>
        <p:nvSpPr>
          <p:cNvPr id="4" name="Slide Number Placeholder 3"/>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4152582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BB8F9097-3EE2-4A36-95B1-C509BCD56C67}"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31555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9A8B2FFA-08A7-48F3-9C7F-C071E308F5D9}" type="datetime1">
              <a:rPr lang="el-GR" smtClean="0"/>
              <a:t>7/1/2017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8FC15E-2003-4440-BF73-B313DAC3E815}"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4399E146-CB70-4FD7-BB2F-598BDBB456A1}"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Tree>
    <p:extLst>
      <p:ext uri="{BB962C8B-B14F-4D97-AF65-F5344CB8AC3E}">
        <p14:creationId xmlns:p14="http://schemas.microsoft.com/office/powerpoint/2010/main" val="607824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E607398B-BDF7-4A2C-AFFD-B0CD64B9612C}"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661110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C534F677-3CA0-4AB5-AA47-BBA800690D2C}"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644795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4ED557BE-67DB-4A0D-90BC-C809D2C64FC8}" type="datetime1">
              <a:rPr lang="el-GR" smtClean="0">
                <a:solidFill>
                  <a:srgbClr val="DBF5F9">
                    <a:shade val="90000"/>
                  </a:srgbClr>
                </a:solidFill>
              </a:rPr>
              <a:pPr/>
              <a:t>7/1/2017</a:t>
            </a:fld>
            <a:endParaRPr lang="el-GR">
              <a:solidFill>
                <a:srgbClr val="DBF5F9">
                  <a:shade val="90000"/>
                </a:srgbClr>
              </a:solidFill>
            </a:endParaRPr>
          </a:p>
        </p:txBody>
      </p:sp>
      <p:sp>
        <p:nvSpPr>
          <p:cNvPr id="19" name="Footer Placeholder 18"/>
          <p:cNvSpPr>
            <a:spLocks noGrp="1"/>
          </p:cNvSpPr>
          <p:nvPr>
            <p:ph type="ftr" sz="quarter" idx="11"/>
          </p:nvPr>
        </p:nvSpPr>
        <p:spPr/>
        <p:txBody>
          <a:bodyPr/>
          <a:lstStyle/>
          <a:p>
            <a:endParaRPr lang="el-GR">
              <a:solidFill>
                <a:srgbClr val="DBF5F9">
                  <a:shade val="90000"/>
                </a:srgbClr>
              </a:solidFill>
            </a:endParaRPr>
          </a:p>
        </p:txBody>
      </p:sp>
      <p:sp>
        <p:nvSpPr>
          <p:cNvPr id="27" name="Slide Number Placeholder 26"/>
          <p:cNvSpPr>
            <a:spLocks noGrp="1"/>
          </p:cNvSpPr>
          <p:nvPr>
            <p:ph type="sldNum" sz="quarter" idx="12"/>
          </p:nvPr>
        </p:nvSpPr>
        <p:spPr/>
        <p:txBody>
          <a:bodyPr/>
          <a:lstStyle/>
          <a:p>
            <a:fld id="{788FC15E-2003-4440-BF73-B313DAC3E815}"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202721706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9A8B2FFA-08A7-48F3-9C7F-C071E308F5D9}"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677492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81E8F1EE-6EC0-4DA7-9EBB-8F1AB227D53B}" type="datetime1">
              <a:rPr lang="el-GR" smtClean="0">
                <a:solidFill>
                  <a:srgbClr val="DBF5F9">
                    <a:shade val="90000"/>
                  </a:srgbClr>
                </a:solidFill>
              </a:rPr>
              <a:pPr/>
              <a:t>7/1/2017</a:t>
            </a:fld>
            <a:endParaRPr lang="el-GR">
              <a:solidFill>
                <a:srgbClr val="DBF5F9">
                  <a:shade val="90000"/>
                </a:srgbClr>
              </a:solidFill>
            </a:endParaRPr>
          </a:p>
        </p:txBody>
      </p:sp>
      <p:sp>
        <p:nvSpPr>
          <p:cNvPr id="5" name="Footer Placeholder 4"/>
          <p:cNvSpPr>
            <a:spLocks noGrp="1"/>
          </p:cNvSpPr>
          <p:nvPr>
            <p:ph type="ftr" sz="quarter" idx="11"/>
          </p:nvPr>
        </p:nvSpPr>
        <p:spPr/>
        <p:txBody>
          <a:bodyPr/>
          <a:lstStyle/>
          <a:p>
            <a:endParaRPr lang="el-GR">
              <a:solidFill>
                <a:srgbClr val="DBF5F9">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34916974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A5EB889B-7D82-4AC6-8B5B-96849B7C98F3}"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922526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5B32CC8D-8E2E-4B37-8B5C-BE6A7AC4033F}" type="datetime1">
              <a:rPr lang="el-GR" smtClean="0">
                <a:solidFill>
                  <a:srgbClr val="04617B">
                    <a:shade val="90000"/>
                  </a:srgbClr>
                </a:solidFill>
              </a:rPr>
              <a:pPr/>
              <a:t>7/1/2017</a:t>
            </a:fld>
            <a:endParaRPr lang="el-GR">
              <a:solidFill>
                <a:srgbClr val="04617B">
                  <a:shade val="90000"/>
                </a:srgbClr>
              </a:solidFill>
            </a:endParaRPr>
          </a:p>
        </p:txBody>
      </p:sp>
      <p:sp>
        <p:nvSpPr>
          <p:cNvPr id="8" name="Footer Placeholder 7"/>
          <p:cNvSpPr>
            <a:spLocks noGrp="1"/>
          </p:cNvSpPr>
          <p:nvPr>
            <p:ph type="ftr" sz="quarter" idx="11"/>
          </p:nvPr>
        </p:nvSpPr>
        <p:spPr/>
        <p:txBody>
          <a:bodyPr/>
          <a:lstStyle/>
          <a:p>
            <a:endParaRPr lang="el-GR">
              <a:solidFill>
                <a:srgbClr val="04617B">
                  <a:shade val="90000"/>
                </a:srgbClr>
              </a:solidFill>
            </a:endParaRPr>
          </a:p>
        </p:txBody>
      </p:sp>
      <p:sp>
        <p:nvSpPr>
          <p:cNvPr id="9" name="Slide Number Placeholder 8"/>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900149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C951AB54-109A-4070-9FCF-0AF22647A139}" type="datetime1">
              <a:rPr lang="el-GR" smtClean="0">
                <a:solidFill>
                  <a:srgbClr val="04617B">
                    <a:shade val="90000"/>
                  </a:srgbClr>
                </a:solidFill>
              </a:rPr>
              <a:pPr/>
              <a:t>7/1/2017</a:t>
            </a:fld>
            <a:endParaRPr lang="el-GR">
              <a:solidFill>
                <a:srgbClr val="04617B">
                  <a:shade val="90000"/>
                </a:srgbClr>
              </a:solidFill>
            </a:endParaRPr>
          </a:p>
        </p:txBody>
      </p:sp>
      <p:sp>
        <p:nvSpPr>
          <p:cNvPr id="4" name="Footer Placeholder 3"/>
          <p:cNvSpPr>
            <a:spLocks noGrp="1"/>
          </p:cNvSpPr>
          <p:nvPr>
            <p:ph type="ftr" sz="quarter" idx="11"/>
          </p:nvPr>
        </p:nvSpPr>
        <p:spPr/>
        <p:txBody>
          <a:bodyPr/>
          <a:lstStyle/>
          <a:p>
            <a:endParaRPr lang="el-GR">
              <a:solidFill>
                <a:srgbClr val="04617B">
                  <a:shade val="90000"/>
                </a:srgbClr>
              </a:solidFill>
            </a:endParaRPr>
          </a:p>
        </p:txBody>
      </p:sp>
      <p:sp>
        <p:nvSpPr>
          <p:cNvPr id="5" name="Slide Number Placeholder 4"/>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4055408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9D889-DD95-4136-8097-0A51FB19C918}" type="datetime1">
              <a:rPr lang="el-GR" smtClean="0">
                <a:solidFill>
                  <a:srgbClr val="04617B">
                    <a:shade val="90000"/>
                  </a:srgbClr>
                </a:solidFill>
              </a:rPr>
              <a:pPr/>
              <a:t>7/1/2017</a:t>
            </a:fld>
            <a:endParaRPr lang="el-GR">
              <a:solidFill>
                <a:srgbClr val="04617B">
                  <a:shade val="90000"/>
                </a:srgbClr>
              </a:solidFill>
            </a:endParaRPr>
          </a:p>
        </p:txBody>
      </p:sp>
      <p:sp>
        <p:nvSpPr>
          <p:cNvPr id="3" name="Footer Placeholder 2"/>
          <p:cNvSpPr>
            <a:spLocks noGrp="1"/>
          </p:cNvSpPr>
          <p:nvPr>
            <p:ph type="ftr" sz="quarter" idx="11"/>
          </p:nvPr>
        </p:nvSpPr>
        <p:spPr/>
        <p:txBody>
          <a:bodyPr/>
          <a:lstStyle/>
          <a:p>
            <a:endParaRPr lang="el-GR">
              <a:solidFill>
                <a:srgbClr val="04617B">
                  <a:shade val="90000"/>
                </a:srgbClr>
              </a:solidFill>
            </a:endParaRPr>
          </a:p>
        </p:txBody>
      </p:sp>
      <p:sp>
        <p:nvSpPr>
          <p:cNvPr id="4" name="Slide Number Placeholder 3"/>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40007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81E8F1EE-6EC0-4DA7-9EBB-8F1AB227D53B}" type="datetime1">
              <a:rPr lang="el-GR" smtClean="0"/>
              <a:t>7/1/2017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88FC15E-2003-4440-BF73-B313DAC3E815}"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BB8F9097-3EE2-4A36-95B1-C509BCD56C67}"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945923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4399E146-CB70-4FD7-BB2F-598BDBB456A1}"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Tree>
    <p:extLst>
      <p:ext uri="{BB962C8B-B14F-4D97-AF65-F5344CB8AC3E}">
        <p14:creationId xmlns:p14="http://schemas.microsoft.com/office/powerpoint/2010/main" val="1088296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E607398B-BDF7-4A2C-AFFD-B0CD64B9612C}"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921893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C534F677-3CA0-4AB5-AA47-BBA800690D2C}"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4096813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4ED557BE-67DB-4A0D-90BC-C809D2C64FC8}" type="datetime1">
              <a:rPr lang="el-GR" smtClean="0">
                <a:solidFill>
                  <a:srgbClr val="DBF5F9">
                    <a:shade val="90000"/>
                  </a:srgbClr>
                </a:solidFill>
              </a:rPr>
              <a:pPr/>
              <a:t>7/1/2017</a:t>
            </a:fld>
            <a:endParaRPr lang="el-GR">
              <a:solidFill>
                <a:srgbClr val="DBF5F9">
                  <a:shade val="90000"/>
                </a:srgbClr>
              </a:solidFill>
            </a:endParaRPr>
          </a:p>
        </p:txBody>
      </p:sp>
      <p:sp>
        <p:nvSpPr>
          <p:cNvPr id="19" name="Footer Placeholder 18"/>
          <p:cNvSpPr>
            <a:spLocks noGrp="1"/>
          </p:cNvSpPr>
          <p:nvPr>
            <p:ph type="ftr" sz="quarter" idx="11"/>
          </p:nvPr>
        </p:nvSpPr>
        <p:spPr/>
        <p:txBody>
          <a:bodyPr/>
          <a:lstStyle/>
          <a:p>
            <a:endParaRPr lang="el-GR">
              <a:solidFill>
                <a:srgbClr val="DBF5F9">
                  <a:shade val="90000"/>
                </a:srgbClr>
              </a:solidFill>
            </a:endParaRPr>
          </a:p>
        </p:txBody>
      </p:sp>
      <p:sp>
        <p:nvSpPr>
          <p:cNvPr id="27" name="Slide Number Placeholder 26"/>
          <p:cNvSpPr>
            <a:spLocks noGrp="1"/>
          </p:cNvSpPr>
          <p:nvPr>
            <p:ph type="sldNum" sz="quarter" idx="12"/>
          </p:nvPr>
        </p:nvSpPr>
        <p:spPr/>
        <p:txBody>
          <a:bodyPr/>
          <a:lstStyle/>
          <a:p>
            <a:fld id="{788FC15E-2003-4440-BF73-B313DAC3E815}"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239502561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9A8B2FFA-08A7-48F3-9C7F-C071E308F5D9}"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8229333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81E8F1EE-6EC0-4DA7-9EBB-8F1AB227D53B}" type="datetime1">
              <a:rPr lang="el-GR" smtClean="0">
                <a:solidFill>
                  <a:srgbClr val="DBF5F9">
                    <a:shade val="90000"/>
                  </a:srgbClr>
                </a:solidFill>
              </a:rPr>
              <a:pPr/>
              <a:t>7/1/2017</a:t>
            </a:fld>
            <a:endParaRPr lang="el-GR">
              <a:solidFill>
                <a:srgbClr val="DBF5F9">
                  <a:shade val="90000"/>
                </a:srgbClr>
              </a:solidFill>
            </a:endParaRPr>
          </a:p>
        </p:txBody>
      </p:sp>
      <p:sp>
        <p:nvSpPr>
          <p:cNvPr id="5" name="Footer Placeholder 4"/>
          <p:cNvSpPr>
            <a:spLocks noGrp="1"/>
          </p:cNvSpPr>
          <p:nvPr>
            <p:ph type="ftr" sz="quarter" idx="11"/>
          </p:nvPr>
        </p:nvSpPr>
        <p:spPr/>
        <p:txBody>
          <a:bodyPr/>
          <a:lstStyle/>
          <a:p>
            <a:endParaRPr lang="el-GR">
              <a:solidFill>
                <a:srgbClr val="DBF5F9">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9512495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A5EB889B-7D82-4AC6-8B5B-96849B7C98F3}"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199598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5B32CC8D-8E2E-4B37-8B5C-BE6A7AC4033F}" type="datetime1">
              <a:rPr lang="el-GR" smtClean="0">
                <a:solidFill>
                  <a:srgbClr val="04617B">
                    <a:shade val="90000"/>
                  </a:srgbClr>
                </a:solidFill>
              </a:rPr>
              <a:pPr/>
              <a:t>7/1/2017</a:t>
            </a:fld>
            <a:endParaRPr lang="el-GR">
              <a:solidFill>
                <a:srgbClr val="04617B">
                  <a:shade val="90000"/>
                </a:srgbClr>
              </a:solidFill>
            </a:endParaRPr>
          </a:p>
        </p:txBody>
      </p:sp>
      <p:sp>
        <p:nvSpPr>
          <p:cNvPr id="8" name="Footer Placeholder 7"/>
          <p:cNvSpPr>
            <a:spLocks noGrp="1"/>
          </p:cNvSpPr>
          <p:nvPr>
            <p:ph type="ftr" sz="quarter" idx="11"/>
          </p:nvPr>
        </p:nvSpPr>
        <p:spPr/>
        <p:txBody>
          <a:bodyPr/>
          <a:lstStyle/>
          <a:p>
            <a:endParaRPr lang="el-GR">
              <a:solidFill>
                <a:srgbClr val="04617B">
                  <a:shade val="90000"/>
                </a:srgbClr>
              </a:solidFill>
            </a:endParaRPr>
          </a:p>
        </p:txBody>
      </p:sp>
      <p:sp>
        <p:nvSpPr>
          <p:cNvPr id="9" name="Slide Number Placeholder 8"/>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720296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C951AB54-109A-4070-9FCF-0AF22647A139}" type="datetime1">
              <a:rPr lang="el-GR" smtClean="0">
                <a:solidFill>
                  <a:srgbClr val="04617B">
                    <a:shade val="90000"/>
                  </a:srgbClr>
                </a:solidFill>
              </a:rPr>
              <a:pPr/>
              <a:t>7/1/2017</a:t>
            </a:fld>
            <a:endParaRPr lang="el-GR">
              <a:solidFill>
                <a:srgbClr val="04617B">
                  <a:shade val="90000"/>
                </a:srgbClr>
              </a:solidFill>
            </a:endParaRPr>
          </a:p>
        </p:txBody>
      </p:sp>
      <p:sp>
        <p:nvSpPr>
          <p:cNvPr id="4" name="Footer Placeholder 3"/>
          <p:cNvSpPr>
            <a:spLocks noGrp="1"/>
          </p:cNvSpPr>
          <p:nvPr>
            <p:ph type="ftr" sz="quarter" idx="11"/>
          </p:nvPr>
        </p:nvSpPr>
        <p:spPr/>
        <p:txBody>
          <a:bodyPr/>
          <a:lstStyle/>
          <a:p>
            <a:endParaRPr lang="el-GR">
              <a:solidFill>
                <a:srgbClr val="04617B">
                  <a:shade val="90000"/>
                </a:srgbClr>
              </a:solidFill>
            </a:endParaRPr>
          </a:p>
        </p:txBody>
      </p:sp>
      <p:sp>
        <p:nvSpPr>
          <p:cNvPr id="5" name="Slide Number Placeholder 4"/>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89618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A5EB889B-7D82-4AC6-8B5B-96849B7C98F3}" type="datetime1">
              <a:rPr lang="el-GR" smtClean="0"/>
              <a:t>7/1/2017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88FC15E-2003-4440-BF73-B313DAC3E815}" type="slidenum">
              <a:rPr lang="el-GR" smtClean="0"/>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9D889-DD95-4136-8097-0A51FB19C918}" type="datetime1">
              <a:rPr lang="el-GR" smtClean="0">
                <a:solidFill>
                  <a:srgbClr val="04617B">
                    <a:shade val="90000"/>
                  </a:srgbClr>
                </a:solidFill>
              </a:rPr>
              <a:pPr/>
              <a:t>7/1/2017</a:t>
            </a:fld>
            <a:endParaRPr lang="el-GR">
              <a:solidFill>
                <a:srgbClr val="04617B">
                  <a:shade val="90000"/>
                </a:srgbClr>
              </a:solidFill>
            </a:endParaRPr>
          </a:p>
        </p:txBody>
      </p:sp>
      <p:sp>
        <p:nvSpPr>
          <p:cNvPr id="3" name="Footer Placeholder 2"/>
          <p:cNvSpPr>
            <a:spLocks noGrp="1"/>
          </p:cNvSpPr>
          <p:nvPr>
            <p:ph type="ftr" sz="quarter" idx="11"/>
          </p:nvPr>
        </p:nvSpPr>
        <p:spPr/>
        <p:txBody>
          <a:bodyPr/>
          <a:lstStyle/>
          <a:p>
            <a:endParaRPr lang="el-GR">
              <a:solidFill>
                <a:srgbClr val="04617B">
                  <a:shade val="90000"/>
                </a:srgbClr>
              </a:solidFill>
            </a:endParaRPr>
          </a:p>
        </p:txBody>
      </p:sp>
      <p:sp>
        <p:nvSpPr>
          <p:cNvPr id="4" name="Slide Number Placeholder 3"/>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727908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BB8F9097-3EE2-4A36-95B1-C509BCD56C67}"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86274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4399E146-CB70-4FD7-BB2F-598BDBB456A1}"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Tree>
    <p:extLst>
      <p:ext uri="{BB962C8B-B14F-4D97-AF65-F5344CB8AC3E}">
        <p14:creationId xmlns:p14="http://schemas.microsoft.com/office/powerpoint/2010/main" val="1286623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E607398B-BDF7-4A2C-AFFD-B0CD64B9612C}"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625204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C534F677-3CA0-4AB5-AA47-BBA800690D2C}"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432926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4ED557BE-67DB-4A0D-90BC-C809D2C64FC8}" type="datetime1">
              <a:rPr lang="el-GR" smtClean="0">
                <a:solidFill>
                  <a:srgbClr val="DBF5F9">
                    <a:shade val="90000"/>
                  </a:srgbClr>
                </a:solidFill>
              </a:rPr>
              <a:pPr/>
              <a:t>7/1/2017</a:t>
            </a:fld>
            <a:endParaRPr lang="el-GR">
              <a:solidFill>
                <a:srgbClr val="DBF5F9">
                  <a:shade val="90000"/>
                </a:srgbClr>
              </a:solidFill>
            </a:endParaRPr>
          </a:p>
        </p:txBody>
      </p:sp>
      <p:sp>
        <p:nvSpPr>
          <p:cNvPr id="19" name="Footer Placeholder 18"/>
          <p:cNvSpPr>
            <a:spLocks noGrp="1"/>
          </p:cNvSpPr>
          <p:nvPr>
            <p:ph type="ftr" sz="quarter" idx="11"/>
          </p:nvPr>
        </p:nvSpPr>
        <p:spPr/>
        <p:txBody>
          <a:bodyPr/>
          <a:lstStyle/>
          <a:p>
            <a:endParaRPr lang="el-GR">
              <a:solidFill>
                <a:srgbClr val="DBF5F9">
                  <a:shade val="90000"/>
                </a:srgbClr>
              </a:solidFill>
            </a:endParaRPr>
          </a:p>
        </p:txBody>
      </p:sp>
      <p:sp>
        <p:nvSpPr>
          <p:cNvPr id="27" name="Slide Number Placeholder 26"/>
          <p:cNvSpPr>
            <a:spLocks noGrp="1"/>
          </p:cNvSpPr>
          <p:nvPr>
            <p:ph type="sldNum" sz="quarter" idx="12"/>
          </p:nvPr>
        </p:nvSpPr>
        <p:spPr/>
        <p:txBody>
          <a:bodyPr/>
          <a:lstStyle/>
          <a:p>
            <a:fld id="{788FC15E-2003-4440-BF73-B313DAC3E815}"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104770582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9A8B2FFA-08A7-48F3-9C7F-C071E308F5D9}"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4156688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81E8F1EE-6EC0-4DA7-9EBB-8F1AB227D53B}" type="datetime1">
              <a:rPr lang="el-GR" smtClean="0">
                <a:solidFill>
                  <a:srgbClr val="DBF5F9">
                    <a:shade val="90000"/>
                  </a:srgbClr>
                </a:solidFill>
              </a:rPr>
              <a:pPr/>
              <a:t>7/1/2017</a:t>
            </a:fld>
            <a:endParaRPr lang="el-GR">
              <a:solidFill>
                <a:srgbClr val="DBF5F9">
                  <a:shade val="90000"/>
                </a:srgbClr>
              </a:solidFill>
            </a:endParaRPr>
          </a:p>
        </p:txBody>
      </p:sp>
      <p:sp>
        <p:nvSpPr>
          <p:cNvPr id="5" name="Footer Placeholder 4"/>
          <p:cNvSpPr>
            <a:spLocks noGrp="1"/>
          </p:cNvSpPr>
          <p:nvPr>
            <p:ph type="ftr" sz="quarter" idx="11"/>
          </p:nvPr>
        </p:nvSpPr>
        <p:spPr/>
        <p:txBody>
          <a:bodyPr/>
          <a:lstStyle/>
          <a:p>
            <a:endParaRPr lang="el-GR">
              <a:solidFill>
                <a:srgbClr val="DBF5F9">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15295492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A5EB889B-7D82-4AC6-8B5B-96849B7C98F3}"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74800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5B32CC8D-8E2E-4B37-8B5C-BE6A7AC4033F}" type="datetime1">
              <a:rPr lang="el-GR" smtClean="0">
                <a:solidFill>
                  <a:srgbClr val="04617B">
                    <a:shade val="90000"/>
                  </a:srgbClr>
                </a:solidFill>
              </a:rPr>
              <a:pPr/>
              <a:t>7/1/2017</a:t>
            </a:fld>
            <a:endParaRPr lang="el-GR">
              <a:solidFill>
                <a:srgbClr val="04617B">
                  <a:shade val="90000"/>
                </a:srgbClr>
              </a:solidFill>
            </a:endParaRPr>
          </a:p>
        </p:txBody>
      </p:sp>
      <p:sp>
        <p:nvSpPr>
          <p:cNvPr id="8" name="Footer Placeholder 7"/>
          <p:cNvSpPr>
            <a:spLocks noGrp="1"/>
          </p:cNvSpPr>
          <p:nvPr>
            <p:ph type="ftr" sz="quarter" idx="11"/>
          </p:nvPr>
        </p:nvSpPr>
        <p:spPr/>
        <p:txBody>
          <a:bodyPr/>
          <a:lstStyle/>
          <a:p>
            <a:endParaRPr lang="el-GR">
              <a:solidFill>
                <a:srgbClr val="04617B">
                  <a:shade val="90000"/>
                </a:srgbClr>
              </a:solidFill>
            </a:endParaRPr>
          </a:p>
        </p:txBody>
      </p:sp>
      <p:sp>
        <p:nvSpPr>
          <p:cNvPr id="9" name="Slide Number Placeholder 8"/>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62319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5B32CC8D-8E2E-4B37-8B5C-BE6A7AC4033F}" type="datetime1">
              <a:rPr lang="el-GR" smtClean="0"/>
              <a:t>7/1/2017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88FC15E-2003-4440-BF73-B313DAC3E815}" type="slidenum">
              <a:rPr lang="el-GR" smtClean="0"/>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C951AB54-109A-4070-9FCF-0AF22647A139}" type="datetime1">
              <a:rPr lang="el-GR" smtClean="0">
                <a:solidFill>
                  <a:srgbClr val="04617B">
                    <a:shade val="90000"/>
                  </a:srgbClr>
                </a:solidFill>
              </a:rPr>
              <a:pPr/>
              <a:t>7/1/2017</a:t>
            </a:fld>
            <a:endParaRPr lang="el-GR">
              <a:solidFill>
                <a:srgbClr val="04617B">
                  <a:shade val="90000"/>
                </a:srgbClr>
              </a:solidFill>
            </a:endParaRPr>
          </a:p>
        </p:txBody>
      </p:sp>
      <p:sp>
        <p:nvSpPr>
          <p:cNvPr id="4" name="Footer Placeholder 3"/>
          <p:cNvSpPr>
            <a:spLocks noGrp="1"/>
          </p:cNvSpPr>
          <p:nvPr>
            <p:ph type="ftr" sz="quarter" idx="11"/>
          </p:nvPr>
        </p:nvSpPr>
        <p:spPr/>
        <p:txBody>
          <a:bodyPr/>
          <a:lstStyle/>
          <a:p>
            <a:endParaRPr lang="el-GR">
              <a:solidFill>
                <a:srgbClr val="04617B">
                  <a:shade val="90000"/>
                </a:srgbClr>
              </a:solidFill>
            </a:endParaRPr>
          </a:p>
        </p:txBody>
      </p:sp>
      <p:sp>
        <p:nvSpPr>
          <p:cNvPr id="5" name="Slide Number Placeholder 4"/>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548165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9D889-DD95-4136-8097-0A51FB19C918}" type="datetime1">
              <a:rPr lang="el-GR" smtClean="0">
                <a:solidFill>
                  <a:srgbClr val="04617B">
                    <a:shade val="90000"/>
                  </a:srgbClr>
                </a:solidFill>
              </a:rPr>
              <a:pPr/>
              <a:t>7/1/2017</a:t>
            </a:fld>
            <a:endParaRPr lang="el-GR">
              <a:solidFill>
                <a:srgbClr val="04617B">
                  <a:shade val="90000"/>
                </a:srgbClr>
              </a:solidFill>
            </a:endParaRPr>
          </a:p>
        </p:txBody>
      </p:sp>
      <p:sp>
        <p:nvSpPr>
          <p:cNvPr id="3" name="Footer Placeholder 2"/>
          <p:cNvSpPr>
            <a:spLocks noGrp="1"/>
          </p:cNvSpPr>
          <p:nvPr>
            <p:ph type="ftr" sz="quarter" idx="11"/>
          </p:nvPr>
        </p:nvSpPr>
        <p:spPr/>
        <p:txBody>
          <a:bodyPr/>
          <a:lstStyle/>
          <a:p>
            <a:endParaRPr lang="el-GR">
              <a:solidFill>
                <a:srgbClr val="04617B">
                  <a:shade val="90000"/>
                </a:srgbClr>
              </a:solidFill>
            </a:endParaRPr>
          </a:p>
        </p:txBody>
      </p:sp>
      <p:sp>
        <p:nvSpPr>
          <p:cNvPr id="4" name="Slide Number Placeholder 3"/>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506508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BB8F9097-3EE2-4A36-95B1-C509BCD56C67}"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796138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4399E146-CB70-4FD7-BB2F-598BDBB456A1}" type="datetime1">
              <a:rPr lang="el-GR" smtClean="0">
                <a:solidFill>
                  <a:srgbClr val="04617B">
                    <a:shade val="90000"/>
                  </a:srgbClr>
                </a:solidFill>
              </a:rPr>
              <a:pPr/>
              <a:t>7/1/2017</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Tree>
    <p:extLst>
      <p:ext uri="{BB962C8B-B14F-4D97-AF65-F5344CB8AC3E}">
        <p14:creationId xmlns:p14="http://schemas.microsoft.com/office/powerpoint/2010/main" val="18564299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E607398B-BDF7-4A2C-AFFD-B0CD64B9612C}"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946371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C534F677-3CA0-4AB5-AA47-BBA800690D2C}" type="datetime1">
              <a:rPr lang="el-GR" smtClean="0">
                <a:solidFill>
                  <a:srgbClr val="04617B">
                    <a:shade val="90000"/>
                  </a:srgbClr>
                </a:solidFill>
              </a:rPr>
              <a:pPr/>
              <a:t>7/1/2017</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7980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C951AB54-109A-4070-9FCF-0AF22647A139}" type="datetime1">
              <a:rPr lang="el-GR" smtClean="0"/>
              <a:t>7/1/2017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88FC15E-2003-4440-BF73-B313DAC3E815}"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9D889-DD95-4136-8097-0A51FB19C918}" type="datetime1">
              <a:rPr lang="el-GR" smtClean="0"/>
              <a:t>7/1/2017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88FC15E-2003-4440-BF73-B313DAC3E81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BB8F9097-3EE2-4A36-95B1-C509BCD56C67}" type="datetime1">
              <a:rPr lang="el-GR" smtClean="0"/>
              <a:t>7/1/2017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88FC15E-2003-4440-BF73-B313DAC3E815}"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4399E146-CB70-4FD7-BB2F-598BDBB456A1}" type="datetime1">
              <a:rPr lang="el-GR" smtClean="0"/>
              <a:t>7/1/2017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788FC15E-2003-4440-BF73-B313DAC3E815}"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CF6D47-8AD7-4764-B783-DC95F3A96BEB}" type="datetime1">
              <a:rPr lang="el-GR" smtClean="0"/>
              <a:t>7/1/2017</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8FC15E-2003-4440-BF73-B313DAC3E815}" type="slidenum">
              <a:rPr lang="el-GR" smtClean="0"/>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CF6D47-8AD7-4764-B783-DC95F3A96BEB}" type="datetime1">
              <a:rPr lang="el-GR" smtClean="0">
                <a:solidFill>
                  <a:srgbClr val="04617B">
                    <a:shade val="90000"/>
                  </a:srgbClr>
                </a:solidFill>
              </a:rPr>
              <a:pPr/>
              <a:t>7/1/2017</a:t>
            </a:fld>
            <a:endParaRPr lang="el-G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grpSp>
    </p:spTree>
    <p:extLst>
      <p:ext uri="{BB962C8B-B14F-4D97-AF65-F5344CB8AC3E}">
        <p14:creationId xmlns:p14="http://schemas.microsoft.com/office/powerpoint/2010/main" val="35841366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CF6D47-8AD7-4764-B783-DC95F3A96BEB}" type="datetime1">
              <a:rPr lang="el-GR" smtClean="0">
                <a:solidFill>
                  <a:srgbClr val="04617B">
                    <a:shade val="90000"/>
                  </a:srgbClr>
                </a:solidFill>
              </a:rPr>
              <a:pPr/>
              <a:t>7/1/2017</a:t>
            </a:fld>
            <a:endParaRPr lang="el-G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grpSp>
    </p:spTree>
    <p:extLst>
      <p:ext uri="{BB962C8B-B14F-4D97-AF65-F5344CB8AC3E}">
        <p14:creationId xmlns:p14="http://schemas.microsoft.com/office/powerpoint/2010/main" val="22868839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CF6D47-8AD7-4764-B783-DC95F3A96BEB}" type="datetime1">
              <a:rPr lang="el-GR" smtClean="0">
                <a:solidFill>
                  <a:srgbClr val="04617B">
                    <a:shade val="90000"/>
                  </a:srgbClr>
                </a:solidFill>
              </a:rPr>
              <a:pPr/>
              <a:t>7/1/2017</a:t>
            </a:fld>
            <a:endParaRPr lang="el-G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grpSp>
    </p:spTree>
    <p:extLst>
      <p:ext uri="{BB962C8B-B14F-4D97-AF65-F5344CB8AC3E}">
        <p14:creationId xmlns:p14="http://schemas.microsoft.com/office/powerpoint/2010/main" val="29108391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CF6D47-8AD7-4764-B783-DC95F3A96BEB}" type="datetime1">
              <a:rPr lang="el-GR" smtClean="0">
                <a:solidFill>
                  <a:srgbClr val="04617B">
                    <a:shade val="90000"/>
                  </a:srgbClr>
                </a:solidFill>
              </a:rPr>
              <a:pPr/>
              <a:t>7/1/2017</a:t>
            </a:fld>
            <a:endParaRPr lang="el-G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8FC15E-2003-4440-BF73-B313DAC3E815}" type="slidenum">
              <a:rPr lang="el-GR" smtClean="0">
                <a:solidFill>
                  <a:srgbClr val="04617B">
                    <a:shade val="90000"/>
                  </a:srgbClr>
                </a:solidFill>
              </a:rPr>
              <a:pPr/>
              <a:t>‹#›</a:t>
            </a:fld>
            <a:endParaRPr lang="el-G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000000"/>
                </a:solidFill>
              </a:endParaRPr>
            </a:p>
          </p:txBody>
        </p:sp>
      </p:grpSp>
    </p:spTree>
    <p:extLst>
      <p:ext uri="{BB962C8B-B14F-4D97-AF65-F5344CB8AC3E}">
        <p14:creationId xmlns:p14="http://schemas.microsoft.com/office/powerpoint/2010/main" val="247394976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psak.gr/dual-career.html" TargetMode="External"/><Relationship Id="rId2" Type="http://schemas.openxmlformats.org/officeDocument/2006/relationships/hyperlink" Target="http://www.pasap.eu/dual-career.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onlinecourse.olympic.org/#viewcours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tass.gov.uk/" TargetMode="External"/><Relationship Id="rId5" Type="http://schemas.openxmlformats.org/officeDocument/2006/relationships/hyperlink" Target="http://athletesworldfoundation.org/" TargetMode="External"/><Relationship Id="rId4" Type="http://schemas.openxmlformats.org/officeDocument/2006/relationships/hyperlink" Target="http://www.fifpro-onlineacademy.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547664" y="3037239"/>
            <a:ext cx="6132000" cy="792088"/>
          </a:xfrm>
          <a:ln>
            <a:solidFill>
              <a:schemeClr val="tx1"/>
            </a:solidFill>
          </a:ln>
        </p:spPr>
        <p:txBody>
          <a:bodyPr>
            <a:normAutofit/>
          </a:bodyPr>
          <a:lstStyle/>
          <a:p>
            <a:pPr algn="ctr"/>
            <a:r>
              <a:rPr lang="el-GR" sz="3600" b="1" dirty="0" smtClean="0">
                <a:latin typeface="+mj-lt"/>
              </a:rPr>
              <a:t>Διπλή Καριέρα των Αθλητών</a:t>
            </a:r>
            <a:endParaRPr lang="en-US" sz="3600" b="1" dirty="0" smtClean="0">
              <a:latin typeface="+mj-lt"/>
            </a:endParaRPr>
          </a:p>
          <a:p>
            <a:pPr algn="ctr"/>
            <a:endParaRPr lang="en-US" sz="3600" b="1" dirty="0" smtClean="0">
              <a:latin typeface="+mj-lt"/>
            </a:endParaRPr>
          </a:p>
          <a:p>
            <a:pPr algn="ctr"/>
            <a:endParaRPr lang="en-US" sz="3600" b="1" dirty="0" smtClean="0">
              <a:latin typeface="+mj-lt"/>
            </a:endParaRPr>
          </a:p>
          <a:p>
            <a:pPr algn="ctr"/>
            <a:endParaRPr lang="en-US" sz="3600" b="1" dirty="0">
              <a:latin typeface="+mj-lt"/>
            </a:endParaRPr>
          </a:p>
          <a:p>
            <a:pPr algn="ctr"/>
            <a:endParaRPr lang="el-GR" sz="3600" b="1" dirty="0">
              <a:latin typeface="+mj-lt"/>
            </a:endParaRPr>
          </a:p>
        </p:txBody>
      </p:sp>
      <p:pic>
        <p:nvPicPr>
          <p:cNvPr id="1042" name="Picture 18" descr="C:\DIMITRIS - 16.10.2012\Dual Career\Dual Career -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836712"/>
            <a:ext cx="2952328"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403648" y="4725144"/>
            <a:ext cx="6408712" cy="1138773"/>
          </a:xfrm>
          <a:prstGeom prst="rect">
            <a:avLst/>
          </a:prstGeom>
        </p:spPr>
        <p:txBody>
          <a:bodyPr wrap="square">
            <a:spAutoFit/>
          </a:bodyPr>
          <a:lstStyle/>
          <a:p>
            <a:pPr marR="45720" lvl="0" algn="ctr">
              <a:spcBef>
                <a:spcPct val="20000"/>
              </a:spcBef>
              <a:buClr>
                <a:srgbClr val="0BD0D9"/>
              </a:buClr>
              <a:buSzPct val="95000"/>
            </a:pPr>
            <a:r>
              <a:rPr lang="el-GR" sz="2000" b="1" dirty="0">
                <a:solidFill>
                  <a:prstClr val="white"/>
                </a:solidFill>
                <a:latin typeface="+mj-lt"/>
              </a:rPr>
              <a:t>Δημήτρης </a:t>
            </a:r>
            <a:r>
              <a:rPr lang="el-GR" sz="2000" b="1" dirty="0" err="1">
                <a:solidFill>
                  <a:prstClr val="white"/>
                </a:solidFill>
                <a:latin typeface="+mj-lt"/>
              </a:rPr>
              <a:t>Γαργαλιάνος</a:t>
            </a:r>
            <a:endParaRPr lang="el-GR" sz="2000" b="1" dirty="0">
              <a:solidFill>
                <a:prstClr val="white"/>
              </a:solidFill>
              <a:latin typeface="+mj-lt"/>
            </a:endParaRPr>
          </a:p>
          <a:p>
            <a:pPr marR="45720" lvl="0" algn="ctr">
              <a:spcBef>
                <a:spcPct val="20000"/>
              </a:spcBef>
              <a:buClr>
                <a:srgbClr val="0BD0D9"/>
              </a:buClr>
              <a:buSzPct val="95000"/>
            </a:pPr>
            <a:r>
              <a:rPr lang="el-GR" sz="2000" b="1" dirty="0">
                <a:solidFill>
                  <a:prstClr val="white"/>
                </a:solidFill>
                <a:latin typeface="+mj-lt"/>
              </a:rPr>
              <a:t>Αναπληρωτής Καθηγητής</a:t>
            </a:r>
          </a:p>
          <a:p>
            <a:pPr marR="45720" lvl="0" algn="ctr">
              <a:spcBef>
                <a:spcPct val="20000"/>
              </a:spcBef>
              <a:buClr>
                <a:srgbClr val="0BD0D9"/>
              </a:buClr>
              <a:buSzPct val="95000"/>
            </a:pPr>
            <a:r>
              <a:rPr lang="el-GR" sz="2000" b="1" dirty="0">
                <a:solidFill>
                  <a:prstClr val="white"/>
                </a:solidFill>
                <a:latin typeface="+mj-lt"/>
              </a:rPr>
              <a:t>ΤΕΦΑΑ </a:t>
            </a:r>
            <a:r>
              <a:rPr lang="el-GR" sz="2000" b="1" dirty="0" smtClean="0">
                <a:solidFill>
                  <a:prstClr val="white"/>
                </a:solidFill>
                <a:latin typeface="+mj-lt"/>
              </a:rPr>
              <a:t>ΔΠΘ</a:t>
            </a:r>
            <a:endParaRPr lang="en-US" sz="2000" b="1" dirty="0" smtClean="0">
              <a:solidFill>
                <a:prstClr val="white"/>
              </a:solidFill>
              <a:latin typeface="+mj-lt"/>
            </a:endParaRPr>
          </a:p>
        </p:txBody>
      </p:sp>
      <p:sp>
        <p:nvSpPr>
          <p:cNvPr id="4" name="Θέση αριθμού διαφάνειας 3"/>
          <p:cNvSpPr>
            <a:spLocks noGrp="1"/>
          </p:cNvSpPr>
          <p:nvPr>
            <p:ph type="sldNum" sz="quarter" idx="12"/>
          </p:nvPr>
        </p:nvSpPr>
        <p:spPr/>
        <p:txBody>
          <a:bodyPr/>
          <a:lstStyle/>
          <a:p>
            <a:fld id="{788FC15E-2003-4440-BF73-B313DAC3E815}" type="slidenum">
              <a:rPr lang="el-GR" smtClean="0"/>
              <a:t>1</a:t>
            </a:fld>
            <a:endParaRPr lang="el-GR"/>
          </a:p>
        </p:txBody>
      </p:sp>
    </p:spTree>
    <p:extLst>
      <p:ext uri="{BB962C8B-B14F-4D97-AF65-F5344CB8AC3E}">
        <p14:creationId xmlns:p14="http://schemas.microsoft.com/office/powerpoint/2010/main" val="2161187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20688"/>
            <a:ext cx="9273208" cy="648072"/>
          </a:xfrm>
        </p:spPr>
        <p:txBody>
          <a:bodyPr>
            <a:normAutofit/>
          </a:bodyPr>
          <a:lstStyle/>
          <a:p>
            <a:pPr algn="ctr"/>
            <a:r>
              <a:rPr lang="el-GR" sz="3200" b="1" u="sng" dirty="0" smtClean="0">
                <a:solidFill>
                  <a:schemeClr val="tx1"/>
                </a:solidFill>
              </a:rPr>
              <a:t>Οι αθλητές </a:t>
            </a:r>
            <a:r>
              <a:rPr lang="el-GR" sz="3200" b="1" u="sng" dirty="0">
                <a:solidFill>
                  <a:schemeClr val="tx1"/>
                </a:solidFill>
              </a:rPr>
              <a:t>δεν ενδιαφέρονται </a:t>
            </a:r>
            <a:r>
              <a:rPr lang="el-GR" sz="3200" b="1" u="sng" dirty="0" smtClean="0">
                <a:solidFill>
                  <a:schemeClr val="tx1"/>
                </a:solidFill>
              </a:rPr>
              <a:t>διότι λένε:</a:t>
            </a:r>
            <a:endParaRPr lang="el-GR" sz="3200" b="1" u="sng" dirty="0">
              <a:solidFill>
                <a:schemeClr val="tx1"/>
              </a:solidFill>
            </a:endParaRPr>
          </a:p>
        </p:txBody>
      </p:sp>
      <p:sp>
        <p:nvSpPr>
          <p:cNvPr id="3" name="2 - Θέση περιεχομένου"/>
          <p:cNvSpPr>
            <a:spLocks noGrp="1"/>
          </p:cNvSpPr>
          <p:nvPr>
            <p:ph idx="1"/>
          </p:nvPr>
        </p:nvSpPr>
        <p:spPr>
          <a:xfrm>
            <a:off x="179512" y="1556792"/>
            <a:ext cx="8964488" cy="5370365"/>
          </a:xfrm>
        </p:spPr>
        <p:txBody>
          <a:bodyPr>
            <a:noAutofit/>
          </a:bodyPr>
          <a:lstStyle/>
          <a:p>
            <a:pPr lvl="0">
              <a:buFont typeface="Arial" panose="020B0604020202020204" pitchFamily="34" charset="0"/>
              <a:buChar char="•"/>
            </a:pPr>
            <a:r>
              <a:rPr lang="el-GR" sz="2800" dirty="0">
                <a:latin typeface="+mj-lt"/>
              </a:rPr>
              <a:t>Είμαι αθλητής, όχι φοιτητής </a:t>
            </a:r>
            <a:r>
              <a:rPr lang="el-GR" sz="2800" dirty="0" smtClean="0">
                <a:latin typeface="+mj-lt"/>
              </a:rPr>
              <a:t> </a:t>
            </a:r>
            <a:endParaRPr lang="el-GR" sz="2800" dirty="0">
              <a:latin typeface="+mj-lt"/>
            </a:endParaRPr>
          </a:p>
          <a:p>
            <a:pPr lvl="0">
              <a:buFont typeface="Arial" panose="020B0604020202020204" pitchFamily="34" charset="0"/>
              <a:buChar char="•"/>
            </a:pPr>
            <a:endParaRPr lang="el-GR" sz="2800" dirty="0" smtClean="0">
              <a:latin typeface="+mj-lt"/>
            </a:endParaRPr>
          </a:p>
          <a:p>
            <a:pPr lvl="0">
              <a:buFont typeface="Arial" panose="020B0604020202020204" pitchFamily="34" charset="0"/>
              <a:buChar char="•"/>
            </a:pPr>
            <a:r>
              <a:rPr lang="el-GR" sz="2800" dirty="0" smtClean="0">
                <a:latin typeface="+mj-lt"/>
              </a:rPr>
              <a:t>Δεν </a:t>
            </a:r>
            <a:r>
              <a:rPr lang="el-GR" sz="2800" dirty="0">
                <a:latin typeface="+mj-lt"/>
              </a:rPr>
              <a:t>το χρειάζομαι</a:t>
            </a:r>
          </a:p>
          <a:p>
            <a:pPr lvl="0">
              <a:buFont typeface="Arial" panose="020B0604020202020204" pitchFamily="34" charset="0"/>
              <a:buChar char="•"/>
            </a:pPr>
            <a:endParaRPr lang="el-GR" sz="2800" dirty="0" smtClean="0">
              <a:latin typeface="+mj-lt"/>
            </a:endParaRPr>
          </a:p>
          <a:p>
            <a:pPr lvl="0">
              <a:buFont typeface="Arial" panose="020B0604020202020204" pitchFamily="34" charset="0"/>
              <a:buChar char="•"/>
            </a:pPr>
            <a:r>
              <a:rPr lang="el-GR" sz="2800" dirty="0" smtClean="0">
                <a:latin typeface="+mj-lt"/>
              </a:rPr>
              <a:t>Θέλω άμεσα αποτελέσματα</a:t>
            </a:r>
            <a:endParaRPr lang="el-GR" sz="2800" dirty="0">
              <a:latin typeface="+mj-lt"/>
            </a:endParaRPr>
          </a:p>
          <a:p>
            <a:pPr lvl="0">
              <a:buFont typeface="Arial" panose="020B0604020202020204" pitchFamily="34" charset="0"/>
              <a:buChar char="•"/>
            </a:pPr>
            <a:endParaRPr lang="el-GR" sz="2800" dirty="0" smtClean="0">
              <a:latin typeface="+mj-lt"/>
            </a:endParaRPr>
          </a:p>
          <a:p>
            <a:pPr lvl="0">
              <a:buFont typeface="Arial" panose="020B0604020202020204" pitchFamily="34" charset="0"/>
              <a:buChar char="•"/>
            </a:pPr>
            <a:r>
              <a:rPr lang="el-GR" sz="2800" dirty="0" smtClean="0">
                <a:latin typeface="+mj-lt"/>
              </a:rPr>
              <a:t>Ποιος </a:t>
            </a:r>
            <a:r>
              <a:rPr lang="el-GR" sz="2800" dirty="0">
                <a:latin typeface="+mj-lt"/>
              </a:rPr>
              <a:t>άλλος το κάνει; </a:t>
            </a:r>
            <a:endParaRPr lang="el-GR" sz="2800" dirty="0" smtClean="0">
              <a:latin typeface="+mj-lt"/>
            </a:endParaRPr>
          </a:p>
          <a:p>
            <a:pPr lvl="0">
              <a:buFont typeface="Arial" panose="020B0604020202020204" pitchFamily="34" charset="0"/>
              <a:buChar char="•"/>
            </a:pPr>
            <a:endParaRPr lang="el-GR" sz="2800" dirty="0">
              <a:latin typeface="+mj-lt"/>
            </a:endParaRPr>
          </a:p>
          <a:p>
            <a:pPr lvl="0">
              <a:buFont typeface="Arial" panose="020B0604020202020204" pitchFamily="34" charset="0"/>
              <a:buChar char="•"/>
            </a:pPr>
            <a:r>
              <a:rPr lang="el-GR" sz="2800" dirty="0" smtClean="0">
                <a:latin typeface="+mj-lt"/>
              </a:rPr>
              <a:t>Ποιος </a:t>
            </a:r>
            <a:r>
              <a:rPr lang="el-GR" sz="2800" dirty="0">
                <a:latin typeface="+mj-lt"/>
              </a:rPr>
              <a:t>με ενθαρρύνει </a:t>
            </a:r>
            <a:r>
              <a:rPr lang="el-GR" sz="2800" dirty="0" smtClean="0">
                <a:latin typeface="+mj-lt"/>
              </a:rPr>
              <a:t>/ μου </a:t>
            </a:r>
            <a:r>
              <a:rPr lang="el-GR" sz="2800" dirty="0">
                <a:latin typeface="+mj-lt"/>
              </a:rPr>
              <a:t>δίνει την δυνατότητα να το κάνω;</a:t>
            </a:r>
          </a:p>
          <a:p>
            <a:endParaRPr lang="el-GR" sz="2800" dirty="0">
              <a:latin typeface="+mj-lt"/>
            </a:endParaRPr>
          </a:p>
        </p:txBody>
      </p:sp>
      <p:sp>
        <p:nvSpPr>
          <p:cNvPr id="5" name="Θέση αριθμού διαφάνειας 4"/>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10</a:t>
            </a:fld>
            <a:endParaRPr lang="el-GR">
              <a:solidFill>
                <a:prstClr val="black">
                  <a:lumMod val="50000"/>
                  <a:lumOff val="50000"/>
                </a:prstClr>
              </a:solidFill>
            </a:endParaRPr>
          </a:p>
        </p:txBody>
      </p:sp>
    </p:spTree>
    <p:extLst>
      <p:ext uri="{BB962C8B-B14F-4D97-AF65-F5344CB8AC3E}">
        <p14:creationId xmlns:p14="http://schemas.microsoft.com/office/powerpoint/2010/main" val="325141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76672"/>
            <a:ext cx="9151331" cy="1568919"/>
          </a:xfrm>
        </p:spPr>
        <p:txBody>
          <a:bodyPr>
            <a:noAutofit/>
          </a:bodyPr>
          <a:lstStyle/>
          <a:p>
            <a:pPr algn="ctr"/>
            <a:r>
              <a:rPr lang="el-GR" sz="3200" b="1" u="sng" dirty="0" smtClean="0">
                <a:solidFill>
                  <a:schemeClr val="tx1"/>
                </a:solidFill>
              </a:rPr>
              <a:t>Μύθος 1</a:t>
            </a:r>
            <a:r>
              <a:rPr lang="el-GR" sz="3200" b="1" u="sng" dirty="0">
                <a:solidFill>
                  <a:schemeClr val="tx1"/>
                </a:solidFill>
              </a:rPr>
              <a:t>: </a:t>
            </a:r>
            <a:r>
              <a:rPr lang="el-GR" sz="3200" b="1" u="sng" dirty="0" smtClean="0">
                <a:solidFill>
                  <a:schemeClr val="tx1"/>
                </a:solidFill>
              </a:rPr>
              <a:t/>
            </a:r>
            <a:br>
              <a:rPr lang="el-GR" sz="3200" b="1" u="sng" dirty="0" smtClean="0">
                <a:solidFill>
                  <a:schemeClr val="tx1"/>
                </a:solidFill>
              </a:rPr>
            </a:br>
            <a:r>
              <a:rPr lang="el-GR" sz="3200" b="1" u="sng" dirty="0" smtClean="0">
                <a:solidFill>
                  <a:schemeClr val="tx1"/>
                </a:solidFill>
              </a:rPr>
              <a:t/>
            </a:r>
            <a:br>
              <a:rPr lang="el-GR" sz="3200" b="1" u="sng" dirty="0" smtClean="0">
                <a:solidFill>
                  <a:schemeClr val="tx1"/>
                </a:solidFill>
              </a:rPr>
            </a:br>
            <a:r>
              <a:rPr lang="el-GR" sz="3200" b="1" u="sng" dirty="0" smtClean="0">
                <a:solidFill>
                  <a:schemeClr val="tx1"/>
                </a:solidFill>
              </a:rPr>
              <a:t>Η </a:t>
            </a:r>
            <a:r>
              <a:rPr lang="el-GR" sz="3200" b="1" u="sng" dirty="0">
                <a:solidFill>
                  <a:schemeClr val="tx1"/>
                </a:solidFill>
              </a:rPr>
              <a:t>διάρκεια της καριέρας τους είναι μεγάλη</a:t>
            </a:r>
          </a:p>
        </p:txBody>
      </p:sp>
      <p:sp>
        <p:nvSpPr>
          <p:cNvPr id="3" name="Θέση περιεχομένου 2"/>
          <p:cNvSpPr>
            <a:spLocks noGrp="1"/>
          </p:cNvSpPr>
          <p:nvPr>
            <p:ph idx="1"/>
          </p:nvPr>
        </p:nvSpPr>
        <p:spPr>
          <a:xfrm>
            <a:off x="539552" y="2420888"/>
            <a:ext cx="8388424" cy="4320480"/>
          </a:xfrm>
        </p:spPr>
        <p:txBody>
          <a:bodyPr>
            <a:noAutofit/>
          </a:bodyPr>
          <a:lstStyle/>
          <a:p>
            <a:pPr marL="0" indent="0">
              <a:lnSpc>
                <a:spcPct val="150000"/>
              </a:lnSpc>
              <a:spcAft>
                <a:spcPts val="1200"/>
              </a:spcAft>
              <a:buNone/>
            </a:pPr>
            <a:r>
              <a:rPr lang="el-GR" altLang="el-GR" sz="2800" b="1" u="sng" dirty="0" smtClean="0">
                <a:latin typeface="+mj-lt"/>
              </a:rPr>
              <a:t>Η αλήθεια</a:t>
            </a:r>
          </a:p>
          <a:p>
            <a:pPr>
              <a:lnSpc>
                <a:spcPct val="150000"/>
              </a:lnSpc>
              <a:spcAft>
                <a:spcPts val="1200"/>
              </a:spcAft>
              <a:buFont typeface="Arial" panose="020B0604020202020204" pitchFamily="34" charset="0"/>
              <a:buChar char="•"/>
            </a:pPr>
            <a:r>
              <a:rPr lang="el-GR" altLang="el-GR" sz="2800" dirty="0" smtClean="0">
                <a:latin typeface="+mj-lt"/>
              </a:rPr>
              <a:t>NFL		</a:t>
            </a:r>
            <a:r>
              <a:rPr lang="el-GR" altLang="el-GR" sz="2800" dirty="0" smtClean="0">
                <a:latin typeface="+mj-lt"/>
                <a:sym typeface="Wingdings" panose="05000000000000000000" pitchFamily="2" charset="2"/>
              </a:rPr>
              <a:t> </a:t>
            </a:r>
            <a:r>
              <a:rPr lang="el-GR" altLang="el-GR" sz="2800" dirty="0">
                <a:latin typeface="+mj-lt"/>
              </a:rPr>
              <a:t>3,5 χρόνια</a:t>
            </a:r>
          </a:p>
          <a:p>
            <a:pPr>
              <a:lnSpc>
                <a:spcPct val="150000"/>
              </a:lnSpc>
              <a:spcAft>
                <a:spcPts val="1200"/>
              </a:spcAft>
              <a:buFont typeface="Arial" panose="020B0604020202020204" pitchFamily="34" charset="0"/>
              <a:buChar char="•"/>
            </a:pPr>
            <a:r>
              <a:rPr lang="el-GR" altLang="el-GR" sz="2800" dirty="0">
                <a:latin typeface="+mj-lt"/>
              </a:rPr>
              <a:t>ΝΒΑ </a:t>
            </a:r>
            <a:r>
              <a:rPr lang="el-GR" altLang="el-GR" sz="2800" dirty="0" smtClean="0">
                <a:latin typeface="+mj-lt"/>
              </a:rPr>
              <a:t>	</a:t>
            </a:r>
            <a:r>
              <a:rPr lang="el-GR" altLang="el-GR" sz="2800" dirty="0" smtClean="0">
                <a:latin typeface="+mj-lt"/>
                <a:sym typeface="Wingdings" panose="05000000000000000000" pitchFamily="2" charset="2"/>
              </a:rPr>
              <a:t> </a:t>
            </a:r>
            <a:r>
              <a:rPr lang="el-GR" altLang="el-GR" sz="2800" dirty="0" smtClean="0">
                <a:latin typeface="+mj-lt"/>
              </a:rPr>
              <a:t>5</a:t>
            </a:r>
            <a:endParaRPr lang="el-GR" altLang="el-GR" sz="2800" dirty="0">
              <a:latin typeface="+mj-lt"/>
            </a:endParaRPr>
          </a:p>
          <a:p>
            <a:pPr>
              <a:lnSpc>
                <a:spcPct val="150000"/>
              </a:lnSpc>
              <a:spcAft>
                <a:spcPts val="1200"/>
              </a:spcAft>
              <a:buFont typeface="Arial" panose="020B0604020202020204" pitchFamily="34" charset="0"/>
              <a:buChar char="•"/>
            </a:pPr>
            <a:r>
              <a:rPr lang="en-US" altLang="el-GR" sz="2800" dirty="0" smtClean="0">
                <a:latin typeface="+mj-lt"/>
              </a:rPr>
              <a:t>NLB </a:t>
            </a:r>
            <a:r>
              <a:rPr lang="el-GR" altLang="el-GR" sz="2800" dirty="0">
                <a:latin typeface="+mj-lt"/>
              </a:rPr>
              <a:t>	</a:t>
            </a:r>
            <a:r>
              <a:rPr lang="el-GR" altLang="el-GR" sz="2800" dirty="0">
                <a:latin typeface="+mj-lt"/>
                <a:sym typeface="Wingdings" panose="05000000000000000000" pitchFamily="2" charset="2"/>
              </a:rPr>
              <a:t></a:t>
            </a:r>
            <a:r>
              <a:rPr lang="en-US" altLang="el-GR" sz="2800" dirty="0">
                <a:latin typeface="+mj-lt"/>
                <a:sym typeface="Wingdings" panose="05000000000000000000" pitchFamily="2" charset="2"/>
              </a:rPr>
              <a:t> </a:t>
            </a:r>
            <a:r>
              <a:rPr lang="en-US" altLang="el-GR" sz="2800" dirty="0" smtClean="0">
                <a:latin typeface="+mj-lt"/>
                <a:sym typeface="Wingdings" panose="05000000000000000000" pitchFamily="2" charset="2"/>
              </a:rPr>
              <a:t>6</a:t>
            </a:r>
            <a:endParaRPr lang="en-US" sz="2800" dirty="0">
              <a:latin typeface="+mj-lt"/>
            </a:endParaRPr>
          </a:p>
          <a:p>
            <a:pPr>
              <a:lnSpc>
                <a:spcPct val="150000"/>
              </a:lnSpc>
              <a:spcAft>
                <a:spcPts val="1200"/>
              </a:spcAft>
              <a:buFont typeface="Arial" panose="020B0604020202020204" pitchFamily="34" charset="0"/>
              <a:buChar char="•"/>
            </a:pPr>
            <a:r>
              <a:rPr lang="el-GR" altLang="el-GR" sz="2800" dirty="0" smtClean="0">
                <a:latin typeface="+mj-lt"/>
              </a:rPr>
              <a:t>Ευρωπαίοι </a:t>
            </a:r>
            <a:r>
              <a:rPr lang="el-GR" altLang="el-GR" sz="2800" dirty="0">
                <a:latin typeface="+mj-lt"/>
              </a:rPr>
              <a:t>καλαθοσφαιριστές </a:t>
            </a:r>
            <a:r>
              <a:rPr lang="el-GR" altLang="el-GR" sz="2800" dirty="0">
                <a:latin typeface="+mj-lt"/>
                <a:sym typeface="Wingdings" panose="05000000000000000000" pitchFamily="2" charset="2"/>
              </a:rPr>
              <a:t> </a:t>
            </a:r>
            <a:r>
              <a:rPr lang="el-GR" altLang="el-GR" sz="2800" dirty="0" smtClean="0">
                <a:latin typeface="+mj-lt"/>
              </a:rPr>
              <a:t>8,5</a:t>
            </a:r>
            <a:endParaRPr lang="el-GR" altLang="el-GR" sz="2800" dirty="0">
              <a:latin typeface="+mj-lt"/>
            </a:endParaRPr>
          </a:p>
          <a:p>
            <a:pPr>
              <a:lnSpc>
                <a:spcPct val="150000"/>
              </a:lnSpc>
            </a:pPr>
            <a:endParaRPr lang="el-GR" sz="2800" dirty="0">
              <a:latin typeface="+mj-lt"/>
            </a:endParaRPr>
          </a:p>
        </p:txBody>
      </p:sp>
      <p:sp>
        <p:nvSpPr>
          <p:cNvPr id="4" name="Θέση αριθμού διαφάνειας 3"/>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11</a:t>
            </a:fld>
            <a:endParaRPr lang="el-GR">
              <a:solidFill>
                <a:prstClr val="black">
                  <a:lumMod val="50000"/>
                  <a:lumOff val="50000"/>
                </a:prstClr>
              </a:solidFill>
            </a:endParaRPr>
          </a:p>
        </p:txBody>
      </p:sp>
    </p:spTree>
    <p:extLst>
      <p:ext uri="{BB962C8B-B14F-4D97-AF65-F5344CB8AC3E}">
        <p14:creationId xmlns:p14="http://schemas.microsoft.com/office/powerpoint/2010/main" val="5815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793" y="692696"/>
            <a:ext cx="9144000" cy="648072"/>
          </a:xfrm>
        </p:spPr>
        <p:txBody>
          <a:bodyPr>
            <a:noAutofit/>
          </a:bodyPr>
          <a:lstStyle/>
          <a:p>
            <a:pPr algn="ctr"/>
            <a:r>
              <a:rPr lang="en-US" sz="3200" b="1" u="sng" dirty="0" smtClean="0">
                <a:solidFill>
                  <a:schemeClr val="tx1"/>
                </a:solidFill>
              </a:rPr>
              <a:t/>
            </a:r>
            <a:br>
              <a:rPr lang="en-US" sz="3200" b="1" u="sng" dirty="0" smtClean="0">
                <a:solidFill>
                  <a:schemeClr val="tx1"/>
                </a:solidFill>
              </a:rPr>
            </a:br>
            <a:r>
              <a:rPr lang="en-US" sz="3200" b="1" u="sng" dirty="0" smtClean="0">
                <a:solidFill>
                  <a:schemeClr val="tx1"/>
                </a:solidFill>
              </a:rPr>
              <a:t/>
            </a:r>
            <a:br>
              <a:rPr lang="en-US" sz="3200" b="1" u="sng" dirty="0" smtClean="0">
                <a:solidFill>
                  <a:schemeClr val="tx1"/>
                </a:solidFill>
              </a:rPr>
            </a:br>
            <a:r>
              <a:rPr lang="el-GR" sz="3200" b="1" u="sng" dirty="0" smtClean="0">
                <a:solidFill>
                  <a:schemeClr val="tx1"/>
                </a:solidFill>
              </a:rPr>
              <a:t>Μύθος 2</a:t>
            </a:r>
            <a:r>
              <a:rPr lang="el-GR" sz="3200" b="1" u="sng" dirty="0">
                <a:solidFill>
                  <a:schemeClr val="tx1"/>
                </a:solidFill>
              </a:rPr>
              <a:t>: Έχουν πολύ υψηλά </a:t>
            </a:r>
            <a:r>
              <a:rPr lang="el-GR" sz="3200" b="1" u="sng" dirty="0" smtClean="0">
                <a:solidFill>
                  <a:schemeClr val="tx1"/>
                </a:solidFill>
              </a:rPr>
              <a:t>εισοδήματα</a:t>
            </a:r>
            <a:endParaRPr lang="el-GR" sz="3200" b="1" u="sng" dirty="0">
              <a:solidFill>
                <a:schemeClr val="tx1"/>
              </a:solidFill>
            </a:endParaRPr>
          </a:p>
        </p:txBody>
      </p:sp>
      <p:sp>
        <p:nvSpPr>
          <p:cNvPr id="3" name="Θέση περιεχομένου 2"/>
          <p:cNvSpPr>
            <a:spLocks noGrp="1"/>
          </p:cNvSpPr>
          <p:nvPr>
            <p:ph idx="1"/>
          </p:nvPr>
        </p:nvSpPr>
        <p:spPr>
          <a:xfrm>
            <a:off x="179512" y="1844823"/>
            <a:ext cx="8964488" cy="4989113"/>
          </a:xfrm>
        </p:spPr>
        <p:txBody>
          <a:bodyPr>
            <a:noAutofit/>
          </a:bodyPr>
          <a:lstStyle/>
          <a:p>
            <a:pPr marL="0" indent="0">
              <a:lnSpc>
                <a:spcPct val="100000"/>
              </a:lnSpc>
              <a:spcAft>
                <a:spcPts val="3000"/>
              </a:spcAft>
              <a:buNone/>
            </a:pPr>
            <a:r>
              <a:rPr lang="el-GR" altLang="el-GR" sz="2800" b="1" u="sng" dirty="0" smtClean="0">
                <a:latin typeface="+mj-lt"/>
              </a:rPr>
              <a:t>Η αλήθεια</a:t>
            </a:r>
          </a:p>
          <a:p>
            <a:pPr marL="0" indent="0">
              <a:lnSpc>
                <a:spcPct val="100000"/>
              </a:lnSpc>
              <a:spcAft>
                <a:spcPts val="3000"/>
              </a:spcAft>
              <a:buNone/>
            </a:pPr>
            <a:r>
              <a:rPr lang="el-GR" altLang="el-GR" sz="2800" dirty="0" smtClean="0">
                <a:latin typeface="+mj-lt"/>
              </a:rPr>
              <a:t>Ευρωπαίοι καλαθοσφαιριστές</a:t>
            </a:r>
            <a:r>
              <a:rPr lang="en-US" altLang="el-GR" sz="2800" dirty="0" smtClean="0">
                <a:latin typeface="+mj-lt"/>
              </a:rPr>
              <a:t> </a:t>
            </a:r>
            <a:r>
              <a:rPr lang="el-GR" altLang="el-GR" sz="2800" dirty="0" smtClean="0">
                <a:latin typeface="+mj-lt"/>
              </a:rPr>
              <a:t>ανά έτος:</a:t>
            </a:r>
            <a:endParaRPr lang="el-GR" altLang="el-GR" sz="2800" dirty="0">
              <a:latin typeface="+mj-lt"/>
            </a:endParaRPr>
          </a:p>
          <a:p>
            <a:pPr marL="393192" lvl="1" indent="0">
              <a:lnSpc>
                <a:spcPct val="100000"/>
              </a:lnSpc>
              <a:spcAft>
                <a:spcPts val="3000"/>
              </a:spcAft>
              <a:buNone/>
            </a:pPr>
            <a:r>
              <a:rPr lang="en-US" altLang="el-GR" sz="2800" dirty="0" smtClean="0">
                <a:latin typeface="+mj-lt"/>
              </a:rPr>
              <a:t>47</a:t>
            </a:r>
            <a:r>
              <a:rPr lang="en-US" altLang="el-GR" sz="2800" dirty="0">
                <a:latin typeface="+mj-lt"/>
              </a:rPr>
              <a:t>% </a:t>
            </a:r>
            <a:r>
              <a:rPr lang="el-GR" altLang="el-GR" sz="2800" dirty="0" smtClean="0">
                <a:latin typeface="+mj-lt"/>
              </a:rPr>
              <a:t>	μέχρι </a:t>
            </a:r>
            <a:r>
              <a:rPr lang="el-GR" altLang="el-GR" sz="2800" dirty="0">
                <a:latin typeface="+mj-lt"/>
              </a:rPr>
              <a:t>30.000 €</a:t>
            </a:r>
          </a:p>
          <a:p>
            <a:pPr marL="393192" lvl="1" indent="0">
              <a:lnSpc>
                <a:spcPct val="100000"/>
              </a:lnSpc>
              <a:spcAft>
                <a:spcPts val="3000"/>
              </a:spcAft>
              <a:buNone/>
            </a:pPr>
            <a:r>
              <a:rPr lang="el-GR" altLang="el-GR" sz="2800" dirty="0" smtClean="0">
                <a:latin typeface="+mj-lt"/>
              </a:rPr>
              <a:t>60</a:t>
            </a:r>
            <a:r>
              <a:rPr lang="el-GR" altLang="el-GR" sz="2800" dirty="0">
                <a:latin typeface="+mj-lt"/>
              </a:rPr>
              <a:t>% </a:t>
            </a:r>
            <a:r>
              <a:rPr lang="el-GR" altLang="el-GR" sz="2800" dirty="0" smtClean="0">
                <a:latin typeface="+mj-lt"/>
              </a:rPr>
              <a:t>	μέχρι </a:t>
            </a:r>
            <a:r>
              <a:rPr lang="el-GR" altLang="el-GR" sz="2800" dirty="0">
                <a:latin typeface="+mj-lt"/>
              </a:rPr>
              <a:t>60.000 €</a:t>
            </a:r>
          </a:p>
          <a:p>
            <a:pPr marL="393192" lvl="1" indent="0">
              <a:lnSpc>
                <a:spcPct val="100000"/>
              </a:lnSpc>
              <a:spcAft>
                <a:spcPts val="3000"/>
              </a:spcAft>
              <a:buNone/>
            </a:pPr>
            <a:r>
              <a:rPr lang="el-GR" altLang="el-GR" sz="2800" dirty="0" smtClean="0">
                <a:latin typeface="+mj-lt"/>
              </a:rPr>
              <a:t>13</a:t>
            </a:r>
            <a:r>
              <a:rPr lang="el-GR" altLang="el-GR" sz="2800" dirty="0">
                <a:latin typeface="+mj-lt"/>
              </a:rPr>
              <a:t>% </a:t>
            </a:r>
            <a:r>
              <a:rPr lang="el-GR" altLang="el-GR" sz="2800" dirty="0" smtClean="0">
                <a:latin typeface="+mj-lt"/>
              </a:rPr>
              <a:t>	πάνω </a:t>
            </a:r>
            <a:r>
              <a:rPr lang="el-GR" altLang="el-GR" sz="2800" dirty="0">
                <a:latin typeface="+mj-lt"/>
              </a:rPr>
              <a:t>από 150.000 €</a:t>
            </a:r>
          </a:p>
          <a:p>
            <a:pPr marL="393192" lvl="1" indent="0">
              <a:lnSpc>
                <a:spcPct val="100000"/>
              </a:lnSpc>
              <a:spcAft>
                <a:spcPts val="3000"/>
              </a:spcAft>
              <a:buNone/>
            </a:pPr>
            <a:r>
              <a:rPr lang="el-GR" altLang="el-GR" sz="2800" dirty="0" smtClean="0">
                <a:latin typeface="+mj-lt"/>
              </a:rPr>
              <a:t>Μ.Ο</a:t>
            </a:r>
            <a:r>
              <a:rPr lang="el-GR" altLang="el-GR" sz="2800" dirty="0">
                <a:latin typeface="+mj-lt"/>
              </a:rPr>
              <a:t>. για όλα τα αθλήματα = </a:t>
            </a:r>
            <a:r>
              <a:rPr lang="en-US" altLang="el-GR" sz="2800" dirty="0">
                <a:latin typeface="+mj-lt"/>
              </a:rPr>
              <a:t>30.538</a:t>
            </a:r>
            <a:r>
              <a:rPr lang="el-GR" altLang="el-GR" sz="2800" dirty="0">
                <a:latin typeface="+mj-lt"/>
              </a:rPr>
              <a:t> </a:t>
            </a:r>
            <a:r>
              <a:rPr lang="en-US" altLang="el-GR" sz="2800" dirty="0" smtClean="0">
                <a:latin typeface="+mj-lt"/>
              </a:rPr>
              <a:t>$</a:t>
            </a:r>
            <a:endParaRPr lang="el-GR" altLang="el-GR" sz="2800" dirty="0">
              <a:latin typeface="+mj-lt"/>
            </a:endParaRPr>
          </a:p>
        </p:txBody>
      </p:sp>
      <p:sp>
        <p:nvSpPr>
          <p:cNvPr id="5" name="Θέση αριθμού διαφάνειας 4"/>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12</a:t>
            </a:fld>
            <a:endParaRPr lang="el-GR">
              <a:solidFill>
                <a:prstClr val="black">
                  <a:lumMod val="50000"/>
                  <a:lumOff val="50000"/>
                </a:prstClr>
              </a:solidFill>
            </a:endParaRPr>
          </a:p>
        </p:txBody>
      </p:sp>
    </p:spTree>
    <p:extLst>
      <p:ext uri="{BB962C8B-B14F-4D97-AF65-F5344CB8AC3E}">
        <p14:creationId xmlns:p14="http://schemas.microsoft.com/office/powerpoint/2010/main" val="210786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48680"/>
            <a:ext cx="9144000" cy="1464399"/>
          </a:xfrm>
        </p:spPr>
        <p:txBody>
          <a:bodyPr>
            <a:noAutofit/>
          </a:bodyPr>
          <a:lstStyle/>
          <a:p>
            <a:pPr algn="ctr"/>
            <a:r>
              <a:rPr lang="el-GR" sz="3200" b="1" u="sng" dirty="0" smtClean="0">
                <a:solidFill>
                  <a:schemeClr val="tx1"/>
                </a:solidFill>
                <a:cs typeface="Times New Roman" panose="02020603050405020304" pitchFamily="18" charset="0"/>
              </a:rPr>
              <a:t>Μύθος 3</a:t>
            </a:r>
            <a:r>
              <a:rPr lang="el-GR" sz="3200" b="1" u="sng" dirty="0">
                <a:solidFill>
                  <a:schemeClr val="tx1"/>
                </a:solidFill>
                <a:cs typeface="Times New Roman" panose="02020603050405020304" pitchFamily="18" charset="0"/>
              </a:rPr>
              <a:t>: </a:t>
            </a:r>
            <a:r>
              <a:rPr lang="el-GR" sz="3200" b="1" u="sng" dirty="0" smtClean="0">
                <a:solidFill>
                  <a:schemeClr val="tx1"/>
                </a:solidFill>
                <a:cs typeface="Times New Roman" panose="02020603050405020304" pitchFamily="18" charset="0"/>
              </a:rPr>
              <a:t/>
            </a:r>
            <a:br>
              <a:rPr lang="el-GR" sz="3200" b="1" u="sng" dirty="0" smtClean="0">
                <a:solidFill>
                  <a:schemeClr val="tx1"/>
                </a:solidFill>
                <a:cs typeface="Times New Roman" panose="02020603050405020304" pitchFamily="18" charset="0"/>
              </a:rPr>
            </a:br>
            <a:r>
              <a:rPr lang="el-GR" sz="3200" b="1" u="sng" dirty="0" smtClean="0">
                <a:solidFill>
                  <a:schemeClr val="tx1"/>
                </a:solidFill>
                <a:cs typeface="Times New Roman" panose="02020603050405020304" pitchFamily="18" charset="0"/>
              </a:rPr>
              <a:t>Όταν </a:t>
            </a:r>
            <a:r>
              <a:rPr lang="el-GR" sz="3200" b="1" u="sng" dirty="0">
                <a:solidFill>
                  <a:schemeClr val="tx1"/>
                </a:solidFill>
                <a:cs typeface="Times New Roman" panose="02020603050405020304" pitchFamily="18" charset="0"/>
              </a:rPr>
              <a:t>τελειώνουν την καριέρα τους </a:t>
            </a:r>
            <a:r>
              <a:rPr lang="el-GR" sz="3200" b="1" u="sng" dirty="0" smtClean="0">
                <a:solidFill>
                  <a:schemeClr val="tx1"/>
                </a:solidFill>
                <a:cs typeface="Times New Roman" panose="02020603050405020304" pitchFamily="18" charset="0"/>
              </a:rPr>
              <a:t/>
            </a:r>
            <a:br>
              <a:rPr lang="el-GR" sz="3200" b="1" u="sng" dirty="0" smtClean="0">
                <a:solidFill>
                  <a:schemeClr val="tx1"/>
                </a:solidFill>
                <a:cs typeface="Times New Roman" panose="02020603050405020304" pitchFamily="18" charset="0"/>
              </a:rPr>
            </a:br>
            <a:r>
              <a:rPr lang="el-GR" sz="3200" b="1" u="sng" dirty="0" smtClean="0">
                <a:solidFill>
                  <a:schemeClr val="tx1"/>
                </a:solidFill>
                <a:cs typeface="Times New Roman" panose="02020603050405020304" pitchFamily="18" charset="0"/>
              </a:rPr>
              <a:t>είναι </a:t>
            </a:r>
            <a:r>
              <a:rPr lang="el-GR" sz="3200" b="1" u="sng" dirty="0">
                <a:solidFill>
                  <a:schemeClr val="tx1"/>
                </a:solidFill>
                <a:cs typeface="Times New Roman" panose="02020603050405020304" pitchFamily="18" charset="0"/>
              </a:rPr>
              <a:t>οικονομικά αποκατεστημένοι</a:t>
            </a:r>
          </a:p>
        </p:txBody>
      </p:sp>
      <p:sp>
        <p:nvSpPr>
          <p:cNvPr id="3" name="Θέση περιεχομένου 2"/>
          <p:cNvSpPr>
            <a:spLocks noGrp="1"/>
          </p:cNvSpPr>
          <p:nvPr>
            <p:ph idx="1"/>
          </p:nvPr>
        </p:nvSpPr>
        <p:spPr>
          <a:xfrm>
            <a:off x="251520" y="2132856"/>
            <a:ext cx="8892480" cy="4412323"/>
          </a:xfrm>
        </p:spPr>
        <p:txBody>
          <a:bodyPr>
            <a:noAutofit/>
          </a:bodyPr>
          <a:lstStyle/>
          <a:p>
            <a:pPr marL="0" indent="0">
              <a:lnSpc>
                <a:spcPct val="80000"/>
              </a:lnSpc>
              <a:buNone/>
            </a:pPr>
            <a:r>
              <a:rPr lang="el-GR" altLang="el-GR" sz="2800" b="1" u="sng" dirty="0" smtClean="0">
                <a:latin typeface="+mj-lt"/>
              </a:rPr>
              <a:t>Η αλήθεια</a:t>
            </a:r>
          </a:p>
          <a:p>
            <a:pPr marL="0" indent="0">
              <a:lnSpc>
                <a:spcPct val="80000"/>
              </a:lnSpc>
              <a:buNone/>
            </a:pPr>
            <a:endParaRPr lang="el-GR" altLang="el-GR" sz="2800" u="sng" dirty="0" smtClean="0">
              <a:latin typeface="+mj-lt"/>
            </a:endParaRPr>
          </a:p>
          <a:p>
            <a:pPr marL="0" indent="0">
              <a:lnSpc>
                <a:spcPct val="80000"/>
              </a:lnSpc>
              <a:buNone/>
            </a:pPr>
            <a:r>
              <a:rPr lang="el-GR" altLang="el-GR" sz="2800" u="sng" dirty="0" smtClean="0">
                <a:latin typeface="+mj-lt"/>
              </a:rPr>
              <a:t>NFL:</a:t>
            </a:r>
            <a:r>
              <a:rPr lang="el-GR" altLang="el-GR" sz="2800" dirty="0" smtClean="0">
                <a:latin typeface="+mj-lt"/>
              </a:rPr>
              <a:t> 	</a:t>
            </a:r>
            <a:r>
              <a:rPr lang="el-GR" altLang="ja-JP" sz="2800" dirty="0" smtClean="0">
                <a:latin typeface="+mj-lt"/>
              </a:rPr>
              <a:t>από τότε που σταματούν να αγωνίζονται:</a:t>
            </a:r>
          </a:p>
          <a:p>
            <a:pPr>
              <a:lnSpc>
                <a:spcPct val="80000"/>
              </a:lnSpc>
              <a:buFont typeface="Arial" panose="020B0604020202020204" pitchFamily="34" charset="0"/>
              <a:buChar char="•"/>
            </a:pPr>
            <a:r>
              <a:rPr lang="el-GR" altLang="el-GR" sz="2800" dirty="0" smtClean="0">
                <a:latin typeface="+mj-lt"/>
              </a:rPr>
              <a:t>Σε </a:t>
            </a:r>
            <a:r>
              <a:rPr lang="el-GR" altLang="ja-JP" sz="2800" dirty="0">
                <a:latin typeface="+mj-lt"/>
              </a:rPr>
              <a:t>2 χρόνια </a:t>
            </a:r>
            <a:r>
              <a:rPr lang="el-GR" altLang="el-GR" sz="2800" dirty="0" smtClean="0">
                <a:latin typeface="+mj-lt"/>
              </a:rPr>
              <a:t>το </a:t>
            </a:r>
            <a:r>
              <a:rPr lang="el-GR" altLang="el-GR" sz="2800" dirty="0">
                <a:latin typeface="+mj-lt"/>
              </a:rPr>
              <a:t>7</a:t>
            </a:r>
            <a:r>
              <a:rPr lang="en-US" altLang="el-GR" sz="2800" dirty="0">
                <a:latin typeface="+mj-lt"/>
              </a:rPr>
              <a:t>5</a:t>
            </a:r>
            <a:r>
              <a:rPr lang="el-GR" altLang="el-GR" sz="2800" dirty="0">
                <a:latin typeface="+mj-lt"/>
              </a:rPr>
              <a:t>% είτε είναι χρεοκοπημ</a:t>
            </a:r>
            <a:r>
              <a:rPr lang="el-GR" altLang="ja-JP" sz="2800" dirty="0" smtClean="0">
                <a:latin typeface="+mj-lt"/>
              </a:rPr>
              <a:t>ένοι</a:t>
            </a:r>
            <a:r>
              <a:rPr lang="el-GR" altLang="ja-JP" sz="2800" dirty="0">
                <a:latin typeface="+mj-lt"/>
              </a:rPr>
              <a:t>, </a:t>
            </a:r>
            <a:r>
              <a:rPr lang="el-GR" altLang="ja-JP" sz="2800" dirty="0" smtClean="0">
                <a:latin typeface="+mj-lt"/>
              </a:rPr>
              <a:t>είτε </a:t>
            </a:r>
            <a:r>
              <a:rPr lang="el-GR" sz="2800" dirty="0" smtClean="0">
                <a:latin typeface="+mj-lt"/>
              </a:rPr>
              <a:t>έχουν </a:t>
            </a:r>
            <a:r>
              <a:rPr lang="el-GR" sz="2800" dirty="0">
                <a:latin typeface="+mj-lt"/>
              </a:rPr>
              <a:t>σοβαρά οικονομικά προβλήματα, </a:t>
            </a:r>
            <a:r>
              <a:rPr lang="el-GR" sz="2800" dirty="0" smtClean="0">
                <a:latin typeface="+mj-lt"/>
              </a:rPr>
              <a:t>είτε έχουν </a:t>
            </a:r>
            <a:r>
              <a:rPr lang="el-GR" sz="2800" dirty="0">
                <a:latin typeface="+mj-lt"/>
              </a:rPr>
              <a:t>πάρει </a:t>
            </a:r>
            <a:r>
              <a:rPr lang="el-GR" sz="2800" dirty="0" smtClean="0">
                <a:latin typeface="+mj-lt"/>
              </a:rPr>
              <a:t>διαζύγιο, είτε και τα δύο </a:t>
            </a:r>
            <a:endParaRPr lang="en-US" altLang="ja-JP" sz="2800" dirty="0">
              <a:latin typeface="+mj-lt"/>
            </a:endParaRPr>
          </a:p>
          <a:p>
            <a:pPr>
              <a:lnSpc>
                <a:spcPct val="80000"/>
              </a:lnSpc>
              <a:buFont typeface="Arial" panose="020B0604020202020204" pitchFamily="34" charset="0"/>
              <a:buChar char="•"/>
            </a:pPr>
            <a:r>
              <a:rPr lang="el-GR" altLang="el-GR" sz="2800" dirty="0" smtClean="0">
                <a:solidFill>
                  <a:prstClr val="black"/>
                </a:solidFill>
                <a:latin typeface="+mj-lt"/>
                <a:sym typeface="Wingdings" panose="05000000000000000000" pitchFamily="2" charset="2"/>
              </a:rPr>
              <a:t>Σε 10 χρόνια το 15,7</a:t>
            </a:r>
            <a:r>
              <a:rPr lang="el-GR" altLang="el-GR" sz="2800" dirty="0">
                <a:solidFill>
                  <a:prstClr val="black"/>
                </a:solidFill>
                <a:latin typeface="+mj-lt"/>
                <a:sym typeface="Wingdings" panose="05000000000000000000" pitchFamily="2" charset="2"/>
              </a:rPr>
              <a:t>% </a:t>
            </a:r>
            <a:r>
              <a:rPr lang="el-GR" altLang="el-GR" sz="2800" dirty="0" smtClean="0">
                <a:solidFill>
                  <a:prstClr val="black"/>
                </a:solidFill>
                <a:latin typeface="+mj-lt"/>
                <a:sym typeface="Wingdings" panose="05000000000000000000" pitchFamily="2" charset="2"/>
              </a:rPr>
              <a:t>κηρύττουν επίσημα πτώχευση </a:t>
            </a:r>
            <a:r>
              <a:rPr lang="el-GR" altLang="el-GR" sz="2800" dirty="0">
                <a:solidFill>
                  <a:prstClr val="black"/>
                </a:solidFill>
                <a:latin typeface="+mj-lt"/>
                <a:sym typeface="Wingdings" panose="05000000000000000000" pitchFamily="2" charset="2"/>
              </a:rPr>
              <a:t>(δείγμα 2000 </a:t>
            </a:r>
            <a:r>
              <a:rPr lang="el-GR" altLang="el-GR" sz="2800" dirty="0" smtClean="0">
                <a:solidFill>
                  <a:prstClr val="black"/>
                </a:solidFill>
                <a:latin typeface="+mj-lt"/>
                <a:sym typeface="Wingdings" panose="05000000000000000000" pitchFamily="2" charset="2"/>
              </a:rPr>
              <a:t>αθλητών)</a:t>
            </a:r>
            <a:endParaRPr lang="en-US" altLang="el-GR" sz="2800" dirty="0" smtClean="0">
              <a:solidFill>
                <a:prstClr val="black"/>
              </a:solidFill>
              <a:latin typeface="+mj-lt"/>
              <a:sym typeface="Wingdings" panose="05000000000000000000" pitchFamily="2" charset="2"/>
            </a:endParaRPr>
          </a:p>
          <a:p>
            <a:pPr marL="358775" indent="-358775">
              <a:lnSpc>
                <a:spcPct val="80000"/>
              </a:lnSpc>
              <a:buNone/>
            </a:pPr>
            <a:endParaRPr lang="el-GR" altLang="el-GR" sz="2800" dirty="0">
              <a:solidFill>
                <a:prstClr val="black"/>
              </a:solidFill>
              <a:latin typeface="+mj-lt"/>
              <a:sym typeface="Wingdings" panose="05000000000000000000" pitchFamily="2" charset="2"/>
            </a:endParaRPr>
          </a:p>
          <a:p>
            <a:pPr marL="0" indent="0">
              <a:lnSpc>
                <a:spcPct val="80000"/>
              </a:lnSpc>
              <a:buNone/>
            </a:pPr>
            <a:r>
              <a:rPr lang="el-GR" altLang="el-GR" sz="2800" u="sng" dirty="0">
                <a:latin typeface="+mj-lt"/>
              </a:rPr>
              <a:t>ΝΒΑ</a:t>
            </a:r>
            <a:r>
              <a:rPr lang="el-GR" altLang="el-GR" sz="2800" dirty="0">
                <a:latin typeface="+mj-lt"/>
              </a:rPr>
              <a:t> 	</a:t>
            </a:r>
            <a:endParaRPr lang="el-GR" altLang="el-GR" sz="2800" dirty="0" smtClean="0">
              <a:latin typeface="+mj-lt"/>
            </a:endParaRPr>
          </a:p>
          <a:p>
            <a:pPr marL="0" indent="0">
              <a:lnSpc>
                <a:spcPct val="80000"/>
              </a:lnSpc>
              <a:buNone/>
            </a:pPr>
            <a:r>
              <a:rPr lang="el-GR" altLang="el-GR" sz="2800" dirty="0" smtClean="0">
                <a:latin typeface="+mj-lt"/>
              </a:rPr>
              <a:t>Σε </a:t>
            </a:r>
            <a:r>
              <a:rPr lang="el-GR" altLang="ja-JP" sz="2800" dirty="0" smtClean="0">
                <a:latin typeface="+mj-lt"/>
              </a:rPr>
              <a:t>5 </a:t>
            </a:r>
            <a:r>
              <a:rPr lang="el-GR" altLang="ja-JP" sz="2800" dirty="0">
                <a:latin typeface="+mj-lt"/>
              </a:rPr>
              <a:t>χρόνια </a:t>
            </a:r>
            <a:r>
              <a:rPr lang="el-GR" altLang="ja-JP" sz="2800" dirty="0" smtClean="0">
                <a:latin typeface="+mj-lt"/>
              </a:rPr>
              <a:t>το 60</a:t>
            </a:r>
            <a:r>
              <a:rPr lang="el-GR" altLang="ja-JP" sz="2800" dirty="0">
                <a:latin typeface="+mj-lt"/>
              </a:rPr>
              <a:t>% </a:t>
            </a:r>
            <a:r>
              <a:rPr lang="el-GR" altLang="ja-JP" sz="2800" dirty="0" smtClean="0">
                <a:latin typeface="+mj-lt"/>
              </a:rPr>
              <a:t>είναι χ</a:t>
            </a:r>
            <a:r>
              <a:rPr lang="el-GR" altLang="el-GR" sz="2800" dirty="0" smtClean="0">
                <a:latin typeface="+mj-lt"/>
              </a:rPr>
              <a:t>ρεοκοπημ</a:t>
            </a:r>
            <a:r>
              <a:rPr lang="el-GR" altLang="ja-JP" sz="2800" dirty="0" smtClean="0">
                <a:latin typeface="+mj-lt"/>
              </a:rPr>
              <a:t>ένοι </a:t>
            </a:r>
            <a:r>
              <a:rPr lang="en-US" altLang="ja-JP" sz="2800" dirty="0" smtClean="0">
                <a:latin typeface="+mj-lt"/>
              </a:rPr>
              <a:t>(</a:t>
            </a:r>
            <a:r>
              <a:rPr lang="en-US" altLang="ja-JP" sz="2800" dirty="0">
                <a:latin typeface="+mj-lt"/>
              </a:rPr>
              <a:t>Torres </a:t>
            </a:r>
            <a:r>
              <a:rPr lang="el-GR" altLang="ja-JP" sz="2800" dirty="0">
                <a:latin typeface="+mj-lt"/>
              </a:rPr>
              <a:t>, </a:t>
            </a:r>
            <a:r>
              <a:rPr lang="en-US" altLang="ja-JP" sz="2800" dirty="0" smtClean="0">
                <a:latin typeface="+mj-lt"/>
              </a:rPr>
              <a:t>2009</a:t>
            </a:r>
            <a:r>
              <a:rPr lang="en-US" altLang="ja-JP" sz="2800" dirty="0">
                <a:latin typeface="+mj-lt"/>
              </a:rPr>
              <a:t>)</a:t>
            </a:r>
            <a:endParaRPr lang="el-GR" altLang="ja-JP" sz="2800" dirty="0">
              <a:latin typeface="+mj-lt"/>
            </a:endParaRPr>
          </a:p>
          <a:p>
            <a:endParaRPr lang="el-GR" sz="2800" dirty="0">
              <a:latin typeface="+mj-lt"/>
            </a:endParaRPr>
          </a:p>
        </p:txBody>
      </p:sp>
      <p:sp>
        <p:nvSpPr>
          <p:cNvPr id="5" name="Θέση αριθμού διαφάνειας 4"/>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13</a:t>
            </a:fld>
            <a:endParaRPr lang="el-GR" dirty="0">
              <a:solidFill>
                <a:prstClr val="black">
                  <a:lumMod val="50000"/>
                  <a:lumOff val="50000"/>
                </a:prstClr>
              </a:solidFill>
            </a:endParaRPr>
          </a:p>
        </p:txBody>
      </p:sp>
    </p:spTree>
    <p:extLst>
      <p:ext uri="{BB962C8B-B14F-4D97-AF65-F5344CB8AC3E}">
        <p14:creationId xmlns:p14="http://schemas.microsoft.com/office/powerpoint/2010/main" val="175570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836712"/>
            <a:ext cx="9144000" cy="1325563"/>
          </a:xfrm>
        </p:spPr>
        <p:txBody>
          <a:bodyPr>
            <a:noAutofit/>
          </a:bodyPr>
          <a:lstStyle/>
          <a:p>
            <a:pPr algn="ctr"/>
            <a:r>
              <a:rPr lang="el-GR" sz="3200" b="1" u="sng" dirty="0" smtClean="0">
                <a:solidFill>
                  <a:schemeClr val="tx1"/>
                </a:solidFill>
              </a:rPr>
              <a:t>Μύθος 4</a:t>
            </a:r>
            <a:r>
              <a:rPr lang="el-GR" sz="3200" b="1" u="sng" dirty="0">
                <a:solidFill>
                  <a:schemeClr val="tx1"/>
                </a:solidFill>
              </a:rPr>
              <a:t>: </a:t>
            </a:r>
            <a:r>
              <a:rPr lang="el-GR" sz="3200" b="1" u="sng" dirty="0" smtClean="0">
                <a:solidFill>
                  <a:schemeClr val="tx1"/>
                </a:solidFill>
              </a:rPr>
              <a:t/>
            </a:r>
            <a:br>
              <a:rPr lang="el-GR" sz="3200" b="1" u="sng" dirty="0" smtClean="0">
                <a:solidFill>
                  <a:schemeClr val="tx1"/>
                </a:solidFill>
              </a:rPr>
            </a:br>
            <a:r>
              <a:rPr lang="el-GR" sz="3200" b="1" u="sng" dirty="0" smtClean="0">
                <a:solidFill>
                  <a:schemeClr val="tx1"/>
                </a:solidFill>
              </a:rPr>
              <a:t/>
            </a:r>
            <a:br>
              <a:rPr lang="el-GR" sz="3200" b="1" u="sng" dirty="0" smtClean="0">
                <a:solidFill>
                  <a:schemeClr val="tx1"/>
                </a:solidFill>
              </a:rPr>
            </a:br>
            <a:r>
              <a:rPr lang="el-GR" sz="3200" b="1" u="sng" dirty="0" smtClean="0">
                <a:solidFill>
                  <a:schemeClr val="tx1"/>
                </a:solidFill>
              </a:rPr>
              <a:t>Οι </a:t>
            </a:r>
            <a:r>
              <a:rPr lang="el-GR" sz="3200" b="1" u="sng" dirty="0">
                <a:solidFill>
                  <a:schemeClr val="tx1"/>
                </a:solidFill>
              </a:rPr>
              <a:t>περισσότεροι δεν χρειάζεται </a:t>
            </a:r>
            <a:r>
              <a:rPr lang="el-GR" sz="3200" b="1" u="sng" dirty="0" smtClean="0">
                <a:solidFill>
                  <a:schemeClr val="tx1"/>
                </a:solidFill>
              </a:rPr>
              <a:t>να </a:t>
            </a:r>
            <a:r>
              <a:rPr lang="el-GR" sz="3200" b="1" u="sng" dirty="0">
                <a:solidFill>
                  <a:schemeClr val="tx1"/>
                </a:solidFill>
              </a:rPr>
              <a:t>δουλέψουν</a:t>
            </a:r>
          </a:p>
        </p:txBody>
      </p:sp>
      <p:sp>
        <p:nvSpPr>
          <p:cNvPr id="3" name="Θέση περιεχομένου 2"/>
          <p:cNvSpPr>
            <a:spLocks noGrp="1"/>
          </p:cNvSpPr>
          <p:nvPr>
            <p:ph idx="1"/>
          </p:nvPr>
        </p:nvSpPr>
        <p:spPr>
          <a:xfrm>
            <a:off x="251520" y="2770587"/>
            <a:ext cx="8892481" cy="3678339"/>
          </a:xfrm>
        </p:spPr>
        <p:txBody>
          <a:bodyPr>
            <a:noAutofit/>
          </a:bodyPr>
          <a:lstStyle/>
          <a:p>
            <a:pPr marL="0" indent="0">
              <a:lnSpc>
                <a:spcPct val="100000"/>
              </a:lnSpc>
              <a:buNone/>
            </a:pPr>
            <a:r>
              <a:rPr lang="el-GR" sz="2800" b="1" u="sng" dirty="0" smtClean="0">
                <a:latin typeface="+mj-lt"/>
              </a:rPr>
              <a:t>Η αλήθεια:</a:t>
            </a:r>
          </a:p>
          <a:p>
            <a:pPr marL="0" indent="0">
              <a:lnSpc>
                <a:spcPct val="100000"/>
              </a:lnSpc>
              <a:buNone/>
            </a:pPr>
            <a:endParaRPr lang="el-GR" sz="2800" dirty="0" smtClean="0">
              <a:latin typeface="+mj-lt"/>
            </a:endParaRPr>
          </a:p>
          <a:p>
            <a:pPr marL="0" indent="0">
              <a:lnSpc>
                <a:spcPct val="100000"/>
              </a:lnSpc>
              <a:buNone/>
            </a:pPr>
            <a:r>
              <a:rPr lang="el-GR" sz="2800" dirty="0" smtClean="0">
                <a:latin typeface="+mj-lt"/>
              </a:rPr>
              <a:t>Γερμανοί </a:t>
            </a:r>
            <a:r>
              <a:rPr lang="el-GR" sz="2800" dirty="0">
                <a:latin typeface="+mj-lt"/>
              </a:rPr>
              <a:t>ποδοσφαιριστές: </a:t>
            </a:r>
          </a:p>
          <a:p>
            <a:pPr marL="358775" indent="-358775">
              <a:lnSpc>
                <a:spcPct val="100000"/>
              </a:lnSpc>
              <a:buNone/>
            </a:pPr>
            <a:r>
              <a:rPr lang="el-GR" sz="2800" dirty="0">
                <a:latin typeface="+mj-lt"/>
              </a:rPr>
              <a:t>- (νυν) το 25% έχει πιο πολλά χρέη από ότι περιουσία (</a:t>
            </a:r>
            <a:r>
              <a:rPr lang="el-GR" sz="2800" dirty="0" err="1">
                <a:latin typeface="+mj-lt"/>
              </a:rPr>
              <a:t>DieWelt</a:t>
            </a:r>
            <a:r>
              <a:rPr lang="el-GR" sz="2800" dirty="0">
                <a:latin typeface="+mj-lt"/>
              </a:rPr>
              <a:t>, 2011).</a:t>
            </a:r>
          </a:p>
          <a:p>
            <a:pPr marL="358775" indent="-358775">
              <a:lnSpc>
                <a:spcPct val="100000"/>
              </a:lnSpc>
              <a:buNone/>
            </a:pPr>
            <a:endParaRPr lang="el-GR" sz="2800" dirty="0">
              <a:latin typeface="+mj-lt"/>
            </a:endParaRPr>
          </a:p>
          <a:p>
            <a:pPr marL="358775" indent="-358775">
              <a:lnSpc>
                <a:spcPct val="100000"/>
              </a:lnSpc>
              <a:buNone/>
            </a:pPr>
            <a:r>
              <a:rPr lang="el-GR" sz="2800" dirty="0">
                <a:latin typeface="+mj-lt"/>
              </a:rPr>
              <a:t>- (πρώην) το 91% πρέπει να δουλέψει για να επιβιώσει. </a:t>
            </a:r>
          </a:p>
          <a:p>
            <a:pPr marL="0" indent="0">
              <a:buNone/>
            </a:pPr>
            <a:endParaRPr lang="el-GR" sz="2800" dirty="0">
              <a:latin typeface="+mj-lt"/>
            </a:endParaRPr>
          </a:p>
        </p:txBody>
      </p:sp>
      <p:sp>
        <p:nvSpPr>
          <p:cNvPr id="4" name="Θέση αριθμού διαφάνειας 3"/>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14</a:t>
            </a:fld>
            <a:endParaRPr lang="el-GR">
              <a:solidFill>
                <a:prstClr val="black">
                  <a:lumMod val="50000"/>
                  <a:lumOff val="50000"/>
                </a:prstClr>
              </a:solidFill>
            </a:endParaRPr>
          </a:p>
        </p:txBody>
      </p:sp>
    </p:spTree>
    <p:extLst>
      <p:ext uri="{BB962C8B-B14F-4D97-AF65-F5344CB8AC3E}">
        <p14:creationId xmlns:p14="http://schemas.microsoft.com/office/powerpoint/2010/main" val="408426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836712"/>
            <a:ext cx="8352928" cy="584775"/>
          </a:xfrm>
          <a:prstGeom prst="rect">
            <a:avLst/>
          </a:prstGeom>
        </p:spPr>
        <p:txBody>
          <a:bodyPr wrap="square">
            <a:spAutoFit/>
          </a:bodyPr>
          <a:lstStyle/>
          <a:p>
            <a:r>
              <a:rPr lang="el-GR" sz="3200" b="1" dirty="0" smtClean="0">
                <a:latin typeface="+mj-lt"/>
                <a:cs typeface="Times New Roman" pitchFamily="18" charset="0"/>
              </a:rPr>
              <a:t>Ο αθλητής σταματάει τον αθλητισμό διότι:</a:t>
            </a:r>
          </a:p>
        </p:txBody>
      </p:sp>
      <p:sp>
        <p:nvSpPr>
          <p:cNvPr id="3" name="Ορθογώνιο 2"/>
          <p:cNvSpPr/>
          <p:nvPr/>
        </p:nvSpPr>
        <p:spPr>
          <a:xfrm>
            <a:off x="935088" y="1700808"/>
            <a:ext cx="7309320" cy="3323987"/>
          </a:xfrm>
          <a:prstGeom prst="rect">
            <a:avLst/>
          </a:prstGeom>
        </p:spPr>
        <p:txBody>
          <a:bodyPr wrap="square">
            <a:spAutoFit/>
          </a:bodyPr>
          <a:lstStyle/>
          <a:p>
            <a:pPr>
              <a:lnSpc>
                <a:spcPct val="150000"/>
              </a:lnSpc>
            </a:pPr>
            <a:r>
              <a:rPr lang="el-GR" sz="2800" dirty="0">
                <a:latin typeface="+mj-lt"/>
                <a:cs typeface="Times New Roman" pitchFamily="18" charset="0"/>
              </a:rPr>
              <a:t>1</a:t>
            </a:r>
            <a:r>
              <a:rPr lang="el-GR" sz="2800" dirty="0" smtClean="0">
                <a:latin typeface="+mj-lt"/>
                <a:cs typeface="Times New Roman" pitchFamily="18" charset="0"/>
              </a:rPr>
              <a:t>) </a:t>
            </a:r>
            <a:r>
              <a:rPr lang="el-GR" sz="2800" dirty="0">
                <a:latin typeface="+mj-lt"/>
                <a:cs typeface="Times New Roman" pitchFamily="18" charset="0"/>
              </a:rPr>
              <a:t>Τ</a:t>
            </a:r>
            <a:r>
              <a:rPr lang="el-GR" sz="2800" dirty="0" smtClean="0">
                <a:latin typeface="+mj-lt"/>
                <a:cs typeface="Times New Roman" pitchFamily="18" charset="0"/>
              </a:rPr>
              <a:t>ου το επιβάλλουν οι συνθήκες:</a:t>
            </a:r>
            <a:r>
              <a:rPr lang="en-US" sz="2800" dirty="0" smtClean="0">
                <a:latin typeface="+mj-lt"/>
                <a:cs typeface="Times New Roman" pitchFamily="18" charset="0"/>
              </a:rPr>
              <a:t> </a:t>
            </a:r>
            <a:endParaRPr lang="el-GR" sz="2800" dirty="0" smtClean="0">
              <a:latin typeface="+mj-lt"/>
              <a:cs typeface="Times New Roman" pitchFamily="18" charset="0"/>
            </a:endParaRPr>
          </a:p>
          <a:p>
            <a:pPr marL="630238" indent="-365125">
              <a:lnSpc>
                <a:spcPct val="150000"/>
              </a:lnSpc>
              <a:buClr>
                <a:srgbClr val="00B0F0"/>
              </a:buClr>
              <a:buFont typeface="Arial" panose="020B0604020202020204" pitchFamily="34" charset="0"/>
              <a:buChar char="•"/>
            </a:pPr>
            <a:r>
              <a:rPr lang="el-GR" sz="2800" dirty="0" smtClean="0">
                <a:latin typeface="+mj-lt"/>
                <a:cs typeface="Times New Roman" pitchFamily="18" charset="0"/>
              </a:rPr>
              <a:t>Τραυματισμός</a:t>
            </a:r>
          </a:p>
          <a:p>
            <a:pPr marL="630238" indent="-365125">
              <a:lnSpc>
                <a:spcPct val="150000"/>
              </a:lnSpc>
              <a:buClr>
                <a:srgbClr val="00B0F0"/>
              </a:buClr>
              <a:buFont typeface="Arial" panose="020B0604020202020204" pitchFamily="34" charset="0"/>
              <a:buChar char="•"/>
            </a:pPr>
            <a:r>
              <a:rPr lang="el-GR" sz="2800" dirty="0" smtClean="0">
                <a:latin typeface="+mj-lt"/>
                <a:cs typeface="Times New Roman" pitchFamily="18" charset="0"/>
              </a:rPr>
              <a:t>Τιμωρία</a:t>
            </a:r>
          </a:p>
          <a:p>
            <a:pPr marL="630238" indent="-365125">
              <a:lnSpc>
                <a:spcPct val="150000"/>
              </a:lnSpc>
              <a:buClr>
                <a:srgbClr val="00B0F0"/>
              </a:buClr>
              <a:buFont typeface="Arial" panose="020B0604020202020204" pitchFamily="34" charset="0"/>
              <a:buChar char="•"/>
            </a:pPr>
            <a:r>
              <a:rPr lang="el-GR" sz="2800" dirty="0" smtClean="0">
                <a:latin typeface="+mj-lt"/>
                <a:cs typeface="Times New Roman" pitchFamily="18" charset="0"/>
              </a:rPr>
              <a:t>Μη επιλογή από τον προπονητή</a:t>
            </a:r>
          </a:p>
          <a:p>
            <a:pPr marL="630238" indent="-365125">
              <a:lnSpc>
                <a:spcPct val="150000"/>
              </a:lnSpc>
              <a:buClr>
                <a:srgbClr val="00B0F0"/>
              </a:buClr>
              <a:buFont typeface="Arial" panose="020B0604020202020204" pitchFamily="34" charset="0"/>
              <a:buChar char="•"/>
            </a:pPr>
            <a:r>
              <a:rPr lang="el-GR" sz="2800" dirty="0" smtClean="0">
                <a:latin typeface="+mj-lt"/>
                <a:cs typeface="Times New Roman" pitchFamily="18" charset="0"/>
              </a:rPr>
              <a:t>Προχωρημένη ηλικία</a:t>
            </a:r>
          </a:p>
        </p:txBody>
      </p:sp>
      <p:sp>
        <p:nvSpPr>
          <p:cNvPr id="4" name="TextBox 3"/>
          <p:cNvSpPr txBox="1"/>
          <p:nvPr/>
        </p:nvSpPr>
        <p:spPr>
          <a:xfrm>
            <a:off x="935088" y="5576907"/>
            <a:ext cx="5961158" cy="523220"/>
          </a:xfrm>
          <a:prstGeom prst="rect">
            <a:avLst/>
          </a:prstGeom>
          <a:noFill/>
        </p:spPr>
        <p:txBody>
          <a:bodyPr wrap="square" rtlCol="0">
            <a:spAutoFit/>
          </a:bodyPr>
          <a:lstStyle/>
          <a:p>
            <a:r>
              <a:rPr lang="el-GR" sz="2800" dirty="0">
                <a:latin typeface="+mj-lt"/>
                <a:cs typeface="Times New Roman" pitchFamily="18" charset="0"/>
              </a:rPr>
              <a:t>2</a:t>
            </a:r>
            <a:r>
              <a:rPr lang="el-GR" sz="2800" dirty="0" smtClean="0">
                <a:latin typeface="+mj-lt"/>
                <a:cs typeface="Times New Roman" pitchFamily="18" charset="0"/>
              </a:rPr>
              <a:t>) </a:t>
            </a:r>
            <a:r>
              <a:rPr lang="el-GR" sz="2800" dirty="0">
                <a:latin typeface="+mj-lt"/>
                <a:cs typeface="Times New Roman" pitchFamily="18" charset="0"/>
              </a:rPr>
              <a:t>Τ</a:t>
            </a:r>
            <a:r>
              <a:rPr lang="el-GR" sz="2800" dirty="0" smtClean="0">
                <a:latin typeface="+mj-lt"/>
                <a:cs typeface="Times New Roman" pitchFamily="18" charset="0"/>
              </a:rPr>
              <a:t>ο επιλέγει ο ίδιος</a:t>
            </a:r>
            <a:endParaRPr lang="el-GR" sz="2800" dirty="0">
              <a:latin typeface="+mj-lt"/>
              <a:cs typeface="Times New Roman" pitchFamily="18" charset="0"/>
            </a:endParaRPr>
          </a:p>
        </p:txBody>
      </p:sp>
      <p:sp>
        <p:nvSpPr>
          <p:cNvPr id="5" name="Θέση αριθμού διαφάνειας 4"/>
          <p:cNvSpPr>
            <a:spLocks noGrp="1"/>
          </p:cNvSpPr>
          <p:nvPr>
            <p:ph type="sldNum" sz="quarter" idx="12"/>
          </p:nvPr>
        </p:nvSpPr>
        <p:spPr/>
        <p:txBody>
          <a:bodyPr/>
          <a:lstStyle/>
          <a:p>
            <a:fld id="{788FC15E-2003-4440-BF73-B313DAC3E815}" type="slidenum">
              <a:rPr lang="el-GR" smtClean="0"/>
              <a:t>15</a:t>
            </a:fld>
            <a:endParaRPr lang="el-GR"/>
          </a:p>
        </p:txBody>
      </p:sp>
    </p:spTree>
    <p:extLst>
      <p:ext uri="{BB962C8B-B14F-4D97-AF65-F5344CB8AC3E}">
        <p14:creationId xmlns:p14="http://schemas.microsoft.com/office/powerpoint/2010/main" val="3463117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69277" y="1772816"/>
            <a:ext cx="8964488" cy="4896544"/>
          </a:xfrm>
        </p:spPr>
        <p:txBody>
          <a:bodyPr>
            <a:noAutofit/>
          </a:bodyPr>
          <a:lstStyle/>
          <a:p>
            <a:pPr>
              <a:lnSpc>
                <a:spcPct val="150000"/>
              </a:lnSpc>
              <a:buFont typeface="Arial" panose="020B0604020202020204" pitchFamily="34" charset="0"/>
              <a:buChar char="•"/>
            </a:pPr>
            <a:r>
              <a:rPr lang="el-GR" sz="2800" dirty="0" smtClean="0">
                <a:latin typeface="+mj-lt"/>
              </a:rPr>
              <a:t>Βιώνει δυσκολία </a:t>
            </a:r>
            <a:r>
              <a:rPr lang="el-GR" sz="2800" dirty="0">
                <a:latin typeface="+mj-lt"/>
              </a:rPr>
              <a:t>στη μετάβαση (</a:t>
            </a:r>
            <a:r>
              <a:rPr lang="en-US" sz="2800" dirty="0">
                <a:latin typeface="+mj-lt"/>
              </a:rPr>
              <a:t>transition) </a:t>
            </a:r>
            <a:r>
              <a:rPr lang="el-GR" sz="2800" dirty="0" smtClean="0">
                <a:latin typeface="+mj-lt"/>
              </a:rPr>
              <a:t>σε μία καινούργια κατάσταση </a:t>
            </a:r>
            <a:r>
              <a:rPr lang="en-US" sz="2800" dirty="0" smtClean="0">
                <a:latin typeface="+mj-lt"/>
              </a:rPr>
              <a:t>(Brewer</a:t>
            </a:r>
            <a:r>
              <a:rPr lang="en-US" sz="2800" dirty="0">
                <a:latin typeface="+mj-lt"/>
              </a:rPr>
              <a:t>, 1993</a:t>
            </a:r>
            <a:r>
              <a:rPr lang="en-US" sz="2800" dirty="0" smtClean="0">
                <a:latin typeface="+mj-lt"/>
              </a:rPr>
              <a:t>)</a:t>
            </a:r>
            <a:endParaRPr lang="el-GR" sz="2800" dirty="0" smtClean="0">
              <a:latin typeface="+mj-lt"/>
            </a:endParaRPr>
          </a:p>
          <a:p>
            <a:pPr>
              <a:lnSpc>
                <a:spcPct val="150000"/>
              </a:lnSpc>
              <a:buFont typeface="Arial" panose="020B0604020202020204" pitchFamily="34" charset="0"/>
              <a:buChar char="•"/>
            </a:pPr>
            <a:r>
              <a:rPr lang="el-GR" sz="2800" dirty="0" smtClean="0">
                <a:latin typeface="+mj-lt"/>
              </a:rPr>
              <a:t>Δεν μπορεί να διαχειριστεί την αδρεναλίνη.</a:t>
            </a:r>
            <a:endParaRPr lang="el-GR" sz="2800" dirty="0">
              <a:latin typeface="+mj-lt"/>
            </a:endParaRPr>
          </a:p>
          <a:p>
            <a:pPr>
              <a:lnSpc>
                <a:spcPct val="150000"/>
              </a:lnSpc>
              <a:buFont typeface="Arial" panose="020B0604020202020204" pitchFamily="34" charset="0"/>
              <a:buChar char="•"/>
            </a:pPr>
            <a:r>
              <a:rPr lang="el-GR" sz="2800" dirty="0" smtClean="0">
                <a:latin typeface="+mj-lt"/>
              </a:rPr>
              <a:t>Διέρχεται κρίση ταυτότητας</a:t>
            </a:r>
            <a:endParaRPr lang="en-US" sz="2800" dirty="0">
              <a:latin typeface="+mj-lt"/>
            </a:endParaRPr>
          </a:p>
          <a:p>
            <a:pPr>
              <a:lnSpc>
                <a:spcPct val="150000"/>
              </a:lnSpc>
              <a:buFont typeface="Arial" panose="020B0604020202020204" pitchFamily="34" charset="0"/>
              <a:buChar char="•"/>
            </a:pPr>
            <a:r>
              <a:rPr lang="el-GR" sz="2800" dirty="0" smtClean="0">
                <a:latin typeface="+mj-lt"/>
              </a:rPr>
              <a:t>Αν </a:t>
            </a:r>
            <a:r>
              <a:rPr lang="el-GR" sz="2800" dirty="0">
                <a:latin typeface="+mj-lt"/>
              </a:rPr>
              <a:t>δεν </a:t>
            </a:r>
            <a:r>
              <a:rPr lang="el-GR" sz="2800" dirty="0" smtClean="0">
                <a:latin typeface="+mj-lt"/>
              </a:rPr>
              <a:t>έχει προετοιμαστεί κατάλληλα εμφανίζει  αποκλίνουσες </a:t>
            </a:r>
            <a:r>
              <a:rPr lang="el-GR" sz="2800" dirty="0">
                <a:latin typeface="+mj-lt"/>
              </a:rPr>
              <a:t>συμπεριφορές </a:t>
            </a:r>
            <a:r>
              <a:rPr lang="el-GR" sz="2800" dirty="0" smtClean="0">
                <a:latin typeface="+mj-lt"/>
              </a:rPr>
              <a:t>(π.χ., εθισμό </a:t>
            </a:r>
            <a:r>
              <a:rPr lang="el-GR" sz="2800" dirty="0">
                <a:latin typeface="+mj-lt"/>
              </a:rPr>
              <a:t>στον τζόγο, </a:t>
            </a:r>
            <a:r>
              <a:rPr lang="el-GR" sz="2800" dirty="0" smtClean="0">
                <a:latin typeface="+mj-lt"/>
              </a:rPr>
              <a:t>στο αλκοόλ, στα ναρκωτικά, κλπ.) </a:t>
            </a:r>
            <a:r>
              <a:rPr lang="en-US" sz="2800" dirty="0">
                <a:latin typeface="+mj-lt"/>
              </a:rPr>
              <a:t>(Baillie </a:t>
            </a:r>
            <a:r>
              <a:rPr lang="el-GR" sz="2800" dirty="0" smtClean="0">
                <a:latin typeface="+mj-lt"/>
              </a:rPr>
              <a:t>&amp;</a:t>
            </a:r>
            <a:r>
              <a:rPr lang="en-US" sz="2800" dirty="0" smtClean="0">
                <a:latin typeface="+mj-lt"/>
              </a:rPr>
              <a:t> </a:t>
            </a:r>
            <a:r>
              <a:rPr lang="en-US" sz="2800" dirty="0">
                <a:latin typeface="+mj-lt"/>
              </a:rPr>
              <a:t>Danish, </a:t>
            </a:r>
            <a:r>
              <a:rPr lang="en-US" sz="2800" dirty="0" smtClean="0">
                <a:latin typeface="+mj-lt"/>
              </a:rPr>
              <a:t>1992)</a:t>
            </a:r>
            <a:r>
              <a:rPr lang="el-GR" sz="2800" dirty="0" smtClean="0">
                <a:latin typeface="+mj-lt"/>
              </a:rPr>
              <a:t> </a:t>
            </a:r>
            <a:endParaRPr lang="el-GR" sz="2800" dirty="0">
              <a:latin typeface="+mj-lt"/>
            </a:endParaRPr>
          </a:p>
        </p:txBody>
      </p:sp>
      <p:sp>
        <p:nvSpPr>
          <p:cNvPr id="4" name="Θέση αριθμού διαφάνειας 3"/>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16</a:t>
            </a:fld>
            <a:endParaRPr lang="el-GR">
              <a:solidFill>
                <a:prstClr val="black">
                  <a:lumMod val="50000"/>
                  <a:lumOff val="50000"/>
                </a:prstClr>
              </a:solidFill>
            </a:endParaRPr>
          </a:p>
        </p:txBody>
      </p:sp>
      <p:sp>
        <p:nvSpPr>
          <p:cNvPr id="5" name="Ορθογώνιο 4"/>
          <p:cNvSpPr/>
          <p:nvPr/>
        </p:nvSpPr>
        <p:spPr>
          <a:xfrm>
            <a:off x="323528" y="836712"/>
            <a:ext cx="8496944" cy="584775"/>
          </a:xfrm>
          <a:prstGeom prst="rect">
            <a:avLst/>
          </a:prstGeom>
        </p:spPr>
        <p:txBody>
          <a:bodyPr wrap="square">
            <a:spAutoFit/>
          </a:bodyPr>
          <a:lstStyle/>
          <a:p>
            <a:r>
              <a:rPr lang="el-GR" sz="3200" b="1" dirty="0" smtClean="0">
                <a:latin typeface="+mj-lt"/>
                <a:cs typeface="Times New Roman" pitchFamily="18" charset="0"/>
              </a:rPr>
              <a:t>Τι του συμβαίνει όταν σταματάει τον αθλητισμό:</a:t>
            </a:r>
          </a:p>
        </p:txBody>
      </p:sp>
    </p:spTree>
    <p:extLst>
      <p:ext uri="{BB962C8B-B14F-4D97-AF65-F5344CB8AC3E}">
        <p14:creationId xmlns:p14="http://schemas.microsoft.com/office/powerpoint/2010/main" val="4245652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483"/>
          <a:stretch/>
        </p:blipFill>
        <p:spPr bwMode="auto">
          <a:xfrm>
            <a:off x="366230" y="1844822"/>
            <a:ext cx="8753475" cy="486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395536" y="1053563"/>
            <a:ext cx="9361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0" y="514954"/>
            <a:ext cx="9020745" cy="1077218"/>
          </a:xfrm>
          <a:prstGeom prst="rect">
            <a:avLst/>
          </a:prstGeom>
          <a:noFill/>
        </p:spPr>
        <p:txBody>
          <a:bodyPr wrap="square" rtlCol="0">
            <a:spAutoFit/>
          </a:bodyPr>
          <a:lstStyle/>
          <a:p>
            <a:pPr algn="ctr"/>
            <a:r>
              <a:rPr lang="el-GR" sz="3200" b="1" dirty="0" smtClean="0">
                <a:latin typeface="+mj-lt"/>
              </a:rPr>
              <a:t>Η διαδικασία μετάβασης (πρέπει να) αρχίζει </a:t>
            </a:r>
          </a:p>
          <a:p>
            <a:pPr algn="ctr"/>
            <a:r>
              <a:rPr lang="el-GR" sz="3200" b="1" dirty="0" smtClean="0">
                <a:latin typeface="+mj-lt"/>
              </a:rPr>
              <a:t>πολύ πριν από το τέλος της αθλητικής καριέρας</a:t>
            </a:r>
            <a:endParaRPr lang="el-GR" sz="3200" b="1" dirty="0">
              <a:latin typeface="+mj-lt"/>
            </a:endParaRPr>
          </a:p>
        </p:txBody>
      </p:sp>
      <p:sp>
        <p:nvSpPr>
          <p:cNvPr id="4" name="TextBox 3"/>
          <p:cNvSpPr txBox="1"/>
          <p:nvPr/>
        </p:nvSpPr>
        <p:spPr>
          <a:xfrm>
            <a:off x="683568" y="6076109"/>
            <a:ext cx="1296144" cy="369332"/>
          </a:xfrm>
          <a:prstGeom prst="rect">
            <a:avLst/>
          </a:prstGeom>
          <a:noFill/>
          <a:ln>
            <a:noFill/>
          </a:ln>
        </p:spPr>
        <p:txBody>
          <a:bodyPr wrap="square" rtlCol="0">
            <a:spAutoFit/>
          </a:bodyPr>
          <a:lstStyle/>
          <a:p>
            <a:r>
              <a:rPr lang="el-GR" b="1" dirty="0" smtClean="0">
                <a:latin typeface="+mj-lt"/>
              </a:rPr>
              <a:t>Εισαγωγή</a:t>
            </a:r>
            <a:endParaRPr lang="el-GR" b="1" dirty="0">
              <a:latin typeface="+mj-lt"/>
            </a:endParaRPr>
          </a:p>
        </p:txBody>
      </p:sp>
      <p:sp>
        <p:nvSpPr>
          <p:cNvPr id="5" name="TextBox 4"/>
          <p:cNvSpPr txBox="1"/>
          <p:nvPr/>
        </p:nvSpPr>
        <p:spPr>
          <a:xfrm>
            <a:off x="3646276" y="5413866"/>
            <a:ext cx="1501788" cy="369332"/>
          </a:xfrm>
          <a:prstGeom prst="rect">
            <a:avLst/>
          </a:prstGeom>
          <a:noFill/>
          <a:ln>
            <a:solidFill>
              <a:srgbClr val="7030A0"/>
            </a:solidFill>
          </a:ln>
        </p:spPr>
        <p:txBody>
          <a:bodyPr wrap="square" rtlCol="0">
            <a:spAutoFit/>
          </a:bodyPr>
          <a:lstStyle/>
          <a:p>
            <a:r>
              <a:rPr lang="el-GR" b="1" dirty="0" smtClean="0">
                <a:latin typeface="+mj-lt"/>
              </a:rPr>
              <a:t>Εκπαίδευση</a:t>
            </a:r>
            <a:endParaRPr lang="el-GR" b="1" dirty="0">
              <a:latin typeface="+mj-lt"/>
            </a:endParaRPr>
          </a:p>
        </p:txBody>
      </p:sp>
      <p:sp>
        <p:nvSpPr>
          <p:cNvPr id="6" name="Θέση αριθμού διαφάνειας 5"/>
          <p:cNvSpPr>
            <a:spLocks noGrp="1"/>
          </p:cNvSpPr>
          <p:nvPr>
            <p:ph type="sldNum" sz="quarter" idx="12"/>
          </p:nvPr>
        </p:nvSpPr>
        <p:spPr/>
        <p:txBody>
          <a:bodyPr/>
          <a:lstStyle/>
          <a:p>
            <a:fld id="{788FC15E-2003-4440-BF73-B313DAC3E815}" type="slidenum">
              <a:rPr lang="el-GR" smtClean="0"/>
              <a:t>17</a:t>
            </a:fld>
            <a:endParaRPr lang="el-GR"/>
          </a:p>
        </p:txBody>
      </p:sp>
      <p:sp>
        <p:nvSpPr>
          <p:cNvPr id="8" name="TextBox 7"/>
          <p:cNvSpPr txBox="1"/>
          <p:nvPr/>
        </p:nvSpPr>
        <p:spPr>
          <a:xfrm>
            <a:off x="1985156" y="6076109"/>
            <a:ext cx="1111390" cy="369332"/>
          </a:xfrm>
          <a:prstGeom prst="rect">
            <a:avLst/>
          </a:prstGeom>
          <a:noFill/>
          <a:ln>
            <a:noFill/>
          </a:ln>
        </p:spPr>
        <p:txBody>
          <a:bodyPr wrap="square" rtlCol="0">
            <a:spAutoFit/>
          </a:bodyPr>
          <a:lstStyle/>
          <a:p>
            <a:r>
              <a:rPr lang="el-GR" b="1" dirty="0" smtClean="0">
                <a:latin typeface="+mj-lt"/>
              </a:rPr>
              <a:t>Έναρξη</a:t>
            </a:r>
            <a:endParaRPr lang="el-GR" b="1" dirty="0">
              <a:latin typeface="+mj-lt"/>
            </a:endParaRPr>
          </a:p>
        </p:txBody>
      </p:sp>
      <p:sp>
        <p:nvSpPr>
          <p:cNvPr id="9" name="TextBox 8"/>
          <p:cNvSpPr txBox="1"/>
          <p:nvPr/>
        </p:nvSpPr>
        <p:spPr>
          <a:xfrm>
            <a:off x="3029018" y="6074686"/>
            <a:ext cx="1368152" cy="369332"/>
          </a:xfrm>
          <a:prstGeom prst="rect">
            <a:avLst/>
          </a:prstGeom>
          <a:noFill/>
          <a:ln>
            <a:noFill/>
          </a:ln>
        </p:spPr>
        <p:txBody>
          <a:bodyPr wrap="square" rtlCol="0">
            <a:spAutoFit/>
          </a:bodyPr>
          <a:lstStyle/>
          <a:p>
            <a:r>
              <a:rPr lang="el-GR" b="1" dirty="0" smtClean="0">
                <a:latin typeface="+mj-lt"/>
              </a:rPr>
              <a:t>Ανάπτυξη</a:t>
            </a:r>
            <a:endParaRPr lang="el-GR" b="1" dirty="0">
              <a:latin typeface="+mj-lt"/>
            </a:endParaRPr>
          </a:p>
        </p:txBody>
      </p:sp>
      <p:sp>
        <p:nvSpPr>
          <p:cNvPr id="10" name="TextBox 9"/>
          <p:cNvSpPr txBox="1"/>
          <p:nvPr/>
        </p:nvSpPr>
        <p:spPr>
          <a:xfrm>
            <a:off x="5959305" y="6080242"/>
            <a:ext cx="936064" cy="369332"/>
          </a:xfrm>
          <a:prstGeom prst="rect">
            <a:avLst/>
          </a:prstGeom>
          <a:noFill/>
          <a:ln>
            <a:noFill/>
          </a:ln>
        </p:spPr>
        <p:txBody>
          <a:bodyPr wrap="square" rtlCol="0">
            <a:spAutoFit/>
          </a:bodyPr>
          <a:lstStyle/>
          <a:p>
            <a:r>
              <a:rPr lang="el-GR" b="1" dirty="0" smtClean="0">
                <a:latin typeface="+mj-lt"/>
              </a:rPr>
              <a:t>Πτώση</a:t>
            </a:r>
            <a:endParaRPr lang="el-GR" b="1" dirty="0">
              <a:latin typeface="+mj-lt"/>
            </a:endParaRPr>
          </a:p>
        </p:txBody>
      </p:sp>
      <p:sp>
        <p:nvSpPr>
          <p:cNvPr id="11" name="TextBox 10"/>
          <p:cNvSpPr txBox="1"/>
          <p:nvPr/>
        </p:nvSpPr>
        <p:spPr>
          <a:xfrm>
            <a:off x="7133974" y="6091498"/>
            <a:ext cx="1505990" cy="369332"/>
          </a:xfrm>
          <a:prstGeom prst="rect">
            <a:avLst/>
          </a:prstGeom>
          <a:noFill/>
          <a:ln>
            <a:noFill/>
          </a:ln>
        </p:spPr>
        <p:txBody>
          <a:bodyPr wrap="square" rtlCol="0">
            <a:spAutoFit/>
          </a:bodyPr>
          <a:lstStyle/>
          <a:p>
            <a:r>
              <a:rPr lang="el-GR" b="1" dirty="0" smtClean="0">
                <a:latin typeface="+mj-lt"/>
              </a:rPr>
              <a:t>Προσαρμογή</a:t>
            </a:r>
            <a:endParaRPr lang="el-GR" b="1" dirty="0">
              <a:latin typeface="+mj-lt"/>
            </a:endParaRPr>
          </a:p>
        </p:txBody>
      </p:sp>
      <p:sp>
        <p:nvSpPr>
          <p:cNvPr id="12" name="TextBox 11"/>
          <p:cNvSpPr txBox="1"/>
          <p:nvPr/>
        </p:nvSpPr>
        <p:spPr>
          <a:xfrm>
            <a:off x="4327505" y="6074686"/>
            <a:ext cx="1368152" cy="369332"/>
          </a:xfrm>
          <a:prstGeom prst="rect">
            <a:avLst/>
          </a:prstGeom>
          <a:noFill/>
          <a:ln>
            <a:noFill/>
          </a:ln>
        </p:spPr>
        <p:txBody>
          <a:bodyPr wrap="square" rtlCol="0">
            <a:spAutoFit/>
          </a:bodyPr>
          <a:lstStyle/>
          <a:p>
            <a:r>
              <a:rPr lang="el-GR" b="1" dirty="0" smtClean="0">
                <a:latin typeface="+mj-lt"/>
              </a:rPr>
              <a:t>Καταξίωση</a:t>
            </a:r>
            <a:endParaRPr lang="el-GR" b="1" dirty="0">
              <a:latin typeface="+mj-lt"/>
            </a:endParaRPr>
          </a:p>
        </p:txBody>
      </p:sp>
    </p:spTree>
    <p:extLst>
      <p:ext uri="{BB962C8B-B14F-4D97-AF65-F5344CB8AC3E}">
        <p14:creationId xmlns:p14="http://schemas.microsoft.com/office/powerpoint/2010/main" val="2334771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16217" cy="511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Στρογγυλεμένο ορθογώνιο 2"/>
          <p:cNvSpPr/>
          <p:nvPr/>
        </p:nvSpPr>
        <p:spPr>
          <a:xfrm>
            <a:off x="107504" y="1124744"/>
            <a:ext cx="936104"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Θέση αριθμού διαφάνειας 1"/>
          <p:cNvSpPr>
            <a:spLocks noGrp="1"/>
          </p:cNvSpPr>
          <p:nvPr>
            <p:ph type="sldNum" sz="quarter" idx="12"/>
          </p:nvPr>
        </p:nvSpPr>
        <p:spPr/>
        <p:txBody>
          <a:bodyPr/>
          <a:lstStyle/>
          <a:p>
            <a:fld id="{788FC15E-2003-4440-BF73-B313DAC3E815}" type="slidenum">
              <a:rPr lang="el-GR" smtClean="0"/>
              <a:t>18</a:t>
            </a:fld>
            <a:endParaRPr lang="el-GR"/>
          </a:p>
        </p:txBody>
      </p:sp>
    </p:spTree>
    <p:extLst>
      <p:ext uri="{BB962C8B-B14F-4D97-AF65-F5344CB8AC3E}">
        <p14:creationId xmlns:p14="http://schemas.microsoft.com/office/powerpoint/2010/main" val="1765976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038" y="836712"/>
            <a:ext cx="9144000" cy="780696"/>
          </a:xfrm>
        </p:spPr>
        <p:txBody>
          <a:bodyPr>
            <a:noAutofit/>
          </a:bodyPr>
          <a:lstStyle/>
          <a:p>
            <a:pPr algn="ctr"/>
            <a:r>
              <a:rPr lang="el-GR" sz="3200" b="1" u="sng" dirty="0" smtClean="0">
                <a:solidFill>
                  <a:schemeClr val="tx1"/>
                </a:solidFill>
              </a:rPr>
              <a:t>Τι εμποδίζει τον αθλητή να σπουδάσει;</a:t>
            </a:r>
            <a:endParaRPr lang="el-GR" sz="3200" b="1" u="sng" dirty="0">
              <a:solidFill>
                <a:schemeClr val="tx1"/>
              </a:solidFill>
            </a:endParaRPr>
          </a:p>
        </p:txBody>
      </p:sp>
      <p:sp>
        <p:nvSpPr>
          <p:cNvPr id="3" name="Θέση περιεχομένου 2"/>
          <p:cNvSpPr>
            <a:spLocks noGrp="1"/>
          </p:cNvSpPr>
          <p:nvPr>
            <p:ph idx="1"/>
          </p:nvPr>
        </p:nvSpPr>
        <p:spPr>
          <a:xfrm>
            <a:off x="0" y="1916832"/>
            <a:ext cx="9144000" cy="4263752"/>
          </a:xfrm>
        </p:spPr>
        <p:txBody>
          <a:bodyPr>
            <a:noAutofit/>
          </a:bodyPr>
          <a:lstStyle/>
          <a:p>
            <a:pPr>
              <a:lnSpc>
                <a:spcPct val="100000"/>
              </a:lnSpc>
              <a:buFont typeface="Arial" panose="020B0604020202020204" pitchFamily="34" charset="0"/>
              <a:buChar char="•"/>
            </a:pPr>
            <a:r>
              <a:rPr lang="el-GR" altLang="ja-JP" sz="2800" dirty="0" smtClean="0">
                <a:latin typeface="+mj-lt"/>
              </a:rPr>
              <a:t>Η έλλειψη </a:t>
            </a:r>
            <a:r>
              <a:rPr lang="el-GR" altLang="ja-JP" sz="2800" dirty="0">
                <a:latin typeface="+mj-lt"/>
              </a:rPr>
              <a:t>δομών </a:t>
            </a:r>
          </a:p>
          <a:p>
            <a:pPr lvl="1">
              <a:lnSpc>
                <a:spcPct val="100000"/>
              </a:lnSpc>
              <a:buFontTx/>
              <a:buChar char="-"/>
            </a:pPr>
            <a:r>
              <a:rPr lang="el-GR" altLang="ja-JP" sz="2800" dirty="0" smtClean="0">
                <a:latin typeface="+mj-lt"/>
              </a:rPr>
              <a:t>Εξ </a:t>
            </a:r>
            <a:r>
              <a:rPr lang="el-GR" altLang="ja-JP" sz="2800" dirty="0">
                <a:latin typeface="+mj-lt"/>
              </a:rPr>
              <a:t>αποστάσεως </a:t>
            </a:r>
            <a:r>
              <a:rPr lang="el-GR" altLang="ja-JP" sz="2800" dirty="0" smtClean="0">
                <a:latin typeface="+mj-lt"/>
              </a:rPr>
              <a:t>προγράμματα</a:t>
            </a:r>
          </a:p>
          <a:p>
            <a:pPr lvl="1">
              <a:lnSpc>
                <a:spcPct val="100000"/>
              </a:lnSpc>
              <a:buFontTx/>
              <a:buChar char="-"/>
            </a:pPr>
            <a:r>
              <a:rPr lang="el-GR" altLang="ja-JP" sz="2800" dirty="0" smtClean="0">
                <a:latin typeface="+mj-lt"/>
              </a:rPr>
              <a:t>Ευέλικτα </a:t>
            </a:r>
            <a:r>
              <a:rPr lang="el-GR" altLang="ja-JP" sz="2800" dirty="0">
                <a:latin typeface="+mj-lt"/>
              </a:rPr>
              <a:t>προγράμματα (καλοκαίρι, ανοιχτού </a:t>
            </a:r>
            <a:r>
              <a:rPr lang="el-GR" altLang="ja-JP" sz="2800" dirty="0" smtClean="0">
                <a:latin typeface="+mj-lt"/>
              </a:rPr>
              <a:t>τέλους)</a:t>
            </a:r>
          </a:p>
          <a:p>
            <a:pPr lvl="1">
              <a:lnSpc>
                <a:spcPct val="100000"/>
              </a:lnSpc>
              <a:buFontTx/>
              <a:buChar char="-"/>
            </a:pPr>
            <a:r>
              <a:rPr lang="el-GR" altLang="ja-JP" sz="2800" dirty="0" smtClean="0">
                <a:latin typeface="+mj-lt"/>
              </a:rPr>
              <a:t>Σύστημα </a:t>
            </a:r>
            <a:r>
              <a:rPr lang="el-GR" altLang="ja-JP" sz="2800" dirty="0">
                <a:latin typeface="+mj-lt"/>
              </a:rPr>
              <a:t>πανελλήνιων </a:t>
            </a:r>
            <a:r>
              <a:rPr lang="el-GR" altLang="ja-JP" sz="2800" dirty="0" smtClean="0">
                <a:latin typeface="+mj-lt"/>
              </a:rPr>
              <a:t>εξετάσεων</a:t>
            </a:r>
          </a:p>
          <a:p>
            <a:pPr lvl="1">
              <a:lnSpc>
                <a:spcPct val="100000"/>
              </a:lnSpc>
              <a:buFontTx/>
              <a:buChar char="-"/>
            </a:pPr>
            <a:r>
              <a:rPr lang="el-GR" altLang="ja-JP" sz="2800" dirty="0" smtClean="0">
                <a:latin typeface="+mj-lt"/>
              </a:rPr>
              <a:t>Πρακτική </a:t>
            </a:r>
            <a:r>
              <a:rPr lang="el-GR" altLang="ja-JP" sz="2800" dirty="0">
                <a:latin typeface="+mj-lt"/>
              </a:rPr>
              <a:t>άσκηση</a:t>
            </a:r>
          </a:p>
          <a:p>
            <a:pPr>
              <a:lnSpc>
                <a:spcPct val="150000"/>
              </a:lnSpc>
              <a:buFont typeface="Arial" panose="020B0604020202020204" pitchFamily="34" charset="0"/>
              <a:buChar char="•"/>
            </a:pPr>
            <a:r>
              <a:rPr lang="el-GR" altLang="ja-JP" sz="2800" dirty="0" smtClean="0">
                <a:latin typeface="+mj-lt"/>
              </a:rPr>
              <a:t>Η πίεση </a:t>
            </a:r>
            <a:r>
              <a:rPr lang="el-GR" altLang="ja-JP" sz="2800" dirty="0">
                <a:latin typeface="+mj-lt"/>
              </a:rPr>
              <a:t>από τους </a:t>
            </a:r>
            <a:r>
              <a:rPr lang="el-GR" altLang="ja-JP" sz="2800" dirty="0" smtClean="0">
                <a:latin typeface="+mj-lt"/>
              </a:rPr>
              <a:t>προπονητές (και τους γονείς)  </a:t>
            </a:r>
            <a:endParaRPr lang="el-GR" altLang="ja-JP" sz="2800" dirty="0">
              <a:latin typeface="+mj-lt"/>
            </a:endParaRPr>
          </a:p>
          <a:p>
            <a:pPr>
              <a:lnSpc>
                <a:spcPct val="150000"/>
              </a:lnSpc>
              <a:buFont typeface="Arial" panose="020B0604020202020204" pitchFamily="34" charset="0"/>
              <a:buChar char="•"/>
            </a:pPr>
            <a:r>
              <a:rPr lang="el-GR" altLang="ja-JP" sz="2800" dirty="0" smtClean="0">
                <a:latin typeface="+mj-lt"/>
              </a:rPr>
              <a:t>Η αντίληψη </a:t>
            </a:r>
            <a:r>
              <a:rPr lang="el-GR" altLang="ja-JP" sz="2800" dirty="0">
                <a:latin typeface="+mj-lt"/>
              </a:rPr>
              <a:t>«η νίκη πάνω από όλα» </a:t>
            </a:r>
          </a:p>
          <a:p>
            <a:pPr marL="0" indent="0">
              <a:buNone/>
            </a:pPr>
            <a:endParaRPr lang="el-GR" altLang="ja-JP" sz="2800" dirty="0">
              <a:latin typeface="+mj-lt"/>
            </a:endParaRPr>
          </a:p>
          <a:p>
            <a:endParaRPr lang="el-GR" sz="2800" dirty="0">
              <a:latin typeface="+mj-lt"/>
            </a:endParaRPr>
          </a:p>
        </p:txBody>
      </p:sp>
      <p:sp>
        <p:nvSpPr>
          <p:cNvPr id="4" name="Θέση αριθμού διαφάνειας 3"/>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19</a:t>
            </a:fld>
            <a:endParaRPr lang="el-GR">
              <a:solidFill>
                <a:prstClr val="black">
                  <a:lumMod val="50000"/>
                  <a:lumOff val="50000"/>
                </a:prstClr>
              </a:solidFill>
            </a:endParaRPr>
          </a:p>
        </p:txBody>
      </p:sp>
    </p:spTree>
    <p:extLst>
      <p:ext uri="{BB962C8B-B14F-4D97-AF65-F5344CB8AC3E}">
        <p14:creationId xmlns:p14="http://schemas.microsoft.com/office/powerpoint/2010/main" val="2929469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180528" y="764704"/>
            <a:ext cx="9143999" cy="792088"/>
          </a:xfrm>
        </p:spPr>
        <p:txBody>
          <a:bodyPr>
            <a:normAutofit/>
          </a:bodyPr>
          <a:lstStyle/>
          <a:p>
            <a:pPr algn="ctr"/>
            <a:r>
              <a:rPr lang="en-US" sz="3200" b="1" dirty="0">
                <a:solidFill>
                  <a:srgbClr val="002060"/>
                </a:solidFill>
              </a:rPr>
              <a:t> </a:t>
            </a:r>
            <a:r>
              <a:rPr lang="el-GR" sz="3200" b="1" u="sng" dirty="0">
                <a:solidFill>
                  <a:schemeClr val="tx1"/>
                </a:solidFill>
              </a:rPr>
              <a:t>Ο όρος </a:t>
            </a:r>
            <a:r>
              <a:rPr lang="en-US" sz="3200" b="1" u="sng" dirty="0">
                <a:solidFill>
                  <a:schemeClr val="tx1"/>
                </a:solidFill>
              </a:rPr>
              <a:t>“Dual Career”</a:t>
            </a:r>
            <a:r>
              <a:rPr lang="el-GR" sz="3200" b="1" u="sng" dirty="0">
                <a:solidFill>
                  <a:schemeClr val="tx1"/>
                </a:solidFill>
              </a:rPr>
              <a:t> περιγράφει:</a:t>
            </a:r>
          </a:p>
        </p:txBody>
      </p:sp>
      <p:sp>
        <p:nvSpPr>
          <p:cNvPr id="3" name="Θέση περιεχομένου 2"/>
          <p:cNvSpPr>
            <a:spLocks noGrp="1"/>
          </p:cNvSpPr>
          <p:nvPr>
            <p:ph idx="1"/>
          </p:nvPr>
        </p:nvSpPr>
        <p:spPr>
          <a:xfrm>
            <a:off x="323528" y="1916832"/>
            <a:ext cx="8363272" cy="4051194"/>
          </a:xfrm>
        </p:spPr>
        <p:txBody>
          <a:bodyPr>
            <a:normAutofit/>
          </a:bodyPr>
          <a:lstStyle/>
          <a:p>
            <a:pPr marL="0" indent="0" algn="just">
              <a:lnSpc>
                <a:spcPct val="150000"/>
              </a:lnSpc>
              <a:buNone/>
            </a:pPr>
            <a:r>
              <a:rPr lang="el-GR" sz="2800" dirty="0">
                <a:latin typeface="+mj-lt"/>
              </a:rPr>
              <a:t>Την προσπάθεια του αθλητή κατά τη διάρκεια της αθλητικής του καριέρας να εκπαιδευτεί σε κάτι χρήσιμο, ώστε όταν την ολοκληρώσει να μπορεί να είναι χρήσιμος στον εαυτό του, την οικογένειά του και την κοινωνία σε όλη τη διάρκεια της </a:t>
            </a:r>
            <a:r>
              <a:rPr lang="el-GR" sz="2800" dirty="0" smtClean="0">
                <a:latin typeface="+mj-lt"/>
              </a:rPr>
              <a:t>υπόλοιπης ζωής </a:t>
            </a:r>
            <a:r>
              <a:rPr lang="el-GR" sz="2800" dirty="0">
                <a:latin typeface="+mj-lt"/>
              </a:rPr>
              <a:t>του.</a:t>
            </a:r>
          </a:p>
        </p:txBody>
      </p:sp>
      <p:sp>
        <p:nvSpPr>
          <p:cNvPr id="4" name="Θέση αριθμού διαφάνειας 3"/>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2</a:t>
            </a:fld>
            <a:endParaRPr lang="el-GR">
              <a:solidFill>
                <a:prstClr val="black">
                  <a:lumMod val="50000"/>
                  <a:lumOff val="50000"/>
                </a:prstClr>
              </a:solidFill>
            </a:endParaRPr>
          </a:p>
        </p:txBody>
      </p:sp>
    </p:spTree>
    <p:extLst>
      <p:ext uri="{BB962C8B-B14F-4D97-AF65-F5344CB8AC3E}">
        <p14:creationId xmlns:p14="http://schemas.microsoft.com/office/powerpoint/2010/main" val="2077722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1701969"/>
            <a:ext cx="4140460" cy="4401205"/>
          </a:xfrm>
          <a:prstGeom prst="rect">
            <a:avLst/>
          </a:prstGeom>
        </p:spPr>
        <p:txBody>
          <a:bodyPr wrap="square">
            <a:spAutoFit/>
          </a:bodyPr>
          <a:lstStyle/>
          <a:p>
            <a:r>
              <a:rPr lang="el-GR" sz="2800" b="1" dirty="0" smtClean="0">
                <a:solidFill>
                  <a:srgbClr val="002060"/>
                </a:solidFill>
                <a:latin typeface="+mj-lt"/>
              </a:rPr>
              <a:t>- </a:t>
            </a:r>
            <a:r>
              <a:rPr lang="el-GR" sz="2800" b="1" dirty="0" smtClean="0">
                <a:solidFill>
                  <a:srgbClr val="FF0000"/>
                </a:solidFill>
                <a:latin typeface="+mj-lt"/>
              </a:rPr>
              <a:t>Ο ίδιος ο αθλητής</a:t>
            </a:r>
            <a:r>
              <a:rPr lang="en-US" sz="2800" b="1" dirty="0" smtClean="0">
                <a:solidFill>
                  <a:srgbClr val="FF0000"/>
                </a:solidFill>
                <a:latin typeface="+mj-lt"/>
              </a:rPr>
              <a:t>  </a:t>
            </a:r>
          </a:p>
          <a:p>
            <a:endParaRPr lang="en-US" sz="2800" dirty="0">
              <a:latin typeface="+mj-lt"/>
            </a:endParaRPr>
          </a:p>
          <a:p>
            <a:r>
              <a:rPr lang="el-GR" sz="2800" dirty="0" smtClean="0">
                <a:latin typeface="+mj-lt"/>
              </a:rPr>
              <a:t>- Οι γονείς του</a:t>
            </a:r>
            <a:endParaRPr lang="en-US" sz="2800" dirty="0">
              <a:latin typeface="+mj-lt"/>
            </a:endParaRPr>
          </a:p>
          <a:p>
            <a:endParaRPr lang="en-US" sz="2800" dirty="0" smtClean="0">
              <a:latin typeface="+mj-lt"/>
            </a:endParaRPr>
          </a:p>
          <a:p>
            <a:r>
              <a:rPr lang="el-GR" sz="2800" dirty="0" smtClean="0">
                <a:solidFill>
                  <a:srgbClr val="FF0000"/>
                </a:solidFill>
                <a:latin typeface="+mj-lt"/>
              </a:rPr>
              <a:t>- Ο προπονητής του</a:t>
            </a:r>
            <a:r>
              <a:rPr lang="en-US" sz="2800" dirty="0" smtClean="0">
                <a:solidFill>
                  <a:srgbClr val="FF0000"/>
                </a:solidFill>
                <a:latin typeface="+mj-lt"/>
              </a:rPr>
              <a:t>  </a:t>
            </a:r>
          </a:p>
          <a:p>
            <a:endParaRPr lang="en-US" sz="2800" dirty="0" smtClean="0">
              <a:latin typeface="+mj-lt"/>
            </a:endParaRPr>
          </a:p>
          <a:p>
            <a:r>
              <a:rPr lang="el-GR" sz="2800" dirty="0" smtClean="0">
                <a:latin typeface="+mj-lt"/>
              </a:rPr>
              <a:t>- Το σωματείο του</a:t>
            </a:r>
          </a:p>
          <a:p>
            <a:endParaRPr lang="el-GR" sz="2800" dirty="0">
              <a:latin typeface="+mj-lt"/>
            </a:endParaRPr>
          </a:p>
          <a:p>
            <a:r>
              <a:rPr lang="el-GR" sz="2800" dirty="0" smtClean="0">
                <a:latin typeface="+mj-lt"/>
              </a:rPr>
              <a:t>- Η Ομοσπονδία</a:t>
            </a:r>
            <a:endParaRPr lang="en-US" sz="2800" dirty="0">
              <a:latin typeface="+mj-lt"/>
            </a:endParaRPr>
          </a:p>
          <a:p>
            <a:endParaRPr lang="en-US" sz="2800" dirty="0" smtClean="0">
              <a:latin typeface="+mj-lt"/>
            </a:endParaRPr>
          </a:p>
        </p:txBody>
      </p:sp>
      <p:sp>
        <p:nvSpPr>
          <p:cNvPr id="4" name="TextBox 3"/>
          <p:cNvSpPr txBox="1"/>
          <p:nvPr/>
        </p:nvSpPr>
        <p:spPr>
          <a:xfrm>
            <a:off x="4410216" y="1701969"/>
            <a:ext cx="4733784" cy="3970318"/>
          </a:xfrm>
          <a:prstGeom prst="rect">
            <a:avLst/>
          </a:prstGeom>
          <a:noFill/>
        </p:spPr>
        <p:txBody>
          <a:bodyPr wrap="square" rtlCol="0">
            <a:spAutoFit/>
          </a:bodyPr>
          <a:lstStyle/>
          <a:p>
            <a:r>
              <a:rPr lang="el-GR" sz="2800" dirty="0" smtClean="0">
                <a:latin typeface="+mj-lt"/>
              </a:rPr>
              <a:t>- Η ΕΟΕ</a:t>
            </a:r>
            <a:endParaRPr lang="el-GR" sz="2800" dirty="0">
              <a:latin typeface="+mj-lt"/>
            </a:endParaRPr>
          </a:p>
          <a:p>
            <a:endParaRPr lang="el-GR" sz="2800" dirty="0" smtClean="0">
              <a:latin typeface="+mj-lt"/>
            </a:endParaRPr>
          </a:p>
          <a:p>
            <a:r>
              <a:rPr lang="el-GR" sz="2800" dirty="0" smtClean="0">
                <a:latin typeface="+mj-lt"/>
              </a:rPr>
              <a:t>- Η </a:t>
            </a:r>
            <a:r>
              <a:rPr lang="el-GR" sz="2800" dirty="0">
                <a:latin typeface="+mj-lt"/>
              </a:rPr>
              <a:t>κυβέρνηση</a:t>
            </a:r>
            <a:endParaRPr lang="en-US" sz="2800" dirty="0">
              <a:latin typeface="+mj-lt"/>
            </a:endParaRPr>
          </a:p>
          <a:p>
            <a:endParaRPr lang="el-GR" sz="2800" dirty="0" smtClean="0">
              <a:latin typeface="+mj-lt"/>
            </a:endParaRPr>
          </a:p>
          <a:p>
            <a:r>
              <a:rPr lang="el-GR" sz="2800" dirty="0" smtClean="0">
                <a:latin typeface="+mj-lt"/>
              </a:rPr>
              <a:t>- Προπονητικά κέντρα</a:t>
            </a:r>
            <a:endParaRPr lang="en-US" sz="2800" dirty="0" smtClean="0">
              <a:latin typeface="+mj-lt"/>
            </a:endParaRPr>
          </a:p>
          <a:p>
            <a:endParaRPr lang="en-US" sz="2800" dirty="0" smtClean="0">
              <a:latin typeface="+mj-lt"/>
            </a:endParaRPr>
          </a:p>
          <a:p>
            <a:r>
              <a:rPr lang="el-GR" sz="2800" dirty="0" smtClean="0">
                <a:latin typeface="+mj-lt"/>
              </a:rPr>
              <a:t>- Εκπαιδευτικά ιδρύματα</a:t>
            </a:r>
          </a:p>
          <a:p>
            <a:endParaRPr lang="el-GR" sz="2800" dirty="0">
              <a:latin typeface="+mj-lt"/>
            </a:endParaRPr>
          </a:p>
          <a:p>
            <a:pPr marL="265113" indent="-265113"/>
            <a:r>
              <a:rPr lang="el-GR" sz="2800" dirty="0" smtClean="0">
                <a:latin typeface="+mj-lt"/>
              </a:rPr>
              <a:t>- Δημόσιος / ιδιωτικός τομέας</a:t>
            </a:r>
            <a:endParaRPr lang="el-GR" sz="2800" dirty="0">
              <a:latin typeface="+mj-lt"/>
            </a:endParaRPr>
          </a:p>
        </p:txBody>
      </p:sp>
      <p:sp>
        <p:nvSpPr>
          <p:cNvPr id="5" name="TextBox 4"/>
          <p:cNvSpPr txBox="1"/>
          <p:nvPr/>
        </p:nvSpPr>
        <p:spPr>
          <a:xfrm>
            <a:off x="395536" y="719910"/>
            <a:ext cx="8352928" cy="584775"/>
          </a:xfrm>
          <a:prstGeom prst="rect">
            <a:avLst/>
          </a:prstGeom>
          <a:noFill/>
        </p:spPr>
        <p:txBody>
          <a:bodyPr wrap="square" rtlCol="0">
            <a:spAutoFit/>
          </a:bodyPr>
          <a:lstStyle/>
          <a:p>
            <a:pPr algn="ctr"/>
            <a:r>
              <a:rPr lang="el-GR" sz="3200" b="1" u="sng" dirty="0" smtClean="0">
                <a:latin typeface="+mj-lt"/>
              </a:rPr>
              <a:t>Μέτοχοι στη διπλή καριέρα των αθλητών</a:t>
            </a:r>
            <a:endParaRPr lang="en-US" sz="3200" b="1" u="sng" dirty="0">
              <a:latin typeface="+mj-lt"/>
            </a:endParaRPr>
          </a:p>
        </p:txBody>
      </p:sp>
      <p:sp>
        <p:nvSpPr>
          <p:cNvPr id="6" name="Θέση αριθμού διαφάνειας 5"/>
          <p:cNvSpPr>
            <a:spLocks noGrp="1"/>
          </p:cNvSpPr>
          <p:nvPr>
            <p:ph type="sldNum" sz="quarter" idx="12"/>
          </p:nvPr>
        </p:nvSpPr>
        <p:spPr/>
        <p:txBody>
          <a:bodyPr/>
          <a:lstStyle/>
          <a:p>
            <a:fld id="{788FC15E-2003-4440-BF73-B313DAC3E815}" type="slidenum">
              <a:rPr lang="el-GR" smtClean="0"/>
              <a:t>20</a:t>
            </a:fld>
            <a:endParaRPr lang="el-GR"/>
          </a:p>
        </p:txBody>
      </p:sp>
    </p:spTree>
    <p:extLst>
      <p:ext uri="{BB962C8B-B14F-4D97-AF65-F5344CB8AC3E}">
        <p14:creationId xmlns:p14="http://schemas.microsoft.com/office/powerpoint/2010/main" val="2752325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92696"/>
            <a:ext cx="9252520" cy="5386090"/>
          </a:xfrm>
          <a:prstGeom prst="rect">
            <a:avLst/>
          </a:prstGeom>
          <a:noFill/>
        </p:spPr>
        <p:txBody>
          <a:bodyPr wrap="square" rtlCol="0">
            <a:spAutoFit/>
          </a:bodyPr>
          <a:lstStyle/>
          <a:p>
            <a:pPr algn="ctr"/>
            <a:r>
              <a:rPr lang="el-GR" sz="3200" b="1" u="sng" dirty="0" smtClean="0">
                <a:latin typeface="+mj-lt"/>
                <a:cs typeface="Times New Roman" pitchFamily="18" charset="0"/>
              </a:rPr>
              <a:t>Οι αθλητές που κάνουν πράξη τη διπλή καριέρα:</a:t>
            </a:r>
          </a:p>
          <a:p>
            <a:pPr marL="285750" indent="-285750">
              <a:buFont typeface="Wingdings" pitchFamily="2" charset="2"/>
              <a:buChar char="§"/>
            </a:pPr>
            <a:endParaRPr lang="en-US" sz="3200" dirty="0" smtClean="0">
              <a:latin typeface="+mj-lt"/>
              <a:cs typeface="Times New Roman" pitchFamily="18" charset="0"/>
            </a:endParaRPr>
          </a:p>
          <a:p>
            <a:pPr marL="360363" indent="-360363">
              <a:buClr>
                <a:srgbClr val="00B0F0"/>
              </a:buClr>
              <a:buFont typeface="Arial" panose="020B0604020202020204" pitchFamily="34" charset="0"/>
              <a:buChar char="•"/>
            </a:pPr>
            <a:r>
              <a:rPr lang="el-GR" sz="2800" dirty="0" smtClean="0">
                <a:latin typeface="+mj-lt"/>
                <a:cs typeface="Times New Roman" pitchFamily="18" charset="0"/>
              </a:rPr>
              <a:t>Έχουν καλύτερη υγεία (π.χ., μειωμένο επίπεδο άγχους, κλπ.)</a:t>
            </a:r>
          </a:p>
          <a:p>
            <a:pPr marL="360363" indent="-360363">
              <a:buClr>
                <a:srgbClr val="00B0F0"/>
              </a:buClr>
              <a:buFont typeface="Arial" panose="020B0604020202020204" pitchFamily="34" charset="0"/>
              <a:buChar char="•"/>
            </a:pPr>
            <a:endParaRPr lang="el-GR" sz="2800" dirty="0" smtClean="0">
              <a:latin typeface="+mj-lt"/>
              <a:cs typeface="Times New Roman" pitchFamily="18" charset="0"/>
            </a:endParaRPr>
          </a:p>
          <a:p>
            <a:pPr marL="360363" indent="-360363">
              <a:buClr>
                <a:srgbClr val="00B0F0"/>
              </a:buClr>
              <a:buFont typeface="Arial" panose="020B0604020202020204" pitchFamily="34" charset="0"/>
              <a:buChar char="•"/>
            </a:pPr>
            <a:r>
              <a:rPr lang="el-GR" sz="2800" dirty="0" smtClean="0">
                <a:latin typeface="+mj-lt"/>
                <a:cs typeface="Times New Roman" pitchFamily="18" charset="0"/>
              </a:rPr>
              <a:t>Μαθαίνουν πιο εύκολα </a:t>
            </a:r>
            <a:r>
              <a:rPr lang="el-GR" sz="2800" b="1" dirty="0" smtClean="0">
                <a:solidFill>
                  <a:srgbClr val="FF0000"/>
                </a:solidFill>
                <a:latin typeface="+mj-lt"/>
                <a:cs typeface="Times New Roman" pitchFamily="18" charset="0"/>
              </a:rPr>
              <a:t>δεξιότητες ζωής</a:t>
            </a:r>
            <a:endParaRPr lang="el-GR" sz="2800" dirty="0" smtClean="0">
              <a:solidFill>
                <a:srgbClr val="FF0000"/>
              </a:solidFill>
              <a:latin typeface="+mj-lt"/>
              <a:cs typeface="Times New Roman" pitchFamily="18" charset="0"/>
            </a:endParaRPr>
          </a:p>
          <a:p>
            <a:pPr marL="360363" indent="-360363">
              <a:buClr>
                <a:srgbClr val="00B0F0"/>
              </a:buClr>
              <a:buFont typeface="Arial" panose="020B0604020202020204" pitchFamily="34" charset="0"/>
              <a:buChar char="•"/>
            </a:pPr>
            <a:endParaRPr lang="el-GR" sz="2800" dirty="0" smtClean="0">
              <a:latin typeface="+mj-lt"/>
              <a:cs typeface="Times New Roman" pitchFamily="18" charset="0"/>
            </a:endParaRPr>
          </a:p>
          <a:p>
            <a:pPr marL="360363" indent="-360363">
              <a:buClr>
                <a:srgbClr val="00B0F0"/>
              </a:buClr>
              <a:buFont typeface="Arial" panose="020B0604020202020204" pitchFamily="34" charset="0"/>
              <a:buChar char="•"/>
            </a:pPr>
            <a:r>
              <a:rPr lang="el-GR" sz="2800" dirty="0" smtClean="0">
                <a:latin typeface="+mj-lt"/>
                <a:cs typeface="Times New Roman" pitchFamily="18" charset="0"/>
              </a:rPr>
              <a:t>Είναι πιο κοινωνικοί (π.χ., κάνουν ευκολότερα γνωριμίες)</a:t>
            </a:r>
          </a:p>
          <a:p>
            <a:pPr marL="360363" indent="-360363">
              <a:buClr>
                <a:srgbClr val="00B0F0"/>
              </a:buClr>
              <a:buFont typeface="Arial" panose="020B0604020202020204" pitchFamily="34" charset="0"/>
              <a:buChar char="•"/>
            </a:pPr>
            <a:endParaRPr lang="el-GR" sz="2800" dirty="0" smtClean="0">
              <a:latin typeface="+mj-lt"/>
              <a:cs typeface="Times New Roman" pitchFamily="18" charset="0"/>
            </a:endParaRPr>
          </a:p>
          <a:p>
            <a:pPr marL="360363" indent="-360363">
              <a:buClr>
                <a:srgbClr val="00B0F0"/>
              </a:buClr>
              <a:buFont typeface="Arial" panose="020B0604020202020204" pitchFamily="34" charset="0"/>
              <a:buChar char="•"/>
            </a:pPr>
            <a:r>
              <a:rPr lang="el-GR" sz="2800" dirty="0" smtClean="0">
                <a:latin typeface="+mj-lt"/>
                <a:cs typeface="Times New Roman" pitchFamily="18" charset="0"/>
              </a:rPr>
              <a:t>Είναι πιο ασφαλείς για τη ζωή τους μετά τον αθλητισμό</a:t>
            </a:r>
          </a:p>
          <a:p>
            <a:pPr marL="360363" indent="-360363">
              <a:buClr>
                <a:srgbClr val="00B0F0"/>
              </a:buClr>
              <a:buFont typeface="Arial" panose="020B0604020202020204" pitchFamily="34" charset="0"/>
              <a:buChar char="•"/>
            </a:pPr>
            <a:endParaRPr lang="el-GR" sz="2800" dirty="0" smtClean="0">
              <a:latin typeface="+mj-lt"/>
              <a:cs typeface="Times New Roman" pitchFamily="18" charset="0"/>
            </a:endParaRPr>
          </a:p>
          <a:p>
            <a:pPr marL="360363" indent="-360363">
              <a:buClr>
                <a:srgbClr val="00B0F0"/>
              </a:buClr>
              <a:buFont typeface="Arial" panose="020B0604020202020204" pitchFamily="34" charset="0"/>
              <a:buChar char="•"/>
            </a:pPr>
            <a:r>
              <a:rPr lang="el-GR" sz="2800" dirty="0" smtClean="0">
                <a:latin typeface="+mj-lt"/>
                <a:cs typeface="Times New Roman" pitchFamily="18" charset="0"/>
              </a:rPr>
              <a:t>Βρίσκουν πιο εύκολα δουλειά </a:t>
            </a:r>
            <a:endParaRPr lang="el-GR" sz="2800" dirty="0">
              <a:latin typeface="+mj-lt"/>
              <a:cs typeface="Times New Roman" pitchFamily="18" charset="0"/>
            </a:endParaRPr>
          </a:p>
        </p:txBody>
      </p:sp>
      <p:sp>
        <p:nvSpPr>
          <p:cNvPr id="3" name="Θέση αριθμού διαφάνειας 2"/>
          <p:cNvSpPr>
            <a:spLocks noGrp="1"/>
          </p:cNvSpPr>
          <p:nvPr>
            <p:ph type="sldNum" sz="quarter" idx="12"/>
          </p:nvPr>
        </p:nvSpPr>
        <p:spPr/>
        <p:txBody>
          <a:bodyPr/>
          <a:lstStyle/>
          <a:p>
            <a:fld id="{788FC15E-2003-4440-BF73-B313DAC3E815}" type="slidenum">
              <a:rPr lang="el-GR" smtClean="0"/>
              <a:t>21</a:t>
            </a:fld>
            <a:endParaRPr lang="el-GR"/>
          </a:p>
        </p:txBody>
      </p:sp>
    </p:spTree>
    <p:extLst>
      <p:ext uri="{BB962C8B-B14F-4D97-AF65-F5344CB8AC3E}">
        <p14:creationId xmlns:p14="http://schemas.microsoft.com/office/powerpoint/2010/main" val="822050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740594"/>
            <a:ext cx="9144000" cy="600174"/>
          </a:xfrm>
        </p:spPr>
        <p:txBody>
          <a:bodyPr>
            <a:normAutofit/>
          </a:bodyPr>
          <a:lstStyle/>
          <a:p>
            <a:pPr algn="ctr"/>
            <a:r>
              <a:rPr lang="el-GR" sz="3200" b="1" u="sng" dirty="0">
                <a:solidFill>
                  <a:schemeClr val="tx1"/>
                </a:solidFill>
              </a:rPr>
              <a:t>Ποιά προετοιμασία </a:t>
            </a:r>
            <a:r>
              <a:rPr lang="el-GR" sz="3200" b="1" u="sng" dirty="0" smtClean="0">
                <a:solidFill>
                  <a:schemeClr val="tx1"/>
                </a:solidFill>
              </a:rPr>
              <a:t>χρειάζονται</a:t>
            </a:r>
            <a:r>
              <a:rPr lang="en-US" sz="3200" b="1" u="sng" dirty="0">
                <a:solidFill>
                  <a:schemeClr val="tx1"/>
                </a:solidFill>
              </a:rPr>
              <a:t>;</a:t>
            </a:r>
            <a:endParaRPr lang="el-GR" sz="3200" b="1" u="sng" dirty="0">
              <a:solidFill>
                <a:schemeClr val="tx1"/>
              </a:solidFill>
            </a:endParaRPr>
          </a:p>
        </p:txBody>
      </p:sp>
      <p:sp>
        <p:nvSpPr>
          <p:cNvPr id="3" name="2 - Θέση περιεχομένου"/>
          <p:cNvSpPr>
            <a:spLocks noGrp="1"/>
          </p:cNvSpPr>
          <p:nvPr>
            <p:ph idx="1"/>
          </p:nvPr>
        </p:nvSpPr>
        <p:spPr>
          <a:xfrm>
            <a:off x="179511" y="1677950"/>
            <a:ext cx="8964489" cy="4919402"/>
          </a:xfrm>
        </p:spPr>
        <p:txBody>
          <a:bodyPr>
            <a:noAutofit/>
          </a:bodyPr>
          <a:lstStyle/>
          <a:p>
            <a:pPr>
              <a:buFont typeface="Arial" panose="020B0604020202020204" pitchFamily="34" charset="0"/>
              <a:buChar char="•"/>
            </a:pPr>
            <a:r>
              <a:rPr lang="el-GR" altLang="ja-JP" sz="2800" dirty="0" smtClean="0">
                <a:latin typeface="+mj-lt"/>
              </a:rPr>
              <a:t>Ανάπτυξη κοινωνικότητας</a:t>
            </a:r>
            <a:endParaRPr lang="el-GR" altLang="ja-JP" sz="2800" dirty="0">
              <a:latin typeface="+mj-lt"/>
            </a:endParaRPr>
          </a:p>
          <a:p>
            <a:pPr lvl="1">
              <a:buFontTx/>
              <a:buChar char="-"/>
            </a:pPr>
            <a:r>
              <a:rPr lang="el-GR" altLang="ja-JP" sz="2800" dirty="0">
                <a:latin typeface="+mj-lt"/>
              </a:rPr>
              <a:t>Απαγκίστρωση από τα σπορ</a:t>
            </a:r>
            <a:endParaRPr lang="en-US" altLang="ja-JP" sz="2800" dirty="0">
              <a:latin typeface="+mj-lt"/>
            </a:endParaRPr>
          </a:p>
          <a:p>
            <a:pPr lvl="1">
              <a:buFontTx/>
              <a:buChar char="-"/>
            </a:pPr>
            <a:r>
              <a:rPr lang="el-GR" altLang="ja-JP" sz="2800" dirty="0" smtClean="0">
                <a:latin typeface="+mj-lt"/>
              </a:rPr>
              <a:t>Δημιουργία </a:t>
            </a:r>
            <a:r>
              <a:rPr lang="el-GR" altLang="ja-JP" sz="2800" dirty="0">
                <a:latin typeface="+mj-lt"/>
              </a:rPr>
              <a:t>δικτύου κοινωνικής στήριξης </a:t>
            </a:r>
          </a:p>
          <a:p>
            <a:pPr lvl="1">
              <a:buFontTx/>
              <a:buChar char="-"/>
            </a:pPr>
            <a:r>
              <a:rPr lang="el-GR" altLang="el-GR" sz="2800" dirty="0" smtClean="0">
                <a:latin typeface="+mj-lt"/>
              </a:rPr>
              <a:t>Ανάπτυξη </a:t>
            </a:r>
            <a:r>
              <a:rPr lang="el-GR" altLang="el-GR" sz="2800" dirty="0">
                <a:latin typeface="+mj-lt"/>
              </a:rPr>
              <a:t>μη αθλητικών δεξιοτήτων – ενδιαφερόντων </a:t>
            </a:r>
            <a:endParaRPr lang="el-GR" sz="2800" dirty="0">
              <a:latin typeface="+mj-lt"/>
            </a:endParaRPr>
          </a:p>
          <a:p>
            <a:pPr lvl="1">
              <a:buFontTx/>
              <a:buChar char="-"/>
            </a:pPr>
            <a:r>
              <a:rPr lang="el-GR" altLang="el-GR" sz="2800" dirty="0" smtClean="0">
                <a:latin typeface="+mj-lt"/>
              </a:rPr>
              <a:t>Απόκτηση </a:t>
            </a:r>
            <a:r>
              <a:rPr lang="el-GR" altLang="el-GR" sz="2800" dirty="0" smtClean="0">
                <a:solidFill>
                  <a:srgbClr val="FF0000"/>
                </a:solidFill>
                <a:latin typeface="+mj-lt"/>
              </a:rPr>
              <a:t>δεξιοτήτων ζωής</a:t>
            </a:r>
            <a:endParaRPr lang="el-GR" altLang="el-GR" sz="2800" dirty="0">
              <a:solidFill>
                <a:srgbClr val="FF0000"/>
              </a:solidFill>
              <a:latin typeface="+mj-lt"/>
            </a:endParaRPr>
          </a:p>
          <a:p>
            <a:pPr marL="342900" lvl="1" indent="0">
              <a:buNone/>
            </a:pPr>
            <a:endParaRPr lang="el-GR" altLang="el-GR" sz="2800" dirty="0">
              <a:latin typeface="+mj-lt"/>
            </a:endParaRPr>
          </a:p>
          <a:p>
            <a:pPr>
              <a:buFont typeface="Arial" panose="020B0604020202020204" pitchFamily="34" charset="0"/>
              <a:buChar char="•"/>
            </a:pPr>
            <a:r>
              <a:rPr lang="el-GR" altLang="ja-JP" sz="2800" dirty="0">
                <a:latin typeface="+mj-lt"/>
              </a:rPr>
              <a:t>Οικονομική ανεξαρτησία</a:t>
            </a:r>
          </a:p>
          <a:p>
            <a:pPr lvl="1">
              <a:buFontTx/>
              <a:buChar char="-"/>
            </a:pPr>
            <a:r>
              <a:rPr lang="el-GR" altLang="ja-JP" sz="2800" dirty="0" smtClean="0">
                <a:latin typeface="+mj-lt"/>
              </a:rPr>
              <a:t>Εκπαίδευση (πτυχίο, σεμινάρια</a:t>
            </a:r>
            <a:r>
              <a:rPr lang="el-GR" altLang="ja-JP" sz="2800" dirty="0">
                <a:latin typeface="+mj-lt"/>
              </a:rPr>
              <a:t>, κλπ</a:t>
            </a:r>
            <a:r>
              <a:rPr lang="el-GR" altLang="ja-JP" sz="2800" dirty="0" smtClean="0">
                <a:latin typeface="+mj-lt"/>
              </a:rPr>
              <a:t>.)</a:t>
            </a:r>
          </a:p>
          <a:p>
            <a:pPr lvl="1">
              <a:buFontTx/>
              <a:buChar char="-"/>
            </a:pPr>
            <a:r>
              <a:rPr lang="el-GR" altLang="ja-JP" sz="2800" dirty="0" smtClean="0">
                <a:latin typeface="+mj-lt"/>
              </a:rPr>
              <a:t>Πρακτική άσκηση</a:t>
            </a:r>
            <a:endParaRPr lang="el-GR" altLang="ja-JP" sz="2800" dirty="0">
              <a:latin typeface="+mj-lt"/>
            </a:endParaRPr>
          </a:p>
          <a:p>
            <a:pPr lvl="1">
              <a:buFontTx/>
              <a:buChar char="-"/>
            </a:pPr>
            <a:endParaRPr lang="el-GR" altLang="ja-JP" sz="2800" dirty="0">
              <a:latin typeface="+mj-lt"/>
            </a:endParaRPr>
          </a:p>
          <a:p>
            <a:endParaRPr lang="el-GR" altLang="ja-JP" sz="2800" dirty="0">
              <a:latin typeface="+mj-lt"/>
            </a:endParaRPr>
          </a:p>
          <a:p>
            <a:endParaRPr lang="el-GR" sz="2800" dirty="0">
              <a:latin typeface="+mj-lt"/>
            </a:endParaRPr>
          </a:p>
        </p:txBody>
      </p:sp>
      <p:sp>
        <p:nvSpPr>
          <p:cNvPr id="4" name="Θέση αριθμού διαφάνειας 3"/>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22</a:t>
            </a:fld>
            <a:endParaRPr lang="el-GR">
              <a:solidFill>
                <a:prstClr val="black">
                  <a:lumMod val="50000"/>
                  <a:lumOff val="50000"/>
                </a:prstClr>
              </a:solidFill>
            </a:endParaRPr>
          </a:p>
        </p:txBody>
      </p:sp>
    </p:spTree>
    <p:extLst>
      <p:ext uri="{BB962C8B-B14F-4D97-AF65-F5344CB8AC3E}">
        <p14:creationId xmlns:p14="http://schemas.microsoft.com/office/powerpoint/2010/main" val="3678795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88FC15E-2003-4440-BF73-B313DAC3E815}" type="slidenum">
              <a:rPr lang="el-GR" smtClean="0"/>
              <a:t>23</a:t>
            </a:fld>
            <a:endParaRPr lang="el-GR"/>
          </a:p>
        </p:txBody>
      </p:sp>
      <p:sp>
        <p:nvSpPr>
          <p:cNvPr id="3" name="Ορθογώνιο 2"/>
          <p:cNvSpPr/>
          <p:nvPr/>
        </p:nvSpPr>
        <p:spPr>
          <a:xfrm>
            <a:off x="323528" y="1340768"/>
            <a:ext cx="8424936" cy="3323987"/>
          </a:xfrm>
          <a:prstGeom prst="rect">
            <a:avLst/>
          </a:prstGeom>
        </p:spPr>
        <p:txBody>
          <a:bodyPr wrap="square">
            <a:spAutoFit/>
          </a:bodyPr>
          <a:lstStyle/>
          <a:p>
            <a:pPr>
              <a:lnSpc>
                <a:spcPct val="150000"/>
              </a:lnSpc>
            </a:pPr>
            <a:r>
              <a:rPr lang="el-GR" sz="2800" b="1" dirty="0" smtClean="0">
                <a:solidFill>
                  <a:srgbClr val="FF0000"/>
                </a:solidFill>
                <a:latin typeface="+mj-lt"/>
              </a:rPr>
              <a:t>Δεξιότητες ζωής </a:t>
            </a:r>
            <a:r>
              <a:rPr lang="el-GR" sz="2800" dirty="0" smtClean="0">
                <a:latin typeface="+mj-lt"/>
              </a:rPr>
              <a:t>είναι οι ικανότητες για </a:t>
            </a:r>
            <a:r>
              <a:rPr lang="el-GR" sz="2800" dirty="0">
                <a:latin typeface="+mj-lt"/>
              </a:rPr>
              <a:t>θετική και </a:t>
            </a:r>
            <a:r>
              <a:rPr lang="el-GR" sz="2800" dirty="0" smtClean="0">
                <a:latin typeface="+mj-lt"/>
              </a:rPr>
              <a:t>προσαρμοστική συμπεριφορά που επιτρέπει στο άτομο να διαχειρίζεται αποτελεσματικά τις απαιτήσεις και τις προκλήσεις της καθημερινής ζωής. </a:t>
            </a:r>
          </a:p>
          <a:p>
            <a:pPr algn="r">
              <a:lnSpc>
                <a:spcPct val="150000"/>
              </a:lnSpc>
            </a:pPr>
            <a:r>
              <a:rPr lang="en-US" sz="2800" dirty="0" smtClean="0">
                <a:latin typeface="+mj-lt"/>
              </a:rPr>
              <a:t>World </a:t>
            </a:r>
            <a:r>
              <a:rPr lang="en-US" sz="2800" dirty="0">
                <a:latin typeface="+mj-lt"/>
              </a:rPr>
              <a:t>Health Organization </a:t>
            </a:r>
            <a:endParaRPr lang="el-GR" sz="2800" dirty="0">
              <a:latin typeface="+mj-lt"/>
            </a:endParaRPr>
          </a:p>
        </p:txBody>
      </p:sp>
    </p:spTree>
    <p:extLst>
      <p:ext uri="{BB962C8B-B14F-4D97-AF65-F5344CB8AC3E}">
        <p14:creationId xmlns:p14="http://schemas.microsoft.com/office/powerpoint/2010/main" val="277980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88FC15E-2003-4440-BF73-B313DAC3E815}" type="slidenum">
              <a:rPr lang="el-GR" smtClean="0"/>
              <a:t>24</a:t>
            </a:fld>
            <a:endParaRPr lang="el-G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0"/>
            <a:ext cx="7416825" cy="6858000"/>
          </a:xfrm>
          <a:prstGeom prst="rect">
            <a:avLst/>
          </a:prstGeom>
        </p:spPr>
      </p:pic>
      <p:sp>
        <p:nvSpPr>
          <p:cNvPr id="4" name="TextBox 3"/>
          <p:cNvSpPr txBox="1"/>
          <p:nvPr/>
        </p:nvSpPr>
        <p:spPr>
          <a:xfrm>
            <a:off x="32028" y="23446"/>
            <a:ext cx="3312368" cy="523220"/>
          </a:xfrm>
          <a:prstGeom prst="rect">
            <a:avLst/>
          </a:prstGeom>
          <a:noFill/>
        </p:spPr>
        <p:txBody>
          <a:bodyPr wrap="square" rtlCol="0">
            <a:spAutoFit/>
          </a:bodyPr>
          <a:lstStyle/>
          <a:p>
            <a:r>
              <a:rPr lang="el-GR" sz="2800" b="1" dirty="0" smtClean="0">
                <a:solidFill>
                  <a:srgbClr val="FF0000"/>
                </a:solidFill>
                <a:latin typeface="+mj-lt"/>
              </a:rPr>
              <a:t>Δεξιότητες ζωής</a:t>
            </a:r>
            <a:endParaRPr lang="el-GR" sz="2800" b="1" dirty="0">
              <a:solidFill>
                <a:srgbClr val="FF0000"/>
              </a:solidFill>
              <a:latin typeface="+mj-lt"/>
            </a:endParaRPr>
          </a:p>
        </p:txBody>
      </p:sp>
    </p:spTree>
    <p:extLst>
      <p:ext uri="{BB962C8B-B14F-4D97-AF65-F5344CB8AC3E}">
        <p14:creationId xmlns:p14="http://schemas.microsoft.com/office/powerpoint/2010/main" val="3045688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7030A0"/>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a:xfrm>
            <a:off x="7924800" y="6356351"/>
            <a:ext cx="762000" cy="363738"/>
          </a:xfrm>
        </p:spPr>
        <p:txBody>
          <a:bodyPr/>
          <a:lstStyle/>
          <a:p>
            <a:fld id="{788FC15E-2003-4440-BF73-B313DAC3E815}" type="slidenum">
              <a:rPr lang="el-GR" smtClean="0">
                <a:solidFill>
                  <a:srgbClr val="04617B">
                    <a:shade val="90000"/>
                  </a:srgbClr>
                </a:solidFill>
                <a:latin typeface="Calibri"/>
              </a:rPr>
              <a:pPr/>
              <a:t>25</a:t>
            </a:fld>
            <a:endParaRPr lang="el-GR">
              <a:solidFill>
                <a:srgbClr val="04617B">
                  <a:shade val="90000"/>
                </a:srgbClr>
              </a:solidFill>
              <a:latin typeface="Calibri"/>
            </a:endParaRPr>
          </a:p>
        </p:txBody>
      </p:sp>
      <p:sp>
        <p:nvSpPr>
          <p:cNvPr id="4" name="TextBox 3"/>
          <p:cNvSpPr txBox="1"/>
          <p:nvPr/>
        </p:nvSpPr>
        <p:spPr>
          <a:xfrm>
            <a:off x="4860032" y="1668335"/>
            <a:ext cx="4176464" cy="3539430"/>
          </a:xfrm>
          <a:prstGeom prst="rect">
            <a:avLst/>
          </a:prstGeom>
          <a:noFill/>
        </p:spPr>
        <p:txBody>
          <a:bodyPr wrap="square" rtlCol="0">
            <a:spAutoFit/>
          </a:bodyPr>
          <a:lstStyle/>
          <a:p>
            <a:pPr algn="ctr"/>
            <a:r>
              <a:rPr lang="el-GR" sz="2800" b="1" u="sng" dirty="0" smtClean="0">
                <a:solidFill>
                  <a:srgbClr val="000000"/>
                </a:solidFill>
                <a:latin typeface="+mj-lt"/>
              </a:rPr>
              <a:t>Σκέψη</a:t>
            </a:r>
            <a:endParaRPr lang="en-US" sz="2800" b="1" u="sng" dirty="0" smtClean="0">
              <a:solidFill>
                <a:srgbClr val="000000"/>
              </a:solidFill>
              <a:latin typeface="+mj-lt"/>
            </a:endParaRPr>
          </a:p>
          <a:p>
            <a:endParaRPr lang="en-US" sz="2800" dirty="0" smtClean="0">
              <a:solidFill>
                <a:srgbClr val="000000"/>
              </a:solidFill>
              <a:latin typeface="+mj-lt"/>
            </a:endParaRPr>
          </a:p>
          <a:p>
            <a:pPr marL="352425" indent="-352425">
              <a:buFont typeface="Arial" panose="020B0604020202020204" pitchFamily="34" charset="0"/>
              <a:buChar char="•"/>
            </a:pPr>
            <a:r>
              <a:rPr lang="el-GR" sz="2800" dirty="0">
                <a:solidFill>
                  <a:srgbClr val="000000"/>
                </a:solidFill>
                <a:latin typeface="+mj-lt"/>
              </a:rPr>
              <a:t>Κριτική σκέψη</a:t>
            </a:r>
            <a:endParaRPr lang="en-US" sz="2800" dirty="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Προσφορά υπηρεσιών</a:t>
            </a:r>
          </a:p>
          <a:p>
            <a:pPr marL="352425" indent="-352425">
              <a:buFont typeface="Arial" panose="020B0604020202020204" pitchFamily="34" charset="0"/>
              <a:buChar char="•"/>
            </a:pPr>
            <a:r>
              <a:rPr lang="el-GR" sz="2800" dirty="0" smtClean="0">
                <a:solidFill>
                  <a:srgbClr val="000000"/>
                </a:solidFill>
                <a:latin typeface="+mj-lt"/>
              </a:rPr>
              <a:t>Επίλυση προβλημάτων</a:t>
            </a:r>
          </a:p>
          <a:p>
            <a:pPr marL="352425" indent="-352425">
              <a:buFont typeface="Arial" panose="020B0604020202020204" pitchFamily="34" charset="0"/>
              <a:buChar char="•"/>
            </a:pPr>
            <a:r>
              <a:rPr lang="el-GR" sz="2800" dirty="0" smtClean="0">
                <a:solidFill>
                  <a:srgbClr val="000000"/>
                </a:solidFill>
                <a:latin typeface="+mj-lt"/>
              </a:rPr>
              <a:t>Λήψη αποφάσεων</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Μαθαίνω πώς να μαθαίνω</a:t>
            </a:r>
            <a:endParaRPr lang="en-US" sz="2800" dirty="0">
              <a:solidFill>
                <a:srgbClr val="000000"/>
              </a:solidFill>
              <a:latin typeface="+mj-lt"/>
            </a:endParaRPr>
          </a:p>
        </p:txBody>
      </p:sp>
      <p:sp>
        <p:nvSpPr>
          <p:cNvPr id="5" name="TextBox 4"/>
          <p:cNvSpPr txBox="1"/>
          <p:nvPr/>
        </p:nvSpPr>
        <p:spPr>
          <a:xfrm>
            <a:off x="304866" y="1636716"/>
            <a:ext cx="4536504" cy="3170099"/>
          </a:xfrm>
          <a:prstGeom prst="rect">
            <a:avLst/>
          </a:prstGeom>
          <a:noFill/>
        </p:spPr>
        <p:txBody>
          <a:bodyPr wrap="square" rtlCol="0">
            <a:spAutoFit/>
          </a:bodyPr>
          <a:lstStyle/>
          <a:p>
            <a:pPr algn="ctr"/>
            <a:r>
              <a:rPr lang="el-GR" sz="2800" b="1" u="sng" dirty="0" smtClean="0">
                <a:solidFill>
                  <a:srgbClr val="000000"/>
                </a:solidFill>
                <a:latin typeface="+mj-lt"/>
              </a:rPr>
              <a:t>Διαχείριση</a:t>
            </a:r>
            <a:endParaRPr lang="en-US" sz="2800" b="1" u="sng" dirty="0" smtClean="0">
              <a:solidFill>
                <a:srgbClr val="000000"/>
              </a:solidFill>
              <a:latin typeface="+mj-lt"/>
            </a:endParaRPr>
          </a:p>
          <a:p>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Ανθεκτικότητα - Αντοχή</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Σοφή </a:t>
            </a:r>
            <a:r>
              <a:rPr lang="el-GR" sz="2800" dirty="0">
                <a:solidFill>
                  <a:srgbClr val="000000"/>
                </a:solidFill>
                <a:latin typeface="+mj-lt"/>
              </a:rPr>
              <a:t>χρήση ενέργειας</a:t>
            </a:r>
            <a:endParaRPr lang="en-US" sz="2800" dirty="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Θέση </a:t>
            </a:r>
            <a:r>
              <a:rPr lang="el-GR" sz="2800" dirty="0">
                <a:solidFill>
                  <a:srgbClr val="000000"/>
                </a:solidFill>
                <a:latin typeface="+mj-lt"/>
              </a:rPr>
              <a:t>στόχων</a:t>
            </a:r>
            <a:endParaRPr lang="en-US" sz="2800" dirty="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Σχεδιασμός/Οργάνωση</a:t>
            </a:r>
            <a:endParaRPr lang="en-US" sz="2800" dirty="0" smtClean="0">
              <a:solidFill>
                <a:srgbClr val="000000"/>
              </a:solidFill>
              <a:latin typeface="+mj-lt"/>
            </a:endParaRPr>
          </a:p>
          <a:p>
            <a:pPr marL="352425" indent="-352425">
              <a:buFont typeface="Arial" panose="020B0604020202020204" pitchFamily="34" charset="0"/>
              <a:buChar char="•"/>
            </a:pPr>
            <a:r>
              <a:rPr lang="el-GR" sz="2800" b="1" u="sng" dirty="0" smtClean="0">
                <a:solidFill>
                  <a:srgbClr val="000000"/>
                </a:solidFill>
                <a:latin typeface="+mj-lt"/>
              </a:rPr>
              <a:t>Διαχείριση Χρόνου</a:t>
            </a:r>
            <a:endParaRPr lang="en-US" sz="2800" b="1" u="sng" dirty="0" smtClean="0">
              <a:solidFill>
                <a:srgbClr val="000000"/>
              </a:solidFill>
              <a:latin typeface="+mj-lt"/>
            </a:endParaRPr>
          </a:p>
        </p:txBody>
      </p:sp>
      <p:sp>
        <p:nvSpPr>
          <p:cNvPr id="6" name="TextBox 5"/>
          <p:cNvSpPr txBox="1"/>
          <p:nvPr/>
        </p:nvSpPr>
        <p:spPr>
          <a:xfrm>
            <a:off x="2967067" y="548680"/>
            <a:ext cx="2952328" cy="707886"/>
          </a:xfrm>
          <a:prstGeom prst="rect">
            <a:avLst/>
          </a:prstGeom>
          <a:noFill/>
        </p:spPr>
        <p:txBody>
          <a:bodyPr wrap="square" rtlCol="0">
            <a:spAutoFit/>
          </a:bodyPr>
          <a:lstStyle/>
          <a:p>
            <a:pPr algn="ctr"/>
            <a:r>
              <a:rPr lang="el-GR" sz="4000" b="1" u="sng" dirty="0" smtClean="0">
                <a:solidFill>
                  <a:srgbClr val="000000"/>
                </a:solidFill>
                <a:latin typeface="+mj-lt"/>
              </a:rPr>
              <a:t>Νους</a:t>
            </a:r>
            <a:endParaRPr lang="el-GR" sz="4000" b="1" u="sng" dirty="0">
              <a:solidFill>
                <a:srgbClr val="000000"/>
              </a:solidFill>
              <a:latin typeface="+mj-lt"/>
            </a:endParaRPr>
          </a:p>
        </p:txBody>
      </p:sp>
    </p:spTree>
    <p:extLst>
      <p:ext uri="{BB962C8B-B14F-4D97-AF65-F5344CB8AC3E}">
        <p14:creationId xmlns:p14="http://schemas.microsoft.com/office/powerpoint/2010/main" val="2303521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B050"/>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88FC15E-2003-4440-BF73-B313DAC3E815}" type="slidenum">
              <a:rPr lang="el-GR" smtClean="0">
                <a:solidFill>
                  <a:srgbClr val="04617B">
                    <a:shade val="90000"/>
                  </a:srgbClr>
                </a:solidFill>
              </a:rPr>
              <a:pPr/>
              <a:t>26</a:t>
            </a:fld>
            <a:endParaRPr lang="el-GR">
              <a:solidFill>
                <a:srgbClr val="04617B">
                  <a:shade val="90000"/>
                </a:srgbClr>
              </a:solidFill>
            </a:endParaRPr>
          </a:p>
        </p:txBody>
      </p:sp>
      <p:sp>
        <p:nvSpPr>
          <p:cNvPr id="4" name="TextBox 3"/>
          <p:cNvSpPr txBox="1"/>
          <p:nvPr/>
        </p:nvSpPr>
        <p:spPr>
          <a:xfrm>
            <a:off x="4067944" y="1623030"/>
            <a:ext cx="5076056" cy="3600986"/>
          </a:xfrm>
          <a:prstGeom prst="rect">
            <a:avLst/>
          </a:prstGeom>
          <a:noFill/>
        </p:spPr>
        <p:txBody>
          <a:bodyPr wrap="square" rtlCol="0">
            <a:spAutoFit/>
          </a:bodyPr>
          <a:lstStyle/>
          <a:p>
            <a:pPr algn="ctr"/>
            <a:r>
              <a:rPr lang="el-GR" sz="3200" b="1" u="sng" dirty="0" smtClean="0">
                <a:solidFill>
                  <a:srgbClr val="000000"/>
                </a:solidFill>
                <a:latin typeface="+mj-lt"/>
              </a:rPr>
              <a:t>Προσφορά</a:t>
            </a:r>
            <a:endParaRPr lang="en-US" sz="3200" b="1" u="sng" dirty="0" smtClean="0">
              <a:solidFill>
                <a:srgbClr val="000000"/>
              </a:solidFill>
              <a:latin typeface="+mj-lt"/>
            </a:endParaRPr>
          </a:p>
          <a:p>
            <a:endParaRPr lang="en-US" sz="2800" dirty="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Προσφορά υπηρεσιών στην κοινότητα</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Εθελοντισμός</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Υπεύθυνος πολίτης</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Συνεισφορά στην προσπάθεια της ομάδας</a:t>
            </a:r>
            <a:endParaRPr lang="en-US" sz="2800" dirty="0" smtClean="0">
              <a:solidFill>
                <a:srgbClr val="000000"/>
              </a:solidFill>
              <a:latin typeface="+mj-lt"/>
            </a:endParaRPr>
          </a:p>
        </p:txBody>
      </p:sp>
      <p:sp>
        <p:nvSpPr>
          <p:cNvPr id="5" name="TextBox 4"/>
          <p:cNvSpPr txBox="1"/>
          <p:nvPr/>
        </p:nvSpPr>
        <p:spPr>
          <a:xfrm>
            <a:off x="152007" y="1640835"/>
            <a:ext cx="3744416" cy="2308324"/>
          </a:xfrm>
          <a:prstGeom prst="rect">
            <a:avLst/>
          </a:prstGeom>
          <a:noFill/>
        </p:spPr>
        <p:txBody>
          <a:bodyPr wrap="square" rtlCol="0">
            <a:spAutoFit/>
          </a:bodyPr>
          <a:lstStyle/>
          <a:p>
            <a:pPr algn="ctr"/>
            <a:r>
              <a:rPr lang="el-GR" sz="3200" b="1" u="sng" dirty="0" smtClean="0">
                <a:solidFill>
                  <a:srgbClr val="000000"/>
                </a:solidFill>
                <a:latin typeface="+mj-lt"/>
              </a:rPr>
              <a:t>Εργασία</a:t>
            </a:r>
            <a:endParaRPr lang="en-US" sz="3200" b="1" u="sng" dirty="0" smtClean="0">
              <a:solidFill>
                <a:srgbClr val="000000"/>
              </a:solidFill>
              <a:latin typeface="+mj-lt"/>
            </a:endParaRPr>
          </a:p>
          <a:p>
            <a:endParaRPr lang="en-US" sz="2800" dirty="0" smtClean="0">
              <a:solidFill>
                <a:srgbClr val="000000"/>
              </a:solidFill>
              <a:latin typeface="+mj-lt"/>
            </a:endParaRPr>
          </a:p>
          <a:p>
            <a:pPr marL="352425" indent="-352425">
              <a:buClr>
                <a:srgbClr val="000000"/>
              </a:buClr>
              <a:buFont typeface="Arial" panose="020B0604020202020204" pitchFamily="34" charset="0"/>
              <a:buChar char="•"/>
            </a:pPr>
            <a:r>
              <a:rPr lang="el-GR" sz="2800" dirty="0" smtClean="0">
                <a:solidFill>
                  <a:srgbClr val="000000"/>
                </a:solidFill>
                <a:latin typeface="+mj-lt"/>
              </a:rPr>
              <a:t>Ομαδική δουλειά</a:t>
            </a:r>
            <a:endParaRPr lang="en-US" sz="2800" dirty="0" smtClean="0">
              <a:solidFill>
                <a:srgbClr val="000000"/>
              </a:solidFill>
              <a:latin typeface="+mj-lt"/>
            </a:endParaRPr>
          </a:p>
          <a:p>
            <a:pPr marL="352425" indent="-352425">
              <a:buClr>
                <a:srgbClr val="000000"/>
              </a:buClr>
              <a:buFont typeface="Arial" panose="020B0604020202020204" pitchFamily="34" charset="0"/>
              <a:buChar char="•"/>
            </a:pPr>
            <a:r>
              <a:rPr lang="el-GR" sz="2800" dirty="0" err="1" smtClean="0">
                <a:solidFill>
                  <a:srgbClr val="000000"/>
                </a:solidFill>
                <a:latin typeface="+mj-lt"/>
              </a:rPr>
              <a:t>Αυτοπαρακίνηση</a:t>
            </a:r>
            <a:endParaRPr lang="el-GR" sz="2800" dirty="0" smtClean="0">
              <a:solidFill>
                <a:srgbClr val="000000"/>
              </a:solidFill>
              <a:latin typeface="+mj-lt"/>
            </a:endParaRPr>
          </a:p>
          <a:p>
            <a:pPr marL="352425" indent="-352425">
              <a:buClr>
                <a:srgbClr val="000000"/>
              </a:buClr>
              <a:buFont typeface="Arial" panose="020B0604020202020204" pitchFamily="34" charset="0"/>
              <a:buChar char="•"/>
            </a:pPr>
            <a:r>
              <a:rPr lang="el-GR" sz="2800" dirty="0" smtClean="0">
                <a:solidFill>
                  <a:srgbClr val="000000"/>
                </a:solidFill>
                <a:latin typeface="+mj-lt"/>
              </a:rPr>
              <a:t>Ηγεσία</a:t>
            </a:r>
            <a:endParaRPr lang="el-GR" sz="2800" dirty="0">
              <a:solidFill>
                <a:srgbClr val="000000"/>
              </a:solidFill>
              <a:latin typeface="+mj-lt"/>
            </a:endParaRPr>
          </a:p>
        </p:txBody>
      </p:sp>
      <p:sp>
        <p:nvSpPr>
          <p:cNvPr id="6" name="TextBox 5"/>
          <p:cNvSpPr txBox="1"/>
          <p:nvPr/>
        </p:nvSpPr>
        <p:spPr>
          <a:xfrm>
            <a:off x="3063821" y="548680"/>
            <a:ext cx="2952328" cy="707886"/>
          </a:xfrm>
          <a:prstGeom prst="rect">
            <a:avLst/>
          </a:prstGeom>
          <a:noFill/>
        </p:spPr>
        <p:txBody>
          <a:bodyPr wrap="square" rtlCol="0">
            <a:spAutoFit/>
          </a:bodyPr>
          <a:lstStyle/>
          <a:p>
            <a:pPr algn="ctr"/>
            <a:r>
              <a:rPr lang="el-GR" sz="4000" b="1" u="sng" dirty="0">
                <a:solidFill>
                  <a:srgbClr val="000000"/>
                </a:solidFill>
                <a:latin typeface="+mj-lt"/>
              </a:rPr>
              <a:t>Χέρια</a:t>
            </a:r>
          </a:p>
        </p:txBody>
      </p:sp>
    </p:spTree>
    <p:extLst>
      <p:ext uri="{BB962C8B-B14F-4D97-AF65-F5344CB8AC3E}">
        <p14:creationId xmlns:p14="http://schemas.microsoft.com/office/powerpoint/2010/main" val="8301283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88FC15E-2003-4440-BF73-B313DAC3E815}" type="slidenum">
              <a:rPr lang="el-GR" smtClean="0">
                <a:solidFill>
                  <a:srgbClr val="04617B">
                    <a:shade val="90000"/>
                  </a:srgbClr>
                </a:solidFill>
              </a:rPr>
              <a:pPr/>
              <a:t>27</a:t>
            </a:fld>
            <a:endParaRPr lang="el-GR">
              <a:solidFill>
                <a:srgbClr val="04617B">
                  <a:shade val="90000"/>
                </a:srgbClr>
              </a:solidFill>
            </a:endParaRPr>
          </a:p>
        </p:txBody>
      </p:sp>
      <p:sp>
        <p:nvSpPr>
          <p:cNvPr id="4" name="TextBox 3"/>
          <p:cNvSpPr txBox="1"/>
          <p:nvPr/>
        </p:nvSpPr>
        <p:spPr>
          <a:xfrm>
            <a:off x="4643500" y="1719461"/>
            <a:ext cx="4500500" cy="3170099"/>
          </a:xfrm>
          <a:prstGeom prst="rect">
            <a:avLst/>
          </a:prstGeom>
          <a:noFill/>
        </p:spPr>
        <p:txBody>
          <a:bodyPr wrap="square" rtlCol="0">
            <a:spAutoFit/>
          </a:bodyPr>
          <a:lstStyle/>
          <a:p>
            <a:pPr algn="ctr"/>
            <a:r>
              <a:rPr lang="el-GR" sz="3200" b="1" u="sng" dirty="0" smtClean="0">
                <a:solidFill>
                  <a:srgbClr val="000000"/>
                </a:solidFill>
                <a:latin typeface="+mj-lt"/>
              </a:rPr>
              <a:t>Έγνοια</a:t>
            </a:r>
            <a:endParaRPr lang="en-US" sz="3200" b="1" u="sng" dirty="0" smtClean="0">
              <a:solidFill>
                <a:srgbClr val="000000"/>
              </a:solidFill>
              <a:latin typeface="+mj-lt"/>
            </a:endParaRPr>
          </a:p>
          <a:p>
            <a:endParaRPr lang="en-US" sz="2800" dirty="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Ενδιαφέρον για τους άλλους</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Συμπόνια</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Μοίρασμα</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Υποστήριξη σχέσεων</a:t>
            </a:r>
            <a:endParaRPr lang="en-US" sz="2800" dirty="0" smtClean="0">
              <a:solidFill>
                <a:srgbClr val="000000"/>
              </a:solidFill>
              <a:latin typeface="+mj-lt"/>
            </a:endParaRPr>
          </a:p>
        </p:txBody>
      </p:sp>
      <p:sp>
        <p:nvSpPr>
          <p:cNvPr id="5" name="TextBox 4"/>
          <p:cNvSpPr txBox="1"/>
          <p:nvPr/>
        </p:nvSpPr>
        <p:spPr>
          <a:xfrm>
            <a:off x="211154" y="1657905"/>
            <a:ext cx="4140460" cy="4031873"/>
          </a:xfrm>
          <a:prstGeom prst="rect">
            <a:avLst/>
          </a:prstGeom>
          <a:noFill/>
        </p:spPr>
        <p:txBody>
          <a:bodyPr wrap="square" rtlCol="0">
            <a:spAutoFit/>
          </a:bodyPr>
          <a:lstStyle/>
          <a:p>
            <a:pPr algn="ctr"/>
            <a:r>
              <a:rPr lang="el-GR" sz="3200" b="1" u="sng" dirty="0" smtClean="0">
                <a:solidFill>
                  <a:srgbClr val="000000"/>
                </a:solidFill>
                <a:latin typeface="+mj-lt"/>
              </a:rPr>
              <a:t>Σχέσεις</a:t>
            </a:r>
            <a:endParaRPr lang="en-US" sz="3200" b="1" u="sng" dirty="0" smtClean="0">
              <a:solidFill>
                <a:srgbClr val="000000"/>
              </a:solidFill>
              <a:latin typeface="+mj-lt"/>
            </a:endParaRPr>
          </a:p>
          <a:p>
            <a:endParaRPr lang="en-US" sz="2800" dirty="0">
              <a:solidFill>
                <a:srgbClr val="000000"/>
              </a:solidFill>
              <a:latin typeface="+mj-lt"/>
            </a:endParaRPr>
          </a:p>
          <a:p>
            <a:pPr marL="352425" indent="-352425">
              <a:buFont typeface="Arial" panose="020B0604020202020204" pitchFamily="34" charset="0"/>
              <a:buChar char="•"/>
            </a:pPr>
            <a:r>
              <a:rPr lang="el-GR" sz="2800" b="1" u="sng" dirty="0" smtClean="0">
                <a:solidFill>
                  <a:srgbClr val="000000"/>
                </a:solidFill>
                <a:latin typeface="+mj-lt"/>
              </a:rPr>
              <a:t>Επικοινωνία</a:t>
            </a:r>
            <a:endParaRPr lang="en-US" sz="2800" b="1" u="sng" dirty="0" smtClean="0">
              <a:solidFill>
                <a:srgbClr val="000000"/>
              </a:solidFill>
              <a:latin typeface="+mj-lt"/>
            </a:endParaRPr>
          </a:p>
          <a:p>
            <a:r>
              <a:rPr lang="el-GR" sz="2800" dirty="0" smtClean="0">
                <a:solidFill>
                  <a:srgbClr val="000000"/>
                </a:solidFill>
                <a:latin typeface="+mj-lt"/>
              </a:rPr>
              <a:t>    - Δημόσιες σχέσεις</a:t>
            </a:r>
          </a:p>
          <a:p>
            <a:r>
              <a:rPr lang="el-GR" sz="2800" dirty="0" smtClean="0">
                <a:solidFill>
                  <a:srgbClr val="000000"/>
                </a:solidFill>
                <a:latin typeface="+mj-lt"/>
              </a:rPr>
              <a:t>    - Ομιλία σε ακροατήριο</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Συνεργασία</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Επίλυση προβλημάτων</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Αποδοχή της διαφορετικότητας</a:t>
            </a:r>
            <a:endParaRPr lang="el-GR" sz="2800" dirty="0">
              <a:solidFill>
                <a:srgbClr val="000000"/>
              </a:solidFill>
              <a:latin typeface="+mj-lt"/>
            </a:endParaRPr>
          </a:p>
        </p:txBody>
      </p:sp>
      <p:sp>
        <p:nvSpPr>
          <p:cNvPr id="6" name="TextBox 5"/>
          <p:cNvSpPr txBox="1"/>
          <p:nvPr/>
        </p:nvSpPr>
        <p:spPr>
          <a:xfrm>
            <a:off x="2627784" y="554020"/>
            <a:ext cx="3384376" cy="707886"/>
          </a:xfrm>
          <a:prstGeom prst="rect">
            <a:avLst/>
          </a:prstGeom>
          <a:noFill/>
        </p:spPr>
        <p:txBody>
          <a:bodyPr wrap="square" rtlCol="0">
            <a:spAutoFit/>
          </a:bodyPr>
          <a:lstStyle/>
          <a:p>
            <a:pPr algn="ctr"/>
            <a:r>
              <a:rPr lang="el-GR" sz="4000" b="1" u="sng" dirty="0">
                <a:solidFill>
                  <a:srgbClr val="000000"/>
                </a:solidFill>
                <a:latin typeface="+mj-lt"/>
              </a:rPr>
              <a:t>Καρδιά</a:t>
            </a:r>
          </a:p>
        </p:txBody>
      </p:sp>
    </p:spTree>
    <p:extLst>
      <p:ext uri="{BB962C8B-B14F-4D97-AF65-F5344CB8AC3E}">
        <p14:creationId xmlns:p14="http://schemas.microsoft.com/office/powerpoint/2010/main" val="2850667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rgbClr val="D1E4FF"/>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88FC15E-2003-4440-BF73-B313DAC3E815}" type="slidenum">
              <a:rPr lang="el-GR" smtClean="0">
                <a:solidFill>
                  <a:srgbClr val="04617B">
                    <a:shade val="90000"/>
                  </a:srgbClr>
                </a:solidFill>
              </a:rPr>
              <a:pPr/>
              <a:t>28</a:t>
            </a:fld>
            <a:endParaRPr lang="el-GR">
              <a:solidFill>
                <a:srgbClr val="04617B">
                  <a:shade val="90000"/>
                </a:srgbClr>
              </a:solidFill>
            </a:endParaRPr>
          </a:p>
        </p:txBody>
      </p:sp>
      <p:sp>
        <p:nvSpPr>
          <p:cNvPr id="4" name="TextBox 3"/>
          <p:cNvSpPr txBox="1"/>
          <p:nvPr/>
        </p:nvSpPr>
        <p:spPr>
          <a:xfrm>
            <a:off x="5148064" y="1642593"/>
            <a:ext cx="3987282" cy="3539430"/>
          </a:xfrm>
          <a:prstGeom prst="rect">
            <a:avLst/>
          </a:prstGeom>
          <a:noFill/>
        </p:spPr>
        <p:txBody>
          <a:bodyPr wrap="square" rtlCol="0">
            <a:spAutoFit/>
          </a:bodyPr>
          <a:lstStyle/>
          <a:p>
            <a:pPr algn="ctr"/>
            <a:r>
              <a:rPr lang="el-GR" sz="2800" b="1" u="sng" dirty="0" smtClean="0">
                <a:solidFill>
                  <a:srgbClr val="000000"/>
                </a:solidFill>
                <a:latin typeface="+mj-lt"/>
              </a:rPr>
              <a:t>Ύπαρξη</a:t>
            </a:r>
            <a:endParaRPr lang="en-US" sz="2800" b="1" u="sng" dirty="0" smtClean="0">
              <a:solidFill>
                <a:srgbClr val="000000"/>
              </a:solidFill>
              <a:latin typeface="+mj-lt"/>
            </a:endParaRPr>
          </a:p>
          <a:p>
            <a:pPr marL="457200" indent="-457200">
              <a:buFont typeface="Courier New" panose="02070309020205020404" pitchFamily="49" charset="0"/>
              <a:buChar char="o"/>
            </a:pP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Αυτοσεβασμός</a:t>
            </a:r>
          </a:p>
          <a:p>
            <a:pPr marL="352425" indent="-352425">
              <a:buFont typeface="Arial" panose="020B0604020202020204" pitchFamily="34" charset="0"/>
              <a:buChar char="•"/>
            </a:pPr>
            <a:r>
              <a:rPr lang="el-GR" sz="2800" dirty="0" smtClean="0">
                <a:solidFill>
                  <a:srgbClr val="000000"/>
                </a:solidFill>
                <a:latin typeface="+mj-lt"/>
              </a:rPr>
              <a:t>Υπευθυνότητα</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Διαχείριση συναισθημάτων</a:t>
            </a:r>
            <a:endParaRPr lang="en-US" sz="2800" dirty="0" smtClean="0">
              <a:solidFill>
                <a:srgbClr val="000000"/>
              </a:solidFill>
              <a:latin typeface="+mj-lt"/>
            </a:endParaRPr>
          </a:p>
          <a:p>
            <a:pPr marL="352425" indent="-352425">
              <a:buFont typeface="Arial" panose="020B0604020202020204" pitchFamily="34" charset="0"/>
              <a:buChar char="•"/>
            </a:pPr>
            <a:r>
              <a:rPr lang="el-GR" sz="2800" b="1" u="sng" dirty="0" smtClean="0">
                <a:solidFill>
                  <a:srgbClr val="000000"/>
                </a:solidFill>
                <a:latin typeface="+mj-lt"/>
              </a:rPr>
              <a:t>Αυτοπειθαρχία</a:t>
            </a:r>
            <a:endParaRPr lang="en-US" sz="2800" b="1" u="sng" dirty="0">
              <a:solidFill>
                <a:srgbClr val="000000"/>
              </a:solidFill>
              <a:latin typeface="+mj-lt"/>
            </a:endParaRPr>
          </a:p>
          <a:p>
            <a:pPr marL="457200" indent="-457200">
              <a:buFont typeface="Courier New" panose="02070309020205020404" pitchFamily="49" charset="0"/>
              <a:buChar char="o"/>
            </a:pPr>
            <a:endParaRPr lang="en-US" sz="2800" dirty="0">
              <a:solidFill>
                <a:srgbClr val="000000"/>
              </a:solidFill>
              <a:latin typeface="+mj-lt"/>
            </a:endParaRPr>
          </a:p>
        </p:txBody>
      </p:sp>
      <p:sp>
        <p:nvSpPr>
          <p:cNvPr id="5" name="TextBox 4"/>
          <p:cNvSpPr txBox="1"/>
          <p:nvPr/>
        </p:nvSpPr>
        <p:spPr>
          <a:xfrm>
            <a:off x="357875" y="1628800"/>
            <a:ext cx="4464496" cy="2739211"/>
          </a:xfrm>
          <a:prstGeom prst="rect">
            <a:avLst/>
          </a:prstGeom>
          <a:noFill/>
        </p:spPr>
        <p:txBody>
          <a:bodyPr wrap="square" rtlCol="0">
            <a:spAutoFit/>
          </a:bodyPr>
          <a:lstStyle/>
          <a:p>
            <a:pPr algn="ctr"/>
            <a:r>
              <a:rPr lang="el-GR" sz="3200" b="1" u="sng" dirty="0" smtClean="0">
                <a:solidFill>
                  <a:srgbClr val="000000"/>
                </a:solidFill>
                <a:latin typeface="+mj-lt"/>
              </a:rPr>
              <a:t>Ζωή</a:t>
            </a:r>
            <a:endParaRPr lang="en-US" sz="3200" b="1" u="sng" dirty="0" smtClean="0">
              <a:solidFill>
                <a:srgbClr val="000000"/>
              </a:solidFill>
              <a:latin typeface="+mj-lt"/>
            </a:endParaRPr>
          </a:p>
          <a:p>
            <a:endParaRPr lang="en-US" sz="2800" dirty="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Υγιεινές επιλογές ζωής</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Διαχείριση του στρες</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Πρόληψη ασθενειών</a:t>
            </a:r>
            <a:endParaRPr lang="en-US" sz="2800" dirty="0" smtClean="0">
              <a:solidFill>
                <a:srgbClr val="000000"/>
              </a:solidFill>
              <a:latin typeface="+mj-lt"/>
            </a:endParaRPr>
          </a:p>
          <a:p>
            <a:pPr marL="352425" indent="-352425">
              <a:buFont typeface="Arial" panose="020B0604020202020204" pitchFamily="34" charset="0"/>
              <a:buChar char="•"/>
            </a:pPr>
            <a:r>
              <a:rPr lang="el-GR" sz="2800" dirty="0" smtClean="0">
                <a:solidFill>
                  <a:srgbClr val="000000"/>
                </a:solidFill>
                <a:latin typeface="+mj-lt"/>
              </a:rPr>
              <a:t>Προσωπική ασφάλεια</a:t>
            </a:r>
            <a:endParaRPr lang="el-GR" sz="2800" dirty="0">
              <a:solidFill>
                <a:srgbClr val="000000"/>
              </a:solidFill>
              <a:latin typeface="+mj-lt"/>
            </a:endParaRPr>
          </a:p>
        </p:txBody>
      </p:sp>
      <p:sp>
        <p:nvSpPr>
          <p:cNvPr id="6" name="TextBox 5"/>
          <p:cNvSpPr txBox="1"/>
          <p:nvPr/>
        </p:nvSpPr>
        <p:spPr>
          <a:xfrm>
            <a:off x="3131840" y="620688"/>
            <a:ext cx="2880320" cy="707886"/>
          </a:xfrm>
          <a:prstGeom prst="rect">
            <a:avLst/>
          </a:prstGeom>
          <a:noFill/>
        </p:spPr>
        <p:txBody>
          <a:bodyPr wrap="square" rtlCol="0">
            <a:spAutoFit/>
          </a:bodyPr>
          <a:lstStyle/>
          <a:p>
            <a:pPr algn="ctr"/>
            <a:r>
              <a:rPr lang="el-GR" sz="4000" b="1" u="sng" dirty="0">
                <a:solidFill>
                  <a:srgbClr val="000000"/>
                </a:solidFill>
                <a:latin typeface="+mj-lt"/>
              </a:rPr>
              <a:t>Υγεία</a:t>
            </a:r>
          </a:p>
        </p:txBody>
      </p:sp>
    </p:spTree>
    <p:extLst>
      <p:ext uri="{BB962C8B-B14F-4D97-AF65-F5344CB8AC3E}">
        <p14:creationId xmlns:p14="http://schemas.microsoft.com/office/powerpoint/2010/main" val="1108566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0"/>
            <a:ext cx="6192688" cy="6858000"/>
          </a:xfrm>
        </p:spPr>
      </p:pic>
      <p:sp>
        <p:nvSpPr>
          <p:cNvPr id="4" name="Θέση αριθμού διαφάνειας 3"/>
          <p:cNvSpPr>
            <a:spLocks noGrp="1"/>
          </p:cNvSpPr>
          <p:nvPr>
            <p:ph type="sldNum" sz="quarter" idx="12"/>
          </p:nvPr>
        </p:nvSpPr>
        <p:spPr/>
        <p:txBody>
          <a:bodyPr/>
          <a:lstStyle/>
          <a:p>
            <a:fld id="{788FC15E-2003-4440-BF73-B313DAC3E815}" type="slidenum">
              <a:rPr lang="el-GR" smtClean="0">
                <a:solidFill>
                  <a:srgbClr val="04617B">
                    <a:shade val="90000"/>
                  </a:srgbClr>
                </a:solidFill>
              </a:rPr>
              <a:pPr/>
              <a:t>29</a:t>
            </a:fld>
            <a:endParaRPr lang="el-GR">
              <a:solidFill>
                <a:srgbClr val="04617B">
                  <a:shade val="90000"/>
                </a:srgbClr>
              </a:solidFill>
            </a:endParaRPr>
          </a:p>
        </p:txBody>
      </p:sp>
    </p:spTree>
    <p:extLst>
      <p:ext uri="{BB962C8B-B14F-4D97-AF65-F5344CB8AC3E}">
        <p14:creationId xmlns:p14="http://schemas.microsoft.com/office/powerpoint/2010/main" val="38304489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1866" y="332656"/>
            <a:ext cx="8496944" cy="6647974"/>
          </a:xfrm>
          <a:prstGeom prst="rect">
            <a:avLst/>
          </a:prstGeom>
        </p:spPr>
        <p:txBody>
          <a:bodyPr wrap="square">
            <a:spAutoFit/>
          </a:bodyPr>
          <a:lstStyle/>
          <a:p>
            <a:pPr algn="ctr">
              <a:lnSpc>
                <a:spcPct val="150000"/>
              </a:lnSpc>
            </a:pPr>
            <a:r>
              <a:rPr lang="el-GR" sz="3200" b="1" u="sng" dirty="0" smtClean="0">
                <a:latin typeface="+mj-lt"/>
              </a:rPr>
              <a:t>Στη Ρωμαϊκή αυτοκρατορία</a:t>
            </a:r>
            <a:r>
              <a:rPr lang="en-US" sz="3200" b="1" u="sng" dirty="0" smtClean="0">
                <a:latin typeface="+mj-lt"/>
              </a:rPr>
              <a:t>:</a:t>
            </a:r>
          </a:p>
          <a:p>
            <a:pPr algn="just">
              <a:lnSpc>
                <a:spcPct val="150000"/>
              </a:lnSpc>
            </a:pPr>
            <a:r>
              <a:rPr lang="el-GR" sz="2800" dirty="0" smtClean="0">
                <a:latin typeface="+mj-lt"/>
              </a:rPr>
              <a:t>Ο </a:t>
            </a:r>
            <a:r>
              <a:rPr lang="en-US" sz="2800" u="sng" dirty="0" smtClean="0">
                <a:latin typeface="+mj-lt"/>
              </a:rPr>
              <a:t>Gaius </a:t>
            </a:r>
            <a:r>
              <a:rPr lang="en-US" sz="2800" u="sng" dirty="0" err="1" smtClean="0">
                <a:latin typeface="+mj-lt"/>
              </a:rPr>
              <a:t>Appuleius</a:t>
            </a:r>
            <a:r>
              <a:rPr lang="en-US" sz="2800" u="sng" dirty="0" smtClean="0">
                <a:latin typeface="+mj-lt"/>
              </a:rPr>
              <a:t> </a:t>
            </a:r>
            <a:r>
              <a:rPr lang="en-US" sz="2800" u="sng" dirty="0" err="1" smtClean="0">
                <a:latin typeface="+mj-lt"/>
              </a:rPr>
              <a:t>Diocles</a:t>
            </a:r>
            <a:r>
              <a:rPr lang="el-GR" sz="2800" dirty="0" smtClean="0">
                <a:latin typeface="+mj-lt"/>
              </a:rPr>
              <a:t>, Ισπανός ηνίοχος, </a:t>
            </a:r>
            <a:endParaRPr lang="en-US" sz="2800" dirty="0" smtClean="0">
              <a:latin typeface="+mj-lt"/>
            </a:endParaRPr>
          </a:p>
          <a:p>
            <a:pPr algn="just">
              <a:lnSpc>
                <a:spcPct val="150000"/>
              </a:lnSpc>
            </a:pPr>
            <a:r>
              <a:rPr lang="el-GR" sz="2800" dirty="0" smtClean="0">
                <a:latin typeface="+mj-lt"/>
              </a:rPr>
              <a:t>ο πιο ακριβοπληρωμένος αθλητής στην ιστορία </a:t>
            </a:r>
          </a:p>
          <a:p>
            <a:pPr algn="just">
              <a:lnSpc>
                <a:spcPct val="150000"/>
              </a:lnSpc>
            </a:pPr>
            <a:r>
              <a:rPr lang="el-GR" sz="2800" dirty="0" smtClean="0">
                <a:latin typeface="+mj-lt"/>
              </a:rPr>
              <a:t>πριν τους σημερινούς επαγγελματίες </a:t>
            </a:r>
            <a:endParaRPr lang="en-US" sz="2800" dirty="0" smtClean="0">
              <a:latin typeface="+mj-lt"/>
            </a:endParaRPr>
          </a:p>
          <a:p>
            <a:pPr algn="just">
              <a:lnSpc>
                <a:spcPct val="150000"/>
              </a:lnSpc>
            </a:pPr>
            <a:r>
              <a:rPr lang="el-GR" sz="2800" dirty="0" smtClean="0">
                <a:latin typeface="+mj-lt"/>
              </a:rPr>
              <a:t>αμείφθηκε συνολικά με το τεράστιο ποσό </a:t>
            </a:r>
          </a:p>
          <a:p>
            <a:pPr algn="just">
              <a:lnSpc>
                <a:spcPct val="150000"/>
              </a:lnSpc>
            </a:pPr>
            <a:r>
              <a:rPr lang="el-GR" sz="2800" dirty="0" smtClean="0">
                <a:latin typeface="+mj-lt"/>
              </a:rPr>
              <a:t>των 3</a:t>
            </a:r>
            <a:r>
              <a:rPr lang="en-US" sz="2800" dirty="0" smtClean="0">
                <a:latin typeface="+mj-lt"/>
              </a:rPr>
              <a:t>5 </a:t>
            </a:r>
            <a:r>
              <a:rPr lang="el-GR" sz="2800" dirty="0" smtClean="0">
                <a:latin typeface="+mj-lt"/>
              </a:rPr>
              <a:t>εκ. </a:t>
            </a:r>
            <a:r>
              <a:rPr lang="el-GR" sz="2800" dirty="0" err="1" smtClean="0">
                <a:latin typeface="+mj-lt"/>
              </a:rPr>
              <a:t>σιστερσίων</a:t>
            </a:r>
            <a:r>
              <a:rPr lang="el-GR" sz="2800" dirty="0" smtClean="0">
                <a:latin typeface="+mj-lt"/>
              </a:rPr>
              <a:t> </a:t>
            </a:r>
            <a:endParaRPr lang="en-US" sz="2800" dirty="0" smtClean="0">
              <a:latin typeface="+mj-lt"/>
            </a:endParaRPr>
          </a:p>
          <a:p>
            <a:pPr algn="just">
              <a:lnSpc>
                <a:spcPct val="150000"/>
              </a:lnSpc>
            </a:pPr>
            <a:r>
              <a:rPr lang="el-GR" sz="2800" dirty="0" smtClean="0">
                <a:latin typeface="+mj-lt"/>
              </a:rPr>
              <a:t>ήταν συνέχεια χρεωμένος, </a:t>
            </a:r>
          </a:p>
          <a:p>
            <a:pPr algn="just">
              <a:lnSpc>
                <a:spcPct val="150000"/>
              </a:lnSpc>
            </a:pPr>
            <a:r>
              <a:rPr lang="el-GR" sz="2800" dirty="0" smtClean="0">
                <a:latin typeface="+mj-lt"/>
              </a:rPr>
              <a:t>όχι μόνο κατά τη διάρκεια της αθλητικής του καριέρας</a:t>
            </a:r>
            <a:r>
              <a:rPr lang="en-US" sz="2800" dirty="0" smtClean="0">
                <a:latin typeface="+mj-lt"/>
              </a:rPr>
              <a:t>, </a:t>
            </a:r>
            <a:r>
              <a:rPr lang="el-GR" sz="2800" dirty="0" smtClean="0">
                <a:latin typeface="+mj-lt"/>
              </a:rPr>
              <a:t>αλλά και μετά από αυτή</a:t>
            </a:r>
            <a:endParaRPr lang="en-US" sz="2800" dirty="0" smtClean="0">
              <a:latin typeface="+mj-lt"/>
            </a:endParaRPr>
          </a:p>
          <a:p>
            <a:pPr algn="r"/>
            <a:endParaRPr lang="en-US" sz="1400" dirty="0" smtClean="0">
              <a:latin typeface="+mj-lt"/>
            </a:endParaRPr>
          </a:p>
          <a:p>
            <a:pPr algn="r"/>
            <a:r>
              <a:rPr lang="en-US" sz="1400" dirty="0" smtClean="0">
                <a:latin typeface="+mj-lt"/>
              </a:rPr>
              <a:t>The Olympic Century, Ancient Olympia, 2100 BC to 1894</a:t>
            </a:r>
          </a:p>
          <a:p>
            <a:pPr algn="r"/>
            <a:r>
              <a:rPr lang="en-US" sz="1400" dirty="0" smtClean="0">
                <a:latin typeface="+mj-lt"/>
              </a:rPr>
              <a:t>World Sport Research &amp; Publications, IOC &amp; USOC, 2000, page 112. </a:t>
            </a:r>
            <a:endParaRPr lang="en-US" sz="1400" dirty="0">
              <a:latin typeface="+mj-lt"/>
            </a:endParaRPr>
          </a:p>
        </p:txBody>
      </p:sp>
    </p:spTree>
    <p:extLst>
      <p:ext uri="{BB962C8B-B14F-4D97-AF65-F5344CB8AC3E}">
        <p14:creationId xmlns:p14="http://schemas.microsoft.com/office/powerpoint/2010/main" val="3865228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0"/>
            <a:ext cx="5760640" cy="6857999"/>
          </a:xfrm>
        </p:spPr>
      </p:pic>
      <p:sp>
        <p:nvSpPr>
          <p:cNvPr id="4" name="Θέση αριθμού διαφάνειας 3"/>
          <p:cNvSpPr>
            <a:spLocks noGrp="1"/>
          </p:cNvSpPr>
          <p:nvPr>
            <p:ph type="sldNum" sz="quarter" idx="12"/>
          </p:nvPr>
        </p:nvSpPr>
        <p:spPr/>
        <p:txBody>
          <a:bodyPr/>
          <a:lstStyle/>
          <a:p>
            <a:fld id="{788FC15E-2003-4440-BF73-B313DAC3E815}" type="slidenum">
              <a:rPr lang="el-GR" smtClean="0">
                <a:solidFill>
                  <a:srgbClr val="04617B">
                    <a:shade val="90000"/>
                  </a:srgbClr>
                </a:solidFill>
              </a:rPr>
              <a:pPr/>
              <a:t>30</a:t>
            </a:fld>
            <a:endParaRPr lang="el-GR">
              <a:solidFill>
                <a:srgbClr val="04617B">
                  <a:shade val="90000"/>
                </a:srgbClr>
              </a:solidFill>
            </a:endParaRPr>
          </a:p>
        </p:txBody>
      </p:sp>
    </p:spTree>
    <p:extLst>
      <p:ext uri="{BB962C8B-B14F-4D97-AF65-F5344CB8AC3E}">
        <p14:creationId xmlns:p14="http://schemas.microsoft.com/office/powerpoint/2010/main" val="7579993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88FC15E-2003-4440-BF73-B313DAC3E815}" type="slidenum">
              <a:rPr lang="el-GR" smtClean="0">
                <a:solidFill>
                  <a:srgbClr val="04617B">
                    <a:shade val="90000"/>
                  </a:srgbClr>
                </a:solidFill>
              </a:rPr>
              <a:pPr/>
              <a:t>31</a:t>
            </a:fld>
            <a:endParaRPr lang="el-GR">
              <a:solidFill>
                <a:srgbClr val="04617B">
                  <a:shade val="90000"/>
                </a:srgbClr>
              </a:solidFill>
            </a:endParaRPr>
          </a:p>
        </p:txBody>
      </p:sp>
    </p:spTree>
    <p:extLst>
      <p:ext uri="{BB962C8B-B14F-4D97-AF65-F5344CB8AC3E}">
        <p14:creationId xmlns:p14="http://schemas.microsoft.com/office/powerpoint/2010/main" val="3332066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75856" y="2708920"/>
            <a:ext cx="5868144" cy="2664296"/>
          </a:xfrm>
        </p:spPr>
        <p:txBody>
          <a:bodyPr>
            <a:noAutofit/>
          </a:bodyPr>
          <a:lstStyle/>
          <a:p>
            <a:pPr marL="0" indent="0" algn="ctr">
              <a:buNone/>
            </a:pPr>
            <a:r>
              <a:rPr lang="el-GR" sz="2800" dirty="0" smtClean="0">
                <a:latin typeface="+mj-lt"/>
              </a:rPr>
              <a:t>Στόχος είναι</a:t>
            </a:r>
          </a:p>
          <a:p>
            <a:pPr marL="0" indent="0" algn="ctr">
              <a:buNone/>
            </a:pPr>
            <a:r>
              <a:rPr lang="el-GR" sz="2800" dirty="0" smtClean="0">
                <a:latin typeface="+mj-lt"/>
              </a:rPr>
              <a:t>η </a:t>
            </a:r>
            <a:r>
              <a:rPr lang="el-GR" sz="2800" b="1" u="sng" dirty="0" smtClean="0">
                <a:latin typeface="+mj-lt"/>
              </a:rPr>
              <a:t>ενδυνάμωση</a:t>
            </a:r>
            <a:r>
              <a:rPr lang="el-GR" sz="2800" dirty="0" smtClean="0">
                <a:latin typeface="+mj-lt"/>
              </a:rPr>
              <a:t> των αθλητών</a:t>
            </a:r>
            <a:r>
              <a:rPr lang="en-US" sz="2800" dirty="0" smtClean="0">
                <a:latin typeface="+mj-lt"/>
              </a:rPr>
              <a:t>,</a:t>
            </a:r>
            <a:r>
              <a:rPr lang="el-GR" sz="2800" dirty="0" smtClean="0">
                <a:latin typeface="+mj-lt"/>
              </a:rPr>
              <a:t> </a:t>
            </a:r>
            <a:endParaRPr lang="en-US" sz="2800" dirty="0" smtClean="0">
              <a:latin typeface="+mj-lt"/>
            </a:endParaRPr>
          </a:p>
          <a:p>
            <a:pPr marL="0" indent="0" algn="ctr">
              <a:buNone/>
            </a:pPr>
            <a:r>
              <a:rPr lang="el-GR" sz="2800" dirty="0" smtClean="0">
                <a:latin typeface="+mj-lt"/>
              </a:rPr>
              <a:t>ώστε να δημιουργήσουν την δική τους</a:t>
            </a:r>
            <a:endParaRPr lang="en-US" sz="2800" dirty="0" smtClean="0">
              <a:latin typeface="+mj-lt"/>
            </a:endParaRPr>
          </a:p>
          <a:p>
            <a:pPr marL="0" indent="0" algn="ctr">
              <a:buNone/>
            </a:pPr>
            <a:r>
              <a:rPr lang="el-GR" sz="2800" dirty="0" smtClean="0">
                <a:latin typeface="+mj-lt"/>
              </a:rPr>
              <a:t> </a:t>
            </a:r>
            <a:r>
              <a:rPr lang="el-GR" sz="2800" dirty="0" err="1" smtClean="0">
                <a:latin typeface="+mj-lt"/>
              </a:rPr>
              <a:t>μετα</a:t>
            </a:r>
            <a:r>
              <a:rPr lang="el-GR" sz="2800" dirty="0" smtClean="0">
                <a:latin typeface="+mj-lt"/>
              </a:rPr>
              <a:t>-αθλητική προσωπική </a:t>
            </a:r>
          </a:p>
          <a:p>
            <a:pPr marL="0" indent="0" algn="ctr">
              <a:buNone/>
            </a:pPr>
            <a:r>
              <a:rPr lang="el-GR" sz="2800" dirty="0" smtClean="0">
                <a:latin typeface="+mj-lt"/>
              </a:rPr>
              <a:t>και επαγγελματική πορεία.</a:t>
            </a:r>
            <a:endParaRPr lang="el-GR" sz="2800" dirty="0">
              <a:latin typeface="+mj-lt"/>
            </a:endParaRPr>
          </a:p>
        </p:txBody>
      </p:sp>
      <p:sp>
        <p:nvSpPr>
          <p:cNvPr id="4" name="Θέση αριθμού διαφάνειας 3"/>
          <p:cNvSpPr>
            <a:spLocks noGrp="1"/>
          </p:cNvSpPr>
          <p:nvPr>
            <p:ph type="sldNum" sz="quarter" idx="12"/>
          </p:nvPr>
        </p:nvSpPr>
        <p:spPr/>
        <p:txBody>
          <a:bodyPr/>
          <a:lstStyle/>
          <a:p>
            <a:fld id="{788FC15E-2003-4440-BF73-B313DAC3E815}" type="slidenum">
              <a:rPr lang="el-GR" smtClean="0">
                <a:solidFill>
                  <a:srgbClr val="04617B">
                    <a:shade val="90000"/>
                  </a:srgbClr>
                </a:solidFill>
              </a:rPr>
              <a:pPr/>
              <a:t>32</a:t>
            </a:fld>
            <a:endParaRPr lang="el-GR">
              <a:solidFill>
                <a:srgbClr val="04617B">
                  <a:shade val="90000"/>
                </a:srgbClr>
              </a:solidFill>
            </a:endParaRPr>
          </a:p>
        </p:txBody>
      </p:sp>
    </p:spTree>
    <p:extLst>
      <p:ext uri="{BB962C8B-B14F-4D97-AF65-F5344CB8AC3E}">
        <p14:creationId xmlns:p14="http://schemas.microsoft.com/office/powerpoint/2010/main" val="16838117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3">
                                            <p:txEl>
                                              <p:pRg st="0" end="0"/>
                                            </p:txEl>
                                          </p:spTgt>
                                        </p:tgtEl>
                                      </p:cBhvr>
                                    </p:animEffect>
                                    <p:animScale>
                                      <p:cBhvr>
                                        <p:cTn id="7" dur="500" autoRev="1" fill="hold"/>
                                        <p:tgtEl>
                                          <p:spTgt spid="3">
                                            <p:txEl>
                                              <p:pRg st="0" end="0"/>
                                            </p:txEl>
                                          </p:spTgt>
                                        </p:tgtEl>
                                      </p:cBhvr>
                                      <p:by x="105000" y="105000"/>
                                    </p:animScale>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1000" tmFilter="0, 0; .2, .5; .8, .5; 1, 0"/>
                                        <p:tgtEl>
                                          <p:spTgt spid="3">
                                            <p:txEl>
                                              <p:pRg st="1" end="1"/>
                                            </p:txEl>
                                          </p:spTgt>
                                        </p:tgtEl>
                                      </p:cBhvr>
                                    </p:animEffect>
                                    <p:animScale>
                                      <p:cBhvr>
                                        <p:cTn id="11" dur="500" autoRev="1" fill="hold"/>
                                        <p:tgtEl>
                                          <p:spTgt spid="3">
                                            <p:txEl>
                                              <p:pRg st="1" end="1"/>
                                            </p:txEl>
                                          </p:spTgt>
                                        </p:tgtEl>
                                      </p:cBhvr>
                                      <p:by x="105000" y="105000"/>
                                    </p:animScale>
                                  </p:childTnLst>
                                </p:cTn>
                              </p:par>
                            </p:childTnLst>
                          </p:cTn>
                        </p:par>
                        <p:par>
                          <p:cTn id="12" fill="hold">
                            <p:stCondLst>
                              <p:cond delay="2000"/>
                            </p:stCondLst>
                            <p:childTnLst>
                              <p:par>
                                <p:cTn id="13" presetID="26" presetClass="emph" presetSubtype="0" fill="hold" grpId="0" nodeType="afterEffect">
                                  <p:stCondLst>
                                    <p:cond delay="0"/>
                                  </p:stCondLst>
                                  <p:childTnLst>
                                    <p:animEffect transition="out" filter="fade">
                                      <p:cBhvr>
                                        <p:cTn id="14" dur="1000" tmFilter="0, 0; .2, .5; .8, .5; 1, 0"/>
                                        <p:tgtEl>
                                          <p:spTgt spid="3">
                                            <p:txEl>
                                              <p:pRg st="2" end="2"/>
                                            </p:txEl>
                                          </p:spTgt>
                                        </p:tgtEl>
                                      </p:cBhvr>
                                    </p:animEffect>
                                    <p:animScale>
                                      <p:cBhvr>
                                        <p:cTn id="15" dur="500" autoRev="1" fill="hold"/>
                                        <p:tgtEl>
                                          <p:spTgt spid="3">
                                            <p:txEl>
                                              <p:pRg st="2" end="2"/>
                                            </p:txEl>
                                          </p:spTgt>
                                        </p:tgtEl>
                                      </p:cBhvr>
                                      <p:by x="105000" y="105000"/>
                                    </p:animScale>
                                  </p:childTnLst>
                                </p:cTn>
                              </p:par>
                            </p:childTnLst>
                          </p:cTn>
                        </p:par>
                        <p:par>
                          <p:cTn id="16" fill="hold">
                            <p:stCondLst>
                              <p:cond delay="3000"/>
                            </p:stCondLst>
                            <p:childTnLst>
                              <p:par>
                                <p:cTn id="17" presetID="26" presetClass="emph" presetSubtype="0" fill="hold" grpId="0" nodeType="afterEffect">
                                  <p:stCondLst>
                                    <p:cond delay="0"/>
                                  </p:stCondLst>
                                  <p:childTnLst>
                                    <p:animEffect transition="out" filter="fade">
                                      <p:cBhvr>
                                        <p:cTn id="18" dur="1000" tmFilter="0, 0; .2, .5; .8, .5; 1, 0"/>
                                        <p:tgtEl>
                                          <p:spTgt spid="3">
                                            <p:txEl>
                                              <p:pRg st="3" end="3"/>
                                            </p:txEl>
                                          </p:spTgt>
                                        </p:tgtEl>
                                      </p:cBhvr>
                                    </p:animEffect>
                                    <p:animScale>
                                      <p:cBhvr>
                                        <p:cTn id="19" dur="500" autoRev="1" fill="hold"/>
                                        <p:tgtEl>
                                          <p:spTgt spid="3">
                                            <p:txEl>
                                              <p:pRg st="3" end="3"/>
                                            </p:txEl>
                                          </p:spTgt>
                                        </p:tgtEl>
                                      </p:cBhvr>
                                      <p:by x="105000" y="105000"/>
                                    </p:animScale>
                                  </p:childTnLst>
                                </p:cTn>
                              </p:par>
                            </p:childTnLst>
                          </p:cTn>
                        </p:par>
                        <p:par>
                          <p:cTn id="20" fill="hold">
                            <p:stCondLst>
                              <p:cond delay="4000"/>
                            </p:stCondLst>
                            <p:childTnLst>
                              <p:par>
                                <p:cTn id="21" presetID="26" presetClass="emph" presetSubtype="0" fill="hold" grpId="0" nodeType="afterEffect">
                                  <p:stCondLst>
                                    <p:cond delay="0"/>
                                  </p:stCondLst>
                                  <p:childTnLst>
                                    <p:animEffect transition="out" filter="fade">
                                      <p:cBhvr>
                                        <p:cTn id="22" dur="1000" tmFilter="0, 0; .2, .5; .8, .5; 1, 0"/>
                                        <p:tgtEl>
                                          <p:spTgt spid="3">
                                            <p:txEl>
                                              <p:pRg st="4" end="4"/>
                                            </p:txEl>
                                          </p:spTgt>
                                        </p:tgtEl>
                                      </p:cBhvr>
                                    </p:animEffect>
                                    <p:animScale>
                                      <p:cBhvr>
                                        <p:cTn id="23" dur="50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926" b="3441"/>
          <a:stretch/>
        </p:blipFill>
        <p:spPr bwMode="auto">
          <a:xfrm>
            <a:off x="1979712" y="0"/>
            <a:ext cx="50405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αριθμού διαφάνειας 1"/>
          <p:cNvSpPr>
            <a:spLocks noGrp="1"/>
          </p:cNvSpPr>
          <p:nvPr>
            <p:ph type="sldNum" sz="quarter" idx="12"/>
          </p:nvPr>
        </p:nvSpPr>
        <p:spPr/>
        <p:txBody>
          <a:bodyPr/>
          <a:lstStyle/>
          <a:p>
            <a:fld id="{788FC15E-2003-4440-BF73-B313DAC3E815}" type="slidenum">
              <a:rPr lang="el-GR" smtClean="0"/>
              <a:t>33</a:t>
            </a:fld>
            <a:endParaRPr lang="el-GR"/>
          </a:p>
        </p:txBody>
      </p:sp>
    </p:spTree>
    <p:extLst>
      <p:ext uri="{BB962C8B-B14F-4D97-AF65-F5344CB8AC3E}">
        <p14:creationId xmlns:p14="http://schemas.microsoft.com/office/powerpoint/2010/main" val="3803973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rotWithShape="1">
          <a:blip r:embed="rId3"/>
          <a:srcRect l="9229" t="7214" r="11761" b="28322"/>
          <a:stretch/>
        </p:blipFill>
        <p:spPr>
          <a:xfrm>
            <a:off x="1475656" y="116632"/>
            <a:ext cx="5904656" cy="6624736"/>
          </a:xfrm>
          <a:prstGeom prst="rect">
            <a:avLst/>
          </a:prstGeom>
        </p:spPr>
      </p:pic>
      <p:sp>
        <p:nvSpPr>
          <p:cNvPr id="4" name="Θέση αριθμού διαφάνειας 3"/>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34</a:t>
            </a:fld>
            <a:endParaRPr lang="el-GR">
              <a:solidFill>
                <a:prstClr val="black">
                  <a:lumMod val="50000"/>
                  <a:lumOff val="50000"/>
                </a:prstClr>
              </a:solidFill>
            </a:endParaRPr>
          </a:p>
        </p:txBody>
      </p:sp>
    </p:spTree>
    <p:extLst>
      <p:ext uri="{BB962C8B-B14F-4D97-AF65-F5344CB8AC3E}">
        <p14:creationId xmlns:p14="http://schemas.microsoft.com/office/powerpoint/2010/main" val="506787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9766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αριθμού διαφάνειας 1"/>
          <p:cNvSpPr>
            <a:spLocks noGrp="1"/>
          </p:cNvSpPr>
          <p:nvPr>
            <p:ph type="sldNum" sz="quarter" idx="12"/>
          </p:nvPr>
        </p:nvSpPr>
        <p:spPr/>
        <p:txBody>
          <a:bodyPr/>
          <a:lstStyle/>
          <a:p>
            <a:fld id="{788FC15E-2003-4440-BF73-B313DAC3E815}" type="slidenum">
              <a:rPr lang="el-GR" smtClean="0"/>
              <a:t>35</a:t>
            </a:fld>
            <a:endParaRPr lang="el-GR"/>
          </a:p>
        </p:txBody>
      </p:sp>
    </p:spTree>
    <p:extLst>
      <p:ext uri="{BB962C8B-B14F-4D97-AF65-F5344CB8AC3E}">
        <p14:creationId xmlns:p14="http://schemas.microsoft.com/office/powerpoint/2010/main" val="3008049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788FC15E-2003-4440-BF73-B313DAC3E815}" type="slidenum">
              <a:rPr lang="el-GR" smtClean="0"/>
              <a:t>36</a:t>
            </a:fld>
            <a:endParaRPr lang="el-GR"/>
          </a:p>
        </p:txBody>
      </p:sp>
      <p:sp>
        <p:nvSpPr>
          <p:cNvPr id="5" name="TextBox 4"/>
          <p:cNvSpPr txBox="1"/>
          <p:nvPr/>
        </p:nvSpPr>
        <p:spPr>
          <a:xfrm>
            <a:off x="611560" y="1556792"/>
            <a:ext cx="8064896" cy="3785652"/>
          </a:xfrm>
          <a:prstGeom prst="rect">
            <a:avLst/>
          </a:prstGeom>
          <a:noFill/>
        </p:spPr>
        <p:txBody>
          <a:bodyPr wrap="square" rtlCol="0">
            <a:spAutoFit/>
          </a:bodyPr>
          <a:lstStyle/>
          <a:p>
            <a:pPr algn="ctr"/>
            <a:r>
              <a:rPr lang="el-GR" sz="4000" b="1" dirty="0" smtClean="0">
                <a:latin typeface="+mj-lt"/>
              </a:rPr>
              <a:t>Στην Ελλάδα</a:t>
            </a:r>
          </a:p>
          <a:p>
            <a:endParaRPr lang="el-GR" sz="4000" b="1" dirty="0">
              <a:latin typeface="+mj-lt"/>
            </a:endParaRPr>
          </a:p>
          <a:p>
            <a:r>
              <a:rPr lang="en-US" sz="4000" b="1" dirty="0" smtClean="0">
                <a:latin typeface="+mj-lt"/>
                <a:hlinkClick r:id="rId2"/>
              </a:rPr>
              <a:t>www.pasap.eu/dual-career.html</a:t>
            </a:r>
            <a:endParaRPr lang="en-US" sz="4000" b="1" dirty="0" smtClean="0">
              <a:latin typeface="+mj-lt"/>
            </a:endParaRPr>
          </a:p>
          <a:p>
            <a:endParaRPr lang="en-US" sz="4000" b="1" dirty="0">
              <a:latin typeface="+mj-lt"/>
            </a:endParaRPr>
          </a:p>
          <a:p>
            <a:r>
              <a:rPr lang="en-US" sz="4000" b="1" dirty="0" smtClean="0">
                <a:latin typeface="+mj-lt"/>
                <a:hlinkClick r:id="rId3"/>
              </a:rPr>
              <a:t>www.psak.gr/dual-career.html</a:t>
            </a:r>
            <a:endParaRPr lang="en-US" sz="4000" b="1" dirty="0" smtClean="0">
              <a:latin typeface="+mj-lt"/>
            </a:endParaRPr>
          </a:p>
          <a:p>
            <a:endParaRPr lang="el-GR" sz="4000" b="1" dirty="0">
              <a:latin typeface="+mj-lt"/>
            </a:endParaRPr>
          </a:p>
        </p:txBody>
      </p:sp>
    </p:spTree>
    <p:extLst>
      <p:ext uri="{BB962C8B-B14F-4D97-AF65-F5344CB8AC3E}">
        <p14:creationId xmlns:p14="http://schemas.microsoft.com/office/powerpoint/2010/main" val="268059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476672"/>
            <a:ext cx="8100392" cy="627510"/>
          </a:xfrm>
        </p:spPr>
        <p:txBody>
          <a:bodyPr>
            <a:normAutofit/>
          </a:bodyPr>
          <a:lstStyle/>
          <a:p>
            <a:pPr algn="ctr"/>
            <a:r>
              <a:rPr lang="el-GR" sz="3200" b="1" u="sng" dirty="0">
                <a:solidFill>
                  <a:srgbClr val="002060"/>
                </a:solidFill>
              </a:rPr>
              <a:t>Διεθνείς πρακτικές…</a:t>
            </a:r>
          </a:p>
        </p:txBody>
      </p:sp>
      <p:sp>
        <p:nvSpPr>
          <p:cNvPr id="3" name="Θέση περιεχομένου 2"/>
          <p:cNvSpPr>
            <a:spLocks noGrp="1"/>
          </p:cNvSpPr>
          <p:nvPr>
            <p:ph idx="1"/>
          </p:nvPr>
        </p:nvSpPr>
        <p:spPr>
          <a:xfrm>
            <a:off x="0" y="1140601"/>
            <a:ext cx="9144000" cy="5717399"/>
          </a:xfrm>
        </p:spPr>
        <p:txBody>
          <a:bodyPr>
            <a:noAutofit/>
          </a:bodyPr>
          <a:lstStyle/>
          <a:p>
            <a:pPr marL="360363" indent="-360363">
              <a:lnSpc>
                <a:spcPct val="150000"/>
              </a:lnSpc>
              <a:buFont typeface="Arial" panose="020B0604020202020204" pitchFamily="34" charset="0"/>
              <a:buChar char="•"/>
            </a:pPr>
            <a:r>
              <a:rPr lang="en-US" sz="2800" dirty="0">
                <a:latin typeface="+mj-lt"/>
              </a:rPr>
              <a:t>IOC + Adecco - Athlete’s Career Program</a:t>
            </a:r>
            <a:r>
              <a:rPr lang="el-GR" sz="2800" dirty="0">
                <a:latin typeface="+mj-lt"/>
              </a:rPr>
              <a:t> </a:t>
            </a:r>
            <a:endParaRPr lang="el-GR" sz="2800" dirty="0" smtClean="0">
              <a:latin typeface="+mj-lt"/>
            </a:endParaRPr>
          </a:p>
          <a:p>
            <a:pPr marL="360363" indent="-360363">
              <a:lnSpc>
                <a:spcPct val="150000"/>
              </a:lnSpc>
              <a:buFont typeface="Arial" panose="020B0604020202020204" pitchFamily="34" charset="0"/>
              <a:buChar char="•"/>
            </a:pPr>
            <a:r>
              <a:rPr lang="en-US" sz="2800" dirty="0" smtClean="0">
                <a:latin typeface="+mj-lt"/>
                <a:hlinkClick r:id="rId3"/>
              </a:rPr>
              <a:t>IOC </a:t>
            </a:r>
            <a:r>
              <a:rPr lang="en-US" sz="2800" dirty="0">
                <a:latin typeface="+mj-lt"/>
                <a:hlinkClick r:id="rId3"/>
              </a:rPr>
              <a:t>Athlete </a:t>
            </a:r>
            <a:r>
              <a:rPr lang="en-US" sz="2800" dirty="0" smtClean="0">
                <a:latin typeface="+mj-lt"/>
                <a:hlinkClick r:id="rId3"/>
              </a:rPr>
              <a:t>Massive </a:t>
            </a:r>
            <a:r>
              <a:rPr lang="en-US" sz="2800" dirty="0">
                <a:latin typeface="+mj-lt"/>
                <a:hlinkClick r:id="rId3"/>
              </a:rPr>
              <a:t>Open Online </a:t>
            </a:r>
            <a:r>
              <a:rPr lang="en-US" sz="2800" dirty="0" smtClean="0">
                <a:latin typeface="+mj-lt"/>
                <a:hlinkClick r:id="rId3"/>
              </a:rPr>
              <a:t>Course</a:t>
            </a:r>
            <a:r>
              <a:rPr lang="el-GR" sz="2800" dirty="0">
                <a:latin typeface="+mj-lt"/>
              </a:rPr>
              <a:t> </a:t>
            </a:r>
            <a:r>
              <a:rPr lang="en-US" sz="2800" dirty="0" smtClean="0">
                <a:latin typeface="+mj-lt"/>
              </a:rPr>
              <a:t>(MMOC)</a:t>
            </a:r>
            <a:endParaRPr lang="en-US" sz="2800" dirty="0">
              <a:latin typeface="+mj-lt"/>
            </a:endParaRPr>
          </a:p>
          <a:p>
            <a:pPr marL="360363" indent="-360363">
              <a:lnSpc>
                <a:spcPct val="150000"/>
              </a:lnSpc>
              <a:buFont typeface="Arial" panose="020B0604020202020204" pitchFamily="34" charset="0"/>
              <a:buChar char="•"/>
            </a:pPr>
            <a:r>
              <a:rPr lang="en-US" sz="2800" dirty="0">
                <a:latin typeface="+mj-lt"/>
                <a:hlinkClick r:id="rId4"/>
              </a:rPr>
              <a:t>FIFPro Online Academy</a:t>
            </a:r>
            <a:endParaRPr lang="en-US" sz="2800" dirty="0">
              <a:latin typeface="+mj-lt"/>
            </a:endParaRPr>
          </a:p>
          <a:p>
            <a:pPr marL="360363" indent="-360363">
              <a:lnSpc>
                <a:spcPct val="150000"/>
              </a:lnSpc>
              <a:buFont typeface="Arial" panose="020B0604020202020204" pitchFamily="34" charset="0"/>
              <a:buChar char="•"/>
            </a:pPr>
            <a:r>
              <a:rPr lang="en-US" sz="2800" dirty="0">
                <a:latin typeface="+mj-lt"/>
                <a:hlinkClick r:id="rId5"/>
              </a:rPr>
              <a:t>Athlete’s World Foundation</a:t>
            </a:r>
            <a:endParaRPr lang="el-GR" sz="2800" dirty="0">
              <a:latin typeface="+mj-lt"/>
            </a:endParaRPr>
          </a:p>
          <a:p>
            <a:pPr marL="360363" indent="-360363">
              <a:lnSpc>
                <a:spcPct val="150000"/>
              </a:lnSpc>
              <a:buFont typeface="Arial" panose="020B0604020202020204" pitchFamily="34" charset="0"/>
              <a:buChar char="•"/>
            </a:pPr>
            <a:r>
              <a:rPr lang="en-US" sz="2800" dirty="0">
                <a:latin typeface="+mj-lt"/>
                <a:hlinkClick r:id="rId6"/>
              </a:rPr>
              <a:t>Talented Athlete Scholarship Scheme</a:t>
            </a:r>
            <a:r>
              <a:rPr lang="el-GR" sz="2800" dirty="0">
                <a:latin typeface="+mj-lt"/>
                <a:hlinkClick r:id="rId6"/>
              </a:rPr>
              <a:t> (</a:t>
            </a:r>
            <a:r>
              <a:rPr lang="en-US" sz="2800" dirty="0">
                <a:latin typeface="+mj-lt"/>
                <a:hlinkClick r:id="rId6"/>
              </a:rPr>
              <a:t>U.K)</a:t>
            </a:r>
            <a:endParaRPr lang="en-US" sz="2800" dirty="0">
              <a:latin typeface="+mj-lt"/>
            </a:endParaRPr>
          </a:p>
          <a:p>
            <a:pPr marL="360363" indent="-360363">
              <a:lnSpc>
                <a:spcPct val="150000"/>
              </a:lnSpc>
              <a:buFont typeface="Arial" panose="020B0604020202020204" pitchFamily="34" charset="0"/>
              <a:buChar char="•"/>
            </a:pPr>
            <a:r>
              <a:rPr lang="el-GR" sz="2800" dirty="0">
                <a:latin typeface="+mj-lt"/>
              </a:rPr>
              <a:t>Convention </a:t>
            </a:r>
            <a:r>
              <a:rPr lang="el-GR" sz="2800" dirty="0" err="1">
                <a:latin typeface="+mj-lt"/>
              </a:rPr>
              <a:t>d`Insertion</a:t>
            </a:r>
            <a:r>
              <a:rPr lang="el-GR" sz="2800" dirty="0">
                <a:latin typeface="+mj-lt"/>
              </a:rPr>
              <a:t> </a:t>
            </a:r>
            <a:r>
              <a:rPr lang="el-GR" sz="2800" dirty="0" err="1">
                <a:latin typeface="+mj-lt"/>
              </a:rPr>
              <a:t>Professionnelle</a:t>
            </a:r>
            <a:r>
              <a:rPr lang="en-US" sz="2800" dirty="0">
                <a:latin typeface="+mj-lt"/>
              </a:rPr>
              <a:t> (France)</a:t>
            </a:r>
          </a:p>
          <a:p>
            <a:pPr marL="360363" indent="-360363">
              <a:lnSpc>
                <a:spcPct val="150000"/>
              </a:lnSpc>
              <a:buFont typeface="Arial" panose="020B0604020202020204" pitchFamily="34" charset="0"/>
              <a:buChar char="•"/>
            </a:pPr>
            <a:r>
              <a:rPr lang="el-GR" sz="2800" dirty="0" err="1">
                <a:latin typeface="+mj-lt"/>
              </a:rPr>
              <a:t>Deutsche</a:t>
            </a:r>
            <a:r>
              <a:rPr lang="el-GR" sz="2800" dirty="0">
                <a:latin typeface="+mj-lt"/>
              </a:rPr>
              <a:t> </a:t>
            </a:r>
            <a:r>
              <a:rPr lang="el-GR" sz="2800" dirty="0" err="1">
                <a:latin typeface="+mj-lt"/>
              </a:rPr>
              <a:t>Sporthilfe</a:t>
            </a:r>
            <a:r>
              <a:rPr lang="en-US" sz="2800" dirty="0">
                <a:latin typeface="+mj-lt"/>
              </a:rPr>
              <a:t>:</a:t>
            </a:r>
            <a:r>
              <a:rPr lang="el-GR" sz="2800" dirty="0">
                <a:latin typeface="+mj-lt"/>
              </a:rPr>
              <a:t> Auf </a:t>
            </a:r>
            <a:r>
              <a:rPr lang="el-GR" sz="2800" dirty="0" err="1">
                <a:latin typeface="+mj-lt"/>
              </a:rPr>
              <a:t>dem</a:t>
            </a:r>
            <a:r>
              <a:rPr lang="el-GR" sz="2800" dirty="0">
                <a:latin typeface="+mj-lt"/>
              </a:rPr>
              <a:t> </a:t>
            </a:r>
            <a:r>
              <a:rPr lang="el-GR" sz="2800" dirty="0" err="1">
                <a:latin typeface="+mj-lt"/>
              </a:rPr>
              <a:t>Weg</a:t>
            </a:r>
            <a:r>
              <a:rPr lang="el-GR" sz="2800" dirty="0">
                <a:latin typeface="+mj-lt"/>
              </a:rPr>
              <a:t> </a:t>
            </a:r>
            <a:r>
              <a:rPr lang="el-GR" sz="2800" dirty="0" err="1">
                <a:latin typeface="+mj-lt"/>
              </a:rPr>
              <a:t>nach</a:t>
            </a:r>
            <a:r>
              <a:rPr lang="el-GR" sz="2800" dirty="0">
                <a:latin typeface="+mj-lt"/>
              </a:rPr>
              <a:t> </a:t>
            </a:r>
            <a:r>
              <a:rPr lang="el-GR" sz="2800" dirty="0" err="1">
                <a:latin typeface="+mj-lt"/>
              </a:rPr>
              <a:t>Olympia</a:t>
            </a:r>
            <a:r>
              <a:rPr lang="en-US" sz="2800" dirty="0">
                <a:latin typeface="+mj-lt"/>
              </a:rPr>
              <a:t> </a:t>
            </a:r>
            <a:r>
              <a:rPr lang="el-GR" sz="2800" dirty="0">
                <a:latin typeface="+mj-lt"/>
              </a:rPr>
              <a:t>(Στο δρόμο για την Ολυμπία) </a:t>
            </a:r>
            <a:r>
              <a:rPr lang="en-US" sz="2800" dirty="0">
                <a:latin typeface="+mj-lt"/>
              </a:rPr>
              <a:t>(Germany)</a:t>
            </a:r>
          </a:p>
          <a:p>
            <a:pPr>
              <a:lnSpc>
                <a:spcPct val="150000"/>
              </a:lnSpc>
              <a:buFont typeface="Wingdings" panose="05000000000000000000" pitchFamily="2" charset="2"/>
              <a:buChar char="§"/>
            </a:pPr>
            <a:endParaRPr lang="el-GR" sz="2800" dirty="0">
              <a:latin typeface="+mj-lt"/>
            </a:endParaRPr>
          </a:p>
        </p:txBody>
      </p:sp>
      <p:sp>
        <p:nvSpPr>
          <p:cNvPr id="4" name="Θέση αριθμού διαφάνειας 3"/>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37</a:t>
            </a:fld>
            <a:endParaRPr lang="el-GR">
              <a:solidFill>
                <a:prstClr val="black">
                  <a:lumMod val="50000"/>
                  <a:lumOff val="50000"/>
                </a:prstClr>
              </a:solidFill>
            </a:endParaRPr>
          </a:p>
        </p:txBody>
      </p:sp>
    </p:spTree>
    <p:extLst>
      <p:ext uri="{BB962C8B-B14F-4D97-AF65-F5344CB8AC3E}">
        <p14:creationId xmlns:p14="http://schemas.microsoft.com/office/powerpoint/2010/main" val="4263334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Θέση περιεχομένου 4" descr="Απόσπασμα οθόνης"/>
          <p:cNvPicPr>
            <a:picLocks noGrp="1" noChangeAspect="1"/>
          </p:cNvPicPr>
          <p:nvPr>
            <p:ph idx="1"/>
          </p:nvPr>
        </p:nvPicPr>
        <p:blipFill rotWithShape="1">
          <a:blip r:embed="rId2">
            <a:extLst>
              <a:ext uri="{28A0092B-C50C-407E-A947-70E740481C1C}">
                <a14:useLocalDpi xmlns:a14="http://schemas.microsoft.com/office/drawing/2010/main" val="0"/>
              </a:ext>
            </a:extLst>
          </a:blip>
          <a:srcRect l="12120" t="31237"/>
          <a:stretch/>
        </p:blipFill>
        <p:spPr>
          <a:xfrm>
            <a:off x="179512" y="2564904"/>
            <a:ext cx="8712968" cy="3943570"/>
          </a:xfrm>
        </p:spPr>
      </p:pic>
      <p:sp>
        <p:nvSpPr>
          <p:cNvPr id="4" name="Θέση αριθμού διαφάνειας 3"/>
          <p:cNvSpPr>
            <a:spLocks noGrp="1"/>
          </p:cNvSpPr>
          <p:nvPr>
            <p:ph type="sldNum" sz="quarter" idx="12"/>
          </p:nvPr>
        </p:nvSpPr>
        <p:spPr/>
        <p:txBody>
          <a:bodyPr/>
          <a:lstStyle/>
          <a:p>
            <a:fld id="{788FC15E-2003-4440-BF73-B313DAC3E815}" type="slidenum">
              <a:rPr lang="el-GR" smtClean="0"/>
              <a:t>38</a:t>
            </a:fld>
            <a:endParaRPr lang="el-GR"/>
          </a:p>
        </p:txBody>
      </p:sp>
      <p:pic>
        <p:nvPicPr>
          <p:cNvPr id="6" name="Εικόνα 5" descr="Απόσπασμα οθόνης"/>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72816" t="22568"/>
          <a:stretch/>
        </p:blipFill>
        <p:spPr>
          <a:xfrm>
            <a:off x="6673516" y="336884"/>
            <a:ext cx="2074948" cy="1743871"/>
          </a:xfrm>
          <a:prstGeom prst="rect">
            <a:avLst/>
          </a:prstGeom>
        </p:spPr>
      </p:pic>
    </p:spTree>
    <p:extLst>
      <p:ext uri="{BB962C8B-B14F-4D97-AF65-F5344CB8AC3E}">
        <p14:creationId xmlns:p14="http://schemas.microsoft.com/office/powerpoint/2010/main" val="184277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788FC15E-2003-4440-BF73-B313DAC3E815}" type="slidenum">
              <a:rPr lang="el-GR" smtClean="0"/>
              <a:t>39</a:t>
            </a:fld>
            <a:endParaRPr lang="el-GR"/>
          </a:p>
        </p:txBody>
      </p:sp>
      <p:pic>
        <p:nvPicPr>
          <p:cNvPr id="5" name="Εικόνα 4" descr="Απόσπασμα οθόνης"/>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269286" y="1844824"/>
            <a:ext cx="6633084" cy="4104456"/>
          </a:xfrm>
          <a:prstGeom prst="rect">
            <a:avLst/>
          </a:prstGeom>
        </p:spPr>
      </p:pic>
      <p:pic>
        <p:nvPicPr>
          <p:cNvPr id="7" name="Εικόνα 6"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32656"/>
            <a:ext cx="8964488" cy="966755"/>
          </a:xfrm>
          <a:prstGeom prst="rect">
            <a:avLst/>
          </a:prstGeom>
        </p:spPr>
      </p:pic>
    </p:spTree>
    <p:extLst>
      <p:ext uri="{BB962C8B-B14F-4D97-AF65-F5344CB8AC3E}">
        <p14:creationId xmlns:p14="http://schemas.microsoft.com/office/powerpoint/2010/main" val="351933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323529" y="38061"/>
            <a:ext cx="8450686" cy="1200329"/>
          </a:xfrm>
          <a:prstGeom prst="rect">
            <a:avLst/>
          </a:prstGeom>
        </p:spPr>
        <p:txBody>
          <a:bodyPr wrap="square">
            <a:spAutoFit/>
          </a:bodyPr>
          <a:lstStyle/>
          <a:p>
            <a:pPr algn="ctr"/>
            <a:r>
              <a:rPr lang="en-US" sz="3200" b="1" dirty="0" smtClean="0">
                <a:latin typeface="+mj-lt"/>
              </a:rPr>
              <a:t>European </a:t>
            </a:r>
            <a:r>
              <a:rPr lang="en-US" sz="3200" b="1" dirty="0">
                <a:latin typeface="+mj-lt"/>
              </a:rPr>
              <a:t>Sports Charter</a:t>
            </a:r>
          </a:p>
          <a:p>
            <a:pPr algn="ctr"/>
            <a:endParaRPr lang="en-US" sz="2000" i="1" dirty="0" smtClean="0">
              <a:latin typeface="+mj-lt"/>
            </a:endParaRPr>
          </a:p>
          <a:p>
            <a:pPr algn="ctr"/>
            <a:r>
              <a:rPr lang="en-US" sz="2000" i="1" dirty="0" smtClean="0">
                <a:latin typeface="+mj-lt"/>
              </a:rPr>
              <a:t>(</a:t>
            </a:r>
            <a:r>
              <a:rPr lang="en-US" sz="2000" i="1" dirty="0">
                <a:latin typeface="+mj-lt"/>
              </a:rPr>
              <a:t>adopted </a:t>
            </a:r>
            <a:r>
              <a:rPr lang="en-US" sz="2000" i="1" dirty="0" smtClean="0">
                <a:latin typeface="+mj-lt"/>
              </a:rPr>
              <a:t>on </a:t>
            </a:r>
            <a:r>
              <a:rPr lang="en-US" sz="2000" i="1" dirty="0">
                <a:latin typeface="+mj-lt"/>
              </a:rPr>
              <a:t>24 September </a:t>
            </a:r>
            <a:r>
              <a:rPr lang="en-US" sz="2000" i="1" dirty="0" smtClean="0">
                <a:latin typeface="+mj-lt"/>
              </a:rPr>
              <a:t>1992 and </a:t>
            </a:r>
            <a:r>
              <a:rPr lang="en-US" sz="2000" i="1" dirty="0">
                <a:latin typeface="+mj-lt"/>
              </a:rPr>
              <a:t>revised </a:t>
            </a:r>
            <a:r>
              <a:rPr lang="en-US" sz="2000" i="1" dirty="0" smtClean="0">
                <a:latin typeface="+mj-lt"/>
              </a:rPr>
              <a:t>on </a:t>
            </a:r>
            <a:r>
              <a:rPr lang="en-US" sz="2000" i="1" dirty="0">
                <a:latin typeface="+mj-lt"/>
              </a:rPr>
              <a:t>16 May 2001)</a:t>
            </a:r>
            <a:endParaRPr lang="el-GR" sz="2000" dirty="0">
              <a:latin typeface="+mj-lt"/>
            </a:endParaRPr>
          </a:p>
        </p:txBody>
      </p:sp>
      <p:sp>
        <p:nvSpPr>
          <p:cNvPr id="3" name="Ορθογώνιο 2"/>
          <p:cNvSpPr/>
          <p:nvPr/>
        </p:nvSpPr>
        <p:spPr>
          <a:xfrm>
            <a:off x="326151" y="1238390"/>
            <a:ext cx="8448064" cy="5626027"/>
          </a:xfrm>
          <a:prstGeom prst="rect">
            <a:avLst/>
          </a:prstGeom>
        </p:spPr>
        <p:txBody>
          <a:bodyPr wrap="square">
            <a:spAutoFit/>
          </a:bodyPr>
          <a:lstStyle/>
          <a:p>
            <a:pPr algn="ctr">
              <a:lnSpc>
                <a:spcPct val="150000"/>
              </a:lnSpc>
            </a:pPr>
            <a:r>
              <a:rPr lang="en-US" sz="2200" b="1" u="sng" dirty="0">
                <a:latin typeface="+mj-lt"/>
              </a:rPr>
              <a:t>Article </a:t>
            </a:r>
            <a:r>
              <a:rPr lang="en-US" sz="2200" b="1" u="sng" dirty="0" smtClean="0">
                <a:latin typeface="+mj-lt"/>
              </a:rPr>
              <a:t>8: Supporting </a:t>
            </a:r>
            <a:r>
              <a:rPr lang="en-US" sz="2200" b="1" u="sng" dirty="0">
                <a:latin typeface="+mj-lt"/>
              </a:rPr>
              <a:t>top level and professional sport</a:t>
            </a:r>
          </a:p>
          <a:p>
            <a:pPr>
              <a:lnSpc>
                <a:spcPct val="150000"/>
              </a:lnSpc>
            </a:pPr>
            <a:endParaRPr lang="en-US" sz="2200" b="1" dirty="0" smtClean="0">
              <a:latin typeface="+mj-lt"/>
            </a:endParaRPr>
          </a:p>
          <a:p>
            <a:pPr algn="just">
              <a:lnSpc>
                <a:spcPct val="150000"/>
              </a:lnSpc>
            </a:pPr>
            <a:r>
              <a:rPr lang="en-US" sz="2200" b="1" dirty="0" smtClean="0">
                <a:latin typeface="+mj-lt"/>
              </a:rPr>
              <a:t>1</a:t>
            </a:r>
            <a:r>
              <a:rPr lang="en-US" sz="2200" b="1" dirty="0">
                <a:latin typeface="+mj-lt"/>
              </a:rPr>
              <a:t>. Methods of providing appropriate direct or indirect support for sportsmen and sportswomen who </a:t>
            </a:r>
            <a:r>
              <a:rPr lang="en-US" sz="2200" b="1" dirty="0" smtClean="0">
                <a:latin typeface="+mj-lt"/>
              </a:rPr>
              <a:t>reveal exceptional </a:t>
            </a:r>
            <a:r>
              <a:rPr lang="en-US" sz="2200" b="1" dirty="0">
                <a:latin typeface="+mj-lt"/>
              </a:rPr>
              <a:t>sporting qualities shall be devised in co-operation with sports </a:t>
            </a:r>
            <a:r>
              <a:rPr lang="en-US" sz="2200" b="1" dirty="0" smtClean="0">
                <a:latin typeface="+mj-lt"/>
              </a:rPr>
              <a:t>organizations, in order </a:t>
            </a:r>
            <a:r>
              <a:rPr lang="en-US" sz="2200" b="1" dirty="0">
                <a:latin typeface="+mj-lt"/>
              </a:rPr>
              <a:t>to give them opportunities to develop fully their sporting and human capacities, in the full </a:t>
            </a:r>
            <a:r>
              <a:rPr lang="en-US" sz="2200" b="1" dirty="0" smtClean="0">
                <a:latin typeface="+mj-lt"/>
              </a:rPr>
              <a:t>respect of </a:t>
            </a:r>
            <a:r>
              <a:rPr lang="en-US" sz="2200" b="1" dirty="0">
                <a:latin typeface="+mj-lt"/>
              </a:rPr>
              <a:t>their individual personality and physical and moral integrity. </a:t>
            </a:r>
            <a:r>
              <a:rPr lang="en-US" sz="2200" b="1" u="sng" dirty="0">
                <a:latin typeface="+mj-lt"/>
              </a:rPr>
              <a:t>Such support will include aspects </a:t>
            </a:r>
            <a:r>
              <a:rPr lang="en-US" sz="2200" b="1" u="sng" dirty="0" smtClean="0">
                <a:latin typeface="+mj-lt"/>
              </a:rPr>
              <a:t>related to </a:t>
            </a:r>
            <a:r>
              <a:rPr lang="en-US" sz="2200" b="1" u="sng" dirty="0">
                <a:latin typeface="+mj-lt"/>
              </a:rPr>
              <a:t>the identification of talent, to balanced education while in training institutes and </a:t>
            </a:r>
            <a:r>
              <a:rPr lang="en-US" sz="2200" b="1" u="sng" dirty="0">
                <a:solidFill>
                  <a:srgbClr val="FF0000"/>
                </a:solidFill>
                <a:latin typeface="+mj-lt"/>
              </a:rPr>
              <a:t>to a </a:t>
            </a:r>
            <a:r>
              <a:rPr lang="en-US" sz="2200" b="1" u="sng" dirty="0" smtClean="0">
                <a:solidFill>
                  <a:srgbClr val="FF0000"/>
                </a:solidFill>
                <a:latin typeface="+mj-lt"/>
              </a:rPr>
              <a:t>smooth integration </a:t>
            </a:r>
            <a:r>
              <a:rPr lang="en-US" sz="2200" b="1" u="sng" dirty="0">
                <a:solidFill>
                  <a:srgbClr val="FF0000"/>
                </a:solidFill>
                <a:latin typeface="+mj-lt"/>
              </a:rPr>
              <a:t>into society through development of career prospects during and after sporting excellence</a:t>
            </a:r>
            <a:r>
              <a:rPr lang="en-US" sz="2200" b="1" dirty="0">
                <a:solidFill>
                  <a:srgbClr val="FF0000"/>
                </a:solidFill>
                <a:latin typeface="+mj-lt"/>
              </a:rPr>
              <a:t>.</a:t>
            </a:r>
            <a:endParaRPr lang="el-GR" sz="2200" b="1" dirty="0">
              <a:solidFill>
                <a:srgbClr val="FF0000"/>
              </a:solidFill>
              <a:latin typeface="+mj-lt"/>
            </a:endParaRPr>
          </a:p>
        </p:txBody>
      </p:sp>
    </p:spTree>
    <p:extLst>
      <p:ext uri="{BB962C8B-B14F-4D97-AF65-F5344CB8AC3E}">
        <p14:creationId xmlns:p14="http://schemas.microsoft.com/office/powerpoint/2010/main" val="3815040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val="2934333785"/>
              </p:ext>
            </p:extLst>
          </p:nvPr>
        </p:nvGraphicFramePr>
        <p:xfrm>
          <a:off x="-78180" y="0"/>
          <a:ext cx="9217026" cy="7315200"/>
        </p:xfrm>
        <a:graphic>
          <a:graphicData uri="http://schemas.openxmlformats.org/drawingml/2006/table">
            <a:tbl>
              <a:tblPr firstRow="1" firstCol="1" bandRow="1">
                <a:tableStyleId>{5C22544A-7EE6-4342-B048-85BDC9FD1C3A}</a:tableStyleId>
              </a:tblPr>
              <a:tblGrid>
                <a:gridCol w="5902127"/>
                <a:gridCol w="323405"/>
                <a:gridCol w="323405"/>
                <a:gridCol w="323405"/>
                <a:gridCol w="323405"/>
                <a:gridCol w="323405"/>
                <a:gridCol w="323405"/>
                <a:gridCol w="323405"/>
                <a:gridCol w="323405"/>
                <a:gridCol w="323405"/>
                <a:gridCol w="404254"/>
              </a:tblGrid>
              <a:tr h="250871">
                <a:tc>
                  <a:txBody>
                    <a:bodyPr/>
                    <a:lstStyle/>
                    <a:p>
                      <a:pPr algn="ctr">
                        <a:lnSpc>
                          <a:spcPct val="150000"/>
                        </a:lnSpc>
                        <a:spcAft>
                          <a:spcPts val="0"/>
                        </a:spcAft>
                      </a:pPr>
                      <a:r>
                        <a:rPr lang="el-GR" sz="2000" dirty="0" smtClean="0">
                          <a:solidFill>
                            <a:srgbClr val="FFFF00"/>
                          </a:solidFill>
                          <a:effectLst/>
                          <a:latin typeface="+mj-lt"/>
                          <a:cs typeface="Times New Roman" panose="02020603050405020304" pitchFamily="18" charset="0"/>
                        </a:rPr>
                        <a:t>Στόχοι (απόκτηση εργαλείων) 2016</a:t>
                      </a:r>
                      <a:endParaRPr lang="el-GR" sz="2000" dirty="0">
                        <a:solidFill>
                          <a:srgbClr val="FFFF00"/>
                        </a:solidFill>
                        <a:effectLst/>
                        <a:latin typeface="+mj-lt"/>
                        <a:ea typeface="Times New Roman"/>
                        <a:cs typeface="Times New Roman" panose="02020603050405020304" pitchFamily="18" charset="0"/>
                      </a:endParaRPr>
                    </a:p>
                  </a:txBody>
                  <a:tcPr marL="68580" marR="68580" marT="0" marB="0"/>
                </a:tc>
                <a:tc>
                  <a:txBody>
                    <a:bodyPr/>
                    <a:lstStyle/>
                    <a:p>
                      <a:pPr algn="ctr">
                        <a:lnSpc>
                          <a:spcPct val="150000"/>
                        </a:lnSpc>
                        <a:spcAft>
                          <a:spcPts val="0"/>
                        </a:spcAft>
                      </a:pPr>
                      <a:r>
                        <a:rPr lang="el-GR" sz="2000">
                          <a:effectLst/>
                          <a:latin typeface="+mj-lt"/>
                          <a:cs typeface="Times New Roman" panose="02020603050405020304" pitchFamily="18" charset="0"/>
                        </a:rPr>
                        <a:t>1</a:t>
                      </a:r>
                      <a:endParaRPr lang="el-GR" sz="2000">
                        <a:effectLst/>
                        <a:latin typeface="+mj-lt"/>
                        <a:ea typeface="Times New Roman"/>
                        <a:cs typeface="Times New Roman" panose="02020603050405020304" pitchFamily="18" charset="0"/>
                      </a:endParaRPr>
                    </a:p>
                  </a:txBody>
                  <a:tcPr marL="68580" marR="68580" marT="0" marB="0"/>
                </a:tc>
                <a:tc>
                  <a:txBody>
                    <a:bodyPr/>
                    <a:lstStyle/>
                    <a:p>
                      <a:pPr algn="ctr">
                        <a:lnSpc>
                          <a:spcPct val="150000"/>
                        </a:lnSpc>
                        <a:spcAft>
                          <a:spcPts val="0"/>
                        </a:spcAft>
                      </a:pPr>
                      <a:r>
                        <a:rPr lang="el-GR" sz="2000">
                          <a:effectLst/>
                          <a:latin typeface="+mj-lt"/>
                          <a:cs typeface="Times New Roman" panose="02020603050405020304" pitchFamily="18" charset="0"/>
                        </a:rPr>
                        <a:t>2</a:t>
                      </a:r>
                      <a:endParaRPr lang="el-GR" sz="2000">
                        <a:effectLst/>
                        <a:latin typeface="+mj-lt"/>
                        <a:ea typeface="Times New Roman"/>
                        <a:cs typeface="Times New Roman" panose="02020603050405020304" pitchFamily="18" charset="0"/>
                      </a:endParaRPr>
                    </a:p>
                  </a:txBody>
                  <a:tcPr marL="68580" marR="68580" marT="0" marB="0"/>
                </a:tc>
                <a:tc>
                  <a:txBody>
                    <a:bodyPr/>
                    <a:lstStyle/>
                    <a:p>
                      <a:pPr algn="ctr">
                        <a:lnSpc>
                          <a:spcPct val="150000"/>
                        </a:lnSpc>
                        <a:spcAft>
                          <a:spcPts val="0"/>
                        </a:spcAft>
                      </a:pPr>
                      <a:r>
                        <a:rPr lang="el-GR" sz="2000">
                          <a:effectLst/>
                          <a:latin typeface="+mj-lt"/>
                          <a:cs typeface="Times New Roman" panose="02020603050405020304" pitchFamily="18" charset="0"/>
                        </a:rPr>
                        <a:t>3</a:t>
                      </a:r>
                      <a:endParaRPr lang="el-GR" sz="2000">
                        <a:effectLst/>
                        <a:latin typeface="+mj-lt"/>
                        <a:ea typeface="Times New Roman"/>
                        <a:cs typeface="Times New Roman" panose="02020603050405020304" pitchFamily="18" charset="0"/>
                      </a:endParaRPr>
                    </a:p>
                  </a:txBody>
                  <a:tcPr marL="68580" marR="68580" marT="0" marB="0"/>
                </a:tc>
                <a:tc>
                  <a:txBody>
                    <a:bodyPr/>
                    <a:lstStyle/>
                    <a:p>
                      <a:pPr algn="ctr">
                        <a:lnSpc>
                          <a:spcPct val="150000"/>
                        </a:lnSpc>
                        <a:spcAft>
                          <a:spcPts val="0"/>
                        </a:spcAft>
                      </a:pPr>
                      <a:r>
                        <a:rPr lang="el-GR" sz="2000">
                          <a:effectLst/>
                          <a:latin typeface="+mj-lt"/>
                          <a:cs typeface="Times New Roman" panose="02020603050405020304" pitchFamily="18" charset="0"/>
                        </a:rPr>
                        <a:t>4</a:t>
                      </a:r>
                      <a:endParaRPr lang="el-GR" sz="2000">
                        <a:effectLst/>
                        <a:latin typeface="+mj-lt"/>
                        <a:ea typeface="Times New Roman"/>
                        <a:cs typeface="Times New Roman" panose="02020603050405020304" pitchFamily="18" charset="0"/>
                      </a:endParaRPr>
                    </a:p>
                  </a:txBody>
                  <a:tcPr marL="68580" marR="68580" marT="0" marB="0"/>
                </a:tc>
                <a:tc>
                  <a:txBody>
                    <a:bodyPr/>
                    <a:lstStyle/>
                    <a:p>
                      <a:pPr algn="ctr">
                        <a:lnSpc>
                          <a:spcPct val="150000"/>
                        </a:lnSpc>
                        <a:spcAft>
                          <a:spcPts val="0"/>
                        </a:spcAft>
                      </a:pPr>
                      <a:r>
                        <a:rPr lang="el-GR" sz="2000">
                          <a:effectLst/>
                          <a:latin typeface="+mj-lt"/>
                          <a:cs typeface="Times New Roman" panose="02020603050405020304" pitchFamily="18" charset="0"/>
                        </a:rPr>
                        <a:t>5</a:t>
                      </a:r>
                      <a:endParaRPr lang="el-GR" sz="2000">
                        <a:effectLst/>
                        <a:latin typeface="+mj-lt"/>
                        <a:ea typeface="Times New Roman"/>
                        <a:cs typeface="Times New Roman" panose="02020603050405020304" pitchFamily="18" charset="0"/>
                      </a:endParaRPr>
                    </a:p>
                  </a:txBody>
                  <a:tcPr marL="68580" marR="68580" marT="0" marB="0"/>
                </a:tc>
                <a:tc>
                  <a:txBody>
                    <a:bodyPr/>
                    <a:lstStyle/>
                    <a:p>
                      <a:pPr algn="ctr">
                        <a:lnSpc>
                          <a:spcPct val="150000"/>
                        </a:lnSpc>
                        <a:spcAft>
                          <a:spcPts val="0"/>
                        </a:spcAft>
                      </a:pPr>
                      <a:r>
                        <a:rPr lang="el-GR" sz="2000">
                          <a:effectLst/>
                          <a:latin typeface="+mj-lt"/>
                          <a:cs typeface="Times New Roman" panose="02020603050405020304" pitchFamily="18" charset="0"/>
                        </a:rPr>
                        <a:t>6</a:t>
                      </a:r>
                      <a:endParaRPr lang="el-GR" sz="2000">
                        <a:effectLst/>
                        <a:latin typeface="+mj-lt"/>
                        <a:ea typeface="Times New Roman"/>
                        <a:cs typeface="Times New Roman" panose="02020603050405020304" pitchFamily="18" charset="0"/>
                      </a:endParaRPr>
                    </a:p>
                  </a:txBody>
                  <a:tcPr marL="68580" marR="68580" marT="0" marB="0"/>
                </a:tc>
                <a:tc>
                  <a:txBody>
                    <a:bodyPr/>
                    <a:lstStyle/>
                    <a:p>
                      <a:pPr algn="ctr">
                        <a:lnSpc>
                          <a:spcPct val="150000"/>
                        </a:lnSpc>
                        <a:spcAft>
                          <a:spcPts val="0"/>
                        </a:spcAft>
                      </a:pPr>
                      <a:r>
                        <a:rPr lang="el-GR" sz="2000">
                          <a:effectLst/>
                          <a:latin typeface="+mj-lt"/>
                          <a:cs typeface="Times New Roman" panose="02020603050405020304" pitchFamily="18" charset="0"/>
                        </a:rPr>
                        <a:t>7</a:t>
                      </a:r>
                      <a:endParaRPr lang="el-GR" sz="2000">
                        <a:effectLst/>
                        <a:latin typeface="+mj-lt"/>
                        <a:ea typeface="Times New Roman"/>
                        <a:cs typeface="Times New Roman" panose="02020603050405020304" pitchFamily="18" charset="0"/>
                      </a:endParaRPr>
                    </a:p>
                  </a:txBody>
                  <a:tcPr marL="68580" marR="68580" marT="0" marB="0"/>
                </a:tc>
                <a:tc>
                  <a:txBody>
                    <a:bodyPr/>
                    <a:lstStyle/>
                    <a:p>
                      <a:pPr algn="ctr">
                        <a:lnSpc>
                          <a:spcPct val="150000"/>
                        </a:lnSpc>
                        <a:spcAft>
                          <a:spcPts val="0"/>
                        </a:spcAft>
                      </a:pPr>
                      <a:r>
                        <a:rPr lang="el-GR" sz="2000">
                          <a:effectLst/>
                          <a:latin typeface="+mj-lt"/>
                          <a:cs typeface="Times New Roman" panose="02020603050405020304" pitchFamily="18" charset="0"/>
                        </a:rPr>
                        <a:t>8</a:t>
                      </a:r>
                      <a:endParaRPr lang="el-GR" sz="2000">
                        <a:effectLst/>
                        <a:latin typeface="+mj-lt"/>
                        <a:ea typeface="Times New Roman"/>
                        <a:cs typeface="Times New Roman" panose="02020603050405020304" pitchFamily="18" charset="0"/>
                      </a:endParaRPr>
                    </a:p>
                  </a:txBody>
                  <a:tcPr marL="68580" marR="68580" marT="0" marB="0"/>
                </a:tc>
                <a:tc>
                  <a:txBody>
                    <a:bodyPr/>
                    <a:lstStyle/>
                    <a:p>
                      <a:pPr algn="ctr">
                        <a:lnSpc>
                          <a:spcPct val="150000"/>
                        </a:lnSpc>
                        <a:spcAft>
                          <a:spcPts val="0"/>
                        </a:spcAft>
                      </a:pPr>
                      <a:r>
                        <a:rPr lang="el-GR" sz="2000">
                          <a:effectLst/>
                          <a:latin typeface="+mj-lt"/>
                          <a:cs typeface="Times New Roman" panose="02020603050405020304" pitchFamily="18" charset="0"/>
                        </a:rPr>
                        <a:t>9</a:t>
                      </a:r>
                      <a:endParaRPr lang="el-GR" sz="2000">
                        <a:effectLst/>
                        <a:latin typeface="+mj-lt"/>
                        <a:ea typeface="Times New Roman"/>
                        <a:cs typeface="Times New Roman" panose="02020603050405020304" pitchFamily="18" charset="0"/>
                      </a:endParaRPr>
                    </a:p>
                  </a:txBody>
                  <a:tcPr marL="68580" marR="68580" marT="0" marB="0"/>
                </a:tc>
                <a:tc>
                  <a:txBody>
                    <a:bodyPr/>
                    <a:lstStyle/>
                    <a:p>
                      <a:pPr algn="ctr">
                        <a:lnSpc>
                          <a:spcPct val="150000"/>
                        </a:lnSpc>
                        <a:spcAft>
                          <a:spcPts val="0"/>
                        </a:spcAft>
                      </a:pPr>
                      <a:r>
                        <a:rPr lang="el-GR" sz="2000">
                          <a:effectLst/>
                          <a:latin typeface="+mj-lt"/>
                          <a:cs typeface="Times New Roman" panose="02020603050405020304" pitchFamily="18" charset="0"/>
                        </a:rPr>
                        <a:t>10</a:t>
                      </a:r>
                      <a:endParaRPr lang="el-GR" sz="2000">
                        <a:effectLst/>
                        <a:latin typeface="+mj-lt"/>
                        <a:ea typeface="Times New Roman"/>
                        <a:cs typeface="Times New Roman" panose="02020603050405020304" pitchFamily="18" charset="0"/>
                      </a:endParaRPr>
                    </a:p>
                  </a:txBody>
                  <a:tcPr marL="68580" marR="68580" marT="0" marB="0"/>
                </a:tc>
              </a:tr>
              <a:tr h="253181">
                <a:tc>
                  <a:txBody>
                    <a:bodyPr/>
                    <a:lstStyle/>
                    <a:p>
                      <a:pPr>
                        <a:lnSpc>
                          <a:spcPct val="150000"/>
                        </a:lnSpc>
                        <a:spcAft>
                          <a:spcPts val="0"/>
                        </a:spcAft>
                      </a:pPr>
                      <a:r>
                        <a:rPr lang="el-GR" sz="2000" dirty="0">
                          <a:effectLst/>
                          <a:latin typeface="+mj-lt"/>
                          <a:cs typeface="Times New Roman" panose="02020603050405020304" pitchFamily="18" charset="0"/>
                        </a:rPr>
                        <a:t>Δημιουργία βιογραφικού (Ελληνικά / Αγγλικά)</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l-GR" sz="2000" dirty="0">
                          <a:effectLst/>
                          <a:latin typeface="+mj-lt"/>
                          <a:cs typeface="Times New Roman" panose="02020603050405020304" pitchFamily="18" charset="0"/>
                        </a:rPr>
                        <a:t>Βιογραφικό σε ιστοσελίδα</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l-GR" sz="2000" dirty="0">
                          <a:effectLst/>
                          <a:latin typeface="+mj-lt"/>
                          <a:cs typeface="Times New Roman" panose="02020603050405020304" pitchFamily="18" charset="0"/>
                        </a:rPr>
                        <a:t>Αγγλικά (</a:t>
                      </a:r>
                      <a:r>
                        <a:rPr lang="en-US" sz="2000" dirty="0">
                          <a:effectLst/>
                          <a:latin typeface="+mj-lt"/>
                          <a:cs typeface="Times New Roman" panose="02020603050405020304" pitchFamily="18" charset="0"/>
                        </a:rPr>
                        <a:t>Lower)</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r>
              <a:tr h="250871">
                <a:tc>
                  <a:txBody>
                    <a:bodyPr/>
                    <a:lstStyle/>
                    <a:p>
                      <a:pPr marL="457200" indent="-457200">
                        <a:lnSpc>
                          <a:spcPct val="150000"/>
                        </a:lnSpc>
                        <a:spcAft>
                          <a:spcPts val="0"/>
                        </a:spcAft>
                      </a:pPr>
                      <a:r>
                        <a:rPr lang="el-GR" sz="2000" dirty="0">
                          <a:effectLst/>
                          <a:latin typeface="+mj-lt"/>
                          <a:cs typeface="Times New Roman" panose="02020603050405020304" pitchFamily="18" charset="0"/>
                        </a:rPr>
                        <a:t>Γερμανικά, Γαλλικά, Ισπανικά, Κινεζικά</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l-GR" sz="2000" dirty="0">
                          <a:effectLst/>
                          <a:latin typeface="+mj-lt"/>
                          <a:cs typeface="Times New Roman" panose="02020603050405020304" pitchFamily="18" charset="0"/>
                        </a:rPr>
                        <a:t>Ε</a:t>
                      </a:r>
                      <a:r>
                        <a:rPr lang="en-US" sz="2000" dirty="0">
                          <a:effectLst/>
                          <a:latin typeface="+mj-lt"/>
                          <a:cs typeface="Times New Roman" panose="02020603050405020304" pitchFamily="18" charset="0"/>
                        </a:rPr>
                        <a:t>CDL (word, power point, excel, access)</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n-US"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n-US"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n-US"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n-US"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n-US"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n-US"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n-US"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n-US"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n-US"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dirty="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l-GR" sz="2000" dirty="0" smtClean="0">
                          <a:effectLst/>
                          <a:latin typeface="+mj-lt"/>
                          <a:ea typeface="Times New Roman"/>
                          <a:cs typeface="Times New Roman" panose="02020603050405020304" pitchFamily="18" charset="0"/>
                        </a:rPr>
                        <a:t>Χειρισμός μέσων κοινωνικής δικτύωσης</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dirty="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n-US" sz="2000" dirty="0" smtClean="0">
                          <a:effectLst/>
                          <a:latin typeface="+mj-lt"/>
                          <a:cs typeface="Times New Roman" panose="02020603050405020304" pitchFamily="18" charset="0"/>
                        </a:rPr>
                        <a:t>Illustrator - Photoshop</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n-US" sz="2000" dirty="0">
                          <a:effectLst/>
                          <a:latin typeface="+mj-lt"/>
                          <a:cs typeface="Times New Roman" panose="02020603050405020304" pitchFamily="18" charset="0"/>
                        </a:rPr>
                        <a:t>Google analytics</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n-US" sz="2000" dirty="0" smtClean="0">
                          <a:effectLst/>
                          <a:latin typeface="+mj-lt"/>
                          <a:ea typeface="Times New Roman"/>
                          <a:cs typeface="Times New Roman" panose="02020603050405020304" pitchFamily="18" charset="0"/>
                        </a:rPr>
                        <a:t>Movie maker</a:t>
                      </a: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l-GR" sz="2000" dirty="0" smtClean="0">
                          <a:effectLst/>
                          <a:latin typeface="+mj-lt"/>
                          <a:ea typeface="Times New Roman"/>
                          <a:cs typeface="Times New Roman" panose="02020603050405020304" pitchFamily="18" charset="0"/>
                        </a:rPr>
                        <a:t>Δημόσιες σχέσεις</a:t>
                      </a: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dirty="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l-GR" sz="2000" dirty="0" smtClean="0">
                          <a:effectLst/>
                          <a:latin typeface="+mj-lt"/>
                          <a:ea typeface="Times New Roman"/>
                          <a:cs typeface="Times New Roman" panose="02020603050405020304" pitchFamily="18" charset="0"/>
                        </a:rPr>
                        <a:t>Απλά οικονομικά</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endParaRPr lang="el-GR" sz="2000" dirty="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l-GR" sz="2000" dirty="0">
                          <a:effectLst/>
                          <a:latin typeface="+mj-lt"/>
                          <a:cs typeface="Times New Roman" panose="02020603050405020304" pitchFamily="18" charset="0"/>
                        </a:rPr>
                        <a:t>Πρακτική άσκηση 1</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l-GR" sz="2000" dirty="0">
                          <a:effectLst/>
                          <a:latin typeface="+mj-lt"/>
                          <a:cs typeface="Times New Roman" panose="02020603050405020304" pitchFamily="18" charset="0"/>
                        </a:rPr>
                        <a:t>Πρακτική άσκηση 2</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r>
                        <a:rPr lang="el-GR" sz="2000" dirty="0">
                          <a:effectLst/>
                          <a:latin typeface="+mj-lt"/>
                          <a:cs typeface="Times New Roman" panose="02020603050405020304" pitchFamily="18" charset="0"/>
                        </a:rPr>
                        <a:t>Πρακτική άσκηση 3</a:t>
                      </a: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r>
              <a:tr h="250871">
                <a:tc>
                  <a:txBody>
                    <a:bodyPr/>
                    <a:lstStyle/>
                    <a:p>
                      <a:pPr>
                        <a:lnSpc>
                          <a:spcPct val="150000"/>
                        </a:lnSpc>
                        <a:spcAft>
                          <a:spcPts val="0"/>
                        </a:spcAft>
                      </a:pPr>
                      <a:endParaRPr lang="el-GR" sz="2000" dirty="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a:effectLst/>
                          <a:latin typeface="+mj-lt"/>
                          <a:cs typeface="Times New Roman" panose="02020603050405020304" pitchFamily="18" charset="0"/>
                        </a:rPr>
                        <a:t> </a:t>
                      </a:r>
                      <a:endParaRPr lang="el-GR" sz="2000">
                        <a:effectLst/>
                        <a:latin typeface="+mj-lt"/>
                        <a:ea typeface="Times New Roman"/>
                        <a:cs typeface="Times New Roman" panose="02020603050405020304" pitchFamily="18" charset="0"/>
                      </a:endParaRPr>
                    </a:p>
                  </a:txBody>
                  <a:tcPr marL="68580" marR="68580" marT="0" marB="0"/>
                </a:tc>
                <a:tc>
                  <a:txBody>
                    <a:bodyPr/>
                    <a:lstStyle/>
                    <a:p>
                      <a:pPr>
                        <a:lnSpc>
                          <a:spcPct val="150000"/>
                        </a:lnSpc>
                        <a:spcAft>
                          <a:spcPts val="0"/>
                        </a:spcAft>
                      </a:pPr>
                      <a:r>
                        <a:rPr lang="el-GR" sz="2000" dirty="0">
                          <a:effectLst/>
                          <a:latin typeface="+mj-lt"/>
                          <a:cs typeface="Times New Roman" panose="02020603050405020304" pitchFamily="18" charset="0"/>
                        </a:rPr>
                        <a:t> </a:t>
                      </a:r>
                      <a:endParaRPr lang="el-GR" sz="2000" dirty="0">
                        <a:effectLst/>
                        <a:latin typeface="+mj-lt"/>
                        <a:ea typeface="Times New Roman"/>
                        <a:cs typeface="Times New Roman" panose="02020603050405020304" pitchFamily="18" charset="0"/>
                      </a:endParaRPr>
                    </a:p>
                  </a:txBody>
                  <a:tcPr marL="68580" marR="68580" marT="0" marB="0"/>
                </a:tc>
              </a:tr>
            </a:tbl>
          </a:graphicData>
        </a:graphic>
      </p:graphicFrame>
      <p:sp>
        <p:nvSpPr>
          <p:cNvPr id="5" name="Θέση αριθμού διαφάνειας 4"/>
          <p:cNvSpPr>
            <a:spLocks noGrp="1"/>
          </p:cNvSpPr>
          <p:nvPr>
            <p:ph type="sldNum" sz="quarter" idx="12"/>
          </p:nvPr>
        </p:nvSpPr>
        <p:spPr/>
        <p:txBody>
          <a:bodyPr/>
          <a:lstStyle/>
          <a:p>
            <a:fld id="{788FC15E-2003-4440-BF73-B313DAC3E815}" type="slidenum">
              <a:rPr lang="el-GR" smtClean="0"/>
              <a:t>40</a:t>
            </a:fld>
            <a:endParaRPr lang="el-GR"/>
          </a:p>
        </p:txBody>
      </p:sp>
    </p:spTree>
    <p:extLst>
      <p:ext uri="{BB962C8B-B14F-4D97-AF65-F5344CB8AC3E}">
        <p14:creationId xmlns:p14="http://schemas.microsoft.com/office/powerpoint/2010/main" val="3946398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788FC15E-2003-4440-BF73-B313DAC3E815}" type="slidenum">
              <a:rPr lang="el-GR" smtClean="0"/>
              <a:t>41</a:t>
            </a:fld>
            <a:endParaRPr lang="el-GR"/>
          </a:p>
        </p:txBody>
      </p:sp>
      <p:sp>
        <p:nvSpPr>
          <p:cNvPr id="4" name="TextBox 3"/>
          <p:cNvSpPr txBox="1"/>
          <p:nvPr/>
        </p:nvSpPr>
        <p:spPr>
          <a:xfrm>
            <a:off x="395536" y="1484784"/>
            <a:ext cx="8343730" cy="3477875"/>
          </a:xfrm>
          <a:prstGeom prst="rect">
            <a:avLst/>
          </a:prstGeom>
          <a:noFill/>
        </p:spPr>
        <p:txBody>
          <a:bodyPr wrap="square" rtlCol="0">
            <a:spAutoFit/>
          </a:bodyPr>
          <a:lstStyle/>
          <a:p>
            <a:pPr algn="ctr"/>
            <a:r>
              <a:rPr lang="el-GR" sz="4400" b="1" dirty="0" smtClean="0">
                <a:solidFill>
                  <a:srgbClr val="0070C0"/>
                </a:solidFill>
                <a:latin typeface="+mj-lt"/>
              </a:rPr>
              <a:t>Ευχαριστώ </a:t>
            </a:r>
            <a:endParaRPr lang="en-US" sz="4400" b="1" dirty="0" smtClean="0">
              <a:solidFill>
                <a:srgbClr val="0070C0"/>
              </a:solidFill>
              <a:latin typeface="+mj-lt"/>
            </a:endParaRPr>
          </a:p>
          <a:p>
            <a:pPr algn="ctr"/>
            <a:r>
              <a:rPr lang="el-GR" sz="4400" b="1" dirty="0" smtClean="0">
                <a:solidFill>
                  <a:srgbClr val="0070C0"/>
                </a:solidFill>
                <a:latin typeface="+mj-lt"/>
              </a:rPr>
              <a:t>για την προσοχή σας</a:t>
            </a:r>
          </a:p>
          <a:p>
            <a:pPr algn="ctr"/>
            <a:endParaRPr lang="en-US" sz="4400" b="1" dirty="0" smtClean="0">
              <a:latin typeface="+mj-lt"/>
            </a:endParaRPr>
          </a:p>
          <a:p>
            <a:pPr algn="ctr"/>
            <a:endParaRPr lang="en-US" sz="4400" b="1" dirty="0">
              <a:latin typeface="+mj-lt"/>
            </a:endParaRPr>
          </a:p>
          <a:p>
            <a:pPr algn="ctr"/>
            <a:endParaRPr lang="el-GR" sz="4400" b="1" dirty="0">
              <a:latin typeface="+mj-lt"/>
            </a:endParaRPr>
          </a:p>
        </p:txBody>
      </p:sp>
    </p:spTree>
    <p:extLst>
      <p:ext uri="{BB962C8B-B14F-4D97-AF65-F5344CB8AC3E}">
        <p14:creationId xmlns:p14="http://schemas.microsoft.com/office/powerpoint/2010/main" val="3141896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88FC15E-2003-4440-BF73-B313DAC3E815}" type="slidenum">
              <a:rPr lang="el-GR" smtClean="0"/>
              <a:t>5</a:t>
            </a:fld>
            <a:endParaRPr lang="el-G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015" t="10088" r="41681" b="6250"/>
          <a:stretch/>
        </p:blipFill>
        <p:spPr bwMode="auto">
          <a:xfrm>
            <a:off x="2123728" y="-1"/>
            <a:ext cx="489138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2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88FC15E-2003-4440-BF73-B313DAC3E815}" type="slidenum">
              <a:rPr lang="el-GR" smtClean="0"/>
              <a:t>6</a:t>
            </a:fld>
            <a:endParaRPr lang="el-GR"/>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3874" t="20230" r="23491" b="9155"/>
          <a:stretch/>
        </p:blipFill>
        <p:spPr bwMode="auto">
          <a:xfrm>
            <a:off x="323528" y="188640"/>
            <a:ext cx="8568952"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5436096" y="6093296"/>
            <a:ext cx="331236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5280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3598" y="559864"/>
            <a:ext cx="8640960" cy="584775"/>
          </a:xfrm>
          <a:prstGeom prst="rect">
            <a:avLst/>
          </a:prstGeom>
        </p:spPr>
        <p:txBody>
          <a:bodyPr wrap="square">
            <a:spAutoFit/>
          </a:bodyPr>
          <a:lstStyle/>
          <a:p>
            <a:pPr algn="ctr"/>
            <a:r>
              <a:rPr lang="el-GR" sz="3200" b="1" u="sng" dirty="0" smtClean="0">
                <a:latin typeface="+mj-lt"/>
              </a:rPr>
              <a:t>Φάσεις στον κύκλο ζωής ενός αθλητή</a:t>
            </a:r>
            <a:endParaRPr lang="en-US" sz="3200" dirty="0" smtClean="0">
              <a:latin typeface="+mj-lt"/>
            </a:endParaRPr>
          </a:p>
        </p:txBody>
      </p:sp>
      <p:sp>
        <p:nvSpPr>
          <p:cNvPr id="3" name="TextBox 2"/>
          <p:cNvSpPr txBox="1"/>
          <p:nvPr/>
        </p:nvSpPr>
        <p:spPr>
          <a:xfrm>
            <a:off x="1371540" y="1412776"/>
            <a:ext cx="6768792" cy="5262979"/>
          </a:xfrm>
          <a:prstGeom prst="rect">
            <a:avLst/>
          </a:prstGeom>
          <a:noFill/>
        </p:spPr>
        <p:txBody>
          <a:bodyPr wrap="square" rtlCol="0">
            <a:spAutoFit/>
          </a:bodyPr>
          <a:lstStyle/>
          <a:p>
            <a:pPr marL="514350" indent="-514350">
              <a:lnSpc>
                <a:spcPct val="150000"/>
              </a:lnSpc>
              <a:buFont typeface="+mj-lt"/>
              <a:buAutoNum type="arabicPeriod"/>
            </a:pPr>
            <a:r>
              <a:rPr lang="el-GR" sz="2800" dirty="0" smtClean="0">
                <a:latin typeface="+mj-lt"/>
              </a:rPr>
              <a:t>Παιχνίδι</a:t>
            </a:r>
          </a:p>
          <a:p>
            <a:pPr marL="514350" indent="-514350">
              <a:lnSpc>
                <a:spcPct val="150000"/>
              </a:lnSpc>
              <a:buFont typeface="+mj-lt"/>
              <a:buAutoNum type="arabicPeriod"/>
            </a:pPr>
            <a:r>
              <a:rPr lang="el-GR" sz="2800" dirty="0" smtClean="0">
                <a:latin typeface="+mj-lt"/>
              </a:rPr>
              <a:t>Εισαγωγή</a:t>
            </a:r>
          </a:p>
          <a:p>
            <a:pPr marL="514350" indent="-514350">
              <a:lnSpc>
                <a:spcPct val="150000"/>
              </a:lnSpc>
              <a:buFont typeface="+mj-lt"/>
              <a:buAutoNum type="arabicPeriod"/>
            </a:pPr>
            <a:r>
              <a:rPr lang="el-GR" sz="2800" dirty="0" smtClean="0">
                <a:latin typeface="+mj-lt"/>
              </a:rPr>
              <a:t>Έναρξη αθλητικής καριέρας</a:t>
            </a:r>
          </a:p>
          <a:p>
            <a:pPr marL="514350" indent="-514350">
              <a:lnSpc>
                <a:spcPct val="150000"/>
              </a:lnSpc>
              <a:buFont typeface="+mj-lt"/>
              <a:buAutoNum type="arabicPeriod"/>
            </a:pPr>
            <a:r>
              <a:rPr lang="el-GR" sz="2800" dirty="0" smtClean="0">
                <a:latin typeface="+mj-lt"/>
              </a:rPr>
              <a:t>Ανάπτυξη</a:t>
            </a:r>
          </a:p>
          <a:p>
            <a:pPr marL="514350" indent="-514350">
              <a:lnSpc>
                <a:spcPct val="150000"/>
              </a:lnSpc>
              <a:buFont typeface="+mj-lt"/>
              <a:buAutoNum type="arabicPeriod"/>
            </a:pPr>
            <a:r>
              <a:rPr lang="el-GR" sz="2800" dirty="0" smtClean="0">
                <a:latin typeface="+mj-lt"/>
              </a:rPr>
              <a:t>Καταξίωση</a:t>
            </a:r>
          </a:p>
          <a:p>
            <a:pPr>
              <a:lnSpc>
                <a:spcPct val="150000"/>
              </a:lnSpc>
            </a:pPr>
            <a:r>
              <a:rPr lang="el-GR" sz="2800" dirty="0" smtClean="0">
                <a:latin typeface="+mj-lt"/>
              </a:rPr>
              <a:t>------------------------------------------------------------</a:t>
            </a:r>
          </a:p>
          <a:p>
            <a:pPr marL="514350" indent="-514350">
              <a:lnSpc>
                <a:spcPct val="150000"/>
              </a:lnSpc>
              <a:buFont typeface="+mj-lt"/>
              <a:buAutoNum type="arabicPeriod" startAt="6"/>
            </a:pPr>
            <a:r>
              <a:rPr lang="el-GR" sz="2800" dirty="0" smtClean="0">
                <a:latin typeface="+mj-lt"/>
              </a:rPr>
              <a:t>Πτώση</a:t>
            </a:r>
          </a:p>
          <a:p>
            <a:pPr marL="514350" indent="-514350">
              <a:lnSpc>
                <a:spcPct val="150000"/>
              </a:lnSpc>
              <a:buFont typeface="+mj-lt"/>
              <a:buAutoNum type="arabicPeriod" startAt="6"/>
            </a:pPr>
            <a:r>
              <a:rPr lang="el-GR" sz="2800" dirty="0" smtClean="0">
                <a:latin typeface="+mj-lt"/>
              </a:rPr>
              <a:t>Προσαρμογή σε μία νέα φάση ζωής</a:t>
            </a:r>
            <a:endParaRPr lang="el-GR" sz="2800" dirty="0">
              <a:latin typeface="+mj-lt"/>
            </a:endParaRPr>
          </a:p>
        </p:txBody>
      </p:sp>
      <p:sp>
        <p:nvSpPr>
          <p:cNvPr id="4" name="Θέση αριθμού διαφάνειας 3"/>
          <p:cNvSpPr>
            <a:spLocks noGrp="1"/>
          </p:cNvSpPr>
          <p:nvPr>
            <p:ph type="sldNum" sz="quarter" idx="12"/>
          </p:nvPr>
        </p:nvSpPr>
        <p:spPr/>
        <p:txBody>
          <a:bodyPr/>
          <a:lstStyle/>
          <a:p>
            <a:fld id="{788FC15E-2003-4440-BF73-B313DAC3E815}" type="slidenum">
              <a:rPr lang="el-GR" smtClean="0"/>
              <a:t>7</a:t>
            </a:fld>
            <a:endParaRPr lang="el-GR"/>
          </a:p>
        </p:txBody>
      </p:sp>
    </p:spTree>
    <p:extLst>
      <p:ext uri="{BB962C8B-B14F-4D97-AF65-F5344CB8AC3E}">
        <p14:creationId xmlns:p14="http://schemas.microsoft.com/office/powerpoint/2010/main" val="2500158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043588" y="228600"/>
            <a:ext cx="14414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2000" b="1" dirty="0">
                <a:latin typeface="+mj-lt"/>
              </a:rPr>
              <a:t>Κυβέρνηση</a:t>
            </a:r>
          </a:p>
        </p:txBody>
      </p:sp>
      <p:sp>
        <p:nvSpPr>
          <p:cNvPr id="17411" name="Text Box 4"/>
          <p:cNvSpPr txBox="1">
            <a:spLocks noChangeArrowheads="1"/>
          </p:cNvSpPr>
          <p:nvPr/>
        </p:nvSpPr>
        <p:spPr bwMode="auto">
          <a:xfrm>
            <a:off x="34925" y="5734050"/>
            <a:ext cx="20891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2000" b="1" dirty="0">
                <a:latin typeface="+mj-lt"/>
                <a:cs typeface="Times New Roman" pitchFamily="18" charset="0"/>
              </a:rPr>
              <a:t>Εθνική </a:t>
            </a:r>
          </a:p>
          <a:p>
            <a:pPr algn="ctr" eaLnBrk="1" hangingPunct="1"/>
            <a:r>
              <a:rPr lang="el-GR" sz="2000" b="1" u="sng" dirty="0">
                <a:latin typeface="+mj-lt"/>
                <a:cs typeface="Times New Roman" pitchFamily="18" charset="0"/>
              </a:rPr>
              <a:t>Ομοσπονδία</a:t>
            </a:r>
          </a:p>
          <a:p>
            <a:pPr algn="ctr" eaLnBrk="1" hangingPunct="1"/>
            <a:r>
              <a:rPr lang="el-GR" sz="2000" b="1" dirty="0">
                <a:latin typeface="+mj-lt"/>
                <a:cs typeface="Times New Roman" pitchFamily="18" charset="0"/>
              </a:rPr>
              <a:t>Σωματείο</a:t>
            </a:r>
          </a:p>
        </p:txBody>
      </p:sp>
      <p:sp>
        <p:nvSpPr>
          <p:cNvPr id="17412" name="Text Box 5"/>
          <p:cNvSpPr txBox="1">
            <a:spLocks noChangeArrowheads="1"/>
          </p:cNvSpPr>
          <p:nvPr/>
        </p:nvSpPr>
        <p:spPr bwMode="auto">
          <a:xfrm>
            <a:off x="7380288" y="5734050"/>
            <a:ext cx="1763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2000" b="1" dirty="0">
                <a:latin typeface="+mj-lt"/>
                <a:cs typeface="Times New Roman" pitchFamily="18" charset="0"/>
              </a:rPr>
              <a:t>Εθνική </a:t>
            </a:r>
          </a:p>
          <a:p>
            <a:pPr algn="ctr" eaLnBrk="1" hangingPunct="1"/>
            <a:r>
              <a:rPr lang="el-GR" sz="2000" b="1" dirty="0">
                <a:latin typeface="+mj-lt"/>
                <a:cs typeface="Times New Roman" pitchFamily="18" charset="0"/>
              </a:rPr>
              <a:t>Ολυμπιακή </a:t>
            </a:r>
          </a:p>
          <a:p>
            <a:pPr algn="ctr" eaLnBrk="1" hangingPunct="1"/>
            <a:r>
              <a:rPr lang="el-GR" sz="2000" b="1" dirty="0">
                <a:latin typeface="+mj-lt"/>
                <a:cs typeface="Times New Roman" pitchFamily="18" charset="0"/>
              </a:rPr>
              <a:t>Επιτροπή</a:t>
            </a:r>
          </a:p>
        </p:txBody>
      </p:sp>
      <p:sp>
        <p:nvSpPr>
          <p:cNvPr id="17413" name="AutoShape 6"/>
          <p:cNvSpPr>
            <a:spLocks noChangeArrowheads="1"/>
          </p:cNvSpPr>
          <p:nvPr/>
        </p:nvSpPr>
        <p:spPr bwMode="auto">
          <a:xfrm>
            <a:off x="3576070" y="2889250"/>
            <a:ext cx="2376487" cy="1738174"/>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gradFill rotWithShape="1">
            <a:gsLst>
              <a:gs pos="0">
                <a:schemeClr val="bg1"/>
              </a:gs>
              <a:gs pos="100000">
                <a:schemeClr val="folHlink"/>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7414" name="Text Box 7"/>
          <p:cNvSpPr txBox="1">
            <a:spLocks noChangeArrowheads="1"/>
          </p:cNvSpPr>
          <p:nvPr/>
        </p:nvSpPr>
        <p:spPr bwMode="auto">
          <a:xfrm>
            <a:off x="4151453" y="3512325"/>
            <a:ext cx="12257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000" b="1" dirty="0">
                <a:solidFill>
                  <a:srgbClr val="000000"/>
                </a:solidFill>
                <a:latin typeface="+mj-lt"/>
                <a:cs typeface="Times New Roman" pitchFamily="18" charset="0"/>
              </a:rPr>
              <a:t>ΑΘΛΗΤΗΣ</a:t>
            </a:r>
          </a:p>
        </p:txBody>
      </p:sp>
      <p:sp>
        <p:nvSpPr>
          <p:cNvPr id="17415" name="AutoShape 8"/>
          <p:cNvSpPr>
            <a:spLocks noChangeArrowheads="1"/>
          </p:cNvSpPr>
          <p:nvPr/>
        </p:nvSpPr>
        <p:spPr bwMode="auto">
          <a:xfrm>
            <a:off x="3576070" y="845340"/>
            <a:ext cx="2376114" cy="1897713"/>
          </a:xfrm>
          <a:prstGeom prst="downArrowCallout">
            <a:avLst>
              <a:gd name="adj1" fmla="val 43107"/>
              <a:gd name="adj2" fmla="val 43107"/>
              <a:gd name="adj3" fmla="val 16667"/>
              <a:gd name="adj4" fmla="val 73026"/>
            </a:avLst>
          </a:prstGeom>
          <a:solidFill>
            <a:schemeClr val="bg2">
              <a:lumMod val="75000"/>
            </a:schemeClr>
          </a:solidFill>
          <a:ln w="9525">
            <a:solidFill>
              <a:schemeClr val="tx1"/>
            </a:solidFill>
            <a:miter lim="800000"/>
            <a:headEnd/>
            <a:tailEnd/>
          </a:ln>
          <a:effectLst/>
          <a:extLst/>
        </p:spPr>
        <p:txBody>
          <a:bodyPr wrap="none" anchor="ctr"/>
          <a:lstStyle/>
          <a:p>
            <a:pPr algn="ctr"/>
            <a:endParaRPr lang="en-US" dirty="0">
              <a:solidFill>
                <a:srgbClr val="000000"/>
              </a:solidFill>
              <a:latin typeface="+mj-lt"/>
            </a:endParaRPr>
          </a:p>
        </p:txBody>
      </p:sp>
      <p:sp>
        <p:nvSpPr>
          <p:cNvPr id="17418" name="AutoShape 13"/>
          <p:cNvSpPr>
            <a:spLocks noChangeArrowheads="1"/>
          </p:cNvSpPr>
          <p:nvPr/>
        </p:nvSpPr>
        <p:spPr bwMode="auto">
          <a:xfrm rot="10800000">
            <a:off x="3496740" y="4667613"/>
            <a:ext cx="2592388" cy="1728787"/>
          </a:xfrm>
          <a:prstGeom prst="downArrowCallout">
            <a:avLst>
              <a:gd name="adj1" fmla="val 45458"/>
              <a:gd name="adj2" fmla="val 45458"/>
              <a:gd name="adj3" fmla="val 16667"/>
              <a:gd name="adj4" fmla="val 66667"/>
            </a:avLst>
          </a:prstGeom>
          <a:solidFill>
            <a:schemeClr val="bg2">
              <a:lumMod val="75000"/>
            </a:schemeClr>
          </a:solidFill>
          <a:ln w="9525">
            <a:solidFill>
              <a:schemeClr val="tx1"/>
            </a:solidFill>
            <a:miter lim="800000"/>
            <a:headEnd/>
            <a:tailEnd/>
          </a:ln>
          <a:effectLst/>
          <a:extLst/>
        </p:spPr>
        <p:txBody>
          <a:bodyPr rot="10800000" wrap="none" anchor="ctr"/>
          <a:lstStyle/>
          <a:p>
            <a:pPr algn="ctr"/>
            <a:endParaRPr lang="en-US">
              <a:solidFill>
                <a:srgbClr val="000000"/>
              </a:solidFill>
            </a:endParaRPr>
          </a:p>
        </p:txBody>
      </p:sp>
      <p:sp>
        <p:nvSpPr>
          <p:cNvPr id="17419" name="AutoShape 14"/>
          <p:cNvSpPr>
            <a:spLocks noChangeArrowheads="1"/>
          </p:cNvSpPr>
          <p:nvPr/>
        </p:nvSpPr>
        <p:spPr bwMode="auto">
          <a:xfrm rot="-5400000">
            <a:off x="697776" y="2651987"/>
            <a:ext cx="2563674" cy="2447925"/>
          </a:xfrm>
          <a:prstGeom prst="downArrowCallout">
            <a:avLst>
              <a:gd name="adj1" fmla="val 31239"/>
              <a:gd name="adj2" fmla="val 31244"/>
              <a:gd name="adj3" fmla="val 16667"/>
              <a:gd name="adj4" fmla="val 66667"/>
            </a:avLst>
          </a:prstGeom>
          <a:solidFill>
            <a:schemeClr val="bg2">
              <a:lumMod val="75000"/>
            </a:schemeClr>
          </a:solidFill>
          <a:ln w="9525">
            <a:solidFill>
              <a:schemeClr val="tx1"/>
            </a:solidFill>
            <a:miter lim="800000"/>
            <a:headEnd/>
            <a:tailEnd/>
          </a:ln>
          <a:effectLst/>
          <a:extLst/>
        </p:spPr>
        <p:txBody>
          <a:bodyPr vert="eaVert" wrap="none" anchor="ctr"/>
          <a:lstStyle/>
          <a:p>
            <a:pPr algn="ctr"/>
            <a:endParaRPr lang="en-US" dirty="0">
              <a:solidFill>
                <a:srgbClr val="FFFF00"/>
              </a:solidFill>
              <a:latin typeface="Times New Roman" pitchFamily="18" charset="0"/>
              <a:cs typeface="Times New Roman" pitchFamily="18" charset="0"/>
            </a:endParaRPr>
          </a:p>
        </p:txBody>
      </p:sp>
      <p:sp>
        <p:nvSpPr>
          <p:cNvPr id="17420" name="AutoShape 15"/>
          <p:cNvSpPr>
            <a:spLocks noChangeArrowheads="1"/>
          </p:cNvSpPr>
          <p:nvPr/>
        </p:nvSpPr>
        <p:spPr bwMode="auto">
          <a:xfrm rot="5400000">
            <a:off x="5721266" y="2812535"/>
            <a:ext cx="3142332" cy="2296612"/>
          </a:xfrm>
          <a:prstGeom prst="downArrowCallout">
            <a:avLst>
              <a:gd name="adj1" fmla="val 31244"/>
              <a:gd name="adj2" fmla="val 31239"/>
              <a:gd name="adj3" fmla="val 16667"/>
              <a:gd name="adj4" fmla="val 66667"/>
            </a:avLst>
          </a:prstGeom>
          <a:solidFill>
            <a:srgbClr val="FFFF00"/>
          </a:solidFill>
          <a:ln w="9525">
            <a:solidFill>
              <a:schemeClr val="tx1"/>
            </a:solidFill>
            <a:miter lim="800000"/>
            <a:headEnd/>
            <a:tailEnd/>
          </a:ln>
          <a:effectLst/>
          <a:extLst/>
        </p:spPr>
        <p:txBody>
          <a:bodyPr rot="10800000" vert="eaVert" wrap="none" anchor="ctr"/>
          <a:lstStyle/>
          <a:p>
            <a:pPr algn="ctr"/>
            <a:endParaRPr lang="en-US">
              <a:solidFill>
                <a:srgbClr val="000000"/>
              </a:solidFill>
            </a:endParaRPr>
          </a:p>
        </p:txBody>
      </p:sp>
      <p:sp>
        <p:nvSpPr>
          <p:cNvPr id="17421" name="Text Box 17"/>
          <p:cNvSpPr txBox="1">
            <a:spLocks noChangeArrowheads="1"/>
          </p:cNvSpPr>
          <p:nvPr/>
        </p:nvSpPr>
        <p:spPr bwMode="auto">
          <a:xfrm>
            <a:off x="6861468" y="3033964"/>
            <a:ext cx="170418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1600" dirty="0">
                <a:solidFill>
                  <a:srgbClr val="000000"/>
                </a:solidFill>
                <a:latin typeface="+mj-lt"/>
                <a:cs typeface="Times New Roman" pitchFamily="18" charset="0"/>
              </a:rPr>
              <a:t>Επιμόρφωση και επαγγελματική εκπαίδευση κατά τη διάρκεια της αθλητικής καριέρας για</a:t>
            </a:r>
          </a:p>
          <a:p>
            <a:pPr eaLnBrk="1" hangingPunct="1"/>
            <a:r>
              <a:rPr lang="el-GR" sz="1600" dirty="0">
                <a:solidFill>
                  <a:srgbClr val="000000"/>
                </a:solidFill>
                <a:latin typeface="+mj-lt"/>
                <a:cs typeface="Times New Roman" pitchFamily="18" charset="0"/>
              </a:rPr>
              <a:t>επαγγελματική αποκατάσταση μετά από </a:t>
            </a:r>
            <a:r>
              <a:rPr lang="el-GR" sz="1600" dirty="0" smtClean="0">
                <a:solidFill>
                  <a:srgbClr val="000000"/>
                </a:solidFill>
                <a:latin typeface="+mj-lt"/>
                <a:cs typeface="Times New Roman" pitchFamily="18" charset="0"/>
              </a:rPr>
              <a:t>αυτή</a:t>
            </a:r>
            <a:endParaRPr lang="en-US" sz="1600" dirty="0" smtClean="0">
              <a:solidFill>
                <a:srgbClr val="000000"/>
              </a:solidFill>
              <a:latin typeface="+mj-lt"/>
              <a:cs typeface="Times New Roman" pitchFamily="18" charset="0"/>
            </a:endParaRPr>
          </a:p>
          <a:p>
            <a:pPr eaLnBrk="1" hangingPunct="1"/>
            <a:r>
              <a:rPr lang="en-US" sz="1600" dirty="0">
                <a:solidFill>
                  <a:srgbClr val="000000"/>
                </a:solidFill>
                <a:latin typeface="+mj-lt"/>
                <a:cs typeface="Times New Roman" pitchFamily="18" charset="0"/>
              </a:rPr>
              <a:t> </a:t>
            </a:r>
            <a:r>
              <a:rPr lang="en-US" sz="1600" dirty="0" smtClean="0">
                <a:solidFill>
                  <a:srgbClr val="000000"/>
                </a:solidFill>
                <a:latin typeface="+mj-lt"/>
                <a:cs typeface="Times New Roman" pitchFamily="18" charset="0"/>
              </a:rPr>
              <a:t>         6     7</a:t>
            </a:r>
            <a:endParaRPr lang="el-GR" sz="1600" dirty="0">
              <a:solidFill>
                <a:srgbClr val="000000"/>
              </a:solidFill>
              <a:latin typeface="+mj-lt"/>
              <a:cs typeface="Times New Roman" pitchFamily="18" charset="0"/>
            </a:endParaRPr>
          </a:p>
        </p:txBody>
      </p:sp>
      <p:sp>
        <p:nvSpPr>
          <p:cNvPr id="17422" name="Text Box 29"/>
          <p:cNvSpPr txBox="1">
            <a:spLocks noChangeArrowheads="1"/>
          </p:cNvSpPr>
          <p:nvPr/>
        </p:nvSpPr>
        <p:spPr bwMode="auto">
          <a:xfrm>
            <a:off x="4090738" y="1087864"/>
            <a:ext cx="167097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1600" dirty="0" smtClean="0">
                <a:solidFill>
                  <a:srgbClr val="000000"/>
                </a:solidFill>
                <a:latin typeface="+mj-lt"/>
                <a:cs typeface="Times New Roman" pitchFamily="18" charset="0"/>
              </a:rPr>
              <a:t>Οικογένεια</a:t>
            </a:r>
          </a:p>
          <a:p>
            <a:pPr eaLnBrk="1" hangingPunct="1"/>
            <a:r>
              <a:rPr lang="el-GR" sz="1600" dirty="0" smtClean="0">
                <a:solidFill>
                  <a:srgbClr val="000000"/>
                </a:solidFill>
                <a:latin typeface="+mj-lt"/>
                <a:cs typeface="Times New Roman" pitchFamily="18" charset="0"/>
              </a:rPr>
              <a:t>Σωματείο</a:t>
            </a:r>
          </a:p>
          <a:p>
            <a:pPr eaLnBrk="1" hangingPunct="1"/>
            <a:r>
              <a:rPr lang="el-GR" sz="1600" dirty="0" smtClean="0">
                <a:solidFill>
                  <a:srgbClr val="000000"/>
                </a:solidFill>
                <a:latin typeface="+mj-lt"/>
                <a:cs typeface="Times New Roman" pitchFamily="18" charset="0"/>
              </a:rPr>
              <a:t>Ομοσπονδία</a:t>
            </a:r>
          </a:p>
          <a:p>
            <a:pPr eaLnBrk="1" hangingPunct="1"/>
            <a:r>
              <a:rPr lang="el-GR" sz="1600" dirty="0" smtClean="0">
                <a:solidFill>
                  <a:srgbClr val="000000"/>
                </a:solidFill>
                <a:latin typeface="+mj-lt"/>
                <a:cs typeface="Times New Roman" pitchFamily="18" charset="0"/>
              </a:rPr>
              <a:t>Χορηγοί</a:t>
            </a:r>
            <a:endParaRPr lang="en-US" sz="1600" dirty="0" smtClean="0">
              <a:solidFill>
                <a:srgbClr val="000000"/>
              </a:solidFill>
              <a:latin typeface="+mj-lt"/>
              <a:cs typeface="Times New Roman" pitchFamily="18" charset="0"/>
            </a:endParaRPr>
          </a:p>
          <a:p>
            <a:pPr eaLnBrk="1" hangingPunct="1"/>
            <a:r>
              <a:rPr lang="en-US" sz="1600" dirty="0">
                <a:solidFill>
                  <a:srgbClr val="000000"/>
                </a:solidFill>
                <a:latin typeface="+mj-lt"/>
                <a:cs typeface="Times New Roman" pitchFamily="18" charset="0"/>
              </a:rPr>
              <a:t> </a:t>
            </a:r>
            <a:r>
              <a:rPr lang="en-US" sz="1600" dirty="0" smtClean="0">
                <a:solidFill>
                  <a:srgbClr val="000000"/>
                </a:solidFill>
                <a:latin typeface="+mj-lt"/>
                <a:cs typeface="Times New Roman" pitchFamily="18" charset="0"/>
              </a:rPr>
              <a:t>     3    4    5</a:t>
            </a:r>
            <a:endParaRPr lang="en-US" sz="1600" dirty="0">
              <a:solidFill>
                <a:srgbClr val="000000"/>
              </a:solidFill>
              <a:latin typeface="+mj-lt"/>
              <a:cs typeface="Times New Roman" pitchFamily="18" charset="0"/>
            </a:endParaRPr>
          </a:p>
        </p:txBody>
      </p:sp>
      <p:sp>
        <p:nvSpPr>
          <p:cNvPr id="17423" name="Rectangle 30"/>
          <p:cNvSpPr>
            <a:spLocks noChangeArrowheads="1"/>
          </p:cNvSpPr>
          <p:nvPr/>
        </p:nvSpPr>
        <p:spPr bwMode="auto">
          <a:xfrm>
            <a:off x="71438" y="5661025"/>
            <a:ext cx="2052637" cy="1123950"/>
          </a:xfrm>
          <a:prstGeom prst="rect">
            <a:avLst/>
          </a:prstGeom>
          <a:noFill/>
          <a:ln w="381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latin typeface="+mj-lt"/>
            </a:endParaRPr>
          </a:p>
        </p:txBody>
      </p:sp>
      <p:sp>
        <p:nvSpPr>
          <p:cNvPr id="17424" name="Rectangle 31"/>
          <p:cNvSpPr>
            <a:spLocks noChangeArrowheads="1"/>
          </p:cNvSpPr>
          <p:nvPr/>
        </p:nvSpPr>
        <p:spPr bwMode="auto">
          <a:xfrm>
            <a:off x="7380288" y="5661025"/>
            <a:ext cx="1763712" cy="1111250"/>
          </a:xfrm>
          <a:prstGeom prst="rect">
            <a:avLst/>
          </a:prstGeom>
          <a:noFill/>
          <a:ln w="381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solidFill>
                <a:srgbClr val="000000"/>
              </a:solidFill>
            </a:endParaRPr>
          </a:p>
        </p:txBody>
      </p:sp>
      <p:sp>
        <p:nvSpPr>
          <p:cNvPr id="17425" name="Rectangle 32"/>
          <p:cNvSpPr>
            <a:spLocks noChangeArrowheads="1"/>
          </p:cNvSpPr>
          <p:nvPr/>
        </p:nvSpPr>
        <p:spPr bwMode="auto">
          <a:xfrm>
            <a:off x="3936430" y="166688"/>
            <a:ext cx="1655763" cy="520700"/>
          </a:xfrm>
          <a:prstGeom prst="rect">
            <a:avLst/>
          </a:prstGeom>
          <a:noFill/>
          <a:ln w="381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solidFill>
                <a:srgbClr val="FF6600"/>
              </a:solidFill>
              <a:latin typeface="+mj-lt"/>
            </a:endParaRPr>
          </a:p>
        </p:txBody>
      </p:sp>
      <p:sp>
        <p:nvSpPr>
          <p:cNvPr id="17426" name="Line 33"/>
          <p:cNvSpPr>
            <a:spLocks noChangeShapeType="1"/>
          </p:cNvSpPr>
          <p:nvPr/>
        </p:nvSpPr>
        <p:spPr bwMode="auto">
          <a:xfrm>
            <a:off x="2484438" y="6669088"/>
            <a:ext cx="4319587"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7" name="Line 34"/>
          <p:cNvSpPr>
            <a:spLocks noChangeShapeType="1"/>
          </p:cNvSpPr>
          <p:nvPr/>
        </p:nvSpPr>
        <p:spPr bwMode="auto">
          <a:xfrm>
            <a:off x="6320589" y="401053"/>
            <a:ext cx="2160588" cy="27572"/>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8" name="Line 35"/>
          <p:cNvSpPr>
            <a:spLocks noChangeShapeType="1"/>
          </p:cNvSpPr>
          <p:nvPr/>
        </p:nvSpPr>
        <p:spPr bwMode="auto">
          <a:xfrm>
            <a:off x="8532440" y="404813"/>
            <a:ext cx="0" cy="4752975"/>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9" name="Line 42"/>
          <p:cNvSpPr>
            <a:spLocks noChangeShapeType="1"/>
          </p:cNvSpPr>
          <p:nvPr/>
        </p:nvSpPr>
        <p:spPr bwMode="auto">
          <a:xfrm>
            <a:off x="600075" y="404813"/>
            <a:ext cx="2624388" cy="28324"/>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0" name="Line 43"/>
          <p:cNvSpPr>
            <a:spLocks noChangeShapeType="1"/>
          </p:cNvSpPr>
          <p:nvPr/>
        </p:nvSpPr>
        <p:spPr bwMode="auto">
          <a:xfrm>
            <a:off x="611188" y="404813"/>
            <a:ext cx="0" cy="4968875"/>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1" name="Rectangle 50"/>
          <p:cNvSpPr>
            <a:spLocks noChangeArrowheads="1"/>
          </p:cNvSpPr>
          <p:nvPr/>
        </p:nvSpPr>
        <p:spPr bwMode="auto">
          <a:xfrm>
            <a:off x="755650" y="2700436"/>
            <a:ext cx="155706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1600" b="1" dirty="0">
                <a:solidFill>
                  <a:srgbClr val="000000"/>
                </a:solidFill>
                <a:latin typeface="+mj-lt"/>
                <a:cs typeface="Times New Roman" pitchFamily="18" charset="0"/>
              </a:rPr>
              <a:t>Αθλητική </a:t>
            </a:r>
            <a:endParaRPr lang="el-GR" sz="1600" b="1" dirty="0" smtClean="0">
              <a:solidFill>
                <a:srgbClr val="000000"/>
              </a:solidFill>
              <a:latin typeface="+mj-lt"/>
              <a:cs typeface="Times New Roman" pitchFamily="18" charset="0"/>
            </a:endParaRPr>
          </a:p>
          <a:p>
            <a:pPr algn="ctr"/>
            <a:r>
              <a:rPr lang="el-GR" sz="1600" b="1" dirty="0">
                <a:solidFill>
                  <a:srgbClr val="000000"/>
                </a:solidFill>
                <a:latin typeface="+mj-lt"/>
                <a:cs typeface="Times New Roman" pitchFamily="18" charset="0"/>
              </a:rPr>
              <a:t>υ</a:t>
            </a:r>
            <a:r>
              <a:rPr lang="el-GR" sz="1600" b="1" dirty="0" smtClean="0">
                <a:solidFill>
                  <a:srgbClr val="000000"/>
                </a:solidFill>
                <a:latin typeface="+mj-lt"/>
                <a:cs typeface="Times New Roman" pitchFamily="18" charset="0"/>
              </a:rPr>
              <a:t>ποστήριξη</a:t>
            </a:r>
          </a:p>
          <a:p>
            <a:pPr algn="ctr"/>
            <a:endParaRPr lang="el-GR" sz="1600" b="1" dirty="0">
              <a:solidFill>
                <a:srgbClr val="000000"/>
              </a:solidFill>
              <a:latin typeface="+mj-lt"/>
              <a:cs typeface="Times New Roman" pitchFamily="18" charset="0"/>
            </a:endParaRPr>
          </a:p>
          <a:p>
            <a:pPr algn="ctr"/>
            <a:r>
              <a:rPr lang="el-GR" sz="1600" dirty="0" smtClean="0">
                <a:solidFill>
                  <a:srgbClr val="000000"/>
                </a:solidFill>
                <a:latin typeface="+mj-lt"/>
                <a:cs typeface="Times New Roman" pitchFamily="18" charset="0"/>
              </a:rPr>
              <a:t>Προπονητική</a:t>
            </a:r>
          </a:p>
          <a:p>
            <a:pPr algn="ctr"/>
            <a:r>
              <a:rPr lang="el-GR" sz="1600" dirty="0" smtClean="0">
                <a:solidFill>
                  <a:srgbClr val="000000"/>
                </a:solidFill>
                <a:latin typeface="+mj-lt"/>
                <a:cs typeface="Times New Roman" pitchFamily="18" charset="0"/>
              </a:rPr>
              <a:t>Επιστημονική</a:t>
            </a:r>
          </a:p>
          <a:p>
            <a:pPr algn="ctr"/>
            <a:r>
              <a:rPr lang="el-GR" sz="1600" dirty="0" smtClean="0">
                <a:solidFill>
                  <a:srgbClr val="000000"/>
                </a:solidFill>
                <a:latin typeface="+mj-lt"/>
                <a:cs typeface="Times New Roman" pitchFamily="18" charset="0"/>
              </a:rPr>
              <a:t>Ιατρική</a:t>
            </a:r>
          </a:p>
          <a:p>
            <a:pPr algn="ctr"/>
            <a:r>
              <a:rPr lang="el-GR" sz="1600" dirty="0" smtClean="0">
                <a:solidFill>
                  <a:srgbClr val="000000"/>
                </a:solidFill>
                <a:latin typeface="+mj-lt"/>
                <a:cs typeface="Times New Roman" pitchFamily="18" charset="0"/>
              </a:rPr>
              <a:t>Εγκαταστάσεις</a:t>
            </a:r>
          </a:p>
          <a:p>
            <a:pPr algn="ctr"/>
            <a:r>
              <a:rPr lang="el-GR" sz="1600" dirty="0" smtClean="0">
                <a:solidFill>
                  <a:srgbClr val="000000"/>
                </a:solidFill>
                <a:latin typeface="+mj-lt"/>
                <a:cs typeface="Times New Roman" pitchFamily="18" charset="0"/>
              </a:rPr>
              <a:t>Εξοπλισμός</a:t>
            </a:r>
            <a:endParaRPr lang="en-US" sz="1600" dirty="0" smtClean="0">
              <a:solidFill>
                <a:srgbClr val="000000"/>
              </a:solidFill>
              <a:latin typeface="+mj-lt"/>
              <a:cs typeface="Times New Roman" pitchFamily="18" charset="0"/>
            </a:endParaRPr>
          </a:p>
          <a:p>
            <a:pPr algn="ctr"/>
            <a:endParaRPr lang="en-US" sz="1600" dirty="0">
              <a:solidFill>
                <a:srgbClr val="000000"/>
              </a:solidFill>
              <a:latin typeface="+mj-lt"/>
              <a:cs typeface="Times New Roman" pitchFamily="18" charset="0"/>
            </a:endParaRPr>
          </a:p>
          <a:p>
            <a:pPr algn="ctr"/>
            <a:r>
              <a:rPr lang="en-US" sz="1600" dirty="0" smtClean="0">
                <a:solidFill>
                  <a:srgbClr val="000000"/>
                </a:solidFill>
                <a:latin typeface="+mj-lt"/>
                <a:cs typeface="Times New Roman" pitchFamily="18" charset="0"/>
              </a:rPr>
              <a:t>3   4   5</a:t>
            </a:r>
            <a:endParaRPr lang="en-US" sz="1600" dirty="0">
              <a:solidFill>
                <a:srgbClr val="000000"/>
              </a:solidFill>
              <a:latin typeface="+mj-lt"/>
              <a:cs typeface="Times New Roman" pitchFamily="18" charset="0"/>
            </a:endParaRPr>
          </a:p>
        </p:txBody>
      </p:sp>
      <p:sp>
        <p:nvSpPr>
          <p:cNvPr id="17432" name="Text Box 51"/>
          <p:cNvSpPr txBox="1">
            <a:spLocks noChangeArrowheads="1"/>
          </p:cNvSpPr>
          <p:nvPr/>
        </p:nvSpPr>
        <p:spPr bwMode="auto">
          <a:xfrm>
            <a:off x="3576070" y="847159"/>
            <a:ext cx="24238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1600" b="1" dirty="0" smtClean="0">
                <a:solidFill>
                  <a:srgbClr val="000000"/>
                </a:solidFill>
                <a:latin typeface="+mj-lt"/>
                <a:cs typeface="Times New Roman" pitchFamily="18" charset="0"/>
              </a:rPr>
              <a:t>Οικονομική υποστήριξη</a:t>
            </a:r>
            <a:endParaRPr lang="en-US" sz="1600" b="1" dirty="0">
              <a:solidFill>
                <a:srgbClr val="000000"/>
              </a:solidFill>
              <a:latin typeface="+mj-lt"/>
              <a:cs typeface="Times New Roman" pitchFamily="18" charset="0"/>
            </a:endParaRPr>
          </a:p>
        </p:txBody>
      </p:sp>
      <p:sp>
        <p:nvSpPr>
          <p:cNvPr id="17433" name="Text Box 52"/>
          <p:cNvSpPr txBox="1">
            <a:spLocks noChangeArrowheads="1"/>
          </p:cNvSpPr>
          <p:nvPr/>
        </p:nvSpPr>
        <p:spPr bwMode="auto">
          <a:xfrm>
            <a:off x="6803014" y="2437984"/>
            <a:ext cx="17287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1600" b="1" dirty="0">
                <a:solidFill>
                  <a:srgbClr val="000000"/>
                </a:solidFill>
                <a:latin typeface="+mj-lt"/>
                <a:cs typeface="Times New Roman" pitchFamily="18" charset="0"/>
              </a:rPr>
              <a:t>Επαγγελματική</a:t>
            </a:r>
          </a:p>
          <a:p>
            <a:pPr algn="ctr" eaLnBrk="1" hangingPunct="1"/>
            <a:r>
              <a:rPr lang="el-GR" sz="1600" b="1" dirty="0">
                <a:solidFill>
                  <a:srgbClr val="000000"/>
                </a:solidFill>
                <a:latin typeface="+mj-lt"/>
                <a:cs typeface="Times New Roman" pitchFamily="18" charset="0"/>
              </a:rPr>
              <a:t>υποστήριξη</a:t>
            </a:r>
            <a:endParaRPr lang="en-US" sz="1600" b="1" dirty="0">
              <a:solidFill>
                <a:srgbClr val="000000"/>
              </a:solidFill>
              <a:latin typeface="+mj-lt"/>
              <a:cs typeface="Times New Roman" pitchFamily="18" charset="0"/>
            </a:endParaRPr>
          </a:p>
        </p:txBody>
      </p:sp>
      <p:sp>
        <p:nvSpPr>
          <p:cNvPr id="17434" name="Text Box 55"/>
          <p:cNvSpPr txBox="1">
            <a:spLocks noChangeArrowheads="1"/>
          </p:cNvSpPr>
          <p:nvPr/>
        </p:nvSpPr>
        <p:spPr bwMode="auto">
          <a:xfrm>
            <a:off x="3496739" y="5293895"/>
            <a:ext cx="27837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1600" b="1" dirty="0">
                <a:solidFill>
                  <a:srgbClr val="000000"/>
                </a:solidFill>
                <a:latin typeface="+mj-lt"/>
                <a:cs typeface="Times New Roman" pitchFamily="18" charset="0"/>
              </a:rPr>
              <a:t>Προσωπική υποστήριξη</a:t>
            </a:r>
            <a:endParaRPr lang="en-US" sz="1600" b="1" dirty="0">
              <a:solidFill>
                <a:srgbClr val="000000"/>
              </a:solidFill>
              <a:latin typeface="+mj-lt"/>
              <a:cs typeface="Times New Roman" pitchFamily="18" charset="0"/>
            </a:endParaRPr>
          </a:p>
        </p:txBody>
      </p:sp>
      <p:sp>
        <p:nvSpPr>
          <p:cNvPr id="17435" name="AutoShape 57"/>
          <p:cNvSpPr>
            <a:spLocks noChangeArrowheads="1"/>
          </p:cNvSpPr>
          <p:nvPr/>
        </p:nvSpPr>
        <p:spPr bwMode="auto">
          <a:xfrm>
            <a:off x="8337509" y="5189454"/>
            <a:ext cx="287337" cy="431800"/>
          </a:xfrm>
          <a:prstGeom prst="upDownArrow">
            <a:avLst>
              <a:gd name="adj1" fmla="val 50000"/>
              <a:gd name="adj2" fmla="val 300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solidFill>
                <a:srgbClr val="000000"/>
              </a:solidFill>
            </a:endParaRPr>
          </a:p>
        </p:txBody>
      </p:sp>
      <p:sp>
        <p:nvSpPr>
          <p:cNvPr id="17436" name="AutoShape 58"/>
          <p:cNvSpPr>
            <a:spLocks noChangeArrowheads="1"/>
          </p:cNvSpPr>
          <p:nvPr/>
        </p:nvSpPr>
        <p:spPr bwMode="auto">
          <a:xfrm>
            <a:off x="468313" y="5157788"/>
            <a:ext cx="287337" cy="431800"/>
          </a:xfrm>
          <a:prstGeom prst="upDownArrow">
            <a:avLst>
              <a:gd name="adj1" fmla="val 50000"/>
              <a:gd name="adj2" fmla="val 300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solidFill>
                <a:srgbClr val="000000"/>
              </a:solidFill>
            </a:endParaRPr>
          </a:p>
        </p:txBody>
      </p:sp>
      <p:sp>
        <p:nvSpPr>
          <p:cNvPr id="17437" name="AutoShape 59"/>
          <p:cNvSpPr>
            <a:spLocks noChangeArrowheads="1"/>
          </p:cNvSpPr>
          <p:nvPr/>
        </p:nvSpPr>
        <p:spPr bwMode="auto">
          <a:xfrm>
            <a:off x="2205038" y="6502400"/>
            <a:ext cx="503237" cy="333375"/>
          </a:xfrm>
          <a:prstGeom prst="leftRightArrow">
            <a:avLst>
              <a:gd name="adj1" fmla="val 50000"/>
              <a:gd name="adj2" fmla="val 301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solidFill>
                <a:srgbClr val="000000"/>
              </a:solidFill>
            </a:endParaRPr>
          </a:p>
        </p:txBody>
      </p:sp>
      <p:sp>
        <p:nvSpPr>
          <p:cNvPr id="17438" name="AutoShape 60"/>
          <p:cNvSpPr>
            <a:spLocks noChangeArrowheads="1"/>
          </p:cNvSpPr>
          <p:nvPr/>
        </p:nvSpPr>
        <p:spPr bwMode="auto">
          <a:xfrm>
            <a:off x="6643688" y="6486525"/>
            <a:ext cx="504825" cy="333375"/>
          </a:xfrm>
          <a:prstGeom prst="leftRightArrow">
            <a:avLst>
              <a:gd name="adj1" fmla="val 50000"/>
              <a:gd name="adj2" fmla="val 30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solidFill>
                <a:srgbClr val="000000"/>
              </a:solidFill>
            </a:endParaRPr>
          </a:p>
        </p:txBody>
      </p:sp>
      <p:sp>
        <p:nvSpPr>
          <p:cNvPr id="17439" name="AutoShape 61"/>
          <p:cNvSpPr>
            <a:spLocks noChangeArrowheads="1"/>
          </p:cNvSpPr>
          <p:nvPr/>
        </p:nvSpPr>
        <p:spPr bwMode="auto">
          <a:xfrm>
            <a:off x="5705183" y="215900"/>
            <a:ext cx="503237" cy="333375"/>
          </a:xfrm>
          <a:prstGeom prst="leftRightArrow">
            <a:avLst>
              <a:gd name="adj1" fmla="val 50000"/>
              <a:gd name="adj2" fmla="val 301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solidFill>
                <a:srgbClr val="000000"/>
              </a:solidFill>
            </a:endParaRPr>
          </a:p>
        </p:txBody>
      </p:sp>
      <p:sp>
        <p:nvSpPr>
          <p:cNvPr id="17440" name="AutoShape 62"/>
          <p:cNvSpPr>
            <a:spLocks noChangeArrowheads="1"/>
          </p:cNvSpPr>
          <p:nvPr/>
        </p:nvSpPr>
        <p:spPr bwMode="auto">
          <a:xfrm>
            <a:off x="3303672" y="242888"/>
            <a:ext cx="501650" cy="333375"/>
          </a:xfrm>
          <a:prstGeom prst="leftRightArrow">
            <a:avLst>
              <a:gd name="adj1" fmla="val 50000"/>
              <a:gd name="adj2" fmla="val 3009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solidFill>
                <a:srgbClr val="000000"/>
              </a:solidFill>
            </a:endParaRPr>
          </a:p>
        </p:txBody>
      </p:sp>
      <p:sp>
        <p:nvSpPr>
          <p:cNvPr id="17441" name="TextBox 1"/>
          <p:cNvSpPr txBox="1">
            <a:spLocks noChangeArrowheads="1"/>
          </p:cNvSpPr>
          <p:nvPr/>
        </p:nvSpPr>
        <p:spPr bwMode="auto">
          <a:xfrm>
            <a:off x="8672513" y="1457325"/>
            <a:ext cx="3587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000" dirty="0">
                <a:solidFill>
                  <a:srgbClr val="000000"/>
                </a:solidFill>
                <a:latin typeface="+mj-lt"/>
                <a:cs typeface="Times New Roman" pitchFamily="18" charset="0"/>
              </a:rPr>
              <a:t>Μάνατζμεντ</a:t>
            </a:r>
          </a:p>
        </p:txBody>
      </p:sp>
      <p:sp>
        <p:nvSpPr>
          <p:cNvPr id="17442" name="TextBox 35"/>
          <p:cNvSpPr txBox="1">
            <a:spLocks noChangeArrowheads="1"/>
          </p:cNvSpPr>
          <p:nvPr/>
        </p:nvSpPr>
        <p:spPr bwMode="auto">
          <a:xfrm>
            <a:off x="250825" y="1524000"/>
            <a:ext cx="36036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000" dirty="0">
                <a:solidFill>
                  <a:srgbClr val="000000"/>
                </a:solidFill>
                <a:latin typeface="+mj-lt"/>
                <a:cs typeface="Times New Roman" pitchFamily="18" charset="0"/>
              </a:rPr>
              <a:t>Μάνατζμεντ</a:t>
            </a:r>
          </a:p>
        </p:txBody>
      </p:sp>
      <p:sp>
        <p:nvSpPr>
          <p:cNvPr id="17443" name="Text Box 53"/>
          <p:cNvSpPr txBox="1">
            <a:spLocks noChangeArrowheads="1"/>
          </p:cNvSpPr>
          <p:nvPr/>
        </p:nvSpPr>
        <p:spPr bwMode="auto">
          <a:xfrm>
            <a:off x="3554497" y="5589588"/>
            <a:ext cx="26732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1600" dirty="0" smtClean="0">
                <a:solidFill>
                  <a:srgbClr val="000000"/>
                </a:solidFill>
                <a:latin typeface="+mj-lt"/>
                <a:cs typeface="Times New Roman" pitchFamily="18" charset="0"/>
              </a:rPr>
              <a:t>Οικογενειακή ενθάρρυνση</a:t>
            </a:r>
            <a:endParaRPr lang="en-US" sz="1600" dirty="0" smtClean="0">
              <a:solidFill>
                <a:srgbClr val="000000"/>
              </a:solidFill>
              <a:latin typeface="+mj-lt"/>
              <a:cs typeface="Times New Roman" pitchFamily="18" charset="0"/>
            </a:endParaRPr>
          </a:p>
          <a:p>
            <a:pPr algn="ctr" eaLnBrk="1" hangingPunct="1"/>
            <a:r>
              <a:rPr lang="el-GR" sz="1600" dirty="0" smtClean="0">
                <a:solidFill>
                  <a:srgbClr val="000000"/>
                </a:solidFill>
                <a:latin typeface="+mj-lt"/>
                <a:cs typeface="Times New Roman" pitchFamily="18" charset="0"/>
              </a:rPr>
              <a:t>Ευκαιρίες για παιχνίδι </a:t>
            </a:r>
            <a:endParaRPr lang="en-US" sz="1600" dirty="0" smtClean="0">
              <a:solidFill>
                <a:srgbClr val="000000"/>
              </a:solidFill>
              <a:latin typeface="+mj-lt"/>
              <a:cs typeface="Times New Roman" pitchFamily="18" charset="0"/>
            </a:endParaRPr>
          </a:p>
          <a:p>
            <a:pPr algn="ctr" eaLnBrk="1" hangingPunct="1"/>
            <a:r>
              <a:rPr lang="en-US" sz="1600" dirty="0" smtClean="0">
                <a:solidFill>
                  <a:srgbClr val="000000"/>
                </a:solidFill>
                <a:latin typeface="+mj-lt"/>
                <a:cs typeface="Times New Roman" pitchFamily="18" charset="0"/>
              </a:rPr>
              <a:t>1   2</a:t>
            </a:r>
            <a:endParaRPr lang="en-US" sz="1600" dirty="0">
              <a:solidFill>
                <a:srgbClr val="000000"/>
              </a:solidFill>
              <a:latin typeface="+mj-lt"/>
              <a:cs typeface="Times New Roman" pitchFamily="18" charset="0"/>
            </a:endParaRPr>
          </a:p>
        </p:txBody>
      </p:sp>
      <p:sp>
        <p:nvSpPr>
          <p:cNvPr id="2" name="Θέση αριθμού διαφάνειας 1"/>
          <p:cNvSpPr>
            <a:spLocks noGrp="1"/>
          </p:cNvSpPr>
          <p:nvPr>
            <p:ph type="sldNum" sz="quarter" idx="12"/>
          </p:nvPr>
        </p:nvSpPr>
        <p:spPr/>
        <p:txBody>
          <a:bodyPr/>
          <a:lstStyle/>
          <a:p>
            <a:fld id="{788FC15E-2003-4440-BF73-B313DAC3E815}" type="slidenum">
              <a:rPr lang="el-GR" smtClean="0"/>
              <a:t>8</a:t>
            </a:fld>
            <a:endParaRPr lang="el-GR"/>
          </a:p>
        </p:txBody>
      </p:sp>
    </p:spTree>
    <p:extLst>
      <p:ext uri="{BB962C8B-B14F-4D97-AF65-F5344CB8AC3E}">
        <p14:creationId xmlns:p14="http://schemas.microsoft.com/office/powerpoint/2010/main" val="3201564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836712"/>
            <a:ext cx="8424936" cy="5616624"/>
          </a:xfrm>
        </p:spPr>
        <p:txBody>
          <a:bodyPr>
            <a:noAutofit/>
          </a:bodyPr>
          <a:lstStyle/>
          <a:p>
            <a:pPr marL="0" indent="0" algn="just">
              <a:lnSpc>
                <a:spcPct val="150000"/>
              </a:lnSpc>
              <a:buNone/>
            </a:pPr>
            <a:r>
              <a:rPr lang="el-GR" sz="2800" dirty="0">
                <a:latin typeface="+mj-lt"/>
              </a:rPr>
              <a:t>Στη διάρκεια της καριέρας ενός αθλητή ο προπονητής </a:t>
            </a:r>
            <a:r>
              <a:rPr lang="el-GR" sz="2800" dirty="0" smtClean="0">
                <a:latin typeface="+mj-lt"/>
              </a:rPr>
              <a:t>του,</a:t>
            </a:r>
            <a:r>
              <a:rPr lang="en-US" sz="2800" dirty="0" smtClean="0">
                <a:latin typeface="+mj-lt"/>
              </a:rPr>
              <a:t> </a:t>
            </a:r>
            <a:r>
              <a:rPr lang="el-GR" sz="2800" dirty="0" smtClean="0">
                <a:latin typeface="+mj-lt"/>
              </a:rPr>
              <a:t>το </a:t>
            </a:r>
            <a:r>
              <a:rPr lang="el-GR" sz="2800" dirty="0">
                <a:latin typeface="+mj-lt"/>
              </a:rPr>
              <a:t>σωματείο </a:t>
            </a:r>
            <a:r>
              <a:rPr lang="el-GR" sz="2800" dirty="0" smtClean="0">
                <a:latin typeface="+mj-lt"/>
              </a:rPr>
              <a:t>του, </a:t>
            </a:r>
            <a:r>
              <a:rPr lang="el-GR" sz="2800" dirty="0">
                <a:latin typeface="+mj-lt"/>
              </a:rPr>
              <a:t>η Ομοσπονδία </a:t>
            </a:r>
            <a:r>
              <a:rPr lang="el-GR" sz="2800" dirty="0" smtClean="0">
                <a:latin typeface="+mj-lt"/>
              </a:rPr>
              <a:t>του</a:t>
            </a:r>
            <a:r>
              <a:rPr lang="en-US" sz="2800" dirty="0" smtClean="0">
                <a:latin typeface="+mj-lt"/>
              </a:rPr>
              <a:t>, </a:t>
            </a:r>
            <a:r>
              <a:rPr lang="el-GR" sz="2800" dirty="0" smtClean="0">
                <a:latin typeface="+mj-lt"/>
              </a:rPr>
              <a:t>το κράτος</a:t>
            </a:r>
            <a:r>
              <a:rPr lang="en-US" sz="2800" dirty="0" smtClean="0">
                <a:latin typeface="+mj-lt"/>
              </a:rPr>
              <a:t> </a:t>
            </a:r>
            <a:r>
              <a:rPr lang="el-GR" sz="2800" dirty="0" smtClean="0">
                <a:latin typeface="+mj-lt"/>
              </a:rPr>
              <a:t>και η ΕΟΕ ενδιαφέρονται </a:t>
            </a:r>
            <a:endParaRPr lang="el-GR" sz="2800" dirty="0">
              <a:latin typeface="+mj-lt"/>
            </a:endParaRPr>
          </a:p>
          <a:p>
            <a:pPr marL="0" indent="0" algn="ctr">
              <a:lnSpc>
                <a:spcPct val="150000"/>
              </a:lnSpc>
              <a:buNone/>
            </a:pPr>
            <a:r>
              <a:rPr lang="el-GR" sz="2800" b="1" dirty="0">
                <a:solidFill>
                  <a:srgbClr val="FF0000"/>
                </a:solidFill>
                <a:latin typeface="+mj-lt"/>
              </a:rPr>
              <a:t>σχεδόν αποκλειστικά </a:t>
            </a:r>
          </a:p>
          <a:p>
            <a:pPr marL="0" indent="0" algn="just">
              <a:lnSpc>
                <a:spcPct val="150000"/>
              </a:lnSpc>
              <a:buNone/>
            </a:pPr>
            <a:r>
              <a:rPr lang="el-GR" sz="2800" dirty="0">
                <a:latin typeface="+mj-lt"/>
              </a:rPr>
              <a:t>για την απόδοσή του στον αγωνιστικό χώρο. Το τι θα κάνει όταν σταματήσει τον αθλητισμό δεν ενδιαφέρει κανέναν. </a:t>
            </a:r>
            <a:endParaRPr lang="en-US" sz="2800" dirty="0" smtClean="0">
              <a:latin typeface="+mj-lt"/>
            </a:endParaRPr>
          </a:p>
          <a:p>
            <a:pPr marL="0" indent="0" algn="ctr">
              <a:lnSpc>
                <a:spcPct val="150000"/>
              </a:lnSpc>
              <a:buNone/>
            </a:pPr>
            <a:r>
              <a:rPr lang="el-GR" sz="2800" u="sng" dirty="0" smtClean="0">
                <a:latin typeface="+mj-lt"/>
              </a:rPr>
              <a:t>Τις </a:t>
            </a:r>
            <a:r>
              <a:rPr lang="el-GR" sz="2800" u="sng" dirty="0">
                <a:latin typeface="+mj-lt"/>
              </a:rPr>
              <a:t>περισσότερες φορές, ούτε καν τον ίδιο!! </a:t>
            </a:r>
          </a:p>
        </p:txBody>
      </p:sp>
      <p:sp>
        <p:nvSpPr>
          <p:cNvPr id="5" name="Θέση αριθμού διαφάνειας 4"/>
          <p:cNvSpPr>
            <a:spLocks noGrp="1"/>
          </p:cNvSpPr>
          <p:nvPr>
            <p:ph type="sldNum" sz="quarter" idx="12"/>
          </p:nvPr>
        </p:nvSpPr>
        <p:spPr/>
        <p:txBody>
          <a:bodyPr/>
          <a:lstStyle/>
          <a:p>
            <a:pPr>
              <a:defRPr/>
            </a:pPr>
            <a:fld id="{47F2364E-2BB3-4F9D-A5C3-685B13FDADAE}" type="slidenum">
              <a:rPr lang="el-GR" smtClean="0">
                <a:solidFill>
                  <a:prstClr val="black">
                    <a:lumMod val="50000"/>
                    <a:lumOff val="50000"/>
                  </a:prstClr>
                </a:solidFill>
              </a:rPr>
              <a:pPr>
                <a:defRPr/>
              </a:pPr>
              <a:t>9</a:t>
            </a:fld>
            <a:endParaRPr lang="el-GR">
              <a:solidFill>
                <a:prstClr val="black">
                  <a:lumMod val="50000"/>
                  <a:lumOff val="50000"/>
                </a:prstClr>
              </a:solidFill>
            </a:endParaRPr>
          </a:p>
        </p:txBody>
      </p:sp>
    </p:spTree>
    <p:extLst>
      <p:ext uri="{BB962C8B-B14F-4D97-AF65-F5344CB8AC3E}">
        <p14:creationId xmlns:p14="http://schemas.microsoft.com/office/powerpoint/2010/main" val="9060500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Ροή">
  <a:themeElements>
    <a:clrScheme name="Προσαρμοσμένο 1">
      <a:dk1>
        <a:srgbClr val="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Ροή">
  <a:themeElements>
    <a:clrScheme name="Προσαρμοσμένο 1">
      <a:dk1>
        <a:srgbClr val="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Ροή">
  <a:themeElements>
    <a:clrScheme name="Προσαρμοσμένο 1">
      <a:dk1>
        <a:srgbClr val="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Ροή">
  <a:themeElements>
    <a:clrScheme name="Προσαρμοσμένο 1">
      <a:dk1>
        <a:srgbClr val="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3593</TotalTime>
  <Words>1118</Words>
  <Application>Microsoft Office PowerPoint</Application>
  <PresentationFormat>Προβολή στην οθόνη (4:3)</PresentationFormat>
  <Paragraphs>457</Paragraphs>
  <Slides>41</Slides>
  <Notes>13</Notes>
  <HiddenSlides>0</HiddenSlides>
  <MMClips>0</MMClips>
  <ScaleCrop>false</ScaleCrop>
  <HeadingPairs>
    <vt:vector size="4" baseType="variant">
      <vt:variant>
        <vt:lpstr>Θέμα</vt:lpstr>
      </vt:variant>
      <vt:variant>
        <vt:i4>5</vt:i4>
      </vt:variant>
      <vt:variant>
        <vt:lpstr>Τίτλοι διαφανειών</vt:lpstr>
      </vt:variant>
      <vt:variant>
        <vt:i4>41</vt:i4>
      </vt:variant>
    </vt:vector>
  </HeadingPairs>
  <TitlesOfParts>
    <vt:vector size="46" baseType="lpstr">
      <vt:lpstr>Ροή</vt:lpstr>
      <vt:lpstr>1_Ροή</vt:lpstr>
      <vt:lpstr>2_Ροή</vt:lpstr>
      <vt:lpstr>3_Ροή</vt:lpstr>
      <vt:lpstr>4_Ροή</vt:lpstr>
      <vt:lpstr>Παρουσίαση του PowerPoint</vt:lpstr>
      <vt:lpstr> Ο όρος “Dual Career” περιγράφει: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αθλητές δεν ενδιαφέρονται διότι λένε:</vt:lpstr>
      <vt:lpstr>Μύθος 1:   Η διάρκεια της καριέρας τους είναι μεγάλη</vt:lpstr>
      <vt:lpstr>  Μύθος 2: Έχουν πολύ υψηλά εισοδήματα</vt:lpstr>
      <vt:lpstr>Μύθος 3:  Όταν τελειώνουν την καριέρα τους  είναι οικονομικά αποκατεστημένοι</vt:lpstr>
      <vt:lpstr>Μύθος 4:   Οι περισσότεροι δεν χρειάζεται να δουλέψουν</vt:lpstr>
      <vt:lpstr>Παρουσίαση του PowerPoint</vt:lpstr>
      <vt:lpstr>Παρουσίαση του PowerPoint</vt:lpstr>
      <vt:lpstr>Παρουσίαση του PowerPoint</vt:lpstr>
      <vt:lpstr>Παρουσίαση του PowerPoint</vt:lpstr>
      <vt:lpstr>Τι εμποδίζει τον αθλητή να σπουδάσει;</vt:lpstr>
      <vt:lpstr>Παρουσίαση του PowerPoint</vt:lpstr>
      <vt:lpstr>Παρουσίαση του PowerPoint</vt:lpstr>
      <vt:lpstr>Ποιά προετοιμασία χρειάζονται;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Διεθνείς πρακτικές…</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dimitris</dc:creator>
  <cp:lastModifiedBy>TOSHIBA</cp:lastModifiedBy>
  <cp:revision>109</cp:revision>
  <dcterms:created xsi:type="dcterms:W3CDTF">2013-07-26T13:36:35Z</dcterms:created>
  <dcterms:modified xsi:type="dcterms:W3CDTF">2017-01-07T08:30:28Z</dcterms:modified>
</cp:coreProperties>
</file>