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08" autoAdjust="0"/>
  </p:normalViewPr>
  <p:slideViewPr>
    <p:cSldViewPr>
      <p:cViewPr varScale="1">
        <p:scale>
          <a:sx n="79" d="100"/>
          <a:sy n="79" d="100"/>
        </p:scale>
        <p:origin x="-1469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115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orge\OneDrive\Desktop\&#916;&#921;&#913;&#934;&#927;&#929;&#913;%20&#917;&#915;&#915;&#929;&#913;&#934;&#913;\&#916;&#917;&#928;\&#914;&#953;&#946;&#955;&#943;&#959;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plotArea>
      <c:layout/>
      <c:barChart>
        <c:barDir val="bar"/>
        <c:grouping val="clustered"/>
        <c:ser>
          <c:idx val="0"/>
          <c:order val="0"/>
          <c:cat>
            <c:strRef>
              <c:f>Φύλλο1!$D$10:$D$11</c:f>
              <c:strCache>
                <c:ptCount val="2"/>
                <c:pt idx="0">
                  <c:v>Μολύβια</c:v>
                </c:pt>
                <c:pt idx="1">
                  <c:v>Γόμες</c:v>
                </c:pt>
              </c:strCache>
            </c:strRef>
          </c:cat>
          <c:val>
            <c:numRef>
              <c:f>Φύλλο1!$E$10:$E$11</c:f>
              <c:numCache>
                <c:formatCode>General</c:formatCode>
                <c:ptCount val="2"/>
                <c:pt idx="0">
                  <c:v>28</c:v>
                </c:pt>
                <c:pt idx="1">
                  <c:v>45</c:v>
                </c:pt>
              </c:numCache>
            </c:numRef>
          </c:val>
        </c:ser>
        <c:axId val="129162624"/>
        <c:axId val="129198720"/>
      </c:barChart>
      <c:catAx>
        <c:axId val="129162624"/>
        <c:scaling>
          <c:orientation val="minMax"/>
        </c:scaling>
        <c:axPos val="l"/>
        <c:tickLblPos val="nextTo"/>
        <c:crossAx val="129198720"/>
        <c:crosses val="autoZero"/>
        <c:auto val="1"/>
        <c:lblAlgn val="ctr"/>
        <c:lblOffset val="100"/>
      </c:catAx>
      <c:valAx>
        <c:axId val="129198720"/>
        <c:scaling>
          <c:orientation val="minMax"/>
        </c:scaling>
        <c:axPos val="b"/>
        <c:majorGridlines/>
        <c:numFmt formatCode="General" sourceLinked="1"/>
        <c:tickLblPos val="nextTo"/>
        <c:crossAx val="129162624"/>
        <c:crosses val="autoZero"/>
        <c:crossBetween val="between"/>
      </c:valAx>
    </c:plotArea>
    <c:legend>
      <c:legendPos val="r"/>
      <c:layout/>
    </c:legend>
    <c:plotVisOnly val="1"/>
  </c:chart>
  <c:spPr>
    <a:solidFill>
      <a:prstClr val="white"/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5360B-0189-4E98-866B-0B5AEA417EC6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11421-282D-4ADF-8EAF-52BD5D7A315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11421-282D-4ADF-8EAF-52BD5D7A3158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11421-282D-4ADF-8EAF-52BD5D7A3158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85000">
              <a:schemeClr val="accent1">
                <a:tint val="44500"/>
                <a:satMod val="160000"/>
                <a:alpha val="7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C4881D5-DBC8-401A-ADD4-BD73314ACAEB}" type="datetimeFigureOut">
              <a:rPr lang="el-GR" smtClean="0"/>
              <a:pPr/>
              <a:t>24/12/2022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0C4D537-D1CD-4B87-A3EC-D374001970F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ipe dir="u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iatrofi-ygeia.gr/kaki-diatrofi-oikonomikes-dyskolies-koinonikes-allage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iatrofi-ygeia.gr/ta-ofeli-tis-askisis/" TargetMode="External"/><Relationship Id="rId4" Type="http://schemas.openxmlformats.org/officeDocument/2006/relationships/hyperlink" Target="https://diatrofi-ygeia.gr/diatrofi-athlitiki-apodosi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mm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sasdasd</a:t>
            </a:r>
            <a:endParaRPr lang="el-GR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988840"/>
            <a:ext cx="8352928" cy="4010664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ΥΓΕΙΑ: (στη μυθολογία) θεά, προσωποποίηση της υγείας του σώματος και της ψυχής.</a:t>
            </a:r>
          </a:p>
          <a:p>
            <a:r>
              <a:rPr lang="el-GR" dirty="0" smtClean="0"/>
              <a:t>Η εξασφάλιση του υψηλότερου δυνατού επιπέδου υγείας αποτελεί ένα από τα θεμελιώδη δικαιώματα κάθε ανθρώπου, ανεξάρτητα από τη φυλή, τη θρησκεία, τις πολιτικές πεποιθήσεις και τις </a:t>
            </a:r>
            <a:r>
              <a:rPr lang="el-GR" u="sng" dirty="0" smtClean="0">
                <a:hlinkClick r:id="rId3" tooltip="Kακή διατροφή: Πως σχετίζεται με τις οικονομικές δυσκολίες και τις κοινωνικές αλλαγές;"/>
              </a:rPr>
              <a:t>οικονομικές</a:t>
            </a:r>
            <a:r>
              <a:rPr lang="el-GR" dirty="0" smtClean="0"/>
              <a:t> ή κοινωνικές συνθήκες. Η </a:t>
            </a:r>
            <a:r>
              <a:rPr lang="el-GR" b="1" dirty="0" smtClean="0"/>
              <a:t>υγεία</a:t>
            </a:r>
            <a:r>
              <a:rPr lang="el-GR" dirty="0" smtClean="0"/>
              <a:t> όλων των λαών είναι βασική προϋπόθεση για την επίτευξη της ειρήνης και της ασφάλειας και εξαρτάται από την πλήρη συνεργασία ατόμων και κρατών.</a:t>
            </a:r>
          </a:p>
          <a:p>
            <a:r>
              <a:rPr lang="el-GR" dirty="0" smtClean="0"/>
              <a:t>Η διατροφή αποτελεί ιδανικό παράγοντα για τη διατήρηση της υγείας, την ανάπτυξη του σώματος και την ομαλή λειτουργία του οργανισμού. Όταν όμως αυτή συνδυαστεί και με άθληση, τότε κατορθώνεται το </a:t>
            </a:r>
            <a:r>
              <a:rPr lang="el-GR" u="sng" dirty="0" smtClean="0">
                <a:hlinkClick r:id="rId4" tooltip="Διατροφή και μέγιστη αθλητική απόδοση"/>
              </a:rPr>
              <a:t>μέγιστο δυνατό αποτέλεσμα</a:t>
            </a:r>
            <a:r>
              <a:rPr lang="el-GR" dirty="0" smtClean="0"/>
              <a:t> στο σώμα μας. Ας δούμε παρακάτω ποια είναι </a:t>
            </a:r>
            <a:r>
              <a:rPr lang="el-GR" b="1" dirty="0" smtClean="0"/>
              <a:t>τα οφέλη της υγιεινής διατροφής</a:t>
            </a:r>
            <a:r>
              <a:rPr lang="el-GR" dirty="0" smtClean="0"/>
              <a:t> και ποια </a:t>
            </a:r>
            <a:r>
              <a:rPr lang="el-GR" u="sng" dirty="0" smtClean="0">
                <a:hlinkClick r:id="rId5" tooltip="Τα οφέλη της άσκησης"/>
              </a:rPr>
              <a:t>τα οφέλη της άθλησης</a:t>
            </a:r>
            <a:r>
              <a:rPr lang="el-GR" dirty="0" smtClean="0"/>
              <a:t>.</a:t>
            </a:r>
          </a:p>
          <a:p>
            <a:endParaRPr lang="el-GR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988840"/>
            <a:ext cx="8352928" cy="4010664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ΥΓΕΙΑ: (στη μυθολογία) θεά, προσωποποίηση της υγείας του σώματος και της ψυχής.</a:t>
            </a:r>
          </a:p>
          <a:p>
            <a:r>
              <a:rPr lang="el-GR" dirty="0" smtClean="0"/>
              <a:t>Η εξασφάλιση του υψηλότερου δυνατού επιπέδου υγείας αποτελεί ένα από τα θεμελιώδη δικαιώματα κάθε ανθρώπου, ανεξάρτητα από τη φυλή, τη θρησκεία, τις πολιτικές πεποιθήσεις και τις </a:t>
            </a:r>
            <a:r>
              <a:rPr lang="el-GR" dirty="0" smtClean="0"/>
              <a:t>οικονομικές</a:t>
            </a:r>
            <a:r>
              <a:rPr lang="el-GR" dirty="0" smtClean="0"/>
              <a:t> ή κοινωνικές συνθήκες. Η </a:t>
            </a:r>
            <a:r>
              <a:rPr lang="el-GR" b="1" dirty="0" smtClean="0"/>
              <a:t>υγεία</a:t>
            </a:r>
            <a:r>
              <a:rPr lang="el-GR" dirty="0" smtClean="0"/>
              <a:t> όλων των λαών είναι βασική προϋπόθεση για την επίτευξη της ειρήνης και της ασφάλειας και εξαρτάται από την πλήρη συνεργασία ατόμων και κρατών.</a:t>
            </a:r>
          </a:p>
          <a:p>
            <a:r>
              <a:rPr lang="el-GR" dirty="0" smtClean="0"/>
              <a:t>Η διατροφή αποτελεί ιδανικό παράγοντα για τη διατήρηση της υγείας, την ανάπτυξη του σώματος και την ομαλή λειτουργία του οργανισμού. Όταν όμως αυτή συνδυαστεί και με άθληση, τότε κατορθώνεται το </a:t>
            </a:r>
            <a:r>
              <a:rPr lang="el-GR" dirty="0" err="1" smtClean="0"/>
              <a:t>μεγιστο</a:t>
            </a:r>
            <a:r>
              <a:rPr lang="el-GR" dirty="0" smtClean="0"/>
              <a:t> </a:t>
            </a:r>
            <a:r>
              <a:rPr lang="el-GR" dirty="0" err="1" smtClean="0"/>
              <a:t>δυνατο</a:t>
            </a:r>
            <a:r>
              <a:rPr lang="el-GR" dirty="0" smtClean="0"/>
              <a:t> αποτέλεσμα</a:t>
            </a:r>
            <a:r>
              <a:rPr lang="el-GR" dirty="0" smtClean="0"/>
              <a:t> στο σώμα μας. Ας δούμε παρακάτω ποια είναι </a:t>
            </a:r>
            <a:r>
              <a:rPr lang="el-GR" b="1" dirty="0" smtClean="0"/>
              <a:t>τα οφέλη της υγιεινής διατροφής</a:t>
            </a:r>
            <a:r>
              <a:rPr lang="el-GR" dirty="0" smtClean="0"/>
              <a:t> και </a:t>
            </a:r>
            <a:r>
              <a:rPr lang="el-GR" dirty="0" smtClean="0"/>
              <a:t>ποια τα οφέλη της </a:t>
            </a:r>
            <a:r>
              <a:rPr lang="el-GR" dirty="0" err="1" smtClean="0"/>
              <a:t>αθλησης</a:t>
            </a:r>
            <a:r>
              <a:rPr lang="el-GR" dirty="0" smtClean="0"/>
              <a:t>.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6563072" cy="804704"/>
          </a:xfrm>
        </p:spPr>
        <p:txBody>
          <a:bodyPr/>
          <a:lstStyle/>
          <a:p>
            <a:r>
              <a:rPr lang="el-GR" dirty="0" err="1" smtClean="0"/>
              <a:t>ςερςερςερςερςερ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95736" y="2492896"/>
            <a:ext cx="5500464" cy="3962840"/>
          </a:xfrm>
        </p:spPr>
        <p:txBody>
          <a:bodyPr/>
          <a:lstStyle/>
          <a:p>
            <a:endParaRPr lang="en-GB" dirty="0" smtClean="0"/>
          </a:p>
          <a:p>
            <a:endParaRPr lang="el-GR" dirty="0"/>
          </a:p>
        </p:txBody>
      </p:sp>
      <p:sp>
        <p:nvSpPr>
          <p:cNvPr id="23554" name="AutoShape 2" descr="Τι προσφέρει ο αθλητισμός στα παιδιά και τους νέους; - Sportcyclades.g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3556" name="AutoShape 4" descr="Τι προσφέρει ο αθλητισμός στα παιδιά και τους νέους; - Sportcyclades.g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3558" name="AutoShape 6" descr="ΑΘΛΗΤΙΣΜΟΣ – SCHOOLBLEND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3560" name="AutoShape 8" descr="ΑΘΛΗΤΙΣΜΟΣ – SCHOOLBLEND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3562" name="AutoShape 10" descr="ΑΘΛΗΤΙΣΜΟΣ – SCHOOLBLEND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3563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340768"/>
            <a:ext cx="6555326" cy="4910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TextBox"/>
          <p:cNvSpPr txBox="1"/>
          <p:nvPr/>
        </p:nvSpPr>
        <p:spPr>
          <a:xfrm>
            <a:off x="7380312" y="23488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err="1" smtClean="0"/>
              <a:t>σασαδασδ</a:t>
            </a:r>
            <a:endParaRPr lang="el-GR" dirty="0"/>
          </a:p>
        </p:txBody>
      </p:sp>
    </p:spTree>
  </p:cSld>
  <p:clrMapOvr>
    <a:masterClrMapping/>
  </p:clrMapOvr>
  <p:transition spd="slow"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5764 0.06014 C -0.5757 0.02382 -0.49375 -0.01249 -0.46407 -0.00301 C -0.4342 0.00648 -0.59341 0.06616 -0.47986 0.11751 C -0.36632 0.16886 0.14149 0.36618 0.21701 0.30557 C 0.29253 0.24497 -0.01181 -0.15452 -0.02726 -0.24566 C -0.04271 -0.33681 0.09149 -0.24335 0.12448 -0.2415 C 0.15746 -0.23965 0.16302 -0.23549 0.17066 -0.23433 " pathEditMode="relative" rAng="0" ptsTypes="aaaaaaA">
                                      <p:cBhvr>
                                        <p:cTn id="6" dur="2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427 0.59612 C -0.47743 0.60629 -0.51042 0.6167 -0.44097 0.58871 C -0.37153 0.56072 -0.02344 0.49341 -0.02778 0.42772 C -0.03212 0.36202 -0.46823 0.22693 -0.46736 0.19501 C -0.46649 0.16308 -0.08611 0.26857 -0.0224 0.23595 C 0.04132 0.20333 -0.07448 0.03817 -0.0849 -0.00138 " pathEditMode="relative" ptsTypes="aaaa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1043608" y="1916832"/>
          <a:ext cx="5400600" cy="3024338"/>
        </p:xfrm>
        <a:graphic>
          <a:graphicData uri="http://schemas.openxmlformats.org/drawingml/2006/table">
            <a:tbl>
              <a:tblPr/>
              <a:tblGrid>
                <a:gridCol w="1936064"/>
                <a:gridCol w="1222778"/>
                <a:gridCol w="2241758"/>
              </a:tblGrid>
              <a:tr h="84009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3/9/2021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Ανατολικά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Χαριτούδη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4/9/2021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Βόρεια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Παρσόπουλος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14/9/2021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Νότια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Ιακωβάκης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24/9/2021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Βόρεια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Χατζοπούλου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84009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25/9/2021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Ανατολικά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Αντωνοπουλου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1 - Γράφημα"/>
          <p:cNvGraphicFramePr/>
          <p:nvPr/>
        </p:nvGraphicFramePr>
        <p:xfrm>
          <a:off x="5759624" y="332656"/>
          <a:ext cx="3384376" cy="1584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Πόσες ώρες αθλείσαι την </a:t>
            </a:r>
            <a:r>
              <a:rPr lang="el-GR" sz="3100" dirty="0" err="1" smtClean="0">
                <a:solidFill>
                  <a:schemeClr val="tx1"/>
                </a:solidFill>
              </a:rPr>
              <a:t>εμβομάδα</a:t>
            </a:r>
            <a:r>
              <a:rPr lang="el-GR" sz="3100" dirty="0" smtClean="0">
                <a:solidFill>
                  <a:schemeClr val="tx1"/>
                </a:solidFill>
              </a:rPr>
              <a:t>;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513</TotalTime>
  <Words>119</Words>
  <Application>Microsoft Office PowerPoint</Application>
  <PresentationFormat>Προβολή στην οθόνη (4:3)</PresentationFormat>
  <Paragraphs>28</Paragraphs>
  <Slides>6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Αφθονία</vt:lpstr>
      <vt:lpstr>mm</vt:lpstr>
      <vt:lpstr>Διαφάνεια 2</vt:lpstr>
      <vt:lpstr>Διαφάνεια 3</vt:lpstr>
      <vt:lpstr>ςερςερςερςερςερ</vt:lpstr>
      <vt:lpstr>Διαφάνεια 5</vt:lpstr>
      <vt:lpstr>Πόσες ώρες αθλείσαι την εμβομάδα;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mm</dc:title>
  <dc:creator>george</dc:creator>
  <cp:lastModifiedBy>george</cp:lastModifiedBy>
  <cp:revision>2</cp:revision>
  <dcterms:created xsi:type="dcterms:W3CDTF">2022-12-04T07:31:48Z</dcterms:created>
  <dcterms:modified xsi:type="dcterms:W3CDTF">2022-12-24T17:25:34Z</dcterms:modified>
</cp:coreProperties>
</file>