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775"/>
  </p:normalViewPr>
  <p:slideViewPr>
    <p:cSldViewPr snapToGrid="0">
      <p:cViewPr varScale="1">
        <p:scale>
          <a:sx n="110" d="100"/>
          <a:sy n="110" d="100"/>
        </p:scale>
        <p:origin x="63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0FD03E-4818-9C46-824B-132BE5A6B308}" type="doc">
      <dgm:prSet loTypeId="urn:microsoft.com/office/officeart/2005/8/layout/cycle5" loCatId="" qsTypeId="urn:microsoft.com/office/officeart/2005/8/quickstyle/3d4" qsCatId="3D" csTypeId="urn:microsoft.com/office/officeart/2005/8/colors/accent0_1" csCatId="mainScheme" phldr="1"/>
      <dgm:spPr/>
      <dgm:t>
        <a:bodyPr/>
        <a:lstStyle/>
        <a:p>
          <a:endParaRPr lang="el-GR"/>
        </a:p>
      </dgm:t>
    </dgm:pt>
    <dgm:pt modelId="{45D113FB-9054-0D4B-82DA-4DA2604EE9F1}">
      <dgm:prSet phldrT="[Κείμενο]"/>
      <dgm:spPr/>
      <dgm:t>
        <a:bodyPr/>
        <a:lstStyle/>
        <a:p>
          <a:r>
            <a:rPr lang="el-GR" dirty="0"/>
            <a:t>1. Εμπειρία</a:t>
          </a:r>
        </a:p>
      </dgm:t>
    </dgm:pt>
    <dgm:pt modelId="{9B47487A-465A-B346-AB7E-26952EED1E58}" type="parTrans" cxnId="{9EB82E29-DD29-9C4F-932E-2155B58AE519}">
      <dgm:prSet/>
      <dgm:spPr/>
      <dgm:t>
        <a:bodyPr/>
        <a:lstStyle/>
        <a:p>
          <a:endParaRPr lang="el-GR"/>
        </a:p>
      </dgm:t>
    </dgm:pt>
    <dgm:pt modelId="{DABC61DE-546C-4E46-A580-568BB2FA73F2}" type="sibTrans" cxnId="{9EB82E29-DD29-9C4F-932E-2155B58AE519}">
      <dgm:prSet/>
      <dgm:spPr/>
      <dgm:t>
        <a:bodyPr/>
        <a:lstStyle/>
        <a:p>
          <a:endParaRPr lang="el-GR"/>
        </a:p>
      </dgm:t>
    </dgm:pt>
    <dgm:pt modelId="{2B99B127-7A31-6B49-9429-48100781E653}">
      <dgm:prSet phldrT="[Κείμενο]"/>
      <dgm:spPr/>
      <dgm:t>
        <a:bodyPr/>
        <a:lstStyle/>
        <a:p>
          <a:r>
            <a:rPr lang="el-GR" dirty="0"/>
            <a:t>2. Αναστοχαστική παρατήρηση</a:t>
          </a:r>
        </a:p>
      </dgm:t>
    </dgm:pt>
    <dgm:pt modelId="{AFE15038-5EE0-8F46-8E50-45D941041F45}" type="parTrans" cxnId="{0FEDAB0A-0619-484B-B9BB-EBB93AEFAE1C}">
      <dgm:prSet/>
      <dgm:spPr/>
      <dgm:t>
        <a:bodyPr/>
        <a:lstStyle/>
        <a:p>
          <a:endParaRPr lang="el-GR"/>
        </a:p>
      </dgm:t>
    </dgm:pt>
    <dgm:pt modelId="{1011A9AC-668F-D740-AF4F-2BA93FB377FA}" type="sibTrans" cxnId="{0FEDAB0A-0619-484B-B9BB-EBB93AEFAE1C}">
      <dgm:prSet/>
      <dgm:spPr/>
      <dgm:t>
        <a:bodyPr/>
        <a:lstStyle/>
        <a:p>
          <a:endParaRPr lang="el-GR"/>
        </a:p>
      </dgm:t>
    </dgm:pt>
    <dgm:pt modelId="{E11A7CAD-3ACC-BC47-837F-49D8ABA494DE}">
      <dgm:prSet phldrT="[Κείμενο]"/>
      <dgm:spPr/>
      <dgm:t>
        <a:bodyPr/>
        <a:lstStyle/>
        <a:p>
          <a:r>
            <a:rPr lang="el-GR" dirty="0"/>
            <a:t>Αφαιρετική Γενίκευση</a:t>
          </a:r>
        </a:p>
      </dgm:t>
    </dgm:pt>
    <dgm:pt modelId="{B82F7A60-8BBD-FC4A-9023-FBF27AF91F07}" type="parTrans" cxnId="{994C5E14-8C0B-F34E-BD6C-662CE95373A7}">
      <dgm:prSet/>
      <dgm:spPr/>
      <dgm:t>
        <a:bodyPr/>
        <a:lstStyle/>
        <a:p>
          <a:endParaRPr lang="el-GR"/>
        </a:p>
      </dgm:t>
    </dgm:pt>
    <dgm:pt modelId="{3D8F358D-B9EC-F949-86E3-CB8C4E0E20F5}" type="sibTrans" cxnId="{994C5E14-8C0B-F34E-BD6C-662CE95373A7}">
      <dgm:prSet/>
      <dgm:spPr/>
      <dgm:t>
        <a:bodyPr/>
        <a:lstStyle/>
        <a:p>
          <a:endParaRPr lang="el-GR"/>
        </a:p>
      </dgm:t>
    </dgm:pt>
    <dgm:pt modelId="{F007FBFE-E5F2-6043-A1E9-AAC277BCC54F}">
      <dgm:prSet phldrT="[Κείμενο]"/>
      <dgm:spPr/>
      <dgm:t>
        <a:bodyPr/>
        <a:lstStyle/>
        <a:p>
          <a:r>
            <a:rPr lang="el-GR" dirty="0"/>
            <a:t>Ενεργός πειραματισμός</a:t>
          </a:r>
        </a:p>
      </dgm:t>
    </dgm:pt>
    <dgm:pt modelId="{D030ADFC-3CC1-BB4A-AC1B-9FDA9AA0859F}" type="parTrans" cxnId="{8BC43DEB-8FD2-B045-8048-17CFEE668CE3}">
      <dgm:prSet/>
      <dgm:spPr/>
      <dgm:t>
        <a:bodyPr/>
        <a:lstStyle/>
        <a:p>
          <a:endParaRPr lang="el-GR"/>
        </a:p>
      </dgm:t>
    </dgm:pt>
    <dgm:pt modelId="{D81FCBF8-05E6-DF4D-BEC6-FA2D6FAA6034}" type="sibTrans" cxnId="{8BC43DEB-8FD2-B045-8048-17CFEE668CE3}">
      <dgm:prSet/>
      <dgm:spPr/>
      <dgm:t>
        <a:bodyPr/>
        <a:lstStyle/>
        <a:p>
          <a:endParaRPr lang="el-GR"/>
        </a:p>
      </dgm:t>
    </dgm:pt>
    <dgm:pt modelId="{957364AC-CC81-1A46-A0D3-0A2724F2C2DC}" type="pres">
      <dgm:prSet presAssocID="{5B0FD03E-4818-9C46-824B-132BE5A6B308}" presName="cycle" presStyleCnt="0">
        <dgm:presLayoutVars>
          <dgm:dir/>
          <dgm:resizeHandles val="exact"/>
        </dgm:presLayoutVars>
      </dgm:prSet>
      <dgm:spPr/>
    </dgm:pt>
    <dgm:pt modelId="{3C8BBD63-9B38-514F-B1B5-1EAC216A2B13}" type="pres">
      <dgm:prSet presAssocID="{45D113FB-9054-0D4B-82DA-4DA2604EE9F1}" presName="node" presStyleLbl="node1" presStyleIdx="0" presStyleCnt="4">
        <dgm:presLayoutVars>
          <dgm:bulletEnabled val="1"/>
        </dgm:presLayoutVars>
      </dgm:prSet>
      <dgm:spPr/>
    </dgm:pt>
    <dgm:pt modelId="{111035BB-62C1-694F-99EB-D19AEB3DCD55}" type="pres">
      <dgm:prSet presAssocID="{45D113FB-9054-0D4B-82DA-4DA2604EE9F1}" presName="spNode" presStyleCnt="0"/>
      <dgm:spPr/>
    </dgm:pt>
    <dgm:pt modelId="{317F6D87-A167-5A4B-B95C-A754F99C0731}" type="pres">
      <dgm:prSet presAssocID="{DABC61DE-546C-4E46-A580-568BB2FA73F2}" presName="sibTrans" presStyleLbl="sibTrans1D1" presStyleIdx="0" presStyleCnt="4"/>
      <dgm:spPr/>
    </dgm:pt>
    <dgm:pt modelId="{37AE722B-ADE4-0F49-8F97-5DC9D398CF6F}" type="pres">
      <dgm:prSet presAssocID="{2B99B127-7A31-6B49-9429-48100781E653}" presName="node" presStyleLbl="node1" presStyleIdx="1" presStyleCnt="4">
        <dgm:presLayoutVars>
          <dgm:bulletEnabled val="1"/>
        </dgm:presLayoutVars>
      </dgm:prSet>
      <dgm:spPr/>
    </dgm:pt>
    <dgm:pt modelId="{3146FD2A-CFAA-8447-98E3-EE24F834CA25}" type="pres">
      <dgm:prSet presAssocID="{2B99B127-7A31-6B49-9429-48100781E653}" presName="spNode" presStyleCnt="0"/>
      <dgm:spPr/>
    </dgm:pt>
    <dgm:pt modelId="{EA5A93E4-159E-304A-B20A-392FD93822BC}" type="pres">
      <dgm:prSet presAssocID="{1011A9AC-668F-D740-AF4F-2BA93FB377FA}" presName="sibTrans" presStyleLbl="sibTrans1D1" presStyleIdx="1" presStyleCnt="4"/>
      <dgm:spPr/>
    </dgm:pt>
    <dgm:pt modelId="{C31872FE-9BEB-BD4C-B31F-8648CBC9750F}" type="pres">
      <dgm:prSet presAssocID="{E11A7CAD-3ACC-BC47-837F-49D8ABA494DE}" presName="node" presStyleLbl="node1" presStyleIdx="2" presStyleCnt="4">
        <dgm:presLayoutVars>
          <dgm:bulletEnabled val="1"/>
        </dgm:presLayoutVars>
      </dgm:prSet>
      <dgm:spPr/>
    </dgm:pt>
    <dgm:pt modelId="{68770ADE-229A-C841-82CA-C8CD260E8A58}" type="pres">
      <dgm:prSet presAssocID="{E11A7CAD-3ACC-BC47-837F-49D8ABA494DE}" presName="spNode" presStyleCnt="0"/>
      <dgm:spPr/>
    </dgm:pt>
    <dgm:pt modelId="{55604D8A-4238-9040-B119-2E37DB60EFB4}" type="pres">
      <dgm:prSet presAssocID="{3D8F358D-B9EC-F949-86E3-CB8C4E0E20F5}" presName="sibTrans" presStyleLbl="sibTrans1D1" presStyleIdx="2" presStyleCnt="4"/>
      <dgm:spPr/>
    </dgm:pt>
    <dgm:pt modelId="{4C90D958-4025-F04F-B9F6-EA0254070FE9}" type="pres">
      <dgm:prSet presAssocID="{F007FBFE-E5F2-6043-A1E9-AAC277BCC54F}" presName="node" presStyleLbl="node1" presStyleIdx="3" presStyleCnt="4">
        <dgm:presLayoutVars>
          <dgm:bulletEnabled val="1"/>
        </dgm:presLayoutVars>
      </dgm:prSet>
      <dgm:spPr/>
    </dgm:pt>
    <dgm:pt modelId="{1493B57A-1F76-9F4A-B7D5-BC9D1AFA6ECD}" type="pres">
      <dgm:prSet presAssocID="{F007FBFE-E5F2-6043-A1E9-AAC277BCC54F}" presName="spNode" presStyleCnt="0"/>
      <dgm:spPr/>
    </dgm:pt>
    <dgm:pt modelId="{EE8653B5-4C74-C84E-A57E-86B1BB211127}" type="pres">
      <dgm:prSet presAssocID="{D81FCBF8-05E6-DF4D-BEC6-FA2D6FAA6034}" presName="sibTrans" presStyleLbl="sibTrans1D1" presStyleIdx="3" presStyleCnt="4"/>
      <dgm:spPr/>
    </dgm:pt>
  </dgm:ptLst>
  <dgm:cxnLst>
    <dgm:cxn modelId="{0FEDAB0A-0619-484B-B9BB-EBB93AEFAE1C}" srcId="{5B0FD03E-4818-9C46-824B-132BE5A6B308}" destId="{2B99B127-7A31-6B49-9429-48100781E653}" srcOrd="1" destOrd="0" parTransId="{AFE15038-5EE0-8F46-8E50-45D941041F45}" sibTransId="{1011A9AC-668F-D740-AF4F-2BA93FB377FA}"/>
    <dgm:cxn modelId="{994C5E14-8C0B-F34E-BD6C-662CE95373A7}" srcId="{5B0FD03E-4818-9C46-824B-132BE5A6B308}" destId="{E11A7CAD-3ACC-BC47-837F-49D8ABA494DE}" srcOrd="2" destOrd="0" parTransId="{B82F7A60-8BBD-FC4A-9023-FBF27AF91F07}" sibTransId="{3D8F358D-B9EC-F949-86E3-CB8C4E0E20F5}"/>
    <dgm:cxn modelId="{9EB82E29-DD29-9C4F-932E-2155B58AE519}" srcId="{5B0FD03E-4818-9C46-824B-132BE5A6B308}" destId="{45D113FB-9054-0D4B-82DA-4DA2604EE9F1}" srcOrd="0" destOrd="0" parTransId="{9B47487A-465A-B346-AB7E-26952EED1E58}" sibTransId="{DABC61DE-546C-4E46-A580-568BB2FA73F2}"/>
    <dgm:cxn modelId="{2AABAA44-67FF-B944-BD38-E1997640969F}" type="presOf" srcId="{E11A7CAD-3ACC-BC47-837F-49D8ABA494DE}" destId="{C31872FE-9BEB-BD4C-B31F-8648CBC9750F}" srcOrd="0" destOrd="0" presId="urn:microsoft.com/office/officeart/2005/8/layout/cycle5"/>
    <dgm:cxn modelId="{19540164-3963-874B-B179-F1F32A764732}" type="presOf" srcId="{3D8F358D-B9EC-F949-86E3-CB8C4E0E20F5}" destId="{55604D8A-4238-9040-B119-2E37DB60EFB4}" srcOrd="0" destOrd="0" presId="urn:microsoft.com/office/officeart/2005/8/layout/cycle5"/>
    <dgm:cxn modelId="{8487947D-67D2-154A-BBFE-EAC65DEB086F}" type="presOf" srcId="{1011A9AC-668F-D740-AF4F-2BA93FB377FA}" destId="{EA5A93E4-159E-304A-B20A-392FD93822BC}" srcOrd="0" destOrd="0" presId="urn:microsoft.com/office/officeart/2005/8/layout/cycle5"/>
    <dgm:cxn modelId="{BC9B4C8C-58CB-CA4B-9E0E-BDEF4AE478DA}" type="presOf" srcId="{D81FCBF8-05E6-DF4D-BEC6-FA2D6FAA6034}" destId="{EE8653B5-4C74-C84E-A57E-86B1BB211127}" srcOrd="0" destOrd="0" presId="urn:microsoft.com/office/officeart/2005/8/layout/cycle5"/>
    <dgm:cxn modelId="{96216AA4-EADA-C940-AAE4-D13C74895359}" type="presOf" srcId="{2B99B127-7A31-6B49-9429-48100781E653}" destId="{37AE722B-ADE4-0F49-8F97-5DC9D398CF6F}" srcOrd="0" destOrd="0" presId="urn:microsoft.com/office/officeart/2005/8/layout/cycle5"/>
    <dgm:cxn modelId="{2E8135DC-F99E-074D-ADF4-B45E62E0664B}" type="presOf" srcId="{DABC61DE-546C-4E46-A580-568BB2FA73F2}" destId="{317F6D87-A167-5A4B-B95C-A754F99C0731}" srcOrd="0" destOrd="0" presId="urn:microsoft.com/office/officeart/2005/8/layout/cycle5"/>
    <dgm:cxn modelId="{0812EEE6-2F44-4547-9C03-4EF78487671C}" type="presOf" srcId="{45D113FB-9054-0D4B-82DA-4DA2604EE9F1}" destId="{3C8BBD63-9B38-514F-B1B5-1EAC216A2B13}" srcOrd="0" destOrd="0" presId="urn:microsoft.com/office/officeart/2005/8/layout/cycle5"/>
    <dgm:cxn modelId="{8BC43DEB-8FD2-B045-8048-17CFEE668CE3}" srcId="{5B0FD03E-4818-9C46-824B-132BE5A6B308}" destId="{F007FBFE-E5F2-6043-A1E9-AAC277BCC54F}" srcOrd="3" destOrd="0" parTransId="{D030ADFC-3CC1-BB4A-AC1B-9FDA9AA0859F}" sibTransId="{D81FCBF8-05E6-DF4D-BEC6-FA2D6FAA6034}"/>
    <dgm:cxn modelId="{BB92BAF8-634E-9940-BAEC-58946D98F83A}" type="presOf" srcId="{5B0FD03E-4818-9C46-824B-132BE5A6B308}" destId="{957364AC-CC81-1A46-A0D3-0A2724F2C2DC}" srcOrd="0" destOrd="0" presId="urn:microsoft.com/office/officeart/2005/8/layout/cycle5"/>
    <dgm:cxn modelId="{D54952FB-612B-3142-B2A3-C02E7CA493CA}" type="presOf" srcId="{F007FBFE-E5F2-6043-A1E9-AAC277BCC54F}" destId="{4C90D958-4025-F04F-B9F6-EA0254070FE9}" srcOrd="0" destOrd="0" presId="urn:microsoft.com/office/officeart/2005/8/layout/cycle5"/>
    <dgm:cxn modelId="{BC8B6619-3741-7C45-86BE-10A525E836A8}" type="presParOf" srcId="{957364AC-CC81-1A46-A0D3-0A2724F2C2DC}" destId="{3C8BBD63-9B38-514F-B1B5-1EAC216A2B13}" srcOrd="0" destOrd="0" presId="urn:microsoft.com/office/officeart/2005/8/layout/cycle5"/>
    <dgm:cxn modelId="{BF87D89E-8B91-8D46-A6F2-F5EF716F8CAF}" type="presParOf" srcId="{957364AC-CC81-1A46-A0D3-0A2724F2C2DC}" destId="{111035BB-62C1-694F-99EB-D19AEB3DCD55}" srcOrd="1" destOrd="0" presId="urn:microsoft.com/office/officeart/2005/8/layout/cycle5"/>
    <dgm:cxn modelId="{3B863311-4937-F44A-A4F7-F04152D14D05}" type="presParOf" srcId="{957364AC-CC81-1A46-A0D3-0A2724F2C2DC}" destId="{317F6D87-A167-5A4B-B95C-A754F99C0731}" srcOrd="2" destOrd="0" presId="urn:microsoft.com/office/officeart/2005/8/layout/cycle5"/>
    <dgm:cxn modelId="{0BA2BF7A-3225-2845-A707-9277BBD5D041}" type="presParOf" srcId="{957364AC-CC81-1A46-A0D3-0A2724F2C2DC}" destId="{37AE722B-ADE4-0F49-8F97-5DC9D398CF6F}" srcOrd="3" destOrd="0" presId="urn:microsoft.com/office/officeart/2005/8/layout/cycle5"/>
    <dgm:cxn modelId="{BD816127-FB4C-9044-9F8C-5CBB66FE95FB}" type="presParOf" srcId="{957364AC-CC81-1A46-A0D3-0A2724F2C2DC}" destId="{3146FD2A-CFAA-8447-98E3-EE24F834CA25}" srcOrd="4" destOrd="0" presId="urn:microsoft.com/office/officeart/2005/8/layout/cycle5"/>
    <dgm:cxn modelId="{A40C8EC5-0698-9743-B205-47E940EFAE24}" type="presParOf" srcId="{957364AC-CC81-1A46-A0D3-0A2724F2C2DC}" destId="{EA5A93E4-159E-304A-B20A-392FD93822BC}" srcOrd="5" destOrd="0" presId="urn:microsoft.com/office/officeart/2005/8/layout/cycle5"/>
    <dgm:cxn modelId="{79064411-1FAA-EC4A-BDA8-BE957B112655}" type="presParOf" srcId="{957364AC-CC81-1A46-A0D3-0A2724F2C2DC}" destId="{C31872FE-9BEB-BD4C-B31F-8648CBC9750F}" srcOrd="6" destOrd="0" presId="urn:microsoft.com/office/officeart/2005/8/layout/cycle5"/>
    <dgm:cxn modelId="{42A7BD72-1B13-BD45-94C6-13F1BE5837CC}" type="presParOf" srcId="{957364AC-CC81-1A46-A0D3-0A2724F2C2DC}" destId="{68770ADE-229A-C841-82CA-C8CD260E8A58}" srcOrd="7" destOrd="0" presId="urn:microsoft.com/office/officeart/2005/8/layout/cycle5"/>
    <dgm:cxn modelId="{69383F2F-3989-F143-AB87-59188BFADDBA}" type="presParOf" srcId="{957364AC-CC81-1A46-A0D3-0A2724F2C2DC}" destId="{55604D8A-4238-9040-B119-2E37DB60EFB4}" srcOrd="8" destOrd="0" presId="urn:microsoft.com/office/officeart/2005/8/layout/cycle5"/>
    <dgm:cxn modelId="{68E01097-D2B9-9140-B085-6508E302E7FC}" type="presParOf" srcId="{957364AC-CC81-1A46-A0D3-0A2724F2C2DC}" destId="{4C90D958-4025-F04F-B9F6-EA0254070FE9}" srcOrd="9" destOrd="0" presId="urn:microsoft.com/office/officeart/2005/8/layout/cycle5"/>
    <dgm:cxn modelId="{A2D741A5-8455-174D-90DF-04BA61CAD5A4}" type="presParOf" srcId="{957364AC-CC81-1A46-A0D3-0A2724F2C2DC}" destId="{1493B57A-1F76-9F4A-B7D5-BC9D1AFA6ECD}" srcOrd="10" destOrd="0" presId="urn:microsoft.com/office/officeart/2005/8/layout/cycle5"/>
    <dgm:cxn modelId="{2511786F-0BD7-FA41-975F-9BEC718A8947}" type="presParOf" srcId="{957364AC-CC81-1A46-A0D3-0A2724F2C2DC}" destId="{EE8653B5-4C74-C84E-A57E-86B1BB211127}"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BBD63-9B38-514F-B1B5-1EAC216A2B13}">
      <dsp:nvSpPr>
        <dsp:cNvPr id="0" name=""/>
        <dsp:cNvSpPr/>
      </dsp:nvSpPr>
      <dsp:spPr>
        <a:xfrm>
          <a:off x="4501055" y="515"/>
          <a:ext cx="1760482" cy="1144313"/>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1. Εμπειρία</a:t>
          </a:r>
        </a:p>
      </dsp:txBody>
      <dsp:txXfrm>
        <a:off x="4556916" y="56376"/>
        <a:ext cx="1648760" cy="1032591"/>
      </dsp:txXfrm>
    </dsp:sp>
    <dsp:sp modelId="{317F6D87-A167-5A4B-B95C-A754F99C0731}">
      <dsp:nvSpPr>
        <dsp:cNvPr id="0" name=""/>
        <dsp:cNvSpPr/>
      </dsp:nvSpPr>
      <dsp:spPr>
        <a:xfrm>
          <a:off x="3490790" y="572672"/>
          <a:ext cx="3781011" cy="3781011"/>
        </a:xfrm>
        <a:custGeom>
          <a:avLst/>
          <a:gdLst/>
          <a:ahLst/>
          <a:cxnLst/>
          <a:rect l="0" t="0" r="0" b="0"/>
          <a:pathLst>
            <a:path>
              <a:moveTo>
                <a:pt x="3013761" y="369878"/>
              </a:moveTo>
              <a:arcTo wR="1890505" hR="1890505" stAng="18387150" swAng="1633687"/>
            </a:path>
          </a:pathLst>
        </a:custGeom>
        <a:noFill/>
        <a:ln w="6350" cap="flat" cmpd="sng" algn="ctr">
          <a:solidFill>
            <a:schemeClr val="dk1">
              <a:hueOff val="0"/>
              <a:satOff val="0"/>
              <a:lumOff val="0"/>
              <a:alphaOff val="0"/>
            </a:schemeClr>
          </a:solidFill>
          <a:prstDash val="solid"/>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 modelId="{37AE722B-ADE4-0F49-8F97-5DC9D398CF6F}">
      <dsp:nvSpPr>
        <dsp:cNvPr id="0" name=""/>
        <dsp:cNvSpPr/>
      </dsp:nvSpPr>
      <dsp:spPr>
        <a:xfrm>
          <a:off x="6391560" y="1891021"/>
          <a:ext cx="1760482" cy="1144313"/>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2. Αναστοχαστική παρατήρηση</a:t>
          </a:r>
        </a:p>
      </dsp:txBody>
      <dsp:txXfrm>
        <a:off x="6447421" y="1946882"/>
        <a:ext cx="1648760" cy="1032591"/>
      </dsp:txXfrm>
    </dsp:sp>
    <dsp:sp modelId="{EA5A93E4-159E-304A-B20A-392FD93822BC}">
      <dsp:nvSpPr>
        <dsp:cNvPr id="0" name=""/>
        <dsp:cNvSpPr/>
      </dsp:nvSpPr>
      <dsp:spPr>
        <a:xfrm>
          <a:off x="3490790" y="572672"/>
          <a:ext cx="3781011" cy="3781011"/>
        </a:xfrm>
        <a:custGeom>
          <a:avLst/>
          <a:gdLst/>
          <a:ahLst/>
          <a:cxnLst/>
          <a:rect l="0" t="0" r="0" b="0"/>
          <a:pathLst>
            <a:path>
              <a:moveTo>
                <a:pt x="3585034" y="2728707"/>
              </a:moveTo>
              <a:arcTo wR="1890505" hR="1890505" stAng="1579163" swAng="1633687"/>
            </a:path>
          </a:pathLst>
        </a:custGeom>
        <a:noFill/>
        <a:ln w="6350" cap="flat" cmpd="sng" algn="ctr">
          <a:solidFill>
            <a:schemeClr val="dk1">
              <a:hueOff val="0"/>
              <a:satOff val="0"/>
              <a:lumOff val="0"/>
              <a:alphaOff val="0"/>
            </a:schemeClr>
          </a:solidFill>
          <a:prstDash val="solid"/>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 modelId="{C31872FE-9BEB-BD4C-B31F-8648CBC9750F}">
      <dsp:nvSpPr>
        <dsp:cNvPr id="0" name=""/>
        <dsp:cNvSpPr/>
      </dsp:nvSpPr>
      <dsp:spPr>
        <a:xfrm>
          <a:off x="4501055" y="3781527"/>
          <a:ext cx="1760482" cy="1144313"/>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Αφαιρετική Γενίκευση</a:t>
          </a:r>
        </a:p>
      </dsp:txBody>
      <dsp:txXfrm>
        <a:off x="4556916" y="3837388"/>
        <a:ext cx="1648760" cy="1032591"/>
      </dsp:txXfrm>
    </dsp:sp>
    <dsp:sp modelId="{55604D8A-4238-9040-B119-2E37DB60EFB4}">
      <dsp:nvSpPr>
        <dsp:cNvPr id="0" name=""/>
        <dsp:cNvSpPr/>
      </dsp:nvSpPr>
      <dsp:spPr>
        <a:xfrm>
          <a:off x="3490790" y="572672"/>
          <a:ext cx="3781011" cy="3781011"/>
        </a:xfrm>
        <a:custGeom>
          <a:avLst/>
          <a:gdLst/>
          <a:ahLst/>
          <a:cxnLst/>
          <a:rect l="0" t="0" r="0" b="0"/>
          <a:pathLst>
            <a:path>
              <a:moveTo>
                <a:pt x="767250" y="3411133"/>
              </a:moveTo>
              <a:arcTo wR="1890505" hR="1890505" stAng="7587150" swAng="1633687"/>
            </a:path>
          </a:pathLst>
        </a:custGeom>
        <a:noFill/>
        <a:ln w="6350" cap="flat" cmpd="sng" algn="ctr">
          <a:solidFill>
            <a:schemeClr val="dk1">
              <a:hueOff val="0"/>
              <a:satOff val="0"/>
              <a:lumOff val="0"/>
              <a:alphaOff val="0"/>
            </a:schemeClr>
          </a:solidFill>
          <a:prstDash val="solid"/>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 modelId="{4C90D958-4025-F04F-B9F6-EA0254070FE9}">
      <dsp:nvSpPr>
        <dsp:cNvPr id="0" name=""/>
        <dsp:cNvSpPr/>
      </dsp:nvSpPr>
      <dsp:spPr>
        <a:xfrm>
          <a:off x="2610549" y="1891021"/>
          <a:ext cx="1760482" cy="1144313"/>
        </a:xfrm>
        <a:prstGeom prst="roundRect">
          <a:avLst/>
        </a:prstGeom>
        <a:solidFill>
          <a:schemeClr val="lt1">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l-GR" sz="1800" kern="1200" dirty="0"/>
            <a:t>Ενεργός πειραματισμός</a:t>
          </a:r>
        </a:p>
      </dsp:txBody>
      <dsp:txXfrm>
        <a:off x="2666410" y="1946882"/>
        <a:ext cx="1648760" cy="1032591"/>
      </dsp:txXfrm>
    </dsp:sp>
    <dsp:sp modelId="{EE8653B5-4C74-C84E-A57E-86B1BB211127}">
      <dsp:nvSpPr>
        <dsp:cNvPr id="0" name=""/>
        <dsp:cNvSpPr/>
      </dsp:nvSpPr>
      <dsp:spPr>
        <a:xfrm>
          <a:off x="3490790" y="572672"/>
          <a:ext cx="3781011" cy="3781011"/>
        </a:xfrm>
        <a:custGeom>
          <a:avLst/>
          <a:gdLst/>
          <a:ahLst/>
          <a:cxnLst/>
          <a:rect l="0" t="0" r="0" b="0"/>
          <a:pathLst>
            <a:path>
              <a:moveTo>
                <a:pt x="195976" y="1052303"/>
              </a:moveTo>
              <a:arcTo wR="1890505" hR="1890505" stAng="12379163" swAng="1633687"/>
            </a:path>
          </a:pathLst>
        </a:custGeom>
        <a:noFill/>
        <a:ln w="6350" cap="flat" cmpd="sng" algn="ctr">
          <a:solidFill>
            <a:schemeClr val="dk1">
              <a:hueOff val="0"/>
              <a:satOff val="0"/>
              <a:lumOff val="0"/>
              <a:alphaOff val="0"/>
            </a:schemeClr>
          </a:solidFill>
          <a:prstDash val="solid"/>
          <a:tailEnd type="arrow"/>
        </a:ln>
        <a:effectLst/>
        <a:scene3d>
          <a:camera prst="orthographicFront"/>
          <a:lightRig rig="chilly" dir="t"/>
        </a:scene3d>
        <a:sp3d z="-40000" prstMaterial="matte"/>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1160EA64-D806-43AC-9DF2-F8C432F32B4C}" type="datetimeFigureOut">
              <a:rPr lang="en-US" dirty="0"/>
              <a:t>11/6/22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11/6/22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4F7D4976-E339-4826-83B7-FBD03F55ECF8}" type="datetimeFigureOut">
              <a:rPr lang="en-US" dirty="0"/>
              <a:t>11/6/22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D1BE4249-C0D0-4B06-8692-E8BB871AF643}" type="datetimeFigureOut">
              <a:rPr lang="en-US" dirty="0"/>
              <a:t>11/6/22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11/6/22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11/6/22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BF985EE-AD31-58FC-447D-5652B77FA142}"/>
              </a:ext>
            </a:extLst>
          </p:cNvPr>
          <p:cNvSpPr>
            <a:spLocks noGrp="1"/>
          </p:cNvSpPr>
          <p:nvPr>
            <p:ph type="ctrTitle"/>
          </p:nvPr>
        </p:nvSpPr>
        <p:spPr/>
        <p:txBody>
          <a:bodyPr>
            <a:normAutofit fontScale="90000"/>
          </a:bodyPr>
          <a:lstStyle/>
          <a:p>
            <a:r>
              <a:rPr lang="el-GR" dirty="0" err="1"/>
              <a:t>Κοινωνικη</a:t>
            </a:r>
            <a:r>
              <a:rPr lang="el-GR" dirty="0"/>
              <a:t> </a:t>
            </a:r>
            <a:r>
              <a:rPr lang="el-GR" dirty="0" err="1"/>
              <a:t>παιδαγωγικη</a:t>
            </a:r>
            <a:r>
              <a:rPr lang="el-GR" dirty="0"/>
              <a:t> και </a:t>
            </a:r>
            <a:r>
              <a:rPr lang="el-GR" dirty="0" err="1"/>
              <a:t>κοινωνικοπολιτισμικη</a:t>
            </a:r>
            <a:r>
              <a:rPr lang="el-GR" dirty="0"/>
              <a:t> </a:t>
            </a:r>
            <a:r>
              <a:rPr lang="el-GR" dirty="0" err="1"/>
              <a:t>εμψυχωση</a:t>
            </a:r>
            <a:endParaRPr lang="el-GR" dirty="0"/>
          </a:p>
        </p:txBody>
      </p:sp>
      <p:sp>
        <p:nvSpPr>
          <p:cNvPr id="3" name="Υπότιτλος 2">
            <a:extLst>
              <a:ext uri="{FF2B5EF4-FFF2-40B4-BE49-F238E27FC236}">
                <a16:creationId xmlns:a16="http://schemas.microsoft.com/office/drawing/2014/main" id="{B14D779B-9ADC-2E6C-C71A-9361C9B34CB2}"/>
              </a:ext>
            </a:extLst>
          </p:cNvPr>
          <p:cNvSpPr>
            <a:spLocks noGrp="1"/>
          </p:cNvSpPr>
          <p:nvPr>
            <p:ph type="subTitle" idx="1"/>
          </p:nvPr>
        </p:nvSpPr>
        <p:spPr/>
        <p:txBody>
          <a:bodyPr/>
          <a:lstStyle/>
          <a:p>
            <a:r>
              <a:rPr lang="el-GR" dirty="0"/>
              <a:t>Δρ. Όλγα </a:t>
            </a:r>
            <a:r>
              <a:rPr lang="el-GR" dirty="0" err="1"/>
              <a:t>Κατσιάνη</a:t>
            </a:r>
            <a:r>
              <a:rPr lang="el-GR" dirty="0"/>
              <a:t>, Διδάσκουσα ΕΣΠΑ</a:t>
            </a:r>
          </a:p>
        </p:txBody>
      </p:sp>
    </p:spTree>
    <p:extLst>
      <p:ext uri="{BB962C8B-B14F-4D97-AF65-F5344CB8AC3E}">
        <p14:creationId xmlns:p14="http://schemas.microsoft.com/office/powerpoint/2010/main" val="3782533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7A71B4-F4A2-AB32-CE49-57D56DD1A9F3}"/>
              </a:ext>
            </a:extLst>
          </p:cNvPr>
          <p:cNvSpPr>
            <a:spLocks noGrp="1"/>
          </p:cNvSpPr>
          <p:nvPr>
            <p:ph type="ctrTitle"/>
          </p:nvPr>
        </p:nvSpPr>
        <p:spPr>
          <a:xfrm>
            <a:off x="83917" y="2305720"/>
            <a:ext cx="4302889" cy="1699119"/>
          </a:xfrm>
        </p:spPr>
        <p:txBody>
          <a:bodyPr/>
          <a:lstStyle/>
          <a:p>
            <a:r>
              <a:rPr lang="el-GR" dirty="0"/>
              <a:t>Το λα</a:t>
            </a:r>
            <a:r>
              <a:rPr lang="en-US" dirty="0" err="1"/>
              <a:t>ϊ</a:t>
            </a:r>
            <a:r>
              <a:rPr lang="el-GR" dirty="0" err="1"/>
              <a:t>κο</a:t>
            </a:r>
            <a:r>
              <a:rPr lang="el-GR" dirty="0"/>
              <a:t> </a:t>
            </a:r>
            <a:r>
              <a:rPr lang="el-GR" dirty="0" err="1"/>
              <a:t>πανεπιστημιο</a:t>
            </a:r>
            <a:endParaRPr lang="el-GR" dirty="0"/>
          </a:p>
        </p:txBody>
      </p:sp>
      <p:sp>
        <p:nvSpPr>
          <p:cNvPr id="3" name="Υπότιτλος 2">
            <a:extLst>
              <a:ext uri="{FF2B5EF4-FFF2-40B4-BE49-F238E27FC236}">
                <a16:creationId xmlns:a16="http://schemas.microsoft.com/office/drawing/2014/main" id="{2BD66489-ECC3-9A2E-EE94-A8C968178FE4}"/>
              </a:ext>
            </a:extLst>
          </p:cNvPr>
          <p:cNvSpPr>
            <a:spLocks noGrp="1"/>
          </p:cNvSpPr>
          <p:nvPr>
            <p:ph type="subTitle" idx="1"/>
          </p:nvPr>
        </p:nvSpPr>
        <p:spPr>
          <a:xfrm>
            <a:off x="4502552" y="138895"/>
            <a:ext cx="7605531" cy="6551271"/>
          </a:xfrm>
        </p:spPr>
        <p:txBody>
          <a:bodyPr>
            <a:normAutofit/>
          </a:bodyPr>
          <a:lstStyle/>
          <a:p>
            <a:pPr marL="457200" indent="-457200" algn="just">
              <a:buFont typeface="Wingdings" pitchFamily="2" charset="2"/>
              <a:buChar char="§"/>
            </a:pPr>
            <a:r>
              <a:rPr lang="el-GR" sz="2800" dirty="0"/>
              <a:t>Ιδρύθηκε το 1865</a:t>
            </a:r>
          </a:p>
          <a:p>
            <a:pPr marL="457200" indent="-457200" algn="just">
              <a:buFont typeface="Wingdings" pitchFamily="2" charset="2"/>
              <a:buChar char="§"/>
            </a:pPr>
            <a:r>
              <a:rPr lang="el-GR" sz="2800" dirty="0"/>
              <a:t>Στόχευε στη δωρεάν παροχή απλουστευμένων αλλά επιστημονικών τεχνικών γνώσεων σε όλους όσοι δεν είχαν τη δυνατότητα πρόσβασης στην ανώτατη εκπαίδευση.</a:t>
            </a:r>
          </a:p>
          <a:p>
            <a:pPr marL="457200" indent="-457200" algn="just">
              <a:buFont typeface="Wingdings" pitchFamily="2" charset="2"/>
              <a:buChar char="§"/>
            </a:pPr>
            <a:r>
              <a:rPr lang="el-GR" sz="2800" dirty="0"/>
              <a:t>Λειτούργησε το πρώτο Σχολείο Αναλφάβητων, όπου διδασκόταν ανάγνωση, γραφή και πρακτική αριθμητική. </a:t>
            </a:r>
          </a:p>
          <a:p>
            <a:pPr marL="457200" indent="-457200" algn="just">
              <a:buFont typeface="Wingdings" pitchFamily="2" charset="2"/>
              <a:buChar char="§"/>
            </a:pPr>
            <a:r>
              <a:rPr lang="el-GR" sz="2800" dirty="0"/>
              <a:t>Ουσιώδης υπήρξε η προσφορά του στην αντιμετώπιση κοινωνικών ζητημάτων. </a:t>
            </a:r>
          </a:p>
        </p:txBody>
      </p:sp>
    </p:spTree>
    <p:extLst>
      <p:ext uri="{BB962C8B-B14F-4D97-AF65-F5344CB8AC3E}">
        <p14:creationId xmlns:p14="http://schemas.microsoft.com/office/powerpoint/2010/main" val="223992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E13902-84E8-68F2-50DD-39D9B404CFF2}"/>
              </a:ext>
            </a:extLst>
          </p:cNvPr>
          <p:cNvSpPr>
            <a:spLocks noGrp="1"/>
          </p:cNvSpPr>
          <p:nvPr>
            <p:ph type="title"/>
          </p:nvPr>
        </p:nvSpPr>
        <p:spPr>
          <a:xfrm>
            <a:off x="1597307" y="2122160"/>
            <a:ext cx="9468090" cy="2681333"/>
          </a:xfrm>
        </p:spPr>
        <p:txBody>
          <a:bodyPr>
            <a:normAutofit/>
          </a:bodyPr>
          <a:lstStyle/>
          <a:p>
            <a:r>
              <a:rPr lang="el-GR" sz="3200" dirty="0"/>
              <a:t>Η </a:t>
            </a:r>
            <a:r>
              <a:rPr lang="el-GR" sz="3200" dirty="0" err="1"/>
              <a:t>κοινωνικη</a:t>
            </a:r>
            <a:r>
              <a:rPr lang="el-GR" sz="3200" dirty="0"/>
              <a:t> </a:t>
            </a:r>
            <a:r>
              <a:rPr lang="el-GR" sz="3200" dirty="0" err="1"/>
              <a:t>παιδαγωγικη</a:t>
            </a:r>
            <a:r>
              <a:rPr lang="el-GR" sz="3200" dirty="0"/>
              <a:t> στη </a:t>
            </a:r>
            <a:r>
              <a:rPr lang="el-GR" sz="3200" dirty="0" err="1"/>
              <a:t>συγχρονη</a:t>
            </a:r>
            <a:r>
              <a:rPr lang="el-GR" sz="3200" dirty="0"/>
              <a:t> </a:t>
            </a:r>
            <a:r>
              <a:rPr lang="el-GR" sz="3200" dirty="0" err="1"/>
              <a:t>ελλαδα</a:t>
            </a:r>
            <a:endParaRPr lang="el-GR" sz="3200" dirty="0"/>
          </a:p>
        </p:txBody>
      </p:sp>
    </p:spTree>
    <p:extLst>
      <p:ext uri="{BB962C8B-B14F-4D97-AF65-F5344CB8AC3E}">
        <p14:creationId xmlns:p14="http://schemas.microsoft.com/office/powerpoint/2010/main" val="1570738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7BC540-0611-8ECA-0D29-C37F90CA3C3A}"/>
              </a:ext>
            </a:extLst>
          </p:cNvPr>
          <p:cNvSpPr>
            <a:spLocks noGrp="1"/>
          </p:cNvSpPr>
          <p:nvPr>
            <p:ph type="ctrTitle"/>
          </p:nvPr>
        </p:nvSpPr>
        <p:spPr>
          <a:xfrm>
            <a:off x="1600200" y="1682496"/>
            <a:ext cx="8991600" cy="1645920"/>
          </a:xfrm>
        </p:spPr>
        <p:txBody>
          <a:bodyPr/>
          <a:lstStyle/>
          <a:p>
            <a:r>
              <a:rPr lang="el-GR" dirty="0"/>
              <a:t>Η κοινωνική </a:t>
            </a:r>
            <a:r>
              <a:rPr lang="el-GR" dirty="0" err="1"/>
              <a:t>παιδαγωγικη</a:t>
            </a:r>
            <a:r>
              <a:rPr lang="el-GR" dirty="0"/>
              <a:t> στο ηνωμένο βασίλειο</a:t>
            </a:r>
          </a:p>
        </p:txBody>
      </p:sp>
    </p:spTree>
    <p:extLst>
      <p:ext uri="{BB962C8B-B14F-4D97-AF65-F5344CB8AC3E}">
        <p14:creationId xmlns:p14="http://schemas.microsoft.com/office/powerpoint/2010/main" val="2067724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9E369E4-A282-7B04-F460-F63BFA40D566}"/>
              </a:ext>
            </a:extLst>
          </p:cNvPr>
          <p:cNvSpPr>
            <a:spLocks noGrp="1"/>
          </p:cNvSpPr>
          <p:nvPr>
            <p:ph idx="1"/>
          </p:nvPr>
        </p:nvSpPr>
        <p:spPr>
          <a:xfrm>
            <a:off x="497711" y="474562"/>
            <a:ext cx="11227443" cy="6041985"/>
          </a:xfrm>
        </p:spPr>
        <p:txBody>
          <a:bodyPr>
            <a:normAutofit/>
          </a:bodyPr>
          <a:lstStyle/>
          <a:p>
            <a:r>
              <a:rPr lang="el-GR" sz="2800" dirty="0">
                <a:solidFill>
                  <a:schemeClr val="bg1"/>
                </a:solidFill>
              </a:rPr>
              <a:t>Αναπτύχθηκε τα τελευταία 20 χρόνια.</a:t>
            </a:r>
          </a:p>
          <a:p>
            <a:r>
              <a:rPr lang="el-GR" sz="2800" dirty="0">
                <a:solidFill>
                  <a:schemeClr val="bg1"/>
                </a:solidFill>
              </a:rPr>
              <a:t>Υπήρχε ισχυρός προσανατολισμός και μεγάλη παράδοση (από τον 17</a:t>
            </a:r>
            <a:r>
              <a:rPr lang="el-GR" sz="2800" baseline="30000" dirty="0">
                <a:solidFill>
                  <a:schemeClr val="bg1"/>
                </a:solidFill>
              </a:rPr>
              <a:t>ο</a:t>
            </a:r>
            <a:r>
              <a:rPr lang="el-GR" sz="2800" dirty="0">
                <a:solidFill>
                  <a:schemeClr val="bg1"/>
                </a:solidFill>
              </a:rPr>
              <a:t> αιώνα) στην Κοινωνική Εργασία.</a:t>
            </a:r>
          </a:p>
          <a:p>
            <a:r>
              <a:rPr lang="el-GR" sz="2800" dirty="0">
                <a:solidFill>
                  <a:schemeClr val="bg1"/>
                </a:solidFill>
              </a:rPr>
              <a:t>Μέχρι το 2013 τα περισσότερο </a:t>
            </a:r>
            <a:r>
              <a:rPr lang="el-GR" sz="2800" dirty="0" err="1">
                <a:solidFill>
                  <a:schemeClr val="bg1"/>
                </a:solidFill>
              </a:rPr>
              <a:t>κοινωνικοπαιδαγωγικά</a:t>
            </a:r>
            <a:r>
              <a:rPr lang="el-GR" sz="2800" dirty="0">
                <a:solidFill>
                  <a:schemeClr val="bg1"/>
                </a:solidFill>
              </a:rPr>
              <a:t> προγράμματα που είχαν αναπτυχθεί ήταν εστιασμένα στη φροντίδα κυρίως των παιδιών των ιδρυμάτων, των υιοθετημένων ή των παιδιών των ανάδοχων οικογενειών. </a:t>
            </a:r>
          </a:p>
          <a:p>
            <a:r>
              <a:rPr lang="el-GR" sz="2800" dirty="0">
                <a:solidFill>
                  <a:schemeClr val="bg1"/>
                </a:solidFill>
              </a:rPr>
              <a:t>Σήμερα η </a:t>
            </a:r>
            <a:r>
              <a:rPr lang="el-GR" sz="2800" dirty="0" err="1">
                <a:solidFill>
                  <a:schemeClr val="bg1"/>
                </a:solidFill>
              </a:rPr>
              <a:t>κοιν</a:t>
            </a:r>
            <a:r>
              <a:rPr lang="el-GR" sz="2800" dirty="0">
                <a:solidFill>
                  <a:schemeClr val="bg1"/>
                </a:solidFill>
              </a:rPr>
              <a:t>. Παιδαγωγική εστιάζει από τη μία στην προστασία, στην ενίσχυση και στην εκπαίδευση όλων των παιδιών, από την άλλη επιδιώκει να υποστηρίξει και τους ενηλίκους αναπτύσσοντας δράσεις για την προώθηση της προσωπικής ανάπτυξης, της κοινωνικής εκπαίδευσης και τη γενική ευημερία. </a:t>
            </a:r>
          </a:p>
        </p:txBody>
      </p:sp>
    </p:spTree>
    <p:extLst>
      <p:ext uri="{BB962C8B-B14F-4D97-AF65-F5344CB8AC3E}">
        <p14:creationId xmlns:p14="http://schemas.microsoft.com/office/powerpoint/2010/main" val="570070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F6E27017-1B90-26E3-2695-64A94FD87AF0}"/>
              </a:ext>
            </a:extLst>
          </p:cNvPr>
          <p:cNvSpPr>
            <a:spLocks noGrp="1"/>
          </p:cNvSpPr>
          <p:nvPr>
            <p:ph type="subTitle" idx="1"/>
          </p:nvPr>
        </p:nvSpPr>
        <p:spPr>
          <a:xfrm>
            <a:off x="451413" y="335665"/>
            <a:ext cx="11424212" cy="6215605"/>
          </a:xfrm>
        </p:spPr>
        <p:txBody>
          <a:bodyPr>
            <a:normAutofit/>
          </a:bodyPr>
          <a:lstStyle/>
          <a:p>
            <a:pPr algn="just"/>
            <a:r>
              <a:rPr lang="el-GR" sz="2800" dirty="0">
                <a:solidFill>
                  <a:schemeClr val="tx1"/>
                </a:solidFill>
              </a:rPr>
              <a:t>Έχει αναπτυχθεί σε τέτοιο βαθμό που εξετάζεται το ενδεχόμενο της αντικατάστασης του όρου κοινωνική φροντίδα με τον όρο κοινωνική παιδαγωγική εισάγοντας έτσι μία νέα κατεύθυνση για την γενικότερη κοινωνική πολιτική. </a:t>
            </a:r>
          </a:p>
          <a:p>
            <a:pPr algn="just"/>
            <a:endParaRPr lang="el-GR" sz="2800" dirty="0">
              <a:solidFill>
                <a:schemeClr val="tx1"/>
              </a:solidFill>
            </a:endParaRPr>
          </a:p>
          <a:p>
            <a:pPr algn="just"/>
            <a:r>
              <a:rPr lang="el-GR" sz="2800" dirty="0">
                <a:solidFill>
                  <a:schemeClr val="tx1"/>
                </a:solidFill>
              </a:rPr>
              <a:t>Αναπτύχθηκαν δύο πολύ σημαντικά προγράμματα του υπουργείου παιδείας:</a:t>
            </a:r>
          </a:p>
          <a:p>
            <a:pPr marL="457200" indent="-457200" algn="just">
              <a:buFont typeface="Wingdings" pitchFamily="2" charset="2"/>
              <a:buChar char="Ø"/>
            </a:pPr>
            <a:r>
              <a:rPr lang="el-GR" sz="2800" dirty="0">
                <a:solidFill>
                  <a:schemeClr val="tx1"/>
                </a:solidFill>
              </a:rPr>
              <a:t>Κάθε παιδί έχει σημασία: Αλλαγή για τα παιδιά</a:t>
            </a:r>
          </a:p>
          <a:p>
            <a:pPr marL="457200" indent="-457200" algn="just">
              <a:buFont typeface="Wingdings" pitchFamily="2" charset="2"/>
              <a:buChar char="Ø"/>
            </a:pPr>
            <a:r>
              <a:rPr lang="el-GR" sz="2800" dirty="0">
                <a:solidFill>
                  <a:schemeClr val="tx1"/>
                </a:solidFill>
              </a:rPr>
              <a:t>Η φροντίδα έχει σημασία: Χρόνος για αλλαγή.</a:t>
            </a:r>
          </a:p>
        </p:txBody>
      </p:sp>
    </p:spTree>
    <p:extLst>
      <p:ext uri="{BB962C8B-B14F-4D97-AF65-F5344CB8AC3E}">
        <p14:creationId xmlns:p14="http://schemas.microsoft.com/office/powerpoint/2010/main" val="26958441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D395B4-D08A-D178-3DB3-63611FEC1D8F}"/>
              </a:ext>
            </a:extLst>
          </p:cNvPr>
          <p:cNvSpPr>
            <a:spLocks noGrp="1"/>
          </p:cNvSpPr>
          <p:nvPr>
            <p:ph type="ctrTitle"/>
          </p:nvPr>
        </p:nvSpPr>
        <p:spPr>
          <a:xfrm>
            <a:off x="1484453" y="650542"/>
            <a:ext cx="8991600" cy="1645920"/>
          </a:xfrm>
        </p:spPr>
        <p:txBody>
          <a:bodyPr/>
          <a:lstStyle/>
          <a:p>
            <a:r>
              <a:rPr lang="el-GR" dirty="0"/>
              <a:t>Η </a:t>
            </a:r>
            <a:r>
              <a:rPr lang="el-GR" dirty="0" err="1"/>
              <a:t>κοινωνικη</a:t>
            </a:r>
            <a:r>
              <a:rPr lang="el-GR" dirty="0"/>
              <a:t> </a:t>
            </a:r>
            <a:r>
              <a:rPr lang="el-GR" dirty="0" err="1"/>
              <a:t>παιδαγωγικη</a:t>
            </a:r>
            <a:r>
              <a:rPr lang="el-GR" dirty="0"/>
              <a:t> στην </a:t>
            </a:r>
            <a:r>
              <a:rPr lang="el-GR" dirty="0" err="1"/>
              <a:t>ιταλια</a:t>
            </a:r>
            <a:endParaRPr lang="el-GR" dirty="0"/>
          </a:p>
        </p:txBody>
      </p:sp>
      <p:sp>
        <p:nvSpPr>
          <p:cNvPr id="3" name="Υπότιτλος 2">
            <a:extLst>
              <a:ext uri="{FF2B5EF4-FFF2-40B4-BE49-F238E27FC236}">
                <a16:creationId xmlns:a16="http://schemas.microsoft.com/office/drawing/2014/main" id="{46B6F2F0-7925-E64C-353F-282305541471}"/>
              </a:ext>
            </a:extLst>
          </p:cNvPr>
          <p:cNvSpPr>
            <a:spLocks noGrp="1"/>
          </p:cNvSpPr>
          <p:nvPr>
            <p:ph type="subTitle" idx="1"/>
          </p:nvPr>
        </p:nvSpPr>
        <p:spPr>
          <a:xfrm>
            <a:off x="740781" y="3206187"/>
            <a:ext cx="10891776" cy="2789499"/>
          </a:xfrm>
        </p:spPr>
        <p:txBody>
          <a:bodyPr>
            <a:normAutofit/>
          </a:bodyPr>
          <a:lstStyle/>
          <a:p>
            <a:pPr algn="just"/>
            <a:r>
              <a:rPr lang="el-GR" sz="2800" dirty="0" err="1"/>
              <a:t>Ξεκ</a:t>
            </a:r>
            <a:r>
              <a:rPr lang="en-US" sz="2800" dirty="0"/>
              <a:t>ί</a:t>
            </a:r>
            <a:r>
              <a:rPr lang="el-GR" sz="2800" dirty="0" err="1"/>
              <a:t>νησε</a:t>
            </a:r>
            <a:r>
              <a:rPr lang="el-GR" sz="2800" dirty="0"/>
              <a:t> όπως και στη Β. Ευρώπη από την ανάγκη προστασίας των παιδιών με κοινωνικά προβλήματα. </a:t>
            </a:r>
          </a:p>
          <a:p>
            <a:pPr algn="just"/>
            <a:r>
              <a:rPr lang="el-GR" sz="2800" dirty="0"/>
              <a:t>Κύριοι εκφραστές της είναι οι </a:t>
            </a:r>
            <a:r>
              <a:rPr lang="en-US" sz="2800" dirty="0"/>
              <a:t>Giovanni Bosco, Maria Montessori, Lorenzo Milani </a:t>
            </a:r>
            <a:r>
              <a:rPr lang="el-GR" sz="2800" dirty="0"/>
              <a:t>και </a:t>
            </a:r>
            <a:r>
              <a:rPr lang="en-US" sz="2800" dirty="0"/>
              <a:t>Danilo </a:t>
            </a:r>
            <a:r>
              <a:rPr lang="en-US" sz="2800" dirty="0" err="1"/>
              <a:t>Dolci</a:t>
            </a:r>
            <a:r>
              <a:rPr lang="en-US" sz="2800" dirty="0"/>
              <a:t>.</a:t>
            </a:r>
            <a:endParaRPr lang="el-GR" sz="2800" dirty="0"/>
          </a:p>
        </p:txBody>
      </p:sp>
    </p:spTree>
    <p:extLst>
      <p:ext uri="{BB962C8B-B14F-4D97-AF65-F5344CB8AC3E}">
        <p14:creationId xmlns:p14="http://schemas.microsoft.com/office/powerpoint/2010/main" val="10616876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Υπότιτλος 2">
            <a:extLst>
              <a:ext uri="{FF2B5EF4-FFF2-40B4-BE49-F238E27FC236}">
                <a16:creationId xmlns:a16="http://schemas.microsoft.com/office/drawing/2014/main" id="{E803799A-8C9D-0AA1-F85E-7BDEA042B54B}"/>
              </a:ext>
            </a:extLst>
          </p:cNvPr>
          <p:cNvSpPr>
            <a:spLocks noGrp="1"/>
          </p:cNvSpPr>
          <p:nvPr>
            <p:ph type="subTitle" idx="1"/>
          </p:nvPr>
        </p:nvSpPr>
        <p:spPr>
          <a:xfrm>
            <a:off x="609599" y="630621"/>
            <a:ext cx="11130455" cy="5549462"/>
          </a:xfrm>
        </p:spPr>
        <p:txBody>
          <a:bodyPr>
            <a:normAutofit lnSpcReduction="10000"/>
          </a:bodyPr>
          <a:lstStyle/>
          <a:p>
            <a:pPr algn="just"/>
            <a:r>
              <a:rPr lang="el-GR" sz="2800" dirty="0">
                <a:solidFill>
                  <a:schemeClr val="tx1"/>
                </a:solidFill>
              </a:rPr>
              <a:t>Η βασική θέση της </a:t>
            </a:r>
            <a:r>
              <a:rPr lang="en-US" sz="2800" dirty="0">
                <a:solidFill>
                  <a:schemeClr val="tx1"/>
                </a:solidFill>
              </a:rPr>
              <a:t>Montessori </a:t>
            </a:r>
            <a:r>
              <a:rPr lang="el-GR" sz="2800" dirty="0">
                <a:solidFill>
                  <a:schemeClr val="tx1"/>
                </a:solidFill>
              </a:rPr>
              <a:t>ήταν ο σεβασμός της ελευθερίας και της φύσης του παιδιού. Η ίδια η φύση οδηγεί το παιδί στην αυτοπραγμάτωση, την οποία μπορεί να κατακτήσει μόνο του χωρίς παρεμβάσεις ενηλίκων. </a:t>
            </a:r>
          </a:p>
          <a:p>
            <a:pPr algn="just"/>
            <a:r>
              <a:rPr lang="el-GR" sz="2800" dirty="0">
                <a:solidFill>
                  <a:schemeClr val="tx1"/>
                </a:solidFill>
              </a:rPr>
              <a:t>Θεωρούσε ότι η αισθητηριακή εμπειρία θα έπρεπε να προηγείται της νοητικής ανάπτυξης. </a:t>
            </a:r>
          </a:p>
          <a:p>
            <a:pPr algn="just"/>
            <a:r>
              <a:rPr lang="el-GR" sz="2800" dirty="0">
                <a:solidFill>
                  <a:schemeClr val="tx1"/>
                </a:solidFill>
              </a:rPr>
              <a:t>Η </a:t>
            </a:r>
            <a:r>
              <a:rPr lang="en-US" sz="2800" dirty="0">
                <a:solidFill>
                  <a:schemeClr val="tx1"/>
                </a:solidFill>
              </a:rPr>
              <a:t>Montessori </a:t>
            </a:r>
            <a:r>
              <a:rPr lang="el-GR" sz="2800" dirty="0" err="1">
                <a:solidFill>
                  <a:schemeClr val="tx1"/>
                </a:solidFill>
              </a:rPr>
              <a:t>ασχολ</a:t>
            </a:r>
            <a:r>
              <a:rPr lang="en-US" sz="2800" dirty="0" err="1">
                <a:solidFill>
                  <a:schemeClr val="tx1"/>
                </a:solidFill>
              </a:rPr>
              <a:t>ή</a:t>
            </a:r>
            <a:r>
              <a:rPr lang="el-GR" sz="2800" dirty="0" err="1">
                <a:solidFill>
                  <a:schemeClr val="tx1"/>
                </a:solidFill>
              </a:rPr>
              <a:t>θηκε</a:t>
            </a:r>
            <a:r>
              <a:rPr lang="el-GR" sz="2800" dirty="0">
                <a:solidFill>
                  <a:schemeClr val="tx1"/>
                </a:solidFill>
              </a:rPr>
              <a:t> συστηματικά με τα παιδιά με μαθησιακά προβλήματα. Ενεργοποιούσε και ανέπτυσσε νέες ικανότητες &amp; δεξιότητες στα παιδιά μέσα από την ανάπτυξη ασκήσεων που προετοίμαζαν τα ίδια τα παιδιά. </a:t>
            </a:r>
          </a:p>
          <a:p>
            <a:pPr algn="just"/>
            <a:r>
              <a:rPr lang="el-GR" sz="2800" dirty="0">
                <a:solidFill>
                  <a:schemeClr val="tx1"/>
                </a:solidFill>
              </a:rPr>
              <a:t>Πίστευε ότι ο ρόλος του δασκάλου θα έπρεπε να είναι αυτός του εμψυχωτή με στόχο τον </a:t>
            </a:r>
            <a:r>
              <a:rPr lang="el-GR" sz="2800" dirty="0" err="1">
                <a:solidFill>
                  <a:schemeClr val="tx1"/>
                </a:solidFill>
              </a:rPr>
              <a:t>αναστοχασμό</a:t>
            </a:r>
            <a:r>
              <a:rPr lang="el-GR" sz="2800" dirty="0">
                <a:solidFill>
                  <a:schemeClr val="tx1"/>
                </a:solidFill>
              </a:rPr>
              <a:t>.</a:t>
            </a:r>
          </a:p>
        </p:txBody>
      </p:sp>
    </p:spTree>
    <p:extLst>
      <p:ext uri="{BB962C8B-B14F-4D97-AF65-F5344CB8AC3E}">
        <p14:creationId xmlns:p14="http://schemas.microsoft.com/office/powerpoint/2010/main" val="21904075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2AE876-0EF6-8A4F-47B5-E847843D3056}"/>
              </a:ext>
            </a:extLst>
          </p:cNvPr>
          <p:cNvSpPr>
            <a:spLocks noGrp="1"/>
          </p:cNvSpPr>
          <p:nvPr>
            <p:ph type="title"/>
          </p:nvPr>
        </p:nvSpPr>
        <p:spPr/>
        <p:txBody>
          <a:bodyPr/>
          <a:lstStyle/>
          <a:p>
            <a:r>
              <a:rPr lang="en-US" dirty="0"/>
              <a:t>lORENZO MILANI</a:t>
            </a:r>
            <a:endParaRPr lang="el-GR" dirty="0"/>
          </a:p>
        </p:txBody>
      </p:sp>
      <p:sp>
        <p:nvSpPr>
          <p:cNvPr id="3" name="Θέση περιεχομένου 2">
            <a:extLst>
              <a:ext uri="{FF2B5EF4-FFF2-40B4-BE49-F238E27FC236}">
                <a16:creationId xmlns:a16="http://schemas.microsoft.com/office/drawing/2014/main" id="{1B940E30-27E4-24ED-EB9E-7F074CC77368}"/>
              </a:ext>
            </a:extLst>
          </p:cNvPr>
          <p:cNvSpPr>
            <a:spLocks noGrp="1"/>
          </p:cNvSpPr>
          <p:nvPr>
            <p:ph idx="1"/>
          </p:nvPr>
        </p:nvSpPr>
        <p:spPr/>
        <p:txBody>
          <a:bodyPr>
            <a:normAutofit lnSpcReduction="10000"/>
          </a:bodyPr>
          <a:lstStyle/>
          <a:p>
            <a:r>
              <a:rPr lang="el-GR" sz="2400" dirty="0"/>
              <a:t>Δημιούργησε τα πρώτα «ταξικά» σχολεία, τα οποία ήταν προορισμένα να συγκεντρώσουν, να υποστηρίξουν και να εκπαιδεύσουν τα περιθωριοποιημένα παιδιά.</a:t>
            </a:r>
          </a:p>
          <a:p>
            <a:r>
              <a:rPr lang="el-GR" sz="2400" dirty="0"/>
              <a:t>Πολλά από αυτά τα παιδιά αποφοίτησαν εφοδιασμένα με πολλές δεξιότητες και έγιναν κριτικοί αναγνώστες των πληροφοριών και των ειδήσεων που άκουγαν. </a:t>
            </a:r>
          </a:p>
          <a:p>
            <a:r>
              <a:rPr lang="el-GR" sz="2400" dirty="0"/>
              <a:t>Συνέδεσε το όνομά του με την Κριτική Κοινωνική Παιδαγωγική</a:t>
            </a:r>
          </a:p>
        </p:txBody>
      </p:sp>
      <p:sp>
        <p:nvSpPr>
          <p:cNvPr id="4" name="Θέση κειμένου 3">
            <a:extLst>
              <a:ext uri="{FF2B5EF4-FFF2-40B4-BE49-F238E27FC236}">
                <a16:creationId xmlns:a16="http://schemas.microsoft.com/office/drawing/2014/main" id="{BE1E6B0F-1423-81A1-14A3-A4B666DF3CCD}"/>
              </a:ext>
            </a:extLst>
          </p:cNvPr>
          <p:cNvSpPr>
            <a:spLocks noGrp="1"/>
          </p:cNvSpPr>
          <p:nvPr>
            <p:ph type="body" sz="half" idx="2"/>
          </p:nvPr>
        </p:nvSpPr>
        <p:spPr/>
        <p:txBody>
          <a:bodyPr/>
          <a:lstStyle/>
          <a:p>
            <a:endParaRPr lang="el-GR"/>
          </a:p>
        </p:txBody>
      </p:sp>
    </p:spTree>
    <p:extLst>
      <p:ext uri="{BB962C8B-B14F-4D97-AF65-F5344CB8AC3E}">
        <p14:creationId xmlns:p14="http://schemas.microsoft.com/office/powerpoint/2010/main" val="18365613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1FDB453-15CE-FB11-F522-5B61CD1632A0}"/>
              </a:ext>
            </a:extLst>
          </p:cNvPr>
          <p:cNvSpPr>
            <a:spLocks noGrp="1"/>
          </p:cNvSpPr>
          <p:nvPr>
            <p:ph type="title"/>
          </p:nvPr>
        </p:nvSpPr>
        <p:spPr/>
        <p:txBody>
          <a:bodyPr/>
          <a:lstStyle/>
          <a:p>
            <a:r>
              <a:rPr lang="en-US" dirty="0" err="1"/>
              <a:t>dANILO</a:t>
            </a:r>
            <a:r>
              <a:rPr lang="en-US" dirty="0"/>
              <a:t> DOLCI:</a:t>
            </a:r>
            <a:r>
              <a:rPr lang="el-GR" dirty="0"/>
              <a:t> ο</a:t>
            </a:r>
            <a:r>
              <a:rPr lang="en-US" dirty="0"/>
              <a:t>"</a:t>
            </a:r>
            <a:r>
              <a:rPr lang="en-US" dirty="0" err="1"/>
              <a:t>gHADHI</a:t>
            </a:r>
            <a:r>
              <a:rPr lang="en-US" dirty="0"/>
              <a:t>”</a:t>
            </a:r>
            <a:r>
              <a:rPr lang="el-GR" dirty="0"/>
              <a:t> της </a:t>
            </a:r>
            <a:r>
              <a:rPr lang="el-GR" dirty="0" err="1"/>
              <a:t>σικελιασ</a:t>
            </a:r>
            <a:endParaRPr lang="el-GR" dirty="0"/>
          </a:p>
        </p:txBody>
      </p:sp>
      <p:sp>
        <p:nvSpPr>
          <p:cNvPr id="3" name="Θέση περιεχομένου 2">
            <a:extLst>
              <a:ext uri="{FF2B5EF4-FFF2-40B4-BE49-F238E27FC236}">
                <a16:creationId xmlns:a16="http://schemas.microsoft.com/office/drawing/2014/main" id="{35BB9F76-68CE-316C-C9B7-0390D2E5D9A0}"/>
              </a:ext>
            </a:extLst>
          </p:cNvPr>
          <p:cNvSpPr>
            <a:spLocks noGrp="1"/>
          </p:cNvSpPr>
          <p:nvPr>
            <p:ph idx="1"/>
          </p:nvPr>
        </p:nvSpPr>
        <p:spPr>
          <a:xfrm>
            <a:off x="6295697" y="273269"/>
            <a:ext cx="5696606" cy="6369269"/>
          </a:xfrm>
        </p:spPr>
        <p:txBody>
          <a:bodyPr>
            <a:normAutofit/>
          </a:bodyPr>
          <a:lstStyle/>
          <a:p>
            <a:pPr algn="just"/>
            <a:r>
              <a:rPr lang="el-GR" sz="2000" dirty="0"/>
              <a:t>Ίδρυσε ορφανοτροφείο, αγροτικούς συνεταιρισμούς, συλλόγους διεκδίκησης, δημοσίευε κείμενα και βιβλία ενεργοποιώντας το ενδιαφέρον πολλών ανθρώπων από διάφορες χώρες.</a:t>
            </a:r>
          </a:p>
          <a:p>
            <a:pPr algn="just"/>
            <a:r>
              <a:rPr lang="el-GR" sz="2000" dirty="0"/>
              <a:t>Εκπαίδευση των ανθρώπων με όραμα την επιτυχία τους.</a:t>
            </a:r>
          </a:p>
          <a:p>
            <a:pPr algn="just"/>
            <a:r>
              <a:rPr lang="el-GR" sz="2000" dirty="0"/>
              <a:t>Εκπαίδευση με έμφαση στη δημιουργικότητα και στην ενίσχυση των σχέσεων παιδιών, γονέων, εκπαιδευτικών.</a:t>
            </a:r>
          </a:p>
          <a:p>
            <a:pPr algn="just"/>
            <a:r>
              <a:rPr lang="el-GR" sz="2000" dirty="0"/>
              <a:t>Κοινωνικές πιέσεις με την αποκάλυψη πραγμάτων που εκθέτουν τους κυβερνώντες.</a:t>
            </a:r>
          </a:p>
          <a:p>
            <a:pPr algn="just"/>
            <a:r>
              <a:rPr lang="el-GR" sz="2000" dirty="0"/>
              <a:t>Σημαντικός αγώνας για την καταπολέμηση της τοπικής μαφίας, της ανηθικότητας, της ανισότητας, της εκμετάλλευσης, του καταναγκασμού και της κοινωνικής αδικίας. </a:t>
            </a:r>
          </a:p>
          <a:p>
            <a:pPr algn="just"/>
            <a:r>
              <a:rPr lang="el-GR" sz="2000" dirty="0" err="1"/>
              <a:t>Αυτοοργάνωση</a:t>
            </a:r>
            <a:r>
              <a:rPr lang="el-GR" sz="2000" dirty="0"/>
              <a:t> των κοινωνικών ομάδων που έχουν κοινωνικά &amp; οικονομικά προβλήματα.</a:t>
            </a:r>
          </a:p>
        </p:txBody>
      </p:sp>
    </p:spTree>
    <p:extLst>
      <p:ext uri="{BB962C8B-B14F-4D97-AF65-F5344CB8AC3E}">
        <p14:creationId xmlns:p14="http://schemas.microsoft.com/office/powerpoint/2010/main" val="4266042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BFD38C-B541-FA2B-3D2F-C6F06382B33F}"/>
              </a:ext>
            </a:extLst>
          </p:cNvPr>
          <p:cNvSpPr>
            <a:spLocks noGrp="1"/>
          </p:cNvSpPr>
          <p:nvPr>
            <p:ph type="title"/>
          </p:nvPr>
        </p:nvSpPr>
        <p:spPr>
          <a:xfrm>
            <a:off x="2231135" y="2457160"/>
            <a:ext cx="8037471" cy="1252991"/>
          </a:xfrm>
        </p:spPr>
        <p:txBody>
          <a:bodyPr>
            <a:noAutofit/>
          </a:bodyPr>
          <a:lstStyle/>
          <a:p>
            <a:r>
              <a:rPr lang="el-GR" sz="3200" dirty="0"/>
              <a:t>Η </a:t>
            </a:r>
            <a:r>
              <a:rPr lang="el-GR" sz="3200" dirty="0" err="1"/>
              <a:t>κοινωνικη</a:t>
            </a:r>
            <a:r>
              <a:rPr lang="el-GR" sz="3200" dirty="0"/>
              <a:t> </a:t>
            </a:r>
            <a:r>
              <a:rPr lang="el-GR" sz="3200" dirty="0" err="1"/>
              <a:t>παιδαγωγικη</a:t>
            </a:r>
            <a:r>
              <a:rPr lang="el-GR" sz="3200" dirty="0"/>
              <a:t> στις </a:t>
            </a:r>
            <a:r>
              <a:rPr lang="el-GR" sz="3200" dirty="0" err="1"/>
              <a:t>ηπα</a:t>
            </a:r>
            <a:endParaRPr lang="el-GR" sz="3200" dirty="0"/>
          </a:p>
        </p:txBody>
      </p:sp>
    </p:spTree>
    <p:extLst>
      <p:ext uri="{BB962C8B-B14F-4D97-AF65-F5344CB8AC3E}">
        <p14:creationId xmlns:p14="http://schemas.microsoft.com/office/powerpoint/2010/main" val="926369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A79081-8155-D733-2189-CCBCC512A81F}"/>
              </a:ext>
            </a:extLst>
          </p:cNvPr>
          <p:cNvSpPr>
            <a:spLocks noGrp="1"/>
          </p:cNvSpPr>
          <p:nvPr>
            <p:ph type="title"/>
          </p:nvPr>
        </p:nvSpPr>
        <p:spPr/>
        <p:txBody>
          <a:bodyPr/>
          <a:lstStyle/>
          <a:p>
            <a:r>
              <a:rPr lang="el-GR" dirty="0"/>
              <a:t>Η </a:t>
            </a:r>
            <a:r>
              <a:rPr lang="el-GR" dirty="0" err="1"/>
              <a:t>κοινωνικη</a:t>
            </a:r>
            <a:r>
              <a:rPr lang="el-GR" dirty="0"/>
              <a:t> </a:t>
            </a:r>
            <a:r>
              <a:rPr lang="el-GR" dirty="0" err="1"/>
              <a:t>παιδαγωγικη</a:t>
            </a:r>
            <a:r>
              <a:rPr lang="el-GR" dirty="0"/>
              <a:t> στην </a:t>
            </a:r>
            <a:r>
              <a:rPr lang="el-GR" dirty="0" err="1"/>
              <a:t>ελλαδα</a:t>
            </a:r>
            <a:endParaRPr lang="el-GR" dirty="0"/>
          </a:p>
        </p:txBody>
      </p:sp>
      <p:sp>
        <p:nvSpPr>
          <p:cNvPr id="3" name="Θέση περιεχομένου 2">
            <a:extLst>
              <a:ext uri="{FF2B5EF4-FFF2-40B4-BE49-F238E27FC236}">
                <a16:creationId xmlns:a16="http://schemas.microsoft.com/office/drawing/2014/main" id="{A1F3F858-AC84-45EC-160B-FB8C9121F46A}"/>
              </a:ext>
            </a:extLst>
          </p:cNvPr>
          <p:cNvSpPr>
            <a:spLocks noGrp="1"/>
          </p:cNvSpPr>
          <p:nvPr>
            <p:ph idx="1"/>
          </p:nvPr>
        </p:nvSpPr>
        <p:spPr>
          <a:xfrm>
            <a:off x="685800" y="2638044"/>
            <a:ext cx="11315700" cy="3891344"/>
          </a:xfrm>
        </p:spPr>
        <p:txBody>
          <a:bodyPr>
            <a:normAutofit/>
          </a:bodyPr>
          <a:lstStyle/>
          <a:p>
            <a:pPr marL="0" indent="0" algn="just">
              <a:buNone/>
            </a:pPr>
            <a:r>
              <a:rPr lang="el-GR" sz="3200" dirty="0">
                <a:solidFill>
                  <a:schemeClr val="bg1"/>
                </a:solidFill>
              </a:rPr>
              <a:t>Το αποτύπωμα της Κοινωνικής Παιδαγωγικής σε όλον τον κόσμο προσδιορίσθηκε από το φιλοσοφικό υπόβαθρο των Αρχαίων Ελλήνων Φιλοσόφων (Σωκράτη, Πλάτωνα, Αριστοτέλη, Δημόκριτο και Πλούταρχο).</a:t>
            </a:r>
          </a:p>
        </p:txBody>
      </p:sp>
    </p:spTree>
    <p:extLst>
      <p:ext uri="{BB962C8B-B14F-4D97-AF65-F5344CB8AC3E}">
        <p14:creationId xmlns:p14="http://schemas.microsoft.com/office/powerpoint/2010/main" val="9167017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D030F23-A1EB-41D2-A744-0F8728B26AFB}"/>
              </a:ext>
            </a:extLst>
          </p:cNvPr>
          <p:cNvSpPr>
            <a:spLocks noGrp="1"/>
          </p:cNvSpPr>
          <p:nvPr>
            <p:ph idx="1"/>
          </p:nvPr>
        </p:nvSpPr>
        <p:spPr>
          <a:xfrm>
            <a:off x="441434" y="346841"/>
            <a:ext cx="11330152" cy="6095999"/>
          </a:xfrm>
        </p:spPr>
        <p:txBody>
          <a:bodyPr>
            <a:normAutofit/>
          </a:bodyPr>
          <a:lstStyle/>
          <a:p>
            <a:pPr algn="just"/>
            <a:r>
              <a:rPr lang="el-GR" sz="2800" dirty="0">
                <a:solidFill>
                  <a:schemeClr val="bg1"/>
                </a:solidFill>
              </a:rPr>
              <a:t>Έχει ανάλογη πορεία με αυτή του Ηνωμένου Βασιλείου</a:t>
            </a:r>
          </a:p>
          <a:p>
            <a:pPr algn="just"/>
            <a:r>
              <a:rPr lang="el-GR" sz="2800" dirty="0">
                <a:solidFill>
                  <a:schemeClr val="bg1"/>
                </a:solidFill>
              </a:rPr>
              <a:t>Μεγάλοι διανοητές της απέδωσαν ιδιαίτερη σημασία:</a:t>
            </a:r>
          </a:p>
          <a:p>
            <a:pPr algn="just">
              <a:buFontTx/>
              <a:buChar char="-"/>
            </a:pPr>
            <a:r>
              <a:rPr lang="el-GR" sz="2800" dirty="0">
                <a:solidFill>
                  <a:schemeClr val="bg1"/>
                </a:solidFill>
              </a:rPr>
              <a:t>Στις κοινωνικές παραμέτρους της εκπαιδευτικής διαδικασίας</a:t>
            </a:r>
          </a:p>
          <a:p>
            <a:pPr algn="just">
              <a:buFontTx/>
              <a:buChar char="-"/>
            </a:pPr>
            <a:r>
              <a:rPr lang="el-GR" sz="2800" dirty="0">
                <a:solidFill>
                  <a:schemeClr val="bg1"/>
                </a:solidFill>
              </a:rPr>
              <a:t>Η εκπαίδευση δεν είναι ένα στάδιο προετοιμασίας για τη ζωή, αλλά είναι η ίδια η ζωή. </a:t>
            </a:r>
          </a:p>
          <a:p>
            <a:pPr algn="just">
              <a:buFontTx/>
              <a:buChar char="-"/>
            </a:pPr>
            <a:r>
              <a:rPr lang="el-GR" sz="2800" dirty="0">
                <a:solidFill>
                  <a:schemeClr val="bg1"/>
                </a:solidFill>
              </a:rPr>
              <a:t>Υποστήριζαν τη σημαντικότητα της παροχής εναλλακτικής εκπαίδευσης αντί της επιβολής φυλάκισης σε παιδιά που αντιμετώπιζαν προβλήματα παραβατικής συμπεριφοράς. </a:t>
            </a:r>
          </a:p>
          <a:p>
            <a:pPr algn="just">
              <a:buFontTx/>
              <a:buChar char="-"/>
            </a:pPr>
            <a:r>
              <a:rPr lang="el-GR" sz="2800" dirty="0">
                <a:solidFill>
                  <a:schemeClr val="bg1"/>
                </a:solidFill>
              </a:rPr>
              <a:t>Εκπαίδευση ενηλίκων ή </a:t>
            </a:r>
            <a:r>
              <a:rPr lang="el-GR" sz="2800" dirty="0" err="1">
                <a:solidFill>
                  <a:schemeClr val="bg1"/>
                </a:solidFill>
              </a:rPr>
              <a:t>Ανδραγωγική</a:t>
            </a:r>
            <a:r>
              <a:rPr lang="el-GR" sz="2800" dirty="0">
                <a:solidFill>
                  <a:schemeClr val="bg1"/>
                </a:solidFill>
              </a:rPr>
              <a:t> (αυτοαντίληψη, εμπειρία, ετοιμότητα για εκπαίδευση και μάθηση, κίνητρα για μάθηση).</a:t>
            </a:r>
          </a:p>
        </p:txBody>
      </p:sp>
    </p:spTree>
    <p:extLst>
      <p:ext uri="{BB962C8B-B14F-4D97-AF65-F5344CB8AC3E}">
        <p14:creationId xmlns:p14="http://schemas.microsoft.com/office/powerpoint/2010/main" val="2054353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80122A-C430-BF85-1795-0FFF5E190E7C}"/>
              </a:ext>
            </a:extLst>
          </p:cNvPr>
          <p:cNvSpPr>
            <a:spLocks noGrp="1"/>
          </p:cNvSpPr>
          <p:nvPr>
            <p:ph type="title"/>
          </p:nvPr>
        </p:nvSpPr>
        <p:spPr>
          <a:xfrm>
            <a:off x="2031439" y="302540"/>
            <a:ext cx="7585527" cy="874619"/>
          </a:xfrm>
        </p:spPr>
        <p:txBody>
          <a:bodyPr/>
          <a:lstStyle/>
          <a:p>
            <a:r>
              <a:rPr lang="en-US" dirty="0"/>
              <a:t>David </a:t>
            </a:r>
            <a:r>
              <a:rPr lang="en-US" dirty="0" err="1"/>
              <a:t>kolb</a:t>
            </a:r>
            <a:r>
              <a:rPr lang="el-GR" dirty="0"/>
              <a:t>: </a:t>
            </a:r>
            <a:r>
              <a:rPr lang="el-GR" dirty="0" err="1"/>
              <a:t>Βιωματικη</a:t>
            </a:r>
            <a:r>
              <a:rPr lang="el-GR" dirty="0"/>
              <a:t> </a:t>
            </a:r>
            <a:r>
              <a:rPr lang="el-GR" dirty="0" err="1"/>
              <a:t>μαθηση</a:t>
            </a:r>
            <a:endParaRPr lang="el-GR" dirty="0"/>
          </a:p>
        </p:txBody>
      </p:sp>
      <p:graphicFrame>
        <p:nvGraphicFramePr>
          <p:cNvPr id="4" name="Θέση περιεχομένου 3">
            <a:extLst>
              <a:ext uri="{FF2B5EF4-FFF2-40B4-BE49-F238E27FC236}">
                <a16:creationId xmlns:a16="http://schemas.microsoft.com/office/drawing/2014/main" id="{1A1101A8-3727-0C8F-241D-3B287595A082}"/>
              </a:ext>
            </a:extLst>
          </p:cNvPr>
          <p:cNvGraphicFramePr>
            <a:graphicFrameLocks noGrp="1"/>
          </p:cNvGraphicFramePr>
          <p:nvPr>
            <p:ph idx="1"/>
            <p:extLst>
              <p:ext uri="{D42A27DB-BD31-4B8C-83A1-F6EECF244321}">
                <p14:modId xmlns:p14="http://schemas.microsoft.com/office/powerpoint/2010/main" val="487990032"/>
              </p:ext>
            </p:extLst>
          </p:nvPr>
        </p:nvGraphicFramePr>
        <p:xfrm>
          <a:off x="493986" y="1629103"/>
          <a:ext cx="10762593" cy="49263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1940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B52A0AB-B92E-D106-24EE-2BE5BDB83CF6}"/>
              </a:ext>
            </a:extLst>
          </p:cNvPr>
          <p:cNvSpPr>
            <a:spLocks noGrp="1"/>
          </p:cNvSpPr>
          <p:nvPr>
            <p:ph sz="half" idx="2"/>
          </p:nvPr>
        </p:nvSpPr>
        <p:spPr>
          <a:xfrm>
            <a:off x="125547" y="1354626"/>
            <a:ext cx="5728138" cy="4936866"/>
          </a:xfrm>
        </p:spPr>
        <p:txBody>
          <a:bodyPr>
            <a:normAutofit lnSpcReduction="10000"/>
          </a:bodyPr>
          <a:lstStyle/>
          <a:p>
            <a:r>
              <a:rPr lang="el-GR" sz="2800" dirty="0"/>
              <a:t>Η βελτίωση της ευημερίας όλων των ανθρώπων</a:t>
            </a:r>
          </a:p>
          <a:p>
            <a:r>
              <a:rPr lang="el-GR" sz="2800" dirty="0"/>
              <a:t>Η κοινωνική δικαιοσύνη</a:t>
            </a:r>
          </a:p>
          <a:p>
            <a:r>
              <a:rPr lang="el-GR" sz="2800" dirty="0"/>
              <a:t>Ολόπλευρη ανάπτυξη των ανθρώπων με την αξιοποίηση της άτυπης εκπαίδευσης</a:t>
            </a:r>
          </a:p>
          <a:p>
            <a:r>
              <a:rPr lang="el-GR" sz="2800" dirty="0"/>
              <a:t>Αντιμετώπιση </a:t>
            </a:r>
            <a:r>
              <a:rPr lang="el-GR" sz="2800" dirty="0" err="1"/>
              <a:t>κοινωνικοπαιδαγωγικών</a:t>
            </a:r>
            <a:r>
              <a:rPr lang="el-GR" sz="2800" dirty="0"/>
              <a:t> προβλημάτων</a:t>
            </a:r>
          </a:p>
          <a:p>
            <a:r>
              <a:rPr lang="el-GR" sz="2800" dirty="0"/>
              <a:t>Ολιστική προσέγγιση</a:t>
            </a:r>
          </a:p>
          <a:p>
            <a:endParaRPr lang="el-GR" sz="2400" dirty="0"/>
          </a:p>
        </p:txBody>
      </p:sp>
      <p:sp>
        <p:nvSpPr>
          <p:cNvPr id="4" name="Θέση περιεχομένου 3">
            <a:extLst>
              <a:ext uri="{FF2B5EF4-FFF2-40B4-BE49-F238E27FC236}">
                <a16:creationId xmlns:a16="http://schemas.microsoft.com/office/drawing/2014/main" id="{039E629A-E533-47DE-0D9D-1EAE6C9716C1}"/>
              </a:ext>
            </a:extLst>
          </p:cNvPr>
          <p:cNvSpPr>
            <a:spLocks noGrp="1"/>
          </p:cNvSpPr>
          <p:nvPr>
            <p:ph sz="quarter" idx="4"/>
          </p:nvPr>
        </p:nvSpPr>
        <p:spPr>
          <a:xfrm>
            <a:off x="6096001" y="1354627"/>
            <a:ext cx="5770178" cy="4936866"/>
          </a:xfrm>
        </p:spPr>
        <p:txBody>
          <a:bodyPr>
            <a:normAutofit lnSpcReduction="10000"/>
          </a:bodyPr>
          <a:lstStyle/>
          <a:p>
            <a:r>
              <a:rPr lang="el-GR" sz="2800" dirty="0"/>
              <a:t>Διεπιστημονική προσέγγιση</a:t>
            </a:r>
          </a:p>
          <a:p>
            <a:r>
              <a:rPr lang="el-GR" sz="2800" dirty="0"/>
              <a:t>Κοινωνική αλλαγή μέσω της δια βίου εκπαίδευσης</a:t>
            </a:r>
          </a:p>
          <a:p>
            <a:r>
              <a:rPr lang="el-GR" sz="2800" dirty="0"/>
              <a:t>Ανάληψη ευθύνης</a:t>
            </a:r>
          </a:p>
          <a:p>
            <a:r>
              <a:rPr lang="el-GR" sz="2800" dirty="0"/>
              <a:t>Έρευνα για τον κοινωνικό μετασχηματισμό</a:t>
            </a:r>
          </a:p>
          <a:p>
            <a:r>
              <a:rPr lang="el-GR" sz="2800" dirty="0"/>
              <a:t>Εκπαίδευση για τη δημοκρατία</a:t>
            </a:r>
          </a:p>
          <a:p>
            <a:r>
              <a:rPr lang="el-GR" sz="2800" dirty="0"/>
              <a:t>Εκπαίδευση για την περιβαλλοντική εκπαίδευση</a:t>
            </a:r>
          </a:p>
          <a:p>
            <a:r>
              <a:rPr lang="el-GR" sz="2800" dirty="0"/>
              <a:t>Εκπαίδευση για </a:t>
            </a:r>
            <a:r>
              <a:rPr lang="el-GR" sz="2800"/>
              <a:t>την ειρήνη</a:t>
            </a:r>
            <a:endParaRPr lang="el-GR" sz="2800" dirty="0"/>
          </a:p>
        </p:txBody>
      </p:sp>
      <p:sp>
        <p:nvSpPr>
          <p:cNvPr id="6" name="Τίτλος 5">
            <a:extLst>
              <a:ext uri="{FF2B5EF4-FFF2-40B4-BE49-F238E27FC236}">
                <a16:creationId xmlns:a16="http://schemas.microsoft.com/office/drawing/2014/main" id="{9F918E7E-92BE-D559-E48E-FBF25F6FA04A}"/>
              </a:ext>
            </a:extLst>
          </p:cNvPr>
          <p:cNvSpPr>
            <a:spLocks noGrp="1"/>
          </p:cNvSpPr>
          <p:nvPr>
            <p:ph type="title"/>
          </p:nvPr>
        </p:nvSpPr>
        <p:spPr>
          <a:xfrm>
            <a:off x="2238703" y="140839"/>
            <a:ext cx="7469335" cy="851338"/>
          </a:xfrm>
        </p:spPr>
        <p:txBody>
          <a:bodyPr>
            <a:normAutofit fontScale="90000"/>
          </a:bodyPr>
          <a:lstStyle/>
          <a:p>
            <a:r>
              <a:rPr lang="el-GR" dirty="0"/>
              <a:t>Χαρακτηριστικά της </a:t>
            </a:r>
            <a:r>
              <a:rPr lang="el-GR" dirty="0" err="1"/>
              <a:t>κοινωνικησ</a:t>
            </a:r>
            <a:r>
              <a:rPr lang="el-GR" dirty="0"/>
              <a:t> </a:t>
            </a:r>
            <a:r>
              <a:rPr lang="el-GR" dirty="0" err="1"/>
              <a:t>παιδαγωγικησ</a:t>
            </a:r>
            <a:r>
              <a:rPr lang="el-GR" dirty="0"/>
              <a:t> στις </a:t>
            </a:r>
            <a:r>
              <a:rPr lang="el-GR" dirty="0" err="1"/>
              <a:t>ηπα</a:t>
            </a:r>
            <a:endParaRPr lang="el-GR" dirty="0"/>
          </a:p>
        </p:txBody>
      </p:sp>
    </p:spTree>
    <p:extLst>
      <p:ext uri="{BB962C8B-B14F-4D97-AF65-F5344CB8AC3E}">
        <p14:creationId xmlns:p14="http://schemas.microsoft.com/office/powerpoint/2010/main" val="24113101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F2F9D1-0670-68BE-6D02-B60DB4D0FAE4}"/>
              </a:ext>
            </a:extLst>
          </p:cNvPr>
          <p:cNvSpPr>
            <a:spLocks noGrp="1"/>
          </p:cNvSpPr>
          <p:nvPr>
            <p:ph type="ctrTitle"/>
          </p:nvPr>
        </p:nvSpPr>
        <p:spPr/>
        <p:txBody>
          <a:bodyPr/>
          <a:lstStyle/>
          <a:p>
            <a:r>
              <a:rPr lang="el-GR" dirty="0"/>
              <a:t>Η </a:t>
            </a:r>
            <a:r>
              <a:rPr lang="el-GR" dirty="0" err="1"/>
              <a:t>κοινωνικη</a:t>
            </a:r>
            <a:r>
              <a:rPr lang="el-GR" dirty="0"/>
              <a:t> </a:t>
            </a:r>
            <a:r>
              <a:rPr lang="el-GR" dirty="0" err="1"/>
              <a:t>παιδαγωγικη</a:t>
            </a:r>
            <a:r>
              <a:rPr lang="el-GR" dirty="0"/>
              <a:t> στην </a:t>
            </a:r>
            <a:r>
              <a:rPr lang="el-GR" dirty="0" err="1"/>
              <a:t>αυστραλια</a:t>
            </a:r>
            <a:endParaRPr lang="el-GR" dirty="0"/>
          </a:p>
        </p:txBody>
      </p:sp>
    </p:spTree>
    <p:extLst>
      <p:ext uri="{BB962C8B-B14F-4D97-AF65-F5344CB8AC3E}">
        <p14:creationId xmlns:p14="http://schemas.microsoft.com/office/powerpoint/2010/main" val="127264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C2F3C9D-656A-BA82-A2FC-C375EEA6B552}"/>
              </a:ext>
            </a:extLst>
          </p:cNvPr>
          <p:cNvSpPr>
            <a:spLocks noGrp="1"/>
          </p:cNvSpPr>
          <p:nvPr>
            <p:ph idx="1"/>
          </p:nvPr>
        </p:nvSpPr>
        <p:spPr>
          <a:xfrm>
            <a:off x="655898" y="581627"/>
            <a:ext cx="10880203" cy="5694745"/>
          </a:xfrm>
        </p:spPr>
        <p:txBody>
          <a:bodyPr>
            <a:normAutofit/>
          </a:bodyPr>
          <a:lstStyle/>
          <a:p>
            <a:r>
              <a:rPr lang="el-GR" sz="2800" dirty="0">
                <a:solidFill>
                  <a:schemeClr val="bg1"/>
                </a:solidFill>
              </a:rPr>
              <a:t>Τα σχολε</a:t>
            </a:r>
            <a:r>
              <a:rPr lang="en-US" sz="2800" dirty="0">
                <a:solidFill>
                  <a:schemeClr val="bg1"/>
                </a:solidFill>
              </a:rPr>
              <a:t>ί</a:t>
            </a:r>
            <a:r>
              <a:rPr lang="el-GR" sz="2800" dirty="0">
                <a:solidFill>
                  <a:schemeClr val="bg1"/>
                </a:solidFill>
              </a:rPr>
              <a:t>α του αέρα</a:t>
            </a:r>
          </a:p>
          <a:p>
            <a:pPr>
              <a:buFontTx/>
              <a:buChar char="-"/>
            </a:pPr>
            <a:r>
              <a:rPr lang="el-GR" sz="2800" dirty="0">
                <a:solidFill>
                  <a:schemeClr val="bg1"/>
                </a:solidFill>
              </a:rPr>
              <a:t>Αντιμετωπίζουν το μεγάλο πρόβλημα των απομονωμένων μαθητών</a:t>
            </a:r>
          </a:p>
          <a:p>
            <a:pPr>
              <a:buFontTx/>
              <a:buChar char="-"/>
            </a:pPr>
            <a:r>
              <a:rPr lang="el-GR" sz="2800" dirty="0">
                <a:solidFill>
                  <a:schemeClr val="bg1"/>
                </a:solidFill>
              </a:rPr>
              <a:t>Έχουν ως όραμα να συμπεριλάβουν όσο το δυνατόν περισσότερους απομονωμένους μαθητές και να τους εμπνεύσει να αναγνωρίσουν &amp; να αξιοποιήσουν τις δυνατότητές τους. </a:t>
            </a:r>
          </a:p>
          <a:p>
            <a:pPr>
              <a:buFontTx/>
              <a:buChar char="-"/>
            </a:pPr>
            <a:r>
              <a:rPr lang="el-GR" sz="2800" dirty="0">
                <a:solidFill>
                  <a:schemeClr val="bg1"/>
                </a:solidFill>
              </a:rPr>
              <a:t>Επιδιώκει τον μη αποκλεισμό και την εκπαίδευση χωρίς διακρίσεις</a:t>
            </a:r>
          </a:p>
          <a:p>
            <a:pPr>
              <a:buFontTx/>
              <a:buChar char="-"/>
            </a:pPr>
            <a:r>
              <a:rPr lang="el-GR" sz="2800" dirty="0">
                <a:solidFill>
                  <a:schemeClr val="bg1"/>
                </a:solidFill>
              </a:rPr>
              <a:t>Σέβεται την ετερότητα των μαθητών </a:t>
            </a:r>
          </a:p>
          <a:p>
            <a:pPr>
              <a:buFontTx/>
              <a:buChar char="-"/>
            </a:pPr>
            <a:r>
              <a:rPr lang="el-GR" sz="2800" dirty="0">
                <a:solidFill>
                  <a:schemeClr val="bg1"/>
                </a:solidFill>
              </a:rPr>
              <a:t>Αξιοποιεί τις διεπιστημονικές προσεγγίσεις</a:t>
            </a:r>
          </a:p>
          <a:p>
            <a:pPr>
              <a:buFontTx/>
              <a:buChar char="-"/>
            </a:pPr>
            <a:r>
              <a:rPr lang="el-GR" sz="2800" dirty="0">
                <a:solidFill>
                  <a:schemeClr val="bg1"/>
                </a:solidFill>
              </a:rPr>
              <a:t>Ενθαρρύνει τον </a:t>
            </a:r>
            <a:r>
              <a:rPr lang="el-GR" sz="2800" dirty="0" err="1">
                <a:solidFill>
                  <a:schemeClr val="bg1"/>
                </a:solidFill>
              </a:rPr>
              <a:t>αναστοχαστικό</a:t>
            </a:r>
            <a:r>
              <a:rPr lang="el-GR" sz="2800" dirty="0">
                <a:solidFill>
                  <a:schemeClr val="bg1"/>
                </a:solidFill>
              </a:rPr>
              <a:t> διάλογο, ενισχύει τη δημιουργικότητα, επιδιώκει </a:t>
            </a:r>
            <a:r>
              <a:rPr lang="el-GR" sz="2800">
                <a:solidFill>
                  <a:schemeClr val="bg1"/>
                </a:solidFill>
              </a:rPr>
              <a:t>τη συνεργασία</a:t>
            </a:r>
            <a:endParaRPr lang="el-GR" sz="2800" dirty="0">
              <a:solidFill>
                <a:schemeClr val="bg1"/>
              </a:solidFill>
            </a:endParaRPr>
          </a:p>
          <a:p>
            <a:pPr marL="0" indent="0">
              <a:buNone/>
            </a:pPr>
            <a:endParaRPr lang="el-GR" sz="2800" dirty="0">
              <a:solidFill>
                <a:schemeClr val="bg1"/>
              </a:solidFill>
            </a:endParaRPr>
          </a:p>
        </p:txBody>
      </p:sp>
    </p:spTree>
    <p:extLst>
      <p:ext uri="{BB962C8B-B14F-4D97-AF65-F5344CB8AC3E}">
        <p14:creationId xmlns:p14="http://schemas.microsoft.com/office/powerpoint/2010/main" val="2253366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804A9E7-33AE-40B5-42CA-DDF640C0E571}"/>
              </a:ext>
            </a:extLst>
          </p:cNvPr>
          <p:cNvSpPr>
            <a:spLocks noGrp="1"/>
          </p:cNvSpPr>
          <p:nvPr>
            <p:ph idx="1"/>
          </p:nvPr>
        </p:nvSpPr>
        <p:spPr>
          <a:xfrm>
            <a:off x="285749" y="271463"/>
            <a:ext cx="11687175" cy="6357937"/>
          </a:xfrm>
        </p:spPr>
        <p:txBody>
          <a:bodyPr>
            <a:normAutofit/>
          </a:bodyPr>
          <a:lstStyle/>
          <a:p>
            <a:pPr algn="just"/>
            <a:r>
              <a:rPr lang="el-GR" sz="2800" dirty="0">
                <a:solidFill>
                  <a:schemeClr val="bg1"/>
                </a:solidFill>
              </a:rPr>
              <a:t>Αντιπροσωπευτικό παράδειγμα «Πρόδρομου </a:t>
            </a:r>
            <a:r>
              <a:rPr lang="el-GR" sz="2800" dirty="0" err="1">
                <a:solidFill>
                  <a:schemeClr val="bg1"/>
                </a:solidFill>
              </a:rPr>
              <a:t>Κοινωνικοπαιδαγωγικού</a:t>
            </a:r>
            <a:r>
              <a:rPr lang="el-GR" sz="2800" dirty="0">
                <a:solidFill>
                  <a:schemeClr val="bg1"/>
                </a:solidFill>
              </a:rPr>
              <a:t> θεσμού» στην Αρχαία Ελλάδα αποτελούν τα «θεωρητικά».</a:t>
            </a:r>
          </a:p>
          <a:p>
            <a:pPr algn="just"/>
            <a:endParaRPr lang="el-GR" sz="2800" dirty="0">
              <a:solidFill>
                <a:schemeClr val="bg1"/>
              </a:solidFill>
            </a:endParaRPr>
          </a:p>
          <a:p>
            <a:pPr algn="just"/>
            <a:r>
              <a:rPr lang="el-GR" sz="2800" dirty="0">
                <a:solidFill>
                  <a:schemeClr val="bg1"/>
                </a:solidFill>
              </a:rPr>
              <a:t>Πρόδρομες </a:t>
            </a:r>
            <a:r>
              <a:rPr lang="el-GR" sz="2800" dirty="0" err="1">
                <a:solidFill>
                  <a:schemeClr val="bg1"/>
                </a:solidFill>
              </a:rPr>
              <a:t>Κοινωνικοπαιδαγωγικές</a:t>
            </a:r>
            <a:r>
              <a:rPr lang="el-GR" sz="2800" dirty="0">
                <a:solidFill>
                  <a:schemeClr val="bg1"/>
                </a:solidFill>
              </a:rPr>
              <a:t> Δράσεις συνεχίστηκαν και στη Βυζαντινή Περίοδο, κατά την οποία αναπτύχτηκε ένα ολόκληρο </a:t>
            </a:r>
            <a:r>
              <a:rPr lang="el-GR" sz="2800" dirty="0" err="1">
                <a:solidFill>
                  <a:schemeClr val="bg1"/>
                </a:solidFill>
              </a:rPr>
              <a:t>αξιακό</a:t>
            </a:r>
            <a:r>
              <a:rPr lang="el-GR" sz="2800" dirty="0">
                <a:solidFill>
                  <a:schemeClr val="bg1"/>
                </a:solidFill>
              </a:rPr>
              <a:t> σύστημα, που συμπεριέλαβε το ενδιαφέρον για τον συνάνθρωπο, την προστασία των αδυνάτων, τη φιλανθρωπία.</a:t>
            </a:r>
          </a:p>
          <a:p>
            <a:pPr marL="0" indent="0" algn="just">
              <a:buNone/>
            </a:pPr>
            <a:endParaRPr lang="el-GR" sz="2800" dirty="0">
              <a:solidFill>
                <a:schemeClr val="bg1"/>
              </a:solidFill>
            </a:endParaRPr>
          </a:p>
          <a:p>
            <a:pPr algn="just"/>
            <a:r>
              <a:rPr lang="el-GR" sz="2800" dirty="0">
                <a:solidFill>
                  <a:schemeClr val="bg1"/>
                </a:solidFill>
              </a:rPr>
              <a:t>Ενδεικτικό παράδειγμα εκείνης της περιόδου Κοινωνικού Παιδαγωγού ο Άγιος Ιωάννης ο Χρυσόστομος, Πατριάρχης Κωνσταντινουπόλεως.</a:t>
            </a:r>
          </a:p>
        </p:txBody>
      </p:sp>
    </p:spTree>
    <p:extLst>
      <p:ext uri="{BB962C8B-B14F-4D97-AF65-F5344CB8AC3E}">
        <p14:creationId xmlns:p14="http://schemas.microsoft.com/office/powerpoint/2010/main" val="28490811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66A5812-8644-E7CC-0909-2A10064277D3}"/>
              </a:ext>
            </a:extLst>
          </p:cNvPr>
          <p:cNvSpPr>
            <a:spLocks noGrp="1"/>
          </p:cNvSpPr>
          <p:nvPr>
            <p:ph idx="1"/>
          </p:nvPr>
        </p:nvSpPr>
        <p:spPr>
          <a:xfrm>
            <a:off x="656979" y="589325"/>
            <a:ext cx="11114474" cy="5973521"/>
          </a:xfrm>
        </p:spPr>
        <p:txBody>
          <a:bodyPr>
            <a:normAutofit/>
          </a:bodyPr>
          <a:lstStyle/>
          <a:p>
            <a:pPr marL="0" indent="0" algn="just">
              <a:buNone/>
            </a:pPr>
            <a:r>
              <a:rPr lang="el-GR" sz="2800" dirty="0">
                <a:solidFill>
                  <a:schemeClr val="bg1"/>
                </a:solidFill>
              </a:rPr>
              <a:t>Ο ελλαδικός χώρος μετά την επανάσταση του 1821 ήταν εκ των πραγμάτων ένα πεδίο άσκησης Κοινωνικής Παιδαγωγικής. Ήταν αναγκαίο να υποστηριχθεί η εθνική επιβίωση, μέσα κυρίως από την κοινωνική και παιδαγωγική ενίσχυση όλων των Ελλήνων, χωρίς διακρίσεις.  </a:t>
            </a:r>
          </a:p>
          <a:p>
            <a:pPr marL="0" indent="0" algn="just">
              <a:buNone/>
            </a:pPr>
            <a:endParaRPr lang="el-GR" sz="2800" dirty="0">
              <a:solidFill>
                <a:schemeClr val="bg1"/>
              </a:solidFill>
            </a:endParaRPr>
          </a:p>
          <a:p>
            <a:pPr marL="0" indent="0" algn="just">
              <a:buNone/>
            </a:pPr>
            <a:r>
              <a:rPr lang="el-GR" sz="2800" dirty="0">
                <a:solidFill>
                  <a:schemeClr val="bg1"/>
                </a:solidFill>
              </a:rPr>
              <a:t>Στα δύσκολα επαναστατικά και </a:t>
            </a:r>
            <a:r>
              <a:rPr lang="el-GR" sz="2800" dirty="0" err="1">
                <a:solidFill>
                  <a:schemeClr val="bg1"/>
                </a:solidFill>
              </a:rPr>
              <a:t>μετεπαναστατικά</a:t>
            </a:r>
            <a:r>
              <a:rPr lang="el-GR" sz="2800" dirty="0">
                <a:solidFill>
                  <a:schemeClr val="bg1"/>
                </a:solidFill>
              </a:rPr>
              <a:t> χρόνια, οι Έλληνες αναζητούσαν με αγωνία εκπαιδευτικούς και κοινωνικούς προσανατολισμούς, ενώ ταυτόχρονα οικοδομούσαν εκ βάθρων την πρώτη αδύναμη κρατική οντότητα.</a:t>
            </a:r>
          </a:p>
        </p:txBody>
      </p:sp>
    </p:spTree>
    <p:extLst>
      <p:ext uri="{BB962C8B-B14F-4D97-AF65-F5344CB8AC3E}">
        <p14:creationId xmlns:p14="http://schemas.microsoft.com/office/powerpoint/2010/main" val="12445368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1C3650-454C-DDEC-6EB3-273BDD07512D}"/>
              </a:ext>
            </a:extLst>
          </p:cNvPr>
          <p:cNvSpPr>
            <a:spLocks noGrp="1"/>
          </p:cNvSpPr>
          <p:nvPr>
            <p:ph type="ctrTitle"/>
          </p:nvPr>
        </p:nvSpPr>
        <p:spPr>
          <a:xfrm>
            <a:off x="292261" y="2213122"/>
            <a:ext cx="4152418" cy="1895890"/>
          </a:xfrm>
        </p:spPr>
        <p:txBody>
          <a:bodyPr/>
          <a:lstStyle/>
          <a:p>
            <a:r>
              <a:rPr lang="el-GR" dirty="0" err="1"/>
              <a:t>Αδαμαντιοσ</a:t>
            </a:r>
            <a:r>
              <a:rPr lang="el-GR" dirty="0"/>
              <a:t> </a:t>
            </a:r>
            <a:r>
              <a:rPr lang="el-GR" dirty="0" err="1"/>
              <a:t>Κοραησ</a:t>
            </a:r>
            <a:endParaRPr lang="el-GR" dirty="0"/>
          </a:p>
        </p:txBody>
      </p:sp>
      <p:sp>
        <p:nvSpPr>
          <p:cNvPr id="3" name="Υπότιτλος 2">
            <a:extLst>
              <a:ext uri="{FF2B5EF4-FFF2-40B4-BE49-F238E27FC236}">
                <a16:creationId xmlns:a16="http://schemas.microsoft.com/office/drawing/2014/main" id="{33B5168F-3ECE-595C-DD4D-448496826BAF}"/>
              </a:ext>
            </a:extLst>
          </p:cNvPr>
          <p:cNvSpPr>
            <a:spLocks noGrp="1"/>
          </p:cNvSpPr>
          <p:nvPr>
            <p:ph type="subTitle" idx="1"/>
          </p:nvPr>
        </p:nvSpPr>
        <p:spPr>
          <a:xfrm>
            <a:off x="4606724" y="187553"/>
            <a:ext cx="7153153" cy="6363718"/>
          </a:xfrm>
        </p:spPr>
        <p:txBody>
          <a:bodyPr>
            <a:normAutofit/>
          </a:bodyPr>
          <a:lstStyle/>
          <a:p>
            <a:pPr marL="457200" indent="-457200" algn="just">
              <a:buFont typeface="Wingdings" pitchFamily="2" charset="2"/>
              <a:buChar char="§"/>
            </a:pPr>
            <a:r>
              <a:rPr lang="el-GR" sz="3200" dirty="0">
                <a:solidFill>
                  <a:schemeClr val="tx1"/>
                </a:solidFill>
              </a:rPr>
              <a:t>Η βασική συλλογιστική του ήταν ότι για να ελευθερωθεί το έθνος θα πρέπει να φωτισθεί και για να φωτισθεί θα έπρεπε να γνωρίσει τους κλασικούς της αρχαιότητας. </a:t>
            </a:r>
          </a:p>
          <a:p>
            <a:pPr marL="457200" indent="-457200" algn="just">
              <a:buFont typeface="Wingdings" pitchFamily="2" charset="2"/>
              <a:buChar char="§"/>
            </a:pPr>
            <a:r>
              <a:rPr lang="el-GR" sz="3200" dirty="0">
                <a:solidFill>
                  <a:schemeClr val="tx1"/>
                </a:solidFill>
              </a:rPr>
              <a:t>Πρόβαλλε τις βασικές αξίες της κοινωνικής δικαιοσύνης, της ελευθερίας και του ανθρωπισμού</a:t>
            </a:r>
          </a:p>
          <a:p>
            <a:pPr marL="457200" indent="-457200" algn="just">
              <a:buFont typeface="Wingdings" pitchFamily="2" charset="2"/>
              <a:buChar char="§"/>
            </a:pPr>
            <a:r>
              <a:rPr lang="el-GR" sz="3200" dirty="0">
                <a:solidFill>
                  <a:schemeClr val="tx1"/>
                </a:solidFill>
              </a:rPr>
              <a:t>Προσδιόρισε θεωρητικά το </a:t>
            </a:r>
            <a:r>
              <a:rPr lang="el-GR" sz="3200" dirty="0" err="1">
                <a:solidFill>
                  <a:schemeClr val="tx1"/>
                </a:solidFill>
              </a:rPr>
              <a:t>κυριάρχο</a:t>
            </a:r>
            <a:r>
              <a:rPr lang="el-GR" sz="3200" dirty="0">
                <a:solidFill>
                  <a:schemeClr val="tx1"/>
                </a:solidFill>
              </a:rPr>
              <a:t> μήνυμα της Κοινωνικής Παιδαγωγικής, που είναι η απόκτηση γνώσεων και δεξιοτήτων. </a:t>
            </a:r>
          </a:p>
        </p:txBody>
      </p:sp>
    </p:spTree>
    <p:extLst>
      <p:ext uri="{BB962C8B-B14F-4D97-AF65-F5344CB8AC3E}">
        <p14:creationId xmlns:p14="http://schemas.microsoft.com/office/powerpoint/2010/main" val="340431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4ADB19-6222-783D-87B3-192598B3D705}"/>
              </a:ext>
            </a:extLst>
          </p:cNvPr>
          <p:cNvSpPr>
            <a:spLocks noGrp="1"/>
          </p:cNvSpPr>
          <p:nvPr>
            <p:ph type="ctrTitle"/>
          </p:nvPr>
        </p:nvSpPr>
        <p:spPr>
          <a:xfrm>
            <a:off x="83916" y="2170586"/>
            <a:ext cx="3944073" cy="1467626"/>
          </a:xfrm>
        </p:spPr>
        <p:txBody>
          <a:bodyPr>
            <a:normAutofit fontScale="90000"/>
          </a:bodyPr>
          <a:lstStyle/>
          <a:p>
            <a:r>
              <a:rPr lang="el-GR" dirty="0" err="1"/>
              <a:t>Ιωαννησ</a:t>
            </a:r>
            <a:r>
              <a:rPr lang="el-GR" dirty="0"/>
              <a:t> </a:t>
            </a:r>
            <a:r>
              <a:rPr lang="el-GR" dirty="0" err="1"/>
              <a:t>καποδιστριασ</a:t>
            </a:r>
            <a:endParaRPr lang="el-GR" dirty="0"/>
          </a:p>
        </p:txBody>
      </p:sp>
      <p:sp>
        <p:nvSpPr>
          <p:cNvPr id="3" name="Υπότιτλος 2">
            <a:extLst>
              <a:ext uri="{FF2B5EF4-FFF2-40B4-BE49-F238E27FC236}">
                <a16:creationId xmlns:a16="http://schemas.microsoft.com/office/drawing/2014/main" id="{A2D0635D-4A42-CAD9-568B-2EE4B1AB4FA4}"/>
              </a:ext>
            </a:extLst>
          </p:cNvPr>
          <p:cNvSpPr>
            <a:spLocks noGrp="1"/>
          </p:cNvSpPr>
          <p:nvPr>
            <p:ph type="subTitle" idx="1"/>
          </p:nvPr>
        </p:nvSpPr>
        <p:spPr>
          <a:xfrm>
            <a:off x="4201610" y="92596"/>
            <a:ext cx="7990390" cy="6678593"/>
          </a:xfrm>
        </p:spPr>
        <p:txBody>
          <a:bodyPr>
            <a:normAutofit lnSpcReduction="10000"/>
          </a:bodyPr>
          <a:lstStyle/>
          <a:p>
            <a:pPr marL="457200" indent="-457200" algn="just">
              <a:buFont typeface="Wingdings" pitchFamily="2" charset="2"/>
              <a:buChar char="§"/>
            </a:pPr>
            <a:r>
              <a:rPr lang="el-GR" sz="2800" dirty="0"/>
              <a:t>Πίστευε στην κοινωνική δικαιοσύνη, την ισοπολιτεία και την ισονομία.</a:t>
            </a:r>
          </a:p>
          <a:p>
            <a:pPr marL="457200" indent="-457200" algn="just">
              <a:buFont typeface="Wingdings" pitchFamily="2" charset="2"/>
              <a:buChar char="§"/>
            </a:pPr>
            <a:r>
              <a:rPr lang="el-GR" sz="2800" dirty="0"/>
              <a:t>Έδειχνε ιδιαίτερη ευαισθησία για τους φτωχούς και τους κοινωνικά αδύνατους</a:t>
            </a:r>
          </a:p>
          <a:p>
            <a:pPr marL="457200" indent="-457200" algn="just">
              <a:buFont typeface="Wingdings" pitchFamily="2" charset="2"/>
              <a:buChar char="§"/>
            </a:pPr>
            <a:r>
              <a:rPr lang="el-GR" sz="2800" dirty="0"/>
              <a:t>Είχε ως όραμα να συγκροτήσει ένα αυτόνομο και ισχυρό κράτος που θα εξασφάλιζε την ειρήνη, την παιδεία και την ευημερία των πολιτών.</a:t>
            </a:r>
          </a:p>
          <a:p>
            <a:pPr marL="457200" indent="-457200" algn="just">
              <a:buFont typeface="Wingdings" pitchFamily="2" charset="2"/>
              <a:buChar char="§"/>
            </a:pPr>
            <a:r>
              <a:rPr lang="el-GR" sz="2800" dirty="0"/>
              <a:t>Επεδίωκε τη συμμετοχή στο μορφωτικό και πολιτισμικό αγαθό χωρίς διακρίσεις. </a:t>
            </a:r>
          </a:p>
          <a:p>
            <a:pPr marL="457200" indent="-457200" algn="just">
              <a:buFont typeface="Wingdings" pitchFamily="2" charset="2"/>
              <a:buChar char="§"/>
            </a:pPr>
            <a:r>
              <a:rPr lang="el-GR" sz="2800" dirty="0"/>
              <a:t>Στόχευε στην προστασία των κοινωνικά ευπαθών ομάδων (π.χ. ορφανοτροφείο Αίγινας)</a:t>
            </a:r>
          </a:p>
          <a:p>
            <a:pPr marL="457200" indent="-457200" algn="just">
              <a:buFont typeface="Wingdings" pitchFamily="2" charset="2"/>
              <a:buChar char="§"/>
            </a:pPr>
            <a:r>
              <a:rPr lang="el-GR" sz="2800" dirty="0"/>
              <a:t>Πίστευε ότι η εκπαίδευση θα έπρεπε να προβλέπει τις διαφορετικές ανάγκες των εκπαιδευόμενων (Αλληλοδιδακτικά Σχολεία)</a:t>
            </a:r>
          </a:p>
        </p:txBody>
      </p:sp>
    </p:spTree>
    <p:extLst>
      <p:ext uri="{BB962C8B-B14F-4D97-AF65-F5344CB8AC3E}">
        <p14:creationId xmlns:p14="http://schemas.microsoft.com/office/powerpoint/2010/main" val="288754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F41879-E7A5-DC28-DE63-73156A1ADDC5}"/>
              </a:ext>
            </a:extLst>
          </p:cNvPr>
          <p:cNvSpPr>
            <a:spLocks noGrp="1"/>
          </p:cNvSpPr>
          <p:nvPr>
            <p:ph type="ctrTitle"/>
          </p:nvPr>
        </p:nvSpPr>
        <p:spPr>
          <a:xfrm>
            <a:off x="95491" y="2505456"/>
            <a:ext cx="3238018" cy="1375028"/>
          </a:xfrm>
        </p:spPr>
        <p:txBody>
          <a:bodyPr>
            <a:normAutofit fontScale="90000"/>
          </a:bodyPr>
          <a:lstStyle/>
          <a:p>
            <a:r>
              <a:rPr lang="el-GR" dirty="0" err="1"/>
              <a:t>Θεοφιλοσ</a:t>
            </a:r>
            <a:r>
              <a:rPr lang="el-GR" dirty="0"/>
              <a:t> </a:t>
            </a:r>
            <a:r>
              <a:rPr lang="el-GR" dirty="0" err="1"/>
              <a:t>καϊρησ</a:t>
            </a:r>
            <a:endParaRPr lang="el-GR" dirty="0"/>
          </a:p>
        </p:txBody>
      </p:sp>
      <p:sp>
        <p:nvSpPr>
          <p:cNvPr id="3" name="Υπότιτλος 2">
            <a:extLst>
              <a:ext uri="{FF2B5EF4-FFF2-40B4-BE49-F238E27FC236}">
                <a16:creationId xmlns:a16="http://schemas.microsoft.com/office/drawing/2014/main" id="{956E656C-D073-C036-1E0D-FA79EEBB5C38}"/>
              </a:ext>
            </a:extLst>
          </p:cNvPr>
          <p:cNvSpPr>
            <a:spLocks noGrp="1"/>
          </p:cNvSpPr>
          <p:nvPr>
            <p:ph type="subTitle" idx="1"/>
          </p:nvPr>
        </p:nvSpPr>
        <p:spPr>
          <a:xfrm>
            <a:off x="4190033" y="1044615"/>
            <a:ext cx="7604569" cy="4768769"/>
          </a:xfrm>
        </p:spPr>
        <p:txBody>
          <a:bodyPr>
            <a:normAutofit/>
          </a:bodyPr>
          <a:lstStyle/>
          <a:p>
            <a:pPr marL="457200" indent="-457200" algn="just">
              <a:buFont typeface="Wingdings" pitchFamily="2" charset="2"/>
              <a:buChar char="§"/>
            </a:pPr>
            <a:r>
              <a:rPr lang="el-GR" sz="2800" dirty="0">
                <a:solidFill>
                  <a:schemeClr val="tx1"/>
                </a:solidFill>
              </a:rPr>
              <a:t>Ίδρυσε ορφανοτροφείο στην Άνδρο.</a:t>
            </a:r>
          </a:p>
          <a:p>
            <a:pPr marL="457200" indent="-457200" algn="just">
              <a:buFont typeface="Wingdings" pitchFamily="2" charset="2"/>
              <a:buChar char="§"/>
            </a:pPr>
            <a:r>
              <a:rPr lang="el-GR" sz="2800" dirty="0">
                <a:solidFill>
                  <a:schemeClr val="tx1"/>
                </a:solidFill>
              </a:rPr>
              <a:t>Εφάρμοσε τις παιδαγωγικές απόψεις των </a:t>
            </a:r>
            <a:r>
              <a:rPr lang="en-US" sz="2800" dirty="0">
                <a:solidFill>
                  <a:schemeClr val="tx1"/>
                </a:solidFill>
              </a:rPr>
              <a:t>Rousseau </a:t>
            </a:r>
            <a:r>
              <a:rPr lang="el-GR" sz="2800" dirty="0">
                <a:solidFill>
                  <a:schemeClr val="tx1"/>
                </a:solidFill>
              </a:rPr>
              <a:t>και </a:t>
            </a:r>
            <a:r>
              <a:rPr lang="en-US" sz="2800" dirty="0">
                <a:solidFill>
                  <a:schemeClr val="tx1"/>
                </a:solidFill>
              </a:rPr>
              <a:t>Pestalozzi</a:t>
            </a:r>
          </a:p>
          <a:p>
            <a:pPr marL="457200" indent="-457200" algn="just">
              <a:buFont typeface="Wingdings" pitchFamily="2" charset="2"/>
              <a:buChar char="§"/>
            </a:pPr>
            <a:r>
              <a:rPr lang="el-GR" sz="2800" dirty="0">
                <a:solidFill>
                  <a:schemeClr val="tx1"/>
                </a:solidFill>
              </a:rPr>
              <a:t>Στο ορφανοτροφείο τα παιδιά το πρωί διδάσκονταν Φιλοσοφία, τριγωνομετρία, Φιλολογία, Κοσμογραφία, Αστρονομία κ.α. Ενώ το απόγευμα ασχολούταν με χειρωνακτικές εργασίες.</a:t>
            </a:r>
          </a:p>
        </p:txBody>
      </p:sp>
    </p:spTree>
    <p:extLst>
      <p:ext uri="{BB962C8B-B14F-4D97-AF65-F5344CB8AC3E}">
        <p14:creationId xmlns:p14="http://schemas.microsoft.com/office/powerpoint/2010/main" val="33470218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FA8CB7-EDF9-2E9A-7A3C-C8430E26870F}"/>
              </a:ext>
            </a:extLst>
          </p:cNvPr>
          <p:cNvSpPr>
            <a:spLocks noGrp="1"/>
          </p:cNvSpPr>
          <p:nvPr>
            <p:ph type="ctrTitle"/>
          </p:nvPr>
        </p:nvSpPr>
        <p:spPr>
          <a:xfrm>
            <a:off x="141790" y="2259423"/>
            <a:ext cx="3839901" cy="1965800"/>
          </a:xfrm>
        </p:spPr>
        <p:txBody>
          <a:bodyPr/>
          <a:lstStyle/>
          <a:p>
            <a:r>
              <a:rPr lang="el-GR" dirty="0" err="1"/>
              <a:t>Γεωργιοσ</a:t>
            </a:r>
            <a:r>
              <a:rPr lang="el-GR" dirty="0"/>
              <a:t> </a:t>
            </a:r>
            <a:r>
              <a:rPr lang="el-GR" dirty="0" err="1"/>
              <a:t>κλεοβουλοσ</a:t>
            </a:r>
            <a:endParaRPr lang="el-GR" dirty="0"/>
          </a:p>
        </p:txBody>
      </p:sp>
      <p:sp>
        <p:nvSpPr>
          <p:cNvPr id="3" name="Υπότιτλος 2">
            <a:extLst>
              <a:ext uri="{FF2B5EF4-FFF2-40B4-BE49-F238E27FC236}">
                <a16:creationId xmlns:a16="http://schemas.microsoft.com/office/drawing/2014/main" id="{6291ABD1-EFFC-1815-9ED5-3D6286072705}"/>
              </a:ext>
            </a:extLst>
          </p:cNvPr>
          <p:cNvSpPr>
            <a:spLocks noGrp="1"/>
          </p:cNvSpPr>
          <p:nvPr>
            <p:ph type="subTitle" idx="1"/>
          </p:nvPr>
        </p:nvSpPr>
        <p:spPr>
          <a:xfrm>
            <a:off x="4166886" y="335666"/>
            <a:ext cx="7883324" cy="5717893"/>
          </a:xfrm>
        </p:spPr>
        <p:txBody>
          <a:bodyPr>
            <a:normAutofit/>
          </a:bodyPr>
          <a:lstStyle/>
          <a:p>
            <a:pPr algn="just"/>
            <a:r>
              <a:rPr lang="el-GR" sz="2800" dirty="0"/>
              <a:t>Πίστευε ότι η αλληλοδιδακτική μέθοδος θα επέλυε πολλά εκπαιδευτικά προβλήματα εκείνης της εποχής (π.χ. έλλειψη δασκάλων, περιορισμένη διάθεση κονδυλίων για την εκπαίδευση).</a:t>
            </a:r>
          </a:p>
          <a:p>
            <a:pPr algn="just"/>
            <a:endParaRPr lang="el-GR" sz="2800" dirty="0"/>
          </a:p>
          <a:p>
            <a:pPr algn="just"/>
            <a:r>
              <a:rPr lang="el-GR" sz="2800" dirty="0"/>
              <a:t>Ίδρυσε το αλληλοδιδακτικό σχολείο για την ειδική κατάρτιση των Ελλήνων δασκάλων</a:t>
            </a:r>
          </a:p>
          <a:p>
            <a:pPr algn="just"/>
            <a:endParaRPr lang="el-GR" sz="2800" dirty="0"/>
          </a:p>
          <a:p>
            <a:pPr algn="just"/>
            <a:r>
              <a:rPr lang="el-GR" sz="2800" dirty="0"/>
              <a:t>Προσάρμοζε κάθε εκπαιδευτική καινοτομία στα νεοελληνικά δεδομένα. </a:t>
            </a:r>
          </a:p>
        </p:txBody>
      </p:sp>
    </p:spTree>
    <p:extLst>
      <p:ext uri="{BB962C8B-B14F-4D97-AF65-F5344CB8AC3E}">
        <p14:creationId xmlns:p14="http://schemas.microsoft.com/office/powerpoint/2010/main" val="2478311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94B8D5-0CC8-3AF5-9442-0B61DB8EBD27}"/>
              </a:ext>
            </a:extLst>
          </p:cNvPr>
          <p:cNvSpPr>
            <a:spLocks noGrp="1"/>
          </p:cNvSpPr>
          <p:nvPr>
            <p:ph type="ctrTitle"/>
          </p:nvPr>
        </p:nvSpPr>
        <p:spPr>
          <a:xfrm>
            <a:off x="118640" y="2236272"/>
            <a:ext cx="3631557" cy="1722269"/>
          </a:xfrm>
        </p:spPr>
        <p:txBody>
          <a:bodyPr/>
          <a:lstStyle/>
          <a:p>
            <a:r>
              <a:rPr lang="el-GR" dirty="0" err="1"/>
              <a:t>Ευανθια</a:t>
            </a:r>
            <a:r>
              <a:rPr lang="el-GR" dirty="0"/>
              <a:t> </a:t>
            </a:r>
            <a:r>
              <a:rPr lang="el-GR" dirty="0" err="1"/>
              <a:t>καϊρη</a:t>
            </a:r>
            <a:endParaRPr lang="el-GR" dirty="0"/>
          </a:p>
        </p:txBody>
      </p:sp>
      <p:sp>
        <p:nvSpPr>
          <p:cNvPr id="3" name="Υπότιτλος 2">
            <a:extLst>
              <a:ext uri="{FF2B5EF4-FFF2-40B4-BE49-F238E27FC236}">
                <a16:creationId xmlns:a16="http://schemas.microsoft.com/office/drawing/2014/main" id="{D3294765-BEAF-C351-1C53-E21934623E3B}"/>
              </a:ext>
            </a:extLst>
          </p:cNvPr>
          <p:cNvSpPr>
            <a:spLocks noGrp="1"/>
          </p:cNvSpPr>
          <p:nvPr>
            <p:ph type="subTitle" idx="1"/>
          </p:nvPr>
        </p:nvSpPr>
        <p:spPr>
          <a:xfrm>
            <a:off x="4039564" y="277792"/>
            <a:ext cx="7917084" cy="6285054"/>
          </a:xfrm>
        </p:spPr>
        <p:txBody>
          <a:bodyPr>
            <a:normAutofit/>
          </a:bodyPr>
          <a:lstStyle/>
          <a:p>
            <a:pPr marL="457200" indent="-457200" algn="just">
              <a:buFont typeface="Wingdings" pitchFamily="2" charset="2"/>
              <a:buChar char="§"/>
            </a:pPr>
            <a:r>
              <a:rPr lang="el-GR" sz="2800" dirty="0"/>
              <a:t>Αγωνίστηκε για να κάνει πράξη τις ιδέες της σχετικά με την αναγκαιότητα της μόρφωσης και της καλλιέργειας των κοριτσιών και των νέων γυναικών. </a:t>
            </a:r>
          </a:p>
          <a:p>
            <a:pPr marL="457200" indent="-457200" algn="just">
              <a:buFont typeface="Wingdings" pitchFamily="2" charset="2"/>
              <a:buChar char="§"/>
            </a:pPr>
            <a:r>
              <a:rPr lang="el-GR" sz="2800" dirty="0"/>
              <a:t>Λειτούργησε «υποδειγματικά» για τις γυναίκες της εποχής της.</a:t>
            </a:r>
          </a:p>
          <a:p>
            <a:pPr marL="457200" indent="-457200" algn="just">
              <a:buFont typeface="Wingdings" pitchFamily="2" charset="2"/>
              <a:buChar char="§"/>
            </a:pPr>
            <a:r>
              <a:rPr lang="el-GR" sz="2800" dirty="0"/>
              <a:t>Διευκόλυνε την διαπαιδαγώγηση των λαϊκών στρωμάτων με στόχο να συνειδητοποιήσουν την κοινωνική τους κατάσταση και να προσπαθήσουν να δράσουν για να τη μεταβάλλουν.</a:t>
            </a:r>
          </a:p>
          <a:p>
            <a:pPr marL="457200" indent="-457200" algn="just">
              <a:buFont typeface="Wingdings" pitchFamily="2" charset="2"/>
              <a:buChar char="§"/>
            </a:pPr>
            <a:r>
              <a:rPr lang="el-GR" sz="2800" dirty="0"/>
              <a:t>Ανέπτυξε υποκινητικό και ενθαρρυντικό ρόλο με το μεταφραστικό της έργο</a:t>
            </a:r>
          </a:p>
        </p:txBody>
      </p:sp>
    </p:spTree>
    <p:extLst>
      <p:ext uri="{BB962C8B-B14F-4D97-AF65-F5344CB8AC3E}">
        <p14:creationId xmlns:p14="http://schemas.microsoft.com/office/powerpoint/2010/main" val="1908134887"/>
      </p:ext>
    </p:extLst>
  </p:cSld>
  <p:clrMapOvr>
    <a:masterClrMapping/>
  </p:clrMapOvr>
</p:sld>
</file>

<file path=ppt/theme/theme1.xml><?xml version="1.0" encoding="utf-8"?>
<a:theme xmlns:a="http://schemas.openxmlformats.org/drawingml/2006/main" name="Δέμα">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Δέμα</Template>
  <TotalTime>283</TotalTime>
  <Words>1248</Words>
  <Application>Microsoft Macintosh PowerPoint</Application>
  <PresentationFormat>Ευρεία οθόνη</PresentationFormat>
  <Paragraphs>105</Paragraphs>
  <Slides>24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24</vt:i4>
      </vt:variant>
    </vt:vector>
  </HeadingPairs>
  <TitlesOfParts>
    <vt:vector size="29" baseType="lpstr">
      <vt:lpstr>Arial</vt:lpstr>
      <vt:lpstr>Corbel</vt:lpstr>
      <vt:lpstr>Gill Sans MT</vt:lpstr>
      <vt:lpstr>Wingdings</vt:lpstr>
      <vt:lpstr>Δέμα</vt:lpstr>
      <vt:lpstr>Κοινωνικη παιδαγωγικη και κοινωνικοπολιτισμικη εμψυχωση</vt:lpstr>
      <vt:lpstr>Η κοινωνικη παιδαγωγικη στην ελλαδα</vt:lpstr>
      <vt:lpstr>Παρουσίαση του PowerPoint</vt:lpstr>
      <vt:lpstr>Παρουσίαση του PowerPoint</vt:lpstr>
      <vt:lpstr>Αδαμαντιοσ Κοραησ</vt:lpstr>
      <vt:lpstr>Ιωαννησ καποδιστριασ</vt:lpstr>
      <vt:lpstr>Θεοφιλοσ καϊρησ</vt:lpstr>
      <vt:lpstr>Γεωργιοσ κλεοβουλοσ</vt:lpstr>
      <vt:lpstr>Ευανθια καϊρη</vt:lpstr>
      <vt:lpstr>Το λαϊκο πανεπιστημιο</vt:lpstr>
      <vt:lpstr>Η κοινωνικη παιδαγωγικη στη συγχρονη ελλαδα</vt:lpstr>
      <vt:lpstr>Η κοινωνική παιδαγωγικη στο ηνωμένο βασίλειο</vt:lpstr>
      <vt:lpstr>Παρουσίαση του PowerPoint</vt:lpstr>
      <vt:lpstr>Παρουσίαση του PowerPoint</vt:lpstr>
      <vt:lpstr>Η κοινωνικη παιδαγωγικη στην ιταλια</vt:lpstr>
      <vt:lpstr>Παρουσίαση του PowerPoint</vt:lpstr>
      <vt:lpstr>lORENZO MILANI</vt:lpstr>
      <vt:lpstr>dANILO DOLCI: ο"gHADHI” της σικελιασ</vt:lpstr>
      <vt:lpstr>Η κοινωνικη παιδαγωγικη στις ηπα</vt:lpstr>
      <vt:lpstr>Παρουσίαση του PowerPoint</vt:lpstr>
      <vt:lpstr>David kolb: Βιωματικη μαθηση</vt:lpstr>
      <vt:lpstr>Χαρακτηριστικά της κοινωνικησ παιδαγωγικησ στις ηπα</vt:lpstr>
      <vt:lpstr>Η κοινωνικη παιδαγωγικη στην αυστραλια</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Κοινωνικη παιδαγωγικη και κοινωνικοπολιτισμικη εμψυχωση</dc:title>
  <dc:creator>olga katsiani</dc:creator>
  <cp:lastModifiedBy>olga katsiani</cp:lastModifiedBy>
  <cp:revision>25</cp:revision>
  <dcterms:created xsi:type="dcterms:W3CDTF">2022-11-06T05:00:57Z</dcterms:created>
  <dcterms:modified xsi:type="dcterms:W3CDTF">2022-11-06T10:55:35Z</dcterms:modified>
</cp:coreProperties>
</file>