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</p:sldIdLst>
  <p:sldSz cx="7561263" cy="1069181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49795"/>
            <a:ext cx="642707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5678"/>
            <a:ext cx="5670947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26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67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240"/>
            <a:ext cx="1630397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240"/>
            <a:ext cx="4796676" cy="9060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1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2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532"/>
            <a:ext cx="6521589" cy="4447496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5103"/>
            <a:ext cx="6521589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5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200"/>
            <a:ext cx="3213537" cy="67838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200"/>
            <a:ext cx="3213537" cy="67838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29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242"/>
            <a:ext cx="6521589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0980"/>
            <a:ext cx="319876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5482"/>
            <a:ext cx="3198768" cy="574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0980"/>
            <a:ext cx="3214522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5482"/>
            <a:ext cx="3214522" cy="574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662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8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425"/>
            <a:ext cx="3827889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8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425"/>
            <a:ext cx="3827889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1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242"/>
            <a:ext cx="65215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200"/>
            <a:ext cx="65215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060C-31C4-475D-B71D-A9CB195C3DB6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09729"/>
            <a:ext cx="255192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0215-83D9-4228-97B1-81695CF852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84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6" y="318655"/>
            <a:ext cx="7263400" cy="100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" y="249382"/>
            <a:ext cx="7311837" cy="101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418902"/>
            <a:ext cx="75612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 </a:t>
            </a:r>
            <a:r>
              <a:rPr lang="el-GR" sz="1600" b="1" dirty="0" smtClean="0"/>
              <a:t>ΕΡΩΤΗΜΑ</a:t>
            </a:r>
          </a:p>
          <a:p>
            <a:r>
              <a:rPr lang="el-GR" sz="1600" b="1" dirty="0" smtClean="0"/>
              <a:t>1</a:t>
            </a:r>
            <a:r>
              <a:rPr lang="el-GR" sz="1600" b="1" baseline="30000" dirty="0" smtClean="0"/>
              <a:t>η</a:t>
            </a:r>
            <a:r>
              <a:rPr lang="el-GR" sz="1600" b="1" dirty="0" smtClean="0"/>
              <a:t> Δεξαμενή</a:t>
            </a:r>
          </a:p>
          <a:p>
            <a:endParaRPr lang="el-GR" sz="1600" b="1" dirty="0"/>
          </a:p>
          <a:p>
            <a:r>
              <a:rPr lang="el-GR" sz="1400" b="1" dirty="0" smtClean="0"/>
              <a:t>Ισοζύγιο μάζας:	</a:t>
            </a:r>
            <a:r>
              <a:rPr lang="en-US" sz="1400" dirty="0" err="1" smtClean="0"/>
              <a:t>qo</a:t>
            </a:r>
            <a:r>
              <a:rPr lang="en-US" sz="1400" dirty="0" smtClean="0"/>
              <a:t>(t) – q1(t) = A1dh1(t)/</a:t>
            </a:r>
            <a:r>
              <a:rPr lang="en-US" sz="1400" dirty="0" err="1" smtClean="0"/>
              <a:t>dt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 </a:t>
            </a:r>
            <a:r>
              <a:rPr lang="en-US" sz="1400" dirty="0" err="1"/>
              <a:t>qo</a:t>
            </a:r>
            <a:r>
              <a:rPr lang="en-US" sz="1400" dirty="0"/>
              <a:t>(t) – </a:t>
            </a:r>
            <a:r>
              <a:rPr lang="en-US" sz="1400" dirty="0" smtClean="0"/>
              <a:t>h1(t)/R1 </a:t>
            </a:r>
            <a:r>
              <a:rPr lang="en-US" sz="1400" dirty="0"/>
              <a:t>= A1dh1(t)/</a:t>
            </a:r>
            <a:r>
              <a:rPr lang="en-US" sz="1400" dirty="0" err="1" smtClean="0"/>
              <a:t>dt</a:t>
            </a:r>
            <a:r>
              <a:rPr lang="en-US" sz="1400" dirty="0" smtClean="0"/>
              <a:t>	                   (1) </a:t>
            </a:r>
          </a:p>
          <a:p>
            <a:r>
              <a:rPr lang="en-US" sz="1400" b="1" dirty="0" smtClean="0"/>
              <a:t>@SS1</a:t>
            </a:r>
            <a:r>
              <a:rPr lang="el-GR" sz="1400" b="1" dirty="0" smtClean="0"/>
              <a:t>:</a:t>
            </a:r>
            <a:r>
              <a:rPr lang="el-GR" sz="1400" b="1" dirty="0"/>
              <a:t>	</a:t>
            </a:r>
            <a:r>
              <a:rPr lang="en-US" sz="1400" b="1" dirty="0" smtClean="0"/>
              <a:t>	</a:t>
            </a:r>
            <a:r>
              <a:rPr lang="en-US" sz="1400" dirty="0" err="1" smtClean="0"/>
              <a:t>qos</a:t>
            </a:r>
            <a:r>
              <a:rPr lang="en-US" sz="1400" dirty="0" smtClean="0"/>
              <a:t> – h1s/R1 </a:t>
            </a:r>
            <a:r>
              <a:rPr lang="en-US" sz="1400" dirty="0"/>
              <a:t>= </a:t>
            </a:r>
            <a:r>
              <a:rPr lang="en-US" sz="1400" dirty="0" smtClean="0"/>
              <a:t>A1dh1s/</a:t>
            </a:r>
            <a:r>
              <a:rPr lang="en-US" sz="1400" dirty="0" err="1" smtClean="0"/>
              <a:t>dt</a:t>
            </a:r>
            <a:r>
              <a:rPr lang="en-US" sz="1400" dirty="0" smtClean="0"/>
              <a:t> = 0			                   (2)</a:t>
            </a:r>
          </a:p>
          <a:p>
            <a:r>
              <a:rPr lang="el-GR" sz="1400" b="1" dirty="0" err="1" smtClean="0"/>
              <a:t>Μεταβλ</a:t>
            </a:r>
            <a:r>
              <a:rPr lang="en-US" sz="1400" b="1" dirty="0" smtClean="0"/>
              <a:t>.</a:t>
            </a:r>
            <a:r>
              <a:rPr lang="el-GR" sz="1400" b="1" dirty="0" smtClean="0"/>
              <a:t> απόκλισης:</a:t>
            </a:r>
            <a:r>
              <a:rPr lang="el-GR" sz="1400" b="1" dirty="0"/>
              <a:t>	</a:t>
            </a:r>
            <a:r>
              <a:rPr lang="en-US" sz="1400" dirty="0" err="1"/>
              <a:t>Q</a:t>
            </a:r>
            <a:r>
              <a:rPr lang="en-US" sz="1400" dirty="0" err="1" smtClean="0"/>
              <a:t>o</a:t>
            </a:r>
            <a:r>
              <a:rPr lang="en-US" sz="1400" dirty="0" smtClean="0"/>
              <a:t>(t</a:t>
            </a:r>
            <a:r>
              <a:rPr lang="en-US" sz="1400" dirty="0"/>
              <a:t>) </a:t>
            </a:r>
            <a:r>
              <a:rPr lang="pl-PL" sz="1400" dirty="0" smtClean="0"/>
              <a:t>= </a:t>
            </a:r>
            <a:r>
              <a:rPr lang="en-US" sz="1400" dirty="0" err="1" smtClean="0"/>
              <a:t>qo</a:t>
            </a:r>
            <a:r>
              <a:rPr lang="en-US" sz="1400" dirty="0" smtClean="0"/>
              <a:t>(t</a:t>
            </a:r>
            <a:r>
              <a:rPr lang="en-US" sz="1400" dirty="0"/>
              <a:t>) – </a:t>
            </a:r>
            <a:r>
              <a:rPr lang="en-US" sz="1400" dirty="0" err="1" smtClean="0"/>
              <a:t>qos</a:t>
            </a:r>
            <a:r>
              <a:rPr lang="en-US" sz="1400" dirty="0" smtClean="0"/>
              <a:t>, H1(t) = h1(t) – h1s	, Q1(t) = q1(t) – q1(s)	</a:t>
            </a:r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b="1" dirty="0" smtClean="0">
                <a:sym typeface="Wingdings" panose="05000000000000000000" pitchFamily="2" charset="2"/>
              </a:rPr>
              <a:t>(1) </a:t>
            </a:r>
            <a:r>
              <a:rPr lang="el-GR" sz="1400" b="1" dirty="0" smtClean="0">
                <a:sym typeface="Wingdings" panose="05000000000000000000" pitchFamily="2" charset="2"/>
              </a:rPr>
              <a:t>και (2)</a:t>
            </a:r>
            <a:r>
              <a:rPr lang="en-US" sz="1400" b="1" dirty="0" smtClean="0">
                <a:sym typeface="Wingdings" panose="05000000000000000000" pitchFamily="2" charset="2"/>
              </a:rPr>
              <a:t>: </a:t>
            </a:r>
            <a:r>
              <a:rPr lang="el-GR" sz="1400" dirty="0" smtClean="0">
                <a:sym typeface="Wingdings" panose="05000000000000000000" pitchFamily="2" charset="2"/>
              </a:rPr>
              <a:t>		</a:t>
            </a:r>
            <a:r>
              <a:rPr lang="en-US" sz="1400" dirty="0" err="1" smtClean="0"/>
              <a:t>Qo</a:t>
            </a:r>
            <a:r>
              <a:rPr lang="en-US" sz="1400" dirty="0" smtClean="0"/>
              <a:t>(t</a:t>
            </a:r>
            <a:r>
              <a:rPr lang="en-US" sz="1400" dirty="0"/>
              <a:t>) – </a:t>
            </a:r>
            <a:r>
              <a:rPr lang="en-US" sz="1400" dirty="0" smtClean="0"/>
              <a:t>H1(t</a:t>
            </a:r>
            <a:r>
              <a:rPr lang="en-US" sz="1400" dirty="0"/>
              <a:t>)/R1 = </a:t>
            </a:r>
            <a:r>
              <a:rPr lang="en-US" sz="1400" dirty="0" smtClean="0"/>
              <a:t>A1dH1(t</a:t>
            </a:r>
            <a:r>
              <a:rPr lang="en-US" sz="1400" dirty="0"/>
              <a:t>)/</a:t>
            </a:r>
            <a:r>
              <a:rPr lang="en-US" sz="1400" dirty="0" err="1" smtClean="0"/>
              <a:t>dt</a:t>
            </a:r>
            <a:endParaRPr lang="en-US" sz="1400" dirty="0">
              <a:sym typeface="Wingdings" panose="05000000000000000000" pitchFamily="2" charset="2"/>
            </a:endParaRPr>
          </a:p>
          <a:p>
            <a:r>
              <a:rPr lang="en-US" sz="1400" b="1" dirty="0" smtClean="0"/>
              <a:t>Laplace</a:t>
            </a:r>
            <a:r>
              <a:rPr lang="el-GR" sz="1400" b="1" dirty="0" smtClean="0"/>
              <a:t>:</a:t>
            </a:r>
            <a:r>
              <a:rPr lang="el-GR" sz="1400" b="1" dirty="0"/>
              <a:t>	</a:t>
            </a:r>
            <a:r>
              <a:rPr lang="en-US" sz="1400" dirty="0" smtClean="0"/>
              <a:t>	R1*</a:t>
            </a:r>
            <a:r>
              <a:rPr lang="en-US" sz="1400" dirty="0" err="1" smtClean="0"/>
              <a:t>Qo</a:t>
            </a:r>
            <a:r>
              <a:rPr lang="en-US" sz="1400" dirty="0" smtClean="0"/>
              <a:t>(s) = (R1*A1)*s*H1(s) + H1(s) </a:t>
            </a:r>
            <a:r>
              <a:rPr lang="en-US" sz="1400" dirty="0" smtClean="0">
                <a:sym typeface="Wingdings" panose="05000000000000000000" pitchFamily="2" charset="2"/>
              </a:rPr>
              <a:t> H1(s)/</a:t>
            </a:r>
            <a:r>
              <a:rPr lang="en-US" sz="1400" dirty="0" err="1" smtClean="0">
                <a:sym typeface="Wingdings" panose="05000000000000000000" pitchFamily="2" charset="2"/>
              </a:rPr>
              <a:t>Qo</a:t>
            </a:r>
            <a:r>
              <a:rPr lang="en-US" sz="1400" dirty="0" smtClean="0">
                <a:sym typeface="Wingdings" panose="05000000000000000000" pitchFamily="2" charset="2"/>
              </a:rPr>
              <a:t>(s) = R1/(</a:t>
            </a:r>
            <a:r>
              <a:rPr lang="el-GR" sz="1400" dirty="0" smtClean="0">
                <a:sym typeface="Wingdings" panose="05000000000000000000" pitchFamily="2" charset="2"/>
              </a:rPr>
              <a:t>τ1*</a:t>
            </a:r>
            <a:r>
              <a:rPr lang="en-US" sz="1400" dirty="0" smtClean="0">
                <a:sym typeface="Wingdings" panose="05000000000000000000" pitchFamily="2" charset="2"/>
              </a:rPr>
              <a:t>s + 1)             (3)</a:t>
            </a:r>
            <a:endParaRPr lang="en-US" sz="1400" dirty="0" smtClean="0"/>
          </a:p>
          <a:p>
            <a:r>
              <a:rPr lang="en-US" sz="1400" dirty="0">
                <a:sym typeface="Wingdings" panose="05000000000000000000" pitchFamily="2" charset="2"/>
              </a:rPr>
              <a:t>	</a:t>
            </a:r>
            <a:r>
              <a:rPr lang="en-US" sz="1400" dirty="0" smtClean="0">
                <a:sym typeface="Wingdings" panose="05000000000000000000" pitchFamily="2" charset="2"/>
              </a:rPr>
              <a:t>	</a:t>
            </a:r>
            <a:r>
              <a:rPr lang="pl-PL" sz="1400" dirty="0" smtClean="0">
                <a:sym typeface="Wingdings" panose="05000000000000000000" pitchFamily="2" charset="2"/>
              </a:rPr>
              <a:t>R1 = 1 ft/cfm, </a:t>
            </a:r>
            <a:r>
              <a:rPr lang="en-US" sz="1400" dirty="0" smtClean="0">
                <a:sym typeface="Wingdings" panose="05000000000000000000" pitchFamily="2" charset="2"/>
              </a:rPr>
              <a:t>R1*A1 = </a:t>
            </a:r>
            <a:r>
              <a:rPr lang="el-GR" sz="1400" dirty="0" smtClean="0">
                <a:sym typeface="Wingdings" panose="05000000000000000000" pitchFamily="2" charset="2"/>
              </a:rPr>
              <a:t>τ1 = 1 </a:t>
            </a:r>
            <a:r>
              <a:rPr lang="en-US" sz="1400" dirty="0" smtClean="0">
                <a:sym typeface="Wingdings" panose="05000000000000000000" pitchFamily="2" charset="2"/>
              </a:rPr>
              <a:t>min</a:t>
            </a:r>
          </a:p>
          <a:p>
            <a:r>
              <a:rPr lang="pl-PL" sz="1400" b="1" dirty="0" smtClean="0">
                <a:sym typeface="Wingdings" panose="05000000000000000000" pitchFamily="2" charset="2"/>
              </a:rPr>
              <a:t>(3):</a:t>
            </a:r>
            <a:r>
              <a:rPr lang="pl-PL" sz="1400" dirty="0" smtClean="0">
                <a:sym typeface="Wingdings" panose="05000000000000000000" pitchFamily="2" charset="2"/>
              </a:rPr>
              <a:t>		</a:t>
            </a:r>
            <a:r>
              <a:rPr lang="en-US" sz="1400" b="1" dirty="0" smtClean="0">
                <a:sym typeface="Wingdings" panose="05000000000000000000" pitchFamily="2" charset="2"/>
              </a:rPr>
              <a:t>H1(s</a:t>
            </a:r>
            <a:r>
              <a:rPr lang="en-US" sz="1400" b="1" dirty="0">
                <a:sym typeface="Wingdings" panose="05000000000000000000" pitchFamily="2" charset="2"/>
              </a:rPr>
              <a:t>)/</a:t>
            </a:r>
            <a:r>
              <a:rPr lang="en-US" sz="1400" b="1" dirty="0" err="1">
                <a:sym typeface="Wingdings" panose="05000000000000000000" pitchFamily="2" charset="2"/>
              </a:rPr>
              <a:t>Qo</a:t>
            </a:r>
            <a:r>
              <a:rPr lang="en-US" sz="1400" b="1" dirty="0">
                <a:sym typeface="Wingdings" panose="05000000000000000000" pitchFamily="2" charset="2"/>
              </a:rPr>
              <a:t>(s) = </a:t>
            </a:r>
            <a:r>
              <a:rPr lang="en-US" sz="1400" b="1" dirty="0" smtClean="0">
                <a:sym typeface="Wingdings" panose="05000000000000000000" pitchFamily="2" charset="2"/>
              </a:rPr>
              <a:t>1/(s </a:t>
            </a:r>
            <a:r>
              <a:rPr lang="en-US" sz="1400" b="1" dirty="0">
                <a:sym typeface="Wingdings" panose="05000000000000000000" pitchFamily="2" charset="2"/>
              </a:rPr>
              <a:t>+ 1) </a:t>
            </a:r>
            <a:endParaRPr lang="en-US" sz="1400" b="1" dirty="0" smtClean="0">
              <a:sym typeface="Wingdings" panose="05000000000000000000" pitchFamily="2" charset="2"/>
            </a:endParaRPr>
          </a:p>
          <a:p>
            <a:endParaRPr lang="pl-PL" sz="1400" dirty="0" smtClean="0">
              <a:sym typeface="Wingdings" panose="05000000000000000000" pitchFamily="2" charset="2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Q1(t) = H1(t)/R1  Q1(s) </a:t>
            </a:r>
            <a:r>
              <a:rPr lang="en-US" sz="1400" dirty="0">
                <a:sym typeface="Wingdings" panose="05000000000000000000" pitchFamily="2" charset="2"/>
              </a:rPr>
              <a:t>= </a:t>
            </a:r>
            <a:r>
              <a:rPr lang="en-US" sz="1400" dirty="0" smtClean="0">
                <a:sym typeface="Wingdings" panose="05000000000000000000" pitchFamily="2" charset="2"/>
              </a:rPr>
              <a:t>H1(s)/R1  </a:t>
            </a:r>
            <a:r>
              <a:rPr lang="pl-PL" sz="1400" b="1" dirty="0" smtClean="0">
                <a:sym typeface="Wingdings" panose="05000000000000000000" pitchFamily="2" charset="2"/>
              </a:rPr>
              <a:t>Q</a:t>
            </a:r>
            <a:r>
              <a:rPr lang="en-US" sz="1400" b="1" dirty="0" smtClean="0">
                <a:sym typeface="Wingdings" panose="05000000000000000000" pitchFamily="2" charset="2"/>
              </a:rPr>
              <a:t>1(s)/</a:t>
            </a:r>
            <a:r>
              <a:rPr lang="pl-PL" sz="1400" b="1" dirty="0" smtClean="0">
                <a:sym typeface="Wingdings" panose="05000000000000000000" pitchFamily="2" charset="2"/>
              </a:rPr>
              <a:t>H</a:t>
            </a:r>
            <a:r>
              <a:rPr lang="en-US" sz="1400" b="1" dirty="0" smtClean="0">
                <a:sym typeface="Wingdings" panose="05000000000000000000" pitchFamily="2" charset="2"/>
              </a:rPr>
              <a:t>1(s</a:t>
            </a:r>
            <a:r>
              <a:rPr lang="en-US" sz="1400" b="1" dirty="0">
                <a:sym typeface="Wingdings" panose="05000000000000000000" pitchFamily="2" charset="2"/>
              </a:rPr>
              <a:t>)</a:t>
            </a:r>
            <a:r>
              <a:rPr lang="en-US" sz="1400" b="1" dirty="0" smtClean="0">
                <a:sym typeface="Wingdings" panose="05000000000000000000" pitchFamily="2" charset="2"/>
              </a:rPr>
              <a:t> = </a:t>
            </a:r>
            <a:r>
              <a:rPr lang="pl-PL" sz="1400" b="1" dirty="0" smtClean="0">
                <a:sym typeface="Wingdings" panose="05000000000000000000" pitchFamily="2" charset="2"/>
              </a:rPr>
              <a:t>1/</a:t>
            </a:r>
            <a:r>
              <a:rPr lang="en-US" sz="1400" b="1" dirty="0" smtClean="0">
                <a:sym typeface="Wingdings" panose="05000000000000000000" pitchFamily="2" charset="2"/>
              </a:rPr>
              <a:t>R1</a:t>
            </a:r>
            <a:r>
              <a:rPr lang="en-US" sz="1400" dirty="0" smtClean="0">
                <a:sym typeface="Wingdings" panose="05000000000000000000" pitchFamily="2" charset="2"/>
              </a:rPr>
              <a:t>			                   (4)</a:t>
            </a:r>
            <a:endParaRPr lang="pl-PL" sz="1400" dirty="0" smtClean="0">
              <a:sym typeface="Wingdings" panose="05000000000000000000" pitchFamily="2" charset="2"/>
            </a:endParaRPr>
          </a:p>
          <a:p>
            <a:endParaRPr lang="pl-PL" sz="1400" dirty="0">
              <a:sym typeface="Wingdings" panose="05000000000000000000" pitchFamily="2" charset="2"/>
            </a:endParaRPr>
          </a:p>
          <a:p>
            <a:r>
              <a:rPr lang="pl-PL" sz="1400" b="1" dirty="0" smtClean="0">
                <a:sym typeface="Wingdings" panose="05000000000000000000" pitchFamily="2" charset="2"/>
              </a:rPr>
              <a:t>(3)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l-GR" sz="1400" b="1" dirty="0" smtClean="0">
                <a:sym typeface="Wingdings" panose="05000000000000000000" pitchFamily="2" charset="2"/>
              </a:rPr>
              <a:t>και (4)</a:t>
            </a:r>
            <a:r>
              <a:rPr lang="pl-PL" sz="1400" b="1" dirty="0" smtClean="0">
                <a:sym typeface="Wingdings" panose="05000000000000000000" pitchFamily="2" charset="2"/>
              </a:rPr>
              <a:t>: </a:t>
            </a:r>
            <a:r>
              <a:rPr lang="pl-PL" sz="1400" dirty="0" smtClean="0">
                <a:sym typeface="Wingdings" panose="05000000000000000000" pitchFamily="2" charset="2"/>
              </a:rPr>
              <a:t>		</a:t>
            </a:r>
            <a:r>
              <a:rPr lang="en-US" sz="1400" b="1" dirty="0" smtClean="0">
                <a:sym typeface="Wingdings" panose="05000000000000000000" pitchFamily="2" charset="2"/>
              </a:rPr>
              <a:t>Q1(s)/</a:t>
            </a:r>
            <a:r>
              <a:rPr lang="en-US" sz="1400" b="1" dirty="0" err="1" smtClean="0">
                <a:sym typeface="Wingdings" panose="05000000000000000000" pitchFamily="2" charset="2"/>
              </a:rPr>
              <a:t>Qo</a:t>
            </a:r>
            <a:r>
              <a:rPr lang="en-US" sz="1400" b="1" dirty="0" smtClean="0">
                <a:sym typeface="Wingdings" panose="05000000000000000000" pitchFamily="2" charset="2"/>
              </a:rPr>
              <a:t>(s) </a:t>
            </a:r>
            <a:r>
              <a:rPr lang="en-US" sz="1400" dirty="0" smtClean="0">
                <a:sym typeface="Wingdings" panose="05000000000000000000" pitchFamily="2" charset="2"/>
              </a:rPr>
              <a:t>= </a:t>
            </a:r>
            <a:r>
              <a:rPr lang="pl-PL" sz="1400" dirty="0" smtClean="0">
                <a:sym typeface="Wingdings" panose="05000000000000000000" pitchFamily="2" charset="2"/>
              </a:rPr>
              <a:t>[</a:t>
            </a:r>
            <a:r>
              <a:rPr lang="en-US" sz="1400" dirty="0" smtClean="0">
                <a:sym typeface="Wingdings" panose="05000000000000000000" pitchFamily="2" charset="2"/>
              </a:rPr>
              <a:t>H1(s</a:t>
            </a:r>
            <a:r>
              <a:rPr lang="en-US" sz="1400" dirty="0">
                <a:sym typeface="Wingdings" panose="05000000000000000000" pitchFamily="2" charset="2"/>
              </a:rPr>
              <a:t>)/</a:t>
            </a:r>
            <a:r>
              <a:rPr lang="en-US" sz="1400" dirty="0" err="1">
                <a:sym typeface="Wingdings" panose="05000000000000000000" pitchFamily="2" charset="2"/>
              </a:rPr>
              <a:t>Qo</a:t>
            </a:r>
            <a:r>
              <a:rPr lang="en-US" sz="1400" dirty="0">
                <a:sym typeface="Wingdings" panose="05000000000000000000" pitchFamily="2" charset="2"/>
              </a:rPr>
              <a:t>(s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  <a:r>
              <a:rPr lang="pl-PL" sz="1400" dirty="0" smtClean="0">
                <a:sym typeface="Wingdings" panose="05000000000000000000" pitchFamily="2" charset="2"/>
              </a:rPr>
              <a:t>]*[</a:t>
            </a:r>
            <a:r>
              <a:rPr lang="pl-PL" sz="1400" dirty="0">
                <a:sym typeface="Wingdings" panose="05000000000000000000" pitchFamily="2" charset="2"/>
              </a:rPr>
              <a:t>Q</a:t>
            </a:r>
            <a:r>
              <a:rPr lang="en-US" sz="1400" dirty="0">
                <a:sym typeface="Wingdings" panose="05000000000000000000" pitchFamily="2" charset="2"/>
              </a:rPr>
              <a:t>1(s)/</a:t>
            </a:r>
            <a:r>
              <a:rPr lang="pl-PL" sz="1400" dirty="0">
                <a:sym typeface="Wingdings" panose="05000000000000000000" pitchFamily="2" charset="2"/>
              </a:rPr>
              <a:t>H</a:t>
            </a:r>
            <a:r>
              <a:rPr lang="en-US" sz="1400" dirty="0">
                <a:sym typeface="Wingdings" panose="05000000000000000000" pitchFamily="2" charset="2"/>
              </a:rPr>
              <a:t>1(s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  <a:r>
              <a:rPr lang="pl-PL" sz="1400" dirty="0" smtClean="0">
                <a:sym typeface="Wingdings" panose="05000000000000000000" pitchFamily="2" charset="2"/>
              </a:rPr>
              <a:t>] </a:t>
            </a:r>
            <a:r>
              <a:rPr lang="en-US" sz="1400" dirty="0" smtClean="0">
                <a:sym typeface="Wingdings" panose="05000000000000000000" pitchFamily="2" charset="2"/>
              </a:rPr>
              <a:t>= </a:t>
            </a:r>
            <a:r>
              <a:rPr lang="pl-PL" sz="1400" dirty="0" smtClean="0">
                <a:sym typeface="Wingdings" panose="05000000000000000000" pitchFamily="2" charset="2"/>
              </a:rPr>
              <a:t>1/R1*R1</a:t>
            </a:r>
            <a:r>
              <a:rPr lang="en-US" sz="1400" dirty="0" smtClean="0">
                <a:sym typeface="Wingdings" panose="05000000000000000000" pitchFamily="2" charset="2"/>
              </a:rPr>
              <a:t>/(</a:t>
            </a:r>
            <a:r>
              <a:rPr lang="en-US" sz="1400" dirty="0">
                <a:sym typeface="Wingdings" panose="05000000000000000000" pitchFamily="2" charset="2"/>
              </a:rPr>
              <a:t>s + 1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  <a:r>
              <a:rPr lang="pl-PL" sz="1400" dirty="0" smtClean="0">
                <a:sym typeface="Wingdings" panose="05000000000000000000" pitchFamily="2" charset="2"/>
              </a:rPr>
              <a:t> = </a:t>
            </a:r>
            <a:r>
              <a:rPr lang="pl-PL" sz="1400" b="1" dirty="0" smtClean="0">
                <a:sym typeface="Wingdings" panose="05000000000000000000" pitchFamily="2" charset="2"/>
              </a:rPr>
              <a:t>1/(s + 1)</a:t>
            </a:r>
            <a:r>
              <a:rPr lang="el-GR" sz="1400" b="1" dirty="0">
                <a:sym typeface="Wingdings" panose="05000000000000000000" pitchFamily="2" charset="2"/>
              </a:rPr>
              <a:t> </a:t>
            </a:r>
            <a:r>
              <a:rPr lang="el-GR" sz="1400" b="1" dirty="0" smtClean="0">
                <a:sym typeface="Wingdings" panose="05000000000000000000" pitchFamily="2" charset="2"/>
              </a:rPr>
              <a:t>     </a:t>
            </a:r>
            <a:r>
              <a:rPr lang="el-GR" sz="1400" dirty="0" smtClean="0">
                <a:sym typeface="Wingdings" panose="05000000000000000000" pitchFamily="2" charset="2"/>
              </a:rPr>
              <a:t>(5)</a:t>
            </a:r>
            <a:endParaRPr lang="el-GR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4081"/>
            <a:ext cx="6592186" cy="68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35600"/>
                <a:ext cx="7561263" cy="1015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2</a:t>
                </a:r>
                <a:r>
                  <a:rPr lang="el-GR" sz="1600" b="1" baseline="30000" dirty="0" smtClean="0"/>
                  <a:t>η</a:t>
                </a:r>
                <a:r>
                  <a:rPr lang="el-GR" sz="1600" b="1" dirty="0" smtClean="0"/>
                  <a:t> Δεξαμενή</a:t>
                </a:r>
              </a:p>
              <a:p>
                <a:endParaRPr lang="el-GR" sz="1600" b="1" dirty="0"/>
              </a:p>
              <a:p>
                <a:r>
                  <a:rPr lang="el-GR" sz="1400" b="1" dirty="0" smtClean="0"/>
                  <a:t>Ισοζύγιο μάζας:	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(t) – q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(t) = A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dh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(t)/</a:t>
                </a:r>
                <a:r>
                  <a:rPr lang="en-US" sz="1400" dirty="0" err="1" smtClean="0"/>
                  <a:t>dt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(t)/R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= </a:t>
                </a:r>
                <a:r>
                  <a:rPr lang="en-US" sz="1400" dirty="0" smtClean="0"/>
                  <a:t>A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dh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)/</a:t>
                </a:r>
                <a:r>
                  <a:rPr lang="en-US" sz="1400" dirty="0" err="1" smtClean="0"/>
                  <a:t>dt</a:t>
                </a:r>
                <a:r>
                  <a:rPr lang="en-US" sz="1400" dirty="0" smtClean="0"/>
                  <a:t>	                   (</a:t>
                </a:r>
                <a:r>
                  <a:rPr lang="el-GR" sz="1400" dirty="0" smtClean="0"/>
                  <a:t>6</a:t>
                </a:r>
                <a:r>
                  <a:rPr lang="en-US" sz="1400" dirty="0" smtClean="0"/>
                  <a:t>) </a:t>
                </a:r>
              </a:p>
              <a:p>
                <a:r>
                  <a:rPr lang="en-US" sz="1400" b="1" dirty="0" smtClean="0"/>
                  <a:t>@SS1</a:t>
                </a:r>
                <a:r>
                  <a:rPr lang="el-GR" sz="1400" b="1" dirty="0" smtClean="0"/>
                  <a:t>:</a:t>
                </a:r>
                <a:r>
                  <a:rPr lang="el-GR" sz="1400" b="1" dirty="0"/>
                  <a:t>	</a:t>
                </a:r>
                <a:r>
                  <a:rPr lang="en-US" sz="1400" b="1" dirty="0" smtClean="0"/>
                  <a:t>	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s – 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s/R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= </a:t>
                </a:r>
                <a:r>
                  <a:rPr lang="en-US" sz="1400" dirty="0" smtClean="0"/>
                  <a:t>A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dh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s/</a:t>
                </a:r>
                <a:r>
                  <a:rPr lang="en-US" sz="1400" dirty="0" err="1" smtClean="0"/>
                  <a:t>dt</a:t>
                </a:r>
                <a:r>
                  <a:rPr lang="en-US" sz="1400" dirty="0" smtClean="0"/>
                  <a:t> = 0			                   (</a:t>
                </a:r>
                <a:r>
                  <a:rPr lang="el-GR" sz="1400" dirty="0" smtClean="0"/>
                  <a:t>7</a:t>
                </a:r>
                <a:r>
                  <a:rPr lang="en-US" sz="1400" dirty="0" smtClean="0"/>
                  <a:t>)</a:t>
                </a:r>
              </a:p>
              <a:p>
                <a:r>
                  <a:rPr lang="el-GR" sz="1400" b="1" dirty="0" err="1" smtClean="0"/>
                  <a:t>Μεταβλ</a:t>
                </a:r>
                <a:r>
                  <a:rPr lang="en-US" sz="1400" b="1" dirty="0" smtClean="0"/>
                  <a:t>.</a:t>
                </a:r>
                <a:r>
                  <a:rPr lang="el-GR" sz="1400" b="1" dirty="0" smtClean="0"/>
                  <a:t> απόκλισης:</a:t>
                </a:r>
                <a:r>
                  <a:rPr lang="el-GR" sz="1400" b="1" dirty="0"/>
                  <a:t>	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</a:t>
                </a:r>
                <a:r>
                  <a:rPr lang="pl-PL" sz="1400" dirty="0" smtClean="0"/>
                  <a:t>= 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s, 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(t) = 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(t) – 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s, Q</a:t>
                </a:r>
                <a:r>
                  <a:rPr lang="pl-PL" sz="1400" dirty="0" smtClean="0"/>
                  <a:t>2</a:t>
                </a:r>
                <a:r>
                  <a:rPr lang="en-US" sz="1400" dirty="0"/>
                  <a:t>(t) = 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2</a:t>
                </a:r>
                <a:r>
                  <a:rPr lang="en-US" sz="1400" dirty="0"/>
                  <a:t>(t) – </a:t>
                </a:r>
                <a:r>
                  <a:rPr lang="en-US" sz="1400" dirty="0" smtClean="0"/>
                  <a:t>2</a:t>
                </a:r>
                <a:r>
                  <a:rPr lang="pl-PL" sz="1400" dirty="0" smtClean="0"/>
                  <a:t>2</a:t>
                </a:r>
                <a:r>
                  <a:rPr lang="en-US" sz="1400" dirty="0"/>
                  <a:t>s </a:t>
                </a:r>
                <a:r>
                  <a:rPr lang="en-US" sz="1400" dirty="0" smtClean="0"/>
                  <a:t>		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6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) 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και (7)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: 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		</a:t>
                </a:r>
                <a:r>
                  <a:rPr lang="en-US" sz="1400" dirty="0" smtClean="0"/>
                  <a:t>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)/</a:t>
                </a:r>
                <a:r>
                  <a:rPr lang="en-US" sz="1400" dirty="0" smtClean="0"/>
                  <a:t>R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= </a:t>
                </a:r>
                <a:r>
                  <a:rPr lang="en-US" sz="1400" dirty="0" smtClean="0"/>
                  <a:t>A</a:t>
                </a:r>
                <a:r>
                  <a:rPr lang="pl-PL" sz="1400" dirty="0" smtClean="0"/>
                  <a:t>2</a:t>
                </a:r>
                <a:r>
                  <a:rPr lang="en-US" sz="1400" dirty="0" err="1" smtClean="0"/>
                  <a:t>dH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)/</a:t>
                </a:r>
                <a:r>
                  <a:rPr lang="en-US" sz="1400" dirty="0" err="1" smtClean="0"/>
                  <a:t>dt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/>
                  <a:t>Laplace</a:t>
                </a:r>
                <a:r>
                  <a:rPr lang="el-GR" sz="1400" b="1" dirty="0" smtClean="0"/>
                  <a:t>:</a:t>
                </a:r>
                <a:r>
                  <a:rPr lang="el-GR" sz="1400" b="1" dirty="0"/>
                  <a:t>	</a:t>
                </a:r>
                <a:r>
                  <a:rPr lang="en-US" sz="1400" dirty="0" smtClean="0"/>
                  <a:t>	R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*Q</a:t>
                </a:r>
                <a:r>
                  <a:rPr lang="pl-PL" sz="1400" dirty="0" smtClean="0"/>
                  <a:t>1</a:t>
                </a:r>
                <a:r>
                  <a:rPr lang="en-US" sz="1400" dirty="0" smtClean="0"/>
                  <a:t>(s) = (R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*A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)*s*H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(s) + H</a:t>
                </a:r>
                <a:r>
                  <a:rPr lang="pl-PL" sz="1400" dirty="0" smtClean="0"/>
                  <a:t>2</a:t>
                </a:r>
                <a:r>
                  <a:rPr lang="en-US" sz="1400" dirty="0" smtClean="0"/>
                  <a:t>(s)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H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(s)/Q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1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 = R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/(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τ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*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s + 1)             (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8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</a:t>
                </a:r>
                <a:endParaRPr lang="en-US" sz="1400" dirty="0" smtClean="0"/>
              </a:p>
              <a:p>
                <a:r>
                  <a:rPr lang="en-US" sz="1400" dirty="0">
                    <a:sym typeface="Wingdings" panose="05000000000000000000" pitchFamily="2" charset="2"/>
                  </a:rPr>
                  <a:t>	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	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R2 = 1,5 ft/cfm,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R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*A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= 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τ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 = 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3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min</a:t>
                </a:r>
              </a:p>
              <a:p>
                <a:r>
                  <a:rPr lang="pl-PL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8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):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		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H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</a:t>
                </a:r>
                <a:r>
                  <a:rPr lang="en-US" sz="1400" b="1" dirty="0">
                    <a:sym typeface="Wingdings" panose="05000000000000000000" pitchFamily="2" charset="2"/>
                  </a:rPr>
                  <a:t>)/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Q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1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</a:t>
                </a:r>
                <a:r>
                  <a:rPr lang="en-US" sz="1400" b="1" dirty="0">
                    <a:sym typeface="Wingdings" panose="05000000000000000000" pitchFamily="2" charset="2"/>
                  </a:rPr>
                  <a:t>) =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,5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/(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3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s </a:t>
                </a:r>
                <a:r>
                  <a:rPr lang="en-US" sz="1400" b="1" dirty="0">
                    <a:sym typeface="Wingdings" panose="05000000000000000000" pitchFamily="2" charset="2"/>
                  </a:rPr>
                  <a:t>+ 1) </a:t>
                </a:r>
                <a:endParaRPr lang="pl-PL" sz="1400" b="1" dirty="0" smtClean="0">
                  <a:sym typeface="Wingdings" panose="05000000000000000000" pitchFamily="2" charset="2"/>
                </a:endParaRPr>
              </a:p>
              <a:p>
                <a:endParaRPr lang="pl-PL" sz="1400" b="1" dirty="0">
                  <a:sym typeface="Wingdings" panose="05000000000000000000" pitchFamily="2" charset="2"/>
                </a:endParaRPr>
              </a:p>
              <a:p>
                <a:r>
                  <a:rPr lang="el-GR" sz="1400" b="1" dirty="0" smtClean="0">
                    <a:sym typeface="Wingdings" panose="05000000000000000000" pitchFamily="2" charset="2"/>
                  </a:rPr>
                  <a:t>Η2(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s)/</a:t>
                </a:r>
                <a:r>
                  <a:rPr lang="en-US" sz="1400" b="1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= H2(s)/Q1(s)*Q1(s)/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 = [1,5/(3s + 1)]*[1/(s + 1)] =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1,5/(s + 1)(3s + 1)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      	                   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(9)</a:t>
                </a:r>
                <a:endParaRPr lang="en-US" sz="1400" dirty="0" smtClean="0">
                  <a:sym typeface="Wingdings" panose="05000000000000000000" pitchFamily="2" charset="2"/>
                </a:endParaRPr>
              </a:p>
              <a:p>
                <a:endParaRPr lang="pl-PL" sz="1400" dirty="0" smtClean="0">
                  <a:sym typeface="Wingdings" panose="05000000000000000000" pitchFamily="2" charset="2"/>
                </a:endParaRPr>
              </a:p>
              <a:p>
                <a:r>
                  <a:rPr lang="en-US" sz="1400" dirty="0" smtClean="0">
                    <a:sym typeface="Wingdings" panose="05000000000000000000" pitchFamily="2" charset="2"/>
                  </a:rPr>
                  <a:t>Q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(t) = H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(t)/R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 Q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(s)/R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 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Q2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(s)/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H2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</a:t>
                </a:r>
                <a:r>
                  <a:rPr lang="en-US" sz="1400" b="1" dirty="0">
                    <a:sym typeface="Wingdings" panose="05000000000000000000" pitchFamily="2" charset="2"/>
                  </a:rPr>
                  <a:t>)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 = 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1/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R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2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			                 (10)</a:t>
                </a:r>
                <a:endParaRPr lang="pl-PL" sz="1400" dirty="0" smtClean="0">
                  <a:sym typeface="Wingdings" panose="05000000000000000000" pitchFamily="2" charset="2"/>
                </a:endParaRPr>
              </a:p>
              <a:p>
                <a:endParaRPr lang="pl-PL" sz="1400" dirty="0">
                  <a:sym typeface="Wingdings" panose="05000000000000000000" pitchFamily="2" charset="2"/>
                </a:endParaRPr>
              </a:p>
              <a:p>
                <a:r>
                  <a:rPr lang="pl-PL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9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)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 και (10)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: 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		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Q2(s)/</a:t>
                </a:r>
                <a:r>
                  <a:rPr lang="en-US" sz="1400" b="1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= 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[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H2(s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]*[Q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2(s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H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2(s)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]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= [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1/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1,5]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*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[1,5/(</a:t>
                </a:r>
                <a:r>
                  <a:rPr lang="en-US" sz="1400" dirty="0">
                    <a:sym typeface="Wingdings" panose="05000000000000000000" pitchFamily="2" charset="2"/>
                  </a:rPr>
                  <a:t>s + 1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)(3s + 1)]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 = </a:t>
                </a:r>
                <a:endParaRPr lang="en-US" sz="1400" dirty="0" smtClean="0">
                  <a:sym typeface="Wingdings" panose="05000000000000000000" pitchFamily="2" charset="2"/>
                </a:endParaRPr>
              </a:p>
              <a:p>
                <a:r>
                  <a:rPr lang="en-US" sz="1400" b="1" dirty="0">
                    <a:sym typeface="Wingdings" panose="05000000000000000000" pitchFamily="2" charset="2"/>
                  </a:rPr>
                  <a:t>	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	= 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1/(s + 1)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(3s + 1)</a:t>
                </a:r>
              </a:p>
              <a:p>
                <a:endParaRPr lang="en-US" sz="1400" b="1" dirty="0">
                  <a:sym typeface="Wingdings" panose="05000000000000000000" pitchFamily="2" charset="2"/>
                </a:endParaRPr>
              </a:p>
              <a:p>
                <a:r>
                  <a:rPr lang="en-US" sz="1600" b="1" dirty="0" smtClean="0"/>
                  <a:t>3</a:t>
                </a:r>
                <a:r>
                  <a:rPr lang="el-GR" sz="1600" b="1" baseline="30000" dirty="0" smtClean="0"/>
                  <a:t>η</a:t>
                </a:r>
                <a:r>
                  <a:rPr lang="el-GR" sz="1600" b="1" dirty="0" smtClean="0"/>
                  <a:t> </a:t>
                </a:r>
                <a:r>
                  <a:rPr lang="el-GR" sz="1600" b="1" dirty="0"/>
                  <a:t>Δεξαμενή</a:t>
                </a:r>
              </a:p>
              <a:p>
                <a:endParaRPr lang="el-GR" sz="1600" b="1" dirty="0"/>
              </a:p>
              <a:p>
                <a:r>
                  <a:rPr lang="el-GR" sz="1400" b="1" dirty="0"/>
                  <a:t>Ισοζύγιο μάζας:	</a:t>
                </a:r>
                <a:r>
                  <a:rPr lang="en-US" sz="1400" dirty="0" smtClean="0"/>
                  <a:t>q2(t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q3(t</a:t>
                </a:r>
                <a:r>
                  <a:rPr lang="en-US" sz="1400" dirty="0"/>
                  <a:t>) = </a:t>
                </a:r>
                <a:r>
                  <a:rPr lang="en-US" sz="1400" dirty="0" smtClean="0"/>
                  <a:t>A3dh3(t</a:t>
                </a:r>
                <a:r>
                  <a:rPr lang="en-US" sz="1400" dirty="0"/>
                  <a:t>)/</a:t>
                </a:r>
                <a:r>
                  <a:rPr lang="en-US" sz="1400" dirty="0" err="1"/>
                  <a:t>dt</a:t>
                </a:r>
                <a:r>
                  <a:rPr lang="en-US" sz="1400" dirty="0"/>
                  <a:t> 	                   </a:t>
                </a:r>
                <a:r>
                  <a:rPr lang="el-GR" sz="1400" dirty="0" smtClean="0"/>
                  <a:t>		                 </a:t>
                </a:r>
                <a:r>
                  <a:rPr lang="en-US" sz="1400" dirty="0" smtClean="0"/>
                  <a:t>(</a:t>
                </a:r>
                <a:r>
                  <a:rPr lang="el-GR" sz="1400" dirty="0" smtClean="0"/>
                  <a:t>11</a:t>
                </a:r>
                <a:r>
                  <a:rPr lang="en-US" sz="1400" dirty="0" smtClean="0"/>
                  <a:t>) </a:t>
                </a:r>
                <a:endParaRPr lang="en-US" sz="1400" dirty="0"/>
              </a:p>
              <a:p>
                <a:r>
                  <a:rPr lang="en-US" sz="1400" b="1" dirty="0"/>
                  <a:t>@SS1</a:t>
                </a:r>
                <a:r>
                  <a:rPr lang="el-GR" sz="1400" b="1" dirty="0"/>
                  <a:t>:	</a:t>
                </a:r>
                <a:r>
                  <a:rPr lang="en-US" sz="1400" b="1" dirty="0"/>
                  <a:t>	</a:t>
                </a:r>
                <a:r>
                  <a:rPr lang="en-US" sz="1400" dirty="0" smtClean="0"/>
                  <a:t>q</a:t>
                </a:r>
                <a:r>
                  <a:rPr lang="el-GR" sz="1400" dirty="0" smtClean="0"/>
                  <a:t>2</a:t>
                </a:r>
                <a:r>
                  <a:rPr lang="en-US" sz="1400" dirty="0" smtClean="0"/>
                  <a:t>s </a:t>
                </a:r>
                <a:r>
                  <a:rPr lang="en-US" sz="1400" dirty="0"/>
                  <a:t>– </a:t>
                </a:r>
                <a:r>
                  <a:rPr lang="en-US" sz="1400" dirty="0" smtClean="0"/>
                  <a:t>q3s/R</a:t>
                </a:r>
                <a:r>
                  <a:rPr lang="pl-PL" sz="1400" dirty="0"/>
                  <a:t>2</a:t>
                </a:r>
                <a:r>
                  <a:rPr lang="en-US" sz="1400" dirty="0"/>
                  <a:t> = </a:t>
                </a:r>
                <a:r>
                  <a:rPr lang="en-US" sz="1400" dirty="0" smtClean="0"/>
                  <a:t>A3dh3s/</a:t>
                </a:r>
                <a:r>
                  <a:rPr lang="en-US" sz="1400" dirty="0" err="1" smtClean="0"/>
                  <a:t>dt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= 0			                </a:t>
                </a:r>
                <a:r>
                  <a:rPr lang="el-GR" sz="1400" dirty="0" smtClean="0"/>
                  <a:t> </a:t>
                </a:r>
                <a:r>
                  <a:rPr lang="en-US" sz="1400" dirty="0" smtClean="0"/>
                  <a:t>(</a:t>
                </a:r>
                <a:r>
                  <a:rPr lang="el-GR" sz="1400" dirty="0" smtClean="0"/>
                  <a:t>12</a:t>
                </a:r>
                <a:r>
                  <a:rPr lang="en-US" sz="1400" dirty="0" smtClean="0"/>
                  <a:t>)</a:t>
                </a:r>
                <a:endParaRPr lang="en-US" sz="1400" dirty="0"/>
              </a:p>
              <a:p>
                <a:r>
                  <a:rPr lang="el-GR" sz="1400" b="1" dirty="0" err="1"/>
                  <a:t>Μεταβλ</a:t>
                </a:r>
                <a:r>
                  <a:rPr lang="en-US" sz="1400" b="1" dirty="0"/>
                  <a:t>.</a:t>
                </a:r>
                <a:r>
                  <a:rPr lang="el-GR" sz="1400" b="1" dirty="0"/>
                  <a:t> απόκλισης:	</a:t>
                </a:r>
                <a:r>
                  <a:rPr lang="en-US" sz="1400" dirty="0" smtClean="0"/>
                  <a:t>Q3(t</a:t>
                </a:r>
                <a:r>
                  <a:rPr lang="en-US" sz="1400" dirty="0"/>
                  <a:t>) </a:t>
                </a:r>
                <a:r>
                  <a:rPr lang="pl-PL" sz="1400" dirty="0"/>
                  <a:t>= </a:t>
                </a:r>
                <a:r>
                  <a:rPr lang="en-US" sz="1400" dirty="0" smtClean="0"/>
                  <a:t>q3(t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q3s = 0 (</a:t>
                </a:r>
                <a:r>
                  <a:rPr lang="el-GR" sz="1400" dirty="0" smtClean="0"/>
                  <a:t>σταθερή εκροή από το 3)</a:t>
                </a:r>
                <a:r>
                  <a:rPr lang="en-US" sz="1400" dirty="0" smtClean="0"/>
                  <a:t>, H</a:t>
                </a:r>
                <a:r>
                  <a:rPr lang="el-GR" sz="1400" dirty="0" smtClean="0"/>
                  <a:t>3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= </a:t>
                </a:r>
                <a:r>
                  <a:rPr lang="en-US" sz="1400" dirty="0" smtClean="0"/>
                  <a:t>h</a:t>
                </a:r>
                <a:r>
                  <a:rPr lang="el-GR" sz="1400" dirty="0" smtClean="0"/>
                  <a:t>3</a:t>
                </a:r>
                <a:r>
                  <a:rPr lang="en-US" sz="1400" dirty="0" smtClean="0"/>
                  <a:t>(t</a:t>
                </a:r>
                <a:r>
                  <a:rPr lang="en-US" sz="1400" dirty="0"/>
                  <a:t>) – </a:t>
                </a:r>
                <a:r>
                  <a:rPr lang="en-US" sz="1400" dirty="0" smtClean="0"/>
                  <a:t>h</a:t>
                </a:r>
                <a:r>
                  <a:rPr lang="el-GR" sz="1400" dirty="0" smtClean="0"/>
                  <a:t>3</a:t>
                </a:r>
                <a:r>
                  <a:rPr lang="en-US" sz="1400" dirty="0" smtClean="0"/>
                  <a:t>s</a:t>
                </a:r>
                <a:r>
                  <a:rPr lang="en-US" sz="1400" dirty="0"/>
                  <a:t>	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11) </a:t>
                </a:r>
                <a:r>
                  <a:rPr lang="el-GR" sz="1400" b="1" dirty="0">
                    <a:sym typeface="Wingdings" panose="05000000000000000000" pitchFamily="2" charset="2"/>
                  </a:rPr>
                  <a:t>και 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2</a:t>
                </a:r>
                <a:r>
                  <a:rPr lang="el-GR" sz="1400" b="1" dirty="0">
                    <a:sym typeface="Wingdings" panose="05000000000000000000" pitchFamily="2" charset="2"/>
                  </a:rPr>
                  <a:t>)</a:t>
                </a:r>
                <a:r>
                  <a:rPr lang="en-US" sz="1400" b="1" dirty="0">
                    <a:sym typeface="Wingdings" panose="05000000000000000000" pitchFamily="2" charset="2"/>
                  </a:rPr>
                  <a:t>: </a:t>
                </a:r>
                <a:r>
                  <a:rPr lang="el-GR" sz="1400" dirty="0">
                    <a:sym typeface="Wingdings" panose="05000000000000000000" pitchFamily="2" charset="2"/>
                  </a:rPr>
                  <a:t>	</a:t>
                </a:r>
                <a:r>
                  <a:rPr lang="en-US" sz="1400" dirty="0" smtClean="0"/>
                  <a:t>Q2(t</a:t>
                </a:r>
                <a:r>
                  <a:rPr lang="en-US" sz="1400" dirty="0"/>
                  <a:t>) </a:t>
                </a:r>
                <a:r>
                  <a:rPr lang="en-US" sz="1400" dirty="0" smtClean="0"/>
                  <a:t>= A3dH3(t</a:t>
                </a:r>
                <a:r>
                  <a:rPr lang="en-US" sz="1400" dirty="0"/>
                  <a:t>)/</a:t>
                </a:r>
                <a:r>
                  <a:rPr lang="en-US" sz="1400" dirty="0" err="1"/>
                  <a:t>dt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/>
                  <a:t>Laplace</a:t>
                </a:r>
                <a:r>
                  <a:rPr lang="el-GR" sz="1400" b="1" dirty="0"/>
                  <a:t>:	</a:t>
                </a:r>
                <a:r>
                  <a:rPr lang="en-US" sz="1400" dirty="0"/>
                  <a:t>	</a:t>
                </a:r>
                <a:r>
                  <a:rPr lang="en-US" sz="1400" dirty="0" smtClean="0"/>
                  <a:t>Q2(s</a:t>
                </a:r>
                <a:r>
                  <a:rPr lang="en-US" sz="1400" dirty="0"/>
                  <a:t>) = </a:t>
                </a:r>
                <a:r>
                  <a:rPr lang="en-US" sz="1400" dirty="0" smtClean="0"/>
                  <a:t>A3*s*H3(s</a:t>
                </a:r>
                <a:r>
                  <a:rPr lang="en-US" sz="1400" dirty="0"/>
                  <a:t>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H3(s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dirty="0">
                    <a:sym typeface="Wingdings" panose="05000000000000000000" pitchFamily="2" charset="2"/>
                  </a:rPr>
                  <a:t>) 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1/A3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*</a:t>
                </a:r>
                <a:r>
                  <a:rPr lang="en-US" sz="1400" dirty="0">
                    <a:sym typeface="Wingdings" panose="05000000000000000000" pitchFamily="2" charset="2"/>
                  </a:rPr>
                  <a:t>s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		                (13)</a:t>
                </a:r>
                <a:endParaRPr lang="en-US" sz="1400" dirty="0"/>
              </a:p>
              <a:p>
                <a:r>
                  <a:rPr lang="en-US" sz="1400" dirty="0">
                    <a:sym typeface="Wingdings" panose="05000000000000000000" pitchFamily="2" charset="2"/>
                  </a:rPr>
                  <a:t>		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A3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2 ft2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pl-PL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13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):</a:t>
                </a:r>
                <a:r>
                  <a:rPr lang="pl-PL" sz="1400" dirty="0">
                    <a:sym typeface="Wingdings" panose="05000000000000000000" pitchFamily="2" charset="2"/>
                  </a:rPr>
                  <a:t>		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H3(s</a:t>
                </a:r>
                <a:r>
                  <a:rPr lang="en-US" sz="1400" b="1" dirty="0">
                    <a:sym typeface="Wingdings" panose="05000000000000000000" pitchFamily="2" charset="2"/>
                  </a:rPr>
                  <a:t>)/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b="1" dirty="0">
                    <a:sym typeface="Wingdings" panose="05000000000000000000" pitchFamily="2" charset="2"/>
                  </a:rPr>
                  <a:t>) =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1/2s </a:t>
                </a:r>
                <a:endParaRPr lang="pl-PL" sz="1400" b="1" dirty="0">
                  <a:sym typeface="Wingdings" panose="05000000000000000000" pitchFamily="2" charset="2"/>
                </a:endParaRPr>
              </a:p>
              <a:p>
                <a:endParaRPr lang="pl-PL" sz="1400" b="1" dirty="0">
                  <a:sym typeface="Wingdings" panose="05000000000000000000" pitchFamily="2" charset="2"/>
                </a:endParaRPr>
              </a:p>
              <a:p>
                <a:r>
                  <a:rPr lang="el-GR" sz="1400" b="1" dirty="0" smtClean="0">
                    <a:sym typeface="Wingdings" panose="05000000000000000000" pitchFamily="2" charset="2"/>
                  </a:rPr>
                  <a:t>Η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3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>
                    <a:sym typeface="Wingdings" panose="05000000000000000000" pitchFamily="2" charset="2"/>
                  </a:rPr>
                  <a:t>s)/</a:t>
                </a:r>
                <a:r>
                  <a:rPr lang="en-US" sz="1400" b="1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b="1" dirty="0">
                    <a:sym typeface="Wingdings" panose="05000000000000000000" pitchFamily="2" charset="2"/>
                  </a:rPr>
                  <a:t>(s)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H3(s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dirty="0">
                    <a:sym typeface="Wingdings" panose="05000000000000000000" pitchFamily="2" charset="2"/>
                  </a:rPr>
                  <a:t>)*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dirty="0">
                    <a:sym typeface="Wingdings" panose="05000000000000000000" pitchFamily="2" charset="2"/>
                  </a:rPr>
                  <a:t>(s) = [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1/2s)]*[</a:t>
                </a:r>
                <a:r>
                  <a:rPr lang="en-US" sz="1400" dirty="0">
                    <a:sym typeface="Wingdings" panose="05000000000000000000" pitchFamily="2" charset="2"/>
                  </a:rPr>
                  <a:t>1/(s + 1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)(3s + 1)]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0,5/s(s </a:t>
                </a:r>
                <a:r>
                  <a:rPr lang="en-US" sz="1400" b="1" dirty="0">
                    <a:sym typeface="Wingdings" panose="05000000000000000000" pitchFamily="2" charset="2"/>
                  </a:rPr>
                  <a:t>+ 1)(3s + 1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)</a:t>
                </a:r>
                <a:endParaRPr lang="el-GR" sz="1400" b="1" dirty="0" smtClean="0">
                  <a:sym typeface="Wingdings" panose="05000000000000000000" pitchFamily="2" charset="2"/>
                </a:endParaRPr>
              </a:p>
              <a:p>
                <a:endParaRPr lang="el-GR" sz="1400" b="1" dirty="0">
                  <a:sym typeface="Wingdings" panose="05000000000000000000" pitchFamily="2" charset="2"/>
                </a:endParaRPr>
              </a:p>
              <a:p>
                <a:r>
                  <a:rPr lang="el-GR" sz="1400" b="1" dirty="0" smtClean="0"/>
                  <a:t>Β</a:t>
                </a:r>
                <a:r>
                  <a:rPr lang="en-US" sz="1400" b="1" dirty="0" smtClean="0"/>
                  <a:t> </a:t>
                </a:r>
                <a:r>
                  <a:rPr lang="el-GR" sz="1400" b="1" dirty="0" smtClean="0"/>
                  <a:t>ΕΡΩΤΗΜΑ</a:t>
                </a:r>
              </a:p>
              <a:p>
                <a:r>
                  <a:rPr lang="en-US" sz="1400" b="1" dirty="0" err="1" smtClean="0"/>
                  <a:t>qo</a:t>
                </a:r>
                <a:r>
                  <a:rPr lang="en-US" sz="1400" b="1" dirty="0" smtClean="0"/>
                  <a:t>(t) = </a:t>
                </a:r>
                <a:r>
                  <a:rPr lang="en-US" sz="1400" b="1" dirty="0" err="1" smtClean="0"/>
                  <a:t>qos</a:t>
                </a:r>
                <a:r>
                  <a:rPr lang="en-US" sz="1400" b="1" dirty="0" smtClean="0"/>
                  <a:t> + 5</a:t>
                </a:r>
                <a:r>
                  <a:rPr lang="el-GR" sz="1400" b="1" dirty="0" smtClean="0"/>
                  <a:t>δ(</a:t>
                </a:r>
                <a:r>
                  <a:rPr lang="en-US" sz="1400" b="1" dirty="0" smtClean="0"/>
                  <a:t>t)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 </a:t>
                </a:r>
                <a:r>
                  <a:rPr lang="en-US" sz="1400" b="1" dirty="0" err="1"/>
                  <a:t>qo</a:t>
                </a:r>
                <a:r>
                  <a:rPr lang="en-US" sz="1400" b="1" dirty="0"/>
                  <a:t>(t) </a:t>
                </a:r>
                <a:r>
                  <a:rPr lang="en-US" sz="1400" b="1" dirty="0" smtClean="0"/>
                  <a:t>– </a:t>
                </a:r>
                <a:r>
                  <a:rPr lang="en-US" sz="1400" b="1" dirty="0" err="1" smtClean="0"/>
                  <a:t>qos</a:t>
                </a:r>
                <a:r>
                  <a:rPr lang="en-US" sz="1400" b="1" dirty="0" smtClean="0"/>
                  <a:t> </a:t>
                </a:r>
                <a:r>
                  <a:rPr lang="en-US" sz="1400" b="1" dirty="0">
                    <a:sym typeface="Wingdings" panose="05000000000000000000" pitchFamily="2" charset="2"/>
                  </a:rPr>
                  <a:t>= 5 </a:t>
                </a:r>
                <a:r>
                  <a:rPr lang="el-GR" sz="1400" b="1" dirty="0">
                    <a:sym typeface="Wingdings" panose="05000000000000000000" pitchFamily="2" charset="2"/>
                  </a:rPr>
                  <a:t>δ(</a:t>
                </a:r>
                <a:r>
                  <a:rPr lang="en-US" sz="1400" b="1" dirty="0">
                    <a:sym typeface="Wingdings" panose="05000000000000000000" pitchFamily="2" charset="2"/>
                  </a:rPr>
                  <a:t>t) </a:t>
                </a:r>
                <a:r>
                  <a:rPr lang="en-US" sz="1400" b="1" dirty="0" smtClean="0"/>
                  <a:t> </a:t>
                </a:r>
                <a:r>
                  <a:rPr lang="en-US" sz="1400" b="1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(t) = 5 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δ(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t)  </a:t>
                </a:r>
                <a:r>
                  <a:rPr lang="en-US" sz="1400" b="1" dirty="0" err="1" smtClean="0">
                    <a:sym typeface="Wingdings" panose="05000000000000000000" pitchFamily="2" charset="2"/>
                  </a:rPr>
                  <a:t>Qo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(s) = 5</a:t>
                </a:r>
              </a:p>
              <a:p>
                <a:endParaRPr lang="el-GR" sz="1400" b="1" dirty="0" smtClean="0"/>
              </a:p>
              <a:p>
                <a:r>
                  <a:rPr lang="el-GR" sz="1400" b="1" dirty="0"/>
                  <a:t>1</a:t>
                </a:r>
                <a:r>
                  <a:rPr lang="el-GR" sz="1400" b="1" baseline="30000" dirty="0"/>
                  <a:t>η</a:t>
                </a:r>
                <a:r>
                  <a:rPr lang="el-GR" sz="1400" b="1" dirty="0"/>
                  <a:t> </a:t>
                </a:r>
                <a:r>
                  <a:rPr lang="el-GR" sz="1400" b="1" dirty="0" smtClean="0"/>
                  <a:t>Δεξαμενή		</a:t>
                </a:r>
                <a:r>
                  <a:rPr lang="en-US" sz="1400" b="1" dirty="0">
                    <a:sym typeface="Wingdings" panose="05000000000000000000" pitchFamily="2" charset="2"/>
                  </a:rPr>
                  <a:t>H1(s)/</a:t>
                </a:r>
                <a:r>
                  <a:rPr lang="en-US" sz="1400" b="1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b="1" dirty="0">
                    <a:sym typeface="Wingdings" panose="05000000000000000000" pitchFamily="2" charset="2"/>
                  </a:rPr>
                  <a:t>(s) = 1/(s + 1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 H1(s) = 5/(s + 1)  H1(t) = 5exp(-t)</a:t>
                </a: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/>
                  <a:t>2</a:t>
                </a:r>
                <a:r>
                  <a:rPr lang="el-GR" sz="1400" b="1" baseline="30000" dirty="0" smtClean="0"/>
                  <a:t>η</a:t>
                </a:r>
                <a:r>
                  <a:rPr lang="el-GR" sz="1400" b="1" dirty="0" smtClean="0"/>
                  <a:t> </a:t>
                </a:r>
                <a:r>
                  <a:rPr lang="el-GR" sz="1400" b="1" dirty="0"/>
                  <a:t>Δεξαμενή		</a:t>
                </a:r>
                <a:r>
                  <a:rPr lang="el-GR" sz="1400" b="1" dirty="0">
                    <a:sym typeface="Wingdings" panose="05000000000000000000" pitchFamily="2" charset="2"/>
                  </a:rPr>
                  <a:t> Η2(</a:t>
                </a:r>
                <a:r>
                  <a:rPr lang="en-US" sz="1400" b="1" dirty="0">
                    <a:sym typeface="Wingdings" panose="05000000000000000000" pitchFamily="2" charset="2"/>
                  </a:rPr>
                  <a:t>s)/</a:t>
                </a:r>
                <a:r>
                  <a:rPr lang="en-US" sz="1400" b="1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b="1" dirty="0">
                    <a:sym typeface="Wingdings" panose="05000000000000000000" pitchFamily="2" charset="2"/>
                  </a:rPr>
                  <a:t>(s) =</a:t>
                </a:r>
                <a:r>
                  <a:rPr lang="en-US" sz="1400" dirty="0">
                    <a:sym typeface="Wingdings" panose="05000000000000000000" pitchFamily="2" charset="2"/>
                  </a:rPr>
                  <a:t>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1,5</a:t>
                </a:r>
                <a:r>
                  <a:rPr lang="en-US" sz="1400" b="1" dirty="0">
                    <a:sym typeface="Wingdings" panose="05000000000000000000" pitchFamily="2" charset="2"/>
                  </a:rPr>
                  <a:t>/(s + 1)(3s + 1)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H2(s) = 7,5/(3s2 + 4s + 1)	                 (14)</a:t>
                </a: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400" b="1" i="0" smtClean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p>
                        <m:r>
                          <a:rPr lang="en-US" sz="1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 ↔</m:t>
                    </m:r>
                    <m:r>
                      <a:rPr lang="el-G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𝛕</m:t>
                    </m:r>
                    <m:r>
                      <a:rPr lang="el-G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l-GR" sz="1400" b="1" dirty="0" smtClean="0"/>
                  <a:t> 	</a:t>
                </a:r>
                <a14:m>
                  <m:oMath xmlns:m="http://schemas.openxmlformats.org/officeDocument/2006/math"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𝛇𝛕</m:t>
                    </m:r>
                    <m:r>
                      <a:rPr lang="el-GR" sz="1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l-GR" sz="1400" b="1" i="0">
                        <a:latin typeface="Cambria Math" panose="02040503050406030204" pitchFamily="18" charset="0"/>
                      </a:rPr>
                      <m:t> ↔</m:t>
                    </m:r>
                    <m:r>
                      <a:rPr lang="el-G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𝛇</m:t>
                    </m:r>
                    <m:r>
                      <a:rPr lang="el-GR" sz="1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l-G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1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l-GR" sz="1400" b="1" dirty="0" smtClean="0"/>
                  <a:t> =</a:t>
                </a:r>
                <a:r>
                  <a:rPr lang="en-US" sz="1400" b="1" dirty="0" smtClean="0"/>
                  <a:t> 1,15</a:t>
                </a:r>
              </a:p>
              <a:p>
                <a:endParaRPr lang="en-US" sz="1400" b="1" dirty="0"/>
              </a:p>
              <a:p>
                <a:r>
                  <a:rPr lang="el-GR" sz="1400" b="1" dirty="0" smtClean="0"/>
                  <a:t>Κρουστική απόκριση 	</a:t>
                </a:r>
                <a14:m>
                  <m:oMath xmlns:m="http://schemas.openxmlformats.org/officeDocument/2006/math"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𝚮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l-GR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den>
                        </m:f>
                        <m:f>
                          <m:f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1" i="1" smtClean="0">
                                        <a:latin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p>
                                    <m:r>
                                      <a:rPr lang="el-GR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𝜻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p>
                        </m:s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𝒔𝒊𝒏𝒉</m:t>
                        </m:r>
                        <m:d>
                          <m:d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𝜻</m:t>
                                    </m:r>
                                  </m:e>
                                  <m:sup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l-GR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l-GR" sz="1400" b="1" dirty="0" smtClean="0"/>
              </a:p>
              <a:p>
                <a:r>
                  <a:rPr lang="el-GR" sz="1400" b="1" dirty="0" smtClean="0"/>
                  <a:t>για ζ &gt; 1:	</a:t>
                </a:r>
                <a:r>
                  <a:rPr lang="en-US" sz="1400" b="1" dirty="0" smtClean="0"/>
                  <a:t>	            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  <m:f>
                              <m:f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sup>
                        </m:s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𝒔𝒊𝒏𝒉</m:t>
                        </m:r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1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l-PL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  <m:f>
                              <m:f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400" b="1" dirty="0" smtClean="0"/>
                  <a:t> =</a:t>
                </a:r>
              </a:p>
              <a:p>
                <a:r>
                  <a:rPr lang="en-US" sz="1400" b="1" dirty="0"/>
                  <a:t>	</a:t>
                </a:r>
                <a:r>
                  <a:rPr lang="en-US" sz="1400" b="1" dirty="0" smtClean="0"/>
                  <a:t>	             </a:t>
                </a:r>
                <a:endParaRPr lang="pl-PL" sz="1400" b="1" dirty="0" smtClean="0"/>
              </a:p>
              <a:p>
                <a:r>
                  <a:rPr lang="pl-PL" sz="1400" b="1" dirty="0"/>
                  <a:t>	</a:t>
                </a:r>
                <a:r>
                  <a:rPr lang="pl-PL" sz="1400" b="1" dirty="0" smtClean="0"/>
                  <a:t>	              </a:t>
                </a:r>
                <a:r>
                  <a:rPr lang="en-US" sz="1400" b="1" dirty="0" smtClean="0"/>
                  <a:t>= 7,5*</a:t>
                </a:r>
                <a:r>
                  <a:rPr lang="en-US" sz="1400" b="1" dirty="0" err="1" smtClean="0"/>
                  <a:t>exp</a:t>
                </a:r>
                <a:r>
                  <a:rPr lang="en-US" sz="1400" b="1" dirty="0" smtClean="0"/>
                  <a:t>(-2/3*</a:t>
                </a:r>
                <a:r>
                  <a:rPr lang="pl-PL" sz="1400" b="1" dirty="0" smtClean="0"/>
                  <a:t>t)*sinh(t/3)			                 </a:t>
                </a:r>
                <a:r>
                  <a:rPr lang="pl-PL" sz="1400" dirty="0" smtClean="0"/>
                  <a:t>(15)</a:t>
                </a:r>
                <a:endParaRPr lang="el-GR" sz="1400" b="1" dirty="0"/>
              </a:p>
              <a:p>
                <a:endParaRPr lang="el-GR" sz="1400" b="1" dirty="0"/>
              </a:p>
              <a:p>
                <a:r>
                  <a:rPr lang="en-US" sz="1400" dirty="0" smtClean="0">
                    <a:sym typeface="Wingdings" panose="05000000000000000000" pitchFamily="2" charset="2"/>
                  </a:rPr>
                  <a:t>	</a:t>
                </a:r>
                <a:endParaRPr lang="el-GR" sz="1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600"/>
                <a:ext cx="7561263" cy="10157332"/>
              </a:xfrm>
              <a:prstGeom prst="rect">
                <a:avLst/>
              </a:prstGeom>
              <a:blipFill>
                <a:blip r:embed="rId2"/>
                <a:stretch>
                  <a:fillRect l="-403" t="-180" r="-6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35600"/>
                <a:ext cx="7561263" cy="449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l-PL" sz="1400" b="1" dirty="0" smtClean="0">
                  <a:sym typeface="Wingdings" panose="05000000000000000000" pitchFamily="2" charset="2"/>
                </a:endParaRPr>
              </a:p>
              <a:p>
                <a:r>
                  <a:rPr lang="el-GR" sz="1400" b="1" dirty="0" smtClean="0">
                    <a:sym typeface="Wingdings" panose="05000000000000000000" pitchFamily="2" charset="2"/>
                  </a:rPr>
                  <a:t>Η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3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>
                    <a:sym typeface="Wingdings" panose="05000000000000000000" pitchFamily="2" charset="2"/>
                  </a:rPr>
                  <a:t>s)/</a:t>
                </a:r>
                <a:r>
                  <a:rPr lang="en-US" sz="1400" b="1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b="1" dirty="0">
                    <a:sym typeface="Wingdings" panose="05000000000000000000" pitchFamily="2" charset="2"/>
                  </a:rPr>
                  <a:t>(s)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H3(s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dirty="0">
                    <a:sym typeface="Wingdings" panose="05000000000000000000" pitchFamily="2" charset="2"/>
                  </a:rPr>
                  <a:t>)*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Q2(s</a:t>
                </a:r>
                <a:r>
                  <a:rPr lang="en-US" sz="1400" dirty="0">
                    <a:sym typeface="Wingdings" panose="05000000000000000000" pitchFamily="2" charset="2"/>
                  </a:rPr>
                  <a:t>)/</a:t>
                </a:r>
                <a:r>
                  <a:rPr lang="en-US" sz="1400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dirty="0">
                    <a:sym typeface="Wingdings" panose="05000000000000000000" pitchFamily="2" charset="2"/>
                  </a:rPr>
                  <a:t>(s) = [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1/2s)]*[</a:t>
                </a:r>
                <a:r>
                  <a:rPr lang="en-US" sz="1400" dirty="0">
                    <a:sym typeface="Wingdings" panose="05000000000000000000" pitchFamily="2" charset="2"/>
                  </a:rPr>
                  <a:t>1/(s + 1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)(3s + 1)]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0,5/s(s </a:t>
                </a:r>
                <a:r>
                  <a:rPr lang="en-US" sz="1400" b="1" dirty="0">
                    <a:sym typeface="Wingdings" panose="05000000000000000000" pitchFamily="2" charset="2"/>
                  </a:rPr>
                  <a:t>+ 1)(3s + 1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)</a:t>
                </a:r>
                <a:endParaRPr lang="el-GR" sz="1400" b="1" dirty="0" smtClean="0">
                  <a:sym typeface="Wingdings" panose="05000000000000000000" pitchFamily="2" charset="2"/>
                </a:endParaRPr>
              </a:p>
              <a:p>
                <a:endParaRPr lang="el-GR" sz="1400" b="1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/>
                  <a:t>2</a:t>
                </a:r>
                <a:r>
                  <a:rPr lang="el-GR" sz="1400" b="1" baseline="30000" dirty="0" smtClean="0"/>
                  <a:t>η</a:t>
                </a:r>
                <a:r>
                  <a:rPr lang="el-GR" sz="1400" b="1" dirty="0" smtClean="0"/>
                  <a:t> </a:t>
                </a:r>
                <a:r>
                  <a:rPr lang="el-GR" sz="1400" b="1" dirty="0"/>
                  <a:t>Δεξαμενή		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Η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3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400" b="1" dirty="0">
                    <a:sym typeface="Wingdings" panose="05000000000000000000" pitchFamily="2" charset="2"/>
                  </a:rPr>
                  <a:t>s)/</a:t>
                </a:r>
                <a:r>
                  <a:rPr lang="en-US" sz="1400" b="1" dirty="0" err="1">
                    <a:sym typeface="Wingdings" panose="05000000000000000000" pitchFamily="2" charset="2"/>
                  </a:rPr>
                  <a:t>Qo</a:t>
                </a:r>
                <a:r>
                  <a:rPr lang="en-US" sz="1400" b="1" dirty="0">
                    <a:sym typeface="Wingdings" panose="05000000000000000000" pitchFamily="2" charset="2"/>
                  </a:rPr>
                  <a:t>(s) =</a:t>
                </a:r>
                <a:r>
                  <a:rPr lang="en-US" sz="1400" dirty="0">
                    <a:sym typeface="Wingdings" panose="05000000000000000000" pitchFamily="2" charset="2"/>
                  </a:rPr>
                  <a:t> 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0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,5/</a:t>
                </a:r>
                <a:r>
                  <a:rPr lang="pl-PL" sz="1400" b="1" dirty="0" smtClean="0">
                    <a:sym typeface="Wingdings" panose="05000000000000000000" pitchFamily="2" charset="2"/>
                  </a:rPr>
                  <a:t>s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(s </a:t>
                </a:r>
                <a:r>
                  <a:rPr lang="en-US" sz="1400" b="1" dirty="0">
                    <a:sym typeface="Wingdings" panose="05000000000000000000" pitchFamily="2" charset="2"/>
                  </a:rPr>
                  <a:t>+ 1)(3s + 1)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 H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3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(s) = </a:t>
                </a:r>
                <a:r>
                  <a:rPr lang="el-GR" sz="1400" b="1" dirty="0" smtClean="0">
                    <a:sym typeface="Wingdings" panose="05000000000000000000" pitchFamily="2" charset="2"/>
                  </a:rPr>
                  <a:t>2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,5/</a:t>
                </a:r>
                <a:r>
                  <a:rPr lang="pl-PL" sz="1400" dirty="0" smtClean="0">
                    <a:sym typeface="Wingdings" panose="05000000000000000000" pitchFamily="2" charset="2"/>
                  </a:rPr>
                  <a:t>s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(3s2 + 4s + 1)	                 (14)</a:t>
                </a: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b="1" dirty="0"/>
              </a:p>
              <a:p>
                <a:r>
                  <a:rPr lang="el-GR" sz="1400" b="1" dirty="0" smtClean="0"/>
                  <a:t>Βηματική απόκριση 	</a:t>
                </a:r>
                <a14:m>
                  <m:oMath xmlns:m="http://schemas.openxmlformats.org/officeDocument/2006/math"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𝚮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l-GR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b="1" i="1">
                                <a:latin typeface="Cambria Math" panose="02040503050406030204" pitchFamily="18" charset="0"/>
                              </a:rPr>
                              <m:t>𝜻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l-GR" sz="14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𝒄𝒐𝒔𝒉</m:t>
                            </m:r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𝜻</m:t>
                                        </m:r>
                                      </m:e>
                                      <m:sup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  <m:t>𝜻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𝜻</m:t>
                                        </m:r>
                                      </m:e>
                                      <m:sup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𝒔𝒊𝒏𝒉</m:t>
                            </m:r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𝜻</m:t>
                                        </m:r>
                                      </m:e>
                                      <m:sup>
                                        <m:r>
                                          <a:rPr lang="el-GR" sz="1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l-GR" sz="1400" b="1" dirty="0" smtClean="0"/>
              </a:p>
              <a:p>
                <a:r>
                  <a:rPr lang="el-GR" sz="1400" b="1" dirty="0" smtClean="0"/>
                  <a:t>για ζ &gt; 1:	</a:t>
                </a:r>
                <a:r>
                  <a:rPr lang="en-US" sz="1400" b="1" dirty="0" smtClean="0"/>
                  <a:t>	            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  <m:f>
                              <m:f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𝒄𝒐𝒔𝒉</m:t>
                            </m:r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pl-PL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l-GR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sz="14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l-GR" sz="1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𝒔𝒊𝒏𝒉</m:t>
                            </m:r>
                            <m:d>
                              <m:d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4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pl-PL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  <m:f>
                                  <m:f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1400" b="1" dirty="0" smtClean="0"/>
                  <a:t> =</a:t>
                </a:r>
              </a:p>
              <a:p>
                <a:endParaRPr lang="en-US" sz="1400" b="1" dirty="0" smtClean="0"/>
              </a:p>
              <a:p>
                <a:r>
                  <a:rPr lang="en-US" sz="1400" b="1" dirty="0"/>
                  <a:t>	</a:t>
                </a:r>
                <a:r>
                  <a:rPr lang="en-US" sz="1400" b="1" dirty="0" smtClean="0"/>
                  <a:t>	             = </a:t>
                </a:r>
                <a:r>
                  <a:rPr lang="el-GR" sz="1400" b="1" dirty="0" smtClean="0"/>
                  <a:t>2</a:t>
                </a:r>
                <a:r>
                  <a:rPr lang="en-US" sz="1400" b="1" dirty="0" smtClean="0"/>
                  <a:t>,5</a:t>
                </a:r>
                <a:r>
                  <a:rPr lang="en-US" sz="1400" b="1" dirty="0" smtClean="0"/>
                  <a:t>*[1 – </a:t>
                </a:r>
                <a:r>
                  <a:rPr lang="en-US" sz="1400" b="1" dirty="0" err="1" smtClean="0"/>
                  <a:t>exp</a:t>
                </a:r>
                <a:r>
                  <a:rPr lang="en-US" sz="1400" b="1" dirty="0" smtClean="0"/>
                  <a:t>(-2/3*t)*[</a:t>
                </a:r>
                <a:r>
                  <a:rPr lang="en-US" sz="1400" b="1" dirty="0" err="1" smtClean="0"/>
                  <a:t>cosh</a:t>
                </a:r>
                <a:r>
                  <a:rPr lang="en-US" sz="1400" b="1" dirty="0" smtClean="0"/>
                  <a:t>(t/3) + 2</a:t>
                </a:r>
                <a:r>
                  <a:rPr lang="pl-PL" sz="1400" b="1" dirty="0" smtClean="0"/>
                  <a:t>*sinh(t/3)</a:t>
                </a:r>
                <a:r>
                  <a:rPr lang="en-US" sz="1400" b="1" dirty="0" smtClean="0"/>
                  <a:t>]]</a:t>
                </a:r>
              </a:p>
              <a:p>
                <a:endParaRPr lang="en-US" sz="1400" b="1" dirty="0"/>
              </a:p>
              <a:p>
                <a:r>
                  <a:rPr lang="el-GR" sz="1400" b="1" dirty="0"/>
                  <a:t>Γ</a:t>
                </a:r>
                <a:r>
                  <a:rPr lang="en-US" sz="1400" b="1" dirty="0" smtClean="0"/>
                  <a:t> </a:t>
                </a:r>
                <a:r>
                  <a:rPr lang="el-GR" sz="1400" b="1" dirty="0"/>
                  <a:t>ΕΡΩΤΗΜΑ</a:t>
                </a:r>
              </a:p>
              <a:p>
                <a:r>
                  <a:rPr lang="en-US" sz="1400" b="1" dirty="0" smtClean="0"/>
                  <a:t>1</a:t>
                </a:r>
                <a:r>
                  <a:rPr lang="el-GR" sz="1400" b="1" baseline="30000" dirty="0" smtClean="0"/>
                  <a:t>η</a:t>
                </a:r>
                <a:r>
                  <a:rPr lang="el-GR" sz="1400" b="1" dirty="0" smtClean="0"/>
                  <a:t> </a:t>
                </a:r>
                <a:r>
                  <a:rPr lang="el-GR" sz="1400" b="1" dirty="0"/>
                  <a:t>Δεξαμενή		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H1(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3,46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 </a:t>
                </a:r>
                <a:r>
                  <a:rPr lang="en-US" sz="1400" dirty="0">
                    <a:sym typeface="Wingdings" panose="05000000000000000000" pitchFamily="2" charset="2"/>
                  </a:rPr>
                  <a:t>=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5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*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exp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(-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3,46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)</a:t>
                </a:r>
                <a:r>
                  <a:rPr lang="el-GR" sz="1400" dirty="0" smtClean="0">
                    <a:sym typeface="Wingdings" panose="05000000000000000000" pitchFamily="2" charset="2"/>
                  </a:rPr>
                  <a:t> = 0,157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ft</a:t>
                </a:r>
                <a:endParaRPr lang="en-US" sz="1400" dirty="0" smtClean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r>
                  <a:rPr lang="en-US" sz="1400" b="1" dirty="0" smtClean="0"/>
                  <a:t>2</a:t>
                </a:r>
                <a:r>
                  <a:rPr lang="el-GR" sz="1400" b="1" baseline="30000" dirty="0" smtClean="0"/>
                  <a:t>η</a:t>
                </a:r>
                <a:r>
                  <a:rPr lang="el-GR" sz="1400" b="1" dirty="0" smtClean="0"/>
                  <a:t> </a:t>
                </a:r>
                <a:r>
                  <a:rPr lang="el-GR" sz="1400" b="1" dirty="0"/>
                  <a:t>Δεξαμενή		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H2(</a:t>
                </a:r>
                <a:r>
                  <a:rPr lang="el-GR" sz="1400" dirty="0">
                    <a:sym typeface="Wingdings" panose="05000000000000000000" pitchFamily="2" charset="2"/>
                  </a:rPr>
                  <a:t>3,46</a:t>
                </a:r>
                <a:r>
                  <a:rPr lang="en-US" sz="1400" dirty="0">
                    <a:sym typeface="Wingdings" panose="05000000000000000000" pitchFamily="2" charset="2"/>
                  </a:rPr>
                  <a:t>) = </a:t>
                </a:r>
                <a:r>
                  <a:rPr lang="en-US" sz="1400" dirty="0" smtClean="0"/>
                  <a:t>7,5*</a:t>
                </a:r>
                <a:r>
                  <a:rPr lang="en-US" sz="1400" dirty="0" err="1" smtClean="0"/>
                  <a:t>exp</a:t>
                </a:r>
                <a:r>
                  <a:rPr lang="en-US" sz="1400" dirty="0"/>
                  <a:t>(-</a:t>
                </a:r>
                <a:r>
                  <a:rPr lang="en-US" sz="1400" dirty="0" smtClean="0"/>
                  <a:t>2*3,46/3</a:t>
                </a:r>
                <a:r>
                  <a:rPr lang="pl-PL" sz="1400" dirty="0" smtClean="0"/>
                  <a:t>)*sinh(</a:t>
                </a:r>
                <a:r>
                  <a:rPr lang="en-US" sz="1400" dirty="0" smtClean="0"/>
                  <a:t>3,46</a:t>
                </a:r>
                <a:r>
                  <a:rPr lang="pl-PL" sz="1400" dirty="0" smtClean="0"/>
                  <a:t>/3)</a:t>
                </a:r>
                <a:r>
                  <a:rPr lang="en-US" sz="1400" dirty="0" smtClean="0"/>
                  <a:t> = 1,066 </a:t>
                </a:r>
                <a:r>
                  <a:rPr lang="en-US" sz="1400" dirty="0" err="1" smtClean="0"/>
                  <a:t>ft</a:t>
                </a:r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b="1" dirty="0" smtClean="0"/>
              </a:p>
              <a:p>
                <a:r>
                  <a:rPr lang="en-US" sz="1400" b="1" dirty="0" smtClean="0"/>
                  <a:t>3</a:t>
                </a:r>
                <a:r>
                  <a:rPr lang="el-GR" sz="1400" b="1" baseline="30000" dirty="0" smtClean="0"/>
                  <a:t>η</a:t>
                </a:r>
                <a:r>
                  <a:rPr lang="el-GR" sz="1400" b="1" dirty="0" smtClean="0"/>
                  <a:t> </a:t>
                </a:r>
                <a:r>
                  <a:rPr lang="el-GR" sz="1400" b="1" dirty="0"/>
                  <a:t>Δεξαμενή		</a:t>
                </a:r>
                <a:r>
                  <a:rPr lang="el-GR" sz="1400" b="1" dirty="0">
                    <a:sym typeface="Wingdings" panose="05000000000000000000" pitchFamily="2" charset="2"/>
                  </a:rPr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H3(</a:t>
                </a:r>
                <a:r>
                  <a:rPr lang="el-GR" sz="1400" dirty="0">
                    <a:sym typeface="Wingdings" panose="05000000000000000000" pitchFamily="2" charset="2"/>
                  </a:rPr>
                  <a:t>3,46</a:t>
                </a:r>
                <a:r>
                  <a:rPr lang="en-US" sz="1400" dirty="0">
                    <a:sym typeface="Wingdings" panose="05000000000000000000" pitchFamily="2" charset="2"/>
                  </a:rPr>
                  <a:t>) = </a:t>
                </a:r>
                <a:r>
                  <a:rPr lang="el-GR" sz="1400" dirty="0" smtClean="0"/>
                  <a:t>2</a:t>
                </a:r>
                <a:r>
                  <a:rPr lang="en-US" sz="1400" dirty="0" smtClean="0"/>
                  <a:t>,5</a:t>
                </a:r>
                <a:r>
                  <a:rPr lang="en-US" sz="1400" dirty="0" smtClean="0"/>
                  <a:t>*(1-exp</a:t>
                </a:r>
                <a:r>
                  <a:rPr lang="en-US" sz="1400" dirty="0"/>
                  <a:t>(-</a:t>
                </a:r>
                <a:r>
                  <a:rPr lang="en-US" sz="1400" dirty="0" smtClean="0"/>
                  <a:t>2*3,46/3)*(</a:t>
                </a:r>
                <a:r>
                  <a:rPr lang="en-US" sz="1400" dirty="0" err="1" smtClean="0"/>
                  <a:t>cosh</a:t>
                </a:r>
                <a:r>
                  <a:rPr lang="en-US" sz="1400" dirty="0" smtClean="0"/>
                  <a:t>(3,46/3)+2</a:t>
                </a:r>
                <a:r>
                  <a:rPr lang="pl-PL" sz="1400" dirty="0" smtClean="0"/>
                  <a:t>*sinh(</a:t>
                </a:r>
                <a:r>
                  <a:rPr lang="en-US" sz="1400" dirty="0" smtClean="0"/>
                  <a:t>3,46</a:t>
                </a:r>
                <a:r>
                  <a:rPr lang="pl-PL" sz="1400" dirty="0" smtClean="0"/>
                  <a:t>/3)</a:t>
                </a:r>
                <a:r>
                  <a:rPr lang="en-US" sz="1400" dirty="0" smtClean="0"/>
                  <a:t>)) = </a:t>
                </a:r>
                <a:r>
                  <a:rPr lang="el-GR" sz="1400" dirty="0" smtClean="0"/>
                  <a:t>1,355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ft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	</a:t>
                </a:r>
                <a:endParaRPr lang="el-GR" sz="14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600"/>
                <a:ext cx="7561263" cy="4498283"/>
              </a:xfrm>
              <a:prstGeom prst="rect">
                <a:avLst/>
              </a:prstGeom>
              <a:blipFill>
                <a:blip r:embed="rId2"/>
                <a:stretch>
                  <a:fillRect l="-242" r="-161" b="-5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0" y="290945"/>
            <a:ext cx="7169176" cy="100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" y="124691"/>
            <a:ext cx="7286923" cy="93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4" y="0"/>
            <a:ext cx="7115037" cy="99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55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Κωνσταντίνος Αθανασίου</cp:lastModifiedBy>
  <cp:revision>23</cp:revision>
  <dcterms:created xsi:type="dcterms:W3CDTF">2019-10-28T18:48:32Z</dcterms:created>
  <dcterms:modified xsi:type="dcterms:W3CDTF">2020-11-20T08:30:09Z</dcterms:modified>
</cp:coreProperties>
</file>