
<file path=[Content_Types].xml><?xml version="1.0" encoding="utf-8"?>
<Types xmlns="http://schemas.openxmlformats.org/package/2006/content-types"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handoutMasterIdLst>
    <p:handoutMasterId r:id="rId5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1" r:id="rId11"/>
    <p:sldId id="265" r:id="rId12"/>
    <p:sldId id="266" r:id="rId13"/>
    <p:sldId id="267" r:id="rId14"/>
    <p:sldId id="268" r:id="rId15"/>
    <p:sldId id="269" r:id="rId16"/>
    <p:sldId id="270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80" r:id="rId25"/>
    <p:sldId id="281" r:id="rId26"/>
    <p:sldId id="282" r:id="rId27"/>
    <p:sldId id="283" r:id="rId28"/>
    <p:sldId id="284" r:id="rId29"/>
    <p:sldId id="298" r:id="rId30"/>
    <p:sldId id="299" r:id="rId31"/>
    <p:sldId id="300" r:id="rId32"/>
    <p:sldId id="301" r:id="rId33"/>
    <p:sldId id="302" r:id="rId34"/>
    <p:sldId id="303" r:id="rId35"/>
    <p:sldId id="304" r:id="rId36"/>
    <p:sldId id="305" r:id="rId37"/>
    <p:sldId id="306" r:id="rId38"/>
    <p:sldId id="307" r:id="rId39"/>
    <p:sldId id="308" r:id="rId40"/>
    <p:sldId id="309" r:id="rId41"/>
    <p:sldId id="314" r:id="rId42"/>
    <p:sldId id="315" r:id="rId43"/>
    <p:sldId id="316" r:id="rId44"/>
    <p:sldId id="310" r:id="rId45"/>
    <p:sldId id="312" r:id="rId46"/>
    <p:sldId id="313" r:id="rId47"/>
    <p:sldId id="317" r:id="rId48"/>
    <p:sldId id="318" r:id="rId4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4">
          <p15:clr>
            <a:srgbClr val="A4A3A4"/>
          </p15:clr>
        </p15:guide>
        <p15:guide id="2" pos="28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4" d="100"/>
          <a:sy n="114" d="100"/>
        </p:scale>
        <p:origin x="1858" y="86"/>
      </p:cViewPr>
      <p:guideLst>
        <p:guide orient="horz" pos="1344"/>
        <p:guide pos="28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489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Tx/>
              <a:buChar char="•"/>
              <a:defRPr sz="1200" smtClean="0"/>
            </a:lvl1pPr>
          </a:lstStyle>
          <a:p>
            <a:pPr>
              <a:defRPr/>
            </a:pPr>
            <a:endParaRPr lang="en-US" altLang="el-GR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20000"/>
              </a:spcBef>
              <a:buFontTx/>
              <a:buChar char="•"/>
              <a:defRPr sz="1200" smtClean="0"/>
            </a:lvl1pPr>
          </a:lstStyle>
          <a:p>
            <a:pPr>
              <a:defRPr/>
            </a:pPr>
            <a:endParaRPr lang="en-US" altLang="el-GR"/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Tx/>
              <a:buChar char="•"/>
              <a:defRPr sz="1200" smtClean="0"/>
            </a:lvl1pPr>
          </a:lstStyle>
          <a:p>
            <a:pPr>
              <a:defRPr/>
            </a:pPr>
            <a:endParaRPr lang="en-US" altLang="el-GR"/>
          </a:p>
        </p:txBody>
      </p:sp>
      <p:sp>
        <p:nvSpPr>
          <p:cNvPr id="614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20000"/>
              </a:spcBef>
              <a:buFontTx/>
              <a:buChar char="•"/>
              <a:defRPr sz="1200" smtClean="0"/>
            </a:lvl1pPr>
          </a:lstStyle>
          <a:p>
            <a:pPr>
              <a:defRPr/>
            </a:pPr>
            <a:fld id="{BA67989A-C2C6-4CD1-8052-B055194370ED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9226978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30B9FD-9A83-4E4A-9F1C-F066D2EE5E85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495953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FADFB0-0685-47FB-8152-0994864571A0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4150664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28055E-C339-406D-91E6-8920617C8529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2637054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Τίτλος και Κείμενο επάνω από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7772400" cy="1981200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l-G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FF5AF3-2CEB-44BA-841B-C61C0FEE9A18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012964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BEE6B1-CF46-46DF-B778-6C37C8371014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4268632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0D3CEE-0C56-4FCF-954E-9814C73F156A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029583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l-G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EE531B-8667-4019-B077-8DF5BA2BC3AD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610041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l-G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l-G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F5C5D2-8D6C-4341-96A5-020C105F48DF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038634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l-G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l-G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6C2B0E-B6C4-4333-992F-D0672FD50D7D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076794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l-G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l-G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CF5428-DB01-4BA0-BE0C-AC03F7C76AF8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178550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l-G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A0DBCD-9792-4B26-84D5-B9360C67315F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945129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 smtClean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l-G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F34567-0DEE-4112-BF41-792B330D0FCF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794006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l-GR" smtClean="0"/>
              <a:t>Klicken Sie, um das Titelformat zu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l-GR" smtClean="0"/>
              <a:t>Klicken Sie, um die Formate des Vorlagentextes zu bearbeiten</a:t>
            </a:r>
          </a:p>
          <a:p>
            <a:pPr lvl="1"/>
            <a:r>
              <a:rPr lang="en-US" altLang="el-GR" smtClean="0"/>
              <a:t>Zweite Ebene</a:t>
            </a:r>
          </a:p>
          <a:p>
            <a:pPr lvl="2"/>
            <a:r>
              <a:rPr lang="en-US" altLang="el-GR" smtClean="0"/>
              <a:t>Dritte Ebene</a:t>
            </a:r>
          </a:p>
          <a:p>
            <a:pPr lvl="3"/>
            <a:r>
              <a:rPr lang="en-US" altLang="el-GR" smtClean="0"/>
              <a:t>Vierte Ebene</a:t>
            </a:r>
          </a:p>
          <a:p>
            <a:pPr lvl="4"/>
            <a:r>
              <a:rPr lang="en-US" altLang="el-GR" smtClean="0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400" smtClean="0"/>
            </a:lvl1pPr>
          </a:lstStyle>
          <a:p>
            <a:pPr>
              <a:defRPr/>
            </a:pPr>
            <a:endParaRPr lang="en-US" altLang="el-G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FontTx/>
              <a:buNone/>
              <a:defRPr sz="1400" smtClean="0"/>
            </a:lvl1pPr>
          </a:lstStyle>
          <a:p>
            <a:pPr>
              <a:defRPr/>
            </a:pPr>
            <a:endParaRPr lang="en-US" altLang="el-G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400" smtClean="0"/>
            </a:lvl1pPr>
          </a:lstStyle>
          <a:p>
            <a:pPr>
              <a:defRPr/>
            </a:pPr>
            <a:fld id="{ED4C0FE9-1F60-4C63-BDE0-0517B724D78D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 anchor="ctr"/>
          <a:lstStyle/>
          <a:p>
            <a:r>
              <a:rPr lang="en-US" altLang="el-GR" sz="4400" smtClean="0"/>
              <a:t>On the Complexity of Scheduling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r>
              <a:rPr lang="en-US" altLang="el-GR" sz="3200" smtClean="0"/>
              <a:t>Peter Brucker</a:t>
            </a:r>
          </a:p>
          <a:p>
            <a:r>
              <a:rPr lang="en-US" altLang="el-GR" sz="3200" smtClean="0"/>
              <a:t>University of Osnabrueck</a:t>
            </a:r>
          </a:p>
          <a:p>
            <a:r>
              <a:rPr lang="en-US" altLang="el-GR" sz="3200" smtClean="0"/>
              <a:t>Germany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smtClean="0"/>
              <a:t>RCPSP with Multiple Modes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l-GR" smtClean="0"/>
              <a:t>Associated with each activity j is a set  </a:t>
            </a:r>
            <a:r>
              <a:rPr lang="en-US" altLang="el-GR" i="1" smtClean="0"/>
              <a:t>M</a:t>
            </a:r>
            <a:r>
              <a:rPr lang="en-US" altLang="el-GR" baseline="-25000" smtClean="0"/>
              <a:t>j</a:t>
            </a:r>
            <a:r>
              <a:rPr lang="en-US" altLang="el-GR" smtClean="0"/>
              <a:t> of modes (processing alternatives).</a:t>
            </a:r>
          </a:p>
          <a:p>
            <a:r>
              <a:rPr lang="en-US" altLang="el-GR" smtClean="0"/>
              <a:t>The processing time p</a:t>
            </a:r>
            <a:r>
              <a:rPr lang="en-US" altLang="el-GR" baseline="-25000" smtClean="0"/>
              <a:t>jm </a:t>
            </a:r>
            <a:r>
              <a:rPr lang="en-US" altLang="el-GR" smtClean="0"/>
              <a:t>and per period usage r</a:t>
            </a:r>
            <a:r>
              <a:rPr lang="en-US" altLang="el-GR" baseline="-25000" smtClean="0"/>
              <a:t>jkm </a:t>
            </a:r>
            <a:r>
              <a:rPr lang="en-US" altLang="el-GR" smtClean="0"/>
              <a:t> of resource k for activity j depends on mode m.</a:t>
            </a:r>
          </a:p>
          <a:p>
            <a:r>
              <a:rPr lang="en-US" altLang="el-GR" smtClean="0"/>
              <a:t>One has to assign a mode to each activity and to schedule the activities in the assigned modes.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smtClean="0"/>
              <a:t>Applications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altLang="el-GR" sz="2800" smtClean="0"/>
              <a:t>Production scheduling</a:t>
            </a:r>
          </a:p>
          <a:p>
            <a:r>
              <a:rPr lang="en-US" altLang="el-GR" sz="2800" smtClean="0"/>
              <a:t>Robotic cell scheduling</a:t>
            </a:r>
          </a:p>
          <a:p>
            <a:r>
              <a:rPr lang="en-US" altLang="el-GR" sz="2800" smtClean="0"/>
              <a:t>Computer processor scheduling</a:t>
            </a:r>
          </a:p>
          <a:p>
            <a:r>
              <a:rPr lang="en-US" altLang="el-GR" sz="2800" smtClean="0"/>
              <a:t>Timetabling</a:t>
            </a:r>
          </a:p>
          <a:p>
            <a:r>
              <a:rPr lang="en-US" altLang="el-GR" sz="2800" smtClean="0"/>
              <a:t>Personnel scheduling</a:t>
            </a:r>
          </a:p>
          <a:p>
            <a:r>
              <a:rPr lang="en-US" altLang="el-GR" sz="2800" smtClean="0"/>
              <a:t>Railway scheduling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altLang="el-GR" sz="2800" smtClean="0"/>
              <a:t>Air traffic control</a:t>
            </a:r>
          </a:p>
          <a:p>
            <a:r>
              <a:rPr lang="en-US" altLang="el-GR" sz="2800" smtClean="0"/>
              <a:t>etc.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smtClean="0"/>
              <a:t>Assumptions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l-GR" smtClean="0"/>
              <a:t>All data are assumed to be integers.</a:t>
            </a:r>
          </a:p>
          <a:p>
            <a:r>
              <a:rPr lang="en-US" altLang="el-GR" smtClean="0"/>
              <a:t>We consider only off-line scheduling problems (on-line scheduling problems will be discussed in another talk).</a:t>
            </a:r>
          </a:p>
          <a:p>
            <a:pPr>
              <a:buFontTx/>
              <a:buNone/>
            </a:pPr>
            <a:endParaRPr lang="en-US" altLang="el-GR" smtClean="0"/>
          </a:p>
          <a:p>
            <a:pPr>
              <a:buFontTx/>
              <a:buNone/>
            </a:pPr>
            <a:r>
              <a:rPr lang="en-US" altLang="el-GR" smtClean="0"/>
              <a:t>Next machine scheduling problems will be</a:t>
            </a:r>
          </a:p>
          <a:p>
            <a:pPr>
              <a:buFontTx/>
              <a:buNone/>
            </a:pPr>
            <a:r>
              <a:rPr lang="en-US" altLang="el-GR" smtClean="0"/>
              <a:t>discussed in detail.</a:t>
            </a:r>
          </a:p>
          <a:p>
            <a:endParaRPr lang="en-US" altLang="el-GR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smtClean="0"/>
              <a:t>2. Machine Scheduling Problems and their Classification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l-GR" smtClean="0"/>
              <a:t>Most machine scheduling problems are special cases of the RCPSP.</a:t>
            </a:r>
          </a:p>
          <a:p>
            <a:pPr>
              <a:buFontTx/>
              <a:buNone/>
            </a:pPr>
            <a:r>
              <a:rPr lang="en-US" altLang="el-GR" smtClean="0"/>
              <a:t>Here we will consider </a:t>
            </a:r>
          </a:p>
          <a:p>
            <a:r>
              <a:rPr lang="en-US" altLang="el-GR" smtClean="0"/>
              <a:t>single machine problems,</a:t>
            </a:r>
          </a:p>
          <a:p>
            <a:r>
              <a:rPr lang="en-US" altLang="el-GR" smtClean="0"/>
              <a:t>parallel machine problems, and </a:t>
            </a:r>
          </a:p>
          <a:p>
            <a:r>
              <a:rPr lang="en-US" altLang="el-GR" smtClean="0"/>
              <a:t>shop scheduling problems.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smtClean="0"/>
              <a:t>Single machine problems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981200"/>
            <a:ext cx="8077200" cy="4114800"/>
          </a:xfrm>
        </p:spPr>
        <p:txBody>
          <a:bodyPr/>
          <a:lstStyle/>
          <a:p>
            <a:r>
              <a:rPr lang="en-US" altLang="el-GR" smtClean="0"/>
              <a:t>We have n jobs j =1, ... , n to be processed on a single machine. Additionally precedence constraints between the jobs may be given.</a:t>
            </a:r>
          </a:p>
          <a:p>
            <a:r>
              <a:rPr lang="en-US" altLang="el-GR" smtClean="0"/>
              <a:t>This problem can be modeled  by an RCPSP with r = 1,  R</a:t>
            </a:r>
            <a:r>
              <a:rPr lang="en-US" altLang="el-GR" baseline="-25000" smtClean="0"/>
              <a:t>1</a:t>
            </a:r>
            <a:r>
              <a:rPr lang="en-US" altLang="el-GR" smtClean="0"/>
              <a:t> = 1, and r</a:t>
            </a:r>
            <a:r>
              <a:rPr lang="en-US" altLang="el-GR" baseline="-25000" smtClean="0"/>
              <a:t>j1</a:t>
            </a:r>
            <a:r>
              <a:rPr lang="en-US" altLang="el-GR" smtClean="0"/>
              <a:t> = 1 for all jobs j.</a:t>
            </a:r>
          </a:p>
        </p:txBody>
      </p:sp>
      <p:pic>
        <p:nvPicPr>
          <p:cNvPr id="16388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2700" y="5243513"/>
            <a:ext cx="6578600" cy="852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smtClean="0"/>
              <a:t>Parallel Machine Problems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l-GR" smtClean="0"/>
              <a:t>We have jobs j as before and m </a:t>
            </a:r>
            <a:r>
              <a:rPr lang="en-US" altLang="el-GR" b="1" smtClean="0"/>
              <a:t>identical machines</a:t>
            </a:r>
            <a:r>
              <a:rPr lang="en-US" altLang="el-GR" smtClean="0"/>
              <a:t> M</a:t>
            </a:r>
            <a:r>
              <a:rPr lang="en-US" altLang="el-GR" baseline="-25000" smtClean="0"/>
              <a:t>1</a:t>
            </a:r>
            <a:r>
              <a:rPr lang="en-US" altLang="el-GR" smtClean="0"/>
              <a:t>, ... , M</a:t>
            </a:r>
            <a:r>
              <a:rPr lang="en-US" altLang="el-GR" baseline="-25000" smtClean="0"/>
              <a:t>m </a:t>
            </a:r>
            <a:r>
              <a:rPr lang="en-US" altLang="el-GR" smtClean="0"/>
              <a:t>. The processing time for j is the same on each machine. One has to assign the jobs to the machines and to schedule them on the assigned machines.</a:t>
            </a:r>
          </a:p>
          <a:p>
            <a:r>
              <a:rPr lang="en-US" altLang="el-GR" smtClean="0"/>
              <a:t>This problem corresponds to an RCPSP with r = 1, R</a:t>
            </a:r>
            <a:r>
              <a:rPr lang="en-US" altLang="el-GR" baseline="-25000" smtClean="0"/>
              <a:t>1</a:t>
            </a:r>
            <a:r>
              <a:rPr lang="en-US" altLang="el-GR" smtClean="0"/>
              <a:t> = m, and r</a:t>
            </a:r>
            <a:r>
              <a:rPr lang="en-US" altLang="el-GR" baseline="-25000" smtClean="0"/>
              <a:t>j1</a:t>
            </a:r>
            <a:r>
              <a:rPr lang="en-US" altLang="el-GR" smtClean="0"/>
              <a:t> = 1 for all jobs j.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smtClean="0"/>
              <a:t>Parallel Machine Problems</a:t>
            </a:r>
          </a:p>
        </p:txBody>
      </p:sp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57400"/>
            <a:ext cx="9144000" cy="350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r>
              <a:rPr lang="en-US" altLang="el-GR" smtClean="0"/>
              <a:t>Parallel Machine Problems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4114800"/>
          </a:xfrm>
        </p:spPr>
        <p:txBody>
          <a:bodyPr/>
          <a:lstStyle/>
          <a:p>
            <a:r>
              <a:rPr lang="en-US" altLang="el-GR" smtClean="0"/>
              <a:t>For </a:t>
            </a:r>
            <a:r>
              <a:rPr lang="en-US" altLang="el-GR" b="1" smtClean="0"/>
              <a:t>unrelated machines </a:t>
            </a:r>
            <a:r>
              <a:rPr lang="en-US" altLang="el-GR" smtClean="0"/>
              <a:t>the processing time</a:t>
            </a:r>
            <a:r>
              <a:rPr lang="en-US" altLang="el-GR" b="1" smtClean="0"/>
              <a:t> </a:t>
            </a:r>
            <a:r>
              <a:rPr lang="en-US" altLang="el-GR" smtClean="0"/>
              <a:t>p</a:t>
            </a:r>
            <a:r>
              <a:rPr lang="en-US" altLang="el-GR" baseline="-25000" smtClean="0"/>
              <a:t>jk</a:t>
            </a:r>
            <a:r>
              <a:rPr lang="en-US" altLang="el-GR" smtClean="0"/>
              <a:t> depends on the machine M</a:t>
            </a:r>
            <a:r>
              <a:rPr lang="en-US" altLang="el-GR" baseline="-25000" smtClean="0"/>
              <a:t>k </a:t>
            </a:r>
            <a:r>
              <a:rPr lang="en-US" altLang="el-GR" smtClean="0"/>
              <a:t> on which j is processed.</a:t>
            </a:r>
          </a:p>
          <a:p>
            <a:r>
              <a:rPr lang="en-US" altLang="el-GR" smtClean="0"/>
              <a:t>The machines are called </a:t>
            </a:r>
            <a:r>
              <a:rPr lang="en-US" altLang="el-GR" b="1" smtClean="0"/>
              <a:t>uniform</a:t>
            </a:r>
            <a:r>
              <a:rPr lang="en-US" altLang="el-GR" smtClean="0"/>
              <a:t> if            p</a:t>
            </a:r>
            <a:r>
              <a:rPr lang="en-US" altLang="el-GR" baseline="-25000" smtClean="0"/>
              <a:t>jk</a:t>
            </a:r>
            <a:r>
              <a:rPr lang="en-US" altLang="el-GR" smtClean="0"/>
              <a:t> = p</a:t>
            </a:r>
            <a:r>
              <a:rPr lang="en-US" altLang="el-GR" baseline="-25000" smtClean="0"/>
              <a:t>j</a:t>
            </a:r>
            <a:r>
              <a:rPr lang="en-US" altLang="el-GR" smtClean="0"/>
              <a:t>/r</a:t>
            </a:r>
            <a:r>
              <a:rPr lang="en-US" altLang="el-GR" baseline="-25000" smtClean="0"/>
              <a:t>k</a:t>
            </a:r>
            <a:r>
              <a:rPr lang="en-US" altLang="el-GR" smtClean="0"/>
              <a:t>.</a:t>
            </a:r>
          </a:p>
          <a:p>
            <a:r>
              <a:rPr lang="en-US" altLang="el-GR" smtClean="0"/>
              <a:t>In a problem with </a:t>
            </a:r>
            <a:r>
              <a:rPr lang="en-US" altLang="el-GR" b="1" smtClean="0"/>
              <a:t>multi-purpose machines</a:t>
            </a:r>
            <a:r>
              <a:rPr lang="en-US" altLang="el-GR" smtClean="0"/>
              <a:t> a set of machines </a:t>
            </a:r>
            <a:r>
              <a:rPr lang="en-US" altLang="el-GR" smtClean="0">
                <a:latin typeface="Symbol" pitchFamily="2" charset="0"/>
              </a:rPr>
              <a:t>m</a:t>
            </a:r>
            <a:r>
              <a:rPr lang="en-US" altLang="el-GR" baseline="-25000" smtClean="0"/>
              <a:t>j </a:t>
            </a:r>
            <a:r>
              <a:rPr lang="en-US" altLang="el-GR" smtClean="0"/>
              <a:t> is is associated with each job j indicating that j can be processed on one machine in </a:t>
            </a:r>
            <a:r>
              <a:rPr lang="en-US" altLang="el-GR" smtClean="0">
                <a:latin typeface="Symbol" pitchFamily="2" charset="0"/>
              </a:rPr>
              <a:t>m</a:t>
            </a:r>
            <a:r>
              <a:rPr lang="en-US" altLang="el-GR" baseline="-25000" smtClean="0"/>
              <a:t>j  </a:t>
            </a:r>
            <a:r>
              <a:rPr lang="en-US" altLang="el-GR" smtClean="0"/>
              <a:t>only.</a:t>
            </a:r>
            <a:endParaRPr lang="en-US" altLang="el-GR" baseline="-2500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r>
              <a:rPr lang="en-US" altLang="el-GR" smtClean="0"/>
              <a:t>Shop Scheduling Problems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0483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685800" y="1600200"/>
                <a:ext cx="7772400" cy="4114800"/>
              </a:xfrm>
            </p:spPr>
            <p:txBody>
              <a:bodyPr/>
              <a:lstStyle/>
              <a:p>
                <a:r>
                  <a:rPr lang="en-US" altLang="el-GR" sz="2800" dirty="0" smtClean="0"/>
                  <a:t>In a </a:t>
                </a:r>
                <a:r>
                  <a:rPr lang="en-US" altLang="el-GR" sz="2800" b="1" dirty="0" smtClean="0"/>
                  <a:t>general shop scheduling problem</a:t>
                </a:r>
                <a:r>
                  <a:rPr lang="en-US" altLang="el-GR" sz="2800" dirty="0" smtClean="0"/>
                  <a:t> we have m machines M</a:t>
                </a:r>
                <a:r>
                  <a:rPr lang="en-US" altLang="el-GR" sz="2800" baseline="-25000" dirty="0" smtClean="0"/>
                  <a:t>1</a:t>
                </a:r>
                <a:r>
                  <a:rPr lang="en-US" altLang="el-GR" sz="2800" dirty="0" smtClean="0"/>
                  <a:t>, ... , M</a:t>
                </a:r>
                <a:r>
                  <a:rPr lang="en-US" altLang="el-GR" sz="2800" baseline="-25000" dirty="0" smtClean="0"/>
                  <a:t>m </a:t>
                </a:r>
                <a:r>
                  <a:rPr lang="en-US" altLang="el-GR" sz="2800" dirty="0" smtClean="0"/>
                  <a:t>and n jobs j = 1, ... , n.</a:t>
                </a:r>
              </a:p>
              <a:p>
                <a:r>
                  <a:rPr lang="en-US" altLang="el-GR" sz="2800" dirty="0" smtClean="0"/>
                  <a:t>Job j consists of n(j) operations O</a:t>
                </a:r>
                <a:r>
                  <a:rPr lang="en-US" altLang="el-GR" sz="2800" baseline="-25000" dirty="0" smtClean="0"/>
                  <a:t>1j</a:t>
                </a:r>
                <a:r>
                  <a:rPr lang="en-US" altLang="el-GR" sz="2800" dirty="0" smtClean="0"/>
                  <a:t>,</a:t>
                </a:r>
                <a:r>
                  <a:rPr lang="en-US" altLang="el-GR" sz="2800" dirty="0" smtClean="0">
                    <a:sym typeface="Symbol" pitchFamily="2" charset="0"/>
                  </a:rPr>
                  <a:t> O</a:t>
                </a:r>
                <a:r>
                  <a:rPr lang="en-US" altLang="el-GR" sz="2800" baseline="-25000" dirty="0" smtClean="0">
                    <a:sym typeface="Symbol" pitchFamily="2" charset="0"/>
                  </a:rPr>
                  <a:t>2j</a:t>
                </a:r>
                <a:r>
                  <a:rPr lang="en-US" altLang="el-GR" sz="2800" dirty="0" smtClean="0">
                    <a:sym typeface="Symbol" pitchFamily="2" charset="0"/>
                  </a:rPr>
                  <a:t>,  ...</a:t>
                </a:r>
                <a:r>
                  <a:rPr lang="en-US" altLang="el-GR" sz="2800" dirty="0" smtClean="0"/>
                  <a:t> </a:t>
                </a:r>
                <a:r>
                  <a:rPr lang="en-US" altLang="el-GR" sz="2800" dirty="0" smtClean="0">
                    <a:sym typeface="Symbol" pitchFamily="2" charset="0"/>
                  </a:rPr>
                  <a:t>, O</a:t>
                </a:r>
                <a:r>
                  <a:rPr lang="en-US" altLang="el-GR" sz="2800" baseline="-25000" dirty="0" smtClean="0">
                    <a:sym typeface="Symbol" pitchFamily="2" charset="0"/>
                  </a:rPr>
                  <a:t>n(j)j</a:t>
                </a:r>
                <a:r>
                  <a:rPr lang="en-US" altLang="el-GR" sz="2800" dirty="0" smtClean="0"/>
                  <a:t> </a:t>
                </a:r>
                <a:r>
                  <a:rPr lang="en-US" altLang="el-GR" sz="2800" baseline="-25000" dirty="0" smtClean="0">
                    <a:sym typeface="Symbol" pitchFamily="2" charset="0"/>
                  </a:rPr>
                  <a:t> </a:t>
                </a:r>
                <a:r>
                  <a:rPr lang="en-US" altLang="el-GR" sz="2800" dirty="0" smtClean="0">
                    <a:sym typeface="Symbol" pitchFamily="2" charset="0"/>
                  </a:rPr>
                  <a:t>where </a:t>
                </a:r>
                <a:r>
                  <a:rPr lang="en-US" altLang="el-GR" sz="2800" dirty="0" err="1" smtClean="0">
                    <a:sym typeface="Symbol" pitchFamily="2" charset="0"/>
                  </a:rPr>
                  <a:t>O</a:t>
                </a:r>
                <a:r>
                  <a:rPr lang="en-US" altLang="el-GR" sz="2800" baseline="-25000" dirty="0" err="1" smtClean="0">
                    <a:sym typeface="Symbol" pitchFamily="2" charset="0"/>
                  </a:rPr>
                  <a:t>ij</a:t>
                </a:r>
                <a:r>
                  <a:rPr lang="en-US" altLang="el-GR" sz="2800" baseline="-25000" dirty="0" smtClean="0">
                    <a:sym typeface="Symbol" pitchFamily="2" charset="0"/>
                  </a:rPr>
                  <a:t> </a:t>
                </a:r>
                <a:r>
                  <a:rPr lang="en-US" altLang="el-GR" sz="2800" dirty="0" smtClean="0">
                    <a:sym typeface="Symbol" pitchFamily="2" charset="0"/>
                  </a:rPr>
                  <a:t> must be processed  for </a:t>
                </a:r>
                <a:r>
                  <a:rPr lang="en-US" altLang="el-GR" sz="2800" dirty="0" err="1" smtClean="0">
                    <a:sym typeface="Symbol" pitchFamily="2" charset="0"/>
                  </a:rPr>
                  <a:t>p</a:t>
                </a:r>
                <a:r>
                  <a:rPr lang="en-US" altLang="el-GR" sz="2800" baseline="-25000" dirty="0" err="1" smtClean="0">
                    <a:sym typeface="Symbol" pitchFamily="2" charset="0"/>
                  </a:rPr>
                  <a:t>ij</a:t>
                </a:r>
                <a:r>
                  <a:rPr lang="en-US" altLang="el-GR" sz="2800" baseline="-25000" dirty="0" smtClean="0">
                    <a:sym typeface="Symbol" pitchFamily="2" charset="0"/>
                  </a:rPr>
                  <a:t> </a:t>
                </a:r>
                <a:r>
                  <a:rPr lang="en-US" altLang="el-GR" sz="2800" dirty="0" smtClean="0">
                    <a:sym typeface="Symbol" pitchFamily="2" charset="0"/>
                  </a:rPr>
                  <a:t>time units on a dedicated machine </a:t>
                </a:r>
                <a:r>
                  <a:rPr lang="en-US" altLang="el-GR" sz="2800" dirty="0" err="1" smtClean="0">
                    <a:latin typeface="Symbol" pitchFamily="2" charset="0"/>
                    <a:sym typeface="Symbol" pitchFamily="2" charset="0"/>
                  </a:rPr>
                  <a:t>m</a:t>
                </a:r>
                <a:r>
                  <a:rPr lang="en-US" altLang="el-GR" sz="2800" baseline="-25000" dirty="0" err="1" smtClean="0">
                    <a:sym typeface="Symbol" pitchFamily="2" charset="0"/>
                  </a:rPr>
                  <a:t>ij</a:t>
                </a:r>
                <a:r>
                  <a:rPr lang="en-US" altLang="el-GR" sz="2800" baseline="-25000" dirty="0" smtClean="0">
                    <a:sym typeface="Symbol" pitchFamily="2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el-GR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itchFamily="2" charset="0"/>
                      </a:rPr>
                      <m:t>∈</m:t>
                    </m:r>
                  </m:oMath>
                </a14:m>
                <a:r>
                  <a:rPr lang="en-US" altLang="el-GR" sz="2800" dirty="0" smtClean="0">
                    <a:sym typeface="Symbol" pitchFamily="2" charset="0"/>
                  </a:rPr>
                  <a:t> </a:t>
                </a:r>
                <a:r>
                  <a:rPr lang="en-US" altLang="el-GR" sz="2800" dirty="0" smtClean="0">
                    <a:sym typeface="Symbol" pitchFamily="2" charset="0"/>
                  </a:rPr>
                  <a:t>{</a:t>
                </a:r>
                <a:r>
                  <a:rPr lang="en-US" altLang="el-GR" sz="2800" dirty="0" smtClean="0"/>
                  <a:t>M</a:t>
                </a:r>
                <a:r>
                  <a:rPr lang="en-US" altLang="el-GR" sz="2800" baseline="-25000" dirty="0" smtClean="0"/>
                  <a:t>1</a:t>
                </a:r>
                <a:r>
                  <a:rPr lang="en-US" altLang="el-GR" sz="2800" dirty="0" smtClean="0"/>
                  <a:t>, ... , M</a:t>
                </a:r>
                <a:r>
                  <a:rPr lang="en-US" altLang="el-GR" sz="2800" baseline="-25000" dirty="0" smtClean="0"/>
                  <a:t>m </a:t>
                </a:r>
                <a:r>
                  <a:rPr lang="en-US" altLang="el-GR" sz="2800" dirty="0" smtClean="0"/>
                  <a:t>}.</a:t>
                </a:r>
              </a:p>
              <a:p>
                <a:r>
                  <a:rPr lang="en-US" altLang="el-GR" sz="2800" dirty="0" smtClean="0"/>
                  <a:t>Two operations of the same job cannot be processed at the same time. Precedence constraints are given between the operations.</a:t>
                </a:r>
                <a:r>
                  <a:rPr lang="en-US" altLang="el-GR" dirty="0" smtClean="0"/>
                  <a:t> </a:t>
                </a:r>
              </a:p>
            </p:txBody>
          </p:sp>
        </mc:Choice>
        <mc:Fallback>
          <p:sp>
            <p:nvSpPr>
              <p:cNvPr id="20483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685800" y="1600200"/>
                <a:ext cx="7772400" cy="4114800"/>
              </a:xfrm>
              <a:blipFill rotWithShape="0">
                <a:blip r:embed="rId2"/>
                <a:stretch>
                  <a:fillRect l="-1412" t="-1630" r="-266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r>
              <a:rPr lang="en-US" altLang="el-GR" smtClean="0"/>
              <a:t>Shop Scheduling Problems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8077200" cy="41148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l-GR" sz="2800" smtClean="0"/>
              <a:t>To model the general shop scheduling problem as</a:t>
            </a:r>
          </a:p>
          <a:p>
            <a:pPr>
              <a:buFontTx/>
              <a:buNone/>
            </a:pPr>
            <a:r>
              <a:rPr lang="en-US" altLang="el-GR" sz="2800" smtClean="0"/>
              <a:t>RCPSP we consider</a:t>
            </a:r>
          </a:p>
          <a:p>
            <a:r>
              <a:rPr lang="en-US" altLang="el-GR" sz="2800" smtClean="0"/>
              <a:t>r = n + m resources k = 1, ..., n + m with R</a:t>
            </a:r>
            <a:r>
              <a:rPr lang="en-US" altLang="el-GR" sz="2800" baseline="-25000" smtClean="0"/>
              <a:t>k</a:t>
            </a:r>
            <a:r>
              <a:rPr lang="en-US" altLang="el-GR" sz="2800" smtClean="0"/>
              <a:t> = 1 for all k. While  resources k = 1, ... , m correspond to the machines, resources m +  j (j = 1, ... , n) are needed to model that different operations of the same job cannot be scheduled at the same time.</a:t>
            </a:r>
          </a:p>
          <a:p>
            <a:r>
              <a:rPr lang="en-US" altLang="el-GR" sz="2800" smtClean="0"/>
              <a:t>n(1) + n(2) + ... + n(n) activities O</a:t>
            </a:r>
            <a:r>
              <a:rPr lang="en-US" altLang="el-GR" sz="2800" baseline="-25000" smtClean="0"/>
              <a:t>ij </a:t>
            </a:r>
            <a:r>
              <a:rPr lang="en-US" altLang="el-GR" sz="2800" smtClean="0"/>
              <a:t>where operation O</a:t>
            </a:r>
            <a:r>
              <a:rPr lang="en-US" altLang="el-GR" sz="2800" baseline="-25000" smtClean="0"/>
              <a:t>ij  </a:t>
            </a:r>
            <a:r>
              <a:rPr lang="en-US" altLang="el-GR" sz="2800" smtClean="0"/>
              <a:t>needs one unit of  “machine resource” </a:t>
            </a:r>
            <a:r>
              <a:rPr lang="en-US" altLang="el-GR" sz="2800" smtClean="0">
                <a:latin typeface="Symbol" pitchFamily="2" charset="0"/>
              </a:rPr>
              <a:t>m</a:t>
            </a:r>
            <a:r>
              <a:rPr lang="en-US" altLang="el-GR" sz="2800" baseline="-25000" smtClean="0"/>
              <a:t>ij </a:t>
            </a:r>
            <a:r>
              <a:rPr lang="en-US" altLang="el-GR" sz="2800" smtClean="0"/>
              <a:t> and one unit of the “job resource” m + j.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smtClean="0"/>
              <a:t>1.Scheduling Problems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752600"/>
            <a:ext cx="8610600" cy="46482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l-GR" smtClean="0"/>
              <a:t>In a scheduling problem one has to find time slots</a:t>
            </a:r>
          </a:p>
          <a:p>
            <a:pPr>
              <a:buFontTx/>
              <a:buNone/>
            </a:pPr>
            <a:r>
              <a:rPr lang="en-US" altLang="el-GR" smtClean="0"/>
              <a:t>in which activities (or jobs) should be processed</a:t>
            </a:r>
          </a:p>
          <a:p>
            <a:pPr>
              <a:buFontTx/>
              <a:buNone/>
            </a:pPr>
            <a:r>
              <a:rPr lang="en-US" altLang="el-GR" smtClean="0"/>
              <a:t>under given constraints. The main constraints are</a:t>
            </a:r>
          </a:p>
          <a:p>
            <a:pPr>
              <a:buFontTx/>
              <a:buNone/>
            </a:pPr>
            <a:r>
              <a:rPr lang="en-US" altLang="el-GR" smtClean="0"/>
              <a:t>resource constraints and precedence constraints</a:t>
            </a:r>
          </a:p>
          <a:p>
            <a:pPr>
              <a:buFontTx/>
              <a:buNone/>
            </a:pPr>
            <a:r>
              <a:rPr lang="en-US" altLang="el-GR" smtClean="0"/>
              <a:t>between activities. A quite general scheduling</a:t>
            </a:r>
          </a:p>
          <a:p>
            <a:pPr>
              <a:buFontTx/>
              <a:buNone/>
            </a:pPr>
            <a:r>
              <a:rPr lang="en-US" altLang="el-GR" smtClean="0"/>
              <a:t>problem is the Resource Constrained Project</a:t>
            </a:r>
          </a:p>
          <a:p>
            <a:pPr>
              <a:buFontTx/>
              <a:buNone/>
            </a:pPr>
            <a:r>
              <a:rPr lang="en-US" altLang="el-GR" smtClean="0"/>
              <a:t>Scheduling Problem (RCPSP) which can be</a:t>
            </a:r>
          </a:p>
          <a:p>
            <a:pPr>
              <a:buFontTx/>
              <a:buNone/>
            </a:pPr>
            <a:r>
              <a:rPr lang="en-US" altLang="el-GR" smtClean="0"/>
              <a:t>formulated as follows: 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smtClean="0"/>
              <a:t>Shop Scheduling Problems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382000" cy="4114800"/>
          </a:xfrm>
        </p:spPr>
        <p:txBody>
          <a:bodyPr/>
          <a:lstStyle/>
          <a:p>
            <a:r>
              <a:rPr lang="en-US" altLang="el-GR" dirty="0" smtClean="0"/>
              <a:t>A </a:t>
            </a:r>
            <a:r>
              <a:rPr lang="en-US" altLang="el-GR" b="1" dirty="0" smtClean="0"/>
              <a:t>job-shop problem </a:t>
            </a:r>
            <a:r>
              <a:rPr lang="en-US" altLang="el-GR" dirty="0" smtClean="0"/>
              <a:t>is a general shop scheduling problem with chain precedence constraints of the form O</a:t>
            </a:r>
            <a:r>
              <a:rPr lang="en-US" altLang="el-GR" baseline="-25000" dirty="0" smtClean="0"/>
              <a:t>1j </a:t>
            </a:r>
            <a:r>
              <a:rPr lang="en-US" altLang="el-GR" dirty="0" smtClean="0">
                <a:sym typeface="Wingdings" panose="05000000000000000000" pitchFamily="2" charset="2"/>
              </a:rPr>
              <a:t></a:t>
            </a:r>
            <a:r>
              <a:rPr lang="en-US" altLang="el-GR" dirty="0" smtClean="0">
                <a:sym typeface="Symbol" pitchFamily="2" charset="0"/>
              </a:rPr>
              <a:t> </a:t>
            </a:r>
            <a:r>
              <a:rPr lang="en-US" altLang="el-GR" dirty="0" smtClean="0"/>
              <a:t>O</a:t>
            </a:r>
            <a:r>
              <a:rPr lang="en-US" altLang="el-GR" baseline="-25000" dirty="0" smtClean="0"/>
              <a:t>2j </a:t>
            </a:r>
            <a:r>
              <a:rPr lang="en-US" altLang="el-GR" dirty="0" smtClean="0">
                <a:sym typeface="Wingdings" panose="05000000000000000000" pitchFamily="2" charset="2"/>
              </a:rPr>
              <a:t></a:t>
            </a:r>
            <a:r>
              <a:rPr lang="en-US" altLang="el-GR" dirty="0" smtClean="0">
                <a:sym typeface="Symbol" pitchFamily="2" charset="0"/>
              </a:rPr>
              <a:t> </a:t>
            </a:r>
            <a:r>
              <a:rPr lang="en-US" altLang="el-GR" dirty="0" smtClean="0">
                <a:sym typeface="Symbol" pitchFamily="2" charset="0"/>
              </a:rPr>
              <a:t>... </a:t>
            </a:r>
            <a:r>
              <a:rPr lang="en-US" altLang="el-GR" dirty="0" smtClean="0">
                <a:sym typeface="Wingdings" panose="05000000000000000000" pitchFamily="2" charset="2"/>
              </a:rPr>
              <a:t></a:t>
            </a:r>
            <a:r>
              <a:rPr lang="en-US" altLang="el-GR" dirty="0" smtClean="0">
                <a:sym typeface="Symbol" pitchFamily="2" charset="0"/>
              </a:rPr>
              <a:t> </a:t>
            </a:r>
            <a:r>
              <a:rPr lang="en-US" altLang="el-GR" dirty="0" smtClean="0">
                <a:sym typeface="Symbol" pitchFamily="2" charset="0"/>
              </a:rPr>
              <a:t>O</a:t>
            </a:r>
            <a:r>
              <a:rPr lang="en-US" altLang="el-GR" baseline="-25000" dirty="0" smtClean="0">
                <a:sym typeface="Symbol" pitchFamily="2" charset="0"/>
              </a:rPr>
              <a:t>n(j)j</a:t>
            </a:r>
            <a:r>
              <a:rPr lang="en-US" altLang="el-GR" dirty="0" smtClean="0">
                <a:sym typeface="Symbol" pitchFamily="2" charset="0"/>
              </a:rPr>
              <a:t>.</a:t>
            </a:r>
          </a:p>
          <a:p>
            <a:r>
              <a:rPr lang="en-US" altLang="el-GR" dirty="0" smtClean="0">
                <a:sym typeface="Symbol" pitchFamily="2" charset="0"/>
              </a:rPr>
              <a:t>A </a:t>
            </a:r>
            <a:r>
              <a:rPr lang="en-US" altLang="el-GR" b="1" dirty="0" smtClean="0">
                <a:sym typeface="Symbol" pitchFamily="2" charset="0"/>
              </a:rPr>
              <a:t>flow-shop problem</a:t>
            </a:r>
            <a:r>
              <a:rPr lang="en-US" altLang="el-GR" dirty="0" smtClean="0">
                <a:sym typeface="Symbol" pitchFamily="2" charset="0"/>
              </a:rPr>
              <a:t> is a special job-shop problem with n(j) = m operations for j = 1, ..., n and </a:t>
            </a:r>
            <a:r>
              <a:rPr lang="en-US" altLang="el-GR" dirty="0" err="1" smtClean="0">
                <a:latin typeface="Symbol" pitchFamily="2" charset="0"/>
                <a:sym typeface="Symbol" pitchFamily="2" charset="0"/>
              </a:rPr>
              <a:t>m</a:t>
            </a:r>
            <a:r>
              <a:rPr lang="en-US" altLang="el-GR" baseline="-25000" dirty="0" err="1" smtClean="0">
                <a:sym typeface="Symbol" pitchFamily="2" charset="0"/>
              </a:rPr>
              <a:t>ij</a:t>
            </a:r>
            <a:r>
              <a:rPr lang="en-US" altLang="el-GR" baseline="-25000" dirty="0" smtClean="0">
                <a:sym typeface="Symbol" pitchFamily="2" charset="0"/>
              </a:rPr>
              <a:t> </a:t>
            </a:r>
            <a:r>
              <a:rPr lang="en-US" altLang="el-GR" dirty="0" smtClean="0">
                <a:sym typeface="Symbol" pitchFamily="2" charset="0"/>
              </a:rPr>
              <a:t>= </a:t>
            </a:r>
            <a:r>
              <a:rPr lang="en-US" altLang="el-GR" dirty="0" err="1" smtClean="0">
                <a:sym typeface="Symbol" pitchFamily="2" charset="0"/>
              </a:rPr>
              <a:t>M</a:t>
            </a:r>
            <a:r>
              <a:rPr lang="en-US" altLang="el-GR" baseline="-25000" dirty="0" err="1" smtClean="0">
                <a:sym typeface="Symbol" pitchFamily="2" charset="0"/>
              </a:rPr>
              <a:t>i</a:t>
            </a:r>
            <a:r>
              <a:rPr lang="en-US" altLang="el-GR" dirty="0" smtClean="0">
                <a:sym typeface="Symbol" pitchFamily="2" charset="0"/>
              </a:rPr>
              <a:t> for </a:t>
            </a:r>
            <a:r>
              <a:rPr lang="en-US" altLang="el-GR" dirty="0" err="1" smtClean="0">
                <a:sym typeface="Symbol" pitchFamily="2" charset="0"/>
              </a:rPr>
              <a:t>i</a:t>
            </a:r>
            <a:r>
              <a:rPr lang="en-US" altLang="el-GR" dirty="0" smtClean="0">
                <a:sym typeface="Symbol" pitchFamily="2" charset="0"/>
              </a:rPr>
              <a:t> = 1, ..., m and j = 1, ..., n 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smtClean="0"/>
              <a:t>Shop Scheduling Problems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l-GR" smtClean="0"/>
              <a:t>In a </a:t>
            </a:r>
            <a:r>
              <a:rPr lang="en-US" altLang="el-GR" b="1" smtClean="0"/>
              <a:t>permutation flow-shop problem</a:t>
            </a:r>
            <a:r>
              <a:rPr lang="en-US" altLang="el-GR" smtClean="0"/>
              <a:t> the jobs have to be processed in the same order on all machines. </a:t>
            </a:r>
          </a:p>
        </p:txBody>
      </p:sp>
      <p:pic>
        <p:nvPicPr>
          <p:cNvPr id="2355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4588" y="3810000"/>
            <a:ext cx="6856412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smtClean="0"/>
              <a:t>Shop Scheduling Problems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l-GR" smtClean="0"/>
              <a:t>An </a:t>
            </a:r>
            <a:r>
              <a:rPr lang="en-US" altLang="el-GR" b="1" smtClean="0"/>
              <a:t>open-shop problem</a:t>
            </a:r>
            <a:r>
              <a:rPr lang="en-US" altLang="el-GR" smtClean="0"/>
              <a:t> is like a flow-shop problem but without precedence constraints between the operations.</a:t>
            </a:r>
          </a:p>
        </p:txBody>
      </p:sp>
      <p:pic>
        <p:nvPicPr>
          <p:cNvPr id="2458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5163" y="3962400"/>
            <a:ext cx="5278437" cy="2362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smtClean="0"/>
              <a:t>Classification of Scheduling Problems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229600" cy="41148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l-GR" smtClean="0"/>
              <a:t>Classes of scheduling problems can be specified</a:t>
            </a:r>
          </a:p>
          <a:p>
            <a:pPr>
              <a:buFontTx/>
              <a:buNone/>
            </a:pPr>
            <a:r>
              <a:rPr lang="en-US" altLang="el-GR" smtClean="0"/>
              <a:t>in terms of the three-field classification </a:t>
            </a:r>
            <a:r>
              <a:rPr lang="en-US" altLang="el-GR" smtClean="0">
                <a:latin typeface="Symbol" pitchFamily="2" charset="0"/>
              </a:rPr>
              <a:t>a </a:t>
            </a:r>
            <a:r>
              <a:rPr lang="en-US" altLang="el-GR" smtClean="0"/>
              <a:t>| </a:t>
            </a:r>
            <a:r>
              <a:rPr lang="en-US" altLang="el-GR" smtClean="0">
                <a:latin typeface="Symbol" pitchFamily="2" charset="0"/>
              </a:rPr>
              <a:t>b </a:t>
            </a:r>
            <a:r>
              <a:rPr lang="en-US" altLang="el-GR" smtClean="0"/>
              <a:t>| </a:t>
            </a:r>
            <a:r>
              <a:rPr lang="en-US" altLang="el-GR" smtClean="0">
                <a:latin typeface="Symbol" pitchFamily="2" charset="0"/>
              </a:rPr>
              <a:t>g</a:t>
            </a:r>
          </a:p>
          <a:p>
            <a:pPr>
              <a:buFontTx/>
              <a:buNone/>
            </a:pPr>
            <a:r>
              <a:rPr lang="en-US" altLang="el-GR" smtClean="0"/>
              <a:t>where</a:t>
            </a:r>
            <a:r>
              <a:rPr lang="en-US" altLang="el-GR" smtClean="0">
                <a:latin typeface="Symbol" pitchFamily="2" charset="0"/>
              </a:rPr>
              <a:t> </a:t>
            </a:r>
          </a:p>
          <a:p>
            <a:r>
              <a:rPr lang="en-US" altLang="el-GR" smtClean="0">
                <a:latin typeface="Symbol" pitchFamily="2" charset="0"/>
              </a:rPr>
              <a:t>a </a:t>
            </a:r>
            <a:r>
              <a:rPr lang="en-US" altLang="el-GR" smtClean="0"/>
              <a:t>specifies the </a:t>
            </a:r>
            <a:r>
              <a:rPr lang="en-US" altLang="el-GR" b="1" smtClean="0"/>
              <a:t>machine environment</a:t>
            </a:r>
            <a:r>
              <a:rPr lang="en-US" altLang="el-GR" smtClean="0"/>
              <a:t>,</a:t>
            </a:r>
            <a:endParaRPr lang="en-US" altLang="el-GR" b="1" smtClean="0"/>
          </a:p>
          <a:p>
            <a:r>
              <a:rPr lang="en-US" altLang="el-GR" smtClean="0">
                <a:latin typeface="Symbol" pitchFamily="2" charset="0"/>
              </a:rPr>
              <a:t>b</a:t>
            </a:r>
            <a:r>
              <a:rPr lang="en-US" altLang="el-GR" b="1" smtClean="0">
                <a:latin typeface="Symbol" pitchFamily="2" charset="0"/>
              </a:rPr>
              <a:t>  </a:t>
            </a:r>
            <a:r>
              <a:rPr lang="en-US" altLang="el-GR" smtClean="0"/>
              <a:t>specifies</a:t>
            </a:r>
            <a:r>
              <a:rPr lang="en-US" altLang="el-GR" b="1" smtClean="0">
                <a:latin typeface="Symbol" pitchFamily="2" charset="0"/>
              </a:rPr>
              <a:t> </a:t>
            </a:r>
            <a:r>
              <a:rPr lang="en-US" altLang="el-GR" smtClean="0"/>
              <a:t>the </a:t>
            </a:r>
            <a:r>
              <a:rPr lang="en-US" altLang="el-GR" b="1" smtClean="0"/>
              <a:t>job characteristics</a:t>
            </a:r>
            <a:r>
              <a:rPr lang="en-US" altLang="el-GR" smtClean="0"/>
              <a:t>, and</a:t>
            </a:r>
          </a:p>
          <a:p>
            <a:r>
              <a:rPr lang="en-US" altLang="el-GR" smtClean="0">
                <a:latin typeface="Symbol" pitchFamily="2" charset="0"/>
              </a:rPr>
              <a:t>g</a:t>
            </a:r>
            <a:r>
              <a:rPr lang="en-US" altLang="el-GR" smtClean="0"/>
              <a:t> describes the </a:t>
            </a:r>
            <a:r>
              <a:rPr lang="en-US" altLang="el-GR" b="1" smtClean="0"/>
              <a:t>objective function(s).</a:t>
            </a:r>
            <a:endParaRPr lang="en-US" altLang="el-GR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smtClean="0"/>
              <a:t>Machine Environment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2743200"/>
            <a:ext cx="3657600" cy="2209800"/>
          </a:xfrm>
        </p:spPr>
        <p:txBody>
          <a:bodyPr/>
          <a:lstStyle/>
          <a:p>
            <a:r>
              <a:rPr lang="en-US" altLang="el-GR" sz="2800" smtClean="0"/>
              <a:t>1 single machine</a:t>
            </a:r>
          </a:p>
          <a:p>
            <a:r>
              <a:rPr lang="en-US" altLang="el-GR" sz="2800" smtClean="0"/>
              <a:t>P parallel identical machines</a:t>
            </a:r>
          </a:p>
          <a:p>
            <a:r>
              <a:rPr lang="en-US" altLang="el-GR" sz="2800" smtClean="0"/>
              <a:t>Q uniform machines</a:t>
            </a:r>
          </a:p>
          <a:p>
            <a:r>
              <a:rPr lang="en-US" altLang="el-GR" sz="2800" smtClean="0"/>
              <a:t>R unrelated machines</a:t>
            </a:r>
          </a:p>
          <a:p>
            <a:endParaRPr lang="en-US" altLang="el-GR" sz="2800" smtClean="0"/>
          </a:p>
          <a:p>
            <a:endParaRPr lang="en-US" altLang="el-GR" sz="2800" smtClean="0"/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572000" y="2743200"/>
            <a:ext cx="3886200" cy="2514600"/>
          </a:xfrm>
        </p:spPr>
        <p:txBody>
          <a:bodyPr/>
          <a:lstStyle/>
          <a:p>
            <a:r>
              <a:rPr lang="en-US" altLang="el-GR" sz="2800" smtClean="0"/>
              <a:t>MPM multipurpose machines</a:t>
            </a:r>
          </a:p>
          <a:p>
            <a:r>
              <a:rPr lang="en-US" altLang="el-GR" sz="2800" smtClean="0"/>
              <a:t>J job-shop</a:t>
            </a:r>
          </a:p>
          <a:p>
            <a:r>
              <a:rPr lang="en-US" altLang="el-GR" sz="2800" smtClean="0"/>
              <a:t>F flow-shop</a:t>
            </a:r>
          </a:p>
          <a:p>
            <a:r>
              <a:rPr lang="en-US" altLang="el-GR" sz="2800" smtClean="0"/>
              <a:t>O open-shop</a:t>
            </a: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990600" y="1752600"/>
            <a:ext cx="7315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l-GR" sz="2400"/>
              <a:t>To describe the machine environment the following symbols are used: </a:t>
            </a:r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914400" y="5410200"/>
            <a:ext cx="73914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l-GR" sz="2400"/>
              <a:t>The above symbols are used if the number of machines is part of the input. If the number of machines is fixed to m we write Pm, Qm, Rm, MPMm, Jm, Fm, Om.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smtClean="0"/>
              <a:t>Job Characteristics</a:t>
            </a:r>
            <a:endParaRPr lang="en-US" altLang="el-GR" b="1" smtClean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7651" name="Rectangle 3"/>
              <p:cNvSpPr>
                <a:spLocks noGrp="1" noChangeArrowheads="1"/>
              </p:cNvSpPr>
              <p:nvPr>
                <p:ph type="body" sz="half" idx="1"/>
              </p:nvPr>
            </p:nvSpPr>
            <p:spPr/>
            <p:txBody>
              <a:bodyPr/>
              <a:lstStyle/>
              <a:p>
                <a:r>
                  <a:rPr lang="en-US" altLang="el-GR" sz="2800" b="1" dirty="0" err="1" smtClean="0"/>
                  <a:t>pmtn</a:t>
                </a:r>
                <a:r>
                  <a:rPr lang="en-US" altLang="el-GR" sz="2800" dirty="0" smtClean="0"/>
                  <a:t> preemption</a:t>
                </a:r>
              </a:p>
              <a:p>
                <a:r>
                  <a:rPr lang="en-US" altLang="el-GR" sz="2800" b="1" dirty="0" err="1" smtClean="0"/>
                  <a:t>r</a:t>
                </a:r>
                <a:r>
                  <a:rPr lang="en-US" altLang="el-GR" sz="2800" b="1" baseline="-25000" dirty="0" err="1" smtClean="0"/>
                  <a:t>j</a:t>
                </a:r>
                <a:r>
                  <a:rPr lang="en-US" altLang="el-GR" sz="2800" dirty="0" smtClean="0"/>
                  <a:t> release times</a:t>
                </a:r>
              </a:p>
              <a:p>
                <a:r>
                  <a:rPr lang="en-US" altLang="el-GR" sz="2800" b="1" dirty="0" err="1" smtClean="0"/>
                  <a:t>d</a:t>
                </a:r>
                <a:r>
                  <a:rPr lang="en-US" altLang="el-GR" sz="2800" b="1" baseline="-25000" dirty="0" err="1" smtClean="0"/>
                  <a:t>j</a:t>
                </a:r>
                <a:r>
                  <a:rPr lang="en-US" altLang="el-GR" sz="2800" dirty="0" smtClean="0"/>
                  <a:t> deadlines</a:t>
                </a:r>
              </a:p>
              <a:p>
                <a:r>
                  <a:rPr lang="en-US" altLang="el-GR" sz="2800" b="1" dirty="0" err="1" smtClean="0"/>
                  <a:t>p</a:t>
                </a:r>
                <a:r>
                  <a:rPr lang="en-US" altLang="el-GR" sz="2800" b="1" baseline="-25000" dirty="0" err="1" smtClean="0"/>
                  <a:t>j</a:t>
                </a:r>
                <a:r>
                  <a:rPr lang="en-US" altLang="el-GR" sz="2800" b="1" dirty="0" smtClean="0"/>
                  <a:t> = 1 or </a:t>
                </a:r>
                <a:r>
                  <a:rPr lang="en-US" altLang="el-GR" sz="2800" b="1" dirty="0" err="1" smtClean="0"/>
                  <a:t>p</a:t>
                </a:r>
                <a:r>
                  <a:rPr lang="en-US" altLang="el-GR" sz="2800" b="1" baseline="-25000" dirty="0" err="1" smtClean="0"/>
                  <a:t>j</a:t>
                </a:r>
                <a:r>
                  <a:rPr lang="en-US" altLang="el-GR" sz="2800" b="1" dirty="0" smtClean="0"/>
                  <a:t> = p or       </a:t>
                </a:r>
                <a:r>
                  <a:rPr lang="en-US" altLang="el-GR" sz="2800" b="1" dirty="0" err="1" smtClean="0"/>
                  <a:t>p</a:t>
                </a:r>
                <a:r>
                  <a:rPr lang="en-US" altLang="el-GR" sz="2800" b="1" baseline="-25000" dirty="0" err="1" smtClean="0"/>
                  <a:t>j</a:t>
                </a:r>
                <a:r>
                  <a:rPr lang="en-US" altLang="el-GR" sz="2800" b="1" dirty="0" smtClean="0"/>
                  <a:t> </a:t>
                </a:r>
                <a14:m>
                  <m:oMath xmlns:m="http://schemas.openxmlformats.org/officeDocument/2006/math">
                    <m:r>
                      <a:rPr lang="en-US" altLang="el-GR" sz="2800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itchFamily="2" charset="0"/>
                      </a:rPr>
                      <m:t>∈</m:t>
                    </m:r>
                  </m:oMath>
                </a14:m>
                <a:r>
                  <a:rPr lang="en-US" altLang="el-GR" sz="2800" b="1" dirty="0" smtClean="0">
                    <a:sym typeface="Symbol" pitchFamily="2" charset="0"/>
                  </a:rPr>
                  <a:t> {1,2}</a:t>
                </a:r>
                <a:r>
                  <a:rPr lang="en-US" altLang="el-GR" sz="2800" dirty="0" smtClean="0"/>
                  <a:t>   restricted processing times</a:t>
                </a:r>
              </a:p>
              <a:p>
                <a:r>
                  <a:rPr lang="en-US" altLang="el-GR" sz="2800" b="1" dirty="0" err="1" smtClean="0"/>
                  <a:t>prec</a:t>
                </a:r>
                <a:r>
                  <a:rPr lang="en-US" altLang="el-GR" sz="2800" dirty="0" smtClean="0"/>
                  <a:t>       arbitrary precedence constraints</a:t>
                </a:r>
              </a:p>
              <a:p>
                <a:endParaRPr lang="en-US" altLang="el-GR" sz="2800" dirty="0" smtClean="0"/>
              </a:p>
            </p:txBody>
          </p:sp>
        </mc:Choice>
        <mc:Fallback>
          <p:sp>
            <p:nvSpPr>
              <p:cNvPr id="27651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half" idx="1"/>
              </p:nvPr>
            </p:nvSpPr>
            <p:spPr>
              <a:blipFill rotWithShape="0">
                <a:blip r:embed="rId2"/>
                <a:stretch>
                  <a:fillRect l="-2880" t="-1481" r="-192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65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981200"/>
            <a:ext cx="4267200" cy="4114800"/>
          </a:xfrm>
        </p:spPr>
        <p:txBody>
          <a:bodyPr/>
          <a:lstStyle/>
          <a:p>
            <a:r>
              <a:rPr lang="en-US" altLang="el-GR" sz="2800" b="1" smtClean="0"/>
              <a:t>intree (outtree)</a:t>
            </a:r>
            <a:r>
              <a:rPr lang="en-US" altLang="el-GR" sz="2800" smtClean="0"/>
              <a:t>   intree (or outtree) precedences </a:t>
            </a:r>
          </a:p>
          <a:p>
            <a:r>
              <a:rPr lang="en-US" altLang="el-GR" sz="2800" b="1" smtClean="0"/>
              <a:t>chains</a:t>
            </a:r>
            <a:r>
              <a:rPr lang="en-US" altLang="el-GR" sz="2800" smtClean="0"/>
              <a:t>  chain precedences</a:t>
            </a:r>
          </a:p>
          <a:p>
            <a:r>
              <a:rPr lang="en-US" altLang="el-GR" sz="2800" b="1" smtClean="0"/>
              <a:t>series-parallel</a:t>
            </a:r>
            <a:r>
              <a:rPr lang="en-US" altLang="el-GR" sz="2800" smtClean="0"/>
              <a:t>   a series-parallel precedence graph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r>
              <a:rPr lang="en-US" altLang="el-GR" smtClean="0"/>
              <a:t>Objective Functions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8675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685800" y="1752600"/>
                <a:ext cx="7772400" cy="4038600"/>
              </a:xfrm>
            </p:spPr>
            <p:txBody>
              <a:bodyPr/>
              <a:lstStyle/>
              <a:p>
                <a:pPr>
                  <a:buFontTx/>
                  <a:buNone/>
                </a:pPr>
                <a:r>
                  <a:rPr lang="en-US" altLang="el-GR" dirty="0" smtClean="0"/>
                  <a:t>Two types of objective functions are most</a:t>
                </a:r>
              </a:p>
              <a:p>
                <a:pPr>
                  <a:buFontTx/>
                  <a:buNone/>
                </a:pPr>
                <a:r>
                  <a:rPr lang="en-US" altLang="el-GR" dirty="0" smtClean="0"/>
                  <a:t>common:</a:t>
                </a:r>
              </a:p>
              <a:p>
                <a:r>
                  <a:rPr lang="en-US" altLang="el-GR" b="1" dirty="0" smtClean="0"/>
                  <a:t>bottleneck objective functions</a:t>
                </a:r>
                <a:r>
                  <a:rPr lang="en-US" altLang="el-GR" dirty="0" smtClean="0"/>
                  <a:t>                  max {f</a:t>
                </a:r>
                <a:r>
                  <a:rPr lang="en-US" altLang="el-GR" baseline="-25000" dirty="0" smtClean="0"/>
                  <a:t>j</a:t>
                </a:r>
                <a:r>
                  <a:rPr lang="en-US" altLang="el-GR" dirty="0" smtClean="0"/>
                  <a:t>(</a:t>
                </a:r>
                <a:r>
                  <a:rPr lang="en-US" altLang="el-GR" dirty="0" err="1" smtClean="0"/>
                  <a:t>C</a:t>
                </a:r>
                <a:r>
                  <a:rPr lang="en-US" altLang="el-GR" baseline="-25000" dirty="0" err="1" smtClean="0"/>
                  <a:t>j</a:t>
                </a:r>
                <a:r>
                  <a:rPr lang="en-US" altLang="el-GR" dirty="0" smtClean="0"/>
                  <a:t>) | j= 1, ... , n}, and</a:t>
                </a:r>
              </a:p>
              <a:p>
                <a:r>
                  <a:rPr lang="en-US" altLang="el-GR" b="1" dirty="0" smtClean="0"/>
                  <a:t>sum objective functions </a:t>
                </a:r>
                <a14:m>
                  <m:oMath xmlns:m="http://schemas.openxmlformats.org/officeDocument/2006/math">
                    <m:r>
                      <a:rPr lang="en-US" altLang="el-GR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∑</m:t>
                    </m:r>
                  </m:oMath>
                </a14:m>
                <a:r>
                  <a:rPr lang="en-US" altLang="el-GR" b="1" dirty="0" smtClean="0">
                    <a:latin typeface="Symbol" pitchFamily="2" charset="0"/>
                  </a:rPr>
                  <a:t> </a:t>
                </a:r>
                <a:r>
                  <a:rPr lang="en-US" altLang="el-GR" dirty="0" smtClean="0"/>
                  <a:t>f</a:t>
                </a:r>
                <a:r>
                  <a:rPr lang="en-US" altLang="el-GR" baseline="-25000" dirty="0" smtClean="0"/>
                  <a:t>j</a:t>
                </a:r>
                <a:r>
                  <a:rPr lang="en-US" altLang="el-GR" dirty="0" smtClean="0"/>
                  <a:t>(</a:t>
                </a:r>
                <a:r>
                  <a:rPr lang="en-US" altLang="el-GR" dirty="0" err="1" smtClean="0"/>
                  <a:t>C</a:t>
                </a:r>
                <a:r>
                  <a:rPr lang="en-US" altLang="el-GR" baseline="-25000" dirty="0" err="1" smtClean="0"/>
                  <a:t>j</a:t>
                </a:r>
                <a:r>
                  <a:rPr lang="en-US" altLang="el-GR" dirty="0" smtClean="0"/>
                  <a:t>) = </a:t>
                </a:r>
                <a:r>
                  <a:rPr lang="en-US" altLang="el-GR" b="1" dirty="0" smtClean="0">
                    <a:latin typeface="Symbol" pitchFamily="2" charset="0"/>
                  </a:rPr>
                  <a:t> </a:t>
                </a:r>
                <a:r>
                  <a:rPr lang="en-US" altLang="el-GR" dirty="0" smtClean="0"/>
                  <a:t>f</a:t>
                </a:r>
                <a:r>
                  <a:rPr lang="en-US" altLang="el-GR" baseline="-25000" dirty="0" smtClean="0"/>
                  <a:t>1</a:t>
                </a:r>
                <a:r>
                  <a:rPr lang="en-US" altLang="el-GR" dirty="0" smtClean="0"/>
                  <a:t>(C</a:t>
                </a:r>
                <a:r>
                  <a:rPr lang="en-US" altLang="el-GR" baseline="-25000" dirty="0" smtClean="0"/>
                  <a:t>1</a:t>
                </a:r>
                <a:r>
                  <a:rPr lang="en-US" altLang="el-GR" dirty="0" smtClean="0"/>
                  <a:t>) + f</a:t>
                </a:r>
                <a:r>
                  <a:rPr lang="en-US" altLang="el-GR" baseline="-25000" dirty="0" smtClean="0"/>
                  <a:t>2</a:t>
                </a:r>
                <a:r>
                  <a:rPr lang="en-US" altLang="el-GR" dirty="0" smtClean="0"/>
                  <a:t>(C</a:t>
                </a:r>
                <a:r>
                  <a:rPr lang="en-US" altLang="el-GR" baseline="-25000" dirty="0" smtClean="0"/>
                  <a:t>2</a:t>
                </a:r>
                <a:r>
                  <a:rPr lang="en-US" altLang="el-GR" dirty="0" smtClean="0"/>
                  <a:t>) + ... ... + </a:t>
                </a:r>
                <a:r>
                  <a:rPr lang="en-US" altLang="el-GR" dirty="0" err="1" smtClean="0"/>
                  <a:t>f</a:t>
                </a:r>
                <a:r>
                  <a:rPr lang="en-US" altLang="el-GR" baseline="-25000" dirty="0" err="1" smtClean="0"/>
                  <a:t>n</a:t>
                </a:r>
                <a:r>
                  <a:rPr lang="en-US" altLang="el-GR" dirty="0" smtClean="0"/>
                  <a:t>(C</a:t>
                </a:r>
                <a:r>
                  <a:rPr lang="en-US" altLang="el-GR" baseline="-25000" dirty="0" smtClean="0"/>
                  <a:t>n</a:t>
                </a:r>
                <a:r>
                  <a:rPr lang="en-US" altLang="el-GR" dirty="0" smtClean="0"/>
                  <a:t>) .</a:t>
                </a:r>
              </a:p>
              <a:p>
                <a:pPr>
                  <a:buFontTx/>
                  <a:buNone/>
                </a:pPr>
                <a:endParaRPr lang="en-US" altLang="el-GR" baseline="-25000" dirty="0" smtClean="0"/>
              </a:p>
            </p:txBody>
          </p:sp>
        </mc:Choice>
        <mc:Fallback>
          <p:sp>
            <p:nvSpPr>
              <p:cNvPr id="28675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685800" y="1752600"/>
                <a:ext cx="7772400" cy="4038600"/>
              </a:xfrm>
              <a:blipFill rotWithShape="0">
                <a:blip r:embed="rId2"/>
                <a:stretch>
                  <a:fillRect l="-2039" t="-211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smtClean="0"/>
              <a:t>Objective Functions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9699" name="Rectangle 3"/>
              <p:cNvSpPr>
                <a:spLocks noGrp="1" noChangeArrowheads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>
                  <a:buFontTx/>
                  <a:buNone/>
                </a:pPr>
                <a:r>
                  <a:rPr lang="en-US" altLang="el-GR" b="1" dirty="0" err="1" smtClean="0"/>
                  <a:t>C</a:t>
                </a:r>
                <a:r>
                  <a:rPr lang="en-US" altLang="el-GR" b="1" baseline="-25000" dirty="0" err="1" smtClean="0"/>
                  <a:t>max</a:t>
                </a:r>
                <a:r>
                  <a:rPr lang="en-US" altLang="el-GR" baseline="-25000" dirty="0" smtClean="0"/>
                  <a:t> </a:t>
                </a:r>
                <a:r>
                  <a:rPr lang="en-US" altLang="el-GR" dirty="0" smtClean="0"/>
                  <a:t> and </a:t>
                </a:r>
                <a:r>
                  <a:rPr lang="en-US" altLang="el-GR" b="1" dirty="0" err="1" smtClean="0"/>
                  <a:t>L</a:t>
                </a:r>
                <a:r>
                  <a:rPr lang="en-US" altLang="el-GR" b="1" baseline="-25000" dirty="0" err="1" smtClean="0"/>
                  <a:t>max</a:t>
                </a:r>
                <a:r>
                  <a:rPr lang="en-US" altLang="el-GR" baseline="-25000" dirty="0" smtClean="0"/>
                  <a:t> </a:t>
                </a:r>
                <a:r>
                  <a:rPr lang="en-US" altLang="el-GR" dirty="0" smtClean="0"/>
                  <a:t>symbolize</a:t>
                </a:r>
                <a:r>
                  <a:rPr lang="en-US" altLang="el-GR" baseline="-25000" dirty="0" smtClean="0"/>
                  <a:t> </a:t>
                </a:r>
                <a:r>
                  <a:rPr lang="en-US" altLang="el-GR" dirty="0" smtClean="0"/>
                  <a:t>the bottleneck</a:t>
                </a:r>
              </a:p>
              <a:p>
                <a:pPr>
                  <a:buFontTx/>
                  <a:buNone/>
                </a:pPr>
                <a:r>
                  <a:rPr lang="en-US" altLang="el-GR" dirty="0" smtClean="0"/>
                  <a:t>objective functions with f</a:t>
                </a:r>
                <a:r>
                  <a:rPr lang="en-US" altLang="el-GR" baseline="-25000" dirty="0" smtClean="0"/>
                  <a:t>j</a:t>
                </a:r>
                <a:r>
                  <a:rPr lang="en-US" altLang="el-GR" dirty="0" smtClean="0"/>
                  <a:t>(</a:t>
                </a:r>
                <a:r>
                  <a:rPr lang="en-US" altLang="el-GR" dirty="0" err="1" smtClean="0"/>
                  <a:t>C</a:t>
                </a:r>
                <a:r>
                  <a:rPr lang="en-US" altLang="el-GR" baseline="-25000" dirty="0" err="1" smtClean="0"/>
                  <a:t>j</a:t>
                </a:r>
                <a:r>
                  <a:rPr lang="en-US" altLang="el-GR" dirty="0" smtClean="0"/>
                  <a:t>) = </a:t>
                </a:r>
                <a:r>
                  <a:rPr lang="en-US" altLang="el-GR" dirty="0" err="1" smtClean="0"/>
                  <a:t>C</a:t>
                </a:r>
                <a:r>
                  <a:rPr lang="en-US" altLang="el-GR" baseline="-25000" dirty="0" err="1" smtClean="0"/>
                  <a:t>j</a:t>
                </a:r>
                <a:endParaRPr lang="en-US" altLang="el-GR" baseline="-25000" dirty="0" smtClean="0"/>
              </a:p>
              <a:p>
                <a:pPr>
                  <a:buFontTx/>
                  <a:buNone/>
                </a:pPr>
                <a:r>
                  <a:rPr lang="en-US" altLang="el-GR" dirty="0" smtClean="0"/>
                  <a:t>(</a:t>
                </a:r>
                <a:r>
                  <a:rPr lang="en-US" altLang="el-GR" dirty="0" err="1" smtClean="0"/>
                  <a:t>makespan</a:t>
                </a:r>
                <a:r>
                  <a:rPr lang="en-US" altLang="el-GR" dirty="0" smtClean="0"/>
                  <a:t>)</a:t>
                </a:r>
                <a:r>
                  <a:rPr lang="en-US" altLang="el-GR" baseline="-25000" dirty="0" smtClean="0"/>
                  <a:t> </a:t>
                </a:r>
                <a:r>
                  <a:rPr lang="en-US" altLang="el-GR" dirty="0" smtClean="0"/>
                  <a:t>and f</a:t>
                </a:r>
                <a:r>
                  <a:rPr lang="en-US" altLang="el-GR" baseline="-25000" dirty="0" smtClean="0"/>
                  <a:t>j</a:t>
                </a:r>
                <a:r>
                  <a:rPr lang="en-US" altLang="el-GR" dirty="0" smtClean="0"/>
                  <a:t>(</a:t>
                </a:r>
                <a:r>
                  <a:rPr lang="en-US" altLang="el-GR" dirty="0" err="1" smtClean="0"/>
                  <a:t>C</a:t>
                </a:r>
                <a:r>
                  <a:rPr lang="en-US" altLang="el-GR" baseline="-25000" dirty="0" err="1" smtClean="0"/>
                  <a:t>j</a:t>
                </a:r>
                <a:r>
                  <a:rPr lang="en-US" altLang="el-GR" dirty="0" smtClean="0"/>
                  <a:t>) = </a:t>
                </a:r>
                <a:r>
                  <a:rPr lang="en-US" altLang="el-GR" dirty="0" err="1" smtClean="0"/>
                  <a:t>C</a:t>
                </a:r>
                <a:r>
                  <a:rPr lang="en-US" altLang="el-GR" baseline="-25000" dirty="0" err="1" smtClean="0"/>
                  <a:t>j</a:t>
                </a:r>
                <a:r>
                  <a:rPr lang="en-US" altLang="el-GR" baseline="-25000" dirty="0" smtClean="0"/>
                  <a:t> </a:t>
                </a:r>
                <a:r>
                  <a:rPr lang="en-US" altLang="el-GR" dirty="0" smtClean="0"/>
                  <a:t>- </a:t>
                </a:r>
                <a:r>
                  <a:rPr lang="en-US" altLang="el-GR" dirty="0" err="1" smtClean="0"/>
                  <a:t>d</a:t>
                </a:r>
                <a:r>
                  <a:rPr lang="en-US" altLang="el-GR" baseline="-25000" dirty="0" err="1" smtClean="0"/>
                  <a:t>j</a:t>
                </a:r>
                <a:r>
                  <a:rPr lang="en-US" altLang="el-GR" dirty="0" smtClean="0"/>
                  <a:t> (maximum</a:t>
                </a:r>
              </a:p>
              <a:p>
                <a:pPr>
                  <a:buFontTx/>
                  <a:buNone/>
                </a:pPr>
                <a:r>
                  <a:rPr lang="en-US" altLang="el-GR" dirty="0" smtClean="0"/>
                  <a:t>lateness), respectively.</a:t>
                </a:r>
              </a:p>
              <a:p>
                <a:pPr>
                  <a:buFontTx/>
                  <a:buNone/>
                </a:pPr>
                <a:r>
                  <a:rPr lang="en-US" altLang="el-GR" dirty="0" smtClean="0"/>
                  <a:t>Common  sum objective functions are:</a:t>
                </a:r>
              </a:p>
              <a:p>
                <a14:m>
                  <m:oMath xmlns:m="http://schemas.openxmlformats.org/officeDocument/2006/math">
                    <m:r>
                      <a:rPr lang="en-US" altLang="el-GR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∑ </m:t>
                    </m:r>
                  </m:oMath>
                </a14:m>
                <a:r>
                  <a:rPr lang="en-US" altLang="el-GR" b="1" dirty="0" err="1" smtClean="0"/>
                  <a:t>C</a:t>
                </a:r>
                <a:r>
                  <a:rPr lang="en-US" altLang="el-GR" b="1" baseline="-25000" dirty="0" err="1" smtClean="0"/>
                  <a:t>j</a:t>
                </a:r>
                <a:r>
                  <a:rPr lang="en-US" altLang="el-GR" dirty="0" smtClean="0"/>
                  <a:t> </a:t>
                </a:r>
                <a:r>
                  <a:rPr lang="en-US" altLang="el-GR" dirty="0" smtClean="0"/>
                  <a:t>(mean flow-time) and </a:t>
                </a:r>
                <a14:m>
                  <m:oMath xmlns:m="http://schemas.openxmlformats.org/officeDocument/2006/math">
                    <m:r>
                      <a:rPr lang="en-US" altLang="el-GR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∑</m:t>
                    </m:r>
                  </m:oMath>
                </a14:m>
                <a:r>
                  <a:rPr lang="en-US" altLang="el-GR" b="1" dirty="0" smtClean="0">
                    <a:latin typeface="Symbol" pitchFamily="2" charset="0"/>
                  </a:rPr>
                  <a:t> </a:t>
                </a:r>
                <a:r>
                  <a:rPr lang="en-US" altLang="el-GR" b="1" dirty="0" err="1" smtClean="0">
                    <a:latin typeface="Symbol" pitchFamily="2" charset="0"/>
                  </a:rPr>
                  <a:t>w</a:t>
                </a:r>
                <a:r>
                  <a:rPr lang="en-US" altLang="el-GR" b="1" baseline="-25000" dirty="0" err="1" smtClean="0"/>
                  <a:t>j</a:t>
                </a:r>
                <a:r>
                  <a:rPr lang="en-US" altLang="el-GR" b="1" dirty="0" smtClean="0"/>
                  <a:t> </a:t>
                </a:r>
                <a:r>
                  <a:rPr lang="en-US" altLang="el-GR" b="1" dirty="0" err="1" smtClean="0"/>
                  <a:t>C</a:t>
                </a:r>
                <a:r>
                  <a:rPr lang="en-US" altLang="el-GR" b="1" baseline="-25000" dirty="0" err="1" smtClean="0"/>
                  <a:t>j</a:t>
                </a:r>
                <a:r>
                  <a:rPr lang="en-US" altLang="el-GR" dirty="0" smtClean="0"/>
                  <a:t>  (weighted flow-time)</a:t>
                </a:r>
              </a:p>
              <a:p>
                <a:endParaRPr lang="en-US" altLang="el-GR" dirty="0" smtClean="0"/>
              </a:p>
            </p:txBody>
          </p:sp>
        </mc:Choice>
        <mc:Fallback>
          <p:sp>
            <p:nvSpPr>
              <p:cNvPr id="29699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 rotWithShape="0">
                <a:blip r:embed="rId2"/>
                <a:stretch>
                  <a:fillRect l="-2039" t="-2074" b="-1778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smtClean="0"/>
              <a:t>Objective Functions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0723" name="Rectangle 3"/>
              <p:cNvSpPr>
                <a:spLocks noGrp="1" noChangeArrowheads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altLang="el-GR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∑</m:t>
                    </m:r>
                  </m:oMath>
                </a14:m>
                <a:r>
                  <a:rPr lang="en-US" altLang="el-GR" b="1" dirty="0" smtClean="0">
                    <a:latin typeface="Symbol" pitchFamily="2" charset="0"/>
                  </a:rPr>
                  <a:t> </a:t>
                </a:r>
                <a:r>
                  <a:rPr lang="en-US" altLang="el-GR" b="1" dirty="0" err="1" smtClean="0"/>
                  <a:t>U</a:t>
                </a:r>
                <a:r>
                  <a:rPr lang="en-US" altLang="el-GR" b="1" baseline="-25000" dirty="0" err="1" smtClean="0"/>
                  <a:t>j</a:t>
                </a:r>
                <a:r>
                  <a:rPr lang="en-US" altLang="el-GR" dirty="0" smtClean="0"/>
                  <a:t> (number of late jobs) and </a:t>
                </a:r>
                <a14:m>
                  <m:oMath xmlns:m="http://schemas.openxmlformats.org/officeDocument/2006/math">
                    <m:r>
                      <a:rPr lang="en-US" altLang="el-GR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∑</m:t>
                    </m:r>
                  </m:oMath>
                </a14:m>
                <a:r>
                  <a:rPr lang="en-US" altLang="el-GR" b="1" dirty="0" smtClean="0">
                    <a:latin typeface="Symbol" pitchFamily="2" charset="0"/>
                  </a:rPr>
                  <a:t> </a:t>
                </a:r>
                <a:r>
                  <a:rPr lang="en-US" altLang="el-GR" b="1" dirty="0" err="1" smtClean="0">
                    <a:latin typeface="Symbol" pitchFamily="2" charset="0"/>
                  </a:rPr>
                  <a:t>w</a:t>
                </a:r>
                <a:r>
                  <a:rPr lang="en-US" altLang="el-GR" b="1" baseline="-25000" dirty="0" err="1" smtClean="0"/>
                  <a:t>j</a:t>
                </a:r>
                <a:r>
                  <a:rPr lang="en-US" altLang="el-GR" b="1" dirty="0" smtClean="0"/>
                  <a:t> </a:t>
                </a:r>
                <a:r>
                  <a:rPr lang="en-US" altLang="el-GR" b="1" dirty="0" err="1" smtClean="0"/>
                  <a:t>U</a:t>
                </a:r>
                <a:r>
                  <a:rPr lang="en-US" altLang="el-GR" b="1" baseline="-25000" dirty="0" err="1" smtClean="0"/>
                  <a:t>j</a:t>
                </a:r>
                <a:r>
                  <a:rPr lang="en-US" altLang="el-GR" baseline="-25000" dirty="0" smtClean="0"/>
                  <a:t> </a:t>
                </a:r>
                <a:r>
                  <a:rPr lang="en-US" altLang="el-GR" dirty="0" smtClean="0"/>
                  <a:t>(weighted number of late jobs) where </a:t>
                </a:r>
                <a:r>
                  <a:rPr lang="en-US" altLang="el-GR" dirty="0" err="1" smtClean="0"/>
                  <a:t>U</a:t>
                </a:r>
                <a:r>
                  <a:rPr lang="en-US" altLang="el-GR" baseline="-25000" dirty="0" err="1" smtClean="0"/>
                  <a:t>j</a:t>
                </a:r>
                <a:r>
                  <a:rPr lang="en-US" altLang="el-GR" baseline="-25000" dirty="0" smtClean="0"/>
                  <a:t> </a:t>
                </a:r>
                <a:r>
                  <a:rPr lang="en-US" altLang="el-GR" dirty="0" smtClean="0"/>
                  <a:t>= 1 if </a:t>
                </a:r>
                <a:r>
                  <a:rPr lang="en-US" altLang="el-GR" dirty="0" err="1" smtClean="0"/>
                  <a:t>C</a:t>
                </a:r>
                <a:r>
                  <a:rPr lang="en-US" altLang="el-GR" baseline="-25000" dirty="0" err="1" smtClean="0"/>
                  <a:t>j</a:t>
                </a:r>
                <a:r>
                  <a:rPr lang="en-US" altLang="el-GR" baseline="-25000" dirty="0" smtClean="0"/>
                  <a:t> </a:t>
                </a:r>
                <a:r>
                  <a:rPr lang="en-US" altLang="el-GR" dirty="0" smtClean="0"/>
                  <a:t>&gt; </a:t>
                </a:r>
                <a:r>
                  <a:rPr lang="en-US" altLang="el-GR" dirty="0" err="1" smtClean="0"/>
                  <a:t>d</a:t>
                </a:r>
                <a:r>
                  <a:rPr lang="en-US" altLang="el-GR" baseline="-25000" dirty="0" err="1" smtClean="0"/>
                  <a:t>j</a:t>
                </a:r>
                <a:r>
                  <a:rPr lang="en-US" altLang="el-GR" baseline="-25000" dirty="0" smtClean="0"/>
                  <a:t> </a:t>
                </a:r>
                <a:r>
                  <a:rPr lang="en-US" altLang="el-GR" dirty="0" smtClean="0"/>
                  <a:t>and </a:t>
                </a:r>
                <a:r>
                  <a:rPr lang="en-US" altLang="el-GR" dirty="0" err="1" smtClean="0"/>
                  <a:t>U</a:t>
                </a:r>
                <a:r>
                  <a:rPr lang="en-US" altLang="el-GR" baseline="-25000" dirty="0" err="1" smtClean="0"/>
                  <a:t>j</a:t>
                </a:r>
                <a:r>
                  <a:rPr lang="en-US" altLang="el-GR" baseline="-25000" dirty="0" smtClean="0"/>
                  <a:t> </a:t>
                </a:r>
                <a:r>
                  <a:rPr lang="en-US" altLang="el-GR" dirty="0" smtClean="0"/>
                  <a:t>= 0 otherwise.</a:t>
                </a:r>
              </a:p>
              <a:p>
                <a14:m>
                  <m:oMath xmlns:m="http://schemas.openxmlformats.org/officeDocument/2006/math">
                    <m:r>
                      <a:rPr lang="en-US" altLang="el-GR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∑</m:t>
                    </m:r>
                  </m:oMath>
                </a14:m>
                <a:r>
                  <a:rPr lang="en-US" altLang="el-GR" b="1" dirty="0" smtClean="0">
                    <a:latin typeface="Symbol" pitchFamily="2" charset="0"/>
                  </a:rPr>
                  <a:t> </a:t>
                </a:r>
                <a:r>
                  <a:rPr lang="en-US" altLang="el-GR" b="1" dirty="0" err="1" smtClean="0"/>
                  <a:t>T</a:t>
                </a:r>
                <a:r>
                  <a:rPr lang="en-US" altLang="el-GR" b="1" baseline="-25000" dirty="0" err="1" smtClean="0"/>
                  <a:t>j</a:t>
                </a:r>
                <a:r>
                  <a:rPr lang="en-US" altLang="el-GR" dirty="0" smtClean="0"/>
                  <a:t> (sum of tardiness) and </a:t>
                </a:r>
                <a14:m>
                  <m:oMath xmlns:m="http://schemas.openxmlformats.org/officeDocument/2006/math">
                    <m:r>
                      <a:rPr lang="en-US" altLang="el-GR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∑</m:t>
                    </m:r>
                  </m:oMath>
                </a14:m>
                <a:r>
                  <a:rPr lang="en-US" altLang="el-GR" b="1" dirty="0" smtClean="0">
                    <a:latin typeface="Symbol" pitchFamily="2" charset="0"/>
                  </a:rPr>
                  <a:t> </a:t>
                </a:r>
                <a:r>
                  <a:rPr lang="en-US" altLang="el-GR" b="1" dirty="0" err="1" smtClean="0">
                    <a:latin typeface="Symbol" pitchFamily="2" charset="0"/>
                  </a:rPr>
                  <a:t>w</a:t>
                </a:r>
                <a:r>
                  <a:rPr lang="en-US" altLang="el-GR" b="1" baseline="-25000" dirty="0" err="1" smtClean="0"/>
                  <a:t>j</a:t>
                </a:r>
                <a:r>
                  <a:rPr lang="en-US" altLang="el-GR" b="1" dirty="0" smtClean="0"/>
                  <a:t> </a:t>
                </a:r>
                <a:r>
                  <a:rPr lang="en-US" altLang="el-GR" b="1" dirty="0" err="1" smtClean="0"/>
                  <a:t>T</a:t>
                </a:r>
                <a:r>
                  <a:rPr lang="en-US" altLang="el-GR" b="1" baseline="-25000" dirty="0" err="1" smtClean="0"/>
                  <a:t>j</a:t>
                </a:r>
                <a:r>
                  <a:rPr lang="en-US" altLang="el-GR" dirty="0" smtClean="0"/>
                  <a:t> (weighted sum of tardiness) where the tardiness of job j is given by                            </a:t>
                </a:r>
                <a:r>
                  <a:rPr lang="en-US" altLang="el-GR" dirty="0" err="1" smtClean="0"/>
                  <a:t>T</a:t>
                </a:r>
                <a:r>
                  <a:rPr lang="en-US" altLang="el-GR" baseline="-25000" dirty="0" err="1" smtClean="0"/>
                  <a:t>j</a:t>
                </a:r>
                <a:r>
                  <a:rPr lang="en-US" altLang="el-GR" dirty="0" smtClean="0"/>
                  <a:t> = max { 0, </a:t>
                </a:r>
                <a:r>
                  <a:rPr lang="en-US" altLang="el-GR" dirty="0" err="1" smtClean="0"/>
                  <a:t>C</a:t>
                </a:r>
                <a:r>
                  <a:rPr lang="en-US" altLang="el-GR" baseline="-25000" dirty="0" err="1" smtClean="0"/>
                  <a:t>j</a:t>
                </a:r>
                <a:r>
                  <a:rPr lang="en-US" altLang="el-GR" baseline="-25000" dirty="0" smtClean="0"/>
                  <a:t> </a:t>
                </a:r>
                <a:r>
                  <a:rPr lang="en-US" altLang="el-GR" dirty="0" smtClean="0"/>
                  <a:t>- </a:t>
                </a:r>
                <a:r>
                  <a:rPr lang="en-US" altLang="el-GR" dirty="0" err="1" smtClean="0"/>
                  <a:t>d</a:t>
                </a:r>
                <a:r>
                  <a:rPr lang="en-US" altLang="el-GR" baseline="-25000" dirty="0" err="1" smtClean="0"/>
                  <a:t>j</a:t>
                </a:r>
                <a:r>
                  <a:rPr lang="en-US" altLang="el-GR" baseline="-25000" dirty="0" smtClean="0"/>
                  <a:t> </a:t>
                </a:r>
                <a:r>
                  <a:rPr lang="en-US" altLang="el-GR" dirty="0" smtClean="0"/>
                  <a:t>}.</a:t>
                </a:r>
                <a:endParaRPr lang="en-US" altLang="el-GR" baseline="-25000" dirty="0" smtClean="0"/>
              </a:p>
            </p:txBody>
          </p:sp>
        </mc:Choice>
        <mc:Fallback>
          <p:sp>
            <p:nvSpPr>
              <p:cNvPr id="30723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 rotWithShape="0">
                <a:blip r:embed="rId2"/>
                <a:stretch>
                  <a:fillRect t="-2222" r="-4549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r>
              <a:rPr lang="en-US" altLang="el-GR" smtClean="0"/>
              <a:t>4. Complexity of machine scheduling problems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772400" cy="44196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l-GR" dirty="0" smtClean="0"/>
              <a:t>Complexity results for different classes of </a:t>
            </a:r>
          </a:p>
          <a:p>
            <a:pPr>
              <a:buFontTx/>
              <a:buNone/>
            </a:pPr>
            <a:r>
              <a:rPr lang="en-US" altLang="el-GR" dirty="0" smtClean="0"/>
              <a:t>scheduling problems can be found under</a:t>
            </a:r>
          </a:p>
          <a:p>
            <a:pPr>
              <a:buFontTx/>
              <a:buNone/>
            </a:pPr>
            <a:r>
              <a:rPr lang="en-US" altLang="el-GR" dirty="0" smtClean="0"/>
              <a:t>    </a:t>
            </a:r>
            <a:r>
              <a:rPr lang="en-US" altLang="el-GR" b="1" dirty="0" smtClean="0">
                <a:solidFill>
                  <a:srgbClr val="FF0000"/>
                </a:solidFill>
              </a:rPr>
              <a:t>http://www.mathematik.uni-osnabrueck.de/research/OR/class/</a:t>
            </a:r>
            <a:endParaRPr lang="en-US" altLang="el-GR" dirty="0" smtClean="0">
              <a:solidFill>
                <a:srgbClr val="FF0000"/>
              </a:solidFill>
            </a:endParaRPr>
          </a:p>
          <a:p>
            <a:pPr>
              <a:buFontTx/>
              <a:buNone/>
            </a:pPr>
            <a:r>
              <a:rPr lang="en-US" altLang="el-GR" dirty="0" smtClean="0"/>
              <a:t>These results are based on</a:t>
            </a:r>
          </a:p>
          <a:p>
            <a:r>
              <a:rPr lang="en-US" altLang="el-GR" dirty="0" smtClean="0"/>
              <a:t>results found in the literature, and</a:t>
            </a:r>
          </a:p>
          <a:p>
            <a:r>
              <a:rPr lang="en-US" altLang="el-GR" dirty="0" smtClean="0"/>
              <a:t>elementary reductions between scheduling problems.</a:t>
            </a:r>
          </a:p>
          <a:p>
            <a:endParaRPr lang="en-US" altLang="el-GR" dirty="0" smtClean="0"/>
          </a:p>
          <a:p>
            <a:pPr>
              <a:buFontTx/>
              <a:buNone/>
            </a:pPr>
            <a:endParaRPr lang="en-US" altLang="el-GR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smtClean="0"/>
              <a:t>The RCPSP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8229600" cy="48006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l-GR" dirty="0" smtClean="0"/>
              <a:t>We have</a:t>
            </a:r>
          </a:p>
          <a:p>
            <a:r>
              <a:rPr lang="en-US" altLang="el-GR" dirty="0" smtClean="0"/>
              <a:t>Activities j = 1, ... , n with processing times </a:t>
            </a:r>
            <a:r>
              <a:rPr lang="en-US" altLang="el-GR" dirty="0" err="1" smtClean="0"/>
              <a:t>p</a:t>
            </a:r>
            <a:r>
              <a:rPr lang="en-US" altLang="el-GR" baseline="-25000" dirty="0" err="1" smtClean="0"/>
              <a:t>j</a:t>
            </a:r>
            <a:r>
              <a:rPr lang="en-US" altLang="el-GR" dirty="0" smtClean="0"/>
              <a:t>.</a:t>
            </a:r>
          </a:p>
          <a:p>
            <a:r>
              <a:rPr lang="en-US" altLang="el-GR" dirty="0" smtClean="0"/>
              <a:t>Resources k = 1, ... , r. A constant amount of </a:t>
            </a:r>
            <a:r>
              <a:rPr lang="en-US" altLang="el-GR" dirty="0" err="1" smtClean="0"/>
              <a:t>R</a:t>
            </a:r>
            <a:r>
              <a:rPr lang="en-US" altLang="el-GR" baseline="-25000" dirty="0" err="1" smtClean="0"/>
              <a:t>k</a:t>
            </a:r>
            <a:r>
              <a:rPr lang="en-US" altLang="el-GR" dirty="0" smtClean="0"/>
              <a:t> units of resource k is available at any time. During processing, activity j occupies </a:t>
            </a:r>
            <a:r>
              <a:rPr lang="en-US" altLang="el-GR" dirty="0" err="1" smtClean="0"/>
              <a:t>r</a:t>
            </a:r>
            <a:r>
              <a:rPr lang="en-US" altLang="el-GR" baseline="-25000" dirty="0" err="1" smtClean="0"/>
              <a:t>jk</a:t>
            </a:r>
            <a:r>
              <a:rPr lang="en-US" altLang="el-GR" dirty="0" smtClean="0"/>
              <a:t> units of resource k for k = 1, ... , r.</a:t>
            </a:r>
          </a:p>
          <a:p>
            <a:r>
              <a:rPr lang="en-US" altLang="el-GR" dirty="0" smtClean="0"/>
              <a:t>Precedence constrains </a:t>
            </a:r>
            <a:r>
              <a:rPr lang="en-US" altLang="el-GR" dirty="0" err="1" smtClean="0"/>
              <a:t>i</a:t>
            </a:r>
            <a:r>
              <a:rPr lang="en-US" altLang="el-GR" dirty="0" smtClean="0"/>
              <a:t> </a:t>
            </a:r>
            <a:r>
              <a:rPr lang="en-US" altLang="el-GR" dirty="0" smtClean="0">
                <a:sym typeface="Wingdings" panose="05000000000000000000" pitchFamily="2" charset="2"/>
              </a:rPr>
              <a:t></a:t>
            </a:r>
            <a:r>
              <a:rPr lang="en-US" altLang="el-GR" dirty="0" smtClean="0">
                <a:sym typeface="Symbol" pitchFamily="2" charset="0"/>
              </a:rPr>
              <a:t> </a:t>
            </a:r>
            <a:r>
              <a:rPr lang="en-US" altLang="el-GR" dirty="0" smtClean="0">
                <a:sym typeface="Symbol" pitchFamily="2" charset="0"/>
              </a:rPr>
              <a:t>j</a:t>
            </a:r>
            <a:r>
              <a:rPr lang="en-US" altLang="el-GR" dirty="0" smtClean="0"/>
              <a:t> between some activities </a:t>
            </a:r>
            <a:r>
              <a:rPr lang="en-US" altLang="el-GR" dirty="0" err="1" smtClean="0"/>
              <a:t>i</a:t>
            </a:r>
            <a:r>
              <a:rPr lang="en-US" altLang="el-GR" dirty="0" smtClean="0"/>
              <a:t>, j with the meaning that activity j cannot start before </a:t>
            </a:r>
            <a:r>
              <a:rPr lang="en-US" altLang="el-GR" dirty="0" err="1" smtClean="0"/>
              <a:t>i</a:t>
            </a:r>
            <a:r>
              <a:rPr lang="en-US" altLang="el-GR" dirty="0" smtClean="0"/>
              <a:t> is finished..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altLang="el-GR" smtClean="0"/>
              <a:t>4. Complexity of machine scheduling problems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610600" cy="48006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l-GR" smtClean="0"/>
              <a:t>In these web-pages for several classes of machine </a:t>
            </a:r>
          </a:p>
          <a:p>
            <a:pPr>
              <a:buFontTx/>
              <a:buNone/>
            </a:pPr>
            <a:r>
              <a:rPr lang="en-US" altLang="el-GR" smtClean="0"/>
              <a:t>scheduling problems the following results are </a:t>
            </a:r>
          </a:p>
          <a:p>
            <a:pPr>
              <a:buFontTx/>
              <a:buNone/>
            </a:pPr>
            <a:r>
              <a:rPr lang="en-US" altLang="el-GR" smtClean="0"/>
              <a:t>listed:</a:t>
            </a:r>
          </a:p>
          <a:p>
            <a:r>
              <a:rPr lang="en-US" altLang="el-GR" smtClean="0"/>
              <a:t>the hardest problems which are known to be polynomially solvable,</a:t>
            </a:r>
          </a:p>
          <a:p>
            <a:r>
              <a:rPr lang="en-US" altLang="el-GR" smtClean="0"/>
              <a:t>the easiest problems which are known to be </a:t>
            </a:r>
            <a:r>
              <a:rPr lang="en-US" altLang="el-GR" i="1" smtClean="0"/>
              <a:t>NP</a:t>
            </a:r>
            <a:r>
              <a:rPr lang="en-US" altLang="el-GR" smtClean="0"/>
              <a:t> - hard,</a:t>
            </a:r>
          </a:p>
          <a:p>
            <a:r>
              <a:rPr lang="en-US" altLang="el-GR" smtClean="0"/>
              <a:t>the hardest and easiest problems which are open.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smtClean="0"/>
              <a:t>Elementary reductions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l-GR" smtClean="0"/>
              <a:t>Hereby the following elementary reductions</a:t>
            </a:r>
          </a:p>
          <a:p>
            <a:pPr>
              <a:buFontTx/>
              <a:buNone/>
            </a:pPr>
            <a:r>
              <a:rPr lang="en-US" altLang="el-GR" smtClean="0"/>
              <a:t>are used</a:t>
            </a:r>
          </a:p>
        </p:txBody>
      </p:sp>
      <p:pic>
        <p:nvPicPr>
          <p:cNvPr id="47108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3644900"/>
            <a:ext cx="7831138" cy="222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smtClean="0"/>
              <a:t>Elementary reductions</a:t>
            </a:r>
          </a:p>
        </p:txBody>
      </p:sp>
      <p:pic>
        <p:nvPicPr>
          <p:cNvPr id="4813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2057400"/>
            <a:ext cx="4489450" cy="411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smtClean="0"/>
              <a:t>Elementary reductions</a:t>
            </a:r>
          </a:p>
        </p:txBody>
      </p:sp>
      <p:pic>
        <p:nvPicPr>
          <p:cNvPr id="4915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7650" y="2257425"/>
            <a:ext cx="6113463" cy="414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r>
              <a:rPr lang="en-US" altLang="el-GR" smtClean="0"/>
              <a:t>Elementary reductions</a:t>
            </a:r>
          </a:p>
        </p:txBody>
      </p:sp>
      <p:sp>
        <p:nvSpPr>
          <p:cNvPr id="50179" name="Text Box 3"/>
          <p:cNvSpPr txBox="1">
            <a:spLocks noChangeArrowheads="1"/>
          </p:cNvSpPr>
          <p:nvPr/>
        </p:nvSpPr>
        <p:spPr bwMode="auto">
          <a:xfrm>
            <a:off x="685800" y="1981200"/>
            <a:ext cx="79248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l-GR"/>
              <a:t>For single machine problems we have more specific elementary reductions.</a:t>
            </a:r>
          </a:p>
        </p:txBody>
      </p:sp>
      <p:pic>
        <p:nvPicPr>
          <p:cNvPr id="50180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409950"/>
            <a:ext cx="8686800" cy="3448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52400"/>
            <a:ext cx="7772400" cy="1143000"/>
          </a:xfrm>
        </p:spPr>
        <p:txBody>
          <a:bodyPr/>
          <a:lstStyle/>
          <a:p>
            <a:r>
              <a:rPr lang="en-US" altLang="el-GR" sz="3600" smtClean="0"/>
              <a:t>Polynomially solvable single machine problems</a:t>
            </a:r>
            <a:endParaRPr lang="en-US" altLang="el-GR" sz="4800" smtClean="0"/>
          </a:p>
        </p:txBody>
      </p:sp>
      <p:pic>
        <p:nvPicPr>
          <p:cNvPr id="5120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0438" y="1516063"/>
            <a:ext cx="7227887" cy="4884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r>
              <a:rPr lang="en-US" altLang="el-GR" sz="3600" i="1" smtClean="0"/>
              <a:t>NP</a:t>
            </a:r>
            <a:r>
              <a:rPr lang="en-US" altLang="el-GR" sz="3600" smtClean="0"/>
              <a:t> - hard single machine scheduling problems</a:t>
            </a:r>
            <a:endParaRPr lang="en-US" altLang="el-GR" sz="4800" smtClean="0"/>
          </a:p>
        </p:txBody>
      </p:sp>
      <p:pic>
        <p:nvPicPr>
          <p:cNvPr id="522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4288" y="1752600"/>
            <a:ext cx="65786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sz="3600" smtClean="0"/>
              <a:t>Minimal and maximal open problems</a:t>
            </a:r>
            <a:endParaRPr lang="en-US" altLang="el-GR" smtClean="0"/>
          </a:p>
        </p:txBody>
      </p:sp>
      <p:pic>
        <p:nvPicPr>
          <p:cNvPr id="532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413" y="2514600"/>
            <a:ext cx="8388350" cy="304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305800" cy="1143000"/>
          </a:xfrm>
        </p:spPr>
        <p:txBody>
          <a:bodyPr/>
          <a:lstStyle/>
          <a:p>
            <a:r>
              <a:rPr lang="en-US" altLang="el-GR" sz="3600" smtClean="0"/>
              <a:t>Polynomially solvable parallel machine problems without preemption</a:t>
            </a:r>
            <a:endParaRPr lang="en-US" altLang="el-GR" smtClean="0"/>
          </a:p>
        </p:txBody>
      </p:sp>
      <p:pic>
        <p:nvPicPr>
          <p:cNvPr id="54275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133600"/>
            <a:ext cx="8534400" cy="434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8229600" cy="1143000"/>
          </a:xfrm>
        </p:spPr>
        <p:txBody>
          <a:bodyPr/>
          <a:lstStyle/>
          <a:p>
            <a:r>
              <a:rPr lang="en-US" altLang="el-GR" sz="3600" smtClean="0"/>
              <a:t>Polynomially solvable parallel machine problems without preemption</a:t>
            </a:r>
            <a:endParaRPr lang="en-US" altLang="el-GR" smtClean="0"/>
          </a:p>
        </p:txBody>
      </p:sp>
      <p:pic>
        <p:nvPicPr>
          <p:cNvPr id="55299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752600"/>
            <a:ext cx="95250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smtClean="0"/>
              <a:t>The RCPSP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l-GR" dirty="0" smtClean="0"/>
              <a:t>The objective is to determine starting times </a:t>
            </a:r>
            <a:r>
              <a:rPr lang="en-US" altLang="el-GR" dirty="0" err="1" smtClean="0"/>
              <a:t>S</a:t>
            </a:r>
            <a:r>
              <a:rPr lang="en-US" altLang="el-GR" baseline="-25000" dirty="0" err="1" smtClean="0"/>
              <a:t>j</a:t>
            </a:r>
            <a:endParaRPr lang="en-US" altLang="el-GR" dirty="0" smtClean="0"/>
          </a:p>
          <a:p>
            <a:pPr>
              <a:buFontTx/>
              <a:buNone/>
            </a:pPr>
            <a:r>
              <a:rPr lang="en-US" altLang="el-GR" dirty="0" smtClean="0"/>
              <a:t>for all activities j in such a way that</a:t>
            </a:r>
          </a:p>
          <a:p>
            <a:r>
              <a:rPr lang="en-US" altLang="el-GR" dirty="0" smtClean="0"/>
              <a:t>at each time t the total  demand for resource k is not greater than the availability </a:t>
            </a:r>
            <a:r>
              <a:rPr lang="en-US" altLang="el-GR" dirty="0" err="1" smtClean="0"/>
              <a:t>R</a:t>
            </a:r>
            <a:r>
              <a:rPr lang="en-US" altLang="el-GR" baseline="-25000" dirty="0" err="1" smtClean="0"/>
              <a:t>k</a:t>
            </a:r>
            <a:r>
              <a:rPr lang="en-US" altLang="el-GR" dirty="0" smtClean="0"/>
              <a:t> for   k = 1, ... , r,</a:t>
            </a:r>
          </a:p>
          <a:p>
            <a:r>
              <a:rPr lang="en-US" altLang="el-GR" dirty="0" smtClean="0"/>
              <a:t>the given precedence constraints are fulfilled, </a:t>
            </a:r>
            <a:r>
              <a:rPr lang="en-US" altLang="el-GR" dirty="0" err="1" smtClean="0"/>
              <a:t>i</a:t>
            </a:r>
            <a:r>
              <a:rPr lang="en-US" altLang="el-GR" dirty="0" smtClean="0"/>
              <a:t>. e.  S</a:t>
            </a:r>
            <a:r>
              <a:rPr lang="en-US" altLang="el-GR" baseline="-25000" dirty="0" smtClean="0"/>
              <a:t>i</a:t>
            </a:r>
            <a:r>
              <a:rPr lang="en-US" altLang="el-GR" dirty="0" smtClean="0"/>
              <a:t>+ p</a:t>
            </a:r>
            <a:r>
              <a:rPr lang="en-US" altLang="el-GR" baseline="-25000" dirty="0" smtClean="0"/>
              <a:t>i</a:t>
            </a:r>
            <a:r>
              <a:rPr lang="en-US" altLang="el-GR" dirty="0" smtClean="0"/>
              <a:t> </a:t>
            </a:r>
            <a:r>
              <a:rPr lang="en-US" altLang="el-GR" dirty="0" smtClean="0">
                <a:sym typeface="Symbol" pitchFamily="2" charset="0"/>
              </a:rPr>
              <a:t>&lt;= </a:t>
            </a:r>
            <a:r>
              <a:rPr lang="en-US" altLang="el-GR" dirty="0" err="1" smtClean="0"/>
              <a:t>S</a:t>
            </a:r>
            <a:r>
              <a:rPr lang="en-US" altLang="el-GR" baseline="-25000" dirty="0" err="1" smtClean="0"/>
              <a:t>j</a:t>
            </a:r>
            <a:r>
              <a:rPr lang="en-US" altLang="el-GR" baseline="-25000" dirty="0" smtClean="0"/>
              <a:t> </a:t>
            </a:r>
            <a:r>
              <a:rPr lang="en-US" altLang="el-GR" dirty="0" smtClean="0"/>
              <a:t> if </a:t>
            </a:r>
            <a:r>
              <a:rPr lang="en-US" altLang="el-GR" dirty="0" err="1" smtClean="0"/>
              <a:t>i</a:t>
            </a:r>
            <a:r>
              <a:rPr lang="en-US" altLang="el-GR" dirty="0" smtClean="0"/>
              <a:t> </a:t>
            </a:r>
            <a:r>
              <a:rPr lang="en-US" altLang="el-GR" dirty="0" smtClean="0">
                <a:sym typeface="Wingdings" panose="05000000000000000000" pitchFamily="2" charset="2"/>
              </a:rPr>
              <a:t></a:t>
            </a:r>
            <a:r>
              <a:rPr lang="en-US" altLang="el-GR" dirty="0" smtClean="0">
                <a:sym typeface="Symbol" pitchFamily="2" charset="0"/>
              </a:rPr>
              <a:t> </a:t>
            </a:r>
            <a:r>
              <a:rPr lang="en-US" altLang="el-GR" dirty="0" smtClean="0">
                <a:sym typeface="Symbol" pitchFamily="2" charset="0"/>
              </a:rPr>
              <a:t>j</a:t>
            </a:r>
            <a:r>
              <a:rPr lang="en-US" altLang="el-GR" dirty="0" smtClean="0"/>
              <a:t> ,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8229600" cy="1143000"/>
          </a:xfrm>
        </p:spPr>
        <p:txBody>
          <a:bodyPr/>
          <a:lstStyle/>
          <a:p>
            <a:r>
              <a:rPr lang="en-US" altLang="el-GR" sz="3600" smtClean="0"/>
              <a:t>Polynomially solvable parallel machine problems without preemption</a:t>
            </a:r>
            <a:endParaRPr lang="en-US" altLang="el-GR" smtClean="0"/>
          </a:p>
        </p:txBody>
      </p:sp>
      <p:pic>
        <p:nvPicPr>
          <p:cNvPr id="56323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0" y="1676400"/>
            <a:ext cx="7877175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sz="3600" i="1" smtClean="0"/>
              <a:t>NP</a:t>
            </a:r>
            <a:r>
              <a:rPr lang="en-US" altLang="el-GR" sz="3600" smtClean="0"/>
              <a:t>- hard parallel machine problems without preemption</a:t>
            </a:r>
          </a:p>
        </p:txBody>
      </p:sp>
      <p:pic>
        <p:nvPicPr>
          <p:cNvPr id="5734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0" y="2133600"/>
            <a:ext cx="8509000" cy="434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sz="3600" i="1" smtClean="0"/>
              <a:t>NP</a:t>
            </a:r>
            <a:r>
              <a:rPr lang="en-US" altLang="el-GR" sz="3600" smtClean="0"/>
              <a:t>- hard parallel machine problems without preemption</a:t>
            </a:r>
          </a:p>
        </p:txBody>
      </p:sp>
      <p:pic>
        <p:nvPicPr>
          <p:cNvPr id="58371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663" y="2222500"/>
            <a:ext cx="8161337" cy="3797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sz="3600" smtClean="0"/>
              <a:t>Minimal and maximal open problems</a:t>
            </a:r>
          </a:p>
        </p:txBody>
      </p:sp>
      <p:pic>
        <p:nvPicPr>
          <p:cNvPr id="5939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52600"/>
            <a:ext cx="92964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r>
              <a:rPr lang="en-US" altLang="el-GR" smtClean="0"/>
              <a:t>5. How to Live with </a:t>
            </a:r>
            <a:r>
              <a:rPr lang="en-US" altLang="el-GR" i="1" smtClean="0"/>
              <a:t>NP</a:t>
            </a:r>
            <a:r>
              <a:rPr lang="en-US" altLang="el-GR" smtClean="0"/>
              <a:t> - hard Scheduling Problems?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l-GR" smtClean="0"/>
              <a:t>Small sized problems can be solved by</a:t>
            </a:r>
          </a:p>
          <a:p>
            <a:r>
              <a:rPr lang="en-US" altLang="el-GR" smtClean="0"/>
              <a:t>Mixed integer linear programming</a:t>
            </a:r>
          </a:p>
          <a:p>
            <a:r>
              <a:rPr lang="en-US" altLang="el-GR" smtClean="0"/>
              <a:t>Dynamic programming</a:t>
            </a:r>
          </a:p>
          <a:p>
            <a:r>
              <a:rPr lang="en-US" altLang="el-GR" smtClean="0"/>
              <a:t>Branch and bound methods</a:t>
            </a:r>
          </a:p>
          <a:p>
            <a:pPr>
              <a:buFontTx/>
              <a:buNone/>
            </a:pPr>
            <a:r>
              <a:rPr lang="en-US" altLang="el-GR" smtClean="0"/>
              <a:t>To solve problems of larger size one has to </a:t>
            </a:r>
          </a:p>
          <a:p>
            <a:pPr>
              <a:buFontTx/>
              <a:buNone/>
            </a:pPr>
            <a:r>
              <a:rPr lang="en-US" altLang="el-GR" smtClean="0"/>
              <a:t>apply</a:t>
            </a:r>
          </a:p>
          <a:p>
            <a:r>
              <a:rPr lang="en-US" altLang="el-GR" smtClean="0"/>
              <a:t>Approximation algorithms</a:t>
            </a:r>
          </a:p>
          <a:p>
            <a:r>
              <a:rPr lang="en-US" altLang="el-GR" smtClean="0"/>
              <a:t>Heuristics</a:t>
            </a:r>
          </a:p>
          <a:p>
            <a:pPr>
              <a:buFontTx/>
              <a:buNone/>
            </a:pPr>
            <a:endParaRPr lang="en-US" altLang="el-GR" smtClean="0"/>
          </a:p>
          <a:p>
            <a:endParaRPr lang="en-US" altLang="el-GR" smtClean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smtClean="0"/>
              <a:t>6. Other Types of Scheduling Problems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3200400"/>
            <a:ext cx="3810000" cy="3276600"/>
          </a:xfrm>
        </p:spPr>
        <p:txBody>
          <a:bodyPr/>
          <a:lstStyle/>
          <a:p>
            <a:r>
              <a:rPr lang="en-US" altLang="el-GR" sz="2800" smtClean="0"/>
              <a:t>Due-date scheduling</a:t>
            </a:r>
          </a:p>
          <a:p>
            <a:r>
              <a:rPr lang="en-US" altLang="el-GR" sz="2800" smtClean="0"/>
              <a:t>Batching problems</a:t>
            </a:r>
          </a:p>
          <a:p>
            <a:r>
              <a:rPr lang="en-US" altLang="el-GR" sz="2800" smtClean="0"/>
              <a:t>Multiprocessor task scheduling</a:t>
            </a:r>
          </a:p>
          <a:p>
            <a:r>
              <a:rPr lang="en-US" altLang="el-GR" sz="2800" smtClean="0"/>
              <a:t>Cyclic scheduling</a:t>
            </a:r>
          </a:p>
          <a:p>
            <a:r>
              <a:rPr lang="en-US" altLang="el-GR" sz="2800" smtClean="0"/>
              <a:t>Scheduling with controllable data</a:t>
            </a:r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3200400"/>
            <a:ext cx="4648200" cy="3276600"/>
          </a:xfrm>
        </p:spPr>
        <p:txBody>
          <a:bodyPr/>
          <a:lstStyle/>
          <a:p>
            <a:r>
              <a:rPr lang="en-US" altLang="el-GR" sz="2800" smtClean="0"/>
              <a:t>Shop problems with buffers</a:t>
            </a:r>
          </a:p>
          <a:p>
            <a:r>
              <a:rPr lang="en-US" altLang="el-GR" sz="2800" smtClean="0"/>
              <a:t>Inverse scheduling</a:t>
            </a:r>
          </a:p>
          <a:p>
            <a:r>
              <a:rPr lang="en-US" altLang="el-GR" sz="2800" smtClean="0"/>
              <a:t>No-idle time scheduling</a:t>
            </a:r>
          </a:p>
          <a:p>
            <a:r>
              <a:rPr lang="en-US" altLang="el-GR" sz="2800" smtClean="0"/>
              <a:t>Multi-criteria scheduling</a:t>
            </a:r>
          </a:p>
          <a:p>
            <a:r>
              <a:rPr lang="en-US" altLang="el-GR" sz="2800" smtClean="0"/>
              <a:t>Scheduling with no-available constraints</a:t>
            </a:r>
          </a:p>
        </p:txBody>
      </p:sp>
      <p:sp>
        <p:nvSpPr>
          <p:cNvPr id="61445" name="Text Box 6"/>
          <p:cNvSpPr txBox="1">
            <a:spLocks noChangeArrowheads="1"/>
          </p:cNvSpPr>
          <p:nvPr/>
        </p:nvSpPr>
        <p:spPr bwMode="auto">
          <a:xfrm>
            <a:off x="685800" y="2430463"/>
            <a:ext cx="7315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endParaRPr lang="el-GR" altLang="el-GR"/>
          </a:p>
        </p:txBody>
      </p:sp>
      <p:sp>
        <p:nvSpPr>
          <p:cNvPr id="61446" name="Text Box 7"/>
          <p:cNvSpPr txBox="1">
            <a:spLocks noChangeArrowheads="1"/>
          </p:cNvSpPr>
          <p:nvPr/>
        </p:nvSpPr>
        <p:spPr bwMode="auto">
          <a:xfrm>
            <a:off x="685800" y="2133600"/>
            <a:ext cx="76200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l-GR" sz="2800"/>
              <a:t>There are other classes of scheduling problems.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l-GR" sz="2800"/>
              <a:t>Some of them are discussed in this book.</a:t>
            </a:r>
            <a:endParaRPr lang="en-US" altLang="el-GR" sz="240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smtClean="0"/>
              <a:t>6. Other Types of Scheduling Problems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l-GR" smtClean="0"/>
              <a:t>Scheduling problems are also discussed in </a:t>
            </a:r>
          </a:p>
          <a:p>
            <a:pPr>
              <a:buFontTx/>
              <a:buNone/>
            </a:pPr>
            <a:r>
              <a:rPr lang="en-US" altLang="el-GR" smtClean="0"/>
              <a:t>connection with other areas:</a:t>
            </a:r>
          </a:p>
          <a:p>
            <a:r>
              <a:rPr lang="en-US" altLang="el-GR" smtClean="0"/>
              <a:t>Scheduling and transportation</a:t>
            </a:r>
          </a:p>
          <a:p>
            <a:r>
              <a:rPr lang="en-US" altLang="el-GR" smtClean="0"/>
              <a:t>Scheduling and game theory</a:t>
            </a:r>
          </a:p>
          <a:p>
            <a:r>
              <a:rPr lang="en-US" altLang="el-GR" smtClean="0"/>
              <a:t>Scheduling and location problems</a:t>
            </a:r>
          </a:p>
          <a:p>
            <a:r>
              <a:rPr lang="en-US" altLang="el-GR" smtClean="0"/>
              <a:t>Scheduling and supply chains</a:t>
            </a:r>
          </a:p>
          <a:p>
            <a:endParaRPr lang="en-US" altLang="el-GR" smtClean="0"/>
          </a:p>
          <a:p>
            <a:endParaRPr lang="en-US" altLang="el-GR" smtClean="0"/>
          </a:p>
          <a:p>
            <a:endParaRPr lang="en-US" altLang="el-GR" smtClean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smtClean="0"/>
              <a:t>References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3434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l-GR" smtClean="0"/>
              <a:t>P. Brucker (2007), Scheduling Algorithms, fifth edition, Springer, Heidelberg</a:t>
            </a:r>
          </a:p>
          <a:p>
            <a:pPr>
              <a:buFontTx/>
              <a:buNone/>
            </a:pPr>
            <a:r>
              <a:rPr lang="en-US" altLang="el-GR" smtClean="0"/>
              <a:t>M.R. Garey, D.S. Johnson (1979), Computers and Intractability: A Guide to the Theory of NP-Completeness, W.H. Freeman and Company, San Francisco.</a:t>
            </a:r>
          </a:p>
          <a:p>
            <a:pPr>
              <a:buFontTx/>
              <a:buNone/>
            </a:pPr>
            <a:r>
              <a:rPr lang="en-US" altLang="el-GR" smtClean="0"/>
              <a:t>http://www.mathematik.uni-osnabrueck.de/research/OR/class/</a:t>
            </a:r>
          </a:p>
          <a:p>
            <a:pPr>
              <a:buFontTx/>
              <a:buNone/>
            </a:pPr>
            <a:endParaRPr lang="en-US" altLang="el-GR" smtClean="0"/>
          </a:p>
          <a:p>
            <a:pPr>
              <a:buFontTx/>
              <a:buNone/>
            </a:pPr>
            <a:endParaRPr lang="en-US" altLang="el-GR" smtClean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51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143000"/>
            <a:ext cx="8001000" cy="518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r>
              <a:rPr lang="en-US" altLang="el-GR" smtClean="0"/>
              <a:t>The RCPSP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772400" cy="4114800"/>
          </a:xfrm>
        </p:spPr>
        <p:txBody>
          <a:bodyPr/>
          <a:lstStyle/>
          <a:p>
            <a:r>
              <a:rPr lang="en-US" altLang="el-GR" smtClean="0"/>
              <a:t>some objective function f( C</a:t>
            </a:r>
            <a:r>
              <a:rPr lang="en-US" altLang="el-GR" baseline="-25000" smtClean="0"/>
              <a:t>1</a:t>
            </a:r>
            <a:r>
              <a:rPr lang="en-US" altLang="el-GR" smtClean="0"/>
              <a:t>, ... , C</a:t>
            </a:r>
            <a:r>
              <a:rPr lang="en-US" altLang="el-GR" baseline="-25000" smtClean="0"/>
              <a:t>n</a:t>
            </a:r>
            <a:r>
              <a:rPr lang="en-US" altLang="el-GR" smtClean="0"/>
              <a:t>) is minimized where C</a:t>
            </a:r>
            <a:r>
              <a:rPr lang="en-US" altLang="el-GR" baseline="-25000" smtClean="0"/>
              <a:t>j</a:t>
            </a:r>
            <a:r>
              <a:rPr lang="en-US" altLang="el-GR" smtClean="0"/>
              <a:t> = S</a:t>
            </a:r>
            <a:r>
              <a:rPr lang="en-US" altLang="el-GR" baseline="-25000" smtClean="0"/>
              <a:t>j</a:t>
            </a:r>
            <a:r>
              <a:rPr lang="en-US" altLang="el-GR" smtClean="0"/>
              <a:t> + p</a:t>
            </a:r>
            <a:r>
              <a:rPr lang="en-US" altLang="el-GR" baseline="-25000" smtClean="0"/>
              <a:t>j</a:t>
            </a:r>
            <a:r>
              <a:rPr lang="en-US" altLang="el-GR" smtClean="0"/>
              <a:t> is the completion time of activity j.</a:t>
            </a:r>
          </a:p>
          <a:p>
            <a:pPr>
              <a:buFontTx/>
              <a:buNone/>
            </a:pPr>
            <a:r>
              <a:rPr lang="en-US" altLang="el-GR" smtClean="0"/>
              <a:t>The fact that activities j start at time S</a:t>
            </a:r>
            <a:r>
              <a:rPr lang="en-US" altLang="el-GR" baseline="-25000" smtClean="0"/>
              <a:t>j </a:t>
            </a:r>
            <a:r>
              <a:rPr lang="en-US" altLang="el-GR" smtClean="0"/>
              <a:t>and</a:t>
            </a:r>
          </a:p>
          <a:p>
            <a:pPr>
              <a:buFontTx/>
              <a:buNone/>
            </a:pPr>
            <a:r>
              <a:rPr lang="en-US" altLang="el-GR" smtClean="0"/>
              <a:t>finish at time S</a:t>
            </a:r>
            <a:r>
              <a:rPr lang="en-US" altLang="el-GR" baseline="-25000" smtClean="0"/>
              <a:t>j</a:t>
            </a:r>
            <a:r>
              <a:rPr lang="en-US" altLang="el-GR" smtClean="0"/>
              <a:t> + p</a:t>
            </a:r>
            <a:r>
              <a:rPr lang="en-US" altLang="el-GR" baseline="-25000" smtClean="0"/>
              <a:t>j</a:t>
            </a:r>
            <a:r>
              <a:rPr lang="en-US" altLang="el-GR" smtClean="0"/>
              <a:t> implies that the activities</a:t>
            </a:r>
          </a:p>
          <a:p>
            <a:pPr>
              <a:buFontTx/>
              <a:buNone/>
            </a:pPr>
            <a:r>
              <a:rPr lang="en-US" altLang="el-GR" smtClean="0"/>
              <a:t>j are not preempted. We may relax this   </a:t>
            </a:r>
          </a:p>
          <a:p>
            <a:pPr>
              <a:buFontTx/>
              <a:buNone/>
            </a:pPr>
            <a:r>
              <a:rPr lang="en-US" altLang="el-GR" smtClean="0"/>
              <a:t>condition by allowing </a:t>
            </a:r>
            <a:r>
              <a:rPr lang="en-US" altLang="el-GR" b="1" smtClean="0"/>
              <a:t>preemption</a:t>
            </a:r>
            <a:r>
              <a:rPr lang="en-US" altLang="el-GR" smtClean="0"/>
              <a:t> (activity</a:t>
            </a:r>
          </a:p>
          <a:p>
            <a:pPr>
              <a:buFontTx/>
              <a:buNone/>
            </a:pPr>
            <a:r>
              <a:rPr lang="en-US" altLang="el-GR" smtClean="0"/>
              <a:t>splitting).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r>
              <a:rPr lang="en-US" altLang="el-GR" smtClean="0"/>
              <a:t>The RCPSP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382000" cy="48006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l-GR" smtClean="0"/>
              <a:t>If preemption is not allowed the vector S = (S</a:t>
            </a:r>
            <a:r>
              <a:rPr lang="en-US" altLang="el-GR" baseline="-25000" smtClean="0"/>
              <a:t>j</a:t>
            </a:r>
            <a:r>
              <a:rPr lang="en-US" altLang="el-GR" smtClean="0"/>
              <a:t>)</a:t>
            </a:r>
          </a:p>
          <a:p>
            <a:pPr>
              <a:buFontTx/>
              <a:buNone/>
            </a:pPr>
            <a:r>
              <a:rPr lang="en-US" altLang="el-GR" smtClean="0"/>
              <a:t>defines a schedule. S is called </a:t>
            </a:r>
            <a:r>
              <a:rPr lang="en-US" altLang="el-GR" b="1" smtClean="0"/>
              <a:t>feasible</a:t>
            </a:r>
            <a:r>
              <a:rPr lang="en-US" altLang="el-GR" smtClean="0"/>
              <a:t> if all</a:t>
            </a:r>
          </a:p>
          <a:p>
            <a:pPr>
              <a:buFontTx/>
              <a:buNone/>
            </a:pPr>
            <a:r>
              <a:rPr lang="en-US" altLang="el-GR" smtClean="0"/>
              <a:t>resource and precedence constraints are </a:t>
            </a:r>
          </a:p>
          <a:p>
            <a:pPr>
              <a:buFontTx/>
              <a:buNone/>
            </a:pPr>
            <a:r>
              <a:rPr lang="en-US" altLang="el-GR" smtClean="0"/>
              <a:t>fulfilled. One has to find a feasible schedule</a:t>
            </a:r>
          </a:p>
          <a:p>
            <a:pPr>
              <a:buFontTx/>
              <a:buNone/>
            </a:pPr>
            <a:r>
              <a:rPr lang="en-US" altLang="el-GR" smtClean="0"/>
              <a:t>which minimizes the objective function </a:t>
            </a:r>
          </a:p>
          <a:p>
            <a:pPr>
              <a:buFontTx/>
              <a:buNone/>
            </a:pPr>
            <a:r>
              <a:rPr lang="en-US" altLang="el-GR" smtClean="0"/>
              <a:t>f( C</a:t>
            </a:r>
            <a:r>
              <a:rPr lang="en-US" altLang="el-GR" baseline="-25000" smtClean="0"/>
              <a:t>1</a:t>
            </a:r>
            <a:r>
              <a:rPr lang="en-US" altLang="el-GR" smtClean="0"/>
              <a:t>, ... , C</a:t>
            </a:r>
            <a:r>
              <a:rPr lang="en-US" altLang="el-GR" baseline="-25000" smtClean="0"/>
              <a:t>n</a:t>
            </a:r>
            <a:r>
              <a:rPr lang="en-US" altLang="el-GR" smtClean="0"/>
              <a:t>). In project planning f( C</a:t>
            </a:r>
            <a:r>
              <a:rPr lang="en-US" altLang="el-GR" baseline="-25000" smtClean="0"/>
              <a:t>1</a:t>
            </a:r>
            <a:r>
              <a:rPr lang="en-US" altLang="el-GR" smtClean="0"/>
              <a:t>, ... , C</a:t>
            </a:r>
            <a:r>
              <a:rPr lang="en-US" altLang="el-GR" baseline="-25000" smtClean="0"/>
              <a:t>n</a:t>
            </a:r>
            <a:r>
              <a:rPr lang="en-US" altLang="el-GR" smtClean="0"/>
              <a:t>) is</a:t>
            </a:r>
          </a:p>
          <a:p>
            <a:pPr>
              <a:buFontTx/>
              <a:buNone/>
            </a:pPr>
            <a:r>
              <a:rPr lang="en-US" altLang="el-GR" smtClean="0"/>
              <a:t>often replaced by the makespan C</a:t>
            </a:r>
            <a:r>
              <a:rPr lang="en-US" altLang="el-GR" baseline="-25000" smtClean="0"/>
              <a:t>max</a:t>
            </a:r>
            <a:r>
              <a:rPr lang="en-US" altLang="el-GR" smtClean="0"/>
              <a:t> which is</a:t>
            </a:r>
          </a:p>
          <a:p>
            <a:pPr>
              <a:buFontTx/>
              <a:buNone/>
            </a:pPr>
            <a:r>
              <a:rPr lang="en-US" altLang="el-GR" smtClean="0"/>
              <a:t>the maximum of all C</a:t>
            </a:r>
            <a:r>
              <a:rPr lang="en-US" altLang="el-GR" baseline="-25000" smtClean="0"/>
              <a:t>j</a:t>
            </a:r>
            <a:r>
              <a:rPr lang="en-US" altLang="el-GR" smtClean="0"/>
              <a:t> - values.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smtClean="0"/>
              <a:t>An Example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l-GR" sz="2800" dirty="0" smtClean="0"/>
              <a:t>Consider a project with n = 4 activities, r = 2</a:t>
            </a:r>
          </a:p>
          <a:p>
            <a:pPr>
              <a:buFontTx/>
              <a:buNone/>
            </a:pPr>
            <a:r>
              <a:rPr lang="en-US" altLang="el-GR" sz="2800" dirty="0" smtClean="0"/>
              <a:t>resources with capacities R</a:t>
            </a:r>
            <a:r>
              <a:rPr lang="en-US" altLang="el-GR" sz="2800" baseline="-25000" dirty="0" smtClean="0"/>
              <a:t>1</a:t>
            </a:r>
            <a:r>
              <a:rPr lang="en-US" altLang="el-GR" sz="2800" dirty="0" smtClean="0"/>
              <a:t> = 5 and R</a:t>
            </a:r>
            <a:r>
              <a:rPr lang="en-US" altLang="el-GR" sz="2800" baseline="-25000" dirty="0" smtClean="0"/>
              <a:t>2</a:t>
            </a:r>
            <a:r>
              <a:rPr lang="en-US" altLang="el-GR" sz="2800" dirty="0" smtClean="0"/>
              <a:t> = 7, a</a:t>
            </a:r>
          </a:p>
          <a:p>
            <a:pPr>
              <a:buFontTx/>
              <a:buNone/>
            </a:pPr>
            <a:r>
              <a:rPr lang="en-US" altLang="el-GR" sz="2800" dirty="0" smtClean="0"/>
              <a:t>precedence relation 2 </a:t>
            </a:r>
            <a:r>
              <a:rPr lang="en-US" altLang="el-GR" sz="2800" dirty="0" smtClean="0">
                <a:sym typeface="Wingdings" panose="05000000000000000000" pitchFamily="2" charset="2"/>
              </a:rPr>
              <a:t></a:t>
            </a:r>
            <a:r>
              <a:rPr lang="en-US" altLang="el-GR" sz="2800" dirty="0" smtClean="0">
                <a:sym typeface="Symbol" pitchFamily="2" charset="0"/>
              </a:rPr>
              <a:t> </a:t>
            </a:r>
            <a:r>
              <a:rPr lang="en-US" altLang="el-GR" sz="2800" dirty="0" smtClean="0">
                <a:sym typeface="Symbol" pitchFamily="2" charset="0"/>
              </a:rPr>
              <a:t>3 and the following data:</a:t>
            </a:r>
            <a:endParaRPr lang="en-US" altLang="el-GR" sz="2800" dirty="0" smtClean="0"/>
          </a:p>
        </p:txBody>
      </p:sp>
      <p:pic>
        <p:nvPicPr>
          <p:cNvPr id="9220" name="Picture 5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81200" y="4114800"/>
            <a:ext cx="4111625" cy="1981200"/>
          </a:xfr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smtClean="0"/>
              <a:t>An Example</a:t>
            </a:r>
          </a:p>
        </p:txBody>
      </p:sp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5263" y="2362200"/>
            <a:ext cx="4071937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4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2895600"/>
            <a:ext cx="2251075" cy="1255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245" name="Text Box 7"/>
          <p:cNvSpPr txBox="1">
            <a:spLocks noChangeArrowheads="1"/>
          </p:cNvSpPr>
          <p:nvPr/>
        </p:nvSpPr>
        <p:spPr bwMode="auto">
          <a:xfrm>
            <a:off x="1219200" y="5715000"/>
            <a:ext cx="670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l-GR" sz="2400"/>
              <a:t>A corresponding schedule with minimal makespan</a:t>
            </a:r>
          </a:p>
        </p:txBody>
      </p:sp>
      <p:sp>
        <p:nvSpPr>
          <p:cNvPr id="10246" name="Text Box 8"/>
          <p:cNvSpPr txBox="1">
            <a:spLocks noChangeArrowheads="1"/>
          </p:cNvSpPr>
          <p:nvPr/>
        </p:nvSpPr>
        <p:spPr bwMode="auto">
          <a:xfrm>
            <a:off x="1524000" y="4495800"/>
            <a:ext cx="137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l-GR" sz="2400" dirty="0"/>
              <a:t>2 </a:t>
            </a:r>
            <a:r>
              <a:rPr lang="en-US" altLang="el-GR" sz="2400" dirty="0" smtClean="0">
                <a:sym typeface="Wingdings" panose="05000000000000000000" pitchFamily="2" charset="2"/>
              </a:rPr>
              <a:t></a:t>
            </a:r>
            <a:r>
              <a:rPr lang="en-US" altLang="el-GR" sz="2400" dirty="0" smtClean="0">
                <a:sym typeface="Symbol" pitchFamily="2" charset="0"/>
              </a:rPr>
              <a:t> 3</a:t>
            </a:r>
            <a:endParaRPr lang="en-US" altLang="el-GR" sz="2400" dirty="0">
              <a:sym typeface="Symbol" pitchFamily="2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smtClean="0"/>
              <a:t>The RCPSP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772400" cy="4419600"/>
          </a:xfrm>
        </p:spPr>
        <p:txBody>
          <a:bodyPr/>
          <a:lstStyle/>
          <a:p>
            <a:r>
              <a:rPr lang="en-US" altLang="el-GR" dirty="0" smtClean="0"/>
              <a:t>The constraints S</a:t>
            </a:r>
            <a:r>
              <a:rPr lang="en-US" altLang="el-GR" baseline="-25000" dirty="0" smtClean="0"/>
              <a:t>i</a:t>
            </a:r>
            <a:r>
              <a:rPr lang="en-US" altLang="el-GR" dirty="0" smtClean="0"/>
              <a:t> + p</a:t>
            </a:r>
            <a:r>
              <a:rPr lang="en-US" altLang="el-GR" baseline="-25000" dirty="0" smtClean="0"/>
              <a:t>i</a:t>
            </a:r>
            <a:r>
              <a:rPr lang="en-US" altLang="el-GR" dirty="0" smtClean="0"/>
              <a:t> </a:t>
            </a:r>
            <a:r>
              <a:rPr lang="en-US" altLang="el-GR" dirty="0" smtClean="0">
                <a:sym typeface="Symbol" pitchFamily="2" charset="0"/>
              </a:rPr>
              <a:t>&lt;= </a:t>
            </a:r>
            <a:r>
              <a:rPr lang="en-US" altLang="el-GR" dirty="0" err="1" smtClean="0"/>
              <a:t>S</a:t>
            </a:r>
            <a:r>
              <a:rPr lang="en-US" altLang="el-GR" baseline="-25000" dirty="0" err="1" smtClean="0"/>
              <a:t>j</a:t>
            </a:r>
            <a:r>
              <a:rPr lang="en-US" altLang="el-GR" dirty="0" smtClean="0"/>
              <a:t> may be replaced by S</a:t>
            </a:r>
            <a:r>
              <a:rPr lang="en-US" altLang="el-GR" baseline="-25000" dirty="0" smtClean="0"/>
              <a:t>i</a:t>
            </a:r>
            <a:r>
              <a:rPr lang="en-US" altLang="el-GR" dirty="0" smtClean="0"/>
              <a:t> + </a:t>
            </a:r>
            <a:r>
              <a:rPr lang="en-US" altLang="el-GR" dirty="0" err="1" smtClean="0"/>
              <a:t>d</a:t>
            </a:r>
            <a:r>
              <a:rPr lang="en-US" altLang="el-GR" baseline="-25000" dirty="0" err="1" smtClean="0"/>
              <a:t>ij</a:t>
            </a:r>
            <a:r>
              <a:rPr lang="en-US" altLang="el-GR" dirty="0" smtClean="0"/>
              <a:t> </a:t>
            </a:r>
            <a:r>
              <a:rPr lang="en-US" altLang="el-GR" dirty="0" smtClean="0">
                <a:sym typeface="Symbol" pitchFamily="2" charset="0"/>
              </a:rPr>
              <a:t>&lt;= </a:t>
            </a:r>
            <a:r>
              <a:rPr lang="en-US" altLang="el-GR" dirty="0" err="1" smtClean="0"/>
              <a:t>S</a:t>
            </a:r>
            <a:r>
              <a:rPr lang="en-US" altLang="el-GR" baseline="-25000" dirty="0" err="1" smtClean="0"/>
              <a:t>j</a:t>
            </a:r>
            <a:r>
              <a:rPr lang="en-US" altLang="el-GR" dirty="0" smtClean="0"/>
              <a:t>  (positive and negative time-lags).</a:t>
            </a:r>
          </a:p>
          <a:p>
            <a:r>
              <a:rPr lang="en-US" altLang="el-GR" dirty="0" smtClean="0"/>
              <a:t>With time-lags we may model release times </a:t>
            </a:r>
            <a:r>
              <a:rPr lang="en-US" altLang="el-GR" dirty="0" err="1" smtClean="0"/>
              <a:t>r</a:t>
            </a:r>
            <a:r>
              <a:rPr lang="en-US" altLang="el-GR" baseline="-25000" dirty="0" err="1" smtClean="0"/>
              <a:t>j</a:t>
            </a:r>
            <a:r>
              <a:rPr lang="en-US" altLang="el-GR" dirty="0" smtClean="0"/>
              <a:t> or deadlines </a:t>
            </a:r>
            <a:r>
              <a:rPr lang="en-US" altLang="el-GR" dirty="0" err="1" smtClean="0"/>
              <a:t>d</a:t>
            </a:r>
            <a:r>
              <a:rPr lang="en-US" altLang="el-GR" baseline="-25000" dirty="0" err="1" smtClean="0"/>
              <a:t>j</a:t>
            </a:r>
            <a:r>
              <a:rPr lang="en-US" altLang="el-GR" baseline="-25000" dirty="0" smtClean="0"/>
              <a:t> </a:t>
            </a:r>
            <a:r>
              <a:rPr lang="en-US" altLang="el-GR" dirty="0" smtClean="0"/>
              <a:t>.</a:t>
            </a:r>
          </a:p>
          <a:p>
            <a:r>
              <a:rPr lang="en-US" altLang="el-GR" dirty="0" smtClean="0"/>
              <a:t>We may have more than one objective function (multi-criteria optimization).</a:t>
            </a:r>
          </a:p>
          <a:p>
            <a:r>
              <a:rPr lang="en-US" altLang="el-GR" dirty="0" smtClean="0"/>
              <a:t>There are other generalizations.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Θέμα του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Θέμα του Offic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en-US" altLang="el-GR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en-US" altLang="el-GR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Θέμα του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Θέμα του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Θέμα του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Θέμα του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Θέμα του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Θέμα του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Θέμα του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1818</Words>
  <Application>Microsoft Office PowerPoint</Application>
  <PresentationFormat>Προβολή στην οθόνη (4:3)</PresentationFormat>
  <Paragraphs>209</Paragraphs>
  <Slides>48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48</vt:i4>
      </vt:variant>
    </vt:vector>
  </HeadingPairs>
  <TitlesOfParts>
    <vt:vector size="53" baseType="lpstr">
      <vt:lpstr>Times New Roman</vt:lpstr>
      <vt:lpstr>Arial</vt:lpstr>
      <vt:lpstr>Calibri</vt:lpstr>
      <vt:lpstr>Symbol</vt:lpstr>
      <vt:lpstr>Θέμα του Office</vt:lpstr>
      <vt:lpstr>On the Complexity of Scheduling</vt:lpstr>
      <vt:lpstr>1.Scheduling Problems</vt:lpstr>
      <vt:lpstr>The RCPSP</vt:lpstr>
      <vt:lpstr>The RCPSP</vt:lpstr>
      <vt:lpstr>The RCPSP</vt:lpstr>
      <vt:lpstr>The RCPSP</vt:lpstr>
      <vt:lpstr>An Example</vt:lpstr>
      <vt:lpstr>An Example</vt:lpstr>
      <vt:lpstr>The RCPSP</vt:lpstr>
      <vt:lpstr>RCPSP with Multiple Modes</vt:lpstr>
      <vt:lpstr>Applications</vt:lpstr>
      <vt:lpstr>Assumptions</vt:lpstr>
      <vt:lpstr>2. Machine Scheduling Problems and their Classification</vt:lpstr>
      <vt:lpstr>Single machine problems</vt:lpstr>
      <vt:lpstr>Parallel Machine Problems</vt:lpstr>
      <vt:lpstr>Parallel Machine Problems</vt:lpstr>
      <vt:lpstr>Parallel Machine Problems</vt:lpstr>
      <vt:lpstr>Shop Scheduling Problems</vt:lpstr>
      <vt:lpstr>Shop Scheduling Problems</vt:lpstr>
      <vt:lpstr>Shop Scheduling Problems</vt:lpstr>
      <vt:lpstr>Shop Scheduling Problems</vt:lpstr>
      <vt:lpstr>Shop Scheduling Problems</vt:lpstr>
      <vt:lpstr>Classification of Scheduling Problems</vt:lpstr>
      <vt:lpstr>Machine Environment</vt:lpstr>
      <vt:lpstr>Job Characteristics</vt:lpstr>
      <vt:lpstr>Objective Functions</vt:lpstr>
      <vt:lpstr>Objective Functions</vt:lpstr>
      <vt:lpstr>Objective Functions</vt:lpstr>
      <vt:lpstr>4. Complexity of machine scheduling problems</vt:lpstr>
      <vt:lpstr>4. Complexity of machine scheduling problems</vt:lpstr>
      <vt:lpstr>Elementary reductions</vt:lpstr>
      <vt:lpstr>Elementary reductions</vt:lpstr>
      <vt:lpstr>Elementary reductions</vt:lpstr>
      <vt:lpstr>Elementary reductions</vt:lpstr>
      <vt:lpstr>Polynomially solvable single machine problems</vt:lpstr>
      <vt:lpstr>NP - hard single machine scheduling problems</vt:lpstr>
      <vt:lpstr>Minimal and maximal open problems</vt:lpstr>
      <vt:lpstr>Polynomially solvable parallel machine problems without preemption</vt:lpstr>
      <vt:lpstr>Polynomially solvable parallel machine problems without preemption</vt:lpstr>
      <vt:lpstr>Polynomially solvable parallel machine problems without preemption</vt:lpstr>
      <vt:lpstr>NP- hard parallel machine problems without preemption</vt:lpstr>
      <vt:lpstr>NP- hard parallel machine problems without preemption</vt:lpstr>
      <vt:lpstr>Minimal and maximal open problems</vt:lpstr>
      <vt:lpstr>5. How to Live with NP - hard Scheduling Problems?</vt:lpstr>
      <vt:lpstr>6. Other Types of Scheduling Problems</vt:lpstr>
      <vt:lpstr>6. Other Types of Scheduling Problems</vt:lpstr>
      <vt:lpstr>References</vt:lpstr>
      <vt:lpstr>Παρουσίαση του PowerPoint</vt:lpstr>
    </vt:vector>
  </TitlesOfParts>
  <Company>Universität Osnabrück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 the Complexity of Scheduling</dc:title>
  <dc:creator>Dell</dc:creator>
  <cp:lastModifiedBy>Dell</cp:lastModifiedBy>
  <cp:revision>79</cp:revision>
  <cp:lastPrinted>2007-05-29T11:55:08Z</cp:lastPrinted>
  <dcterms:created xsi:type="dcterms:W3CDTF">2007-04-06T08:53:24Z</dcterms:created>
  <dcterms:modified xsi:type="dcterms:W3CDTF">2021-02-28T08:38:16Z</dcterms:modified>
</cp:coreProperties>
</file>