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5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4" r:id="rId42"/>
    <p:sldId id="315" r:id="rId43"/>
    <p:sldId id="316" r:id="rId44"/>
    <p:sldId id="310" r:id="rId45"/>
    <p:sldId id="312" r:id="rId46"/>
    <p:sldId id="313" r:id="rId47"/>
    <p:sldId id="317" r:id="rId48"/>
    <p:sldId id="318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858" y="86"/>
      </p:cViewPr>
      <p:guideLst>
        <p:guide orient="horz" pos="1344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8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sz="1200" smtClean="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sz="1200" smtClean="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sz="1200" smtClean="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sz="1200" smtClean="0"/>
            </a:lvl1pPr>
          </a:lstStyle>
          <a:p>
            <a:pPr>
              <a:defRPr/>
            </a:pPr>
            <a:fld id="{BA67989A-C2C6-4CD1-8052-B055194370E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22697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B9FD-9A83-4E4A-9F1C-F066D2EE5E85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9595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ADFB0-0685-47FB-8152-0994864571A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5066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055E-C339-406D-91E6-8920617C8529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63705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Τίτλος και Κείμενο επάνω από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F5AF3-2CEB-44BA-841B-C61C0FEE9A18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1296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EE6B1-CF46-46DF-B778-6C37C8371014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6863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D3CEE-0C56-4FCF-954E-9814C73F156A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2958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531B-8667-4019-B077-8DF5BA2BC3A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1004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5C5D2-8D6C-4341-96A5-020C105F48D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3863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C2B0E-B6C4-4333-992F-D0672FD50D7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7679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F5428-DB01-4BA0-BE0C-AC03F7C76AF8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785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DBCD-9792-4B26-84D5-B9360C67315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4512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34567-0DEE-4112-BF41-792B330D0FC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9400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Klicken Sie, um die Formate des Vorlagentextes zu bearbeiten</a:t>
            </a:r>
          </a:p>
          <a:p>
            <a:pPr lvl="1"/>
            <a:r>
              <a:rPr lang="en-US" altLang="el-GR" smtClean="0"/>
              <a:t>Zweite Ebene</a:t>
            </a:r>
          </a:p>
          <a:p>
            <a:pPr lvl="2"/>
            <a:r>
              <a:rPr lang="en-US" altLang="el-GR" smtClean="0"/>
              <a:t>Dritte Ebene</a:t>
            </a:r>
          </a:p>
          <a:p>
            <a:pPr lvl="3"/>
            <a:r>
              <a:rPr lang="en-US" altLang="el-GR" smtClean="0"/>
              <a:t>Vierte Ebene</a:t>
            </a:r>
          </a:p>
          <a:p>
            <a:pPr lvl="4"/>
            <a:r>
              <a:rPr lang="en-US" altLang="el-GR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fld id="{ED4C0FE9-1F60-4C63-BDE0-0517B724D78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l-GR" sz="4400" smtClean="0"/>
              <a:t>On the Complexity of 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l-GR" sz="3200" smtClean="0"/>
              <a:t>Peter Brucker</a:t>
            </a:r>
          </a:p>
          <a:p>
            <a:r>
              <a:rPr lang="en-US" altLang="el-GR" sz="3200" smtClean="0"/>
              <a:t>University of Osnabrueck</a:t>
            </a:r>
          </a:p>
          <a:p>
            <a:r>
              <a:rPr lang="en-US" altLang="el-GR" sz="3200" smtClean="0"/>
              <a:t>Germany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RCPSP with Multiple Modes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 smtClean="0"/>
              <a:t>Associated with each activity j is a set  </a:t>
            </a:r>
            <a:r>
              <a:rPr lang="en-US" altLang="el-GR" i="1" smtClean="0"/>
              <a:t>M</a:t>
            </a:r>
            <a:r>
              <a:rPr lang="en-US" altLang="el-GR" baseline="-25000" smtClean="0"/>
              <a:t>j</a:t>
            </a:r>
            <a:r>
              <a:rPr lang="en-US" altLang="el-GR" smtClean="0"/>
              <a:t> of modes (processing alternatives).</a:t>
            </a:r>
          </a:p>
          <a:p>
            <a:r>
              <a:rPr lang="en-US" altLang="el-GR" smtClean="0"/>
              <a:t>The processing time p</a:t>
            </a:r>
            <a:r>
              <a:rPr lang="en-US" altLang="el-GR" baseline="-25000" smtClean="0"/>
              <a:t>jm </a:t>
            </a:r>
            <a:r>
              <a:rPr lang="en-US" altLang="el-GR" smtClean="0"/>
              <a:t>and per period usage r</a:t>
            </a:r>
            <a:r>
              <a:rPr lang="en-US" altLang="el-GR" baseline="-25000" smtClean="0"/>
              <a:t>jkm </a:t>
            </a:r>
            <a:r>
              <a:rPr lang="en-US" altLang="el-GR" smtClean="0"/>
              <a:t> of resource k for activity j depends on mode m.</a:t>
            </a:r>
          </a:p>
          <a:p>
            <a:r>
              <a:rPr lang="en-US" altLang="el-GR" smtClean="0"/>
              <a:t>One has to assign a mode to each activity and to schedule the activities in the assigned modes.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Applications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l-GR" sz="2800" smtClean="0"/>
              <a:t>Production scheduling</a:t>
            </a:r>
          </a:p>
          <a:p>
            <a:r>
              <a:rPr lang="en-US" altLang="el-GR" sz="2800" smtClean="0"/>
              <a:t>Robotic cell scheduling</a:t>
            </a:r>
          </a:p>
          <a:p>
            <a:r>
              <a:rPr lang="en-US" altLang="el-GR" sz="2800" smtClean="0"/>
              <a:t>Computer processor scheduling</a:t>
            </a:r>
          </a:p>
          <a:p>
            <a:r>
              <a:rPr lang="en-US" altLang="el-GR" sz="2800" smtClean="0"/>
              <a:t>Timetabling</a:t>
            </a:r>
          </a:p>
          <a:p>
            <a:r>
              <a:rPr lang="en-US" altLang="el-GR" sz="2800" smtClean="0"/>
              <a:t>Personnel scheduling</a:t>
            </a:r>
          </a:p>
          <a:p>
            <a:r>
              <a:rPr lang="en-US" altLang="el-GR" sz="2800" smtClean="0"/>
              <a:t>Railway scheduling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l-GR" sz="2800" smtClean="0"/>
              <a:t>Air traffic control</a:t>
            </a:r>
          </a:p>
          <a:p>
            <a:r>
              <a:rPr lang="en-US" altLang="el-GR" sz="2800" smtClean="0"/>
              <a:t>etc.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Assumptions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 smtClean="0"/>
              <a:t>All data are assumed to be integers.</a:t>
            </a:r>
          </a:p>
          <a:p>
            <a:r>
              <a:rPr lang="en-US" altLang="el-GR" smtClean="0"/>
              <a:t>We consider only off-line scheduling problems (on-line scheduling problems will be discussed in another talk).</a:t>
            </a:r>
          </a:p>
          <a:p>
            <a:pPr>
              <a:buFontTx/>
              <a:buNone/>
            </a:pPr>
            <a:endParaRPr lang="en-US" altLang="el-GR" smtClean="0"/>
          </a:p>
          <a:p>
            <a:pPr>
              <a:buFontTx/>
              <a:buNone/>
            </a:pPr>
            <a:r>
              <a:rPr lang="en-US" altLang="el-GR" smtClean="0"/>
              <a:t>Next machine scheduling problems will be</a:t>
            </a:r>
          </a:p>
          <a:p>
            <a:pPr>
              <a:buFontTx/>
              <a:buNone/>
            </a:pPr>
            <a:r>
              <a:rPr lang="en-US" altLang="el-GR" smtClean="0"/>
              <a:t>discussed in detail.</a:t>
            </a:r>
          </a:p>
          <a:p>
            <a:endParaRPr lang="en-US" altLang="el-G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2. Machine Scheduling Problems and their Classification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 smtClean="0"/>
              <a:t>Most machine scheduling problems are special cases of the RCPSP.</a:t>
            </a:r>
          </a:p>
          <a:p>
            <a:pPr>
              <a:buFontTx/>
              <a:buNone/>
            </a:pPr>
            <a:r>
              <a:rPr lang="en-US" altLang="el-GR" smtClean="0"/>
              <a:t>Here we will consider </a:t>
            </a:r>
          </a:p>
          <a:p>
            <a:r>
              <a:rPr lang="en-US" altLang="el-GR" smtClean="0"/>
              <a:t>single machine problems,</a:t>
            </a:r>
          </a:p>
          <a:p>
            <a:r>
              <a:rPr lang="en-US" altLang="el-GR" smtClean="0"/>
              <a:t>parallel machine problems, and </a:t>
            </a:r>
          </a:p>
          <a:p>
            <a:r>
              <a:rPr lang="en-US" altLang="el-GR" smtClean="0"/>
              <a:t>shop scheduling problems.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Single machine problems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077200" cy="4114800"/>
          </a:xfrm>
        </p:spPr>
        <p:txBody>
          <a:bodyPr/>
          <a:lstStyle/>
          <a:p>
            <a:r>
              <a:rPr lang="en-US" altLang="el-GR" smtClean="0"/>
              <a:t>We have n jobs j =1, ... , n to be processed on a single machine. Additionally precedence constraints between the jobs may be given.</a:t>
            </a:r>
          </a:p>
          <a:p>
            <a:r>
              <a:rPr lang="en-US" altLang="el-GR" smtClean="0"/>
              <a:t>This problem can be modeled  by an RCPSP with r = 1,  R</a:t>
            </a:r>
            <a:r>
              <a:rPr lang="en-US" altLang="el-GR" baseline="-25000" smtClean="0"/>
              <a:t>1</a:t>
            </a:r>
            <a:r>
              <a:rPr lang="en-US" altLang="el-GR" smtClean="0"/>
              <a:t> = 1, and r</a:t>
            </a:r>
            <a:r>
              <a:rPr lang="en-US" altLang="el-GR" baseline="-25000" smtClean="0"/>
              <a:t>j1</a:t>
            </a:r>
            <a:r>
              <a:rPr lang="en-US" altLang="el-GR" smtClean="0"/>
              <a:t> = 1 for all jobs j.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5243513"/>
            <a:ext cx="6578600" cy="85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Parallel Machine Problems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 smtClean="0"/>
              <a:t>We have jobs j as before and m </a:t>
            </a:r>
            <a:r>
              <a:rPr lang="en-US" altLang="el-GR" b="1" smtClean="0"/>
              <a:t>identical machines</a:t>
            </a:r>
            <a:r>
              <a:rPr lang="en-US" altLang="el-GR" smtClean="0"/>
              <a:t> M</a:t>
            </a:r>
            <a:r>
              <a:rPr lang="en-US" altLang="el-GR" baseline="-25000" smtClean="0"/>
              <a:t>1</a:t>
            </a:r>
            <a:r>
              <a:rPr lang="en-US" altLang="el-GR" smtClean="0"/>
              <a:t>, ... , M</a:t>
            </a:r>
            <a:r>
              <a:rPr lang="en-US" altLang="el-GR" baseline="-25000" smtClean="0"/>
              <a:t>m </a:t>
            </a:r>
            <a:r>
              <a:rPr lang="en-US" altLang="el-GR" smtClean="0"/>
              <a:t>. The processing time for j is the same on each machine. One has to assign the jobs to the machines and to schedule them on the assigned machines.</a:t>
            </a:r>
          </a:p>
          <a:p>
            <a:r>
              <a:rPr lang="en-US" altLang="el-GR" smtClean="0"/>
              <a:t>This problem corresponds to an RCPSP with r = 1, R</a:t>
            </a:r>
            <a:r>
              <a:rPr lang="en-US" altLang="el-GR" baseline="-25000" smtClean="0"/>
              <a:t>1</a:t>
            </a:r>
            <a:r>
              <a:rPr lang="en-US" altLang="el-GR" smtClean="0"/>
              <a:t> = m, and r</a:t>
            </a:r>
            <a:r>
              <a:rPr lang="en-US" altLang="el-GR" baseline="-25000" smtClean="0"/>
              <a:t>j1</a:t>
            </a:r>
            <a:r>
              <a:rPr lang="en-US" altLang="el-GR" smtClean="0"/>
              <a:t> = 1 for all jobs j.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Parallel Machine Problems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144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l-GR" smtClean="0"/>
              <a:t>Parallel Machine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l-GR" smtClean="0"/>
              <a:t>For </a:t>
            </a:r>
            <a:r>
              <a:rPr lang="en-US" altLang="el-GR" b="1" smtClean="0"/>
              <a:t>unrelated machines </a:t>
            </a:r>
            <a:r>
              <a:rPr lang="en-US" altLang="el-GR" smtClean="0"/>
              <a:t>the processing time</a:t>
            </a:r>
            <a:r>
              <a:rPr lang="en-US" altLang="el-GR" b="1" smtClean="0"/>
              <a:t> </a:t>
            </a:r>
            <a:r>
              <a:rPr lang="en-US" altLang="el-GR" smtClean="0"/>
              <a:t>p</a:t>
            </a:r>
            <a:r>
              <a:rPr lang="en-US" altLang="el-GR" baseline="-25000" smtClean="0"/>
              <a:t>jk</a:t>
            </a:r>
            <a:r>
              <a:rPr lang="en-US" altLang="el-GR" smtClean="0"/>
              <a:t> depends on the machine M</a:t>
            </a:r>
            <a:r>
              <a:rPr lang="en-US" altLang="el-GR" baseline="-25000" smtClean="0"/>
              <a:t>k </a:t>
            </a:r>
            <a:r>
              <a:rPr lang="en-US" altLang="el-GR" smtClean="0"/>
              <a:t> on which j is processed.</a:t>
            </a:r>
          </a:p>
          <a:p>
            <a:r>
              <a:rPr lang="en-US" altLang="el-GR" smtClean="0"/>
              <a:t>The machines are called </a:t>
            </a:r>
            <a:r>
              <a:rPr lang="en-US" altLang="el-GR" b="1" smtClean="0"/>
              <a:t>uniform</a:t>
            </a:r>
            <a:r>
              <a:rPr lang="en-US" altLang="el-GR" smtClean="0"/>
              <a:t> if            p</a:t>
            </a:r>
            <a:r>
              <a:rPr lang="en-US" altLang="el-GR" baseline="-25000" smtClean="0"/>
              <a:t>jk</a:t>
            </a:r>
            <a:r>
              <a:rPr lang="en-US" altLang="el-GR" smtClean="0"/>
              <a:t> = p</a:t>
            </a:r>
            <a:r>
              <a:rPr lang="en-US" altLang="el-GR" baseline="-25000" smtClean="0"/>
              <a:t>j</a:t>
            </a:r>
            <a:r>
              <a:rPr lang="en-US" altLang="el-GR" smtClean="0"/>
              <a:t>/r</a:t>
            </a:r>
            <a:r>
              <a:rPr lang="en-US" altLang="el-GR" baseline="-25000" smtClean="0"/>
              <a:t>k</a:t>
            </a:r>
            <a:r>
              <a:rPr lang="en-US" altLang="el-GR" smtClean="0"/>
              <a:t>.</a:t>
            </a:r>
          </a:p>
          <a:p>
            <a:r>
              <a:rPr lang="en-US" altLang="el-GR" smtClean="0"/>
              <a:t>In a problem with </a:t>
            </a:r>
            <a:r>
              <a:rPr lang="en-US" altLang="el-GR" b="1" smtClean="0"/>
              <a:t>multi-purpose machines</a:t>
            </a:r>
            <a:r>
              <a:rPr lang="en-US" altLang="el-GR" smtClean="0"/>
              <a:t> a set of machines </a:t>
            </a:r>
            <a:r>
              <a:rPr lang="en-US" altLang="el-GR" smtClean="0">
                <a:latin typeface="Symbol" pitchFamily="2" charset="0"/>
              </a:rPr>
              <a:t>m</a:t>
            </a:r>
            <a:r>
              <a:rPr lang="en-US" altLang="el-GR" baseline="-25000" smtClean="0"/>
              <a:t>j </a:t>
            </a:r>
            <a:r>
              <a:rPr lang="en-US" altLang="el-GR" smtClean="0"/>
              <a:t> is is associated with each job j indicating that j can be processed on one machine in </a:t>
            </a:r>
            <a:r>
              <a:rPr lang="en-US" altLang="el-GR" smtClean="0">
                <a:latin typeface="Symbol" pitchFamily="2" charset="0"/>
              </a:rPr>
              <a:t>m</a:t>
            </a:r>
            <a:r>
              <a:rPr lang="en-US" altLang="el-GR" baseline="-25000" smtClean="0"/>
              <a:t>j  </a:t>
            </a:r>
            <a:r>
              <a:rPr lang="en-US" altLang="el-GR" smtClean="0"/>
              <a:t>only.</a:t>
            </a:r>
            <a:endParaRPr lang="en-US" altLang="el-GR" baseline="-25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l-GR" smtClean="0"/>
              <a:t>Shop Scheduling Problems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4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00200"/>
                <a:ext cx="7772400" cy="4114800"/>
              </a:xfrm>
            </p:spPr>
            <p:txBody>
              <a:bodyPr/>
              <a:lstStyle/>
              <a:p>
                <a:r>
                  <a:rPr lang="en-US" altLang="el-GR" sz="2800" dirty="0" smtClean="0"/>
                  <a:t>In a </a:t>
                </a:r>
                <a:r>
                  <a:rPr lang="en-US" altLang="el-GR" sz="2800" b="1" dirty="0" smtClean="0"/>
                  <a:t>general shop scheduling problem</a:t>
                </a:r>
                <a:r>
                  <a:rPr lang="en-US" altLang="el-GR" sz="2800" dirty="0" smtClean="0"/>
                  <a:t> we have m machines M</a:t>
                </a:r>
                <a:r>
                  <a:rPr lang="en-US" altLang="el-GR" sz="2800" baseline="-25000" dirty="0" smtClean="0"/>
                  <a:t>1</a:t>
                </a:r>
                <a:r>
                  <a:rPr lang="en-US" altLang="el-GR" sz="2800" dirty="0" smtClean="0"/>
                  <a:t>, ... , M</a:t>
                </a:r>
                <a:r>
                  <a:rPr lang="en-US" altLang="el-GR" sz="2800" baseline="-25000" dirty="0" smtClean="0"/>
                  <a:t>m </a:t>
                </a:r>
                <a:r>
                  <a:rPr lang="en-US" altLang="el-GR" sz="2800" dirty="0" smtClean="0"/>
                  <a:t>and n jobs j = 1, ... , n.</a:t>
                </a:r>
              </a:p>
              <a:p>
                <a:r>
                  <a:rPr lang="en-US" altLang="el-GR" sz="2800" dirty="0" smtClean="0"/>
                  <a:t>Job j consists of n(j) operations O</a:t>
                </a:r>
                <a:r>
                  <a:rPr lang="en-US" altLang="el-GR" sz="2800" baseline="-25000" dirty="0" smtClean="0"/>
                  <a:t>1j</a:t>
                </a:r>
                <a:r>
                  <a:rPr lang="en-US" altLang="el-GR" sz="2800" dirty="0" smtClean="0"/>
                  <a:t>,</a:t>
                </a:r>
                <a:r>
                  <a:rPr lang="en-US" altLang="el-GR" sz="2800" dirty="0" smtClean="0">
                    <a:sym typeface="Symbol" pitchFamily="2" charset="0"/>
                  </a:rPr>
                  <a:t> O</a:t>
                </a:r>
                <a:r>
                  <a:rPr lang="en-US" altLang="el-GR" sz="2800" baseline="-25000" dirty="0" smtClean="0">
                    <a:sym typeface="Symbol" pitchFamily="2" charset="0"/>
                  </a:rPr>
                  <a:t>2j</a:t>
                </a:r>
                <a:r>
                  <a:rPr lang="en-US" altLang="el-GR" sz="2800" dirty="0" smtClean="0">
                    <a:sym typeface="Symbol" pitchFamily="2" charset="0"/>
                  </a:rPr>
                  <a:t>,  ...</a:t>
                </a:r>
                <a:r>
                  <a:rPr lang="en-US" altLang="el-GR" sz="2800" dirty="0" smtClean="0"/>
                  <a:t> </a:t>
                </a:r>
                <a:r>
                  <a:rPr lang="en-US" altLang="el-GR" sz="2800" dirty="0" smtClean="0">
                    <a:sym typeface="Symbol" pitchFamily="2" charset="0"/>
                  </a:rPr>
                  <a:t>, O</a:t>
                </a:r>
                <a:r>
                  <a:rPr lang="en-US" altLang="el-GR" sz="2800" baseline="-25000" dirty="0" smtClean="0">
                    <a:sym typeface="Symbol" pitchFamily="2" charset="0"/>
                  </a:rPr>
                  <a:t>n(j)j</a:t>
                </a:r>
                <a:r>
                  <a:rPr lang="en-US" altLang="el-GR" sz="2800" dirty="0" smtClean="0"/>
                  <a:t> </a:t>
                </a:r>
                <a:r>
                  <a:rPr lang="en-US" altLang="el-GR" sz="2800" baseline="-25000" dirty="0" smtClean="0">
                    <a:sym typeface="Symbol" pitchFamily="2" charset="0"/>
                  </a:rPr>
                  <a:t> </a:t>
                </a:r>
                <a:r>
                  <a:rPr lang="en-US" altLang="el-GR" sz="2800" dirty="0" smtClean="0">
                    <a:sym typeface="Symbol" pitchFamily="2" charset="0"/>
                  </a:rPr>
                  <a:t>where </a:t>
                </a:r>
                <a:r>
                  <a:rPr lang="en-US" altLang="el-GR" sz="2800" dirty="0" err="1" smtClean="0">
                    <a:sym typeface="Symbol" pitchFamily="2" charset="0"/>
                  </a:rPr>
                  <a:t>O</a:t>
                </a:r>
                <a:r>
                  <a:rPr lang="en-US" altLang="el-GR" sz="2800" baseline="-25000" dirty="0" err="1" smtClean="0">
                    <a:sym typeface="Symbol" pitchFamily="2" charset="0"/>
                  </a:rPr>
                  <a:t>ij</a:t>
                </a:r>
                <a:r>
                  <a:rPr lang="en-US" altLang="el-GR" sz="2800" baseline="-25000" dirty="0" smtClean="0">
                    <a:sym typeface="Symbol" pitchFamily="2" charset="0"/>
                  </a:rPr>
                  <a:t> </a:t>
                </a:r>
                <a:r>
                  <a:rPr lang="en-US" altLang="el-GR" sz="2800" dirty="0" smtClean="0">
                    <a:sym typeface="Symbol" pitchFamily="2" charset="0"/>
                  </a:rPr>
                  <a:t> must be processed  for </a:t>
                </a:r>
                <a:r>
                  <a:rPr lang="en-US" altLang="el-GR" sz="2800" dirty="0" err="1" smtClean="0">
                    <a:sym typeface="Symbol" pitchFamily="2" charset="0"/>
                  </a:rPr>
                  <a:t>p</a:t>
                </a:r>
                <a:r>
                  <a:rPr lang="en-US" altLang="el-GR" sz="2800" baseline="-25000" dirty="0" err="1" smtClean="0">
                    <a:sym typeface="Symbol" pitchFamily="2" charset="0"/>
                  </a:rPr>
                  <a:t>ij</a:t>
                </a:r>
                <a:r>
                  <a:rPr lang="en-US" altLang="el-GR" sz="2800" baseline="-25000" dirty="0" smtClean="0">
                    <a:sym typeface="Symbol" pitchFamily="2" charset="0"/>
                  </a:rPr>
                  <a:t> </a:t>
                </a:r>
                <a:r>
                  <a:rPr lang="en-US" altLang="el-GR" sz="2800" dirty="0" smtClean="0">
                    <a:sym typeface="Symbol" pitchFamily="2" charset="0"/>
                  </a:rPr>
                  <a:t>time units on a dedicated machine </a:t>
                </a:r>
                <a:r>
                  <a:rPr lang="en-US" altLang="el-GR" sz="2800" dirty="0" err="1" smtClean="0">
                    <a:latin typeface="Symbol" pitchFamily="2" charset="0"/>
                    <a:sym typeface="Symbol" pitchFamily="2" charset="0"/>
                  </a:rPr>
                  <a:t>m</a:t>
                </a:r>
                <a:r>
                  <a:rPr lang="en-US" altLang="el-GR" sz="2800" baseline="-25000" dirty="0" err="1" smtClean="0">
                    <a:sym typeface="Symbol" pitchFamily="2" charset="0"/>
                  </a:rPr>
                  <a:t>ij</a:t>
                </a:r>
                <a:r>
                  <a:rPr lang="en-US" altLang="el-GR" sz="2800" baseline="-25000" dirty="0" smtClean="0">
                    <a:sym typeface="Symbol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2" charset="0"/>
                      </a:rPr>
                      <m:t>∈</m:t>
                    </m:r>
                  </m:oMath>
                </a14:m>
                <a:r>
                  <a:rPr lang="en-US" altLang="el-GR" sz="2800" dirty="0" smtClean="0">
                    <a:sym typeface="Symbol" pitchFamily="2" charset="0"/>
                  </a:rPr>
                  <a:t> </a:t>
                </a:r>
                <a:r>
                  <a:rPr lang="en-US" altLang="el-GR" sz="2800" dirty="0" smtClean="0">
                    <a:sym typeface="Symbol" pitchFamily="2" charset="0"/>
                  </a:rPr>
                  <a:t>{</a:t>
                </a:r>
                <a:r>
                  <a:rPr lang="en-US" altLang="el-GR" sz="2800" dirty="0" smtClean="0"/>
                  <a:t>M</a:t>
                </a:r>
                <a:r>
                  <a:rPr lang="en-US" altLang="el-GR" sz="2800" baseline="-25000" dirty="0" smtClean="0"/>
                  <a:t>1</a:t>
                </a:r>
                <a:r>
                  <a:rPr lang="en-US" altLang="el-GR" sz="2800" dirty="0" smtClean="0"/>
                  <a:t>, ... , M</a:t>
                </a:r>
                <a:r>
                  <a:rPr lang="en-US" altLang="el-GR" sz="2800" baseline="-25000" dirty="0" smtClean="0"/>
                  <a:t>m </a:t>
                </a:r>
                <a:r>
                  <a:rPr lang="en-US" altLang="el-GR" sz="2800" dirty="0" smtClean="0"/>
                  <a:t>}.</a:t>
                </a:r>
              </a:p>
              <a:p>
                <a:r>
                  <a:rPr lang="en-US" altLang="el-GR" sz="2800" dirty="0" smtClean="0"/>
                  <a:t>Two operations of the same job cannot be processed at the same time. Precedence constraints are given between the operations.</a:t>
                </a:r>
                <a:r>
                  <a:rPr lang="en-US" altLang="el-GR" dirty="0" smtClean="0"/>
                  <a:t> </a:t>
                </a:r>
              </a:p>
            </p:txBody>
          </p:sp>
        </mc:Choice>
        <mc:Fallback>
          <p:sp>
            <p:nvSpPr>
              <p:cNvPr id="204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00200"/>
                <a:ext cx="7772400" cy="4114800"/>
              </a:xfrm>
              <a:blipFill rotWithShape="0">
                <a:blip r:embed="rId2"/>
                <a:stretch>
                  <a:fillRect l="-1412" t="-1630" r="-2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l-GR" smtClean="0"/>
              <a:t>Shop Scheduling Problems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z="2800" smtClean="0"/>
              <a:t>To model the general shop scheduling problem as</a:t>
            </a:r>
          </a:p>
          <a:p>
            <a:pPr>
              <a:buFontTx/>
              <a:buNone/>
            </a:pPr>
            <a:r>
              <a:rPr lang="en-US" altLang="el-GR" sz="2800" smtClean="0"/>
              <a:t>RCPSP we consider</a:t>
            </a:r>
          </a:p>
          <a:p>
            <a:r>
              <a:rPr lang="en-US" altLang="el-GR" sz="2800" smtClean="0"/>
              <a:t>r = n + m resources k = 1, ..., n + m with R</a:t>
            </a:r>
            <a:r>
              <a:rPr lang="en-US" altLang="el-GR" sz="2800" baseline="-25000" smtClean="0"/>
              <a:t>k</a:t>
            </a:r>
            <a:r>
              <a:rPr lang="en-US" altLang="el-GR" sz="2800" smtClean="0"/>
              <a:t> = 1 for all k. While  resources k = 1, ... , m correspond to the machines, resources m +  j (j = 1, ... , n) are needed to model that different operations of the same job cannot be scheduled at the same time.</a:t>
            </a:r>
          </a:p>
          <a:p>
            <a:r>
              <a:rPr lang="en-US" altLang="el-GR" sz="2800" smtClean="0"/>
              <a:t>n(1) + n(2) + ... + n(n) activities O</a:t>
            </a:r>
            <a:r>
              <a:rPr lang="en-US" altLang="el-GR" sz="2800" baseline="-25000" smtClean="0"/>
              <a:t>ij </a:t>
            </a:r>
            <a:r>
              <a:rPr lang="en-US" altLang="el-GR" sz="2800" smtClean="0"/>
              <a:t>where operation O</a:t>
            </a:r>
            <a:r>
              <a:rPr lang="en-US" altLang="el-GR" sz="2800" baseline="-25000" smtClean="0"/>
              <a:t>ij  </a:t>
            </a:r>
            <a:r>
              <a:rPr lang="en-US" altLang="el-GR" sz="2800" smtClean="0"/>
              <a:t>needs one unit of  “machine resource” </a:t>
            </a:r>
            <a:r>
              <a:rPr lang="en-US" altLang="el-GR" sz="2800" smtClean="0">
                <a:latin typeface="Symbol" pitchFamily="2" charset="0"/>
              </a:rPr>
              <a:t>m</a:t>
            </a:r>
            <a:r>
              <a:rPr lang="en-US" altLang="el-GR" sz="2800" baseline="-25000" smtClean="0"/>
              <a:t>ij </a:t>
            </a:r>
            <a:r>
              <a:rPr lang="en-US" altLang="el-GR" sz="2800" smtClean="0"/>
              <a:t> and one unit of the “job resource” m + j.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1.Scheduling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106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mtClean="0"/>
              <a:t>In a scheduling problem one has to find time slots</a:t>
            </a:r>
          </a:p>
          <a:p>
            <a:pPr>
              <a:buFontTx/>
              <a:buNone/>
            </a:pPr>
            <a:r>
              <a:rPr lang="en-US" altLang="el-GR" smtClean="0"/>
              <a:t>in which activities (or jobs) should be processed</a:t>
            </a:r>
          </a:p>
          <a:p>
            <a:pPr>
              <a:buFontTx/>
              <a:buNone/>
            </a:pPr>
            <a:r>
              <a:rPr lang="en-US" altLang="el-GR" smtClean="0"/>
              <a:t>under given constraints. The main constraints are</a:t>
            </a:r>
          </a:p>
          <a:p>
            <a:pPr>
              <a:buFontTx/>
              <a:buNone/>
            </a:pPr>
            <a:r>
              <a:rPr lang="en-US" altLang="el-GR" smtClean="0"/>
              <a:t>resource constraints and precedence constraints</a:t>
            </a:r>
          </a:p>
          <a:p>
            <a:pPr>
              <a:buFontTx/>
              <a:buNone/>
            </a:pPr>
            <a:r>
              <a:rPr lang="en-US" altLang="el-GR" smtClean="0"/>
              <a:t>between activities. A quite general scheduling</a:t>
            </a:r>
          </a:p>
          <a:p>
            <a:pPr>
              <a:buFontTx/>
              <a:buNone/>
            </a:pPr>
            <a:r>
              <a:rPr lang="en-US" altLang="el-GR" smtClean="0"/>
              <a:t>problem is the Resource Constrained Project</a:t>
            </a:r>
          </a:p>
          <a:p>
            <a:pPr>
              <a:buFontTx/>
              <a:buNone/>
            </a:pPr>
            <a:r>
              <a:rPr lang="en-US" altLang="el-GR" smtClean="0"/>
              <a:t>Scheduling Problem (RCPSP) which can be</a:t>
            </a:r>
          </a:p>
          <a:p>
            <a:pPr>
              <a:buFontTx/>
              <a:buNone/>
            </a:pPr>
            <a:r>
              <a:rPr lang="en-US" altLang="el-GR" smtClean="0"/>
              <a:t>formulated as follows: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Shop Scheduling Problems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r>
              <a:rPr lang="en-US" altLang="el-GR" dirty="0" smtClean="0"/>
              <a:t>A </a:t>
            </a:r>
            <a:r>
              <a:rPr lang="en-US" altLang="el-GR" b="1" dirty="0" smtClean="0"/>
              <a:t>job-shop problem </a:t>
            </a:r>
            <a:r>
              <a:rPr lang="en-US" altLang="el-GR" dirty="0" smtClean="0"/>
              <a:t>is a general shop scheduling problem with chain precedence constraints of the form O</a:t>
            </a:r>
            <a:r>
              <a:rPr lang="en-US" altLang="el-GR" baseline="-25000" dirty="0" smtClean="0"/>
              <a:t>1j </a:t>
            </a:r>
            <a:r>
              <a:rPr lang="en-US" altLang="el-GR" dirty="0" smtClean="0">
                <a:sym typeface="Wingdings" panose="05000000000000000000" pitchFamily="2" charset="2"/>
              </a:rPr>
              <a:t></a:t>
            </a:r>
            <a:r>
              <a:rPr lang="en-US" altLang="el-GR" dirty="0" smtClean="0">
                <a:sym typeface="Symbol" pitchFamily="2" charset="0"/>
              </a:rPr>
              <a:t> </a:t>
            </a:r>
            <a:r>
              <a:rPr lang="en-US" altLang="el-GR" dirty="0" smtClean="0"/>
              <a:t>O</a:t>
            </a:r>
            <a:r>
              <a:rPr lang="en-US" altLang="el-GR" baseline="-25000" dirty="0" smtClean="0"/>
              <a:t>2j </a:t>
            </a:r>
            <a:r>
              <a:rPr lang="en-US" altLang="el-GR" dirty="0" smtClean="0">
                <a:sym typeface="Wingdings" panose="05000000000000000000" pitchFamily="2" charset="2"/>
              </a:rPr>
              <a:t></a:t>
            </a:r>
            <a:r>
              <a:rPr lang="en-US" altLang="el-GR" dirty="0" smtClean="0">
                <a:sym typeface="Symbol" pitchFamily="2" charset="0"/>
              </a:rPr>
              <a:t> </a:t>
            </a:r>
            <a:r>
              <a:rPr lang="en-US" altLang="el-GR" dirty="0" smtClean="0">
                <a:sym typeface="Symbol" pitchFamily="2" charset="0"/>
              </a:rPr>
              <a:t>... </a:t>
            </a:r>
            <a:r>
              <a:rPr lang="en-US" altLang="el-GR" dirty="0" smtClean="0">
                <a:sym typeface="Wingdings" panose="05000000000000000000" pitchFamily="2" charset="2"/>
              </a:rPr>
              <a:t></a:t>
            </a:r>
            <a:r>
              <a:rPr lang="en-US" altLang="el-GR" dirty="0" smtClean="0">
                <a:sym typeface="Symbol" pitchFamily="2" charset="0"/>
              </a:rPr>
              <a:t> </a:t>
            </a:r>
            <a:r>
              <a:rPr lang="en-US" altLang="el-GR" dirty="0" smtClean="0">
                <a:sym typeface="Symbol" pitchFamily="2" charset="0"/>
              </a:rPr>
              <a:t>O</a:t>
            </a:r>
            <a:r>
              <a:rPr lang="en-US" altLang="el-GR" baseline="-25000" dirty="0" smtClean="0">
                <a:sym typeface="Symbol" pitchFamily="2" charset="0"/>
              </a:rPr>
              <a:t>n(j)j</a:t>
            </a:r>
            <a:r>
              <a:rPr lang="en-US" altLang="el-GR" dirty="0" smtClean="0">
                <a:sym typeface="Symbol" pitchFamily="2" charset="0"/>
              </a:rPr>
              <a:t>.</a:t>
            </a:r>
          </a:p>
          <a:p>
            <a:r>
              <a:rPr lang="en-US" altLang="el-GR" dirty="0" smtClean="0">
                <a:sym typeface="Symbol" pitchFamily="2" charset="0"/>
              </a:rPr>
              <a:t>A </a:t>
            </a:r>
            <a:r>
              <a:rPr lang="en-US" altLang="el-GR" b="1" dirty="0" smtClean="0">
                <a:sym typeface="Symbol" pitchFamily="2" charset="0"/>
              </a:rPr>
              <a:t>flow-shop problem</a:t>
            </a:r>
            <a:r>
              <a:rPr lang="en-US" altLang="el-GR" dirty="0" smtClean="0">
                <a:sym typeface="Symbol" pitchFamily="2" charset="0"/>
              </a:rPr>
              <a:t> is a special job-shop problem with n(j) = m operations for j = 1, ..., n and </a:t>
            </a:r>
            <a:r>
              <a:rPr lang="en-US" altLang="el-GR" dirty="0" err="1" smtClean="0">
                <a:latin typeface="Symbol" pitchFamily="2" charset="0"/>
                <a:sym typeface="Symbol" pitchFamily="2" charset="0"/>
              </a:rPr>
              <a:t>m</a:t>
            </a:r>
            <a:r>
              <a:rPr lang="en-US" altLang="el-GR" baseline="-25000" dirty="0" err="1" smtClean="0">
                <a:sym typeface="Symbol" pitchFamily="2" charset="0"/>
              </a:rPr>
              <a:t>ij</a:t>
            </a:r>
            <a:r>
              <a:rPr lang="en-US" altLang="el-GR" baseline="-25000" dirty="0" smtClean="0">
                <a:sym typeface="Symbol" pitchFamily="2" charset="0"/>
              </a:rPr>
              <a:t> </a:t>
            </a:r>
            <a:r>
              <a:rPr lang="en-US" altLang="el-GR" dirty="0" smtClean="0">
                <a:sym typeface="Symbol" pitchFamily="2" charset="0"/>
              </a:rPr>
              <a:t>= </a:t>
            </a:r>
            <a:r>
              <a:rPr lang="en-US" altLang="el-GR" dirty="0" err="1" smtClean="0">
                <a:sym typeface="Symbol" pitchFamily="2" charset="0"/>
              </a:rPr>
              <a:t>M</a:t>
            </a:r>
            <a:r>
              <a:rPr lang="en-US" altLang="el-GR" baseline="-25000" dirty="0" err="1" smtClean="0">
                <a:sym typeface="Symbol" pitchFamily="2" charset="0"/>
              </a:rPr>
              <a:t>i</a:t>
            </a:r>
            <a:r>
              <a:rPr lang="en-US" altLang="el-GR" dirty="0" smtClean="0">
                <a:sym typeface="Symbol" pitchFamily="2" charset="0"/>
              </a:rPr>
              <a:t> for </a:t>
            </a:r>
            <a:r>
              <a:rPr lang="en-US" altLang="el-GR" dirty="0" err="1" smtClean="0">
                <a:sym typeface="Symbol" pitchFamily="2" charset="0"/>
              </a:rPr>
              <a:t>i</a:t>
            </a:r>
            <a:r>
              <a:rPr lang="en-US" altLang="el-GR" dirty="0" smtClean="0">
                <a:sym typeface="Symbol" pitchFamily="2" charset="0"/>
              </a:rPr>
              <a:t> = 1, ..., m and j = 1, ..., n 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Shop Scheduling 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 smtClean="0"/>
              <a:t>In a </a:t>
            </a:r>
            <a:r>
              <a:rPr lang="en-US" altLang="el-GR" b="1" smtClean="0"/>
              <a:t>permutation flow-shop problem</a:t>
            </a:r>
            <a:r>
              <a:rPr lang="en-US" altLang="el-GR" smtClean="0"/>
              <a:t> the jobs have to be processed in the same order on all machines. 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3810000"/>
            <a:ext cx="685641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Shop Scheduling Problems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 smtClean="0"/>
              <a:t>An </a:t>
            </a:r>
            <a:r>
              <a:rPr lang="en-US" altLang="el-GR" b="1" smtClean="0"/>
              <a:t>open-shop problem</a:t>
            </a:r>
            <a:r>
              <a:rPr lang="en-US" altLang="el-GR" smtClean="0"/>
              <a:t> is like a flow-shop problem but without precedence constraints between the operations.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3962400"/>
            <a:ext cx="527843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Classification of Scheduling Problems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mtClean="0"/>
              <a:t>Classes of scheduling problems can be specified</a:t>
            </a:r>
          </a:p>
          <a:p>
            <a:pPr>
              <a:buFontTx/>
              <a:buNone/>
            </a:pPr>
            <a:r>
              <a:rPr lang="en-US" altLang="el-GR" smtClean="0"/>
              <a:t>in terms of the three-field classification </a:t>
            </a:r>
            <a:r>
              <a:rPr lang="en-US" altLang="el-GR" smtClean="0">
                <a:latin typeface="Symbol" pitchFamily="2" charset="0"/>
              </a:rPr>
              <a:t>a </a:t>
            </a:r>
            <a:r>
              <a:rPr lang="en-US" altLang="el-GR" smtClean="0"/>
              <a:t>| </a:t>
            </a:r>
            <a:r>
              <a:rPr lang="en-US" altLang="el-GR" smtClean="0">
                <a:latin typeface="Symbol" pitchFamily="2" charset="0"/>
              </a:rPr>
              <a:t>b </a:t>
            </a:r>
            <a:r>
              <a:rPr lang="en-US" altLang="el-GR" smtClean="0"/>
              <a:t>| </a:t>
            </a:r>
            <a:r>
              <a:rPr lang="en-US" altLang="el-GR" smtClean="0">
                <a:latin typeface="Symbol" pitchFamily="2" charset="0"/>
              </a:rPr>
              <a:t>g</a:t>
            </a:r>
          </a:p>
          <a:p>
            <a:pPr>
              <a:buFontTx/>
              <a:buNone/>
            </a:pPr>
            <a:r>
              <a:rPr lang="en-US" altLang="el-GR" smtClean="0"/>
              <a:t>where</a:t>
            </a:r>
            <a:r>
              <a:rPr lang="en-US" altLang="el-GR" smtClean="0">
                <a:latin typeface="Symbol" pitchFamily="2" charset="0"/>
              </a:rPr>
              <a:t> </a:t>
            </a:r>
          </a:p>
          <a:p>
            <a:r>
              <a:rPr lang="en-US" altLang="el-GR" smtClean="0">
                <a:latin typeface="Symbol" pitchFamily="2" charset="0"/>
              </a:rPr>
              <a:t>a </a:t>
            </a:r>
            <a:r>
              <a:rPr lang="en-US" altLang="el-GR" smtClean="0"/>
              <a:t>specifies the </a:t>
            </a:r>
            <a:r>
              <a:rPr lang="en-US" altLang="el-GR" b="1" smtClean="0"/>
              <a:t>machine environment</a:t>
            </a:r>
            <a:r>
              <a:rPr lang="en-US" altLang="el-GR" smtClean="0"/>
              <a:t>,</a:t>
            </a:r>
            <a:endParaRPr lang="en-US" altLang="el-GR" b="1" smtClean="0"/>
          </a:p>
          <a:p>
            <a:r>
              <a:rPr lang="en-US" altLang="el-GR" smtClean="0">
                <a:latin typeface="Symbol" pitchFamily="2" charset="0"/>
              </a:rPr>
              <a:t>b</a:t>
            </a:r>
            <a:r>
              <a:rPr lang="en-US" altLang="el-GR" b="1" smtClean="0">
                <a:latin typeface="Symbol" pitchFamily="2" charset="0"/>
              </a:rPr>
              <a:t>  </a:t>
            </a:r>
            <a:r>
              <a:rPr lang="en-US" altLang="el-GR" smtClean="0"/>
              <a:t>specifies</a:t>
            </a:r>
            <a:r>
              <a:rPr lang="en-US" altLang="el-GR" b="1" smtClean="0">
                <a:latin typeface="Symbol" pitchFamily="2" charset="0"/>
              </a:rPr>
              <a:t> </a:t>
            </a:r>
            <a:r>
              <a:rPr lang="en-US" altLang="el-GR" smtClean="0"/>
              <a:t>the </a:t>
            </a:r>
            <a:r>
              <a:rPr lang="en-US" altLang="el-GR" b="1" smtClean="0"/>
              <a:t>job characteristics</a:t>
            </a:r>
            <a:r>
              <a:rPr lang="en-US" altLang="el-GR" smtClean="0"/>
              <a:t>, and</a:t>
            </a:r>
          </a:p>
          <a:p>
            <a:r>
              <a:rPr lang="en-US" altLang="el-GR" smtClean="0">
                <a:latin typeface="Symbol" pitchFamily="2" charset="0"/>
              </a:rPr>
              <a:t>g</a:t>
            </a:r>
            <a:r>
              <a:rPr lang="en-US" altLang="el-GR" smtClean="0"/>
              <a:t> describes the </a:t>
            </a:r>
            <a:r>
              <a:rPr lang="en-US" altLang="el-GR" b="1" smtClean="0"/>
              <a:t>objective function(s).</a:t>
            </a:r>
            <a:endParaRPr lang="en-US" altLang="el-G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Machine Environment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743200"/>
            <a:ext cx="3657600" cy="2209800"/>
          </a:xfrm>
        </p:spPr>
        <p:txBody>
          <a:bodyPr/>
          <a:lstStyle/>
          <a:p>
            <a:r>
              <a:rPr lang="en-US" altLang="el-GR" sz="2800" smtClean="0"/>
              <a:t>1 single machine</a:t>
            </a:r>
          </a:p>
          <a:p>
            <a:r>
              <a:rPr lang="en-US" altLang="el-GR" sz="2800" smtClean="0"/>
              <a:t>P parallel identical machines</a:t>
            </a:r>
          </a:p>
          <a:p>
            <a:r>
              <a:rPr lang="en-US" altLang="el-GR" sz="2800" smtClean="0"/>
              <a:t>Q uniform machines</a:t>
            </a:r>
          </a:p>
          <a:p>
            <a:r>
              <a:rPr lang="en-US" altLang="el-GR" sz="2800" smtClean="0"/>
              <a:t>R unrelated machines</a:t>
            </a:r>
          </a:p>
          <a:p>
            <a:endParaRPr lang="en-US" altLang="el-GR" sz="2800" smtClean="0"/>
          </a:p>
          <a:p>
            <a:endParaRPr lang="en-US" altLang="el-GR" sz="2800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743200"/>
            <a:ext cx="3886200" cy="2514600"/>
          </a:xfrm>
        </p:spPr>
        <p:txBody>
          <a:bodyPr/>
          <a:lstStyle/>
          <a:p>
            <a:r>
              <a:rPr lang="en-US" altLang="el-GR" sz="2800" smtClean="0"/>
              <a:t>MPM multipurpose machines</a:t>
            </a:r>
          </a:p>
          <a:p>
            <a:r>
              <a:rPr lang="en-US" altLang="el-GR" sz="2800" smtClean="0"/>
              <a:t>J job-shop</a:t>
            </a:r>
          </a:p>
          <a:p>
            <a:r>
              <a:rPr lang="en-US" altLang="el-GR" sz="2800" smtClean="0"/>
              <a:t>F flow-shop</a:t>
            </a:r>
          </a:p>
          <a:p>
            <a:r>
              <a:rPr lang="en-US" altLang="el-GR" sz="2800" smtClean="0"/>
              <a:t>O open-shop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2400"/>
              <a:t>To describe the machine environment the following symbols are used: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14400" y="5410200"/>
            <a:ext cx="7391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l-GR" sz="2400"/>
              <a:t>The above symbols are used if the number of machines is part of the input. If the number of machines is fixed to m we write Pm, Qm, Rm, MPMm, Jm, Fm, Om.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Job Characteristics</a:t>
            </a:r>
            <a:endParaRPr lang="en-US" altLang="el-GR" b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651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/>
            <p:txBody>
              <a:bodyPr/>
              <a:lstStyle/>
              <a:p>
                <a:r>
                  <a:rPr lang="en-US" altLang="el-GR" sz="2800" b="1" dirty="0" err="1" smtClean="0"/>
                  <a:t>pmtn</a:t>
                </a:r>
                <a:r>
                  <a:rPr lang="en-US" altLang="el-GR" sz="2800" dirty="0" smtClean="0"/>
                  <a:t> preemption</a:t>
                </a:r>
              </a:p>
              <a:p>
                <a:r>
                  <a:rPr lang="en-US" altLang="el-GR" sz="2800" b="1" dirty="0" err="1" smtClean="0"/>
                  <a:t>r</a:t>
                </a:r>
                <a:r>
                  <a:rPr lang="en-US" altLang="el-GR" sz="2800" b="1" baseline="-25000" dirty="0" err="1" smtClean="0"/>
                  <a:t>j</a:t>
                </a:r>
                <a:r>
                  <a:rPr lang="en-US" altLang="el-GR" sz="2800" dirty="0" smtClean="0"/>
                  <a:t> release times</a:t>
                </a:r>
              </a:p>
              <a:p>
                <a:r>
                  <a:rPr lang="en-US" altLang="el-GR" sz="2800" b="1" dirty="0" err="1" smtClean="0"/>
                  <a:t>d</a:t>
                </a:r>
                <a:r>
                  <a:rPr lang="en-US" altLang="el-GR" sz="2800" b="1" baseline="-25000" dirty="0" err="1" smtClean="0"/>
                  <a:t>j</a:t>
                </a:r>
                <a:r>
                  <a:rPr lang="en-US" altLang="el-GR" sz="2800" dirty="0" smtClean="0"/>
                  <a:t> deadlines</a:t>
                </a:r>
              </a:p>
              <a:p>
                <a:r>
                  <a:rPr lang="en-US" altLang="el-GR" sz="2800" b="1" dirty="0" err="1" smtClean="0"/>
                  <a:t>p</a:t>
                </a:r>
                <a:r>
                  <a:rPr lang="en-US" altLang="el-GR" sz="2800" b="1" baseline="-25000" dirty="0" err="1" smtClean="0"/>
                  <a:t>j</a:t>
                </a:r>
                <a:r>
                  <a:rPr lang="en-US" altLang="el-GR" sz="2800" b="1" dirty="0" smtClean="0"/>
                  <a:t> = 1 or </a:t>
                </a:r>
                <a:r>
                  <a:rPr lang="en-US" altLang="el-GR" sz="2800" b="1" dirty="0" err="1" smtClean="0"/>
                  <a:t>p</a:t>
                </a:r>
                <a:r>
                  <a:rPr lang="en-US" altLang="el-GR" sz="2800" b="1" baseline="-25000" dirty="0" err="1" smtClean="0"/>
                  <a:t>j</a:t>
                </a:r>
                <a:r>
                  <a:rPr lang="en-US" altLang="el-GR" sz="2800" b="1" dirty="0" smtClean="0"/>
                  <a:t> = p or       </a:t>
                </a:r>
                <a:r>
                  <a:rPr lang="en-US" altLang="el-GR" sz="2800" b="1" dirty="0" err="1" smtClean="0"/>
                  <a:t>p</a:t>
                </a:r>
                <a:r>
                  <a:rPr lang="en-US" altLang="el-GR" sz="2800" b="1" baseline="-25000" dirty="0" err="1" smtClean="0"/>
                  <a:t>j</a:t>
                </a:r>
                <a:r>
                  <a:rPr lang="en-US" altLang="el-GR" sz="2800" b="1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l-GR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2" charset="0"/>
                      </a:rPr>
                      <m:t>∈</m:t>
                    </m:r>
                  </m:oMath>
                </a14:m>
                <a:r>
                  <a:rPr lang="en-US" altLang="el-GR" sz="2800" b="1" dirty="0" smtClean="0">
                    <a:sym typeface="Symbol" pitchFamily="2" charset="0"/>
                  </a:rPr>
                  <a:t> {1,2}</a:t>
                </a:r>
                <a:r>
                  <a:rPr lang="en-US" altLang="el-GR" sz="2800" dirty="0" smtClean="0"/>
                  <a:t>   restricted processing times</a:t>
                </a:r>
              </a:p>
              <a:p>
                <a:r>
                  <a:rPr lang="en-US" altLang="el-GR" sz="2800" b="1" dirty="0" err="1" smtClean="0"/>
                  <a:t>prec</a:t>
                </a:r>
                <a:r>
                  <a:rPr lang="en-US" altLang="el-GR" sz="2800" dirty="0" smtClean="0"/>
                  <a:t>       arbitrary precedence constraints</a:t>
                </a:r>
              </a:p>
              <a:p>
                <a:endParaRPr lang="en-US" altLang="el-GR" sz="2800" dirty="0" smtClean="0"/>
              </a:p>
            </p:txBody>
          </p:sp>
        </mc:Choice>
        <mc:Fallback>
          <p:sp>
            <p:nvSpPr>
              <p:cNvPr id="276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blipFill rotWithShape="0">
                <a:blip r:embed="rId2"/>
                <a:stretch>
                  <a:fillRect l="-2880" t="-1481" r="-19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267200" cy="4114800"/>
          </a:xfrm>
        </p:spPr>
        <p:txBody>
          <a:bodyPr/>
          <a:lstStyle/>
          <a:p>
            <a:r>
              <a:rPr lang="en-US" altLang="el-GR" sz="2800" b="1" smtClean="0"/>
              <a:t>intree (outtree)</a:t>
            </a:r>
            <a:r>
              <a:rPr lang="en-US" altLang="el-GR" sz="2800" smtClean="0"/>
              <a:t>   intree (or outtree) precedences </a:t>
            </a:r>
          </a:p>
          <a:p>
            <a:r>
              <a:rPr lang="en-US" altLang="el-GR" sz="2800" b="1" smtClean="0"/>
              <a:t>chains</a:t>
            </a:r>
            <a:r>
              <a:rPr lang="en-US" altLang="el-GR" sz="2800" smtClean="0"/>
              <a:t>  chain precedences</a:t>
            </a:r>
          </a:p>
          <a:p>
            <a:r>
              <a:rPr lang="en-US" altLang="el-GR" sz="2800" b="1" smtClean="0"/>
              <a:t>series-parallel</a:t>
            </a:r>
            <a:r>
              <a:rPr lang="en-US" altLang="el-GR" sz="2800" smtClean="0"/>
              <a:t>   a series-parallel precedence graph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l-GR" smtClean="0"/>
              <a:t>Objective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752600"/>
                <a:ext cx="7772400" cy="4038600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l-GR" dirty="0" smtClean="0"/>
                  <a:t>Two types of objective functions are most</a:t>
                </a:r>
              </a:p>
              <a:p>
                <a:pPr>
                  <a:buFontTx/>
                  <a:buNone/>
                </a:pPr>
                <a:r>
                  <a:rPr lang="en-US" altLang="el-GR" dirty="0" smtClean="0"/>
                  <a:t>common:</a:t>
                </a:r>
              </a:p>
              <a:p>
                <a:r>
                  <a:rPr lang="en-US" altLang="el-GR" b="1" dirty="0" smtClean="0"/>
                  <a:t>bottleneck objective functions</a:t>
                </a:r>
                <a:r>
                  <a:rPr lang="en-US" altLang="el-GR" dirty="0" smtClean="0"/>
                  <a:t>                  max {f</a:t>
                </a:r>
                <a:r>
                  <a:rPr lang="en-US" altLang="el-GR" baseline="-25000" dirty="0" smtClean="0"/>
                  <a:t>j</a:t>
                </a:r>
                <a:r>
                  <a:rPr lang="en-US" altLang="el-GR" dirty="0" smtClean="0"/>
                  <a:t>(</a:t>
                </a:r>
                <a:r>
                  <a:rPr lang="en-US" altLang="el-GR" dirty="0" err="1" smtClean="0"/>
                  <a:t>C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dirty="0" smtClean="0"/>
                  <a:t>) | j= 1, ... , n}, and</a:t>
                </a:r>
              </a:p>
              <a:p>
                <a:r>
                  <a:rPr lang="en-US" altLang="el-GR" b="1" dirty="0" smtClean="0"/>
                  <a:t>sum objective functions </a:t>
                </a:r>
                <a14:m>
                  <m:oMath xmlns:m="http://schemas.openxmlformats.org/officeDocument/2006/math">
                    <m:r>
                      <a:rPr lang="en-US" altLang="el-G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altLang="el-GR" b="1" dirty="0" smtClean="0">
                    <a:latin typeface="Symbol" pitchFamily="2" charset="0"/>
                  </a:rPr>
                  <a:t> </a:t>
                </a:r>
                <a:r>
                  <a:rPr lang="en-US" altLang="el-GR" dirty="0" smtClean="0"/>
                  <a:t>f</a:t>
                </a:r>
                <a:r>
                  <a:rPr lang="en-US" altLang="el-GR" baseline="-25000" dirty="0" smtClean="0"/>
                  <a:t>j</a:t>
                </a:r>
                <a:r>
                  <a:rPr lang="en-US" altLang="el-GR" dirty="0" smtClean="0"/>
                  <a:t>(</a:t>
                </a:r>
                <a:r>
                  <a:rPr lang="en-US" altLang="el-GR" dirty="0" err="1" smtClean="0"/>
                  <a:t>C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dirty="0" smtClean="0"/>
                  <a:t>) = </a:t>
                </a:r>
                <a:r>
                  <a:rPr lang="en-US" altLang="el-GR" b="1" dirty="0" smtClean="0">
                    <a:latin typeface="Symbol" pitchFamily="2" charset="0"/>
                  </a:rPr>
                  <a:t> </a:t>
                </a:r>
                <a:r>
                  <a:rPr lang="en-US" altLang="el-GR" dirty="0" smtClean="0"/>
                  <a:t>f</a:t>
                </a:r>
                <a:r>
                  <a:rPr lang="en-US" altLang="el-GR" baseline="-25000" dirty="0" smtClean="0"/>
                  <a:t>1</a:t>
                </a:r>
                <a:r>
                  <a:rPr lang="en-US" altLang="el-GR" dirty="0" smtClean="0"/>
                  <a:t>(C</a:t>
                </a:r>
                <a:r>
                  <a:rPr lang="en-US" altLang="el-GR" baseline="-25000" dirty="0" smtClean="0"/>
                  <a:t>1</a:t>
                </a:r>
                <a:r>
                  <a:rPr lang="en-US" altLang="el-GR" dirty="0" smtClean="0"/>
                  <a:t>) + f</a:t>
                </a:r>
                <a:r>
                  <a:rPr lang="en-US" altLang="el-GR" baseline="-25000" dirty="0" smtClean="0"/>
                  <a:t>2</a:t>
                </a:r>
                <a:r>
                  <a:rPr lang="en-US" altLang="el-GR" dirty="0" smtClean="0"/>
                  <a:t>(C</a:t>
                </a:r>
                <a:r>
                  <a:rPr lang="en-US" altLang="el-GR" baseline="-25000" dirty="0" smtClean="0"/>
                  <a:t>2</a:t>
                </a:r>
                <a:r>
                  <a:rPr lang="en-US" altLang="el-GR" dirty="0" smtClean="0"/>
                  <a:t>) + ... ... + </a:t>
                </a:r>
                <a:r>
                  <a:rPr lang="en-US" altLang="el-GR" dirty="0" err="1" smtClean="0"/>
                  <a:t>f</a:t>
                </a:r>
                <a:r>
                  <a:rPr lang="en-US" altLang="el-GR" baseline="-25000" dirty="0" err="1" smtClean="0"/>
                  <a:t>n</a:t>
                </a:r>
                <a:r>
                  <a:rPr lang="en-US" altLang="el-GR" dirty="0" smtClean="0"/>
                  <a:t>(C</a:t>
                </a:r>
                <a:r>
                  <a:rPr lang="en-US" altLang="el-GR" baseline="-25000" dirty="0" smtClean="0"/>
                  <a:t>n</a:t>
                </a:r>
                <a:r>
                  <a:rPr lang="en-US" altLang="el-GR" dirty="0" smtClean="0"/>
                  <a:t>) .</a:t>
                </a:r>
              </a:p>
              <a:p>
                <a:pPr>
                  <a:buFontTx/>
                  <a:buNone/>
                </a:pPr>
                <a:endParaRPr lang="en-US" altLang="el-GR" baseline="-25000" dirty="0" smtClean="0"/>
              </a:p>
            </p:txBody>
          </p:sp>
        </mc:Choice>
        <mc:Fallback>
          <p:sp>
            <p:nvSpPr>
              <p:cNvPr id="28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752600"/>
                <a:ext cx="7772400" cy="4038600"/>
              </a:xfrm>
              <a:blipFill rotWithShape="0">
                <a:blip r:embed="rId2"/>
                <a:stretch>
                  <a:fillRect l="-2039" t="-2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Objective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6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l-GR" b="1" dirty="0" err="1" smtClean="0"/>
                  <a:t>C</a:t>
                </a:r>
                <a:r>
                  <a:rPr lang="en-US" altLang="el-GR" b="1" baseline="-25000" dirty="0" err="1" smtClean="0"/>
                  <a:t>max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 and </a:t>
                </a:r>
                <a:r>
                  <a:rPr lang="en-US" altLang="el-GR" b="1" dirty="0" err="1" smtClean="0"/>
                  <a:t>L</a:t>
                </a:r>
                <a:r>
                  <a:rPr lang="en-US" altLang="el-GR" b="1" baseline="-25000" dirty="0" err="1" smtClean="0"/>
                  <a:t>max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symbolize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the bottleneck</a:t>
                </a:r>
              </a:p>
              <a:p>
                <a:pPr>
                  <a:buFontTx/>
                  <a:buNone/>
                </a:pPr>
                <a:r>
                  <a:rPr lang="en-US" altLang="el-GR" dirty="0" smtClean="0"/>
                  <a:t>objective functions with f</a:t>
                </a:r>
                <a:r>
                  <a:rPr lang="en-US" altLang="el-GR" baseline="-25000" dirty="0" smtClean="0"/>
                  <a:t>j</a:t>
                </a:r>
                <a:r>
                  <a:rPr lang="en-US" altLang="el-GR" dirty="0" smtClean="0"/>
                  <a:t>(</a:t>
                </a:r>
                <a:r>
                  <a:rPr lang="en-US" altLang="el-GR" dirty="0" err="1" smtClean="0"/>
                  <a:t>C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dirty="0" smtClean="0"/>
                  <a:t>) = </a:t>
                </a:r>
                <a:r>
                  <a:rPr lang="en-US" altLang="el-GR" dirty="0" err="1" smtClean="0"/>
                  <a:t>C</a:t>
                </a:r>
                <a:r>
                  <a:rPr lang="en-US" altLang="el-GR" baseline="-25000" dirty="0" err="1" smtClean="0"/>
                  <a:t>j</a:t>
                </a:r>
                <a:endParaRPr lang="en-US" altLang="el-GR" baseline="-25000" dirty="0" smtClean="0"/>
              </a:p>
              <a:p>
                <a:pPr>
                  <a:buFontTx/>
                  <a:buNone/>
                </a:pPr>
                <a:r>
                  <a:rPr lang="en-US" altLang="el-GR" dirty="0" smtClean="0"/>
                  <a:t>(</a:t>
                </a:r>
                <a:r>
                  <a:rPr lang="en-US" altLang="el-GR" dirty="0" err="1" smtClean="0"/>
                  <a:t>makespan</a:t>
                </a:r>
                <a:r>
                  <a:rPr lang="en-US" altLang="el-GR" dirty="0" smtClean="0"/>
                  <a:t>)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and f</a:t>
                </a:r>
                <a:r>
                  <a:rPr lang="en-US" altLang="el-GR" baseline="-25000" dirty="0" smtClean="0"/>
                  <a:t>j</a:t>
                </a:r>
                <a:r>
                  <a:rPr lang="en-US" altLang="el-GR" dirty="0" smtClean="0"/>
                  <a:t>(</a:t>
                </a:r>
                <a:r>
                  <a:rPr lang="en-US" altLang="el-GR" dirty="0" err="1" smtClean="0"/>
                  <a:t>C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dirty="0" smtClean="0"/>
                  <a:t>) = </a:t>
                </a:r>
                <a:r>
                  <a:rPr lang="en-US" altLang="el-GR" dirty="0" err="1" smtClean="0"/>
                  <a:t>C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- </a:t>
                </a:r>
                <a:r>
                  <a:rPr lang="en-US" altLang="el-GR" dirty="0" err="1" smtClean="0"/>
                  <a:t>d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dirty="0" smtClean="0"/>
                  <a:t> (maximum</a:t>
                </a:r>
              </a:p>
              <a:p>
                <a:pPr>
                  <a:buFontTx/>
                  <a:buNone/>
                </a:pPr>
                <a:r>
                  <a:rPr lang="en-US" altLang="el-GR" dirty="0" smtClean="0"/>
                  <a:t>lateness), respectively.</a:t>
                </a:r>
              </a:p>
              <a:p>
                <a:pPr>
                  <a:buFontTx/>
                  <a:buNone/>
                </a:pPr>
                <a:r>
                  <a:rPr lang="en-US" altLang="el-GR" dirty="0" smtClean="0"/>
                  <a:t>Common  sum objective functions are:</a:t>
                </a:r>
              </a:p>
              <a:p>
                <a14:m>
                  <m:oMath xmlns:m="http://schemas.openxmlformats.org/officeDocument/2006/math">
                    <m:r>
                      <a:rPr lang="en-US" altLang="el-G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∑ </m:t>
                    </m:r>
                  </m:oMath>
                </a14:m>
                <a:r>
                  <a:rPr lang="en-US" altLang="el-GR" b="1" dirty="0" err="1" smtClean="0"/>
                  <a:t>C</a:t>
                </a:r>
                <a:r>
                  <a:rPr lang="en-US" altLang="el-GR" b="1" baseline="-25000" dirty="0" err="1" smtClean="0"/>
                  <a:t>j</a:t>
                </a:r>
                <a:r>
                  <a:rPr lang="en-US" altLang="el-GR" dirty="0" smtClean="0"/>
                  <a:t> </a:t>
                </a:r>
                <a:r>
                  <a:rPr lang="en-US" altLang="el-GR" dirty="0" smtClean="0"/>
                  <a:t>(mean flow-time) and </a:t>
                </a:r>
                <a14:m>
                  <m:oMath xmlns:m="http://schemas.openxmlformats.org/officeDocument/2006/math">
                    <m:r>
                      <a:rPr lang="en-US" altLang="el-G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altLang="el-GR" b="1" dirty="0" smtClean="0">
                    <a:latin typeface="Symbol" pitchFamily="2" charset="0"/>
                  </a:rPr>
                  <a:t> </a:t>
                </a:r>
                <a:r>
                  <a:rPr lang="en-US" altLang="el-GR" b="1" dirty="0" err="1" smtClean="0">
                    <a:latin typeface="Symbol" pitchFamily="2" charset="0"/>
                  </a:rPr>
                  <a:t>w</a:t>
                </a:r>
                <a:r>
                  <a:rPr lang="en-US" altLang="el-GR" b="1" baseline="-25000" dirty="0" err="1" smtClean="0"/>
                  <a:t>j</a:t>
                </a:r>
                <a:r>
                  <a:rPr lang="en-US" altLang="el-GR" b="1" dirty="0" smtClean="0"/>
                  <a:t> </a:t>
                </a:r>
                <a:r>
                  <a:rPr lang="en-US" altLang="el-GR" b="1" dirty="0" err="1" smtClean="0"/>
                  <a:t>C</a:t>
                </a:r>
                <a:r>
                  <a:rPr lang="en-US" altLang="el-GR" b="1" baseline="-25000" dirty="0" err="1" smtClean="0"/>
                  <a:t>j</a:t>
                </a:r>
                <a:r>
                  <a:rPr lang="en-US" altLang="el-GR" dirty="0" smtClean="0"/>
                  <a:t>  (weighted flow-time)</a:t>
                </a:r>
              </a:p>
              <a:p>
                <a:endParaRPr lang="en-US" altLang="el-GR" dirty="0" smtClean="0"/>
              </a:p>
            </p:txBody>
          </p:sp>
        </mc:Choice>
        <mc:Fallback>
          <p:sp>
            <p:nvSpPr>
              <p:cNvPr id="296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2039" t="-2074" b="-1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Objective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2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el-G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altLang="el-GR" b="1" dirty="0" smtClean="0">
                    <a:latin typeface="Symbol" pitchFamily="2" charset="0"/>
                  </a:rPr>
                  <a:t> </a:t>
                </a:r>
                <a:r>
                  <a:rPr lang="en-US" altLang="el-GR" b="1" dirty="0" err="1" smtClean="0"/>
                  <a:t>U</a:t>
                </a:r>
                <a:r>
                  <a:rPr lang="en-US" altLang="el-GR" b="1" baseline="-25000" dirty="0" err="1" smtClean="0"/>
                  <a:t>j</a:t>
                </a:r>
                <a:r>
                  <a:rPr lang="en-US" altLang="el-GR" dirty="0" smtClean="0"/>
                  <a:t> (number of late jobs) and </a:t>
                </a:r>
                <a14:m>
                  <m:oMath xmlns:m="http://schemas.openxmlformats.org/officeDocument/2006/math">
                    <m:r>
                      <a:rPr lang="en-US" altLang="el-G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altLang="el-GR" b="1" dirty="0" smtClean="0">
                    <a:latin typeface="Symbol" pitchFamily="2" charset="0"/>
                  </a:rPr>
                  <a:t> </a:t>
                </a:r>
                <a:r>
                  <a:rPr lang="en-US" altLang="el-GR" b="1" dirty="0" err="1" smtClean="0">
                    <a:latin typeface="Symbol" pitchFamily="2" charset="0"/>
                  </a:rPr>
                  <a:t>w</a:t>
                </a:r>
                <a:r>
                  <a:rPr lang="en-US" altLang="el-GR" b="1" baseline="-25000" dirty="0" err="1" smtClean="0"/>
                  <a:t>j</a:t>
                </a:r>
                <a:r>
                  <a:rPr lang="en-US" altLang="el-GR" b="1" dirty="0" smtClean="0"/>
                  <a:t> </a:t>
                </a:r>
                <a:r>
                  <a:rPr lang="en-US" altLang="el-GR" b="1" dirty="0" err="1" smtClean="0"/>
                  <a:t>U</a:t>
                </a:r>
                <a:r>
                  <a:rPr lang="en-US" altLang="el-GR" b="1" baseline="-25000" dirty="0" err="1" smtClean="0"/>
                  <a:t>j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(weighted number of late jobs) where </a:t>
                </a:r>
                <a:r>
                  <a:rPr lang="en-US" altLang="el-GR" dirty="0" err="1" smtClean="0"/>
                  <a:t>U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= 1 if </a:t>
                </a:r>
                <a:r>
                  <a:rPr lang="en-US" altLang="el-GR" dirty="0" err="1" smtClean="0"/>
                  <a:t>C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&gt; </a:t>
                </a:r>
                <a:r>
                  <a:rPr lang="en-US" altLang="el-GR" dirty="0" err="1" smtClean="0"/>
                  <a:t>d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and </a:t>
                </a:r>
                <a:r>
                  <a:rPr lang="en-US" altLang="el-GR" dirty="0" err="1" smtClean="0"/>
                  <a:t>U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= 0 otherwise.</a:t>
                </a:r>
              </a:p>
              <a:p>
                <a14:m>
                  <m:oMath xmlns:m="http://schemas.openxmlformats.org/officeDocument/2006/math">
                    <m:r>
                      <a:rPr lang="en-US" altLang="el-G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altLang="el-GR" b="1" dirty="0" smtClean="0">
                    <a:latin typeface="Symbol" pitchFamily="2" charset="0"/>
                  </a:rPr>
                  <a:t> </a:t>
                </a:r>
                <a:r>
                  <a:rPr lang="en-US" altLang="el-GR" b="1" dirty="0" err="1" smtClean="0"/>
                  <a:t>T</a:t>
                </a:r>
                <a:r>
                  <a:rPr lang="en-US" altLang="el-GR" b="1" baseline="-25000" dirty="0" err="1" smtClean="0"/>
                  <a:t>j</a:t>
                </a:r>
                <a:r>
                  <a:rPr lang="en-US" altLang="el-GR" dirty="0" smtClean="0"/>
                  <a:t> (sum of tardiness) and </a:t>
                </a:r>
                <a14:m>
                  <m:oMath xmlns:m="http://schemas.openxmlformats.org/officeDocument/2006/math">
                    <m:r>
                      <a:rPr lang="en-US" altLang="el-G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altLang="el-GR" b="1" dirty="0" smtClean="0">
                    <a:latin typeface="Symbol" pitchFamily="2" charset="0"/>
                  </a:rPr>
                  <a:t> </a:t>
                </a:r>
                <a:r>
                  <a:rPr lang="en-US" altLang="el-GR" b="1" dirty="0" err="1" smtClean="0">
                    <a:latin typeface="Symbol" pitchFamily="2" charset="0"/>
                  </a:rPr>
                  <a:t>w</a:t>
                </a:r>
                <a:r>
                  <a:rPr lang="en-US" altLang="el-GR" b="1" baseline="-25000" dirty="0" err="1" smtClean="0"/>
                  <a:t>j</a:t>
                </a:r>
                <a:r>
                  <a:rPr lang="en-US" altLang="el-GR" b="1" dirty="0" smtClean="0"/>
                  <a:t> </a:t>
                </a:r>
                <a:r>
                  <a:rPr lang="en-US" altLang="el-GR" b="1" dirty="0" err="1" smtClean="0"/>
                  <a:t>T</a:t>
                </a:r>
                <a:r>
                  <a:rPr lang="en-US" altLang="el-GR" b="1" baseline="-25000" dirty="0" err="1" smtClean="0"/>
                  <a:t>j</a:t>
                </a:r>
                <a:r>
                  <a:rPr lang="en-US" altLang="el-GR" dirty="0" smtClean="0"/>
                  <a:t> (weighted sum of tardiness) where the tardiness of job j is given by                            </a:t>
                </a:r>
                <a:r>
                  <a:rPr lang="en-US" altLang="el-GR" dirty="0" err="1" smtClean="0"/>
                  <a:t>T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dirty="0" smtClean="0"/>
                  <a:t> = max { 0, </a:t>
                </a:r>
                <a:r>
                  <a:rPr lang="en-US" altLang="el-GR" dirty="0" err="1" smtClean="0"/>
                  <a:t>C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- </a:t>
                </a:r>
                <a:r>
                  <a:rPr lang="en-US" altLang="el-GR" dirty="0" err="1" smtClean="0"/>
                  <a:t>d</a:t>
                </a:r>
                <a:r>
                  <a:rPr lang="en-US" altLang="el-GR" baseline="-25000" dirty="0" err="1" smtClean="0"/>
                  <a:t>j</a:t>
                </a:r>
                <a:r>
                  <a:rPr lang="en-US" altLang="el-GR" baseline="-25000" dirty="0" smtClean="0"/>
                  <a:t> </a:t>
                </a:r>
                <a:r>
                  <a:rPr lang="en-US" altLang="el-GR" dirty="0" smtClean="0"/>
                  <a:t>}.</a:t>
                </a:r>
                <a:endParaRPr lang="en-US" altLang="el-GR" baseline="-25000" dirty="0" smtClean="0"/>
              </a:p>
            </p:txBody>
          </p:sp>
        </mc:Choice>
        <mc:Fallback>
          <p:sp>
            <p:nvSpPr>
              <p:cNvPr id="307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t="-2222" r="-45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l-GR" smtClean="0"/>
              <a:t>4. Complexity of machine scheduling problems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dirty="0" smtClean="0"/>
              <a:t>Complexity results for different classes of </a:t>
            </a:r>
          </a:p>
          <a:p>
            <a:pPr>
              <a:buFontTx/>
              <a:buNone/>
            </a:pPr>
            <a:r>
              <a:rPr lang="en-US" altLang="el-GR" dirty="0" smtClean="0"/>
              <a:t>scheduling problems can be found under</a:t>
            </a:r>
          </a:p>
          <a:p>
            <a:pPr>
              <a:buFontTx/>
              <a:buNone/>
            </a:pPr>
            <a:r>
              <a:rPr lang="en-US" altLang="el-GR" dirty="0" smtClean="0"/>
              <a:t>    </a:t>
            </a:r>
            <a:r>
              <a:rPr lang="en-US" altLang="el-GR" b="1" dirty="0" smtClean="0">
                <a:solidFill>
                  <a:srgbClr val="FF0000"/>
                </a:solidFill>
              </a:rPr>
              <a:t>http://www.mathematik.uni-osnabrueck.de/research/OR/class/</a:t>
            </a:r>
            <a:endParaRPr lang="en-US" altLang="el-GR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l-GR" dirty="0" smtClean="0"/>
              <a:t>These results are based on</a:t>
            </a:r>
          </a:p>
          <a:p>
            <a:r>
              <a:rPr lang="en-US" altLang="el-GR" dirty="0" smtClean="0"/>
              <a:t>results found in the literature, and</a:t>
            </a:r>
          </a:p>
          <a:p>
            <a:r>
              <a:rPr lang="en-US" altLang="el-GR" dirty="0" smtClean="0"/>
              <a:t>elementary reductions between scheduling problems.</a:t>
            </a:r>
          </a:p>
          <a:p>
            <a:endParaRPr lang="en-US" altLang="el-GR" dirty="0" smtClean="0"/>
          </a:p>
          <a:p>
            <a:pPr>
              <a:buFontTx/>
              <a:buNone/>
            </a:pPr>
            <a:endParaRPr lang="en-US" alt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The RCPSP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dirty="0" smtClean="0"/>
              <a:t>We have</a:t>
            </a:r>
          </a:p>
          <a:p>
            <a:r>
              <a:rPr lang="en-US" altLang="el-GR" dirty="0" smtClean="0"/>
              <a:t>Activities j = 1, ... , n with processing times </a:t>
            </a:r>
            <a:r>
              <a:rPr lang="en-US" altLang="el-GR" dirty="0" err="1" smtClean="0"/>
              <a:t>p</a:t>
            </a:r>
            <a:r>
              <a:rPr lang="en-US" altLang="el-GR" baseline="-25000" dirty="0" err="1" smtClean="0"/>
              <a:t>j</a:t>
            </a:r>
            <a:r>
              <a:rPr lang="en-US" altLang="el-GR" dirty="0" smtClean="0"/>
              <a:t>.</a:t>
            </a:r>
          </a:p>
          <a:p>
            <a:r>
              <a:rPr lang="en-US" altLang="el-GR" dirty="0" smtClean="0"/>
              <a:t>Resources k = 1, ... , r. A constant amount of </a:t>
            </a:r>
            <a:r>
              <a:rPr lang="en-US" altLang="el-GR" dirty="0" err="1" smtClean="0"/>
              <a:t>R</a:t>
            </a:r>
            <a:r>
              <a:rPr lang="en-US" altLang="el-GR" baseline="-25000" dirty="0" err="1" smtClean="0"/>
              <a:t>k</a:t>
            </a:r>
            <a:r>
              <a:rPr lang="en-US" altLang="el-GR" dirty="0" smtClean="0"/>
              <a:t> units of resource k is available at any time. During processing, activity j occupies </a:t>
            </a:r>
            <a:r>
              <a:rPr lang="en-US" altLang="el-GR" dirty="0" err="1" smtClean="0"/>
              <a:t>r</a:t>
            </a:r>
            <a:r>
              <a:rPr lang="en-US" altLang="el-GR" baseline="-25000" dirty="0" err="1" smtClean="0"/>
              <a:t>jk</a:t>
            </a:r>
            <a:r>
              <a:rPr lang="en-US" altLang="el-GR" dirty="0" smtClean="0"/>
              <a:t> units of resource k for k = 1, ... , r.</a:t>
            </a:r>
          </a:p>
          <a:p>
            <a:r>
              <a:rPr lang="en-US" altLang="el-GR" dirty="0" smtClean="0"/>
              <a:t>Precedence constrains </a:t>
            </a:r>
            <a:r>
              <a:rPr lang="en-US" altLang="el-GR" dirty="0" err="1" smtClean="0"/>
              <a:t>i</a:t>
            </a:r>
            <a:r>
              <a:rPr lang="en-US" altLang="el-GR" dirty="0" smtClean="0"/>
              <a:t> </a:t>
            </a:r>
            <a:r>
              <a:rPr lang="en-US" altLang="el-GR" dirty="0" smtClean="0">
                <a:sym typeface="Wingdings" panose="05000000000000000000" pitchFamily="2" charset="2"/>
              </a:rPr>
              <a:t></a:t>
            </a:r>
            <a:r>
              <a:rPr lang="en-US" altLang="el-GR" dirty="0" smtClean="0">
                <a:sym typeface="Symbol" pitchFamily="2" charset="0"/>
              </a:rPr>
              <a:t> </a:t>
            </a:r>
            <a:r>
              <a:rPr lang="en-US" altLang="el-GR" dirty="0" smtClean="0">
                <a:sym typeface="Symbol" pitchFamily="2" charset="0"/>
              </a:rPr>
              <a:t>j</a:t>
            </a:r>
            <a:r>
              <a:rPr lang="en-US" altLang="el-GR" dirty="0" smtClean="0"/>
              <a:t> between some activities </a:t>
            </a:r>
            <a:r>
              <a:rPr lang="en-US" altLang="el-GR" dirty="0" err="1" smtClean="0"/>
              <a:t>i</a:t>
            </a:r>
            <a:r>
              <a:rPr lang="en-US" altLang="el-GR" dirty="0" smtClean="0"/>
              <a:t>, j with the meaning that activity j cannot start before </a:t>
            </a:r>
            <a:r>
              <a:rPr lang="en-US" altLang="el-GR" dirty="0" err="1" smtClean="0"/>
              <a:t>i</a:t>
            </a:r>
            <a:r>
              <a:rPr lang="en-US" altLang="el-GR" dirty="0" smtClean="0"/>
              <a:t> is finished..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l-GR" smtClean="0"/>
              <a:t>4. Complexity of machine scheduling problems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mtClean="0"/>
              <a:t>In these web-pages for several classes of machine </a:t>
            </a:r>
          </a:p>
          <a:p>
            <a:pPr>
              <a:buFontTx/>
              <a:buNone/>
            </a:pPr>
            <a:r>
              <a:rPr lang="en-US" altLang="el-GR" smtClean="0"/>
              <a:t>scheduling problems the following results are </a:t>
            </a:r>
          </a:p>
          <a:p>
            <a:pPr>
              <a:buFontTx/>
              <a:buNone/>
            </a:pPr>
            <a:r>
              <a:rPr lang="en-US" altLang="el-GR" smtClean="0"/>
              <a:t>listed:</a:t>
            </a:r>
          </a:p>
          <a:p>
            <a:r>
              <a:rPr lang="en-US" altLang="el-GR" smtClean="0"/>
              <a:t>the hardest problems which are known to be polynomially solvable,</a:t>
            </a:r>
          </a:p>
          <a:p>
            <a:r>
              <a:rPr lang="en-US" altLang="el-GR" smtClean="0"/>
              <a:t>the easiest problems which are known to be </a:t>
            </a:r>
            <a:r>
              <a:rPr lang="en-US" altLang="el-GR" i="1" smtClean="0"/>
              <a:t>NP</a:t>
            </a:r>
            <a:r>
              <a:rPr lang="en-US" altLang="el-GR" smtClean="0"/>
              <a:t> - hard,</a:t>
            </a:r>
          </a:p>
          <a:p>
            <a:r>
              <a:rPr lang="en-US" altLang="el-GR" smtClean="0"/>
              <a:t>the hardest and easiest problems which are open.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Elementary reductions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l-GR" smtClean="0"/>
              <a:t>Hereby the following elementary reductions</a:t>
            </a:r>
          </a:p>
          <a:p>
            <a:pPr>
              <a:buFontTx/>
              <a:buNone/>
            </a:pPr>
            <a:r>
              <a:rPr lang="en-US" altLang="el-GR" smtClean="0"/>
              <a:t>are used</a:t>
            </a:r>
          </a:p>
        </p:txBody>
      </p:sp>
      <p:pic>
        <p:nvPicPr>
          <p:cNvPr id="471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44900"/>
            <a:ext cx="7831138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Elementary reductions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448945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Elementary reductions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2257425"/>
            <a:ext cx="6113463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l-GR" smtClean="0"/>
              <a:t>Elementary reductions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l-GR"/>
              <a:t>For single machine problems we have more specific elementary reductions.</a:t>
            </a:r>
          </a:p>
        </p:txBody>
      </p:sp>
      <p:pic>
        <p:nvPicPr>
          <p:cNvPr id="5018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09950"/>
            <a:ext cx="86868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l-GR" sz="3600" smtClean="0"/>
              <a:t>Polynomially solvable single machine problems</a:t>
            </a:r>
            <a:endParaRPr lang="en-US" altLang="el-GR" sz="4800" smtClean="0"/>
          </a:p>
        </p:txBody>
      </p:sp>
      <p:pic>
        <p:nvPicPr>
          <p:cNvPr id="5120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516063"/>
            <a:ext cx="7227887" cy="488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l-GR" sz="3600" i="1" smtClean="0"/>
              <a:t>NP</a:t>
            </a:r>
            <a:r>
              <a:rPr lang="en-US" altLang="el-GR" sz="3600" smtClean="0"/>
              <a:t> - hard single machine scheduling problems</a:t>
            </a:r>
            <a:endParaRPr lang="en-US" altLang="el-GR" sz="4800" smtClean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88" y="1752600"/>
            <a:ext cx="6578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 smtClean="0"/>
              <a:t>Minimal and maximal open problems</a:t>
            </a:r>
            <a:endParaRPr lang="en-US" altLang="el-GR" smtClean="0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2514600"/>
            <a:ext cx="83883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r>
              <a:rPr lang="en-US" altLang="el-GR" sz="3600" smtClean="0"/>
              <a:t>Polynomially solvable parallel machine problems without preemption</a:t>
            </a:r>
            <a:endParaRPr lang="en-US" altLang="el-GR" smtClean="0"/>
          </a:p>
        </p:txBody>
      </p:sp>
      <p:pic>
        <p:nvPicPr>
          <p:cNvPr id="542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8534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altLang="el-GR" sz="3600" smtClean="0"/>
              <a:t>Polynomially solvable parallel machine problems without preemption</a:t>
            </a:r>
            <a:endParaRPr lang="en-US" altLang="el-GR" smtClean="0"/>
          </a:p>
        </p:txBody>
      </p:sp>
      <p:pic>
        <p:nvPicPr>
          <p:cNvPr id="5529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9525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The RCPSP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l-GR" dirty="0" smtClean="0"/>
              <a:t>The objective is to determine starting times </a:t>
            </a:r>
            <a:r>
              <a:rPr lang="en-US" altLang="el-GR" dirty="0" err="1" smtClean="0"/>
              <a:t>S</a:t>
            </a:r>
            <a:r>
              <a:rPr lang="en-US" altLang="el-GR" baseline="-25000" dirty="0" err="1" smtClean="0"/>
              <a:t>j</a:t>
            </a:r>
            <a:endParaRPr lang="en-US" altLang="el-GR" dirty="0" smtClean="0"/>
          </a:p>
          <a:p>
            <a:pPr>
              <a:buFontTx/>
              <a:buNone/>
            </a:pPr>
            <a:r>
              <a:rPr lang="en-US" altLang="el-GR" dirty="0" smtClean="0"/>
              <a:t>for all activities j in such a way that</a:t>
            </a:r>
          </a:p>
          <a:p>
            <a:r>
              <a:rPr lang="en-US" altLang="el-GR" dirty="0" smtClean="0"/>
              <a:t>at each time t the total  demand for resource k is not greater than the availability </a:t>
            </a:r>
            <a:r>
              <a:rPr lang="en-US" altLang="el-GR" dirty="0" err="1" smtClean="0"/>
              <a:t>R</a:t>
            </a:r>
            <a:r>
              <a:rPr lang="en-US" altLang="el-GR" baseline="-25000" dirty="0" err="1" smtClean="0"/>
              <a:t>k</a:t>
            </a:r>
            <a:r>
              <a:rPr lang="en-US" altLang="el-GR" dirty="0" smtClean="0"/>
              <a:t> for   k = 1, ... , r,</a:t>
            </a:r>
          </a:p>
          <a:p>
            <a:r>
              <a:rPr lang="en-US" altLang="el-GR" dirty="0" smtClean="0"/>
              <a:t>the given precedence constraints are fulfilled, </a:t>
            </a:r>
            <a:r>
              <a:rPr lang="en-US" altLang="el-GR" dirty="0" err="1" smtClean="0"/>
              <a:t>i</a:t>
            </a:r>
            <a:r>
              <a:rPr lang="en-US" altLang="el-GR" dirty="0" smtClean="0"/>
              <a:t>. e.  S</a:t>
            </a:r>
            <a:r>
              <a:rPr lang="en-US" altLang="el-GR" baseline="-25000" dirty="0" smtClean="0"/>
              <a:t>i</a:t>
            </a:r>
            <a:r>
              <a:rPr lang="en-US" altLang="el-GR" dirty="0" smtClean="0"/>
              <a:t>+ p</a:t>
            </a:r>
            <a:r>
              <a:rPr lang="en-US" altLang="el-GR" baseline="-25000" dirty="0" smtClean="0"/>
              <a:t>i</a:t>
            </a:r>
            <a:r>
              <a:rPr lang="en-US" altLang="el-GR" dirty="0" smtClean="0"/>
              <a:t> </a:t>
            </a:r>
            <a:r>
              <a:rPr lang="en-US" altLang="el-GR" dirty="0" smtClean="0">
                <a:sym typeface="Symbol" pitchFamily="2" charset="0"/>
              </a:rPr>
              <a:t>&lt;= </a:t>
            </a:r>
            <a:r>
              <a:rPr lang="en-US" altLang="el-GR" dirty="0" err="1" smtClean="0"/>
              <a:t>S</a:t>
            </a:r>
            <a:r>
              <a:rPr lang="en-US" altLang="el-GR" baseline="-25000" dirty="0" err="1" smtClean="0"/>
              <a:t>j</a:t>
            </a:r>
            <a:r>
              <a:rPr lang="en-US" altLang="el-GR" baseline="-25000" dirty="0" smtClean="0"/>
              <a:t> </a:t>
            </a:r>
            <a:r>
              <a:rPr lang="en-US" altLang="el-GR" dirty="0" smtClean="0"/>
              <a:t> if </a:t>
            </a:r>
            <a:r>
              <a:rPr lang="en-US" altLang="el-GR" dirty="0" err="1" smtClean="0"/>
              <a:t>i</a:t>
            </a:r>
            <a:r>
              <a:rPr lang="en-US" altLang="el-GR" dirty="0" smtClean="0"/>
              <a:t> </a:t>
            </a:r>
            <a:r>
              <a:rPr lang="en-US" altLang="el-GR" dirty="0" smtClean="0">
                <a:sym typeface="Wingdings" panose="05000000000000000000" pitchFamily="2" charset="2"/>
              </a:rPr>
              <a:t></a:t>
            </a:r>
            <a:r>
              <a:rPr lang="en-US" altLang="el-GR" dirty="0" smtClean="0">
                <a:sym typeface="Symbol" pitchFamily="2" charset="0"/>
              </a:rPr>
              <a:t> </a:t>
            </a:r>
            <a:r>
              <a:rPr lang="en-US" altLang="el-GR" dirty="0" smtClean="0">
                <a:sym typeface="Symbol" pitchFamily="2" charset="0"/>
              </a:rPr>
              <a:t>j</a:t>
            </a:r>
            <a:r>
              <a:rPr lang="en-US" altLang="el-GR" dirty="0" smtClean="0"/>
              <a:t> ,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altLang="el-GR" sz="3600" smtClean="0"/>
              <a:t>Polynomially solvable parallel machine problems without preemption</a:t>
            </a:r>
            <a:endParaRPr lang="en-US" altLang="el-GR" smtClean="0"/>
          </a:p>
        </p:txBody>
      </p:sp>
      <p:pic>
        <p:nvPicPr>
          <p:cNvPr id="563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676400"/>
            <a:ext cx="787717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 i="1" smtClean="0"/>
              <a:t>NP</a:t>
            </a:r>
            <a:r>
              <a:rPr lang="en-US" altLang="el-GR" sz="3600" smtClean="0"/>
              <a:t>- hard parallel machine problems without preemption</a:t>
            </a: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133600"/>
            <a:ext cx="8509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 i="1" smtClean="0"/>
              <a:t>NP</a:t>
            </a:r>
            <a:r>
              <a:rPr lang="en-US" altLang="el-GR" sz="3600" smtClean="0"/>
              <a:t>- hard parallel machine problems without preemption</a:t>
            </a:r>
          </a:p>
        </p:txBody>
      </p:sp>
      <p:pic>
        <p:nvPicPr>
          <p:cNvPr id="583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222500"/>
            <a:ext cx="8161337" cy="379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 smtClean="0"/>
              <a:t>Minimal and maximal open problems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296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l-GR" smtClean="0"/>
              <a:t>5. How to Live with </a:t>
            </a:r>
            <a:r>
              <a:rPr lang="en-US" altLang="el-GR" i="1" smtClean="0"/>
              <a:t>NP</a:t>
            </a:r>
            <a:r>
              <a:rPr lang="en-US" altLang="el-GR" smtClean="0"/>
              <a:t> - hard Scheduling Problems?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mtClean="0"/>
              <a:t>Small sized problems can be solved by</a:t>
            </a:r>
          </a:p>
          <a:p>
            <a:r>
              <a:rPr lang="en-US" altLang="el-GR" smtClean="0"/>
              <a:t>Mixed integer linear programming</a:t>
            </a:r>
          </a:p>
          <a:p>
            <a:r>
              <a:rPr lang="en-US" altLang="el-GR" smtClean="0"/>
              <a:t>Dynamic programming</a:t>
            </a:r>
          </a:p>
          <a:p>
            <a:r>
              <a:rPr lang="en-US" altLang="el-GR" smtClean="0"/>
              <a:t>Branch and bound methods</a:t>
            </a:r>
          </a:p>
          <a:p>
            <a:pPr>
              <a:buFontTx/>
              <a:buNone/>
            </a:pPr>
            <a:r>
              <a:rPr lang="en-US" altLang="el-GR" smtClean="0"/>
              <a:t>To solve problems of larger size one has to </a:t>
            </a:r>
          </a:p>
          <a:p>
            <a:pPr>
              <a:buFontTx/>
              <a:buNone/>
            </a:pPr>
            <a:r>
              <a:rPr lang="en-US" altLang="el-GR" smtClean="0"/>
              <a:t>apply</a:t>
            </a:r>
          </a:p>
          <a:p>
            <a:r>
              <a:rPr lang="en-US" altLang="el-GR" smtClean="0"/>
              <a:t>Approximation algorithms</a:t>
            </a:r>
          </a:p>
          <a:p>
            <a:r>
              <a:rPr lang="en-US" altLang="el-GR" smtClean="0"/>
              <a:t>Heuristics</a:t>
            </a:r>
          </a:p>
          <a:p>
            <a:pPr>
              <a:buFontTx/>
              <a:buNone/>
            </a:pPr>
            <a:endParaRPr lang="en-US" altLang="el-GR" smtClean="0"/>
          </a:p>
          <a:p>
            <a:endParaRPr lang="en-US" altLang="el-GR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6. Other Types of Scheduling Problems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200400"/>
            <a:ext cx="3810000" cy="3276600"/>
          </a:xfrm>
        </p:spPr>
        <p:txBody>
          <a:bodyPr/>
          <a:lstStyle/>
          <a:p>
            <a:r>
              <a:rPr lang="en-US" altLang="el-GR" sz="2800" smtClean="0"/>
              <a:t>Due-date scheduling</a:t>
            </a:r>
          </a:p>
          <a:p>
            <a:r>
              <a:rPr lang="en-US" altLang="el-GR" sz="2800" smtClean="0"/>
              <a:t>Batching problems</a:t>
            </a:r>
          </a:p>
          <a:p>
            <a:r>
              <a:rPr lang="en-US" altLang="el-GR" sz="2800" smtClean="0"/>
              <a:t>Multiprocessor task scheduling</a:t>
            </a:r>
          </a:p>
          <a:p>
            <a:r>
              <a:rPr lang="en-US" altLang="el-GR" sz="2800" smtClean="0"/>
              <a:t>Cyclic scheduling</a:t>
            </a:r>
          </a:p>
          <a:p>
            <a:r>
              <a:rPr lang="en-US" altLang="el-GR" sz="2800" smtClean="0"/>
              <a:t>Scheduling with controllable data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200400"/>
            <a:ext cx="4648200" cy="3276600"/>
          </a:xfrm>
        </p:spPr>
        <p:txBody>
          <a:bodyPr/>
          <a:lstStyle/>
          <a:p>
            <a:r>
              <a:rPr lang="en-US" altLang="el-GR" sz="2800" smtClean="0"/>
              <a:t>Shop problems with buffers</a:t>
            </a:r>
          </a:p>
          <a:p>
            <a:r>
              <a:rPr lang="en-US" altLang="el-GR" sz="2800" smtClean="0"/>
              <a:t>Inverse scheduling</a:t>
            </a:r>
          </a:p>
          <a:p>
            <a:r>
              <a:rPr lang="en-US" altLang="el-GR" sz="2800" smtClean="0"/>
              <a:t>No-idle time scheduling</a:t>
            </a:r>
          </a:p>
          <a:p>
            <a:r>
              <a:rPr lang="en-US" altLang="el-GR" sz="2800" smtClean="0"/>
              <a:t>Multi-criteria scheduling</a:t>
            </a:r>
          </a:p>
          <a:p>
            <a:r>
              <a:rPr lang="en-US" altLang="el-GR" sz="2800" smtClean="0"/>
              <a:t>Scheduling with no-available constraints</a:t>
            </a:r>
          </a:p>
        </p:txBody>
      </p:sp>
      <p:sp>
        <p:nvSpPr>
          <p:cNvPr id="61445" name="Text Box 6"/>
          <p:cNvSpPr txBox="1">
            <a:spLocks noChangeArrowheads="1"/>
          </p:cNvSpPr>
          <p:nvPr/>
        </p:nvSpPr>
        <p:spPr bwMode="auto">
          <a:xfrm>
            <a:off x="685800" y="2430463"/>
            <a:ext cx="7315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l-GR" altLang="el-GR"/>
          </a:p>
        </p:txBody>
      </p:sp>
      <p:sp>
        <p:nvSpPr>
          <p:cNvPr id="61446" name="Text Box 7"/>
          <p:cNvSpPr txBox="1">
            <a:spLocks noChangeArrowheads="1"/>
          </p:cNvSpPr>
          <p:nvPr/>
        </p:nvSpPr>
        <p:spPr bwMode="auto">
          <a:xfrm>
            <a:off x="685800" y="2133600"/>
            <a:ext cx="7620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2800"/>
              <a:t>There are other classes of scheduling problems.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2800"/>
              <a:t>Some of them are discussed in this book.</a:t>
            </a:r>
            <a:endParaRPr lang="en-US" altLang="el-GR" sz="2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6. Other Types of Scheduling Problems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l-GR" smtClean="0"/>
              <a:t>Scheduling problems are also discussed in </a:t>
            </a:r>
          </a:p>
          <a:p>
            <a:pPr>
              <a:buFontTx/>
              <a:buNone/>
            </a:pPr>
            <a:r>
              <a:rPr lang="en-US" altLang="el-GR" smtClean="0"/>
              <a:t>connection with other areas:</a:t>
            </a:r>
          </a:p>
          <a:p>
            <a:r>
              <a:rPr lang="en-US" altLang="el-GR" smtClean="0"/>
              <a:t>Scheduling and transportation</a:t>
            </a:r>
          </a:p>
          <a:p>
            <a:r>
              <a:rPr lang="en-US" altLang="el-GR" smtClean="0"/>
              <a:t>Scheduling and game theory</a:t>
            </a:r>
          </a:p>
          <a:p>
            <a:r>
              <a:rPr lang="en-US" altLang="el-GR" smtClean="0"/>
              <a:t>Scheduling and location problems</a:t>
            </a:r>
          </a:p>
          <a:p>
            <a:r>
              <a:rPr lang="en-US" altLang="el-GR" smtClean="0"/>
              <a:t>Scheduling and supply chains</a:t>
            </a:r>
          </a:p>
          <a:p>
            <a:endParaRPr lang="en-US" altLang="el-GR" smtClean="0"/>
          </a:p>
          <a:p>
            <a:endParaRPr lang="en-US" altLang="el-GR" smtClean="0"/>
          </a:p>
          <a:p>
            <a:endParaRPr lang="en-US" altLang="el-GR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References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mtClean="0"/>
              <a:t>P. Brucker (2007), Scheduling Algorithms, fifth edition, Springer, Heidelberg</a:t>
            </a:r>
          </a:p>
          <a:p>
            <a:pPr>
              <a:buFontTx/>
              <a:buNone/>
            </a:pPr>
            <a:r>
              <a:rPr lang="en-US" altLang="el-GR" smtClean="0"/>
              <a:t>M.R. Garey, D.S. Johnson (1979), Computers and Intractability: A Guide to the Theory of NP-Completeness, W.H. Freeman and Company, San Francisco.</a:t>
            </a:r>
          </a:p>
          <a:p>
            <a:pPr>
              <a:buFontTx/>
              <a:buNone/>
            </a:pPr>
            <a:r>
              <a:rPr lang="en-US" altLang="el-GR" smtClean="0"/>
              <a:t>http://www.mathematik.uni-osnabrueck.de/research/OR/class/</a:t>
            </a:r>
          </a:p>
          <a:p>
            <a:pPr>
              <a:buFontTx/>
              <a:buNone/>
            </a:pPr>
            <a:endParaRPr lang="en-US" altLang="el-GR" smtClean="0"/>
          </a:p>
          <a:p>
            <a:pPr>
              <a:buFontTx/>
              <a:buNone/>
            </a:pPr>
            <a:endParaRPr lang="en-US" altLang="el-GR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001000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l-GR" smtClean="0"/>
              <a:t>The RCPSP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el-GR" smtClean="0"/>
              <a:t>some objective function f( C</a:t>
            </a:r>
            <a:r>
              <a:rPr lang="en-US" altLang="el-GR" baseline="-25000" smtClean="0"/>
              <a:t>1</a:t>
            </a:r>
            <a:r>
              <a:rPr lang="en-US" altLang="el-GR" smtClean="0"/>
              <a:t>, ... , C</a:t>
            </a:r>
            <a:r>
              <a:rPr lang="en-US" altLang="el-GR" baseline="-25000" smtClean="0"/>
              <a:t>n</a:t>
            </a:r>
            <a:r>
              <a:rPr lang="en-US" altLang="el-GR" smtClean="0"/>
              <a:t>) is minimized where C</a:t>
            </a:r>
            <a:r>
              <a:rPr lang="en-US" altLang="el-GR" baseline="-25000" smtClean="0"/>
              <a:t>j</a:t>
            </a:r>
            <a:r>
              <a:rPr lang="en-US" altLang="el-GR" smtClean="0"/>
              <a:t> = S</a:t>
            </a:r>
            <a:r>
              <a:rPr lang="en-US" altLang="el-GR" baseline="-25000" smtClean="0"/>
              <a:t>j</a:t>
            </a:r>
            <a:r>
              <a:rPr lang="en-US" altLang="el-GR" smtClean="0"/>
              <a:t> + p</a:t>
            </a:r>
            <a:r>
              <a:rPr lang="en-US" altLang="el-GR" baseline="-25000" smtClean="0"/>
              <a:t>j</a:t>
            </a:r>
            <a:r>
              <a:rPr lang="en-US" altLang="el-GR" smtClean="0"/>
              <a:t> is the completion time of activity j.</a:t>
            </a:r>
          </a:p>
          <a:p>
            <a:pPr>
              <a:buFontTx/>
              <a:buNone/>
            </a:pPr>
            <a:r>
              <a:rPr lang="en-US" altLang="el-GR" smtClean="0"/>
              <a:t>The fact that activities j start at time S</a:t>
            </a:r>
            <a:r>
              <a:rPr lang="en-US" altLang="el-GR" baseline="-25000" smtClean="0"/>
              <a:t>j </a:t>
            </a:r>
            <a:r>
              <a:rPr lang="en-US" altLang="el-GR" smtClean="0"/>
              <a:t>and</a:t>
            </a:r>
          </a:p>
          <a:p>
            <a:pPr>
              <a:buFontTx/>
              <a:buNone/>
            </a:pPr>
            <a:r>
              <a:rPr lang="en-US" altLang="el-GR" smtClean="0"/>
              <a:t>finish at time S</a:t>
            </a:r>
            <a:r>
              <a:rPr lang="en-US" altLang="el-GR" baseline="-25000" smtClean="0"/>
              <a:t>j</a:t>
            </a:r>
            <a:r>
              <a:rPr lang="en-US" altLang="el-GR" smtClean="0"/>
              <a:t> + p</a:t>
            </a:r>
            <a:r>
              <a:rPr lang="en-US" altLang="el-GR" baseline="-25000" smtClean="0"/>
              <a:t>j</a:t>
            </a:r>
            <a:r>
              <a:rPr lang="en-US" altLang="el-GR" smtClean="0"/>
              <a:t> implies that the activities</a:t>
            </a:r>
          </a:p>
          <a:p>
            <a:pPr>
              <a:buFontTx/>
              <a:buNone/>
            </a:pPr>
            <a:r>
              <a:rPr lang="en-US" altLang="el-GR" smtClean="0"/>
              <a:t>j are not preempted. We may relax this   </a:t>
            </a:r>
          </a:p>
          <a:p>
            <a:pPr>
              <a:buFontTx/>
              <a:buNone/>
            </a:pPr>
            <a:r>
              <a:rPr lang="en-US" altLang="el-GR" smtClean="0"/>
              <a:t>condition by allowing </a:t>
            </a:r>
            <a:r>
              <a:rPr lang="en-US" altLang="el-GR" b="1" smtClean="0"/>
              <a:t>preemption</a:t>
            </a:r>
            <a:r>
              <a:rPr lang="en-US" altLang="el-GR" smtClean="0"/>
              <a:t> (activity</a:t>
            </a:r>
          </a:p>
          <a:p>
            <a:pPr>
              <a:buFontTx/>
              <a:buNone/>
            </a:pPr>
            <a:r>
              <a:rPr lang="en-US" altLang="el-GR" smtClean="0"/>
              <a:t>splitting).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l-GR" smtClean="0"/>
              <a:t>The RCPSP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mtClean="0"/>
              <a:t>If preemption is not allowed the vector S = (S</a:t>
            </a:r>
            <a:r>
              <a:rPr lang="en-US" altLang="el-GR" baseline="-25000" smtClean="0"/>
              <a:t>j</a:t>
            </a:r>
            <a:r>
              <a:rPr lang="en-US" altLang="el-GR" smtClean="0"/>
              <a:t>)</a:t>
            </a:r>
          </a:p>
          <a:p>
            <a:pPr>
              <a:buFontTx/>
              <a:buNone/>
            </a:pPr>
            <a:r>
              <a:rPr lang="en-US" altLang="el-GR" smtClean="0"/>
              <a:t>defines a schedule. S is called </a:t>
            </a:r>
            <a:r>
              <a:rPr lang="en-US" altLang="el-GR" b="1" smtClean="0"/>
              <a:t>feasible</a:t>
            </a:r>
            <a:r>
              <a:rPr lang="en-US" altLang="el-GR" smtClean="0"/>
              <a:t> if all</a:t>
            </a:r>
          </a:p>
          <a:p>
            <a:pPr>
              <a:buFontTx/>
              <a:buNone/>
            </a:pPr>
            <a:r>
              <a:rPr lang="en-US" altLang="el-GR" smtClean="0"/>
              <a:t>resource and precedence constraints are </a:t>
            </a:r>
          </a:p>
          <a:p>
            <a:pPr>
              <a:buFontTx/>
              <a:buNone/>
            </a:pPr>
            <a:r>
              <a:rPr lang="en-US" altLang="el-GR" smtClean="0"/>
              <a:t>fulfilled. One has to find a feasible schedule</a:t>
            </a:r>
          </a:p>
          <a:p>
            <a:pPr>
              <a:buFontTx/>
              <a:buNone/>
            </a:pPr>
            <a:r>
              <a:rPr lang="en-US" altLang="el-GR" smtClean="0"/>
              <a:t>which minimizes the objective function </a:t>
            </a:r>
          </a:p>
          <a:p>
            <a:pPr>
              <a:buFontTx/>
              <a:buNone/>
            </a:pPr>
            <a:r>
              <a:rPr lang="en-US" altLang="el-GR" smtClean="0"/>
              <a:t>f( C</a:t>
            </a:r>
            <a:r>
              <a:rPr lang="en-US" altLang="el-GR" baseline="-25000" smtClean="0"/>
              <a:t>1</a:t>
            </a:r>
            <a:r>
              <a:rPr lang="en-US" altLang="el-GR" smtClean="0"/>
              <a:t>, ... , C</a:t>
            </a:r>
            <a:r>
              <a:rPr lang="en-US" altLang="el-GR" baseline="-25000" smtClean="0"/>
              <a:t>n</a:t>
            </a:r>
            <a:r>
              <a:rPr lang="en-US" altLang="el-GR" smtClean="0"/>
              <a:t>). In project planning f( C</a:t>
            </a:r>
            <a:r>
              <a:rPr lang="en-US" altLang="el-GR" baseline="-25000" smtClean="0"/>
              <a:t>1</a:t>
            </a:r>
            <a:r>
              <a:rPr lang="en-US" altLang="el-GR" smtClean="0"/>
              <a:t>, ... , C</a:t>
            </a:r>
            <a:r>
              <a:rPr lang="en-US" altLang="el-GR" baseline="-25000" smtClean="0"/>
              <a:t>n</a:t>
            </a:r>
            <a:r>
              <a:rPr lang="en-US" altLang="el-GR" smtClean="0"/>
              <a:t>) is</a:t>
            </a:r>
          </a:p>
          <a:p>
            <a:pPr>
              <a:buFontTx/>
              <a:buNone/>
            </a:pPr>
            <a:r>
              <a:rPr lang="en-US" altLang="el-GR" smtClean="0"/>
              <a:t>often replaced by the makespan C</a:t>
            </a:r>
            <a:r>
              <a:rPr lang="en-US" altLang="el-GR" baseline="-25000" smtClean="0"/>
              <a:t>max</a:t>
            </a:r>
            <a:r>
              <a:rPr lang="en-US" altLang="el-GR" smtClean="0"/>
              <a:t> which is</a:t>
            </a:r>
          </a:p>
          <a:p>
            <a:pPr>
              <a:buFontTx/>
              <a:buNone/>
            </a:pPr>
            <a:r>
              <a:rPr lang="en-US" altLang="el-GR" smtClean="0"/>
              <a:t>the maximum of all C</a:t>
            </a:r>
            <a:r>
              <a:rPr lang="en-US" altLang="el-GR" baseline="-25000" smtClean="0"/>
              <a:t>j</a:t>
            </a:r>
            <a:r>
              <a:rPr lang="en-US" altLang="el-GR" smtClean="0"/>
              <a:t> - values.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An 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l-GR" sz="2800" dirty="0" smtClean="0"/>
              <a:t>Consider a project with n = 4 activities, r = 2</a:t>
            </a:r>
          </a:p>
          <a:p>
            <a:pPr>
              <a:buFontTx/>
              <a:buNone/>
            </a:pPr>
            <a:r>
              <a:rPr lang="en-US" altLang="el-GR" sz="2800" dirty="0" smtClean="0"/>
              <a:t>resources with capacities R</a:t>
            </a:r>
            <a:r>
              <a:rPr lang="en-US" altLang="el-GR" sz="2800" baseline="-25000" dirty="0" smtClean="0"/>
              <a:t>1</a:t>
            </a:r>
            <a:r>
              <a:rPr lang="en-US" altLang="el-GR" sz="2800" dirty="0" smtClean="0"/>
              <a:t> = 5 and R</a:t>
            </a:r>
            <a:r>
              <a:rPr lang="en-US" altLang="el-GR" sz="2800" baseline="-25000" dirty="0" smtClean="0"/>
              <a:t>2</a:t>
            </a:r>
            <a:r>
              <a:rPr lang="en-US" altLang="el-GR" sz="2800" dirty="0" smtClean="0"/>
              <a:t> = 7, a</a:t>
            </a:r>
          </a:p>
          <a:p>
            <a:pPr>
              <a:buFontTx/>
              <a:buNone/>
            </a:pPr>
            <a:r>
              <a:rPr lang="en-US" altLang="el-GR" sz="2800" dirty="0" smtClean="0"/>
              <a:t>precedence relation 2 </a:t>
            </a:r>
            <a:r>
              <a:rPr lang="en-US" altLang="el-GR" sz="2800" dirty="0" smtClean="0">
                <a:sym typeface="Wingdings" panose="05000000000000000000" pitchFamily="2" charset="2"/>
              </a:rPr>
              <a:t></a:t>
            </a:r>
            <a:r>
              <a:rPr lang="en-US" altLang="el-GR" sz="2800" dirty="0" smtClean="0">
                <a:sym typeface="Symbol" pitchFamily="2" charset="0"/>
              </a:rPr>
              <a:t> </a:t>
            </a:r>
            <a:r>
              <a:rPr lang="en-US" altLang="el-GR" sz="2800" dirty="0" smtClean="0">
                <a:sym typeface="Symbol" pitchFamily="2" charset="0"/>
              </a:rPr>
              <a:t>3 and the following data:</a:t>
            </a:r>
            <a:endParaRPr lang="en-US" altLang="el-GR" sz="2800" dirty="0" smtClean="0"/>
          </a:p>
        </p:txBody>
      </p:sp>
      <p:pic>
        <p:nvPicPr>
          <p:cNvPr id="9220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4114800"/>
            <a:ext cx="4111625" cy="198120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An Example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362200"/>
            <a:ext cx="407193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5600"/>
            <a:ext cx="225107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219200" y="57150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l-GR" sz="2400"/>
              <a:t>A corresponding schedule with minimal makespan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1524000" y="4495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l-GR" sz="2400" dirty="0"/>
              <a:t>2 </a:t>
            </a:r>
            <a:r>
              <a:rPr lang="en-US" altLang="el-GR" sz="2400" dirty="0" smtClean="0">
                <a:sym typeface="Wingdings" panose="05000000000000000000" pitchFamily="2" charset="2"/>
              </a:rPr>
              <a:t></a:t>
            </a:r>
            <a:r>
              <a:rPr lang="en-US" altLang="el-GR" sz="2400" dirty="0" smtClean="0">
                <a:sym typeface="Symbol" pitchFamily="2" charset="0"/>
              </a:rPr>
              <a:t> 3</a:t>
            </a:r>
            <a:endParaRPr lang="en-US" altLang="el-GR" sz="2400" dirty="0">
              <a:sym typeface="Symbol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The RCPSP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altLang="el-GR" dirty="0" smtClean="0"/>
              <a:t>The constraints S</a:t>
            </a:r>
            <a:r>
              <a:rPr lang="en-US" altLang="el-GR" baseline="-25000" dirty="0" smtClean="0"/>
              <a:t>i</a:t>
            </a:r>
            <a:r>
              <a:rPr lang="en-US" altLang="el-GR" dirty="0" smtClean="0"/>
              <a:t> + p</a:t>
            </a:r>
            <a:r>
              <a:rPr lang="en-US" altLang="el-GR" baseline="-25000" dirty="0" smtClean="0"/>
              <a:t>i</a:t>
            </a:r>
            <a:r>
              <a:rPr lang="en-US" altLang="el-GR" dirty="0" smtClean="0"/>
              <a:t> </a:t>
            </a:r>
            <a:r>
              <a:rPr lang="en-US" altLang="el-GR" dirty="0" smtClean="0">
                <a:sym typeface="Symbol" pitchFamily="2" charset="0"/>
              </a:rPr>
              <a:t>&lt;= </a:t>
            </a:r>
            <a:r>
              <a:rPr lang="en-US" altLang="el-GR" dirty="0" err="1" smtClean="0"/>
              <a:t>S</a:t>
            </a:r>
            <a:r>
              <a:rPr lang="en-US" altLang="el-GR" baseline="-25000" dirty="0" err="1" smtClean="0"/>
              <a:t>j</a:t>
            </a:r>
            <a:r>
              <a:rPr lang="en-US" altLang="el-GR" dirty="0" smtClean="0"/>
              <a:t> may be replaced by S</a:t>
            </a:r>
            <a:r>
              <a:rPr lang="en-US" altLang="el-GR" baseline="-25000" dirty="0" smtClean="0"/>
              <a:t>i</a:t>
            </a:r>
            <a:r>
              <a:rPr lang="en-US" altLang="el-GR" dirty="0" smtClean="0"/>
              <a:t> + </a:t>
            </a:r>
            <a:r>
              <a:rPr lang="en-US" altLang="el-GR" dirty="0" err="1" smtClean="0"/>
              <a:t>d</a:t>
            </a:r>
            <a:r>
              <a:rPr lang="en-US" altLang="el-GR" baseline="-25000" dirty="0" err="1" smtClean="0"/>
              <a:t>ij</a:t>
            </a:r>
            <a:r>
              <a:rPr lang="en-US" altLang="el-GR" dirty="0" smtClean="0"/>
              <a:t> </a:t>
            </a:r>
            <a:r>
              <a:rPr lang="en-US" altLang="el-GR" dirty="0" smtClean="0">
                <a:sym typeface="Symbol" pitchFamily="2" charset="0"/>
              </a:rPr>
              <a:t>&lt;= </a:t>
            </a:r>
            <a:r>
              <a:rPr lang="en-US" altLang="el-GR" dirty="0" err="1" smtClean="0"/>
              <a:t>S</a:t>
            </a:r>
            <a:r>
              <a:rPr lang="en-US" altLang="el-GR" baseline="-25000" dirty="0" err="1" smtClean="0"/>
              <a:t>j</a:t>
            </a:r>
            <a:r>
              <a:rPr lang="en-US" altLang="el-GR" dirty="0" smtClean="0"/>
              <a:t>  (positive and negative time-lags).</a:t>
            </a:r>
          </a:p>
          <a:p>
            <a:r>
              <a:rPr lang="en-US" altLang="el-GR" dirty="0" smtClean="0"/>
              <a:t>With time-lags we may model release times </a:t>
            </a:r>
            <a:r>
              <a:rPr lang="en-US" altLang="el-GR" dirty="0" err="1" smtClean="0"/>
              <a:t>r</a:t>
            </a:r>
            <a:r>
              <a:rPr lang="en-US" altLang="el-GR" baseline="-25000" dirty="0" err="1" smtClean="0"/>
              <a:t>j</a:t>
            </a:r>
            <a:r>
              <a:rPr lang="en-US" altLang="el-GR" dirty="0" smtClean="0"/>
              <a:t> or deadlines </a:t>
            </a:r>
            <a:r>
              <a:rPr lang="en-US" altLang="el-GR" dirty="0" err="1" smtClean="0"/>
              <a:t>d</a:t>
            </a:r>
            <a:r>
              <a:rPr lang="en-US" altLang="el-GR" baseline="-25000" dirty="0" err="1" smtClean="0"/>
              <a:t>j</a:t>
            </a:r>
            <a:r>
              <a:rPr lang="en-US" altLang="el-GR" baseline="-25000" dirty="0" smtClean="0"/>
              <a:t> </a:t>
            </a:r>
            <a:r>
              <a:rPr lang="en-US" altLang="el-GR" dirty="0" smtClean="0"/>
              <a:t>.</a:t>
            </a:r>
          </a:p>
          <a:p>
            <a:r>
              <a:rPr lang="en-US" altLang="el-GR" dirty="0" smtClean="0"/>
              <a:t>We may have more than one objective function (multi-criteria optimization).</a:t>
            </a:r>
          </a:p>
          <a:p>
            <a:r>
              <a:rPr lang="en-US" altLang="el-GR" dirty="0" smtClean="0"/>
              <a:t>There are other generalizations.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l-G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l-G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1818</Words>
  <Application>Microsoft Office PowerPoint</Application>
  <PresentationFormat>Προβολή στην οθόνη (4:3)</PresentationFormat>
  <Paragraphs>209</Paragraphs>
  <Slides>48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48</vt:i4>
      </vt:variant>
    </vt:vector>
  </HeadingPairs>
  <TitlesOfParts>
    <vt:vector size="53" baseType="lpstr">
      <vt:lpstr>Times New Roman</vt:lpstr>
      <vt:lpstr>Arial</vt:lpstr>
      <vt:lpstr>Calibri</vt:lpstr>
      <vt:lpstr>Symbol</vt:lpstr>
      <vt:lpstr>Θέμα του Office</vt:lpstr>
      <vt:lpstr>On the Complexity of Scheduling</vt:lpstr>
      <vt:lpstr>1.Scheduling Problems</vt:lpstr>
      <vt:lpstr>The RCPSP</vt:lpstr>
      <vt:lpstr>The RCPSP</vt:lpstr>
      <vt:lpstr>The RCPSP</vt:lpstr>
      <vt:lpstr>The RCPSP</vt:lpstr>
      <vt:lpstr>An Example</vt:lpstr>
      <vt:lpstr>An Example</vt:lpstr>
      <vt:lpstr>The RCPSP</vt:lpstr>
      <vt:lpstr>RCPSP with Multiple Modes</vt:lpstr>
      <vt:lpstr>Applications</vt:lpstr>
      <vt:lpstr>Assumptions</vt:lpstr>
      <vt:lpstr>2. Machine Scheduling Problems and their Classification</vt:lpstr>
      <vt:lpstr>Single machine problems</vt:lpstr>
      <vt:lpstr>Parallel Machine Problems</vt:lpstr>
      <vt:lpstr>Parallel Machine Problems</vt:lpstr>
      <vt:lpstr>Parallel Machine Problems</vt:lpstr>
      <vt:lpstr>Shop Scheduling Problems</vt:lpstr>
      <vt:lpstr>Shop Scheduling Problems</vt:lpstr>
      <vt:lpstr>Shop Scheduling Problems</vt:lpstr>
      <vt:lpstr>Shop Scheduling Problems</vt:lpstr>
      <vt:lpstr>Shop Scheduling Problems</vt:lpstr>
      <vt:lpstr>Classification of Scheduling Problems</vt:lpstr>
      <vt:lpstr>Machine Environment</vt:lpstr>
      <vt:lpstr>Job Characteristics</vt:lpstr>
      <vt:lpstr>Objective Functions</vt:lpstr>
      <vt:lpstr>Objective Functions</vt:lpstr>
      <vt:lpstr>Objective Functions</vt:lpstr>
      <vt:lpstr>4. Complexity of machine scheduling problems</vt:lpstr>
      <vt:lpstr>4. Complexity of machine scheduling problems</vt:lpstr>
      <vt:lpstr>Elementary reductions</vt:lpstr>
      <vt:lpstr>Elementary reductions</vt:lpstr>
      <vt:lpstr>Elementary reductions</vt:lpstr>
      <vt:lpstr>Elementary reductions</vt:lpstr>
      <vt:lpstr>Polynomially solvable single machine problems</vt:lpstr>
      <vt:lpstr>NP - hard single machine scheduling problems</vt:lpstr>
      <vt:lpstr>Minimal and maximal open problems</vt:lpstr>
      <vt:lpstr>Polynomially solvable parallel machine problems without preemption</vt:lpstr>
      <vt:lpstr>Polynomially solvable parallel machine problems without preemption</vt:lpstr>
      <vt:lpstr>Polynomially solvable parallel machine problems without preemption</vt:lpstr>
      <vt:lpstr>NP- hard parallel machine problems without preemption</vt:lpstr>
      <vt:lpstr>NP- hard parallel machine problems without preemption</vt:lpstr>
      <vt:lpstr>Minimal and maximal open problems</vt:lpstr>
      <vt:lpstr>5. How to Live with NP - hard Scheduling Problems?</vt:lpstr>
      <vt:lpstr>6. Other Types of Scheduling Problems</vt:lpstr>
      <vt:lpstr>6. Other Types of Scheduling Problems</vt:lpstr>
      <vt:lpstr>References</vt:lpstr>
      <vt:lpstr>Παρουσίαση του PowerPoint</vt:lpstr>
    </vt:vector>
  </TitlesOfParts>
  <Company>Universität Osnabrück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Complexity of Scheduling</dc:title>
  <dc:creator>Dell</dc:creator>
  <cp:lastModifiedBy>Dell</cp:lastModifiedBy>
  <cp:revision>79</cp:revision>
  <cp:lastPrinted>2007-05-29T11:55:08Z</cp:lastPrinted>
  <dcterms:created xsi:type="dcterms:W3CDTF">2007-04-06T08:53:24Z</dcterms:created>
  <dcterms:modified xsi:type="dcterms:W3CDTF">2021-02-28T08:38:16Z</dcterms:modified>
</cp:coreProperties>
</file>