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76" r:id="rId3"/>
    <p:sldId id="277" r:id="rId4"/>
    <p:sldId id="278" r:id="rId5"/>
    <p:sldId id="279" r:id="rId6"/>
    <p:sldId id="260" r:id="rId7"/>
    <p:sldId id="261" r:id="rId8"/>
    <p:sldId id="258" r:id="rId9"/>
    <p:sldId id="262" r:id="rId10"/>
    <p:sldId id="263" r:id="rId11"/>
    <p:sldId id="274" r:id="rId12"/>
    <p:sldId id="264" r:id="rId13"/>
    <p:sldId id="275" r:id="rId14"/>
    <p:sldId id="265" r:id="rId15"/>
    <p:sldId id="266" r:id="rId16"/>
    <p:sldId id="269"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74" y="-91"/>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FC7DF2-60F2-464F-915A-310D5C08641D}" type="datetimeFigureOut">
              <a:rPr lang="el-GR" smtClean="0"/>
              <a:pPr/>
              <a:t>29/10/2022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0D0E18-F372-44CD-9293-AF0BC1F3BBB8}"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F60D0E18-F372-44CD-9293-AF0BC1F3BBB8}"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2342CEA3-3058-4D43-AE35-B3DA76CB4003}" type="datetimeFigureOut">
              <a:rPr lang="el-GR" smtClean="0"/>
              <a:pPr/>
              <a:t>29/10/2022</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2342CEA3-3058-4D43-AE35-B3DA76CB4003}" type="datetimeFigureOut">
              <a:rPr lang="el-GR" smtClean="0"/>
              <a:pPr/>
              <a:t>29/10/2022</a:t>
            </a:fld>
            <a:endParaRPr lang="el-GR"/>
          </a:p>
        </p:txBody>
      </p:sp>
      <p:sp>
        <p:nvSpPr>
          <p:cNvPr id="27" name="26 - Θέση αριθμού διαφάνειας"/>
          <p:cNvSpPr>
            <a:spLocks noGrp="1"/>
          </p:cNvSpPr>
          <p:nvPr>
            <p:ph type="sldNum" sz="quarter" idx="11"/>
          </p:nvPr>
        </p:nvSpPr>
        <p:spPr/>
        <p:txBody>
          <a:bodyPr rtlCol="0"/>
          <a:lstStyle/>
          <a:p>
            <a:fld id="{D3F1D1C4-C2D9-4231-9FB2-B2D9D97AA41D}"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2342CEA3-3058-4D43-AE35-B3DA76CB4003}" type="datetimeFigureOut">
              <a:rPr lang="el-GR" smtClean="0"/>
              <a:pPr/>
              <a:t>29/10/2022</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29/10/2022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2342CEA3-3058-4D43-AE35-B3DA76CB4003}" type="datetimeFigureOut">
              <a:rPr lang="el-GR" smtClean="0"/>
              <a:pPr/>
              <a:t>29/10/2022</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Επιχειρηματική ιδέα και Καινοτομία	</a:t>
            </a:r>
            <a:endParaRPr lang="el-GR" dirty="0"/>
          </a:p>
        </p:txBody>
      </p:sp>
      <p:sp>
        <p:nvSpPr>
          <p:cNvPr id="3" name="2 - Υπότιτλος"/>
          <p:cNvSpPr>
            <a:spLocks noGrp="1"/>
          </p:cNvSpPr>
          <p:nvPr>
            <p:ph type="subTitle" idx="1"/>
          </p:nvPr>
        </p:nvSpPr>
        <p:spPr/>
        <p:txBody>
          <a:bodyPr/>
          <a:lstStyle/>
          <a:p>
            <a:r>
              <a:rPr lang="el-GR" dirty="0" smtClean="0"/>
              <a:t>Επιχειρηματικότητα 1</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lstStyle/>
          <a:p>
            <a:r>
              <a:rPr lang="el-GR" dirty="0" smtClean="0"/>
              <a:t>Είδη καινοτομίας </a:t>
            </a:r>
            <a:endParaRPr lang="el-GR" dirty="0"/>
          </a:p>
        </p:txBody>
      </p:sp>
      <p:sp>
        <p:nvSpPr>
          <p:cNvPr id="5" name="4 - Θέση περιεχομένου"/>
          <p:cNvSpPr>
            <a:spLocks noGrp="1"/>
          </p:cNvSpPr>
          <p:nvPr>
            <p:ph idx="1"/>
          </p:nvPr>
        </p:nvSpPr>
        <p:spPr>
          <a:xfrm>
            <a:off x="457200" y="1772816"/>
            <a:ext cx="8229600" cy="4801720"/>
          </a:xfrm>
        </p:spPr>
        <p:txBody>
          <a:bodyPr>
            <a:noAutofit/>
          </a:bodyPr>
          <a:lstStyle/>
          <a:p>
            <a:r>
              <a:rPr lang="el-GR" b="1" dirty="0" smtClean="0"/>
              <a:t>Καινοτομία προϊόντος </a:t>
            </a:r>
            <a:r>
              <a:rPr lang="el-GR" dirty="0" smtClean="0"/>
              <a:t>(</a:t>
            </a:r>
            <a:r>
              <a:rPr lang="el-GR" dirty="0" err="1" smtClean="0"/>
              <a:t>product</a:t>
            </a:r>
            <a:r>
              <a:rPr lang="el-GR" dirty="0" smtClean="0"/>
              <a:t> </a:t>
            </a:r>
            <a:r>
              <a:rPr lang="el-GR" dirty="0" err="1" smtClean="0"/>
              <a:t>innovation</a:t>
            </a:r>
            <a:r>
              <a:rPr lang="el-GR" dirty="0" smtClean="0"/>
              <a:t>) είναι η εισαγωγή ενός αγαθού ή μιας υπηρεσίας που είναι νέο/νέα ή σημαντικά βελτιωμένο/η ως προς τα γνωρίσματά του ή τις χρήσεις για τις οποίες προορίζεται (π.χ. </a:t>
            </a:r>
            <a:r>
              <a:rPr lang="en-US" dirty="0" smtClean="0"/>
              <a:t>GPS, ABS</a:t>
            </a:r>
            <a:r>
              <a:rPr lang="el-GR" dirty="0" smtClean="0"/>
              <a:t> κ.α.)</a:t>
            </a:r>
            <a:br>
              <a:rPr lang="el-GR" dirty="0" smtClean="0"/>
            </a:br>
            <a:endParaRPr lang="en-US" dirty="0" smtClean="0"/>
          </a:p>
          <a:p>
            <a:r>
              <a:rPr lang="el-GR" b="1" dirty="0" smtClean="0"/>
              <a:t>Καινοτομία διαδικασίας </a:t>
            </a:r>
            <a:r>
              <a:rPr lang="el-GR" dirty="0" smtClean="0"/>
              <a:t>(</a:t>
            </a:r>
            <a:r>
              <a:rPr lang="el-GR" dirty="0" err="1" smtClean="0"/>
              <a:t>process</a:t>
            </a:r>
            <a:r>
              <a:rPr lang="el-GR" dirty="0" smtClean="0"/>
              <a:t> </a:t>
            </a:r>
            <a:r>
              <a:rPr lang="el-GR" dirty="0" err="1" smtClean="0"/>
              <a:t>innovation</a:t>
            </a:r>
            <a:r>
              <a:rPr lang="el-GR" dirty="0" smtClean="0"/>
              <a:t>) είναι η εφαρμογή μίας νέας ή σημαντικά βελτιωμένης μεθόδου παραγωγής ή παράδοσης (π.χ. </a:t>
            </a:r>
            <a:r>
              <a:rPr lang="en-US" dirty="0" smtClean="0"/>
              <a:t>Barcodes)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lstStyle/>
          <a:p>
            <a:r>
              <a:rPr lang="el-GR" dirty="0" smtClean="0"/>
              <a:t>Είδη καινοτομίας (2) </a:t>
            </a:r>
            <a:endParaRPr lang="el-GR" dirty="0"/>
          </a:p>
        </p:txBody>
      </p:sp>
      <p:sp>
        <p:nvSpPr>
          <p:cNvPr id="5" name="4 - Θέση περιεχομένου"/>
          <p:cNvSpPr>
            <a:spLocks noGrp="1"/>
          </p:cNvSpPr>
          <p:nvPr>
            <p:ph idx="1"/>
          </p:nvPr>
        </p:nvSpPr>
        <p:spPr>
          <a:xfrm>
            <a:off x="457200" y="1628800"/>
            <a:ext cx="8229600" cy="4945736"/>
          </a:xfrm>
        </p:spPr>
        <p:txBody>
          <a:bodyPr>
            <a:noAutofit/>
          </a:bodyPr>
          <a:lstStyle/>
          <a:p>
            <a:r>
              <a:rPr lang="el-GR" sz="2500" b="1" dirty="0" smtClean="0"/>
              <a:t>Καινοτομία μάρκετινγκ </a:t>
            </a:r>
            <a:r>
              <a:rPr lang="el-GR" sz="2500" dirty="0" smtClean="0"/>
              <a:t>(</a:t>
            </a:r>
            <a:r>
              <a:rPr lang="el-GR" sz="2500" dirty="0" err="1" smtClean="0"/>
              <a:t>marketing</a:t>
            </a:r>
            <a:r>
              <a:rPr lang="el-GR" sz="2500" dirty="0" smtClean="0"/>
              <a:t> </a:t>
            </a:r>
            <a:r>
              <a:rPr lang="el-GR" sz="2500" dirty="0" err="1" smtClean="0"/>
              <a:t>innovation</a:t>
            </a:r>
            <a:r>
              <a:rPr lang="el-GR" sz="2500" dirty="0" smtClean="0"/>
              <a:t>) είναι η εφαρμογή μίας νέας μεθόδου μάρκετινγκ που περιλαμβάνει σημαντικές αλλαγές στο σχεδιασμό των προϊόντων ή τη συσκευασία τους, την τοποθέτηση, την προώθηση ή την τιμολόγησή τους</a:t>
            </a:r>
            <a:r>
              <a:rPr lang="en-US" sz="2500" dirty="0" smtClean="0"/>
              <a:t> </a:t>
            </a:r>
            <a:r>
              <a:rPr lang="el-GR" sz="2500" dirty="0" smtClean="0"/>
              <a:t>(π.χ. διαφήμιση προϊόντων σε ταινίες)</a:t>
            </a:r>
            <a:br>
              <a:rPr lang="el-GR" sz="2500" dirty="0" smtClean="0"/>
            </a:br>
            <a:endParaRPr lang="en-US" sz="2500" dirty="0" smtClean="0"/>
          </a:p>
          <a:p>
            <a:r>
              <a:rPr lang="el-GR" sz="2500" b="1" dirty="0" err="1" smtClean="0"/>
              <a:t>Οργανωσιακή</a:t>
            </a:r>
            <a:r>
              <a:rPr lang="el-GR" sz="2500" b="1" dirty="0" smtClean="0"/>
              <a:t> καινοτομία </a:t>
            </a:r>
            <a:r>
              <a:rPr lang="el-GR" sz="2500" dirty="0" smtClean="0"/>
              <a:t>(</a:t>
            </a:r>
            <a:r>
              <a:rPr lang="el-GR" sz="2500" dirty="0" err="1" smtClean="0"/>
              <a:t>organisational</a:t>
            </a:r>
            <a:r>
              <a:rPr lang="el-GR" sz="2500" dirty="0" smtClean="0"/>
              <a:t> </a:t>
            </a:r>
            <a:r>
              <a:rPr lang="el-GR" sz="2500" dirty="0" err="1" smtClean="0"/>
              <a:t>innovation</a:t>
            </a:r>
            <a:r>
              <a:rPr lang="el-GR" sz="2500" dirty="0" smtClean="0"/>
              <a:t>) είναι η εφαρμογή μίας νέας </a:t>
            </a:r>
            <a:r>
              <a:rPr lang="el-GR" sz="2500" dirty="0" err="1" smtClean="0"/>
              <a:t>οργανωσιακής</a:t>
            </a:r>
            <a:r>
              <a:rPr lang="el-GR" sz="2500" dirty="0" smtClean="0"/>
              <a:t> μεθόδου στις επιχειρησιακές πρακτικές της εταιρείας, στον εργασιακό χώρο, την οργάνωση ή τις εξωτερικές σχέσεις (π.χ. συστήματα εκπαίδευσης προσωπικού)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normAutofit fontScale="90000"/>
          </a:bodyPr>
          <a:lstStyle/>
          <a:p>
            <a:r>
              <a:rPr lang="el-GR" dirty="0" smtClean="0"/>
              <a:t>Ριζική, επαναστατική και μικρής κλίμακας καινοτομία </a:t>
            </a:r>
            <a:endParaRPr lang="el-GR" dirty="0"/>
          </a:p>
        </p:txBody>
      </p:sp>
      <p:sp>
        <p:nvSpPr>
          <p:cNvPr id="3" name="2 - Θέση περιεχομένου"/>
          <p:cNvSpPr>
            <a:spLocks noGrp="1"/>
          </p:cNvSpPr>
          <p:nvPr>
            <p:ph idx="1"/>
          </p:nvPr>
        </p:nvSpPr>
        <p:spPr>
          <a:xfrm>
            <a:off x="457200" y="1772816"/>
            <a:ext cx="8229600" cy="4801720"/>
          </a:xfrm>
        </p:spPr>
        <p:txBody>
          <a:bodyPr>
            <a:noAutofit/>
          </a:bodyPr>
          <a:lstStyle/>
          <a:p>
            <a:r>
              <a:rPr lang="el-GR" sz="2500" b="1" dirty="0" smtClean="0"/>
              <a:t>Η καινοτομία μικρής κλίμακας </a:t>
            </a:r>
            <a:r>
              <a:rPr lang="el-GR" sz="2500" dirty="0" smtClean="0"/>
              <a:t>(</a:t>
            </a:r>
            <a:r>
              <a:rPr lang="el-GR" sz="2500" dirty="0" err="1" smtClean="0"/>
              <a:t>Incremental</a:t>
            </a:r>
            <a:r>
              <a:rPr lang="el-GR" sz="2500" dirty="0" smtClean="0"/>
              <a:t> </a:t>
            </a:r>
            <a:r>
              <a:rPr lang="el-GR" sz="2500" dirty="0" err="1" smtClean="0"/>
              <a:t>innovation</a:t>
            </a:r>
            <a:r>
              <a:rPr lang="el-GR" sz="2500" dirty="0" smtClean="0"/>
              <a:t>) περιλαμβάνει την τροποποίηση, τελειοποίηση, απλοποίηση, εδραίωση και βελτίωση υφιστάμενων προϊόντων, διαδικασιών, υπηρεσιών και δραστηριοτήτων παραγωγής και διανομής. (π.χ. </a:t>
            </a:r>
            <a:r>
              <a:rPr lang="en-US" sz="2500" dirty="0" smtClean="0"/>
              <a:t>Walkman, </a:t>
            </a:r>
            <a:r>
              <a:rPr lang="el-GR" sz="2500" dirty="0" smtClean="0"/>
              <a:t>αυτοκίνητα κ.α.)</a:t>
            </a:r>
            <a:br>
              <a:rPr lang="el-GR" sz="2500" dirty="0" smtClean="0"/>
            </a:br>
            <a:endParaRPr lang="en-US" sz="2500" dirty="0" smtClean="0"/>
          </a:p>
          <a:p>
            <a:r>
              <a:rPr lang="el-GR" sz="2500" b="1" dirty="0" smtClean="0"/>
              <a:t>Η ριζική καινοτομία </a:t>
            </a:r>
            <a:r>
              <a:rPr lang="el-GR" sz="2500" dirty="0" smtClean="0"/>
              <a:t>(</a:t>
            </a:r>
            <a:r>
              <a:rPr lang="el-GR" sz="2500" dirty="0" err="1" smtClean="0"/>
              <a:t>radical</a:t>
            </a:r>
            <a:r>
              <a:rPr lang="el-GR" sz="2500" dirty="0" smtClean="0"/>
              <a:t> </a:t>
            </a:r>
            <a:r>
              <a:rPr lang="el-GR" sz="2500" dirty="0" err="1" smtClean="0"/>
              <a:t>innovation</a:t>
            </a:r>
            <a:r>
              <a:rPr lang="el-GR" sz="2500" dirty="0" smtClean="0"/>
              <a:t>) συνεπάγεται την εισαγωγή νέων προϊόντων ή υπηρεσιών που εξελίσσονται σε νέες μεγάλες επιχειρήσεις ή γεννούν νέους βιομηχανικούς κλάδους ή επιφέρουν σημαντικές αλλαγές στο σύνολο ενός βιομηχανικού κλάδου (π.χ. </a:t>
            </a:r>
            <a:r>
              <a:rPr lang="en-US" sz="2500" dirty="0" smtClean="0"/>
              <a:t>ATM)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normAutofit fontScale="90000"/>
          </a:bodyPr>
          <a:lstStyle/>
          <a:p>
            <a:r>
              <a:rPr lang="el-GR" dirty="0" smtClean="0"/>
              <a:t>Ριζική, επαναστατική και μικρής κλίμακας καινοτομία (2)</a:t>
            </a:r>
            <a:endParaRPr lang="el-GR" dirty="0"/>
          </a:p>
        </p:txBody>
      </p:sp>
      <p:sp>
        <p:nvSpPr>
          <p:cNvPr id="3" name="2 - Θέση περιεχομένου"/>
          <p:cNvSpPr>
            <a:spLocks noGrp="1"/>
          </p:cNvSpPr>
          <p:nvPr>
            <p:ph idx="1"/>
          </p:nvPr>
        </p:nvSpPr>
        <p:spPr>
          <a:xfrm>
            <a:off x="457200" y="1772816"/>
            <a:ext cx="8229600" cy="4801720"/>
          </a:xfrm>
        </p:spPr>
        <p:txBody>
          <a:bodyPr>
            <a:noAutofit/>
          </a:bodyPr>
          <a:lstStyle/>
          <a:p>
            <a:r>
              <a:rPr lang="el-GR" sz="2600" b="1" dirty="0" smtClean="0"/>
              <a:t>Οι επαναστατικές/ ριζοσπαστικές καινοτομίες </a:t>
            </a:r>
            <a:r>
              <a:rPr lang="el-GR" sz="2600" dirty="0" smtClean="0"/>
              <a:t>(</a:t>
            </a:r>
            <a:r>
              <a:rPr lang="el-GR" sz="2600" dirty="0" err="1" smtClean="0"/>
              <a:t>breakthrough</a:t>
            </a:r>
            <a:r>
              <a:rPr lang="el-GR" sz="2600" dirty="0" smtClean="0"/>
              <a:t> </a:t>
            </a:r>
            <a:r>
              <a:rPr lang="el-GR" sz="2600" dirty="0" err="1" smtClean="0"/>
              <a:t>innovation</a:t>
            </a:r>
            <a:r>
              <a:rPr lang="el-GR" sz="2600" dirty="0" smtClean="0"/>
              <a:t>) εκπλήσσουν. Συναντώνται σπάνια και είναι προϊόν μιας ξεχωριστής επιστημονικής ή μηχανικής έμπνευσης</a:t>
            </a:r>
            <a:r>
              <a:rPr lang="en-US" sz="2600" dirty="0" smtClean="0"/>
              <a:t> (</a:t>
            </a:r>
            <a:r>
              <a:rPr lang="el-GR" sz="2600" dirty="0" smtClean="0"/>
              <a:t>π.χ.</a:t>
            </a:r>
            <a:r>
              <a:rPr lang="en-US" sz="2600" dirty="0" smtClean="0"/>
              <a:t> </a:t>
            </a:r>
            <a:r>
              <a:rPr lang="el-GR" sz="2600" dirty="0" smtClean="0"/>
              <a:t>Τρισδιάστατος εκτυπωτής)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normAutofit fontScale="90000"/>
          </a:bodyPr>
          <a:lstStyle/>
          <a:p>
            <a:r>
              <a:rPr lang="el-GR" dirty="0" smtClean="0"/>
              <a:t>Είδη καινοτομίας ανάλογα με την πηγή της καινοτομίας </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b="1" dirty="0" smtClean="0"/>
              <a:t>Έρευνα κι ανάπτυξη</a:t>
            </a:r>
          </a:p>
          <a:p>
            <a:endParaRPr lang="el-GR" b="1" dirty="0" smtClean="0"/>
          </a:p>
          <a:p>
            <a:r>
              <a:rPr lang="el-GR" b="1" dirty="0" smtClean="0"/>
              <a:t>Χωρίς έρευνα κι ανάπτυξη</a:t>
            </a:r>
          </a:p>
          <a:p>
            <a:endParaRPr lang="el-GR" dirty="0" smtClean="0"/>
          </a:p>
          <a:p>
            <a:endParaRPr lang="el-GR" dirty="0" smtClean="0"/>
          </a:p>
          <a:p>
            <a:r>
              <a:rPr lang="el-GR" dirty="0" smtClean="0"/>
              <a:t>η πλειονότητα των καινοτόμων ΜΜΕ δεν συνδέονται με κάποιον οργανισμό Έρευνας και Ανάπτυξης (Ε&amp;Α). Λίγες διαθέτουν τα δικά τους τμήματα Ε&amp;Α (</a:t>
            </a:r>
            <a:r>
              <a:rPr lang="el-GR" dirty="0" err="1" smtClean="0"/>
              <a:t>ενδοεταιρικά</a:t>
            </a:r>
            <a:r>
              <a:rPr lang="el-GR" dirty="0" smtClean="0"/>
              <a:t> Τμήματα Ε&amp;Α), ενώ άλλες καινοτομούν χάρη στο ικανό προσωπικό που διαθέτουν </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normAutofit fontScale="90000"/>
          </a:bodyPr>
          <a:lstStyle/>
          <a:p>
            <a:r>
              <a:rPr lang="el-GR" dirty="0" smtClean="0"/>
              <a:t>Είδη καινοτομίας ανάλογα με τη στρατηγική </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b="1" dirty="0" smtClean="0"/>
              <a:t>Η ανοιχτού τύπου καινοτομία </a:t>
            </a:r>
            <a:r>
              <a:rPr lang="el-GR" dirty="0" smtClean="0"/>
              <a:t>(</a:t>
            </a:r>
            <a:r>
              <a:rPr lang="el-GR" dirty="0" err="1" smtClean="0"/>
              <a:t>open</a:t>
            </a:r>
            <a:r>
              <a:rPr lang="el-GR" dirty="0" smtClean="0"/>
              <a:t> </a:t>
            </a:r>
            <a:r>
              <a:rPr lang="el-GR" dirty="0" err="1" smtClean="0"/>
              <a:t>innovation</a:t>
            </a:r>
            <a:r>
              <a:rPr lang="el-GR" dirty="0" smtClean="0"/>
              <a:t>) περιλαμβάνει στρατηγικές με τις οποίες οι εταιρείες αποκτούν τεχνολογίες τις οποίες έχουν ανάγκη και αξιοποιούν τεχνολογίες που έχουν ήδη αναπτύξει. </a:t>
            </a:r>
            <a:br>
              <a:rPr lang="el-GR" dirty="0" smtClean="0"/>
            </a:br>
            <a:endParaRPr lang="el-GR" dirty="0" smtClean="0"/>
          </a:p>
          <a:p>
            <a:r>
              <a:rPr lang="el-GR" b="1" dirty="0" smtClean="0"/>
              <a:t>Καινοτομία κλειστού τύπου </a:t>
            </a:r>
            <a:r>
              <a:rPr lang="el-GR" dirty="0" smtClean="0"/>
              <a:t>μία εταιρεία θα πρέπει να αναπτύσσει τα δικά της νέα προϊόντα και υπηρεσίες και να είναι η πρώτη που τα διαθέτει στην αγορά </a:t>
            </a:r>
          </a:p>
          <a:p>
            <a:endParaRPr lang="el-GR" dirty="0" smtClean="0"/>
          </a:p>
          <a:p>
            <a:r>
              <a:rPr lang="el-GR" dirty="0" smtClean="0"/>
              <a:t>Υπάρχει παράδειγμα τέτοιων καινοτομιών στις μέρες μας?</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908720"/>
            <a:ext cx="8229600" cy="1066800"/>
          </a:xfrm>
        </p:spPr>
        <p:txBody>
          <a:bodyPr>
            <a:normAutofit fontScale="90000"/>
          </a:bodyPr>
          <a:lstStyle/>
          <a:p>
            <a:r>
              <a:rPr lang="el-GR" dirty="0" smtClean="0"/>
              <a:t>Καινοτομία «εκ των άνω προς τα κάτω» (</a:t>
            </a:r>
            <a:r>
              <a:rPr lang="el-GR" dirty="0" err="1" smtClean="0"/>
              <a:t>top</a:t>
            </a:r>
            <a:r>
              <a:rPr lang="el-GR" dirty="0" smtClean="0"/>
              <a:t>-</a:t>
            </a:r>
            <a:r>
              <a:rPr lang="el-GR" dirty="0" err="1" smtClean="0"/>
              <a:t>down</a:t>
            </a:r>
            <a:r>
              <a:rPr lang="el-GR" dirty="0" smtClean="0"/>
              <a:t>) και «εκ των κάτω προς τα άνω» (</a:t>
            </a:r>
            <a:r>
              <a:rPr lang="el-GR" dirty="0" err="1" smtClean="0"/>
              <a:t>bottom</a:t>
            </a:r>
            <a:r>
              <a:rPr lang="el-GR" dirty="0" smtClean="0"/>
              <a:t>-</a:t>
            </a:r>
            <a:r>
              <a:rPr lang="el-GR" dirty="0" err="1" smtClean="0"/>
              <a:t>up</a:t>
            </a:r>
            <a:r>
              <a:rPr lang="el-GR" dirty="0" smtClean="0"/>
              <a:t>) </a:t>
            </a:r>
            <a:endParaRPr lang="el-GR" dirty="0"/>
          </a:p>
        </p:txBody>
      </p:sp>
      <p:sp>
        <p:nvSpPr>
          <p:cNvPr id="3" name="2 - Θέση περιεχομένου"/>
          <p:cNvSpPr>
            <a:spLocks noGrp="1"/>
          </p:cNvSpPr>
          <p:nvPr>
            <p:ph idx="1"/>
          </p:nvPr>
        </p:nvSpPr>
        <p:spPr/>
        <p:txBody>
          <a:bodyPr>
            <a:normAutofit fontScale="92500"/>
          </a:bodyPr>
          <a:lstStyle/>
          <a:p>
            <a:endParaRPr lang="el-GR" b="1" dirty="0" smtClean="0"/>
          </a:p>
          <a:p>
            <a:r>
              <a:rPr lang="el-GR" b="1" dirty="0" smtClean="0"/>
              <a:t>H καινοτομία «εκ των άνω προς τα κάτω» </a:t>
            </a:r>
            <a:r>
              <a:rPr lang="el-GR" dirty="0" smtClean="0"/>
              <a:t>έχει το πλεονέκτημα ότι οι έχοντες την εξουσία καθορίζουν «το ρυθμό» – είναι εκείνοι που θέτουν τους στόχους και παρέχουν χρηματοδότηση. </a:t>
            </a:r>
            <a:br>
              <a:rPr lang="el-GR" dirty="0" smtClean="0"/>
            </a:br>
            <a:endParaRPr lang="el-GR" dirty="0" smtClean="0"/>
          </a:p>
          <a:p>
            <a:r>
              <a:rPr lang="el-GR" b="1" dirty="0" smtClean="0"/>
              <a:t>Καινοτομία «εκ των κάτω προς τα άνω» </a:t>
            </a:r>
            <a:r>
              <a:rPr lang="el-GR" dirty="0" smtClean="0"/>
              <a:t>είναι η καινοτομία η οποία γεννιέται κάπου στα «βάθη» της εταιρείας. Όλοι είναι ευπρόσδεκτοι αν θέλουν να συμμετάσχουν σε αυτό το είδος καινοτομίας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lstStyle/>
          <a:p>
            <a:r>
              <a:rPr lang="el-GR" b="1" dirty="0" smtClean="0"/>
              <a:t>Η επιχειρηματική ιδέα</a:t>
            </a:r>
            <a:endParaRPr lang="el-GR" dirty="0"/>
          </a:p>
        </p:txBody>
      </p:sp>
      <p:sp>
        <p:nvSpPr>
          <p:cNvPr id="3" name="2 - Θέση περιεχομένου"/>
          <p:cNvSpPr>
            <a:spLocks noGrp="1"/>
          </p:cNvSpPr>
          <p:nvPr>
            <p:ph idx="1"/>
          </p:nvPr>
        </p:nvSpPr>
        <p:spPr>
          <a:xfrm>
            <a:off x="457200" y="1844824"/>
            <a:ext cx="8229600" cy="4729712"/>
          </a:xfrm>
        </p:spPr>
        <p:txBody>
          <a:bodyPr>
            <a:normAutofit lnSpcReduction="10000"/>
          </a:bodyPr>
          <a:lstStyle/>
          <a:p>
            <a:r>
              <a:rPr lang="el-GR" dirty="0" smtClean="0"/>
              <a:t>Η επιχειρηματική ιδέα είναι άρρηκτα συνδεδεμένη με την επιχειρηματική δράση.</a:t>
            </a:r>
            <a:br>
              <a:rPr lang="el-GR" dirty="0" smtClean="0"/>
            </a:br>
            <a:endParaRPr lang="el-GR" dirty="0" smtClean="0"/>
          </a:p>
          <a:p>
            <a:r>
              <a:rPr lang="el-GR" dirty="0" smtClean="0"/>
              <a:t>Πρόκειται για την υπόθεση ότι η συγκεκριμένη επιχείρηση έχει την τεχνική και οικονομική δυνατότητα να παράγει ένα αγαθό ή μια υπηρεσία για το οποίο υπάρχει εκδηλωμένη ζήτηση σε ποσότητα και τιμή τέτοια ώστε να υπάρχει διαφορά συνολικών εσόδων και συνολικού κόστους και έτσι να προκύπτει κέρδος.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lstStyle/>
          <a:p>
            <a:r>
              <a:rPr lang="el-GR" b="1" dirty="0" smtClean="0"/>
              <a:t>Η επιχειρηματική ιδέα (2)</a:t>
            </a:r>
            <a:endParaRPr lang="el-GR" dirty="0"/>
          </a:p>
        </p:txBody>
      </p:sp>
      <p:sp>
        <p:nvSpPr>
          <p:cNvPr id="3" name="2 - Θέση περιεχομένου"/>
          <p:cNvSpPr>
            <a:spLocks noGrp="1"/>
          </p:cNvSpPr>
          <p:nvPr>
            <p:ph idx="1"/>
          </p:nvPr>
        </p:nvSpPr>
        <p:spPr>
          <a:xfrm>
            <a:off x="457200" y="1772816"/>
            <a:ext cx="8229600" cy="4801720"/>
          </a:xfrm>
        </p:spPr>
        <p:txBody>
          <a:bodyPr/>
          <a:lstStyle/>
          <a:p>
            <a:r>
              <a:rPr lang="el-GR" dirty="0" smtClean="0"/>
              <a:t>Ο λόγος ύπαρξης μιας επιχείρησης είναι η ανταπόκριση σε μια ανθρώπινη ανάγκη ή επιθυμία. </a:t>
            </a:r>
            <a:br>
              <a:rPr lang="el-GR" dirty="0" smtClean="0"/>
            </a:br>
            <a:endParaRPr lang="el-GR" dirty="0" smtClean="0"/>
          </a:p>
          <a:p>
            <a:r>
              <a:rPr lang="el-GR" dirty="0" smtClean="0"/>
              <a:t>Σύμφωνα με τον Φ. </a:t>
            </a:r>
            <a:r>
              <a:rPr lang="el-GR" dirty="0" err="1" smtClean="0"/>
              <a:t>Κότλερ</a:t>
            </a:r>
            <a:r>
              <a:rPr lang="el-GR" dirty="0" smtClean="0"/>
              <a:t> το προϊόν είναι κάθε τι που μπορεί να προσφερθεί σε μια αγορά για να προσελκύσει το ενδιαφέρον, να αγορασθεί, να χρησιμοποιηθεί ή να καταναλωθεί και να ικανοποιήσει μια επιθυμία ή ανάγκη</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normAutofit fontScale="90000"/>
          </a:bodyPr>
          <a:lstStyle/>
          <a:p>
            <a:r>
              <a:rPr lang="el-GR" dirty="0" smtClean="0"/>
              <a:t>Πως θα επιτύχει μία επιχειρηματική ιδέα</a:t>
            </a:r>
            <a:endParaRPr lang="el-GR" dirty="0"/>
          </a:p>
        </p:txBody>
      </p:sp>
      <p:sp>
        <p:nvSpPr>
          <p:cNvPr id="3" name="2 - Θέση περιεχομένου"/>
          <p:cNvSpPr>
            <a:spLocks noGrp="1"/>
          </p:cNvSpPr>
          <p:nvPr>
            <p:ph idx="1"/>
          </p:nvPr>
        </p:nvSpPr>
        <p:spPr>
          <a:xfrm>
            <a:off x="457200" y="1772816"/>
            <a:ext cx="8229600" cy="4801720"/>
          </a:xfrm>
        </p:spPr>
        <p:txBody>
          <a:bodyPr>
            <a:normAutofit fontScale="92500" lnSpcReduction="10000"/>
          </a:bodyPr>
          <a:lstStyle/>
          <a:p>
            <a:r>
              <a:rPr lang="el-GR" dirty="0" smtClean="0"/>
              <a:t>κάτι καινούργιο που δεν προσφέρει κάποιος άλλος (νέο προϊόν, νέα υπηρεσία, νέα χαρακτηριστικά ή τεχνολογία).</a:t>
            </a:r>
            <a:br>
              <a:rPr lang="el-GR" dirty="0" smtClean="0"/>
            </a:br>
            <a:endParaRPr lang="el-GR" dirty="0" smtClean="0"/>
          </a:p>
          <a:p>
            <a:r>
              <a:rPr lang="el-GR" dirty="0" smtClean="0"/>
              <a:t>κάτι καλύτερο από </a:t>
            </a:r>
            <a:r>
              <a:rPr lang="el-GR" dirty="0" err="1" smtClean="0"/>
              <a:t>ό,τι</a:t>
            </a:r>
            <a:r>
              <a:rPr lang="el-GR" dirty="0" smtClean="0"/>
              <a:t> υπάρχει στην αγορά (βελτιωμένο προϊόν ή υπηρεσία σε σχέση με τα προσφερόμενα στην αγορά με πλεονεκτήματα την αντοχή στο χρόνο, το ότι είναι πιο εύχρηστο, ταχύτερο ή βελτιωμένης τεχνολογίας. Για παράδειγμα, απορρυπαντικό που μπορεί να καθαρίσει όλους τους λεκέδες ή που δεν μολύνει τη φύση κ.λπ.)</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normAutofit fontScale="90000"/>
          </a:bodyPr>
          <a:lstStyle/>
          <a:p>
            <a:r>
              <a:rPr lang="el-GR" dirty="0" smtClean="0"/>
              <a:t>Πως θα επιτύχει μία επιχειρηματική ιδέα (2)</a:t>
            </a:r>
            <a:endParaRPr lang="el-GR" dirty="0"/>
          </a:p>
        </p:txBody>
      </p:sp>
      <p:sp>
        <p:nvSpPr>
          <p:cNvPr id="3" name="2 - Θέση περιεχομένου"/>
          <p:cNvSpPr>
            <a:spLocks noGrp="1"/>
          </p:cNvSpPr>
          <p:nvPr>
            <p:ph idx="1"/>
          </p:nvPr>
        </p:nvSpPr>
        <p:spPr>
          <a:xfrm>
            <a:off x="457200" y="1844824"/>
            <a:ext cx="8229600" cy="4729712"/>
          </a:xfrm>
        </p:spPr>
        <p:txBody>
          <a:bodyPr>
            <a:normAutofit fontScale="85000" lnSpcReduction="20000"/>
          </a:bodyPr>
          <a:lstStyle/>
          <a:p>
            <a:r>
              <a:rPr lang="el-GR" dirty="0" smtClean="0"/>
              <a:t>ένα νέο ή βελτιωμένο προϊόν με μικρότερη τιμή αφού έκανε μια καινοτομία στη μέθοδο παραγωγής ή οργάνωσε την επιχείρησή του με αποδοτικότερο τρόπο. Έτσι μπορεί να πουλήσει φθηνότερα το προϊόν του που θα το αγοράσουν και άτομα που πριν δεν ήταν σε θέση να το αγοράσουν (σχετικά παραδείγματα είναι οι μικρές αριθμομηχανές και οι προσωπικοί υπολογιστές).</a:t>
            </a:r>
            <a:br>
              <a:rPr lang="el-GR" dirty="0" smtClean="0"/>
            </a:br>
            <a:endParaRPr lang="el-GR" dirty="0" smtClean="0"/>
          </a:p>
          <a:p>
            <a:r>
              <a:rPr lang="el-GR" dirty="0" smtClean="0"/>
              <a:t>Ένα προϊόν ή μια υπηρεσία σε μια νέα αγορά ή δημιουργεί ο ίδιος μια νέα αγορά για το προϊόν του. Για παράδειγμα, ο επιχειρηματίας που παράγει </a:t>
            </a:r>
            <a:r>
              <a:rPr lang="el-GR" dirty="0" err="1" smtClean="0"/>
              <a:t>σνάκς</a:t>
            </a:r>
            <a:r>
              <a:rPr lang="el-GR" dirty="0" smtClean="0"/>
              <a:t> και τα διαθέτει σε μια νέα αγορά (π.χ. Νιγηρία) την οποία ο ίδιος θα δημιουργήσει διαμέσου διαφόρων τεχνικών προώθησης προϊόντων.</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lstStyle/>
          <a:p>
            <a:r>
              <a:rPr lang="el-GR" dirty="0" smtClean="0"/>
              <a:t>Τι είναι η καινοτομία; </a:t>
            </a:r>
            <a:endParaRPr lang="el-GR" dirty="0"/>
          </a:p>
        </p:txBody>
      </p:sp>
      <p:sp>
        <p:nvSpPr>
          <p:cNvPr id="3" name="2 - Θέση περιεχομένου"/>
          <p:cNvSpPr>
            <a:spLocks noGrp="1"/>
          </p:cNvSpPr>
          <p:nvPr>
            <p:ph idx="1"/>
          </p:nvPr>
        </p:nvSpPr>
        <p:spPr>
          <a:xfrm>
            <a:off x="457200" y="1556792"/>
            <a:ext cx="8229600" cy="5017744"/>
          </a:xfrm>
        </p:spPr>
        <p:txBody>
          <a:bodyPr/>
          <a:lstStyle/>
          <a:p>
            <a:r>
              <a:rPr lang="el-GR" sz="2600" b="1" dirty="0" smtClean="0"/>
              <a:t>Η καινοτομία ΔΕΝ είναι εφεύρεση, </a:t>
            </a:r>
            <a:r>
              <a:rPr lang="el-GR" sz="2600" dirty="0" smtClean="0"/>
              <a:t>αλλά αποτελεί τη συνέχειά της</a:t>
            </a:r>
            <a:br>
              <a:rPr lang="el-GR" sz="2600" dirty="0" smtClean="0"/>
            </a:br>
            <a:endParaRPr lang="el-GR" sz="2600" dirty="0" smtClean="0"/>
          </a:p>
          <a:p>
            <a:r>
              <a:rPr lang="el-GR" sz="2600" dirty="0" smtClean="0"/>
              <a:t>Η καινοτομία λαμβάνει χώρα κυρίως σε εταιρείες, αλλά και σε άλλα είδη οργανισμών.</a:t>
            </a:r>
            <a:endParaRPr lang="en-US" sz="2600" b="1" dirty="0" smtClean="0"/>
          </a:p>
          <a:p>
            <a:endParaRPr lang="el-GR" dirty="0"/>
          </a:p>
        </p:txBody>
      </p:sp>
      <p:pic>
        <p:nvPicPr>
          <p:cNvPr id="4" name="3 - Θέση περιεχομένου" descr="διαδικασια καινοτομιας.PNG"/>
          <p:cNvPicPr>
            <a:picLocks noChangeAspect="1"/>
          </p:cNvPicPr>
          <p:nvPr/>
        </p:nvPicPr>
        <p:blipFill>
          <a:blip r:embed="rId2" cstate="print"/>
          <a:stretch>
            <a:fillRect/>
          </a:stretch>
        </p:blipFill>
        <p:spPr>
          <a:xfrm>
            <a:off x="0" y="3927259"/>
            <a:ext cx="9144000" cy="282854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lstStyle/>
          <a:p>
            <a:r>
              <a:rPr lang="el-GR" dirty="0" smtClean="0"/>
              <a:t>Τι είναι η καινοτομία; (2)</a:t>
            </a:r>
            <a:endParaRPr lang="el-GR" dirty="0"/>
          </a:p>
        </p:txBody>
      </p:sp>
      <p:sp>
        <p:nvSpPr>
          <p:cNvPr id="3" name="2 - Θέση περιεχομένου"/>
          <p:cNvSpPr>
            <a:spLocks noGrp="1"/>
          </p:cNvSpPr>
          <p:nvPr>
            <p:ph idx="1"/>
          </p:nvPr>
        </p:nvSpPr>
        <p:spPr>
          <a:xfrm>
            <a:off x="457200" y="1772816"/>
            <a:ext cx="8229600" cy="4801720"/>
          </a:xfrm>
        </p:spPr>
        <p:txBody>
          <a:bodyPr>
            <a:normAutofit/>
          </a:bodyPr>
          <a:lstStyle/>
          <a:p>
            <a:endParaRPr lang="el-GR" dirty="0" smtClean="0"/>
          </a:p>
          <a:p>
            <a:r>
              <a:rPr lang="el-GR" dirty="0" smtClean="0"/>
              <a:t>Χαρακτηριστικό γνώρισμα της καινοτομίας είναι ότι θα πρέπει να έχει υλοποιηθεί . </a:t>
            </a:r>
            <a:br>
              <a:rPr lang="el-GR" dirty="0" smtClean="0"/>
            </a:br>
            <a:endParaRPr lang="en-US" dirty="0" smtClean="0"/>
          </a:p>
          <a:p>
            <a:r>
              <a:rPr lang="el-GR" dirty="0" smtClean="0"/>
              <a:t>Καινοτόμος είναι μία επιχείρηση η οποία έχει υλοποιήσει κάποια καινοτομία στη διάρκεια της εξεταζόμενης περιόδου.</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lstStyle/>
          <a:p>
            <a:r>
              <a:rPr lang="el-GR" dirty="0" smtClean="0"/>
              <a:t>Ορισμός</a:t>
            </a:r>
            <a:endParaRPr lang="el-GR" dirty="0"/>
          </a:p>
        </p:txBody>
      </p:sp>
      <p:sp>
        <p:nvSpPr>
          <p:cNvPr id="3" name="2 - Θέση περιεχομένου"/>
          <p:cNvSpPr>
            <a:spLocks noGrp="1"/>
          </p:cNvSpPr>
          <p:nvPr>
            <p:ph idx="1"/>
          </p:nvPr>
        </p:nvSpPr>
        <p:spPr>
          <a:xfrm>
            <a:off x="457200" y="1628800"/>
            <a:ext cx="8229600" cy="4945736"/>
          </a:xfrm>
        </p:spPr>
        <p:txBody>
          <a:bodyPr>
            <a:normAutofit/>
          </a:bodyPr>
          <a:lstStyle/>
          <a:p>
            <a:r>
              <a:rPr lang="el-GR" dirty="0" smtClean="0"/>
              <a:t>Καινοτομία είναι η παραγωγή ενός νέου ή σημαντικά βελτιωμένου </a:t>
            </a:r>
            <a:r>
              <a:rPr lang="el-GR" b="1" dirty="0" smtClean="0"/>
              <a:t>προϊόντος</a:t>
            </a:r>
            <a:r>
              <a:rPr lang="el-GR" dirty="0" smtClean="0"/>
              <a:t> (αγαθού ή υπηρεσίας), ή η εφαρμογή μιας διαδικασίας, ή μιας νέας μεθόδου μάρκετινγκ, ή μιας νέας </a:t>
            </a:r>
            <a:r>
              <a:rPr lang="el-GR" dirty="0" err="1" smtClean="0"/>
              <a:t>οργανωσιακής</a:t>
            </a:r>
            <a:r>
              <a:rPr lang="el-GR" dirty="0" smtClean="0"/>
              <a:t> μεθόδου στις επιχειρησιακές πρακτικές, την οργάνωση του εργασιακού χώρου ή τις εξωτερικές σχέσεις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20688"/>
            <a:ext cx="8229600" cy="1066800"/>
          </a:xfrm>
        </p:spPr>
        <p:txBody>
          <a:bodyPr>
            <a:normAutofit fontScale="90000"/>
          </a:bodyPr>
          <a:lstStyle/>
          <a:p>
            <a:r>
              <a:rPr lang="el-GR" dirty="0" smtClean="0"/>
              <a:t>Οφέλη μιας εταιρίας από την καινοτομία</a:t>
            </a:r>
            <a:endParaRPr lang="el-GR" dirty="0"/>
          </a:p>
        </p:txBody>
      </p:sp>
      <p:pic>
        <p:nvPicPr>
          <p:cNvPr id="1026" name="Picture 2"/>
          <p:cNvPicPr>
            <a:picLocks noGrp="1" noChangeAspect="1" noChangeArrowheads="1"/>
          </p:cNvPicPr>
          <p:nvPr>
            <p:ph idx="1"/>
          </p:nvPr>
        </p:nvPicPr>
        <p:blipFill>
          <a:blip r:embed="rId3" cstate="print"/>
          <a:srcRect/>
          <a:stretch>
            <a:fillRect/>
          </a:stretch>
        </p:blipFill>
        <p:spPr bwMode="auto">
          <a:xfrm>
            <a:off x="6720" y="1988840"/>
            <a:ext cx="9137280" cy="4176464"/>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314</TotalTime>
  <Words>542</Words>
  <Application>Microsoft Office PowerPoint</Application>
  <PresentationFormat>Προβολή στην οθόνη (4:3)</PresentationFormat>
  <Paragraphs>52</Paragraphs>
  <Slides>16</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Αστικό</vt:lpstr>
      <vt:lpstr>Επιχειρηματική ιδέα και Καινοτομία </vt:lpstr>
      <vt:lpstr>Η επιχειρηματική ιδέα</vt:lpstr>
      <vt:lpstr>Η επιχειρηματική ιδέα (2)</vt:lpstr>
      <vt:lpstr>Πως θα επιτύχει μία επιχειρηματική ιδέα</vt:lpstr>
      <vt:lpstr>Πως θα επιτύχει μία επιχειρηματική ιδέα (2)</vt:lpstr>
      <vt:lpstr>Τι είναι η καινοτομία; </vt:lpstr>
      <vt:lpstr>Τι είναι η καινοτομία; (2)</vt:lpstr>
      <vt:lpstr>Ορισμός</vt:lpstr>
      <vt:lpstr>Οφέλη μιας εταιρίας από την καινοτομία</vt:lpstr>
      <vt:lpstr>Είδη καινοτομίας </vt:lpstr>
      <vt:lpstr>Είδη καινοτομίας (2) </vt:lpstr>
      <vt:lpstr>Ριζική, επαναστατική και μικρής κλίμακας καινοτομία </vt:lpstr>
      <vt:lpstr>Ριζική, επαναστατική και μικρής κλίμακας καινοτομία (2)</vt:lpstr>
      <vt:lpstr>Είδη καινοτομίας ανάλογα με την πηγή της καινοτομίας </vt:lpstr>
      <vt:lpstr>Είδη καινοτομίας ανάλογα με τη στρατηγική </vt:lpstr>
      <vt:lpstr>Καινοτομία «εκ των άνω προς τα κάτω» (top-down) και «εκ των κάτω προς τα άνω» (bottom-up)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JustMe</dc:creator>
  <cp:lastModifiedBy>Μανώλης Σοφ</cp:lastModifiedBy>
  <cp:revision>25</cp:revision>
  <dcterms:created xsi:type="dcterms:W3CDTF">2019-10-20T21:57:50Z</dcterms:created>
  <dcterms:modified xsi:type="dcterms:W3CDTF">2022-10-28T21:23:51Z</dcterms:modified>
</cp:coreProperties>
</file>