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06" r:id="rId3"/>
    <p:sldId id="307" r:id="rId4"/>
    <p:sldId id="286" r:id="rId5"/>
    <p:sldId id="287" r:id="rId6"/>
    <p:sldId id="288" r:id="rId7"/>
    <p:sldId id="289" r:id="rId8"/>
    <p:sldId id="290" r:id="rId9"/>
    <p:sldId id="308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258" r:id="rId24"/>
    <p:sldId id="259" r:id="rId25"/>
    <p:sldId id="260" r:id="rId26"/>
    <p:sldId id="285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313" r:id="rId38"/>
    <p:sldId id="271" r:id="rId39"/>
    <p:sldId id="272" r:id="rId40"/>
    <p:sldId id="304" r:id="rId41"/>
    <p:sldId id="305" r:id="rId42"/>
    <p:sldId id="309" r:id="rId43"/>
    <p:sldId id="310" r:id="rId44"/>
    <p:sldId id="312" r:id="rId45"/>
    <p:sldId id="311" r:id="rId46"/>
  </p:sldIdLst>
  <p:sldSz cx="9144000" cy="6858000" type="screen4x3"/>
  <p:notesSz cx="7099300" cy="102346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283BD26-700E-43F1-8E57-C3F3A81F6D2C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A869C3-A02B-4808-88F4-F4CDD0CC204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93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28B8-7820-4667-A454-57EF431F884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028B8-7820-4667-A454-57EF431F884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6B56-184B-474B-91E4-F785619AD863}" type="datetimeFigureOut">
              <a:rPr lang="el-GR" smtClean="0"/>
              <a:pPr/>
              <a:t>26/11/2021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E4A2C-2365-4023-A7C4-288AA5BFA89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4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18026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- Διαχείριση Ταμιευτήρα</a:t>
            </a:r>
            <a:br>
              <a:rPr lang="el-GR" dirty="0" smtClean="0"/>
            </a:br>
            <a:r>
              <a:rPr lang="el-GR" dirty="0" smtClean="0"/>
              <a:t>- </a:t>
            </a:r>
            <a:r>
              <a:rPr lang="el-GR" dirty="0" err="1" smtClean="0"/>
              <a:t>Μονοκριτηριακή</a:t>
            </a:r>
            <a:r>
              <a:rPr lang="el-GR" dirty="0" smtClean="0"/>
              <a:t> βελτιστοποίηση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35696" y="4725144"/>
            <a:ext cx="6400800" cy="1752600"/>
          </a:xfrm>
        </p:spPr>
        <p:txBody>
          <a:bodyPr>
            <a:normAutofit/>
          </a:bodyPr>
          <a:lstStyle/>
          <a:p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Δρ </a:t>
            </a:r>
            <a:r>
              <a:rPr lang="el-GR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Μ.Σπηλιώτη</a:t>
            </a:r>
            <a:endParaRPr lang="el-G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65CB-5180-4A5A-9C0F-30212CF5918B}" type="slidenum">
              <a:rPr lang="en-GB"/>
              <a:pPr/>
              <a:t>10</a:t>
            </a:fld>
            <a:endParaRPr lang="en-GB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GB" sz="3600" b="1" u="sng" dirty="0">
                <a:solidFill>
                  <a:srgbClr val="FF0000"/>
                </a:solidFill>
                <a:latin typeface="Century Schoolbook" pitchFamily="18" charset="0"/>
              </a:rPr>
              <a:t>Mathematical Description</a:t>
            </a:r>
          </a:p>
        </p:txBody>
      </p:sp>
      <p:graphicFrame>
        <p:nvGraphicFramePr>
          <p:cNvPr id="2560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" y="1143000"/>
          <a:ext cx="8212138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Equation" r:id="rId3" imgW="4863960" imgH="1790640" progId="Equation.DSMT4">
                  <p:embed/>
                </p:oleObj>
              </mc:Choice>
              <mc:Fallback>
                <p:oleObj name="Equation" r:id="rId3" imgW="4863960" imgH="179064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8212138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611560" y="4797152"/>
            <a:ext cx="784887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600" dirty="0" smtClean="0"/>
              <a:t>Γενική διατύπωση γενικού προβλήματος βελτιστοποίησης συμβατικού τύπου</a:t>
            </a:r>
          </a:p>
          <a:p>
            <a:r>
              <a:rPr lang="el-GR" sz="3600" dirty="0" smtClean="0"/>
              <a:t>--χωρίς άμεση προσομοίωση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331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300192" y="494116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/>
              <a:t>Χρυσάνθου</a:t>
            </a:r>
            <a:r>
              <a:rPr lang="el-GR" sz="2000" dirty="0" smtClean="0"/>
              <a:t>, 2013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Κατανόηση γραμμικού προγραμματισμού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Συνάρτηση στόχου</a:t>
            </a:r>
            <a:r>
              <a:rPr lang="el-GR" dirty="0" smtClean="0"/>
              <a:t>: π.χ. επιδιωκόμενο κέρδος (μία συνάρτηση συμμετοχής)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Μεταβλητές απόφασης, π.χ. απολήψιμες ποσότητες νερού (μη αρνητικές ποσότητες)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Περιορισμοί</a:t>
            </a:r>
            <a:r>
              <a:rPr lang="el-GR" dirty="0" smtClean="0"/>
              <a:t>, περιορισμοί διαθεσιμότητας νερού</a:t>
            </a:r>
          </a:p>
          <a:p>
            <a:pPr lvl="1"/>
            <a:r>
              <a:rPr lang="el-GR" dirty="0" smtClean="0"/>
              <a:t>Υλικοί περιορισμοί</a:t>
            </a:r>
          </a:p>
          <a:p>
            <a:r>
              <a:rPr lang="el-GR" dirty="0" smtClean="0"/>
              <a:t>Λύση εντός του εφικτού πεδίου (που θα είναι κυρτό)</a:t>
            </a:r>
          </a:p>
          <a:p>
            <a:r>
              <a:rPr lang="el-GR" dirty="0" smtClean="0"/>
              <a:t>….στα σύνορα και μάλιστα στις κορυφές (για γραμμικό προγραμματισμό)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7575003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156176" y="2060848"/>
          <a:ext cx="2448272" cy="410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Equation" r:id="rId4" imgW="1117600" imgH="1854200" progId="Equation.DSMT4">
                  <p:embed/>
                </p:oleObj>
              </mc:Choice>
              <mc:Fallback>
                <p:oleObj name="Equation" r:id="rId4" imgW="1117600" imgH="1854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60848"/>
                        <a:ext cx="2448272" cy="410035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99FF66"/>
                          </a:gs>
                          <a:gs pos="100000">
                            <a:srgbClr val="99FF66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Επεξήγηση με στρογγυλεμένο παραλληλόγραμμο"/>
          <p:cNvSpPr/>
          <p:nvPr/>
        </p:nvSpPr>
        <p:spPr>
          <a:xfrm>
            <a:off x="323528" y="404664"/>
            <a:ext cx="8820472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Κυρτό πεδίο ορισμού, γραμμικός  προγραμματισμός λύση στις κορυφές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6298" t="8080" r="18971" b="10441"/>
          <a:stretch>
            <a:fillRect/>
          </a:stretch>
        </p:blipFill>
        <p:spPr bwMode="auto">
          <a:xfrm>
            <a:off x="179512" y="188640"/>
            <a:ext cx="884807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2699792" y="62373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Πιο γενικά: </a:t>
            </a:r>
            <a:r>
              <a:rPr lang="el-GR" b="1" dirty="0" err="1" smtClean="0"/>
              <a:t>Ευστρατιαδης</a:t>
            </a:r>
            <a:r>
              <a:rPr lang="el-GR" b="1" dirty="0" smtClean="0"/>
              <a:t>, 2013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Αλγόριθμος </a:t>
            </a:r>
            <a:r>
              <a:rPr lang="en-US" dirty="0" smtClean="0"/>
              <a:t>Simplex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020413" cy="241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479715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Επίσης </a:t>
            </a:r>
            <a:r>
              <a:rPr lang="en-US" sz="3200" dirty="0" smtClean="0"/>
              <a:t>lingo, </a:t>
            </a:r>
            <a:r>
              <a:rPr lang="en-US" sz="3200" dirty="0" err="1" smtClean="0"/>
              <a:t>Matlab</a:t>
            </a:r>
            <a:r>
              <a:rPr lang="en-US" sz="3200" dirty="0" smtClean="0"/>
              <a:t>, </a:t>
            </a:r>
            <a:r>
              <a:rPr lang="el-GR" sz="3200" dirty="0" err="1" smtClean="0"/>
              <a:t>εξέλ</a:t>
            </a:r>
            <a:endParaRPr lang="el-GR" sz="3200" dirty="0"/>
          </a:p>
        </p:txBody>
      </p:sp>
      <p:sp>
        <p:nvSpPr>
          <p:cNvPr id="6" name="5 - Ελλειψοειδής επεξήγηση"/>
          <p:cNvSpPr/>
          <p:nvPr/>
        </p:nvSpPr>
        <p:spPr>
          <a:xfrm>
            <a:off x="4355976" y="3140968"/>
            <a:ext cx="4032448" cy="504056"/>
          </a:xfrm>
          <a:prstGeom prst="wedgeEllipseCallout">
            <a:avLst>
              <a:gd name="adj1" fmla="val -83102"/>
              <a:gd name="adj2" fmla="val 7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από κορυφή σε κορυφή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1187624" y="620688"/>
            <a:ext cx="72008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noFill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29743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91" y="2276872"/>
            <a:ext cx="4786197" cy="46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πεξήγηση με σύννεφο"/>
          <p:cNvSpPr/>
          <p:nvPr/>
        </p:nvSpPr>
        <p:spPr>
          <a:xfrm>
            <a:off x="4499992" y="4221088"/>
            <a:ext cx="3744416" cy="1584176"/>
          </a:xfrm>
          <a:prstGeom prst="cloudCallout">
            <a:avLst>
              <a:gd name="adj1" fmla="val -126025"/>
              <a:gd name="adj2" fmla="val -244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</a:t>
            </a:r>
            <a:r>
              <a:rPr lang="en-US" baseline="-25000" dirty="0" err="1" smtClean="0"/>
              <a:t>n+k</a:t>
            </a:r>
            <a:r>
              <a:rPr lang="en-US" baseline="-25000" dirty="0" smtClean="0"/>
              <a:t> </a:t>
            </a:r>
            <a:r>
              <a:rPr lang="el-GR" dirty="0" smtClean="0"/>
              <a:t>για να γίνουν οι ανισότητες </a:t>
            </a:r>
            <a:r>
              <a:rPr lang="el-GR" dirty="0" err="1" smtClean="0"/>
              <a:t>→ισότητες</a:t>
            </a:r>
            <a:r>
              <a:rPr lang="el-GR" dirty="0" smtClean="0"/>
              <a:t>  (βοηθητικές μεταβλητές)</a:t>
            </a:r>
            <a:endParaRPr lang="el-GR" dirty="0"/>
          </a:p>
        </p:txBody>
      </p:sp>
      <p:sp>
        <p:nvSpPr>
          <p:cNvPr id="6" name="5 - Έλλειψη"/>
          <p:cNvSpPr/>
          <p:nvPr/>
        </p:nvSpPr>
        <p:spPr>
          <a:xfrm>
            <a:off x="1259632" y="692696"/>
            <a:ext cx="72008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004048" y="28529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/>
              <a:t>Χρυσάνθου</a:t>
            </a:r>
            <a:r>
              <a:rPr lang="el-GR" sz="2000" dirty="0" smtClean="0"/>
              <a:t>, 2013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786733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0" y="48691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Τονίζεται ότι οι περιορισμοί είναι υπό την μορφή ανισοτήτων αλλά με τις βοηθητικές μεταβλητές μετατρέπονται σε ισότητες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3307" t="8080" r="2906" b="28921"/>
          <a:stretch>
            <a:fillRect/>
          </a:stretch>
        </p:blipFill>
        <p:spPr bwMode="auto">
          <a:xfrm>
            <a:off x="0" y="1556792"/>
            <a:ext cx="90730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55576" y="5486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MATLAB, </a:t>
            </a:r>
            <a:r>
              <a:rPr lang="el-GR" dirty="0" smtClean="0"/>
              <a:t>με πίνακες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Σχηματοποίηση Υδατικού Συστήματος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Σχηματοποίηση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dirty="0" smtClean="0"/>
              <a:t>Υδατικού συστήματος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dirty="0" smtClean="0"/>
              <a:t>Κόμβοι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l-GR" dirty="0" smtClean="0"/>
              <a:t>Κλάδοι</a:t>
            </a:r>
          </a:p>
          <a:p>
            <a:endParaRPr lang="el-GR" dirty="0" smtClean="0"/>
          </a:p>
          <a:p>
            <a:r>
              <a:rPr lang="el-GR" dirty="0" smtClean="0"/>
              <a:t>Καταναλώσεις: «σημειακές» από κόμβους)</a:t>
            </a:r>
          </a:p>
          <a:p>
            <a:r>
              <a:rPr lang="el-GR" dirty="0" smtClean="0"/>
              <a:t>Διαθεσιμότητα νερού: από τον αμέσως ανάντη κλάδο (προσέγγιση). Γνώση από προσομοίωση</a:t>
            </a:r>
          </a:p>
          <a:p>
            <a:endParaRPr lang="el-GR" dirty="0" smtClean="0"/>
          </a:p>
          <a:p>
            <a:r>
              <a:rPr lang="el-GR" dirty="0" smtClean="0"/>
              <a:t>Ανά κλάδο, θεώρηση, ή μη απωλειών η εμπλουτισμού </a:t>
            </a:r>
          </a:p>
          <a:p>
            <a:pPr>
              <a:buNone/>
            </a:pPr>
            <a:r>
              <a:rPr lang="el-GR" dirty="0" smtClean="0"/>
              <a:t>	η σταθερή παροχή όπως εδώ</a:t>
            </a:r>
          </a:p>
          <a:p>
            <a:endParaRPr lang="el-GR" dirty="0" smtClean="0"/>
          </a:p>
          <a:p>
            <a:r>
              <a:rPr lang="el-GR" dirty="0" smtClean="0"/>
              <a:t>Άλλη προσέγγιση διαθεσιμότητα ανάντη κόμβου στον κατάντη κόμβο κατανάλωσης</a:t>
            </a:r>
          </a:p>
          <a:p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Άλλη προσέγγιση:</a:t>
            </a:r>
          </a:p>
          <a:p>
            <a:endParaRPr lang="el-GR" dirty="0"/>
          </a:p>
        </p:txBody>
      </p:sp>
      <p:pic>
        <p:nvPicPr>
          <p:cNvPr id="46150" name="Picture 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502761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Διαχείριση υδατικών πόρων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Ανάγκη σύνθεσης επιστημών</a:t>
            </a:r>
            <a:endParaRPr lang="el-GR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6143668" cy="45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428860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Κουτσογιάννης</a:t>
            </a:r>
            <a:r>
              <a:rPr lang="el-GR" dirty="0" smtClean="0"/>
              <a:t>, 2015</a:t>
            </a:r>
            <a:endParaRPr lang="el-GR" dirty="0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6643702" y="2857496"/>
            <a:ext cx="2143140" cy="200026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Σημερινό μάθημα: έμφαση  στη χρήση εννοιών και μεθόδων από την επιχειρησιακή έρευνα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Μερικές διαφορές γραμμικού και μη γραμμικού προγραμματισμού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Ακόμη και αν το πεδίο εφικτών λύσεων είναι κυρτό σύνολο (π.χ. λόγω ύπαρξης μόνο γραμμικών περιορισμών) το βέλτιστο δεν είναι απαραίτητα στο σύνορο του πεδίου ορισμού</a:t>
            </a:r>
          </a:p>
          <a:p>
            <a:r>
              <a:rPr lang="el-GR" dirty="0" smtClean="0"/>
              <a:t>Το πεδίο των εφικτών λύσεων δεν είναι πάντα κυρτό</a:t>
            </a:r>
            <a:endParaRPr lang="en-US" dirty="0" smtClean="0"/>
          </a:p>
          <a:p>
            <a:r>
              <a:rPr lang="el-GR" dirty="0" smtClean="0"/>
              <a:t>Δυναμική ενσωμάτωση της προσομοίωσης με </a:t>
            </a:r>
            <a:r>
              <a:rPr lang="el-GR" dirty="0" err="1" smtClean="0"/>
              <a:t>ευρετικούς</a:t>
            </a:r>
            <a:r>
              <a:rPr lang="el-GR" dirty="0" smtClean="0"/>
              <a:t> αλγορίθμους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550" t="18160" r="19916" b="10441"/>
          <a:stretch>
            <a:fillRect/>
          </a:stretch>
        </p:blipFill>
        <p:spPr bwMode="auto">
          <a:xfrm>
            <a:off x="70992" y="737320"/>
            <a:ext cx="907300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3347864" y="260648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Μαρκόπουλος και </a:t>
            </a:r>
            <a:r>
              <a:rPr lang="el-GR" sz="2400" dirty="0" err="1" smtClean="0"/>
              <a:t>Ευστρατιάδης</a:t>
            </a:r>
            <a:r>
              <a:rPr lang="el-GR" sz="2400" dirty="0" smtClean="0"/>
              <a:t>, 2013</a:t>
            </a:r>
            <a:endParaRPr lang="en-US" sz="2400" dirty="0" smtClean="0"/>
          </a:p>
          <a:p>
            <a:r>
              <a:rPr lang="en-GB" sz="2400" dirty="0" smtClean="0"/>
              <a:t>https://www.itia.ntua.gr/getfile/1109/1/documents/Week1_Introduction_full.pdf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Κριτική/ μετάβαση στο επόμενο μάθημα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Ύπαρξη πολλαπλών στόχων → κριτήρια → στη βελτιστοποίηση, συναρτήσεις στόχου.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βλπ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πολλαπλά κριτήρια, αποτελεσματικές λύσεις)</a:t>
            </a:r>
          </a:p>
          <a:p>
            <a:r>
              <a:rPr lang="el-GR" dirty="0" smtClean="0"/>
              <a:t>Δεν μπορούμε να παραμείνουμε σε μία απλή συνθετική συνάρτηση (σύνθεση διαφορετικών ποσοτήτων, βάρη???, ισόρροπες αποφάσεις???)</a:t>
            </a:r>
          </a:p>
          <a:p>
            <a:r>
              <a:rPr lang="el-GR" dirty="0" smtClean="0"/>
              <a:t>Ενσωμάτωση της αβεβαιότητας στην απόφαση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βλπ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ασαφή λογική)</a:t>
            </a:r>
            <a:endParaRPr lang="el-GR" dirty="0" smtClean="0"/>
          </a:p>
          <a:p>
            <a:r>
              <a:rPr lang="el-GR" dirty="0" smtClean="0"/>
              <a:t>Ανάγκη πρόβλεψης ευκαμψίας, οι οριακές λύσεις (π.χ. μετά από βελτιστοποίηση με αυστηρούς περιορισμούς) σε μία περίπτωση βλάβης οδηγούν σε καθολική αστοχία απόφαση (</a:t>
            </a:r>
            <a:r>
              <a:rPr lang="el-GR" dirty="0" err="1" smtClean="0"/>
              <a:t>βλπ</a:t>
            </a:r>
            <a:r>
              <a:rPr lang="el-GR" dirty="0" smtClean="0"/>
              <a:t> δίκτυα διανομής νερού)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βλπ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ασαφή λογική και πολλαπλά κριτήρια)</a:t>
            </a:r>
            <a:endParaRPr lang="el-GR" dirty="0" smtClean="0"/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Αλληλεπιδραστική διαδικασία</a:t>
            </a:r>
          </a:p>
          <a:p>
            <a:r>
              <a:rPr lang="el-GR" dirty="0" smtClean="0"/>
              <a:t>Ανάγκη για πιστότερη προσομοίωση του συστήματος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βλπ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προσομοίωση+βελτιστοποίηση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ή  </a:t>
            </a:r>
            <a:r>
              <a:rPr lang="el-GR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ευρετικοί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αλγόριθμοι)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Διαχείριση Ταμιευτήρα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</a:t>
            </a:r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Βελτιστοποίηση 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</a:t>
            </a:r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με παραδοχές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el-GR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l">
              <a:buFontTx/>
              <a:buChar char="-"/>
            </a:pPr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Ομοίωμα</a:t>
            </a:r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l">
              <a:buFontTx/>
              <a:buChar char="-"/>
            </a:pPr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Εκμεταλλεύσιμο Επιφανειακό   		Υδατικό Δυναμικό</a:t>
            </a:r>
            <a:endParaRPr lang="el-G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Προσομοίωση 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VS </a:t>
            </a:r>
            <a:r>
              <a:rPr lang="el-GR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Βελτιστοποίηση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(?)</a:t>
            </a:r>
            <a:endParaRPr lang="el-GR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Προσομοίωση, διάφορα «τρεξίματα» για την επιλογή της βέλτιστης τιμής, ικανότητα ακριβούς προσομοίωσης. Ενδεχόμενη προσέγγιση βέλτιστης λύσης, καλή λειτουργία</a:t>
            </a:r>
          </a:p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Συμβατική βελτιστοποίηση. Η προσομοίωση υπεισέρχεται στο πρόβλημα με απλουστεύσεις. Βέλτιστη λύση αλλά ερώτημα για τις παραδοχές.</a:t>
            </a:r>
          </a:p>
          <a:p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Ευρετικοί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αλγόριθοι</a:t>
            </a:r>
            <a:r>
              <a:rPr lang="el-GR" dirty="0" smtClean="0"/>
              <a:t>. Ρωμαλέα ενσωμάτωση της προσομοίωσης προσέγγιση λύσης κοντά στο βέλτιστο, καλύτερη λύση από την πρώτη περίπτωση, σχετική γνώση, προσοχή στα τοπικά ακρότατα.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Βασική εξίσωση στον ταμιευτήρα</a:t>
            </a:r>
            <a:br>
              <a:rPr lang="el-GR" dirty="0" smtClean="0"/>
            </a:b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υπερχείλιση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Εξίσωση της μάζας: (εισροές (Ι) μείον εκροές (</a:t>
            </a:r>
            <a:r>
              <a:rPr lang="en-US" dirty="0" smtClean="0"/>
              <a:t>Q</a:t>
            </a:r>
            <a:r>
              <a:rPr lang="el-GR" dirty="0" smtClean="0"/>
              <a:t>) ίσον με μεταβολή στην αποθήκευση</a:t>
            </a:r>
            <a:r>
              <a:rPr lang="en-US" dirty="0" smtClean="0"/>
              <a:t> (</a:t>
            </a:r>
            <a:r>
              <a:rPr lang="el-GR" dirty="0" smtClean="0"/>
              <a:t>Δ</a:t>
            </a:r>
            <a:r>
              <a:rPr lang="en-US" dirty="0"/>
              <a:t>S</a:t>
            </a:r>
            <a:r>
              <a:rPr lang="el-GR" dirty="0" smtClean="0"/>
              <a:t>/Δ</a:t>
            </a:r>
            <a:r>
              <a:rPr lang="en-US" dirty="0" smtClean="0"/>
              <a:t>t</a:t>
            </a:r>
            <a:r>
              <a:rPr lang="el-GR" dirty="0" smtClean="0"/>
              <a:t>)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3573016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διακριτό </a:t>
            </a:r>
            <a:r>
              <a:rPr lang="el-GR" sz="3200" dirty="0" smtClean="0"/>
              <a:t>σταθερό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βήμα Δ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(π.χ.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μήνας)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472514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Απλούστευση για βελτιστοποίηση και μία πρώτη εκτίμηση: έστω εκροή (ζήτηση) και εισροή νερού από ανάντη λεκάνη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1043608" y="2708919"/>
          <a:ext cx="1656184" cy="90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723600" imgH="393480" progId="Equation.DSMT4">
                  <p:embed/>
                </p:oleObj>
              </mc:Choice>
              <mc:Fallback>
                <p:oleObj name="Equation" r:id="rId3" imgW="7236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708919"/>
                        <a:ext cx="1656184" cy="90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57224" y="4143380"/>
          <a:ext cx="26400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143380"/>
                        <a:ext cx="2640013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50875" y="5491163"/>
          <a:ext cx="27035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1180800" imgH="609480" progId="Equation.DSMT4">
                  <p:embed/>
                </p:oleObj>
              </mc:Choice>
              <mc:Fallback>
                <p:oleObj name="Equation" r:id="rId7" imgW="118080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491163"/>
                        <a:ext cx="270351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339752" y="2348880"/>
            <a:ext cx="3888432" cy="216024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Διατήρηση της μάζας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SMAX</a:t>
            </a:r>
          </a:p>
        </p:txBody>
      </p:sp>
      <p:sp>
        <p:nvSpPr>
          <p:cNvPr id="3" name="2 - Βέλος προς τα κάτω"/>
          <p:cNvSpPr/>
          <p:nvPr/>
        </p:nvSpPr>
        <p:spPr>
          <a:xfrm>
            <a:off x="3491880" y="836712"/>
            <a:ext cx="172819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l-GR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εισροή</a:t>
            </a:r>
            <a:endParaRPr lang="el-GR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563888" y="4581128"/>
            <a:ext cx="1936806" cy="14822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l-GR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απόληψη</a:t>
            </a:r>
            <a:endParaRPr lang="el-GR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331640" y="30689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-1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μήνα κατώφλι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300192" y="32129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 και νέα αρχή  μήνα, κατώφλι</a:t>
            </a:r>
          </a:p>
          <a:p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915816" y="3326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τη διάρκεια του μήνα</a:t>
            </a:r>
          </a:p>
          <a:p>
            <a:pPr algn="ctr"/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179512" y="3284984"/>
            <a:ext cx="1043608" cy="288032"/>
          </a:xfrm>
          <a:prstGeom prst="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>
            <a:off x="8460432" y="3356992"/>
            <a:ext cx="683568" cy="216024"/>
          </a:xfrm>
          <a:prstGeom prst="rightArrow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179512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92D050"/>
                </a:solidFill>
              </a:rPr>
              <a:t>Χρόνος </a:t>
            </a:r>
            <a:r>
              <a:rPr lang="en-US" b="1" dirty="0" err="1" smtClean="0">
                <a:solidFill>
                  <a:srgbClr val="92D050"/>
                </a:solidFill>
              </a:rPr>
              <a:t>i</a:t>
            </a:r>
            <a:endParaRPr lang="el-GR" b="1" dirty="0">
              <a:solidFill>
                <a:srgbClr val="92D050"/>
              </a:solidFill>
            </a:endParaRPr>
          </a:p>
        </p:txBody>
      </p:sp>
      <p:sp>
        <p:nvSpPr>
          <p:cNvPr id="12" name="11 - Καμπύλο βέλος προς τα κάτω"/>
          <p:cNvSpPr/>
          <p:nvPr/>
        </p:nvSpPr>
        <p:spPr>
          <a:xfrm>
            <a:off x="5868144" y="1628800"/>
            <a:ext cx="1944216" cy="720080"/>
          </a:xfrm>
          <a:prstGeom prst="curvedDown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796136" y="62068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Δυνατότητα η μη (μόνο θεωρητικά)  υπερχείλισης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 smtClean="0"/>
              <a:t>Υ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περχείλιση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r>
              <a:rPr lang="el-GR" dirty="0" smtClean="0"/>
              <a:t>Περιορισμός μέγιστης χωρητικότητας. Προφανώς:</a:t>
            </a: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7544" y="3573016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/>
              <a:t>Αν  </a:t>
            </a:r>
            <a:r>
              <a:rPr lang="en-US" sz="3200" dirty="0" smtClean="0"/>
              <a:t>S</a:t>
            </a:r>
            <a:r>
              <a:rPr lang="el-GR" sz="3200" dirty="0" smtClean="0"/>
              <a:t> </a:t>
            </a:r>
            <a:r>
              <a:rPr lang="en-US" sz="3200" dirty="0" smtClean="0"/>
              <a:t>&lt;</a:t>
            </a:r>
            <a:r>
              <a:rPr lang="el-GR" sz="3200" dirty="0" smtClean="0"/>
              <a:t> </a:t>
            </a:r>
            <a:r>
              <a:rPr lang="en-US" sz="3200" dirty="0" smtClean="0"/>
              <a:t>S</a:t>
            </a:r>
            <a:r>
              <a:rPr lang="en-US" sz="3200" baseline="-25000" dirty="0" smtClean="0"/>
              <a:t>MAX</a:t>
            </a:r>
            <a:r>
              <a:rPr lang="el-GR" sz="3200" baseline="-25000" dirty="0" smtClean="0"/>
              <a:t> </a:t>
            </a:r>
            <a:r>
              <a:rPr lang="el-GR" sz="3200" dirty="0" smtClean="0"/>
              <a:t> τότε ο ταμιευτήρας δεν υπερχειλίζει </a:t>
            </a:r>
            <a:r>
              <a:rPr lang="en-US" sz="3200" dirty="0" smtClean="0"/>
              <a:t> </a:t>
            </a:r>
            <a:endParaRPr kumimoji="0" lang="el-G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395536" y="429309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3200" dirty="0" smtClean="0"/>
              <a:t>Διαφορετικά , </a:t>
            </a:r>
            <a:r>
              <a:rPr lang="en-US" sz="3200" dirty="0" smtClean="0"/>
              <a:t>S=S</a:t>
            </a:r>
            <a:r>
              <a:rPr lang="en-US" sz="3200" baseline="-25000" dirty="0" smtClean="0"/>
              <a:t>MAX</a:t>
            </a:r>
            <a:r>
              <a:rPr lang="en-US" sz="3200" dirty="0" smtClean="0"/>
              <a:t> </a:t>
            </a:r>
            <a:r>
              <a:rPr lang="el-GR" sz="3200" dirty="0" smtClean="0"/>
              <a:t>και η περίσσεια θα γίνει υπερχείλιση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971600" y="2708920"/>
          <a:ext cx="11922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08920"/>
                        <a:ext cx="119221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43608" y="5301208"/>
          <a:ext cx="31099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358640" imgH="228600" progId="Equation.DSMT4">
                  <p:embed/>
                </p:oleObj>
              </mc:Choice>
              <mc:Fallback>
                <p:oleObj name="Equation" r:id="rId5" imgW="13586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301208"/>
                        <a:ext cx="31099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Εξάτμιση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Στην πραγματικότητα υπάρχει και η εξάτμιση που λαμβάνει χώρα στον ταμιευτήρα (άνω των 1000</a:t>
            </a:r>
            <a:r>
              <a:rPr lang="en-US" dirty="0" smtClean="0"/>
              <a:t>mm </a:t>
            </a:r>
            <a:r>
              <a:rPr lang="el-GR" dirty="0" smtClean="0"/>
              <a:t>για τα Ελληνικά δεδομένα π.χ. Τήλος 1700</a:t>
            </a:r>
            <a:r>
              <a:rPr lang="en-US" dirty="0" smtClean="0"/>
              <a:t>mm</a:t>
            </a:r>
            <a:r>
              <a:rPr lang="el-GR" dirty="0" smtClean="0"/>
              <a:t>).  </a:t>
            </a:r>
          </a:p>
          <a:p>
            <a:r>
              <a:rPr lang="el-GR" dirty="0" smtClean="0"/>
              <a:t>Η εξάτμιση εξαρτάται από την επιφάνεια του ταμιευτήρα και αυτή εξαρτάται μη γραμμικά από το ύψος στάθμης του νερού στον ταμιευτήρα. </a:t>
            </a:r>
          </a:p>
          <a:p>
            <a:r>
              <a:rPr lang="el-GR" dirty="0" smtClean="0"/>
              <a:t>Η θεώρηση της εξάτμισης οδηγεί σε ένα μη γραμμικό πρόβλημα.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676456" cy="21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55576" y="1700808"/>
            <a:ext cx="727280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Παράδειγμα θεώρησης εξάτμισης σε ταμιευτήρα (</a:t>
            </a:r>
            <a:r>
              <a:rPr lang="el-GR" dirty="0" err="1" smtClean="0"/>
              <a:t>Ναλμπάντης</a:t>
            </a:r>
            <a:r>
              <a:rPr lang="el-GR" dirty="0" smtClean="0"/>
              <a:t> και τσακίρης, 2008)</a:t>
            </a:r>
          </a:p>
          <a:p>
            <a:r>
              <a:rPr lang="el-GR" dirty="0" smtClean="0"/>
              <a:t>-μη γραμμική σχέση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Βελτιστοποίηση χωρίς περιορισμούς (π.χ. γραμμική παλινδρόμηση)</a:t>
            </a:r>
            <a:endParaRPr lang="el-GR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1619672" y="1124744"/>
            <a:ext cx="6624736" cy="36724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Εφαρμογή βελτιστοποίησης σε ταμιευτήρα</a:t>
            </a:r>
          </a:p>
          <a:p>
            <a:pPr algn="ctr"/>
            <a:r>
              <a:rPr lang="el-GR" sz="2800" dirty="0" smtClean="0"/>
              <a:t>-γραμμικός προγραμματισμός</a:t>
            </a:r>
          </a:p>
          <a:p>
            <a:pPr algn="ctr">
              <a:buFontTx/>
              <a:buChar char="-"/>
            </a:pPr>
            <a:r>
              <a:rPr lang="el-GR" sz="2800" dirty="0" smtClean="0"/>
              <a:t>Δεν επιτρέπουμε υπερχείλιση</a:t>
            </a:r>
          </a:p>
          <a:p>
            <a:pPr algn="ctr">
              <a:buFontTx/>
              <a:buChar char="-"/>
            </a:pPr>
            <a:r>
              <a:rPr lang="el-GR" sz="2800" dirty="0" smtClean="0"/>
              <a:t>Δε λαμβάνω υπόψη την εξάτμιση</a:t>
            </a:r>
          </a:p>
          <a:p>
            <a:pPr algn="ctr"/>
            <a:r>
              <a:rPr lang="el-GR" sz="2800" dirty="0" smtClean="0"/>
              <a:t>(πρώτη </a:t>
            </a:r>
            <a:r>
              <a:rPr lang="el-GR" sz="2800" dirty="0" err="1" smtClean="0"/>
              <a:t>διαστασιολόγηση</a:t>
            </a:r>
            <a:r>
              <a:rPr lang="el-GR" sz="2800" dirty="0" smtClean="0"/>
              <a:t>, μετά τρέχω αναλυτικά το φυσικό ομοίωμα)</a:t>
            </a:r>
          </a:p>
          <a:p>
            <a:pPr algn="ctr"/>
            <a:r>
              <a:rPr lang="el-GR" sz="2800" dirty="0" smtClean="0"/>
              <a:t>Ταμιευτήρας «μονής» σκοπιμότητας</a:t>
            </a:r>
          </a:p>
          <a:p>
            <a:pPr algn="ctr"/>
            <a:r>
              <a:rPr lang="el-GR" sz="2800" dirty="0" smtClean="0"/>
              <a:t>(μία μόνο χρήση νερού)</a:t>
            </a:r>
          </a:p>
          <a:p>
            <a:pPr algn="ctr">
              <a:buFontTx/>
              <a:buChar char="-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81516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5508104" y="13407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Χρυσάνθου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2013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537321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Δίνεται επίσης, ότι για κάθε μήνα η ελάχιστη παροχή κατάντη του ταμιευτήρα ορίζεται σε 20·10^6</a:t>
            </a:r>
            <a:r>
              <a:rPr lang="en-US" sz="2400" dirty="0" smtClean="0"/>
              <a:t>m</a:t>
            </a:r>
            <a:r>
              <a:rPr lang="el-GR" sz="2400" dirty="0" smtClean="0"/>
              <a:t>^3 και η μέγιστη σε </a:t>
            </a:r>
            <a:r>
              <a:rPr lang="en-US" sz="2400" dirty="0" smtClean="0"/>
              <a:t>140</a:t>
            </a:r>
            <a:r>
              <a:rPr lang="el-GR" sz="2400" dirty="0" smtClean="0"/>
              <a:t>·10^6</a:t>
            </a:r>
            <a:r>
              <a:rPr lang="en-US" sz="2400" dirty="0" smtClean="0"/>
              <a:t>m</a:t>
            </a:r>
            <a:r>
              <a:rPr lang="el-GR" sz="2400" dirty="0" smtClean="0"/>
              <a:t>^3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078950" cy="40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820472" cy="620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3"/>
            <a:ext cx="6228184" cy="16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21754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Επεξήγηση με σύννεφο"/>
          <p:cNvSpPr/>
          <p:nvPr/>
        </p:nvSpPr>
        <p:spPr>
          <a:xfrm>
            <a:off x="5364088" y="0"/>
            <a:ext cx="3779912" cy="2636912"/>
          </a:xfrm>
          <a:prstGeom prst="cloudCallout">
            <a:avLst>
              <a:gd name="adj1" fmla="val -92288"/>
              <a:gd name="adj2" fmla="val 70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Δηλαδή, ο αποθηκευμένος όγκος στον ταμιευτήρα θα είναι μικρότερος από τη μέγιστη χωρητικότητα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57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Ελλειψοειδής επεξήγηση"/>
          <p:cNvSpPr/>
          <p:nvPr/>
        </p:nvSpPr>
        <p:spPr>
          <a:xfrm>
            <a:off x="5796136" y="1484784"/>
            <a:ext cx="3816424" cy="4392488"/>
          </a:xfrm>
          <a:prstGeom prst="wedgeEllipseCallout">
            <a:avLst>
              <a:gd name="adj1" fmla="val -142982"/>
              <a:gd name="adj2" fmla="val 47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rgbClr val="FF0000"/>
                </a:solidFill>
              </a:rPr>
              <a:t>x</a:t>
            </a:r>
            <a:r>
              <a:rPr lang="en-US" sz="2500" baseline="-25000" dirty="0" smtClean="0">
                <a:solidFill>
                  <a:srgbClr val="FF0000"/>
                </a:solidFill>
              </a:rPr>
              <a:t>13</a:t>
            </a:r>
          </a:p>
          <a:p>
            <a:pPr algn="ctr"/>
            <a:r>
              <a:rPr lang="el-GR" dirty="0" smtClean="0"/>
              <a:t>Βοηθητική μεταβλητή για μετατροπή της ανισότητας σε ισότητα (για επίλυση χειροκίνητα, δεν είναι απαραίτητη η θεώρηση της σε υπολογιστικά πακέτα)</a:t>
            </a:r>
          </a:p>
          <a:p>
            <a:pPr algn="ctr"/>
            <a:endParaRPr lang="el-GR" dirty="0" smtClean="0"/>
          </a:p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Περιορισμός θετικών αποθηκεύσεων στον ταμιευτήρα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1835696" y="5661248"/>
            <a:ext cx="57606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7992141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043608" y="24928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</a:t>
            </a:r>
            <a:r>
              <a:rPr lang="en-US" dirty="0" smtClean="0"/>
              <a:t>n =2</a:t>
            </a:r>
            <a:endParaRPr lang="el-GR" dirty="0"/>
          </a:p>
        </p:txBody>
      </p:sp>
      <p:graphicFrame>
        <p:nvGraphicFramePr>
          <p:cNvPr id="4" name="3 - Αντικείμενο"/>
          <p:cNvGraphicFramePr>
            <a:graphicFrameLocks noChangeAspect="1"/>
          </p:cNvGraphicFramePr>
          <p:nvPr/>
        </p:nvGraphicFramePr>
        <p:xfrm>
          <a:off x="1052513" y="3068638"/>
          <a:ext cx="505301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2971800" imgH="507960" progId="Equation.DSMT4">
                  <p:embed/>
                </p:oleObj>
              </mc:Choice>
              <mc:Fallback>
                <p:oleObj name="Equation" r:id="rId4" imgW="297180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068638"/>
                        <a:ext cx="5053012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043608" y="40770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</a:t>
            </a:r>
            <a:r>
              <a:rPr lang="en-US" dirty="0" smtClean="0"/>
              <a:t>n =3</a:t>
            </a:r>
            <a:endParaRPr lang="el-GR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43608" y="4653136"/>
          <a:ext cx="40163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6" imgW="2361960" imgH="253800" progId="Equation.DSMT4">
                  <p:embed/>
                </p:oleObj>
              </mc:Choice>
              <mc:Fallback>
                <p:oleObj name="Equation" r:id="rId6" imgW="2361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653136"/>
                        <a:ext cx="40163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1043608" y="53732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Ομοίως για τους υπόλοιπους μήνες</a:t>
            </a:r>
            <a:endParaRPr lang="el-GR" dirty="0"/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5868144" y="2132856"/>
            <a:ext cx="3779912" cy="2636912"/>
          </a:xfrm>
          <a:prstGeom prst="cloudCallout">
            <a:avLst>
              <a:gd name="adj1" fmla="val -96320"/>
              <a:gd name="adj2" fmla="val -65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Δηλαδή ο αποθηκευμένος όγκος στον ταμιευτήρα θέλω να είναι μικρότερος από τη μέγιστη χωρητικότητα</a:t>
            </a:r>
          </a:p>
          <a:p>
            <a:pPr algn="ctr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 υπερχείλιση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 l="10947" t="1548" b="69049"/>
          <a:stretch>
            <a:fillRect/>
          </a:stretch>
        </p:blipFill>
        <p:spPr bwMode="auto">
          <a:xfrm>
            <a:off x="755576" y="5489848"/>
            <a:ext cx="731795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998041"/>
              </p:ext>
            </p:extLst>
          </p:nvPr>
        </p:nvGraphicFramePr>
        <p:xfrm>
          <a:off x="1454149" y="1557338"/>
          <a:ext cx="7320129" cy="129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3" imgW="2869920" imgH="507960" progId="Equation.DSMT4">
                  <p:embed/>
                </p:oleObj>
              </mc:Choice>
              <mc:Fallback>
                <p:oleObj name="Equation" r:id="rId3" imgW="2869920" imgH="507960" progId="Equation.DSMT4">
                  <p:embed/>
                  <p:pic>
                    <p:nvPicPr>
                      <p:cNvPr id="0" name="3 - Αντικείμενο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49" y="1557338"/>
                        <a:ext cx="7320129" cy="1295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96754797"/>
              </p:ext>
            </p:extLst>
          </p:nvPr>
        </p:nvGraphicFramePr>
        <p:xfrm>
          <a:off x="1259632" y="2996952"/>
          <a:ext cx="4924425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5" imgW="1930320" imgH="1320480" progId="Equation.DSMT4">
                  <p:embed/>
                </p:oleObj>
              </mc:Choice>
              <mc:Fallback>
                <p:oleObj name="Equation" r:id="rId5" imgW="1930320" imgH="1320480" progId="Equation.DSMT4">
                  <p:embed/>
                  <p:pic>
                    <p:nvPicPr>
                      <p:cNvPr id="0" name="Θέση περιεχομένου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96952"/>
                        <a:ext cx="4924425" cy="336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Επεξήγηση με στρογγυλεμένο παραλληλόγραμμο 5"/>
          <p:cNvSpPr/>
          <p:nvPr/>
        </p:nvSpPr>
        <p:spPr>
          <a:xfrm>
            <a:off x="6732240" y="4365104"/>
            <a:ext cx="1944216" cy="1584176"/>
          </a:xfrm>
          <a:prstGeom prst="wedgeRoundRectCallout">
            <a:avLst>
              <a:gd name="adj1" fmla="val -83542"/>
              <a:gd name="adj2" fmla="val 336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 </a:t>
            </a:r>
            <a:r>
              <a:rPr lang="el-GR" dirty="0" smtClean="0"/>
              <a:t>δεύτερος περιορισμός είναι επιλογή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625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61658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1571604" y="1071546"/>
            <a:ext cx="6840760" cy="439248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l-GR" sz="2400" dirty="0" smtClean="0"/>
              <a:t> -Προσομοίωση ταμιευτήρα πολλαπλής χρησιμότητας</a:t>
            </a:r>
          </a:p>
          <a:p>
            <a:pPr algn="r"/>
            <a:r>
              <a:rPr lang="el-GR" sz="2400" dirty="0" smtClean="0"/>
              <a:t>(πιο ακριβής θεώρηση γενικά, </a:t>
            </a:r>
            <a:r>
              <a:rPr lang="el-G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υπάρξει υπερχείλιση, θεώρηση της εξάτμισης</a:t>
            </a:r>
            <a:r>
              <a:rPr lang="el-GR" sz="2400" dirty="0" smtClean="0"/>
              <a:t>)</a:t>
            </a:r>
          </a:p>
          <a:p>
            <a:pPr algn="r"/>
            <a:r>
              <a:rPr lang="el-GR" sz="2400" dirty="0" smtClean="0"/>
              <a:t>- πολλαπλές προσομοιώσεις για </a:t>
            </a:r>
            <a:r>
              <a:rPr lang="el-GR" sz="2400" dirty="0" err="1" smtClean="0"/>
              <a:t>διαστασιολόγηση</a:t>
            </a:r>
            <a:endParaRPr lang="el-GR" sz="2400" dirty="0" smtClean="0"/>
          </a:p>
          <a:p>
            <a:pPr algn="r"/>
            <a:r>
              <a:rPr lang="el-GR" sz="2400" dirty="0" smtClean="0"/>
              <a:t>- Αξιοπιστία ταμιευτήρα</a:t>
            </a:r>
          </a:p>
          <a:p>
            <a:pPr algn="r"/>
            <a:r>
              <a:rPr lang="el-GR" sz="2400" dirty="0" smtClean="0"/>
              <a:t>- Εκμεταλλεύσιμο Επιφανειακό Υδατικό Δυναμικό με ταμίευση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468544" cy="20608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Βελτιστοποίηση χωρίς περιορισμούς</a:t>
            </a:r>
            <a:br>
              <a:rPr lang="el-GR" dirty="0" smtClean="0"/>
            </a:br>
            <a:r>
              <a:rPr lang="el-GR" dirty="0" smtClean="0"/>
              <a:t>(ή με απλό περιορισμό, ως καρτεσιανό γινόμενο)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332037"/>
            <a:ext cx="7992888" cy="4121299"/>
          </a:xfrm>
        </p:spPr>
        <p:txBody>
          <a:bodyPr/>
          <a:lstStyle/>
          <a:p>
            <a:r>
              <a:rPr lang="el-GR" dirty="0" smtClean="0"/>
              <a:t>Μηδενισμός μερικών παραγώγων</a:t>
            </a:r>
          </a:p>
          <a:p>
            <a:r>
              <a:rPr lang="el-GR" dirty="0" smtClean="0"/>
              <a:t>Έλεγχος δεύτερης τάξης παραγώγων</a:t>
            </a:r>
          </a:p>
          <a:p>
            <a:r>
              <a:rPr lang="el-GR" dirty="0" smtClean="0"/>
              <a:t>Γραμμική παλινδρόμηση: ελαχιστοποίηση του τετραγωνικού αθροίσματος των αποκλίσεων (μέτρηση- γραμμικό μοντέλο)</a:t>
            </a:r>
          </a:p>
          <a:p>
            <a:r>
              <a:rPr lang="el-GR" dirty="0" smtClean="0"/>
              <a:t>Δες βοηθητικές σημειώσεις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Συνάρτηση στόχου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Ποιες είναι οι μεταβλητές απόφασης? (π.χ. χωρητικότητα ταμιευτήρα και/ή  προσφορά νερού ανά μήνα σε κάθε χρήστη  και/ή κατανομή καλλιεργειών)</a:t>
            </a:r>
          </a:p>
          <a:p>
            <a:r>
              <a:rPr lang="el-GR" dirty="0" smtClean="0"/>
              <a:t>Συνάρτηση στόχου, συνάρτηση των μεταβλητών απόφασης:</a:t>
            </a:r>
          </a:p>
          <a:p>
            <a:pPr lvl="1"/>
            <a:r>
              <a:rPr lang="el-GR" dirty="0" smtClean="0"/>
              <a:t>Γραμμική ή μη</a:t>
            </a:r>
          </a:p>
          <a:p>
            <a:pPr lvl="1"/>
            <a:r>
              <a:rPr lang="el-GR" dirty="0" smtClean="0"/>
              <a:t>Κόστος (ελάχιστο)</a:t>
            </a:r>
          </a:p>
          <a:p>
            <a:pPr lvl="1"/>
            <a:r>
              <a:rPr lang="el-GR" dirty="0" smtClean="0"/>
              <a:t>Χωρητικότητα ταμιευτήρα</a:t>
            </a:r>
          </a:p>
          <a:p>
            <a:pPr lvl="1"/>
            <a:r>
              <a:rPr lang="el-GR" dirty="0" smtClean="0"/>
              <a:t>Απόκλιση από την προσφορά νερού στόχου για κάθε κατανάλωση</a:t>
            </a:r>
          </a:p>
          <a:p>
            <a:pPr lvl="1"/>
            <a:r>
              <a:rPr lang="el-GR" dirty="0" smtClean="0"/>
              <a:t>Ελάχιστες υπερχειλίσεις</a:t>
            </a:r>
          </a:p>
          <a:p>
            <a:pPr lvl="1"/>
            <a:r>
              <a:rPr lang="el-GR" dirty="0" smtClean="0"/>
              <a:t>Μέγιστο κέρδος από την εκμετάλλευση νερού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Περιορισμοί</a:t>
            </a:r>
            <a:endParaRPr lang="el-G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Περιορισμοί που συναρτώνται από τη φυσική  προσομοίωση (π.χ. εξίσωση ισοζυγίων μάζας)</a:t>
            </a:r>
          </a:p>
          <a:p>
            <a:r>
              <a:rPr lang="el-GR" dirty="0" smtClean="0"/>
              <a:t>Τεχνικοί –λειτουργικοί. π.χ. περιορισμός για το ύψος πίεσης</a:t>
            </a:r>
          </a:p>
          <a:p>
            <a:r>
              <a:rPr lang="el-GR" dirty="0" smtClean="0"/>
              <a:t>Περιορισμοί υλικών πόρων (π.χ. διαθέσιμη επένδυση)</a:t>
            </a:r>
          </a:p>
          <a:p>
            <a:r>
              <a:rPr lang="el-GR" dirty="0" smtClean="0"/>
              <a:t>Περιορισμοί περιβαλλοντικοί (π.χ. οικολογική παροχή), οικονομικοί, κοινωνικοί κλπ</a:t>
            </a:r>
          </a:p>
          <a:p>
            <a:r>
              <a:rPr lang="el-GR" dirty="0" smtClean="0"/>
              <a:t>Από άλλη σκοπιά, περιορισμοί ως υποκατάστατο των κριτηρίων</a:t>
            </a:r>
          </a:p>
          <a:p>
            <a:r>
              <a:rPr lang="el-GR" dirty="0" smtClean="0"/>
              <a:t>Λύση εντός του πεδίου των εφικτών λύσεων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Επίλυση με </a:t>
            </a:r>
            <a:r>
              <a:rPr lang="en-US" dirty="0" smtClean="0"/>
              <a:t>lingo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max=x1+1.5*x2;</a:t>
            </a:r>
          </a:p>
          <a:p>
            <a:pPr marL="0" indent="0">
              <a:buNone/>
            </a:pPr>
            <a:r>
              <a:rPr lang="en-US" dirty="0"/>
              <a:t>x1&lt;=66;</a:t>
            </a:r>
          </a:p>
          <a:p>
            <a:pPr marL="0" indent="0">
              <a:buNone/>
            </a:pPr>
            <a:r>
              <a:rPr lang="en-US" dirty="0"/>
              <a:t>x2&lt;=59;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x1&lt;=55;</a:t>
            </a:r>
          </a:p>
          <a:p>
            <a:pPr marL="0" indent="0">
              <a:buNone/>
            </a:pPr>
            <a:r>
              <a:rPr lang="en-US" dirty="0"/>
              <a:t>x2&lt;=41;</a:t>
            </a:r>
          </a:p>
          <a:p>
            <a:pPr marL="0" indent="0">
              <a:buNone/>
            </a:pPr>
            <a:r>
              <a:rPr lang="en-US" dirty="0"/>
              <a:t>59-x2&gt;=9;</a:t>
            </a:r>
          </a:p>
          <a:p>
            <a:pPr marL="0" indent="0">
              <a:buNone/>
            </a:pPr>
            <a:r>
              <a:rPr lang="en-US" dirty="0"/>
              <a:t>66+59-x2-0.32*x1&gt;=47;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3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81" b="19167"/>
          <a:stretch/>
        </p:blipFill>
        <p:spPr bwMode="auto">
          <a:xfrm>
            <a:off x="1" y="1"/>
            <a:ext cx="6228184" cy="640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34930" r="55966" b="39212"/>
          <a:stretch/>
        </p:blipFill>
        <p:spPr bwMode="auto">
          <a:xfrm>
            <a:off x="1547664" y="620688"/>
            <a:ext cx="3096344" cy="21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335699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cost: </a:t>
            </a:r>
            <a:r>
              <a:rPr lang="el-GR" dirty="0" smtClean="0"/>
              <a:t>όταν η μεταβλητή έχει μηδενική τιμή  στην τελική απόφαση: </a:t>
            </a:r>
            <a:r>
              <a:rPr lang="el-GR" b="1" dirty="0" smtClean="0"/>
              <a:t>μεταβολή της συνάρτησης στόχου </a:t>
            </a:r>
            <a:r>
              <a:rPr lang="el-GR" dirty="0" smtClean="0"/>
              <a:t>όταν ο περιορισμός αρνητικότητας μεταβληθεί σε περιορισμό &gt;=1 </a:t>
            </a:r>
            <a:r>
              <a:rPr lang="el-GR" dirty="0" err="1" smtClean="0"/>
              <a:t>δλδ</a:t>
            </a:r>
            <a:r>
              <a:rPr lang="el-GR" dirty="0" smtClean="0"/>
              <a:t> η </a:t>
            </a:r>
            <a:r>
              <a:rPr lang="el-GR" b="1" dirty="0" smtClean="0"/>
              <a:t>επιλογή τουλάχιστον μίας μονάδας από τη μεταβλητή </a:t>
            </a:r>
            <a:r>
              <a:rPr lang="el-GR" b="1" dirty="0" smtClean="0"/>
              <a:t>αυτή λάβει χώρα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29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60024" r="55941" b="17935"/>
          <a:stretch/>
        </p:blipFill>
        <p:spPr bwMode="auto">
          <a:xfrm>
            <a:off x="573460" y="785788"/>
            <a:ext cx="61649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1368252" y="4168477"/>
            <a:ext cx="2448272" cy="1584176"/>
          </a:xfrm>
          <a:prstGeom prst="wedgeRoundRectCallout">
            <a:avLst>
              <a:gd name="adj1" fmla="val -991"/>
              <a:gd name="adj2" fmla="val -87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Περίσσευμα στους περιορισμούς</a:t>
            </a:r>
            <a:endParaRPr lang="el-GR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627736" y="4168477"/>
            <a:ext cx="3024336" cy="2404045"/>
          </a:xfrm>
          <a:prstGeom prst="wedgeRoundRectCallout">
            <a:avLst>
              <a:gd name="adj1" fmla="val -991"/>
              <a:gd name="adj2" fmla="val -872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Δυική αξία των πρώτων υλών</a:t>
            </a:r>
          </a:p>
          <a:p>
            <a:pPr algn="ctr"/>
            <a:endParaRPr lang="el-GR" sz="1400" dirty="0"/>
          </a:p>
          <a:p>
            <a:pPr algn="ctr"/>
            <a:r>
              <a:rPr lang="el-GR" sz="1400" dirty="0" err="1" smtClean="0"/>
              <a:t>Δλδ</a:t>
            </a:r>
            <a:r>
              <a:rPr lang="el-GR" sz="1400" dirty="0" smtClean="0"/>
              <a:t> </a:t>
            </a:r>
          </a:p>
          <a:p>
            <a:pPr algn="ctr"/>
            <a:r>
              <a:rPr lang="en-US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l-GR" sz="1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</a:t>
            </a:r>
            <a:r>
              <a:rPr lang="el-GR" sz="14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τίωση</a:t>
            </a:r>
            <a:r>
              <a:rPr lang="el-G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τιμής της συνάρτησης στόχους</a:t>
            </a:r>
            <a:r>
              <a:rPr lang="el-GR" sz="1400" dirty="0" smtClean="0"/>
              <a:t> εάν το δεξί μέλος του περιορισμού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αυξηθεί κατά μία μονάδα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3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Γενίκευση….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Μία συνεχή συνάρτηση πολλαπλών μεταβλητών παίρνει μία ολική και μία μέγιστη τιμή σε κάθε κλειστή οριοθετημένη περιοχή  στην οποία ορίζεται (διάβασε σύνολο εφικτών λύσεων).</a:t>
            </a:r>
          </a:p>
          <a:p>
            <a:r>
              <a:rPr lang="el-GR" sz="2400" dirty="0" smtClean="0"/>
              <a:t>Τα (υποψήφια σημεία) είναι εσωτερικά σημεία ή τα σύνορα του πεδίου ορισμού.</a:t>
            </a:r>
            <a:endParaRPr lang="el-GR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41735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7884368" y="5661248"/>
          <a:ext cx="51434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4" imgW="253800" imgH="177480" progId="Equation.DSMT4">
                  <p:embed/>
                </p:oleObj>
              </mc:Choice>
              <mc:Fallback>
                <p:oleObj name="Equation" r:id="rId4" imgW="25380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5661248"/>
                        <a:ext cx="514343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- Επεξήγηση με σύννεφο"/>
          <p:cNvSpPr/>
          <p:nvPr/>
        </p:nvSpPr>
        <p:spPr>
          <a:xfrm>
            <a:off x="6156176" y="4077072"/>
            <a:ext cx="2987824" cy="2520280"/>
          </a:xfrm>
          <a:prstGeom prst="cloudCallout">
            <a:avLst>
              <a:gd name="adj1" fmla="val -157206"/>
              <a:gd name="adj2" fmla="val 27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Θα υπάρχει σίγουρα  ελάχιστο και μέγιστο η στο εσωτερικό </a:t>
            </a:r>
            <a:r>
              <a:rPr lang="en-US" dirty="0" smtClean="0"/>
              <a:t>U </a:t>
            </a:r>
            <a:r>
              <a:rPr lang="el-GR" dirty="0" smtClean="0"/>
              <a:t>ή στο όριο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DFDF-B8DF-47F8-9EE0-316FA0AE9A0A}" type="slidenum">
              <a:rPr lang="en-GB"/>
              <a:pPr/>
              <a:t>6</a:t>
            </a:fld>
            <a:endParaRPr lang="en-GB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l-GR" b="1" u="sng" dirty="0" smtClean="0">
                <a:solidFill>
                  <a:srgbClr val="FF0000"/>
                </a:solidFill>
                <a:latin typeface="Century Schoolbook" pitchFamily="18" charset="0"/>
              </a:rPr>
              <a:t>ΠΑΡΑΔΕΙΓΜΑ,</a:t>
            </a:r>
            <a:br>
              <a:rPr lang="el-GR" b="1" u="sng" dirty="0" smtClean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l-GR" b="1" dirty="0" smtClean="0">
                <a:solidFill>
                  <a:srgbClr val="FF0000"/>
                </a:solidFill>
                <a:latin typeface="Century Schoolbook" pitchFamily="18" charset="0"/>
              </a:rPr>
              <a:t>ΠΡΟΣΟΧΗ ΣΤΑ ΤΟΠΙΚΑ ΒΕΛΤΙΣΤΑ</a:t>
            </a:r>
            <a:endParaRPr lang="en-GB" b="1" u="sng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graphicFrame>
        <p:nvGraphicFramePr>
          <p:cNvPr id="440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2667000"/>
          <a:ext cx="82296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2197080" imgH="825480" progId="Equation.DSMT4">
                  <p:embed/>
                </p:oleObj>
              </mc:Choice>
              <mc:Fallback>
                <p:oleObj name="Equation" r:id="rId3" imgW="2197080" imgH="825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8229600" cy="306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8798-F0A0-48FB-A649-5DAB10802608}" type="slidenum">
              <a:rPr lang="en-GB"/>
              <a:pPr/>
              <a:t>7</a:t>
            </a:fld>
            <a:endParaRPr lang="en-GB"/>
          </a:p>
        </p:txBody>
      </p:sp>
      <p:graphicFrame>
        <p:nvGraphicFramePr>
          <p:cNvPr id="4505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38200" y="0"/>
          <a:ext cx="7075488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Picture" r:id="rId3" imgW="5087160" imgH="3429000" progId="Word.Picture.8">
                  <p:embed/>
                </p:oleObj>
              </mc:Choice>
              <mc:Fallback>
                <p:oleObj name="Picture" r:id="rId3" imgW="5087160" imgH="3429000" progId="Word.Picture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7075488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096000" y="228600"/>
            <a:ext cx="2479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GB" sz="3200">
                <a:latin typeface="Century Schoolbook" pitchFamily="18" charset="0"/>
              </a:rPr>
              <a:t>multimodal!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50938" y="3154363"/>
            <a:ext cx="6337300" cy="3703637"/>
            <a:chOff x="725" y="1987"/>
            <a:chExt cx="3992" cy="2333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3809" y="2116"/>
              <a:ext cx="160" cy="140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730" y="2062"/>
              <a:ext cx="229" cy="163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45066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25" y="1987"/>
            <a:ext cx="3992" cy="2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" name="Picture" r:id="rId5" imgW="4770000" imgH="3831480" progId="Word.Picture.8">
                    <p:embed/>
                  </p:oleObj>
                </mc:Choice>
                <mc:Fallback>
                  <p:oleObj name="Picture" r:id="rId5" imgW="4770000" imgH="3831480" progId="Word.Picture.8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" y="1987"/>
                          <a:ext cx="3992" cy="2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2850" y="4120"/>
              <a:ext cx="150" cy="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2629" y="4091"/>
              <a:ext cx="41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i="1">
                  <a:latin typeface="Century Schoolbook" pitchFamily="18" charset="0"/>
                </a:rPr>
                <a:t>x</a:t>
              </a:r>
              <a:r>
                <a:rPr lang="en-GB" sz="1800" baseline="-25000">
                  <a:latin typeface="Century Schoolbook" pitchFamily="18" charset="0"/>
                </a:rPr>
                <a:t>1</a:t>
              </a:r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751" y="2711"/>
              <a:ext cx="41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en-GB" sz="1800" i="1">
                  <a:latin typeface="Century Schoolbook" pitchFamily="18" charset="0"/>
                </a:rPr>
                <a:t>x</a:t>
              </a:r>
              <a:r>
                <a:rPr lang="en-GB" sz="1800" baseline="-25000">
                  <a:latin typeface="Century Schoolbook" pitchFamily="18" charset="0"/>
                </a:rPr>
                <a:t>2</a:t>
              </a:r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3657" y="2192"/>
              <a:ext cx="83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global max</a:t>
              </a:r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3537" y="3704"/>
              <a:ext cx="8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global min</a:t>
              </a:r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1209" y="2588"/>
              <a:ext cx="721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local min</a:t>
              </a:r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1257" y="3632"/>
              <a:ext cx="74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local max</a:t>
              </a:r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flipV="1">
              <a:off x="2914" y="2316"/>
              <a:ext cx="76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1924" y="2714"/>
              <a:ext cx="142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3046" y="3554"/>
              <a:ext cx="514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 flipV="1">
              <a:off x="1972" y="3216"/>
              <a:ext cx="652" cy="5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3897" y="3212"/>
              <a:ext cx="745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local max</a:t>
              </a:r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>
              <a:off x="3658" y="3014"/>
              <a:ext cx="25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3753" y="2540"/>
              <a:ext cx="54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/>
              <a:r>
                <a:rPr lang="en-GB" sz="1800">
                  <a:latin typeface="Century Schoolbook" pitchFamily="18" charset="0"/>
                </a:rPr>
                <a:t>saddle</a:t>
              </a:r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V="1">
              <a:off x="3520" y="2682"/>
              <a:ext cx="268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793D-AA47-4C39-B5FB-EB829CFB76E9}" type="slidenum">
              <a:rPr lang="en-GB"/>
              <a:pPr/>
              <a:t>8</a:t>
            </a:fld>
            <a:endParaRPr lang="en-GB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" name="3 - Επεξήγηση με σύννεφο"/>
          <p:cNvSpPr/>
          <p:nvPr/>
        </p:nvSpPr>
        <p:spPr>
          <a:xfrm>
            <a:off x="6119664" y="0"/>
            <a:ext cx="3024336" cy="2160240"/>
          </a:xfrm>
          <a:prstGeom prst="cloudCallout">
            <a:avLst>
              <a:gd name="adj1" fmla="val -97680"/>
              <a:gd name="adj2" fmla="val 95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Τοπικό μέγιστο</a:t>
            </a:r>
          </a:p>
          <a:p>
            <a:pPr algn="ctr"/>
            <a:r>
              <a:rPr lang="el-GR" dirty="0" smtClean="0"/>
              <a:t>παγίδα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Βελτιστοποίηση με περιορισμούς (π.χ. γραμμικός προγραμματισμός)</a:t>
            </a:r>
            <a:endParaRPr lang="el-GR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1186</Words>
  <Application>Microsoft Office PowerPoint</Application>
  <PresentationFormat>Προβολή στην οθόνη (4:3)</PresentationFormat>
  <Paragraphs>173</Paragraphs>
  <Slides>45</Slides>
  <Notes>2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49" baseType="lpstr">
      <vt:lpstr>Θέμα του Office</vt:lpstr>
      <vt:lpstr>Equation</vt:lpstr>
      <vt:lpstr>Picture</vt:lpstr>
      <vt:lpstr>MathType 6.0 Equation</vt:lpstr>
      <vt:lpstr>- Διαχείριση Ταμιευτήρα - Μονοκριτηριακή βελτιστοποίηση</vt:lpstr>
      <vt:lpstr>Διαχείριση υδατικών πόρων</vt:lpstr>
      <vt:lpstr>Βελτιστοποίηση χωρίς περιορισμούς (π.χ. γραμμική παλινδρόμηση)</vt:lpstr>
      <vt:lpstr>Βελτιστοποίηση χωρίς περιορισμούς (ή με απλό περιορισμό, ως καρτεσιανό γινόμενο)</vt:lpstr>
      <vt:lpstr>Γενίκευση….</vt:lpstr>
      <vt:lpstr>ΠΑΡΑΔΕΙΓΜΑ, ΠΡΟΣΟΧΗ ΣΤΑ ΤΟΠΙΚΑ ΒΕΛΤΙΣΤΑ</vt:lpstr>
      <vt:lpstr>Παρουσίαση του PowerPoint</vt:lpstr>
      <vt:lpstr>Παρουσίαση του PowerPoint</vt:lpstr>
      <vt:lpstr>Βελτιστοποίηση με περιορισμούς (π.χ. γραμμικός προγραμματισμός)</vt:lpstr>
      <vt:lpstr>Mathematical Description</vt:lpstr>
      <vt:lpstr>Παρουσίαση του PowerPoint</vt:lpstr>
      <vt:lpstr>Κατανόηση γραμμικού προγραμματισμού</vt:lpstr>
      <vt:lpstr>Παρουσίαση του PowerPoint</vt:lpstr>
      <vt:lpstr>Παρουσίαση του PowerPoint</vt:lpstr>
      <vt:lpstr>Αλγόριθμος Simplex </vt:lpstr>
      <vt:lpstr>Παρουσίαση του PowerPoint</vt:lpstr>
      <vt:lpstr>Παρουσίαση του PowerPoint</vt:lpstr>
      <vt:lpstr>Παρουσίαση του PowerPoint</vt:lpstr>
      <vt:lpstr>Σχηματοποίηση Υδατικού Συστήματος</vt:lpstr>
      <vt:lpstr>Μερικές διαφορές γραμμικού και μη γραμμικού προγραμματισμού</vt:lpstr>
      <vt:lpstr>Παρουσίαση του PowerPoint</vt:lpstr>
      <vt:lpstr>Κριτική/ μετάβαση στο επόμενο μάθημα</vt:lpstr>
      <vt:lpstr>Διαχείριση Ταμιευτήρα</vt:lpstr>
      <vt:lpstr>Προσομοίωση VS Βελτιστοποίηση(?)</vt:lpstr>
      <vt:lpstr>Βασική εξίσωση στον ταμιευτήρα χωρίς υπερχείλιση</vt:lpstr>
      <vt:lpstr>Παρουσίαση του PowerPoint</vt:lpstr>
      <vt:lpstr>Υπερχείλιση</vt:lpstr>
      <vt:lpstr>Εξάτμιση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Συνάρτηση στόχου</vt:lpstr>
      <vt:lpstr>Περιορισμοί</vt:lpstr>
      <vt:lpstr>Επίλυση με lingo 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Διαχείριση Ταμιευτήρα - ΔΥΠ χρησιμοποιώντας πολύκριτηριακές μεθόδους</dc:title>
  <dc:creator>hp</dc:creator>
  <cp:lastModifiedBy>χ</cp:lastModifiedBy>
  <cp:revision>18</cp:revision>
  <dcterms:created xsi:type="dcterms:W3CDTF">2014-11-18T20:24:04Z</dcterms:created>
  <dcterms:modified xsi:type="dcterms:W3CDTF">2021-11-26T21:00:37Z</dcterms:modified>
</cp:coreProperties>
</file>