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F334B8E-68F4-4808-97AF-0B9F319D7CF5}" type="datetimeFigureOut">
              <a:rPr lang="el-GR" smtClean="0"/>
              <a:pPr/>
              <a:t>10/5/2021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A89C3B-7ED2-4ACE-BB7E-14C3686D4B8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34B8E-68F4-4808-97AF-0B9F319D7CF5}" type="datetimeFigureOut">
              <a:rPr lang="el-GR" smtClean="0"/>
              <a:pPr/>
              <a:t>10/5/2021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89C3B-7ED2-4ACE-BB7E-14C3686D4B8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14423"/>
            <a:ext cx="7772400" cy="2143139"/>
          </a:xfrm>
        </p:spPr>
        <p:txBody>
          <a:bodyPr>
            <a:normAutofit/>
          </a:bodyPr>
          <a:lstStyle/>
          <a:p>
            <a:r>
              <a:rPr lang="el-GR" dirty="0" smtClean="0">
                <a:effectLst>
                  <a:outerShdw blurRad="38100" dist="38100" dir="2700000" algn="tl">
                    <a:srgbClr val="000000">
                      <a:alpha val="43137"/>
                    </a:srgbClr>
                  </a:outerShdw>
                </a:effectLst>
              </a:rPr>
              <a:t>Το πέρασμα από την εφηβεία στην ενηλικίωση</a:t>
            </a:r>
            <a:endParaRPr lang="el-GR" dirty="0">
              <a:effectLst>
                <a:outerShdw blurRad="38100" dist="38100" dir="2700000" algn="tl">
                  <a:srgbClr val="000000">
                    <a:alpha val="43137"/>
                  </a:srgbClr>
                </a:outerShdw>
              </a:effectLst>
            </a:endParaRPr>
          </a:p>
        </p:txBody>
      </p:sp>
      <p:sp>
        <p:nvSpPr>
          <p:cNvPr id="3" name="2 - Υπότιτλος"/>
          <p:cNvSpPr>
            <a:spLocks noGrp="1"/>
          </p:cNvSpPr>
          <p:nvPr>
            <p:ph type="subTitle" idx="1"/>
          </p:nvPr>
        </p:nvSpPr>
        <p:spPr/>
        <p:txBody>
          <a:bodyPr/>
          <a:lstStyle/>
          <a:p>
            <a:r>
              <a:rPr lang="el-GR" dirty="0" smtClean="0"/>
              <a:t>Νίκος Ζηλίκης</a:t>
            </a:r>
          </a:p>
          <a:p>
            <a:r>
              <a:rPr lang="el-GR" dirty="0" err="1" smtClean="0"/>
              <a:t>Ομ</a:t>
            </a:r>
            <a:r>
              <a:rPr lang="el-GR" dirty="0" smtClean="0"/>
              <a:t>. Καθηγητής Ψυχιατρικής-</a:t>
            </a:r>
          </a:p>
          <a:p>
            <a:r>
              <a:rPr lang="el-GR" dirty="0" smtClean="0"/>
              <a:t>Ψυχιατρικής Παιδιού-Εφήβου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Κοινωνική εγγραφή</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77500" lnSpcReduction="20000"/>
          </a:bodyPr>
          <a:lstStyle/>
          <a:p>
            <a:r>
              <a:rPr lang="el-GR" dirty="0"/>
              <a:t>Στην αναπτυξιακή πορεία και ιδιαίτερα στο πέρασμα προς την ενηλικίωση ο έφηβος θα στραφεί προς τον εξωτερικό κόσμο, αυτόν των συνομηλίκων, των κοινωνικών θεσμών, των ενηλίκων. Στις ευτυχείς περιπτώσεις θα βρει εκεί τα απαραίτητα στηρίγματα που θα του διευκολύνουν την κοινωνική εγγραφή, απαραίτητη «σφραγίδα" για την ταυτότητα, από κάθε άποψη. Με άλλα λόγια, αν οι αναπτυξιακές διεργασίες που οδηγούν στη δημιουργία ενός αισθήματος ταυτότητας, με συνοχή και συνέχεια με την ιστορία του ατόμου, έχουν στο επίκεντρο τις ταυτίσεις (κυρίως με τις </a:t>
            </a:r>
            <a:r>
              <a:rPr lang="el-GR" dirty="0" err="1"/>
              <a:t>γονεϊκές</a:t>
            </a:r>
            <a:r>
              <a:rPr lang="el-GR" dirty="0"/>
              <a:t> μορφές), η τελική «επικύρωση» της ταυτότητας θα έρθει μέσα από την εγγραφή του νέου ενηλίκου στο κοινωνικό σώμα και γίγνεσθαι.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effectLst>
                  <a:outerShdw blurRad="38100" dist="38100" dir="2700000" algn="tl">
                    <a:srgbClr val="000000">
                      <a:alpha val="43137"/>
                    </a:srgbClr>
                  </a:outerShdw>
                </a:effectLst>
              </a:rPr>
              <a:t>Κοινωνικές αλλαγές</a:t>
            </a:r>
            <a:endParaRPr lang="el-GR" sz="36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92500" lnSpcReduction="10000"/>
          </a:bodyPr>
          <a:lstStyle/>
          <a:p>
            <a:pPr>
              <a:buNone/>
            </a:pPr>
            <a:r>
              <a:rPr lang="el-GR" dirty="0"/>
              <a:t>Και επειδή οι κοινωνίες δεν χαρακτηρίζονται από </a:t>
            </a:r>
            <a:r>
              <a:rPr lang="el-GR" dirty="0" err="1"/>
              <a:t>στατικότητα</a:t>
            </a:r>
            <a:r>
              <a:rPr lang="el-GR" dirty="0"/>
              <a:t>, αλλά αντίθετα υφίστανται αλλαγές, με προόδους και πισωγυρίσματα, αυτό σημαίνει και αντίστοιχες αλλαγές στο πώς βλέπει μια κοινωνία τους εφήβους και πώς τους </a:t>
            </a:r>
            <a:r>
              <a:rPr lang="el-GR" dirty="0" err="1"/>
              <a:t>ενηλικιώνει</a:t>
            </a:r>
            <a:r>
              <a:rPr lang="el-GR" dirty="0"/>
              <a:t>. Παραδείγματα, οι αλλαγές των Νόμων για το δικαίωμα ψήφου, για την απόκτηση άδειας οδήγησης, για τη διαχείριση της προσωπικής ζωής, συμπεριλαμβανομένης και της σεξουαλικότητας. </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effectLst>
                  <a:outerShdw blurRad="38100" dist="38100" dir="2700000" algn="tl">
                    <a:srgbClr val="000000">
                      <a:alpha val="43137"/>
                    </a:srgbClr>
                  </a:outerShdw>
                </a:effectLst>
              </a:rPr>
              <a:t>Σπουδές</a:t>
            </a:r>
            <a:endParaRPr lang="el-GR"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92500" lnSpcReduction="20000"/>
          </a:bodyPr>
          <a:lstStyle/>
          <a:p>
            <a:r>
              <a:rPr lang="el-GR" dirty="0"/>
              <a:t>Μια άλλη βασική προοπτική, η οποία έρχεται ως </a:t>
            </a:r>
            <a:r>
              <a:rPr lang="el-GR" dirty="0" smtClean="0"/>
              <a:t>συνέχεια </a:t>
            </a:r>
            <a:r>
              <a:rPr lang="el-GR" dirty="0"/>
              <a:t>του δεύτερου σημαντικότερου θεσμού που είναι το σχολείο, είναι η ακαδημαϊκή προοπτική. Εδώ, βασική παράμετρος είναι η νοητική ανάπτυξη σε συνδυασμό πάντα με την ψυχοσυναισθηματική. Η συνέχιση των σπουδών (ιδιαίτερα υψηλό ποσοστό στη χώρα μας) και σε τριτοβάθμιο επίπεδο, θέτει πολλές προκλήσεις στους νέους, σε επίπεδο σχέσεων, επίδοσης, επιλογών για το μέλλον (ρεαλιστικών ή μη) αλλά και παράτασης της εξάρτησης από τους γονείς.</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effectLst>
                  <a:outerShdw blurRad="38100" dist="38100" dir="2700000" algn="tl">
                    <a:srgbClr val="000000">
                      <a:alpha val="43137"/>
                    </a:srgbClr>
                  </a:outerShdw>
                </a:effectLst>
              </a:rPr>
              <a:t>Η εφηβεία έχει ένα τέλος</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85000" lnSpcReduction="20000"/>
          </a:bodyPr>
          <a:lstStyle/>
          <a:p>
            <a:r>
              <a:rPr lang="el-GR" dirty="0"/>
              <a:t>Εδώ έχει σημασία να τονίσουμε ότι η εφηβεία πάντα έχει ένα τέλος, όπως το περιγράψαμε εδώ. Δεν υπάρχουν αιώνιοι έφηβοι και κατά τη γνώμη μου δεν είναι πάντα κολακευτικό να το λένε για κάποιον. Το πέρασμα στην ενηλικίωση σημαίνει ότι ο έφηβος αφήνει πίσω του τρόπους λειτουργίας, σχέσης και ικανοποίησης που χαρακτήριζαν την παιδική και εφηβική περίοδο της ζωής και ανοίγεται στον κόσμο των ενηλίκων. Εκεί θα τεθούν σε δοκιμασία όλα τα αναπτυξιακά κεκτημένα και αυτό το «πέρασμα» θα γίνει με άλλοτε άλλη ομαλότητα, επιτυχία ή δυσκολία. Και, βέβαια, εκεί θα αποκρυσταλλωθούν και η προσωπικότητα και ο χαρακτήρας</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smtClean="0">
                <a:effectLst>
                  <a:outerShdw blurRad="38100" dist="38100" dir="2700000" algn="tl">
                    <a:srgbClr val="000000">
                      <a:alpha val="43137"/>
                    </a:srgbClr>
                  </a:outerShdw>
                </a:effectLst>
              </a:rPr>
              <a:t>Αναπτυξιακά αδιέξοδα και ψυχοπαθολογία</a:t>
            </a:r>
            <a:endParaRPr lang="el-GR" sz="36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lstStyle/>
          <a:p>
            <a:r>
              <a:rPr lang="el-GR" dirty="0" smtClean="0"/>
              <a:t>Κλασσική διατύπωση: οι μεγάλες νοσολογικές οντότητες, όπως τις γνωρίζουμε από την Ψυχιατρική του Ενηλίκου, έχουν σε μεγάλο ποσοστό την έναρξή τους «κατά το τέλος της εφηβείας ή την αρχή της ενήλικης ζωής»</a:t>
            </a:r>
          </a:p>
          <a:p>
            <a:r>
              <a:rPr lang="el-GR" dirty="0" smtClean="0"/>
              <a:t>Αυτό σχετίζεται με τα όσα προαναφέρθηκαν για τη </a:t>
            </a:r>
            <a:r>
              <a:rPr lang="el-GR" dirty="0" err="1" smtClean="0"/>
              <a:t>μετεφηβική</a:t>
            </a:r>
            <a:r>
              <a:rPr lang="el-GR" dirty="0" smtClean="0"/>
              <a:t> περίοδο</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smtClean="0">
                <a:effectLst>
                  <a:outerShdw blurRad="38100" dist="38100" dir="2700000" algn="tl">
                    <a:srgbClr val="000000">
                      <a:alpha val="43137"/>
                    </a:srgbClr>
                  </a:outerShdw>
                </a:effectLst>
              </a:rPr>
              <a:t>Συνέχειες και α-συνέχειες</a:t>
            </a:r>
            <a:endParaRPr lang="el-GR" sz="40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lstStyle/>
          <a:p>
            <a:r>
              <a:rPr lang="el-GR" dirty="0" smtClean="0"/>
              <a:t>Για μεν τις διαταραχές που εμφανίζονται στο πέρασμα στην ενήλικη ζωή έχει ενδιαφέρον η κατανόηση αυτής της κατάρρευσης με αναπτυξιακούς όρους.</a:t>
            </a:r>
          </a:p>
          <a:p>
            <a:r>
              <a:rPr lang="el-GR" dirty="0" smtClean="0"/>
              <a:t>Όμως, τόσο για αυτές, όσο και για διαταραχές που προϋπήρχαν, τίθεται επίσης το ζήτημα της συνέχειας/ασυνέχειας στην ενήλικη ζωή</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effectLst>
                  <a:outerShdw blurRad="38100" dist="38100" dir="2700000" algn="tl">
                    <a:srgbClr val="000000">
                      <a:alpha val="43137"/>
                    </a:srgbClr>
                  </a:outerShdw>
                </a:effectLst>
              </a:rPr>
              <a:t>Ψυχοπαθολογία, συνέχεις και ασυνέχειες</a:t>
            </a:r>
            <a:endParaRPr lang="el-GR" sz="3600"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lstStyle/>
          <a:p>
            <a:pPr>
              <a:buNone/>
            </a:pPr>
            <a:r>
              <a:rPr lang="el-GR" dirty="0" smtClean="0"/>
              <a:t>Παραδείγματα</a:t>
            </a:r>
            <a:endParaRPr lang="el-GR" dirty="0"/>
          </a:p>
          <a:p>
            <a:pPr lvl="0"/>
            <a:r>
              <a:rPr lang="el-GR" dirty="0" err="1" smtClean="0"/>
              <a:t>Νευροαναπτυξιακά</a:t>
            </a:r>
            <a:r>
              <a:rPr lang="el-GR" dirty="0" smtClean="0"/>
              <a:t> (ΔΑΦ, ΔΕΠΥ)</a:t>
            </a:r>
            <a:endParaRPr lang="el-GR" dirty="0"/>
          </a:p>
          <a:p>
            <a:pPr lvl="0"/>
            <a:r>
              <a:rPr lang="el-GR" dirty="0"/>
              <a:t>Δ. προσαρμογής</a:t>
            </a:r>
          </a:p>
          <a:p>
            <a:pPr lvl="0"/>
            <a:r>
              <a:rPr lang="el-GR" dirty="0"/>
              <a:t>Αγχώδεις – συναισθηματικές δ</a:t>
            </a:r>
          </a:p>
          <a:p>
            <a:pPr lvl="0"/>
            <a:r>
              <a:rPr lang="el-GR" dirty="0"/>
              <a:t>Διαταραχές συμπεριφοράς – διαγωγής</a:t>
            </a:r>
          </a:p>
          <a:p>
            <a:pPr lvl="0"/>
            <a:r>
              <a:rPr lang="el-GR" dirty="0" smtClean="0"/>
              <a:t>Ψυχώσεις</a:t>
            </a:r>
          </a:p>
          <a:p>
            <a:pPr lvl="0"/>
            <a:r>
              <a:rPr lang="el-GR" dirty="0" smtClean="0"/>
              <a:t>Διαταραχές διατροφής</a:t>
            </a:r>
            <a:endParaRPr lang="el-GR" dirty="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effectLst>
                  <a:outerShdw blurRad="38100" dist="38100" dir="2700000" algn="tl">
                    <a:srgbClr val="000000">
                      <a:alpha val="43137"/>
                    </a:srgbClr>
                  </a:outerShdw>
                </a:effectLst>
              </a:rPr>
              <a:t>Συνέχεια στη φροντίδα</a:t>
            </a:r>
            <a:endParaRPr lang="el-GR"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92500"/>
          </a:bodyPr>
          <a:lstStyle/>
          <a:p>
            <a:r>
              <a:rPr lang="el-GR" i="1" dirty="0" smtClean="0"/>
              <a:t>Πώς παρακολουθούμε ή συνοδεύουμε οι υπηρεσίες και οι επαγγελματίες ψυχικής υγείας το πέρασμα των ασθενών μας από την εφηβεία στην ενηλικίωση ώστε να εξασφαλίζεται το ζητούμενο συνεχές στη φροντίδα;</a:t>
            </a:r>
          </a:p>
          <a:p>
            <a:r>
              <a:rPr lang="el-GR" dirty="0" smtClean="0"/>
              <a:t>Το ζήτημα αυτό θέτει μια σειρά ερωτημάτων τόσο σε κλινικό και θεωρητικό επίπεδο, όσο και σε ότι αφορά στη λειτουργία των υπηρεσιών.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effectLst>
                  <a:outerShdw blurRad="38100" dist="38100" dir="2700000" algn="tl">
                    <a:srgbClr val="000000">
                      <a:alpha val="43137"/>
                    </a:srgbClr>
                  </a:outerShdw>
                </a:effectLst>
              </a:rPr>
              <a:t>Βασικές αρχές</a:t>
            </a:r>
            <a:endParaRPr lang="el-GR"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lnSpcReduction="10000"/>
          </a:bodyPr>
          <a:lstStyle/>
          <a:p>
            <a:r>
              <a:rPr lang="el-GR" dirty="0" smtClean="0"/>
              <a:t>Κλινική αφετηρία και θεραπευτικό συνεχές – η σχετικότητα του ηλικιακού ορίου των 18 ετών και η σημασία της </a:t>
            </a:r>
            <a:r>
              <a:rPr lang="el-GR" dirty="0" err="1" smtClean="0"/>
              <a:t>μετεφηβικής</a:t>
            </a:r>
            <a:r>
              <a:rPr lang="el-GR" dirty="0" smtClean="0"/>
              <a:t> ηλικίας</a:t>
            </a:r>
          </a:p>
          <a:p>
            <a:r>
              <a:rPr lang="el-GR" dirty="0" smtClean="0"/>
              <a:t>Αρχή – χρόνος και πέρας μιας θεραπείας: μεταφορά στη θεραπευτική ομάδα των αρχών της ατομικής θεραπείας.</a:t>
            </a:r>
          </a:p>
          <a:p>
            <a:r>
              <a:rPr lang="el-GR" dirty="0" smtClean="0"/>
              <a:t>Ο ρόλος της </a:t>
            </a:r>
            <a:r>
              <a:rPr lang="el-GR" dirty="0" err="1" smtClean="0"/>
              <a:t>αντιμεταβίβασης</a:t>
            </a:r>
            <a:r>
              <a:rPr lang="el-GR" dirty="0" smtClean="0"/>
              <a:t> στις παραπομπές</a:t>
            </a:r>
          </a:p>
          <a:p>
            <a:r>
              <a:rPr lang="el-GR" dirty="0" smtClean="0"/>
              <a:t>Συνεχές φροντίδας / συνέχεια ζωής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Autofit/>
          </a:bodyPr>
          <a:lstStyle/>
          <a:p>
            <a:r>
              <a:rPr lang="el-GR" sz="3200" b="1" dirty="0" smtClean="0">
                <a:effectLst>
                  <a:outerShdw blurRad="38100" dist="38100" dir="2700000" algn="tl">
                    <a:srgbClr val="000000">
                      <a:alpha val="43137"/>
                    </a:srgbClr>
                  </a:outerShdw>
                </a:effectLst>
              </a:rPr>
              <a:t>Οι πρακτικές πλευρές της συνάρθρωσης των υπηρεσιών αφορούν:</a:t>
            </a:r>
            <a:endParaRPr lang="el-GR" sz="32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70000" lnSpcReduction="20000"/>
          </a:bodyPr>
          <a:lstStyle/>
          <a:p>
            <a:pPr lvl="0"/>
            <a:r>
              <a:rPr lang="el-GR" dirty="0" smtClean="0"/>
              <a:t>στις διεργασίες στο εσωτερικό της παιδοψυχιατρικής ομάδας για την ανακεφαλαίωση και το κλείσιμο της «περίπτωσης»</a:t>
            </a:r>
          </a:p>
          <a:p>
            <a:pPr lvl="0"/>
            <a:r>
              <a:rPr lang="el-GR" dirty="0" smtClean="0"/>
              <a:t>στην εργασία με τον ίδιο τον έφηβο-νέο και την οικογένειά του (ή αυτούς που έχουν την ευθύνη της φροντίδας του), η οποία θα τους προετοιμάσει για το πέρασμα σε άλλη υπηρεσία, με διαφορετικούς όρους και τρόπους λειτουργίας</a:t>
            </a:r>
          </a:p>
          <a:p>
            <a:pPr lvl="0"/>
            <a:r>
              <a:rPr lang="el-GR" dirty="0" smtClean="0"/>
              <a:t>στη συνεργασία μεταξύ των δύο ομάδων (παιδοψυχιατρικής και ενηλίκων), με την έννοια που προαναφέρθηκε</a:t>
            </a:r>
          </a:p>
          <a:p>
            <a:pPr lvl="0"/>
            <a:r>
              <a:rPr lang="el-GR" dirty="0" smtClean="0"/>
              <a:t>στην οργάνωση κοινής συνάντησης –ή συναντήσεων- με τους θεράποντες από την παιδοψυχιατρική ομάδα, αυτούς που θα πάρουν τη σκυτάλη από την πλευρά της ψυχιατρικής ενηλίκων και του ίδιου του νέου (ενδεχομένως και των ατόμων του άμεσου περιβάλλοντός του). Θεωρώ αυτήν την τελευταία διαδικασία πολύ σημαντική για την και επί του πραγματικού «δήλωση» της συνέχειας.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Κατά τον κλασσικό ορισμό η εφηβεία είναι το μεταβατικό στάδιο κατά το οποίο, μέσα από τις αναπτυξιακές διαδικασίες, επιτελείται το πέρασμα από την παιδική ηλικία στην ενηλικίωση. Τα πράγματα, ωστόσο, δεν εξελίσσονται με απλό και γραμμικό τρόπο.</a:t>
            </a:r>
          </a:p>
          <a:p>
            <a:r>
              <a:rPr lang="el-GR" dirty="0"/>
              <a:t>Να θυμίσουμε εδώ κάποια σημεία από το εισαγωγικό μάθημα. Ενώ η έναρξη της εφηβείας είναι σαφής με τις ορμονικές και σωματικές αλλαγές της ήβης, το τέλος της εφηβείας κάθε άλλο παρά ξεκάθαρο είναι κι αυτό για διάφορους λόγους.</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Συνοψίζοντας</a:t>
            </a:r>
            <a:r>
              <a:rPr lang="el-GR" dirty="0" smtClean="0"/>
              <a:t> αυτήν την εισαγωγική παρουσίαση «σημείων προς συζήτηση», θα επαναλάβω, ίσως με πιο σαφή τρόπο, ότι το ζήτημα της συνέχειας της φροντίδας με το πέρασμα των νεαρών ασθενών στην ενηλικίωση, μας θέτει μπροστά στη συζήτηση για την </a:t>
            </a:r>
            <a:r>
              <a:rPr lang="el-GR" dirty="0" err="1" smtClean="0"/>
              <a:t>μετεφηβική</a:t>
            </a:r>
            <a:r>
              <a:rPr lang="el-GR" dirty="0" smtClean="0"/>
              <a:t> περίοδο, η οποία, όπως παλιότερα η «μεγάλη εφηβεία» (16-18), φαίνεται ότι έρχεται σήμερα να αποτελέσει μια «ενδιάμεση» ηλικιακή περιοχή μεταξύ Ψυχιατρικής Παιδιού-Εφήβου και Ψυχιατρικής Ενηλίκων. Το ούτως ή άλλως αυθαίρετο ηλικιακό όριο των 18 ετών γίνεται πολύ σχετικό ή δεν έχει κανένα νόημα αν λάβουμε υπόψη την ουσία των διεργασιών «περάσματος στην ενηλικίωση». (Εδώ ερχόμαστε και στην ανάγκη για υπηρεσίες εφήβων – νέων, ζήτημα όχι απλό για πολλούς και ποικίλους λόγους, αλλά μάλλον επιβεβλημένη πρόκληση ειδικά όταν γίνεται λόγος περί συνέχειας.) Κατά τα άλλα, το συνεχές στη φροντίδα προϋποθέτει διασφάλιση πολλών επιμέρους «συνεχειών», σε θεσμικό, ψυχικό, συμβολικό, αλλά και πραγματικό επίπεδο.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a:t>Θα θυμάστε επίσης ότι είχαμε τονίσει ένα πολύ βασικό θέμα, ότι, πολύ περισσότερο από όλες τις άλλες αναπτυξιακές περιόδους της ζωής, </a:t>
            </a:r>
            <a:r>
              <a:rPr lang="el-GR" dirty="0" smtClean="0"/>
              <a:t>η εφηβεία είναι </a:t>
            </a:r>
            <a:r>
              <a:rPr lang="el-GR" dirty="0"/>
              <a:t>ένα </a:t>
            </a:r>
            <a:r>
              <a:rPr lang="el-GR" b="1" dirty="0" err="1"/>
              <a:t>κοινωνικο</a:t>
            </a:r>
            <a:r>
              <a:rPr lang="el-GR" b="1" dirty="0"/>
              <a:t>-πολιτισμικό προϊόν</a:t>
            </a:r>
            <a:r>
              <a:rPr lang="el-GR" dirty="0"/>
              <a:t>. Δηλαδή, το πώς </a:t>
            </a:r>
            <a:r>
              <a:rPr lang="el-GR" dirty="0" smtClean="0"/>
              <a:t>εκτυλίσσεται αυτή η μετάβαση είναι </a:t>
            </a:r>
            <a:r>
              <a:rPr lang="el-GR" dirty="0"/>
              <a:t>σε άμεση συνάρτηση με το εκάστοτε κοινωνικό, πολιτισμικό έως και πολιτικό πλαίσιο. Αυτό ισχύει και διαχρονικά – ιστορικά, αλλά και κατά την ίδια ιστορική περίοδο σε διάφορες κοινωνίες. Γνωρίζουμε ότι υπάρχουν κοινωνίες στις οποίες αυτό που εμείς λέμε εφηβεία σχεδόν δεν υπάρχει ή περιορίζεται σε κάποιες τελετουργίες περάσματος στην ενηλικίωση, άλλοτε άλλης διάρκειας.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endParaRPr lang="el-GR" dirty="0"/>
          </a:p>
        </p:txBody>
      </p:sp>
      <p:sp>
        <p:nvSpPr>
          <p:cNvPr id="3" name="2 - Θέση περιεχομένου"/>
          <p:cNvSpPr>
            <a:spLocks noGrp="1"/>
          </p:cNvSpPr>
          <p:nvPr>
            <p:ph idx="1"/>
          </p:nvPr>
        </p:nvSpPr>
        <p:spPr/>
        <p:txBody>
          <a:bodyPr>
            <a:normAutofit lnSpcReduction="10000"/>
          </a:bodyPr>
          <a:lstStyle/>
          <a:p>
            <a:r>
              <a:rPr lang="el-GR" dirty="0"/>
              <a:t>Αλλού, το πέρασμα στην ενηλικίωση συμπίπτει με την είσοδο στην αναπαραγωγική περίοδο. Θα λέγαμε λοιπόν, φτιάχνοντας έναν διαφορετικό ορισμό, ότι εφηβεία είναι η </a:t>
            </a:r>
            <a:r>
              <a:rPr lang="el-GR" b="1" dirty="0"/>
              <a:t>διαδικασία με την οποία μια κοινωνία </a:t>
            </a:r>
            <a:r>
              <a:rPr lang="el-GR" b="1" dirty="0" err="1"/>
              <a:t>ενηλικιώνει</a:t>
            </a:r>
            <a:r>
              <a:rPr lang="el-GR" b="1" dirty="0"/>
              <a:t> τα παιδιά της</a:t>
            </a:r>
            <a:r>
              <a:rPr lang="el-GR" dirty="0"/>
              <a:t>. Οπότε, εδώ αυτό που εξετάζουμε είναι η εφηβεία όπως την γνωρίζουμε στις δυτικού τύπου κοινωνίες και στο πλαίσιο αυτό μελετούμε και το πέρασμα στην ενηλικίωση.</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fontScale="90000"/>
          </a:bodyPr>
          <a:lstStyle/>
          <a:p>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a:t>Ένα πέρασμα που δεν γίνεται «αυτόματα» την επαύριον των 18</a:t>
            </a:r>
            <a:r>
              <a:rPr lang="el-GR" baseline="30000" dirty="0"/>
              <a:t>ων</a:t>
            </a:r>
            <a:r>
              <a:rPr lang="el-GR" dirty="0"/>
              <a:t> γενεθλίων ενός νέου, σαν να είχαμε το γύρισμα ενός διακόπτη. Θα θυμηθούμε και πάλι εδώ το εισαγωγικό μάθημα και συγκεκριμένα εκεί όπου λέγαμε ότι οι διεργασίες της εφηβείας προς το τέλος της αφορούν κυρίως την άλλοτε άλλου βαθμού επιτυχή ολοκλήρωση της ψυχικής οργάνωσης, της οργάνωσης της προσωπικότητας. Άρα μιλάμε για </a:t>
            </a:r>
            <a:r>
              <a:rPr lang="el-GR" b="1" dirty="0" err="1"/>
              <a:t>ενδο</a:t>
            </a:r>
            <a:r>
              <a:rPr lang="el-GR" b="1" dirty="0"/>
              <a:t>-ψυχική οργάνωση μέσα από τις διεργασίες ωρίμανσης</a:t>
            </a:r>
            <a:r>
              <a:rPr lang="el-GR" dirty="0"/>
              <a:t>. Η οργάνωση αυτή θα τεθεί σε δοκιμασία στην πράξη και στην πραγματικότητα με τον –πλέον- νέο ενήλικο να καλείται να ανταποκριθεί στα νέα δεδομένα και τις απαιτήσεις της εισόδου στη μετά την εφηβεία ζωή. </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r>
              <a:rPr lang="el-GR" sz="2800" b="1" dirty="0" smtClean="0">
                <a:effectLst>
                  <a:outerShdw blurRad="38100" dist="38100" dir="2700000" algn="tl">
                    <a:srgbClr val="000000">
                      <a:alpha val="43137"/>
                    </a:srgbClr>
                  </a:outerShdw>
                </a:effectLst>
              </a:rPr>
              <a:t>Η </a:t>
            </a:r>
            <a:r>
              <a:rPr lang="el-GR" sz="2800" b="1" dirty="0" err="1" smtClean="0">
                <a:effectLst>
                  <a:outerShdw blurRad="38100" dist="38100" dir="2700000" algn="tl">
                    <a:srgbClr val="000000">
                      <a:alpha val="43137"/>
                    </a:srgbClr>
                  </a:outerShdw>
                </a:effectLst>
              </a:rPr>
              <a:t>Μετεφηβική</a:t>
            </a:r>
            <a:r>
              <a:rPr lang="el-GR" sz="2800" b="1" dirty="0" smtClean="0">
                <a:effectLst>
                  <a:outerShdw blurRad="38100" dist="38100" dir="2700000" algn="tl">
                    <a:srgbClr val="000000">
                      <a:alpha val="43137"/>
                    </a:srgbClr>
                  </a:outerShdw>
                </a:effectLst>
              </a:rPr>
              <a:t> Περίοδος</a:t>
            </a:r>
            <a:endParaRPr lang="el-GR" sz="28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77500" lnSpcReduction="20000"/>
          </a:bodyPr>
          <a:lstStyle/>
          <a:p>
            <a:r>
              <a:rPr lang="el-GR" dirty="0"/>
              <a:t>Κι εδώ ερχόμαστε στη σημασία της </a:t>
            </a:r>
            <a:r>
              <a:rPr lang="el-GR" dirty="0" err="1"/>
              <a:t>μετεφηβικής</a:t>
            </a:r>
            <a:r>
              <a:rPr lang="el-GR" dirty="0"/>
              <a:t> περιόδου (</a:t>
            </a:r>
            <a:r>
              <a:rPr lang="en-US" dirty="0"/>
              <a:t>post adolescence</a:t>
            </a:r>
            <a:r>
              <a:rPr lang="el-GR" dirty="0"/>
              <a:t>), η οποία τελικά είναι και η κατ’ εξοχήν φάση περάσματος προς την ενηλικίωση.</a:t>
            </a:r>
          </a:p>
          <a:p>
            <a:r>
              <a:rPr lang="el-GR" b="1" dirty="0"/>
              <a:t>Η </a:t>
            </a:r>
            <a:r>
              <a:rPr lang="el-GR" b="1" dirty="0" err="1"/>
              <a:t>μετεφηβική</a:t>
            </a:r>
            <a:r>
              <a:rPr lang="el-GR" b="1" dirty="0"/>
              <a:t> περίοδος</a:t>
            </a:r>
            <a:r>
              <a:rPr lang="el-GR" dirty="0"/>
              <a:t> λοιπόν είναι εκείνη όπου θα γίνει η </a:t>
            </a:r>
            <a:r>
              <a:rPr lang="el-GR" i="1" dirty="0"/>
              <a:t>εναρμόνιση</a:t>
            </a:r>
            <a:r>
              <a:rPr lang="el-GR" dirty="0"/>
              <a:t> των διαφόρων τμημάτων της προσωπικότητας και η επεξεργασία και εγκατάσταση εκείνων των ασφαλιστικών δικλείδων που θα εγγυώνται τη ναρκισσιστική συνοχή και ισορροπία του ατόμου. Στη φάση αυτή, μπορούμε να μιλάμε για ουσιαστική </a:t>
            </a:r>
            <a:r>
              <a:rPr lang="el-GR" i="1" dirty="0"/>
              <a:t>απαρτίωση της προσωπικότητας</a:t>
            </a:r>
            <a:r>
              <a:rPr lang="el-GR" dirty="0"/>
              <a:t> κι’ αυτό γίνεται καθώς λειτουργεί ως ένα </a:t>
            </a:r>
            <a:r>
              <a:rPr lang="el-GR" i="1" dirty="0" err="1"/>
              <a:t>ψυχο</a:t>
            </a:r>
            <a:r>
              <a:rPr lang="el-GR" i="1" dirty="0"/>
              <a:t>-</a:t>
            </a:r>
            <a:r>
              <a:rPr lang="el-GR" i="1" dirty="0" err="1"/>
              <a:t>κοινωνικο</a:t>
            </a:r>
            <a:r>
              <a:rPr lang="el-GR" i="1" dirty="0"/>
              <a:t> </a:t>
            </a:r>
            <a:r>
              <a:rPr lang="el-GR" i="1" dirty="0" err="1"/>
              <a:t>moratorium</a:t>
            </a:r>
            <a:r>
              <a:rPr lang="el-GR" i="1" dirty="0"/>
              <a:t> </a:t>
            </a:r>
            <a:r>
              <a:rPr lang="el-GR" dirty="0"/>
              <a:t>(</a:t>
            </a:r>
            <a:r>
              <a:rPr lang="el-GR" dirty="0" err="1"/>
              <a:t>Erikson</a:t>
            </a:r>
            <a:r>
              <a:rPr lang="el-GR" dirty="0"/>
              <a:t>), με την έννοια ότι ο νέος ανοίγεται ουσιαστικά στην κοινωνία και σε υπεύθυνες σχέσεις, όπου όμως έχει (ακόμα, αλλά για τελευταία φορά) περιθώρια «δοκιμών». </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r>
              <a:rPr lang="el-GR" sz="3600" b="1" dirty="0" smtClean="0">
                <a:effectLst>
                  <a:outerShdw blurRad="38100" dist="38100" dir="2700000" algn="tl">
                    <a:srgbClr val="000000">
                      <a:alpha val="43137"/>
                    </a:srgbClr>
                  </a:outerShdw>
                </a:effectLst>
              </a:rPr>
              <a:t>15-25</a:t>
            </a:r>
            <a:endParaRPr lang="el-GR" sz="36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70000" lnSpcReduction="20000"/>
          </a:bodyPr>
          <a:lstStyle/>
          <a:p>
            <a:pPr>
              <a:buNone/>
            </a:pPr>
            <a:r>
              <a:rPr lang="el-GR" sz="3400" dirty="0"/>
              <a:t>Η περίοδος αυτή, λόγω και των κοινωνικών εξελίξεων/αλλαγών, έχει τραβήξει το ενδιαφέρον των ειδικών μεταγενέστερα, τόσο από κλινικής όσο και από θεωρητικής πλευράς. Υπήρξε, για παράδειγμα, πρόταση για μια ενιαία θεώρησή της με την «μεγάλη» εφηβεία (ηλικίες 15-25, χοντρικά, πρόταση περί «</a:t>
            </a:r>
            <a:r>
              <a:rPr lang="el-GR" sz="3400" b="1" dirty="0"/>
              <a:t>ψυχιατρικής εφήβων-νέων</a:t>
            </a:r>
            <a:r>
              <a:rPr lang="el-GR" sz="3400" dirty="0"/>
              <a:t>» ή </a:t>
            </a:r>
            <a:r>
              <a:rPr lang="en-US" sz="3400" b="1" dirty="0"/>
              <a:t>youth psychiatry</a:t>
            </a:r>
            <a:r>
              <a:rPr lang="el-GR" sz="3400" dirty="0"/>
              <a:t>). Θα αναφέρουμε, για να κλείσουμε αυτό το θέμα, ότι, όπως λέγεται χαρακτηριστικά, στο τέλος της εφηβείας η ψυχική οργάνωση έχει πάρει μια σταθερή διαμόρφωση, όμως οι σχέσεις με τα αντικείμενα έχουν παραμείνει σαν «σε αναμονή» ή «σε εκκρεμότητα» για να τις επαναδιαπραγματευθεί ο νέος στο επίπεδο της πραγματικότητας ακριβώς σ’ αυτήν την φάση της </a:t>
            </a:r>
            <a:r>
              <a:rPr lang="el-GR" sz="3400" dirty="0" err="1"/>
              <a:t>μετεφηβικής</a:t>
            </a:r>
            <a:r>
              <a:rPr lang="el-GR" sz="3400" dirty="0"/>
              <a:t> περιόδου.</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22"/>
          </a:xfrm>
        </p:spPr>
        <p:txBody>
          <a:bodyPr>
            <a:normAutofit/>
          </a:bodyPr>
          <a:lstStyle/>
          <a:p>
            <a:r>
              <a:rPr lang="el-GR" sz="3600" b="1" dirty="0" smtClean="0">
                <a:effectLst>
                  <a:outerShdw blurRad="38100" dist="38100" dir="2700000" algn="tl">
                    <a:srgbClr val="000000">
                      <a:alpha val="43137"/>
                    </a:srgbClr>
                  </a:outerShdw>
                </a:effectLst>
              </a:rPr>
              <a:t>Αναπτυξιακοί άξονες</a:t>
            </a:r>
            <a:endParaRPr lang="el-GR" sz="36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85000" lnSpcReduction="20000"/>
          </a:bodyPr>
          <a:lstStyle/>
          <a:p>
            <a:pPr>
              <a:buNone/>
            </a:pPr>
            <a:r>
              <a:rPr lang="el-GR" dirty="0"/>
              <a:t>Εκτός από την θεώρηση της εφηβείας ως προς τις επιμέρους φάσεις της –εδώ μας ενδιαφέρουν η τελική φάση και η </a:t>
            </a:r>
            <a:r>
              <a:rPr lang="el-GR" dirty="0" err="1"/>
              <a:t>μετεφηβική</a:t>
            </a:r>
            <a:r>
              <a:rPr lang="el-GR" dirty="0"/>
              <a:t> περίοδος- υπάρχει και η προσέγγιση βάσει των επιμέρους αναπτυξιακών αξόνων ή των αναπτυξιακών γραμμών (</a:t>
            </a:r>
            <a:r>
              <a:rPr lang="en-US" b="1" dirty="0"/>
              <a:t>developmental lines</a:t>
            </a:r>
            <a:r>
              <a:rPr lang="el-GR" dirty="0"/>
              <a:t>) της </a:t>
            </a:r>
            <a:r>
              <a:rPr lang="en-US" dirty="0"/>
              <a:t>Anna Freud</a:t>
            </a:r>
            <a:r>
              <a:rPr lang="el-GR" dirty="0"/>
              <a:t>. Το ενδιαφέρον αυτής της θεώρησης έγκειται στην εξέταση του περάσματος στην ενηλικίωση με τις ιδιαιτερότητες του κάθε τομέα λειτουργίας του εφήβου-νέου ενηλίκου. Κι αυτό έχει να κάνει με τους παράγοντες εκείνους που υπεισέρχονται στις διεργασίες που συμβάλλουν στην εξέλιξη προς την ωριμότητα του κάθε αναπτυξιακού άξονα. </a:t>
            </a:r>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smtClean="0">
                <a:effectLst>
                  <a:outerShdw blurRad="38100" dist="38100" dir="2700000" algn="tl">
                    <a:srgbClr val="000000">
                      <a:alpha val="43137"/>
                    </a:srgbClr>
                  </a:outerShdw>
                </a:effectLst>
              </a:rPr>
              <a:t>Οικογένεια</a:t>
            </a:r>
            <a:endParaRPr lang="el-GR" sz="40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txBody>
          <a:bodyPr>
            <a:normAutofit fontScale="92500"/>
          </a:bodyPr>
          <a:lstStyle/>
          <a:p>
            <a:pPr>
              <a:buNone/>
            </a:pPr>
            <a:r>
              <a:rPr lang="el-GR" dirty="0"/>
              <a:t>Εξ ορισμού, καθοριστικός είναι και παραμένει ο ρόλος του οικογενειακού περιβάλλοντος. Αυτό αφορά στα θέματα των ταυτίσεων (διαμόρφωση ταυτότητας), δια-</a:t>
            </a:r>
            <a:r>
              <a:rPr lang="el-GR" dirty="0" err="1"/>
              <a:t>γενεακών</a:t>
            </a:r>
            <a:r>
              <a:rPr lang="el-GR" dirty="0"/>
              <a:t> ζητημάτων και οικογενειακής ιστορίας/καταγωγής, το μείζον ζήτημα του περάσματος από την εξάρτηση στην αυτονομία, την </a:t>
            </a:r>
            <a:r>
              <a:rPr lang="el-GR" dirty="0" err="1"/>
              <a:t>ψυχο</a:t>
            </a:r>
            <a:r>
              <a:rPr lang="el-GR" dirty="0"/>
              <a:t>-συναισθηματική ανάπτυξη. </a:t>
            </a:r>
            <a:endParaRPr lang="el-GR" dirty="0" smtClean="0"/>
          </a:p>
          <a:p>
            <a:pPr>
              <a:buNone/>
            </a:pPr>
            <a:r>
              <a:rPr lang="el-GR" dirty="0" smtClean="0"/>
              <a:t>Το παράδοξο του ρόλου της οικογένειας στην διαδικασία αυτονόμησης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1700</Words>
  <Application>Microsoft Office PowerPoint</Application>
  <PresentationFormat>Προβολή στην οθόνη (4:3)</PresentationFormat>
  <Paragraphs>55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Το πέρασμα από την εφηβεία στην ενηλικίωση</vt:lpstr>
      <vt:lpstr>Διαφάνεια 2</vt:lpstr>
      <vt:lpstr>Διαφάνεια 3</vt:lpstr>
      <vt:lpstr>Διαφάνεια 4</vt:lpstr>
      <vt:lpstr>Διαφάνεια 5</vt:lpstr>
      <vt:lpstr>Η Μετεφηβική Περίοδος</vt:lpstr>
      <vt:lpstr>15-25</vt:lpstr>
      <vt:lpstr>Αναπτυξιακοί άξονες</vt:lpstr>
      <vt:lpstr>Οικογένεια</vt:lpstr>
      <vt:lpstr>Κοινωνική εγγραφή</vt:lpstr>
      <vt:lpstr>Κοινωνικές αλλαγές</vt:lpstr>
      <vt:lpstr>Σπουδές</vt:lpstr>
      <vt:lpstr>Η εφηβεία έχει ένα τέλος</vt:lpstr>
      <vt:lpstr>Αναπτυξιακά αδιέξοδα και ψυχοπαθολογία</vt:lpstr>
      <vt:lpstr>Συνέχειες και α-συνέχειες</vt:lpstr>
      <vt:lpstr>Ψυχοπαθολογία, συνέχεις και ασυνέχειες</vt:lpstr>
      <vt:lpstr>Συνέχεια στη φροντίδα</vt:lpstr>
      <vt:lpstr>Βασικές αρχές</vt:lpstr>
      <vt:lpstr>Οι πρακτικές πλευρές της συνάρθρωσης των υπηρεσιών αφορούν:</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πέρασμα από την εφηβεία στην ενηλικίωση</dc:title>
  <dc:creator>user</dc:creator>
  <cp:lastModifiedBy>user</cp:lastModifiedBy>
  <cp:revision>10</cp:revision>
  <dcterms:created xsi:type="dcterms:W3CDTF">2021-02-27T07:19:53Z</dcterms:created>
  <dcterms:modified xsi:type="dcterms:W3CDTF">2021-05-10T08:14:57Z</dcterms:modified>
</cp:coreProperties>
</file>