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5" r:id="rId4"/>
    <p:sldId id="266" r:id="rId5"/>
    <p:sldId id="264" r:id="rId6"/>
    <p:sldId id="267" r:id="rId7"/>
    <p:sldId id="268" r:id="rId8"/>
    <p:sldId id="269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6" d="100"/>
          <a:sy n="76" d="100"/>
        </p:scale>
        <p:origin x="-228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10A09-5E3C-0A48-A6E6-D95F4761BEE0}" type="datetimeFigureOut">
              <a:rPr lang="en-US" smtClean="0"/>
              <a:t>21/05/21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03AD2-061D-B741-9799-79A1617C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267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10A09-5E3C-0A48-A6E6-D95F4761BEE0}" type="datetimeFigureOut">
              <a:rPr lang="en-US" smtClean="0"/>
              <a:t>21/05/21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03AD2-061D-B741-9799-79A1617C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739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10A09-5E3C-0A48-A6E6-D95F4761BEE0}" type="datetimeFigureOut">
              <a:rPr lang="en-US" smtClean="0"/>
              <a:t>21/05/21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03AD2-061D-B741-9799-79A1617C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152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10A09-5E3C-0A48-A6E6-D95F4761BEE0}" type="datetimeFigureOut">
              <a:rPr lang="en-US" smtClean="0"/>
              <a:t>21/05/21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03AD2-061D-B741-9799-79A1617C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180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10A09-5E3C-0A48-A6E6-D95F4761BEE0}" type="datetimeFigureOut">
              <a:rPr lang="en-US" smtClean="0"/>
              <a:t>21/05/21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03AD2-061D-B741-9799-79A1617C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363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10A09-5E3C-0A48-A6E6-D95F4761BEE0}" type="datetimeFigureOut">
              <a:rPr lang="en-US" smtClean="0"/>
              <a:t>21/05/21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03AD2-061D-B741-9799-79A1617C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845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10A09-5E3C-0A48-A6E6-D95F4761BEE0}" type="datetimeFigureOut">
              <a:rPr lang="en-US" smtClean="0"/>
              <a:t>21/05/21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03AD2-061D-B741-9799-79A1617C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347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10A09-5E3C-0A48-A6E6-D95F4761BEE0}" type="datetimeFigureOut">
              <a:rPr lang="en-US" smtClean="0"/>
              <a:t>21/05/21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03AD2-061D-B741-9799-79A1617C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629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10A09-5E3C-0A48-A6E6-D95F4761BEE0}" type="datetimeFigureOut">
              <a:rPr lang="en-US" smtClean="0"/>
              <a:t>21/05/21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03AD2-061D-B741-9799-79A1617C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66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10A09-5E3C-0A48-A6E6-D95F4761BEE0}" type="datetimeFigureOut">
              <a:rPr lang="en-US" smtClean="0"/>
              <a:t>21/05/21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03AD2-061D-B741-9799-79A1617C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032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10A09-5E3C-0A48-A6E6-D95F4761BEE0}" type="datetimeFigureOut">
              <a:rPr lang="en-US" smtClean="0"/>
              <a:t>21/05/21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03AD2-061D-B741-9799-79A1617C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461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10A09-5E3C-0A48-A6E6-D95F4761BEE0}" type="datetimeFigureOut">
              <a:rPr lang="en-US" smtClean="0"/>
              <a:t>21/05/21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03AD2-061D-B741-9799-79A1617C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849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0738"/>
            <a:ext cx="7772400" cy="2045368"/>
          </a:xfrm>
        </p:spPr>
        <p:txBody>
          <a:bodyPr/>
          <a:lstStyle/>
          <a:p>
            <a:r>
              <a:rPr lang="el-GR" b="1" dirty="0" smtClean="0"/>
              <a:t>Διαπολιτισμική Εκπαίδευση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sz="1800" dirty="0" smtClean="0"/>
              <a:t/>
            </a:r>
            <a:br>
              <a:rPr lang="el-GR" sz="1800" dirty="0" smtClean="0"/>
            </a:br>
            <a:r>
              <a:rPr lang="el-GR" sz="3600" dirty="0" smtClean="0"/>
              <a:t>Γιώργος </a:t>
            </a:r>
            <a:r>
              <a:rPr lang="el-GR" sz="3600" dirty="0" err="1" smtClean="0"/>
              <a:t>Μαυρομμάτης</a:t>
            </a:r>
            <a:r>
              <a:rPr lang="el-GR" sz="3600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1053" y="3368843"/>
            <a:ext cx="8368631" cy="3021262"/>
          </a:xfrm>
        </p:spPr>
        <p:txBody>
          <a:bodyPr>
            <a:normAutofit fontScale="92500"/>
          </a:bodyPr>
          <a:lstStyle/>
          <a:p>
            <a:r>
              <a:rPr lang="el-GR" sz="4000" dirty="0" smtClean="0">
                <a:solidFill>
                  <a:schemeClr val="tx1"/>
                </a:solidFill>
              </a:rPr>
              <a:t>Ενότητα </a:t>
            </a:r>
            <a:r>
              <a:rPr lang="el-GR" sz="4000" dirty="0">
                <a:solidFill>
                  <a:schemeClr val="tx1"/>
                </a:solidFill>
              </a:rPr>
              <a:t>9</a:t>
            </a:r>
            <a:r>
              <a:rPr lang="el-GR" sz="4000" baseline="30000" dirty="0" smtClean="0">
                <a:solidFill>
                  <a:schemeClr val="tx1"/>
                </a:solidFill>
              </a:rPr>
              <a:t>η</a:t>
            </a:r>
            <a:r>
              <a:rPr lang="el-GR" sz="4000" dirty="0" smtClean="0">
                <a:solidFill>
                  <a:schemeClr val="tx1"/>
                </a:solidFill>
              </a:rPr>
              <a:t> </a:t>
            </a:r>
          </a:p>
          <a:p>
            <a:r>
              <a:rPr lang="el-GR" sz="4000" b="1" dirty="0">
                <a:solidFill>
                  <a:schemeClr val="tx1"/>
                </a:solidFill>
              </a:rPr>
              <a:t>Π</a:t>
            </a:r>
            <a:r>
              <a:rPr lang="el-GR" sz="4000" b="1" dirty="0" smtClean="0">
                <a:solidFill>
                  <a:schemeClr val="tx1"/>
                </a:solidFill>
              </a:rPr>
              <a:t>ολιτισμικά διαφορετικοί μαθητές</a:t>
            </a:r>
          </a:p>
          <a:p>
            <a:r>
              <a:rPr lang="el-GR" sz="4000" b="1" dirty="0">
                <a:solidFill>
                  <a:schemeClr val="tx1"/>
                </a:solidFill>
              </a:rPr>
              <a:t>σ</a:t>
            </a:r>
            <a:r>
              <a:rPr lang="el-GR" sz="4000" b="1" dirty="0" smtClean="0">
                <a:solidFill>
                  <a:schemeClr val="tx1"/>
                </a:solidFill>
              </a:rPr>
              <a:t>το δημόσιο σχολείο </a:t>
            </a:r>
          </a:p>
          <a:p>
            <a:r>
              <a:rPr lang="el-GR" sz="3500" b="1" dirty="0" smtClean="0">
                <a:solidFill>
                  <a:schemeClr val="tx1"/>
                </a:solidFill>
              </a:rPr>
              <a:t>Μοντέλα διαχείρισης ετερότητας </a:t>
            </a:r>
            <a:r>
              <a:rPr lang="mr-IN" sz="3500" b="1" dirty="0" smtClean="0">
                <a:solidFill>
                  <a:schemeClr val="tx1"/>
                </a:solidFill>
              </a:rPr>
              <a:t>–</a:t>
            </a:r>
            <a:r>
              <a:rPr lang="el-GR" sz="3500" b="1" dirty="0" err="1" smtClean="0">
                <a:solidFill>
                  <a:schemeClr val="tx1"/>
                </a:solidFill>
              </a:rPr>
              <a:t>ποικιλότητας</a:t>
            </a:r>
            <a:r>
              <a:rPr lang="el-GR" sz="3500" b="1" dirty="0" smtClean="0">
                <a:solidFill>
                  <a:schemeClr val="tx1"/>
                </a:solidFill>
              </a:rPr>
              <a:t> </a:t>
            </a:r>
            <a:endParaRPr lang="en-US" sz="3500" b="1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481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053" y="227263"/>
            <a:ext cx="8863263" cy="895684"/>
          </a:xfrm>
        </p:spPr>
        <p:txBody>
          <a:bodyPr>
            <a:normAutofit/>
          </a:bodyPr>
          <a:lstStyle/>
          <a:p>
            <a:r>
              <a:rPr lang="el-GR" sz="3800" b="1" dirty="0" smtClean="0"/>
              <a:t>Το ζήτημα της εκπαίδευσης των «άλλων» </a:t>
            </a:r>
            <a:endParaRPr lang="en-US" sz="3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316" y="1243263"/>
            <a:ext cx="8462210" cy="529389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l-GR" sz="4000" u="sng" dirty="0" smtClean="0"/>
              <a:t>Μεταναστευτικές μειονότητες</a:t>
            </a:r>
            <a:endParaRPr lang="el-GR" u="sng" dirty="0" smtClean="0"/>
          </a:p>
          <a:p>
            <a:pPr marL="0" indent="0">
              <a:buNone/>
            </a:pPr>
            <a:endParaRPr lang="el-GR" sz="1200" dirty="0"/>
          </a:p>
          <a:p>
            <a:pPr marL="0" indent="0">
              <a:buNone/>
            </a:pPr>
            <a:r>
              <a:rPr lang="el-GR" sz="3000" dirty="0" smtClean="0"/>
              <a:t>- Στις χώρες </a:t>
            </a:r>
            <a:r>
              <a:rPr lang="el-GR" sz="3000" dirty="0"/>
              <a:t>υποδοχής μεταναστών </a:t>
            </a:r>
            <a:endParaRPr lang="el-GR" sz="3000" dirty="0" smtClean="0"/>
          </a:p>
          <a:p>
            <a:pPr marL="0" indent="0">
              <a:buNone/>
            </a:pPr>
            <a:r>
              <a:rPr lang="el-GR" sz="3000" dirty="0" smtClean="0"/>
              <a:t>η συζήτηση </a:t>
            </a:r>
            <a:r>
              <a:rPr lang="el-GR" sz="3000" dirty="0"/>
              <a:t>περί </a:t>
            </a:r>
            <a:r>
              <a:rPr lang="el-GR" sz="3000" dirty="0" smtClean="0"/>
              <a:t>την εκπαίδευση των </a:t>
            </a:r>
            <a:r>
              <a:rPr lang="el-GR" sz="3000" dirty="0"/>
              <a:t>μεταναστών </a:t>
            </a:r>
            <a:r>
              <a:rPr lang="el-GR" sz="3000" dirty="0" smtClean="0"/>
              <a:t>ξεκινάει πριν από τον Β’ Παγκόσμιο </a:t>
            </a:r>
            <a:r>
              <a:rPr lang="el-GR" sz="3000" dirty="0"/>
              <a:t>Π</a:t>
            </a:r>
            <a:r>
              <a:rPr lang="el-GR" sz="3000" dirty="0" smtClean="0"/>
              <a:t>όλεμο (</a:t>
            </a:r>
            <a:r>
              <a:rPr lang="el-GR" sz="3000" dirty="0"/>
              <a:t>Γαλλία από 1939  Αγγλία από 1973</a:t>
            </a:r>
            <a:r>
              <a:rPr lang="el-GR" sz="3000" dirty="0" smtClean="0"/>
              <a:t>)</a:t>
            </a:r>
          </a:p>
          <a:p>
            <a:pPr marL="0" indent="0">
              <a:buNone/>
            </a:pPr>
            <a:r>
              <a:rPr lang="el-GR" sz="3000" dirty="0" smtClean="0"/>
              <a:t>- </a:t>
            </a:r>
            <a:r>
              <a:rPr lang="el-GR" sz="3000" dirty="0"/>
              <a:t>Από δεκαετία του ’70 </a:t>
            </a:r>
            <a:r>
              <a:rPr lang="el-GR" sz="3000" dirty="0" smtClean="0"/>
              <a:t>διαπιστώνεται </a:t>
            </a:r>
            <a:r>
              <a:rPr lang="el-GR" sz="3000" dirty="0"/>
              <a:t>ότι η μετανάστευση προωθεί των πολιτισμικό πλουραλισμό. </a:t>
            </a:r>
            <a:r>
              <a:rPr lang="el-GR" sz="3000" dirty="0" smtClean="0"/>
              <a:t>Προκύπτουν πολυπολιτισμικές </a:t>
            </a:r>
            <a:r>
              <a:rPr lang="el-GR" sz="3000" dirty="0"/>
              <a:t>κοινωνίας και </a:t>
            </a:r>
            <a:r>
              <a:rPr lang="el-GR" sz="3000" dirty="0" smtClean="0"/>
              <a:t>αναγνωρίζεται η ύπαρξη ανάγκης </a:t>
            </a:r>
            <a:r>
              <a:rPr lang="el-GR" sz="3000" dirty="0"/>
              <a:t>αναμόρφωσης των εκπαιδευτικών </a:t>
            </a:r>
            <a:r>
              <a:rPr lang="el-GR" sz="3000" dirty="0" smtClean="0"/>
              <a:t>προγραμμάτων. </a:t>
            </a:r>
            <a:endParaRPr lang="en-US" sz="30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78199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7578" y="274638"/>
            <a:ext cx="8569159" cy="6449677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el-GR" sz="3000" dirty="0" smtClean="0"/>
              <a:t>Κατά τη συζήτηση αυτή εμφανίστηκαν </a:t>
            </a:r>
            <a:r>
              <a:rPr lang="el-GR" sz="3000" dirty="0"/>
              <a:t>ποικίλες </a:t>
            </a:r>
            <a:r>
              <a:rPr lang="el-GR" sz="3000" dirty="0" smtClean="0"/>
              <a:t>θέσεις, αλληλοσυγκρουόμενες </a:t>
            </a:r>
            <a:r>
              <a:rPr lang="el-GR" sz="3000" dirty="0"/>
              <a:t>θεωρητικές </a:t>
            </a:r>
            <a:r>
              <a:rPr lang="el-GR" sz="3000" dirty="0" smtClean="0"/>
              <a:t>προσεγγίσεις και προτάσεις για δράση στο πεδίο. Όλοι οι εμπλεκόμενοι αποδεχόταν ότι υπάρχει αλληλεπίδραση </a:t>
            </a:r>
            <a:r>
              <a:rPr lang="el-GR" sz="3000" dirty="0"/>
              <a:t>μεταξύ ντόπιων και </a:t>
            </a:r>
            <a:r>
              <a:rPr lang="el-GR" sz="3000" dirty="0" smtClean="0"/>
              <a:t>ξένων και «αναγκαστικά» αυτό θα φανεί και στην εκπαίδευση</a:t>
            </a:r>
          </a:p>
          <a:p>
            <a:pPr>
              <a:buFontTx/>
              <a:buChar char="-"/>
            </a:pPr>
            <a:r>
              <a:rPr lang="el-GR" sz="3000" dirty="0" smtClean="0"/>
              <a:t>Σημαντική </a:t>
            </a:r>
            <a:r>
              <a:rPr lang="el-GR" sz="3000" dirty="0"/>
              <a:t>επίδραση στη διαμόρφωση αντιλήψεων έπαιξαν οι θέσεις του πολιτισμικού σχετικισμού και η κριτική που ασκήθηκε από τη «νέα κοινωνιολογία της παιδείας»  στην </a:t>
            </a:r>
            <a:r>
              <a:rPr lang="el-GR" sz="3000" u="sng" dirty="0"/>
              <a:t>εκπαίδευση ως </a:t>
            </a:r>
            <a:r>
              <a:rPr lang="el-GR" sz="3000" u="sng" dirty="0" smtClean="0"/>
              <a:t>θεσμού και  </a:t>
            </a:r>
            <a:r>
              <a:rPr lang="el-GR" sz="3000" u="sng" dirty="0"/>
              <a:t>μηχανισμού αναπαραγωγής κοινωνικών ανισοτήτων. </a:t>
            </a:r>
            <a:endParaRPr lang="el-GR" sz="3000" dirty="0" smtClean="0"/>
          </a:p>
        </p:txBody>
      </p:sp>
    </p:spTree>
    <p:extLst>
      <p:ext uri="{BB962C8B-B14F-4D97-AF65-F5344CB8AC3E}">
        <p14:creationId xmlns:p14="http://schemas.microsoft.com/office/powerpoint/2010/main" val="3701578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67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48632"/>
            <a:ext cx="8229600" cy="5601755"/>
          </a:xfrm>
        </p:spPr>
        <p:txBody>
          <a:bodyPr/>
          <a:lstStyle/>
          <a:p>
            <a:pPr>
              <a:buFontTx/>
              <a:buChar char="-"/>
            </a:pPr>
            <a:r>
              <a:rPr lang="el-GR" dirty="0"/>
              <a:t>Κυρίαρχες ήταν </a:t>
            </a:r>
            <a:r>
              <a:rPr lang="el-GR" dirty="0" smtClean="0"/>
              <a:t>(</a:t>
            </a:r>
            <a:r>
              <a:rPr lang="el-GR" smtClean="0"/>
              <a:t>και παραμ</a:t>
            </a:r>
            <a:r>
              <a:rPr lang="el-GR" smtClean="0"/>
              <a:t>ένουν ...) </a:t>
            </a:r>
            <a:r>
              <a:rPr lang="el-GR" dirty="0" smtClean="0"/>
              <a:t>οι </a:t>
            </a:r>
            <a:r>
              <a:rPr lang="el-GR" dirty="0" err="1"/>
              <a:t>λειτουργιστικές</a:t>
            </a:r>
            <a:r>
              <a:rPr lang="el-GR" dirty="0"/>
              <a:t> θέσεις </a:t>
            </a:r>
            <a:r>
              <a:rPr lang="el-GR" dirty="0" smtClean="0"/>
              <a:t>οι οπο</a:t>
            </a:r>
            <a:r>
              <a:rPr lang="el-GR" dirty="0" smtClean="0"/>
              <a:t>ίες</a:t>
            </a:r>
            <a:r>
              <a:rPr lang="el-GR" dirty="0" smtClean="0"/>
              <a:t> </a:t>
            </a:r>
            <a:r>
              <a:rPr lang="el-GR" dirty="0"/>
              <a:t>πρότειναν αναπροσαρμογή και όχι υπέρβαση του ασύμμετρου σχήματος/ μοντέλου, ώστε να μην απειλείται η ισχύουσα διαδικασία αναπαραγωγής του κοινωνικού σχηματισμού.  </a:t>
            </a:r>
          </a:p>
          <a:p>
            <a:pPr>
              <a:buFontTx/>
              <a:buChar char="-"/>
            </a:pPr>
            <a:r>
              <a:rPr lang="el-GR" dirty="0" smtClean="0"/>
              <a:t>Υπήρξε </a:t>
            </a:r>
            <a:r>
              <a:rPr lang="el-GR" dirty="0"/>
              <a:t>μετατόπιση από </a:t>
            </a:r>
            <a:r>
              <a:rPr lang="el-GR" b="1" dirty="0"/>
              <a:t>«υπόθεση του ελλείμματος» </a:t>
            </a:r>
            <a:r>
              <a:rPr lang="el-GR" dirty="0"/>
              <a:t>(αφομοιωτική ιδεολογία) στην </a:t>
            </a:r>
            <a:r>
              <a:rPr lang="el-GR" b="1" dirty="0"/>
              <a:t>«υπόθεση της διαφοράς» </a:t>
            </a:r>
            <a:r>
              <a:rPr lang="el-GR" dirty="0"/>
              <a:t>(πολιτισμικός πλουραλισμός).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239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49888"/>
          </a:xfrm>
        </p:spPr>
        <p:txBody>
          <a:bodyPr>
            <a:normAutofit/>
          </a:bodyPr>
          <a:lstStyle/>
          <a:p>
            <a:r>
              <a:rPr lang="el-GR" sz="4000" dirty="0"/>
              <a:t>σ</a:t>
            </a:r>
            <a:r>
              <a:rPr lang="el-GR" sz="4000" dirty="0" smtClean="0"/>
              <a:t>κέψεις πάνω στο </a:t>
            </a:r>
            <a:br>
              <a:rPr lang="el-GR" sz="4000" dirty="0" smtClean="0"/>
            </a:br>
            <a:r>
              <a:rPr lang="el-GR" b="1" dirty="0" smtClean="0"/>
              <a:t>πώς σκεφτόμαστε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8706" y="2465293"/>
            <a:ext cx="8501529" cy="4123765"/>
          </a:xfrm>
        </p:spPr>
        <p:txBody>
          <a:bodyPr/>
          <a:lstStyle/>
          <a:p>
            <a:r>
              <a:rPr lang="el-GR" dirty="0" smtClean="0"/>
              <a:t>υπόθεση ελλείμματος  -  υπόθεση διαφοράς  </a:t>
            </a:r>
          </a:p>
          <a:p>
            <a:pPr marL="0" indent="0">
              <a:buNone/>
            </a:pPr>
            <a:r>
              <a:rPr lang="el-GR" dirty="0" smtClean="0"/>
              <a:t> </a:t>
            </a:r>
          </a:p>
          <a:p>
            <a:r>
              <a:rPr lang="el-GR" dirty="0" smtClean="0"/>
              <a:t>Προβληματισμοί  περί εξελικτικού οικουμενισμού και πολιτισμικού σχετικισμού </a:t>
            </a:r>
            <a:r>
              <a:rPr lang="el-GR" dirty="0"/>
              <a:t>α</a:t>
            </a:r>
            <a:r>
              <a:rPr lang="el-GR" dirty="0" smtClean="0"/>
              <a:t>ναφορικά με την εκπαίδευση των πολιτισμικά διαφορετικών μαθητών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87610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5" descr="montel.jpe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53" b="3753"/>
          <a:stretch>
            <a:fillRect/>
          </a:stretch>
        </p:blipFill>
        <p:spPr>
          <a:xfrm>
            <a:off x="0" y="805050"/>
            <a:ext cx="9131565" cy="5335774"/>
          </a:xfrm>
        </p:spPr>
      </p:pic>
    </p:spTree>
    <p:extLst>
      <p:ext uri="{BB962C8B-B14F-4D97-AF65-F5344CB8AC3E}">
        <p14:creationId xmlns:p14="http://schemas.microsoft.com/office/powerpoint/2010/main" val="3959892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69269"/>
          </a:xfrm>
        </p:spPr>
        <p:txBody>
          <a:bodyPr/>
          <a:lstStyle/>
          <a:p>
            <a:r>
              <a:rPr lang="el-GR" dirty="0" smtClean="0"/>
              <a:t>προσοχή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53097"/>
            <a:ext cx="9144000" cy="54813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2800" dirty="0" smtClean="0">
                <a:solidFill>
                  <a:srgbClr val="0000FF"/>
                </a:solidFill>
              </a:rPr>
              <a:t>Η πολυπολιτισμικ</a:t>
            </a:r>
            <a:r>
              <a:rPr lang="el-GR" sz="2800" dirty="0" smtClean="0">
                <a:solidFill>
                  <a:srgbClr val="0000FF"/>
                </a:solidFill>
              </a:rPr>
              <a:t>ή εκπαίδευση δέχτηκε έντονη κριτική</a:t>
            </a:r>
          </a:p>
          <a:p>
            <a:pPr marL="0" indent="0" algn="ctr">
              <a:buNone/>
            </a:pPr>
            <a:r>
              <a:rPr lang="el-GR" sz="1000" dirty="0" smtClean="0"/>
              <a:t> </a:t>
            </a:r>
          </a:p>
          <a:p>
            <a:pPr marL="0" indent="0">
              <a:buNone/>
            </a:pPr>
            <a:r>
              <a:rPr lang="el-GR" dirty="0" smtClean="0"/>
              <a:t>    </a:t>
            </a:r>
            <a:r>
              <a:rPr lang="el-GR" b="1" dirty="0" smtClean="0"/>
              <a:t>από ριζοσπάστες                       από συντηρητικούς </a:t>
            </a:r>
            <a:endParaRPr lang="el-GR" b="1" dirty="0"/>
          </a:p>
          <a:p>
            <a:pPr marL="0" indent="0">
              <a:buNone/>
            </a:pPr>
            <a:endParaRPr lang="el-GR" sz="1200" b="1" dirty="0" smtClean="0"/>
          </a:p>
          <a:p>
            <a:pPr marL="0" indent="0">
              <a:buNone/>
            </a:pPr>
            <a:r>
              <a:rPr lang="el-GR" sz="2800" dirty="0" smtClean="0"/>
              <a:t>				   η </a:t>
            </a:r>
            <a:r>
              <a:rPr lang="el-GR" sz="2800" dirty="0"/>
              <a:t>πολυπολιτισμική εκπαίδευση</a:t>
            </a:r>
          </a:p>
          <a:p>
            <a:pPr marL="0" indent="0">
              <a:buNone/>
            </a:pPr>
            <a:endParaRPr lang="el-GR" sz="2000" dirty="0" smtClean="0"/>
          </a:p>
          <a:p>
            <a:pPr marL="0" indent="0">
              <a:buNone/>
            </a:pPr>
            <a:r>
              <a:rPr lang="el-GR" sz="2000" dirty="0" smtClean="0"/>
              <a:t> μπορεί να αναδεικνύει ταυτότητες        			  οδηγεί στο κατακερματισμό του </a:t>
            </a:r>
          </a:p>
          <a:p>
            <a:pPr marL="0" indent="0">
              <a:buNone/>
            </a:pPr>
            <a:r>
              <a:rPr lang="el-GR" sz="2000" dirty="0" smtClean="0"/>
              <a:t> και οι άνθρωποι να «χαίρονται» 				  εκπαιδευτικού συστήματος και</a:t>
            </a:r>
          </a:p>
          <a:p>
            <a:pPr marL="0" indent="0">
              <a:buNone/>
            </a:pPr>
            <a:r>
              <a:rPr lang="el-GR" sz="2000" dirty="0" smtClean="0"/>
              <a:t> αλλά δεν λύνει το πρόβλημα					  και παραπέρα στον κατακερματισμό </a:t>
            </a:r>
          </a:p>
          <a:p>
            <a:pPr marL="0" indent="0">
              <a:buNone/>
            </a:pPr>
            <a:r>
              <a:rPr lang="el-GR" sz="2000" dirty="0" smtClean="0"/>
              <a:t> (της ανισότητας) καθώς δεν παρεμβαίνει 		  και του έθνους.</a:t>
            </a:r>
          </a:p>
          <a:p>
            <a:pPr marL="0" indent="0">
              <a:buNone/>
            </a:pPr>
            <a:r>
              <a:rPr lang="el-GR" sz="2000" dirty="0" smtClean="0"/>
              <a:t> και δεν δρα με λογικές καταπολέμησης		</a:t>
            </a:r>
            <a:r>
              <a:rPr lang="el-GR" sz="2000" dirty="0"/>
              <a:t> </a:t>
            </a:r>
            <a:r>
              <a:rPr lang="el-GR" sz="2000" dirty="0" smtClean="0"/>
              <a:t> Ο πολιτισμικά διαφορετικός </a:t>
            </a:r>
          </a:p>
          <a:p>
            <a:pPr marL="0" indent="0">
              <a:buNone/>
            </a:pPr>
            <a:r>
              <a:rPr lang="el-GR" sz="2000" dirty="0" smtClean="0"/>
              <a:t> των αιτίων που δημιουργούν το πρόβλημα		  μαθητής, δεν μαθαίνει όλα όσα </a:t>
            </a:r>
          </a:p>
          <a:p>
            <a:pPr marL="0" indent="0">
              <a:buNone/>
            </a:pPr>
            <a:r>
              <a:rPr lang="el-GR" sz="2000" dirty="0" smtClean="0"/>
              <a:t> και που δεν είναι άλλα από οικονομικά	</a:t>
            </a:r>
            <a:r>
              <a:rPr lang="el-GR" sz="2000" dirty="0"/>
              <a:t> </a:t>
            </a:r>
            <a:r>
              <a:rPr lang="el-GR" sz="2000" dirty="0" smtClean="0"/>
              <a:t>         χρειάζεται για να ενταχθεί  και να</a:t>
            </a:r>
          </a:p>
          <a:p>
            <a:pPr marL="0" indent="0">
              <a:buNone/>
            </a:pPr>
            <a:r>
              <a:rPr lang="el-GR" sz="2000" dirty="0"/>
              <a:t>	</a:t>
            </a:r>
            <a:r>
              <a:rPr lang="el-GR" sz="2000" dirty="0" smtClean="0"/>
              <a:t>										  ανεβεί οικονομικά και κοινωνικά. 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395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01885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Επισημ</a:t>
            </a:r>
            <a:r>
              <a:rPr lang="el-GR" dirty="0" smtClean="0"/>
              <a:t>άνσεις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0762" y="869000"/>
            <a:ext cx="8386038" cy="5798906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Τα μοντ</a:t>
            </a:r>
            <a:r>
              <a:rPr lang="el-GR" dirty="0" smtClean="0"/>
              <a:t>έλα που αναφέρθηκαν δεν αποτελούν ούτε διαδοχικά ούτε κλειστά σχήματα.</a:t>
            </a:r>
          </a:p>
          <a:p>
            <a:r>
              <a:rPr lang="el-GR" dirty="0" smtClean="0"/>
              <a:t> Νέο μοντέλο προκύπτει όταν αποδειχθεί ότι το προηγούμενο δεν επιφέρει (πλέον) τα προσδοκώμενα  αποτελέσματα. </a:t>
            </a:r>
            <a:r>
              <a:rPr lang="el-GR" sz="2600" dirty="0" smtClean="0"/>
              <a:t> Να μην ξεχνάμε ότι οι κυρίαρχοι επιδιώκουν ειρήνη και διατήρηση της κυριαρχίας τους. Και, </a:t>
            </a:r>
            <a:r>
              <a:rPr lang="el-GR" sz="2600" dirty="0"/>
              <a:t>όταν </a:t>
            </a:r>
            <a:r>
              <a:rPr lang="el-GR" sz="2600" dirty="0" smtClean="0"/>
              <a:t>η ειρ</a:t>
            </a:r>
            <a:r>
              <a:rPr lang="el-GR" sz="2600" dirty="0" smtClean="0"/>
              <a:t>ήνη απειλείται και  </a:t>
            </a:r>
            <a:r>
              <a:rPr lang="el-GR" sz="2600" dirty="0" smtClean="0"/>
              <a:t>οι </a:t>
            </a:r>
            <a:r>
              <a:rPr lang="el-GR" sz="2600" dirty="0"/>
              <a:t>πιέσεις και οι διεκδικήσεις των </a:t>
            </a:r>
            <a:r>
              <a:rPr lang="el-GR" sz="2600" dirty="0" err="1"/>
              <a:t>κυραρχούμενων</a:t>
            </a:r>
            <a:r>
              <a:rPr lang="el-GR" sz="2600" dirty="0"/>
              <a:t> </a:t>
            </a:r>
            <a:r>
              <a:rPr lang="el-GR" sz="2600" dirty="0" smtClean="0"/>
              <a:t>εντείνονται,</a:t>
            </a:r>
            <a:r>
              <a:rPr lang="el-GR" sz="2600" dirty="0" smtClean="0"/>
              <a:t> είναι διατεθειμένοι να παραχωρήσουν μέρος αυτών που κατέχουν, αρκεί να διατηρήσουν την κυριαρχία. </a:t>
            </a:r>
          </a:p>
          <a:p>
            <a:r>
              <a:rPr lang="el-GR" dirty="0" smtClean="0"/>
              <a:t>Στην Ελλάδα επικρατεί το μοντέλο της ενσωμάτωσης, με έντονα ορατό τον </a:t>
            </a:r>
            <a:r>
              <a:rPr lang="el-GR" sz="2600" dirty="0" smtClean="0"/>
              <a:t>(όχι και τόσο) </a:t>
            </a:r>
            <a:r>
              <a:rPr lang="el-GR" dirty="0" smtClean="0"/>
              <a:t>απώτερο στόχο της αφομοίωσης. Και αυτό κατά κανόνα ονομάζεται «Διαπολιτισμική Εκπαίδευση»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569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358</Words>
  <Application>Microsoft Macintosh PowerPoint</Application>
  <PresentationFormat>On-screen Show (4:3)</PresentationFormat>
  <Paragraphs>38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Διαπολιτισμική Εκπαίδευση  Γιώργος Μαυρομμάτης </vt:lpstr>
      <vt:lpstr>Το ζήτημα της εκπαίδευσης των «άλλων» </vt:lpstr>
      <vt:lpstr>PowerPoint Presentation</vt:lpstr>
      <vt:lpstr>PowerPoint Presentation</vt:lpstr>
      <vt:lpstr>σκέψεις πάνω στο  πώς σκεφτόμαστε </vt:lpstr>
      <vt:lpstr>PowerPoint Presentation</vt:lpstr>
      <vt:lpstr>προσοχή  </vt:lpstr>
      <vt:lpstr>Επισημάνσεις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Διαπολιτισμική Εκπαίδευση  Γιώργος Μαυρομμάτης </dc:title>
  <dc:creator>Α</dc:creator>
  <cp:lastModifiedBy>Α</cp:lastModifiedBy>
  <cp:revision>38</cp:revision>
  <dcterms:created xsi:type="dcterms:W3CDTF">2021-04-16T04:36:59Z</dcterms:created>
  <dcterms:modified xsi:type="dcterms:W3CDTF">2021-05-21T06:38:36Z</dcterms:modified>
</cp:coreProperties>
</file>