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5.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8.jpg" ContentType="image/pn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86"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71" r:id="rId3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447" autoAdjust="0"/>
  </p:normalViewPr>
  <p:slideViewPr>
    <p:cSldViewPr snapToGrid="0" snapToObjects="1">
      <p:cViewPr varScale="1">
        <p:scale>
          <a:sx n="110" d="100"/>
          <a:sy n="110" d="100"/>
        </p:scale>
        <p:origin x="653"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err="1">
                <a:latin typeface="Garamond"/>
              </a:rPr>
              <a:t>Το</a:t>
            </a:r>
            <a:r>
              <a:rPr lang="el-GR" sz="1400">
                <a:latin typeface="Garamond"/>
              </a:rPr>
              <a:t> </a:t>
            </a:r>
            <a:r>
              <a:rPr lang="el-GR" sz="1400" dirty="0">
                <a:latin typeface="Garamond"/>
              </a:rPr>
              <a:t>θέμα αφορά </a:t>
            </a:r>
            <a:r>
              <a:rPr lang="el-GR" sz="1400" err="1">
                <a:latin typeface="Garamond"/>
              </a:rPr>
              <a:t>το</a:t>
            </a:r>
            <a:r>
              <a:rPr lang="el-GR" sz="1400">
                <a:latin typeface="Garamond"/>
              </a:rPr>
              <a:t> </a:t>
            </a:r>
            <a:r>
              <a:rPr lang="el-GR" sz="1400" dirty="0">
                <a:latin typeface="Garamond"/>
              </a:rPr>
              <a:t>ομοσπονδιακό φαινόμενο κατά </a:t>
            </a:r>
            <a:r>
              <a:rPr lang="el-GR" sz="1400" err="1">
                <a:latin typeface="Garamond"/>
              </a:rPr>
              <a:t>τον</a:t>
            </a:r>
            <a:r>
              <a:rPr lang="el-GR" sz="1400">
                <a:latin typeface="Garamond"/>
              </a:rPr>
              <a:t> </a:t>
            </a:r>
            <a:r>
              <a:rPr lang="el-GR" sz="1400" dirty="0">
                <a:latin typeface="Garamond"/>
              </a:rPr>
              <a:t>3ο αι. π.Χ., </a:t>
            </a:r>
            <a:r>
              <a:rPr lang="el-GR" sz="1400" err="1">
                <a:latin typeface="Garamond"/>
              </a:rPr>
              <a:t>με</a:t>
            </a:r>
            <a:r>
              <a:rPr lang="el-GR" sz="1400">
                <a:latin typeface="Garamond"/>
              </a:rPr>
              <a:t> </a:t>
            </a:r>
            <a:r>
              <a:rPr lang="el-GR" sz="1400" dirty="0">
                <a:latin typeface="Garamond"/>
              </a:rPr>
              <a:t>επίκεντρο </a:t>
            </a:r>
            <a:r>
              <a:rPr lang="el-GR" sz="1400" err="1">
                <a:latin typeface="Garamond"/>
              </a:rPr>
              <a:t>το</a:t>
            </a:r>
            <a:r>
              <a:rPr lang="el-GR" sz="1400">
                <a:latin typeface="Garamond"/>
              </a:rPr>
              <a:t> </a:t>
            </a:r>
            <a:r>
              <a:rPr lang="el-GR" sz="1400" dirty="0">
                <a:latin typeface="Garamond"/>
              </a:rPr>
              <a:t>Αιτωλικό Κοινό — </a:t>
            </a:r>
            <a:r>
              <a:rPr lang="el-GR" sz="1400" err="1">
                <a:latin typeface="Garamond"/>
              </a:rPr>
              <a:t>το</a:t>
            </a:r>
            <a:r>
              <a:rPr lang="el-GR" sz="1400">
                <a:latin typeface="Garamond"/>
              </a:rPr>
              <a:t> </a:t>
            </a:r>
            <a:r>
              <a:rPr lang="el-GR" sz="1400" dirty="0">
                <a:latin typeface="Garamond"/>
              </a:rPr>
              <a:t>πληρέστερο παράδειγμα ομοσπονδιακού κράτους </a:t>
            </a:r>
            <a:r>
              <a:rPr lang="el-GR" sz="1400">
                <a:latin typeface="Garamond"/>
              </a:rPr>
              <a:t>της </a:t>
            </a:r>
            <a:r>
              <a:rPr lang="el-GR" sz="1400" dirty="0">
                <a:latin typeface="Garamond"/>
              </a:rPr>
              <a:t>αρχαιότητας. Επιχειρείται δε </a:t>
            </a:r>
            <a:r>
              <a:rPr lang="el-GR" sz="1400" err="1">
                <a:latin typeface="Garamond"/>
              </a:rPr>
              <a:t>μια</a:t>
            </a:r>
            <a:r>
              <a:rPr lang="el-GR" sz="1400">
                <a:latin typeface="Garamond"/>
              </a:rPr>
              <a:t> </a:t>
            </a:r>
            <a:r>
              <a:rPr lang="el-GR" sz="1400" dirty="0">
                <a:latin typeface="Garamond"/>
              </a:rPr>
              <a:t>εννοιολογική </a:t>
            </a:r>
            <a:r>
              <a:rPr lang="el-GR" sz="1400" err="1">
                <a:latin typeface="Garamond"/>
              </a:rPr>
              <a:t>και</a:t>
            </a:r>
            <a:r>
              <a:rPr lang="el-GR" sz="1400">
                <a:latin typeface="Garamond"/>
              </a:rPr>
              <a:t> </a:t>
            </a:r>
            <a:r>
              <a:rPr lang="el-GR" sz="1400" dirty="0" err="1">
                <a:latin typeface="Garamond"/>
              </a:rPr>
              <a:t>θεσμολογική</a:t>
            </a:r>
            <a:r>
              <a:rPr lang="el-GR" sz="1400" dirty="0">
                <a:latin typeface="Garamond"/>
              </a:rPr>
              <a:t> προσέγγιση υπό </a:t>
            </a:r>
            <a:r>
              <a:rPr lang="el-GR" sz="1400" err="1">
                <a:latin typeface="Garamond"/>
              </a:rPr>
              <a:t>το</a:t>
            </a:r>
            <a:r>
              <a:rPr lang="el-GR" sz="1400">
                <a:latin typeface="Garamond"/>
              </a:rPr>
              <a:t> </a:t>
            </a:r>
            <a:r>
              <a:rPr lang="el-GR" sz="1400" dirty="0">
                <a:latin typeface="Garamond"/>
              </a:rPr>
              <a:t>πρίσμα </a:t>
            </a:r>
            <a:r>
              <a:rPr lang="el-GR" sz="1400">
                <a:latin typeface="Garamond"/>
              </a:rPr>
              <a:t>της</a:t>
            </a:r>
            <a:r>
              <a:rPr lang="el-GR" sz="1400" dirty="0">
                <a:latin typeface="Garamond"/>
              </a:rPr>
              <a:t> αιτωλικής έννομης τάξης.</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σύγκριση Αιτωλικού και Αχαϊκού Κοινού αναδεικνύει διαφορετικά μοντέλα ομοσπονδιακής οργάνωσης. Το Αιτωλικό Κοινό βασίζεται στην ισοπολιτεία και την εδαφική επέκταση, ενώ το Αχαϊκό στην ισότιμη εκπροσώπηση και την πιό τυποποιημένη δομή. Και τα δύο αποτελούν πρότυπα για τη μελέτη του ομοσπονδιακού φαινομένου.</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Εκτός του Αιτωλικού, υπάρχουν και άλλα σημαντικά ομοσπονδιακά σχήματα. Το Βοιωτικό Κοινό (6ος-2ος αι.) έχει πρωτοπόρο σύστημα βουλών με κυριαρχία της Θήβας. Το Αρκαδικό Κοινό (από το 370) ιδρύει τη Μεγαλόπολη ως ομοσπονδιακή πρωτεύουσα. Το Αχαϊκό Κοινό (281-146) γίνεται το κυρίαρχο κοινό της Πελοποννήσου με 60+ πόλεις-μέλη.</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Οι Μακεδονικοί Πόλεμοι σημαδεύουν την κορύφωση και την παρακμή του Κοινού. Ο Συμμαχικός Πόλεμος (220-217) φέρνει σύγκρουση με τον Φίλιππο Ε΄ — λεηλασία του Θέρμου (218). Ο Α΄ Μακεδονικός (214-205) σημαίνει την πρώτη ρωμαϊκή εμπλοκή με το foedus του 212/11. Στον Β΄ Μακεδονικό (200-197) το αιτωλικό ιππικό πρωτοστατεί στην Κυνός Κεφαλές. Ο Αιτωλικός Πόλεμος (191-189) καταλήγει στο foedus iniquum — η αρχή του τέλους.</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παρακμή ξεκινά με το foedus iniquum του 189 π.Χ. — το Κοινό χάνει την εξωτερική πολιτική και υποχρεούται σε φόρο. Το 168 π.Χ. ο Γ΄ Μακεδονικός Πόλεμος εξασθενεί οριστικά το Κοινό. Το 146 π.Χ. έρχεται η τυπική κατάλυση — ενσωμάτωση στη ρωμαϊκή επαρχία. Ωστόσο, οι θεσμοί επέζησαν μέσα στο ρωμαϊκό foedus — η κληρονομιά δεν χάθηκε εντελώς.</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κληρονομιά του Αιτωλικού Κοινού είναι εντυπωσιακή. Πρόκειται για την πρώτη αντιπροσωπευτική δημοκρατία σε υπερτοπικό επίπεδο. Η αρχή της επικουρικότητας — τοπική αυτονομία εντός ομοσπονδιακού πλαισίου — είναι πρόδρομος σύγχρονων αρχών. Η ομοσπονδιακή ρήτρα (federal clause) προηγείται του supremacy clause. Οι παραλληλισμοί με την ΕΕ είναι εντυπωσιακοί: αναλογική εκπροσώπηση, κοινή νομοθεσία, ισοπολιτεία.</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ισοπολιτεία είναι το κεντρικό νομικό εργαλείο του Κοινού. Πρόκειται για αμοιβαία πολιτογράφηση — κάθε πολίτης πόλεως-μέλους γίνεται αυτόματα πολίτης του Κοινού με πλήρη δικαιώματα. Η επιγαμία επιτρέπει νόμιμο γάμο μεταξύ πολιτών διαφορετικών πόλεων. Η έγκτησις δίνει δικαίωμα απόκτησης ακίνητης περιουσίας εκτός πατρίδας. Αυτά τα εργαλεία δημιουργούν ένα κοινό νομικό χώρο — όχι απλή συμμαχία.</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Τα αρχαιολογικά τεκμήρια επιβεβαιώνουν την ομοσπονδιακή δομή. Επιγραφές από το Θέρμο περιλαμβάνουν ψηφίσματα της Συνέλευσης και καταλόγους στρατηγών. Νομίσματα με το σύμβολο του Αιτωλικού Κοινού κυκλοφορούν σε όλη την επικράτεια. Ψηφίσματα ασυλίας από τους Δελφούς αποδεικνύουν την εφαρμογή του ομοσπονδιακού δικαίου. Η αρχαιολογική μαρτυρία συμπληρώνει τις φιλολογικές πηγές.</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Το μοντέλο τριπλής ταυτότητας είναι μοναδικό στον αρχαίο κόσμο. Ένας Καλυδώνιος είναι ταυτόχρονα πολίτης της Καλυδώνος (τοπική ταυτότητα), Αιτωλός (εθνική ταυτότητα από κοινή καταγωγή) και πολίτης του Κοινού (ομοσπονδιακή ταυτότητα). Η διπλή πολιτογράφηση επιτρέπει στον πολίτη να δρά σε τοπικό και ομοσπονδιακό επίπεδο ταυτόχρονα. Αυτό θυμίζει το σύγχρονο μοντέλο πολλαπλής ιθαγένειας στην ΕΕ.</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Το ομοσπονδιακό δίκαιο και η οικονομία είναι αλληλένδετα. Η ασυλία προστατεύει πρόσωπα και περιουσίες — βάση του διακρατικού δικαίου. Το κοινό νόμισμα (τριώβολον) δημιουργεί ενιαίο οικονομικό χώρο. Τα τέλη και οι φόροι — λεία, εισφορές πόλεων, δεκάτη — χρηματοδοτούν τις κοινές δράσεις. Αυτό το σύστημα θυμίζει τη δημοσιονομική πολιτική σύγχρονων ομοσπονδιών.</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Ο ρόλος των γυναικών στο Αιτωλικό Κοινό είναι εξαιρετικά ενδιαφέρον. Επιγραφικά τεκμήρια από Δελφούς και Θέρμο δείχνουν γυναίκες που μανυμίζουν δούλους — δηλαδή έχουν δικαιοπρακτική ικανότητα. Είναι κυρίες περιουσιακών στοιχείων και δρούν ανεξάρτητα σε νομικές πράξεις. Σε σύγκριση με το αθηναϊκό ή σπαρτιατικό πρότυπο, η αιτωλική γυναίκα απολαμβάνει σχετική αυτονομία.</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err="1">
                <a:latin typeface="Garamond"/>
              </a:rPr>
              <a:t>Το</a:t>
            </a:r>
            <a:r>
              <a:rPr lang="el-GR" sz="1400">
                <a:latin typeface="Garamond"/>
              </a:rPr>
              <a:t> </a:t>
            </a:r>
            <a:r>
              <a:rPr lang="el-GR" sz="1400" dirty="0">
                <a:latin typeface="Garamond"/>
              </a:rPr>
              <a:t>χρονολογικό πλαίσιο </a:t>
            </a:r>
            <a:r>
              <a:rPr lang="el-GR" sz="1400">
                <a:latin typeface="Garamond"/>
              </a:rPr>
              <a:t>της </a:t>
            </a:r>
            <a:r>
              <a:rPr lang="el-GR" sz="1400" dirty="0">
                <a:latin typeface="Garamond"/>
              </a:rPr>
              <a:t>έρευνας εκτείνεται από </a:t>
            </a:r>
            <a:r>
              <a:rPr lang="el-GR" sz="1400" err="1">
                <a:latin typeface="Garamond"/>
              </a:rPr>
              <a:t>το</a:t>
            </a:r>
            <a:r>
              <a:rPr lang="el-GR" sz="1400">
                <a:latin typeface="Garamond"/>
              </a:rPr>
              <a:t> </a:t>
            </a:r>
            <a:r>
              <a:rPr lang="el-GR" sz="1400" dirty="0">
                <a:latin typeface="Garamond"/>
              </a:rPr>
              <a:t>367 π.Χ. (πρώτες μαρτυρίες ομοσπονδιακής οργάνωσης) έως </a:t>
            </a:r>
            <a:r>
              <a:rPr lang="el-GR" sz="1400" err="1">
                <a:latin typeface="Garamond"/>
              </a:rPr>
              <a:t>το</a:t>
            </a:r>
            <a:r>
              <a:rPr lang="el-GR" sz="1400">
                <a:latin typeface="Garamond"/>
              </a:rPr>
              <a:t> </a:t>
            </a:r>
            <a:r>
              <a:rPr lang="el-GR" sz="1400" dirty="0">
                <a:latin typeface="Garamond"/>
              </a:rPr>
              <a:t>167 π.Χ. (οριστική ρωμαϊκή επέμβαση). Η γαλατική εισβολή </a:t>
            </a:r>
            <a:r>
              <a:rPr lang="el-GR" sz="1400">
                <a:latin typeface="Garamond"/>
              </a:rPr>
              <a:t>του </a:t>
            </a:r>
            <a:r>
              <a:rPr lang="el-GR" sz="1400" dirty="0">
                <a:latin typeface="Garamond"/>
              </a:rPr>
              <a:t>279 π.Χ. αποτελεί ορόσημο — μετά </a:t>
            </a:r>
            <a:r>
              <a:rPr lang="el-GR" sz="1400" err="1">
                <a:latin typeface="Garamond"/>
              </a:rPr>
              <a:t>τη</a:t>
            </a:r>
            <a:r>
              <a:rPr lang="el-GR" sz="1400">
                <a:latin typeface="Garamond"/>
              </a:rPr>
              <a:t> </a:t>
            </a:r>
            <a:r>
              <a:rPr lang="el-GR" sz="1400" dirty="0">
                <a:latin typeface="Garamond"/>
              </a:rPr>
              <a:t>νίκη </a:t>
            </a:r>
            <a:r>
              <a:rPr lang="el-GR" sz="1400" err="1">
                <a:latin typeface="Garamond"/>
              </a:rPr>
              <a:t>στους</a:t>
            </a:r>
            <a:r>
              <a:rPr lang="el-GR" sz="1400">
                <a:latin typeface="Garamond"/>
              </a:rPr>
              <a:t> </a:t>
            </a:r>
            <a:r>
              <a:rPr lang="el-GR" sz="1400" dirty="0">
                <a:latin typeface="Garamond"/>
              </a:rPr>
              <a:t>Δελφούς, </a:t>
            </a:r>
            <a:r>
              <a:rPr lang="el-GR" sz="1400" err="1">
                <a:latin typeface="Garamond"/>
              </a:rPr>
              <a:t>το</a:t>
            </a:r>
            <a:r>
              <a:rPr lang="el-GR" sz="1400">
                <a:latin typeface="Garamond"/>
              </a:rPr>
              <a:t> </a:t>
            </a:r>
            <a:r>
              <a:rPr lang="el-GR" sz="1400" dirty="0">
                <a:latin typeface="Garamond"/>
              </a:rPr>
              <a:t>κύρος </a:t>
            </a:r>
            <a:r>
              <a:rPr lang="el-GR" sz="1400">
                <a:latin typeface="Garamond"/>
              </a:rPr>
              <a:t>του </a:t>
            </a:r>
            <a:r>
              <a:rPr lang="el-GR" sz="1400" dirty="0">
                <a:latin typeface="Garamond"/>
              </a:rPr>
              <a:t>Κοινού αυξάνεται δραματικά. </a:t>
            </a:r>
            <a:r>
              <a:rPr lang="el-GR" sz="1400" err="1">
                <a:latin typeface="Garamond"/>
              </a:rPr>
              <a:t>Στα</a:t>
            </a:r>
            <a:r>
              <a:rPr lang="el-GR" sz="1400">
                <a:latin typeface="Garamond"/>
              </a:rPr>
              <a:t> </a:t>
            </a:r>
            <a:r>
              <a:rPr lang="el-GR" sz="1400" dirty="0">
                <a:latin typeface="Garamond"/>
              </a:rPr>
              <a:t>μέσα </a:t>
            </a:r>
            <a:r>
              <a:rPr lang="el-GR" sz="1400">
                <a:latin typeface="Garamond"/>
              </a:rPr>
              <a:t>του </a:t>
            </a:r>
            <a:r>
              <a:rPr lang="el-GR" sz="1400" dirty="0">
                <a:latin typeface="Garamond"/>
              </a:rPr>
              <a:t>3ου αι. </a:t>
            </a:r>
            <a:r>
              <a:rPr lang="el-GR" sz="1400" err="1">
                <a:latin typeface="Garamond"/>
              </a:rPr>
              <a:t>το</a:t>
            </a:r>
            <a:r>
              <a:rPr lang="el-GR" sz="1400">
                <a:latin typeface="Garamond"/>
              </a:rPr>
              <a:t> </a:t>
            </a:r>
            <a:r>
              <a:rPr lang="el-GR" sz="1400" dirty="0">
                <a:latin typeface="Garamond"/>
              </a:rPr>
              <a:t>Κοινό φτάνει </a:t>
            </a:r>
            <a:r>
              <a:rPr lang="el-GR" sz="1400" err="1">
                <a:latin typeface="Garamond"/>
              </a:rPr>
              <a:t>στη</a:t>
            </a:r>
            <a:r>
              <a:rPr lang="el-GR" sz="1400">
                <a:latin typeface="Garamond"/>
              </a:rPr>
              <a:t> </a:t>
            </a:r>
            <a:r>
              <a:rPr lang="el-GR" sz="1400" dirty="0">
                <a:latin typeface="Garamond"/>
              </a:rPr>
              <a:t>μέγιστη έκτασή του. Κεντρική θέση: </a:t>
            </a:r>
            <a:r>
              <a:rPr lang="el-GR" sz="1400" err="1">
                <a:latin typeface="Garamond"/>
              </a:rPr>
              <a:t>το</a:t>
            </a:r>
            <a:r>
              <a:rPr lang="el-GR" sz="1400">
                <a:latin typeface="Garamond"/>
              </a:rPr>
              <a:t> </a:t>
            </a:r>
            <a:r>
              <a:rPr lang="el-GR" sz="1400" dirty="0">
                <a:latin typeface="Garamond"/>
              </a:rPr>
              <a:t>Αιτωλικό Κοινό αποτελεί </a:t>
            </a:r>
            <a:r>
              <a:rPr lang="el-GR" sz="1400" err="1">
                <a:latin typeface="Garamond"/>
              </a:rPr>
              <a:t>το</a:t>
            </a:r>
            <a:r>
              <a:rPr lang="el-GR" sz="1400">
                <a:latin typeface="Garamond"/>
              </a:rPr>
              <a:t> </a:t>
            </a:r>
            <a:r>
              <a:rPr lang="el-GR" sz="1400" dirty="0">
                <a:latin typeface="Garamond"/>
              </a:rPr>
              <a:t>πληρέστερο ομοσπονδιακό κράτος </a:t>
            </a:r>
            <a:r>
              <a:rPr lang="el-GR" sz="1400">
                <a:latin typeface="Garamond"/>
              </a:rPr>
              <a:t>της</a:t>
            </a:r>
            <a:r>
              <a:rPr lang="el-GR" sz="1400" dirty="0">
                <a:latin typeface="Garamond"/>
              </a:rPr>
              <a:t> αρχαιότητας.</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integratio sub lege — ενσωμάτωση υπό τον νόμο — γίνεται μέσω τεσσάρων μηχανισμών. Η συμπολιτεία σημαίνει πλήρη ένωση με κοινούς νόμους και δικαστήρια. Η ισοπολιτεία δίνει ατομικό δικαίωμα εγκατάστασης χωρίς πλήρη πολιτική ένωση. Η επιγαμία επιτρέπει νόμιμο γάμο μεταξύ πολιτών διαφορετικών πόλεων. Η ασυλία παρέχει ιερή προστασία — εργαλείο διπλωματίας.</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ομοσπονδιακή ρήτρα είναι η αρχή υπεροχής του κοινού δικαίου έναντι του τοπικού. Αυτό είναι πρόδρομος του supremacy clause των ΗΠΑ. Η λεία και η δεκάτη κατανέμονται προς το κοινό ταμείο και τα ιερά. Οι εισφορές των πόλεων είναι αναλογικές βάσει πληθυσμού ή εδάφους. Το δίκτυο ξενίας και προξενίας λειτουργεί ως άτυπη διπλωματία.</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σύγκριση τριών κοινών αναδεικνύει διαφορετικές στρατηγικές. Το Αιτωλικό Κοινό επεκτείνεται μέσω ισοπολιτείας — επιθετική πολιτική. Το Ακαρνανικό Κοινό έχει αμυντική στάση με στενή δομή — αντιδρά στην αιτωλική πίεση. Το Βοιωτικό Κοινό χρησιμοποιεί σύστημα βουλών με κυριαρχία των Θηβών — πιό ιεραρχικό. Κάθε μοντέλο αντανακλά διαφορετικές γεωπολιτικές συνθήκες.</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Οι δομικοί παραλληλισμοί με την ΕΕ είναι εντυπωσιακοί παρά το χρονικό χάσμα 23 αιώνων. Το Συνέδριον αντιστοιχεί στο Ευρωπαϊκό Κοινοβούλιο — αναλογική εκπροσώπηση. Ο Στρατηγός λειτουργεί όπως η Ευρωπαϊκή Επιτροπή — εκτελεστική εξουσία. Η ισοπολιτεία είναι πρόδρομος της ευρωπαϊκής ιθαγένειας. Η ομοσπονδιακή ρήτρα αντιστοιχεί στην υπεροχή του ενωσιακού δικαίου. Αυτή η σύγκριση δεν είναι αναχρονιστική — αναδεικνύει δομικές ομοιότητες.</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Ο επίλογος συνοψίζει το κεντρικό επιχείρημα. Ο ελληνικός πολιτικός πειραματισμός ξεπέρασε την πόλη-κράτος — δημιούργησε ομοσπονδιακά κράτη. Η ομοσπονδιακή αρχή — ενότητα εν ποικιλία — παραμένει ζωντανή. Η επιγραφική τεκμηρίωση επιβεβαιώνει θεσμική ωριμότητα. Η Αιτωλική έννομη τάξη αξίζει κεντρική θέση στην ιστορία του ομοσπονδιακού φαινομένου.</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Τα τέσσερα κεντρικά συμπεράσματα της διατριβής. Θέση Α΄: το Αιτωλικό Κοινό αποτελεί πλήρες ομοσπονδιακό κράτος με εσωτερική κυριαρχία — όχι απλή συμμαχία ή αμφικτυονία. Θέση Β΄: η integratio sub lege είναι ο βασικός μηχανισμός επέκτασης. Θέση Γ΄: το ομοσπονδιακό δίκαιο υπερισχύει του τοπικού — ομοσπονδιακή ρήτρα. Θέση Δ΄: δομικοί παραλληλισμοί με σύγχρονα ομοσπονδιακά μοντέλα (ΕΕ, ΗΠΑ, Ελβετία).</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έρευνα δεν τελειώνει εδώ — υπάρχουν ανοιχτά ερωτήματα. Στο επιγραφικό πεδίο: νέες ανασκαφές στο Θέρμο μπορεί να αποκαλύψουν άγνωστα ψηφίσματα. Στο νομικό: η σχέση ομοσπονδιακού και τοπικού δικαίου χρειάζεται περαιτέρω επεξεργασία. Στο συγκριτικό: σύγκριση με Λυκιακό Κοινό, Ελβετική Ομοσπονδία, Ιροκέζους. Στο ψηφιακό: εφαρμογή GIS και ψηφιακής επιγραφικής. Η έρευνα παραμένει ανοιχτή — νέες πηγές αναμένονται.</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a:latin typeface="Garamond"/>
              </a:rPr>
              <a:t>Η σύγκριση αρχαίου </a:t>
            </a:r>
            <a:r>
              <a:rPr lang="el-GR" sz="1400" err="1">
                <a:latin typeface="Garamond"/>
              </a:rPr>
              <a:t>και</a:t>
            </a:r>
            <a:r>
              <a:rPr lang="el-GR" sz="1400">
                <a:latin typeface="Garamond"/>
              </a:rPr>
              <a:t> </a:t>
            </a:r>
            <a:r>
              <a:rPr lang="el-GR" sz="1400" dirty="0">
                <a:latin typeface="Garamond"/>
              </a:rPr>
              <a:t>νεότερου ομοσπονδιακού κράτους αποκαλύπτει ομοιότητες </a:t>
            </a:r>
            <a:r>
              <a:rPr lang="el-GR" sz="1400" err="1">
                <a:latin typeface="Garamond"/>
              </a:rPr>
              <a:t>και</a:t>
            </a:r>
            <a:r>
              <a:rPr lang="el-GR" sz="1400">
                <a:latin typeface="Garamond"/>
              </a:rPr>
              <a:t> </a:t>
            </a:r>
            <a:r>
              <a:rPr lang="el-GR" sz="1400" dirty="0">
                <a:latin typeface="Garamond"/>
              </a:rPr>
              <a:t>όρια. Ομοιότητες: αναλογική εκπροσώπηση, κεντρικά όργανα, ομοσπονδιακή ρήτρα. Όρια: ρευστά σύνορα, απουσία γραπτού συντάγματος, επικράτηση εθίμου. Καινοτομίες: ισοπολιτεία, επιγαμία, ασυλία — πρωτοφανείς θεσμοί. Πρόκληση: ο κίνδυνος αναχρονισμού — μεταφορά σύγχρονων εννοιών </a:t>
            </a:r>
            <a:r>
              <a:rPr lang="el-GR" sz="1400" err="1">
                <a:latin typeface="Garamond"/>
              </a:rPr>
              <a:t>στην</a:t>
            </a:r>
            <a:r>
              <a:rPr lang="el-GR" sz="1400" dirty="0">
                <a:latin typeface="Garamond"/>
              </a:rPr>
              <a:t> αρχαιότητα.</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dirty="0">
                <a:latin typeface="Garamond"/>
              </a:rPr>
              <a:t>Οι πηγές </a:t>
            </a:r>
            <a:r>
              <a:rPr lang="el-GR" sz="1400">
                <a:latin typeface="Garamond"/>
              </a:rPr>
              <a:t>της </a:t>
            </a:r>
            <a:r>
              <a:rPr lang="el-GR" sz="1400" dirty="0">
                <a:latin typeface="Garamond"/>
              </a:rPr>
              <a:t>διατριβής καλύπτουν τέσσερις κατηγορίες. Επιγραφικές: IG IX 1², Syll³, SGDI, FD III — ψηφίσματα, συνθήκες, κατάλογοι αξιωματούχων. Φιλολογικές: Πολύβιος (κύρια πηγή), </a:t>
            </a:r>
            <a:r>
              <a:rPr lang="el-GR" sz="1400" dirty="0" err="1">
                <a:latin typeface="Garamond"/>
              </a:rPr>
              <a:t>Λίβιος</a:t>
            </a:r>
            <a:r>
              <a:rPr lang="el-GR" sz="1400" dirty="0">
                <a:latin typeface="Garamond"/>
              </a:rPr>
              <a:t>, Στράβων, Παυσανίας, Ιουστίνος. Νομισματικές: αιτωλικά </a:t>
            </a:r>
            <a:r>
              <a:rPr lang="el-GR" sz="1400" dirty="0" err="1">
                <a:latin typeface="Garamond"/>
              </a:rPr>
              <a:t>τριώβολα</a:t>
            </a:r>
            <a:r>
              <a:rPr lang="el-GR" sz="1400" dirty="0">
                <a:latin typeface="Garamond"/>
              </a:rPr>
              <a:t>, ομοσπονδιακές εκδόσεις </a:t>
            </a:r>
            <a:r>
              <a:rPr lang="el-GR" sz="1400">
                <a:latin typeface="Garamond"/>
              </a:rPr>
              <a:t>που </a:t>
            </a:r>
            <a:r>
              <a:rPr lang="el-GR" sz="1400" dirty="0">
                <a:latin typeface="Garamond"/>
              </a:rPr>
              <a:t>δηλώνουν πολιτική ενότητα. Μεθοδολογικά συνδυάζουμε </a:t>
            </a:r>
            <a:r>
              <a:rPr lang="el-GR" sz="1400" dirty="0" err="1">
                <a:latin typeface="Garamond"/>
              </a:rPr>
              <a:t>ιστορικο</a:t>
            </a:r>
            <a:r>
              <a:rPr lang="el-GR" sz="1400" dirty="0">
                <a:latin typeface="Garamond"/>
              </a:rPr>
              <a:t>-νομική ανάλυση, συγκριτική μέθοδο </a:t>
            </a:r>
            <a:r>
              <a:rPr lang="el-GR" sz="1400" err="1">
                <a:latin typeface="Garamond"/>
              </a:rPr>
              <a:t>και</a:t>
            </a:r>
            <a:r>
              <a:rPr lang="el-GR" sz="1400" dirty="0">
                <a:latin typeface="Garamond"/>
              </a:rPr>
              <a:t> επιγραφική ερμηνευτική.</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βιβλιογραφία βασίζεται σε κλασικά έργα όπως του Larsen (Greek Federal States, 1968), του Scholten (Politics of Plunder, 2000) και του Grainger (League of the Aitolians, 1999). Οι επιγραφικές πηγές περιλαμβάνουν IG IX 1², Syll³, SGDI, FD III. Βασικός φιλολογικός πηγή είναι ο Πολύβιος (Ἱστορίαι). Πιό πρόσφατες μελέτες: Mackil (Creating a Common Polity, 2013), Economou (Achaean Federation, 2020).</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406502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Εδώ αναλύουμε τις τρείς μορφές πολιτικής οργάνωσης στον ελληνικό κόσμο. Η πόλις είναι το άστυ με τη χώρα του — αυτόνομη μονάδα. Το έθνος είναι φυλετική ένωση χωρίς αστικό κέντρο — οργανώνεται σε κώμες. Το κοινόν είναι το επόμενο βήμα: ομοσπονδιακό κράτος που συνδυάζει τοπική αυτονομία με κεντρικούς θεσμούς. Το Αιτωλικό Κοινό ξεκινά ως έθνος και μεταβαίνει σε κοινόν.</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ταυτότητα του Αιτωλικού Κοινού είναι τριπλή: τοπική (πολίτης πόλεως), εθνική (Αιτωλός) και ομοσπονδιακή (πολίτης του Κοινού). Η συμπολιτεία σημαίνει κοινή πολιτεία με εσωτερική αυτονομία των πόλεων — δεν είναι απλή συμμαχία αλλά πραγματικό κράτος. Η επέκταση γίνεται μέσω ισοπολιτείας — από την Αιτωλία στη Δελφική Αμφικτυονία και πέραν. Οι πηγές μας είναι κυρίως επιγραφικές (IG, Syll³, FD), μαζί με Πολύβιο και Λίβιο.</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Τα ομοσπονδιακά όργανα του Κοινού αποτελούν ένα ώριμο θεσμικό πλαίσιο. Ο Στρατηγός είναι ο ηγεμόνας — ετήσια θητεία, στρατιωτική και πολιτική εξουσία. Η Συνέλευσις (Πανοιτωλικά) είναι η γενική συνέλευση όλων των πολιτών στο Θέρμο. Το Συνέδριον (Βουλή) λειτουργεί με αναλογική εκπροσώπηση κατά πόλη — το κύριο νομοθετικό σώμα. Οι Απόκλητοι είναι η εκτελεστική επιτροπή για ταχεία λήψη αποφάσεων σε κρίσεις.</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Οι κοινές λατρείες αποτελούν κεντρικό μέσο πολιτικής ενσωμάτωσης. Το Θέρμο φιλοξενεί το ιερό του Απόλλωνος Λαφρίου — είναι το κέντρο των Πανοιτωλικών συνελεύσεων. Οι Δελφοί δίνουν πανελλήνια νομιμοποίηση μέσω του ελέγχου του Αμφικτυονικού Συνεδρίου. Τα Σωτήρια — ετήσιοι αγώνες προς τιμήν της νίκης κατά των Γαλατών (279 π.Χ.) — ενισχύουν την ομοσπονδιακή ταυτότητα και το κύρος του Κοινού.</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Η εδαφική επέκταση του Κοινού γίνεται σταδιακά μέσω της ισοπολιτείας. Γύρω στο 301 π.Χ. αποκτούν έλεγχο των Δελφών — πανελλήνια προβολή. Το 290-270 π.Χ. επεκτείνονται στη Λοκρίδα, Φωκίδα, Δωρίδα — κυριαρχία στην κεντρική Ελλάδα. Το 245 π.Χ. εδραιώνονται στη Βοιωτία με στρατιωτική ισχύ. Το 224 π.Χ. φτάνουν στη μέγιστη έκταση — από Ήπειρο έως Αιγαίο, με την Κεφαλληνία και τα νησιά.</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Το 279 π.Χ. είναι η αποφασιστική στιγμή. Ο Βρέννος επιχειρεί λεηλασία των Δελφών και οι Αιτωλοί πρωτοστατούν στην άμυνα. Η νίκη ενισχύει το κύρος του Κοινού σε πανελλήνιο επίπεδο. Ιδρύονται τα Σωτήρια — αγώνες που εξισώνονται με τα Πύθια. Η επιγραφική μαρτυρία επιβεβαιώνει τον κεντρικό ρόλο των Αιτωλών στην απόκρουση της εισβολής.</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400">
                <a:latin typeface="Garamond"/>
              </a:rPr>
              <a:t>Τα νομικά εργαλεία ενσωμάτωσης είναι τρία. Πρώτον, οι Δελφοί και η Αμφικτυονία — το πανελλήνιο ιερό χρησιμοποιείται ως εργαλείο νομιμοποίησης. Δεύτερον, η ασυλία — θεσμός προστασίας προσώπων και περιουσίας, βάση του ομοσπονδιακού δικαίου. Τρίτον, η ισοπολιτεία και επιγαμία — κεντρικά εργαλεία integratio sub lege, δηλαδή αμοιβαία πολιτογράφηση και δικαίωμα γάμου μεταξύ πολιτών διαφορετικών πόλεων.</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7000" r="-7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package" Target="../embeddings/Microsoft_Word_Document.docx"/><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8" name="Meander Top"/>
          <p:cNvPicPr>
            <a:picLocks/>
          </p:cNvPicPr>
          <p:nvPr/>
        </p:nvPicPr>
        <p:blipFill>
          <a:blip r:embed="rId3"/>
          <a:stretch>
            <a:fillRect/>
          </a:stretch>
        </p:blipFill>
        <p:spPr>
          <a:xfrm>
            <a:off x="0" y="0"/>
            <a:ext cx="9144000" cy="256032"/>
          </a:xfrm>
          <a:prstGeom prst="rect">
            <a:avLst/>
          </a:prstGeom>
        </p:spPr>
      </p:pic>
      <p:pic>
        <p:nvPicPr>
          <p:cNvPr id="9" name="Meander Bottom"/>
          <p:cNvPicPr>
            <a:picLocks/>
          </p:cNvPicPr>
          <p:nvPr/>
        </p:nvPicPr>
        <p:blipFill>
          <a:blip r:embed="rId3"/>
          <a:stretch>
            <a:fillRect/>
          </a:stretch>
        </p:blipFill>
        <p:spPr>
          <a:xfrm>
            <a:off x="0" y="4887468"/>
            <a:ext cx="9144000" cy="256032"/>
          </a:xfrm>
          <a:prstGeom prst="rect">
            <a:avLst/>
          </a:prstGeom>
        </p:spPr>
      </p:pic>
      <p:pic>
        <p:nvPicPr>
          <p:cNvPr id="2" name="Image 0"/>
          <p:cNvPicPr>
            <a:picLocks noChangeAspect="1"/>
          </p:cNvPicPr>
          <p:nvPr/>
        </p:nvPicPr>
        <p:blipFill>
          <a:blip r:embed="rId4"/>
          <a:srcRect l="20378" r="20378"/>
          <a:stretch/>
        </p:blipFill>
        <p:spPr>
          <a:xfrm>
            <a:off x="0" y="0"/>
            <a:ext cx="4572000" cy="5143500"/>
          </a:xfrm>
          <a:prstGeom prst="rect">
            <a:avLst/>
          </a:prstGeom>
        </p:spPr>
      </p:pic>
      <p:sp>
        <p:nvSpPr>
          <p:cNvPr id="3" name="Shape 0"/>
          <p:cNvSpPr>
            <a:spLocks/>
          </p:cNvSpPr>
          <p:nvPr/>
        </p:nvSpPr>
        <p:spPr>
          <a:xfrm>
            <a:off x="4572000" y="256032"/>
            <a:ext cx="4535424" cy="4631436"/>
          </a:xfrm>
          <a:prstGeom prst="rect">
            <a:avLst/>
          </a:prstGeom>
          <a:solidFill>
            <a:schemeClr val="accent1"/>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Shape 1"/>
          <p:cNvSpPr>
            <a:spLocks/>
          </p:cNvSpPr>
          <p:nvPr/>
        </p:nvSpPr>
        <p:spPr>
          <a:xfrm>
            <a:off x="4471416" y="1122426"/>
            <a:ext cx="36576" cy="2926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5" name="Text 2"/>
          <p:cNvSpPr/>
          <p:nvPr/>
        </p:nvSpPr>
        <p:spPr>
          <a:xfrm>
            <a:off x="4901184" y="914400"/>
            <a:ext cx="3968496" cy="2011680"/>
          </a:xfrm>
          <a:prstGeom prst="rect">
            <a:avLst/>
          </a:prstGeom>
          <a:noFill/>
          <a:ln/>
        </p:spPr>
        <p:txBody>
          <a:bodyPr wrap="square" lIns="0" tIns="0" rIns="0" bIns="0" rtlCol="0" anchor="ctr">
            <a:normAutofit fontScale="92500" lnSpcReduction="20000"/>
          </a:bodyPr>
          <a:lstStyle/>
          <a:p>
            <a:pPr marL="0" indent="0" algn="ctr">
              <a:lnSpc>
                <a:spcPct val="110000"/>
              </a:lnSpc>
              <a:buNone/>
            </a:pP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a:t>
            </a:r>
            <a:r>
              <a:rPr lang="el-GR"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a:t>
            </a: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ομοσπονδιακό φαινόμενο</a:t>
            </a:r>
            <a:endParaRPr lang="en-US" sz="3000" b="1" dirty="0">
              <a:effectLst>
                <a:outerShdw blurRad="38100" dist="19050" dir="2700000" algn="tl" rotWithShape="0">
                  <a:srgbClr val="000000">
                    <a:alpha val="60000"/>
                  </a:srgbClr>
                </a:outerShdw>
              </a:effectLst>
            </a:endParaRPr>
          </a:p>
          <a:p>
            <a:pPr marL="0" indent="0" algn="ctr">
              <a:lnSpc>
                <a:spcPct val="110000"/>
              </a:lnSpc>
              <a:buNone/>
            </a:pP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κατ</a:t>
            </a:r>
            <a:r>
              <a:rPr lang="el-GR"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 τον</a:t>
            </a:r>
            <a:endParaRPr lang="en-US" sz="3000" b="1" dirty="0">
              <a:effectLst>
                <a:outerShdw blurRad="38100" dist="19050" dir="2700000" algn="tl" rotWithShape="0">
                  <a:srgbClr val="000000">
                    <a:alpha val="60000"/>
                  </a:srgbClr>
                </a:outerShdw>
              </a:effectLst>
            </a:endParaRPr>
          </a:p>
          <a:p>
            <a:pPr marL="0" indent="0" algn="ctr">
              <a:lnSpc>
                <a:spcPct val="110000"/>
              </a:lnSpc>
              <a:buNone/>
            </a:pP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3ο </a:t>
            </a:r>
            <a:r>
              <a:rPr lang="el-GR"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a:t>
            </a:r>
          </a:p>
          <a:p>
            <a:pPr marL="0" indent="0" algn="ctr">
              <a:lnSpc>
                <a:spcPct val="110000"/>
              </a:lnSpc>
              <a:buNone/>
            </a:pP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π.Χ.</a:t>
            </a:r>
            <a:endParaRPr lang="en-US" sz="3000" b="1" dirty="0">
              <a:effectLst>
                <a:outerShdw blurRad="38100" dist="19050" dir="2700000" algn="tl" rotWithShape="0">
                  <a:srgbClr val="000000">
                    <a:alpha val="60000"/>
                  </a:srgbClr>
                </a:outerShdw>
              </a:effectLst>
            </a:endParaRPr>
          </a:p>
        </p:txBody>
      </p:sp>
      <p:sp>
        <p:nvSpPr>
          <p:cNvPr id="6" name="Text 3"/>
          <p:cNvSpPr/>
          <p:nvPr/>
        </p:nvSpPr>
        <p:spPr>
          <a:xfrm>
            <a:off x="4992624" y="3241548"/>
            <a:ext cx="3877056" cy="781812"/>
          </a:xfrm>
          <a:prstGeom prst="rect">
            <a:avLst/>
          </a:prstGeom>
          <a:noFill/>
          <a:ln/>
        </p:spPr>
        <p:txBody>
          <a:bodyPr wrap="square" lIns="0" tIns="0" rIns="0" bIns="0" rtlCol="0" anchor="ctr">
            <a:normAutofit/>
          </a:bodyPr>
          <a:lstStyle/>
          <a:p>
            <a:pPr marL="0" indent="0">
              <a:buNone/>
            </a:pP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Εννοιολογική και </a:t>
            </a:r>
            <a:r>
              <a:rPr lang="el-GR"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εσμολογική</a:t>
            </a: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ροσέγγιση</a:t>
            </a:r>
            <a:endPar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endParaRPr>
          </a:p>
          <a:p>
            <a:pPr marL="0" indent="0">
              <a:buNone/>
            </a:pP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υπό </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a:t>
            </a: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ρίσμ</a:t>
            </a: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της Αιτωλικής </a:t>
            </a:r>
            <a:r>
              <a:rPr lang="el-GR"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ννομης</a:t>
            </a:r>
            <a:r>
              <a:rPr lang="en-US"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i="1" u="sng"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a:t>
            </a:r>
            <a:r>
              <a:rPr lang="en-US" sz="1600" b="1" i="1" u="sng"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άξης</a:t>
            </a:r>
            <a:endParaRPr lang="en-US" sz="1600" b="1" i="1" u="sng" dirty="0">
              <a:solidFill>
                <a:srgbClr val="FF0000"/>
              </a:solidFill>
              <a:effectLst>
                <a:outerShdw blurRad="38100" dist="19050" dir="2700000" algn="tl" rotWithShape="0">
                  <a:srgbClr val="000000">
                    <a:alpha val="60000"/>
                  </a:srgbClr>
                </a:outerShdw>
              </a:effectLst>
            </a:endParaRPr>
          </a:p>
        </p:txBody>
      </p:sp>
      <p:sp>
        <p:nvSpPr>
          <p:cNvPr id="7" name="Text 4"/>
          <p:cNvSpPr/>
          <p:nvPr/>
        </p:nvSpPr>
        <p:spPr>
          <a:xfrm>
            <a:off x="4480560" y="4206240"/>
            <a:ext cx="4389120" cy="365760"/>
          </a:xfrm>
          <a:prstGeom prst="rect">
            <a:avLst/>
          </a:prstGeom>
          <a:noFill/>
          <a:ln/>
        </p:spPr>
        <p:txBody>
          <a:bodyPr wrap="square" lIns="0" tIns="0" rIns="0" bIns="0" rtlCol="0" anchor="ctr">
            <a:normAutofit/>
          </a:bodyPr>
          <a:lstStyle/>
          <a:p>
            <a:pPr marL="0" indent="0">
              <a:buNone/>
            </a:pPr>
            <a:endParaRPr lang="en-US" sz="1800" b="1">
              <a:effectLst>
                <a:outerShdw blurRad="38100" dist="19050" dir="2700000" algn="tl" rotWithShape="0">
                  <a:srgbClr val="000000">
                    <a:alpha val="6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6" name="Meander Top"/>
          <p:cNvPicPr>
            <a:picLocks/>
          </p:cNvPicPr>
          <p:nvPr/>
        </p:nvPicPr>
        <p:blipFill>
          <a:blip r:embed="rId3"/>
          <a:stretch>
            <a:fillRect/>
          </a:stretch>
        </p:blipFill>
        <p:spPr>
          <a:xfrm>
            <a:off x="0" y="0"/>
            <a:ext cx="9144000" cy="256032"/>
          </a:xfrm>
          <a:prstGeom prst="rect">
            <a:avLst/>
          </a:prstGeom>
        </p:spPr>
      </p:pic>
      <p:pic>
        <p:nvPicPr>
          <p:cNvPr id="7"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Νομικά Εργαλεία Ενσωματώσεως</a:t>
            </a:r>
            <a:endParaRPr lang="en-US" sz="2800" b="1">
              <a:effectLst>
                <a:outerShdw blurRad="38100" dist="19050" dir="2700000" algn="tl" rotWithShape="0">
                  <a:srgbClr val="000000">
                    <a:alpha val="60000"/>
                  </a:srgbClr>
                </a:outerShdw>
              </a:effectLst>
            </a:endParaRPr>
          </a:p>
        </p:txBody>
      </p:sp>
      <p:pic>
        <p:nvPicPr>
          <p:cNvPr id="3" name="Image 0" descr="/agent/turn1/workspace/images/delphi_2026-04-26T20-35-54_image_DAS_0.jpg"/>
          <p:cNvPicPr>
            <a:picLocks noChangeAspect="1"/>
          </p:cNvPicPr>
          <p:nvPr/>
        </p:nvPicPr>
        <p:blipFill>
          <a:blip r:embed="rId4"/>
          <a:srcRect t="3947" b="3947"/>
          <a:stretch/>
        </p:blipFill>
        <p:spPr>
          <a:xfrm>
            <a:off x="640080" y="1280160"/>
            <a:ext cx="3474720" cy="3200400"/>
          </a:xfrm>
          <a:prstGeom prst="rect">
            <a:avLst/>
          </a:prstGeom>
        </p:spPr>
      </p:pic>
      <p:sp>
        <p:nvSpPr>
          <p:cNvPr id="4" name="Text 1"/>
          <p:cNvSpPr>
            <a:spLocks/>
          </p:cNvSpPr>
          <p:nvPr/>
        </p:nvSpPr>
        <p:spPr>
          <a:xfrm>
            <a:off x="4389120" y="1280160"/>
            <a:ext cx="4297680" cy="3108960"/>
          </a:xfrm>
          <a:prstGeom prst="rect">
            <a:avLst/>
          </a:prstGeom>
          <a:noFill/>
          <a:ln/>
        </p:spPr>
        <p:txBody>
          <a:bodyPr wrap="square" lIns="0" tIns="0" rIns="0" bIns="0" rtlCol="0" anchor="ctr">
            <a:normAutofit fontScale="62500" lnSpcReduction="20000"/>
          </a:bodyPr>
          <a:lstStyle/>
          <a:p>
            <a:pPr marL="0" indent="0">
              <a:lnSpc>
                <a:spcPct val="120000"/>
              </a:lnSpc>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Δελφοί και Αμφικτυονία
</a:t>
            </a:r>
            <a:endParaRPr lang="en-US" sz="1600" b="1">
              <a:effectLst>
                <a:outerShdw blurRad="38100" dist="19050" dir="2700000" algn="tl" rotWithShape="0">
                  <a:srgbClr val="000000">
                    <a:alpha val="60000"/>
                  </a:srgbClr>
                </a:outerShdw>
              </a:effectLst>
            </a:endParaRPr>
          </a:p>
          <a:p>
            <a:pPr marL="0" indent="0">
              <a:lnSpc>
                <a:spcPct val="120000"/>
              </a:lnSpc>
              <a:buNone/>
            </a:pPr>
            <a:r>
              <a:rPr lang="en-US" sz="18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Το πανελλήνιο ιερό αποτέλεσε εργαλείο νομιμοποιήσεως για τους Αιτωλούς.
</a:t>
            </a:r>
            <a:endParaRPr lang="en-US" sz="1600" b="1">
              <a:effectLst>
                <a:outerShdw blurRad="38100" dist="19050" dir="2700000" algn="tl" rotWithShape="0">
                  <a:srgbClr val="000000">
                    <a:alpha val="60000"/>
                  </a:srgbClr>
                </a:outerShdw>
              </a:effectLst>
            </a:endParaRPr>
          </a:p>
          <a:p>
            <a:pPr marL="0" indent="0">
              <a:lnSpc>
                <a:spcPct val="120000"/>
              </a:lnSpc>
              <a:buNone/>
            </a:pPr>
            <a:r>
              <a:rPr lang="en-US" sz="18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Ασυλία
</a:t>
            </a:r>
            <a:endParaRPr lang="en-US" sz="1600" b="1">
              <a:effectLst>
                <a:outerShdw blurRad="38100" dist="19050" dir="2700000" algn="tl" rotWithShape="0">
                  <a:srgbClr val="000000">
                    <a:alpha val="60000"/>
                  </a:srgbClr>
                </a:outerShdw>
              </a:effectLst>
            </a:endParaRPr>
          </a:p>
          <a:p>
            <a:pPr marL="0" indent="0">
              <a:lnSpc>
                <a:spcPct val="120000"/>
              </a:lnSpc>
              <a:buNone/>
            </a:pPr>
            <a:r>
              <a:rPr lang="en-US" sz="18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Θεσμός προστασίας προσώπων/περιουσίας — βάση ομοσπονδιακού δικαίου.
</a:t>
            </a:r>
            <a:endParaRPr lang="en-US" sz="1600" b="1">
              <a:effectLst>
                <a:outerShdw blurRad="38100" dist="19050" dir="2700000" algn="tl" rotWithShape="0">
                  <a:srgbClr val="000000">
                    <a:alpha val="60000"/>
                  </a:srgbClr>
                </a:outerShdw>
              </a:effectLst>
            </a:endParaRPr>
          </a:p>
          <a:p>
            <a:pPr marL="0" indent="0">
              <a:lnSpc>
                <a:spcPct val="120000"/>
              </a:lnSpc>
              <a:buNone/>
            </a:pPr>
            <a:r>
              <a:rPr lang="en-US" sz="18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Ισοπολιτεία &amp; Επιγαμία
</a:t>
            </a:r>
            <a:endParaRPr lang="en-US" sz="1600" b="1">
              <a:effectLst>
                <a:outerShdw blurRad="38100" dist="19050" dir="2700000" algn="tl" rotWithShape="0">
                  <a:srgbClr val="000000">
                    <a:alpha val="60000"/>
                  </a:srgbClr>
                </a:outerShdw>
              </a:effectLst>
            </a:endParaRPr>
          </a:p>
          <a:p>
            <a:pPr marL="0" indent="0">
              <a:lnSpc>
                <a:spcPct val="120000"/>
              </a:lnSpc>
              <a:buNone/>
            </a:pPr>
            <a:r>
              <a:rPr lang="en-US" sz="18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Κεντρικά εργαλεία integratio sub lege — αμοιβαία πολιτογράφηση και δικαίωμα γάμου.</a:t>
            </a:r>
            <a:endParaRPr lang="en-US" sz="1600" b="1">
              <a:effectLst>
                <a:outerShdw blurRad="38100" dist="19050" dir="2700000" algn="tl" rotWithShape="0">
                  <a:srgbClr val="000000">
                    <a:alpha val="60000"/>
                  </a:srgbClr>
                </a:outerShdw>
              </a:effectLst>
            </a:endParaRPr>
          </a:p>
        </p:txBody>
      </p:sp>
      <p:sp>
        <p:nvSpPr>
          <p:cNvPr id="5" name="Text 2"/>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10</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DF7"/>
        </a:solidFill>
        <a:effectLst/>
      </p:bgPr>
    </p:bg>
    <p:spTree>
      <p:nvGrpSpPr>
        <p:cNvPr id="1" name=""/>
        <p:cNvGrpSpPr/>
        <p:nvPr/>
      </p:nvGrpSpPr>
      <p:grpSpPr>
        <a:xfrm>
          <a:off x="0" y="0"/>
          <a:ext cx="0" cy="0"/>
          <a:chOff x="0" y="0"/>
          <a:chExt cx="0" cy="0"/>
        </a:xfrm>
      </p:grpSpPr>
      <p:pic>
        <p:nvPicPr>
          <p:cNvPr id="13" name="Meander Top"/>
          <p:cNvPicPr>
            <a:picLocks/>
          </p:cNvPicPr>
          <p:nvPr/>
        </p:nvPicPr>
        <p:blipFill>
          <a:blip r:embed="rId3"/>
          <a:stretch>
            <a:fillRect/>
          </a:stretch>
        </p:blipFill>
        <p:spPr>
          <a:xfrm>
            <a:off x="0" y="0"/>
            <a:ext cx="9144000" cy="256032"/>
          </a:xfrm>
          <a:prstGeom prst="rect">
            <a:avLst/>
          </a:prstGeom>
        </p:spPr>
      </p:pic>
      <p:pic>
        <p:nvPicPr>
          <p:cNvPr id="14"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1B5E20"/>
                </a:solidFill>
                <a:latin typeface="Garamond" pitchFamily="34" charset="0"/>
                <a:ea typeface="Garamond" pitchFamily="34" charset="-122"/>
                <a:cs typeface="Garamond" pitchFamily="34" charset="-120"/>
              </a:rPr>
              <a:t>Αιτωλικό vs Αχαϊκό Κοινό: Συγκριτική Ανάλυση</a:t>
            </a:r>
            <a:endParaRPr lang="en-US" sz="2800" b="1"/>
          </a:p>
        </p:txBody>
      </p:sp>
      <p:graphicFrame>
        <p:nvGraphicFramePr>
          <p:cNvPr id="12" name="Table 0"/>
          <p:cNvGraphicFramePr>
            <a:graphicFrameLocks noGrp="1"/>
          </p:cNvGraphicFramePr>
          <p:nvPr>
            <p:extLst>
              <p:ext uri="{D42A27DB-BD31-4B8C-83A1-F6EECF244321}">
                <p14:modId xmlns:p14="http://schemas.microsoft.com/office/powerpoint/2010/main" val="899860176"/>
              </p:ext>
            </p:extLst>
          </p:nvPr>
        </p:nvGraphicFramePr>
        <p:xfrm>
          <a:off x="640080" y="1188720"/>
          <a:ext cx="7863840" cy="2788400"/>
        </p:xfrm>
        <a:graphic>
          <a:graphicData uri="http://schemas.openxmlformats.org/drawingml/2006/table">
            <a:tbl>
              <a:tblPr/>
              <a:tblGrid>
                <a:gridCol w="20116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350000">
                <a:tc>
                  <a:txBody>
                    <a:bodyPr/>
                    <a:lstStyle/>
                    <a:p>
                      <a:pPr marL="0" indent="0">
                        <a:buNone/>
                      </a:pPr>
                      <a:r>
                        <a:rPr lang="en-US" sz="1400" b="1">
                          <a:solidFill>
                            <a:srgbClr val="FFFFFF"/>
                          </a:solidFill>
                          <a:latin typeface="Garamond" pitchFamily="34" charset="0"/>
                          <a:ea typeface="Garamond" pitchFamily="34" charset="-122"/>
                          <a:cs typeface="Garamond" pitchFamily="34" charset="-120"/>
                        </a:rPr>
                        <a:t>Χαρακτηριστικό</a:t>
                      </a:r>
                      <a:endParaRPr lang="en-US" sz="14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1B5E20"/>
                    </a:solidFill>
                  </a:tcPr>
                </a:tc>
                <a:tc>
                  <a:txBody>
                    <a:bodyPr/>
                    <a:lstStyle/>
                    <a:p>
                      <a:pPr marL="0" indent="0">
                        <a:buNone/>
                      </a:pPr>
                      <a:r>
                        <a:rPr lang="en-US" sz="1400" b="1">
                          <a:solidFill>
                            <a:srgbClr val="FFFFFF"/>
                          </a:solidFill>
                          <a:latin typeface="Garamond" pitchFamily="34" charset="0"/>
                          <a:ea typeface="Garamond" pitchFamily="34" charset="-122"/>
                          <a:cs typeface="Garamond" pitchFamily="34" charset="-120"/>
                        </a:rPr>
                        <a:t>Αιτωλικό Κοινό</a:t>
                      </a:r>
                      <a:endParaRPr lang="en-US" sz="14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1B5E20"/>
                    </a:solidFill>
                  </a:tcPr>
                </a:tc>
                <a:tc>
                  <a:txBody>
                    <a:bodyPr/>
                    <a:lstStyle/>
                    <a:p>
                      <a:pPr marL="0" indent="0">
                        <a:buNone/>
                      </a:pPr>
                      <a:r>
                        <a:rPr lang="en-US" sz="1400" b="1">
                          <a:solidFill>
                            <a:srgbClr val="FFFFFF"/>
                          </a:solidFill>
                          <a:latin typeface="Garamond" pitchFamily="34" charset="0"/>
                          <a:ea typeface="Garamond" pitchFamily="34" charset="-122"/>
                          <a:cs typeface="Garamond" pitchFamily="34" charset="-120"/>
                        </a:rPr>
                        <a:t>Αχαϊκό Κοινό</a:t>
                      </a:r>
                      <a:endParaRPr lang="en-US" sz="14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1B5E20"/>
                    </a:solidFill>
                  </a:tcPr>
                </a:tc>
                <a:extLst>
                  <a:ext uri="{0D108BD9-81ED-4DB2-BD59-A6C34878D82A}">
                    <a16:rowId xmlns:a16="http://schemas.microsoft.com/office/drawing/2014/main" val="10000"/>
                  </a:ext>
                </a:extLst>
              </a:tr>
              <a:tr h="470000">
                <a:tc>
                  <a:txBody>
                    <a:bodyPr/>
                    <a:lstStyle/>
                    <a:p>
                      <a:pPr marL="0" indent="0">
                        <a:buNone/>
                      </a:pPr>
                      <a:r>
                        <a:rPr lang="en-US" sz="1300" b="1">
                          <a:solidFill>
                            <a:srgbClr val="1B3A1E"/>
                          </a:solidFill>
                          <a:latin typeface="Garamond" pitchFamily="34" charset="0"/>
                          <a:ea typeface="Garamond" pitchFamily="34" charset="-122"/>
                          <a:cs typeface="Garamond" pitchFamily="34" charset="-120"/>
                        </a:rPr>
                        <a:t>Γεωγραφία</a:t>
                      </a:r>
                      <a:endParaRPr lang="en-US" sz="13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E3EDE0"/>
                    </a:solidFill>
                  </a:tcPr>
                </a:tc>
                <a:tc>
                  <a:txBody>
                    <a:bodyPr/>
                    <a:lstStyle/>
                    <a:p>
                      <a:pPr marL="0" indent="0">
                        <a:buNone/>
                      </a:pPr>
                      <a:r>
                        <a:rPr lang="en-US" sz="1300" dirty="0" err="1">
                          <a:solidFill>
                            <a:srgbClr val="333333"/>
                          </a:solidFill>
                          <a:latin typeface="Garamond" pitchFamily="34" charset="0"/>
                          <a:ea typeface="Garamond" pitchFamily="34" charset="-122"/>
                          <a:cs typeface="Garamond" pitchFamily="34" charset="-120"/>
                        </a:rPr>
                        <a:t>Κεντρική</a:t>
                      </a:r>
                      <a:r>
                        <a:rPr lang="en-US" sz="1300" dirty="0">
                          <a:solidFill>
                            <a:srgbClr val="333333"/>
                          </a:solidFill>
                          <a:latin typeface="Garamond" pitchFamily="34" charset="0"/>
                          <a:ea typeface="Garamond" pitchFamily="34" charset="-122"/>
                          <a:cs typeface="Garamond" pitchFamily="34" charset="-120"/>
                        </a:rPr>
                        <a:t> </a:t>
                      </a:r>
                      <a:r>
                        <a:rPr lang="en-US" sz="1300" dirty="0" err="1">
                          <a:solidFill>
                            <a:srgbClr val="333333"/>
                          </a:solidFill>
                          <a:latin typeface="Garamond" pitchFamily="34" charset="0"/>
                          <a:ea typeface="Garamond" pitchFamily="34" charset="-122"/>
                          <a:cs typeface="Garamond" pitchFamily="34" charset="-120"/>
                        </a:rPr>
                        <a:t>Ελλάδ</a:t>
                      </a:r>
                      <a:r>
                        <a:rPr lang="en-US" sz="1300" dirty="0">
                          <a:solidFill>
                            <a:srgbClr val="333333"/>
                          </a:solidFill>
                          <a:latin typeface="Garamond" pitchFamily="34" charset="0"/>
                          <a:ea typeface="Garamond" pitchFamily="34" charset="-122"/>
                          <a:cs typeface="Garamond" pitchFamily="34" charset="-120"/>
                        </a:rPr>
                        <a:t>α</a:t>
                      </a:r>
                      <a:endParaRPr lang="en-US" sz="1300" dirty="0">
                        <a:latin typeface="Garamond" charset="0"/>
                        <a:ea typeface="Garamond" charset="0"/>
                        <a:cs typeface="Garamond" charset="0"/>
                      </a:endParaRPr>
                    </a:p>
                    <a:p>
                      <a:pPr marL="0" indent="0">
                        <a:buNone/>
                      </a:pPr>
                      <a:r>
                        <a:rPr lang="en-US" sz="1300" dirty="0">
                          <a:solidFill>
                            <a:srgbClr val="333333"/>
                          </a:solidFill>
                          <a:latin typeface="Garamond" pitchFamily="34" charset="0"/>
                          <a:ea typeface="Garamond" pitchFamily="34" charset="-122"/>
                          <a:cs typeface="Garamond" pitchFamily="34" charset="-120"/>
                        </a:rPr>
                        <a:t>(</a:t>
                      </a:r>
                      <a:r>
                        <a:rPr lang="el-GR" sz="1300" dirty="0" err="1">
                          <a:solidFill>
                            <a:srgbClr val="333333"/>
                          </a:solidFill>
                          <a:latin typeface="Garamond" pitchFamily="34" charset="0"/>
                          <a:ea typeface="Garamond" pitchFamily="34" charset="-122"/>
                          <a:cs typeface="Garamond" pitchFamily="34" charset="-120"/>
                        </a:rPr>
                        <a:t>ημι</a:t>
                      </a:r>
                      <a:r>
                        <a:rPr lang="en-US" sz="1300" dirty="0" err="1">
                          <a:solidFill>
                            <a:srgbClr val="333333"/>
                          </a:solidFill>
                          <a:latin typeface="Garamond" pitchFamily="34" charset="0"/>
                          <a:ea typeface="Garamond" pitchFamily="34" charset="-122"/>
                          <a:cs typeface="Garamond" pitchFamily="34" charset="-120"/>
                        </a:rPr>
                        <a:t>ορεινή</a:t>
                      </a:r>
                      <a:r>
                        <a:rPr lang="en-US" sz="1300" dirty="0">
                          <a:solidFill>
                            <a:srgbClr val="333333"/>
                          </a:solidFill>
                          <a:latin typeface="Garamond" pitchFamily="34" charset="0"/>
                          <a:ea typeface="Garamond" pitchFamily="34" charset="-122"/>
                          <a:cs typeface="Garamond" pitchFamily="34" charset="-120"/>
                        </a:rPr>
                        <a:t>, </a:t>
                      </a:r>
                      <a:r>
                        <a:rPr lang="el-GR" sz="1300" dirty="0" err="1">
                          <a:solidFill>
                            <a:srgbClr val="333333"/>
                          </a:solidFill>
                          <a:latin typeface="Garamond" pitchFamily="34" charset="0"/>
                          <a:ea typeface="Garamond" pitchFamily="34" charset="-122"/>
                          <a:cs typeface="Garamond" pitchFamily="34" charset="-120"/>
                        </a:rPr>
                        <a:t>αγροτο</a:t>
                      </a:r>
                      <a:r>
                        <a:rPr lang="en-US" sz="1300" dirty="0">
                          <a:solidFill>
                            <a:srgbClr val="333333"/>
                          </a:solidFill>
                          <a:latin typeface="Garamond" pitchFamily="34" charset="0"/>
                          <a:ea typeface="Garamond" pitchFamily="34" charset="-122"/>
                          <a:cs typeface="Garamond" pitchFamily="34" charset="-120"/>
                        </a:rPr>
                        <a:t>π</a:t>
                      </a:r>
                      <a:r>
                        <a:rPr lang="en-US" sz="1300" dirty="0" err="1">
                          <a:solidFill>
                            <a:srgbClr val="333333"/>
                          </a:solidFill>
                          <a:latin typeface="Garamond" pitchFamily="34" charset="0"/>
                          <a:ea typeface="Garamond" pitchFamily="34" charset="-122"/>
                          <a:cs typeface="Garamond" pitchFamily="34" charset="-120"/>
                        </a:rPr>
                        <a:t>οιμενική</a:t>
                      </a:r>
                      <a:r>
                        <a:rPr lang="en-US" sz="1300" dirty="0">
                          <a:solidFill>
                            <a:srgbClr val="333333"/>
                          </a:solidFill>
                          <a:latin typeface="Garamond" pitchFamily="34" charset="0"/>
                          <a:ea typeface="Garamond" pitchFamily="34" charset="-122"/>
                          <a:cs typeface="Garamond" pitchFamily="34" charset="-120"/>
                        </a:rPr>
                        <a:t>)</a:t>
                      </a:r>
                      <a:endParaRPr lang="en-US" sz="1300" dirty="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tc>
                  <a:txBody>
                    <a:bodyPr/>
                    <a:lstStyle/>
                    <a:p>
                      <a:pPr marL="0" indent="0">
                        <a:buNone/>
                      </a:pPr>
                      <a:r>
                        <a:rPr lang="en-US" sz="1300" dirty="0" err="1">
                          <a:solidFill>
                            <a:srgbClr val="333333"/>
                          </a:solidFill>
                          <a:latin typeface="Garamond" pitchFamily="34" charset="0"/>
                          <a:ea typeface="Garamond" pitchFamily="34" charset="-122"/>
                          <a:cs typeface="Garamond" pitchFamily="34" charset="-120"/>
                        </a:rPr>
                        <a:t>Πελο</a:t>
                      </a:r>
                      <a:r>
                        <a:rPr lang="en-US" sz="1300" dirty="0">
                          <a:solidFill>
                            <a:srgbClr val="333333"/>
                          </a:solidFill>
                          <a:latin typeface="Garamond" pitchFamily="34" charset="0"/>
                          <a:ea typeface="Garamond" pitchFamily="34" charset="-122"/>
                          <a:cs typeface="Garamond" pitchFamily="34" charset="-120"/>
                        </a:rPr>
                        <a:t>πόννησος</a:t>
                      </a:r>
                      <a:endParaRPr lang="en-US" sz="1300" dirty="0">
                        <a:latin typeface="Garamond" charset="0"/>
                        <a:ea typeface="Garamond" charset="0"/>
                        <a:cs typeface="Garamond" charset="0"/>
                      </a:endParaRPr>
                    </a:p>
                    <a:p>
                      <a:pPr marL="0" indent="0">
                        <a:buNone/>
                      </a:pPr>
                      <a:r>
                        <a:rPr lang="en-US" sz="1300" dirty="0">
                          <a:solidFill>
                            <a:srgbClr val="333333"/>
                          </a:solidFill>
                          <a:latin typeface="Garamond" pitchFamily="34" charset="0"/>
                          <a:ea typeface="Garamond" pitchFamily="34" charset="-122"/>
                          <a:cs typeface="Garamond" pitchFamily="34" charset="-120"/>
                        </a:rPr>
                        <a:t>(</a:t>
                      </a:r>
                      <a:r>
                        <a:rPr lang="el-GR" sz="1300" dirty="0">
                          <a:solidFill>
                            <a:srgbClr val="333333"/>
                          </a:solidFill>
                          <a:latin typeface="Garamond" pitchFamily="34" charset="0"/>
                          <a:ea typeface="Garamond" pitchFamily="34" charset="-122"/>
                          <a:cs typeface="Garamond" pitchFamily="34" charset="-120"/>
                        </a:rPr>
                        <a:t>ημιορεινή</a:t>
                      </a:r>
                      <a:r>
                        <a:rPr lang="en-US" sz="1300" dirty="0">
                          <a:solidFill>
                            <a:srgbClr val="333333"/>
                          </a:solidFill>
                          <a:latin typeface="Garamond" pitchFamily="34" charset="0"/>
                          <a:ea typeface="Garamond" pitchFamily="34" charset="-122"/>
                          <a:cs typeface="Garamond" pitchFamily="34" charset="-120"/>
                        </a:rPr>
                        <a:t>, α</a:t>
                      </a:r>
                      <a:r>
                        <a:rPr lang="en-US" sz="1300" dirty="0" err="1">
                          <a:solidFill>
                            <a:srgbClr val="333333"/>
                          </a:solidFill>
                          <a:latin typeface="Garamond" pitchFamily="34" charset="0"/>
                          <a:ea typeface="Garamond" pitchFamily="34" charset="-122"/>
                          <a:cs typeface="Garamond" pitchFamily="34" charset="-120"/>
                        </a:rPr>
                        <a:t>στική</a:t>
                      </a:r>
                      <a:r>
                        <a:rPr lang="en-US" sz="1300" dirty="0">
                          <a:solidFill>
                            <a:srgbClr val="333333"/>
                          </a:solidFill>
                          <a:latin typeface="Garamond" pitchFamily="34" charset="0"/>
                          <a:ea typeface="Garamond" pitchFamily="34" charset="-122"/>
                          <a:cs typeface="Garamond" pitchFamily="34" charset="-120"/>
                        </a:rPr>
                        <a:t>)</a:t>
                      </a:r>
                      <a:endParaRPr lang="en-US" sz="1300" dirty="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0000">
                <a:tc>
                  <a:txBody>
                    <a:bodyPr/>
                    <a:lstStyle/>
                    <a:p>
                      <a:pPr marL="0" indent="0">
                        <a:buNone/>
                      </a:pPr>
                      <a:r>
                        <a:rPr lang="en-US" sz="1300" b="1">
                          <a:solidFill>
                            <a:srgbClr val="1B3A1E"/>
                          </a:solidFill>
                          <a:latin typeface="Garamond" pitchFamily="34" charset="0"/>
                          <a:ea typeface="Garamond" pitchFamily="34" charset="-122"/>
                          <a:cs typeface="Garamond" pitchFamily="34" charset="-120"/>
                        </a:rPr>
                        <a:t>Εκπροσώπηση</a:t>
                      </a:r>
                      <a:endParaRPr lang="en-US" sz="13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E3EDE0"/>
                    </a:solidFill>
                  </a:tcPr>
                </a:tc>
                <a:tc>
                  <a:txBody>
                    <a:bodyPr/>
                    <a:lstStyle/>
                    <a:p>
                      <a:pPr marL="0" indent="0">
                        <a:buNone/>
                      </a:pPr>
                      <a:r>
                        <a:rPr lang="en-US" sz="1300" dirty="0" err="1">
                          <a:solidFill>
                            <a:srgbClr val="333333"/>
                          </a:solidFill>
                          <a:latin typeface="Garamond" pitchFamily="34" charset="0"/>
                          <a:ea typeface="Garamond" pitchFamily="34" charset="-122"/>
                          <a:cs typeface="Garamond" pitchFamily="34" charset="-120"/>
                        </a:rPr>
                        <a:t>Αν</a:t>
                      </a:r>
                      <a:r>
                        <a:rPr lang="en-US" sz="1300" dirty="0">
                          <a:solidFill>
                            <a:srgbClr val="333333"/>
                          </a:solidFill>
                          <a:latin typeface="Garamond" pitchFamily="34" charset="0"/>
                          <a:ea typeface="Garamond" pitchFamily="34" charset="-122"/>
                          <a:cs typeface="Garamond" pitchFamily="34" charset="-120"/>
                        </a:rPr>
                        <a:t>αλογική βάσει</a:t>
                      </a:r>
                      <a:endParaRPr lang="en-US" sz="1300" dirty="0">
                        <a:latin typeface="Garamond" charset="0"/>
                        <a:ea typeface="Garamond" charset="0"/>
                        <a:cs typeface="Garamond" charset="0"/>
                      </a:endParaRPr>
                    </a:p>
                    <a:p>
                      <a:pPr marL="0" indent="0">
                        <a:buNone/>
                      </a:pPr>
                      <a:r>
                        <a:rPr lang="el-GR" sz="1300" dirty="0">
                          <a:solidFill>
                            <a:srgbClr val="333333"/>
                          </a:solidFill>
                          <a:latin typeface="Garamond" pitchFamily="34" charset="0"/>
                          <a:ea typeface="Garamond" pitchFamily="34" charset="-122"/>
                          <a:cs typeface="Garamond" pitchFamily="34" charset="-120"/>
                        </a:rPr>
                        <a:t>π</a:t>
                      </a:r>
                      <a:r>
                        <a:rPr lang="en-US" sz="1300" dirty="0" err="1">
                          <a:solidFill>
                            <a:srgbClr val="333333"/>
                          </a:solidFill>
                          <a:latin typeface="Garamond" pitchFamily="34" charset="0"/>
                          <a:ea typeface="Garamond" pitchFamily="34" charset="-122"/>
                          <a:cs typeface="Garamond" pitchFamily="34" charset="-120"/>
                        </a:rPr>
                        <a:t>ληθυσμού</a:t>
                      </a:r>
                      <a:r>
                        <a:rPr lang="el-GR" sz="1300" dirty="0">
                          <a:solidFill>
                            <a:srgbClr val="333333"/>
                          </a:solidFill>
                          <a:latin typeface="Garamond" pitchFamily="34" charset="0"/>
                          <a:ea typeface="Garamond" pitchFamily="34" charset="-122"/>
                          <a:cs typeface="Garamond" pitchFamily="34" charset="-120"/>
                        </a:rPr>
                        <a:t> συστατικών μερών (μελών)</a:t>
                      </a:r>
                      <a:endParaRPr lang="en-US" sz="1300" dirty="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2F7F0"/>
                    </a:solidFill>
                  </a:tcPr>
                </a:tc>
                <a:tc>
                  <a:txBody>
                    <a:bodyPr/>
                    <a:lstStyle/>
                    <a:p>
                      <a:pPr marL="0" indent="0">
                        <a:buNone/>
                      </a:pPr>
                      <a:r>
                        <a:rPr lang="en-US" sz="1300">
                          <a:solidFill>
                            <a:srgbClr val="333333"/>
                          </a:solidFill>
                          <a:latin typeface="Garamond" pitchFamily="34" charset="0"/>
                          <a:ea typeface="Garamond" pitchFamily="34" charset="-122"/>
                          <a:cs typeface="Garamond" pitchFamily="34" charset="-120"/>
                        </a:rPr>
                        <a:t>Ισότιμη ανά πόλη</a:t>
                      </a:r>
                      <a:endParaRPr lang="en-US" sz="1300">
                        <a:latin typeface="Garamond" charset="0"/>
                        <a:ea typeface="Garamond" charset="0"/>
                        <a:cs typeface="Garamond" charset="0"/>
                      </a:endParaRPr>
                    </a:p>
                    <a:p>
                      <a:pPr marL="0" indent="0">
                        <a:buNone/>
                      </a:pPr>
                      <a:r>
                        <a:rPr lang="en-US" sz="1300">
                          <a:solidFill>
                            <a:srgbClr val="333333"/>
                          </a:solidFill>
                          <a:latin typeface="Garamond" pitchFamily="34" charset="0"/>
                          <a:ea typeface="Garamond" pitchFamily="34" charset="-122"/>
                          <a:cs typeface="Garamond" pitchFamily="34" charset="-120"/>
                        </a:rPr>
                        <a:t>(μετέπειτα αναλογική)</a:t>
                      </a:r>
                      <a:endParaRPr lang="en-US" sz="130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2F7F0"/>
                    </a:solidFill>
                  </a:tcPr>
                </a:tc>
                <a:extLst>
                  <a:ext uri="{0D108BD9-81ED-4DB2-BD59-A6C34878D82A}">
                    <a16:rowId xmlns:a16="http://schemas.microsoft.com/office/drawing/2014/main" val="10002"/>
                  </a:ext>
                </a:extLst>
              </a:tr>
              <a:tr h="470000">
                <a:tc>
                  <a:txBody>
                    <a:bodyPr/>
                    <a:lstStyle/>
                    <a:p>
                      <a:pPr marL="0" indent="0">
                        <a:buNone/>
                      </a:pPr>
                      <a:r>
                        <a:rPr lang="en-US" sz="1300" b="1">
                          <a:solidFill>
                            <a:srgbClr val="1B3A1E"/>
                          </a:solidFill>
                          <a:latin typeface="Garamond" pitchFamily="34" charset="0"/>
                          <a:ea typeface="Garamond" pitchFamily="34" charset="-122"/>
                          <a:cs typeface="Garamond" pitchFamily="34" charset="-120"/>
                        </a:rPr>
                        <a:t>Στρατηγός</a:t>
                      </a:r>
                      <a:endParaRPr lang="en-US" sz="13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E3EDE0"/>
                    </a:solidFill>
                  </a:tcPr>
                </a:tc>
                <a:tc>
                  <a:txBody>
                    <a:bodyPr/>
                    <a:lstStyle/>
                    <a:p>
                      <a:pPr marL="0" indent="0">
                        <a:buNone/>
                      </a:pPr>
                      <a:r>
                        <a:rPr lang="en-US" sz="1300">
                          <a:solidFill>
                            <a:srgbClr val="333333"/>
                          </a:solidFill>
                          <a:latin typeface="Garamond" pitchFamily="34" charset="0"/>
                          <a:ea typeface="Garamond" pitchFamily="34" charset="-122"/>
                          <a:cs typeface="Garamond" pitchFamily="34" charset="-120"/>
                        </a:rPr>
                        <a:t>Πλήρης στρατιωτική</a:t>
                      </a:r>
                      <a:endParaRPr lang="en-US" sz="1300">
                        <a:latin typeface="Garamond" charset="0"/>
                        <a:ea typeface="Garamond" charset="0"/>
                        <a:cs typeface="Garamond" charset="0"/>
                      </a:endParaRPr>
                    </a:p>
                    <a:p>
                      <a:pPr marL="0" indent="0">
                        <a:buNone/>
                      </a:pPr>
                      <a:r>
                        <a:rPr lang="en-US" sz="1300">
                          <a:solidFill>
                            <a:srgbClr val="333333"/>
                          </a:solidFill>
                          <a:latin typeface="Garamond" pitchFamily="34" charset="0"/>
                          <a:ea typeface="Garamond" pitchFamily="34" charset="-122"/>
                          <a:cs typeface="Garamond" pitchFamily="34" charset="-120"/>
                        </a:rPr>
                        <a:t>και πολιτική εξουσία</a:t>
                      </a:r>
                      <a:endParaRPr lang="en-US" sz="130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tc>
                  <a:txBody>
                    <a:bodyPr/>
                    <a:lstStyle/>
                    <a:p>
                      <a:pPr marL="0" indent="0">
                        <a:buNone/>
                      </a:pPr>
                      <a:r>
                        <a:rPr lang="en-US" sz="1300">
                          <a:solidFill>
                            <a:srgbClr val="333333"/>
                          </a:solidFill>
                          <a:latin typeface="Garamond" pitchFamily="34" charset="0"/>
                          <a:ea typeface="Garamond" pitchFamily="34" charset="-122"/>
                          <a:cs typeface="Garamond" pitchFamily="34" charset="-120"/>
                        </a:rPr>
                        <a:t>Κυρίως στρατιωτικός</a:t>
                      </a:r>
                      <a:endParaRPr lang="en-US" sz="1300">
                        <a:latin typeface="Garamond" charset="0"/>
                        <a:ea typeface="Garamond" charset="0"/>
                        <a:cs typeface="Garamond" charset="0"/>
                      </a:endParaRPr>
                    </a:p>
                    <a:p>
                      <a:pPr marL="0" indent="0">
                        <a:buNone/>
                      </a:pPr>
                      <a:r>
                        <a:rPr lang="en-US" sz="1300">
                          <a:solidFill>
                            <a:srgbClr val="333333"/>
                          </a:solidFill>
                          <a:latin typeface="Garamond" pitchFamily="34" charset="0"/>
                          <a:ea typeface="Garamond" pitchFamily="34" charset="-122"/>
                          <a:cs typeface="Garamond" pitchFamily="34" charset="-120"/>
                        </a:rPr>
                        <a:t>ρόλος</a:t>
                      </a:r>
                      <a:endParaRPr lang="en-US" sz="130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70000">
                <a:tc>
                  <a:txBody>
                    <a:bodyPr/>
                    <a:lstStyle/>
                    <a:p>
                      <a:pPr marL="0" indent="0">
                        <a:buNone/>
                      </a:pPr>
                      <a:r>
                        <a:rPr lang="en-US" sz="1300" b="1">
                          <a:solidFill>
                            <a:srgbClr val="1B3A1E"/>
                          </a:solidFill>
                          <a:latin typeface="Garamond" pitchFamily="34" charset="0"/>
                          <a:ea typeface="Garamond" pitchFamily="34" charset="-122"/>
                          <a:cs typeface="Garamond" pitchFamily="34" charset="-120"/>
                        </a:rPr>
                        <a:t>Στρατός</a:t>
                      </a:r>
                      <a:endParaRPr lang="en-US" sz="13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E3EDE0"/>
                    </a:solidFill>
                  </a:tcPr>
                </a:tc>
                <a:tc>
                  <a:txBody>
                    <a:bodyPr/>
                    <a:lstStyle/>
                    <a:p>
                      <a:pPr marL="0" indent="0">
                        <a:buNone/>
                      </a:pPr>
                      <a:r>
                        <a:rPr lang="en-US" sz="1300" dirty="0" err="1">
                          <a:solidFill>
                            <a:srgbClr val="333333"/>
                          </a:solidFill>
                          <a:latin typeface="Garamond" pitchFamily="34" charset="0"/>
                          <a:ea typeface="Garamond" pitchFamily="34" charset="-122"/>
                          <a:cs typeface="Garamond" pitchFamily="34" charset="-120"/>
                        </a:rPr>
                        <a:t>Ελ</a:t>
                      </a:r>
                      <a:r>
                        <a:rPr lang="en-US" sz="1300" dirty="0">
                          <a:solidFill>
                            <a:srgbClr val="333333"/>
                          </a:solidFill>
                          <a:latin typeface="Garamond" pitchFamily="34" charset="0"/>
                          <a:ea typeface="Garamond" pitchFamily="34" charset="-122"/>
                          <a:cs typeface="Garamond" pitchFamily="34" charset="-120"/>
                        </a:rPr>
                        <a:t>αφρύ πεζικό,</a:t>
                      </a:r>
                      <a:endParaRPr lang="en-US" sz="1300" dirty="0">
                        <a:latin typeface="Garamond" charset="0"/>
                        <a:ea typeface="Garamond" charset="0"/>
                        <a:cs typeface="Garamond" charset="0"/>
                      </a:endParaRPr>
                    </a:p>
                    <a:p>
                      <a:pPr marL="0" indent="0">
                        <a:buNone/>
                      </a:pPr>
                      <a:r>
                        <a:rPr lang="el-GR" sz="1300" dirty="0">
                          <a:solidFill>
                            <a:srgbClr val="333333"/>
                          </a:solidFill>
                          <a:latin typeface="Garamond" pitchFamily="34" charset="0"/>
                          <a:ea typeface="Garamond" charset="0"/>
                          <a:cs typeface="Garamond" charset="0"/>
                        </a:rPr>
                        <a:t>ευέλικτες τακτικές</a:t>
                      </a:r>
                      <a:endParaRPr lang="en-US" sz="1300" dirty="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2F7F0"/>
                    </a:solidFill>
                  </a:tcPr>
                </a:tc>
                <a:tc>
                  <a:txBody>
                    <a:bodyPr/>
                    <a:lstStyle/>
                    <a:p>
                      <a:pPr marL="0" indent="0">
                        <a:buNone/>
                      </a:pPr>
                      <a:r>
                        <a:rPr lang="en-US" sz="1300">
                          <a:solidFill>
                            <a:srgbClr val="333333"/>
                          </a:solidFill>
                          <a:latin typeface="Garamond" pitchFamily="34" charset="0"/>
                          <a:ea typeface="Garamond" pitchFamily="34" charset="-122"/>
                          <a:cs typeface="Garamond" pitchFamily="34" charset="-120"/>
                        </a:rPr>
                        <a:t>Οπλιτικό πεζικό,</a:t>
                      </a:r>
                      <a:endParaRPr lang="en-US" sz="1300">
                        <a:latin typeface="Garamond" charset="0"/>
                        <a:ea typeface="Garamond" charset="0"/>
                        <a:cs typeface="Garamond" charset="0"/>
                      </a:endParaRPr>
                    </a:p>
                    <a:p>
                      <a:pPr marL="0" indent="0">
                        <a:buNone/>
                      </a:pPr>
                      <a:r>
                        <a:rPr lang="en-US" sz="1300">
                          <a:solidFill>
                            <a:srgbClr val="333333"/>
                          </a:solidFill>
                          <a:latin typeface="Garamond" pitchFamily="34" charset="0"/>
                          <a:ea typeface="Garamond" pitchFamily="34" charset="-122"/>
                          <a:cs typeface="Garamond" pitchFamily="34" charset="-120"/>
                        </a:rPr>
                        <a:t>συμβατικός πόλεμος</a:t>
                      </a:r>
                      <a:endParaRPr lang="en-US" sz="130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2F7F0"/>
                    </a:solidFill>
                  </a:tcPr>
                </a:tc>
                <a:extLst>
                  <a:ext uri="{0D108BD9-81ED-4DB2-BD59-A6C34878D82A}">
                    <a16:rowId xmlns:a16="http://schemas.microsoft.com/office/drawing/2014/main" val="10004"/>
                  </a:ext>
                </a:extLst>
              </a:tr>
              <a:tr h="470000">
                <a:tc>
                  <a:txBody>
                    <a:bodyPr/>
                    <a:lstStyle/>
                    <a:p>
                      <a:pPr marL="0" indent="0">
                        <a:buNone/>
                      </a:pPr>
                      <a:r>
                        <a:rPr lang="en-US" sz="1300" b="1">
                          <a:solidFill>
                            <a:srgbClr val="1B3A1E"/>
                          </a:solidFill>
                          <a:latin typeface="Garamond" pitchFamily="34" charset="0"/>
                          <a:ea typeface="Garamond" pitchFamily="34" charset="-122"/>
                          <a:cs typeface="Garamond" pitchFamily="34" charset="-120"/>
                        </a:rPr>
                        <a:t>Σχέση με Ρώμη</a:t>
                      </a:r>
                      <a:endParaRPr lang="en-US" sz="1300" b="1">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E3EDE0"/>
                    </a:solidFill>
                  </a:tcPr>
                </a:tc>
                <a:tc>
                  <a:txBody>
                    <a:bodyPr/>
                    <a:lstStyle/>
                    <a:p>
                      <a:pPr marL="0" indent="0">
                        <a:buNone/>
                      </a:pPr>
                      <a:r>
                        <a:rPr lang="en-US" sz="1300">
                          <a:solidFill>
                            <a:srgbClr val="333333"/>
                          </a:solidFill>
                          <a:latin typeface="Garamond" pitchFamily="34" charset="0"/>
                          <a:ea typeface="Garamond" pitchFamily="34" charset="-122"/>
                          <a:cs typeface="Garamond" pitchFamily="34" charset="-120"/>
                        </a:rPr>
                        <a:t>Αρχικά σύμμαχοι,</a:t>
                      </a:r>
                      <a:endParaRPr lang="en-US" sz="1300">
                        <a:latin typeface="Garamond" charset="0"/>
                        <a:ea typeface="Garamond" charset="0"/>
                        <a:cs typeface="Garamond" charset="0"/>
                      </a:endParaRPr>
                    </a:p>
                    <a:p>
                      <a:pPr marL="0" indent="0">
                        <a:buNone/>
                      </a:pPr>
                      <a:r>
                        <a:rPr lang="en-US" sz="1300">
                          <a:solidFill>
                            <a:srgbClr val="333333"/>
                          </a:solidFill>
                          <a:latin typeface="Garamond" pitchFamily="34" charset="0"/>
                          <a:ea typeface="Garamond" pitchFamily="34" charset="-122"/>
                          <a:cs typeface="Garamond" pitchFamily="34" charset="-120"/>
                        </a:rPr>
                        <a:t>μετέπειτα εχθροί</a:t>
                      </a:r>
                      <a:endParaRPr lang="en-US" sz="130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tc>
                  <a:txBody>
                    <a:bodyPr/>
                    <a:lstStyle/>
                    <a:p>
                      <a:pPr marL="0" indent="0">
                        <a:buNone/>
                      </a:pPr>
                      <a:r>
                        <a:rPr lang="en-US" sz="1300" dirty="0">
                          <a:solidFill>
                            <a:srgbClr val="333333"/>
                          </a:solidFill>
                          <a:latin typeface="Garamond" pitchFamily="34" charset="0"/>
                          <a:ea typeface="Garamond" pitchFamily="34" charset="-122"/>
                          <a:cs typeface="Garamond" pitchFamily="34" charset="-120"/>
                        </a:rPr>
                        <a:t>Αρχικά α</a:t>
                      </a:r>
                      <a:r>
                        <a:rPr lang="en-US" sz="1300" dirty="0" err="1">
                          <a:solidFill>
                            <a:srgbClr val="333333"/>
                          </a:solidFill>
                          <a:latin typeface="Garamond" pitchFamily="34" charset="0"/>
                          <a:ea typeface="Garamond" pitchFamily="34" charset="-122"/>
                          <a:cs typeface="Garamond" pitchFamily="34" charset="-120"/>
                        </a:rPr>
                        <a:t>νεξάρτητοι</a:t>
                      </a:r>
                      <a:r>
                        <a:rPr lang="en-US" sz="1300" dirty="0">
                          <a:solidFill>
                            <a:srgbClr val="333333"/>
                          </a:solidFill>
                          <a:latin typeface="Garamond" pitchFamily="34" charset="0"/>
                          <a:ea typeface="Garamond" pitchFamily="34" charset="-122"/>
                          <a:cs typeface="Garamond" pitchFamily="34" charset="-120"/>
                        </a:rPr>
                        <a:t>,</a:t>
                      </a:r>
                      <a:endParaRPr lang="en-US" sz="1300" dirty="0">
                        <a:latin typeface="Garamond" charset="0"/>
                        <a:ea typeface="Garamond" charset="0"/>
                        <a:cs typeface="Garamond" charset="0"/>
                      </a:endParaRPr>
                    </a:p>
                    <a:p>
                      <a:pPr marL="0" indent="0">
                        <a:buNone/>
                      </a:pPr>
                      <a:r>
                        <a:rPr lang="en-US" sz="1300" dirty="0" err="1">
                          <a:solidFill>
                            <a:srgbClr val="333333"/>
                          </a:solidFill>
                          <a:latin typeface="Garamond" pitchFamily="34" charset="0"/>
                          <a:ea typeface="Garamond" pitchFamily="34" charset="-122"/>
                          <a:cs typeface="Garamond" pitchFamily="34" charset="-120"/>
                        </a:rPr>
                        <a:t>μετέ</a:t>
                      </a:r>
                      <a:r>
                        <a:rPr lang="en-US" sz="1300" dirty="0">
                          <a:solidFill>
                            <a:srgbClr val="333333"/>
                          </a:solidFill>
                          <a:latin typeface="Garamond" pitchFamily="34" charset="0"/>
                          <a:ea typeface="Garamond" pitchFamily="34" charset="-122"/>
                          <a:cs typeface="Garamond" pitchFamily="34" charset="-120"/>
                        </a:rPr>
                        <a:t>πειτα υπάκουοι</a:t>
                      </a:r>
                      <a:endParaRPr lang="en-US" sz="1300" dirty="0">
                        <a:latin typeface="Garamond" charset="0"/>
                        <a:ea typeface="Garamond" charset="0"/>
                        <a:cs typeface="Garamond" charset="0"/>
                      </a:endParaRPr>
                    </a:p>
                  </a:txBody>
                  <a:tcPr>
                    <a:lnL w="9525" cap="flat" cmpd="sng" algn="ctr">
                      <a:solidFill>
                        <a:srgbClr val="B8C8B0"/>
                      </a:solidFill>
                      <a:prstDash val="solid"/>
                      <a:round/>
                      <a:headEnd type="none" w="med" len="med"/>
                      <a:tailEnd type="none" w="med" len="med"/>
                    </a:lnL>
                    <a:lnR w="9525" cap="flat" cmpd="sng" algn="ctr">
                      <a:solidFill>
                        <a:srgbClr val="B8C8B0"/>
                      </a:solidFill>
                      <a:prstDash val="solid"/>
                      <a:round/>
                      <a:headEnd type="none" w="med" len="med"/>
                      <a:tailEnd type="none" w="med" len="med"/>
                    </a:lnR>
                    <a:lnT w="9525" cap="flat" cmpd="sng" algn="ctr">
                      <a:solidFill>
                        <a:srgbClr val="B8C8B0"/>
                      </a:solidFill>
                      <a:prstDash val="solid"/>
                      <a:round/>
                      <a:headEnd type="none" w="med" len="med"/>
                      <a:tailEnd type="none" w="med" len="med"/>
                    </a:lnT>
                    <a:lnB w="9525" cap="flat" cmpd="sng" algn="ctr">
                      <a:solidFill>
                        <a:srgbClr val="B8C8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Text 1"/>
          <p:cNvSpPr>
            <a:spLocks/>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latin typeface="Garamond" pitchFamily="34" charset="0"/>
                <a:ea typeface="Garamond" pitchFamily="34" charset="-122"/>
                <a:cs typeface="Garamond" pitchFamily="34" charset="-120"/>
              </a:rPr>
              <a:t>11</a:t>
            </a:r>
            <a:endParaRPr lang="en-US" sz="1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19" name="Meander Top"/>
          <p:cNvPicPr>
            <a:picLocks/>
          </p:cNvPicPr>
          <p:nvPr/>
        </p:nvPicPr>
        <p:blipFill>
          <a:blip r:embed="rId3"/>
          <a:stretch>
            <a:fillRect/>
          </a:stretch>
        </p:blipFill>
        <p:spPr>
          <a:xfrm>
            <a:off x="0" y="0"/>
            <a:ext cx="9144000" cy="256032"/>
          </a:xfrm>
          <a:prstGeom prst="rect">
            <a:avLst/>
          </a:prstGeom>
        </p:spPr>
      </p:pic>
      <p:pic>
        <p:nvPicPr>
          <p:cNvPr id="20"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Άλλα Ομοσπονδιακά Σχήματα της Αρχαιότητας</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188720"/>
            <a:ext cx="7863840" cy="1097280"/>
          </a:xfrm>
          <a:prstGeom prst="rect">
            <a:avLst/>
          </a:prstGeom>
          <a:solidFill>
            <a:srgbClr val="003366"/>
          </a:solidFill>
          <a:ln w="44450">
            <a:solidFill>
              <a:srgbClr val="2E0854"/>
            </a:solidFill>
          </a:ln>
          <a:effectLst>
            <a:outerShdw blurRad="50800" dist="25400" dir="8100000" algn="bl" rotWithShape="0">
              <a:srgbClr val="000000">
                <a:alpha val="7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640080" y="1188720"/>
            <a:ext cx="73152" cy="10972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1005840" y="1280160"/>
            <a:ext cx="2743200" cy="36576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Βοιωτικό Κοινό</a:t>
            </a:r>
            <a:endParaRPr lang="en-US" sz="1600" b="1">
              <a:effectLst>
                <a:outerShdw blurRad="38100" dist="19050" dir="2700000" algn="tl" rotWithShape="0">
                  <a:srgbClr val="FFFFFF">
                    <a:alpha val="60000"/>
                  </a:srgbClr>
                </a:outerShdw>
              </a:effectLst>
            </a:endParaRPr>
          </a:p>
        </p:txBody>
      </p:sp>
      <p:sp>
        <p:nvSpPr>
          <p:cNvPr id="6" name="Text 4"/>
          <p:cNvSpPr/>
          <p:nvPr/>
        </p:nvSpPr>
        <p:spPr>
          <a:xfrm>
            <a:off x="1005840" y="1645920"/>
            <a:ext cx="1828800" cy="274320"/>
          </a:xfrm>
          <a:prstGeom prst="rect">
            <a:avLst/>
          </a:prstGeom>
          <a:noFill/>
          <a:ln/>
        </p:spPr>
        <p:txBody>
          <a:bodyPr wrap="square" lIns="0" tIns="0" rIns="0" bIns="0" rtlCol="0" anchor="ctr">
            <a:normAutofit/>
          </a:bodyPr>
          <a:lstStyle/>
          <a:p>
            <a:pPr marL="0" indent="0">
              <a:buNone/>
            </a:pPr>
            <a:r>
              <a:rPr lang="en-US" sz="16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6ος - 2ος αι. π.Χ.</a:t>
            </a:r>
            <a:endParaRPr lang="en-US" sz="1600" b="1">
              <a:effectLst>
                <a:outerShdw blurRad="38100" dist="19050" dir="2700000" algn="tl" rotWithShape="0">
                  <a:srgbClr val="FFFFFF">
                    <a:alpha val="60000"/>
                  </a:srgbClr>
                </a:outerShdw>
              </a:effectLst>
            </a:endParaRPr>
          </a:p>
        </p:txBody>
      </p:sp>
      <p:sp>
        <p:nvSpPr>
          <p:cNvPr id="7" name="Text 5"/>
          <p:cNvSpPr/>
          <p:nvPr/>
        </p:nvSpPr>
        <p:spPr>
          <a:xfrm>
            <a:off x="3200400" y="1325880"/>
            <a:ext cx="5029200" cy="822960"/>
          </a:xfrm>
          <a:prstGeom prst="rect">
            <a:avLst/>
          </a:prstGeom>
          <a:noFill/>
          <a:ln/>
        </p:spPr>
        <p:txBody>
          <a:bodyPr wrap="square" lIns="0" tIns="0" rIns="0" bIns="0" rtlCol="0" anchor="ctr">
            <a:normAutofit/>
          </a:bodyPr>
          <a:lstStyle/>
          <a:p>
            <a:pPr marL="0" indent="0">
              <a:lnSpc>
                <a:spcPct val="130000"/>
              </a:lnSpc>
              <a:buNone/>
            </a:pPr>
            <a:r>
              <a:rPr lang="en-US" sz="1600" b="1">
                <a:solidFill>
                  <a:srgbClr val="FFFFFF"/>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Πρωτοπόρο ομοσπονδιακό σχήμα, κυριαρχία Θήβας, 11 περιφέρειες, σύστημα 4 βουλών</a:t>
            </a:r>
            <a:endParaRPr lang="en-US" sz="1600" b="1">
              <a:solidFill>
                <a:srgbClr val="FFFFFF"/>
              </a:solidFill>
              <a:effectLst>
                <a:outerShdw blurRad="38100" dist="19050" dir="2700000" algn="tl" rotWithShape="0">
                  <a:srgbClr val="000000">
                    <a:alpha val="60000"/>
                  </a:srgbClr>
                </a:outerShdw>
              </a:effectLst>
              <a:latin typeface="Garamond" panose="02020404030301010803" pitchFamily="18" charset="0"/>
            </a:endParaRPr>
          </a:p>
        </p:txBody>
      </p:sp>
      <p:sp>
        <p:nvSpPr>
          <p:cNvPr id="8" name="Shape 6"/>
          <p:cNvSpPr/>
          <p:nvPr/>
        </p:nvSpPr>
        <p:spPr>
          <a:xfrm>
            <a:off x="640080" y="2468880"/>
            <a:ext cx="7863840" cy="1097280"/>
          </a:xfrm>
          <a:prstGeom prst="rect">
            <a:avLst/>
          </a:prstGeom>
          <a:solidFill>
            <a:srgbClr val="FFF8F0"/>
          </a:solidFill>
          <a:ln w="44450">
            <a:solidFill>
              <a:srgbClr val="2E0854"/>
            </a:solidFill>
          </a:ln>
          <a:effectLst>
            <a:outerShdw blurRad="50800" dist="25400" dir="8100000" algn="bl" rotWithShape="0">
              <a:srgbClr val="000000">
                <a:alpha val="7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Shape 7"/>
          <p:cNvSpPr/>
          <p:nvPr/>
        </p:nvSpPr>
        <p:spPr>
          <a:xfrm>
            <a:off x="640080" y="2468880"/>
            <a:ext cx="73152" cy="1097280"/>
          </a:xfrm>
          <a:prstGeom prst="rect">
            <a:avLst/>
          </a:prstGeom>
          <a:solidFill>
            <a:srgbClr val="0D1B2A"/>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1005840" y="2560320"/>
            <a:ext cx="2743200" cy="36576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Αρκαδικό Κοινό</a:t>
            </a:r>
            <a:endParaRPr lang="en-US" sz="1600" b="1">
              <a:effectLst>
                <a:outerShdw blurRad="38100" dist="19050" dir="2700000" algn="tl" rotWithShape="0">
                  <a:srgbClr val="000000">
                    <a:alpha val="60000"/>
                  </a:srgbClr>
                </a:outerShdw>
              </a:effectLst>
            </a:endParaRPr>
          </a:p>
        </p:txBody>
      </p:sp>
      <p:sp>
        <p:nvSpPr>
          <p:cNvPr id="11" name="Text 9"/>
          <p:cNvSpPr/>
          <p:nvPr/>
        </p:nvSpPr>
        <p:spPr>
          <a:xfrm>
            <a:off x="1005840" y="2926080"/>
            <a:ext cx="1828800" cy="274320"/>
          </a:xfrm>
          <a:prstGeom prst="rect">
            <a:avLst/>
          </a:prstGeom>
          <a:noFill/>
          <a:ln/>
        </p:spPr>
        <p:txBody>
          <a:bodyPr wrap="square" lIns="0" tIns="0" rIns="0" bIns="0" rtlCol="0" anchor="ctr">
            <a:normAutofit/>
          </a:bodyPr>
          <a:lstStyle/>
          <a:p>
            <a:pPr marL="0" indent="0">
              <a:buNone/>
            </a:pPr>
            <a:r>
              <a:rPr lang="en-US" sz="1600" b="1" i="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370 - 2ος αι. π.Χ.</a:t>
            </a:r>
            <a:endParaRPr lang="en-US" sz="1600" b="1">
              <a:effectLst>
                <a:outerShdw blurRad="38100" dist="19050" dir="2700000" algn="tl" rotWithShape="0">
                  <a:srgbClr val="000000">
                    <a:alpha val="60000"/>
                  </a:srgbClr>
                </a:outerShdw>
              </a:effectLst>
            </a:endParaRPr>
          </a:p>
        </p:txBody>
      </p:sp>
      <p:sp>
        <p:nvSpPr>
          <p:cNvPr id="12" name="Text 10"/>
          <p:cNvSpPr/>
          <p:nvPr/>
        </p:nvSpPr>
        <p:spPr>
          <a:xfrm>
            <a:off x="3200400" y="2606040"/>
            <a:ext cx="5029200" cy="822960"/>
          </a:xfrm>
          <a:prstGeom prst="rect">
            <a:avLst/>
          </a:prstGeom>
          <a:noFill/>
          <a:ln/>
        </p:spPr>
        <p:txBody>
          <a:bodyPr wrap="square" lIns="0" tIns="0" rIns="0" bIns="0" rtlCol="0" anchor="ctr">
            <a:normAutofit/>
          </a:bodyPr>
          <a:lstStyle/>
          <a:p>
            <a:pPr marL="0" indent="0">
              <a:lnSpc>
                <a:spcPct val="130000"/>
              </a:lnSpc>
              <a:buNone/>
            </a:pPr>
            <a:r>
              <a:rPr lang="en-US" sz="16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Ίδρυση </a:t>
            </a:r>
            <a:r>
              <a:rPr lang="en-US" sz="1600" b="1" err="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Μεγ</a:t>
            </a:r>
            <a:r>
              <a:rPr lang="en-US" sz="16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αλοπόλεως ως πρωτεύουσας · Μύριοι: σώμα 10.000 πολιτών</a:t>
            </a:r>
            <a:endParaRPr lang="en-US" sz="1600" b="1">
              <a:solidFill>
                <a:srgbClr val="0070C0"/>
              </a:solidFill>
              <a:effectLst>
                <a:outerShdw blurRad="38100" dist="19050" dir="2700000" algn="tl" rotWithShape="0">
                  <a:srgbClr val="000000">
                    <a:alpha val="60000"/>
                  </a:srgbClr>
                </a:outerShdw>
              </a:effectLst>
              <a:latin typeface="Garamond" panose="02020404030301010803" pitchFamily="18" charset="0"/>
            </a:endParaRPr>
          </a:p>
        </p:txBody>
      </p:sp>
      <p:sp>
        <p:nvSpPr>
          <p:cNvPr id="13" name="Shape 11"/>
          <p:cNvSpPr/>
          <p:nvPr/>
        </p:nvSpPr>
        <p:spPr>
          <a:xfrm>
            <a:off x="676656" y="3749040"/>
            <a:ext cx="7863840" cy="1097280"/>
          </a:xfrm>
          <a:prstGeom prst="rect">
            <a:avLst/>
          </a:prstGeom>
          <a:solidFill>
            <a:srgbClr val="FFF8F0"/>
          </a:solidFill>
          <a:ln w="44450">
            <a:solidFill>
              <a:srgbClr val="2E0854"/>
            </a:solidFill>
          </a:ln>
          <a:effectLst>
            <a:outerShdw blurRad="50800" dist="25400" dir="8100000" algn="bl" rotWithShape="0">
              <a:srgbClr val="000000">
                <a:alpha val="7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4" name="Shape 12"/>
          <p:cNvSpPr/>
          <p:nvPr/>
        </p:nvSpPr>
        <p:spPr>
          <a:xfrm>
            <a:off x="640080" y="3749040"/>
            <a:ext cx="73152" cy="10972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3"/>
          <p:cNvSpPr/>
          <p:nvPr/>
        </p:nvSpPr>
        <p:spPr>
          <a:xfrm>
            <a:off x="1005840" y="3840480"/>
            <a:ext cx="2743200" cy="36576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Αχαϊκό Κοινό</a:t>
            </a:r>
            <a:endParaRPr lang="en-US" sz="1600" b="1">
              <a:effectLst>
                <a:outerShdw blurRad="38100" dist="19050" dir="2700000" algn="tl" rotWithShape="0">
                  <a:srgbClr val="000000">
                    <a:alpha val="60000"/>
                  </a:srgbClr>
                </a:outerShdw>
              </a:effectLst>
            </a:endParaRPr>
          </a:p>
        </p:txBody>
      </p:sp>
      <p:sp>
        <p:nvSpPr>
          <p:cNvPr id="16" name="Text 14"/>
          <p:cNvSpPr/>
          <p:nvPr/>
        </p:nvSpPr>
        <p:spPr>
          <a:xfrm>
            <a:off x="1005840" y="4206240"/>
            <a:ext cx="1828800" cy="274320"/>
          </a:xfrm>
          <a:prstGeom prst="rect">
            <a:avLst/>
          </a:prstGeom>
          <a:noFill/>
          <a:ln/>
        </p:spPr>
        <p:txBody>
          <a:bodyPr wrap="square" lIns="0" tIns="0" rIns="0" bIns="0" rtlCol="0" anchor="ctr">
            <a:normAutofit/>
          </a:bodyPr>
          <a:lstStyle/>
          <a:p>
            <a:pPr marL="0" indent="0">
              <a:buNone/>
            </a:pPr>
            <a:r>
              <a:rPr lang="en-US" sz="1600" b="1" i="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281 - 146 π.Χ.</a:t>
            </a:r>
            <a:endParaRPr lang="en-US" sz="1600" b="1">
              <a:effectLst>
                <a:outerShdw blurRad="38100" dist="19050" dir="2700000" algn="tl" rotWithShape="0">
                  <a:srgbClr val="000000">
                    <a:alpha val="60000"/>
                  </a:srgbClr>
                </a:outerShdw>
              </a:effectLst>
            </a:endParaRPr>
          </a:p>
        </p:txBody>
      </p:sp>
      <p:sp>
        <p:nvSpPr>
          <p:cNvPr id="17" name="Text 15"/>
          <p:cNvSpPr/>
          <p:nvPr/>
        </p:nvSpPr>
        <p:spPr>
          <a:xfrm>
            <a:off x="3200400" y="3886200"/>
            <a:ext cx="5029200" cy="822960"/>
          </a:xfrm>
          <a:prstGeom prst="rect">
            <a:avLst/>
          </a:prstGeom>
          <a:noFill/>
          <a:ln/>
        </p:spPr>
        <p:txBody>
          <a:bodyPr wrap="square" lIns="0" tIns="0" rIns="0" bIns="0" rtlCol="0" anchor="ctr">
            <a:normAutofit/>
          </a:bodyPr>
          <a:lstStyle/>
          <a:p>
            <a:pPr marL="0" indent="0">
              <a:lnSpc>
                <a:spcPct val="130000"/>
              </a:lnSpc>
              <a:buNone/>
            </a:pPr>
            <a:r>
              <a:rPr lang="en-US" sz="16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Κυρίαρχο κοινό Πελοποννήσου · 60+ πόλεις · πρότυπο οργάνωσης</a:t>
            </a:r>
            <a:endParaRPr lang="en-US" sz="1600" b="1">
              <a:solidFill>
                <a:srgbClr val="0070C0"/>
              </a:solidFill>
              <a:effectLst>
                <a:outerShdw blurRad="38100" dist="19050" dir="2700000" algn="tl" rotWithShape="0">
                  <a:srgbClr val="000000">
                    <a:alpha val="60000"/>
                  </a:srgbClr>
                </a:outerShdw>
              </a:effectLst>
              <a:latin typeface="Garamond" panose="02020404030301010803" pitchFamily="18" charset="0"/>
            </a:endParaRPr>
          </a:p>
        </p:txBody>
      </p:sp>
      <p:sp>
        <p:nvSpPr>
          <p:cNvPr id="18" name="Text 16"/>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12</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16" name="Meander Top"/>
          <p:cNvPicPr>
            <a:picLocks/>
          </p:cNvPicPr>
          <p:nvPr/>
        </p:nvPicPr>
        <p:blipFill>
          <a:blip r:embed="rId3"/>
          <a:stretch>
            <a:fillRect/>
          </a:stretch>
        </p:blipFill>
        <p:spPr>
          <a:xfrm>
            <a:off x="0" y="0"/>
            <a:ext cx="9144000" cy="256032"/>
          </a:xfrm>
          <a:prstGeom prst="rect">
            <a:avLst/>
          </a:prstGeom>
        </p:spPr>
      </p:pic>
      <p:pic>
        <p:nvPicPr>
          <p:cNvPr id="17"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Κοινό στους Μακεδονικούς Πολέμους</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188720"/>
            <a:ext cx="4114800" cy="822960"/>
          </a:xfrm>
          <a:prstGeom prst="rect">
            <a:avLst/>
          </a:prstGeom>
          <a:solidFill>
            <a:srgbClr val="0D1B2A"/>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2"/>
          <p:cNvSpPr>
            <a:spLocks/>
          </p:cNvSpPr>
          <p:nvPr/>
        </p:nvSpPr>
        <p:spPr>
          <a:xfrm>
            <a:off x="822960" y="1234440"/>
            <a:ext cx="3749040" cy="3200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Συμμαχικός (220-217 π.Χ.)</a:t>
            </a:r>
            <a:endParaRPr lang="en-US" sz="1600" b="1">
              <a:effectLst>
                <a:outerShdw blurRad="38100" dist="19050" dir="2700000" algn="tl" rotWithShape="0">
                  <a:srgbClr val="FFFFFF">
                    <a:alpha val="60000"/>
                  </a:srgbClr>
                </a:outerShdw>
              </a:effectLst>
            </a:endParaRPr>
          </a:p>
        </p:txBody>
      </p:sp>
      <p:sp>
        <p:nvSpPr>
          <p:cNvPr id="5" name="Text 3"/>
          <p:cNvSpPr/>
          <p:nvPr/>
        </p:nvSpPr>
        <p:spPr>
          <a:xfrm>
            <a:off x="822960" y="1554480"/>
            <a:ext cx="3749040" cy="411480"/>
          </a:xfrm>
          <a:prstGeom prst="rect">
            <a:avLst/>
          </a:prstGeom>
          <a:noFill/>
          <a:ln/>
        </p:spPr>
        <p:txBody>
          <a:bodyPr wrap="square" lIns="0" tIns="0" rIns="0" bIns="0" rtlCol="0" anchor="ctr">
            <a:normAutofit fontScale="77500" lnSpcReduction="20000"/>
          </a:bodyPr>
          <a:lstStyle/>
          <a:p>
            <a:pPr marL="0" indent="0">
              <a:lnSpc>
                <a:spcPct val="120000"/>
              </a:lnSpc>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Σύγκρουση με Φίλιππο Ε΄. Λεηλασία Θέρμου (218). Ειρήνη Ναυπάκτου.</a:t>
            </a:r>
            <a:endParaRPr lang="en-US" sz="1600" b="1">
              <a:effectLst>
                <a:outerShdw blurRad="38100" dist="19050" dir="2700000" algn="tl" rotWithShape="0">
                  <a:srgbClr val="FFFFFF">
                    <a:alpha val="60000"/>
                  </a:srgbClr>
                </a:outerShdw>
              </a:effectLst>
            </a:endParaRPr>
          </a:p>
        </p:txBody>
      </p:sp>
      <p:sp>
        <p:nvSpPr>
          <p:cNvPr id="6" name="Shape 4"/>
          <p:cNvSpPr/>
          <p:nvPr/>
        </p:nvSpPr>
        <p:spPr>
          <a:xfrm>
            <a:off x="4480560" y="2084832"/>
            <a:ext cx="4114800" cy="822960"/>
          </a:xfrm>
          <a:prstGeom prst="rect">
            <a:avLst/>
          </a:prstGeom>
          <a:solidFill>
            <a:srgbClr val="0D1B2A"/>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7" name="Text 5"/>
          <p:cNvSpPr/>
          <p:nvPr/>
        </p:nvSpPr>
        <p:spPr>
          <a:xfrm>
            <a:off x="4663440" y="2130552"/>
            <a:ext cx="3749040" cy="3200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Μακεδονικός (214-205 π.Χ.)</a:t>
            </a:r>
            <a:endParaRPr lang="en-US" sz="1600" b="1">
              <a:effectLst>
                <a:outerShdw blurRad="38100" dist="19050" dir="2700000" algn="tl" rotWithShape="0">
                  <a:srgbClr val="FFFFFF">
                    <a:alpha val="60000"/>
                  </a:srgbClr>
                </a:outerShdw>
              </a:effectLst>
            </a:endParaRPr>
          </a:p>
        </p:txBody>
      </p:sp>
      <p:sp>
        <p:nvSpPr>
          <p:cNvPr id="8" name="Text 6"/>
          <p:cNvSpPr/>
          <p:nvPr/>
        </p:nvSpPr>
        <p:spPr>
          <a:xfrm>
            <a:off x="4663440" y="2450592"/>
            <a:ext cx="3749040" cy="411480"/>
          </a:xfrm>
          <a:prstGeom prst="rect">
            <a:avLst/>
          </a:prstGeom>
          <a:noFill/>
          <a:ln/>
        </p:spPr>
        <p:txBody>
          <a:bodyPr wrap="square" lIns="0" tIns="0" rIns="0" bIns="0" rtlCol="0" anchor="ctr">
            <a:normAutofit fontScale="77500" lnSpcReduction="20000"/>
          </a:bodyPr>
          <a:lstStyle/>
          <a:p>
            <a:pPr marL="0" indent="0">
              <a:lnSpc>
                <a:spcPct val="120000"/>
              </a:lnSpc>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Foedus Αιτωλών-Ρώμης (212/11 π.Χ.). Πρώτη ρωμαϊκή εμπλοκή.</a:t>
            </a:r>
            <a:endParaRPr lang="en-US" sz="1600" b="1">
              <a:effectLst>
                <a:outerShdw blurRad="38100" dist="19050" dir="2700000" algn="tl" rotWithShape="0">
                  <a:srgbClr val="FFFFFF">
                    <a:alpha val="60000"/>
                  </a:srgbClr>
                </a:outerShdw>
              </a:effectLst>
            </a:endParaRPr>
          </a:p>
        </p:txBody>
      </p:sp>
      <p:sp>
        <p:nvSpPr>
          <p:cNvPr id="9" name="Shape 7"/>
          <p:cNvSpPr/>
          <p:nvPr/>
        </p:nvSpPr>
        <p:spPr>
          <a:xfrm>
            <a:off x="640080" y="2980944"/>
            <a:ext cx="4114800" cy="822960"/>
          </a:xfrm>
          <a:prstGeom prst="rect">
            <a:avLst/>
          </a:prstGeom>
          <a:solidFill>
            <a:srgbClr val="0D1B2A"/>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822960" y="3026664"/>
            <a:ext cx="3749040" cy="3200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 Μακεδονικός (200-197 π.Χ.)</a:t>
            </a:r>
            <a:endParaRPr lang="en-US" sz="1600" b="1">
              <a:effectLst>
                <a:outerShdw blurRad="38100" dist="19050" dir="2700000" algn="tl" rotWithShape="0">
                  <a:srgbClr val="FFFFFF">
                    <a:alpha val="60000"/>
                  </a:srgbClr>
                </a:outerShdw>
              </a:effectLst>
            </a:endParaRPr>
          </a:p>
        </p:txBody>
      </p:sp>
      <p:sp>
        <p:nvSpPr>
          <p:cNvPr id="11" name="Text 9"/>
          <p:cNvSpPr/>
          <p:nvPr/>
        </p:nvSpPr>
        <p:spPr>
          <a:xfrm>
            <a:off x="822960" y="3346704"/>
            <a:ext cx="3749040" cy="411480"/>
          </a:xfrm>
          <a:prstGeom prst="rect">
            <a:avLst/>
          </a:prstGeom>
          <a:noFill/>
          <a:ln/>
        </p:spPr>
        <p:txBody>
          <a:bodyPr wrap="square" lIns="0" tIns="0" rIns="0" bIns="0" rtlCol="0" anchor="ctr">
            <a:normAutofit fontScale="77500" lnSpcReduction="20000"/>
          </a:bodyPr>
          <a:lstStyle/>
          <a:p>
            <a:pPr marL="0" indent="0">
              <a:lnSpc>
                <a:spcPct val="120000"/>
              </a:lnSpc>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Αιτωλικό ιππικό στην Κυνός Κεφαλές (197). Ρήξη με Ρώμη.</a:t>
            </a:r>
            <a:endParaRPr lang="en-US" sz="1600" b="1">
              <a:effectLst>
                <a:outerShdw blurRad="38100" dist="19050" dir="2700000" algn="tl" rotWithShape="0">
                  <a:srgbClr val="FFFFFF">
                    <a:alpha val="60000"/>
                  </a:srgbClr>
                </a:outerShdw>
              </a:effectLst>
            </a:endParaRPr>
          </a:p>
        </p:txBody>
      </p:sp>
      <p:sp>
        <p:nvSpPr>
          <p:cNvPr id="12" name="Shape 10"/>
          <p:cNvSpPr/>
          <p:nvPr/>
        </p:nvSpPr>
        <p:spPr>
          <a:xfrm>
            <a:off x="4480560" y="3877056"/>
            <a:ext cx="4114800" cy="822960"/>
          </a:xfrm>
          <a:prstGeom prst="rect">
            <a:avLst/>
          </a:prstGeom>
          <a:solidFill>
            <a:srgbClr val="0D1B2A"/>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3" name="Text 11"/>
          <p:cNvSpPr/>
          <p:nvPr/>
        </p:nvSpPr>
        <p:spPr>
          <a:xfrm>
            <a:off x="4663440" y="3922776"/>
            <a:ext cx="3749040" cy="3200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Αιτωλικός (191-189 π.Χ.)</a:t>
            </a:r>
            <a:endParaRPr lang="en-US" sz="1600" b="1">
              <a:effectLst>
                <a:outerShdw blurRad="38100" dist="19050" dir="2700000" algn="tl" rotWithShape="0">
                  <a:srgbClr val="FFFFFF">
                    <a:alpha val="60000"/>
                  </a:srgbClr>
                </a:outerShdw>
              </a:effectLst>
            </a:endParaRPr>
          </a:p>
        </p:txBody>
      </p:sp>
      <p:sp>
        <p:nvSpPr>
          <p:cNvPr id="14" name="Text 12"/>
          <p:cNvSpPr/>
          <p:nvPr/>
        </p:nvSpPr>
        <p:spPr>
          <a:xfrm>
            <a:off x="4663440" y="4242816"/>
            <a:ext cx="3749040" cy="411480"/>
          </a:xfrm>
          <a:prstGeom prst="rect">
            <a:avLst/>
          </a:prstGeom>
          <a:noFill/>
          <a:ln/>
        </p:spPr>
        <p:txBody>
          <a:bodyPr wrap="square" lIns="0" tIns="0" rIns="0" bIns="0" rtlCol="0" anchor="ctr">
            <a:normAutofit fontScale="77500" lnSpcReduction="20000"/>
          </a:bodyPr>
          <a:lstStyle/>
          <a:p>
            <a:pPr marL="0" indent="0">
              <a:lnSpc>
                <a:spcPct val="120000"/>
              </a:lnSpc>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Συμμαχία με Αντίοχο Γ΄. Ήττα Θερμοπυλών. Foedus iniquum (189).</a:t>
            </a:r>
            <a:endParaRPr lang="en-US" sz="1600" b="1">
              <a:effectLst>
                <a:outerShdw blurRad="38100" dist="19050" dir="2700000" algn="tl" rotWithShape="0">
                  <a:srgbClr val="FFFFFF">
                    <a:alpha val="60000"/>
                  </a:srgbClr>
                </a:outerShdw>
              </a:effectLst>
            </a:endParaRPr>
          </a:p>
        </p:txBody>
      </p:sp>
      <p:sp>
        <p:nvSpPr>
          <p:cNvPr id="15" name="Text 13"/>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13</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14" name="Meander Top"/>
          <p:cNvPicPr>
            <a:picLocks/>
          </p:cNvPicPr>
          <p:nvPr/>
        </p:nvPicPr>
        <p:blipFill>
          <a:blip r:embed="rId3"/>
          <a:stretch>
            <a:fillRect/>
          </a:stretch>
        </p:blipFill>
        <p:spPr>
          <a:xfrm>
            <a:off x="0" y="0"/>
            <a:ext cx="9144000" cy="256032"/>
          </a:xfrm>
          <a:prstGeom prst="rect">
            <a:avLst/>
          </a:prstGeom>
        </p:spPr>
      </p:pic>
      <p:pic>
        <p:nvPicPr>
          <p:cNvPr id="15"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Παρακμή και Ρωμαϊκή Κατάλυση</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188720"/>
            <a:ext cx="7863840" cy="1005840"/>
          </a:xfrm>
          <a:prstGeom prst="rect">
            <a:avLst/>
          </a:prstGeom>
          <a:solidFill>
            <a:srgbClr val="FFF8F0"/>
          </a:solidFill>
          <a:ln w="44450">
            <a:solidFill>
              <a:srgbClr val="2E0854"/>
            </a:solidFill>
          </a:ln>
          <a:effectLst>
            <a:outerShdw blurRad="38100" dist="12700" dir="8100000" algn="bl" rotWithShape="0">
              <a:srgbClr val="000000">
                <a:alpha val="6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2"/>
          <p:cNvSpPr>
            <a:spLocks/>
          </p:cNvSpPr>
          <p:nvPr/>
        </p:nvSpPr>
        <p:spPr>
          <a:xfrm>
            <a:off x="914400" y="1280160"/>
            <a:ext cx="2286000" cy="822960"/>
          </a:xfrm>
          <a:prstGeom prst="rect">
            <a:avLst/>
          </a:prstGeom>
          <a:noFill/>
          <a:ln/>
        </p:spPr>
        <p:txBody>
          <a:bodyPr wrap="square" lIns="0" tIns="0" rIns="0" bIns="0" rtlCol="0" anchor="ctr">
            <a:normAutofit/>
          </a:bodyPr>
          <a:lstStyle/>
          <a:p>
            <a:pPr marL="0" indent="0">
              <a:buNone/>
            </a:pPr>
            <a:r>
              <a:rPr lang="en-US" sz="28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189 π.Χ.</a:t>
            </a:r>
            <a:endParaRPr lang="en-US" sz="2800" b="1">
              <a:effectLst>
                <a:outerShdw blurRad="38100" dist="19050" dir="2700000" algn="tl" rotWithShape="0">
                  <a:srgbClr val="000000">
                    <a:alpha val="60000"/>
                  </a:srgbClr>
                </a:outerShdw>
              </a:effectLst>
            </a:endParaRPr>
          </a:p>
        </p:txBody>
      </p:sp>
      <p:sp>
        <p:nvSpPr>
          <p:cNvPr id="5" name="Text 3"/>
          <p:cNvSpPr/>
          <p:nvPr/>
        </p:nvSpPr>
        <p:spPr>
          <a:xfrm>
            <a:off x="3200400" y="1280160"/>
            <a:ext cx="5029200" cy="8229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Foedus iniquum: απώλεια εξωτερικής πολιτικής, φόρος</a:t>
            </a:r>
            <a:endParaRPr lang="en-US" sz="1600" b="1">
              <a:effectLst>
                <a:outerShdw blurRad="38100" dist="19050" dir="2700000" algn="tl" rotWithShape="0">
                  <a:srgbClr val="000000">
                    <a:alpha val="60000"/>
                  </a:srgbClr>
                </a:outerShdw>
              </a:effectLst>
            </a:endParaRPr>
          </a:p>
        </p:txBody>
      </p:sp>
      <p:sp>
        <p:nvSpPr>
          <p:cNvPr id="6" name="Shape 4"/>
          <p:cNvSpPr/>
          <p:nvPr/>
        </p:nvSpPr>
        <p:spPr>
          <a:xfrm>
            <a:off x="640080" y="2377440"/>
            <a:ext cx="7863840" cy="1005840"/>
          </a:xfrm>
          <a:prstGeom prst="rect">
            <a:avLst/>
          </a:prstGeom>
          <a:solidFill>
            <a:srgbClr val="FFF8F0"/>
          </a:solidFill>
          <a:ln w="44450">
            <a:solidFill>
              <a:srgbClr val="2E0854"/>
            </a:solidFill>
          </a:ln>
          <a:effectLst>
            <a:outerShdw blurRad="38100" dist="12700" dir="8100000" algn="bl" rotWithShape="0">
              <a:srgbClr val="000000">
                <a:alpha val="6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7" name="Text 5"/>
          <p:cNvSpPr/>
          <p:nvPr/>
        </p:nvSpPr>
        <p:spPr>
          <a:xfrm>
            <a:off x="914400" y="2468880"/>
            <a:ext cx="2286000" cy="822960"/>
          </a:xfrm>
          <a:prstGeom prst="rect">
            <a:avLst/>
          </a:prstGeom>
          <a:noFill/>
          <a:ln/>
        </p:spPr>
        <p:txBody>
          <a:bodyPr wrap="square" lIns="0" tIns="0" rIns="0" bIns="0" rtlCol="0" anchor="ctr">
            <a:normAutofit/>
          </a:bodyPr>
          <a:lstStyle/>
          <a:p>
            <a:pPr marL="0" indent="0">
              <a:buNone/>
            </a:pPr>
            <a:r>
              <a:rPr lang="en-US" sz="28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168 π.Χ.</a:t>
            </a:r>
            <a:endParaRPr lang="en-US" sz="2800" b="1">
              <a:effectLst>
                <a:outerShdw blurRad="38100" dist="19050" dir="2700000" algn="tl" rotWithShape="0">
                  <a:srgbClr val="000000">
                    <a:alpha val="60000"/>
                  </a:srgbClr>
                </a:outerShdw>
              </a:effectLst>
            </a:endParaRPr>
          </a:p>
        </p:txBody>
      </p:sp>
      <p:sp>
        <p:nvSpPr>
          <p:cNvPr id="8" name="Text 6"/>
          <p:cNvSpPr/>
          <p:nvPr/>
        </p:nvSpPr>
        <p:spPr>
          <a:xfrm>
            <a:off x="3200400" y="2468880"/>
            <a:ext cx="5029200" cy="8229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Γ΄ Μακεδονικός: οριστική εξασθένηση του Κοινού</a:t>
            </a:r>
            <a:endParaRPr lang="en-US" sz="1600" b="1">
              <a:effectLst>
                <a:outerShdw blurRad="38100" dist="19050" dir="2700000" algn="tl" rotWithShape="0">
                  <a:srgbClr val="000000">
                    <a:alpha val="60000"/>
                  </a:srgbClr>
                </a:outerShdw>
              </a:effectLst>
            </a:endParaRPr>
          </a:p>
        </p:txBody>
      </p:sp>
      <p:sp>
        <p:nvSpPr>
          <p:cNvPr id="9" name="Shape 7"/>
          <p:cNvSpPr/>
          <p:nvPr/>
        </p:nvSpPr>
        <p:spPr>
          <a:xfrm>
            <a:off x="640080" y="3566160"/>
            <a:ext cx="7863840" cy="1005840"/>
          </a:xfrm>
          <a:prstGeom prst="rect">
            <a:avLst/>
          </a:prstGeom>
          <a:solidFill>
            <a:srgbClr val="FFF8F0"/>
          </a:solidFill>
          <a:ln w="44450">
            <a:solidFill>
              <a:srgbClr val="2E0854"/>
            </a:solidFill>
          </a:ln>
          <a:effectLst>
            <a:outerShdw blurRad="38100" dist="12700" dir="8100000" algn="bl" rotWithShape="0">
              <a:srgbClr val="000000">
                <a:alpha val="6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914400" y="3657600"/>
            <a:ext cx="2286000" cy="822960"/>
          </a:xfrm>
          <a:prstGeom prst="rect">
            <a:avLst/>
          </a:prstGeom>
          <a:noFill/>
          <a:ln/>
        </p:spPr>
        <p:txBody>
          <a:bodyPr wrap="square" lIns="0" tIns="0" rIns="0" bIns="0" rtlCol="0" anchor="ctr">
            <a:normAutofit/>
          </a:bodyPr>
          <a:lstStyle/>
          <a:p>
            <a:pPr marL="0" indent="0">
              <a:buNone/>
            </a:pPr>
            <a:r>
              <a:rPr lang="en-US" sz="28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146 π.Χ.</a:t>
            </a:r>
            <a:endParaRPr lang="en-US" sz="2800" b="1">
              <a:effectLst>
                <a:outerShdw blurRad="38100" dist="19050" dir="2700000" algn="tl" rotWithShape="0">
                  <a:srgbClr val="000000">
                    <a:alpha val="60000"/>
                  </a:srgbClr>
                </a:outerShdw>
              </a:effectLst>
            </a:endParaRPr>
          </a:p>
        </p:txBody>
      </p:sp>
      <p:sp>
        <p:nvSpPr>
          <p:cNvPr id="11" name="Text 9"/>
          <p:cNvSpPr/>
          <p:nvPr/>
        </p:nvSpPr>
        <p:spPr>
          <a:xfrm>
            <a:off x="3200400" y="3657600"/>
            <a:ext cx="5029200" cy="8229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Τυπική κατάλυση — ενσωμάτωση στη ρωμαϊκή επαρχία</a:t>
            </a:r>
            <a:endParaRPr lang="en-US" sz="1600" b="1">
              <a:effectLst>
                <a:outerShdw blurRad="38100" dist="19050" dir="2700000" algn="tl" rotWithShape="0">
                  <a:srgbClr val="000000">
                    <a:alpha val="60000"/>
                  </a:srgbClr>
                </a:outerShdw>
              </a:effectLst>
            </a:endParaRPr>
          </a:p>
        </p:txBody>
      </p:sp>
      <p:sp>
        <p:nvSpPr>
          <p:cNvPr id="12" name="Text 10"/>
          <p:cNvSpPr/>
          <p:nvPr/>
        </p:nvSpPr>
        <p:spPr>
          <a:xfrm>
            <a:off x="640080" y="4389120"/>
            <a:ext cx="7863840" cy="457200"/>
          </a:xfrm>
          <a:prstGeom prst="rect">
            <a:avLst/>
          </a:prstGeom>
          <a:noFill/>
          <a:ln/>
        </p:spPr>
        <p:txBody>
          <a:bodyPr wrap="square" lIns="0" tIns="0" rIns="0" bIns="0" rtlCol="0" anchor="ctr">
            <a:normAutofit/>
          </a:bodyPr>
          <a:lstStyle/>
          <a:p>
            <a:pPr marL="0" indent="0">
              <a:buNone/>
            </a:pPr>
            <a:r>
              <a:rPr lang="en-US" sz="1600" b="1" i="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 </a:t>
            </a:r>
            <a:r>
              <a:rPr lang="en-US" sz="1600" b="1" i="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ρωμ</a:t>
            </a:r>
            <a:r>
              <a:rPr lang="en-US" sz="1600" b="1" i="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αϊκή επέμβαση έθεσε τέλος στο ομοσπονδιακό πείραμα, αλλά οι θεσμοί επέ</a:t>
            </a:r>
            <a:r>
              <a:rPr lang="el-GR" sz="1600" b="1" i="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ζησσν</a:t>
            </a:r>
            <a:r>
              <a:rPr lang="el-GR" sz="1600" b="1" i="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i="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τύποις</a:t>
            </a:r>
            <a:endParaRPr lang="en-US" sz="1600" b="1" dirty="0">
              <a:effectLst>
                <a:outerShdw blurRad="38100" dist="19050" dir="2700000" algn="tl" rotWithShape="0">
                  <a:srgbClr val="000000">
                    <a:alpha val="60000"/>
                  </a:srgbClr>
                </a:outerShdw>
              </a:effectLst>
            </a:endParaRPr>
          </a:p>
        </p:txBody>
      </p:sp>
      <p:sp>
        <p:nvSpPr>
          <p:cNvPr id="13" name="Text 11"/>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14</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16" name="Meander Top"/>
          <p:cNvPicPr>
            <a:picLocks/>
          </p:cNvPicPr>
          <p:nvPr/>
        </p:nvPicPr>
        <p:blipFill>
          <a:blip r:embed="rId3"/>
          <a:stretch>
            <a:fillRect/>
          </a:stretch>
        </p:blipFill>
        <p:spPr>
          <a:xfrm>
            <a:off x="0" y="0"/>
            <a:ext cx="9144000" cy="256032"/>
          </a:xfrm>
          <a:prstGeom prst="rect">
            <a:avLst/>
          </a:prstGeom>
        </p:spPr>
      </p:pic>
      <p:pic>
        <p:nvPicPr>
          <p:cNvPr id="17"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assembly_2026-04-26T20-33-47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143500"/>
          </a:xfrm>
          <a:prstGeom prst="rect">
            <a:avLst/>
          </a:prstGeom>
          <a:blipFill dpi="0" rotWithShape="1">
            <a:blip r:embed="rId5">
              <a:alphaModFix amt="92000"/>
              <a:extLst>
                <a:ext uri="{BEBA8EAE-BF5A-486C-A8C5-ECC9F3942E4B}">
                  <a14:imgProps xmlns:a14="http://schemas.microsoft.com/office/drawing/2010/main">
                    <a14:imgLayer r:embed="rId6">
                      <a14:imgEffect>
                        <a14:sharpenSoften amount="27000"/>
                      </a14:imgEffect>
                    </a14:imgLayer>
                  </a14:imgProps>
                </a:ext>
                <a:ext uri="{28A0092B-C50C-407E-A947-70E740481C1C}">
                  <a14:useLocalDpi xmlns:a14="http://schemas.microsoft.com/office/drawing/2010/main" val="0"/>
                </a:ext>
              </a:extLst>
            </a:blip>
            <a:srcRect/>
            <a:stretch>
              <a:fillRect/>
            </a:stretch>
          </a:blipFill>
          <a:ln/>
          <a:effectLst>
            <a:softEdge rad="0"/>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365760"/>
            <a:ext cx="7863840" cy="731520"/>
          </a:xfrm>
          <a:prstGeom prst="rect">
            <a:avLst/>
          </a:prstGeom>
          <a:noFill/>
          <a:ln/>
        </p:spPr>
        <p:txBody>
          <a:bodyPr wrap="square" lIns="0" tIns="0" rIns="0" bIns="0" rtlCol="0" anchor="ctr">
            <a:normAutofit/>
          </a:bodyPr>
          <a:lstStyle/>
          <a:p>
            <a:pPr marL="0" indent="0" algn="ctr">
              <a:buNone/>
            </a:pPr>
            <a:r>
              <a:rPr lang="el-GR" sz="28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Θεσμικό αποτύπωμα</a:t>
            </a:r>
            <a:r>
              <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 </a:t>
            </a:r>
            <a:r>
              <a:rPr lang="el-GR"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Α</a:t>
            </a:r>
            <a:r>
              <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πό τ</a:t>
            </a:r>
            <a:r>
              <a:rPr lang="el-GR"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η</a:t>
            </a:r>
            <a:r>
              <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ν </a:t>
            </a:r>
            <a:r>
              <a:rPr lang="el-GR"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Α</a:t>
            </a:r>
            <a:r>
              <a:rPr lang="en-US" sz="2800" b="1" err="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ρχ</a:t>
            </a:r>
            <a:r>
              <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αιότητα στ</a:t>
            </a:r>
            <a:r>
              <a:rPr lang="el-GR"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η</a:t>
            </a:r>
            <a:r>
              <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a typeface="Garamond" pitchFamily="34" charset="-122"/>
                <a:cs typeface="Garamond" pitchFamily="34" charset="-120"/>
              </a:rPr>
              <a:t>ν ΕΕ</a:t>
            </a:r>
            <a:endParaRPr lang="en-US" sz="2800" b="1">
              <a:solidFill>
                <a:srgbClr val="0070C0"/>
              </a:solidFill>
              <a:effectLst>
                <a:outerShdw blurRad="38100" dist="19050" dir="2700000" algn="tl" rotWithShape="0">
                  <a:srgbClr val="000000">
                    <a:alpha val="60000"/>
                  </a:srgbClr>
                </a:outerShdw>
              </a:effectLst>
              <a:latin typeface="Garamond" panose="02020404030301010803" pitchFamily="18" charset="0"/>
            </a:endParaRPr>
          </a:p>
        </p:txBody>
      </p:sp>
      <p:sp>
        <p:nvSpPr>
          <p:cNvPr id="5" name="Shape 2"/>
          <p:cNvSpPr/>
          <p:nvPr/>
        </p:nvSpPr>
        <p:spPr>
          <a:xfrm>
            <a:off x="914400" y="14630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1280160" y="1211580"/>
            <a:ext cx="6858000" cy="662940"/>
          </a:xfrm>
          <a:prstGeom prst="rect">
            <a:avLst/>
          </a:prstGeom>
          <a:noFill/>
          <a:ln/>
        </p:spPr>
        <p:txBody>
          <a:bodyPr wrap="square" lIns="0" tIns="0" rIns="0" bIns="0" rtlCol="0" anchor="ctr">
            <a:normAutofit/>
          </a:bodyPr>
          <a:lstStyle/>
          <a:p>
            <a:pPr marL="0" indent="0">
              <a:buNone/>
            </a:pP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Πρώτη</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ντι</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προσωπευτική δημοκρατία σε υπερτοπικό επίπεδο (Συνέδριον</a:t>
            </a:r>
            <a:r>
              <a:rPr lang="en-US" sz="16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7" name="Shape 4"/>
          <p:cNvSpPr/>
          <p:nvPr/>
        </p:nvSpPr>
        <p:spPr>
          <a:xfrm>
            <a:off x="914400" y="21488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8" name="Text 5"/>
          <p:cNvSpPr/>
          <p:nvPr/>
        </p:nvSpPr>
        <p:spPr>
          <a:xfrm>
            <a:off x="1280160" y="2057400"/>
            <a:ext cx="6858000" cy="502920"/>
          </a:xfrm>
          <a:prstGeom prst="rect">
            <a:avLst/>
          </a:prstGeom>
          <a:noFill/>
          <a:ln/>
        </p:spPr>
        <p:txBody>
          <a:bodyPr wrap="square" lIns="0" tIns="0" rIns="0" bIns="0" rtlCol="0" anchor="ctr">
            <a:normAutofit/>
          </a:bodyPr>
          <a:lstStyle/>
          <a:p>
            <a:pPr marL="0" indent="0">
              <a:buNone/>
            </a:pP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Αρχή</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της</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επ</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ικουρικότητ</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ας: τοπική αυτονομία εντός ομοσπονδιακού πλαισίου</a:t>
            </a:r>
            <a:endParaRPr lang="en-US" sz="1600" b="1" dirty="0">
              <a:solidFill>
                <a:srgbClr val="C00000"/>
              </a:solidFill>
              <a:effectLst>
                <a:outerShdw blurRad="38100" dist="19050" dir="2700000" algn="tl" rotWithShape="0">
                  <a:srgbClr val="000000">
                    <a:alpha val="60000"/>
                  </a:srgbClr>
                </a:outerShdw>
              </a:effectLst>
            </a:endParaRPr>
          </a:p>
        </p:txBody>
      </p:sp>
      <p:sp>
        <p:nvSpPr>
          <p:cNvPr id="9" name="Shape 6"/>
          <p:cNvSpPr/>
          <p:nvPr/>
        </p:nvSpPr>
        <p:spPr>
          <a:xfrm>
            <a:off x="914400" y="28346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0" name="Text 7"/>
          <p:cNvSpPr/>
          <p:nvPr/>
        </p:nvSpPr>
        <p:spPr>
          <a:xfrm>
            <a:off x="1280160" y="2743200"/>
            <a:ext cx="6858000" cy="502920"/>
          </a:xfrm>
          <a:prstGeom prst="rect">
            <a:avLst/>
          </a:prstGeom>
          <a:noFill/>
          <a:ln/>
        </p:spPr>
        <p:txBody>
          <a:bodyPr wrap="square" lIns="0" tIns="0" rIns="0" bIns="0" rtlCol="0" anchor="ctr">
            <a:normAutofit/>
          </a:bodyPr>
          <a:lstStyle/>
          <a:p>
            <a:pPr marL="0" indent="0">
              <a:buNone/>
            </a:pP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πονδιακή ρήτρα (federal clause) — πρόδρομος του supremacy clause</a:t>
            </a:r>
            <a:endParaRPr lang="en-US" sz="1600" b="1" dirty="0">
              <a:solidFill>
                <a:srgbClr val="C00000"/>
              </a:solidFill>
              <a:effectLst>
                <a:outerShdw blurRad="38100" dist="19050" dir="2700000" algn="tl" rotWithShape="0">
                  <a:srgbClr val="000000">
                    <a:alpha val="60000"/>
                  </a:srgbClr>
                </a:outerShdw>
              </a:effectLst>
            </a:endParaRPr>
          </a:p>
        </p:txBody>
      </p:sp>
      <p:sp>
        <p:nvSpPr>
          <p:cNvPr id="11" name="Shape 8"/>
          <p:cNvSpPr/>
          <p:nvPr/>
        </p:nvSpPr>
        <p:spPr>
          <a:xfrm>
            <a:off x="914400" y="35204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1280160" y="3429000"/>
            <a:ext cx="6858000" cy="502920"/>
          </a:xfrm>
          <a:prstGeom prst="rect">
            <a:avLst/>
          </a:prstGeom>
          <a:noFill/>
          <a:ln/>
        </p:spPr>
        <p:txBody>
          <a:bodyPr wrap="square" lIns="0" tIns="0" rIns="0" bIns="0" rtlCol="0" anchor="ctr">
            <a:normAutofit/>
          </a:bodyPr>
          <a:lstStyle/>
          <a:p>
            <a:pPr marL="0" indent="0">
              <a:buNone/>
            </a:pP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Παρα</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λληλισμοί</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με</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ΕΕ: ανα</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λογική</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εκ</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προσώπηση, κοινή νομοθεσία, ισοπολιτεία</a:t>
            </a:r>
            <a:endParaRPr lang="en-US" sz="1600" b="1" dirty="0">
              <a:solidFill>
                <a:srgbClr val="C00000"/>
              </a:solidFill>
              <a:effectLst>
                <a:outerShdw blurRad="38100" dist="19050" dir="2700000" algn="tl" rotWithShape="0">
                  <a:srgbClr val="000000">
                    <a:alpha val="60000"/>
                  </a:srgbClr>
                </a:outerShdw>
              </a:effectLst>
            </a:endParaRPr>
          </a:p>
        </p:txBody>
      </p:sp>
      <p:sp>
        <p:nvSpPr>
          <p:cNvPr id="13" name="Shape 10"/>
          <p:cNvSpPr/>
          <p:nvPr/>
        </p:nvSpPr>
        <p:spPr>
          <a:xfrm>
            <a:off x="914400" y="42062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4" name="Text 11"/>
          <p:cNvSpPr/>
          <p:nvPr/>
        </p:nvSpPr>
        <p:spPr>
          <a:xfrm>
            <a:off x="1280160" y="4114800"/>
            <a:ext cx="6858000" cy="502920"/>
          </a:xfrm>
          <a:prstGeom prst="rect">
            <a:avLst/>
          </a:prstGeom>
          <a:noFill/>
          <a:ln/>
        </p:spPr>
        <p:txBody>
          <a:bodyPr wrap="square" lIns="0" tIns="0" rIns="0" bIns="0" rtlCol="0" anchor="ctr">
            <a:normAutofit/>
          </a:bodyPr>
          <a:lstStyle/>
          <a:p>
            <a:pPr marL="0" indent="0">
              <a:buNone/>
            </a:pP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όδειξη</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ότι</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ο </a:t>
            </a:r>
            <a:r>
              <a:rPr lang="el-GR"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αρχαιο</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ελληνικός</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ολιτικός</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ειρ</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αματισμός</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υπερέβη και το σχήμα</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τη</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ς</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όλη</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ς</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err="1">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κράτο</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υ</a:t>
            </a:r>
            <a:r>
              <a:rPr lang="en-US"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ς</a:t>
            </a:r>
            <a:r>
              <a:rPr lang="el-GR" sz="1600" b="1" dirty="0">
                <a:solidFill>
                  <a:srgbClr val="C0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solidFill>
                <a:srgbClr val="C00000"/>
              </a:solidFill>
              <a:effectLst>
                <a:outerShdw blurRad="38100" dist="19050" dir="2700000" algn="tl" rotWithShape="0">
                  <a:srgbClr val="000000">
                    <a:alpha val="60000"/>
                  </a:srgbClr>
                </a:outerShdw>
              </a:effectLst>
            </a:endParaRPr>
          </a:p>
        </p:txBody>
      </p:sp>
      <p:sp>
        <p:nvSpPr>
          <p:cNvPr id="15" name="Text 12"/>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15</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Κράτος: Αρχαίο vs Σύγχρονο Παράδειγμα</a:t>
            </a:r>
            <a:endParaRPr lang="en-US" sz="3200" b="1">
              <a:effectLst>
                <a:outerShdw blurRad="38100" dist="19050" dir="2700000" algn="tl" rotWithShape="0">
                  <a:srgbClr val="000000">
                    <a:alpha val="60000"/>
                  </a:srgbClr>
                </a:outerShdw>
              </a:effectLst>
            </a:endParaRPr>
          </a:p>
        </p:txBody>
      </p:sp>
      <p:pic>
        <p:nvPicPr>
          <p:cNvPr id="3" name="Image 0" descr="preencoded.png"/>
          <p:cNvPicPr>
            <a:picLocks noChangeAspect="1"/>
          </p:cNvPicPr>
          <p:nvPr/>
        </p:nvPicPr>
        <p:blipFill>
          <a:blip r:embed="rId4"/>
          <a:stretch>
            <a:fillRect/>
          </a:stretch>
        </p:blipFill>
        <p:spPr>
          <a:xfrm>
            <a:off x="640080" y="1371600"/>
            <a:ext cx="365760" cy="365760"/>
          </a:xfrm>
          <a:prstGeom prst="rect">
            <a:avLst/>
          </a:prstGeom>
        </p:spPr>
      </p:pic>
      <p:sp>
        <p:nvSpPr>
          <p:cNvPr id="4" name="Text 1"/>
          <p:cNvSpPr>
            <a:spLocks/>
          </p:cNvSpPr>
          <p:nvPr/>
        </p:nvSpPr>
        <p:spPr>
          <a:xfrm>
            <a:off x="1188720" y="1280160"/>
            <a:ext cx="3657600" cy="1097280"/>
          </a:xfrm>
          <a:prstGeom prst="rect">
            <a:avLst/>
          </a:prstGeom>
          <a:noFill/>
          <a:ln/>
        </p:spPr>
        <p:txBody>
          <a:bodyPr wrap="square" lIns="0" tIns="0" rIns="0" bIns="0" rtlCol="0" anchor="ctr">
            <a:normAutofit/>
          </a:bodyPr>
          <a:lstStyle/>
          <a:p>
            <a:pPr marL="0" indent="0">
              <a:lnSpc>
                <a:spcPct val="130000"/>
              </a:lnSpc>
              <a:buNone/>
            </a:pPr>
            <a:r>
              <a:rPr lang="en-US" sz="1800" b="1" i="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Εννοιολογικές διαφορές που ορίζουν τη μελέτη του ομοσπονδιακού φαινομένου</a:t>
            </a:r>
            <a:endParaRPr lang="en-US" sz="1800" b="1">
              <a:effectLst>
                <a:outerShdw blurRad="38100" dist="19050" dir="2700000" algn="tl" rotWithShape="0">
                  <a:srgbClr val="000000">
                    <a:alpha val="60000"/>
                  </a:srgbClr>
                </a:outerShdw>
              </a:effectLst>
            </a:endParaRPr>
          </a:p>
        </p:txBody>
      </p:sp>
      <p:sp>
        <p:nvSpPr>
          <p:cNvPr id="5" name="Shape 2"/>
          <p:cNvSpPr/>
          <p:nvPr/>
        </p:nvSpPr>
        <p:spPr>
          <a:xfrm>
            <a:off x="64008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82296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Εθνικό Κράτος</a:t>
            </a:r>
            <a:endParaRPr lang="en-US" sz="1600" b="1">
              <a:effectLst>
                <a:outerShdw blurRad="38100" dist="19050" dir="2700000" algn="tl" rotWithShape="0">
                  <a:srgbClr val="000000">
                    <a:alpha val="60000"/>
                  </a:srgbClr>
                </a:outerShdw>
              </a:effectLst>
            </a:endParaRPr>
          </a:p>
        </p:txBody>
      </p:sp>
      <p:sp>
        <p:nvSpPr>
          <p:cNvPr id="7" name="Text 4"/>
          <p:cNvSpPr/>
          <p:nvPr/>
        </p:nvSpPr>
        <p:spPr>
          <a:xfrm>
            <a:off x="82296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Κυριαρχία, μονοπώλιο βίας, σταθεροί σύνοροι, γραφειοκρατία — ανύπαρκτα στην αρχαιότητα</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457200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475488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Πόλις-Κράτος</a:t>
            </a:r>
            <a:endParaRPr lang="en-US" sz="1600" b="1">
              <a:effectLst>
                <a:outerShdw blurRad="38100" dist="19050" dir="2700000" algn="tl" rotWithShape="0">
                  <a:srgbClr val="000000">
                    <a:alpha val="60000"/>
                  </a:srgbClr>
                </a:outerShdw>
              </a:effectLst>
            </a:endParaRPr>
          </a:p>
        </p:txBody>
      </p:sp>
      <p:sp>
        <p:nvSpPr>
          <p:cNvPr id="10" name="Text 7"/>
          <p:cNvSpPr/>
          <p:nvPr/>
        </p:nvSpPr>
        <p:spPr>
          <a:xfrm>
            <a:off x="475488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Αυτόνομη πολιτική μονάδα με άστυ και χώρα · βασική μονάδα ελληνικού κόσμου</a:t>
            </a:r>
            <a:endParaRPr lang="en-US" sz="1600" b="1">
              <a:effectLst>
                <a:outerShdw blurRad="38100" dist="19050" dir="2700000" algn="tl" rotWithShape="0">
                  <a:srgbClr val="000000">
                    <a:alpha val="60000"/>
                  </a:srgbClr>
                </a:outerShdw>
              </a:effectLst>
            </a:endParaRPr>
          </a:p>
        </p:txBody>
      </p:sp>
      <p:sp>
        <p:nvSpPr>
          <p:cNvPr id="11" name="Shape 8"/>
          <p:cNvSpPr/>
          <p:nvPr/>
        </p:nvSpPr>
        <p:spPr>
          <a:xfrm>
            <a:off x="64008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82296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Έθνος</a:t>
            </a:r>
            <a:endParaRPr lang="en-US" sz="1600" b="1">
              <a:effectLst>
                <a:outerShdw blurRad="38100" dist="19050" dir="2700000" algn="tl" rotWithShape="0">
                  <a:srgbClr val="000000">
                    <a:alpha val="60000"/>
                  </a:srgbClr>
                </a:outerShdw>
              </a:effectLst>
            </a:endParaRPr>
          </a:p>
        </p:txBody>
      </p:sp>
      <p:sp>
        <p:nvSpPr>
          <p:cNvPr id="13" name="Text 10"/>
          <p:cNvSpPr/>
          <p:nvPr/>
        </p:nvSpPr>
        <p:spPr>
          <a:xfrm>
            <a:off x="82296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Φυλετική ενότητα χωρίς πόλη · κώμαι και ιερά ως κέντρα · η βάση του Κοινού</a:t>
            </a:r>
            <a:endParaRPr lang="en-US" sz="1600" b="1">
              <a:effectLst>
                <a:outerShdw blurRad="38100" dist="19050" dir="2700000" algn="tl" rotWithShape="0">
                  <a:srgbClr val="000000">
                    <a:alpha val="60000"/>
                  </a:srgbClr>
                </a:outerShdw>
              </a:effectLst>
            </a:endParaRPr>
          </a:p>
        </p:txBody>
      </p:sp>
      <p:sp>
        <p:nvSpPr>
          <p:cNvPr id="14" name="Shape 11"/>
          <p:cNvSpPr/>
          <p:nvPr/>
        </p:nvSpPr>
        <p:spPr>
          <a:xfrm>
            <a:off x="457200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2"/>
          <p:cNvSpPr/>
          <p:nvPr/>
        </p:nvSpPr>
        <p:spPr>
          <a:xfrm>
            <a:off x="475488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Κοινόν</a:t>
            </a:r>
            <a:endParaRPr lang="en-US" sz="1600" b="1">
              <a:effectLst>
                <a:outerShdw blurRad="38100" dist="19050" dir="2700000" algn="tl" rotWithShape="0">
                  <a:srgbClr val="000000">
                    <a:alpha val="60000"/>
                  </a:srgbClr>
                </a:outerShdw>
              </a:effectLst>
            </a:endParaRPr>
          </a:p>
        </p:txBody>
      </p:sp>
      <p:sp>
        <p:nvSpPr>
          <p:cNvPr id="16" name="Text 13"/>
          <p:cNvSpPr/>
          <p:nvPr/>
        </p:nvSpPr>
        <p:spPr>
          <a:xfrm>
            <a:off x="475488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Ομοσπονδιακό σχήμα: πολλαπλές πόλεις υπό κοινούς θεσμούς, κοινό δίκαιο</a:t>
            </a:r>
            <a:endParaRPr lang="en-US" sz="1600" b="1">
              <a:effectLst>
                <a:outerShdw blurRad="38100" dist="19050" dir="2700000" algn="tl" rotWithShape="0">
                  <a:srgbClr val="000000">
                    <a:alpha val="60000"/>
                  </a:srgbClr>
                </a:outerShdw>
              </a:effectLst>
            </a:endParaRPr>
          </a:p>
        </p:txBody>
      </p:sp>
      <p:sp>
        <p:nvSpPr>
          <p:cNvPr id="17" name="Text 14"/>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17</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15" name="Meander Top"/>
          <p:cNvPicPr>
            <a:picLocks/>
          </p:cNvPicPr>
          <p:nvPr/>
        </p:nvPicPr>
        <p:blipFill>
          <a:blip r:embed="rId3"/>
          <a:stretch>
            <a:fillRect/>
          </a:stretch>
        </p:blipFill>
        <p:spPr>
          <a:xfrm>
            <a:off x="0" y="0"/>
            <a:ext cx="9144000" cy="256032"/>
          </a:xfrm>
          <a:prstGeom prst="rect">
            <a:avLst/>
          </a:prstGeom>
        </p:spPr>
      </p:pic>
      <p:pic>
        <p:nvPicPr>
          <p:cNvPr id="16"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delphi_2026-04-26T20-35-54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143500"/>
          </a:xfrm>
          <a:prstGeom prst="rect">
            <a:avLst/>
          </a:prstGeom>
          <a:solidFill>
            <a:srgbClr val="1B2432">
              <a:alpha val="75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457200"/>
            <a:ext cx="7863840" cy="640080"/>
          </a:xfrm>
          <a:prstGeom prst="rect">
            <a:avLst/>
          </a:prstGeom>
          <a:noFill/>
          <a:ln/>
        </p:spPr>
        <p:txBody>
          <a:bodyPr wrap="square" lIns="0" tIns="0" rIns="0" bIns="0" rtlCol="0" anchor="ctr">
            <a:normAutofit/>
          </a:bodyPr>
          <a:lstStyle/>
          <a:p>
            <a:pPr marL="0" indent="0">
              <a:buNone/>
            </a:pPr>
            <a:r>
              <a:rPr lang="en-US" sz="3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Πολιτικό Περιβάλλον του 3ου αι. π.Χ.</a:t>
            </a:r>
            <a:endParaRPr lang="en-US" sz="3600" b="1">
              <a:effectLst>
                <a:outerShdw blurRad="38100" dist="19050" dir="2700000" algn="tl" rotWithShape="0">
                  <a:srgbClr val="FFFFFF">
                    <a:alpha val="60000"/>
                  </a:srgbClr>
                </a:outerShdw>
              </a:effectLst>
            </a:endParaRPr>
          </a:p>
        </p:txBody>
      </p:sp>
      <p:sp>
        <p:nvSpPr>
          <p:cNvPr id="5" name="Text 2"/>
          <p:cNvSpPr/>
          <p:nvPr/>
        </p:nvSpPr>
        <p:spPr>
          <a:xfrm>
            <a:off x="640080" y="1005840"/>
            <a:ext cx="7863840" cy="365760"/>
          </a:xfrm>
          <a:prstGeom prst="rect">
            <a:avLst/>
          </a:prstGeom>
          <a:noFill/>
          <a:ln/>
        </p:spPr>
        <p:txBody>
          <a:bodyPr wrap="square" lIns="0" tIns="0" rIns="0" bIns="0" rtlCol="0" anchor="ctr">
            <a:normAutofit/>
          </a:bodyPr>
          <a:lstStyle/>
          <a:p>
            <a:pPr marL="0" indent="0">
              <a:buNone/>
            </a:pPr>
            <a:r>
              <a:rPr lang="en-US" sz="18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Μετα-αλεξανδρινή Ελλάδα</a:t>
            </a:r>
            <a:endParaRPr lang="en-US" sz="1800" b="1">
              <a:effectLst>
                <a:outerShdw blurRad="38100" dist="19050" dir="2700000" algn="tl" rotWithShape="0">
                  <a:srgbClr val="FFFFFF">
                    <a:alpha val="60000"/>
                  </a:srgbClr>
                </a:outerShdw>
              </a:effectLst>
            </a:endParaRPr>
          </a:p>
        </p:txBody>
      </p:sp>
      <p:sp>
        <p:nvSpPr>
          <p:cNvPr id="6" name="Shape 3"/>
          <p:cNvSpPr/>
          <p:nvPr/>
        </p:nvSpPr>
        <p:spPr>
          <a:xfrm>
            <a:off x="822960" y="182880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7" name="Text 4"/>
          <p:cNvSpPr/>
          <p:nvPr/>
        </p:nvSpPr>
        <p:spPr>
          <a:xfrm>
            <a:off x="1188720" y="173736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Κατάρρευση αυτοκρατορίας, ανταγωνισμός Διαδόχων, κενό εξουσίας</a:t>
            </a:r>
            <a:endParaRPr lang="en-US" sz="1600" b="1">
              <a:effectLst>
                <a:outerShdw blurRad="38100" dist="19050" dir="2700000" algn="tl" rotWithShape="0">
                  <a:srgbClr val="FFFFFF">
                    <a:alpha val="60000"/>
                  </a:srgbClr>
                </a:outerShdw>
              </a:effectLst>
            </a:endParaRPr>
          </a:p>
        </p:txBody>
      </p:sp>
      <p:sp>
        <p:nvSpPr>
          <p:cNvPr id="8" name="Shape 5"/>
          <p:cNvSpPr/>
          <p:nvPr/>
        </p:nvSpPr>
        <p:spPr>
          <a:xfrm>
            <a:off x="822960" y="256032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1188720" y="246888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Κεντρική Ελλάδα: ευκαιρία για ομοσπονδιακή ανάπτυξη εκτός μακεδονικού ελέγχου</a:t>
            </a:r>
            <a:endParaRPr lang="en-US" sz="1600" b="1">
              <a:effectLst>
                <a:outerShdw blurRad="38100" dist="19050" dir="2700000" algn="tl" rotWithShape="0">
                  <a:srgbClr val="FFFFFF">
                    <a:alpha val="60000"/>
                  </a:srgbClr>
                </a:outerShdw>
              </a:effectLst>
            </a:endParaRPr>
          </a:p>
        </p:txBody>
      </p:sp>
      <p:sp>
        <p:nvSpPr>
          <p:cNvPr id="10" name="Shape 7"/>
          <p:cNvSpPr/>
          <p:nvPr/>
        </p:nvSpPr>
        <p:spPr>
          <a:xfrm>
            <a:off x="822960" y="32918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1" name="Text 8"/>
          <p:cNvSpPr/>
          <p:nvPr/>
        </p:nvSpPr>
        <p:spPr>
          <a:xfrm>
            <a:off x="1188720" y="320040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Αντίγονος Γονατάς, Πτολεμαίοι: εξωτερικές πιέσεις που ενισχύουν εσωτερική ενότητα</a:t>
            </a:r>
            <a:endParaRPr lang="en-US" sz="1600" b="1">
              <a:effectLst>
                <a:outerShdw blurRad="38100" dist="19050" dir="2700000" algn="tl" rotWithShape="0">
                  <a:srgbClr val="FFFFFF">
                    <a:alpha val="60000"/>
                  </a:srgbClr>
                </a:outerShdw>
              </a:effectLst>
            </a:endParaRPr>
          </a:p>
        </p:txBody>
      </p:sp>
      <p:sp>
        <p:nvSpPr>
          <p:cNvPr id="12" name="Shape 9"/>
          <p:cNvSpPr/>
          <p:nvPr/>
        </p:nvSpPr>
        <p:spPr>
          <a:xfrm>
            <a:off x="822960" y="402336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3" name="Text 10"/>
          <p:cNvSpPr/>
          <p:nvPr/>
        </p:nvSpPr>
        <p:spPr>
          <a:xfrm>
            <a:off x="1188720" y="393192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Αιτωλικό Κοινό ως τρίτος πόλος ισχύος μεταξύ Μακεδονίας και Αιγύπτου</a:t>
            </a:r>
            <a:endParaRPr lang="en-US" sz="1600" b="1">
              <a:effectLst>
                <a:outerShdw blurRad="38100" dist="19050" dir="2700000" algn="tl" rotWithShape="0">
                  <a:srgbClr val="FFFFFF">
                    <a:alpha val="60000"/>
                  </a:srgbClr>
                </a:outerShdw>
              </a:effectLst>
            </a:endParaRPr>
          </a:p>
        </p:txBody>
      </p:sp>
      <p:sp>
        <p:nvSpPr>
          <p:cNvPr id="14" name="Text 11"/>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18</a:t>
            </a:r>
            <a:endParaRPr lang="en-US" sz="1600" b="1">
              <a:effectLst>
                <a:outerShdw blurRad="38100" dist="19050" dir="2700000" algn="tl" rotWithShape="0">
                  <a:srgbClr val="FFFFFF">
                    <a:alpha val="60000"/>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000" b="1" dirty="0" err="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Τρι</a:t>
            </a:r>
            <a:r>
              <a:rPr lang="en-US"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πλή Ταυτότητα — Διπλή</a:t>
            </a:r>
            <a:r>
              <a:rPr lang="el-GR" sz="30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«Πολιτεία»</a:t>
            </a:r>
            <a:endParaRPr lang="en-US" sz="3000" b="1" dirty="0">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640080" y="1280160"/>
            <a:ext cx="2560320" cy="73152"/>
          </a:xfrm>
          <a:prstGeom prst="rect">
            <a:avLst/>
          </a:prstGeom>
          <a:solidFill>
            <a:srgbClr val="0D1B2A"/>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822960" y="1554480"/>
            <a:ext cx="2194560" cy="822960"/>
          </a:xfrm>
          <a:prstGeom prst="rect">
            <a:avLst/>
          </a:prstGeom>
          <a:noFill/>
          <a:ln/>
        </p:spPr>
        <p:txBody>
          <a:bodyPr wrap="square" lIns="0" tIns="0" rIns="0" bIns="0" rtlCol="0" anchor="ctr">
            <a:normAutofit/>
          </a:bodyPr>
          <a:lstStyle/>
          <a:p>
            <a:pPr marL="0" indent="0" algn="ctr">
              <a:buNone/>
            </a:pPr>
            <a:r>
              <a:rPr lang="en-US" sz="1600" b="1" dirty="0" err="1">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a:t>
            </a:r>
            <a:r>
              <a:rPr lang="en-US" sz="1600" b="1" dirty="0">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πική</a:t>
            </a:r>
            <a:endParaRPr lang="en-US" sz="1600" b="1" dirty="0">
              <a:effectLst>
                <a:outerShdw blurRad="38100" dist="19050" dir="2700000" algn="tl" rotWithShape="0">
                  <a:srgbClr val="000000">
                    <a:alpha val="60000"/>
                  </a:srgbClr>
                </a:outerShdw>
              </a:effectLst>
            </a:endParaRPr>
          </a:p>
        </p:txBody>
      </p:sp>
      <p:sp>
        <p:nvSpPr>
          <p:cNvPr id="6" name="Text 4"/>
          <p:cNvSpPr/>
          <p:nvPr/>
        </p:nvSpPr>
        <p:spPr>
          <a:xfrm>
            <a:off x="82296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Πολίτης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όλεως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(Κα</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λυδώνιος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/φυλέτης</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Άμεση</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δημοκρ</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ατία</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πικοί θεσμοί</a:t>
            </a:r>
            <a:endParaRPr lang="en-US" sz="1600" b="1" dirty="0">
              <a:effectLst>
                <a:outerShdw blurRad="38100" dist="19050" dir="2700000" algn="tl" rotWithShape="0">
                  <a:srgbClr val="000000">
                    <a:alpha val="60000"/>
                  </a:srgbClr>
                </a:outerShdw>
              </a:effectLst>
            </a:endParaRPr>
          </a:p>
        </p:txBody>
      </p:sp>
      <p:sp>
        <p:nvSpPr>
          <p:cNvPr id="7" name="Text 5"/>
          <p:cNvSpPr/>
          <p:nvPr/>
        </p:nvSpPr>
        <p:spPr>
          <a:xfrm>
            <a:off x="3200400" y="2560320"/>
            <a:ext cx="320040" cy="457200"/>
          </a:xfrm>
          <a:prstGeom prst="rect">
            <a:avLst/>
          </a:prstGeom>
          <a:noFill/>
          <a:ln/>
        </p:spPr>
        <p:txBody>
          <a:bodyPr wrap="square" lIns="0" tIns="0" rIns="0" bIns="0" rtlCol="0" anchor="ctr">
            <a:normAutofit/>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a:t>
            </a:r>
            <a:endParaRPr lang="en-US" sz="2400" b="1">
              <a:effectLst>
                <a:outerShdw blurRad="38100" dist="19050" dir="2700000" algn="tl" rotWithShape="0">
                  <a:srgbClr val="000000">
                    <a:alpha val="60000"/>
                  </a:srgbClr>
                </a:outerShdw>
              </a:effectLst>
            </a:endParaRPr>
          </a:p>
        </p:txBody>
      </p:sp>
      <p:sp>
        <p:nvSpPr>
          <p:cNvPr id="8" name="Shape 6"/>
          <p:cNvSpPr/>
          <p:nvPr/>
        </p:nvSpPr>
        <p:spPr>
          <a:xfrm>
            <a:off x="3520440" y="1229868"/>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Shape 7"/>
          <p:cNvSpPr/>
          <p:nvPr/>
        </p:nvSpPr>
        <p:spPr>
          <a:xfrm>
            <a:off x="352044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3703320" y="1554480"/>
            <a:ext cx="2194560" cy="822960"/>
          </a:xfrm>
          <a:prstGeom prst="rect">
            <a:avLst/>
          </a:prstGeom>
          <a:noFill/>
          <a:ln/>
        </p:spPr>
        <p:txBody>
          <a:bodyPr wrap="square" lIns="0" tIns="0" rIns="0" bIns="0" rtlCol="0" anchor="ctr">
            <a:normAutofit/>
          </a:bodyPr>
          <a:lstStyle/>
          <a:p>
            <a:pPr marL="0" indent="0" algn="ctr">
              <a:buNone/>
            </a:pP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Εθνική</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a:p>
            <a:pPr marL="0" indent="0" algn="ctr">
              <a:buNone/>
            </a:pPr>
            <a:endParaRPr lang="en-US" sz="1600" b="1" dirty="0">
              <a:effectLst>
                <a:outerShdw blurRad="38100" dist="19050" dir="2700000" algn="tl" rotWithShape="0">
                  <a:srgbClr val="000000">
                    <a:alpha val="60000"/>
                  </a:srgbClr>
                </a:outerShdw>
              </a:effectLst>
            </a:endParaRPr>
          </a:p>
        </p:txBody>
      </p:sp>
      <p:sp>
        <p:nvSpPr>
          <p:cNvPr id="11" name="Text 9"/>
          <p:cNvSpPr/>
          <p:nvPr/>
        </p:nvSpPr>
        <p:spPr>
          <a:xfrm>
            <a:off x="370332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Αιτωλός — κοινή καταγωγή</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Ηγεμονία ισχυρών πόλεων</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Προσωρινός χαρακτήρας</a:t>
            </a:r>
            <a:endParaRPr lang="en-US" sz="1600" b="1">
              <a:effectLst>
                <a:outerShdw blurRad="38100" dist="19050" dir="2700000" algn="tl" rotWithShape="0">
                  <a:srgbClr val="000000">
                    <a:alpha val="60000"/>
                  </a:srgbClr>
                </a:outerShdw>
              </a:effectLst>
            </a:endParaRPr>
          </a:p>
        </p:txBody>
      </p:sp>
      <p:sp>
        <p:nvSpPr>
          <p:cNvPr id="12" name="Text 10"/>
          <p:cNvSpPr/>
          <p:nvPr/>
        </p:nvSpPr>
        <p:spPr>
          <a:xfrm>
            <a:off x="6080760" y="2560320"/>
            <a:ext cx="320040" cy="457200"/>
          </a:xfrm>
          <a:prstGeom prst="rect">
            <a:avLst/>
          </a:prstGeom>
          <a:noFill/>
          <a:ln/>
        </p:spPr>
        <p:txBody>
          <a:bodyPr wrap="square" lIns="0" tIns="0" rIns="0" bIns="0" rtlCol="0" anchor="ctr">
            <a:normAutofit/>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a:t>
            </a:r>
            <a:endParaRPr lang="en-US" sz="2400" b="1">
              <a:effectLst>
                <a:outerShdw blurRad="38100" dist="19050" dir="2700000" algn="tl" rotWithShape="0">
                  <a:srgbClr val="000000">
                    <a:alpha val="60000"/>
                  </a:srgbClr>
                </a:outerShdw>
              </a:effectLst>
            </a:endParaRPr>
          </a:p>
        </p:txBody>
      </p:sp>
      <p:sp>
        <p:nvSpPr>
          <p:cNvPr id="13" name="Shape 11"/>
          <p:cNvSpPr/>
          <p:nvPr/>
        </p:nvSpPr>
        <p:spPr>
          <a:xfrm>
            <a:off x="640080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4" name="Shape 12"/>
          <p:cNvSpPr/>
          <p:nvPr/>
        </p:nvSpPr>
        <p:spPr>
          <a:xfrm>
            <a:off x="640080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5" name="Text 13"/>
          <p:cNvSpPr/>
          <p:nvPr/>
        </p:nvSpPr>
        <p:spPr>
          <a:xfrm>
            <a:off x="6583680" y="1554480"/>
            <a:ext cx="2194560" cy="822960"/>
          </a:xfrm>
          <a:prstGeom prst="rect">
            <a:avLst/>
          </a:prstGeom>
          <a:noFill/>
          <a:ln/>
        </p:spPr>
        <p:txBody>
          <a:bodyPr wrap="square" lIns="0" tIns="0" rIns="0" bIns="0" rtlCol="0" anchor="ctr">
            <a:normAutofit/>
          </a:bodyPr>
          <a:lstStyle/>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Ομοσπονδιακή</a:t>
            </a:r>
            <a:endParaRPr lang="en-US" sz="1600" b="1">
              <a:effectLst>
                <a:outerShdw blurRad="38100" dist="19050" dir="2700000" algn="tl" rotWithShape="0">
                  <a:srgbClr val="000000">
                    <a:alpha val="60000"/>
                  </a:srgbClr>
                </a:outerShdw>
              </a:effectLst>
            </a:endParaRPr>
          </a:p>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(Κοινόν)</a:t>
            </a:r>
            <a:endParaRPr lang="en-US" sz="1600" b="1">
              <a:effectLst>
                <a:outerShdw blurRad="38100" dist="19050" dir="2700000" algn="tl" rotWithShape="0">
                  <a:srgbClr val="000000">
                    <a:alpha val="60000"/>
                  </a:srgbClr>
                </a:outerShdw>
              </a:effectLst>
            </a:endParaRPr>
          </a:p>
        </p:txBody>
      </p:sp>
      <p:sp>
        <p:nvSpPr>
          <p:cNvPr id="16" name="Text 14"/>
          <p:cNvSpPr/>
          <p:nvPr/>
        </p:nvSpPr>
        <p:spPr>
          <a:xfrm>
            <a:off x="658368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Πολίτης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του</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Κοινού</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Αντι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προσώπευση</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πλή πολιτογράφηση</a:t>
            </a:r>
            <a:endParaRPr lang="en-US" sz="1600" b="1" dirty="0">
              <a:effectLst>
                <a:outerShdw blurRad="38100" dist="19050" dir="2700000" algn="tl" rotWithShape="0">
                  <a:srgbClr val="000000">
                    <a:alpha val="60000"/>
                  </a:srgbClr>
                </a:outerShdw>
              </a:effectLst>
            </a:endParaRPr>
          </a:p>
        </p:txBody>
      </p:sp>
      <p:sp>
        <p:nvSpPr>
          <p:cNvPr id="17" name="Text 15"/>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19</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3">
            <a:alphaModFix amt="39000"/>
            <a:lum/>
          </a:blip>
          <a:srcRect/>
          <a:stretch>
            <a:fillRect t="-39000" b="-39000"/>
          </a:stretch>
        </a:blipFill>
        <a:effectLst/>
      </p:bgPr>
    </p:bg>
    <p:spTree>
      <p:nvGrpSpPr>
        <p:cNvPr id="1" name=""/>
        <p:cNvGrpSpPr/>
        <p:nvPr/>
      </p:nvGrpSpPr>
      <p:grpSpPr>
        <a:xfrm>
          <a:off x="0" y="0"/>
          <a:ext cx="0" cy="0"/>
          <a:chOff x="0" y="0"/>
          <a:chExt cx="0" cy="0"/>
        </a:xfrm>
      </p:grpSpPr>
      <p:pic>
        <p:nvPicPr>
          <p:cNvPr id="18" name="Meander Top"/>
          <p:cNvPicPr>
            <a:picLocks/>
          </p:cNvPicPr>
          <p:nvPr/>
        </p:nvPicPr>
        <p:blipFill>
          <a:blip r:embed="rId4"/>
          <a:stretch>
            <a:fillRect/>
          </a:stretch>
        </p:blipFill>
        <p:spPr>
          <a:xfrm>
            <a:off x="0" y="0"/>
            <a:ext cx="9144000" cy="256032"/>
          </a:xfrm>
          <a:prstGeom prst="rect">
            <a:avLst/>
          </a:prstGeom>
        </p:spPr>
      </p:pic>
      <p:pic>
        <p:nvPicPr>
          <p:cNvPr id="19" name="Meander Bottom"/>
          <p:cNvPicPr>
            <a:picLocks/>
          </p:cNvPicPr>
          <p:nvPr/>
        </p:nvPicPr>
        <p:blipFill>
          <a:blip r:embed="rId4"/>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Ομοσπονδιακό Δίκαιο και Οικονομία</a:t>
            </a:r>
            <a:endParaRPr lang="en-US" sz="3200" b="1">
              <a:effectLst>
                <a:outerShdw blurRad="38100" dist="19050" dir="2700000" algn="tl" rotWithShape="0">
                  <a:srgbClr val="000000">
                    <a:alpha val="60000"/>
                  </a:srgbClr>
                </a:outerShdw>
              </a:effectLst>
            </a:endParaRPr>
          </a:p>
        </p:txBody>
      </p:sp>
      <p:pic>
        <p:nvPicPr>
          <p:cNvPr id="3" name="Image 0" descr="preencoded.png"/>
          <p:cNvPicPr>
            <a:picLocks noChangeAspect="1"/>
          </p:cNvPicPr>
          <p:nvPr/>
        </p:nvPicPr>
        <p:blipFill>
          <a:blip r:embed="rId5"/>
          <a:stretch>
            <a:fillRect/>
          </a:stretch>
        </p:blipFill>
        <p:spPr>
          <a:xfrm>
            <a:off x="640080" y="1371600"/>
            <a:ext cx="365760" cy="365760"/>
          </a:xfrm>
          <a:prstGeom prst="rect">
            <a:avLst/>
          </a:prstGeom>
        </p:spPr>
      </p:pic>
      <p:sp>
        <p:nvSpPr>
          <p:cNvPr id="4" name="Text 1"/>
          <p:cNvSpPr>
            <a:spLocks/>
          </p:cNvSpPr>
          <p:nvPr/>
        </p:nvSpPr>
        <p:spPr>
          <a:xfrm>
            <a:off x="1188720" y="1280160"/>
            <a:ext cx="3657600" cy="1097280"/>
          </a:xfrm>
          <a:prstGeom prst="rect">
            <a:avLst/>
          </a:prstGeom>
          <a:noFill/>
          <a:ln/>
        </p:spPr>
        <p:txBody>
          <a:bodyPr wrap="square" lIns="0" tIns="0" rIns="0" bIns="0" rtlCol="0" anchor="ctr">
            <a:normAutofit/>
          </a:bodyPr>
          <a:lstStyle/>
          <a:p>
            <a:pPr marL="0" indent="0">
              <a:lnSpc>
                <a:spcPct val="130000"/>
              </a:lnSpc>
              <a:buNone/>
            </a:pPr>
            <a:r>
              <a:rPr lang="en-US" sz="1800" b="1" i="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Νομικοί θεσμοί και οικονομικά εργαλεία του Κοινού</a:t>
            </a:r>
            <a:endParaRPr lang="en-US" sz="1800" b="1">
              <a:effectLst>
                <a:outerShdw blurRad="38100" dist="19050" dir="2700000" algn="tl" rotWithShape="0">
                  <a:srgbClr val="000000">
                    <a:alpha val="60000"/>
                  </a:srgbClr>
                </a:outerShdw>
              </a:effectLst>
            </a:endParaRPr>
          </a:p>
        </p:txBody>
      </p:sp>
      <p:sp>
        <p:nvSpPr>
          <p:cNvPr id="5" name="Shape 2"/>
          <p:cNvSpPr/>
          <p:nvPr/>
        </p:nvSpPr>
        <p:spPr>
          <a:xfrm>
            <a:off x="64008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82296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Ασυλία</a:t>
            </a:r>
            <a:endParaRPr lang="en-US" sz="1600" b="1">
              <a:effectLst>
                <a:outerShdw blurRad="38100" dist="19050" dir="2700000" algn="tl" rotWithShape="0">
                  <a:srgbClr val="000000">
                    <a:alpha val="60000"/>
                  </a:srgbClr>
                </a:outerShdw>
              </a:effectLst>
            </a:endParaRPr>
          </a:p>
        </p:txBody>
      </p:sp>
      <p:sp>
        <p:nvSpPr>
          <p:cNvPr id="7" name="Text 4"/>
          <p:cNvSpPr/>
          <p:nvPr/>
        </p:nvSpPr>
        <p:spPr>
          <a:xfrm>
            <a:off x="82296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Προστασία προσώπων και περιουσίας · βάση διακρατικού δικαίου</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457200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475488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Ισοπολιτεία</a:t>
            </a:r>
            <a:endParaRPr lang="en-US" sz="1600" b="1">
              <a:effectLst>
                <a:outerShdw blurRad="38100" dist="19050" dir="2700000" algn="tl" rotWithShape="0">
                  <a:srgbClr val="000000">
                    <a:alpha val="60000"/>
                  </a:srgbClr>
                </a:outerShdw>
              </a:effectLst>
            </a:endParaRPr>
          </a:p>
        </p:txBody>
      </p:sp>
      <p:sp>
        <p:nvSpPr>
          <p:cNvPr id="10" name="Text 7"/>
          <p:cNvSpPr/>
          <p:nvPr/>
        </p:nvSpPr>
        <p:spPr>
          <a:xfrm>
            <a:off x="475488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Αμοιβαία πολιτογράφηση μεταξύ πόλεων-μελών</a:t>
            </a:r>
            <a:endParaRPr lang="en-US" sz="1600" b="1">
              <a:effectLst>
                <a:outerShdw blurRad="38100" dist="19050" dir="2700000" algn="tl" rotWithShape="0">
                  <a:srgbClr val="000000">
                    <a:alpha val="60000"/>
                  </a:srgbClr>
                </a:outerShdw>
              </a:effectLst>
            </a:endParaRPr>
          </a:p>
        </p:txBody>
      </p:sp>
      <p:sp>
        <p:nvSpPr>
          <p:cNvPr id="11" name="Shape 8"/>
          <p:cNvSpPr/>
          <p:nvPr/>
        </p:nvSpPr>
        <p:spPr>
          <a:xfrm>
            <a:off x="64008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82296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 Νόμισμα</a:t>
            </a:r>
            <a:endParaRPr lang="en-US" sz="1600" b="1">
              <a:effectLst>
                <a:outerShdw blurRad="38100" dist="19050" dir="2700000" algn="tl" rotWithShape="0">
                  <a:srgbClr val="000000">
                    <a:alpha val="60000"/>
                  </a:srgbClr>
                </a:outerShdw>
              </a:effectLst>
            </a:endParaRPr>
          </a:p>
        </p:txBody>
      </p:sp>
      <p:sp>
        <p:nvSpPr>
          <p:cNvPr id="13" name="Text 10"/>
          <p:cNvSpPr/>
          <p:nvPr/>
        </p:nvSpPr>
        <p:spPr>
          <a:xfrm>
            <a:off x="82296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Ομοσπονδιακή κοπή · τριώβολον · ενιαίο μετρολογικό σύστημα</a:t>
            </a:r>
            <a:endParaRPr lang="en-US" sz="1600" b="1">
              <a:effectLst>
                <a:outerShdw blurRad="38100" dist="19050" dir="2700000" algn="tl" rotWithShape="0">
                  <a:srgbClr val="000000">
                    <a:alpha val="60000"/>
                  </a:srgbClr>
                </a:outerShdw>
              </a:effectLst>
            </a:endParaRPr>
          </a:p>
        </p:txBody>
      </p:sp>
      <p:sp>
        <p:nvSpPr>
          <p:cNvPr id="14" name="Shape 11"/>
          <p:cNvSpPr/>
          <p:nvPr/>
        </p:nvSpPr>
        <p:spPr>
          <a:xfrm>
            <a:off x="457200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2"/>
          <p:cNvSpPr/>
          <p:nvPr/>
        </p:nvSpPr>
        <p:spPr>
          <a:xfrm>
            <a:off x="475488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Τέλη &amp; Φόροι</a:t>
            </a:r>
            <a:endParaRPr lang="en-US" sz="1600" b="1">
              <a:effectLst>
                <a:outerShdw blurRad="38100" dist="19050" dir="2700000" algn="tl" rotWithShape="0">
                  <a:srgbClr val="000000">
                    <a:alpha val="60000"/>
                  </a:srgbClr>
                </a:outerShdw>
              </a:effectLst>
            </a:endParaRPr>
          </a:p>
        </p:txBody>
      </p:sp>
      <p:sp>
        <p:nvSpPr>
          <p:cNvPr id="16" name="Text 13"/>
          <p:cNvSpPr/>
          <p:nvPr/>
        </p:nvSpPr>
        <p:spPr>
          <a:xfrm>
            <a:off x="475488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Λεία, εισφορές πόλεων, δεκάτη — χρηματοδότηση κοινών δράσεων</a:t>
            </a:r>
            <a:endParaRPr lang="en-US" sz="1600" b="1">
              <a:effectLst>
                <a:outerShdw blurRad="38100" dist="19050" dir="2700000" algn="tl" rotWithShape="0">
                  <a:srgbClr val="000000">
                    <a:alpha val="60000"/>
                  </a:srgbClr>
                </a:outerShdw>
              </a:effectLst>
            </a:endParaRPr>
          </a:p>
        </p:txBody>
      </p:sp>
      <p:sp>
        <p:nvSpPr>
          <p:cNvPr id="17" name="Text 14"/>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20</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2" name="Meander Top"/>
          <p:cNvPicPr>
            <a:picLocks/>
          </p:cNvPicPr>
          <p:nvPr/>
        </p:nvPicPr>
        <p:blipFill>
          <a:blip r:embed="rId3"/>
          <a:stretch>
            <a:fillRect/>
          </a:stretch>
        </p:blipFill>
        <p:spPr>
          <a:xfrm>
            <a:off x="0" y="0"/>
            <a:ext cx="9144000" cy="256032"/>
          </a:xfrm>
          <a:prstGeom prst="rect">
            <a:avLst/>
          </a:prstGeom>
        </p:spPr>
      </p:pic>
      <p:pic>
        <p:nvPicPr>
          <p:cNvPr id="23"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Χρονολογικό Πλαίσιο της Έρευνας</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914400" y="148132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969264" y="162763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1371600" y="137160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367 π.Χ.</a:t>
            </a:r>
            <a:endParaRPr lang="en-US" sz="1600" b="1">
              <a:effectLst>
                <a:outerShdw blurRad="38100" dist="19050" dir="2700000" algn="tl" rotWithShape="0">
                  <a:srgbClr val="000000">
                    <a:alpha val="60000"/>
                  </a:srgbClr>
                </a:outerShdw>
              </a:effectLst>
            </a:endParaRPr>
          </a:p>
        </p:txBody>
      </p:sp>
      <p:sp>
        <p:nvSpPr>
          <p:cNvPr id="6" name="Text 4"/>
          <p:cNvSpPr/>
          <p:nvPr/>
        </p:nvSpPr>
        <p:spPr>
          <a:xfrm>
            <a:off x="1371600" y="1691640"/>
            <a:ext cx="502920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Terminus post quem — πρώτες μαρτυρίες ομοσπονδιακής οργάνωσης</a:t>
            </a:r>
            <a:endParaRPr lang="en-US" sz="1600" b="1">
              <a:effectLst>
                <a:outerShdw blurRad="38100" dist="19050" dir="2700000" algn="tl" rotWithShape="0">
                  <a:srgbClr val="000000">
                    <a:alpha val="60000"/>
                  </a:srgbClr>
                </a:outerShdw>
              </a:effectLst>
            </a:endParaRPr>
          </a:p>
        </p:txBody>
      </p:sp>
      <p:sp>
        <p:nvSpPr>
          <p:cNvPr id="7" name="Shape 5"/>
          <p:cNvSpPr/>
          <p:nvPr/>
        </p:nvSpPr>
        <p:spPr>
          <a:xfrm>
            <a:off x="914400" y="235000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8" name="Shape 6"/>
          <p:cNvSpPr/>
          <p:nvPr/>
        </p:nvSpPr>
        <p:spPr>
          <a:xfrm>
            <a:off x="969264" y="249631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7"/>
          <p:cNvSpPr/>
          <p:nvPr/>
        </p:nvSpPr>
        <p:spPr>
          <a:xfrm>
            <a:off x="1371600" y="224028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279 π.Χ.</a:t>
            </a:r>
            <a:endParaRPr lang="en-US" sz="1600" b="1">
              <a:effectLst>
                <a:outerShdw blurRad="38100" dist="19050" dir="2700000" algn="tl" rotWithShape="0">
                  <a:srgbClr val="000000">
                    <a:alpha val="60000"/>
                  </a:srgbClr>
                </a:outerShdw>
              </a:effectLst>
            </a:endParaRPr>
          </a:p>
        </p:txBody>
      </p:sp>
      <p:sp>
        <p:nvSpPr>
          <p:cNvPr id="10" name="Text 8"/>
          <p:cNvSpPr/>
          <p:nvPr/>
        </p:nvSpPr>
        <p:spPr>
          <a:xfrm>
            <a:off x="1371600" y="2560320"/>
            <a:ext cx="5029200" cy="3657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Γαλατική εισβολή — αποφασιστική στιγμή για το Κοινό</a:t>
            </a:r>
            <a:endParaRPr lang="en-US" sz="1600" b="1">
              <a:effectLst>
                <a:outerShdw blurRad="38100" dist="19050" dir="2700000" algn="tl" rotWithShape="0">
                  <a:srgbClr val="000000">
                    <a:alpha val="60000"/>
                  </a:srgbClr>
                </a:outerShdw>
              </a:effectLst>
            </a:endParaRPr>
          </a:p>
        </p:txBody>
      </p:sp>
      <p:sp>
        <p:nvSpPr>
          <p:cNvPr id="11" name="Shape 9"/>
          <p:cNvSpPr/>
          <p:nvPr/>
        </p:nvSpPr>
        <p:spPr>
          <a:xfrm>
            <a:off x="914400" y="321868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2" name="Shape 10"/>
          <p:cNvSpPr/>
          <p:nvPr/>
        </p:nvSpPr>
        <p:spPr>
          <a:xfrm>
            <a:off x="969264" y="336499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3" name="Text 11"/>
          <p:cNvSpPr/>
          <p:nvPr/>
        </p:nvSpPr>
        <p:spPr>
          <a:xfrm>
            <a:off x="1371600" y="310896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μέσα 3ου αι.</a:t>
            </a:r>
            <a:endParaRPr lang="en-US" sz="1600" b="1">
              <a:effectLst>
                <a:outerShdw blurRad="38100" dist="19050" dir="2700000" algn="tl" rotWithShape="0">
                  <a:srgbClr val="000000">
                    <a:alpha val="60000"/>
                  </a:srgbClr>
                </a:outerShdw>
              </a:effectLst>
            </a:endParaRPr>
          </a:p>
        </p:txBody>
      </p:sp>
      <p:sp>
        <p:nvSpPr>
          <p:cNvPr id="14" name="Text 12"/>
          <p:cNvSpPr/>
          <p:nvPr/>
        </p:nvSpPr>
        <p:spPr>
          <a:xfrm>
            <a:off x="1371600" y="3429000"/>
            <a:ext cx="5029200" cy="365760"/>
          </a:xfrm>
          <a:prstGeom prst="rect">
            <a:avLst/>
          </a:prstGeom>
          <a:noFill/>
          <a:ln/>
        </p:spPr>
        <p:txBody>
          <a:bodyPr wrap="square" lIns="0" tIns="0" rIns="0" bIns="0" rtlCol="0" anchor="ctr">
            <a:normAutofit fontScale="85000" lnSpcReduction="10000"/>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Ακμή του Κοινού — μέγιστη εδαφική έκταση και θεσμική ωριμότητα</a:t>
            </a:r>
            <a:endParaRPr lang="en-US" sz="1600" b="1">
              <a:effectLst>
                <a:outerShdw blurRad="38100" dist="19050" dir="2700000" algn="tl" rotWithShape="0">
                  <a:srgbClr val="000000">
                    <a:alpha val="60000"/>
                  </a:srgbClr>
                </a:outerShdw>
              </a:effectLst>
            </a:endParaRPr>
          </a:p>
        </p:txBody>
      </p:sp>
      <p:sp>
        <p:nvSpPr>
          <p:cNvPr id="15" name="Shape 13"/>
          <p:cNvSpPr/>
          <p:nvPr/>
        </p:nvSpPr>
        <p:spPr>
          <a:xfrm>
            <a:off x="914400" y="408736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6" name="Text 14"/>
          <p:cNvSpPr/>
          <p:nvPr/>
        </p:nvSpPr>
        <p:spPr>
          <a:xfrm>
            <a:off x="1371600" y="397764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167 π.Χ.</a:t>
            </a:r>
            <a:endParaRPr lang="en-US" sz="1600" b="1">
              <a:effectLst>
                <a:outerShdw blurRad="38100" dist="19050" dir="2700000" algn="tl" rotWithShape="0">
                  <a:srgbClr val="000000">
                    <a:alpha val="60000"/>
                  </a:srgbClr>
                </a:outerShdw>
              </a:effectLst>
            </a:endParaRPr>
          </a:p>
        </p:txBody>
      </p:sp>
      <p:sp>
        <p:nvSpPr>
          <p:cNvPr id="17" name="Text 15"/>
          <p:cNvSpPr/>
          <p:nvPr/>
        </p:nvSpPr>
        <p:spPr>
          <a:xfrm>
            <a:off x="1371600" y="4297680"/>
            <a:ext cx="5029200" cy="3657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Terminus ante quem — οριστική ρωμαϊκή επέμβαση</a:t>
            </a:r>
            <a:endParaRPr lang="en-US" sz="1600" b="1">
              <a:effectLst>
                <a:outerShdw blurRad="38100" dist="19050" dir="2700000" algn="tl" rotWithShape="0">
                  <a:srgbClr val="000000">
                    <a:alpha val="60000"/>
                  </a:srgbClr>
                </a:outerShdw>
              </a:effectLst>
            </a:endParaRPr>
          </a:p>
        </p:txBody>
      </p:sp>
      <p:sp>
        <p:nvSpPr>
          <p:cNvPr id="18" name="Shape 16"/>
          <p:cNvSpPr/>
          <p:nvPr/>
        </p:nvSpPr>
        <p:spPr>
          <a:xfrm>
            <a:off x="6583680" y="1188720"/>
            <a:ext cx="2286000" cy="3200400"/>
          </a:xfrm>
          <a:prstGeom prst="rect">
            <a:avLst/>
          </a:prstGeom>
          <a:solidFill>
            <a:srgbClr val="0D1B2A"/>
          </a:solidFill>
          <a:ln w="44450">
            <a:solidFill>
              <a:srgbClr val="2E0854"/>
            </a:solidFill>
          </a:ln>
          <a:effectLst>
            <a:outerShdw blurRad="50800" dist="25400" dir="8100000" algn="bl" rotWithShape="0">
              <a:srgbClr val="000000">
                <a:alpha val="10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9" name="Text 17"/>
          <p:cNvSpPr/>
          <p:nvPr/>
        </p:nvSpPr>
        <p:spPr>
          <a:xfrm>
            <a:off x="6766560" y="1371600"/>
            <a:ext cx="1920240" cy="36576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Κεντρική Θέση</a:t>
            </a:r>
            <a:endParaRPr lang="en-US" sz="1600" b="1">
              <a:effectLst>
                <a:outerShdw blurRad="38100" dist="19050" dir="2700000" algn="tl" rotWithShape="0">
                  <a:srgbClr val="FFFFFF">
                    <a:alpha val="60000"/>
                  </a:srgbClr>
                </a:outerShdw>
              </a:effectLst>
            </a:endParaRPr>
          </a:p>
        </p:txBody>
      </p:sp>
      <p:sp>
        <p:nvSpPr>
          <p:cNvPr id="20" name="Text 18"/>
          <p:cNvSpPr/>
          <p:nvPr/>
        </p:nvSpPr>
        <p:spPr>
          <a:xfrm>
            <a:off x="6766560" y="1828800"/>
            <a:ext cx="1920240" cy="2286000"/>
          </a:xfrm>
          <a:prstGeom prst="rect">
            <a:avLst/>
          </a:prstGeom>
          <a:noFill/>
          <a:ln/>
        </p:spPr>
        <p:txBody>
          <a:bodyPr wrap="square" lIns="0" tIns="0" rIns="0" bIns="0" rtlCol="0" anchor="ctr">
            <a:normAutofit lnSpcReduction="10000"/>
          </a:bodyPr>
          <a:lstStyle/>
          <a:p>
            <a:pPr marL="0" indent="0">
              <a:lnSpc>
                <a:spcPct val="140000"/>
              </a:lnSpc>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Αιτωλικό Κοινό αποτελεί το πληρέστερο παράδειγμα ομοσπονδιακού κράτους της αρχαιότητας.</a:t>
            </a:r>
            <a:endParaRPr lang="en-US" sz="1600" b="1">
              <a:effectLst>
                <a:outerShdw blurRad="38100" dist="19050" dir="2700000" algn="tl" rotWithShape="0">
                  <a:srgbClr val="FFFFFF">
                    <a:alpha val="60000"/>
                  </a:srgbClr>
                </a:outerShdw>
              </a:effectLst>
            </a:endParaRPr>
          </a:p>
        </p:txBody>
      </p:sp>
      <p:sp>
        <p:nvSpPr>
          <p:cNvPr id="21" name="Text 19"/>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15" name="Meander Top"/>
          <p:cNvPicPr>
            <a:picLocks/>
          </p:cNvPicPr>
          <p:nvPr/>
        </p:nvPicPr>
        <p:blipFill>
          <a:blip r:embed="rId3"/>
          <a:stretch>
            <a:fillRect/>
          </a:stretch>
        </p:blipFill>
        <p:spPr>
          <a:xfrm>
            <a:off x="0" y="0"/>
            <a:ext cx="9144000" cy="256032"/>
          </a:xfrm>
          <a:prstGeom prst="rect">
            <a:avLst/>
          </a:prstGeom>
        </p:spPr>
      </p:pic>
      <p:pic>
        <p:nvPicPr>
          <p:cNvPr id="16"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delphi_2026-04-26T20-35-54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143500"/>
          </a:xfrm>
          <a:prstGeom prst="rect">
            <a:avLst/>
          </a:prstGeom>
          <a:no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457200"/>
            <a:ext cx="7863840" cy="640080"/>
          </a:xfrm>
          <a:prstGeom prst="rect">
            <a:avLst/>
          </a:prstGeom>
          <a:noFill/>
          <a:ln/>
        </p:spPr>
        <p:txBody>
          <a:bodyPr wrap="square" lIns="0" tIns="0" rIns="0" bIns="0" rtlCol="0" anchor="ctr">
            <a:normAutofit fontScale="92500"/>
          </a:bodyPr>
          <a:lstStyle/>
          <a:p>
            <a:pPr marL="0" indent="0">
              <a:buNone/>
            </a:pPr>
            <a:r>
              <a:rPr lang="en-US" sz="3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 Ρόλος των Γυναικών στο Αιτωλικό Κοινό</a:t>
            </a:r>
            <a:endParaRPr lang="en-US" sz="3600" b="1">
              <a:effectLst>
                <a:outerShdw blurRad="38100" dist="19050" dir="2700000" algn="tl" rotWithShape="0">
                  <a:srgbClr val="FFFFFF">
                    <a:alpha val="60000"/>
                  </a:srgbClr>
                </a:outerShdw>
              </a:effectLst>
            </a:endParaRPr>
          </a:p>
        </p:txBody>
      </p:sp>
      <p:sp>
        <p:nvSpPr>
          <p:cNvPr id="5" name="Text 2"/>
          <p:cNvSpPr/>
          <p:nvPr/>
        </p:nvSpPr>
        <p:spPr>
          <a:xfrm>
            <a:off x="640080" y="1005840"/>
            <a:ext cx="7863840" cy="365760"/>
          </a:xfrm>
          <a:prstGeom prst="rect">
            <a:avLst/>
          </a:prstGeom>
          <a:noFill/>
          <a:ln/>
        </p:spPr>
        <p:txBody>
          <a:bodyPr wrap="square" lIns="0" tIns="0" rIns="0" bIns="0" rtlCol="0" anchor="ctr">
            <a:normAutofit/>
          </a:bodyPr>
          <a:lstStyle/>
          <a:p>
            <a:pPr marL="0" indent="0">
              <a:buNone/>
            </a:pPr>
            <a:r>
              <a:rPr lang="en-US" sz="18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Επιγραφικά Τεκμήρια</a:t>
            </a:r>
            <a:endParaRPr lang="en-US" sz="1800" b="1">
              <a:effectLst>
                <a:outerShdw blurRad="38100" dist="19050" dir="2700000" algn="tl" rotWithShape="0">
                  <a:srgbClr val="FFFFFF">
                    <a:alpha val="60000"/>
                  </a:srgbClr>
                </a:outerShdw>
              </a:effectLst>
            </a:endParaRPr>
          </a:p>
        </p:txBody>
      </p:sp>
      <p:sp>
        <p:nvSpPr>
          <p:cNvPr id="6" name="Shape 3"/>
          <p:cNvSpPr/>
          <p:nvPr/>
        </p:nvSpPr>
        <p:spPr>
          <a:xfrm>
            <a:off x="822960" y="182880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7" name="Text 4"/>
          <p:cNvSpPr/>
          <p:nvPr/>
        </p:nvSpPr>
        <p:spPr>
          <a:xfrm>
            <a:off x="1188720" y="1737360"/>
            <a:ext cx="5029200" cy="548640"/>
          </a:xfrm>
          <a:prstGeom prst="rect">
            <a:avLst/>
          </a:prstGeom>
          <a:noFill/>
          <a:ln/>
        </p:spPr>
        <p:txBody>
          <a:bodyPr wrap="square" lIns="0" tIns="0" rIns="0" bIns="0" rtlCol="0" anchor="ctr">
            <a:normAutofit/>
          </a:bodyPr>
          <a:lstStyle/>
          <a:p>
            <a:pPr marL="0" indent="0">
              <a:buNone/>
            </a:pP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Πράξεις</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ελευθερώσεως</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δούλων</a:t>
            </a: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από γυναίκες</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επ</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ιγρ</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αφικά τεκμηριωμένες</a:t>
            </a:r>
            <a:endParaRPr lang="en-US" sz="1600" b="1" dirty="0">
              <a:effectLst>
                <a:outerShdw blurRad="38100" dist="19050" dir="2700000" algn="tl" rotWithShape="0">
                  <a:srgbClr val="FFFFFF">
                    <a:alpha val="60000"/>
                  </a:srgbClr>
                </a:outerShdw>
              </a:effectLst>
            </a:endParaRPr>
          </a:p>
        </p:txBody>
      </p:sp>
      <p:sp>
        <p:nvSpPr>
          <p:cNvPr id="8" name="Shape 5"/>
          <p:cNvSpPr/>
          <p:nvPr/>
        </p:nvSpPr>
        <p:spPr>
          <a:xfrm>
            <a:off x="822960" y="256032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1188720" y="2468880"/>
            <a:ext cx="5029200" cy="548640"/>
          </a:xfrm>
          <a:prstGeom prst="rect">
            <a:avLst/>
          </a:prstGeom>
          <a:noFill/>
          <a:ln/>
        </p:spPr>
        <p:txBody>
          <a:bodyPr wrap="square" lIns="0" tIns="0" rIns="0" bIns="0" rtlCol="0" anchor="ctr">
            <a:normAutofit/>
          </a:bodyPr>
          <a:lstStyle/>
          <a:p>
            <a:pPr marL="0" indent="0">
              <a:buNone/>
            </a:pP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Δικ</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αιοπρακτική ικανότητα: κυρί</a:t>
            </a:r>
            <a:r>
              <a:rPr lang="el-GR"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ότητα</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εριουσι</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ακών στοιχείων, ανεξάρτητη δ</a:t>
            </a:r>
            <a:r>
              <a:rPr lang="el-GR"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ιαχείριση</a:t>
            </a:r>
            <a:endParaRPr lang="en-US" sz="1600" b="1" dirty="0">
              <a:effectLst>
                <a:outerShdw blurRad="38100" dist="19050" dir="2700000" algn="tl" rotWithShape="0">
                  <a:srgbClr val="FFFFFF">
                    <a:alpha val="60000"/>
                  </a:srgbClr>
                </a:outerShdw>
              </a:effectLst>
            </a:endParaRPr>
          </a:p>
        </p:txBody>
      </p:sp>
      <p:sp>
        <p:nvSpPr>
          <p:cNvPr id="10" name="Shape 7"/>
          <p:cNvSpPr/>
          <p:nvPr/>
        </p:nvSpPr>
        <p:spPr>
          <a:xfrm>
            <a:off x="822960" y="32918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1" name="Text 8"/>
          <p:cNvSpPr/>
          <p:nvPr/>
        </p:nvSpPr>
        <p:spPr>
          <a:xfrm>
            <a:off x="1188720" y="3200400"/>
            <a:ext cx="5029200" cy="548640"/>
          </a:xfrm>
          <a:prstGeom prst="rect">
            <a:avLst/>
          </a:prstGeom>
          <a:noFill/>
          <a:ln/>
        </p:spPr>
        <p:txBody>
          <a:bodyPr wrap="square" lIns="0" tIns="0" rIns="0" bIns="0" rtlCol="0" anchor="ctr">
            <a:normAutofit fontScale="85000" lnSpcReduction="10000"/>
          </a:bodyPr>
          <a:lstStyle/>
          <a:p>
            <a:pPr marL="0" indent="0">
              <a:buNone/>
            </a:pP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Σχετική α</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υτονομί</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σε σύγκριση με αθηναϊκό ή σπαρτιατικό πρότυπο</a:t>
            </a: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ακόμη και άσκηση ειδικών δημόσιων «αξιωμάτων» (</a:t>
            </a:r>
            <a:r>
              <a:rPr lang="el-GR"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ορφανοφύλαξ</a:t>
            </a: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FFFFFF">
                    <a:alpha val="60000"/>
                  </a:srgbClr>
                </a:outerShdw>
              </a:effectLst>
            </a:endParaRPr>
          </a:p>
        </p:txBody>
      </p:sp>
      <p:sp>
        <p:nvSpPr>
          <p:cNvPr id="12" name="Shape 9"/>
          <p:cNvSpPr/>
          <p:nvPr/>
        </p:nvSpPr>
        <p:spPr>
          <a:xfrm>
            <a:off x="822960" y="402336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3" name="Text 10"/>
          <p:cNvSpPr/>
          <p:nvPr/>
        </p:nvSpPr>
        <p:spPr>
          <a:xfrm>
            <a:off x="1188720" y="3931920"/>
            <a:ext cx="5029200" cy="548640"/>
          </a:xfrm>
          <a:prstGeom prst="rect">
            <a:avLst/>
          </a:prstGeom>
          <a:noFill/>
          <a:ln/>
        </p:spPr>
        <p:txBody>
          <a:bodyPr wrap="square" lIns="0" tIns="0" rIns="0" bIns="0" rtlCol="0" anchor="ctr">
            <a:normAutofit/>
          </a:bodyPr>
          <a:lstStyle/>
          <a:p>
            <a:pPr marL="0" indent="0">
              <a:buNone/>
            </a:pP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ιγρ</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αφές από Δελφούς και Θέρμο επιβεβαιώνουν ενεργό συμμετοχή</a:t>
            </a:r>
            <a:endParaRPr lang="en-US" sz="1600" b="1" dirty="0">
              <a:effectLst>
                <a:outerShdw blurRad="38100" dist="19050" dir="2700000" algn="tl" rotWithShape="0">
                  <a:srgbClr val="FFFFFF">
                    <a:alpha val="60000"/>
                  </a:srgbClr>
                </a:outerShdw>
              </a:effectLst>
            </a:endParaRPr>
          </a:p>
        </p:txBody>
      </p:sp>
      <p:sp>
        <p:nvSpPr>
          <p:cNvPr id="14" name="Text 11"/>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21</a:t>
            </a:r>
            <a:endParaRPr lang="en-US" sz="1600" b="1">
              <a:effectLst>
                <a:outerShdw blurRad="38100" dist="19050" dir="2700000" algn="tl" rotWithShape="0">
                  <a:srgbClr val="FFFFFF">
                    <a:alpha val="60000"/>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1" name="Meander Top"/>
          <p:cNvPicPr>
            <a:picLocks/>
          </p:cNvPicPr>
          <p:nvPr/>
        </p:nvPicPr>
        <p:blipFill>
          <a:blip r:embed="rId3"/>
          <a:stretch>
            <a:fillRect/>
          </a:stretch>
        </p:blipFill>
        <p:spPr>
          <a:xfrm>
            <a:off x="0" y="0"/>
            <a:ext cx="9144000" cy="256032"/>
          </a:xfrm>
          <a:prstGeom prst="rect">
            <a:avLst/>
          </a:prstGeom>
        </p:spPr>
      </p:pic>
      <p:pic>
        <p:nvPicPr>
          <p:cNvPr id="22"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Integratio sub lege: Μηχανισμοί Ενσωματώσεως</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2"/>
          <p:cNvSpPr>
            <a:spLocks/>
          </p:cNvSpPr>
          <p:nvPr/>
        </p:nvSpPr>
        <p:spPr>
          <a:xfrm>
            <a:off x="640080" y="12801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Συμπολιτεία</a:t>
            </a:r>
            <a:endParaRPr lang="en-US" sz="1600" b="1">
              <a:effectLst>
                <a:outerShdw blurRad="38100" dist="19050" dir="2700000" algn="tl" rotWithShape="0">
                  <a:srgbClr val="FFFFFF">
                    <a:alpha val="60000"/>
                  </a:srgbClr>
                </a:outerShdw>
              </a:effectLst>
            </a:endParaRPr>
          </a:p>
        </p:txBody>
      </p:sp>
      <p:sp>
        <p:nvSpPr>
          <p:cNvPr id="5" name="Text 3"/>
          <p:cNvSpPr/>
          <p:nvPr/>
        </p:nvSpPr>
        <p:spPr>
          <a:xfrm>
            <a:off x="2560320" y="12801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Πλήρης ένωση</a:t>
            </a:r>
            <a:endParaRPr lang="en-US" sz="1600" b="1">
              <a:effectLst>
                <a:outerShdw blurRad="38100" dist="19050" dir="2700000" algn="tl" rotWithShape="0">
                  <a:srgbClr val="000000">
                    <a:alpha val="60000"/>
                  </a:srgbClr>
                </a:outerShdw>
              </a:effectLst>
            </a:endParaRPr>
          </a:p>
        </p:txBody>
      </p:sp>
      <p:sp>
        <p:nvSpPr>
          <p:cNvPr id="6" name="Text 4"/>
          <p:cNvSpPr/>
          <p:nvPr/>
        </p:nvSpPr>
        <p:spPr>
          <a:xfrm>
            <a:off x="2560320" y="16002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Κοινοί νόμοι, δικαστήρια, στρατιωτική υποχρέωση</a:t>
            </a:r>
            <a:endParaRPr lang="en-US" sz="1600" b="1">
              <a:effectLst>
                <a:outerShdw blurRad="38100" dist="19050" dir="2700000" algn="tl" rotWithShape="0">
                  <a:srgbClr val="000000">
                    <a:alpha val="60000"/>
                  </a:srgbClr>
                </a:outerShdw>
              </a:effectLst>
            </a:endParaRPr>
          </a:p>
        </p:txBody>
      </p:sp>
      <p:sp>
        <p:nvSpPr>
          <p:cNvPr id="7" name="Shape 5"/>
          <p:cNvSpPr/>
          <p:nvPr/>
        </p:nvSpPr>
        <p:spPr>
          <a:xfrm>
            <a:off x="640080" y="21945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8" name="Text 6"/>
          <p:cNvSpPr/>
          <p:nvPr/>
        </p:nvSpPr>
        <p:spPr>
          <a:xfrm>
            <a:off x="640080" y="21945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Ισοπολιτεία</a:t>
            </a:r>
            <a:endParaRPr lang="en-US" sz="1600" b="1">
              <a:effectLst>
                <a:outerShdw blurRad="38100" dist="19050" dir="2700000" algn="tl" rotWithShape="0">
                  <a:srgbClr val="FFFFFF">
                    <a:alpha val="60000"/>
                  </a:srgbClr>
                </a:outerShdw>
              </a:effectLst>
            </a:endParaRPr>
          </a:p>
        </p:txBody>
      </p:sp>
      <p:sp>
        <p:nvSpPr>
          <p:cNvPr id="9" name="Text 7"/>
          <p:cNvSpPr/>
          <p:nvPr/>
        </p:nvSpPr>
        <p:spPr>
          <a:xfrm>
            <a:off x="2560320" y="219456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Αμοι</a:t>
            </a:r>
            <a:r>
              <a:rPr lang="en-US"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βαία </a:t>
            </a:r>
            <a:r>
              <a:rPr lang="el-GR"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παραχώρηση πολιτικών δικαιωμάτων</a:t>
            </a:r>
            <a:endParaRPr lang="en-US" sz="1600" b="1" dirty="0">
              <a:effectLst>
                <a:outerShdw blurRad="38100" dist="19050" dir="2700000" algn="tl" rotWithShape="0">
                  <a:srgbClr val="000000">
                    <a:alpha val="60000"/>
                  </a:srgbClr>
                </a:outerShdw>
              </a:effectLst>
            </a:endParaRPr>
          </a:p>
        </p:txBody>
      </p:sp>
      <p:sp>
        <p:nvSpPr>
          <p:cNvPr id="10" name="Text 8"/>
          <p:cNvSpPr/>
          <p:nvPr/>
        </p:nvSpPr>
        <p:spPr>
          <a:xfrm>
            <a:off x="2560320" y="2514600"/>
            <a:ext cx="2926080" cy="320040"/>
          </a:xfrm>
          <a:prstGeom prst="rect">
            <a:avLst/>
          </a:prstGeom>
          <a:noFill/>
          <a:ln/>
        </p:spPr>
        <p:txBody>
          <a:bodyPr wrap="square" lIns="0" tIns="0" rIns="0" bIns="0" rtlCol="0" anchor="ctr">
            <a:normAutofit/>
          </a:bodyPr>
          <a:lstStyle/>
          <a:p>
            <a:pPr marL="0" indent="0">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rPr>
              <a:t>(δυνητική εφαρμογή)</a:t>
            </a:r>
            <a:endParaRPr lang="en-US" sz="1600" b="1" dirty="0">
              <a:effectLst>
                <a:outerShdw blurRad="38100" dist="19050" dir="2700000" algn="tl" rotWithShape="0">
                  <a:srgbClr val="000000">
                    <a:alpha val="60000"/>
                  </a:srgbClr>
                </a:outerShdw>
              </a:effectLst>
            </a:endParaRPr>
          </a:p>
        </p:txBody>
      </p:sp>
      <p:sp>
        <p:nvSpPr>
          <p:cNvPr id="11" name="Shape 9"/>
          <p:cNvSpPr/>
          <p:nvPr/>
        </p:nvSpPr>
        <p:spPr>
          <a:xfrm>
            <a:off x="640080" y="31089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10"/>
          <p:cNvSpPr/>
          <p:nvPr/>
        </p:nvSpPr>
        <p:spPr>
          <a:xfrm>
            <a:off x="640080" y="31089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Επιγαμία</a:t>
            </a:r>
            <a:endParaRPr lang="en-US" sz="1600" b="1">
              <a:effectLst>
                <a:outerShdw blurRad="38100" dist="19050" dir="2700000" algn="tl" rotWithShape="0">
                  <a:srgbClr val="FFFFFF">
                    <a:alpha val="60000"/>
                  </a:srgbClr>
                </a:outerShdw>
              </a:effectLst>
            </a:endParaRPr>
          </a:p>
        </p:txBody>
      </p:sp>
      <p:sp>
        <p:nvSpPr>
          <p:cNvPr id="13" name="Text 11"/>
          <p:cNvSpPr/>
          <p:nvPr/>
        </p:nvSpPr>
        <p:spPr>
          <a:xfrm>
            <a:off x="2560320" y="31089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Γάμος μεταξύ πόλεων</a:t>
            </a:r>
            <a:endParaRPr lang="en-US" sz="1600" b="1">
              <a:effectLst>
                <a:outerShdw blurRad="38100" dist="19050" dir="2700000" algn="tl" rotWithShape="0">
                  <a:srgbClr val="000000">
                    <a:alpha val="60000"/>
                  </a:srgbClr>
                </a:outerShdw>
              </a:effectLst>
            </a:endParaRPr>
          </a:p>
        </p:txBody>
      </p:sp>
      <p:sp>
        <p:nvSpPr>
          <p:cNvPr id="14" name="Text 12"/>
          <p:cNvSpPr/>
          <p:nvPr/>
        </p:nvSpPr>
        <p:spPr>
          <a:xfrm>
            <a:off x="2560320" y="34290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Νόμιμος γάμος μεταξύ πολιτών διαφορετικών πόλεων</a:t>
            </a:r>
            <a:endParaRPr lang="en-US" sz="1600" b="1">
              <a:effectLst>
                <a:outerShdw blurRad="38100" dist="19050" dir="2700000" algn="tl" rotWithShape="0">
                  <a:srgbClr val="000000">
                    <a:alpha val="60000"/>
                  </a:srgbClr>
                </a:outerShdw>
              </a:effectLst>
            </a:endParaRPr>
          </a:p>
        </p:txBody>
      </p:sp>
      <p:sp>
        <p:nvSpPr>
          <p:cNvPr id="15" name="Shape 13"/>
          <p:cNvSpPr/>
          <p:nvPr/>
        </p:nvSpPr>
        <p:spPr>
          <a:xfrm>
            <a:off x="640080" y="40233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6" name="Text 14"/>
          <p:cNvSpPr/>
          <p:nvPr/>
        </p:nvSpPr>
        <p:spPr>
          <a:xfrm>
            <a:off x="640080" y="40233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Ασυλία</a:t>
            </a:r>
            <a:endParaRPr lang="en-US" sz="1600" b="1">
              <a:effectLst>
                <a:outerShdw blurRad="38100" dist="19050" dir="2700000" algn="tl" rotWithShape="0">
                  <a:srgbClr val="FFFFFF">
                    <a:alpha val="60000"/>
                  </a:srgbClr>
                </a:outerShdw>
              </a:effectLst>
            </a:endParaRPr>
          </a:p>
        </p:txBody>
      </p:sp>
      <p:sp>
        <p:nvSpPr>
          <p:cNvPr id="17" name="Text 15"/>
          <p:cNvSpPr/>
          <p:nvPr/>
        </p:nvSpPr>
        <p:spPr>
          <a:xfrm>
            <a:off x="2560320" y="40233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Ιερή προστασία</a:t>
            </a:r>
            <a:endParaRPr lang="en-US" sz="1600" b="1">
              <a:effectLst>
                <a:outerShdw blurRad="38100" dist="19050" dir="2700000" algn="tl" rotWithShape="0">
                  <a:srgbClr val="000000">
                    <a:alpha val="60000"/>
                  </a:srgbClr>
                </a:outerShdw>
              </a:effectLst>
            </a:endParaRPr>
          </a:p>
        </p:txBody>
      </p:sp>
      <p:sp>
        <p:nvSpPr>
          <p:cNvPr id="18" name="Text 16"/>
          <p:cNvSpPr/>
          <p:nvPr/>
        </p:nvSpPr>
        <p:spPr>
          <a:xfrm>
            <a:off x="2560320" y="43434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Απαραβίαστο προσώπων και ιερών — εργαλείο διπλωματίας</a:t>
            </a:r>
            <a:endParaRPr lang="en-US" sz="1600" b="1">
              <a:effectLst>
                <a:outerShdw blurRad="38100" dist="19050" dir="2700000" algn="tl" rotWithShape="0">
                  <a:srgbClr val="000000">
                    <a:alpha val="60000"/>
                  </a:srgbClr>
                </a:outerShdw>
              </a:effectLst>
            </a:endParaRPr>
          </a:p>
        </p:txBody>
      </p:sp>
      <p:pic>
        <p:nvPicPr>
          <p:cNvPr id="19" name="Image 0"/>
          <p:cNvPicPr>
            <a:picLocks noChangeAspect="1"/>
          </p:cNvPicPr>
          <p:nvPr/>
        </p:nvPicPr>
        <p:blipFill>
          <a:blip r:embed="rId4"/>
          <a:srcRect/>
          <a:stretch/>
        </p:blipFill>
        <p:spPr>
          <a:xfrm>
            <a:off x="5943600" y="1183821"/>
            <a:ext cx="2926080" cy="3479619"/>
          </a:xfrm>
          <a:prstGeom prst="rect">
            <a:avLst/>
          </a:prstGeom>
        </p:spPr>
      </p:pic>
      <p:sp>
        <p:nvSpPr>
          <p:cNvPr id="20" name="Text 17"/>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22</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Ομοσπονδιακή Ρήτρα και Δημόσια Οικονομικά</a:t>
            </a:r>
            <a:endParaRPr lang="en-US" sz="3200" b="1">
              <a:effectLst>
                <a:outerShdw blurRad="38100" dist="19050" dir="2700000" algn="tl" rotWithShape="0">
                  <a:srgbClr val="000000">
                    <a:alpha val="60000"/>
                  </a:srgbClr>
                </a:outerShdw>
              </a:effectLst>
            </a:endParaRPr>
          </a:p>
        </p:txBody>
      </p:sp>
      <p:pic>
        <p:nvPicPr>
          <p:cNvPr id="3" name="Image 0" descr="preencoded.png"/>
          <p:cNvPicPr>
            <a:picLocks noChangeAspect="1"/>
          </p:cNvPicPr>
          <p:nvPr/>
        </p:nvPicPr>
        <p:blipFill>
          <a:blip r:embed="rId4"/>
          <a:stretch>
            <a:fillRect/>
          </a:stretch>
        </p:blipFill>
        <p:spPr>
          <a:xfrm>
            <a:off x="640080" y="1371600"/>
            <a:ext cx="365760" cy="365760"/>
          </a:xfrm>
          <a:prstGeom prst="rect">
            <a:avLst/>
          </a:prstGeom>
        </p:spPr>
      </p:pic>
      <p:sp>
        <p:nvSpPr>
          <p:cNvPr id="4" name="Text 1"/>
          <p:cNvSpPr>
            <a:spLocks/>
          </p:cNvSpPr>
          <p:nvPr/>
        </p:nvSpPr>
        <p:spPr>
          <a:xfrm>
            <a:off x="1188720" y="1280160"/>
            <a:ext cx="3657600" cy="1097280"/>
          </a:xfrm>
          <a:prstGeom prst="rect">
            <a:avLst/>
          </a:prstGeom>
          <a:noFill/>
          <a:ln/>
        </p:spPr>
        <p:txBody>
          <a:bodyPr wrap="square" lIns="0" tIns="0" rIns="0" bIns="0" rtlCol="0" anchor="ctr">
            <a:normAutofit/>
          </a:bodyPr>
          <a:lstStyle/>
          <a:p>
            <a:pPr marL="0" indent="0">
              <a:lnSpc>
                <a:spcPct val="130000"/>
              </a:lnSpc>
              <a:buNone/>
            </a:pPr>
            <a:r>
              <a:rPr lang="en-US" sz="1800" b="1" i="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νομικό πλαίσιο που συγκροτεί την ομοσπονδιακή ενότητα</a:t>
            </a:r>
            <a:endParaRPr lang="en-US" sz="1800" b="1">
              <a:effectLst>
                <a:outerShdw blurRad="38100" dist="19050" dir="2700000" algn="tl" rotWithShape="0">
                  <a:srgbClr val="000000">
                    <a:alpha val="60000"/>
                  </a:srgbClr>
                </a:outerShdw>
              </a:effectLst>
            </a:endParaRPr>
          </a:p>
        </p:txBody>
      </p:sp>
      <p:sp>
        <p:nvSpPr>
          <p:cNvPr id="5" name="Shape 2"/>
          <p:cNvSpPr/>
          <p:nvPr/>
        </p:nvSpPr>
        <p:spPr>
          <a:xfrm>
            <a:off x="64008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82296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Federal Clause</a:t>
            </a:r>
            <a:endParaRPr lang="en-US" sz="1600" b="1">
              <a:effectLst>
                <a:outerShdw blurRad="38100" dist="19050" dir="2700000" algn="tl" rotWithShape="0">
                  <a:srgbClr val="000000">
                    <a:alpha val="60000"/>
                  </a:srgbClr>
                </a:outerShdw>
              </a:effectLst>
            </a:endParaRPr>
          </a:p>
        </p:txBody>
      </p:sp>
      <p:sp>
        <p:nvSpPr>
          <p:cNvPr id="7" name="Text 4"/>
          <p:cNvSpPr/>
          <p:nvPr/>
        </p:nvSpPr>
        <p:spPr>
          <a:xfrm>
            <a:off x="82296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Υπεροχή κοινού δικαίου έναντι τοπικού — πρόδρομος supremacy clause</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457200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475488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Λεία &amp; Δεκάτη</a:t>
            </a:r>
            <a:endParaRPr lang="en-US" sz="1600" b="1">
              <a:effectLst>
                <a:outerShdw blurRad="38100" dist="19050" dir="2700000" algn="tl" rotWithShape="0">
                  <a:srgbClr val="000000">
                    <a:alpha val="60000"/>
                  </a:srgbClr>
                </a:outerShdw>
              </a:effectLst>
            </a:endParaRPr>
          </a:p>
        </p:txBody>
      </p:sp>
      <p:sp>
        <p:nvSpPr>
          <p:cNvPr id="10" name="Text 7"/>
          <p:cNvSpPr/>
          <p:nvPr/>
        </p:nvSpPr>
        <p:spPr>
          <a:xfrm>
            <a:off x="475488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Κατανομή λαφύρων · δεκάτη προς το κοινό ταμείο και τα ιερά</a:t>
            </a:r>
            <a:endParaRPr lang="en-US" sz="1600" b="1">
              <a:effectLst>
                <a:outerShdw blurRad="38100" dist="19050" dir="2700000" algn="tl" rotWithShape="0">
                  <a:srgbClr val="000000">
                    <a:alpha val="60000"/>
                  </a:srgbClr>
                </a:outerShdw>
              </a:effectLst>
            </a:endParaRPr>
          </a:p>
        </p:txBody>
      </p:sp>
      <p:sp>
        <p:nvSpPr>
          <p:cNvPr id="11" name="Shape 8"/>
          <p:cNvSpPr/>
          <p:nvPr/>
        </p:nvSpPr>
        <p:spPr>
          <a:xfrm>
            <a:off x="64008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82296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Εισφορές Πόλεων</a:t>
            </a:r>
            <a:endParaRPr lang="en-US" sz="1600" b="1">
              <a:effectLst>
                <a:outerShdw blurRad="38100" dist="19050" dir="2700000" algn="tl" rotWithShape="0">
                  <a:srgbClr val="000000">
                    <a:alpha val="60000"/>
                  </a:srgbClr>
                </a:outerShdw>
              </a:effectLst>
            </a:endParaRPr>
          </a:p>
        </p:txBody>
      </p:sp>
      <p:sp>
        <p:nvSpPr>
          <p:cNvPr id="13" name="Text 10"/>
          <p:cNvSpPr/>
          <p:nvPr/>
        </p:nvSpPr>
        <p:spPr>
          <a:xfrm>
            <a:off x="82296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Αναλογικές συνεισφορές βάσει πληθυσμού ή εδάφους</a:t>
            </a:r>
            <a:endParaRPr lang="en-US" sz="1600" b="1">
              <a:effectLst>
                <a:outerShdw blurRad="38100" dist="19050" dir="2700000" algn="tl" rotWithShape="0">
                  <a:srgbClr val="000000">
                    <a:alpha val="60000"/>
                  </a:srgbClr>
                </a:outerShdw>
              </a:effectLst>
            </a:endParaRPr>
          </a:p>
        </p:txBody>
      </p:sp>
      <p:sp>
        <p:nvSpPr>
          <p:cNvPr id="14" name="Shape 11"/>
          <p:cNvSpPr/>
          <p:nvPr/>
        </p:nvSpPr>
        <p:spPr>
          <a:xfrm>
            <a:off x="457200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2"/>
          <p:cNvSpPr/>
          <p:nvPr/>
        </p:nvSpPr>
        <p:spPr>
          <a:xfrm>
            <a:off x="475488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Ξένια &amp; Προξενία</a:t>
            </a:r>
            <a:endParaRPr lang="en-US" sz="1600" b="1">
              <a:effectLst>
                <a:outerShdw blurRad="38100" dist="19050" dir="2700000" algn="tl" rotWithShape="0">
                  <a:srgbClr val="000000">
                    <a:alpha val="60000"/>
                  </a:srgbClr>
                </a:outerShdw>
              </a:effectLst>
            </a:endParaRPr>
          </a:p>
        </p:txBody>
      </p:sp>
      <p:sp>
        <p:nvSpPr>
          <p:cNvPr id="16" name="Text 13"/>
          <p:cNvSpPr/>
          <p:nvPr/>
        </p:nvSpPr>
        <p:spPr>
          <a:xfrm>
            <a:off x="475488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Δίκτυο ξενίας και προξενικών σχέσεων — άτυπη διπλωματία</a:t>
            </a:r>
            <a:endParaRPr lang="en-US" sz="1600" b="1">
              <a:effectLst>
                <a:outerShdw blurRad="38100" dist="19050" dir="2700000" algn="tl" rotWithShape="0">
                  <a:srgbClr val="000000">
                    <a:alpha val="60000"/>
                  </a:srgbClr>
                </a:outerShdw>
              </a:effectLst>
            </a:endParaRPr>
          </a:p>
        </p:txBody>
      </p:sp>
      <p:sp>
        <p:nvSpPr>
          <p:cNvPr id="17" name="Text 14"/>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23</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0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Συγκριτική: Αιτωλοί — Ακαρνάνες — Βοιωτοί</a:t>
            </a:r>
            <a:endParaRPr lang="en-US" sz="3000" b="1">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640080" y="1280160"/>
            <a:ext cx="2560320" cy="73152"/>
          </a:xfrm>
          <a:prstGeom prst="rect">
            <a:avLst/>
          </a:prstGeom>
          <a:solidFill>
            <a:srgbClr val="0D1B2A"/>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822960" y="1554480"/>
            <a:ext cx="2194560" cy="822960"/>
          </a:xfrm>
          <a:prstGeom prst="rect">
            <a:avLst/>
          </a:prstGeom>
          <a:noFill/>
          <a:ln/>
        </p:spPr>
        <p:txBody>
          <a:bodyPr wrap="square" lIns="0" tIns="0" rIns="0" bIns="0" rtlCol="0" anchor="ctr">
            <a:normAutofit/>
          </a:bodyPr>
          <a:lstStyle/>
          <a:p>
            <a:pPr marL="0" indent="0" algn="ctr">
              <a:buNone/>
            </a:pPr>
            <a:r>
              <a:rPr lang="en-US" sz="1600" b="1" dirty="0" err="1">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Αιτωλικό</a:t>
            </a:r>
            <a:endParaRPr lang="en-US" sz="1600" b="1" dirty="0">
              <a:effectLst>
                <a:outerShdw blurRad="38100" dist="19050" dir="2700000" algn="tl" rotWithShape="0">
                  <a:srgbClr val="000000">
                    <a:alpha val="60000"/>
                  </a:srgbClr>
                </a:outerShdw>
              </a:effectLst>
            </a:endParaRPr>
          </a:p>
          <a:p>
            <a:pPr marL="0" indent="0" algn="ctr">
              <a:buNone/>
            </a:pPr>
            <a:r>
              <a:rPr lang="en-US" sz="1600" b="1" dirty="0">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l-GR" sz="1600" b="1" dirty="0">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ως «</a:t>
            </a:r>
            <a:r>
              <a:rPr lang="en-US" sz="1600" b="1" dirty="0" err="1">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Πόλις</a:t>
            </a:r>
            <a:r>
              <a:rPr lang="el-GR" sz="1600" b="1" dirty="0">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6" name="Text 4"/>
          <p:cNvSpPr/>
          <p:nvPr/>
        </p:nvSpPr>
        <p:spPr>
          <a:xfrm>
            <a:off x="82296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Επέκταση, ισοπολιτεία</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Άμεση δημοκρατία</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Τοπικοί θεσμοί</a:t>
            </a:r>
            <a:endParaRPr lang="en-US" sz="1600" b="1">
              <a:effectLst>
                <a:outerShdw blurRad="38100" dist="19050" dir="2700000" algn="tl" rotWithShape="0">
                  <a:srgbClr val="000000">
                    <a:alpha val="60000"/>
                  </a:srgbClr>
                </a:outerShdw>
              </a:effectLst>
            </a:endParaRPr>
          </a:p>
        </p:txBody>
      </p:sp>
      <p:sp>
        <p:nvSpPr>
          <p:cNvPr id="7" name="Text 5"/>
          <p:cNvSpPr/>
          <p:nvPr/>
        </p:nvSpPr>
        <p:spPr>
          <a:xfrm>
            <a:off x="3200400" y="2560320"/>
            <a:ext cx="320040" cy="457200"/>
          </a:xfrm>
          <a:prstGeom prst="rect">
            <a:avLst/>
          </a:prstGeom>
          <a:noFill/>
          <a:ln/>
        </p:spPr>
        <p:txBody>
          <a:bodyPr wrap="square" lIns="0" tIns="0" rIns="0" bIns="0" rtlCol="0" anchor="ctr">
            <a:normAutofit fontScale="92500"/>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vs</a:t>
            </a:r>
            <a:endParaRPr lang="en-US" sz="2400" b="1">
              <a:effectLst>
                <a:outerShdw blurRad="38100" dist="19050" dir="2700000" algn="tl" rotWithShape="0">
                  <a:srgbClr val="000000">
                    <a:alpha val="60000"/>
                  </a:srgbClr>
                </a:outerShdw>
              </a:effectLst>
            </a:endParaRPr>
          </a:p>
        </p:txBody>
      </p:sp>
      <p:sp>
        <p:nvSpPr>
          <p:cNvPr id="8" name="Shape 6"/>
          <p:cNvSpPr/>
          <p:nvPr/>
        </p:nvSpPr>
        <p:spPr>
          <a:xfrm>
            <a:off x="352044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Shape 7"/>
          <p:cNvSpPr/>
          <p:nvPr/>
        </p:nvSpPr>
        <p:spPr>
          <a:xfrm>
            <a:off x="352044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3703320" y="1554480"/>
            <a:ext cx="2194560" cy="822960"/>
          </a:xfrm>
          <a:prstGeom prst="rect">
            <a:avLst/>
          </a:prstGeom>
          <a:noFill/>
          <a:ln/>
        </p:spPr>
        <p:txBody>
          <a:bodyPr wrap="square" lIns="0" tIns="0" rIns="0" bIns="0" rtlCol="0" anchor="ctr">
            <a:normAutofit/>
          </a:bodyPr>
          <a:lstStyle/>
          <a:p>
            <a:pPr marL="0" indent="0" algn="ctr">
              <a:buNone/>
            </a:pP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Ακ</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αρνανικό</a:t>
            </a:r>
            <a:endParaRPr lang="en-US" sz="1600" b="1" dirty="0">
              <a:effectLst>
                <a:outerShdw blurRad="38100" dist="19050" dir="2700000" algn="tl" rotWithShape="0">
                  <a:srgbClr val="000000">
                    <a:alpha val="60000"/>
                  </a:srgbClr>
                </a:outerShdw>
              </a:effectLst>
            </a:endParaRPr>
          </a:p>
          <a:p>
            <a:pPr marL="0" indent="0" algn="ctr">
              <a:buNone/>
            </a:pP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ως «</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Συμμ</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αχία</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1" name="Text 9"/>
          <p:cNvSpPr/>
          <p:nvPr/>
        </p:nvSpPr>
        <p:spPr>
          <a:xfrm>
            <a:off x="370332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Αμυντική στάση, στενή δομή</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Ηγεμονία ισχυρών πόλεων</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Προσωρινός χαρακτήρας</a:t>
            </a:r>
            <a:endParaRPr lang="en-US" sz="1600" b="1">
              <a:effectLst>
                <a:outerShdw blurRad="38100" dist="19050" dir="2700000" algn="tl" rotWithShape="0">
                  <a:srgbClr val="000000">
                    <a:alpha val="60000"/>
                  </a:srgbClr>
                </a:outerShdw>
              </a:effectLst>
            </a:endParaRPr>
          </a:p>
        </p:txBody>
      </p:sp>
      <p:sp>
        <p:nvSpPr>
          <p:cNvPr id="12" name="Text 10"/>
          <p:cNvSpPr/>
          <p:nvPr/>
        </p:nvSpPr>
        <p:spPr>
          <a:xfrm>
            <a:off x="6080760" y="2560320"/>
            <a:ext cx="320040" cy="457200"/>
          </a:xfrm>
          <a:prstGeom prst="rect">
            <a:avLst/>
          </a:prstGeom>
          <a:noFill/>
          <a:ln/>
        </p:spPr>
        <p:txBody>
          <a:bodyPr wrap="square" lIns="0" tIns="0" rIns="0" bIns="0" rtlCol="0" anchor="ctr">
            <a:normAutofit fontScale="92500"/>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vs</a:t>
            </a:r>
            <a:endParaRPr lang="en-US" sz="2400" b="1">
              <a:effectLst>
                <a:outerShdw blurRad="38100" dist="19050" dir="2700000" algn="tl" rotWithShape="0">
                  <a:srgbClr val="000000">
                    <a:alpha val="60000"/>
                  </a:srgbClr>
                </a:outerShdw>
              </a:effectLst>
            </a:endParaRPr>
          </a:p>
        </p:txBody>
      </p:sp>
      <p:sp>
        <p:nvSpPr>
          <p:cNvPr id="13" name="Shape 11"/>
          <p:cNvSpPr/>
          <p:nvPr/>
        </p:nvSpPr>
        <p:spPr>
          <a:xfrm>
            <a:off x="640080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4" name="Shape 12"/>
          <p:cNvSpPr/>
          <p:nvPr/>
        </p:nvSpPr>
        <p:spPr>
          <a:xfrm>
            <a:off x="640080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5" name="Text 13"/>
          <p:cNvSpPr/>
          <p:nvPr/>
        </p:nvSpPr>
        <p:spPr>
          <a:xfrm>
            <a:off x="6583680" y="1554480"/>
            <a:ext cx="2194560" cy="822960"/>
          </a:xfrm>
          <a:prstGeom prst="rect">
            <a:avLst/>
          </a:prstGeom>
          <a:noFill/>
          <a:ln/>
        </p:spPr>
        <p:txBody>
          <a:bodyPr wrap="square" lIns="0" tIns="0" rIns="0" bIns="0" rtlCol="0" anchor="ctr">
            <a:normAutofit/>
          </a:bodyPr>
          <a:lstStyle/>
          <a:p>
            <a:pPr marL="0" indent="0" algn="ctr">
              <a:buNone/>
            </a:pP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Βοιωτικό</a:t>
            </a:r>
            <a:endParaRPr lang="en-US" sz="1600" b="1" dirty="0">
              <a:effectLst>
                <a:outerShdw blurRad="38100" dist="19050" dir="2700000" algn="tl" rotWithShape="0">
                  <a:srgbClr val="000000">
                    <a:alpha val="60000"/>
                  </a:srgbClr>
                </a:outerShdw>
              </a:effectLst>
            </a:endParaRPr>
          </a:p>
          <a:p>
            <a:pPr marL="0" indent="0" algn="ctr">
              <a:buNone/>
            </a:pP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ως κλασικό «</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Κοινόν</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6" name="Text 14"/>
          <p:cNvSpPr/>
          <p:nvPr/>
        </p:nvSpPr>
        <p:spPr>
          <a:xfrm>
            <a:off x="658368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Σύστημα βουλών, Θήβαι</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Αντιπροσώπευση</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Διπλή πολιτογράφηση</a:t>
            </a:r>
            <a:endParaRPr lang="en-US" sz="1600" b="1">
              <a:effectLst>
                <a:outerShdw blurRad="38100" dist="19050" dir="2700000" algn="tl" rotWithShape="0">
                  <a:srgbClr val="000000">
                    <a:alpha val="60000"/>
                  </a:srgbClr>
                </a:outerShdw>
              </a:effectLst>
            </a:endParaRPr>
          </a:p>
        </p:txBody>
      </p:sp>
      <p:sp>
        <p:nvSpPr>
          <p:cNvPr id="17" name="Text 15"/>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24</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6" name="Meander Top"/>
          <p:cNvPicPr>
            <a:picLocks/>
          </p:cNvPicPr>
          <p:nvPr/>
        </p:nvPicPr>
        <p:blipFill>
          <a:blip r:embed="rId3"/>
          <a:stretch>
            <a:fillRect/>
          </a:stretch>
        </p:blipFill>
        <p:spPr>
          <a:xfrm>
            <a:off x="0" y="0"/>
            <a:ext cx="9144000" cy="256032"/>
          </a:xfrm>
          <a:prstGeom prst="rect">
            <a:avLst/>
          </a:prstGeom>
        </p:spPr>
      </p:pic>
      <p:pic>
        <p:nvPicPr>
          <p:cNvPr id="7"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fontScale="92500"/>
          </a:bodyPr>
          <a:lstStyle/>
          <a:p>
            <a:pPr marL="0" indent="0">
              <a:buNone/>
            </a:pPr>
            <a:r>
              <a:rPr lang="en-US" sz="28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Παραλληλισμοί: Αιτωλικό Κοινό — Ευρωπαϊκή Ένωση</a:t>
            </a:r>
            <a:endParaRPr lang="en-US" sz="2800" b="1">
              <a:effectLst>
                <a:outerShdw blurRad="38100" dist="19050" dir="2700000" algn="tl" rotWithShape="0">
                  <a:srgbClr val="000000">
                    <a:alpha val="60000"/>
                  </a:srgbClr>
                </a:outerShdw>
              </a:effectLst>
            </a:endParaRPr>
          </a:p>
        </p:txBody>
      </p:sp>
      <p:pic>
        <p:nvPicPr>
          <p:cNvPr id="3" name="Image 0" descr="/agent/turn1/workspace/images/delphi_2026-04-26T20-35-54_image_DAS_0.jpg"/>
          <p:cNvPicPr>
            <a:picLocks noChangeAspect="1"/>
          </p:cNvPicPr>
          <p:nvPr/>
        </p:nvPicPr>
        <p:blipFill>
          <a:blip r:embed="rId4"/>
          <a:srcRect t="3947" b="3947"/>
          <a:stretch/>
        </p:blipFill>
        <p:spPr>
          <a:xfrm>
            <a:off x="640080" y="1280160"/>
            <a:ext cx="3474720" cy="3200400"/>
          </a:xfrm>
          <a:prstGeom prst="rect">
            <a:avLst/>
          </a:prstGeom>
        </p:spPr>
      </p:pic>
      <p:sp>
        <p:nvSpPr>
          <p:cNvPr id="4" name="Text 1"/>
          <p:cNvSpPr>
            <a:spLocks/>
          </p:cNvSpPr>
          <p:nvPr/>
        </p:nvSpPr>
        <p:spPr>
          <a:xfrm>
            <a:off x="4389120" y="1280160"/>
            <a:ext cx="4297680" cy="3108960"/>
          </a:xfrm>
          <a:prstGeom prst="rect">
            <a:avLst/>
          </a:prstGeom>
          <a:noFill/>
          <a:ln/>
        </p:spPr>
        <p:txBody>
          <a:bodyPr wrap="square" lIns="0" tIns="0" rIns="0" bIns="0" rtlCol="0" anchor="ctr">
            <a:normAutofit fontScale="92500" lnSpcReduction="10000"/>
          </a:bodyPr>
          <a:lstStyle/>
          <a:p>
            <a:pPr marL="0" indent="0">
              <a:lnSpc>
                <a:spcPct val="120000"/>
              </a:lnSpc>
              <a:buNone/>
            </a:pPr>
            <a:endPar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endParaRPr>
          </a:p>
          <a:p>
            <a:pPr marL="0" indent="0">
              <a:lnSpc>
                <a:spcPct val="120000"/>
              </a:lnSpc>
              <a:buNone/>
            </a:pP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Θεσμικές</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αναλογίες</a:t>
            </a:r>
          </a:p>
          <a:p>
            <a:pPr marL="0" indent="0">
              <a:lnSpc>
                <a:spcPct val="120000"/>
              </a:lnSpc>
              <a:buNone/>
            </a:pP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Συνέδριον</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Ευρω</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παϊκό Κοινοβούλιο
Στρατηγός → Ευρωπαϊκή Επιτροπή
Ισοπολιτεία → Ευρωπαϊκή ιθαγένεια
Ομοσπονδιακή ρήτρα → Υπεροχή ενωσιακού δικαίου
Κοινό νόμισμα → Ευρώ
Η σύγκριση αναδεικνύει δομικές </a:t>
            </a:r>
            <a:r>
              <a:rPr lang="el-GR"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αναλογί</a:t>
            </a: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ες</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παρά το χρονικό χάσμα 23 αιώνων.</a:t>
            </a:r>
            <a:endParaRPr lang="en-US" sz="1600" b="1" dirty="0">
              <a:effectLst>
                <a:outerShdw blurRad="38100" dist="19050" dir="2700000" algn="tl" rotWithShape="0">
                  <a:srgbClr val="000000">
                    <a:alpha val="60000"/>
                  </a:srgbClr>
                </a:outerShdw>
              </a:effectLst>
            </a:endParaRPr>
          </a:p>
          <a:p>
            <a:pPr marL="0" indent="0">
              <a:lnSpc>
                <a:spcPct val="120000"/>
              </a:lnSpc>
              <a:buNone/>
            </a:pPr>
            <a:endParaRPr lang="en-US" sz="1600" b="1" dirty="0">
              <a:effectLst>
                <a:outerShdw blurRad="38100" dist="19050" dir="2700000" algn="tl" rotWithShape="0">
                  <a:srgbClr val="000000">
                    <a:alpha val="60000"/>
                  </a:srgbClr>
                </a:outerShdw>
              </a:effectLst>
            </a:endParaRPr>
          </a:p>
          <a:p>
            <a:pPr marL="0" indent="0">
              <a:lnSpc>
                <a:spcPct val="120000"/>
              </a:lnSpc>
              <a:buNone/>
            </a:pPr>
            <a:endParaRPr lang="en-US" sz="1600" b="1" dirty="0">
              <a:effectLst>
                <a:outerShdw blurRad="38100" dist="19050" dir="2700000" algn="tl" rotWithShape="0">
                  <a:srgbClr val="000000">
                    <a:alpha val="60000"/>
                  </a:srgbClr>
                </a:outerShdw>
              </a:effectLst>
            </a:endParaRPr>
          </a:p>
          <a:p>
            <a:pPr marL="0" indent="0">
              <a:lnSpc>
                <a:spcPct val="120000"/>
              </a:lnSpc>
              <a:buNone/>
            </a:pPr>
            <a:endParaRPr lang="en-US" sz="1600" b="1" dirty="0">
              <a:effectLst>
                <a:outerShdw blurRad="38100" dist="19050" dir="2700000" algn="tl" rotWithShape="0">
                  <a:srgbClr val="000000">
                    <a:alpha val="60000"/>
                  </a:srgbClr>
                </a:outerShdw>
              </a:effectLst>
            </a:endParaRPr>
          </a:p>
          <a:p>
            <a:pPr marL="0" indent="0">
              <a:lnSpc>
                <a:spcPct val="120000"/>
              </a:lnSpc>
              <a:buNone/>
            </a:pPr>
            <a:endParaRPr lang="en-US" sz="1600" b="1" dirty="0">
              <a:effectLst>
                <a:outerShdw blurRad="38100" dist="19050" dir="2700000" algn="tl" rotWithShape="0">
                  <a:srgbClr val="000000">
                    <a:alpha val="60000"/>
                  </a:srgbClr>
                </a:outerShdw>
              </a:effectLst>
            </a:endParaRPr>
          </a:p>
          <a:p>
            <a:pPr marL="0" indent="0">
              <a:lnSpc>
                <a:spcPct val="120000"/>
              </a:lnSpc>
              <a:buNone/>
            </a:pPr>
            <a:endParaRPr lang="en-US" sz="1600" b="1" dirty="0">
              <a:effectLst>
                <a:outerShdw blurRad="38100" dist="19050" dir="2700000" algn="tl" rotWithShape="0">
                  <a:srgbClr val="000000">
                    <a:alpha val="60000"/>
                  </a:srgbClr>
                </a:outerShdw>
              </a:effectLst>
            </a:endParaRPr>
          </a:p>
        </p:txBody>
      </p:sp>
      <p:sp>
        <p:nvSpPr>
          <p:cNvPr id="5" name="Text 2"/>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25</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15" name="Meander Top"/>
          <p:cNvPicPr>
            <a:picLocks/>
          </p:cNvPicPr>
          <p:nvPr/>
        </p:nvPicPr>
        <p:blipFill>
          <a:blip r:embed="rId3"/>
          <a:stretch>
            <a:fillRect/>
          </a:stretch>
        </p:blipFill>
        <p:spPr>
          <a:xfrm>
            <a:off x="0" y="0"/>
            <a:ext cx="9144000" cy="256032"/>
          </a:xfrm>
          <a:prstGeom prst="rect">
            <a:avLst/>
          </a:prstGeom>
        </p:spPr>
      </p:pic>
      <p:pic>
        <p:nvPicPr>
          <p:cNvPr id="16"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delphi_2026-04-26T20-35-54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09867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457200"/>
            <a:ext cx="7863840" cy="640080"/>
          </a:xfrm>
          <a:prstGeom prst="rect">
            <a:avLst/>
          </a:prstGeom>
          <a:noFill/>
          <a:ln/>
        </p:spPr>
        <p:txBody>
          <a:bodyPr wrap="square" lIns="0" tIns="0" rIns="0" bIns="0" rtlCol="0" anchor="ctr">
            <a:normAutofit/>
          </a:bodyPr>
          <a:lstStyle/>
          <a:p>
            <a:pPr marL="0" indent="0">
              <a:buNone/>
            </a:pPr>
            <a:r>
              <a:rPr lang="en-US" sz="3600" b="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Επίλογος: Το Ομοσπονδιακό Όραμα</a:t>
            </a:r>
            <a:endParaRPr lang="en-US" sz="3600" b="1">
              <a:effectLst>
                <a:outerShdw blurRad="38100" dist="19050" dir="2700000" algn="tl" rotWithShape="0">
                  <a:srgbClr val="000000">
                    <a:alpha val="60000"/>
                  </a:srgbClr>
                </a:outerShdw>
              </a:effectLst>
            </a:endParaRPr>
          </a:p>
        </p:txBody>
      </p:sp>
      <p:sp>
        <p:nvSpPr>
          <p:cNvPr id="5" name="Text 2"/>
          <p:cNvSpPr/>
          <p:nvPr/>
        </p:nvSpPr>
        <p:spPr>
          <a:xfrm>
            <a:off x="640080" y="1005840"/>
            <a:ext cx="7863840" cy="365760"/>
          </a:xfrm>
          <a:prstGeom prst="rect">
            <a:avLst/>
          </a:prstGeom>
          <a:noFill/>
          <a:ln/>
        </p:spPr>
        <p:txBody>
          <a:bodyPr wrap="square" lIns="0" tIns="0" rIns="0" bIns="0" rtlCol="0" anchor="ctr">
            <a:normAutofit/>
          </a:bodyPr>
          <a:lstStyle/>
          <a:p>
            <a:pPr marL="0" indent="0">
              <a:buNone/>
            </a:pPr>
            <a:r>
              <a:rPr lang="en-US" sz="1800" b="1" i="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Από τον 3ο αι. π.Χ. στον 21ο αι.</a:t>
            </a:r>
            <a:endParaRPr lang="en-US" sz="1800" b="1">
              <a:effectLst>
                <a:outerShdw blurRad="38100" dist="19050" dir="2700000" algn="tl" rotWithShape="0">
                  <a:srgbClr val="000000">
                    <a:alpha val="60000"/>
                  </a:srgbClr>
                </a:outerShdw>
              </a:effectLst>
            </a:endParaRPr>
          </a:p>
        </p:txBody>
      </p:sp>
      <p:sp>
        <p:nvSpPr>
          <p:cNvPr id="6" name="Shape 3"/>
          <p:cNvSpPr/>
          <p:nvPr/>
        </p:nvSpPr>
        <p:spPr>
          <a:xfrm>
            <a:off x="822960" y="182880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7" name="Text 4"/>
          <p:cNvSpPr/>
          <p:nvPr/>
        </p:nvSpPr>
        <p:spPr>
          <a:xfrm>
            <a:off x="1188720" y="1737360"/>
            <a:ext cx="5029200" cy="548640"/>
          </a:xfrm>
          <a:prstGeom prst="rect">
            <a:avLst/>
          </a:prstGeom>
          <a:noFill/>
          <a:ln/>
        </p:spPr>
        <p:txBody>
          <a:bodyPr wrap="square" lIns="0" tIns="0" rIns="0" bIns="0" rtlCol="0" anchor="ctr">
            <a:normAutofit/>
          </a:bodyPr>
          <a:lstStyle/>
          <a:p>
            <a:pPr marL="0" indent="0">
              <a:buNone/>
            </a:pPr>
            <a:r>
              <a:rPr lang="en-US" sz="16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 ελληνικός πολιτικός πειραματισμός ξεπέρασε την πόλη-κράτος</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822960" y="256032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1188720" y="2468880"/>
            <a:ext cx="5029200" cy="548640"/>
          </a:xfrm>
          <a:prstGeom prst="rect">
            <a:avLst/>
          </a:prstGeom>
          <a:noFill/>
          <a:ln/>
        </p:spPr>
        <p:txBody>
          <a:bodyPr wrap="square" lIns="0" tIns="0" rIns="0" bIns="0" rtlCol="0" anchor="ctr">
            <a:normAutofit/>
          </a:bodyPr>
          <a:lstStyle/>
          <a:p>
            <a:pPr marL="0" indent="0">
              <a:buNone/>
            </a:pPr>
            <a:r>
              <a:rPr lang="en-US" sz="1600" b="1" dirty="0" err="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16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πονδιακή αρχή — ενότητα </a:t>
            </a:r>
            <a:r>
              <a:rPr lang="el-GR" sz="16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στην πολυμορφία</a:t>
            </a:r>
            <a:r>
              <a:rPr lang="en-US" sz="16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l-GR" sz="1600" b="1" dirty="0">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νομικά επίκαιρη</a:t>
            </a:r>
            <a:endParaRPr lang="en-US" sz="1600" b="1" dirty="0">
              <a:effectLst>
                <a:outerShdw blurRad="38100" dist="19050" dir="2700000" algn="tl" rotWithShape="0">
                  <a:srgbClr val="000000">
                    <a:alpha val="60000"/>
                  </a:srgbClr>
                </a:outerShdw>
              </a:effectLst>
            </a:endParaRPr>
          </a:p>
        </p:txBody>
      </p:sp>
      <p:sp>
        <p:nvSpPr>
          <p:cNvPr id="10" name="Shape 7"/>
          <p:cNvSpPr/>
          <p:nvPr/>
        </p:nvSpPr>
        <p:spPr>
          <a:xfrm>
            <a:off x="822960" y="32918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1" name="Text 8"/>
          <p:cNvSpPr/>
          <p:nvPr/>
        </p:nvSpPr>
        <p:spPr>
          <a:xfrm>
            <a:off x="1188720" y="3200400"/>
            <a:ext cx="5029200" cy="548640"/>
          </a:xfrm>
          <a:prstGeom prst="rect">
            <a:avLst/>
          </a:prstGeom>
          <a:noFill/>
          <a:ln/>
        </p:spPr>
        <p:txBody>
          <a:bodyPr wrap="square" lIns="0" tIns="0" rIns="0" bIns="0" rtlCol="0" anchor="ctr">
            <a:normAutofit/>
          </a:bodyPr>
          <a:lstStyle/>
          <a:p>
            <a:pPr marL="0" indent="0">
              <a:buNone/>
            </a:pPr>
            <a:r>
              <a:rPr lang="en-US" sz="16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Επιγραφική τεκμηρίωση επιβεβαιώνει θεσμική ωριμότητα</a:t>
            </a:r>
            <a:endParaRPr lang="en-US" sz="1600" b="1">
              <a:effectLst>
                <a:outerShdw blurRad="38100" dist="19050" dir="2700000" algn="tl" rotWithShape="0">
                  <a:srgbClr val="000000">
                    <a:alpha val="60000"/>
                  </a:srgbClr>
                </a:outerShdw>
              </a:effectLst>
            </a:endParaRPr>
          </a:p>
        </p:txBody>
      </p:sp>
      <p:sp>
        <p:nvSpPr>
          <p:cNvPr id="12" name="Shape 9"/>
          <p:cNvSpPr/>
          <p:nvPr/>
        </p:nvSpPr>
        <p:spPr>
          <a:xfrm>
            <a:off x="822960" y="402336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3" name="Text 10"/>
          <p:cNvSpPr/>
          <p:nvPr/>
        </p:nvSpPr>
        <p:spPr>
          <a:xfrm>
            <a:off x="1188720" y="3931920"/>
            <a:ext cx="5029200" cy="548640"/>
          </a:xfrm>
          <a:prstGeom prst="rect">
            <a:avLst/>
          </a:prstGeom>
          <a:noFill/>
          <a:ln/>
        </p:spPr>
        <p:txBody>
          <a:bodyPr wrap="square" lIns="0" tIns="0" rIns="0" bIns="0" rtlCol="0" anchor="ctr">
            <a:normAutofit/>
          </a:bodyPr>
          <a:lstStyle/>
          <a:p>
            <a:pPr marL="0" indent="0">
              <a:buNone/>
            </a:pPr>
            <a:r>
              <a:rPr lang="en-US" sz="16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 Αιτωλική έννομη τάξη αξίζει θέση στην ιστορία του ομοσπονδιακού φαινομένου</a:t>
            </a:r>
            <a:endParaRPr lang="en-US" sz="1600" b="1">
              <a:effectLst>
                <a:outerShdw blurRad="38100" dist="19050" dir="2700000" algn="tl" rotWithShape="0">
                  <a:srgbClr val="000000">
                    <a:alpha val="60000"/>
                  </a:srgbClr>
                </a:outerShdw>
              </a:effectLst>
            </a:endParaRPr>
          </a:p>
        </p:txBody>
      </p:sp>
      <p:sp>
        <p:nvSpPr>
          <p:cNvPr id="14" name="Text 11"/>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26</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dirty="0" err="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Κεντρικά</a:t>
            </a:r>
            <a:r>
              <a:rPr lang="en-US" sz="32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3200" b="1" dirty="0" err="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a:t>
            </a:r>
            <a:r>
              <a:rPr lang="en-US" sz="32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περάσματα</a:t>
            </a:r>
            <a:endParaRPr lang="en-US" sz="3200" b="1" dirty="0">
              <a:effectLst>
                <a:outerShdw blurRad="38100" dist="19050" dir="2700000" algn="tl" rotWithShape="0">
                  <a:srgbClr val="000000">
                    <a:alpha val="60000"/>
                  </a:srgbClr>
                </a:outerShdw>
              </a:effectLst>
            </a:endParaRPr>
          </a:p>
        </p:txBody>
      </p:sp>
      <p:pic>
        <p:nvPicPr>
          <p:cNvPr id="3" name="Image 0" descr="preencoded.png"/>
          <p:cNvPicPr>
            <a:picLocks noChangeAspect="1"/>
          </p:cNvPicPr>
          <p:nvPr/>
        </p:nvPicPr>
        <p:blipFill>
          <a:blip r:embed="rId4"/>
          <a:stretch>
            <a:fillRect/>
          </a:stretch>
        </p:blipFill>
        <p:spPr>
          <a:xfrm>
            <a:off x="640080" y="1371600"/>
            <a:ext cx="365760" cy="365760"/>
          </a:xfrm>
          <a:prstGeom prst="rect">
            <a:avLst/>
          </a:prstGeom>
        </p:spPr>
      </p:pic>
      <p:sp>
        <p:nvSpPr>
          <p:cNvPr id="4" name="Text 1"/>
          <p:cNvSpPr>
            <a:spLocks/>
          </p:cNvSpPr>
          <p:nvPr/>
        </p:nvSpPr>
        <p:spPr>
          <a:xfrm>
            <a:off x="1188720" y="1280160"/>
            <a:ext cx="3657600" cy="1097280"/>
          </a:xfrm>
          <a:prstGeom prst="rect">
            <a:avLst/>
          </a:prstGeom>
          <a:noFill/>
          <a:ln/>
        </p:spPr>
        <p:txBody>
          <a:bodyPr wrap="square" lIns="0" tIns="0" rIns="0" bIns="0" rtlCol="0" anchor="ctr">
            <a:normAutofit/>
          </a:bodyPr>
          <a:lstStyle/>
          <a:p>
            <a:pPr marL="0" indent="0">
              <a:lnSpc>
                <a:spcPct val="130000"/>
              </a:lnSpc>
              <a:buNone/>
            </a:pPr>
            <a:r>
              <a:rPr lang="en-US" sz="1800" b="1" i="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Οι</a:t>
            </a:r>
            <a:r>
              <a:rPr lang="en-US" sz="1800" b="1" i="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βα</a:t>
            </a:r>
            <a:r>
              <a:rPr lang="en-US" sz="1800" b="1" i="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σικές</a:t>
            </a:r>
            <a:r>
              <a:rPr lang="en-US" sz="1800" b="1" i="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800" b="1" i="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θέσεις</a:t>
            </a:r>
            <a:r>
              <a:rPr lang="en-US" sz="1800" b="1" i="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800" b="1" i="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ου</a:t>
            </a:r>
            <a:r>
              <a:rPr lang="en-US" sz="1800" b="1" i="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800" b="1" i="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τεκμηριώνοντ</a:t>
            </a:r>
            <a:r>
              <a:rPr lang="en-US" sz="1800" b="1" i="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a:t>
            </a:r>
            <a:endParaRPr lang="en-US" sz="1800" b="1" dirty="0">
              <a:effectLst>
                <a:outerShdw blurRad="38100" dist="19050" dir="2700000" algn="tl" rotWithShape="0">
                  <a:srgbClr val="000000">
                    <a:alpha val="60000"/>
                  </a:srgbClr>
                </a:outerShdw>
              </a:effectLst>
            </a:endParaRPr>
          </a:p>
        </p:txBody>
      </p:sp>
      <p:sp>
        <p:nvSpPr>
          <p:cNvPr id="5" name="Shape 2"/>
          <p:cNvSpPr/>
          <p:nvPr/>
        </p:nvSpPr>
        <p:spPr>
          <a:xfrm>
            <a:off x="64008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82296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Θέση Α΄</a:t>
            </a:r>
            <a:endParaRPr lang="en-US" sz="1600" b="1">
              <a:effectLst>
                <a:outerShdw blurRad="38100" dist="19050" dir="2700000" algn="tl" rotWithShape="0">
                  <a:srgbClr val="000000">
                    <a:alpha val="60000"/>
                  </a:srgbClr>
                </a:outerShdw>
              </a:effectLst>
            </a:endParaRPr>
          </a:p>
        </p:txBody>
      </p:sp>
      <p:sp>
        <p:nvSpPr>
          <p:cNvPr id="7" name="Text 4"/>
          <p:cNvSpPr/>
          <p:nvPr/>
        </p:nvSpPr>
        <p:spPr>
          <a:xfrm>
            <a:off x="82296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Αιτωλικό Κοινό αποτελεί πλήρες ομοσπονδιακό κράτος με εσωτερική κυριαρχία</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457200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475488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Θέση Β΄</a:t>
            </a:r>
            <a:endParaRPr lang="en-US" sz="1600" b="1">
              <a:effectLst>
                <a:outerShdw blurRad="38100" dist="19050" dir="2700000" algn="tl" rotWithShape="0">
                  <a:srgbClr val="000000">
                    <a:alpha val="60000"/>
                  </a:srgbClr>
                </a:outerShdw>
              </a:effectLst>
            </a:endParaRPr>
          </a:p>
        </p:txBody>
      </p:sp>
      <p:sp>
        <p:nvSpPr>
          <p:cNvPr id="10" name="Text 7"/>
          <p:cNvSpPr/>
          <p:nvPr/>
        </p:nvSpPr>
        <p:spPr>
          <a:xfrm>
            <a:off x="475488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 integratio sub lege αποτελεί τον βασικό μηχανισμό επεκτάσεως</a:t>
            </a:r>
            <a:endParaRPr lang="en-US" sz="1600" b="1">
              <a:effectLst>
                <a:outerShdw blurRad="38100" dist="19050" dir="2700000" algn="tl" rotWithShape="0">
                  <a:srgbClr val="000000">
                    <a:alpha val="60000"/>
                  </a:srgbClr>
                </a:outerShdw>
              </a:effectLst>
            </a:endParaRPr>
          </a:p>
        </p:txBody>
      </p:sp>
      <p:sp>
        <p:nvSpPr>
          <p:cNvPr id="11" name="Shape 8"/>
          <p:cNvSpPr/>
          <p:nvPr/>
        </p:nvSpPr>
        <p:spPr>
          <a:xfrm>
            <a:off x="64008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82296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Θέση Γ΄</a:t>
            </a:r>
            <a:endParaRPr lang="en-US" sz="1600" b="1">
              <a:effectLst>
                <a:outerShdw blurRad="38100" dist="19050" dir="2700000" algn="tl" rotWithShape="0">
                  <a:srgbClr val="000000">
                    <a:alpha val="60000"/>
                  </a:srgbClr>
                </a:outerShdw>
              </a:effectLst>
            </a:endParaRPr>
          </a:p>
        </p:txBody>
      </p:sp>
      <p:sp>
        <p:nvSpPr>
          <p:cNvPr id="13" name="Text 10"/>
          <p:cNvSpPr/>
          <p:nvPr/>
        </p:nvSpPr>
        <p:spPr>
          <a:xfrm>
            <a:off x="82296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ομοσπονδιακό δίκαιο υπερίσχυε του τοπικού — ομοσπονδιακή ρήτρα</a:t>
            </a:r>
            <a:endParaRPr lang="en-US" sz="1600" b="1">
              <a:effectLst>
                <a:outerShdw blurRad="38100" dist="19050" dir="2700000" algn="tl" rotWithShape="0">
                  <a:srgbClr val="000000">
                    <a:alpha val="60000"/>
                  </a:srgbClr>
                </a:outerShdw>
              </a:effectLst>
            </a:endParaRPr>
          </a:p>
        </p:txBody>
      </p:sp>
      <p:sp>
        <p:nvSpPr>
          <p:cNvPr id="14" name="Shape 11"/>
          <p:cNvSpPr/>
          <p:nvPr/>
        </p:nvSpPr>
        <p:spPr>
          <a:xfrm>
            <a:off x="457200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2"/>
          <p:cNvSpPr/>
          <p:nvPr/>
        </p:nvSpPr>
        <p:spPr>
          <a:xfrm>
            <a:off x="475488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Θέση Δ΄</a:t>
            </a:r>
            <a:endParaRPr lang="en-US" sz="1600" b="1">
              <a:effectLst>
                <a:outerShdw blurRad="38100" dist="19050" dir="2700000" algn="tl" rotWithShape="0">
                  <a:srgbClr val="000000">
                    <a:alpha val="60000"/>
                  </a:srgbClr>
                </a:outerShdw>
              </a:effectLst>
            </a:endParaRPr>
          </a:p>
        </p:txBody>
      </p:sp>
      <p:sp>
        <p:nvSpPr>
          <p:cNvPr id="16" name="Text 13"/>
          <p:cNvSpPr/>
          <p:nvPr/>
        </p:nvSpPr>
        <p:spPr>
          <a:xfrm>
            <a:off x="475488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Δομικοί παραλληλισμοί με σύγχρονα ομοσπονδιακά μοντέλα (ΕΕ, ΗΠΑ)</a:t>
            </a:r>
            <a:endParaRPr lang="en-US" sz="1600" b="1">
              <a:effectLst>
                <a:outerShdw blurRad="38100" dist="19050" dir="2700000" algn="tl" rotWithShape="0">
                  <a:srgbClr val="000000">
                    <a:alpha val="60000"/>
                  </a:srgbClr>
                </a:outerShdw>
              </a:effectLst>
            </a:endParaRPr>
          </a:p>
        </p:txBody>
      </p:sp>
      <p:sp>
        <p:nvSpPr>
          <p:cNvPr id="17" name="Text 14"/>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27</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2" name="Meander Top"/>
          <p:cNvPicPr>
            <a:picLocks/>
          </p:cNvPicPr>
          <p:nvPr/>
        </p:nvPicPr>
        <p:blipFill>
          <a:blip r:embed="rId3"/>
          <a:stretch>
            <a:fillRect/>
          </a:stretch>
        </p:blipFill>
        <p:spPr>
          <a:xfrm>
            <a:off x="0" y="0"/>
            <a:ext cx="9144000" cy="256032"/>
          </a:xfrm>
          <a:prstGeom prst="rect">
            <a:avLst/>
          </a:prstGeom>
        </p:spPr>
      </p:pic>
      <p:pic>
        <p:nvPicPr>
          <p:cNvPr id="23"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Ανοιχτά Ερωτήματα και Μελλοντική Έρευνα</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914400" y="148132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969264" y="162763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1371600" y="137160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Επιγραφική</a:t>
            </a:r>
            <a:endParaRPr lang="en-US" sz="1600" b="1">
              <a:effectLst>
                <a:outerShdw blurRad="38100" dist="19050" dir="2700000" algn="tl" rotWithShape="0">
                  <a:srgbClr val="000000">
                    <a:alpha val="60000"/>
                  </a:srgbClr>
                </a:outerShdw>
              </a:effectLst>
            </a:endParaRPr>
          </a:p>
        </p:txBody>
      </p:sp>
      <p:sp>
        <p:nvSpPr>
          <p:cNvPr id="6" name="Text 4"/>
          <p:cNvSpPr/>
          <p:nvPr/>
        </p:nvSpPr>
        <p:spPr>
          <a:xfrm>
            <a:off x="1371600" y="1691640"/>
            <a:ext cx="5029200" cy="365760"/>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Νέες ανα</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σκ</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αφές  μπορεί να αποκαλύψουν άγνωστα ψηφίσματα</a:t>
            </a:r>
            <a:endParaRPr lang="en-US" sz="1600" b="1" dirty="0">
              <a:effectLst>
                <a:outerShdw blurRad="38100" dist="19050" dir="2700000" algn="tl" rotWithShape="0">
                  <a:srgbClr val="000000">
                    <a:alpha val="60000"/>
                  </a:srgbClr>
                </a:outerShdw>
              </a:effectLst>
            </a:endParaRPr>
          </a:p>
        </p:txBody>
      </p:sp>
      <p:sp>
        <p:nvSpPr>
          <p:cNvPr id="7" name="Shape 5"/>
          <p:cNvSpPr/>
          <p:nvPr/>
        </p:nvSpPr>
        <p:spPr>
          <a:xfrm>
            <a:off x="914400" y="235000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8" name="Shape 6"/>
          <p:cNvSpPr/>
          <p:nvPr/>
        </p:nvSpPr>
        <p:spPr>
          <a:xfrm>
            <a:off x="969264" y="249631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7"/>
          <p:cNvSpPr/>
          <p:nvPr/>
        </p:nvSpPr>
        <p:spPr>
          <a:xfrm>
            <a:off x="1371600" y="224028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Νομικό</a:t>
            </a:r>
            <a:endParaRPr lang="en-US" sz="1600" b="1">
              <a:effectLst>
                <a:outerShdw blurRad="38100" dist="19050" dir="2700000" algn="tl" rotWithShape="0">
                  <a:srgbClr val="000000">
                    <a:alpha val="60000"/>
                  </a:srgbClr>
                </a:outerShdw>
              </a:effectLst>
            </a:endParaRPr>
          </a:p>
        </p:txBody>
      </p:sp>
      <p:sp>
        <p:nvSpPr>
          <p:cNvPr id="10" name="Text 8"/>
          <p:cNvSpPr/>
          <p:nvPr/>
        </p:nvSpPr>
        <p:spPr>
          <a:xfrm>
            <a:off x="1371600" y="2560320"/>
            <a:ext cx="5029200" cy="365760"/>
          </a:xfrm>
          <a:prstGeom prst="rect">
            <a:avLst/>
          </a:prstGeom>
          <a:noFill/>
          <a:ln/>
        </p:spPr>
        <p:txBody>
          <a:bodyPr wrap="square" lIns="0" tIns="0" rIns="0" bIns="0" rtlCol="0" anchor="ctr">
            <a:normAutofit fontScale="85000" lnSpcReduction="10000"/>
          </a:bodyPr>
          <a:lstStyle/>
          <a:p>
            <a:pPr marL="0" indent="0">
              <a:buNone/>
            </a:pP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Σχέση</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πονδιακού/</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«τ</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οπ</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ικού</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δικαίου — περαιτέρω επεξεργασία</a:t>
            </a:r>
            <a:endParaRPr lang="en-US" sz="1600" b="1" dirty="0">
              <a:effectLst>
                <a:outerShdw blurRad="38100" dist="19050" dir="2700000" algn="tl" rotWithShape="0">
                  <a:srgbClr val="000000">
                    <a:alpha val="60000"/>
                  </a:srgbClr>
                </a:outerShdw>
              </a:effectLst>
            </a:endParaRPr>
          </a:p>
        </p:txBody>
      </p:sp>
      <p:sp>
        <p:nvSpPr>
          <p:cNvPr id="11" name="Shape 9"/>
          <p:cNvSpPr/>
          <p:nvPr/>
        </p:nvSpPr>
        <p:spPr>
          <a:xfrm>
            <a:off x="914400" y="321868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2" name="Shape 10"/>
          <p:cNvSpPr/>
          <p:nvPr/>
        </p:nvSpPr>
        <p:spPr>
          <a:xfrm>
            <a:off x="969264" y="3364992"/>
            <a:ext cx="36576" cy="612648"/>
          </a:xfrm>
          <a:prstGeom prst="rect">
            <a:avLst/>
          </a:prstGeom>
          <a:solidFill>
            <a:srgbClr val="80382E">
              <a:alpha val="5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3" name="Text 11"/>
          <p:cNvSpPr/>
          <p:nvPr/>
        </p:nvSpPr>
        <p:spPr>
          <a:xfrm>
            <a:off x="1371600" y="310896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Συγκριτικό</a:t>
            </a:r>
            <a:endParaRPr lang="en-US" sz="1600" b="1">
              <a:effectLst>
                <a:outerShdw blurRad="38100" dist="19050" dir="2700000" algn="tl" rotWithShape="0">
                  <a:srgbClr val="000000">
                    <a:alpha val="60000"/>
                  </a:srgbClr>
                </a:outerShdw>
              </a:effectLst>
            </a:endParaRPr>
          </a:p>
        </p:txBody>
      </p:sp>
      <p:sp>
        <p:nvSpPr>
          <p:cNvPr id="14" name="Text 12"/>
          <p:cNvSpPr/>
          <p:nvPr/>
        </p:nvSpPr>
        <p:spPr>
          <a:xfrm>
            <a:off x="1371600" y="3429000"/>
            <a:ext cx="5029200" cy="365760"/>
          </a:xfrm>
          <a:prstGeom prst="rect">
            <a:avLst/>
          </a:prstGeom>
          <a:noFill/>
          <a:ln/>
        </p:spPr>
        <p:txBody>
          <a:bodyPr wrap="square" lIns="0" tIns="0" rIns="0" bIns="0" rtlCol="0" anchor="ctr">
            <a:normAutofit fontScale="85000" lnSpcReduction="20000"/>
          </a:bodyPr>
          <a:lstStyle/>
          <a:p>
            <a:pPr marL="0" indent="0">
              <a:buNone/>
            </a:pP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Σύγκριση</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λ.χ.</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με</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 </a:t>
            </a:r>
            <a:r>
              <a:rPr lang="el-GR"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Λυκίων</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σύγχρονη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Ελ</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βετική Ομοσπονδία</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κ.λοπ</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5" name="Shape 13"/>
          <p:cNvSpPr/>
          <p:nvPr/>
        </p:nvSpPr>
        <p:spPr>
          <a:xfrm>
            <a:off x="914400" y="4087368"/>
            <a:ext cx="146304" cy="146304"/>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6" name="Text 14"/>
          <p:cNvSpPr/>
          <p:nvPr/>
        </p:nvSpPr>
        <p:spPr>
          <a:xfrm>
            <a:off x="1371600" y="3977640"/>
            <a:ext cx="18288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Ψηφιακό</a:t>
            </a:r>
            <a:endParaRPr lang="en-US" sz="1600" b="1">
              <a:effectLst>
                <a:outerShdw blurRad="38100" dist="19050" dir="2700000" algn="tl" rotWithShape="0">
                  <a:srgbClr val="000000">
                    <a:alpha val="60000"/>
                  </a:srgbClr>
                </a:outerShdw>
              </a:effectLst>
            </a:endParaRPr>
          </a:p>
        </p:txBody>
      </p:sp>
      <p:sp>
        <p:nvSpPr>
          <p:cNvPr id="17" name="Text 15"/>
          <p:cNvSpPr/>
          <p:nvPr/>
        </p:nvSpPr>
        <p:spPr>
          <a:xfrm>
            <a:off x="1371600" y="4297680"/>
            <a:ext cx="5029200" cy="365760"/>
          </a:xfrm>
          <a:prstGeom prst="rect">
            <a:avLst/>
          </a:prstGeom>
          <a:noFill/>
          <a:ln/>
        </p:spPr>
        <p:txBody>
          <a:bodyPr wrap="square" lIns="0" tIns="0" rIns="0" bIns="0" rtlCol="0" anchor="ctr">
            <a:normAutofit/>
          </a:bodyPr>
          <a:lstStyle/>
          <a:p>
            <a:pPr marL="0" indent="0">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Εφαρμογή GIS και ψηφιακής επιγραφικής</a:t>
            </a:r>
            <a:endParaRPr lang="en-US" sz="1600" b="1">
              <a:effectLst>
                <a:outerShdw blurRad="38100" dist="19050" dir="2700000" algn="tl" rotWithShape="0">
                  <a:srgbClr val="000000">
                    <a:alpha val="60000"/>
                  </a:srgbClr>
                </a:outerShdw>
              </a:effectLst>
            </a:endParaRPr>
          </a:p>
        </p:txBody>
      </p:sp>
      <p:sp>
        <p:nvSpPr>
          <p:cNvPr id="18" name="Shape 16"/>
          <p:cNvSpPr/>
          <p:nvPr/>
        </p:nvSpPr>
        <p:spPr>
          <a:xfrm>
            <a:off x="6583680" y="1188720"/>
            <a:ext cx="2286000" cy="3200400"/>
          </a:xfrm>
          <a:prstGeom prst="rect">
            <a:avLst/>
          </a:prstGeom>
          <a:solidFill>
            <a:srgbClr val="0D1B2A"/>
          </a:solidFill>
          <a:ln w="44450">
            <a:solidFill>
              <a:srgbClr val="2E0854"/>
            </a:solidFill>
          </a:ln>
          <a:effectLst>
            <a:outerShdw blurRad="50800" dist="25400" dir="8100000" algn="bl" rotWithShape="0">
              <a:srgbClr val="000000">
                <a:alpha val="10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9" name="Text 17"/>
          <p:cNvSpPr/>
          <p:nvPr/>
        </p:nvSpPr>
        <p:spPr>
          <a:xfrm>
            <a:off x="6766560" y="1371600"/>
            <a:ext cx="1920240" cy="36576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Desiderata</a:t>
            </a:r>
            <a:endParaRPr lang="en-US" sz="1600" b="1">
              <a:effectLst>
                <a:outerShdw blurRad="38100" dist="19050" dir="2700000" algn="tl" rotWithShape="0">
                  <a:srgbClr val="FFFFFF">
                    <a:alpha val="60000"/>
                  </a:srgbClr>
                </a:outerShdw>
              </a:effectLst>
            </a:endParaRPr>
          </a:p>
        </p:txBody>
      </p:sp>
      <p:sp>
        <p:nvSpPr>
          <p:cNvPr id="20" name="Text 18"/>
          <p:cNvSpPr/>
          <p:nvPr/>
        </p:nvSpPr>
        <p:spPr>
          <a:xfrm>
            <a:off x="6766560" y="1828800"/>
            <a:ext cx="1920240" cy="2286000"/>
          </a:xfrm>
          <a:prstGeom prst="rect">
            <a:avLst/>
          </a:prstGeom>
          <a:noFill/>
          <a:ln/>
        </p:spPr>
        <p:txBody>
          <a:bodyPr wrap="square" lIns="0" tIns="0" rIns="0" bIns="0" rtlCol="0" anchor="ctr">
            <a:normAutofit/>
          </a:bodyPr>
          <a:lstStyle/>
          <a:p>
            <a:pPr marL="0" indent="0">
              <a:lnSpc>
                <a:spcPct val="140000"/>
              </a:lnSpc>
              <a:buNone/>
            </a:pP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έρευν</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για το ομοσπονδιακό φαινόμενο παραμένει ανοιχτή — νέες πηγές αναμέν</a:t>
            </a:r>
            <a:r>
              <a:rPr lang="el-GR"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a:t>
            </a: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ται</a:t>
            </a: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να ρίξουν περισσότερο φως</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FFFFFF">
                    <a:alpha val="60000"/>
                  </a:srgbClr>
                </a:outerShdw>
              </a:effectLst>
            </a:endParaRPr>
          </a:p>
        </p:txBody>
      </p:sp>
      <p:sp>
        <p:nvSpPr>
          <p:cNvPr id="21" name="Text 19"/>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28</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1" name="Meander Top"/>
          <p:cNvPicPr>
            <a:picLocks/>
          </p:cNvPicPr>
          <p:nvPr/>
        </p:nvPicPr>
        <p:blipFill>
          <a:blip r:embed="rId3"/>
          <a:stretch>
            <a:fillRect/>
          </a:stretch>
        </p:blipFill>
        <p:spPr>
          <a:xfrm>
            <a:off x="0" y="0"/>
            <a:ext cx="9144000" cy="256032"/>
          </a:xfrm>
          <a:prstGeom prst="rect">
            <a:avLst/>
          </a:prstGeom>
        </p:spPr>
      </p:pic>
      <p:pic>
        <p:nvPicPr>
          <p:cNvPr id="22"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l-GR" sz="28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Αρχαίο</a:t>
            </a:r>
            <a:r>
              <a:rPr lang="en-US" sz="28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vs </a:t>
            </a:r>
            <a:r>
              <a:rPr lang="en-US" sz="2800" b="1" dirty="0" err="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Νεότερο</a:t>
            </a:r>
            <a:r>
              <a:rPr lang="en-US" sz="28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2800" b="1" dirty="0" err="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28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2800" b="1" dirty="0" err="1">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ονδι</a:t>
            </a:r>
            <a:r>
              <a:rPr lang="en-US" sz="2800" b="1" dirty="0">
                <a:solidFill>
                  <a:srgbClr val="1B5E2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ακό Κράτος</a:t>
            </a:r>
            <a:endParaRPr lang="en-US" sz="2800" b="1" dirty="0">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2"/>
          <p:cNvSpPr>
            <a:spLocks/>
          </p:cNvSpPr>
          <p:nvPr/>
        </p:nvSpPr>
        <p:spPr>
          <a:xfrm>
            <a:off x="640080" y="12801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Ομοιότητες</a:t>
            </a:r>
            <a:endParaRPr lang="en-US" sz="1600" b="1">
              <a:effectLst>
                <a:outerShdw blurRad="38100" dist="19050" dir="2700000" algn="tl" rotWithShape="0">
                  <a:srgbClr val="FFFFFF">
                    <a:alpha val="60000"/>
                  </a:srgbClr>
                </a:outerShdw>
              </a:effectLst>
            </a:endParaRPr>
          </a:p>
        </p:txBody>
      </p:sp>
      <p:sp>
        <p:nvSpPr>
          <p:cNvPr id="5" name="Text 3"/>
          <p:cNvSpPr/>
          <p:nvPr/>
        </p:nvSpPr>
        <p:spPr>
          <a:xfrm>
            <a:off x="2560320" y="12801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 δίκαιο</a:t>
            </a:r>
            <a:endParaRPr lang="en-US" sz="1600" b="1">
              <a:effectLst>
                <a:outerShdw blurRad="38100" dist="19050" dir="2700000" algn="tl" rotWithShape="0">
                  <a:srgbClr val="000000">
                    <a:alpha val="60000"/>
                  </a:srgbClr>
                </a:outerShdw>
              </a:effectLst>
            </a:endParaRPr>
          </a:p>
        </p:txBody>
      </p:sp>
      <p:sp>
        <p:nvSpPr>
          <p:cNvPr id="6" name="Text 4"/>
          <p:cNvSpPr/>
          <p:nvPr/>
        </p:nvSpPr>
        <p:spPr>
          <a:xfrm>
            <a:off x="2560320" y="16002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Αναλογική εκπροσώπηση, κεντρικά όργανα, ομοσπονδιακή ρήτρα</a:t>
            </a:r>
            <a:endParaRPr lang="en-US" sz="1600" b="1">
              <a:effectLst>
                <a:outerShdw blurRad="38100" dist="19050" dir="2700000" algn="tl" rotWithShape="0">
                  <a:srgbClr val="000000">
                    <a:alpha val="60000"/>
                  </a:srgbClr>
                </a:outerShdw>
              </a:effectLst>
            </a:endParaRPr>
          </a:p>
        </p:txBody>
      </p:sp>
      <p:sp>
        <p:nvSpPr>
          <p:cNvPr id="7" name="Shape 5"/>
          <p:cNvSpPr/>
          <p:nvPr/>
        </p:nvSpPr>
        <p:spPr>
          <a:xfrm>
            <a:off x="640080" y="21945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8" name="Text 6"/>
          <p:cNvSpPr/>
          <p:nvPr/>
        </p:nvSpPr>
        <p:spPr>
          <a:xfrm>
            <a:off x="640080" y="21945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Όρια</a:t>
            </a:r>
            <a:endParaRPr lang="en-US" sz="1600" b="1">
              <a:effectLst>
                <a:outerShdw blurRad="38100" dist="19050" dir="2700000" algn="tl" rotWithShape="0">
                  <a:srgbClr val="FFFFFF">
                    <a:alpha val="60000"/>
                  </a:srgbClr>
                </a:outerShdw>
              </a:effectLst>
            </a:endParaRPr>
          </a:p>
        </p:txBody>
      </p:sp>
      <p:sp>
        <p:nvSpPr>
          <p:cNvPr id="9" name="Text 7"/>
          <p:cNvSpPr/>
          <p:nvPr/>
        </p:nvSpPr>
        <p:spPr>
          <a:xfrm>
            <a:off x="2560320" y="21945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Ρευστά σύνορα</a:t>
            </a:r>
            <a:endParaRPr lang="en-US" sz="1600" b="1">
              <a:effectLst>
                <a:outerShdw blurRad="38100" dist="19050" dir="2700000" algn="tl" rotWithShape="0">
                  <a:srgbClr val="000000">
                    <a:alpha val="60000"/>
                  </a:srgbClr>
                </a:outerShdw>
              </a:effectLst>
            </a:endParaRPr>
          </a:p>
        </p:txBody>
      </p:sp>
      <p:sp>
        <p:nvSpPr>
          <p:cNvPr id="10" name="Text 8"/>
          <p:cNvSpPr/>
          <p:nvPr/>
        </p:nvSpPr>
        <p:spPr>
          <a:xfrm>
            <a:off x="2560320" y="25146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Απουσία γραπτού συντάγματος, επικράτηση εθίμου έναντι νόμου</a:t>
            </a:r>
            <a:endParaRPr lang="en-US" sz="1600" b="1">
              <a:effectLst>
                <a:outerShdw blurRad="38100" dist="19050" dir="2700000" algn="tl" rotWithShape="0">
                  <a:srgbClr val="000000">
                    <a:alpha val="60000"/>
                  </a:srgbClr>
                </a:outerShdw>
              </a:effectLst>
            </a:endParaRPr>
          </a:p>
        </p:txBody>
      </p:sp>
      <p:sp>
        <p:nvSpPr>
          <p:cNvPr id="11" name="Shape 9"/>
          <p:cNvSpPr/>
          <p:nvPr/>
        </p:nvSpPr>
        <p:spPr>
          <a:xfrm>
            <a:off x="640080" y="31089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10"/>
          <p:cNvSpPr/>
          <p:nvPr/>
        </p:nvSpPr>
        <p:spPr>
          <a:xfrm>
            <a:off x="640080" y="31089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Καινοτομίες</a:t>
            </a:r>
            <a:endParaRPr lang="en-US" sz="1600" b="1">
              <a:effectLst>
                <a:outerShdw blurRad="38100" dist="19050" dir="2700000" algn="tl" rotWithShape="0">
                  <a:srgbClr val="FFFFFF">
                    <a:alpha val="60000"/>
                  </a:srgbClr>
                </a:outerShdw>
              </a:effectLst>
            </a:endParaRPr>
          </a:p>
        </p:txBody>
      </p:sp>
      <p:sp>
        <p:nvSpPr>
          <p:cNvPr id="13" name="Text 11"/>
          <p:cNvSpPr/>
          <p:nvPr/>
        </p:nvSpPr>
        <p:spPr>
          <a:xfrm>
            <a:off x="2560320" y="3108960"/>
            <a:ext cx="2926080" cy="320040"/>
          </a:xfrm>
          <a:prstGeom prst="rect">
            <a:avLst/>
          </a:prstGeom>
          <a:noFill/>
          <a:ln/>
        </p:spPr>
        <p:txBody>
          <a:bodyPr wrap="square" lIns="0" tIns="0" rIns="0" bIns="0" rtlCol="0" anchor="ctr">
            <a:normAutofit/>
          </a:bodyPr>
          <a:lstStyle/>
          <a:p>
            <a:pPr marL="0" indent="0">
              <a:buNone/>
            </a:pPr>
            <a:r>
              <a:rPr lang="el-GR"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Καινο</a:t>
            </a:r>
            <a:r>
              <a:rPr lang="en-US"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φαν</a:t>
            </a:r>
            <a:r>
              <a:rPr lang="el-GR"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ής</a:t>
            </a:r>
            <a:r>
              <a:rPr lang="el-GR"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χρήση παλαιών</a:t>
            </a:r>
            <a:r>
              <a:rPr lang="en-US"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θεσμ</a:t>
            </a:r>
            <a:r>
              <a:rPr lang="el-GR"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ών</a:t>
            </a:r>
            <a:endParaRPr lang="en-US" sz="1600" b="1" dirty="0">
              <a:effectLst>
                <a:outerShdw blurRad="38100" dist="19050" dir="2700000" algn="tl" rotWithShape="0">
                  <a:srgbClr val="000000">
                    <a:alpha val="60000"/>
                  </a:srgbClr>
                </a:outerShdw>
              </a:effectLst>
            </a:endParaRPr>
          </a:p>
        </p:txBody>
      </p:sp>
      <p:sp>
        <p:nvSpPr>
          <p:cNvPr id="14" name="Text 12"/>
          <p:cNvSpPr/>
          <p:nvPr/>
        </p:nvSpPr>
        <p:spPr>
          <a:xfrm>
            <a:off x="2560320" y="34290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Ισοπολιτεία, επιγαμία, ασυλία, κοινές λατρείες</a:t>
            </a:r>
            <a:endParaRPr lang="en-US" sz="1600" b="1">
              <a:effectLst>
                <a:outerShdw blurRad="38100" dist="19050" dir="2700000" algn="tl" rotWithShape="0">
                  <a:srgbClr val="000000">
                    <a:alpha val="60000"/>
                  </a:srgbClr>
                </a:outerShdw>
              </a:effectLst>
            </a:endParaRPr>
          </a:p>
        </p:txBody>
      </p:sp>
      <p:sp>
        <p:nvSpPr>
          <p:cNvPr id="15" name="Shape 13"/>
          <p:cNvSpPr/>
          <p:nvPr/>
        </p:nvSpPr>
        <p:spPr>
          <a:xfrm>
            <a:off x="640080" y="40233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6" name="Text 14"/>
          <p:cNvSpPr/>
          <p:nvPr/>
        </p:nvSpPr>
        <p:spPr>
          <a:xfrm>
            <a:off x="640080" y="40233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Πρόκληση</a:t>
            </a:r>
            <a:endParaRPr lang="en-US" sz="1600" b="1">
              <a:effectLst>
                <a:outerShdw blurRad="38100" dist="19050" dir="2700000" algn="tl" rotWithShape="0">
                  <a:srgbClr val="FFFFFF">
                    <a:alpha val="60000"/>
                  </a:srgbClr>
                </a:outerShdw>
              </a:effectLst>
            </a:endParaRPr>
          </a:p>
        </p:txBody>
      </p:sp>
      <p:sp>
        <p:nvSpPr>
          <p:cNvPr id="17" name="Text 15"/>
          <p:cNvSpPr/>
          <p:nvPr/>
        </p:nvSpPr>
        <p:spPr>
          <a:xfrm>
            <a:off x="2560320" y="40233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Αναχρονισμός</a:t>
            </a:r>
            <a:endParaRPr lang="en-US" sz="1600" b="1">
              <a:effectLst>
                <a:outerShdw blurRad="38100" dist="19050" dir="2700000" algn="tl" rotWithShape="0">
                  <a:srgbClr val="000000">
                    <a:alpha val="60000"/>
                  </a:srgbClr>
                </a:outerShdw>
              </a:effectLst>
            </a:endParaRPr>
          </a:p>
        </p:txBody>
      </p:sp>
      <p:sp>
        <p:nvSpPr>
          <p:cNvPr id="18" name="Text 16"/>
          <p:cNvSpPr/>
          <p:nvPr/>
        </p:nvSpPr>
        <p:spPr>
          <a:xfrm>
            <a:off x="2560320" y="43434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Μεταφορά σύγχρονων εννοιών στην αρχαιότητα — επιφύλαξη</a:t>
            </a:r>
            <a:endParaRPr lang="en-US" sz="1600" b="1">
              <a:effectLst>
                <a:outerShdw blurRad="38100" dist="19050" dir="2700000" algn="tl" rotWithShape="0">
                  <a:srgbClr val="000000">
                    <a:alpha val="60000"/>
                  </a:srgbClr>
                </a:outerShdw>
              </a:effectLst>
            </a:endParaRPr>
          </a:p>
        </p:txBody>
      </p:sp>
      <p:pic>
        <p:nvPicPr>
          <p:cNvPr id="19" name="Image 0"/>
          <p:cNvPicPr>
            <a:picLocks noChangeAspect="1"/>
          </p:cNvPicPr>
          <p:nvPr/>
        </p:nvPicPr>
        <p:blipFill>
          <a:blip r:embed="rId4"/>
          <a:srcRect/>
          <a:stretch/>
        </p:blipFill>
        <p:spPr>
          <a:xfrm>
            <a:off x="5806440" y="1440180"/>
            <a:ext cx="2926080" cy="2611090"/>
          </a:xfrm>
          <a:prstGeom prst="rect">
            <a:avLst/>
          </a:prstGeom>
        </p:spPr>
      </p:pic>
      <p:sp>
        <p:nvSpPr>
          <p:cNvPr id="20" name="Text 17"/>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29</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Πηγές και </a:t>
            </a:r>
            <a:r>
              <a:rPr lang="en-US" sz="3200" b="1" err="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Μεθοδολογί</a:t>
            </a:r>
            <a:r>
              <a:rPr lang="en-US" sz="32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a:t>
            </a:r>
            <a:endParaRPr lang="en-US" sz="3200" b="1">
              <a:effectLst>
                <a:outerShdw blurRad="38100" dist="19050" dir="2700000" algn="tl" rotWithShape="0">
                  <a:srgbClr val="000000">
                    <a:alpha val="60000"/>
                  </a:srgbClr>
                </a:outerShdw>
              </a:effectLst>
            </a:endParaRPr>
          </a:p>
        </p:txBody>
      </p:sp>
      <p:pic>
        <p:nvPicPr>
          <p:cNvPr id="3" name="Image 0" descr="preencoded.png"/>
          <p:cNvPicPr>
            <a:picLocks noChangeAspect="1"/>
          </p:cNvPicPr>
          <p:nvPr/>
        </p:nvPicPr>
        <p:blipFill>
          <a:blip r:embed="rId4"/>
          <a:stretch>
            <a:fillRect/>
          </a:stretch>
        </p:blipFill>
        <p:spPr>
          <a:xfrm>
            <a:off x="640080" y="1371600"/>
            <a:ext cx="365760" cy="365760"/>
          </a:xfrm>
          <a:prstGeom prst="rect">
            <a:avLst/>
          </a:prstGeom>
        </p:spPr>
      </p:pic>
      <p:sp>
        <p:nvSpPr>
          <p:cNvPr id="4" name="Text 1"/>
          <p:cNvSpPr>
            <a:spLocks/>
          </p:cNvSpPr>
          <p:nvPr/>
        </p:nvSpPr>
        <p:spPr>
          <a:xfrm>
            <a:off x="1188720" y="1280160"/>
            <a:ext cx="3657600" cy="1097280"/>
          </a:xfrm>
          <a:prstGeom prst="rect">
            <a:avLst/>
          </a:prstGeom>
          <a:noFill/>
          <a:ln/>
        </p:spPr>
        <p:txBody>
          <a:bodyPr wrap="square" lIns="0" tIns="0" rIns="0" bIns="0" rtlCol="0" anchor="ctr">
            <a:normAutofit/>
          </a:bodyPr>
          <a:lstStyle/>
          <a:p>
            <a:pPr marL="0" indent="0">
              <a:lnSpc>
                <a:spcPct val="130000"/>
              </a:lnSpc>
              <a:buNone/>
            </a:pPr>
            <a:endParaRPr lang="en-US" sz="1800" b="1"/>
          </a:p>
        </p:txBody>
      </p:sp>
      <p:sp>
        <p:nvSpPr>
          <p:cNvPr id="5" name="Shape 2"/>
          <p:cNvSpPr/>
          <p:nvPr/>
        </p:nvSpPr>
        <p:spPr>
          <a:xfrm>
            <a:off x="64008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6" name="Text 3"/>
          <p:cNvSpPr/>
          <p:nvPr/>
        </p:nvSpPr>
        <p:spPr>
          <a:xfrm>
            <a:off x="82296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Επιγραφές</a:t>
            </a:r>
            <a:endParaRPr lang="en-US" sz="1600" b="1">
              <a:effectLst>
                <a:outerShdw blurRad="38100" dist="19050" dir="2700000" algn="tl" rotWithShape="0">
                  <a:srgbClr val="000000">
                    <a:alpha val="60000"/>
                  </a:srgbClr>
                </a:outerShdw>
              </a:effectLst>
            </a:endParaRPr>
          </a:p>
        </p:txBody>
      </p:sp>
      <p:sp>
        <p:nvSpPr>
          <p:cNvPr id="7" name="Text 4"/>
          <p:cNvSpPr/>
          <p:nvPr/>
        </p:nvSpPr>
        <p:spPr>
          <a:xfrm>
            <a:off x="82296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IG IX 1², Syll³, SGDI, FD III — ψηφίσματα, συνθήκες, κατάλογοι</a:t>
            </a:r>
            <a:endParaRPr lang="en-US" sz="1600" b="1">
              <a:effectLst>
                <a:outerShdw blurRad="38100" dist="19050" dir="2700000" algn="tl" rotWithShape="0">
                  <a:srgbClr val="000000">
                    <a:alpha val="60000"/>
                  </a:srgbClr>
                </a:outerShdw>
              </a:effectLst>
            </a:endParaRPr>
          </a:p>
        </p:txBody>
      </p:sp>
      <p:sp>
        <p:nvSpPr>
          <p:cNvPr id="8" name="Shape 5"/>
          <p:cNvSpPr/>
          <p:nvPr/>
        </p:nvSpPr>
        <p:spPr>
          <a:xfrm>
            <a:off x="4572000" y="274320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4754880" y="283464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Φιλολογικές</a:t>
            </a:r>
            <a:endParaRPr lang="en-US" sz="1600" b="1">
              <a:effectLst>
                <a:outerShdw blurRad="38100" dist="19050" dir="2700000" algn="tl" rotWithShape="0">
                  <a:srgbClr val="000000">
                    <a:alpha val="60000"/>
                  </a:srgbClr>
                </a:outerShdw>
              </a:effectLst>
            </a:endParaRPr>
          </a:p>
        </p:txBody>
      </p:sp>
      <p:sp>
        <p:nvSpPr>
          <p:cNvPr id="10" name="Text 7"/>
          <p:cNvSpPr/>
          <p:nvPr/>
        </p:nvSpPr>
        <p:spPr>
          <a:xfrm>
            <a:off x="4754880" y="320040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Πολύβιος, Λίβιος, Στράβων, Παυσανίας, Ιουστίνος</a:t>
            </a:r>
            <a:endParaRPr lang="en-US" sz="1600" b="1">
              <a:effectLst>
                <a:outerShdw blurRad="38100" dist="19050" dir="2700000" algn="tl" rotWithShape="0">
                  <a:srgbClr val="000000">
                    <a:alpha val="60000"/>
                  </a:srgbClr>
                </a:outerShdw>
              </a:effectLst>
            </a:endParaRPr>
          </a:p>
        </p:txBody>
      </p:sp>
      <p:sp>
        <p:nvSpPr>
          <p:cNvPr id="11" name="Shape 8"/>
          <p:cNvSpPr/>
          <p:nvPr/>
        </p:nvSpPr>
        <p:spPr>
          <a:xfrm>
            <a:off x="64008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9"/>
          <p:cNvSpPr/>
          <p:nvPr/>
        </p:nvSpPr>
        <p:spPr>
          <a:xfrm>
            <a:off x="82296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Νομισματικές</a:t>
            </a:r>
            <a:endParaRPr lang="en-US" sz="1600" b="1">
              <a:effectLst>
                <a:outerShdw blurRad="38100" dist="19050" dir="2700000" algn="tl" rotWithShape="0">
                  <a:srgbClr val="000000">
                    <a:alpha val="60000"/>
                  </a:srgbClr>
                </a:outerShdw>
              </a:effectLst>
            </a:endParaRPr>
          </a:p>
        </p:txBody>
      </p:sp>
      <p:sp>
        <p:nvSpPr>
          <p:cNvPr id="13" name="Text 10"/>
          <p:cNvSpPr/>
          <p:nvPr/>
        </p:nvSpPr>
        <p:spPr>
          <a:xfrm>
            <a:off x="822960" y="4297680"/>
            <a:ext cx="3291840" cy="365760"/>
          </a:xfrm>
          <a:prstGeom prst="rect">
            <a:avLst/>
          </a:prstGeom>
          <a:noFill/>
          <a:ln/>
        </p:spPr>
        <p:txBody>
          <a:bodyPr wrap="square" lIns="0" tIns="0" rIns="0" bIns="0" rtlCol="0" anchor="ctr">
            <a:normAutofit/>
          </a:bodyPr>
          <a:lstStyle/>
          <a:p>
            <a:pPr marL="0" indent="0">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Αιτωλικ</a:t>
            </a:r>
            <a:r>
              <a:rPr lang="el-GR"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πονδιακές εκδόσεις</a:t>
            </a:r>
            <a:endParaRPr lang="en-US" sz="1600" b="1" dirty="0">
              <a:effectLst>
                <a:outerShdw blurRad="38100" dist="19050" dir="2700000" algn="tl" rotWithShape="0">
                  <a:srgbClr val="000000">
                    <a:alpha val="60000"/>
                  </a:srgbClr>
                </a:outerShdw>
              </a:effectLst>
            </a:endParaRPr>
          </a:p>
        </p:txBody>
      </p:sp>
      <p:sp>
        <p:nvSpPr>
          <p:cNvPr id="14" name="Shape 11"/>
          <p:cNvSpPr/>
          <p:nvPr/>
        </p:nvSpPr>
        <p:spPr>
          <a:xfrm>
            <a:off x="4572000" y="3840480"/>
            <a:ext cx="3657600" cy="91440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5" name="Text 12"/>
          <p:cNvSpPr/>
          <p:nvPr/>
        </p:nvSpPr>
        <p:spPr>
          <a:xfrm>
            <a:off x="4754880" y="3931920"/>
            <a:ext cx="329184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Μέθοδος</a:t>
            </a:r>
            <a:endParaRPr lang="en-US" sz="1600" b="1">
              <a:effectLst>
                <a:outerShdw blurRad="38100" dist="19050" dir="2700000" algn="tl" rotWithShape="0">
                  <a:srgbClr val="000000">
                    <a:alpha val="60000"/>
                  </a:srgbClr>
                </a:outerShdw>
              </a:effectLst>
            </a:endParaRPr>
          </a:p>
        </p:txBody>
      </p:sp>
      <p:sp>
        <p:nvSpPr>
          <p:cNvPr id="16" name="Text 13"/>
          <p:cNvSpPr/>
          <p:nvPr/>
        </p:nvSpPr>
        <p:spPr>
          <a:xfrm>
            <a:off x="4754880" y="4297680"/>
            <a:ext cx="3291840" cy="365760"/>
          </a:xfrm>
          <a:prstGeom prst="rect">
            <a:avLst/>
          </a:prstGeom>
          <a:noFill/>
          <a:ln/>
        </p:spPr>
        <p:txBody>
          <a:bodyPr wrap="square" lIns="0" tIns="0" rIns="0" bIns="0" rtlCol="0" anchor="ctr">
            <a:normAutofit fontScale="85000" lnSpcReduction="20000"/>
          </a:bodyPr>
          <a:lstStyle/>
          <a:p>
            <a:pPr marL="0" indent="0">
              <a:buNone/>
            </a:pPr>
            <a:r>
              <a:rPr lang="en-US" sz="1600" b="1"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Ιστορικο-νομική</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a:t>
            </a:r>
            <a:r>
              <a:rPr lang="en-US" sz="1600" b="1"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νάλυση</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συγκριτική</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μέθοδος</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επ</a:t>
            </a:r>
            <a:r>
              <a:rPr lang="en-US" sz="1600" b="1"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ιγρ</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αφική ερμηνευτική</a:t>
            </a:r>
            <a:endParaRPr lang="en-US" sz="1600" b="1">
              <a:effectLst>
                <a:outerShdw blurRad="38100" dist="19050" dir="2700000" algn="tl" rotWithShape="0">
                  <a:srgbClr val="000000">
                    <a:alpha val="60000"/>
                  </a:srgbClr>
                </a:outerShdw>
              </a:effectLst>
            </a:endParaRPr>
          </a:p>
        </p:txBody>
      </p:sp>
      <p:sp>
        <p:nvSpPr>
          <p:cNvPr id="17" name="Text 14"/>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30</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18" name="Meander Top"/>
          <p:cNvPicPr>
            <a:picLocks/>
          </p:cNvPicPr>
          <p:nvPr/>
        </p:nvPicPr>
        <p:blipFill>
          <a:blip r:embed="rId3"/>
          <a:stretch>
            <a:fillRect/>
          </a:stretch>
        </p:blipFill>
        <p:spPr>
          <a:xfrm>
            <a:off x="0" y="0"/>
            <a:ext cx="9144000" cy="256032"/>
          </a:xfrm>
          <a:prstGeom prst="rect">
            <a:avLst/>
          </a:prstGeom>
        </p:spPr>
      </p:pic>
      <p:pic>
        <p:nvPicPr>
          <p:cNvPr id="19"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fontScale="77500" lnSpcReduction="20000"/>
          </a:bodyPr>
          <a:lstStyle/>
          <a:p>
            <a:pPr marL="0" indent="0">
              <a:buNone/>
            </a:pPr>
            <a:r>
              <a:rPr lang="en-US" sz="30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Πόλις — Έθνος — Κοινόν: Μορφές Πολιτικής Οργάνωσης</a:t>
            </a:r>
            <a:endParaRPr lang="en-US" sz="3000" b="1">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Shape 2"/>
          <p:cNvSpPr>
            <a:spLocks/>
          </p:cNvSpPr>
          <p:nvPr/>
        </p:nvSpPr>
        <p:spPr>
          <a:xfrm>
            <a:off x="640080" y="1280160"/>
            <a:ext cx="2560320" cy="73152"/>
          </a:xfrm>
          <a:prstGeom prst="rect">
            <a:avLst/>
          </a:prstGeom>
          <a:solidFill>
            <a:srgbClr val="0D1B2A"/>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5" name="Text 3"/>
          <p:cNvSpPr/>
          <p:nvPr/>
        </p:nvSpPr>
        <p:spPr>
          <a:xfrm>
            <a:off x="822960" y="1554480"/>
            <a:ext cx="2194560" cy="822960"/>
          </a:xfrm>
          <a:prstGeom prst="rect">
            <a:avLst/>
          </a:prstGeom>
          <a:noFill/>
          <a:ln/>
        </p:spPr>
        <p:txBody>
          <a:bodyPr wrap="square" lIns="0" tIns="0" rIns="0" bIns="0" rtlCol="0" anchor="ctr">
            <a:normAutofit/>
          </a:bodyPr>
          <a:lstStyle/>
          <a:p>
            <a:pPr marL="0" indent="0" algn="ctr">
              <a:buNone/>
            </a:pPr>
            <a:r>
              <a:rPr lang="en-US" sz="1600" b="1" dirty="0" err="1">
                <a:solidFill>
                  <a:srgbClr val="0D1B2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Πόλις</a:t>
            </a:r>
            <a:endParaRPr lang="en-US" sz="1600" b="1" dirty="0">
              <a:effectLst>
                <a:outerShdw blurRad="38100" dist="19050" dir="2700000" algn="tl" rotWithShape="0">
                  <a:srgbClr val="000000">
                    <a:alpha val="60000"/>
                  </a:srgbClr>
                </a:outerShdw>
              </a:effectLst>
            </a:endParaRPr>
          </a:p>
        </p:txBody>
      </p:sp>
      <p:sp>
        <p:nvSpPr>
          <p:cNvPr id="6" name="Text 4"/>
          <p:cNvSpPr/>
          <p:nvPr/>
        </p:nvSpPr>
        <p:spPr>
          <a:xfrm>
            <a:off x="82296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Άστυ + χώρα · αυτονομία</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Άμεση δημοκρατία</a:t>
            </a:r>
            <a:endParaRPr lang="en-US" sz="1600" b="1">
              <a:effectLst>
                <a:outerShdw blurRad="38100" dist="19050" dir="2700000" algn="tl" rotWithShape="0">
                  <a:srgbClr val="000000">
                    <a:alpha val="60000"/>
                  </a:srgbClr>
                </a:outerShdw>
              </a:effectLst>
            </a:endParaRPr>
          </a:p>
          <a:p>
            <a:pPr marL="0" indent="0" algn="ctr">
              <a:lnSpc>
                <a:spcPct val="120000"/>
              </a:lnSpc>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Τοπικοί θεσμοί</a:t>
            </a:r>
            <a:endParaRPr lang="en-US" sz="1600" b="1">
              <a:effectLst>
                <a:outerShdw blurRad="38100" dist="19050" dir="2700000" algn="tl" rotWithShape="0">
                  <a:srgbClr val="000000">
                    <a:alpha val="60000"/>
                  </a:srgbClr>
                </a:outerShdw>
              </a:effectLst>
            </a:endParaRPr>
          </a:p>
        </p:txBody>
      </p:sp>
      <p:sp>
        <p:nvSpPr>
          <p:cNvPr id="7" name="Text 5"/>
          <p:cNvSpPr/>
          <p:nvPr/>
        </p:nvSpPr>
        <p:spPr>
          <a:xfrm>
            <a:off x="3200400" y="2560320"/>
            <a:ext cx="320040" cy="457200"/>
          </a:xfrm>
          <a:prstGeom prst="rect">
            <a:avLst/>
          </a:prstGeom>
          <a:noFill/>
          <a:ln/>
        </p:spPr>
        <p:txBody>
          <a:bodyPr wrap="square" lIns="0" tIns="0" rIns="0" bIns="0" rtlCol="0" anchor="ctr">
            <a:normAutofit/>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a:t>
            </a:r>
            <a:endParaRPr lang="en-US" sz="2400" b="1">
              <a:effectLst>
                <a:outerShdw blurRad="38100" dist="19050" dir="2700000" algn="tl" rotWithShape="0">
                  <a:srgbClr val="000000">
                    <a:alpha val="60000"/>
                  </a:srgbClr>
                </a:outerShdw>
              </a:effectLst>
            </a:endParaRPr>
          </a:p>
        </p:txBody>
      </p:sp>
      <p:sp>
        <p:nvSpPr>
          <p:cNvPr id="8" name="Shape 6"/>
          <p:cNvSpPr/>
          <p:nvPr/>
        </p:nvSpPr>
        <p:spPr>
          <a:xfrm>
            <a:off x="352044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Shape 7"/>
          <p:cNvSpPr/>
          <p:nvPr/>
        </p:nvSpPr>
        <p:spPr>
          <a:xfrm>
            <a:off x="352044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0" name="Text 8"/>
          <p:cNvSpPr/>
          <p:nvPr/>
        </p:nvSpPr>
        <p:spPr>
          <a:xfrm>
            <a:off x="3703320" y="1554480"/>
            <a:ext cx="2194560" cy="822960"/>
          </a:xfrm>
          <a:prstGeom prst="rect">
            <a:avLst/>
          </a:prstGeom>
          <a:noFill/>
          <a:ln/>
        </p:spPr>
        <p:txBody>
          <a:bodyPr wrap="square" lIns="0" tIns="0" rIns="0" bIns="0" rtlCol="0" anchor="ctr">
            <a:normAutofit/>
          </a:bodyPr>
          <a:lstStyle/>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Έθνος</a:t>
            </a:r>
            <a:endParaRPr lang="en-US" sz="1600" b="1">
              <a:effectLst>
                <a:outerShdw blurRad="38100" dist="19050" dir="2700000" algn="tl" rotWithShape="0">
                  <a:srgbClr val="000000">
                    <a:alpha val="60000"/>
                  </a:srgbClr>
                </a:outerShdw>
              </a:effectLst>
            </a:endParaRPr>
          </a:p>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(Συμμαχίαι)</a:t>
            </a:r>
            <a:endParaRPr lang="en-US" sz="1600" b="1">
              <a:effectLst>
                <a:outerShdw blurRad="38100" dist="19050" dir="2700000" algn="tl" rotWithShape="0">
                  <a:srgbClr val="000000">
                    <a:alpha val="60000"/>
                  </a:srgbClr>
                </a:outerShdw>
              </a:effectLst>
            </a:endParaRPr>
          </a:p>
        </p:txBody>
      </p:sp>
      <p:sp>
        <p:nvSpPr>
          <p:cNvPr id="11" name="Text 9"/>
          <p:cNvSpPr/>
          <p:nvPr/>
        </p:nvSpPr>
        <p:spPr>
          <a:xfrm>
            <a:off x="370332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Φυλετική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ένωση</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κώμ</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Ηγεμονί</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ισχυρών πόλεων</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ροσωρινός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χαρα</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κτήρ</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ας</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2" name="Text 10"/>
          <p:cNvSpPr/>
          <p:nvPr/>
        </p:nvSpPr>
        <p:spPr>
          <a:xfrm>
            <a:off x="6080760" y="2560320"/>
            <a:ext cx="320040" cy="457200"/>
          </a:xfrm>
          <a:prstGeom prst="rect">
            <a:avLst/>
          </a:prstGeom>
          <a:noFill/>
          <a:ln/>
        </p:spPr>
        <p:txBody>
          <a:bodyPr wrap="square" lIns="0" tIns="0" rIns="0" bIns="0" rtlCol="0" anchor="ctr">
            <a:normAutofit/>
          </a:bodyPr>
          <a:lstStyle/>
          <a:p>
            <a:pPr marL="0" indent="0" algn="ctr">
              <a:buNone/>
            </a:pPr>
            <a:r>
              <a:rPr lang="en-US" sz="2400" b="1">
                <a:solidFill>
                  <a:srgbClr val="80382E"/>
                </a:solidFill>
                <a:effectLst>
                  <a:outerShdw blurRad="38100" dist="19050" dir="2700000" algn="tl" rotWithShape="0">
                    <a:srgbClr val="000000">
                      <a:alpha val="60000"/>
                    </a:srgbClr>
                  </a:outerShdw>
                </a:effectLst>
                <a:latin typeface="Arial" pitchFamily="34" charset="0"/>
                <a:ea typeface="Arial" pitchFamily="34" charset="-122"/>
                <a:cs typeface="Arial" pitchFamily="34" charset="-120"/>
              </a:rPr>
              <a:t>→</a:t>
            </a:r>
            <a:endParaRPr lang="en-US" sz="2400" b="1">
              <a:effectLst>
                <a:outerShdw blurRad="38100" dist="19050" dir="2700000" algn="tl" rotWithShape="0">
                  <a:srgbClr val="000000">
                    <a:alpha val="60000"/>
                  </a:srgbClr>
                </a:outerShdw>
              </a:effectLst>
            </a:endParaRPr>
          </a:p>
        </p:txBody>
      </p:sp>
      <p:sp>
        <p:nvSpPr>
          <p:cNvPr id="13" name="Shape 11"/>
          <p:cNvSpPr/>
          <p:nvPr/>
        </p:nvSpPr>
        <p:spPr>
          <a:xfrm>
            <a:off x="6400800" y="1280160"/>
            <a:ext cx="2560320" cy="3657600"/>
          </a:xfrm>
          <a:prstGeom prst="rect">
            <a:avLst/>
          </a:prstGeom>
          <a:solidFill>
            <a:srgbClr val="FFF8F0"/>
          </a:solidFill>
          <a:ln w="44450">
            <a:solidFill>
              <a:srgbClr val="2E0854"/>
            </a:solidFill>
          </a:ln>
          <a:effectLst>
            <a:outerShdw blurRad="635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4" name="Shape 12"/>
          <p:cNvSpPr/>
          <p:nvPr/>
        </p:nvSpPr>
        <p:spPr>
          <a:xfrm>
            <a:off x="6400800" y="1280160"/>
            <a:ext cx="2560320" cy="73152"/>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5" name="Text 13"/>
          <p:cNvSpPr/>
          <p:nvPr/>
        </p:nvSpPr>
        <p:spPr>
          <a:xfrm>
            <a:off x="6583680" y="1554480"/>
            <a:ext cx="2194560" cy="822960"/>
          </a:xfrm>
          <a:prstGeom prst="rect">
            <a:avLst/>
          </a:prstGeom>
          <a:noFill/>
          <a:ln/>
        </p:spPr>
        <p:txBody>
          <a:bodyPr wrap="square" lIns="0" tIns="0" rIns="0" bIns="0" rtlCol="0" anchor="ctr">
            <a:normAutofit/>
          </a:bodyPr>
          <a:lstStyle/>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Κοινόν</a:t>
            </a:r>
            <a:endParaRPr lang="en-US" sz="1600" b="1">
              <a:effectLst>
                <a:outerShdw blurRad="38100" dist="19050" dir="2700000" algn="tl" rotWithShape="0">
                  <a:srgbClr val="000000">
                    <a:alpha val="60000"/>
                  </a:srgbClr>
                </a:outerShdw>
              </a:effectLst>
            </a:endParaRPr>
          </a:p>
          <a:p>
            <a:pPr marL="0" indent="0" algn="ctr">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(Κοινόν)</a:t>
            </a:r>
            <a:endParaRPr lang="en-US" sz="1600" b="1">
              <a:effectLst>
                <a:outerShdw blurRad="38100" dist="19050" dir="2700000" algn="tl" rotWithShape="0">
                  <a:srgbClr val="000000">
                    <a:alpha val="60000"/>
                  </a:srgbClr>
                </a:outerShdw>
              </a:effectLst>
            </a:endParaRPr>
          </a:p>
        </p:txBody>
      </p:sp>
      <p:sp>
        <p:nvSpPr>
          <p:cNvPr id="16" name="Text 14"/>
          <p:cNvSpPr/>
          <p:nvPr/>
        </p:nvSpPr>
        <p:spPr>
          <a:xfrm>
            <a:off x="6583680" y="2560320"/>
            <a:ext cx="2194560" cy="1828800"/>
          </a:xfrm>
          <a:prstGeom prst="rect">
            <a:avLst/>
          </a:prstGeom>
          <a:noFill/>
          <a:ln/>
        </p:spPr>
        <p:txBody>
          <a:bodyPr wrap="square" lIns="0" tIns="0" rIns="0" bIns="0" rtlCol="0" anchor="ctr">
            <a:normAutofit/>
          </a:bodyPr>
          <a:lstStyle/>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πονδιακό κράτος</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Αντι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προσώπευση</a:t>
            </a:r>
            <a:endParaRPr lang="en-US" sz="1600" b="1" dirty="0">
              <a:effectLst>
                <a:outerShdw blurRad="38100" dist="19050" dir="2700000" algn="tl" rotWithShape="0">
                  <a:srgbClr val="000000">
                    <a:alpha val="60000"/>
                  </a:srgbClr>
                </a:outerShdw>
              </a:effectLst>
            </a:endParaRPr>
          </a:p>
          <a:p>
            <a:pPr marL="0" indent="0" algn="ctr">
              <a:lnSpc>
                <a:spcPct val="12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πλή </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«ιθαγένεια»</a:t>
            </a:r>
            <a:endParaRPr lang="en-US" sz="1600" b="1" dirty="0">
              <a:effectLst>
                <a:outerShdw blurRad="38100" dist="19050" dir="2700000" algn="tl" rotWithShape="0">
                  <a:srgbClr val="000000">
                    <a:alpha val="60000"/>
                  </a:srgbClr>
                </a:outerShdw>
              </a:effectLst>
            </a:endParaRPr>
          </a:p>
        </p:txBody>
      </p:sp>
      <p:sp>
        <p:nvSpPr>
          <p:cNvPr id="17" name="Text 15"/>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4</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eander Top"/>
          <p:cNvPicPr>
            <a:picLocks/>
          </p:cNvPicPr>
          <p:nvPr/>
        </p:nvPicPr>
        <p:blipFill>
          <a:blip r:embed="rId4"/>
          <a:stretch>
            <a:fillRect/>
          </a:stretch>
        </p:blipFill>
        <p:spPr>
          <a:xfrm>
            <a:off x="0" y="0"/>
            <a:ext cx="9144000" cy="256032"/>
          </a:xfrm>
          <a:prstGeom prst="rect">
            <a:avLst/>
          </a:prstGeom>
        </p:spPr>
      </p:pic>
      <p:pic>
        <p:nvPicPr>
          <p:cNvPr id="14" name="Meander Bottom"/>
          <p:cNvPicPr>
            <a:picLocks/>
          </p:cNvPicPr>
          <p:nvPr/>
        </p:nvPicPr>
        <p:blipFill>
          <a:blip r:embed="rId4"/>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4A0E4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Βιβλιογραφία και Πηγές</a:t>
            </a:r>
            <a:endParaRPr lang="en-US" sz="2800" b="1">
              <a:effectLst>
                <a:outerShdw blurRad="38100" dist="19050" dir="2700000" algn="tl" rotWithShape="0">
                  <a:srgbClr val="000000">
                    <a:alpha val="60000"/>
                  </a:srgbClr>
                </a:outerShdw>
              </a:effectLst>
            </a:endParaRPr>
          </a:p>
        </p:txBody>
      </p:sp>
      <p:sp>
        <p:nvSpPr>
          <p:cNvPr id="3" name="Text 1"/>
          <p:cNvSpPr>
            <a:spLocks/>
          </p:cNvSpPr>
          <p:nvPr/>
        </p:nvSpPr>
        <p:spPr>
          <a:xfrm>
            <a:off x="822960" y="1236726"/>
            <a:ext cx="7498080" cy="582930"/>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Larsen, J.A.O. (1968). Greek Federal States. Oxford University Press.</a:t>
            </a:r>
            <a:endParaRPr lang="en-US" sz="1600" b="1" dirty="0">
              <a:effectLst>
                <a:outerShdw blurRad="38100" dist="19050" dir="2700000" algn="tl" rotWithShape="0">
                  <a:srgbClr val="000000">
                    <a:alpha val="60000"/>
                  </a:srgbClr>
                </a:outerShdw>
              </a:effectLst>
            </a:endParaRPr>
          </a:p>
        </p:txBody>
      </p:sp>
      <p:sp>
        <p:nvSpPr>
          <p:cNvPr id="4" name="Text 2"/>
          <p:cNvSpPr>
            <a:spLocks/>
          </p:cNvSpPr>
          <p:nvPr/>
        </p:nvSpPr>
        <p:spPr>
          <a:xfrm>
            <a:off x="822960" y="1536191"/>
            <a:ext cx="7498080" cy="579755"/>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Scholten, J.B. (2000). The Politics of Plunder: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Aitolians</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and Their Koinon. UC Press.</a:t>
            </a:r>
            <a:endParaRPr lang="en-US" sz="1600" b="1" dirty="0">
              <a:effectLst>
                <a:outerShdw blurRad="38100" dist="19050" dir="2700000" algn="tl" rotWithShape="0">
                  <a:srgbClr val="000000">
                    <a:alpha val="60000"/>
                  </a:srgbClr>
                </a:outerShdw>
              </a:effectLst>
            </a:endParaRPr>
          </a:p>
        </p:txBody>
      </p:sp>
      <p:sp>
        <p:nvSpPr>
          <p:cNvPr id="5" name="Text 3"/>
          <p:cNvSpPr/>
          <p:nvPr/>
        </p:nvSpPr>
        <p:spPr>
          <a:xfrm>
            <a:off x="822960" y="1975104"/>
            <a:ext cx="7498080" cy="411480"/>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Grainger, J.D. (1999). The League of the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Aitolians</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Brill.</a:t>
            </a:r>
            <a:endParaRPr lang="en-US" sz="1600" b="1" dirty="0">
              <a:effectLst>
                <a:outerShdw blurRad="38100" dist="19050" dir="2700000" algn="tl" rotWithShape="0">
                  <a:srgbClr val="000000">
                    <a:alpha val="60000"/>
                  </a:srgbClr>
                </a:outerShdw>
              </a:effectLst>
            </a:endParaRPr>
          </a:p>
        </p:txBody>
      </p:sp>
      <p:sp>
        <p:nvSpPr>
          <p:cNvPr id="6" name="Text 4"/>
          <p:cNvSpPr/>
          <p:nvPr/>
        </p:nvSpPr>
        <p:spPr>
          <a:xfrm>
            <a:off x="822960" y="2194560"/>
            <a:ext cx="7498080" cy="630936"/>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McInerney, J. (2013). Polis and Koinon. Cambridge Companion to Greek Government.</a:t>
            </a:r>
            <a:endParaRPr lang="en-US" sz="1600" b="1" dirty="0">
              <a:effectLst>
                <a:outerShdw blurRad="38100" dist="19050" dir="2700000" algn="tl" rotWithShape="0">
                  <a:srgbClr val="000000">
                    <a:alpha val="60000"/>
                  </a:srgbClr>
                </a:outerShdw>
              </a:effectLst>
            </a:endParaRPr>
          </a:p>
        </p:txBody>
      </p:sp>
      <p:sp>
        <p:nvSpPr>
          <p:cNvPr id="7" name="Text 5"/>
          <p:cNvSpPr/>
          <p:nvPr/>
        </p:nvSpPr>
        <p:spPr>
          <a:xfrm>
            <a:off x="822960" y="2646298"/>
            <a:ext cx="7680960" cy="618110"/>
          </a:xfrm>
          <a:prstGeom prst="rect">
            <a:avLst/>
          </a:prstGeom>
          <a:noFill/>
          <a:ln/>
        </p:spPr>
        <p:txBody>
          <a:bodyPr wrap="square" lIns="0" tIns="0" rIns="0" bIns="0" rtlCol="0" anchor="ctr">
            <a:normAutofit/>
          </a:bodyPr>
          <a:lstStyle/>
          <a:p>
            <a:pPr marL="0" indent="0">
              <a:buNone/>
            </a:pPr>
            <a:endParaRPr lang="en-US" sz="1600" b="1" dirty="0">
              <a:effectLst>
                <a:outerShdw blurRad="38100" dist="19050" dir="2700000" algn="tl" rotWithShape="0">
                  <a:srgbClr val="000000">
                    <a:alpha val="60000"/>
                  </a:srgbClr>
                </a:outerShdw>
              </a:effectLst>
            </a:endParaRPr>
          </a:p>
        </p:txBody>
      </p:sp>
      <p:sp>
        <p:nvSpPr>
          <p:cNvPr id="8" name="Text 6"/>
          <p:cNvSpPr/>
          <p:nvPr/>
        </p:nvSpPr>
        <p:spPr>
          <a:xfrm>
            <a:off x="822960" y="3355848"/>
            <a:ext cx="7498080" cy="548640"/>
          </a:xfrm>
          <a:prstGeom prst="rect">
            <a:avLst/>
          </a:prstGeom>
          <a:noFill/>
          <a:ln/>
        </p:spPr>
        <p:txBody>
          <a:bodyPr wrap="square" lIns="0" tIns="0" rIns="0" bIns="0" rtlCol="0" anchor="ctr">
            <a:normAutofit/>
          </a:bodyPr>
          <a:lstStyle/>
          <a:p>
            <a:pPr marL="0" indent="0">
              <a:buNone/>
            </a:pPr>
            <a:r>
              <a:rPr lang="en-US" sz="1600" b="1"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Πολύ</a:t>
            </a:r>
            <a:r>
              <a:rPr lang="en-US" sz="1600" b="1"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βιος, Ἱστορίαι (2ος αι. π.Χ.)</a:t>
            </a:r>
            <a:endParaRPr lang="en-US" sz="1600" b="1" dirty="0">
              <a:solidFill>
                <a:srgbClr val="FF0000"/>
              </a:solidFill>
              <a:effectLst>
                <a:outerShdw blurRad="38100" dist="19050" dir="2700000" algn="tl" rotWithShape="0">
                  <a:srgbClr val="000000">
                    <a:alpha val="60000"/>
                  </a:srgbClr>
                </a:outerShdw>
              </a:effectLst>
            </a:endParaRPr>
          </a:p>
        </p:txBody>
      </p:sp>
      <p:sp>
        <p:nvSpPr>
          <p:cNvPr id="9" name="Text 7"/>
          <p:cNvSpPr/>
          <p:nvPr/>
        </p:nvSpPr>
        <p:spPr>
          <a:xfrm>
            <a:off x="822960" y="3730752"/>
            <a:ext cx="7498080" cy="411480"/>
          </a:xfrm>
          <a:prstGeom prst="rect">
            <a:avLst/>
          </a:prstGeom>
          <a:noFill/>
          <a:ln/>
        </p:spPr>
        <p:txBody>
          <a:bodyPr wrap="square" lIns="0" tIns="0" rIns="0" bIns="0" rtlCol="0" anchor="ctr">
            <a:normAutofit/>
          </a:bodyPr>
          <a:lstStyle/>
          <a:p>
            <a:pPr marL="0" indent="0">
              <a:buNone/>
            </a:pPr>
            <a:r>
              <a:rPr lang="en-US" sz="1600" b="1"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IG IX 1² · Syll³ · SGDI · FD III (επ</a:t>
            </a:r>
            <a:r>
              <a:rPr lang="en-US" sz="1600" b="1" dirty="0" err="1">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ιγρ</a:t>
            </a:r>
            <a:r>
              <a:rPr lang="en-US" sz="1600" b="1" dirty="0">
                <a:solidFill>
                  <a:srgbClr val="FF0000"/>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αφικά corpora</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0" name="Text 8"/>
          <p:cNvSpPr/>
          <p:nvPr/>
        </p:nvSpPr>
        <p:spPr>
          <a:xfrm>
            <a:off x="822960" y="1289304"/>
            <a:ext cx="7581900" cy="3182112"/>
          </a:xfrm>
          <a:prstGeom prst="rect">
            <a:avLst/>
          </a:prstGeom>
          <a:noFill/>
          <a:ln/>
        </p:spPr>
        <p:txBody>
          <a:bodyPr wrap="square" lIns="0" tIns="0" rIns="0" bIns="0" rtlCol="0" anchor="ctr">
            <a:normAutofit/>
          </a:bodyPr>
          <a:lstStyle/>
          <a:p>
            <a:pPr marL="0" indent="0">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Mackil, E. (2013). Creating a Common Polity. UC Press.</a:t>
            </a:r>
            <a:endParaRPr lang="en-US" sz="1600" b="1" dirty="0">
              <a:effectLst>
                <a:outerShdw blurRad="38100" dist="19050" dir="2700000" algn="tl" rotWithShape="0">
                  <a:srgbClr val="000000">
                    <a:alpha val="60000"/>
                  </a:srgbClr>
                </a:outerShdw>
              </a:effectLst>
            </a:endParaRPr>
          </a:p>
        </p:txBody>
      </p:sp>
      <p:sp>
        <p:nvSpPr>
          <p:cNvPr id="11" name="Shape 9"/>
          <p:cNvSpPr/>
          <p:nvPr/>
        </p:nvSpPr>
        <p:spPr>
          <a:xfrm>
            <a:off x="640080" y="4846320"/>
            <a:ext cx="7863840" cy="36576"/>
          </a:xfrm>
          <a:prstGeom prst="rect">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2" name="Text 10"/>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16</a:t>
            </a:r>
            <a:endParaRPr lang="en-US" sz="1600" b="1">
              <a:effectLst>
                <a:outerShdw blurRad="38100" dist="19050" dir="2700000" algn="tl" rotWithShape="0">
                  <a:srgbClr val="000000">
                    <a:alpha val="60000"/>
                  </a:srgbClr>
                </a:outerShdw>
              </a:effectLst>
            </a:endParaRPr>
          </a:p>
        </p:txBody>
      </p:sp>
      <p:graphicFrame>
        <p:nvGraphicFramePr>
          <p:cNvPr id="15" name="Αντικείμενο 14">
            <a:hlinkClick r:id="" action="ppaction://ole?verb=1"/>
            <a:extLst>
              <a:ext uri="{FF2B5EF4-FFF2-40B4-BE49-F238E27FC236}">
                <a16:creationId xmlns:a16="http://schemas.microsoft.com/office/drawing/2014/main" id="{CE1B6EDE-4A83-CE4B-ACDD-D51B48E2FE25}"/>
              </a:ext>
            </a:extLst>
          </p:cNvPr>
          <p:cNvGraphicFramePr>
            <a:graphicFrameLocks noChangeAspect="1"/>
          </p:cNvGraphicFramePr>
          <p:nvPr>
            <p:extLst>
              <p:ext uri="{D42A27DB-BD31-4B8C-83A1-F6EECF244321}">
                <p14:modId xmlns:p14="http://schemas.microsoft.com/office/powerpoint/2010/main" val="1512879294"/>
              </p:ext>
            </p:extLst>
          </p:nvPr>
        </p:nvGraphicFramePr>
        <p:xfrm>
          <a:off x="6835140" y="3414395"/>
          <a:ext cx="914400" cy="806450"/>
        </p:xfrm>
        <a:graphic>
          <a:graphicData uri="http://schemas.openxmlformats.org/presentationml/2006/ole">
            <mc:AlternateContent xmlns:mc="http://schemas.openxmlformats.org/markup-compatibility/2006">
              <mc:Choice xmlns:v="urn:schemas-microsoft-com:vml" Requires="v">
                <p:oleObj spid="_x0000_s1026" name="Document" showAsIcon="1" r:id="rId5" imgW="914597" imgH="806406" progId="Word.Document.12">
                  <p:embed/>
                </p:oleObj>
              </mc:Choice>
              <mc:Fallback>
                <p:oleObj name="Document" showAsIcon="1" r:id="rId5" imgW="914597" imgH="806406" progId="Word.Document.12">
                  <p:embed/>
                  <p:pic>
                    <p:nvPicPr>
                      <p:cNvPr id="0" name=""/>
                      <p:cNvPicPr/>
                      <p:nvPr/>
                    </p:nvPicPr>
                    <p:blipFill>
                      <a:blip r:embed="rId6"/>
                      <a:stretch>
                        <a:fillRect/>
                      </a:stretch>
                    </p:blipFill>
                    <p:spPr>
                      <a:xfrm>
                        <a:off x="6835140" y="341439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0870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17" name="Meander Top"/>
          <p:cNvPicPr>
            <a:picLocks/>
          </p:cNvPicPr>
          <p:nvPr/>
        </p:nvPicPr>
        <p:blipFill>
          <a:blip r:embed="rId3"/>
          <a:stretch>
            <a:fillRect/>
          </a:stretch>
        </p:blipFill>
        <p:spPr>
          <a:xfrm>
            <a:off x="0" y="0"/>
            <a:ext cx="9144000" cy="256032"/>
          </a:xfrm>
          <a:prstGeom prst="rect">
            <a:avLst/>
          </a:prstGeom>
        </p:spPr>
      </p:pic>
      <p:pic>
        <p:nvPicPr>
          <p:cNvPr id="18"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map_2026-04-26T20-35-09_image_DAS_0.jpg"/>
          <p:cNvPicPr>
            <a:picLocks noChangeAspect="1"/>
          </p:cNvPicPr>
          <p:nvPr/>
        </p:nvPicPr>
        <p:blipFill>
          <a:blip r:embed="rId4"/>
          <a:srcRect l="7333" r="7333"/>
          <a:stretch/>
        </p:blipFill>
        <p:spPr>
          <a:xfrm>
            <a:off x="4754880" y="0"/>
            <a:ext cx="4389120" cy="5143500"/>
          </a:xfrm>
          <a:prstGeom prst="rect">
            <a:avLst/>
          </a:prstGeom>
        </p:spPr>
      </p:pic>
      <p:sp>
        <p:nvSpPr>
          <p:cNvPr id="3" name="Shape 0"/>
          <p:cNvSpPr>
            <a:spLocks/>
          </p:cNvSpPr>
          <p:nvPr/>
        </p:nvSpPr>
        <p:spPr>
          <a:xfrm>
            <a:off x="4754880" y="0"/>
            <a:ext cx="4389120" cy="51435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365760"/>
            <a:ext cx="3931920" cy="548640"/>
          </a:xfrm>
          <a:prstGeom prst="rect">
            <a:avLst/>
          </a:prstGeom>
          <a:noFill/>
          <a:ln/>
        </p:spPr>
        <p:txBody>
          <a:bodyPr wrap="square" lIns="0" tIns="0" rIns="0" bIns="0" rtlCol="0" anchor="ctr">
            <a:normAutofit fontScale="77500" lnSpcReduction="20000"/>
          </a:bodyPr>
          <a:lstStyle/>
          <a:p>
            <a:pPr marL="0" indent="0">
              <a:buNone/>
            </a:pPr>
            <a:r>
              <a:rPr lang="en-US" sz="3000" b="1">
                <a:solidFill>
                  <a:srgbClr val="003366"/>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Αιτωλικό Κοινό: Ταυτότητα</a:t>
            </a:r>
            <a:endParaRPr lang="en-US" sz="3000" b="1">
              <a:effectLst>
                <a:outerShdw blurRad="38100" dist="19050" dir="2700000" algn="tl" rotWithShape="0">
                  <a:srgbClr val="000000">
                    <a:alpha val="60000"/>
                  </a:srgbClr>
                </a:outerShdw>
              </a:effectLst>
            </a:endParaRPr>
          </a:p>
        </p:txBody>
      </p:sp>
      <p:sp>
        <p:nvSpPr>
          <p:cNvPr id="5" name="Text 2"/>
          <p:cNvSpPr/>
          <p:nvPr/>
        </p:nvSpPr>
        <p:spPr>
          <a:xfrm>
            <a:off x="640080" y="1005840"/>
            <a:ext cx="3931920" cy="365760"/>
          </a:xfrm>
          <a:prstGeom prst="rect">
            <a:avLst/>
          </a:prstGeom>
          <a:noFill/>
          <a:ln/>
        </p:spPr>
        <p:txBody>
          <a:bodyPr wrap="square" lIns="0" tIns="0" rIns="0" bIns="0" rtlCol="0" anchor="ctr">
            <a:normAutofit/>
          </a:bodyPr>
          <a:lstStyle/>
          <a:p>
            <a:pPr marL="0" indent="0">
              <a:buNone/>
            </a:pPr>
            <a:r>
              <a:rPr lang="en-US" sz="1600" b="1" i="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Έθνος, Κοινόν, Πολιτεία</a:t>
            </a:r>
            <a:endParaRPr lang="en-US" sz="1600" b="1">
              <a:effectLst>
                <a:outerShdw blurRad="38100" dist="19050" dir="2700000" algn="tl" rotWithShape="0">
                  <a:srgbClr val="000000">
                    <a:alpha val="60000"/>
                  </a:srgbClr>
                </a:outerShdw>
              </a:effectLst>
            </a:endParaRPr>
          </a:p>
        </p:txBody>
      </p:sp>
      <p:sp>
        <p:nvSpPr>
          <p:cNvPr id="6" name="Text 3"/>
          <p:cNvSpPr/>
          <p:nvPr/>
        </p:nvSpPr>
        <p:spPr>
          <a:xfrm>
            <a:off x="640080" y="1554480"/>
            <a:ext cx="1371600" cy="320040"/>
          </a:xfrm>
          <a:prstGeom prst="rect">
            <a:avLst/>
          </a:prstGeom>
          <a:noFill/>
          <a:ln/>
        </p:spPr>
        <p:txBody>
          <a:bodyPr wrap="square" lIns="0" tIns="0" rIns="0" bIns="0" rtlCol="0" anchor="ctr">
            <a:normAutofit/>
          </a:bodyPr>
          <a:lstStyle/>
          <a:p>
            <a:pPr marL="0" indent="0">
              <a:buNone/>
            </a:pPr>
            <a:endParaRPr lang="en-US" sz="1600" b="1" dirty="0">
              <a:effectLst>
                <a:outerShdw blurRad="38100" dist="19050" dir="2700000" algn="tl" rotWithShape="0">
                  <a:srgbClr val="000000">
                    <a:alpha val="60000"/>
                  </a:srgbClr>
                </a:outerShdw>
              </a:effectLst>
            </a:endParaRPr>
          </a:p>
        </p:txBody>
      </p:sp>
      <p:sp>
        <p:nvSpPr>
          <p:cNvPr id="7" name="Text 4"/>
          <p:cNvSpPr/>
          <p:nvPr/>
        </p:nvSpPr>
        <p:spPr>
          <a:xfrm>
            <a:off x="2011680" y="1554480"/>
            <a:ext cx="2560320" cy="502920"/>
          </a:xfrm>
          <a:prstGeom prst="rect">
            <a:avLst/>
          </a:prstGeom>
          <a:noFill/>
          <a:ln/>
        </p:spPr>
        <p:txBody>
          <a:bodyPr wrap="square" lIns="0" tIns="0" rIns="0" bIns="0" rtlCol="0" anchor="ctr">
            <a:normAutofit fontScale="92500" lnSpcReduction="10000"/>
          </a:bodyPr>
          <a:lstStyle/>
          <a:p>
            <a:pPr marL="0" indent="0">
              <a:lnSpc>
                <a:spcPct val="120000"/>
              </a:lnSpc>
              <a:buNone/>
            </a:pP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Τρι</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ή ταυτότητα</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πική, εθνική, ομοσπονδιακή</a:t>
            </a:r>
            <a:endParaRPr lang="en-US" sz="1600" b="1" dirty="0">
              <a:effectLst>
                <a:outerShdw blurRad="38100" dist="19050" dir="2700000" algn="tl" rotWithShape="0">
                  <a:srgbClr val="000000">
                    <a:alpha val="60000"/>
                  </a:srgbClr>
                </a:outerShdw>
              </a:effectLst>
            </a:endParaRPr>
          </a:p>
        </p:txBody>
      </p:sp>
      <p:sp>
        <p:nvSpPr>
          <p:cNvPr id="8" name="Text 5"/>
          <p:cNvSpPr/>
          <p:nvPr/>
        </p:nvSpPr>
        <p:spPr>
          <a:xfrm>
            <a:off x="640080" y="2194560"/>
            <a:ext cx="1371600" cy="320040"/>
          </a:xfrm>
          <a:prstGeom prst="rect">
            <a:avLst/>
          </a:prstGeom>
          <a:noFill/>
          <a:ln/>
        </p:spPr>
        <p:txBody>
          <a:bodyPr wrap="square" lIns="0" tIns="0" rIns="0" bIns="0" rtlCol="0" anchor="ctr">
            <a:normAutofit/>
          </a:bodyPr>
          <a:lstStyle/>
          <a:p>
            <a:pPr marL="0" indent="0">
              <a:buNone/>
            </a:pPr>
            <a:endParaRPr lang="en-US" sz="1600" b="1" dirty="0">
              <a:effectLst>
                <a:outerShdw blurRad="38100" dist="19050" dir="2700000" algn="tl" rotWithShape="0">
                  <a:srgbClr val="000000">
                    <a:alpha val="60000"/>
                  </a:srgbClr>
                </a:outerShdw>
              </a:effectLst>
            </a:endParaRPr>
          </a:p>
        </p:txBody>
      </p:sp>
      <p:sp>
        <p:nvSpPr>
          <p:cNvPr id="9" name="Text 6"/>
          <p:cNvSpPr/>
          <p:nvPr/>
        </p:nvSpPr>
        <p:spPr>
          <a:xfrm>
            <a:off x="2011680" y="2189988"/>
            <a:ext cx="2560320" cy="507492"/>
          </a:xfrm>
          <a:prstGeom prst="rect">
            <a:avLst/>
          </a:prstGeom>
          <a:noFill/>
          <a:ln/>
        </p:spPr>
        <p:txBody>
          <a:bodyPr wrap="square" lIns="0" tIns="0" rIns="0" bIns="0" rtlCol="0" anchor="ctr">
            <a:normAutofit fontScale="92500" lnSpcReduction="10000"/>
          </a:bodyPr>
          <a:lstStyle/>
          <a:p>
            <a:pPr marL="0" indent="0">
              <a:lnSpc>
                <a:spcPct val="120000"/>
              </a:lnSpc>
              <a:buNone/>
            </a:pP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Συμ</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πολιτεία: κοινή πολιτεία με εσωτερικ</a:t>
            </a:r>
            <a:r>
              <a:rPr lang="el-GR"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ή αυτονομία μελών</a:t>
            </a:r>
          </a:p>
          <a:p>
            <a:pPr marL="0" indent="0">
              <a:lnSpc>
                <a:spcPct val="120000"/>
              </a:lnSpc>
              <a:buNone/>
            </a:pPr>
            <a:endParaRPr lang="en-US" sz="1600" b="1" dirty="0">
              <a:effectLst>
                <a:outerShdw blurRad="38100" dist="19050" dir="2700000" algn="tl" rotWithShape="0">
                  <a:srgbClr val="000000">
                    <a:alpha val="60000"/>
                  </a:srgbClr>
                </a:outerShdw>
              </a:effectLst>
            </a:endParaRPr>
          </a:p>
        </p:txBody>
      </p:sp>
      <p:sp>
        <p:nvSpPr>
          <p:cNvPr id="10" name="Text 7"/>
          <p:cNvSpPr/>
          <p:nvPr/>
        </p:nvSpPr>
        <p:spPr>
          <a:xfrm>
            <a:off x="640080" y="2834640"/>
            <a:ext cx="1371600" cy="320040"/>
          </a:xfrm>
          <a:prstGeom prst="rect">
            <a:avLst/>
          </a:prstGeom>
          <a:noFill/>
          <a:ln/>
        </p:spPr>
        <p:txBody>
          <a:bodyPr wrap="square" lIns="0" tIns="0" rIns="0" bIns="0" rtlCol="0" anchor="ctr">
            <a:normAutofit/>
          </a:bodyPr>
          <a:lstStyle/>
          <a:p>
            <a:pPr marL="0" indent="0">
              <a:buNone/>
            </a:pPr>
            <a:endParaRPr lang="en-US" sz="1600" b="1" dirty="0">
              <a:effectLst>
                <a:outerShdw blurRad="38100" dist="19050" dir="2700000" algn="tl" rotWithShape="0">
                  <a:srgbClr val="000000">
                    <a:alpha val="60000"/>
                  </a:srgbClr>
                </a:outerShdw>
              </a:effectLst>
            </a:endParaRPr>
          </a:p>
        </p:txBody>
      </p:sp>
      <p:sp>
        <p:nvSpPr>
          <p:cNvPr id="11" name="Text 8"/>
          <p:cNvSpPr/>
          <p:nvPr/>
        </p:nvSpPr>
        <p:spPr>
          <a:xfrm>
            <a:off x="2011680" y="2834640"/>
            <a:ext cx="2560320" cy="502920"/>
          </a:xfrm>
          <a:prstGeom prst="rect">
            <a:avLst/>
          </a:prstGeom>
          <a:noFill/>
          <a:ln/>
        </p:spPr>
        <p:txBody>
          <a:bodyPr wrap="square" lIns="0" tIns="0" rIns="0" bIns="0" rtlCol="0" anchor="ctr">
            <a:normAutofit fontScale="92500" lnSpcReduction="10000"/>
          </a:bodyPr>
          <a:lstStyle/>
          <a:p>
            <a:pPr marL="0" indent="0">
              <a:lnSpc>
                <a:spcPct val="120000"/>
              </a:lnSpc>
              <a:buNone/>
            </a:pP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Επ</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έκτ</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αση: από </a:t>
            </a: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την </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Αιτωλία </a:t>
            </a: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στη </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Δελφική Αμφικτυονία </a:t>
            </a:r>
            <a:r>
              <a:rPr lang="en-US" sz="1600" b="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και</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πέραν</a:t>
            </a:r>
            <a:endParaRPr lang="en-US" sz="1600" b="1" dirty="0">
              <a:effectLst>
                <a:outerShdw blurRad="38100" dist="19050" dir="2700000" algn="tl" rotWithShape="0">
                  <a:srgbClr val="000000">
                    <a:alpha val="60000"/>
                  </a:srgbClr>
                </a:outerShdw>
              </a:effectLst>
            </a:endParaRPr>
          </a:p>
        </p:txBody>
      </p:sp>
      <p:sp>
        <p:nvSpPr>
          <p:cNvPr id="12" name="Text 9"/>
          <p:cNvSpPr/>
          <p:nvPr/>
        </p:nvSpPr>
        <p:spPr>
          <a:xfrm>
            <a:off x="640080" y="3474720"/>
            <a:ext cx="1371600" cy="320040"/>
          </a:xfrm>
          <a:prstGeom prst="rect">
            <a:avLst/>
          </a:prstGeom>
          <a:noFill/>
          <a:ln/>
        </p:spPr>
        <p:txBody>
          <a:bodyPr wrap="square" lIns="0" tIns="0" rIns="0" bIns="0" rtlCol="0" anchor="ctr">
            <a:normAutofit/>
          </a:bodyPr>
          <a:lstStyle/>
          <a:p>
            <a:pPr marL="0" indent="0">
              <a:buNone/>
            </a:pPr>
            <a:endParaRPr lang="en-US" sz="1600" b="1" dirty="0">
              <a:effectLst>
                <a:outerShdw blurRad="38100" dist="19050" dir="2700000" algn="tl" rotWithShape="0">
                  <a:srgbClr val="000000">
                    <a:alpha val="60000"/>
                  </a:srgbClr>
                </a:outerShdw>
              </a:effectLst>
            </a:endParaRPr>
          </a:p>
        </p:txBody>
      </p:sp>
      <p:sp>
        <p:nvSpPr>
          <p:cNvPr id="13" name="Text 10"/>
          <p:cNvSpPr/>
          <p:nvPr/>
        </p:nvSpPr>
        <p:spPr>
          <a:xfrm>
            <a:off x="2011680" y="3474720"/>
            <a:ext cx="2560320" cy="502920"/>
          </a:xfrm>
          <a:prstGeom prst="rect">
            <a:avLst/>
          </a:prstGeom>
          <a:noFill/>
          <a:ln/>
        </p:spPr>
        <p:txBody>
          <a:bodyPr wrap="square" lIns="0" tIns="0" rIns="0" bIns="0" rtlCol="0" anchor="ctr">
            <a:normAutofit/>
          </a:bodyPr>
          <a:lstStyle/>
          <a:p>
            <a:pPr marL="0" indent="0">
              <a:lnSpc>
                <a:spcPct val="120000"/>
              </a:lnSpc>
              <a:buNone/>
            </a:pPr>
            <a:endParaRPr lang="en-US" sz="1600" b="1" dirty="0">
              <a:effectLst>
                <a:outerShdw blurRad="38100" dist="19050" dir="2700000" algn="tl" rotWithShape="0">
                  <a:srgbClr val="000000">
                    <a:alpha val="60000"/>
                  </a:srgbClr>
                </a:outerShdw>
              </a:effectLst>
            </a:endParaRPr>
          </a:p>
        </p:txBody>
      </p:sp>
      <p:sp>
        <p:nvSpPr>
          <p:cNvPr id="14" name="Text 11"/>
          <p:cNvSpPr/>
          <p:nvPr/>
        </p:nvSpPr>
        <p:spPr>
          <a:xfrm>
            <a:off x="640080" y="4114800"/>
            <a:ext cx="1371600" cy="320040"/>
          </a:xfrm>
          <a:prstGeom prst="rect">
            <a:avLst/>
          </a:prstGeom>
          <a:noFill/>
          <a:ln/>
        </p:spPr>
        <p:txBody>
          <a:bodyPr wrap="square" lIns="0" tIns="0" rIns="0" bIns="0" rtlCol="0" anchor="ctr">
            <a:normAutofit/>
          </a:bodyPr>
          <a:lstStyle/>
          <a:p>
            <a:pPr marL="0" indent="0">
              <a:buNone/>
            </a:pPr>
            <a:r>
              <a:rPr lang="el-GR" sz="1600" b="1" dirty="0">
                <a:solidFill>
                  <a:srgbClr val="80382E"/>
                </a:solidFill>
                <a:effectLst>
                  <a:outerShdw blurRad="38100" dist="19050" dir="2700000" algn="tl" rotWithShape="0">
                    <a:srgbClr val="000000">
                      <a:alpha val="60000"/>
                    </a:srgbClr>
                  </a:outerShdw>
                </a:effectLst>
                <a:latin typeface="Garamond" pitchFamily="34" charset="0"/>
              </a:rPr>
              <a:t>Προέλευση</a:t>
            </a:r>
          </a:p>
          <a:p>
            <a:pPr marL="0" indent="0">
              <a:buNone/>
            </a:pPr>
            <a:endParaRPr lang="en-US" sz="1600" b="1" dirty="0">
              <a:effectLst>
                <a:outerShdw blurRad="38100" dist="19050" dir="2700000" algn="tl" rotWithShape="0">
                  <a:srgbClr val="000000">
                    <a:alpha val="60000"/>
                  </a:srgbClr>
                </a:outerShdw>
              </a:effectLst>
            </a:endParaRPr>
          </a:p>
        </p:txBody>
      </p:sp>
      <p:sp>
        <p:nvSpPr>
          <p:cNvPr id="15" name="Text 12"/>
          <p:cNvSpPr/>
          <p:nvPr/>
        </p:nvSpPr>
        <p:spPr>
          <a:xfrm>
            <a:off x="2011680" y="4114800"/>
            <a:ext cx="2560320" cy="502920"/>
          </a:xfrm>
          <a:prstGeom prst="rect">
            <a:avLst/>
          </a:prstGeom>
          <a:noFill/>
          <a:ln/>
        </p:spPr>
        <p:txBody>
          <a:bodyPr wrap="square" lIns="0" tIns="0" rIns="0" bIns="0" rtlCol="0" anchor="ctr">
            <a:normAutofit fontScale="77500" lnSpcReduction="20000"/>
          </a:bodyPr>
          <a:lstStyle/>
          <a:p>
            <a:pPr marL="0" indent="0">
              <a:lnSpc>
                <a:spcPct val="120000"/>
              </a:lnSpc>
              <a:buNone/>
            </a:pPr>
            <a:r>
              <a:rPr lang="el-GR"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Ημιο</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ρεινή</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αγροτο</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οιμενική</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κοινωνί</a:t>
            </a:r>
            <a:r>
              <a:rPr lang="en-US" sz="1600" b="1" dirty="0">
                <a:solidFill>
                  <a:srgbClr val="1A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με ισχυρή πολεμική παράδοση</a:t>
            </a:r>
            <a:endParaRPr lang="en-US" sz="1600" b="1" dirty="0">
              <a:effectLst>
                <a:outerShdw blurRad="38100" dist="19050" dir="2700000" algn="tl" rotWithShape="0">
                  <a:srgbClr val="000000">
                    <a:alpha val="60000"/>
                  </a:srgbClr>
                </a:outerShdw>
              </a:effectLst>
            </a:endParaRPr>
          </a:p>
        </p:txBody>
      </p:sp>
      <p:sp>
        <p:nvSpPr>
          <p:cNvPr id="16" name="Text 13"/>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5</a:t>
            </a:r>
            <a:endParaRPr lang="en-US" sz="1600" b="1">
              <a:effectLst>
                <a:outerShdw blurRad="38100" dist="19050" dir="2700000" algn="tl" rotWithShape="0">
                  <a:srgbClr val="FFFFFF">
                    <a:alpha val="6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0" name="Meander Top"/>
          <p:cNvPicPr>
            <a:picLocks/>
          </p:cNvPicPr>
          <p:nvPr/>
        </p:nvPicPr>
        <p:blipFill>
          <a:blip r:embed="rId3"/>
          <a:stretch>
            <a:fillRect/>
          </a:stretch>
        </p:blipFill>
        <p:spPr>
          <a:xfrm>
            <a:off x="0" y="0"/>
            <a:ext cx="9144000" cy="256032"/>
          </a:xfrm>
          <a:prstGeom prst="rect">
            <a:avLst/>
          </a:prstGeom>
        </p:spPr>
      </p:pic>
      <p:pic>
        <p:nvPicPr>
          <p:cNvPr id="21"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Ομοσπονδιακά Όργανα του Κοινού</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3749040" cy="164592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pic>
        <p:nvPicPr>
          <p:cNvPr id="4" name="Image 0" descr="preencoded.png"/>
          <p:cNvPicPr>
            <a:picLocks noChangeAspect="1"/>
          </p:cNvPicPr>
          <p:nvPr/>
        </p:nvPicPr>
        <p:blipFill>
          <a:blip r:embed="rId4"/>
          <a:stretch>
            <a:fillRect/>
          </a:stretch>
        </p:blipFill>
        <p:spPr>
          <a:xfrm>
            <a:off x="822960" y="1463040"/>
            <a:ext cx="365760" cy="365760"/>
          </a:xfrm>
          <a:prstGeom prst="rect">
            <a:avLst/>
          </a:prstGeom>
        </p:spPr>
      </p:pic>
      <p:sp>
        <p:nvSpPr>
          <p:cNvPr id="5" name="Text 2"/>
          <p:cNvSpPr/>
          <p:nvPr/>
        </p:nvSpPr>
        <p:spPr>
          <a:xfrm>
            <a:off x="1371600" y="1417320"/>
            <a:ext cx="27432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Στρατηγός</a:t>
            </a:r>
            <a:endParaRPr lang="en-US" sz="1600" b="1">
              <a:effectLst>
                <a:outerShdw blurRad="38100" dist="19050" dir="2700000" algn="tl" rotWithShape="0">
                  <a:srgbClr val="000000">
                    <a:alpha val="60000"/>
                  </a:srgbClr>
                </a:outerShdw>
              </a:effectLst>
            </a:endParaRPr>
          </a:p>
        </p:txBody>
      </p:sp>
      <p:sp>
        <p:nvSpPr>
          <p:cNvPr id="6" name="Text 3"/>
          <p:cNvSpPr/>
          <p:nvPr/>
        </p:nvSpPr>
        <p:spPr>
          <a:xfrm>
            <a:off x="822960" y="1874520"/>
            <a:ext cx="3383280" cy="914400"/>
          </a:xfrm>
          <a:prstGeom prst="rect">
            <a:avLst/>
          </a:prstGeom>
          <a:noFill/>
          <a:ln/>
        </p:spPr>
        <p:txBody>
          <a:bodyPr wrap="square" lIns="0" tIns="0" rIns="0" bIns="0" rtlCol="0" anchor="ctr">
            <a:normAutofit fontScale="77500" lnSpcReduction="20000"/>
          </a:bodyPr>
          <a:lstStyle/>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Ηγεμών</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ετήσι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θητεία, στρατιωτική </a:t>
            </a: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και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πολιτική εξουσία</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Ανώτ</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ατος πολιτικός και στρατιωτικός αρχηγός</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Πλήρης</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εξουσί</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 στο πεδίο μάχης</a:t>
            </a:r>
            <a:endParaRPr lang="en-US" sz="1600" b="1" dirty="0">
              <a:effectLst>
                <a:outerShdw blurRad="38100" dist="19050" dir="2700000" algn="tl" rotWithShape="0">
                  <a:srgbClr val="000000">
                    <a:alpha val="60000"/>
                  </a:srgbClr>
                </a:outerShdw>
              </a:effectLst>
            </a:endParaRPr>
          </a:p>
        </p:txBody>
      </p:sp>
      <p:sp>
        <p:nvSpPr>
          <p:cNvPr id="7" name="Shape 4"/>
          <p:cNvSpPr/>
          <p:nvPr/>
        </p:nvSpPr>
        <p:spPr>
          <a:xfrm>
            <a:off x="4754880" y="1280160"/>
            <a:ext cx="3749040" cy="164592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pic>
        <p:nvPicPr>
          <p:cNvPr id="8" name="Image 1" descr="preencoded.png"/>
          <p:cNvPicPr>
            <a:picLocks noChangeAspect="1"/>
          </p:cNvPicPr>
          <p:nvPr/>
        </p:nvPicPr>
        <p:blipFill>
          <a:blip r:embed="rId5"/>
          <a:stretch>
            <a:fillRect/>
          </a:stretch>
        </p:blipFill>
        <p:spPr>
          <a:xfrm>
            <a:off x="4937760" y="1463040"/>
            <a:ext cx="365760" cy="365760"/>
          </a:xfrm>
          <a:prstGeom prst="rect">
            <a:avLst/>
          </a:prstGeom>
        </p:spPr>
      </p:pic>
      <p:sp>
        <p:nvSpPr>
          <p:cNvPr id="9" name="Text 5"/>
          <p:cNvSpPr/>
          <p:nvPr/>
        </p:nvSpPr>
        <p:spPr>
          <a:xfrm>
            <a:off x="5486400" y="1417320"/>
            <a:ext cx="2743200" cy="365760"/>
          </a:xfrm>
          <a:prstGeom prst="rect">
            <a:avLst/>
          </a:prstGeom>
          <a:noFill/>
          <a:ln/>
        </p:spPr>
        <p:txBody>
          <a:bodyPr wrap="square" lIns="0" tIns="0" rIns="0" bIns="0" rtlCol="0" anchor="ctr">
            <a:normAutofit/>
          </a:bodyPr>
          <a:lstStyle/>
          <a:p>
            <a:pPr marL="0" indent="0">
              <a:buNone/>
            </a:pPr>
            <a:r>
              <a:rPr lang="en-US"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Συνέλευσις</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(Παν</a:t>
            </a:r>
            <a:r>
              <a:rPr lang="el-GR" sz="1600" b="1" dirty="0" err="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αίτωλοι</a:t>
            </a:r>
            <a:r>
              <a:rPr lang="en-US" sz="1600" b="1" dirty="0">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a:t>
            </a:r>
            <a:endParaRPr lang="en-US" sz="1600" b="1" dirty="0">
              <a:effectLst>
                <a:outerShdw blurRad="38100" dist="19050" dir="2700000" algn="tl" rotWithShape="0">
                  <a:srgbClr val="000000">
                    <a:alpha val="60000"/>
                  </a:srgbClr>
                </a:outerShdw>
              </a:effectLst>
            </a:endParaRPr>
          </a:p>
        </p:txBody>
      </p:sp>
      <p:sp>
        <p:nvSpPr>
          <p:cNvPr id="10" name="Text 6"/>
          <p:cNvSpPr/>
          <p:nvPr/>
        </p:nvSpPr>
        <p:spPr>
          <a:xfrm>
            <a:off x="4937760" y="1874520"/>
            <a:ext cx="3383280" cy="914400"/>
          </a:xfrm>
          <a:prstGeom prst="rect">
            <a:avLst/>
          </a:prstGeom>
          <a:noFill/>
          <a:ln/>
        </p:spPr>
        <p:txBody>
          <a:bodyPr wrap="square" lIns="0" tIns="0" rIns="0" bIns="0" rtlCol="0" anchor="ctr">
            <a:normAutofit fontScale="77500" lnSpcReduction="20000"/>
          </a:bodyPr>
          <a:lstStyle/>
          <a:p>
            <a:pPr marL="0" indent="0">
              <a:lnSpc>
                <a:spcPct val="140000"/>
              </a:lnSpc>
              <a:buNone/>
            </a:pP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Γενική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συνέλευση</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ολιτών</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l-GR"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δισετησίως</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στο</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Θέρμο</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και σε εναλλασσόμενο τόπο_</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κυρι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αρχικό σώμα</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Μέλη ό</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λοι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ενήλικοι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άνδρες</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Εκλογή</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ξιωμ</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ατούχων, εξωτερική πολιτική</a:t>
            </a:r>
            <a:endParaRPr lang="en-US" sz="1600" b="1" dirty="0">
              <a:effectLst>
                <a:outerShdw blurRad="38100" dist="19050" dir="2700000" algn="tl" rotWithShape="0">
                  <a:srgbClr val="000000">
                    <a:alpha val="60000"/>
                  </a:srgbClr>
                </a:outerShdw>
              </a:effectLst>
            </a:endParaRPr>
          </a:p>
        </p:txBody>
      </p:sp>
      <p:sp>
        <p:nvSpPr>
          <p:cNvPr id="11" name="Shape 7"/>
          <p:cNvSpPr/>
          <p:nvPr/>
        </p:nvSpPr>
        <p:spPr>
          <a:xfrm>
            <a:off x="640080" y="3108960"/>
            <a:ext cx="3749040" cy="164592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pic>
        <p:nvPicPr>
          <p:cNvPr id="12" name="Image 2" descr="preencoded.png"/>
          <p:cNvPicPr>
            <a:picLocks noChangeAspect="1"/>
          </p:cNvPicPr>
          <p:nvPr/>
        </p:nvPicPr>
        <p:blipFill>
          <a:blip r:embed="rId6"/>
          <a:stretch>
            <a:fillRect/>
          </a:stretch>
        </p:blipFill>
        <p:spPr>
          <a:xfrm>
            <a:off x="822960" y="3291840"/>
            <a:ext cx="365760" cy="365760"/>
          </a:xfrm>
          <a:prstGeom prst="rect">
            <a:avLst/>
          </a:prstGeom>
        </p:spPr>
      </p:pic>
      <p:sp>
        <p:nvSpPr>
          <p:cNvPr id="13" name="Text 8"/>
          <p:cNvSpPr/>
          <p:nvPr/>
        </p:nvSpPr>
        <p:spPr>
          <a:xfrm>
            <a:off x="1371600" y="3246120"/>
            <a:ext cx="27432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Συνέδριον (Βουλή)</a:t>
            </a:r>
            <a:endParaRPr lang="en-US" sz="1600" b="1">
              <a:effectLst>
                <a:outerShdw blurRad="38100" dist="19050" dir="2700000" algn="tl" rotWithShape="0">
                  <a:srgbClr val="000000">
                    <a:alpha val="60000"/>
                  </a:srgbClr>
                </a:outerShdw>
              </a:effectLst>
            </a:endParaRPr>
          </a:p>
        </p:txBody>
      </p:sp>
      <p:sp>
        <p:nvSpPr>
          <p:cNvPr id="14" name="Text 9"/>
          <p:cNvSpPr/>
          <p:nvPr/>
        </p:nvSpPr>
        <p:spPr>
          <a:xfrm>
            <a:off x="822960" y="3703320"/>
            <a:ext cx="3383280" cy="914400"/>
          </a:xfrm>
          <a:prstGeom prst="rect">
            <a:avLst/>
          </a:prstGeom>
          <a:noFill/>
          <a:ln/>
        </p:spPr>
        <p:txBody>
          <a:bodyPr wrap="square" lIns="0" tIns="0" rIns="0" bIns="0" rtlCol="0" anchor="ctr">
            <a:normAutofit fontScale="92500" lnSpcReduction="10000"/>
          </a:bodyPr>
          <a:lstStyle/>
          <a:p>
            <a:pPr marL="0" indent="0">
              <a:lnSpc>
                <a:spcPct val="140000"/>
              </a:lnSpc>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ύριο</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(τακτικό)</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νομοθετικό</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σώμ</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Αν</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αλογική εκπροσώπηση πόλεων</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Γενική δ</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ιοικητική</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εποπ</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τεί</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a:t>
            </a:r>
            <a:endParaRPr lang="en-US" sz="1600" b="1" dirty="0">
              <a:effectLst>
                <a:outerShdw blurRad="38100" dist="19050" dir="2700000" algn="tl" rotWithShape="0">
                  <a:srgbClr val="000000">
                    <a:alpha val="60000"/>
                  </a:srgbClr>
                </a:outerShdw>
              </a:effectLst>
            </a:endParaRPr>
          </a:p>
        </p:txBody>
      </p:sp>
      <p:sp>
        <p:nvSpPr>
          <p:cNvPr id="15" name="Shape 10"/>
          <p:cNvSpPr/>
          <p:nvPr/>
        </p:nvSpPr>
        <p:spPr>
          <a:xfrm>
            <a:off x="4754880" y="3108960"/>
            <a:ext cx="3749040" cy="1645920"/>
          </a:xfrm>
          <a:prstGeom prst="rect">
            <a:avLst/>
          </a:prstGeom>
          <a:solidFill>
            <a:srgbClr val="FFF8F0"/>
          </a:solidFill>
          <a:ln w="44450">
            <a:solidFill>
              <a:srgbClr val="2E0854"/>
            </a:solidFill>
          </a:ln>
          <a:effectLst>
            <a:outerShdw blurRad="50800" dist="25400" dir="8100000" algn="bl" rotWithShape="0">
              <a:srgbClr val="000000">
                <a:alpha val="8000"/>
              </a:srgbClr>
            </a:outerShdw>
          </a:effectLst>
        </p:spPr>
        <p:txBody>
          <a:bodyPr>
            <a:normAutofit/>
          </a:bodyPr>
          <a:lstStyle/>
          <a:p>
            <a:endParaRPr lang="el-GR" sz="1800" b="1">
              <a:effectLst>
                <a:outerShdw blurRad="38100" dist="19050" dir="2700000" algn="tl" rotWithShape="0">
                  <a:srgbClr val="000000">
                    <a:alpha val="60000"/>
                  </a:srgbClr>
                </a:outerShdw>
              </a:effectLst>
            </a:endParaRPr>
          </a:p>
        </p:txBody>
      </p:sp>
      <p:pic>
        <p:nvPicPr>
          <p:cNvPr id="16" name="Image 3" descr="preencoded.png"/>
          <p:cNvPicPr>
            <a:picLocks noChangeAspect="1"/>
          </p:cNvPicPr>
          <p:nvPr/>
        </p:nvPicPr>
        <p:blipFill>
          <a:blip r:embed="rId7"/>
          <a:stretch>
            <a:fillRect/>
          </a:stretch>
        </p:blipFill>
        <p:spPr>
          <a:xfrm>
            <a:off x="4937760" y="3291840"/>
            <a:ext cx="365760" cy="365760"/>
          </a:xfrm>
          <a:prstGeom prst="rect">
            <a:avLst/>
          </a:prstGeom>
        </p:spPr>
      </p:pic>
      <p:sp>
        <p:nvSpPr>
          <p:cNvPr id="17" name="Text 11"/>
          <p:cNvSpPr/>
          <p:nvPr/>
        </p:nvSpPr>
        <p:spPr>
          <a:xfrm>
            <a:off x="5486400" y="3246120"/>
            <a:ext cx="2743200" cy="365760"/>
          </a:xfrm>
          <a:prstGeom prst="rect">
            <a:avLst/>
          </a:prstGeom>
          <a:noFill/>
          <a:ln/>
        </p:spPr>
        <p:txBody>
          <a:bodyPr wrap="square" lIns="0" tIns="0" rIns="0" bIns="0" rtlCol="0" anchor="ctr">
            <a:normAutofit/>
          </a:bodyPr>
          <a:lstStyle/>
          <a:p>
            <a:pPr marL="0" indent="0">
              <a:buNone/>
            </a:pPr>
            <a:r>
              <a:rPr lang="en-US" sz="1600" b="1">
                <a:solidFill>
                  <a:srgbClr val="80382E"/>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Απόκλητοι</a:t>
            </a:r>
            <a:endParaRPr lang="en-US" sz="1600" b="1">
              <a:effectLst>
                <a:outerShdw blurRad="38100" dist="19050" dir="2700000" algn="tl" rotWithShape="0">
                  <a:srgbClr val="000000">
                    <a:alpha val="60000"/>
                  </a:srgbClr>
                </a:outerShdw>
              </a:effectLst>
            </a:endParaRPr>
          </a:p>
        </p:txBody>
      </p:sp>
      <p:sp>
        <p:nvSpPr>
          <p:cNvPr id="18" name="Text 12"/>
          <p:cNvSpPr/>
          <p:nvPr/>
        </p:nvSpPr>
        <p:spPr>
          <a:xfrm>
            <a:off x="4937760" y="3703320"/>
            <a:ext cx="3383280" cy="914400"/>
          </a:xfrm>
          <a:prstGeom prst="rect">
            <a:avLst/>
          </a:prstGeom>
          <a:noFill/>
          <a:ln/>
        </p:spPr>
        <p:txBody>
          <a:bodyPr wrap="square" lIns="0" tIns="0" rIns="0" bIns="0" rtlCol="0" anchor="ctr">
            <a:normAutofit fontScale="77500" lnSpcReduction="20000"/>
          </a:bodyPr>
          <a:lstStyle/>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Εκτελεστική</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επ</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ιτρο</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πή 30+ μελών — ταχεία λήψη αποφάσεων</a:t>
            </a:r>
            <a:r>
              <a:rPr lang="el-GR"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ιδίως σε περιόδους κρίσης</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Βοηθοί</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στρ</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ατηγού</a:t>
            </a:r>
            <a:endParaRPr lang="en-US" sz="1600" b="1" dirty="0">
              <a:effectLst>
                <a:outerShdw blurRad="38100" dist="19050" dir="2700000" algn="tl" rotWithShape="0">
                  <a:srgbClr val="000000">
                    <a:alpha val="60000"/>
                  </a:srgbClr>
                </a:outerShdw>
              </a:effectLst>
            </a:endParaRPr>
          </a:p>
          <a:p>
            <a:pPr marL="0" indent="0">
              <a:lnSpc>
                <a:spcPct val="140000"/>
              </a:lnSpc>
              <a:buNone/>
            </a:pPr>
            <a:r>
              <a:rPr lang="en-US" sz="1600" b="1" dirty="0" err="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Ουσι</a:t>
            </a:r>
            <a:r>
              <a:rPr lang="en-US" sz="1600" b="1" dirty="0">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αστικά καθήκοντα σε καιρό πολέμου</a:t>
            </a:r>
            <a:endParaRPr lang="en-US" sz="1600" b="1" dirty="0">
              <a:effectLst>
                <a:outerShdw blurRad="38100" dist="19050" dir="2700000" algn="tl" rotWithShape="0">
                  <a:srgbClr val="000000">
                    <a:alpha val="60000"/>
                  </a:srgbClr>
                </a:outerShdw>
              </a:effectLst>
            </a:endParaRPr>
          </a:p>
        </p:txBody>
      </p:sp>
      <p:sp>
        <p:nvSpPr>
          <p:cNvPr id="19" name="Text 13"/>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6</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15" name="Meander Top"/>
          <p:cNvPicPr>
            <a:picLocks/>
          </p:cNvPicPr>
          <p:nvPr/>
        </p:nvPicPr>
        <p:blipFill>
          <a:blip r:embed="rId3"/>
          <a:stretch>
            <a:fillRect/>
          </a:stretch>
        </p:blipFill>
        <p:spPr>
          <a:xfrm>
            <a:off x="0" y="0"/>
            <a:ext cx="9144000" cy="256032"/>
          </a:xfrm>
          <a:prstGeom prst="rect">
            <a:avLst/>
          </a:prstGeom>
        </p:spPr>
      </p:pic>
      <p:pic>
        <p:nvPicPr>
          <p:cNvPr id="16"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delphi_2026-04-26T20-35-54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143500"/>
          </a:xfrm>
          <a:prstGeom prst="rect">
            <a:avLst/>
          </a:prstGeom>
          <a:solidFill>
            <a:srgbClr val="1B2432">
              <a:alpha val="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457200"/>
            <a:ext cx="7863840" cy="640080"/>
          </a:xfrm>
          <a:prstGeom prst="rect">
            <a:avLst/>
          </a:prstGeom>
          <a:noFill/>
          <a:ln/>
        </p:spPr>
        <p:txBody>
          <a:bodyPr wrap="square" lIns="0" tIns="0" rIns="0" bIns="0" rtlCol="0" anchor="ctr">
            <a:normAutofit/>
          </a:bodyPr>
          <a:lstStyle/>
          <a:p>
            <a:pPr marL="0" indent="0">
              <a:buNone/>
            </a:pPr>
            <a:r>
              <a:rPr lang="en-US" sz="3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Κοινές Λατρείες και Ιερά Κέντρα</a:t>
            </a:r>
            <a:endParaRPr lang="en-US" sz="3600" b="1">
              <a:effectLst>
                <a:outerShdw blurRad="38100" dist="19050" dir="2700000" algn="tl" rotWithShape="0">
                  <a:srgbClr val="FFFFFF">
                    <a:alpha val="60000"/>
                  </a:srgbClr>
                </a:outerShdw>
              </a:effectLst>
            </a:endParaRPr>
          </a:p>
        </p:txBody>
      </p:sp>
      <p:sp>
        <p:nvSpPr>
          <p:cNvPr id="5" name="Text 2"/>
          <p:cNvSpPr/>
          <p:nvPr/>
        </p:nvSpPr>
        <p:spPr>
          <a:xfrm>
            <a:off x="640080" y="1005840"/>
            <a:ext cx="7863840" cy="365760"/>
          </a:xfrm>
          <a:prstGeom prst="rect">
            <a:avLst/>
          </a:prstGeom>
          <a:noFill/>
          <a:ln/>
        </p:spPr>
        <p:txBody>
          <a:bodyPr wrap="square" lIns="0" tIns="0" rIns="0" bIns="0" rtlCol="0" anchor="ctr">
            <a:normAutofit/>
          </a:bodyPr>
          <a:lstStyle/>
          <a:p>
            <a:pPr marL="0" indent="0">
              <a:buNone/>
            </a:pPr>
            <a:r>
              <a:rPr lang="en-US" sz="18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 Θέρμο και οι Δελφοί</a:t>
            </a:r>
            <a:endParaRPr lang="en-US" sz="1800" b="1">
              <a:effectLst>
                <a:outerShdw blurRad="38100" dist="19050" dir="2700000" algn="tl" rotWithShape="0">
                  <a:srgbClr val="FFFFFF">
                    <a:alpha val="60000"/>
                  </a:srgbClr>
                </a:outerShdw>
              </a:effectLst>
            </a:endParaRPr>
          </a:p>
        </p:txBody>
      </p:sp>
      <p:sp>
        <p:nvSpPr>
          <p:cNvPr id="6" name="Shape 3"/>
          <p:cNvSpPr/>
          <p:nvPr/>
        </p:nvSpPr>
        <p:spPr>
          <a:xfrm>
            <a:off x="822960" y="182880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7" name="Text 4"/>
          <p:cNvSpPr/>
          <p:nvPr/>
        </p:nvSpPr>
        <p:spPr>
          <a:xfrm>
            <a:off x="1188720" y="1737360"/>
            <a:ext cx="5029200" cy="548640"/>
          </a:xfrm>
          <a:prstGeom prst="rect">
            <a:avLst/>
          </a:prstGeom>
          <a:noFill/>
          <a:ln/>
        </p:spPr>
        <p:txBody>
          <a:bodyPr wrap="square" lIns="0" tIns="0" rIns="0" bIns="0" rtlCol="0" anchor="ctr">
            <a:normAutofit/>
          </a:bodyPr>
          <a:lstStyle/>
          <a:p>
            <a:pPr marL="0" indent="0">
              <a:buNone/>
            </a:pP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Θέρμο</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ιερό</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του</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Απ</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όλλωνος</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Λα</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φρίου</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κέντρο</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Παν</a:t>
            </a:r>
            <a:r>
              <a:rPr lang="el-GR"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ιτωλικών</a:t>
            </a:r>
            <a:r>
              <a:rPr lang="en-US" sz="1600" b="1" dirty="0">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 </a:t>
            </a:r>
            <a:r>
              <a:rPr lang="en-US" sz="1600" b="1" dirty="0" err="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συνελεύσεων</a:t>
            </a:r>
            <a:endParaRPr lang="en-US" sz="1600" b="1" dirty="0">
              <a:effectLst>
                <a:outerShdw blurRad="38100" dist="19050" dir="2700000" algn="tl" rotWithShape="0">
                  <a:srgbClr val="FFFFFF">
                    <a:alpha val="60000"/>
                  </a:srgbClr>
                </a:outerShdw>
              </a:effectLst>
            </a:endParaRPr>
          </a:p>
        </p:txBody>
      </p:sp>
      <p:sp>
        <p:nvSpPr>
          <p:cNvPr id="8" name="Shape 5"/>
          <p:cNvSpPr/>
          <p:nvPr/>
        </p:nvSpPr>
        <p:spPr>
          <a:xfrm>
            <a:off x="822960" y="256032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1188720" y="246888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Δελφοί: έλεγχος Αμφικτυονικού Συνεδρίου — πανελλήνια νομιμοποίηση</a:t>
            </a:r>
            <a:endParaRPr lang="en-US" sz="1600" b="1">
              <a:effectLst>
                <a:outerShdw blurRad="38100" dist="19050" dir="2700000" algn="tl" rotWithShape="0">
                  <a:srgbClr val="FFFFFF">
                    <a:alpha val="60000"/>
                  </a:srgbClr>
                </a:outerShdw>
              </a:effectLst>
            </a:endParaRPr>
          </a:p>
        </p:txBody>
      </p:sp>
      <p:sp>
        <p:nvSpPr>
          <p:cNvPr id="10" name="Shape 7"/>
          <p:cNvSpPr/>
          <p:nvPr/>
        </p:nvSpPr>
        <p:spPr>
          <a:xfrm>
            <a:off x="822960" y="329184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1" name="Text 8"/>
          <p:cNvSpPr/>
          <p:nvPr/>
        </p:nvSpPr>
        <p:spPr>
          <a:xfrm>
            <a:off x="1188720" y="320040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Σωτήρια: ετήσιοι αγώνες προς τιμήν της νίκης κατά των Γαλατών (279 π.Χ.)</a:t>
            </a:r>
            <a:endParaRPr lang="en-US" sz="1600" b="1">
              <a:effectLst>
                <a:outerShdw blurRad="38100" dist="19050" dir="2700000" algn="tl" rotWithShape="0">
                  <a:srgbClr val="FFFFFF">
                    <a:alpha val="60000"/>
                  </a:srgbClr>
                </a:outerShdw>
              </a:effectLst>
            </a:endParaRPr>
          </a:p>
        </p:txBody>
      </p:sp>
      <p:sp>
        <p:nvSpPr>
          <p:cNvPr id="12" name="Shape 9"/>
          <p:cNvSpPr/>
          <p:nvPr/>
        </p:nvSpPr>
        <p:spPr>
          <a:xfrm>
            <a:off x="822960" y="4023360"/>
            <a:ext cx="109728" cy="109728"/>
          </a:xfrm>
          <a:prstGeom prst="ellipse">
            <a:avLst/>
          </a:prstGeom>
          <a:solidFill>
            <a:srgbClr val="80382E"/>
          </a:solidFill>
          <a:ln w="44450">
            <a:solidFill>
              <a:srgbClr val="2E0854"/>
            </a:solidFill>
          </a:ln>
        </p:spPr>
        <p:txBody>
          <a:bodyPr>
            <a:normAutofit fontScale="25000" lnSpcReduction="20000"/>
          </a:bodyPr>
          <a:lstStyle/>
          <a:p>
            <a:endParaRPr lang="el-GR" sz="1800" b="1">
              <a:effectLst>
                <a:outerShdw blurRad="38100" dist="19050" dir="2700000" algn="tl" rotWithShape="0">
                  <a:srgbClr val="000000">
                    <a:alpha val="60000"/>
                  </a:srgbClr>
                </a:outerShdw>
              </a:effectLst>
            </a:endParaRPr>
          </a:p>
        </p:txBody>
      </p:sp>
      <p:sp>
        <p:nvSpPr>
          <p:cNvPr id="13" name="Text 10"/>
          <p:cNvSpPr/>
          <p:nvPr/>
        </p:nvSpPr>
        <p:spPr>
          <a:xfrm>
            <a:off x="1188720" y="3931920"/>
            <a:ext cx="5029200" cy="548640"/>
          </a:xfrm>
          <a:prstGeom prst="rect">
            <a:avLst/>
          </a:prstGeom>
          <a:noFill/>
          <a:ln/>
        </p:spPr>
        <p:txBody>
          <a:bodyPr wrap="square" lIns="0" tIns="0" rIns="0" bIns="0" rtlCol="0" anchor="ctr">
            <a:normAutofit/>
          </a:bodyPr>
          <a:lstStyle/>
          <a:p>
            <a:pPr marL="0" indent="0">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Κοινές λατρείες ως μέσο πολιτικής ενσωμάτωσης και ομοσπονδιακής ταυτότητας</a:t>
            </a:r>
            <a:endParaRPr lang="en-US" sz="1600" b="1">
              <a:effectLst>
                <a:outerShdw blurRad="38100" dist="19050" dir="2700000" algn="tl" rotWithShape="0">
                  <a:srgbClr val="FFFFFF">
                    <a:alpha val="60000"/>
                  </a:srgbClr>
                </a:outerShdw>
              </a:effectLst>
            </a:endParaRPr>
          </a:p>
        </p:txBody>
      </p:sp>
      <p:sp>
        <p:nvSpPr>
          <p:cNvPr id="14" name="Text 11"/>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7</a:t>
            </a:r>
            <a:endParaRPr lang="en-US" sz="1600" b="1">
              <a:effectLst>
                <a:outerShdw blurRad="38100" dist="19050" dir="2700000" algn="tl" rotWithShape="0">
                  <a:srgbClr val="FFFFFF">
                    <a:alpha val="6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1" name="Meander Top"/>
          <p:cNvPicPr>
            <a:picLocks/>
          </p:cNvPicPr>
          <p:nvPr/>
        </p:nvPicPr>
        <p:blipFill>
          <a:blip r:embed="rId3"/>
          <a:stretch>
            <a:fillRect/>
          </a:stretch>
        </p:blipFill>
        <p:spPr>
          <a:xfrm>
            <a:off x="0" y="0"/>
            <a:ext cx="9144000" cy="256032"/>
          </a:xfrm>
          <a:prstGeom prst="rect">
            <a:avLst/>
          </a:prstGeom>
        </p:spPr>
      </p:pic>
      <p:pic>
        <p:nvPicPr>
          <p:cNvPr id="22" name="Meander Bottom"/>
          <p:cNvPicPr>
            <a:picLocks/>
          </p:cNvPicPr>
          <p:nvPr/>
        </p:nvPicPr>
        <p:blipFill>
          <a:blip r:embed="rId3"/>
          <a:stretch>
            <a:fillRect/>
          </a:stretch>
        </p:blipFill>
        <p:spPr>
          <a:xfrm>
            <a:off x="0" y="4887468"/>
            <a:ext cx="9144000" cy="256032"/>
          </a:xfrm>
          <a:prstGeom prst="rect">
            <a:avLst/>
          </a:prstGeom>
        </p:spPr>
      </p:pic>
      <p:sp>
        <p:nvSpPr>
          <p:cNvPr id="2" name="Text 0"/>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2800" b="1">
                <a:solidFill>
                  <a:srgbClr val="8B1A1A"/>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Εδαφική Επέκταση και Ισοπολιτεία</a:t>
            </a:r>
            <a:endParaRPr lang="en-US" sz="2800" b="1">
              <a:effectLst>
                <a:outerShdw blurRad="38100" dist="19050" dir="2700000" algn="tl" rotWithShape="0">
                  <a:srgbClr val="000000">
                    <a:alpha val="60000"/>
                  </a:srgbClr>
                </a:outerShdw>
              </a:effectLst>
            </a:endParaRPr>
          </a:p>
        </p:txBody>
      </p:sp>
      <p:sp>
        <p:nvSpPr>
          <p:cNvPr id="3" name="Shape 1"/>
          <p:cNvSpPr>
            <a:spLocks/>
          </p:cNvSpPr>
          <p:nvPr/>
        </p:nvSpPr>
        <p:spPr>
          <a:xfrm>
            <a:off x="640080" y="12801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2"/>
          <p:cNvSpPr>
            <a:spLocks/>
          </p:cNvSpPr>
          <p:nvPr/>
        </p:nvSpPr>
        <p:spPr>
          <a:xfrm>
            <a:off x="640080" y="12801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~301 π.Χ.</a:t>
            </a:r>
            <a:endParaRPr lang="en-US" sz="1600" b="1">
              <a:effectLst>
                <a:outerShdw blurRad="38100" dist="19050" dir="2700000" algn="tl" rotWithShape="0">
                  <a:srgbClr val="FFFFFF">
                    <a:alpha val="60000"/>
                  </a:srgbClr>
                </a:outerShdw>
              </a:effectLst>
            </a:endParaRPr>
          </a:p>
        </p:txBody>
      </p:sp>
      <p:sp>
        <p:nvSpPr>
          <p:cNvPr id="5" name="Text 3"/>
          <p:cNvSpPr/>
          <p:nvPr/>
        </p:nvSpPr>
        <p:spPr>
          <a:xfrm>
            <a:off x="2560320" y="12801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Δελφοί, Παρνασσός</a:t>
            </a:r>
            <a:endParaRPr lang="en-US" sz="1600" b="1">
              <a:effectLst>
                <a:outerShdw blurRad="38100" dist="19050" dir="2700000" algn="tl" rotWithShape="0">
                  <a:srgbClr val="000000">
                    <a:alpha val="60000"/>
                  </a:srgbClr>
                </a:outerShdw>
              </a:effectLst>
            </a:endParaRPr>
          </a:p>
        </p:txBody>
      </p:sp>
      <p:sp>
        <p:nvSpPr>
          <p:cNvPr id="6" name="Text 4"/>
          <p:cNvSpPr/>
          <p:nvPr/>
        </p:nvSpPr>
        <p:spPr>
          <a:xfrm>
            <a:off x="2560320" y="16002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Έλεγχος Αμφικτυονικού Συνεδρίου — πανελλήνια προβολή</a:t>
            </a:r>
            <a:endParaRPr lang="en-US" sz="1600" b="1">
              <a:effectLst>
                <a:outerShdw blurRad="38100" dist="19050" dir="2700000" algn="tl" rotWithShape="0">
                  <a:srgbClr val="000000">
                    <a:alpha val="60000"/>
                  </a:srgbClr>
                </a:outerShdw>
              </a:effectLst>
            </a:endParaRPr>
          </a:p>
        </p:txBody>
      </p:sp>
      <p:sp>
        <p:nvSpPr>
          <p:cNvPr id="7" name="Shape 5"/>
          <p:cNvSpPr/>
          <p:nvPr/>
        </p:nvSpPr>
        <p:spPr>
          <a:xfrm>
            <a:off x="640080" y="21945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8" name="Text 6"/>
          <p:cNvSpPr/>
          <p:nvPr/>
        </p:nvSpPr>
        <p:spPr>
          <a:xfrm>
            <a:off x="640080" y="21945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~290-270 π.Χ.</a:t>
            </a:r>
            <a:endParaRPr lang="en-US" sz="1600" b="1">
              <a:effectLst>
                <a:outerShdw blurRad="38100" dist="19050" dir="2700000" algn="tl" rotWithShape="0">
                  <a:srgbClr val="FFFFFF">
                    <a:alpha val="60000"/>
                  </a:srgbClr>
                </a:outerShdw>
              </a:effectLst>
            </a:endParaRPr>
          </a:p>
        </p:txBody>
      </p:sp>
      <p:sp>
        <p:nvSpPr>
          <p:cNvPr id="9" name="Text 7"/>
          <p:cNvSpPr/>
          <p:nvPr/>
        </p:nvSpPr>
        <p:spPr>
          <a:xfrm>
            <a:off x="2560320" y="21945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Λοκρίδα, Φωκίδα, Δωρίδα</a:t>
            </a:r>
            <a:endParaRPr lang="en-US" sz="1600" b="1">
              <a:effectLst>
                <a:outerShdw blurRad="38100" dist="19050" dir="2700000" algn="tl" rotWithShape="0">
                  <a:srgbClr val="000000">
                    <a:alpha val="60000"/>
                  </a:srgbClr>
                </a:outerShdw>
              </a:effectLst>
            </a:endParaRPr>
          </a:p>
        </p:txBody>
      </p:sp>
      <p:sp>
        <p:nvSpPr>
          <p:cNvPr id="10" name="Text 8"/>
          <p:cNvSpPr/>
          <p:nvPr/>
        </p:nvSpPr>
        <p:spPr>
          <a:xfrm>
            <a:off x="2560320" y="25146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Κυριαρχία στην κεντρική Ελλάδα μέσω ισοπολιτείας</a:t>
            </a:r>
            <a:endParaRPr lang="en-US" sz="1600" b="1">
              <a:effectLst>
                <a:outerShdw blurRad="38100" dist="19050" dir="2700000" algn="tl" rotWithShape="0">
                  <a:srgbClr val="000000">
                    <a:alpha val="60000"/>
                  </a:srgbClr>
                </a:outerShdw>
              </a:effectLst>
            </a:endParaRPr>
          </a:p>
        </p:txBody>
      </p:sp>
      <p:sp>
        <p:nvSpPr>
          <p:cNvPr id="11" name="Shape 9"/>
          <p:cNvSpPr/>
          <p:nvPr/>
        </p:nvSpPr>
        <p:spPr>
          <a:xfrm>
            <a:off x="640080" y="31089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2" name="Text 10"/>
          <p:cNvSpPr/>
          <p:nvPr/>
        </p:nvSpPr>
        <p:spPr>
          <a:xfrm>
            <a:off x="640080" y="31089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~245 π.Χ.</a:t>
            </a:r>
            <a:endParaRPr lang="en-US" sz="1600" b="1">
              <a:effectLst>
                <a:outerShdw blurRad="38100" dist="19050" dir="2700000" algn="tl" rotWithShape="0">
                  <a:srgbClr val="FFFFFF">
                    <a:alpha val="60000"/>
                  </a:srgbClr>
                </a:outerShdw>
              </a:effectLst>
            </a:endParaRPr>
          </a:p>
        </p:txBody>
      </p:sp>
      <p:sp>
        <p:nvSpPr>
          <p:cNvPr id="13" name="Text 11"/>
          <p:cNvSpPr/>
          <p:nvPr/>
        </p:nvSpPr>
        <p:spPr>
          <a:xfrm>
            <a:off x="2560320" y="3108960"/>
            <a:ext cx="2926080" cy="320040"/>
          </a:xfrm>
          <a:prstGeom prst="rect">
            <a:avLst/>
          </a:prstGeom>
          <a:noFill/>
          <a:ln/>
        </p:spPr>
        <p:txBody>
          <a:bodyPr wrap="square" lIns="0" tIns="0" rIns="0" bIns="0" rtlCol="0" anchor="ctr">
            <a:normAutofit/>
          </a:bodyPr>
          <a:lstStyle/>
          <a:p>
            <a:pPr marL="0" indent="0">
              <a:buNone/>
            </a:pPr>
            <a:r>
              <a:rPr lang="en-US" sz="1600" b="1" dirty="0" err="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Βοιωτί</a:t>
            </a:r>
            <a:r>
              <a:rPr lang="en-US" sz="1600" b="1" dirty="0">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a:t>
            </a:r>
            <a:endParaRPr lang="en-US" sz="1600" b="1" dirty="0">
              <a:effectLst>
                <a:outerShdw blurRad="38100" dist="19050" dir="2700000" algn="tl" rotWithShape="0">
                  <a:srgbClr val="000000">
                    <a:alpha val="60000"/>
                  </a:srgbClr>
                </a:outerShdw>
              </a:effectLst>
            </a:endParaRPr>
          </a:p>
        </p:txBody>
      </p:sp>
      <p:sp>
        <p:nvSpPr>
          <p:cNvPr id="14" name="Text 12"/>
          <p:cNvSpPr/>
          <p:nvPr/>
        </p:nvSpPr>
        <p:spPr>
          <a:xfrm>
            <a:off x="2560320" y="34290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Εδραίωση με στρατιωτική ισχύ και θεσμική ενσωμάτωση</a:t>
            </a:r>
            <a:endParaRPr lang="en-US" sz="1600" b="1">
              <a:effectLst>
                <a:outerShdw blurRad="38100" dist="19050" dir="2700000" algn="tl" rotWithShape="0">
                  <a:srgbClr val="000000">
                    <a:alpha val="60000"/>
                  </a:srgbClr>
                </a:outerShdw>
              </a:effectLst>
            </a:endParaRPr>
          </a:p>
        </p:txBody>
      </p:sp>
      <p:sp>
        <p:nvSpPr>
          <p:cNvPr id="15" name="Shape 13"/>
          <p:cNvSpPr/>
          <p:nvPr/>
        </p:nvSpPr>
        <p:spPr>
          <a:xfrm>
            <a:off x="640080" y="4023360"/>
            <a:ext cx="1645920" cy="640080"/>
          </a:xfrm>
          <a:prstGeom prst="rect">
            <a:avLst/>
          </a:prstGeom>
          <a:solidFill>
            <a:srgbClr val="80382E"/>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16" name="Text 14"/>
          <p:cNvSpPr/>
          <p:nvPr/>
        </p:nvSpPr>
        <p:spPr>
          <a:xfrm>
            <a:off x="640080" y="4023360"/>
            <a:ext cx="1645920" cy="640080"/>
          </a:xfrm>
          <a:prstGeom prst="rect">
            <a:avLst/>
          </a:prstGeom>
          <a:noFill/>
          <a:ln/>
        </p:spPr>
        <p:txBody>
          <a:bodyPr wrap="square" lIns="0" tIns="0" rIns="0" bIns="0" rtlCol="0" anchor="ctr">
            <a:normAutofit/>
          </a:bodyPr>
          <a:lstStyle/>
          <a:p>
            <a:pPr marL="0" indent="0" algn="ct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~224 π.Χ.</a:t>
            </a:r>
            <a:endParaRPr lang="en-US" sz="1600" b="1">
              <a:effectLst>
                <a:outerShdw blurRad="38100" dist="19050" dir="2700000" algn="tl" rotWithShape="0">
                  <a:srgbClr val="FFFFFF">
                    <a:alpha val="60000"/>
                  </a:srgbClr>
                </a:outerShdw>
              </a:effectLst>
            </a:endParaRPr>
          </a:p>
        </p:txBody>
      </p:sp>
      <p:sp>
        <p:nvSpPr>
          <p:cNvPr id="17" name="Text 15"/>
          <p:cNvSpPr/>
          <p:nvPr/>
        </p:nvSpPr>
        <p:spPr>
          <a:xfrm>
            <a:off x="2560320" y="4023360"/>
            <a:ext cx="2926080" cy="320040"/>
          </a:xfrm>
          <a:prstGeom prst="rect">
            <a:avLst/>
          </a:prstGeom>
          <a:noFill/>
          <a:ln/>
        </p:spPr>
        <p:txBody>
          <a:bodyPr wrap="square" lIns="0" tIns="0" rIns="0" bIns="0" rtlCol="0" anchor="ctr">
            <a:normAutofit/>
          </a:bodyPr>
          <a:lstStyle/>
          <a:p>
            <a:pPr marL="0" indent="0">
              <a:buNone/>
            </a:pPr>
            <a:r>
              <a:rPr lang="en-US" sz="1600" b="1">
                <a:solidFill>
                  <a:srgbClr val="1B2432"/>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Κεφαλληνία, νησιά</a:t>
            </a:r>
            <a:endParaRPr lang="en-US" sz="1600" b="1">
              <a:effectLst>
                <a:outerShdw blurRad="38100" dist="19050" dir="2700000" algn="tl" rotWithShape="0">
                  <a:srgbClr val="000000">
                    <a:alpha val="60000"/>
                  </a:srgbClr>
                </a:outerShdw>
              </a:effectLst>
            </a:endParaRPr>
          </a:p>
        </p:txBody>
      </p:sp>
      <p:sp>
        <p:nvSpPr>
          <p:cNvPr id="18" name="Text 16"/>
          <p:cNvSpPr/>
          <p:nvPr/>
        </p:nvSpPr>
        <p:spPr>
          <a:xfrm>
            <a:off x="2560320" y="4343400"/>
            <a:ext cx="2926080" cy="320040"/>
          </a:xfrm>
          <a:prstGeom prst="rect">
            <a:avLst/>
          </a:prstGeom>
          <a:noFill/>
          <a:ln/>
        </p:spPr>
        <p:txBody>
          <a:bodyPr wrap="square" lIns="0" tIns="0" rIns="0" bIns="0" rtlCol="0" anchor="ctr">
            <a:normAutofit fontScale="77500" lnSpcReduction="20000"/>
          </a:bodyPr>
          <a:lstStyle/>
          <a:p>
            <a:pPr marL="0" indent="0">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Μέγιστη έκταση του Κοινού — από Ήπειρο έως Αιγαίο</a:t>
            </a:r>
            <a:endParaRPr lang="en-US" sz="1600" b="1">
              <a:effectLst>
                <a:outerShdw blurRad="38100" dist="19050" dir="2700000" algn="tl" rotWithShape="0">
                  <a:srgbClr val="000000">
                    <a:alpha val="60000"/>
                  </a:srgbClr>
                </a:outerShdw>
              </a:effectLst>
            </a:endParaRPr>
          </a:p>
        </p:txBody>
      </p:sp>
      <p:pic>
        <p:nvPicPr>
          <p:cNvPr id="19" name="Image 0"/>
          <p:cNvPicPr>
            <a:picLocks noChangeAspect="1"/>
          </p:cNvPicPr>
          <p:nvPr/>
        </p:nvPicPr>
        <p:blipFill>
          <a:blip r:embed="rId4"/>
          <a:srcRect/>
          <a:stretch/>
        </p:blipFill>
        <p:spPr>
          <a:xfrm>
            <a:off x="5384800" y="1380068"/>
            <a:ext cx="3484880" cy="2963332"/>
          </a:xfrm>
          <a:prstGeom prst="rect">
            <a:avLst/>
          </a:prstGeom>
        </p:spPr>
      </p:pic>
      <p:sp>
        <p:nvSpPr>
          <p:cNvPr id="20" name="Text 17"/>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333333"/>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8</a:t>
            </a:r>
            <a:endParaRPr lang="en-US" sz="1600" b="1">
              <a:effectLst>
                <a:outerShdw blurRad="38100" dist="19050" dir="2700000" algn="tl" rotWithShape="0">
                  <a:srgbClr val="000000">
                    <a:alpha val="6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2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0537510F-165A-ADD0-76A1-4319A68C9984}"/>
              </a:ext>
            </a:extLst>
          </p:cNvPr>
          <p:cNvSpPr>
            <a:spLocks noChangeArrowheads="1"/>
          </p:cNvSpPr>
          <p:nvPr/>
        </p:nvSpPr>
        <p:spPr bwMode="auto">
          <a:xfrm>
            <a:off x="6482394" y="367130"/>
            <a:ext cx="2318706" cy="12416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fontScale="47500" lnSpcReduction="20000"/>
          </a:bodyPr>
          <a:lstStyle/>
          <a:p>
            <a:pPr marL="0" marR="0" lvl="0" indent="0" fontAlgn="base">
              <a:lnSpc>
                <a:spcPct val="90000"/>
              </a:lnSpc>
              <a:spcBef>
                <a:spcPct val="0"/>
              </a:spcBef>
              <a:spcAft>
                <a:spcPts val="600"/>
              </a:spcAft>
              <a:buClrTx/>
              <a:buSzTx/>
              <a:tabLst/>
            </a:pPr>
            <a:br>
              <a:rPr kumimoji="0" lang="en-US" altLang="el-GR" sz="1200" b="1" i="0" u="sng" strike="noStrike" cap="none" normalizeH="0" baseline="0" dirty="0">
                <a:ln>
                  <a:noFill/>
                </a:ln>
                <a:effectLst/>
                <a:latin typeface="+mj-lt"/>
                <a:ea typeface="+mj-ea"/>
                <a:cs typeface="+mj-cs"/>
              </a:rPr>
            </a:br>
            <a:endParaRPr kumimoji="0" lang="en-US" altLang="el-GR" sz="1200" b="0" i="0" u="none" strike="noStrike" cap="none" normalizeH="0" baseline="0" dirty="0">
              <a:ln>
                <a:noFill/>
              </a:ln>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el-GR" sz="3600" b="1" i="0" u="sng" strike="noStrike" cap="none" normalizeH="0" baseline="0" dirty="0">
                <a:ln>
                  <a:noFill/>
                </a:ln>
                <a:effectLst/>
                <a:latin typeface="Alasassy Caps" panose="020F0502020204030204" pitchFamily="2" charset="0"/>
                <a:ea typeface="+mj-ea"/>
                <a:cs typeface="+mj-cs"/>
              </a:rPr>
              <a:t>H ΕΔΑΦΙΚΗ ΟΛΟΚΛΗΡΩΣΗ ΤΗΣ ΑΙΤΩΛΙΚΗΣ ΟΜΟΣΠΟΝΔΙΑΚΗΣ ΕΠΙΚΡΑΤΕΙΑΣ ΚΑΤΑ ΤΟΝ 3</a:t>
            </a:r>
            <a:r>
              <a:rPr kumimoji="0" lang="en-US" altLang="el-GR" sz="3600" b="1" i="0" u="sng" strike="noStrike" cap="none" normalizeH="0" baseline="30000" dirty="0">
                <a:ln>
                  <a:noFill/>
                </a:ln>
                <a:effectLst/>
                <a:latin typeface="Alasassy Caps" panose="020F0502020204030204" pitchFamily="2" charset="0"/>
                <a:ea typeface="+mj-ea"/>
                <a:cs typeface="+mj-cs"/>
              </a:rPr>
              <a:t>ο</a:t>
            </a:r>
            <a:r>
              <a:rPr kumimoji="0" lang="en-US" altLang="el-GR" sz="3600" b="1" i="0" u="sng" strike="noStrike" cap="none" normalizeH="0" baseline="0" dirty="0">
                <a:ln>
                  <a:noFill/>
                </a:ln>
                <a:effectLst/>
                <a:latin typeface="Alasassy Caps" panose="020F0502020204030204" pitchFamily="2" charset="0"/>
                <a:ea typeface="+mj-ea"/>
                <a:cs typeface="+mj-cs"/>
              </a:rPr>
              <a:t> αι. π.Χ.</a:t>
            </a:r>
            <a:endParaRPr kumimoji="0" lang="en-US" altLang="el-GR" sz="3600" b="0" i="0" u="none" strike="noStrike" cap="none" normalizeH="0" baseline="0" dirty="0">
              <a:ln>
                <a:noFill/>
              </a:ln>
              <a:effectLst/>
              <a:latin typeface="Alasassy Caps" panose="020F0502020204030204" pitchFamily="2" charset="0"/>
              <a:ea typeface="+mj-ea"/>
              <a:cs typeface="+mj-cs"/>
            </a:endParaRPr>
          </a:p>
          <a:p>
            <a:pPr marL="0" marR="0" lvl="0" indent="0" fontAlgn="base">
              <a:lnSpc>
                <a:spcPct val="90000"/>
              </a:lnSpc>
              <a:spcBef>
                <a:spcPct val="0"/>
              </a:spcBef>
              <a:spcAft>
                <a:spcPts val="600"/>
              </a:spcAft>
              <a:buClrTx/>
              <a:buSzTx/>
              <a:tabLst/>
            </a:pPr>
            <a:endParaRPr kumimoji="0" lang="en-US" altLang="el-GR" sz="1200" b="0" i="0" u="none" strike="noStrike" cap="none" normalizeH="0" baseline="0" dirty="0">
              <a:ln>
                <a:noFill/>
              </a:ln>
              <a:effectLst/>
              <a:latin typeface="+mj-lt"/>
              <a:ea typeface="+mj-ea"/>
              <a:cs typeface="+mj-cs"/>
            </a:endParaRPr>
          </a:p>
        </p:txBody>
      </p:sp>
      <p:pic>
        <p:nvPicPr>
          <p:cNvPr id="1025" name="Εικόνα 6">
            <a:extLst>
              <a:ext uri="{FF2B5EF4-FFF2-40B4-BE49-F238E27FC236}">
                <a16:creationId xmlns:a16="http://schemas.microsoft.com/office/drawing/2014/main" id="{36C9D941-EA83-C308-1E55-B0A1E2D47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 r="1" b="1"/>
          <a:stretch>
            <a:fillRect/>
          </a:stretch>
        </p:blipFill>
        <p:spPr bwMode="auto">
          <a:xfrm>
            <a:off x="20" y="323"/>
            <a:ext cx="6086455" cy="48062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E5243C0-C30B-E5B7-064D-5095CC95D70A}"/>
              </a:ext>
            </a:extLst>
          </p:cNvPr>
          <p:cNvSpPr>
            <a:spLocks noChangeArrowheads="1"/>
          </p:cNvSpPr>
          <p:nvPr/>
        </p:nvSpPr>
        <p:spPr bwMode="auto">
          <a:xfrm>
            <a:off x="6482394" y="1813806"/>
            <a:ext cx="2207110" cy="26551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1500" b="1" i="0" u="sng" strike="noStrike" cap="none" normalizeH="0" baseline="0">
                <a:ln>
                  <a:noFill/>
                </a:ln>
                <a:effectLst/>
              </a:rPr>
              <a:t>Xάρτης σε κλίμακα 1:700.000</a:t>
            </a:r>
            <a:endParaRPr kumimoji="0" lang="en-US" altLang="el-GR" sz="1500" b="0" i="0" u="none" strike="noStrike" cap="none" normalizeH="0" baseline="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l-GR" sz="1500" b="1" i="0" u="sng" strike="noStrike" cap="none" normalizeH="0" baseline="30000">
                <a:ln>
                  <a:noFill/>
                </a:ln>
                <a:effectLst/>
              </a:rPr>
              <a:t>© </a:t>
            </a:r>
            <a:r>
              <a:rPr kumimoji="0" lang="en-US" altLang="el-GR" sz="1500" b="1" i="0" u="sng" strike="noStrike" cap="none" normalizeH="0" baseline="0">
                <a:ln>
                  <a:noFill/>
                </a:ln>
                <a:effectLst/>
              </a:rPr>
              <a:t>Ν. Σ. Δρακόπουλος (2017)</a:t>
            </a:r>
            <a:br>
              <a:rPr kumimoji="0" lang="en-US" altLang="el-GR" sz="1500" b="1" i="0" u="sng" strike="noStrike" cap="none" normalizeH="0" baseline="0">
                <a:ln>
                  <a:noFill/>
                </a:ln>
                <a:effectLst/>
              </a:rPr>
            </a:br>
            <a:endParaRPr kumimoji="0" lang="en-US" altLang="el-GR" sz="1500" b="0" i="0" u="none" strike="noStrike" cap="none" normalizeH="0" baseline="0">
              <a:ln>
                <a:noFill/>
              </a:ln>
              <a:effectLst/>
            </a:endParaRPr>
          </a:p>
        </p:txBody>
      </p:sp>
      <p:sp>
        <p:nvSpPr>
          <p:cNvPr id="1036" name="Rectangle 103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06555"/>
            <a:ext cx="9143997"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81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11" name="Meander Top"/>
          <p:cNvPicPr>
            <a:picLocks/>
          </p:cNvPicPr>
          <p:nvPr/>
        </p:nvPicPr>
        <p:blipFill>
          <a:blip r:embed="rId3"/>
          <a:stretch>
            <a:fillRect/>
          </a:stretch>
        </p:blipFill>
        <p:spPr>
          <a:xfrm>
            <a:off x="0" y="0"/>
            <a:ext cx="9144000" cy="256032"/>
          </a:xfrm>
          <a:prstGeom prst="rect">
            <a:avLst/>
          </a:prstGeom>
        </p:spPr>
      </p:pic>
      <p:pic>
        <p:nvPicPr>
          <p:cNvPr id="12" name="Meander Bottom"/>
          <p:cNvPicPr>
            <a:picLocks/>
          </p:cNvPicPr>
          <p:nvPr/>
        </p:nvPicPr>
        <p:blipFill>
          <a:blip r:embed="rId3"/>
          <a:stretch>
            <a:fillRect/>
          </a:stretch>
        </p:blipFill>
        <p:spPr>
          <a:xfrm>
            <a:off x="0" y="4887468"/>
            <a:ext cx="9144000" cy="256032"/>
          </a:xfrm>
          <a:prstGeom prst="rect">
            <a:avLst/>
          </a:prstGeom>
        </p:spPr>
      </p:pic>
      <p:pic>
        <p:nvPicPr>
          <p:cNvPr id="2" name="Image 0" descr="/agent/turn1/workspace/images/battle_2026-04-26T20-34-28_image_DAS_0.jpg"/>
          <p:cNvPicPr>
            <a:picLocks noChangeAspect="1"/>
          </p:cNvPicPr>
          <p:nvPr/>
        </p:nvPicPr>
        <p:blipFill>
          <a:blip r:embed="rId4"/>
          <a:srcRect t="21875" b="21875"/>
          <a:stretch/>
        </p:blipFill>
        <p:spPr>
          <a:xfrm>
            <a:off x="0" y="0"/>
            <a:ext cx="9144000" cy="5143500"/>
          </a:xfrm>
          <a:prstGeom prst="rect">
            <a:avLst/>
          </a:prstGeom>
        </p:spPr>
      </p:pic>
      <p:sp>
        <p:nvSpPr>
          <p:cNvPr id="3" name="Shape 0"/>
          <p:cNvSpPr>
            <a:spLocks/>
          </p:cNvSpPr>
          <p:nvPr/>
        </p:nvSpPr>
        <p:spPr>
          <a:xfrm>
            <a:off x="0" y="0"/>
            <a:ext cx="9144000" cy="51435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4" name="Text 1"/>
          <p:cNvSpPr>
            <a:spLocks/>
          </p:cNvSpPr>
          <p:nvPr/>
        </p:nvSpPr>
        <p:spPr>
          <a:xfrm>
            <a:off x="640080" y="365760"/>
            <a:ext cx="7863840" cy="640080"/>
          </a:xfrm>
          <a:prstGeom prst="rect">
            <a:avLst/>
          </a:prstGeom>
          <a:noFill/>
          <a:ln/>
        </p:spPr>
        <p:txBody>
          <a:bodyPr wrap="square" lIns="0" tIns="0" rIns="0" bIns="0" rtlCol="0" anchor="ctr">
            <a:normAutofit/>
          </a:bodyPr>
          <a:lstStyle/>
          <a:p>
            <a:pPr marL="0" indent="0">
              <a:buNone/>
            </a:pPr>
            <a:r>
              <a:rPr lang="en-US" sz="32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279 π.Χ.: Η Γαλατική Εισβολή</a:t>
            </a:r>
            <a:endParaRPr lang="en-US" sz="3200" b="1">
              <a:effectLst>
                <a:outerShdw blurRad="38100" dist="19050" dir="2700000" algn="tl" rotWithShape="0">
                  <a:srgbClr val="FFFFFF">
                    <a:alpha val="60000"/>
                  </a:srgbClr>
                </a:outerShdw>
              </a:effectLst>
            </a:endParaRPr>
          </a:p>
        </p:txBody>
      </p:sp>
      <p:sp>
        <p:nvSpPr>
          <p:cNvPr id="5" name="Text 2"/>
          <p:cNvSpPr/>
          <p:nvPr/>
        </p:nvSpPr>
        <p:spPr>
          <a:xfrm>
            <a:off x="640080" y="914400"/>
            <a:ext cx="7863840" cy="365760"/>
          </a:xfrm>
          <a:prstGeom prst="rect">
            <a:avLst/>
          </a:prstGeom>
          <a:noFill/>
          <a:ln/>
        </p:spPr>
        <p:txBody>
          <a:bodyPr wrap="square" lIns="0" tIns="0" rIns="0" bIns="0" rtlCol="0" anchor="ctr">
            <a:normAutofit/>
          </a:bodyPr>
          <a:lstStyle/>
          <a:p>
            <a:pPr marL="0" indent="0">
              <a:buNone/>
            </a:pPr>
            <a:r>
              <a:rPr lang="en-US" sz="16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Αποφασιστική Στιγμή</a:t>
            </a:r>
            <a:endParaRPr lang="en-US" sz="1600" b="1">
              <a:effectLst>
                <a:outerShdw blurRad="38100" dist="19050" dir="2700000" algn="tl" rotWithShape="0">
                  <a:srgbClr val="FFFFFF">
                    <a:alpha val="60000"/>
                  </a:srgbClr>
                </a:outerShdw>
              </a:effectLst>
            </a:endParaRPr>
          </a:p>
        </p:txBody>
      </p:sp>
      <p:sp>
        <p:nvSpPr>
          <p:cNvPr id="6" name="Shape 3"/>
          <p:cNvSpPr/>
          <p:nvPr/>
        </p:nvSpPr>
        <p:spPr>
          <a:xfrm>
            <a:off x="640080" y="1554480"/>
            <a:ext cx="4114800" cy="3108960"/>
          </a:xfrm>
          <a:prstGeom prst="rect">
            <a:avLst/>
          </a:prstGeom>
          <a:solidFill>
            <a:srgbClr val="1B2432">
              <a:alpha val="8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7" name="Text 4"/>
          <p:cNvSpPr/>
          <p:nvPr/>
        </p:nvSpPr>
        <p:spPr>
          <a:xfrm>
            <a:off x="822960" y="1737360"/>
            <a:ext cx="3749040" cy="2743200"/>
          </a:xfrm>
          <a:prstGeom prst="rect">
            <a:avLst/>
          </a:prstGeom>
          <a:noFill/>
          <a:ln/>
        </p:spPr>
        <p:txBody>
          <a:bodyPr wrap="square" lIns="0" tIns="0" rIns="0" bIns="0" rtlCol="0" anchor="ctr">
            <a:normAutofit/>
          </a:bodyPr>
          <a:lstStyle/>
          <a:p>
            <a:pPr marL="342900" indent="-342900">
              <a:lnSpc>
                <a:spcPct val="120000"/>
              </a:lnSpc>
              <a:buSzPct val="100000"/>
              <a:buChar char="•"/>
            </a:pPr>
            <a:r>
              <a:rPr lang="en-US" sz="18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Βρέννος επιχειρεί λεηλασία Δελφών — Αιτωλοί πρωτοστατούν στην άμυνα</a:t>
            </a:r>
            <a:endParaRPr lang="en-US" sz="1800" b="1">
              <a:effectLst>
                <a:outerShdw blurRad="38100" dist="19050" dir="2700000" algn="tl" rotWithShape="0">
                  <a:srgbClr val="FFFFFF">
                    <a:alpha val="60000"/>
                  </a:srgbClr>
                </a:outerShdw>
              </a:effectLst>
            </a:endParaRPr>
          </a:p>
          <a:p>
            <a:pPr marL="342900" indent="-342900">
              <a:lnSpc>
                <a:spcPct val="120000"/>
              </a:lnSpc>
              <a:buSzPct val="100000"/>
              <a:buChar char="•"/>
            </a:pPr>
            <a:endParaRPr lang="en-US" sz="1800" b="1">
              <a:effectLst>
                <a:outerShdw blurRad="38100" dist="19050" dir="2700000" algn="tl" rotWithShape="0">
                  <a:srgbClr val="FFFFFF">
                    <a:alpha val="60000"/>
                  </a:srgbClr>
                </a:outerShdw>
              </a:effectLst>
            </a:endParaRPr>
          </a:p>
          <a:p>
            <a:pPr marL="342900" indent="-342900">
              <a:lnSpc>
                <a:spcPct val="120000"/>
              </a:lnSpc>
              <a:buSzPct val="100000"/>
              <a:buChar char="•"/>
            </a:pPr>
            <a:endParaRPr lang="en-US" sz="1800" b="1">
              <a:effectLst>
                <a:outerShdw blurRad="38100" dist="19050" dir="2700000" algn="tl" rotWithShape="0">
                  <a:srgbClr val="FFFFFF">
                    <a:alpha val="60000"/>
                  </a:srgbClr>
                </a:outerShdw>
              </a:effectLst>
            </a:endParaRPr>
          </a:p>
          <a:p>
            <a:pPr marL="342900" indent="-342900">
              <a:lnSpc>
                <a:spcPct val="120000"/>
              </a:lnSpc>
              <a:buSzPct val="100000"/>
              <a:buChar char="•"/>
            </a:pPr>
            <a:endParaRPr lang="en-US" sz="1800" b="1">
              <a:effectLst>
                <a:outerShdw blurRad="38100" dist="19050" dir="2700000" algn="tl" rotWithShape="0">
                  <a:srgbClr val="FFFFFF">
                    <a:alpha val="60000"/>
                  </a:srgbClr>
                </a:outerShdw>
              </a:effectLst>
            </a:endParaRPr>
          </a:p>
          <a:p>
            <a:pPr marL="342900" indent="-342900">
              <a:lnSpc>
                <a:spcPct val="120000"/>
              </a:lnSpc>
              <a:buSzPct val="100000"/>
              <a:buChar char="•"/>
            </a:pPr>
            <a:endParaRPr lang="en-US" sz="1800" b="1">
              <a:effectLst>
                <a:outerShdw blurRad="38100" dist="19050" dir="2700000" algn="tl" rotWithShape="0">
                  <a:srgbClr val="FFFFFF">
                    <a:alpha val="60000"/>
                  </a:srgbClr>
                </a:outerShdw>
              </a:effectLst>
            </a:endParaRPr>
          </a:p>
        </p:txBody>
      </p:sp>
      <p:sp>
        <p:nvSpPr>
          <p:cNvPr id="8" name="Shape 5"/>
          <p:cNvSpPr/>
          <p:nvPr/>
        </p:nvSpPr>
        <p:spPr>
          <a:xfrm>
            <a:off x="5303520" y="2286000"/>
            <a:ext cx="3200400" cy="1645920"/>
          </a:xfrm>
          <a:prstGeom prst="rect">
            <a:avLst/>
          </a:prstGeom>
          <a:solidFill>
            <a:srgbClr val="80382E">
              <a:alpha val="90000"/>
            </a:srgbClr>
          </a:solidFill>
          <a:ln w="44450">
            <a:solidFill>
              <a:srgbClr val="2E0854"/>
            </a:solidFill>
          </a:ln>
        </p:spPr>
        <p:txBody>
          <a:bodyPr>
            <a:normAutofit/>
          </a:bodyPr>
          <a:lstStyle/>
          <a:p>
            <a:endParaRPr lang="el-GR" sz="1800" b="1">
              <a:effectLst>
                <a:outerShdw blurRad="38100" dist="19050" dir="2700000" algn="tl" rotWithShape="0">
                  <a:srgbClr val="000000">
                    <a:alpha val="60000"/>
                  </a:srgbClr>
                </a:outerShdw>
              </a:effectLst>
            </a:endParaRPr>
          </a:p>
        </p:txBody>
      </p:sp>
      <p:sp>
        <p:nvSpPr>
          <p:cNvPr id="9" name="Text 6"/>
          <p:cNvSpPr/>
          <p:nvPr/>
        </p:nvSpPr>
        <p:spPr>
          <a:xfrm>
            <a:off x="5486400" y="2468880"/>
            <a:ext cx="2834640" cy="1280160"/>
          </a:xfrm>
          <a:prstGeom prst="rect">
            <a:avLst/>
          </a:prstGeom>
          <a:noFill/>
          <a:ln/>
        </p:spPr>
        <p:txBody>
          <a:bodyPr wrap="square" lIns="0" tIns="0" rIns="0" bIns="0" rtlCol="0" anchor="ctr">
            <a:normAutofit/>
          </a:bodyPr>
          <a:lstStyle/>
          <a:p>
            <a:pPr marL="0" indent="0">
              <a:lnSpc>
                <a:spcPct val="140000"/>
              </a:lnSpc>
              <a:buNone/>
            </a:pPr>
            <a:r>
              <a:rPr lang="en-US" sz="1800" b="1" i="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Η νίκη ιδρύει τα Σωτήρια · ενισχύει κύρος και έλεγχο Αμφικτυονίας</a:t>
            </a:r>
            <a:endParaRPr lang="en-US" sz="1800" b="1">
              <a:effectLst>
                <a:outerShdw blurRad="38100" dist="19050" dir="2700000" algn="tl" rotWithShape="0">
                  <a:srgbClr val="FFFFFF">
                    <a:alpha val="60000"/>
                  </a:srgbClr>
                </a:outerShdw>
              </a:effectLst>
            </a:endParaRPr>
          </a:p>
        </p:txBody>
      </p:sp>
      <p:sp>
        <p:nvSpPr>
          <p:cNvPr id="10" name="Text 7"/>
          <p:cNvSpPr/>
          <p:nvPr/>
        </p:nvSpPr>
        <p:spPr>
          <a:xfrm>
            <a:off x="8503920" y="4754880"/>
            <a:ext cx="457200" cy="274320"/>
          </a:xfrm>
          <a:prstGeom prst="rect">
            <a:avLst/>
          </a:prstGeom>
          <a:noFill/>
          <a:ln/>
        </p:spPr>
        <p:txBody>
          <a:bodyPr wrap="square" lIns="0" tIns="0" rIns="0" bIns="0" rtlCol="0" anchor="ctr">
            <a:normAutofit/>
          </a:bodyPr>
          <a:lstStyle/>
          <a:p>
            <a:pPr marL="0" indent="0" algn="r">
              <a:buNone/>
            </a:pPr>
            <a:r>
              <a:rPr lang="en-US" sz="1600" b="1">
                <a:solidFill>
                  <a:srgbClr val="FFFFFF"/>
                </a:solidFill>
                <a:effectLst>
                  <a:outerShdw blurRad="38100" dist="19050" dir="2700000" algn="tl" rotWithShape="0">
                    <a:srgbClr val="000000">
                      <a:alpha val="60000"/>
                    </a:srgbClr>
                  </a:outerShdw>
                </a:effectLst>
                <a:latin typeface="Garamond" pitchFamily="34" charset="0"/>
                <a:ea typeface="Garamond" pitchFamily="34" charset="-122"/>
                <a:cs typeface="Garamond" pitchFamily="34" charset="-120"/>
              </a:rPr>
              <a:t>9</a:t>
            </a:r>
            <a:endParaRPr lang="en-US" sz="1600" b="1">
              <a:effectLst>
                <a:outerShdw blurRad="38100" dist="19050" dir="2700000" algn="tl" rotWithShape="0">
                  <a:srgbClr val="FFFFFF">
                    <a:alpha val="60000"/>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210</TotalTime>
  <Words>3680</Words>
  <Application>Microsoft Office PowerPoint</Application>
  <PresentationFormat>On-screen Show (16:9)</PresentationFormat>
  <Paragraphs>395</Paragraphs>
  <Slides>30</Slides>
  <Notes>29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Alasassy Caps</vt:lpstr>
      <vt:lpstr>Aptos</vt:lpstr>
      <vt:lpstr>Arial</vt:lpstr>
      <vt:lpstr>Calibri</vt:lpstr>
      <vt:lpstr>Calibri Light</vt:lpstr>
      <vt:lpstr>Garamond</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dc:creator>
  <cp:keywords/>
  <dc:description>generated using python-pptx</dc:description>
  <cp:lastModifiedBy>Maria Giouni</cp:lastModifiedBy>
  <cp:revision>60</cp:revision>
  <dcterms:created xsi:type="dcterms:W3CDTF">2013-01-27T09:14:16Z</dcterms:created>
  <dcterms:modified xsi:type="dcterms:W3CDTF">2026-05-07T12:12:05Z</dcterms:modified>
  <cp:category/>
</cp:coreProperties>
</file>