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408" r:id="rId2"/>
    <p:sldId id="824" r:id="rId3"/>
    <p:sldId id="861" r:id="rId4"/>
    <p:sldId id="862" r:id="rId5"/>
    <p:sldId id="866" r:id="rId6"/>
    <p:sldId id="867" r:id="rId7"/>
    <p:sldId id="868" r:id="rId8"/>
    <p:sldId id="873" r:id="rId9"/>
    <p:sldId id="869" r:id="rId10"/>
    <p:sldId id="870" r:id="rId11"/>
    <p:sldId id="875" r:id="rId12"/>
    <p:sldId id="876" r:id="rId13"/>
    <p:sldId id="877" r:id="rId14"/>
    <p:sldId id="878" r:id="rId15"/>
    <p:sldId id="879" r:id="rId16"/>
    <p:sldId id="874" r:id="rId17"/>
    <p:sldId id="872" r:id="rId18"/>
    <p:sldId id="880" r:id="rId19"/>
    <p:sldId id="882" r:id="rId20"/>
    <p:sldId id="884" r:id="rId21"/>
    <p:sldId id="883" r:id="rId22"/>
    <p:sldId id="885" r:id="rId23"/>
    <p:sldId id="896" r:id="rId24"/>
    <p:sldId id="863" r:id="rId25"/>
    <p:sldId id="864" r:id="rId26"/>
    <p:sldId id="865" r:id="rId27"/>
    <p:sldId id="893" r:id="rId28"/>
    <p:sldId id="894" r:id="rId29"/>
    <p:sldId id="891" r:id="rId30"/>
    <p:sldId id="888" r:id="rId31"/>
    <p:sldId id="889" r:id="rId32"/>
    <p:sldId id="890" r:id="rId33"/>
    <p:sldId id="859" r:id="rId34"/>
    <p:sldId id="895" r:id="rId35"/>
    <p:sldId id="860" r:id="rId36"/>
    <p:sldId id="892" r:id="rId37"/>
  </p:sldIdLst>
  <p:sldSz cx="9144000" cy="6858000" type="screen4x3"/>
  <p:notesSz cx="6856413" cy="97504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0033"/>
    <a:srgbClr val="FFFF00"/>
    <a:srgbClr val="CC66FF"/>
    <a:srgbClr val="99FF66"/>
    <a:srgbClr val="FF0000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7292A2E-F333-43FB-9621-5CBBE7FDCDCB}" styleName="Φωτεινό στυλ 2 - Έμφαση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700" autoAdjust="0"/>
  </p:normalViewPr>
  <p:slideViewPr>
    <p:cSldViewPr>
      <p:cViewPr varScale="1">
        <p:scale>
          <a:sx n="93" d="100"/>
          <a:sy n="93" d="100"/>
        </p:scale>
        <p:origin x="4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aggelis\Dropbox\&#916;&#921;&#928;&#923;&#937;&#924;&#913;&#932;&#921;&#922;&#919;\papers\PAPERS%20&#928;&#913;&#928;&#913;&#931;&#928;&#933;&#929;&#927;&#931;\Vaggelis-diorthomena\&#913;&#960;&#959;&#964;&#949;&#955;&#941;&#963;&#956;&#945;&#964;&#945;\&#916;&#921;&#913;&#915;&#929;&#913;&#924;&#924;&#913;&#932;&#913;\&#917;&#915;&#935;&#929;&#937;&#924;&#913;\Column\LXS-GM-Pb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aggelis\Dropbox\&#916;&#921;&#928;&#923;&#937;&#924;&#913;&#932;&#921;&#922;&#919;\papers\PAPERS%20&#928;&#913;&#928;&#913;&#931;&#928;&#933;&#929;&#927;&#931;\Vaggelis-diorthomena\&#913;&#960;&#959;&#964;&#949;&#955;&#941;&#963;&#956;&#945;&#964;&#945;\&#916;&#921;&#913;&#915;&#929;&#913;&#924;&#924;&#913;&#932;&#913;\&#917;&#915;&#935;&#929;&#937;&#924;&#913;\Column\LXS-GM-Pb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aggelis\Dropbox\&#916;&#921;&#928;&#923;&#937;&#924;&#913;&#932;&#921;&#922;&#919;\papers\PAPERS%20&#928;&#913;&#928;&#913;&#931;&#928;&#933;&#929;&#927;&#931;\Vaggelis-diorthomena\&#913;&#960;&#959;&#964;&#949;&#955;&#941;&#963;&#956;&#945;&#964;&#945;\&#916;&#921;&#913;&#915;&#929;&#913;&#924;&#924;&#913;&#932;&#913;\&#917;&#915;&#935;&#929;&#937;&#924;&#913;\Monolithos\LXS-MM-Cd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aggelis\Dropbox\&#916;&#921;&#928;&#923;&#937;&#924;&#913;&#932;&#921;&#922;&#919;\papers\PAPERS%20&#928;&#913;&#928;&#913;&#931;&#928;&#933;&#929;&#927;&#931;\Vaggelis-diorthomena\&#913;&#960;&#959;&#964;&#949;&#955;&#941;&#963;&#956;&#945;&#964;&#945;\&#916;&#921;&#913;&#915;&#929;&#913;&#924;&#924;&#913;&#932;&#913;\&#917;&#915;&#935;&#929;&#937;&#924;&#913;\Monolithos\LXS-MM-Cd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vaggelis\Documents\LeachXS\LXS-GM-Unnamed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vaggelis\Documents\LeachXS\LXS-GM-Unnamed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vaggelis\Dropbox\&#916;&#921;&#928;&#923;&#937;&#924;&#913;&#932;&#921;&#922;&#919;\papers\PAPERS%20&#928;&#913;&#928;&#913;&#931;&#928;&#933;&#929;&#927;&#931;\Vaggelis-diorthomena\&#913;&#960;&#959;&#964;&#949;&#955;&#941;&#963;&#956;&#945;&#964;&#945;\&#916;&#921;&#913;&#915;&#929;&#913;&#924;&#924;&#913;&#932;&#913;\&#917;&#915;&#935;&#929;&#937;&#924;&#913;\Column\LXS-GM-C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vaggelis\Dropbox\&#916;&#921;&#928;&#923;&#937;&#924;&#913;&#932;&#921;&#922;&#919;\papers\PAPERS%20&#928;&#913;&#928;&#913;&#931;&#928;&#933;&#929;&#927;&#931;\Vaggelis-diorthomena\&#913;&#960;&#959;&#964;&#949;&#955;&#941;&#963;&#956;&#945;&#964;&#945;\&#916;&#921;&#913;&#915;&#929;&#913;&#924;&#924;&#913;&#932;&#913;\&#917;&#915;&#935;&#929;&#937;&#924;&#913;\Column\LXS-GM-C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top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'Granular-Pb'!$H$7:$H$19</c:f>
              <c:numCache>
                <c:formatCode>General</c:formatCode>
                <c:ptCount val="13"/>
                <c:pt idx="0">
                  <c:v>9.7544169867983629E-2</c:v>
                </c:pt>
                <c:pt idx="1">
                  <c:v>0.2002768594097955</c:v>
                </c:pt>
                <c:pt idx="2">
                  <c:v>0.49498477688327985</c:v>
                </c:pt>
                <c:pt idx="3">
                  <c:v>1.0325154150919509</c:v>
                </c:pt>
                <c:pt idx="4">
                  <c:v>2.1179537308569611</c:v>
                </c:pt>
                <c:pt idx="5">
                  <c:v>3.2594280590993141</c:v>
                </c:pt>
                <c:pt idx="6">
                  <c:v>4.5980661349471834</c:v>
                </c:pt>
                <c:pt idx="7">
                  <c:v>5.3452129679785285</c:v>
                </c:pt>
                <c:pt idx="8">
                  <c:v>6.6215888077404017</c:v>
                </c:pt>
                <c:pt idx="9">
                  <c:v>7.6074075457679058</c:v>
                </c:pt>
                <c:pt idx="10">
                  <c:v>8.5828492444478126</c:v>
                </c:pt>
                <c:pt idx="11">
                  <c:v>9.7658317300807518</c:v>
                </c:pt>
                <c:pt idx="12">
                  <c:v>10.533732641807429</c:v>
                </c:pt>
              </c:numCache>
            </c:numRef>
          </c:xVal>
          <c:yVal>
            <c:numRef>
              <c:f>'Granular-Pb'!$I$7:$I$19</c:f>
              <c:numCache>
                <c:formatCode>General</c:formatCode>
                <c:ptCount val="13"/>
                <c:pt idx="0">
                  <c:v>0.1240232951589597</c:v>
                </c:pt>
                <c:pt idx="1">
                  <c:v>0.1627162895781363</c:v>
                </c:pt>
                <c:pt idx="2">
                  <c:v>0.18205300475841643</c:v>
                </c:pt>
                <c:pt idx="3">
                  <c:v>0.20524845478896558</c:v>
                </c:pt>
                <c:pt idx="4">
                  <c:v>0.18205300475841643</c:v>
                </c:pt>
                <c:pt idx="5">
                  <c:v>0.10853879347607349</c:v>
                </c:pt>
                <c:pt idx="6">
                  <c:v>0.10466701592006437</c:v>
                </c:pt>
                <c:pt idx="7">
                  <c:v>0.12015256101940976</c:v>
                </c:pt>
                <c:pt idx="8">
                  <c:v>0.1665841543224221</c:v>
                </c:pt>
                <c:pt idx="9">
                  <c:v>0.10079497750994112</c:v>
                </c:pt>
                <c:pt idx="10">
                  <c:v>0.10466701592006437</c:v>
                </c:pt>
                <c:pt idx="11">
                  <c:v>0.12015256101940976</c:v>
                </c:pt>
                <c:pt idx="12">
                  <c:v>5.8310654955753959E-2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2A-417E-BEEC-5CF5EA5FE4CA}"/>
            </c:ext>
          </c:extLst>
        </c:ser>
        <c:ser>
          <c:idx val="1"/>
          <c:order val="1"/>
          <c:tx>
            <c:v>base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'Granular-Pb'!$H$22:$H$34</c:f>
              <c:numCache>
                <c:formatCode>General</c:formatCode>
                <c:ptCount val="13"/>
                <c:pt idx="0">
                  <c:v>9.8552510009239966E-2</c:v>
                </c:pt>
                <c:pt idx="1">
                  <c:v>0.19915819731033788</c:v>
                </c:pt>
                <c:pt idx="2">
                  <c:v>0.50508161379735139</c:v>
                </c:pt>
                <c:pt idx="3">
                  <c:v>1.0050302843650538</c:v>
                </c:pt>
                <c:pt idx="4">
                  <c:v>2.0008212709167452</c:v>
                </c:pt>
                <c:pt idx="5">
                  <c:v>3.0048249666358688</c:v>
                </c:pt>
                <c:pt idx="6">
                  <c:v>4.1956677959142148</c:v>
                </c:pt>
                <c:pt idx="7">
                  <c:v>4.923519145878247</c:v>
                </c:pt>
                <c:pt idx="8">
                  <c:v>5.8577148136741615</c:v>
                </c:pt>
                <c:pt idx="9">
                  <c:v>7.0434246997228334</c:v>
                </c:pt>
                <c:pt idx="10">
                  <c:v>7.9365568216815525</c:v>
                </c:pt>
                <c:pt idx="11">
                  <c:v>8.8194230571810248</c:v>
                </c:pt>
                <c:pt idx="12">
                  <c:v>10.010265886459296</c:v>
                </c:pt>
              </c:numCache>
            </c:numRef>
          </c:xVal>
          <c:yVal>
            <c:numRef>
              <c:f>'Granular-Pb'!$I$22:$I$34</c:f>
              <c:numCache>
                <c:formatCode>General</c:formatCode>
                <c:ptCount val="13"/>
                <c:pt idx="0">
                  <c:v>0.50977939583392651</c:v>
                </c:pt>
                <c:pt idx="1">
                  <c:v>0.53668463301516856</c:v>
                </c:pt>
                <c:pt idx="2">
                  <c:v>0.43283685899080976</c:v>
                </c:pt>
                <c:pt idx="3">
                  <c:v>0.44823371369110493</c:v>
                </c:pt>
                <c:pt idx="4">
                  <c:v>0.34807955386231904</c:v>
                </c:pt>
                <c:pt idx="5">
                  <c:v>0.32879892231672858</c:v>
                </c:pt>
                <c:pt idx="6">
                  <c:v>0.24002402218203489</c:v>
                </c:pt>
                <c:pt idx="7">
                  <c:v>0.21297818463289614</c:v>
                </c:pt>
                <c:pt idx="8">
                  <c:v>0.15111113022058806</c:v>
                </c:pt>
                <c:pt idx="9">
                  <c:v>0.12015256101940976</c:v>
                </c:pt>
                <c:pt idx="10">
                  <c:v>8.9177297154881568E-2</c:v>
                </c:pt>
                <c:pt idx="11">
                  <c:v>8.9177297154881568E-2</c:v>
                </c:pt>
                <c:pt idx="12">
                  <c:v>0.10853879347607349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62A-417E-BEEC-5CF5EA5FE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903552"/>
        <c:axId val="54905856"/>
      </c:scatterChart>
      <c:valAx>
        <c:axId val="54903552"/>
        <c:scaling>
          <c:logBase val="10"/>
          <c:orientation val="minMax"/>
          <c:max val="100"/>
          <c:min val="1.0000000000000012E-2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L/S (L/kg)</a:t>
                </a:r>
              </a:p>
            </c:rich>
          </c:tx>
          <c:overlay val="0"/>
        </c:title>
        <c:numFmt formatCode="General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54905856"/>
        <c:crossesAt val="1.0000000000000012E-2"/>
        <c:crossBetween val="midCat"/>
      </c:valAx>
      <c:valAx>
        <c:axId val="54905856"/>
        <c:scaling>
          <c:logBase val="10"/>
          <c:orientation val="minMax"/>
          <c:max val="1"/>
          <c:min val="1.0000000000000012E-2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Concentration (mg/L)</a:t>
                </a:r>
              </a:p>
            </c:rich>
          </c:tx>
          <c:overlay val="0"/>
        </c:title>
        <c:numFmt formatCode="General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54903552"/>
        <c:crossesAt val="1.0000000000000012E-2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top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'Granular-Pb'!$P$7:$P$19</c:f>
              <c:numCache>
                <c:formatCode>General</c:formatCode>
                <c:ptCount val="13"/>
                <c:pt idx="0">
                  <c:v>9.7544169867983546E-2</c:v>
                </c:pt>
                <c:pt idx="1">
                  <c:v>0.2002768594097955</c:v>
                </c:pt>
                <c:pt idx="2">
                  <c:v>0.49498477688327985</c:v>
                </c:pt>
                <c:pt idx="3">
                  <c:v>1.0325154150919509</c:v>
                </c:pt>
                <c:pt idx="4">
                  <c:v>2.1179537308569611</c:v>
                </c:pt>
                <c:pt idx="5">
                  <c:v>3.2594280590993141</c:v>
                </c:pt>
                <c:pt idx="6">
                  <c:v>4.5980661349471834</c:v>
                </c:pt>
                <c:pt idx="7">
                  <c:v>5.3452129679785285</c:v>
                </c:pt>
                <c:pt idx="8">
                  <c:v>6.6215888077404017</c:v>
                </c:pt>
                <c:pt idx="9">
                  <c:v>7.6074075457679058</c:v>
                </c:pt>
                <c:pt idx="10">
                  <c:v>8.5828492444478126</c:v>
                </c:pt>
                <c:pt idx="11">
                  <c:v>9.7658317300807518</c:v>
                </c:pt>
                <c:pt idx="12">
                  <c:v>10.533732641807429</c:v>
                </c:pt>
              </c:numCache>
            </c:numRef>
          </c:xVal>
          <c:yVal>
            <c:numRef>
              <c:f>'Granular-Pb'!$Q$7:$Q$19</c:f>
              <c:numCache>
                <c:formatCode>General</c:formatCode>
                <c:ptCount val="13"/>
                <c:pt idx="0">
                  <c:v>1.2097749370572519E-2</c:v>
                </c:pt>
                <c:pt idx="1">
                  <c:v>2.8814031431198667E-2</c:v>
                </c:pt>
                <c:pt idx="2">
                  <c:v>8.2466493333341426E-2</c:v>
                </c:pt>
                <c:pt idx="3">
                  <c:v>0.19279382622739771</c:v>
                </c:pt>
                <c:pt idx="4">
                  <c:v>0.39040113309233182</c:v>
                </c:pt>
                <c:pt idx="5">
                  <c:v>0.51429537946366799</c:v>
                </c:pt>
                <c:pt idx="6">
                  <c:v>0.65440663225964268</c:v>
                </c:pt>
                <c:pt idx="7">
                  <c:v>0.74417823770590064</c:v>
                </c:pt>
                <c:pt idx="8">
                  <c:v>0.95680222757020672</c:v>
                </c:pt>
                <c:pt idx="9">
                  <c:v>1.0561678050985661</c:v>
                </c:pt>
                <c:pt idx="10">
                  <c:v>1.1582643769033829</c:v>
                </c:pt>
                <c:pt idx="11">
                  <c:v>1.3004027521932937</c:v>
                </c:pt>
                <c:pt idx="12">
                  <c:v>1.3451795572971896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CE-492F-A1E3-144132C70ADF}"/>
            </c:ext>
          </c:extLst>
        </c:ser>
        <c:ser>
          <c:idx val="1"/>
          <c:order val="1"/>
          <c:tx>
            <c:v>base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'Granular-Pb'!$P$22:$P$34</c:f>
              <c:numCache>
                <c:formatCode>General</c:formatCode>
                <c:ptCount val="13"/>
                <c:pt idx="0">
                  <c:v>9.8552510009239924E-2</c:v>
                </c:pt>
                <c:pt idx="1">
                  <c:v>0.19915819731033774</c:v>
                </c:pt>
                <c:pt idx="2">
                  <c:v>0.50508161379735139</c:v>
                </c:pt>
                <c:pt idx="3">
                  <c:v>1.0050302843650538</c:v>
                </c:pt>
                <c:pt idx="4">
                  <c:v>2.0008212709167452</c:v>
                </c:pt>
                <c:pt idx="5">
                  <c:v>3.0048249666358688</c:v>
                </c:pt>
                <c:pt idx="6">
                  <c:v>4.1956677959142148</c:v>
                </c:pt>
                <c:pt idx="7">
                  <c:v>4.923519145878247</c:v>
                </c:pt>
                <c:pt idx="8">
                  <c:v>5.8577148136741615</c:v>
                </c:pt>
                <c:pt idx="9">
                  <c:v>7.0434246997228334</c:v>
                </c:pt>
                <c:pt idx="10">
                  <c:v>7.9365568216815525</c:v>
                </c:pt>
                <c:pt idx="11">
                  <c:v>8.8194230571810248</c:v>
                </c:pt>
                <c:pt idx="12">
                  <c:v>10.010265886459296</c:v>
                </c:pt>
              </c:numCache>
            </c:numRef>
          </c:xVal>
          <c:yVal>
            <c:numRef>
              <c:f>'Granular-Pb'!$Q$22:$Q$34</c:f>
              <c:numCache>
                <c:formatCode>General</c:formatCode>
                <c:ptCount val="13"/>
                <c:pt idx="0">
                  <c:v>5.0240039010427007E-2</c:v>
                </c:pt>
                <c:pt idx="1">
                  <c:v>0.10423356537885572</c:v>
                </c:pt>
                <c:pt idx="2">
                  <c:v>0.23664849606283242</c:v>
                </c:pt>
                <c:pt idx="3">
                  <c:v>0.46074234532632424</c:v>
                </c:pt>
                <c:pt idx="4">
                  <c:v>0.80735682766535444</c:v>
                </c:pt>
                <c:pt idx="5">
                  <c:v>1.1374721608198206</c:v>
                </c:pt>
                <c:pt idx="6">
                  <c:v>1.4233030464898278</c:v>
                </c:pt>
                <c:pt idx="7">
                  <c:v>1.5783195056877781</c:v>
                </c:pt>
                <c:pt idx="8">
                  <c:v>1.7194868688955955</c:v>
                </c:pt>
                <c:pt idx="9">
                  <c:v>1.8619529483303745</c:v>
                </c:pt>
                <c:pt idx="10">
                  <c:v>1.9416000569688581</c:v>
                </c:pt>
                <c:pt idx="11">
                  <c:v>2.0203316816000161</c:v>
                </c:pt>
                <c:pt idx="12">
                  <c:v>2.1495843255095042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CE-492F-A1E3-144132C70ADF}"/>
            </c:ext>
          </c:extLst>
        </c:ser>
        <c:ser>
          <c:idx val="2"/>
          <c:order val="2"/>
          <c:tx>
            <c:v>slope=1.0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none"/>
          </c:marker>
          <c:xVal>
            <c:numRef>
              <c:f>'Granular-Pb'!$P$37:$P$38</c:f>
              <c:numCache>
                <c:formatCode>General</c:formatCode>
                <c:ptCount val="2"/>
                <c:pt idx="0">
                  <c:v>9.7544170916080766E-2</c:v>
                </c:pt>
                <c:pt idx="1">
                  <c:v>10.533732414245655</c:v>
                </c:pt>
              </c:numCache>
            </c:numRef>
          </c:xVal>
          <c:yVal>
            <c:numRef>
              <c:f>'Granular-Pb'!$Q$37:$Q$38</c:f>
              <c:numCache>
                <c:formatCode>General</c:formatCode>
                <c:ptCount val="2"/>
                <c:pt idx="0">
                  <c:v>5.6156937244871426E-2</c:v>
                </c:pt>
                <c:pt idx="1">
                  <c:v>6.0643516120504248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DCE-492F-A1E3-144132C70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779712"/>
        <c:axId val="55781632"/>
      </c:scatterChart>
      <c:valAx>
        <c:axId val="55779712"/>
        <c:scaling>
          <c:logBase val="10"/>
          <c:orientation val="minMax"/>
          <c:max val="100"/>
          <c:min val="1.0000000000000005E-2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L/S (L/kg)</a:t>
                </a:r>
              </a:p>
            </c:rich>
          </c:tx>
          <c:overlay val="0"/>
        </c:title>
        <c:numFmt formatCode="General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55781632"/>
        <c:crossesAt val="1.0000000000000005E-2"/>
        <c:crossBetween val="midCat"/>
      </c:valAx>
      <c:valAx>
        <c:axId val="55781632"/>
        <c:scaling>
          <c:logBase val="10"/>
          <c:orientation val="minMax"/>
          <c:max val="10"/>
          <c:min val="1.0000000000000005E-2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Cumulative release (mg/kg)</a:t>
                </a:r>
              </a:p>
            </c:rich>
          </c:tx>
          <c:overlay val="0"/>
        </c:title>
        <c:numFmt formatCode="General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55779712"/>
        <c:crossesAt val="1.0000000000000005E-2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top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'Monolithic-Cd'!$U$7:$U$15</c:f>
              <c:numCache>
                <c:formatCode>General</c:formatCode>
                <c:ptCount val="9"/>
                <c:pt idx="0">
                  <c:v>8.3333333333333343E-2</c:v>
                </c:pt>
                <c:pt idx="1">
                  <c:v>1.0416666666666659</c:v>
                </c:pt>
                <c:pt idx="2">
                  <c:v>2</c:v>
                </c:pt>
                <c:pt idx="3">
                  <c:v>7</c:v>
                </c:pt>
                <c:pt idx="4">
                  <c:v>14</c:v>
                </c:pt>
                <c:pt idx="5">
                  <c:v>28</c:v>
                </c:pt>
                <c:pt idx="6">
                  <c:v>42</c:v>
                </c:pt>
                <c:pt idx="7">
                  <c:v>49</c:v>
                </c:pt>
                <c:pt idx="8">
                  <c:v>63</c:v>
                </c:pt>
              </c:numCache>
            </c:numRef>
          </c:xVal>
          <c:yVal>
            <c:numRef>
              <c:f>'Monolithic-Cd'!$V$7:$V$15</c:f>
              <c:numCache>
                <c:formatCode>General</c:formatCode>
                <c:ptCount val="9"/>
                <c:pt idx="0">
                  <c:v>0.50267888407360062</c:v>
                </c:pt>
                <c:pt idx="1">
                  <c:v>0.91545405984948081</c:v>
                </c:pt>
                <c:pt idx="2">
                  <c:v>1.2682925098940481</c:v>
                </c:pt>
                <c:pt idx="3">
                  <c:v>2.0406725807061199</c:v>
                </c:pt>
                <c:pt idx="4">
                  <c:v>2.3335735688597659</c:v>
                </c:pt>
                <c:pt idx="5">
                  <c:v>2.7163804737899397</c:v>
                </c:pt>
                <c:pt idx="6">
                  <c:v>3.3389283923685387</c:v>
                </c:pt>
                <c:pt idx="7">
                  <c:v>3.9015421617744397</c:v>
                </c:pt>
                <c:pt idx="8">
                  <c:v>4.4641559311803345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1F-4444-ABF6-EBC0202629A3}"/>
            </c:ext>
          </c:extLst>
        </c:ser>
        <c:ser>
          <c:idx val="1"/>
          <c:order val="1"/>
          <c:tx>
            <c:v>base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'Monolithic-Cd'!$U$18:$U$26</c:f>
              <c:numCache>
                <c:formatCode>General</c:formatCode>
                <c:ptCount val="9"/>
                <c:pt idx="0">
                  <c:v>8.3333333333333343E-2</c:v>
                </c:pt>
                <c:pt idx="1">
                  <c:v>1.0416666666666659</c:v>
                </c:pt>
                <c:pt idx="2">
                  <c:v>2</c:v>
                </c:pt>
                <c:pt idx="3">
                  <c:v>7</c:v>
                </c:pt>
                <c:pt idx="4">
                  <c:v>14</c:v>
                </c:pt>
                <c:pt idx="5">
                  <c:v>28</c:v>
                </c:pt>
                <c:pt idx="6">
                  <c:v>42</c:v>
                </c:pt>
                <c:pt idx="7">
                  <c:v>49</c:v>
                </c:pt>
                <c:pt idx="8">
                  <c:v>63</c:v>
                </c:pt>
              </c:numCache>
            </c:numRef>
          </c:xVal>
          <c:yVal>
            <c:numRef>
              <c:f>'Monolithic-Cd'!$V$18:$V$26</c:f>
              <c:numCache>
                <c:formatCode>General</c:formatCode>
                <c:ptCount val="9"/>
                <c:pt idx="0">
                  <c:v>0.25533380293632874</c:v>
                </c:pt>
                <c:pt idx="1">
                  <c:v>0.86908169525408541</c:v>
                </c:pt>
                <c:pt idx="2">
                  <c:v>1.2438869506279358</c:v>
                </c:pt>
                <c:pt idx="3">
                  <c:v>1.8277670328643538</c:v>
                </c:pt>
                <c:pt idx="4">
                  <c:v>2.3220436513653548</c:v>
                </c:pt>
                <c:pt idx="5">
                  <c:v>2.8760559179385092</c:v>
                </c:pt>
                <c:pt idx="6">
                  <c:v>3.3404647040305941</c:v>
                </c:pt>
                <c:pt idx="7">
                  <c:v>4.163287110624541</c:v>
                </c:pt>
                <c:pt idx="8">
                  <c:v>4.6874315559525765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11F-4444-ABF6-EBC0202629A3}"/>
            </c:ext>
          </c:extLst>
        </c:ser>
        <c:ser>
          <c:idx val="2"/>
          <c:order val="2"/>
          <c:tx>
            <c:v>slope=0.5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none"/>
          </c:marker>
          <c:xVal>
            <c:numRef>
              <c:f>'Monolithic-Cd'!$U$29:$U$30</c:f>
              <c:numCache>
                <c:formatCode>General</c:formatCode>
                <c:ptCount val="2"/>
                <c:pt idx="0">
                  <c:v>8.3333335816860227E-2</c:v>
                </c:pt>
                <c:pt idx="1">
                  <c:v>63</c:v>
                </c:pt>
              </c:numCache>
            </c:numRef>
          </c:xVal>
          <c:yVal>
            <c:numRef>
              <c:f>'Monolithic-Cd'!$V$29:$V$30</c:f>
              <c:numCache>
                <c:formatCode>General</c:formatCode>
                <c:ptCount val="2"/>
                <c:pt idx="0">
                  <c:v>0.5529467807205064</c:v>
                </c:pt>
                <c:pt idx="1">
                  <c:v>15.203522641053068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11F-4444-ABF6-EBC020262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824384"/>
        <c:axId val="55826304"/>
      </c:scatterChart>
      <c:valAx>
        <c:axId val="55824384"/>
        <c:scaling>
          <c:logBase val="10"/>
          <c:orientation val="minMax"/>
          <c:max val="100"/>
          <c:min val="1.0000000000000005E-2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</c:title>
        <c:numFmt formatCode="General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55826304"/>
        <c:crossesAt val="0.1"/>
        <c:crossBetween val="midCat"/>
      </c:valAx>
      <c:valAx>
        <c:axId val="55826304"/>
        <c:scaling>
          <c:logBase val="10"/>
          <c:orientation val="minMax"/>
          <c:max val="100"/>
          <c:min val="0.1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Cumulative release (mg/m²)</a:t>
                </a:r>
              </a:p>
            </c:rich>
          </c:tx>
          <c:overlay val="0"/>
        </c:title>
        <c:numFmt formatCode="General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55824384"/>
        <c:crossesAt val="1.0000000000000005E-2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top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'Monolithic-Cd'!$AC$7:$AC$15</c:f>
              <c:numCache>
                <c:formatCode>General</c:formatCode>
                <c:ptCount val="9"/>
                <c:pt idx="0">
                  <c:v>8.3333333333333343E-2</c:v>
                </c:pt>
                <c:pt idx="1">
                  <c:v>1.0416666666666659</c:v>
                </c:pt>
                <c:pt idx="2">
                  <c:v>2</c:v>
                </c:pt>
                <c:pt idx="3">
                  <c:v>7</c:v>
                </c:pt>
                <c:pt idx="4">
                  <c:v>14</c:v>
                </c:pt>
                <c:pt idx="5">
                  <c:v>28</c:v>
                </c:pt>
                <c:pt idx="6">
                  <c:v>42</c:v>
                </c:pt>
                <c:pt idx="7">
                  <c:v>49</c:v>
                </c:pt>
                <c:pt idx="8">
                  <c:v>63</c:v>
                </c:pt>
              </c:numCache>
            </c:numRef>
          </c:xVal>
          <c:yVal>
            <c:numRef>
              <c:f>'Monolithic-Cd'!$AD$7:$AD$15</c:f>
              <c:numCache>
                <c:formatCode>General</c:formatCode>
                <c:ptCount val="9"/>
                <c:pt idx="0">
                  <c:v>6.981651167688917E-5</c:v>
                </c:pt>
                <c:pt idx="1">
                  <c:v>4.9852074369068525E-6</c:v>
                </c:pt>
                <c:pt idx="2">
                  <c:v>4.2613339377363443E-6</c:v>
                </c:pt>
                <c:pt idx="3">
                  <c:v>1.787916830583516E-6</c:v>
                </c:pt>
                <c:pt idx="4">
                  <c:v>4.8429396189425882E-7</c:v>
                </c:pt>
                <c:pt idx="5">
                  <c:v>3.1647396240920982E-7</c:v>
                </c:pt>
                <c:pt idx="6">
                  <c:v>5.1467255173495533E-7</c:v>
                </c:pt>
                <c:pt idx="7">
                  <c:v>9.3024763459971659E-7</c:v>
                </c:pt>
                <c:pt idx="8">
                  <c:v>4.6512381729985676E-7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2B-4001-BB5F-EA58FF070125}"/>
            </c:ext>
          </c:extLst>
        </c:ser>
        <c:ser>
          <c:idx val="1"/>
          <c:order val="1"/>
          <c:tx>
            <c:v>base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'Monolithic-Cd'!$AC$18:$AC$26</c:f>
              <c:numCache>
                <c:formatCode>General</c:formatCode>
                <c:ptCount val="9"/>
                <c:pt idx="0">
                  <c:v>8.3333333333333343E-2</c:v>
                </c:pt>
                <c:pt idx="1">
                  <c:v>1.0416666666666659</c:v>
                </c:pt>
                <c:pt idx="2">
                  <c:v>2</c:v>
                </c:pt>
                <c:pt idx="3">
                  <c:v>7</c:v>
                </c:pt>
                <c:pt idx="4">
                  <c:v>14</c:v>
                </c:pt>
                <c:pt idx="5">
                  <c:v>28</c:v>
                </c:pt>
                <c:pt idx="6">
                  <c:v>42</c:v>
                </c:pt>
                <c:pt idx="7">
                  <c:v>49</c:v>
                </c:pt>
                <c:pt idx="8">
                  <c:v>63</c:v>
                </c:pt>
              </c:numCache>
            </c:numRef>
          </c:xVal>
          <c:yVal>
            <c:numRef>
              <c:f>'Monolithic-Cd'!$AD$18:$AD$26</c:f>
              <c:numCache>
                <c:formatCode>General</c:formatCode>
                <c:ptCount val="9"/>
                <c:pt idx="0">
                  <c:v>3.5463028185601438E-5</c:v>
                </c:pt>
                <c:pt idx="1">
                  <c:v>7.4124141584269794E-6</c:v>
                </c:pt>
                <c:pt idx="2">
                  <c:v>4.5266335190079724E-6</c:v>
                </c:pt>
                <c:pt idx="3">
                  <c:v>1.3515742644361514E-6</c:v>
                </c:pt>
                <c:pt idx="4">
                  <c:v>8.1725631365906937E-7</c:v>
                </c:pt>
                <c:pt idx="5">
                  <c:v>4.5801278651882934E-7</c:v>
                </c:pt>
                <c:pt idx="6">
                  <c:v>3.8393583506288512E-7</c:v>
                </c:pt>
                <c:pt idx="7">
                  <c:v>1.3604867833894695E-6</c:v>
                </c:pt>
                <c:pt idx="8">
                  <c:v>4.3332047398151667E-7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2B-4001-BB5F-EA58FF070125}"/>
            </c:ext>
          </c:extLst>
        </c:ser>
        <c:ser>
          <c:idx val="2"/>
          <c:order val="2"/>
          <c:tx>
            <c:v>slope=-0.5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none"/>
          </c:marker>
          <c:xVal>
            <c:numRef>
              <c:f>'Monolithic-Cd'!$AC$29:$AC$30</c:f>
              <c:numCache>
                <c:formatCode>General</c:formatCode>
                <c:ptCount val="2"/>
                <c:pt idx="0">
                  <c:v>8.3333335816860227E-2</c:v>
                </c:pt>
                <c:pt idx="1">
                  <c:v>63</c:v>
                </c:pt>
              </c:numCache>
            </c:numRef>
          </c:xVal>
          <c:yVal>
            <c:numRef>
              <c:f>'Monolithic-Cd'!$AD$29:$AD$30</c:f>
              <c:numCache>
                <c:formatCode>General</c:formatCode>
                <c:ptCount val="2"/>
                <c:pt idx="0">
                  <c:v>7.6798161700196018E-5</c:v>
                </c:pt>
                <c:pt idx="1">
                  <c:v>2.793122178324006E-6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82B-4001-BB5F-EA58FF070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843072"/>
        <c:axId val="55874688"/>
      </c:scatterChart>
      <c:valAx>
        <c:axId val="55843072"/>
        <c:scaling>
          <c:logBase val="10"/>
          <c:orientation val="minMax"/>
          <c:max val="100"/>
          <c:min val="1.0000000000000005E-2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</c:title>
        <c:numFmt formatCode="General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55874688"/>
        <c:crossesAt val="1.0000000000000133E-7"/>
        <c:crossBetween val="midCat"/>
      </c:valAx>
      <c:valAx>
        <c:axId val="55874688"/>
        <c:scaling>
          <c:logBase val="10"/>
          <c:orientation val="minMax"/>
          <c:max val="1.0000000000000082E-4"/>
          <c:min val="1.0000000000000133E-7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Flux (mg/m²/sec)</a:t>
                </a:r>
              </a:p>
            </c:rich>
          </c:tx>
          <c:overlay val="0"/>
        </c:title>
        <c:numFmt formatCode="0E+00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55843072"/>
        <c:crossesAt val="1.0000000000000005E-2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59789136527441"/>
          <c:y val="4.7160000000000014E-2"/>
          <c:w val="0.79097691178433149"/>
          <c:h val="0.56902078740157835"/>
        </c:manualLayout>
      </c:layout>
      <c:scatterChart>
        <c:scatterStyle val="lineMarker"/>
        <c:varyColors val="0"/>
        <c:ser>
          <c:idx val="0"/>
          <c:order val="0"/>
          <c:tx>
            <c:v>Top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'Granular-Pb για ορια'!$G$7:$G$26</c:f>
              <c:numCache>
                <c:formatCode>General</c:formatCode>
                <c:ptCount val="20"/>
                <c:pt idx="0">
                  <c:v>0</c:v>
                </c:pt>
                <c:pt idx="1">
                  <c:v>0.15700000000000025</c:v>
                </c:pt>
                <c:pt idx="2">
                  <c:v>1.4749999999999981</c:v>
                </c:pt>
                <c:pt idx="3">
                  <c:v>3.7229999999999999</c:v>
                </c:pt>
                <c:pt idx="4">
                  <c:v>5.2279999999999927</c:v>
                </c:pt>
                <c:pt idx="5">
                  <c:v>5.5519999999999996</c:v>
                </c:pt>
                <c:pt idx="6">
                  <c:v>5.5669999999999975</c:v>
                </c:pt>
                <c:pt idx="7">
                  <c:v>5.7639999999999985</c:v>
                </c:pt>
                <c:pt idx="8">
                  <c:v>5.952</c:v>
                </c:pt>
                <c:pt idx="9">
                  <c:v>6.2789999999999999</c:v>
                </c:pt>
                <c:pt idx="10">
                  <c:v>7.4109999999999996</c:v>
                </c:pt>
                <c:pt idx="11">
                  <c:v>9.0750000000000028</c:v>
                </c:pt>
                <c:pt idx="12">
                  <c:v>9.2379999999999995</c:v>
                </c:pt>
                <c:pt idx="13">
                  <c:v>10.373000000000006</c:v>
                </c:pt>
                <c:pt idx="14">
                  <c:v>10.925000000000002</c:v>
                </c:pt>
                <c:pt idx="15">
                  <c:v>11.426</c:v>
                </c:pt>
                <c:pt idx="16">
                  <c:v>11.903</c:v>
                </c:pt>
                <c:pt idx="17">
                  <c:v>12.561</c:v>
                </c:pt>
                <c:pt idx="18">
                  <c:v>12.875000000000016</c:v>
                </c:pt>
                <c:pt idx="19">
                  <c:v>13.266</c:v>
                </c:pt>
              </c:numCache>
            </c:numRef>
          </c:xVal>
          <c:yVal>
            <c:numRef>
              <c:f>'Granular-Pb για ορια'!$H$7:$H$26</c:f>
              <c:numCache>
                <c:formatCode>General</c:formatCode>
                <c:ptCount val="20"/>
                <c:pt idx="0">
                  <c:v>20.507649911303815</c:v>
                </c:pt>
                <c:pt idx="1">
                  <c:v>22.165168849323504</c:v>
                </c:pt>
                <c:pt idx="2">
                  <c:v>23.314230743645577</c:v>
                </c:pt>
                <c:pt idx="3">
                  <c:v>20.866405378554322</c:v>
                </c:pt>
                <c:pt idx="4">
                  <c:v>18.408800301667167</c:v>
                </c:pt>
                <c:pt idx="5">
                  <c:v>15.326547829742667</c:v>
                </c:pt>
                <c:pt idx="6">
                  <c:v>18.120242863159753</c:v>
                </c:pt>
                <c:pt idx="7">
                  <c:v>12.408371025594118</c:v>
                </c:pt>
                <c:pt idx="8">
                  <c:v>11.306018822042857</c:v>
                </c:pt>
                <c:pt idx="9">
                  <c:v>8.3090646584743695</c:v>
                </c:pt>
                <c:pt idx="10">
                  <c:v>5.1022556146775075</c:v>
                </c:pt>
                <c:pt idx="11">
                  <c:v>3.5595548673514772</c:v>
                </c:pt>
                <c:pt idx="12">
                  <c:v>4.0950022342885886</c:v>
                </c:pt>
                <c:pt idx="13">
                  <c:v>4.3094882441752675</c:v>
                </c:pt>
                <c:pt idx="14">
                  <c:v>4.1342167312495341</c:v>
                </c:pt>
                <c:pt idx="15">
                  <c:v>3.7265212004769181</c:v>
                </c:pt>
                <c:pt idx="16">
                  <c:v>3.1760670001994771</c:v>
                </c:pt>
                <c:pt idx="17">
                  <c:v>2.4854422005987846</c:v>
                </c:pt>
                <c:pt idx="18">
                  <c:v>3.3495404854201367</c:v>
                </c:pt>
                <c:pt idx="19">
                  <c:v>2.5714842506867042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8C9-4389-A03A-6BA3E06BA51D}"/>
            </c:ext>
          </c:extLst>
        </c:ser>
        <c:ser>
          <c:idx val="1"/>
          <c:order val="1"/>
          <c:tx>
            <c:v>Base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'Granular-Pb για ορια'!$G$29:$G$45</c:f>
              <c:numCache>
                <c:formatCode>General</c:formatCode>
                <c:ptCount val="17"/>
                <c:pt idx="0">
                  <c:v>1.2249999999999981</c:v>
                </c:pt>
                <c:pt idx="1">
                  <c:v>2.206</c:v>
                </c:pt>
                <c:pt idx="2">
                  <c:v>3.7290000000000001</c:v>
                </c:pt>
                <c:pt idx="3">
                  <c:v>4.5339999999999998</c:v>
                </c:pt>
                <c:pt idx="4">
                  <c:v>5.9</c:v>
                </c:pt>
                <c:pt idx="5">
                  <c:v>6.1539999999999955</c:v>
                </c:pt>
                <c:pt idx="6">
                  <c:v>6.8209999999999926</c:v>
                </c:pt>
                <c:pt idx="7">
                  <c:v>7.1599999999999975</c:v>
                </c:pt>
                <c:pt idx="8">
                  <c:v>7.274</c:v>
                </c:pt>
                <c:pt idx="9">
                  <c:v>7.7290000000000001</c:v>
                </c:pt>
                <c:pt idx="10">
                  <c:v>8.7230000000000008</c:v>
                </c:pt>
                <c:pt idx="11">
                  <c:v>9.9310000000000009</c:v>
                </c:pt>
                <c:pt idx="12">
                  <c:v>10.561</c:v>
                </c:pt>
                <c:pt idx="13">
                  <c:v>11.319000000000004</c:v>
                </c:pt>
                <c:pt idx="14">
                  <c:v>12.376000000000015</c:v>
                </c:pt>
                <c:pt idx="15">
                  <c:v>12.674000000000001</c:v>
                </c:pt>
                <c:pt idx="16">
                  <c:v>12.892000000000014</c:v>
                </c:pt>
              </c:numCache>
            </c:numRef>
          </c:xVal>
          <c:yVal>
            <c:numRef>
              <c:f>'Granular-Pb για ορια'!$H$29:$H$45</c:f>
              <c:numCache>
                <c:formatCode>General</c:formatCode>
                <c:ptCount val="17"/>
                <c:pt idx="0">
                  <c:v>11.345720114187866</c:v>
                </c:pt>
                <c:pt idx="1">
                  <c:v>12.466580778433972</c:v>
                </c:pt>
                <c:pt idx="2">
                  <c:v>5.8817015346674388</c:v>
                </c:pt>
                <c:pt idx="3">
                  <c:v>6.318620595613277</c:v>
                </c:pt>
                <c:pt idx="4">
                  <c:v>6.4868663616352089</c:v>
                </c:pt>
                <c:pt idx="5">
                  <c:v>5.6467484945836741</c:v>
                </c:pt>
                <c:pt idx="6">
                  <c:v>4.8094080351774711</c:v>
                </c:pt>
                <c:pt idx="7">
                  <c:v>4.0081741792602799</c:v>
                </c:pt>
                <c:pt idx="8">
                  <c:v>3.6750821941743337</c:v>
                </c:pt>
                <c:pt idx="9">
                  <c:v>3.5752412537670848</c:v>
                </c:pt>
                <c:pt idx="10">
                  <c:v>3.3091942755126555</c:v>
                </c:pt>
                <c:pt idx="11">
                  <c:v>3.1430593393011867</c:v>
                </c:pt>
                <c:pt idx="12">
                  <c:v>2.5458934463520682</c:v>
                </c:pt>
                <c:pt idx="13">
                  <c:v>2.3802695531473552</c:v>
                </c:pt>
                <c:pt idx="14">
                  <c:v>0.30292723025012785</c:v>
                </c:pt>
                <c:pt idx="15">
                  <c:v>0.59861056314292638</c:v>
                </c:pt>
                <c:pt idx="16">
                  <c:v>0.3686035305940108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C9-4389-A03A-6BA3E06BA51D}"/>
            </c:ext>
          </c:extLst>
        </c:ser>
        <c:ser>
          <c:idx val="2"/>
          <c:order val="2"/>
          <c:tx>
            <c:v>Όρια Ε.Α.</c:v>
          </c:tx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Charts!$J$72:$J$73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xVal>
          <c:yVal>
            <c:numRef>
              <c:f>Charts!$I$72:$I$73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8C9-4389-A03A-6BA3E06BA51D}"/>
            </c:ext>
          </c:extLst>
        </c:ser>
        <c:ser>
          <c:idx val="3"/>
          <c:order val="3"/>
          <c:tx>
            <c:v>Όρια μη Ε.Α.</c:v>
          </c:tx>
          <c:spPr>
            <a:ln>
              <a:solidFill>
                <a:srgbClr val="1F497D"/>
              </a:solidFill>
              <a:prstDash val="sysDot"/>
            </a:ln>
          </c:spPr>
          <c:marker>
            <c:symbol val="none"/>
          </c:marker>
          <c:xVal>
            <c:numRef>
              <c:f>Charts!$J$72:$J$73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xVal>
          <c:yVal>
            <c:numRef>
              <c:f>Charts!$AC$73:$AC$74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8C9-4389-A03A-6BA3E06BA51D}"/>
            </c:ext>
          </c:extLst>
        </c:ser>
        <c:ser>
          <c:idx val="4"/>
          <c:order val="4"/>
          <c:tx>
            <c:v>Όρια αδρανών</c:v>
          </c:tx>
          <c:spPr>
            <a:ln>
              <a:solidFill>
                <a:srgbClr val="1F497D"/>
              </a:solidFill>
              <a:prstDash val="sysDash"/>
            </a:ln>
          </c:spPr>
          <c:marker>
            <c:symbol val="none"/>
          </c:marker>
          <c:xVal>
            <c:numRef>
              <c:f>Charts!$J$72:$J$73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xVal>
          <c:yVal>
            <c:numRef>
              <c:f>Charts!$AD$73:$AD$74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8C9-4389-A03A-6BA3E06BA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425792"/>
        <c:axId val="65427712"/>
      </c:scatterChart>
      <c:valAx>
        <c:axId val="65425792"/>
        <c:scaling>
          <c:orientation val="minMax"/>
          <c:max val="14"/>
          <c:min val="2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pH</a:t>
                </a:r>
              </a:p>
            </c:rich>
          </c:tx>
          <c:overlay val="0"/>
        </c:title>
        <c:numFmt formatCode="General" sourceLinked="1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65427712"/>
        <c:crossesAt val="0.1"/>
        <c:crossBetween val="midCat"/>
      </c:valAx>
      <c:valAx>
        <c:axId val="65427712"/>
        <c:scaling>
          <c:logBase val="10"/>
          <c:orientation val="minMax"/>
          <c:max val="100"/>
          <c:min val="0.1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Release (mg/kg)</a:t>
                </a:r>
              </a:p>
            </c:rich>
          </c:tx>
          <c:overlay val="0"/>
        </c:title>
        <c:numFmt formatCode="General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65425792"/>
        <c:crossesAt val="2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9.3742826638195664E-2"/>
          <c:y val="0.85060755905511864"/>
          <c:w val="0.80699185906846571"/>
          <c:h val="0.13759496062992124"/>
        </c:manualLayout>
      </c:layout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1936029182924"/>
          <c:y val="4.7160000000000014E-2"/>
          <c:w val="0.81035544285777861"/>
          <c:h val="0.58357741244646011"/>
        </c:manualLayout>
      </c:layout>
      <c:scatterChart>
        <c:scatterStyle val="lineMarker"/>
        <c:varyColors val="0"/>
        <c:ser>
          <c:idx val="0"/>
          <c:order val="0"/>
          <c:tx>
            <c:v>Top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'Granular-Cd για ορια'!$G$7:$G$26</c:f>
              <c:numCache>
                <c:formatCode>General</c:formatCode>
                <c:ptCount val="20"/>
                <c:pt idx="0">
                  <c:v>0</c:v>
                </c:pt>
                <c:pt idx="1">
                  <c:v>0.15700000000000031</c:v>
                </c:pt>
                <c:pt idx="2">
                  <c:v>1.4749999999999974</c:v>
                </c:pt>
                <c:pt idx="3">
                  <c:v>3.7229999999999999</c:v>
                </c:pt>
                <c:pt idx="4">
                  <c:v>5.2279999999999909</c:v>
                </c:pt>
                <c:pt idx="5">
                  <c:v>5.5519999999999996</c:v>
                </c:pt>
                <c:pt idx="6">
                  <c:v>5.5669999999999975</c:v>
                </c:pt>
                <c:pt idx="7">
                  <c:v>5.7639999999999985</c:v>
                </c:pt>
                <c:pt idx="8">
                  <c:v>5.952</c:v>
                </c:pt>
                <c:pt idx="9">
                  <c:v>6.2789999999999999</c:v>
                </c:pt>
                <c:pt idx="10">
                  <c:v>7.4109999999999996</c:v>
                </c:pt>
                <c:pt idx="11">
                  <c:v>9.0750000000000028</c:v>
                </c:pt>
                <c:pt idx="12">
                  <c:v>9.2379999999999995</c:v>
                </c:pt>
                <c:pt idx="13">
                  <c:v>10.373000000000006</c:v>
                </c:pt>
                <c:pt idx="14">
                  <c:v>10.925000000000002</c:v>
                </c:pt>
                <c:pt idx="15">
                  <c:v>11.426</c:v>
                </c:pt>
                <c:pt idx="16">
                  <c:v>11.903</c:v>
                </c:pt>
                <c:pt idx="17">
                  <c:v>12.561</c:v>
                </c:pt>
                <c:pt idx="18">
                  <c:v>12.875000000000021</c:v>
                </c:pt>
                <c:pt idx="19">
                  <c:v>13.266</c:v>
                </c:pt>
              </c:numCache>
            </c:numRef>
          </c:xVal>
          <c:yVal>
            <c:numRef>
              <c:f>'Granular-Cd για ορια'!$H$7:$H$26</c:f>
              <c:numCache>
                <c:formatCode>General</c:formatCode>
                <c:ptCount val="20"/>
                <c:pt idx="0">
                  <c:v>2.0373280297816647</c:v>
                </c:pt>
                <c:pt idx="1">
                  <c:v>2.0810331070994792</c:v>
                </c:pt>
                <c:pt idx="2">
                  <c:v>2.3601798723336151</c:v>
                </c:pt>
                <c:pt idx="3">
                  <c:v>2.3641805001547116</c:v>
                </c:pt>
                <c:pt idx="4">
                  <c:v>2.2602815145240092</c:v>
                </c:pt>
                <c:pt idx="5">
                  <c:v>1.7918073528186036</c:v>
                </c:pt>
                <c:pt idx="6">
                  <c:v>2.3201934512748772</c:v>
                </c:pt>
                <c:pt idx="7">
                  <c:v>1.3713505198225568</c:v>
                </c:pt>
                <c:pt idx="8">
                  <c:v>1.1724004877672807</c:v>
                </c:pt>
                <c:pt idx="9">
                  <c:v>0.86607692307500295</c:v>
                </c:pt>
                <c:pt idx="10">
                  <c:v>0.41654752093875241</c:v>
                </c:pt>
                <c:pt idx="11">
                  <c:v>0.37835546436561546</c:v>
                </c:pt>
                <c:pt idx="12">
                  <c:v>0.42801217817376697</c:v>
                </c:pt>
                <c:pt idx="13">
                  <c:v>0.2830332775529793</c:v>
                </c:pt>
                <c:pt idx="14">
                  <c:v>0.27160977877900389</c:v>
                </c:pt>
                <c:pt idx="15">
                  <c:v>0.22975141662091553</c:v>
                </c:pt>
                <c:pt idx="16">
                  <c:v>0.19173626922241341</c:v>
                </c:pt>
                <c:pt idx="17">
                  <c:v>7.0330415843851163E-2</c:v>
                </c:pt>
                <c:pt idx="18">
                  <c:v>0.1841375722122959</c:v>
                </c:pt>
                <c:pt idx="19">
                  <c:v>0.10823003072014171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96-434D-A6E7-C7A777A8B49D}"/>
            </c:ext>
          </c:extLst>
        </c:ser>
        <c:ser>
          <c:idx val="1"/>
          <c:order val="1"/>
          <c:tx>
            <c:v>Base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'Granular-Cd για ορια'!$G$29:$G$45</c:f>
              <c:numCache>
                <c:formatCode>General</c:formatCode>
                <c:ptCount val="17"/>
                <c:pt idx="0">
                  <c:v>1.2249999999999974</c:v>
                </c:pt>
                <c:pt idx="1">
                  <c:v>2.206</c:v>
                </c:pt>
                <c:pt idx="2">
                  <c:v>3.7290000000000001</c:v>
                </c:pt>
                <c:pt idx="3">
                  <c:v>4.5339999999999998</c:v>
                </c:pt>
                <c:pt idx="4">
                  <c:v>5.9</c:v>
                </c:pt>
                <c:pt idx="5">
                  <c:v>6.1539999999999955</c:v>
                </c:pt>
                <c:pt idx="6">
                  <c:v>6.8209999999999908</c:v>
                </c:pt>
                <c:pt idx="7">
                  <c:v>7.1599999999999975</c:v>
                </c:pt>
                <c:pt idx="8">
                  <c:v>7.274</c:v>
                </c:pt>
                <c:pt idx="9">
                  <c:v>7.7290000000000001</c:v>
                </c:pt>
                <c:pt idx="10">
                  <c:v>8.7230000000000008</c:v>
                </c:pt>
                <c:pt idx="11">
                  <c:v>9.9310000000000009</c:v>
                </c:pt>
                <c:pt idx="12">
                  <c:v>10.561</c:v>
                </c:pt>
                <c:pt idx="13">
                  <c:v>11.319000000000004</c:v>
                </c:pt>
                <c:pt idx="14">
                  <c:v>12.376000000000019</c:v>
                </c:pt>
                <c:pt idx="15">
                  <c:v>12.674000000000001</c:v>
                </c:pt>
                <c:pt idx="16">
                  <c:v>12.892000000000017</c:v>
                </c:pt>
              </c:numCache>
            </c:numRef>
          </c:xVal>
          <c:yVal>
            <c:numRef>
              <c:f>'Granular-Cd για ορια'!$H$29:$H$45</c:f>
              <c:numCache>
                <c:formatCode>General</c:formatCode>
                <c:ptCount val="17"/>
                <c:pt idx="0">
                  <c:v>0.83904063908081783</c:v>
                </c:pt>
                <c:pt idx="1">
                  <c:v>0.90418024160131139</c:v>
                </c:pt>
                <c:pt idx="2">
                  <c:v>0.67556673231397879</c:v>
                </c:pt>
                <c:pt idx="3">
                  <c:v>0.73118786464692576</c:v>
                </c:pt>
                <c:pt idx="4">
                  <c:v>0.67883970456264575</c:v>
                </c:pt>
                <c:pt idx="5">
                  <c:v>0.54780957345679582</c:v>
                </c:pt>
                <c:pt idx="6">
                  <c:v>0.43953793327374496</c:v>
                </c:pt>
                <c:pt idx="7">
                  <c:v>0.35083652618600558</c:v>
                </c:pt>
                <c:pt idx="8">
                  <c:v>0.37712926346454473</c:v>
                </c:pt>
                <c:pt idx="9">
                  <c:v>0.32782289368157602</c:v>
                </c:pt>
                <c:pt idx="10">
                  <c:v>0.32453466142774601</c:v>
                </c:pt>
                <c:pt idx="11">
                  <c:v>0.27190354947205431</c:v>
                </c:pt>
                <c:pt idx="12">
                  <c:v>0.21923592759747257</c:v>
                </c:pt>
                <c:pt idx="13">
                  <c:v>0.15335005818080291</c:v>
                </c:pt>
                <c:pt idx="14">
                  <c:v>1.1502264383640787E-2</c:v>
                </c:pt>
                <c:pt idx="15">
                  <c:v>4.4513655189897333E-2</c:v>
                </c:pt>
                <c:pt idx="16">
                  <c:v>2.8009742497652416E-2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796-434D-A6E7-C7A777A8B49D}"/>
            </c:ext>
          </c:extLst>
        </c:ser>
        <c:ser>
          <c:idx val="2"/>
          <c:order val="2"/>
          <c:tx>
            <c:v>Όρια Ε.Α.</c:v>
          </c:tx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Charts!$J$3:$J$4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xVal>
          <c:yVal>
            <c:numRef>
              <c:f>Charts!$I$3:$I$11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796-434D-A6E7-C7A777A8B49D}"/>
            </c:ext>
          </c:extLst>
        </c:ser>
        <c:ser>
          <c:idx val="3"/>
          <c:order val="3"/>
          <c:tx>
            <c:v>Όρια μη Ε. Α.</c:v>
          </c:tx>
          <c:spPr>
            <a:ln>
              <a:solidFill>
                <a:srgbClr val="4F81BD"/>
              </a:solidFill>
              <a:prstDash val="sysDot"/>
            </a:ln>
          </c:spPr>
          <c:marker>
            <c:symbol val="none"/>
          </c:marker>
          <c:xVal>
            <c:numRef>
              <c:f>Charts!$J$3:$J$4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xVal>
          <c:yVal>
            <c:numRef>
              <c:f>Charts!$I$6:$I$7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796-434D-A6E7-C7A777A8B49D}"/>
            </c:ext>
          </c:extLst>
        </c:ser>
        <c:ser>
          <c:idx val="4"/>
          <c:order val="4"/>
          <c:tx>
            <c:v>Όρια αδρανών</c:v>
          </c:tx>
          <c:spPr>
            <a:ln>
              <a:solidFill>
                <a:srgbClr val="4F81BD"/>
              </a:solidFill>
              <a:prstDash val="sysDash"/>
            </a:ln>
          </c:spPr>
          <c:marker>
            <c:symbol val="none"/>
          </c:marker>
          <c:xVal>
            <c:numRef>
              <c:f>Charts!$J$3:$J$4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xVal>
          <c:yVal>
            <c:numRef>
              <c:f>Charts!$J$6:$J$7</c:f>
              <c:numCache>
                <c:formatCode>General</c:formatCode>
                <c:ptCount val="2"/>
                <c:pt idx="0">
                  <c:v>4.0000000000000022E-2</c:v>
                </c:pt>
                <c:pt idx="1">
                  <c:v>4.0000000000000022E-2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796-434D-A6E7-C7A777A8B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479808"/>
        <c:axId val="65481728"/>
      </c:scatterChart>
      <c:valAx>
        <c:axId val="65479808"/>
        <c:scaling>
          <c:orientation val="minMax"/>
          <c:max val="14"/>
          <c:min val="2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pH</a:t>
                </a:r>
              </a:p>
            </c:rich>
          </c:tx>
          <c:overlay val="0"/>
        </c:title>
        <c:numFmt formatCode="General" sourceLinked="1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65481728"/>
        <c:crossesAt val="1.0000000000000005E-2"/>
        <c:crossBetween val="midCat"/>
      </c:valAx>
      <c:valAx>
        <c:axId val="65481728"/>
        <c:scaling>
          <c:logBase val="10"/>
          <c:orientation val="minMax"/>
          <c:max val="10"/>
          <c:min val="1.0000000000000005E-2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Release (mg/kg)</a:t>
                </a:r>
              </a:p>
            </c:rich>
          </c:tx>
          <c:overlay val="0"/>
        </c:title>
        <c:numFmt formatCode="General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65479808"/>
        <c:crossesAt val="2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6.2617427275153514E-2"/>
          <c:y val="0.83232111363063765"/>
          <c:w val="0.90303509474246058"/>
          <c:h val="0.15459971025447244"/>
        </c:manualLayout>
      </c:layout>
      <c:overlay val="1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top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'Granular-Cr'!$P$7:$P$19</c:f>
              <c:numCache>
                <c:formatCode>General</c:formatCode>
                <c:ptCount val="13"/>
                <c:pt idx="0">
                  <c:v>9.7544169867983546E-2</c:v>
                </c:pt>
                <c:pt idx="1">
                  <c:v>0.2002768594097955</c:v>
                </c:pt>
                <c:pt idx="2">
                  <c:v>0.49498477688327969</c:v>
                </c:pt>
                <c:pt idx="3">
                  <c:v>1.0325154150919509</c:v>
                </c:pt>
                <c:pt idx="4">
                  <c:v>2.1179537308569611</c:v>
                </c:pt>
                <c:pt idx="5">
                  <c:v>3.2594280590993141</c:v>
                </c:pt>
                <c:pt idx="6">
                  <c:v>4.5980661349471834</c:v>
                </c:pt>
                <c:pt idx="7">
                  <c:v>5.3452129679785285</c:v>
                </c:pt>
                <c:pt idx="8">
                  <c:v>6.6215888077404035</c:v>
                </c:pt>
                <c:pt idx="9">
                  <c:v>7.6074075457679067</c:v>
                </c:pt>
                <c:pt idx="10">
                  <c:v>8.5828492444478108</c:v>
                </c:pt>
                <c:pt idx="11">
                  <c:v>9.7658317300807518</c:v>
                </c:pt>
                <c:pt idx="12">
                  <c:v>10.533732641807429</c:v>
                </c:pt>
              </c:numCache>
            </c:numRef>
          </c:xVal>
          <c:yVal>
            <c:numRef>
              <c:f>'Granular-Cr'!$Q$7:$Q$19</c:f>
              <c:numCache>
                <c:formatCode>General</c:formatCode>
                <c:ptCount val="13"/>
                <c:pt idx="0">
                  <c:v>3.086327667458851E-3</c:v>
                </c:pt>
                <c:pt idx="1">
                  <c:v>6.4463675047801341E-3</c:v>
                </c:pt>
                <c:pt idx="2">
                  <c:v>1.5694246335893718E-2</c:v>
                </c:pt>
                <c:pt idx="3">
                  <c:v>3.4799548916888551E-2</c:v>
                </c:pt>
                <c:pt idx="4">
                  <c:v>7.4684284107982501E-2</c:v>
                </c:pt>
                <c:pt idx="5">
                  <c:v>0.12415800286124552</c:v>
                </c:pt>
                <c:pt idx="6">
                  <c:v>0.18409961227151772</c:v>
                </c:pt>
                <c:pt idx="7">
                  <c:v>0.22971541099344744</c:v>
                </c:pt>
                <c:pt idx="8">
                  <c:v>0.31052840326356107</c:v>
                </c:pt>
                <c:pt idx="9">
                  <c:v>0.36609953865611722</c:v>
                </c:pt>
                <c:pt idx="10">
                  <c:v>0.42398072516684843</c:v>
                </c:pt>
                <c:pt idx="11">
                  <c:v>0.51350217521751895</c:v>
                </c:pt>
                <c:pt idx="12">
                  <c:v>0.58108887700087264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376-4F36-8D03-74EB1FCB7928}"/>
            </c:ext>
          </c:extLst>
        </c:ser>
        <c:ser>
          <c:idx val="1"/>
          <c:order val="1"/>
          <c:tx>
            <c:v>base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'Granular-Cr'!$P$22:$P$34</c:f>
              <c:numCache>
                <c:formatCode>General</c:formatCode>
                <c:ptCount val="13"/>
                <c:pt idx="0">
                  <c:v>9.8552510009239896E-2</c:v>
                </c:pt>
                <c:pt idx="1">
                  <c:v>0.19915819731033774</c:v>
                </c:pt>
                <c:pt idx="2">
                  <c:v>0.50508161379735139</c:v>
                </c:pt>
                <c:pt idx="3">
                  <c:v>1.0050302843650538</c:v>
                </c:pt>
                <c:pt idx="4">
                  <c:v>2.0008212709167452</c:v>
                </c:pt>
                <c:pt idx="5">
                  <c:v>3.0048249666358688</c:v>
                </c:pt>
                <c:pt idx="6">
                  <c:v>4.1956677959142139</c:v>
                </c:pt>
                <c:pt idx="7">
                  <c:v>4.923519145878247</c:v>
                </c:pt>
                <c:pt idx="8">
                  <c:v>5.8577148136741615</c:v>
                </c:pt>
                <c:pt idx="9">
                  <c:v>7.0434246997228334</c:v>
                </c:pt>
                <c:pt idx="10">
                  <c:v>7.9365568216815525</c:v>
                </c:pt>
                <c:pt idx="11">
                  <c:v>8.8194230571810248</c:v>
                </c:pt>
                <c:pt idx="12">
                  <c:v>10.010265886459296</c:v>
                </c:pt>
              </c:numCache>
            </c:numRef>
          </c:xVal>
          <c:yVal>
            <c:numRef>
              <c:f>'Granular-Cr'!$Q$22:$Q$34</c:f>
              <c:numCache>
                <c:formatCode>General</c:formatCode>
                <c:ptCount val="13"/>
                <c:pt idx="0">
                  <c:v>6.2338449817666459E-3</c:v>
                </c:pt>
                <c:pt idx="1">
                  <c:v>1.2651592262565134E-2</c:v>
                </c:pt>
                <c:pt idx="2">
                  <c:v>3.1514044756607205E-2</c:v>
                </c:pt>
                <c:pt idx="3">
                  <c:v>6.0775868500400045E-2</c:v>
                </c:pt>
                <c:pt idx="4">
                  <c:v>0.12060561610209264</c:v>
                </c:pt>
                <c:pt idx="5">
                  <c:v>0.17936960711118791</c:v>
                </c:pt>
                <c:pt idx="6">
                  <c:v>0.24544845759628978</c:v>
                </c:pt>
                <c:pt idx="7">
                  <c:v>0.28880114157025732</c:v>
                </c:pt>
                <c:pt idx="8">
                  <c:v>0.34493008004194831</c:v>
                </c:pt>
                <c:pt idx="9">
                  <c:v>0.41617065579448115</c:v>
                </c:pt>
                <c:pt idx="10">
                  <c:v>0.47557530350246058</c:v>
                </c:pt>
                <c:pt idx="11">
                  <c:v>0.55374093815343084</c:v>
                </c:pt>
                <c:pt idx="12">
                  <c:v>0.67012773993726049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376-4F36-8D03-74EB1FCB7928}"/>
            </c:ext>
          </c:extLst>
        </c:ser>
        <c:ser>
          <c:idx val="2"/>
          <c:order val="2"/>
          <c:tx>
            <c:v>slope=1.0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none"/>
          </c:marker>
          <c:xVal>
            <c:numRef>
              <c:f>'Granular-Cr'!$P$37:$P$38</c:f>
              <c:numCache>
                <c:formatCode>General</c:formatCode>
                <c:ptCount val="2"/>
                <c:pt idx="0">
                  <c:v>9.7544170916080766E-2</c:v>
                </c:pt>
                <c:pt idx="1">
                  <c:v>10.533732414245653</c:v>
                </c:pt>
              </c:numCache>
            </c:numRef>
          </c:xVal>
          <c:yVal>
            <c:numRef>
              <c:f>'Granular-Cr'!$Q$37:$Q$38</c:f>
              <c:numCache>
                <c:formatCode>General</c:formatCode>
                <c:ptCount val="2"/>
                <c:pt idx="0">
                  <c:v>7.1830020396675513E-3</c:v>
                </c:pt>
                <c:pt idx="1">
                  <c:v>0.77568778027683194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376-4F36-8D03-74EB1FCB7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24480"/>
        <c:axId val="65526400"/>
      </c:scatterChart>
      <c:valAx>
        <c:axId val="65524480"/>
        <c:scaling>
          <c:logBase val="10"/>
          <c:orientation val="minMax"/>
          <c:max val="100"/>
          <c:min val="1.0000000000000005E-2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L/S (L/kg)</a:t>
                </a:r>
              </a:p>
            </c:rich>
          </c:tx>
          <c:overlay val="0"/>
        </c:title>
        <c:numFmt formatCode="General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65526400"/>
        <c:crossesAt val="1.0000000000000041E-3"/>
        <c:crossBetween val="midCat"/>
      </c:valAx>
      <c:valAx>
        <c:axId val="65526400"/>
        <c:scaling>
          <c:logBase val="10"/>
          <c:orientation val="minMax"/>
          <c:max val="1"/>
          <c:min val="1.0000000000000041E-3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Cumulative release (mg/kg)</a:t>
                </a:r>
              </a:p>
            </c:rich>
          </c:tx>
          <c:overlay val="0"/>
        </c:title>
        <c:numFmt formatCode="General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65524480"/>
        <c:crossesAt val="1.0000000000000005E-2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top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'Granular-Cr'!$H$7:$H$19</c:f>
              <c:numCache>
                <c:formatCode>General</c:formatCode>
                <c:ptCount val="13"/>
                <c:pt idx="0">
                  <c:v>9.7544169867983546E-2</c:v>
                </c:pt>
                <c:pt idx="1">
                  <c:v>0.2002768594097955</c:v>
                </c:pt>
                <c:pt idx="2">
                  <c:v>0.49498477688327969</c:v>
                </c:pt>
                <c:pt idx="3">
                  <c:v>1.0325154150919509</c:v>
                </c:pt>
                <c:pt idx="4">
                  <c:v>2.1179537308569611</c:v>
                </c:pt>
                <c:pt idx="5">
                  <c:v>3.2594280590993141</c:v>
                </c:pt>
                <c:pt idx="6">
                  <c:v>4.5980661349471834</c:v>
                </c:pt>
                <c:pt idx="7">
                  <c:v>5.3452129679785285</c:v>
                </c:pt>
                <c:pt idx="8">
                  <c:v>6.6215888077404035</c:v>
                </c:pt>
                <c:pt idx="9">
                  <c:v>7.6074075457679067</c:v>
                </c:pt>
                <c:pt idx="10">
                  <c:v>8.5828492444478108</c:v>
                </c:pt>
                <c:pt idx="11">
                  <c:v>9.7658317300807518</c:v>
                </c:pt>
                <c:pt idx="12">
                  <c:v>10.533732641807429</c:v>
                </c:pt>
              </c:numCache>
            </c:numRef>
          </c:xVal>
          <c:yVal>
            <c:numRef>
              <c:f>'Granular-Cr'!$I$7:$I$19</c:f>
              <c:numCache>
                <c:formatCode>General</c:formatCode>
                <c:ptCount val="13"/>
                <c:pt idx="0">
                  <c:v>3.1640308914780819E-2</c:v>
                </c:pt>
                <c:pt idx="1">
                  <c:v>3.2706627776484982E-2</c:v>
                </c:pt>
                <c:pt idx="2">
                  <c:v>3.1379811273464855E-2</c:v>
                </c:pt>
                <c:pt idx="3">
                  <c:v>3.5542723005824249E-2</c:v>
                </c:pt>
                <c:pt idx="4">
                  <c:v>3.6745280327591494E-2</c:v>
                </c:pt>
                <c:pt idx="5">
                  <c:v>4.3341946050983599E-2</c:v>
                </c:pt>
                <c:pt idx="6">
                  <c:v>4.4778055018573223E-2</c:v>
                </c:pt>
                <c:pt idx="7">
                  <c:v>6.1053325404398506E-2</c:v>
                </c:pt>
                <c:pt idx="8">
                  <c:v>6.3314417080462509E-2</c:v>
                </c:pt>
                <c:pt idx="9">
                  <c:v>5.6370540799165356E-2</c:v>
                </c:pt>
                <c:pt idx="10">
                  <c:v>5.9338437744729633E-2</c:v>
                </c:pt>
                <c:pt idx="11">
                  <c:v>7.567436638994389E-2</c:v>
                </c:pt>
                <c:pt idx="12">
                  <c:v>8.8014873730748247E-2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31-44CB-ABE0-67864B31BDEF}"/>
            </c:ext>
          </c:extLst>
        </c:ser>
        <c:ser>
          <c:idx val="1"/>
          <c:order val="1"/>
          <c:tx>
            <c:v>base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'Granular-Cr'!$H$22:$H$34</c:f>
              <c:numCache>
                <c:formatCode>General</c:formatCode>
                <c:ptCount val="13"/>
                <c:pt idx="0">
                  <c:v>9.8552510009239896E-2</c:v>
                </c:pt>
                <c:pt idx="1">
                  <c:v>0.19915819731033774</c:v>
                </c:pt>
                <c:pt idx="2">
                  <c:v>0.50508161379735139</c:v>
                </c:pt>
                <c:pt idx="3">
                  <c:v>1.0050302843650538</c:v>
                </c:pt>
                <c:pt idx="4">
                  <c:v>2.0008212709167452</c:v>
                </c:pt>
                <c:pt idx="5">
                  <c:v>3.0048249666358688</c:v>
                </c:pt>
                <c:pt idx="6">
                  <c:v>4.1956677959142139</c:v>
                </c:pt>
                <c:pt idx="7">
                  <c:v>4.923519145878247</c:v>
                </c:pt>
                <c:pt idx="8">
                  <c:v>5.8577148136741615</c:v>
                </c:pt>
                <c:pt idx="9">
                  <c:v>7.0434246997228334</c:v>
                </c:pt>
                <c:pt idx="10">
                  <c:v>7.9365568216815525</c:v>
                </c:pt>
                <c:pt idx="11">
                  <c:v>8.8194230571810248</c:v>
                </c:pt>
                <c:pt idx="12">
                  <c:v>10.010265886459296</c:v>
                </c:pt>
              </c:numCache>
            </c:numRef>
          </c:xVal>
          <c:yVal>
            <c:numRef>
              <c:f>'Granular-Cr'!$I$22:$I$34</c:f>
              <c:numCache>
                <c:formatCode>General</c:formatCode>
                <c:ptCount val="13"/>
                <c:pt idx="0">
                  <c:v>6.325404579936264E-2</c:v>
                </c:pt>
                <c:pt idx="1">
                  <c:v>6.3791098226793824E-2</c:v>
                </c:pt>
                <c:pt idx="2">
                  <c:v>6.1657432800155898E-2</c:v>
                </c:pt>
                <c:pt idx="3">
                  <c:v>5.852965607562341E-2</c:v>
                </c:pt>
                <c:pt idx="4">
                  <c:v>6.0082636225576497E-2</c:v>
                </c:pt>
                <c:pt idx="5">
                  <c:v>5.852965607562341E-2</c:v>
                </c:pt>
                <c:pt idx="6">
                  <c:v>5.5489145049599856E-2</c:v>
                </c:pt>
                <c:pt idx="7">
                  <c:v>5.9562552128411342E-2</c:v>
                </c:pt>
                <c:pt idx="8">
                  <c:v>6.0082636225576497E-2</c:v>
                </c:pt>
                <c:pt idx="9">
                  <c:v>6.0082636225576497E-2</c:v>
                </c:pt>
                <c:pt idx="10">
                  <c:v>6.6512721071659023E-2</c:v>
                </c:pt>
                <c:pt idx="11">
                  <c:v>8.8536214783148742E-2</c:v>
                </c:pt>
                <c:pt idx="12">
                  <c:v>9.7734813463476886E-2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931-44CB-ABE0-67864B31B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34592"/>
        <c:axId val="55964800"/>
      </c:scatterChart>
      <c:valAx>
        <c:axId val="65534592"/>
        <c:scaling>
          <c:logBase val="10"/>
          <c:orientation val="minMax"/>
          <c:max val="100"/>
          <c:min val="1.0000000000000005E-2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L/S (L/kg)</a:t>
                </a:r>
              </a:p>
            </c:rich>
          </c:tx>
          <c:overlay val="0"/>
        </c:title>
        <c:numFmt formatCode="General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55964800"/>
        <c:crossesAt val="1.0000000000000005E-2"/>
        <c:crossBetween val="midCat"/>
      </c:valAx>
      <c:valAx>
        <c:axId val="55964800"/>
        <c:scaling>
          <c:logBase val="10"/>
          <c:orientation val="minMax"/>
          <c:max val="0.1"/>
          <c:min val="1.0000000000000005E-2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Concentration (mg/L)</a:t>
                </a:r>
              </a:p>
            </c:rich>
          </c:tx>
          <c:overlay val="0"/>
        </c:title>
        <c:numFmt formatCode="General" sourceLinked="0"/>
        <c:majorTickMark val="cross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25" b="0" i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65534592"/>
        <c:crossesAt val="1.0000000000000005E-2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0.7786</cdr:x>
      <cdr:y>0.474</cdr:y>
    </cdr:from>
    <cdr:to>
      <cdr:x>0.9322</cdr:x>
      <cdr:y>0.6075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3500430" y="1504950"/>
          <a:ext cx="690555" cy="423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400" b="1" dirty="0" err="1"/>
            <a:t>Pb</a:t>
          </a:r>
          <a:endParaRPr lang="el-GR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0.79025</cdr:x>
      <cdr:y>0.495</cdr:y>
    </cdr:from>
    <cdr:to>
      <cdr:x>0.91102</cdr:x>
      <cdr:y>0.546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3552825" y="1571625"/>
          <a:ext cx="54292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400" b="1"/>
            <a:t>Pb</a:t>
          </a:r>
          <a:endParaRPr lang="el-GR" sz="24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0.76271</cdr:x>
      <cdr:y>0.495</cdr:y>
    </cdr:from>
    <cdr:to>
      <cdr:x>0.92797</cdr:x>
      <cdr:y>0.573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3429000" y="1571625"/>
          <a:ext cx="7429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400" b="1"/>
            <a:t>Cd</a:t>
          </a:r>
          <a:endParaRPr lang="el-GR" sz="2400" b="1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0.27754</cdr:x>
      <cdr:y>0.486</cdr:y>
    </cdr:from>
    <cdr:to>
      <cdr:x>0.4428</cdr:x>
      <cdr:y>0.564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1247775" y="1543050"/>
          <a:ext cx="7429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400" b="1"/>
            <a:t>Cd</a:t>
          </a:r>
          <a:endParaRPr lang="el-GR" sz="2400" b="1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0.28813</cdr:x>
      <cdr:y>0.468</cdr:y>
    </cdr:from>
    <cdr:to>
      <cdr:x>0.42796</cdr:x>
      <cdr:y>0.564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1295387" y="1485900"/>
          <a:ext cx="62864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400" b="1"/>
            <a:t>Pb</a:t>
          </a:r>
          <a:endParaRPr lang="el-GR" sz="2400" b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0.82617</cdr:x>
      <cdr:y>0.08999</cdr:y>
    </cdr:from>
    <cdr:to>
      <cdr:x>0.966</cdr:x>
      <cdr:y>0.18599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3714776" y="285752"/>
          <a:ext cx="628732" cy="304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400" b="1" dirty="0"/>
            <a:t>Cd</a:t>
          </a:r>
          <a:endParaRPr lang="el-GR" sz="2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0.78602</cdr:x>
      <cdr:y>0.477</cdr:y>
    </cdr:from>
    <cdr:to>
      <cdr:x>0.92585</cdr:x>
      <cdr:y>0.558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3533775" y="1514475"/>
          <a:ext cx="6286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400" b="1"/>
            <a:t>Cr</a:t>
          </a:r>
          <a:endParaRPr lang="el-GR" sz="2400" b="1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0.79873</cdr:x>
      <cdr:y>0.462</cdr:y>
    </cdr:from>
    <cdr:to>
      <cdr:x>0.93856</cdr:x>
      <cdr:y>0.543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3590925" y="1466850"/>
          <a:ext cx="6286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400" b="1"/>
            <a:t>Cr</a:t>
          </a:r>
          <a:endParaRPr lang="el-GR" sz="24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112" cy="48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714" y="0"/>
            <a:ext cx="2971112" cy="48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7BC2CA0-7950-4AF2-B652-25AFDE29BD75}" type="datetimeFigureOut">
              <a:rPr lang="el-GR"/>
              <a:pPr>
                <a:defRPr/>
              </a:pPr>
              <a:t>28/3/2017</a:t>
            </a:fld>
            <a:endParaRPr lang="el-G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642" y="4631179"/>
            <a:ext cx="5485130" cy="43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0799"/>
            <a:ext cx="2971112" cy="48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714" y="9260799"/>
            <a:ext cx="2971112" cy="48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9CB34FC-A0D6-4DCA-BE57-49027E7273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l-GR" sz="2400" b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l-GR" sz="2400" b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l-GR" sz="2400" b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l-GR" sz="2400" b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l-GR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l-GR" sz="2400" b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l-GR" sz="2400" b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l-GR" sz="2400" b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l-GR" sz="2400" b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l-GR" sz="2400" b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l-GR" sz="2400" b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l-GR" sz="24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0030-E128-4925-B585-24E1A05D6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E2BE-40C4-4C85-B2B3-4B21AF001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99B16-D405-46F3-9611-B21EA3452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22199-C282-4F89-9E8C-981D3E4A7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AF498-0586-4683-9200-55377D313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8AA88-B173-478D-90BA-93F3096B4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9BF8-F1A3-4ADF-9442-0205DE780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4EE2A-3FB6-4B7C-B4FD-F98915CB2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25D0A-C9CC-4CAA-8310-5589E23FD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77DB-255D-4A10-9295-D923AE222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ADE84-01AE-4DEC-A199-8971F900E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A3758-F699-441E-8676-C76A9A2A8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AC8D9-C48D-4C9A-8545-1AA0BECAB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9009D-4A5A-40D5-9578-4E89E03D8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B2764-A24D-47AA-A901-F8DEB408C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BCEA9-D2EB-4843-A5A2-6482D53D0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0D633721-066A-46A8-863E-B546604B7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l-GR" sz="2400" b="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l-GR" sz="2400" b="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l-GR" sz="1800" b="0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l-GR" sz="1800" b="0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l-GR" sz="1800" b="0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l-GR" sz="1800" b="0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l-GR" sz="2400" b="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l-GR" sz="1800" b="0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l-GR" sz="1800" b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177801" y="836712"/>
            <a:ext cx="7966199" cy="156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1" hangingPunct="1"/>
            <a:r>
              <a:rPr lang="el-GR" sz="5200" dirty="0">
                <a:solidFill>
                  <a:srgbClr val="C00000"/>
                </a:solidFill>
              </a:rPr>
              <a:t>ΔΟΚΙΜΕΣ ΕΚΠΛΥΣΗΣ ΑΕΚΚ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403350" y="2997200"/>
            <a:ext cx="64008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800" dirty="0"/>
              <a:t> </a:t>
            </a:r>
            <a:r>
              <a:rPr lang="el-GR" sz="3800" dirty="0"/>
              <a:t>Ευάγγελος </a:t>
            </a:r>
            <a:r>
              <a:rPr lang="el-GR" sz="3800" dirty="0" err="1"/>
              <a:t>Βουδριάς</a:t>
            </a:r>
            <a:endParaRPr lang="el-GR" sz="38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l-GR" sz="3200" b="0" dirty="0"/>
              <a:t>Τμήμα Μηχανικών Περιβάλλοντος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l-GR" sz="3200" b="0" dirty="0"/>
              <a:t>Δημοκρίτειο Πανεπιστήμιο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l-GR" sz="3200" b="0" dirty="0"/>
              <a:t>671 00 Ξάνθη</a:t>
            </a:r>
          </a:p>
        </p:txBody>
      </p:sp>
      <p:pic>
        <p:nvPicPr>
          <p:cNvPr id="3076" name="Picture 6" descr="logo duth G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r="82108" b="-2583"/>
          <a:stretch>
            <a:fillRect/>
          </a:stretch>
        </p:blipFill>
        <p:spPr>
          <a:xfrm>
            <a:off x="179512" y="548680"/>
            <a:ext cx="1223962" cy="1512888"/>
          </a:xfr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0010633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6215074" cy="466130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043608" y="764704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/>
              <a:t>ΜΕΤΑ ΤΗΝ ΔΙΗΘΗΣΗ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6" descr="IMG_20140702_17493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2132856"/>
            <a:ext cx="5274310" cy="3956050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323528" y="620688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/>
              <a:t>ΣΥΣΚΕΥΗ ΑΤΟΜΙΚΗΣ ΑΠΟΡΡΟΦΗΣΗΣ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200" b="1" dirty="0"/>
              <a:t>ΙΚΑΝΟΤΗΤΑ ΕΞΟΥΔΕΤΕΡΩΣΗΣ ΟΞΕΟΣ-ΒΑΣΕΩΣ</a:t>
            </a:r>
          </a:p>
        </p:txBody>
      </p:sp>
      <p:pic>
        <p:nvPicPr>
          <p:cNvPr id="3" name="2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69326"/>
            <a:ext cx="6786610" cy="3931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811560"/>
          </a:xfrm>
        </p:spPr>
        <p:txBody>
          <a:bodyPr/>
          <a:lstStyle/>
          <a:p>
            <a:pPr algn="ctr"/>
            <a:r>
              <a:rPr lang="el-GR" sz="4200" b="1" dirty="0"/>
              <a:t>ΠΕΡΙΟΧΕΣ ΕΚΠΛΥΣΗΣ ΔΙΑΦΟΡΩΝ ΥΛΙΚΩΝ </a:t>
            </a:r>
            <a:r>
              <a:rPr lang="el-GR" sz="4200" dirty="0"/>
              <a:t> </a:t>
            </a:r>
            <a:r>
              <a:rPr lang="en-US" sz="4200" dirty="0"/>
              <a:t>(van </a:t>
            </a:r>
            <a:r>
              <a:rPr lang="en-US" sz="4200" dirty="0" err="1"/>
              <a:t>der</a:t>
            </a:r>
            <a:r>
              <a:rPr lang="en-US" sz="4200" dirty="0"/>
              <a:t> </a:t>
            </a:r>
            <a:r>
              <a:rPr lang="en-US" sz="4200" dirty="0" err="1"/>
              <a:t>Sloot</a:t>
            </a:r>
            <a:r>
              <a:rPr lang="en-US" sz="4200" dirty="0"/>
              <a:t>, 2013)</a:t>
            </a:r>
            <a:endParaRPr lang="el-GR" sz="4200" b="1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55320"/>
            <a:ext cx="7236346" cy="495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143008"/>
          </a:xfrm>
        </p:spPr>
        <p:txBody>
          <a:bodyPr/>
          <a:lstStyle/>
          <a:p>
            <a:pPr algn="ctr"/>
            <a:r>
              <a:rPr lang="el-GR" sz="4200" b="1" dirty="0"/>
              <a:t>ΕΚΠΛΥΣΗ ΓΙΑ ΔΙΑΦΟΡΑ ΣΕΝΑΡΙΑ ΔΙΑΧΕΙΡΙΣΗΣ ΕΔΑΦΟΥΣ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81086"/>
            <a:ext cx="5286412" cy="54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371600"/>
          </a:xfrm>
        </p:spPr>
        <p:txBody>
          <a:bodyPr/>
          <a:lstStyle/>
          <a:p>
            <a:pPr algn="ctr"/>
            <a:r>
              <a:rPr lang="el-GR" b="1" dirty="0"/>
              <a:t>ΔΟΚΙΜΗ ΣΤΗΛΗΣ </a:t>
            </a:r>
            <a:br>
              <a:rPr lang="el-GR" b="1" dirty="0"/>
            </a:br>
            <a:r>
              <a:rPr lang="el-GR" b="1" dirty="0"/>
              <a:t>(</a:t>
            </a:r>
            <a:r>
              <a:rPr lang="en-US" b="1" dirty="0"/>
              <a:t>CEN/TS 14405</a:t>
            </a:r>
            <a:r>
              <a:rPr lang="el-GR" b="1" dirty="0"/>
              <a:t>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5072098"/>
          </a:xfrm>
        </p:spPr>
        <p:txBody>
          <a:bodyPr/>
          <a:lstStyle/>
          <a:p>
            <a:r>
              <a:rPr lang="el-GR" dirty="0"/>
              <a:t>Σκοπός είναι ο προσδιορισμός της </a:t>
            </a:r>
            <a:r>
              <a:rPr lang="el-GR" dirty="0" err="1"/>
              <a:t>έκπλυσης</a:t>
            </a:r>
            <a:r>
              <a:rPr lang="el-GR" dirty="0"/>
              <a:t> ως συνάρτηση του </a:t>
            </a:r>
            <a:r>
              <a:rPr lang="en-US" dirty="0"/>
              <a:t>L/S</a:t>
            </a:r>
            <a:r>
              <a:rPr lang="el-GR" dirty="0"/>
              <a:t> (</a:t>
            </a:r>
            <a:r>
              <a:rPr lang="en-US" dirty="0"/>
              <a:t>L/kg)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/>
              <a:t>ελάχιστη περιοχή 0≤</a:t>
            </a:r>
            <a:r>
              <a:rPr lang="en-US" dirty="0"/>
              <a:t>L/S</a:t>
            </a:r>
            <a:r>
              <a:rPr lang="el-GR" dirty="0"/>
              <a:t>≤</a:t>
            </a:r>
            <a:r>
              <a:rPr lang="en-US" dirty="0"/>
              <a:t>1</a:t>
            </a:r>
            <a:r>
              <a:rPr lang="el-GR" dirty="0"/>
              <a:t>0</a:t>
            </a:r>
            <a:r>
              <a:rPr lang="en-US" dirty="0"/>
              <a:t>), </a:t>
            </a:r>
            <a:r>
              <a:rPr lang="el-GR" dirty="0"/>
              <a:t>σε στήλη συνεχούς ανοδικής ροής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Υάλινη στήλη με 5</a:t>
            </a:r>
            <a:r>
              <a:rPr lang="en-US" dirty="0">
                <a:solidFill>
                  <a:srgbClr val="FF0000"/>
                </a:solidFill>
              </a:rPr>
              <a:t>cm </a:t>
            </a:r>
            <a:r>
              <a:rPr lang="en-US" dirty="0" err="1">
                <a:solidFill>
                  <a:srgbClr val="FF0000"/>
                </a:solidFill>
              </a:rPr>
              <a:t>i.d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l-GR" dirty="0">
                <a:solidFill>
                  <a:srgbClr val="FF0000"/>
                </a:solidFill>
              </a:rPr>
              <a:t> και 30±5 </a:t>
            </a:r>
            <a:r>
              <a:rPr lang="en-US" dirty="0">
                <a:solidFill>
                  <a:srgbClr val="FF0000"/>
                </a:solidFill>
              </a:rPr>
              <a:t>cm </a:t>
            </a:r>
            <a:r>
              <a:rPr lang="el-GR" dirty="0">
                <a:solidFill>
                  <a:srgbClr val="FF0000"/>
                </a:solidFill>
              </a:rPr>
              <a:t>μήκος.</a:t>
            </a:r>
          </a:p>
          <a:p>
            <a:r>
              <a:rPr lang="el-GR" dirty="0">
                <a:solidFill>
                  <a:srgbClr val="0070C0"/>
                </a:solidFill>
              </a:rPr>
              <a:t>Παροχή 10-20 </a:t>
            </a:r>
            <a:r>
              <a:rPr lang="en-US" dirty="0" err="1">
                <a:solidFill>
                  <a:srgbClr val="0070C0"/>
                </a:solidFill>
              </a:rPr>
              <a:t>mL</a:t>
            </a:r>
            <a:r>
              <a:rPr lang="en-US" dirty="0">
                <a:solidFill>
                  <a:srgbClr val="0070C0"/>
                </a:solidFill>
              </a:rPr>
              <a:t>/h (</a:t>
            </a:r>
            <a:r>
              <a:rPr lang="el-GR" dirty="0">
                <a:solidFill>
                  <a:srgbClr val="0070C0"/>
                </a:solidFill>
              </a:rPr>
              <a:t>μέση γραμμική ταχύτητα κενής κλίνης 12,5-25 </a:t>
            </a:r>
            <a:r>
              <a:rPr lang="en-US" dirty="0">
                <a:solidFill>
                  <a:srgbClr val="0070C0"/>
                </a:solidFill>
              </a:rPr>
              <a:t>cm/d</a:t>
            </a:r>
            <a:r>
              <a:rPr lang="el-GR" dirty="0">
                <a:solidFill>
                  <a:srgbClr val="0070C0"/>
                </a:solidFill>
              </a:rPr>
              <a:t>), με στόχο 15±2 </a:t>
            </a:r>
            <a:r>
              <a:rPr lang="en-US" dirty="0">
                <a:solidFill>
                  <a:srgbClr val="0070C0"/>
                </a:solidFill>
              </a:rPr>
              <a:t>cm</a:t>
            </a:r>
            <a:r>
              <a:rPr lang="el-GR" dirty="0">
                <a:solidFill>
                  <a:srgbClr val="0070C0"/>
                </a:solidFill>
              </a:rPr>
              <a:t>/</a:t>
            </a:r>
            <a:r>
              <a:rPr lang="en-US">
                <a:solidFill>
                  <a:srgbClr val="0070C0"/>
                </a:solidFill>
              </a:rPr>
              <a:t>d</a:t>
            </a:r>
            <a:r>
              <a:rPr lang="el-GR">
                <a:solidFill>
                  <a:srgbClr val="0070C0"/>
                </a:solidFill>
              </a:rPr>
              <a:t>. </a:t>
            </a:r>
            <a:endParaRPr lang="el-GR" dirty="0">
              <a:solidFill>
                <a:srgbClr val="0070C0"/>
              </a:solidFill>
            </a:endParaRPr>
          </a:p>
          <a:p>
            <a:r>
              <a:rPr lang="el-GR" dirty="0">
                <a:solidFill>
                  <a:srgbClr val="C00000"/>
                </a:solidFill>
              </a:rPr>
              <a:t>Χρόνος δοκιμής = 30 </a:t>
            </a:r>
            <a:r>
              <a:rPr lang="en-US" dirty="0">
                <a:solidFill>
                  <a:srgbClr val="C00000"/>
                </a:solidFill>
              </a:rPr>
              <a:t>d, </a:t>
            </a:r>
            <a:r>
              <a:rPr lang="el-GR" dirty="0">
                <a:solidFill>
                  <a:srgbClr val="C00000"/>
                </a:solidFill>
              </a:rPr>
              <a:t>για πυκνότητα ξηρού υλικού 1500 </a:t>
            </a:r>
            <a:r>
              <a:rPr lang="en-US" dirty="0">
                <a:solidFill>
                  <a:srgbClr val="C00000"/>
                </a:solidFill>
              </a:rPr>
              <a:t>kg/m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el-GR" dirty="0">
              <a:solidFill>
                <a:srgbClr val="C0000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4103252" cy="381952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3" name="2 - TextBox"/>
          <p:cNvSpPr txBox="1"/>
          <p:nvPr/>
        </p:nvSpPr>
        <p:spPr>
          <a:xfrm>
            <a:off x="323528" y="112474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/>
              <a:t>ΔΙΑΤΑΞΗ ΔΟΚΙΜΗΣ ΣΤΗΛΗΣ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0062634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3672408" cy="489654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79512" y="260648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/>
              <a:t>ΦΩΤΟΓΡΑΦΙΑ ΔΟΚΙΜΗΣ ΣΤΗΛΗΣ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ΤΥΠΙΚΑ ΑΠΟΤΕΛΕΣΜΑΤΑ ΔΟΚΙΜΗΣ ΣΤΗΛΗΣ</a:t>
            </a:r>
          </a:p>
        </p:txBody>
      </p:sp>
      <p:graphicFrame>
        <p:nvGraphicFramePr>
          <p:cNvPr id="4" name="6 - Γράφημα"/>
          <p:cNvGraphicFramePr/>
          <p:nvPr/>
        </p:nvGraphicFramePr>
        <p:xfrm>
          <a:off x="0" y="2143116"/>
          <a:ext cx="44958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5 - Γράφημα"/>
          <p:cNvGraphicFramePr/>
          <p:nvPr/>
        </p:nvGraphicFramePr>
        <p:xfrm>
          <a:off x="4500562" y="2143116"/>
          <a:ext cx="44958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/>
          <a:lstStyle/>
          <a:p>
            <a:pPr algn="ctr"/>
            <a:r>
              <a:rPr lang="el-GR" b="1" dirty="0"/>
              <a:t>ΕΚΠΛΥΣΗ ΑΠΟ ΜΟΝΟΛΙΘΟ</a:t>
            </a:r>
            <a:br>
              <a:rPr lang="el-GR" b="1" dirty="0"/>
            </a:br>
            <a:r>
              <a:rPr lang="el-GR" b="1" dirty="0"/>
              <a:t>(Μέθοδος 1315 ΕΡΑ)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0044" y="1571612"/>
            <a:ext cx="8543956" cy="5072098"/>
          </a:xfrm>
        </p:spPr>
        <p:txBody>
          <a:bodyPr/>
          <a:lstStyle/>
          <a:p>
            <a:r>
              <a:rPr lang="el-GR" sz="2800" dirty="0"/>
              <a:t>Σκοπός είναι ο προσδιορισμός του ρυθμού μεταφοράς μάζας λόγω διαχύσεως, ως συνάρτηση του χρόνου </a:t>
            </a:r>
            <a:r>
              <a:rPr lang="el-GR" sz="2800" dirty="0" err="1"/>
              <a:t>εκπλύσεως</a:t>
            </a:r>
            <a:r>
              <a:rPr lang="el-GR" sz="2800" dirty="0"/>
              <a:t>.</a:t>
            </a:r>
          </a:p>
          <a:p>
            <a:r>
              <a:rPr lang="el-GR" sz="2800" dirty="0">
                <a:solidFill>
                  <a:srgbClr val="FF0000"/>
                </a:solidFill>
              </a:rPr>
              <a:t>Κατάλληλη για ακέραια στερεά υλικά (μονόλιθους), όπως τούβλα, σκυρόδεμα, κυβόλιθους, συμπυκνωμένα κοκκώδη υλικά.</a:t>
            </a:r>
          </a:p>
          <a:p>
            <a:r>
              <a:rPr lang="el-GR" sz="2800" dirty="0">
                <a:solidFill>
                  <a:srgbClr val="0070C0"/>
                </a:solidFill>
              </a:rPr>
              <a:t>Επιτρέπει τον προσδιορισμού του συντελεστή διαχύσεως ρύπων από μονόλιθους.</a:t>
            </a:r>
          </a:p>
          <a:p>
            <a:r>
              <a:rPr lang="el-GR" sz="2800" dirty="0">
                <a:solidFill>
                  <a:srgbClr val="C00000"/>
                </a:solidFill>
              </a:rPr>
              <a:t>Όγκος ύδατος προς εξωτερική επιφάνεια δείγματος = 9±1 </a:t>
            </a:r>
            <a:r>
              <a:rPr lang="en-US" sz="2800" dirty="0" err="1">
                <a:solidFill>
                  <a:srgbClr val="C00000"/>
                </a:solidFill>
              </a:rPr>
              <a:t>mL</a:t>
            </a:r>
            <a:r>
              <a:rPr lang="en-US" sz="2800" dirty="0">
                <a:solidFill>
                  <a:srgbClr val="C00000"/>
                </a:solidFill>
              </a:rPr>
              <a:t>/cm</a:t>
            </a:r>
            <a:r>
              <a:rPr lang="en-US" sz="2800" baseline="30000" dirty="0">
                <a:solidFill>
                  <a:srgbClr val="C00000"/>
                </a:solidFill>
              </a:rPr>
              <a:t>2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  <a:p>
            <a:r>
              <a:rPr lang="el-GR" sz="2800" dirty="0">
                <a:solidFill>
                  <a:srgbClr val="009900"/>
                </a:solidFill>
              </a:rPr>
              <a:t>Διάρκεια δοκιμής: 63 – 77 </a:t>
            </a:r>
            <a:r>
              <a:rPr lang="en-US" sz="2800" dirty="0">
                <a:solidFill>
                  <a:srgbClr val="009900"/>
                </a:solidFill>
              </a:rPr>
              <a:t>d.</a:t>
            </a:r>
            <a:endParaRPr lang="el-GR" sz="2800" dirty="0">
              <a:solidFill>
                <a:srgbClr val="00990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ΤΙ ΕΙΝΑΙ Η ΕΚΠΛΥΣΗ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376758"/>
          </a:xfrm>
        </p:spPr>
        <p:txBody>
          <a:bodyPr/>
          <a:lstStyle/>
          <a:p>
            <a:r>
              <a:rPr lang="el-GR" dirty="0"/>
              <a:t>Διεργασία δια της οποίας συστατικά ενός στερεού υλικού μεταφέρονται σε ένα υγρό (νερό), που έρχεται σε επαφή με το στερεό.</a:t>
            </a:r>
          </a:p>
          <a:p>
            <a:r>
              <a:rPr lang="el-GR" dirty="0">
                <a:solidFill>
                  <a:srgbClr val="FF0000"/>
                </a:solidFill>
              </a:rPr>
              <a:t>Το νερό ρέει μέσω των κόκκων του υλικού (προκύπτουν υψηλές συγκεντρώσεις).</a:t>
            </a:r>
          </a:p>
          <a:p>
            <a:r>
              <a:rPr lang="el-GR" dirty="0">
                <a:solidFill>
                  <a:srgbClr val="0070C0"/>
                </a:solidFill>
              </a:rPr>
              <a:t>Το νερό περιβάλλει το στερεό υλικό (προκύπτουν χαμηλές συγκεντρώσεις-διάχυση).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ΑΝΤΙΔΡΑΣΤΗΡΑΣ ΓΙΑ ΕΚΠΛΥΣΗ ΑΠΟ ΜΟΝΟΛΙΘΟ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643182"/>
            <a:ext cx="4188052" cy="354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ΦΑΙΝΟΜΕΝΙΚΟΣ ΣΥΝΤΕΛΕΣΤΗΣ ΔΙΑΧΥΣΕΩΣ</a:t>
            </a: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1214414" y="1785926"/>
          <a:ext cx="6621564" cy="2000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Εξίσωση" r:id="rId3" imgW="1828800" imgH="558800" progId="Equation.3">
                  <p:embed/>
                </p:oleObj>
              </mc:Choice>
              <mc:Fallback>
                <p:oleObj name="Εξίσωση" r:id="rId3" imgW="1828800" imgH="558800" progId="Equation.3">
                  <p:embed/>
                  <p:pic>
                    <p:nvPicPr>
                      <p:cNvPr id="819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785926"/>
                        <a:ext cx="6621564" cy="2000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28596" y="3786190"/>
            <a:ext cx="83582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where: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n-US" sz="20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1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obs</a:t>
            </a:r>
            <a:r>
              <a:rPr kumimoji="0" 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observed diffusion coefficient for leaching interval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</a:t>
            </a:r>
            <a:r>
              <a:rPr kumimoji="0" lang="en-US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/s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0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mass released during leaching interval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mg/m</a:t>
            </a:r>
            <a:r>
              <a:rPr kumimoji="0" lang="en-US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ρ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bulk density of dry sample, kg/m</a:t>
            </a:r>
            <a:r>
              <a:rPr kumimoji="0" lang="en-US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20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initial leachable content (i.e., available or total elemental </a:t>
            </a:r>
            <a:r>
              <a:rPr lang="el-GR" sz="2000" b="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el-G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content), mg/kg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0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contact time after leaching interval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i,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0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i-1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contact time after leaching interval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i-1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ΦΑΙΝΟΜΕΝΙΚΟΣ ΣΥΝΤΕΛΕΣΤΗΣ ΔΙΑΧΥΣΕΩΣ</a:t>
            </a:r>
          </a:p>
        </p:txBody>
      </p:sp>
      <p:graphicFrame>
        <p:nvGraphicFramePr>
          <p:cNvPr id="3" name="7 - Γράφημα"/>
          <p:cNvGraphicFramePr/>
          <p:nvPr/>
        </p:nvGraphicFramePr>
        <p:xfrm>
          <a:off x="0" y="2357430"/>
          <a:ext cx="44958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8 - Γράφημα"/>
          <p:cNvGraphicFramePr/>
          <p:nvPr/>
        </p:nvGraphicFramePr>
        <p:xfrm>
          <a:off x="4500562" y="2357430"/>
          <a:ext cx="44958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571472" y="585789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Cd</a:t>
            </a:r>
            <a:r>
              <a:rPr lang="en-US" dirty="0"/>
              <a:t>: </a:t>
            </a:r>
            <a:r>
              <a:rPr lang="en-US" i="1" dirty="0"/>
              <a:t>D</a:t>
            </a:r>
            <a:r>
              <a:rPr lang="en-US" i="1" baseline="30000" dirty="0"/>
              <a:t>obs</a:t>
            </a:r>
            <a:r>
              <a:rPr lang="en-US" dirty="0"/>
              <a:t> = 7,01×10</a:t>
            </a:r>
            <a:r>
              <a:rPr lang="en-US" baseline="30000" dirty="0"/>
              <a:t>-14</a:t>
            </a:r>
            <a:r>
              <a:rPr lang="en-US" dirty="0"/>
              <a:t>±9,38×10</a:t>
            </a:r>
            <a:r>
              <a:rPr lang="en-US" baseline="30000" dirty="0"/>
              <a:t>-14</a:t>
            </a:r>
            <a:r>
              <a:rPr lang="en-US" dirty="0"/>
              <a:t> m</a:t>
            </a:r>
            <a:r>
              <a:rPr lang="en-US" baseline="30000" dirty="0"/>
              <a:t>2</a:t>
            </a:r>
            <a:r>
              <a:rPr lang="en-US" dirty="0"/>
              <a:t>/s</a:t>
            </a:r>
            <a:endParaRPr lang="el-GR" baseline="30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371600"/>
          </a:xfrm>
        </p:spPr>
        <p:txBody>
          <a:bodyPr/>
          <a:lstStyle/>
          <a:p>
            <a:pPr algn="ctr"/>
            <a:r>
              <a:rPr lang="el-GR" b="1" dirty="0"/>
              <a:t>ΕΦΑΡΜΟΓΗ ΣΤΗΝ ΥΓΕΙΟΝΟΜΙΚΗ ΤΑΦΗ ΑΕΚΚ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60"/>
          </a:xfrm>
        </p:spPr>
        <p:txBody>
          <a:bodyPr/>
          <a:lstStyle/>
          <a:p>
            <a:pPr algn="ctr"/>
            <a:r>
              <a:rPr lang="el-GR" b="1" dirty="0"/>
              <a:t>ΑΠΟΦΑΣΗ 2003/33/ΕΚ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786346"/>
          </a:xfrm>
        </p:spPr>
        <p:txBody>
          <a:bodyPr/>
          <a:lstStyle/>
          <a:p>
            <a:r>
              <a:rPr lang="el-GR" dirty="0"/>
              <a:t>Απόφαση του Συμβουλίου της 19</a:t>
            </a:r>
            <a:r>
              <a:rPr lang="el-GR" baseline="30000" dirty="0"/>
              <a:t>ης</a:t>
            </a:r>
            <a:r>
              <a:rPr lang="el-GR" dirty="0"/>
              <a:t> Δεκεμβρίου 2002 «για τον καθορισμό κριτηρίων και διαδικασιών αποδοχής αποβλήτων στους χώρους υγειονομικής ταφής …».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Διαδικασία αποδοχής αποβλήτων στους ΧΥΤ.</a:t>
            </a:r>
          </a:p>
          <a:p>
            <a:pPr lvl="1"/>
            <a:r>
              <a:rPr lang="el-GR" dirty="0">
                <a:solidFill>
                  <a:srgbClr val="0070C0"/>
                </a:solidFill>
              </a:rPr>
              <a:t>Κριτήρια αποδοχής αποβλήτων.</a:t>
            </a:r>
          </a:p>
          <a:p>
            <a:pPr lvl="1"/>
            <a:r>
              <a:rPr lang="el-GR" dirty="0">
                <a:solidFill>
                  <a:srgbClr val="C00000"/>
                </a:solidFill>
              </a:rPr>
              <a:t>Μέθοδοι δειγματοληψίας και δοκιμής.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/>
          <a:lstStyle/>
          <a:p>
            <a:pPr algn="ctr"/>
            <a:r>
              <a:rPr lang="el-GR" sz="4200" b="1" dirty="0"/>
              <a:t>ΑΕΚΚ ΔΕΚΤΑ ΣΕ ΧΥΤ ΑΔΡΑΝΩΝ ΧΩΡΙΣ ΔΟΚΙΜΕΣ</a:t>
            </a: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214282" y="1285860"/>
          <a:ext cx="8786874" cy="5383919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9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0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Κωδικός ΕΚΑ</a:t>
                      </a:r>
                      <a:endParaRPr lang="el-G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Περιγραφή αποβλήτου</a:t>
                      </a:r>
                      <a:endParaRPr lang="el-G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Περιορισμοί</a:t>
                      </a:r>
                      <a:endParaRPr lang="el-G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17 01 </a:t>
                      </a:r>
                      <a:r>
                        <a:rPr lang="el-GR" sz="2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  <a:endParaRPr lang="el-G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Σκυρόδεμα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Μόνο επιλεγμένα απόβλητα από κατασκευές και κατεδαφίσεις (*)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17 01 02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Τούβλα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Μόνο επιλεγμένα απόβλητα από κατασκευές και κατεδαφίσεις (*)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1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17 01 03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Πλακάκια και κεραμικά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Μόνο επιλεγμένα απόβλητα από κατασκευές και κατεδαφίσεις (*)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1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17 01 07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Μείγμα σκυροδέματος, τούβλων, </a:t>
                      </a:r>
                      <a:r>
                        <a:rPr lang="el-GR" sz="2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πλακακίων</a:t>
                      </a:r>
                      <a:r>
                        <a:rPr lang="el-G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και κεραμικών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Μόνο επιλεγμένα απόβλητα από κατασκευές και κατεδαφίσεις (*)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1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17 02 02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Γυαλί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17 05 04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Χώματα και πέτρες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Εξαιρουμένου του επιφανειακού εδάφους, της τύρφης, και εξαιρουμένων του χώματος και των πετρωμάτων από τοποθεσίες που έχουν υποστεί ρύπανση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1536"/>
          </a:xfrm>
        </p:spPr>
        <p:txBody>
          <a:bodyPr/>
          <a:lstStyle/>
          <a:p>
            <a:pPr algn="ctr"/>
            <a:r>
              <a:rPr lang="el-GR" b="1" dirty="0"/>
              <a:t>ΟΡΙΑΚΕΣ ΤΙΜΕΣ ΕΚΠΛΥΣΗΣ ΓΙΑ ΧΥΤ ΑΔΡΑΝΩΝ</a:t>
            </a: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357158" y="1643050"/>
          <a:ext cx="8501123" cy="4976837"/>
        </p:xfrm>
        <a:graphic>
          <a:graphicData uri="http://schemas.openxmlformats.org/drawingml/2006/table">
            <a:tbl>
              <a:tblPr/>
              <a:tblGrid>
                <a:gridCol w="171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5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Συστατικό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L/S=2 L/kg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L/S=10 L/kg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en-US" sz="24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l-GR" sz="2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δοκιμή διήθησης)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8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mg/kg</a:t>
                      </a:r>
                      <a:r>
                        <a:rPr lang="el-GR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ξηρά ουσία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mg/kg</a:t>
                      </a:r>
                      <a:r>
                        <a:rPr lang="el-GR" sz="2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ξηρά ουσία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mg/L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0,06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Cd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0,04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0,02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</a:t>
                      </a:r>
                      <a:r>
                        <a:rPr lang="el-GR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σύνολον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Hg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0,003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0,01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0,002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0,12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Pb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el-GR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</a:t>
                      </a:r>
                      <a:endParaRPr lang="el-G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ΔΙΑΣΤΗΜΑ ΕΜΠΙΣΤΟΣΥΝΗΣ</a:t>
            </a:r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5953" name="Object 1"/>
          <p:cNvGraphicFramePr>
            <a:graphicFrameLocks noChangeAspect="1"/>
          </p:cNvGraphicFramePr>
          <p:nvPr/>
        </p:nvGraphicFramePr>
        <p:xfrm>
          <a:off x="1071538" y="2571744"/>
          <a:ext cx="7547466" cy="172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Εξίσωση" r:id="rId3" imgW="1828800" imgH="419100" progId="Equation.3">
                  <p:embed/>
                </p:oleObj>
              </mc:Choice>
              <mc:Fallback>
                <p:oleObj name="Εξίσωση" r:id="rId3" imgW="1828800" imgH="419100" progId="Equation.3">
                  <p:embed/>
                  <p:pic>
                    <p:nvPicPr>
                      <p:cNvPr id="12595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2571744"/>
                        <a:ext cx="7547466" cy="1721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ΣΥΓΚΡΙΣΗ ΜΕ ΟΡΙΑ</a:t>
            </a:r>
          </a:p>
        </p:txBody>
      </p:sp>
      <p:pic>
        <p:nvPicPr>
          <p:cNvPr id="3" name="2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5095875" cy="398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457200"/>
            <a:ext cx="8784976" cy="1371600"/>
          </a:xfrm>
        </p:spPr>
        <p:txBody>
          <a:bodyPr/>
          <a:lstStyle/>
          <a:p>
            <a:pPr algn="ctr"/>
            <a:r>
              <a:rPr lang="el-GR" b="1" dirty="0"/>
              <a:t>ΕΚΠΛΥΣΗ ΨΥΧΡΩΝ ΚΥΒΟΛΙΘΩΝ</a:t>
            </a:r>
          </a:p>
        </p:txBody>
      </p:sp>
      <p:pic>
        <p:nvPicPr>
          <p:cNvPr id="3" name="Picture 8" descr="Image result for τεχνητοι κυβολιθοι σπιτ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2631147"/>
            <a:ext cx="3949205" cy="2958093"/>
          </a:xfrm>
          <a:prstGeom prst="rect">
            <a:avLst/>
          </a:prstGeom>
          <a:noFill/>
        </p:spPr>
      </p:pic>
      <p:pic>
        <p:nvPicPr>
          <p:cNvPr id="4" name="Picture 3" descr="C:\Users\vaggelis\Dropbox\ΔΙΠΛΩΜΑΤΙΚΗ\ΚΕΙΜΕΝΟ\κεφάλαιο 5\ΒΙΒΛΙΟΓΡΑΦΙΑ\Εικόνες\Εικόνες από Κομοτηνή\SAM_1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428" y="2643182"/>
            <a:ext cx="3928076" cy="294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ΠΑΡΑΔΕΙΓΜΑΤΑ ΕΚΠΛΥΣΗΣ</a:t>
            </a:r>
            <a:br>
              <a:rPr lang="el-GR" b="1" dirty="0"/>
            </a:br>
            <a:r>
              <a:rPr lang="el-GR" dirty="0"/>
              <a:t>(</a:t>
            </a:r>
            <a:r>
              <a:rPr lang="en-US" dirty="0"/>
              <a:t>van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Sloot</a:t>
            </a:r>
            <a:r>
              <a:rPr lang="el-GR" dirty="0"/>
              <a:t>,</a:t>
            </a:r>
            <a:r>
              <a:rPr lang="en-US" dirty="0"/>
              <a:t> 2013)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06586"/>
            <a:ext cx="4495800" cy="293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653" y="2560878"/>
            <a:ext cx="4787347" cy="265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0" y="5429264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Μέσω των κόκκων</a:t>
            </a:r>
            <a:r>
              <a:rPr lang="en-US" dirty="0"/>
              <a:t> </a:t>
            </a:r>
            <a:r>
              <a:rPr lang="el-GR" dirty="0"/>
              <a:t>του στερεού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5000628" y="5357826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Γύρω από το στερεό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ΣΥΓΚΡΙΣΗ ΜΕ ΟΡΙΑ ΧΥΤ</a:t>
            </a:r>
          </a:p>
        </p:txBody>
      </p:sp>
      <p:graphicFrame>
        <p:nvGraphicFramePr>
          <p:cNvPr id="3" name="20 - Γράφημα"/>
          <p:cNvGraphicFramePr/>
          <p:nvPr/>
        </p:nvGraphicFramePr>
        <p:xfrm>
          <a:off x="0" y="2000240"/>
          <a:ext cx="44958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16 - Γράφημα"/>
          <p:cNvGraphicFramePr/>
          <p:nvPr/>
        </p:nvGraphicFramePr>
        <p:xfrm>
          <a:off x="4500562" y="2071678"/>
          <a:ext cx="4496400" cy="31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TextBox"/>
          <p:cNvSpPr txBox="1"/>
          <p:nvPr/>
        </p:nvSpPr>
        <p:spPr>
          <a:xfrm flipH="1">
            <a:off x="539552" y="5661248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(Χρειάζεται ΧΥΤ μη επικινδύνων)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ΕΚΠΛΥΣΗ ΣΤΗΛΗΣ ΨΥΧΡΩΝ ΚΥΒΟΛΙΘΩΝ</a:t>
            </a:r>
          </a:p>
        </p:txBody>
      </p:sp>
      <p:graphicFrame>
        <p:nvGraphicFramePr>
          <p:cNvPr id="3" name="2 - Γράφημα"/>
          <p:cNvGraphicFramePr/>
          <p:nvPr/>
        </p:nvGraphicFramePr>
        <p:xfrm>
          <a:off x="4546600" y="3143248"/>
          <a:ext cx="44958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- Γράφημα"/>
          <p:cNvGraphicFramePr/>
          <p:nvPr/>
        </p:nvGraphicFramePr>
        <p:xfrm>
          <a:off x="0" y="3143248"/>
          <a:ext cx="44958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ΕΚΠΛΥΣΗ ΑΠΟΒΛΗΤΩΝ ΣΚΥΡΟΔΕΜΑΤΟΣ</a:t>
            </a:r>
          </a:p>
        </p:txBody>
      </p:sp>
      <p:pic>
        <p:nvPicPr>
          <p:cNvPr id="3" name="Content Placeholder 3" descr="F:\διπλωματικη\Photos\2014-11-05-090.jpg"/>
          <p:cNvPicPr>
            <a:picLocks/>
          </p:cNvPicPr>
          <p:nvPr/>
        </p:nvPicPr>
        <p:blipFill>
          <a:blip r:embed="rId2" cstate="print"/>
          <a:srcRect l="-3059" t="945" r="8250" b="945"/>
          <a:stretch>
            <a:fillRect/>
          </a:stretch>
        </p:blipFill>
        <p:spPr>
          <a:xfrm>
            <a:off x="2123728" y="1916832"/>
            <a:ext cx="45974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8"/>
          </a:xfrm>
        </p:spPr>
        <p:txBody>
          <a:bodyPr/>
          <a:lstStyle/>
          <a:p>
            <a:pPr algn="ctr"/>
            <a:r>
              <a:rPr lang="el-GR" sz="3100" b="1" dirty="0"/>
              <a:t>ΑΠΟΒΛΗΤΑ ΣΚΥΡΟΔΕΜΑΤΟΣ ΚΑΤΕΔΑΦΙΣΕΩΝ</a:t>
            </a:r>
            <a:br>
              <a:rPr lang="el-GR" sz="3100" b="1" dirty="0"/>
            </a:br>
            <a:r>
              <a:rPr lang="el-GR" sz="3100" b="1" dirty="0">
                <a:solidFill>
                  <a:srgbClr val="FF0000"/>
                </a:solidFill>
              </a:rPr>
              <a:t>(Χρειάζεται ΧΥΤ μη επικινδύνων)</a:t>
            </a:r>
            <a:endParaRPr lang="el-GR" sz="3100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pH dependent release from Rigopoulos (P,1,1)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437138"/>
            <a:ext cx="5357850" cy="5147804"/>
          </a:xfrm>
        </p:spPr>
      </p:pic>
      <p:sp>
        <p:nvSpPr>
          <p:cNvPr id="5" name="2 - Θέση κειμένου"/>
          <p:cNvSpPr txBox="1">
            <a:spLocks/>
          </p:cNvSpPr>
          <p:nvPr/>
        </p:nvSpPr>
        <p:spPr bwMode="auto">
          <a:xfrm>
            <a:off x="-285784" y="1500174"/>
            <a:ext cx="2214546" cy="153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l-GR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Είναι πράγματι αδρανή;</a:t>
            </a:r>
          </a:p>
        </p:txBody>
      </p:sp>
      <p:sp>
        <p:nvSpPr>
          <p:cNvPr id="6" name="4 - Θέση κειμένου"/>
          <p:cNvSpPr txBox="1">
            <a:spLocks/>
          </p:cNvSpPr>
          <p:nvPr/>
        </p:nvSpPr>
        <p:spPr>
          <a:xfrm>
            <a:off x="142845" y="4857760"/>
            <a:ext cx="2071701" cy="11430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l-GR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Πού θα 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l-GR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διατεθούν;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ΑΠΟΒΛΗΤΑ ΞΥΛΟΥ ΚΑΤΕΔΑΦΙΣΕΩΝ</a:t>
            </a:r>
          </a:p>
        </p:txBody>
      </p:sp>
      <p:pic>
        <p:nvPicPr>
          <p:cNvPr id="3" name="2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1044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455423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pH dependent release from Pogaridou (P,1,1)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5316125" cy="5107715"/>
          </a:xfrm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28660"/>
          </a:xfrm>
        </p:spPr>
        <p:txBody>
          <a:bodyPr/>
          <a:lstStyle/>
          <a:p>
            <a:pPr algn="ctr"/>
            <a:r>
              <a:rPr lang="el-GR" sz="3800" b="1" dirty="0"/>
              <a:t>ΑΠΟΒΛΗΤΑ ΞΥΛΟΥ ΚΑΤΕΔΑΦΙΣΕΩΝ</a:t>
            </a:r>
            <a:br>
              <a:rPr lang="el-GR" sz="3800" b="1" dirty="0"/>
            </a:br>
            <a:r>
              <a:rPr lang="el-GR" sz="3800" b="1" dirty="0">
                <a:solidFill>
                  <a:srgbClr val="FF0000"/>
                </a:solidFill>
              </a:rPr>
              <a:t>(Χρειάζεται ΧΥΤΕΑ)</a:t>
            </a:r>
            <a:endParaRPr lang="el-GR" sz="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ΕΚΠΛΥΣΗ ΣΤΗΛΗΣ ΞΥΛΟΥ</a:t>
            </a:r>
          </a:p>
        </p:txBody>
      </p:sp>
      <p:pic>
        <p:nvPicPr>
          <p:cNvPr id="3" name="2 - Εικόνα" descr="C:\Users\Stella\Desktop\ΜΟΝΟ ΔΙΟΡΘΩΜΕΝΟ 2\athroistikh sygkentrwsh\Fe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3000372"/>
            <a:ext cx="4714908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C:\Users\Stella\Desktop\ΜΟΝΟ ΔΙΟΡΘΩΜΕΝΟ 2\athroistikh sygkentrwsh\Pb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496"/>
            <a:ext cx="4286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000100" y="235743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000760" y="250030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Pb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14412"/>
          </a:xfrm>
        </p:spPr>
        <p:txBody>
          <a:bodyPr/>
          <a:lstStyle/>
          <a:p>
            <a:pPr algn="ctr"/>
            <a:r>
              <a:rPr lang="el-GR" b="1" dirty="0"/>
              <a:t>ΕΚΠΛΥΣΗ ΣΤΗΝ ΠΡΑΞΗ</a:t>
            </a:r>
            <a:br>
              <a:rPr lang="el-GR" b="1" dirty="0"/>
            </a:br>
            <a:r>
              <a:rPr lang="el-GR" dirty="0"/>
              <a:t>(</a:t>
            </a:r>
            <a:r>
              <a:rPr lang="en-US" dirty="0" err="1"/>
              <a:t>Kosson</a:t>
            </a:r>
            <a:r>
              <a:rPr lang="en-US" dirty="0"/>
              <a:t> et al., 2012)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094676" cy="483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371600"/>
          </a:xfrm>
        </p:spPr>
        <p:txBody>
          <a:bodyPr/>
          <a:lstStyle/>
          <a:p>
            <a:pPr algn="ctr"/>
            <a:r>
              <a:rPr lang="el-GR" b="1" dirty="0"/>
              <a:t>ΔΥΝΗΤΙΚΑ ΠΡΟΒΛΗΜΑΤΑ ΔΙΑΧΕΙΡΙΣΗΣ ΑΕΚΚ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Απαράδεκτη εκπομπή ρύπων κατά την χρήση του νέου προϊόντος ή/και του ανακυκλωμένου υλικού.</a:t>
            </a:r>
          </a:p>
          <a:p>
            <a:r>
              <a:rPr lang="el-GR" dirty="0">
                <a:solidFill>
                  <a:srgbClr val="FF0000"/>
                </a:solidFill>
              </a:rPr>
              <a:t>Απαράδεκτη εκπομπή ρύπων στο τέλος του κύκλου ζωής του νέου προϊόντος ή/και του ανακυκλωμένου υλικού.</a:t>
            </a:r>
          </a:p>
          <a:p>
            <a:r>
              <a:rPr lang="el-GR" dirty="0">
                <a:solidFill>
                  <a:srgbClr val="002060"/>
                </a:solidFill>
              </a:rPr>
              <a:t>Απαράδεκτη εκπομπή σε χώρο εδαφικής διάθεσης.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ΔΟΚΙΜΕΣ ΕΚΠΛΥΣΗΣ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Επίδραση του </a:t>
            </a:r>
            <a:r>
              <a:rPr lang="en-US" dirty="0"/>
              <a:t>pH</a:t>
            </a:r>
            <a:r>
              <a:rPr lang="el-GR" dirty="0"/>
              <a:t> σε αντιδραστήρα διαλείποντος έργου (μέθοδος </a:t>
            </a:r>
            <a:r>
              <a:rPr lang="en-US" dirty="0"/>
              <a:t>CEN/TS 14429)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>
                <a:solidFill>
                  <a:srgbClr val="FF0000"/>
                </a:solidFill>
              </a:rPr>
              <a:t>Επίδραση του λόγου </a:t>
            </a:r>
            <a:r>
              <a:rPr lang="en-US" dirty="0">
                <a:solidFill>
                  <a:srgbClr val="FF0000"/>
                </a:solidFill>
              </a:rPr>
              <a:t>L/S</a:t>
            </a:r>
            <a:r>
              <a:rPr lang="el-GR" dirty="0">
                <a:solidFill>
                  <a:srgbClr val="FF0000"/>
                </a:solidFill>
              </a:rPr>
              <a:t> σε αντιδραστήρα στήλης (μέθοδος </a:t>
            </a:r>
            <a:r>
              <a:rPr lang="en-US" dirty="0">
                <a:solidFill>
                  <a:srgbClr val="FF0000"/>
                </a:solidFill>
              </a:rPr>
              <a:t>CEN/TS 14405).</a:t>
            </a:r>
            <a:endParaRPr lang="el-GR" dirty="0">
              <a:solidFill>
                <a:srgbClr val="FF0000"/>
              </a:solidFill>
            </a:endParaRPr>
          </a:p>
          <a:p>
            <a:r>
              <a:rPr lang="el-GR" dirty="0" err="1">
                <a:solidFill>
                  <a:srgbClr val="0070C0"/>
                </a:solidFill>
              </a:rPr>
              <a:t>Έκπλυση</a:t>
            </a:r>
            <a:r>
              <a:rPr lang="el-GR" dirty="0">
                <a:solidFill>
                  <a:srgbClr val="0070C0"/>
                </a:solidFill>
              </a:rPr>
              <a:t> από μονόλιθο </a:t>
            </a:r>
            <a:r>
              <a:rPr lang="en-US" dirty="0">
                <a:solidFill>
                  <a:srgbClr val="0070C0"/>
                </a:solidFill>
              </a:rPr>
              <a:t>(tank leaching test – </a:t>
            </a:r>
            <a:r>
              <a:rPr lang="el-GR" dirty="0">
                <a:solidFill>
                  <a:srgbClr val="0070C0"/>
                </a:solidFill>
              </a:rPr>
              <a:t>μέθοδος 1315 της </a:t>
            </a:r>
            <a:r>
              <a:rPr lang="en-US" dirty="0">
                <a:solidFill>
                  <a:srgbClr val="0070C0"/>
                </a:solidFill>
              </a:rPr>
              <a:t>EPA).</a:t>
            </a:r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00042"/>
            <a:ext cx="9001156" cy="1371600"/>
          </a:xfrm>
        </p:spPr>
        <p:txBody>
          <a:bodyPr/>
          <a:lstStyle/>
          <a:p>
            <a:pPr algn="ctr"/>
            <a:r>
              <a:rPr lang="el-GR" b="1" dirty="0"/>
              <a:t>ΔΟΚΙΜΗ ΔΙΑΛΕΙΠΟΝΤΟΣ ΕΡΓΟΥ</a:t>
            </a:r>
            <a:br>
              <a:rPr lang="en-US" b="1" dirty="0"/>
            </a:br>
            <a:r>
              <a:rPr lang="en-US" b="1" dirty="0"/>
              <a:t>(CEN/TS 14429)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Σκοπός είναι ο προσδιορισμός της </a:t>
            </a:r>
            <a:r>
              <a:rPr lang="el-GR" dirty="0" err="1"/>
              <a:t>έκπλυσης</a:t>
            </a:r>
            <a:r>
              <a:rPr lang="el-GR" dirty="0"/>
              <a:t> σε διάφορες</a:t>
            </a:r>
            <a:r>
              <a:rPr lang="en-US" dirty="0"/>
              <a:t> </a:t>
            </a:r>
            <a:r>
              <a:rPr lang="el-GR" dirty="0"/>
              <a:t>τιμές </a:t>
            </a:r>
            <a:r>
              <a:rPr lang="en-US" dirty="0"/>
              <a:t>pH</a:t>
            </a:r>
            <a:r>
              <a:rPr lang="el-GR" dirty="0"/>
              <a:t>, που καλύπτουν την ελάχιστη περιοχή 4≤</a:t>
            </a:r>
            <a:r>
              <a:rPr lang="en-US" dirty="0"/>
              <a:t>pH</a:t>
            </a:r>
            <a:r>
              <a:rPr lang="el-GR" dirty="0"/>
              <a:t>≤</a:t>
            </a:r>
            <a:r>
              <a:rPr lang="en-US" dirty="0"/>
              <a:t>12.</a:t>
            </a:r>
            <a:r>
              <a:rPr lang="el-GR" dirty="0"/>
              <a:t> </a:t>
            </a:r>
          </a:p>
          <a:p>
            <a:r>
              <a:rPr lang="el-GR" dirty="0">
                <a:solidFill>
                  <a:srgbClr val="FF0000"/>
                </a:solidFill>
              </a:rPr>
              <a:t>Τουλάχιστον 8 τιμές </a:t>
            </a:r>
            <a:r>
              <a:rPr lang="en-US" dirty="0">
                <a:solidFill>
                  <a:srgbClr val="FF0000"/>
                </a:solidFill>
              </a:rPr>
              <a:t>pH</a:t>
            </a:r>
            <a:r>
              <a:rPr lang="el-GR" dirty="0">
                <a:solidFill>
                  <a:srgbClr val="FF0000"/>
                </a:solidFill>
              </a:rPr>
              <a:t>.</a:t>
            </a:r>
          </a:p>
          <a:p>
            <a:r>
              <a:rPr lang="el-GR" dirty="0">
                <a:solidFill>
                  <a:srgbClr val="0070C0"/>
                </a:solidFill>
              </a:rPr>
              <a:t>Λόγος </a:t>
            </a:r>
            <a:r>
              <a:rPr lang="en-US" dirty="0">
                <a:solidFill>
                  <a:srgbClr val="0070C0"/>
                </a:solidFill>
              </a:rPr>
              <a:t>L/S</a:t>
            </a:r>
            <a:r>
              <a:rPr lang="el-GR" dirty="0">
                <a:solidFill>
                  <a:srgbClr val="0070C0"/>
                </a:solidFill>
              </a:rPr>
              <a:t>=2 και 10 </a:t>
            </a:r>
            <a:r>
              <a:rPr lang="en-US" dirty="0">
                <a:solidFill>
                  <a:srgbClr val="0070C0"/>
                </a:solidFill>
              </a:rPr>
              <a:t>L/kg</a:t>
            </a:r>
            <a:r>
              <a:rPr lang="el-GR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l-GR" dirty="0">
                <a:solidFill>
                  <a:srgbClr val="C00000"/>
                </a:solidFill>
              </a:rPr>
              <a:t>Χρόνος ανάδευσης 48</a:t>
            </a:r>
            <a:r>
              <a:rPr lang="en-US" dirty="0">
                <a:solidFill>
                  <a:srgbClr val="C00000"/>
                </a:solidFill>
              </a:rPr>
              <a:t>h.</a:t>
            </a:r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lla\Documents\ΣΧΟΛΗ\ΔΙΠΛΩΜΑΤΙΚΗ\photo-διπλωματική\μονολίθος\2014-10-06 16.08.40.jpg"/>
          <p:cNvPicPr>
            <a:picLocks noChangeAspect="1" noChangeArrowheads="1"/>
          </p:cNvPicPr>
          <p:nvPr/>
        </p:nvPicPr>
        <p:blipFill>
          <a:blip r:embed="rId2" cstate="print"/>
          <a:srcRect t="16350" b="20528"/>
          <a:stretch>
            <a:fillRect/>
          </a:stretch>
        </p:blipFill>
        <p:spPr bwMode="auto">
          <a:xfrm>
            <a:off x="1475656" y="1412776"/>
            <a:ext cx="3413047" cy="2448272"/>
          </a:xfrm>
          <a:prstGeom prst="rect">
            <a:avLst/>
          </a:prstGeom>
          <a:noFill/>
        </p:spPr>
      </p:pic>
      <p:pic>
        <p:nvPicPr>
          <p:cNvPr id="3" name="2 - Εικόνα" descr="2014-04-04 15.26.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149080"/>
            <a:ext cx="3384376" cy="2520280"/>
          </a:xfrm>
          <a:prstGeom prst="rect">
            <a:avLst/>
          </a:prstGeom>
        </p:spPr>
      </p:pic>
      <p:pic>
        <p:nvPicPr>
          <p:cNvPr id="4" name="Picture 2" descr="C:\Users\Stella\Desktop\ΔΙΠΛΩΜΑΤΙΚΗ\photo-διπλωματική\διαδικασια θρυμματισης του ξυλου\2014-03-31 15.15.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16832"/>
            <a:ext cx="3600450" cy="403244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39552" y="62068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ΠΡΟΕΠΕΞΕΡΓΑΣΙΑ ΔΕΙΓΜΑΤΟΣ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000866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508786"/>
            <a:ext cx="3600400" cy="4800533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827584" y="476672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/>
              <a:t>ΑΝΑΔΕΥΣΗ ΓΙΑ 48 ΩΡΕΣ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8639</TotalTime>
  <Words>849</Words>
  <Application>Microsoft Office PowerPoint</Application>
  <PresentationFormat>Προβολή στην οθόνη (4:3)</PresentationFormat>
  <Paragraphs>170</Paragraphs>
  <Slides>36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Tahoma</vt:lpstr>
      <vt:lpstr>Times New Roman</vt:lpstr>
      <vt:lpstr>Wingdings</vt:lpstr>
      <vt:lpstr>Pixel</vt:lpstr>
      <vt:lpstr>Εξίσωση</vt:lpstr>
      <vt:lpstr>Παρουσίαση του PowerPoint</vt:lpstr>
      <vt:lpstr>ΤΙ ΕΙΝΑΙ Η ΕΚΠΛΥΣΗ</vt:lpstr>
      <vt:lpstr>ΠΑΡΑΔΕΙΓΜΑΤΑ ΕΚΠΛΥΣΗΣ (van der Sloot, 2013)</vt:lpstr>
      <vt:lpstr>ΕΚΠΛΥΣΗ ΣΤΗΝ ΠΡΑΞΗ (Kosson et al., 2012)</vt:lpstr>
      <vt:lpstr>ΔΥΝΗΤΙΚΑ ΠΡΟΒΛΗΜΑΤΑ ΔΙΑΧΕΙΡΙΣΗΣ ΑΕΚΚ</vt:lpstr>
      <vt:lpstr>ΔΟΚΙΜΕΣ ΕΚΠΛΥΣΗΣ</vt:lpstr>
      <vt:lpstr>ΔΟΚΙΜΗ ΔΙΑΛΕΙΠΟΝΤΟΣ ΕΡΓΟΥ (CEN/TS 14429)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ΙΚΑΝΟΤΗΤΑ ΕΞΟΥΔΕΤΕΡΩΣΗΣ ΟΞΕΟΣ-ΒΑΣΕΩΣ</vt:lpstr>
      <vt:lpstr>ΠΕΡΙΟΧΕΣ ΕΚΠΛΥΣΗΣ ΔΙΑΦΟΡΩΝ ΥΛΙΚΩΝ  (van der Sloot, 2013)</vt:lpstr>
      <vt:lpstr>ΕΚΠΛΥΣΗ ΓΙΑ ΔΙΑΦΟΡΑ ΣΕΝΑΡΙΑ ΔΙΑΧΕΙΡΙΣΗΣ ΕΔΑΦΟΥΣ</vt:lpstr>
      <vt:lpstr>ΔΟΚΙΜΗ ΣΤΗΛΗΣ  (CEN/TS 14405)</vt:lpstr>
      <vt:lpstr>Παρουσίαση του PowerPoint</vt:lpstr>
      <vt:lpstr>Παρουσίαση του PowerPoint</vt:lpstr>
      <vt:lpstr>ΤΥΠΙΚΑ ΑΠΟΤΕΛΕΣΜΑΤΑ ΔΟΚΙΜΗΣ ΣΤΗΛΗΣ</vt:lpstr>
      <vt:lpstr>ΕΚΠΛΥΣΗ ΑΠΟ ΜΟΝΟΛΙΘΟ (Μέθοδος 1315 ΕΡΑ)</vt:lpstr>
      <vt:lpstr>ΑΝΤΙΔΡΑΣΤΗΡΑΣ ΓΙΑ ΕΚΠΛΥΣΗ ΑΠΟ ΜΟΝΟΛΙΘΟ</vt:lpstr>
      <vt:lpstr>ΦΑΙΝΟΜΕΝΙΚΟΣ ΣΥΝΤΕΛΕΣΤΗΣ ΔΙΑΧΥΣΕΩΣ</vt:lpstr>
      <vt:lpstr>ΦΑΙΝΟΜΕΝΙΚΟΣ ΣΥΝΤΕΛΕΣΤΗΣ ΔΙΑΧΥΣΕΩΣ</vt:lpstr>
      <vt:lpstr>ΕΦΑΡΜΟΓΗ ΣΤΗΝ ΥΓΕΙΟΝΟΜΙΚΗ ΤΑΦΗ ΑΕΚΚ</vt:lpstr>
      <vt:lpstr>ΑΠΟΦΑΣΗ 2003/33/ΕΚ</vt:lpstr>
      <vt:lpstr>ΑΕΚΚ ΔΕΚΤΑ ΣΕ ΧΥΤ ΑΔΡΑΝΩΝ ΧΩΡΙΣ ΔΟΚΙΜΕΣ</vt:lpstr>
      <vt:lpstr>ΟΡΙΑΚΕΣ ΤΙΜΕΣ ΕΚΠΛΥΣΗΣ ΓΙΑ ΧΥΤ ΑΔΡΑΝΩΝ</vt:lpstr>
      <vt:lpstr>ΔΙΑΣΤΗΜΑ ΕΜΠΙΣΤΟΣΥΝΗΣ</vt:lpstr>
      <vt:lpstr>ΣΥΓΚΡΙΣΗ ΜΕ ΟΡΙΑ</vt:lpstr>
      <vt:lpstr>ΕΚΠΛΥΣΗ ΨΥΧΡΩΝ ΚΥΒΟΛΙΘΩΝ</vt:lpstr>
      <vt:lpstr>ΣΥΓΚΡΙΣΗ ΜΕ ΟΡΙΑ ΧΥΤ</vt:lpstr>
      <vt:lpstr>ΕΚΠΛΥΣΗ ΣΤΗΛΗΣ ΨΥΧΡΩΝ ΚΥΒΟΛΙΘΩΝ</vt:lpstr>
      <vt:lpstr>ΕΚΠΛΥΣΗ ΑΠΟΒΛΗΤΩΝ ΣΚΥΡΟΔΕΜΑΤΟΣ</vt:lpstr>
      <vt:lpstr>ΑΠΟΒΛΗΤΑ ΣΚΥΡΟΔΕΜΑΤΟΣ ΚΑΤΕΔΑΦΙΣΕΩΝ (Χρειάζεται ΧΥΤ μη επικινδύνων)</vt:lpstr>
      <vt:lpstr>ΑΠΟΒΛΗΤΑ ΞΥΛΟΥ ΚΑΤΕΔΑΦΙΣΕΩΝ</vt:lpstr>
      <vt:lpstr>ΑΠΟΒΛΗΤΑ ΞΥΛΟΥ ΚΑΤΕΔΑΦΙΣΕΩΝ (Χρειάζεται ΧΥΤΕΑ)</vt:lpstr>
      <vt:lpstr>ΕΚΠΛΥΣΗ ΣΤΗΛΗΣ ΞΥΛΟΥ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Athanasios Karamalidis</dc:creator>
  <cp:lastModifiedBy>Ευάγγελος Βουδριάς</cp:lastModifiedBy>
  <cp:revision>653</cp:revision>
  <dcterms:created xsi:type="dcterms:W3CDTF">2006-06-02T16:11:55Z</dcterms:created>
  <dcterms:modified xsi:type="dcterms:W3CDTF">2017-03-28T10:13:57Z</dcterms:modified>
</cp:coreProperties>
</file>