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66CC"/>
    <a:srgbClr val="CC3300"/>
    <a:srgbClr val="008080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3" autoAdjust="0"/>
    <p:restoredTop sz="94660"/>
  </p:normalViewPr>
  <p:slideViewPr>
    <p:cSldViewPr>
      <p:cViewPr varScale="1">
        <p:scale>
          <a:sx n="120" d="100"/>
          <a:sy n="120" d="100"/>
        </p:scale>
        <p:origin x="2510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5BB721-6027-4420-A284-028BDB020B12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8192530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083F5AB-F2F8-4203-93E4-E1757149AB13}" type="slidenum">
              <a:rPr lang="en-US" altLang="el-GR" sz="1000"/>
              <a:pPr/>
              <a:t>10</a:t>
            </a:fld>
            <a:endParaRPr lang="en-US" altLang="el-GR" sz="10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199431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527ED3-DB36-4696-9F2D-B07F030A986D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292056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320564-191F-479A-9E50-25B368DE8719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82781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05600" y="304800"/>
            <a:ext cx="2133600" cy="57912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248400" cy="57912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37556A-8220-4CE7-A8AC-FF6DE3052E58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1526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>
            <a:lvl1pPr>
              <a:defRPr>
                <a:solidFill>
                  <a:srgbClr val="0000FF"/>
                </a:solidFill>
                <a:latin typeface="Arno Pro Caption" pitchFamily="18" charset="0"/>
              </a:defRPr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no Pro Caption" pitchFamily="18" charset="0"/>
              </a:defRPr>
            </a:lvl1pPr>
            <a:lvl2pPr>
              <a:defRPr>
                <a:latin typeface="Arno Pro Caption" pitchFamily="18" charset="0"/>
              </a:defRPr>
            </a:lvl2pPr>
            <a:lvl3pPr>
              <a:defRPr>
                <a:latin typeface="Arno Pro Caption" pitchFamily="18" charset="0"/>
              </a:defRPr>
            </a:lvl3pPr>
            <a:lvl4pPr>
              <a:defRPr>
                <a:latin typeface="Arno Pro Caption" pitchFamily="18" charset="0"/>
              </a:defRPr>
            </a:lvl4pPr>
            <a:lvl5pPr>
              <a:defRPr>
                <a:latin typeface="Arno Pro Caption" pitchFamily="18" charset="0"/>
              </a:defRPr>
            </a:lvl5pPr>
          </a:lstStyle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Footer Placeholder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0">
                <a:latin typeface="Arno Pro Captio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5B3910-D39C-4347-BEF6-5DFC2289369E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260999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534FF-9FA6-4A4C-A9D4-455007FB93FE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677544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3716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C98249-70B2-476E-98CD-F7CAF66FACBF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31634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CB810F-07A3-480D-B6E1-218D30199944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83482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FCA63D-AEE6-4698-961A-FD9E23F644E7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7581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789F43-CAD9-45F9-85BD-34E11E52CA9A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102418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F3138A-16C2-42A1-9D6D-837A2A022C12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19954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1C80B8-9DDE-447A-96E9-27D7E0336DFD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714074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458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371600"/>
            <a:ext cx="8534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248400"/>
            <a:ext cx="708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rgbClr val="3366CC"/>
                </a:solidFill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248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rgbClr val="00664D"/>
                </a:solidFill>
                <a:latin typeface="Arno Pro Caption" panose="02020502040506020403" pitchFamily="18" charset="0"/>
              </a:defRPr>
            </a:lvl1pPr>
          </a:lstStyle>
          <a:p>
            <a:fld id="{BA6CD03E-A0BF-4AEE-8DBA-2576A12918EE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5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no Pro Captio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no Pro Captio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no Pro Captio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no Pro Captio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Arno Pro Captio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3366CC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3366CC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3366CC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3366CC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4 - Θέση αριθμού διαφάνειας"/>
          <p:cNvSpPr>
            <a:spLocks noGrp="1"/>
          </p:cNvSpPr>
          <p:nvPr>
            <p:ph type="sldNum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B778DC0-32FC-458C-A901-E962A9B1541B}" type="slidenum">
              <a:rPr lang="el-GR" altLang="el-GR" sz="1400">
                <a:solidFill>
                  <a:srgbClr val="00664D"/>
                </a:solidFill>
                <a:latin typeface="Arno Pro Caption" panose="02020502040506020403" pitchFamily="18" charset="0"/>
              </a:rPr>
              <a:pPr eaLnBrk="1" hangingPunct="1"/>
              <a:t>1</a:t>
            </a:fld>
            <a:endParaRPr lang="el-GR" altLang="el-GR" sz="1400">
              <a:solidFill>
                <a:srgbClr val="00664D"/>
              </a:solidFill>
              <a:latin typeface="Arno Pro Caption" panose="02020502040506020403" pitchFamily="18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1125538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l-GR" sz="4000" b="1" dirty="0" smtClean="0">
                <a:solidFill>
                  <a:schemeClr val="accent1">
                    <a:lumMod val="50000"/>
                  </a:schemeClr>
                </a:solidFill>
              </a:rPr>
              <a:t>ΑΡΙΘΜΗΤΙΚΗ ΑΝΑΛΥΣΗ</a:t>
            </a:r>
            <a:endParaRPr lang="en-US" sz="40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27088" y="2565400"/>
            <a:ext cx="7632700" cy="2447925"/>
          </a:xfrm>
        </p:spPr>
        <p:txBody>
          <a:bodyPr/>
          <a:lstStyle/>
          <a:p>
            <a:pPr eaLnBrk="1" hangingPunct="1">
              <a:defRPr/>
            </a:pPr>
            <a:r>
              <a:rPr lang="el-GR" b="1" dirty="0" smtClean="0">
                <a:solidFill>
                  <a:srgbClr val="0000FF"/>
                </a:solidFill>
                <a:latin typeface="Arno Pro Caption" pitchFamily="18" charset="0"/>
              </a:rPr>
              <a:t>Αριθμητική </a:t>
            </a:r>
            <a:r>
              <a:rPr lang="el-GR" b="1" dirty="0">
                <a:solidFill>
                  <a:srgbClr val="0000FF"/>
                </a:solidFill>
                <a:latin typeface="Arno Pro Caption" pitchFamily="18" charset="0"/>
              </a:rPr>
              <a:t>Επίλυση </a:t>
            </a:r>
            <a:endParaRPr lang="el-GR" b="1" dirty="0" smtClean="0">
              <a:solidFill>
                <a:srgbClr val="0000FF"/>
              </a:solidFill>
              <a:latin typeface="Arno Pro Caption" pitchFamily="18" charset="0"/>
            </a:endParaRPr>
          </a:p>
          <a:p>
            <a:pPr eaLnBrk="1" hangingPunct="1">
              <a:defRPr/>
            </a:pPr>
            <a:r>
              <a:rPr lang="el-GR" sz="3200" b="1" dirty="0" smtClean="0">
                <a:solidFill>
                  <a:srgbClr val="0000FF"/>
                </a:solidFill>
                <a:latin typeface="Arno Pro Caption" pitchFamily="18" charset="0"/>
              </a:rPr>
              <a:t>Συστημάτων </a:t>
            </a:r>
            <a:r>
              <a:rPr lang="el-GR" sz="3200" b="1" dirty="0">
                <a:solidFill>
                  <a:srgbClr val="0000FF"/>
                </a:solidFill>
                <a:latin typeface="Arno Pro Caption" pitchFamily="18" charset="0"/>
              </a:rPr>
              <a:t>Γραμμικών Εξισώσεων</a:t>
            </a:r>
          </a:p>
          <a:p>
            <a:pPr eaLnBrk="1" hangingPunct="1">
              <a:defRPr/>
            </a:pPr>
            <a:endParaRPr lang="en-US" b="1" dirty="0" smtClean="0">
              <a:solidFill>
                <a:srgbClr val="0000FF"/>
              </a:solidFill>
              <a:latin typeface="Arno Pro Captio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eaLnBrk="1" hangingPunct="1"/>
            <a:r>
              <a:rPr lang="en-US" altLang="el-GR" smtClean="0"/>
              <a:t>System of Linear Equations</a:t>
            </a:r>
          </a:p>
        </p:txBody>
      </p:sp>
      <p:sp>
        <p:nvSpPr>
          <p:cNvPr id="819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altLang="el-GR" dirty="0" smtClean="0"/>
              <a:t>Now we will deal with the case of determining the values of </a:t>
            </a:r>
            <a:r>
              <a:rPr lang="en-US" altLang="el-GR" sz="3200" b="1" i="1" dirty="0" smtClean="0"/>
              <a:t>x</a:t>
            </a:r>
            <a:r>
              <a:rPr lang="en-US" altLang="el-GR" sz="3200" b="1" i="1" baseline="-25000" dirty="0" smtClean="0"/>
              <a:t>1</a:t>
            </a:r>
            <a:r>
              <a:rPr lang="en-US" altLang="el-GR" sz="3200" b="1" i="1" dirty="0" smtClean="0"/>
              <a:t>, x</a:t>
            </a:r>
            <a:r>
              <a:rPr lang="en-US" altLang="el-GR" sz="3200" b="1" i="1" baseline="-25000" dirty="0" smtClean="0"/>
              <a:t>2</a:t>
            </a:r>
            <a:r>
              <a:rPr lang="en-US" altLang="el-GR" sz="3200" b="1" i="1" dirty="0" smtClean="0"/>
              <a:t>, .....</a:t>
            </a:r>
            <a:r>
              <a:rPr lang="en-US" altLang="el-GR" sz="3200" b="1" i="1" dirty="0" err="1" smtClean="0"/>
              <a:t>x</a:t>
            </a:r>
            <a:r>
              <a:rPr lang="en-US" altLang="el-GR" sz="3200" b="1" i="1" baseline="-25000" dirty="0" err="1" smtClean="0"/>
              <a:t>n</a:t>
            </a:r>
            <a:r>
              <a:rPr lang="en-US" altLang="el-GR" dirty="0" smtClean="0"/>
              <a:t>, that simultaneously satisfy a set of equations</a:t>
            </a:r>
          </a:p>
          <a:p>
            <a:pPr lvl="1" eaLnBrk="1" hangingPunct="1"/>
            <a:r>
              <a:rPr lang="en-US" altLang="el-GR" sz="4000" b="1" i="1" dirty="0" smtClean="0">
                <a:solidFill>
                  <a:srgbClr val="0000FF"/>
                </a:solidFill>
              </a:rPr>
              <a:t>a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11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x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1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 + a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12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x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 +...... a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1n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x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n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 =b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1</a:t>
            </a:r>
          </a:p>
          <a:p>
            <a:pPr lvl="1" eaLnBrk="1" hangingPunct="1"/>
            <a:r>
              <a:rPr lang="en-US" altLang="el-GR" sz="4000" b="1" i="1" dirty="0" smtClean="0">
                <a:solidFill>
                  <a:srgbClr val="0000FF"/>
                </a:solidFill>
              </a:rPr>
              <a:t>a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21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x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1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 + a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22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x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 +...... a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2n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x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n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 =b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2</a:t>
            </a:r>
          </a:p>
          <a:p>
            <a:pPr lvl="1" eaLnBrk="1" hangingPunct="1"/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..........</a:t>
            </a:r>
          </a:p>
          <a:p>
            <a:pPr lvl="1" eaLnBrk="1" hangingPunct="1"/>
            <a:r>
              <a:rPr lang="en-US" altLang="el-GR" sz="4000" b="1" i="1" dirty="0" smtClean="0">
                <a:solidFill>
                  <a:srgbClr val="0000FF"/>
                </a:solidFill>
              </a:rPr>
              <a:t>a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n1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x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1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 + a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n2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x</a:t>
            </a:r>
            <a:r>
              <a:rPr lang="en-US" altLang="el-GR" sz="4000" b="1" i="1" baseline="-25000" dirty="0" smtClean="0">
                <a:solidFill>
                  <a:srgbClr val="0000FF"/>
                </a:solidFill>
              </a:rPr>
              <a:t>2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 +...... </a:t>
            </a:r>
            <a:r>
              <a:rPr lang="en-US" altLang="el-GR" sz="4000" b="1" i="1" dirty="0" err="1" smtClean="0">
                <a:solidFill>
                  <a:srgbClr val="0000FF"/>
                </a:solidFill>
              </a:rPr>
              <a:t>a</a:t>
            </a:r>
            <a:r>
              <a:rPr lang="en-US" altLang="el-GR" sz="4000" b="1" i="1" baseline="-25000" dirty="0" err="1" smtClean="0">
                <a:solidFill>
                  <a:srgbClr val="0000FF"/>
                </a:solidFill>
              </a:rPr>
              <a:t>nn</a:t>
            </a:r>
            <a:r>
              <a:rPr lang="en-US" altLang="el-GR" sz="4000" b="1" i="1" dirty="0" err="1" smtClean="0">
                <a:solidFill>
                  <a:srgbClr val="0000FF"/>
                </a:solidFill>
              </a:rPr>
              <a:t>x</a:t>
            </a:r>
            <a:r>
              <a:rPr lang="en-US" altLang="el-GR" sz="4000" b="1" i="1" baseline="-25000" dirty="0" err="1" smtClean="0">
                <a:solidFill>
                  <a:srgbClr val="0000FF"/>
                </a:solidFill>
              </a:rPr>
              <a:t>n</a:t>
            </a:r>
            <a:r>
              <a:rPr lang="en-US" altLang="el-GR" sz="4000" b="1" i="1" dirty="0" smtClean="0">
                <a:solidFill>
                  <a:srgbClr val="0000FF"/>
                </a:solidFill>
              </a:rPr>
              <a:t> =</a:t>
            </a:r>
            <a:r>
              <a:rPr lang="en-US" altLang="el-GR" sz="4000" b="1" i="1" dirty="0" err="1" smtClean="0">
                <a:solidFill>
                  <a:srgbClr val="0000FF"/>
                </a:solidFill>
              </a:rPr>
              <a:t>b</a:t>
            </a:r>
            <a:r>
              <a:rPr lang="en-US" altLang="el-GR" sz="4000" b="1" i="1" baseline="-25000" dirty="0" err="1" smtClean="0">
                <a:solidFill>
                  <a:srgbClr val="0000FF"/>
                </a:solidFill>
              </a:rPr>
              <a:t>n</a:t>
            </a:r>
            <a:endParaRPr lang="en-US" altLang="el-GR" sz="4000" b="1" i="1" baseline="-25000" dirty="0" smtClean="0">
              <a:solidFill>
                <a:srgbClr val="0000FF"/>
              </a:solidFill>
            </a:endParaRPr>
          </a:p>
          <a:p>
            <a:pPr eaLnBrk="1" hangingPunct="1"/>
            <a:endParaRPr lang="en-US" altLang="el-GR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FD3290D-3ED9-428C-9A82-8DE7E0F68947}" type="slidenum">
              <a:rPr lang="el-GR" altLang="el-GR" sz="1400">
                <a:solidFill>
                  <a:srgbClr val="00664D"/>
                </a:solidFill>
                <a:latin typeface="Arno Pro Caption" panose="02020502040506020403" pitchFamily="18" charset="0"/>
              </a:rPr>
              <a:pPr eaLnBrk="1" hangingPunct="1"/>
              <a:t>10</a:t>
            </a:fld>
            <a:endParaRPr lang="el-GR" altLang="el-GR" sz="1400">
              <a:solidFill>
                <a:srgbClr val="00664D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Cramer’s Rule </a:t>
            </a:r>
            <a:endParaRPr lang="el-GR" altLang="el-GR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r>
              <a:rPr lang="en-US" altLang="el-GR" smtClean="0"/>
              <a:t>Linear System of Equations </a:t>
            </a:r>
            <a:endParaRPr lang="el-GR" altLang="el-GR" smtClean="0"/>
          </a:p>
        </p:txBody>
      </p:sp>
      <p:pic>
        <p:nvPicPr>
          <p:cNvPr id="133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113" y="1844675"/>
            <a:ext cx="3140075" cy="208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7" name="Rectangle 3"/>
          <p:cNvSpPr>
            <a:spLocks noChangeArrowheads="1"/>
          </p:cNvSpPr>
          <p:nvPr/>
        </p:nvSpPr>
        <p:spPr bwMode="auto">
          <a:xfrm>
            <a:off x="6372225" y="1628775"/>
            <a:ext cx="2143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l-GR" b="1">
                <a:solidFill>
                  <a:srgbClr val="FF0000"/>
                </a:solidFill>
                <a:latin typeface="Arno Pro Caption" panose="02020502040506020403" pitchFamily="18" charset="0"/>
              </a:rPr>
              <a:t>Cramer’s Rule, n=2 </a:t>
            </a:r>
            <a:endParaRPr lang="el-GR" altLang="el-GR" b="1">
              <a:solidFill>
                <a:srgbClr val="FF0000"/>
              </a:solidFill>
              <a:latin typeface="Arno Pro Caption" panose="02020502040506020403" pitchFamily="18" charset="0"/>
            </a:endParaRPr>
          </a:p>
        </p:txBody>
      </p:sp>
      <p:pic>
        <p:nvPicPr>
          <p:cNvPr id="1331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263" y="2133600"/>
            <a:ext cx="2927350" cy="307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9" name="Rectangle 4"/>
          <p:cNvSpPr>
            <a:spLocks noChangeArrowheads="1"/>
          </p:cNvSpPr>
          <p:nvPr/>
        </p:nvSpPr>
        <p:spPr bwMode="auto">
          <a:xfrm>
            <a:off x="1123950" y="4076700"/>
            <a:ext cx="1522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l-GR">
                <a:solidFill>
                  <a:srgbClr val="FF0000"/>
                </a:solidFill>
                <a:latin typeface="Arno Pro Caption" panose="02020502040506020403" pitchFamily="18" charset="0"/>
              </a:rPr>
              <a:t>Example, n=2 </a:t>
            </a:r>
            <a:endParaRPr lang="el-GR" altLang="el-GR">
              <a:solidFill>
                <a:srgbClr val="FF0000"/>
              </a:solidFill>
              <a:latin typeface="Arno Pro Caption" panose="02020502040506020403" pitchFamily="18" charset="0"/>
            </a:endParaRPr>
          </a:p>
        </p:txBody>
      </p:sp>
      <p:pic>
        <p:nvPicPr>
          <p:cNvPr id="1332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635125" y="3833813"/>
            <a:ext cx="2022475" cy="325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21" name="Rectangle 5"/>
          <p:cNvSpPr>
            <a:spLocks noChangeArrowheads="1"/>
          </p:cNvSpPr>
          <p:nvPr/>
        </p:nvSpPr>
        <p:spPr bwMode="auto">
          <a:xfrm>
            <a:off x="4859338" y="5459413"/>
            <a:ext cx="38639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l-GR" sz="2000" b="1">
                <a:solidFill>
                  <a:srgbClr val="C00000"/>
                </a:solidFill>
              </a:rPr>
              <a:t>Cramer’s rule inconvenient for n&gt;3</a:t>
            </a:r>
            <a:endParaRPr lang="el-GR" altLang="el-GR" sz="2000" b="1">
              <a:solidFill>
                <a:srgbClr val="C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898EE24-E9A3-45CE-BA8D-2980DFAEF577}" type="slidenum">
              <a:rPr lang="el-GR" altLang="el-GR" sz="1400">
                <a:solidFill>
                  <a:srgbClr val="00664D"/>
                </a:solidFill>
                <a:latin typeface="Arno Pro Caption" panose="02020502040506020403" pitchFamily="18" charset="0"/>
              </a:rPr>
              <a:pPr eaLnBrk="1" hangingPunct="1"/>
              <a:t>11</a:t>
            </a:fld>
            <a:endParaRPr lang="el-GR" altLang="el-GR" sz="1400">
              <a:solidFill>
                <a:srgbClr val="00664D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l-GR" sz="4000" smtClean="0"/>
              <a:t>Solution Techniques</a:t>
            </a:r>
            <a:endParaRPr lang="en-US" altLang="el-GR" sz="40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040687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altLang="el-GR" b="1" smtClean="0">
                <a:solidFill>
                  <a:srgbClr val="C00000"/>
                </a:solidFill>
              </a:rPr>
              <a:t>Direct solution methods</a:t>
            </a:r>
          </a:p>
          <a:p>
            <a:pPr lvl="1">
              <a:lnSpc>
                <a:spcPct val="90000"/>
              </a:lnSpc>
            </a:pPr>
            <a:r>
              <a:rPr lang="tr-TR" altLang="el-GR" smtClean="0"/>
              <a:t>Finds a solution in a finite number of operations by transforming the system into an </a:t>
            </a:r>
            <a:r>
              <a:rPr lang="tr-TR" altLang="el-GR" u="sng" smtClean="0"/>
              <a:t>equivalent system</a:t>
            </a:r>
            <a:r>
              <a:rPr lang="tr-TR" altLang="el-GR" smtClean="0"/>
              <a:t> that is ‘easier’ to solve. </a:t>
            </a:r>
          </a:p>
          <a:p>
            <a:pPr lvl="1">
              <a:lnSpc>
                <a:spcPct val="90000"/>
              </a:lnSpc>
            </a:pPr>
            <a:r>
              <a:rPr lang="tr-TR" altLang="el-GR" smtClean="0"/>
              <a:t>Diagonal, upper or lower triangular systems are easier to solve</a:t>
            </a:r>
          </a:p>
          <a:p>
            <a:pPr lvl="1">
              <a:lnSpc>
                <a:spcPct val="90000"/>
              </a:lnSpc>
            </a:pPr>
            <a:r>
              <a:rPr lang="tr-TR" altLang="el-GR" smtClean="0"/>
              <a:t>Number of operations is a function of system size n.</a:t>
            </a:r>
          </a:p>
          <a:p>
            <a:pPr>
              <a:lnSpc>
                <a:spcPct val="90000"/>
              </a:lnSpc>
            </a:pPr>
            <a:r>
              <a:rPr lang="tr-TR" altLang="el-GR" b="1" smtClean="0">
                <a:solidFill>
                  <a:srgbClr val="0000FF"/>
                </a:solidFill>
              </a:rPr>
              <a:t>Iterative solution methods</a:t>
            </a:r>
          </a:p>
          <a:p>
            <a:pPr lvl="1">
              <a:lnSpc>
                <a:spcPct val="90000"/>
              </a:lnSpc>
            </a:pPr>
            <a:r>
              <a:rPr lang="tr-TR" altLang="el-GR" smtClean="0"/>
              <a:t>Computes succesive approximations of the solution vector for a given </a:t>
            </a:r>
            <a:r>
              <a:rPr lang="tr-TR" altLang="el-GR" b="1" i="1" smtClean="0">
                <a:solidFill>
                  <a:srgbClr val="0000FF"/>
                </a:solidFill>
              </a:rPr>
              <a:t>A</a:t>
            </a:r>
            <a:r>
              <a:rPr lang="tr-TR" altLang="el-GR" smtClean="0"/>
              <a:t> and </a:t>
            </a:r>
            <a:r>
              <a:rPr lang="tr-TR" altLang="el-GR" b="1" i="1" smtClean="0">
                <a:solidFill>
                  <a:srgbClr val="0000FF"/>
                </a:solidFill>
              </a:rPr>
              <a:t>b</a:t>
            </a:r>
            <a:r>
              <a:rPr lang="tr-TR" altLang="el-GR" smtClean="0"/>
              <a:t>, starting from an initial point </a:t>
            </a:r>
            <a:r>
              <a:rPr lang="tr-TR" altLang="el-GR" b="1" i="1" smtClean="0">
                <a:solidFill>
                  <a:srgbClr val="0000FF"/>
                </a:solidFill>
              </a:rPr>
              <a:t>x</a:t>
            </a:r>
            <a:r>
              <a:rPr lang="tr-TR" altLang="el-GR" b="1" i="1" baseline="-25000" smtClean="0">
                <a:solidFill>
                  <a:srgbClr val="0000FF"/>
                </a:solidFill>
              </a:rPr>
              <a:t>0</a:t>
            </a:r>
            <a:r>
              <a:rPr lang="tr-TR" altLang="el-GR" smtClean="0"/>
              <a:t>. </a:t>
            </a:r>
          </a:p>
          <a:p>
            <a:pPr lvl="1">
              <a:lnSpc>
                <a:spcPct val="90000"/>
              </a:lnSpc>
            </a:pPr>
            <a:r>
              <a:rPr lang="tr-TR" altLang="el-GR" smtClean="0"/>
              <a:t>Total number of operations is uncertain, may not converge.</a:t>
            </a:r>
            <a:endParaRPr lang="en-US" altLang="el-GR" sz="180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7D73C57-5354-4E81-AACF-0BD480071B33}" type="slidenum">
              <a:rPr lang="el-GR" altLang="el-GR" sz="1400">
                <a:solidFill>
                  <a:srgbClr val="00664D"/>
                </a:solidFill>
                <a:latin typeface="Arno Pro Caption" panose="02020502040506020403" pitchFamily="18" charset="0"/>
              </a:rPr>
              <a:pPr eaLnBrk="1" hangingPunct="1"/>
              <a:t>12</a:t>
            </a:fld>
            <a:endParaRPr lang="el-GR" altLang="el-GR" sz="1400">
              <a:solidFill>
                <a:srgbClr val="00664D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altLang="el-GR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268760"/>
            <a:ext cx="8229600" cy="4267200"/>
          </a:xfrm>
        </p:spPr>
        <p:txBody>
          <a:bodyPr/>
          <a:lstStyle/>
          <a:p>
            <a:pPr>
              <a:defRPr/>
            </a:pPr>
            <a:r>
              <a:rPr lang="tr-TR" b="1" dirty="0" smtClean="0">
                <a:solidFill>
                  <a:srgbClr val="C00000"/>
                </a:solidFill>
              </a:rPr>
              <a:t>Direct solution methods</a:t>
            </a:r>
          </a:p>
          <a:p>
            <a:pPr lvl="1">
              <a:defRPr/>
            </a:pPr>
            <a:r>
              <a:rPr lang="en-US" dirty="0" smtClean="0"/>
              <a:t>Gauss elimination</a:t>
            </a:r>
          </a:p>
          <a:p>
            <a:pPr lvl="1">
              <a:defRPr/>
            </a:pPr>
            <a:r>
              <a:rPr lang="en-US" dirty="0" smtClean="0"/>
              <a:t>Gauss-Jordan Method (variation of Gauss elimination)</a:t>
            </a:r>
          </a:p>
          <a:p>
            <a:pPr lvl="1">
              <a:defRPr/>
            </a:pPr>
            <a:r>
              <a:rPr lang="en-US" dirty="0"/>
              <a:t>LU Decomposition</a:t>
            </a:r>
          </a:p>
          <a:p>
            <a:pPr marL="457200" lvl="1" indent="0">
              <a:buFontTx/>
              <a:buNone/>
              <a:defRPr/>
            </a:pPr>
            <a:endParaRPr lang="en-US" dirty="0"/>
          </a:p>
          <a:p>
            <a:pPr>
              <a:defRPr/>
            </a:pPr>
            <a:r>
              <a:rPr lang="tr-TR" b="1" dirty="0" smtClean="0">
                <a:solidFill>
                  <a:srgbClr val="0000FF"/>
                </a:solidFill>
              </a:rPr>
              <a:t>Iterative solution methods</a:t>
            </a:r>
          </a:p>
          <a:p>
            <a:pPr lvl="1">
              <a:defRPr/>
            </a:pPr>
            <a:r>
              <a:rPr lang="en-US" altLang="ko-KR" dirty="0" smtClean="0"/>
              <a:t>Jacobi Method</a:t>
            </a:r>
          </a:p>
          <a:p>
            <a:pPr lvl="1">
              <a:defRPr/>
            </a:pPr>
            <a:r>
              <a:rPr lang="en-US" altLang="ko-KR" dirty="0" smtClean="0"/>
              <a:t>Gauss-Seidel Method</a:t>
            </a:r>
          </a:p>
          <a:p>
            <a:pPr lvl="1">
              <a:defRPr/>
            </a:pPr>
            <a:r>
              <a:rPr lang="en-US" altLang="ko-KR" dirty="0" smtClean="0"/>
              <a:t>Successive Over Relaxation (SOR)</a:t>
            </a:r>
          </a:p>
          <a:p>
            <a:pPr lvl="1">
              <a:defRPr/>
            </a:pPr>
            <a:endParaRPr lang="el-G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A360095-4BFE-4DD6-B009-39F061D675D0}" type="slidenum">
              <a:rPr lang="el-GR" altLang="el-GR" sz="1400">
                <a:solidFill>
                  <a:srgbClr val="00664D"/>
                </a:solidFill>
                <a:latin typeface="Arno Pro Caption" panose="02020502040506020403" pitchFamily="18" charset="0"/>
              </a:rPr>
              <a:pPr eaLnBrk="1" hangingPunct="1"/>
              <a:t>13</a:t>
            </a:fld>
            <a:endParaRPr lang="el-GR" altLang="el-GR" sz="1400">
              <a:solidFill>
                <a:srgbClr val="00664D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eaLnBrk="1" hangingPunct="1"/>
            <a:r>
              <a:rPr lang="en-US" altLang="el-GR" b="1" smtClean="0">
                <a:solidFill>
                  <a:schemeClr val="tx1"/>
                </a:solidFill>
              </a:rPr>
              <a:t>Introduction : Practical application</a:t>
            </a:r>
          </a:p>
        </p:txBody>
      </p:sp>
      <p:sp>
        <p:nvSpPr>
          <p:cNvPr id="4464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7772400" cy="2133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90000"/>
              </a:lnSpc>
            </a:pPr>
            <a:r>
              <a:rPr lang="en-US" altLang="el-GR" smtClean="0">
                <a:solidFill>
                  <a:srgbClr val="990033"/>
                </a:solidFill>
              </a:rPr>
              <a:t>Consider a problem in structural engineering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mtClean="0">
                <a:solidFill>
                  <a:srgbClr val="990033"/>
                </a:solidFill>
              </a:rPr>
              <a:t>Find the forces and reactions associated with a statically determinant truss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l-GR" smtClean="0">
              <a:solidFill>
                <a:srgbClr val="990033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822325" y="5394325"/>
            <a:ext cx="249555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sz="2000">
                <a:latin typeface="Arno Pro Caption" panose="02020502040506020403" pitchFamily="18" charset="0"/>
              </a:rPr>
              <a:t>hinge: transmits both</a:t>
            </a:r>
          </a:p>
          <a:p>
            <a:r>
              <a:rPr lang="en-US" altLang="el-GR" sz="2000">
                <a:latin typeface="Arno Pro Caption" panose="02020502040506020403" pitchFamily="18" charset="0"/>
              </a:rPr>
              <a:t>vertical and horizontal</a:t>
            </a:r>
          </a:p>
          <a:p>
            <a:r>
              <a:rPr lang="en-US" altLang="el-GR" sz="2000">
                <a:latin typeface="Arno Pro Caption" panose="02020502040506020403" pitchFamily="18" charset="0"/>
              </a:rPr>
              <a:t>forces at the surface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5394325" y="5318125"/>
            <a:ext cx="183832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sz="2000">
                <a:latin typeface="Arno Pro Caption" panose="02020502040506020403" pitchFamily="18" charset="0"/>
              </a:rPr>
              <a:t>roller: transmits</a:t>
            </a:r>
          </a:p>
          <a:p>
            <a:r>
              <a:rPr lang="en-US" altLang="el-GR" sz="2000">
                <a:latin typeface="Arno Pro Caption" panose="02020502040506020403" pitchFamily="18" charset="0"/>
              </a:rPr>
              <a:t>vertical forces</a:t>
            </a: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1676400" y="3968750"/>
            <a:ext cx="4260850" cy="1130300"/>
            <a:chOff x="1056" y="2500"/>
            <a:chExt cx="2684" cy="712"/>
          </a:xfrm>
        </p:grpSpPr>
        <p:sp>
          <p:nvSpPr>
            <p:cNvPr id="4104" name="AutoShape 7"/>
            <p:cNvSpPr>
              <a:spLocks noChangeArrowheads="1"/>
            </p:cNvSpPr>
            <p:nvPr/>
          </p:nvSpPr>
          <p:spPr bwMode="auto">
            <a:xfrm>
              <a:off x="1156" y="2500"/>
              <a:ext cx="2488" cy="520"/>
            </a:xfrm>
            <a:prstGeom prst="triangle">
              <a:avLst>
                <a:gd name="adj" fmla="val 95787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105" name="AutoShape 8"/>
            <p:cNvSpPr>
              <a:spLocks noChangeArrowheads="1"/>
            </p:cNvSpPr>
            <p:nvPr/>
          </p:nvSpPr>
          <p:spPr bwMode="auto">
            <a:xfrm>
              <a:off x="1108" y="3028"/>
              <a:ext cx="136" cy="136"/>
            </a:xfrm>
            <a:prstGeom prst="triangle">
              <a:avLst>
                <a:gd name="adj" fmla="val 4999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106" name="AutoShape 9"/>
            <p:cNvSpPr>
              <a:spLocks noChangeArrowheads="1"/>
            </p:cNvSpPr>
            <p:nvPr/>
          </p:nvSpPr>
          <p:spPr bwMode="auto">
            <a:xfrm>
              <a:off x="3556" y="3028"/>
              <a:ext cx="136" cy="136"/>
            </a:xfrm>
            <a:prstGeom prst="triangle">
              <a:avLst>
                <a:gd name="adj" fmla="val 4999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107" name="Line 10"/>
            <p:cNvSpPr>
              <a:spLocks noChangeShapeType="1"/>
            </p:cNvSpPr>
            <p:nvPr/>
          </p:nvSpPr>
          <p:spPr bwMode="auto">
            <a:xfrm>
              <a:off x="1056" y="3168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108" name="Oval 11"/>
            <p:cNvSpPr>
              <a:spLocks noChangeArrowheads="1"/>
            </p:cNvSpPr>
            <p:nvPr/>
          </p:nvSpPr>
          <p:spPr bwMode="auto">
            <a:xfrm>
              <a:off x="3508" y="3172"/>
              <a:ext cx="40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109" name="Oval 12"/>
            <p:cNvSpPr>
              <a:spLocks noChangeArrowheads="1"/>
            </p:cNvSpPr>
            <p:nvPr/>
          </p:nvSpPr>
          <p:spPr bwMode="auto">
            <a:xfrm>
              <a:off x="3604" y="3172"/>
              <a:ext cx="40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110" name="Oval 13"/>
            <p:cNvSpPr>
              <a:spLocks noChangeArrowheads="1"/>
            </p:cNvSpPr>
            <p:nvPr/>
          </p:nvSpPr>
          <p:spPr bwMode="auto">
            <a:xfrm>
              <a:off x="3700" y="3172"/>
              <a:ext cx="40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4111" name="Arc 14"/>
            <p:cNvSpPr>
              <a:spLocks/>
            </p:cNvSpPr>
            <p:nvPr/>
          </p:nvSpPr>
          <p:spPr bwMode="auto">
            <a:xfrm>
              <a:off x="1632" y="2929"/>
              <a:ext cx="48" cy="9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112" name="Rectangle 15"/>
            <p:cNvSpPr>
              <a:spLocks noChangeArrowheads="1"/>
            </p:cNvSpPr>
            <p:nvPr/>
          </p:nvSpPr>
          <p:spPr bwMode="auto">
            <a:xfrm>
              <a:off x="1718" y="2846"/>
              <a:ext cx="22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l-GR" sz="1400"/>
                <a:t>30</a:t>
              </a:r>
            </a:p>
          </p:txBody>
        </p:sp>
        <p:sp>
          <p:nvSpPr>
            <p:cNvPr id="4113" name="Arc 16"/>
            <p:cNvSpPr>
              <a:spLocks/>
            </p:cNvSpPr>
            <p:nvPr/>
          </p:nvSpPr>
          <p:spPr bwMode="auto">
            <a:xfrm>
              <a:off x="3409" y="2544"/>
              <a:ext cx="144" cy="96"/>
            </a:xfrm>
            <a:custGeom>
              <a:avLst/>
              <a:gdLst>
                <a:gd name="T0" fmla="*/ 1 w 21600"/>
                <a:gd name="T1" fmla="*/ 0 h 21600"/>
                <a:gd name="T2" fmla="*/ 0 w 21600"/>
                <a:gd name="T3" fmla="*/ 0 h 21600"/>
                <a:gd name="T4" fmla="*/ 1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114" name="Rectangle 17"/>
            <p:cNvSpPr>
              <a:spLocks noChangeArrowheads="1"/>
            </p:cNvSpPr>
            <p:nvPr/>
          </p:nvSpPr>
          <p:spPr bwMode="auto">
            <a:xfrm>
              <a:off x="3206" y="2558"/>
              <a:ext cx="22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l-GR" sz="1400"/>
                <a:t>90</a:t>
              </a:r>
            </a:p>
          </p:txBody>
        </p:sp>
        <p:sp>
          <p:nvSpPr>
            <p:cNvPr id="4115" name="Arc 18"/>
            <p:cNvSpPr>
              <a:spLocks/>
            </p:cNvSpPr>
            <p:nvPr/>
          </p:nvSpPr>
          <p:spPr bwMode="auto">
            <a:xfrm>
              <a:off x="3457" y="2881"/>
              <a:ext cx="144" cy="144"/>
            </a:xfrm>
            <a:custGeom>
              <a:avLst/>
              <a:gdLst>
                <a:gd name="T0" fmla="*/ 0 w 21600"/>
                <a:gd name="T1" fmla="*/ 1 h 21599"/>
                <a:gd name="T2" fmla="*/ 1 w 21600"/>
                <a:gd name="T3" fmla="*/ 0 h 21599"/>
                <a:gd name="T4" fmla="*/ 1 w 21600"/>
                <a:gd name="T5" fmla="*/ 1 h 2159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599" fill="none" extrusionOk="0">
                  <a:moveTo>
                    <a:pt x="0" y="21599"/>
                  </a:moveTo>
                  <a:cubicBezTo>
                    <a:pt x="0" y="9728"/>
                    <a:pt x="9579" y="81"/>
                    <a:pt x="21449" y="-1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28"/>
                    <a:pt x="9579" y="81"/>
                    <a:pt x="21449" y="-1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116" name="Rectangle 19"/>
            <p:cNvSpPr>
              <a:spLocks noChangeArrowheads="1"/>
            </p:cNvSpPr>
            <p:nvPr/>
          </p:nvSpPr>
          <p:spPr bwMode="auto">
            <a:xfrm>
              <a:off x="3302" y="2798"/>
              <a:ext cx="22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l-GR" sz="1400"/>
                <a:t>60</a:t>
              </a: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4D2D00B-A52C-4741-AE53-4196F9F66E3F}" type="slidenum">
              <a:rPr lang="el-GR" altLang="el-GR" sz="1400">
                <a:solidFill>
                  <a:srgbClr val="00664D"/>
                </a:solidFill>
                <a:latin typeface="Arno Pro Caption" panose="02020502040506020403" pitchFamily="18" charset="0"/>
              </a:rPr>
              <a:pPr eaLnBrk="1" hangingPunct="1"/>
              <a:t>2</a:t>
            </a:fld>
            <a:endParaRPr lang="el-GR" altLang="el-GR" sz="1400">
              <a:solidFill>
                <a:srgbClr val="00664D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6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6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646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6399213" y="10668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087938" y="593725"/>
            <a:ext cx="1174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1000 kg</a:t>
            </a:r>
          </a:p>
        </p:txBody>
      </p:sp>
      <p:grpSp>
        <p:nvGrpSpPr>
          <p:cNvPr id="5124" name="Group 4"/>
          <p:cNvGrpSpPr>
            <a:grpSpLocks/>
          </p:cNvGrpSpPr>
          <p:nvPr/>
        </p:nvGrpSpPr>
        <p:grpSpPr bwMode="auto">
          <a:xfrm>
            <a:off x="989013" y="2063750"/>
            <a:ext cx="5784850" cy="1663700"/>
            <a:chOff x="528" y="1300"/>
            <a:chExt cx="3644" cy="1048"/>
          </a:xfrm>
        </p:grpSpPr>
        <p:sp>
          <p:nvSpPr>
            <p:cNvPr id="5146" name="AutoShape 5"/>
            <p:cNvSpPr>
              <a:spLocks noChangeArrowheads="1"/>
            </p:cNvSpPr>
            <p:nvPr/>
          </p:nvSpPr>
          <p:spPr bwMode="auto">
            <a:xfrm>
              <a:off x="662" y="1300"/>
              <a:ext cx="3380" cy="766"/>
            </a:xfrm>
            <a:prstGeom prst="triangle">
              <a:avLst>
                <a:gd name="adj" fmla="val 95787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47" name="AutoShape 6"/>
            <p:cNvSpPr>
              <a:spLocks noChangeArrowheads="1"/>
            </p:cNvSpPr>
            <p:nvPr/>
          </p:nvSpPr>
          <p:spPr bwMode="auto">
            <a:xfrm>
              <a:off x="597" y="2074"/>
              <a:ext cx="188" cy="204"/>
            </a:xfrm>
            <a:prstGeom prst="triangle">
              <a:avLst>
                <a:gd name="adj" fmla="val 4999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48" name="AutoShape 7"/>
            <p:cNvSpPr>
              <a:spLocks noChangeArrowheads="1"/>
            </p:cNvSpPr>
            <p:nvPr/>
          </p:nvSpPr>
          <p:spPr bwMode="auto">
            <a:xfrm>
              <a:off x="3919" y="2074"/>
              <a:ext cx="188" cy="204"/>
            </a:xfrm>
            <a:prstGeom prst="triangle">
              <a:avLst>
                <a:gd name="adj" fmla="val 4999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49" name="Line 8"/>
            <p:cNvSpPr>
              <a:spLocks noChangeShapeType="1"/>
            </p:cNvSpPr>
            <p:nvPr/>
          </p:nvSpPr>
          <p:spPr bwMode="auto">
            <a:xfrm>
              <a:off x="528" y="2282"/>
              <a:ext cx="32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150" name="Oval 9"/>
            <p:cNvSpPr>
              <a:spLocks noChangeArrowheads="1"/>
            </p:cNvSpPr>
            <p:nvPr/>
          </p:nvSpPr>
          <p:spPr bwMode="auto">
            <a:xfrm>
              <a:off x="3854" y="2286"/>
              <a:ext cx="57" cy="6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51" name="Oval 10"/>
            <p:cNvSpPr>
              <a:spLocks noChangeArrowheads="1"/>
            </p:cNvSpPr>
            <p:nvPr/>
          </p:nvSpPr>
          <p:spPr bwMode="auto">
            <a:xfrm>
              <a:off x="3985" y="2286"/>
              <a:ext cx="57" cy="6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52" name="Oval 11"/>
            <p:cNvSpPr>
              <a:spLocks noChangeArrowheads="1"/>
            </p:cNvSpPr>
            <p:nvPr/>
          </p:nvSpPr>
          <p:spPr bwMode="auto">
            <a:xfrm>
              <a:off x="4115" y="2286"/>
              <a:ext cx="57" cy="6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53" name="Arc 12"/>
            <p:cNvSpPr>
              <a:spLocks/>
            </p:cNvSpPr>
            <p:nvPr/>
          </p:nvSpPr>
          <p:spPr bwMode="auto">
            <a:xfrm>
              <a:off x="1310" y="1931"/>
              <a:ext cx="65" cy="141"/>
            </a:xfrm>
            <a:custGeom>
              <a:avLst/>
              <a:gdLst>
                <a:gd name="T0" fmla="*/ 0 w 21599"/>
                <a:gd name="T1" fmla="*/ 0 h 21600"/>
                <a:gd name="T2" fmla="*/ 0 w 21599"/>
                <a:gd name="T3" fmla="*/ 1 h 21600"/>
                <a:gd name="T4" fmla="*/ 0 w 21599"/>
                <a:gd name="T5" fmla="*/ 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-1" y="0"/>
                  </a:moveTo>
                  <a:cubicBezTo>
                    <a:pt x="11869" y="0"/>
                    <a:pt x="21514" y="9577"/>
                    <a:pt x="21599" y="21445"/>
                  </a:cubicBezTo>
                </a:path>
                <a:path w="21599" h="21600" stroke="0" extrusionOk="0">
                  <a:moveTo>
                    <a:pt x="-1" y="0"/>
                  </a:moveTo>
                  <a:cubicBezTo>
                    <a:pt x="11869" y="0"/>
                    <a:pt x="21514" y="9577"/>
                    <a:pt x="21599" y="21445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154" name="Rectangle 13"/>
            <p:cNvSpPr>
              <a:spLocks noChangeArrowheads="1"/>
            </p:cNvSpPr>
            <p:nvPr/>
          </p:nvSpPr>
          <p:spPr bwMode="auto">
            <a:xfrm>
              <a:off x="1447" y="1823"/>
              <a:ext cx="22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l-GR" sz="1400"/>
                <a:t>30</a:t>
              </a:r>
            </a:p>
          </p:txBody>
        </p:sp>
        <p:sp>
          <p:nvSpPr>
            <p:cNvPr id="5155" name="Arc 14"/>
            <p:cNvSpPr>
              <a:spLocks/>
            </p:cNvSpPr>
            <p:nvPr/>
          </p:nvSpPr>
          <p:spPr bwMode="auto">
            <a:xfrm>
              <a:off x="3720" y="1365"/>
              <a:ext cx="195" cy="141"/>
            </a:xfrm>
            <a:custGeom>
              <a:avLst/>
              <a:gdLst>
                <a:gd name="T0" fmla="*/ 2 w 21600"/>
                <a:gd name="T1" fmla="*/ 1 h 21600"/>
                <a:gd name="T2" fmla="*/ 0 w 21600"/>
                <a:gd name="T3" fmla="*/ 0 h 21600"/>
                <a:gd name="T4" fmla="*/ 2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156" name="Rectangle 15"/>
            <p:cNvSpPr>
              <a:spLocks noChangeArrowheads="1"/>
            </p:cNvSpPr>
            <p:nvPr/>
          </p:nvSpPr>
          <p:spPr bwMode="auto">
            <a:xfrm>
              <a:off x="3467" y="1400"/>
              <a:ext cx="22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l-GR" sz="1400"/>
                <a:t>90</a:t>
              </a:r>
            </a:p>
          </p:txBody>
        </p:sp>
        <p:sp>
          <p:nvSpPr>
            <p:cNvPr id="5157" name="Arc 16"/>
            <p:cNvSpPr>
              <a:spLocks/>
            </p:cNvSpPr>
            <p:nvPr/>
          </p:nvSpPr>
          <p:spPr bwMode="auto">
            <a:xfrm>
              <a:off x="3786" y="1859"/>
              <a:ext cx="196" cy="211"/>
            </a:xfrm>
            <a:custGeom>
              <a:avLst/>
              <a:gdLst>
                <a:gd name="T0" fmla="*/ 0 w 21600"/>
                <a:gd name="T1" fmla="*/ 2 h 21600"/>
                <a:gd name="T2" fmla="*/ 2 w 21600"/>
                <a:gd name="T3" fmla="*/ 0 h 21600"/>
                <a:gd name="T4" fmla="*/ 2 w 21600"/>
                <a:gd name="T5" fmla="*/ 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713"/>
                    <a:pt x="9603" y="60"/>
                    <a:pt x="21490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713"/>
                    <a:pt x="9603" y="60"/>
                    <a:pt x="21490" y="0"/>
                  </a:cubicBez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158" name="Rectangle 17"/>
            <p:cNvSpPr>
              <a:spLocks noChangeArrowheads="1"/>
            </p:cNvSpPr>
            <p:nvPr/>
          </p:nvSpPr>
          <p:spPr bwMode="auto">
            <a:xfrm>
              <a:off x="3597" y="1752"/>
              <a:ext cx="22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l-GR" sz="1400"/>
                <a:t>60</a:t>
              </a:r>
            </a:p>
          </p:txBody>
        </p:sp>
      </p:grpSp>
      <p:sp>
        <p:nvSpPr>
          <p:cNvPr id="5125" name="Rectangle 18"/>
          <p:cNvSpPr>
            <a:spLocks noChangeArrowheads="1"/>
          </p:cNvSpPr>
          <p:nvPr/>
        </p:nvSpPr>
        <p:spPr bwMode="auto">
          <a:xfrm>
            <a:off x="2878138" y="2041525"/>
            <a:ext cx="455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F</a:t>
            </a:r>
            <a:r>
              <a:rPr lang="en-US" altLang="el-GR" baseline="-25000"/>
              <a:t>1</a:t>
            </a:r>
          </a:p>
        </p:txBody>
      </p:sp>
      <p:sp>
        <p:nvSpPr>
          <p:cNvPr id="5126" name="Rectangle 19"/>
          <p:cNvSpPr>
            <a:spLocks noChangeArrowheads="1"/>
          </p:cNvSpPr>
          <p:nvPr/>
        </p:nvSpPr>
        <p:spPr bwMode="auto">
          <a:xfrm>
            <a:off x="592138" y="2651125"/>
            <a:ext cx="506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H</a:t>
            </a:r>
            <a:r>
              <a:rPr lang="en-US" altLang="el-GR" baseline="-25000"/>
              <a:t>2</a:t>
            </a:r>
          </a:p>
        </p:txBody>
      </p:sp>
      <p:sp>
        <p:nvSpPr>
          <p:cNvPr id="5127" name="Rectangle 20"/>
          <p:cNvSpPr>
            <a:spLocks noChangeArrowheads="1"/>
          </p:cNvSpPr>
          <p:nvPr/>
        </p:nvSpPr>
        <p:spPr bwMode="auto">
          <a:xfrm>
            <a:off x="1354138" y="3870325"/>
            <a:ext cx="506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V</a:t>
            </a:r>
            <a:r>
              <a:rPr lang="en-US" altLang="el-GR" baseline="-25000"/>
              <a:t>2</a:t>
            </a:r>
          </a:p>
        </p:txBody>
      </p:sp>
      <p:sp>
        <p:nvSpPr>
          <p:cNvPr id="5128" name="Rectangle 21"/>
          <p:cNvSpPr>
            <a:spLocks noChangeArrowheads="1"/>
          </p:cNvSpPr>
          <p:nvPr/>
        </p:nvSpPr>
        <p:spPr bwMode="auto">
          <a:xfrm>
            <a:off x="6611938" y="4098925"/>
            <a:ext cx="506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V</a:t>
            </a:r>
            <a:r>
              <a:rPr lang="en-US" altLang="el-GR" baseline="-25000"/>
              <a:t>3</a:t>
            </a:r>
          </a:p>
        </p:txBody>
      </p:sp>
      <p:sp>
        <p:nvSpPr>
          <p:cNvPr id="5129" name="Line 22"/>
          <p:cNvSpPr>
            <a:spLocks noChangeShapeType="1"/>
          </p:cNvSpPr>
          <p:nvPr/>
        </p:nvSpPr>
        <p:spPr bwMode="auto">
          <a:xfrm flipV="1">
            <a:off x="6475413" y="38862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30" name="Line 23"/>
          <p:cNvSpPr>
            <a:spLocks noChangeShapeType="1"/>
          </p:cNvSpPr>
          <p:nvPr/>
        </p:nvSpPr>
        <p:spPr bwMode="auto">
          <a:xfrm>
            <a:off x="228600" y="32766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5131" name="Line 24"/>
          <p:cNvSpPr>
            <a:spLocks noChangeShapeType="1"/>
          </p:cNvSpPr>
          <p:nvPr/>
        </p:nvSpPr>
        <p:spPr bwMode="auto">
          <a:xfrm flipV="1">
            <a:off x="1217613" y="37338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5132" name="Group 25"/>
          <p:cNvGrpSpPr>
            <a:grpSpLocks/>
          </p:cNvGrpSpPr>
          <p:nvPr/>
        </p:nvGrpSpPr>
        <p:grpSpPr bwMode="auto">
          <a:xfrm>
            <a:off x="1155700" y="2544763"/>
            <a:ext cx="444500" cy="457200"/>
            <a:chOff x="633" y="1603"/>
            <a:chExt cx="280" cy="288"/>
          </a:xfrm>
        </p:grpSpPr>
        <p:sp>
          <p:nvSpPr>
            <p:cNvPr id="5144" name="Oval 26"/>
            <p:cNvSpPr>
              <a:spLocks noChangeArrowheads="1"/>
            </p:cNvSpPr>
            <p:nvPr/>
          </p:nvSpPr>
          <p:spPr bwMode="auto">
            <a:xfrm>
              <a:off x="633" y="1607"/>
              <a:ext cx="280" cy="2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45" name="Rectangle 27"/>
            <p:cNvSpPr>
              <a:spLocks noChangeArrowheads="1"/>
            </p:cNvSpPr>
            <p:nvPr/>
          </p:nvSpPr>
          <p:spPr bwMode="auto">
            <a:xfrm>
              <a:off x="667" y="1603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l-GR"/>
                <a:t>2</a:t>
              </a:r>
            </a:p>
          </p:txBody>
        </p:sp>
      </p:grpSp>
      <p:grpSp>
        <p:nvGrpSpPr>
          <p:cNvPr id="5133" name="Group 28"/>
          <p:cNvGrpSpPr>
            <a:grpSpLocks/>
          </p:cNvGrpSpPr>
          <p:nvPr/>
        </p:nvGrpSpPr>
        <p:grpSpPr bwMode="auto">
          <a:xfrm>
            <a:off x="6718300" y="3154363"/>
            <a:ext cx="444500" cy="457200"/>
            <a:chOff x="4137" y="1987"/>
            <a:chExt cx="280" cy="288"/>
          </a:xfrm>
        </p:grpSpPr>
        <p:sp>
          <p:nvSpPr>
            <p:cNvPr id="5142" name="Oval 29"/>
            <p:cNvSpPr>
              <a:spLocks noChangeArrowheads="1"/>
            </p:cNvSpPr>
            <p:nvPr/>
          </p:nvSpPr>
          <p:spPr bwMode="auto">
            <a:xfrm>
              <a:off x="4137" y="1991"/>
              <a:ext cx="280" cy="2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43" name="Rectangle 30"/>
            <p:cNvSpPr>
              <a:spLocks noChangeArrowheads="1"/>
            </p:cNvSpPr>
            <p:nvPr/>
          </p:nvSpPr>
          <p:spPr bwMode="auto">
            <a:xfrm>
              <a:off x="4171" y="1987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l-GR"/>
                <a:t>3</a:t>
              </a:r>
            </a:p>
          </p:txBody>
        </p:sp>
      </p:grpSp>
      <p:grpSp>
        <p:nvGrpSpPr>
          <p:cNvPr id="5134" name="Group 31"/>
          <p:cNvGrpSpPr>
            <a:grpSpLocks/>
          </p:cNvGrpSpPr>
          <p:nvPr/>
        </p:nvGrpSpPr>
        <p:grpSpPr bwMode="auto">
          <a:xfrm>
            <a:off x="5727700" y="1554163"/>
            <a:ext cx="444500" cy="457200"/>
            <a:chOff x="3513" y="979"/>
            <a:chExt cx="280" cy="288"/>
          </a:xfrm>
        </p:grpSpPr>
        <p:sp>
          <p:nvSpPr>
            <p:cNvPr id="5140" name="Oval 32"/>
            <p:cNvSpPr>
              <a:spLocks noChangeArrowheads="1"/>
            </p:cNvSpPr>
            <p:nvPr/>
          </p:nvSpPr>
          <p:spPr bwMode="auto">
            <a:xfrm>
              <a:off x="3513" y="983"/>
              <a:ext cx="280" cy="28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5141" name="Rectangle 33"/>
            <p:cNvSpPr>
              <a:spLocks noChangeArrowheads="1"/>
            </p:cNvSpPr>
            <p:nvPr/>
          </p:nvSpPr>
          <p:spPr bwMode="auto">
            <a:xfrm>
              <a:off x="3547" y="979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l-GR"/>
                <a:t>1</a:t>
              </a:r>
            </a:p>
          </p:txBody>
        </p:sp>
      </p:grpSp>
      <p:sp>
        <p:nvSpPr>
          <p:cNvPr id="5135" name="Rectangle 34"/>
          <p:cNvSpPr>
            <a:spLocks noChangeArrowheads="1"/>
          </p:cNvSpPr>
          <p:nvPr/>
        </p:nvSpPr>
        <p:spPr bwMode="auto">
          <a:xfrm>
            <a:off x="746125" y="4860925"/>
            <a:ext cx="34337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b="1">
                <a:solidFill>
                  <a:srgbClr val="0000FF"/>
                </a:solidFill>
                <a:latin typeface="Arno Pro Caption" panose="02020502040506020403" pitchFamily="18" charset="0"/>
              </a:rPr>
              <a:t>FREE BODY DIAGRAM</a:t>
            </a:r>
          </a:p>
        </p:txBody>
      </p:sp>
      <p:graphicFrame>
        <p:nvGraphicFramePr>
          <p:cNvPr id="5136" name="Object 3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5044143"/>
              </p:ext>
            </p:extLst>
          </p:nvPr>
        </p:nvGraphicFramePr>
        <p:xfrm>
          <a:off x="5141269" y="5033963"/>
          <a:ext cx="1750714" cy="1103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3" imgW="685800" imgH="533160" progId="Equation.DSMT4">
                  <p:embed/>
                </p:oleObj>
              </mc:Choice>
              <mc:Fallback>
                <p:oleObj name="Equation" r:id="rId3" imgW="685800" imgH="533160" progId="Equation.DSMT4">
                  <p:embed/>
                  <p:pic>
                    <p:nvPicPr>
                      <p:cNvPr id="0" name="Object 35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1269" y="5033963"/>
                        <a:ext cx="1750714" cy="1103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7" name="Rectangle 36"/>
          <p:cNvSpPr>
            <a:spLocks noChangeArrowheads="1"/>
          </p:cNvSpPr>
          <p:nvPr/>
        </p:nvSpPr>
        <p:spPr bwMode="auto">
          <a:xfrm>
            <a:off x="3579813" y="3505200"/>
            <a:ext cx="455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F</a:t>
            </a:r>
            <a:r>
              <a:rPr lang="en-US" altLang="el-GR" baseline="-25000"/>
              <a:t>2</a:t>
            </a:r>
          </a:p>
        </p:txBody>
      </p:sp>
      <p:sp>
        <p:nvSpPr>
          <p:cNvPr id="5138" name="Rectangle 37"/>
          <p:cNvSpPr>
            <a:spLocks noChangeArrowheads="1"/>
          </p:cNvSpPr>
          <p:nvPr/>
        </p:nvSpPr>
        <p:spPr bwMode="auto">
          <a:xfrm>
            <a:off x="6627813" y="2286000"/>
            <a:ext cx="455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F</a:t>
            </a:r>
            <a:r>
              <a:rPr lang="en-US" altLang="el-GR" baseline="-25000"/>
              <a:t>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6604622-26F7-49A6-BD62-41627F68F787}" type="slidenum">
              <a:rPr lang="el-GR" altLang="el-GR" sz="1400">
                <a:solidFill>
                  <a:srgbClr val="00664D"/>
                </a:solidFill>
                <a:latin typeface="Arno Pro Caption" panose="02020502040506020403" pitchFamily="18" charset="0"/>
              </a:rPr>
              <a:pPr eaLnBrk="1" hangingPunct="1"/>
              <a:t>3</a:t>
            </a:fld>
            <a:endParaRPr lang="el-GR" altLang="el-GR" sz="1400">
              <a:solidFill>
                <a:srgbClr val="00664D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2438400" y="20574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 flipV="1">
            <a:off x="2438400" y="7620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17525" y="746125"/>
            <a:ext cx="11287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b="1">
                <a:solidFill>
                  <a:srgbClr val="0000FF"/>
                </a:solidFill>
                <a:latin typeface="Arno Pro Caption" panose="02020502040506020403" pitchFamily="18" charset="0"/>
              </a:rPr>
              <a:t>Node 1</a:t>
            </a: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1143000" y="2133600"/>
            <a:ext cx="12192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2514600" y="2133600"/>
            <a:ext cx="5334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H="1">
            <a:off x="990600" y="20574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6152" name="Oval 8"/>
          <p:cNvSpPr>
            <a:spLocks noChangeArrowheads="1"/>
          </p:cNvSpPr>
          <p:nvPr/>
        </p:nvSpPr>
        <p:spPr bwMode="auto">
          <a:xfrm>
            <a:off x="2292350" y="1987550"/>
            <a:ext cx="215900" cy="215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2574925" y="822325"/>
            <a:ext cx="652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F</a:t>
            </a:r>
            <a:r>
              <a:rPr lang="en-US" altLang="el-GR" baseline="-25000"/>
              <a:t>1,V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3717925" y="1889125"/>
            <a:ext cx="652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F</a:t>
            </a:r>
            <a:r>
              <a:rPr lang="en-US" altLang="el-GR" baseline="-25000"/>
              <a:t>1,H</a:t>
            </a: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3108325" y="2727325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F</a:t>
            </a:r>
            <a:r>
              <a:rPr lang="en-US" altLang="el-GR" baseline="-25000"/>
              <a:t>3</a:t>
            </a: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1203325" y="3032125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F</a:t>
            </a:r>
            <a:r>
              <a:rPr lang="en-US" altLang="el-GR" baseline="-25000"/>
              <a:t>1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2651125" y="2125663"/>
            <a:ext cx="311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sz="1000"/>
              <a:t>60</a:t>
            </a: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1660525" y="2125663"/>
            <a:ext cx="311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sz="1000"/>
              <a:t>30</a:t>
            </a:r>
          </a:p>
        </p:txBody>
      </p:sp>
      <p:graphicFrame>
        <p:nvGraphicFramePr>
          <p:cNvPr id="6159" name="Objec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4879810"/>
              </p:ext>
            </p:extLst>
          </p:nvPr>
        </p:nvGraphicFramePr>
        <p:xfrm>
          <a:off x="2651126" y="3284984"/>
          <a:ext cx="5521274" cy="2185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3" imgW="2692080" imgH="1269720" progId="Equation.DSMT4">
                  <p:embed/>
                </p:oleObj>
              </mc:Choice>
              <mc:Fallback>
                <p:oleObj name="Equation" r:id="rId3" imgW="2692080" imgH="1269720" progId="Equation.DSMT4">
                  <p:embed/>
                  <p:pic>
                    <p:nvPicPr>
                      <p:cNvPr id="0" name="Object 15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26" y="3284984"/>
                        <a:ext cx="5521274" cy="21855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14650C5-F4F9-48BB-8C3D-4D2A08F73337}" type="slidenum">
              <a:rPr lang="el-GR" altLang="el-GR" sz="1400">
                <a:solidFill>
                  <a:srgbClr val="00664D"/>
                </a:solidFill>
                <a:latin typeface="Arno Pro Caption" panose="02020502040506020403" pitchFamily="18" charset="0"/>
              </a:rPr>
              <a:pPr eaLnBrk="1" hangingPunct="1"/>
              <a:t>4</a:t>
            </a:fld>
            <a:endParaRPr lang="el-GR" altLang="el-GR" sz="1400">
              <a:solidFill>
                <a:srgbClr val="00664D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2824802"/>
              </p:ext>
            </p:extLst>
          </p:nvPr>
        </p:nvGraphicFramePr>
        <p:xfrm>
          <a:off x="1259633" y="3641725"/>
          <a:ext cx="4982418" cy="1458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3" imgW="2095200" imgH="533160" progId="Equation.DSMT4">
                  <p:embed/>
                </p:oleObj>
              </mc:Choice>
              <mc:Fallback>
                <p:oleObj name="Equation" r:id="rId3" imgW="2095200" imgH="533160" progId="Equation.DSMT4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3" y="3641725"/>
                        <a:ext cx="4982418" cy="14589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3140075" y="2149475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V="1">
            <a:off x="3140075" y="1463675"/>
            <a:ext cx="11430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838200" y="838200"/>
            <a:ext cx="11287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b="1">
                <a:solidFill>
                  <a:srgbClr val="0000FF"/>
                </a:solidFill>
                <a:latin typeface="Arno Pro Caption" panose="02020502040506020403" pitchFamily="18" charset="0"/>
              </a:rPr>
              <a:t>Node 2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3063875" y="2378075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H="1">
            <a:off x="1387475" y="2149475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2994025" y="2079625"/>
            <a:ext cx="215900" cy="215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4724400" y="19812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F</a:t>
            </a:r>
            <a:r>
              <a:rPr lang="en-US" altLang="el-GR" baseline="-25000"/>
              <a:t>2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4495800" y="9906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F</a:t>
            </a:r>
            <a:r>
              <a:rPr lang="en-US" altLang="el-GR" baseline="-25000"/>
              <a:t>1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3657600" y="1836738"/>
            <a:ext cx="311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sz="1000"/>
              <a:t>30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1676400" y="2362200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H</a:t>
            </a:r>
            <a:r>
              <a:rPr lang="en-US" altLang="el-GR" baseline="-25000"/>
              <a:t>2</a:t>
            </a: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3200400" y="2667000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V</a:t>
            </a:r>
            <a:r>
              <a:rPr lang="en-US" altLang="el-GR" baseline="-25000"/>
              <a:t>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CD3FA6D-F40E-414A-AD51-8504BAEF922A}" type="slidenum">
              <a:rPr lang="el-GR" altLang="el-GR" sz="1400">
                <a:solidFill>
                  <a:srgbClr val="00664D"/>
                </a:solidFill>
                <a:latin typeface="Arno Pro Caption" panose="02020502040506020403" pitchFamily="18" charset="0"/>
              </a:rPr>
              <a:pPr eaLnBrk="1" hangingPunct="1"/>
              <a:t>5</a:t>
            </a:fld>
            <a:endParaRPr lang="el-GR" altLang="el-GR" sz="1400">
              <a:solidFill>
                <a:srgbClr val="00664D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8497364"/>
              </p:ext>
            </p:extLst>
          </p:nvPr>
        </p:nvGraphicFramePr>
        <p:xfrm>
          <a:off x="1907704" y="3749677"/>
          <a:ext cx="4824536" cy="1350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3" imgW="1866600" imgH="533160" progId="Equation.DSMT4">
                  <p:embed/>
                </p:oleObj>
              </mc:Choice>
              <mc:Fallback>
                <p:oleObj name="Equation" r:id="rId3" imgW="1866600" imgH="533160" progId="Equation.DSMT4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749677"/>
                        <a:ext cx="4824536" cy="1350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Line 3"/>
          <p:cNvSpPr>
            <a:spLocks noChangeShapeType="1"/>
          </p:cNvSpPr>
          <p:nvPr/>
        </p:nvSpPr>
        <p:spPr bwMode="auto">
          <a:xfrm flipH="1" flipV="1">
            <a:off x="2127250" y="128905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892175" y="739775"/>
            <a:ext cx="11287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b="1">
                <a:solidFill>
                  <a:srgbClr val="0000FF"/>
                </a:solidFill>
                <a:latin typeface="Arno Pro Caption" panose="02020502040506020403" pitchFamily="18" charset="0"/>
              </a:rPr>
              <a:t>Node 3</a:t>
            </a:r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2743200" y="22098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2667000" y="1981200"/>
            <a:ext cx="215900" cy="215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l-GR" altLang="el-GR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730375" y="2187575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F</a:t>
            </a:r>
            <a:r>
              <a:rPr lang="en-US" altLang="el-GR" baseline="-25000"/>
              <a:t>2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644775" y="1044575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F</a:t>
            </a:r>
            <a:r>
              <a:rPr lang="en-US" altLang="el-GR" baseline="-25000"/>
              <a:t>3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2187575" y="1738313"/>
            <a:ext cx="311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sz="1000"/>
              <a:t>60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2590800" y="3124200"/>
            <a:ext cx="506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/>
              <a:t>V</a:t>
            </a:r>
            <a:r>
              <a:rPr lang="en-US" altLang="el-GR" baseline="-25000"/>
              <a:t>3</a:t>
            </a:r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1441450" y="212725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E6CD818-9101-4F19-ABAF-C697A237EFA1}" type="slidenum">
              <a:rPr lang="el-GR" altLang="el-GR" sz="1400">
                <a:solidFill>
                  <a:srgbClr val="00664D"/>
                </a:solidFill>
                <a:latin typeface="Arno Pro Caption" panose="02020502040506020403" pitchFamily="18" charset="0"/>
              </a:rPr>
              <a:pPr eaLnBrk="1" hangingPunct="1"/>
              <a:t>6</a:t>
            </a:fld>
            <a:endParaRPr lang="el-GR" altLang="el-GR" sz="1400">
              <a:solidFill>
                <a:srgbClr val="00664D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3517434"/>
              </p:ext>
            </p:extLst>
          </p:nvPr>
        </p:nvGraphicFramePr>
        <p:xfrm>
          <a:off x="899592" y="764704"/>
          <a:ext cx="3854450" cy="291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3" imgW="3860800" imgH="2921000" progId="Equation.3">
                  <p:embed/>
                </p:oleObj>
              </mc:Choice>
              <mc:Fallback>
                <p:oleObj name="Equation" r:id="rId3" imgW="3860800" imgH="2921000" progId="Equation.3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764704"/>
                        <a:ext cx="3854450" cy="291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932040" y="2276872"/>
            <a:ext cx="2683427" cy="107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sz="3200" dirty="0">
                <a:solidFill>
                  <a:srgbClr val="FF0000"/>
                </a:solidFill>
                <a:latin typeface="Arno Pro Caption" panose="02020502040506020403" pitchFamily="18" charset="0"/>
              </a:rPr>
              <a:t>SIX </a:t>
            </a:r>
            <a:r>
              <a:rPr lang="en-US" altLang="el-GR" sz="3200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Equations</a:t>
            </a:r>
            <a:endParaRPr lang="en-US" altLang="el-GR" sz="3200" dirty="0">
              <a:solidFill>
                <a:srgbClr val="FF0000"/>
              </a:solidFill>
              <a:latin typeface="Arno Pro Caption" panose="02020502040506020403" pitchFamily="18" charset="0"/>
            </a:endParaRPr>
          </a:p>
          <a:p>
            <a:r>
              <a:rPr lang="en-US" altLang="el-GR" sz="3200" dirty="0">
                <a:solidFill>
                  <a:srgbClr val="FF0000"/>
                </a:solidFill>
                <a:latin typeface="Arno Pro Caption" panose="02020502040506020403" pitchFamily="18" charset="0"/>
              </a:rPr>
              <a:t>SIX </a:t>
            </a:r>
            <a:r>
              <a:rPr lang="en-US" altLang="el-GR" sz="3200" dirty="0" smtClean="0">
                <a:solidFill>
                  <a:srgbClr val="FF0000"/>
                </a:solidFill>
                <a:latin typeface="Arno Pro Caption" panose="02020502040506020403" pitchFamily="18" charset="0"/>
              </a:rPr>
              <a:t>Unknowns</a:t>
            </a:r>
            <a:endParaRPr lang="en-US" altLang="el-GR" sz="3200" dirty="0">
              <a:solidFill>
                <a:srgbClr val="FF0000"/>
              </a:solidFill>
              <a:latin typeface="Arno Pro Caption" panose="02020502040506020403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12D1209-6D5D-477A-BF81-3231108DA8EA}" type="slidenum">
              <a:rPr lang="el-GR" altLang="el-GR" sz="1400">
                <a:solidFill>
                  <a:srgbClr val="00664D"/>
                </a:solidFill>
                <a:latin typeface="Arno Pro Caption" panose="02020502040506020403" pitchFamily="18" charset="0"/>
              </a:rPr>
              <a:pPr eaLnBrk="1" hangingPunct="1"/>
              <a:t>7</a:t>
            </a:fld>
            <a:endParaRPr lang="el-GR" altLang="el-GR" sz="1400">
              <a:solidFill>
                <a:srgbClr val="00664D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641475" y="971550"/>
            <a:ext cx="5035550" cy="434975"/>
          </a:xfrm>
          <a:prstGeom prst="rect">
            <a:avLst/>
          </a:prstGeom>
          <a:noFill/>
          <a:ln w="38100" cmpd="dbl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sz="2000">
                <a:solidFill>
                  <a:srgbClr val="996633"/>
                </a:solidFill>
              </a:rPr>
              <a:t>F</a:t>
            </a:r>
            <a:r>
              <a:rPr lang="en-US" altLang="el-GR" sz="2000" baseline="-25000">
                <a:solidFill>
                  <a:srgbClr val="996633"/>
                </a:solidFill>
              </a:rPr>
              <a:t>1	  </a:t>
            </a:r>
            <a:r>
              <a:rPr lang="en-US" altLang="el-GR" sz="2000">
                <a:solidFill>
                  <a:srgbClr val="996633"/>
                </a:solidFill>
              </a:rPr>
              <a:t>F</a:t>
            </a:r>
            <a:r>
              <a:rPr lang="en-US" altLang="el-GR" sz="2000" baseline="-25000">
                <a:solidFill>
                  <a:srgbClr val="996633"/>
                </a:solidFill>
              </a:rPr>
              <a:t>2</a:t>
            </a:r>
            <a:r>
              <a:rPr lang="en-US" altLang="el-GR" sz="2000">
                <a:solidFill>
                  <a:srgbClr val="996633"/>
                </a:solidFill>
              </a:rPr>
              <a:t> 	F</a:t>
            </a:r>
            <a:r>
              <a:rPr lang="en-US" altLang="el-GR" sz="2000" baseline="-25000">
                <a:solidFill>
                  <a:srgbClr val="996633"/>
                </a:solidFill>
              </a:rPr>
              <a:t>3</a:t>
            </a:r>
            <a:r>
              <a:rPr lang="en-US" altLang="el-GR" sz="2000">
                <a:solidFill>
                  <a:srgbClr val="996633"/>
                </a:solidFill>
              </a:rPr>
              <a:t> 	  H</a:t>
            </a:r>
            <a:r>
              <a:rPr lang="en-US" altLang="el-GR" sz="2000" baseline="-25000">
                <a:solidFill>
                  <a:srgbClr val="996633"/>
                </a:solidFill>
              </a:rPr>
              <a:t>2</a:t>
            </a:r>
            <a:r>
              <a:rPr lang="en-US" altLang="el-GR" sz="2000">
                <a:solidFill>
                  <a:srgbClr val="996633"/>
                </a:solidFill>
              </a:rPr>
              <a:t> 	V</a:t>
            </a:r>
            <a:r>
              <a:rPr lang="en-US" altLang="el-GR" sz="2000" baseline="-25000">
                <a:solidFill>
                  <a:srgbClr val="996633"/>
                </a:solidFill>
              </a:rPr>
              <a:t>2</a:t>
            </a:r>
            <a:r>
              <a:rPr lang="en-US" altLang="el-GR" sz="2000">
                <a:solidFill>
                  <a:srgbClr val="996633"/>
                </a:solidFill>
              </a:rPr>
              <a:t> 	V</a:t>
            </a:r>
            <a:r>
              <a:rPr lang="en-US" altLang="el-GR" sz="2000" baseline="-25000">
                <a:solidFill>
                  <a:srgbClr val="996633"/>
                </a:solidFill>
              </a:rPr>
              <a:t>3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031875" y="1657350"/>
            <a:ext cx="360363" cy="3787775"/>
          </a:xfrm>
          <a:prstGeom prst="rect">
            <a:avLst/>
          </a:prstGeom>
          <a:noFill/>
          <a:ln w="38100" cmpd="dbl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sz="2000">
                <a:solidFill>
                  <a:srgbClr val="996633"/>
                </a:solidFill>
              </a:rPr>
              <a:t>1</a:t>
            </a:r>
          </a:p>
          <a:p>
            <a:endParaRPr lang="en-US" altLang="el-GR" sz="2000">
              <a:solidFill>
                <a:srgbClr val="996633"/>
              </a:solidFill>
            </a:endParaRPr>
          </a:p>
          <a:p>
            <a:r>
              <a:rPr lang="en-US" altLang="el-GR" sz="2000">
                <a:solidFill>
                  <a:srgbClr val="996633"/>
                </a:solidFill>
              </a:rPr>
              <a:t>2</a:t>
            </a:r>
          </a:p>
          <a:p>
            <a:endParaRPr lang="en-US" altLang="el-GR" sz="2000">
              <a:solidFill>
                <a:srgbClr val="996633"/>
              </a:solidFill>
            </a:endParaRPr>
          </a:p>
          <a:p>
            <a:r>
              <a:rPr lang="en-US" altLang="el-GR" sz="2000">
                <a:solidFill>
                  <a:srgbClr val="996633"/>
                </a:solidFill>
              </a:rPr>
              <a:t>3</a:t>
            </a:r>
          </a:p>
          <a:p>
            <a:endParaRPr lang="en-US" altLang="el-GR" sz="2000">
              <a:solidFill>
                <a:srgbClr val="996633"/>
              </a:solidFill>
            </a:endParaRPr>
          </a:p>
          <a:p>
            <a:r>
              <a:rPr lang="en-US" altLang="el-GR" sz="2000">
                <a:solidFill>
                  <a:srgbClr val="996633"/>
                </a:solidFill>
              </a:rPr>
              <a:t>4</a:t>
            </a:r>
          </a:p>
          <a:p>
            <a:endParaRPr lang="en-US" altLang="el-GR" sz="2000">
              <a:solidFill>
                <a:srgbClr val="996633"/>
              </a:solidFill>
            </a:endParaRPr>
          </a:p>
          <a:p>
            <a:r>
              <a:rPr lang="en-US" altLang="el-GR" sz="2000">
                <a:solidFill>
                  <a:srgbClr val="996633"/>
                </a:solidFill>
              </a:rPr>
              <a:t>5</a:t>
            </a:r>
          </a:p>
          <a:p>
            <a:endParaRPr lang="en-US" altLang="el-GR" sz="2000">
              <a:solidFill>
                <a:srgbClr val="996633"/>
              </a:solidFill>
            </a:endParaRPr>
          </a:p>
          <a:p>
            <a:r>
              <a:rPr lang="en-US" altLang="el-GR" sz="2000">
                <a:solidFill>
                  <a:srgbClr val="996633"/>
                </a:solidFill>
              </a:rPr>
              <a:t>6</a:t>
            </a:r>
          </a:p>
          <a:p>
            <a:endParaRPr lang="en-US" altLang="el-GR" sz="2000">
              <a:solidFill>
                <a:srgbClr val="996633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736725" y="1676400"/>
            <a:ext cx="4930775" cy="347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sz="2000">
                <a:latin typeface="Arno Pro Caption" panose="02020502040506020403" pitchFamily="18" charset="0"/>
              </a:rPr>
              <a:t>-cos30	  0	cos60	  0	0	0</a:t>
            </a:r>
          </a:p>
          <a:p>
            <a:endParaRPr lang="en-US" altLang="el-GR" sz="2000">
              <a:latin typeface="Arno Pro Caption" panose="02020502040506020403" pitchFamily="18" charset="0"/>
            </a:endParaRPr>
          </a:p>
          <a:p>
            <a:r>
              <a:rPr lang="en-US" altLang="el-GR" sz="2000">
                <a:latin typeface="Arno Pro Caption" panose="02020502040506020403" pitchFamily="18" charset="0"/>
              </a:rPr>
              <a:t>-sin30	  0	-sin60	  0	0	0</a:t>
            </a:r>
          </a:p>
          <a:p>
            <a:r>
              <a:rPr lang="en-US" altLang="el-GR" sz="2000">
                <a:latin typeface="Arno Pro Caption" panose="02020502040506020403" pitchFamily="18" charset="0"/>
              </a:rPr>
              <a:t> </a:t>
            </a:r>
          </a:p>
          <a:p>
            <a:r>
              <a:rPr lang="en-US" altLang="el-GR" sz="2000">
                <a:latin typeface="Arno Pro Caption" panose="02020502040506020403" pitchFamily="18" charset="0"/>
              </a:rPr>
              <a:t>cos30	  1	0	  1	0	0</a:t>
            </a:r>
          </a:p>
          <a:p>
            <a:endParaRPr lang="en-US" altLang="el-GR" sz="2000">
              <a:latin typeface="Arno Pro Caption" panose="02020502040506020403" pitchFamily="18" charset="0"/>
            </a:endParaRPr>
          </a:p>
          <a:p>
            <a:r>
              <a:rPr lang="en-US" altLang="el-GR" sz="2000">
                <a:latin typeface="Arno Pro Caption" panose="02020502040506020403" pitchFamily="18" charset="0"/>
              </a:rPr>
              <a:t>sin30	  0	0	  0	1	0</a:t>
            </a:r>
          </a:p>
          <a:p>
            <a:endParaRPr lang="en-US" altLang="el-GR" sz="2000">
              <a:latin typeface="Arno Pro Caption" panose="02020502040506020403" pitchFamily="18" charset="0"/>
            </a:endParaRPr>
          </a:p>
          <a:p>
            <a:r>
              <a:rPr lang="en-US" altLang="el-GR" sz="2000">
                <a:latin typeface="Arno Pro Caption" panose="02020502040506020403" pitchFamily="18" charset="0"/>
              </a:rPr>
              <a:t>0	  -1	-cos60	  0	0	0</a:t>
            </a:r>
          </a:p>
          <a:p>
            <a:endParaRPr lang="en-US" altLang="el-GR" sz="2000">
              <a:latin typeface="Arno Pro Caption" panose="02020502040506020403" pitchFamily="18" charset="0"/>
            </a:endParaRPr>
          </a:p>
          <a:p>
            <a:r>
              <a:rPr lang="en-US" altLang="el-GR" sz="2000">
                <a:latin typeface="Arno Pro Caption" panose="02020502040506020403" pitchFamily="18" charset="0"/>
              </a:rPr>
              <a:t>0	  0	sin60	  0	0	1</a:t>
            </a:r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7010400" y="1692275"/>
            <a:ext cx="0" cy="4038600"/>
          </a:xfrm>
          <a:prstGeom prst="line">
            <a:avLst/>
          </a:prstGeom>
          <a:noFill/>
          <a:ln w="38100" cmpd="dbl">
            <a:solidFill>
              <a:srgbClr val="C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7375525" y="1676400"/>
            <a:ext cx="779463" cy="347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sz="2000">
                <a:latin typeface="Arno Pro Caption" panose="02020502040506020403" pitchFamily="18" charset="0"/>
              </a:rPr>
              <a:t>0</a:t>
            </a:r>
          </a:p>
          <a:p>
            <a:endParaRPr lang="en-US" altLang="el-GR" sz="2000">
              <a:latin typeface="Arno Pro Caption" panose="02020502040506020403" pitchFamily="18" charset="0"/>
            </a:endParaRPr>
          </a:p>
          <a:p>
            <a:r>
              <a:rPr lang="en-US" altLang="el-GR" sz="2000">
                <a:latin typeface="Arno Pro Caption" panose="02020502040506020403" pitchFamily="18" charset="0"/>
              </a:rPr>
              <a:t>-1000</a:t>
            </a:r>
          </a:p>
          <a:p>
            <a:endParaRPr lang="en-US" altLang="el-GR" sz="2000">
              <a:latin typeface="Arno Pro Caption" panose="02020502040506020403" pitchFamily="18" charset="0"/>
            </a:endParaRPr>
          </a:p>
          <a:p>
            <a:r>
              <a:rPr lang="en-US" altLang="el-GR" sz="2000">
                <a:latin typeface="Arno Pro Caption" panose="02020502040506020403" pitchFamily="18" charset="0"/>
              </a:rPr>
              <a:t>0</a:t>
            </a:r>
          </a:p>
          <a:p>
            <a:endParaRPr lang="en-US" altLang="el-GR" sz="2000">
              <a:latin typeface="Arno Pro Caption" panose="02020502040506020403" pitchFamily="18" charset="0"/>
            </a:endParaRPr>
          </a:p>
          <a:p>
            <a:r>
              <a:rPr lang="en-US" altLang="el-GR" sz="2000">
                <a:latin typeface="Arno Pro Caption" panose="02020502040506020403" pitchFamily="18" charset="0"/>
              </a:rPr>
              <a:t>0</a:t>
            </a:r>
          </a:p>
          <a:p>
            <a:endParaRPr lang="en-US" altLang="el-GR" sz="2000">
              <a:latin typeface="Arno Pro Caption" panose="02020502040506020403" pitchFamily="18" charset="0"/>
            </a:endParaRPr>
          </a:p>
          <a:p>
            <a:r>
              <a:rPr lang="en-US" altLang="el-GR" sz="2000">
                <a:latin typeface="Arno Pro Caption" panose="02020502040506020403" pitchFamily="18" charset="0"/>
              </a:rPr>
              <a:t>0</a:t>
            </a:r>
          </a:p>
          <a:p>
            <a:endParaRPr lang="en-US" altLang="el-GR" sz="2000">
              <a:latin typeface="Arno Pro Caption" panose="02020502040506020403" pitchFamily="18" charset="0"/>
            </a:endParaRPr>
          </a:p>
          <a:p>
            <a:r>
              <a:rPr lang="en-US" altLang="el-GR" sz="2000">
                <a:latin typeface="Arno Pro Caption" panose="02020502040506020403" pitchFamily="18" charset="0"/>
              </a:rPr>
              <a:t>0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1736725" y="381000"/>
            <a:ext cx="25511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sz="2000" dirty="0">
                <a:latin typeface="Arno Pro Caption" panose="02020502040506020403" pitchFamily="18" charset="0"/>
              </a:rPr>
              <a:t>Do some book keeping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C4C0453-D8E7-4CAE-9BB8-50C4573C8D24}" type="slidenum">
              <a:rPr lang="el-GR" altLang="el-GR" sz="1400">
                <a:solidFill>
                  <a:srgbClr val="00664D"/>
                </a:solidFill>
                <a:latin typeface="Arno Pro Caption" panose="02020502040506020403" pitchFamily="18" charset="0"/>
              </a:rPr>
              <a:pPr eaLnBrk="1" hangingPunct="1"/>
              <a:t>8</a:t>
            </a:fld>
            <a:endParaRPr lang="el-GR" altLang="el-GR" sz="1400">
              <a:solidFill>
                <a:srgbClr val="00664D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609600" y="533400"/>
            <a:ext cx="6770712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l-GR" dirty="0">
                <a:latin typeface="Arno Pro Caption" panose="02020502040506020403" pitchFamily="18" charset="0"/>
              </a:rPr>
              <a:t>This is the basis for your matrices and the equation</a:t>
            </a:r>
          </a:p>
          <a:p>
            <a:r>
              <a:rPr lang="en-US" altLang="el-GR" dirty="0">
                <a:latin typeface="Arno Pro Caption" panose="02020502040506020403" pitchFamily="18" charset="0"/>
              </a:rPr>
              <a:t>[A]{x}={b}</a:t>
            </a:r>
          </a:p>
        </p:txBody>
      </p:sp>
      <p:graphicFrame>
        <p:nvGraphicFramePr>
          <p:cNvPr id="11267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8758747"/>
              </p:ext>
            </p:extLst>
          </p:nvPr>
        </p:nvGraphicFramePr>
        <p:xfrm>
          <a:off x="539552" y="1700808"/>
          <a:ext cx="7416824" cy="2952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3" imgW="4609800" imgH="1396800" progId="Equation.DSMT4">
                  <p:embed/>
                </p:oleObj>
              </mc:Choice>
              <mc:Fallback>
                <p:oleObj name="Equation" r:id="rId3" imgW="4609800" imgH="1396800" progId="Equation.DSMT4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1700808"/>
                        <a:ext cx="7416824" cy="295215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3B02310-7D4D-42BD-B3A7-5DF67502C7ED}" type="slidenum">
              <a:rPr lang="el-GR" altLang="el-GR" sz="1400">
                <a:solidFill>
                  <a:srgbClr val="00664D"/>
                </a:solidFill>
                <a:latin typeface="Arno Pro Caption" panose="02020502040506020403" pitchFamily="18" charset="0"/>
              </a:rPr>
              <a:pPr eaLnBrk="1" hangingPunct="1"/>
              <a:t>9</a:t>
            </a:fld>
            <a:endParaRPr lang="el-GR" altLang="el-GR" sz="1400">
              <a:solidFill>
                <a:srgbClr val="00664D"/>
              </a:solidFill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325</Words>
  <Application>Microsoft Office PowerPoint</Application>
  <PresentationFormat>Προβολή στην οθόνη (4:3)</PresentationFormat>
  <Paragraphs>127</Paragraphs>
  <Slides>13</Slides>
  <Notes>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Arno Pro Caption</vt:lpstr>
      <vt:lpstr>Comic Sans MS</vt:lpstr>
      <vt:lpstr>Times New Roman</vt:lpstr>
      <vt:lpstr>Προεπιλεγμένη σχεδίαση</vt:lpstr>
      <vt:lpstr>Equation</vt:lpstr>
      <vt:lpstr>ΑΡΙΘΜΗΤΙΚΗ ΑΝΑΛΥΣΗ</vt:lpstr>
      <vt:lpstr>Introduction : Practical application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System of Linear Equations</vt:lpstr>
      <vt:lpstr>Cramer’s Rule </vt:lpstr>
      <vt:lpstr>Solution Techniques</vt:lpstr>
      <vt:lpstr>Παρουσίαση του PowerPoint</vt:lpstr>
    </vt:vector>
  </TitlesOfParts>
  <Company>ΒΕΡΕΝΙΚΗ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ΣΤΕΦΑΝΟΣ</dc:creator>
  <cp:lastModifiedBy>Dell</cp:lastModifiedBy>
  <cp:revision>80</cp:revision>
  <dcterms:created xsi:type="dcterms:W3CDTF">2003-09-21T16:57:34Z</dcterms:created>
  <dcterms:modified xsi:type="dcterms:W3CDTF">2021-03-21T22:52:47Z</dcterms:modified>
</cp:coreProperties>
</file>