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CC"/>
    <a:srgbClr val="CC3300"/>
    <a:srgbClr val="00808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3" autoAdjust="0"/>
    <p:restoredTop sz="94660"/>
  </p:normalViewPr>
  <p:slideViewPr>
    <p:cSldViewPr>
      <p:cViewPr varScale="1">
        <p:scale>
          <a:sx n="120" d="100"/>
          <a:sy n="120" d="100"/>
        </p:scale>
        <p:origin x="251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5BB721-6027-4420-A284-028BDB020B1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19253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83F5AB-F2F8-4203-93E4-E1757149AB13}" type="slidenum">
              <a:rPr lang="en-US" altLang="el-GR" sz="1000"/>
              <a:pPr/>
              <a:t>10</a:t>
            </a:fld>
            <a:endParaRPr lang="en-US" altLang="el-GR" sz="10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19943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27ED3-DB36-4696-9F2D-B07F030A986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9205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20564-191F-479A-9E50-25B368DE871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2781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7556A-8220-4CE7-A8AC-FF6DE3052E5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52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0000FF"/>
                </a:solidFill>
                <a:latin typeface="Arno Pro Caption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no Pro Caption" pitchFamily="18" charset="0"/>
              </a:defRPr>
            </a:lvl1pPr>
            <a:lvl2pPr>
              <a:defRPr>
                <a:latin typeface="Arno Pro Caption" pitchFamily="18" charset="0"/>
              </a:defRPr>
            </a:lvl2pPr>
            <a:lvl3pPr>
              <a:defRPr>
                <a:latin typeface="Arno Pro Caption" pitchFamily="18" charset="0"/>
              </a:defRPr>
            </a:lvl3pPr>
            <a:lvl4pPr>
              <a:defRPr>
                <a:latin typeface="Arno Pro Caption" pitchFamily="18" charset="0"/>
              </a:defRPr>
            </a:lvl4pPr>
            <a:lvl5pPr>
              <a:defRPr>
                <a:latin typeface="Arno Pro Caption" pitchFamily="18" charset="0"/>
              </a:defRPr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latin typeface="Arno Pro Captio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5B3910-D39C-4347-BEF6-5DFC2289369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609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534FF-9FA6-4A4C-A9D4-455007FB93F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7754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98249-70B2-476E-98CD-F7CAF66FACB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3163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B810F-07A3-480D-B6E1-218D3019994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3482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CA63D-AEE6-4698-961A-FD9E23F644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75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89F43-CAD9-45F9-85BD-34E11E52CA9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0241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3138A-16C2-42A1-9D6D-837A2A022C1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9954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C80B8-9DDE-447A-96E9-27D7E0336DF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1407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3366CC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664D"/>
                </a:solidFill>
                <a:latin typeface="Arno Pro Caption" panose="02020502040506020403" pitchFamily="18" charset="0"/>
              </a:defRPr>
            </a:lvl1pPr>
          </a:lstStyle>
          <a:p>
            <a:fld id="{BA6CD03E-A0BF-4AEE-8DBA-2576A12918EE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no Pro Captio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66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4 - Θέση αριθμού διαφάνειας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778DC0-32FC-458C-A901-E962A9B1541B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1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</a:rPr>
              <a:t>ΑΡΙΘΜΗΤΙΚΗ ΑΝΑΛΥΣΗ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565400"/>
            <a:ext cx="7632700" cy="2447925"/>
          </a:xfrm>
        </p:spPr>
        <p:txBody>
          <a:bodyPr/>
          <a:lstStyle/>
          <a:p>
            <a:pPr eaLnBrk="1" hangingPunct="1">
              <a:defRPr/>
            </a:pPr>
            <a:r>
              <a:rPr lang="el-GR" b="1" dirty="0" smtClean="0">
                <a:solidFill>
                  <a:srgbClr val="0000FF"/>
                </a:solidFill>
                <a:latin typeface="Arno Pro Caption" pitchFamily="18" charset="0"/>
              </a:rPr>
              <a:t>Αριθμητική </a:t>
            </a:r>
            <a:r>
              <a:rPr lang="el-GR" b="1" dirty="0">
                <a:solidFill>
                  <a:srgbClr val="0000FF"/>
                </a:solidFill>
                <a:latin typeface="Arno Pro Caption" pitchFamily="18" charset="0"/>
              </a:rPr>
              <a:t>Επίλυση </a:t>
            </a:r>
            <a:endParaRPr lang="el-GR" b="1" dirty="0" smtClean="0">
              <a:solidFill>
                <a:srgbClr val="0000FF"/>
              </a:solidFill>
              <a:latin typeface="Arno Pro Caption" pitchFamily="18" charset="0"/>
            </a:endParaRPr>
          </a:p>
          <a:p>
            <a:pPr eaLnBrk="1" hangingPunct="1">
              <a:defRPr/>
            </a:pPr>
            <a:r>
              <a:rPr lang="el-GR" sz="3200" b="1" dirty="0" smtClean="0">
                <a:solidFill>
                  <a:srgbClr val="0000FF"/>
                </a:solidFill>
                <a:latin typeface="Arno Pro Caption" pitchFamily="18" charset="0"/>
              </a:rPr>
              <a:t>Συστημάτων </a:t>
            </a:r>
            <a:r>
              <a:rPr lang="el-GR" sz="3200" b="1" dirty="0">
                <a:solidFill>
                  <a:srgbClr val="0000FF"/>
                </a:solidFill>
                <a:latin typeface="Arno Pro Caption" pitchFamily="18" charset="0"/>
              </a:rPr>
              <a:t>Γραμμικών Εξισώσεων</a:t>
            </a:r>
          </a:p>
          <a:p>
            <a:pPr eaLnBrk="1" hangingPunct="1">
              <a:defRPr/>
            </a:pPr>
            <a:endParaRPr lang="en-US" b="1" dirty="0" smtClean="0">
              <a:solidFill>
                <a:srgbClr val="0000FF"/>
              </a:solidFill>
              <a:latin typeface="Arno Pro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el-GR" smtClean="0"/>
              <a:t>System of Linear Equations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l-GR" dirty="0" smtClean="0"/>
              <a:t>Now we will deal with the case of determining the values of </a:t>
            </a:r>
            <a:r>
              <a:rPr lang="en-US" altLang="el-GR" sz="3200" b="1" i="1" dirty="0" smtClean="0"/>
              <a:t>x</a:t>
            </a:r>
            <a:r>
              <a:rPr lang="en-US" altLang="el-GR" sz="3200" b="1" i="1" baseline="-25000" dirty="0" smtClean="0"/>
              <a:t>1</a:t>
            </a:r>
            <a:r>
              <a:rPr lang="en-US" altLang="el-GR" sz="3200" b="1" i="1" dirty="0" smtClean="0"/>
              <a:t>, x</a:t>
            </a:r>
            <a:r>
              <a:rPr lang="en-US" altLang="el-GR" sz="3200" b="1" i="1" baseline="-25000" dirty="0" smtClean="0"/>
              <a:t>2</a:t>
            </a:r>
            <a:r>
              <a:rPr lang="en-US" altLang="el-GR" sz="3200" b="1" i="1" dirty="0" smtClean="0"/>
              <a:t>, .....</a:t>
            </a:r>
            <a:r>
              <a:rPr lang="en-US" altLang="el-GR" sz="3200" b="1" i="1" dirty="0" err="1" smtClean="0"/>
              <a:t>x</a:t>
            </a:r>
            <a:r>
              <a:rPr lang="en-US" altLang="el-GR" sz="3200" b="1" i="1" baseline="-25000" dirty="0" err="1" smtClean="0"/>
              <a:t>n</a:t>
            </a:r>
            <a:r>
              <a:rPr lang="en-US" altLang="el-GR" dirty="0" smtClean="0"/>
              <a:t>, that simultaneously satisfy a set of equations</a:t>
            </a:r>
          </a:p>
          <a:p>
            <a:pPr lvl="1" eaLnBrk="1" hangingPunct="1"/>
            <a:r>
              <a:rPr lang="en-US" altLang="el-GR" sz="4000" b="1" i="1" dirty="0" smtClean="0">
                <a:solidFill>
                  <a:srgbClr val="0000FF"/>
                </a:solidFill>
              </a:rPr>
              <a:t>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11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+ 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12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2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+...... 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1n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n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=b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1</a:t>
            </a:r>
          </a:p>
          <a:p>
            <a:pPr lvl="1" eaLnBrk="1" hangingPunct="1"/>
            <a:r>
              <a:rPr lang="en-US" altLang="el-GR" sz="4000" b="1" i="1" dirty="0" smtClean="0">
                <a:solidFill>
                  <a:srgbClr val="0000FF"/>
                </a:solidFill>
              </a:rPr>
              <a:t>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21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+ 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22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2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+...... 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2n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n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=b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2</a:t>
            </a:r>
          </a:p>
          <a:p>
            <a:pPr lvl="1" eaLnBrk="1" hangingPunct="1"/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..........</a:t>
            </a:r>
          </a:p>
          <a:p>
            <a:pPr lvl="1" eaLnBrk="1" hangingPunct="1"/>
            <a:r>
              <a:rPr lang="en-US" altLang="el-GR" sz="4000" b="1" i="1" dirty="0" smtClean="0">
                <a:solidFill>
                  <a:srgbClr val="0000FF"/>
                </a:solidFill>
              </a:rPr>
              <a:t>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n1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+ a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n2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smtClean="0">
                <a:solidFill>
                  <a:srgbClr val="0000FF"/>
                </a:solidFill>
              </a:rPr>
              <a:t>2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+...... </a:t>
            </a:r>
            <a:r>
              <a:rPr lang="en-US" altLang="el-GR" sz="4000" b="1" i="1" dirty="0" err="1" smtClean="0">
                <a:solidFill>
                  <a:srgbClr val="0000FF"/>
                </a:solidFill>
              </a:rPr>
              <a:t>a</a:t>
            </a:r>
            <a:r>
              <a:rPr lang="en-US" altLang="el-GR" sz="4000" b="1" i="1" baseline="-25000" dirty="0" err="1" smtClean="0">
                <a:solidFill>
                  <a:srgbClr val="0000FF"/>
                </a:solidFill>
              </a:rPr>
              <a:t>nn</a:t>
            </a:r>
            <a:r>
              <a:rPr lang="en-US" altLang="el-GR" sz="4000" b="1" i="1" dirty="0" err="1" smtClean="0">
                <a:solidFill>
                  <a:srgbClr val="0000FF"/>
                </a:solidFill>
              </a:rPr>
              <a:t>x</a:t>
            </a:r>
            <a:r>
              <a:rPr lang="en-US" altLang="el-GR" sz="4000" b="1" i="1" baseline="-25000" dirty="0" err="1" smtClean="0">
                <a:solidFill>
                  <a:srgbClr val="0000FF"/>
                </a:solidFill>
              </a:rPr>
              <a:t>n</a:t>
            </a:r>
            <a:r>
              <a:rPr lang="en-US" altLang="el-GR" sz="4000" b="1" i="1" dirty="0" smtClean="0">
                <a:solidFill>
                  <a:srgbClr val="0000FF"/>
                </a:solidFill>
              </a:rPr>
              <a:t> =</a:t>
            </a:r>
            <a:r>
              <a:rPr lang="en-US" altLang="el-GR" sz="4000" b="1" i="1" dirty="0" err="1" smtClean="0">
                <a:solidFill>
                  <a:srgbClr val="0000FF"/>
                </a:solidFill>
              </a:rPr>
              <a:t>b</a:t>
            </a:r>
            <a:r>
              <a:rPr lang="en-US" altLang="el-GR" sz="4000" b="1" i="1" baseline="-25000" dirty="0" err="1" smtClean="0">
                <a:solidFill>
                  <a:srgbClr val="0000FF"/>
                </a:solidFill>
              </a:rPr>
              <a:t>n</a:t>
            </a:r>
            <a:endParaRPr lang="en-US" altLang="el-GR" sz="4000" b="1" i="1" baseline="-25000" dirty="0" smtClean="0">
              <a:solidFill>
                <a:srgbClr val="0000FF"/>
              </a:solidFill>
            </a:endParaRPr>
          </a:p>
          <a:p>
            <a:pPr eaLnBrk="1" hangingPunct="1"/>
            <a:endParaRPr lang="en-US" altLang="el-GR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D3290D-3ED9-428C-9A82-8DE7E0F68947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10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Cramer’s Rule </a:t>
            </a:r>
            <a:endParaRPr lang="el-GR" altLang="el-GR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en-US" altLang="el-GR" smtClean="0"/>
              <a:t>Linear System of Equations </a:t>
            </a:r>
            <a:endParaRPr lang="el-GR" altLang="el-GR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3" y="1844675"/>
            <a:ext cx="314007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6372225" y="1628775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b="1">
                <a:solidFill>
                  <a:srgbClr val="FF0000"/>
                </a:solidFill>
                <a:latin typeface="Arno Pro Caption" panose="02020502040506020403" pitchFamily="18" charset="0"/>
              </a:rPr>
              <a:t>Cramer’s Rule, n=2 </a:t>
            </a:r>
            <a:endParaRPr lang="el-GR" altLang="el-GR" b="1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63" y="2133600"/>
            <a:ext cx="2927350" cy="307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123950" y="4076700"/>
            <a:ext cx="1522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>
                <a:solidFill>
                  <a:srgbClr val="FF0000"/>
                </a:solidFill>
                <a:latin typeface="Arno Pro Caption" panose="02020502040506020403" pitchFamily="18" charset="0"/>
              </a:rPr>
              <a:t>Example, n=2 </a:t>
            </a:r>
            <a:endParaRPr lang="el-GR" altLang="el-GR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  <p:pic>
        <p:nvPicPr>
          <p:cNvPr id="1332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35125" y="3833813"/>
            <a:ext cx="2022475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4859338" y="5459413"/>
            <a:ext cx="3863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2000" b="1">
                <a:solidFill>
                  <a:srgbClr val="C00000"/>
                </a:solidFill>
              </a:rPr>
              <a:t>Cramer’s rule inconvenient for n&gt;3</a:t>
            </a:r>
            <a:endParaRPr lang="el-GR" altLang="el-GR" sz="2000" b="1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98EE24-E9A3-45CE-BA8D-2980DFAEF577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11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l-GR" sz="4000" smtClean="0"/>
              <a:t>Solution Techniques</a:t>
            </a:r>
            <a:endParaRPr lang="en-US" altLang="el-GR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0406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el-GR" b="1" smtClean="0">
                <a:solidFill>
                  <a:srgbClr val="C00000"/>
                </a:solidFill>
              </a:rPr>
              <a:t>Direct solution methods</a:t>
            </a:r>
          </a:p>
          <a:p>
            <a:pPr lvl="1">
              <a:lnSpc>
                <a:spcPct val="90000"/>
              </a:lnSpc>
            </a:pPr>
            <a:r>
              <a:rPr lang="tr-TR" altLang="el-GR" smtClean="0"/>
              <a:t>Finds a solution in a finite number of operations by transforming the system into an </a:t>
            </a:r>
            <a:r>
              <a:rPr lang="tr-TR" altLang="el-GR" u="sng" smtClean="0"/>
              <a:t>equivalent system</a:t>
            </a:r>
            <a:r>
              <a:rPr lang="tr-TR" altLang="el-GR" smtClean="0"/>
              <a:t> that is ‘easier’ to solve. </a:t>
            </a:r>
          </a:p>
          <a:p>
            <a:pPr lvl="1">
              <a:lnSpc>
                <a:spcPct val="90000"/>
              </a:lnSpc>
            </a:pPr>
            <a:r>
              <a:rPr lang="tr-TR" altLang="el-GR" smtClean="0"/>
              <a:t>Diagonal, upper or lower triangular systems are easier to solve</a:t>
            </a:r>
          </a:p>
          <a:p>
            <a:pPr lvl="1">
              <a:lnSpc>
                <a:spcPct val="90000"/>
              </a:lnSpc>
            </a:pPr>
            <a:r>
              <a:rPr lang="tr-TR" altLang="el-GR" smtClean="0"/>
              <a:t>Number of operations is a function of system size n.</a:t>
            </a:r>
          </a:p>
          <a:p>
            <a:pPr>
              <a:lnSpc>
                <a:spcPct val="90000"/>
              </a:lnSpc>
            </a:pPr>
            <a:r>
              <a:rPr lang="tr-TR" altLang="el-GR" b="1" smtClean="0">
                <a:solidFill>
                  <a:srgbClr val="0000FF"/>
                </a:solidFill>
              </a:rPr>
              <a:t>Iterative solution methods</a:t>
            </a:r>
          </a:p>
          <a:p>
            <a:pPr lvl="1">
              <a:lnSpc>
                <a:spcPct val="90000"/>
              </a:lnSpc>
            </a:pPr>
            <a:r>
              <a:rPr lang="tr-TR" altLang="el-GR" smtClean="0"/>
              <a:t>Computes succesive approximations of the solution vector for a given </a:t>
            </a:r>
            <a:r>
              <a:rPr lang="tr-TR" altLang="el-GR" b="1" i="1" smtClean="0">
                <a:solidFill>
                  <a:srgbClr val="0000FF"/>
                </a:solidFill>
              </a:rPr>
              <a:t>A</a:t>
            </a:r>
            <a:r>
              <a:rPr lang="tr-TR" altLang="el-GR" smtClean="0"/>
              <a:t> and </a:t>
            </a:r>
            <a:r>
              <a:rPr lang="tr-TR" altLang="el-GR" b="1" i="1" smtClean="0">
                <a:solidFill>
                  <a:srgbClr val="0000FF"/>
                </a:solidFill>
              </a:rPr>
              <a:t>b</a:t>
            </a:r>
            <a:r>
              <a:rPr lang="tr-TR" altLang="el-GR" smtClean="0"/>
              <a:t>, starting from an initial point </a:t>
            </a:r>
            <a:r>
              <a:rPr lang="tr-TR" altLang="el-GR" b="1" i="1" smtClean="0">
                <a:solidFill>
                  <a:srgbClr val="0000FF"/>
                </a:solidFill>
              </a:rPr>
              <a:t>x</a:t>
            </a:r>
            <a:r>
              <a:rPr lang="tr-TR" altLang="el-GR" b="1" i="1" baseline="-25000" smtClean="0">
                <a:solidFill>
                  <a:srgbClr val="0000FF"/>
                </a:solidFill>
              </a:rPr>
              <a:t>0</a:t>
            </a:r>
            <a:r>
              <a:rPr lang="tr-TR" altLang="el-GR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tr-TR" altLang="el-GR" smtClean="0"/>
              <a:t>Total number of operations is uncertain, may not converge.</a:t>
            </a:r>
            <a:endParaRPr lang="en-US" altLang="el-GR" sz="1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D73C57-5354-4E81-AACF-0BD480071B33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12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altLang="el-G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68760"/>
            <a:ext cx="8229600" cy="4267200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rgbClr val="C00000"/>
                </a:solidFill>
              </a:rPr>
              <a:t>Direct solution methods</a:t>
            </a:r>
          </a:p>
          <a:p>
            <a:pPr lvl="1">
              <a:defRPr/>
            </a:pPr>
            <a:r>
              <a:rPr lang="en-US" dirty="0" smtClean="0"/>
              <a:t>Gauss elimination</a:t>
            </a:r>
          </a:p>
          <a:p>
            <a:pPr lvl="1">
              <a:defRPr/>
            </a:pPr>
            <a:r>
              <a:rPr lang="en-US" dirty="0" smtClean="0"/>
              <a:t>Gauss-Jordan Method (variation of Gauss elimination)</a:t>
            </a:r>
          </a:p>
          <a:p>
            <a:pPr lvl="1">
              <a:defRPr/>
            </a:pPr>
            <a:r>
              <a:rPr lang="en-US" dirty="0"/>
              <a:t>LU Decomposition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tr-TR" b="1" dirty="0" smtClean="0">
                <a:solidFill>
                  <a:srgbClr val="0000FF"/>
                </a:solidFill>
              </a:rPr>
              <a:t>Iterative solution methods</a:t>
            </a:r>
          </a:p>
          <a:p>
            <a:pPr lvl="1">
              <a:defRPr/>
            </a:pPr>
            <a:r>
              <a:rPr lang="en-US" altLang="ko-KR" dirty="0" smtClean="0"/>
              <a:t>Jacobi Method</a:t>
            </a:r>
          </a:p>
          <a:p>
            <a:pPr lvl="1">
              <a:defRPr/>
            </a:pPr>
            <a:r>
              <a:rPr lang="en-US" altLang="ko-KR" dirty="0" smtClean="0"/>
              <a:t>Gauss-Seidel Method</a:t>
            </a:r>
          </a:p>
          <a:p>
            <a:pPr lvl="1">
              <a:defRPr/>
            </a:pPr>
            <a:r>
              <a:rPr lang="en-US" altLang="ko-KR" dirty="0" smtClean="0"/>
              <a:t>Successive Over Relaxation (SOR)</a:t>
            </a:r>
          </a:p>
          <a:p>
            <a:pPr lvl="1">
              <a:defRPr/>
            </a:pP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A360095-4BFE-4DD6-B009-39F061D675D0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13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altLang="el-GR" b="1" smtClean="0">
                <a:solidFill>
                  <a:schemeClr val="tx1"/>
                </a:solidFill>
              </a:rPr>
              <a:t>Introduction : Practical application</a:t>
            </a:r>
          </a:p>
        </p:txBody>
      </p:sp>
      <p:sp>
        <p:nvSpPr>
          <p:cNvPr id="446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2133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l-GR" smtClean="0">
                <a:solidFill>
                  <a:srgbClr val="990033"/>
                </a:solidFill>
              </a:rPr>
              <a:t>Consider a problem in structural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l-GR" smtClean="0">
                <a:solidFill>
                  <a:srgbClr val="990033"/>
                </a:solidFill>
              </a:rPr>
              <a:t>Find the forces and reactions associated with a statically determinant truss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mtClean="0">
              <a:solidFill>
                <a:srgbClr val="990033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22325" y="5394325"/>
            <a:ext cx="24955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2000">
                <a:latin typeface="Arno Pro Caption" panose="02020502040506020403" pitchFamily="18" charset="0"/>
              </a:rPr>
              <a:t>hinge: transmits both</a:t>
            </a:r>
          </a:p>
          <a:p>
            <a:r>
              <a:rPr lang="en-US" altLang="el-GR" sz="2000">
                <a:latin typeface="Arno Pro Caption" panose="02020502040506020403" pitchFamily="18" charset="0"/>
              </a:rPr>
              <a:t>vertical and horizontal</a:t>
            </a:r>
          </a:p>
          <a:p>
            <a:r>
              <a:rPr lang="en-US" altLang="el-GR" sz="2000">
                <a:latin typeface="Arno Pro Caption" panose="02020502040506020403" pitchFamily="18" charset="0"/>
              </a:rPr>
              <a:t>forces at the surface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94325" y="5318125"/>
            <a:ext cx="18383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2000">
                <a:latin typeface="Arno Pro Caption" panose="02020502040506020403" pitchFamily="18" charset="0"/>
              </a:rPr>
              <a:t>roller: transmits</a:t>
            </a:r>
          </a:p>
          <a:p>
            <a:r>
              <a:rPr lang="en-US" altLang="el-GR" sz="2000">
                <a:latin typeface="Arno Pro Caption" panose="02020502040506020403" pitchFamily="18" charset="0"/>
              </a:rPr>
              <a:t>vertical forces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676400" y="3968750"/>
            <a:ext cx="4260850" cy="1130300"/>
            <a:chOff x="1056" y="2500"/>
            <a:chExt cx="2684" cy="712"/>
          </a:xfrm>
        </p:grpSpPr>
        <p:sp>
          <p:nvSpPr>
            <p:cNvPr id="4104" name="AutoShape 7"/>
            <p:cNvSpPr>
              <a:spLocks noChangeArrowheads="1"/>
            </p:cNvSpPr>
            <p:nvPr/>
          </p:nvSpPr>
          <p:spPr bwMode="auto">
            <a:xfrm>
              <a:off x="1156" y="2500"/>
              <a:ext cx="2488" cy="520"/>
            </a:xfrm>
            <a:prstGeom prst="triangle">
              <a:avLst>
                <a:gd name="adj" fmla="val 9578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105" name="AutoShape 8"/>
            <p:cNvSpPr>
              <a:spLocks noChangeArrowheads="1"/>
            </p:cNvSpPr>
            <p:nvPr/>
          </p:nvSpPr>
          <p:spPr bwMode="auto">
            <a:xfrm>
              <a:off x="1108" y="3028"/>
              <a:ext cx="136" cy="136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106" name="AutoShape 9"/>
            <p:cNvSpPr>
              <a:spLocks noChangeArrowheads="1"/>
            </p:cNvSpPr>
            <p:nvPr/>
          </p:nvSpPr>
          <p:spPr bwMode="auto">
            <a:xfrm>
              <a:off x="3556" y="3028"/>
              <a:ext cx="136" cy="136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107" name="Line 10"/>
            <p:cNvSpPr>
              <a:spLocks noChangeShapeType="1"/>
            </p:cNvSpPr>
            <p:nvPr/>
          </p:nvSpPr>
          <p:spPr bwMode="auto">
            <a:xfrm>
              <a:off x="1056" y="316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08" name="Oval 11"/>
            <p:cNvSpPr>
              <a:spLocks noChangeArrowheads="1"/>
            </p:cNvSpPr>
            <p:nvPr/>
          </p:nvSpPr>
          <p:spPr bwMode="auto">
            <a:xfrm>
              <a:off x="3508" y="3172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109" name="Oval 12"/>
            <p:cNvSpPr>
              <a:spLocks noChangeArrowheads="1"/>
            </p:cNvSpPr>
            <p:nvPr/>
          </p:nvSpPr>
          <p:spPr bwMode="auto">
            <a:xfrm>
              <a:off x="3604" y="3172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110" name="Oval 13"/>
            <p:cNvSpPr>
              <a:spLocks noChangeArrowheads="1"/>
            </p:cNvSpPr>
            <p:nvPr/>
          </p:nvSpPr>
          <p:spPr bwMode="auto">
            <a:xfrm>
              <a:off x="3700" y="3172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111" name="Arc 14"/>
            <p:cNvSpPr>
              <a:spLocks/>
            </p:cNvSpPr>
            <p:nvPr/>
          </p:nvSpPr>
          <p:spPr bwMode="auto">
            <a:xfrm>
              <a:off x="1632" y="2929"/>
              <a:ext cx="48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12" name="Rectangle 15"/>
            <p:cNvSpPr>
              <a:spLocks noChangeArrowheads="1"/>
            </p:cNvSpPr>
            <p:nvPr/>
          </p:nvSpPr>
          <p:spPr bwMode="auto">
            <a:xfrm>
              <a:off x="1718" y="2846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 sz="1400"/>
                <a:t>30</a:t>
              </a:r>
            </a:p>
          </p:txBody>
        </p:sp>
        <p:sp>
          <p:nvSpPr>
            <p:cNvPr id="4113" name="Arc 16"/>
            <p:cNvSpPr>
              <a:spLocks/>
            </p:cNvSpPr>
            <p:nvPr/>
          </p:nvSpPr>
          <p:spPr bwMode="auto">
            <a:xfrm>
              <a:off x="3409" y="2544"/>
              <a:ext cx="144" cy="9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14" name="Rectangle 17"/>
            <p:cNvSpPr>
              <a:spLocks noChangeArrowheads="1"/>
            </p:cNvSpPr>
            <p:nvPr/>
          </p:nvSpPr>
          <p:spPr bwMode="auto">
            <a:xfrm>
              <a:off x="3206" y="2558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 sz="1400"/>
                <a:t>90</a:t>
              </a:r>
            </a:p>
          </p:txBody>
        </p:sp>
        <p:sp>
          <p:nvSpPr>
            <p:cNvPr id="4115" name="Arc 18"/>
            <p:cNvSpPr>
              <a:spLocks/>
            </p:cNvSpPr>
            <p:nvPr/>
          </p:nvSpPr>
          <p:spPr bwMode="auto">
            <a:xfrm>
              <a:off x="3457" y="2881"/>
              <a:ext cx="144" cy="144"/>
            </a:xfrm>
            <a:custGeom>
              <a:avLst/>
              <a:gdLst>
                <a:gd name="T0" fmla="*/ 0 w 21600"/>
                <a:gd name="T1" fmla="*/ 1 h 21599"/>
                <a:gd name="T2" fmla="*/ 1 w 21600"/>
                <a:gd name="T3" fmla="*/ 0 h 21599"/>
                <a:gd name="T4" fmla="*/ 1 w 21600"/>
                <a:gd name="T5" fmla="*/ 1 h 215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728"/>
                    <a:pt x="9579" y="81"/>
                    <a:pt x="21449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28"/>
                    <a:pt x="9579" y="81"/>
                    <a:pt x="21449" y="-1"/>
                  </a:cubicBez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16" name="Rectangle 19"/>
            <p:cNvSpPr>
              <a:spLocks noChangeArrowheads="1"/>
            </p:cNvSpPr>
            <p:nvPr/>
          </p:nvSpPr>
          <p:spPr bwMode="auto">
            <a:xfrm>
              <a:off x="3302" y="2798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 sz="1400"/>
                <a:t>60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D2D00B-A52C-4741-AE53-4196F9F66E3F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2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6399213" y="1066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87938" y="59372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1000 kg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989013" y="2063750"/>
            <a:ext cx="5784850" cy="1663700"/>
            <a:chOff x="528" y="1300"/>
            <a:chExt cx="3644" cy="1048"/>
          </a:xfrm>
        </p:grpSpPr>
        <p:sp>
          <p:nvSpPr>
            <p:cNvPr id="5146" name="AutoShape 5"/>
            <p:cNvSpPr>
              <a:spLocks noChangeArrowheads="1"/>
            </p:cNvSpPr>
            <p:nvPr/>
          </p:nvSpPr>
          <p:spPr bwMode="auto">
            <a:xfrm>
              <a:off x="662" y="1300"/>
              <a:ext cx="3380" cy="766"/>
            </a:xfrm>
            <a:prstGeom prst="triangle">
              <a:avLst>
                <a:gd name="adj" fmla="val 9578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47" name="AutoShape 6"/>
            <p:cNvSpPr>
              <a:spLocks noChangeArrowheads="1"/>
            </p:cNvSpPr>
            <p:nvPr/>
          </p:nvSpPr>
          <p:spPr bwMode="auto">
            <a:xfrm>
              <a:off x="597" y="2074"/>
              <a:ext cx="188" cy="204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48" name="AutoShape 7"/>
            <p:cNvSpPr>
              <a:spLocks noChangeArrowheads="1"/>
            </p:cNvSpPr>
            <p:nvPr/>
          </p:nvSpPr>
          <p:spPr bwMode="auto">
            <a:xfrm>
              <a:off x="3919" y="2074"/>
              <a:ext cx="188" cy="204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49" name="Line 8"/>
            <p:cNvSpPr>
              <a:spLocks noChangeShapeType="1"/>
            </p:cNvSpPr>
            <p:nvPr/>
          </p:nvSpPr>
          <p:spPr bwMode="auto">
            <a:xfrm>
              <a:off x="528" y="2282"/>
              <a:ext cx="3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50" name="Oval 9"/>
            <p:cNvSpPr>
              <a:spLocks noChangeArrowheads="1"/>
            </p:cNvSpPr>
            <p:nvPr/>
          </p:nvSpPr>
          <p:spPr bwMode="auto">
            <a:xfrm>
              <a:off x="3854" y="2286"/>
              <a:ext cx="57" cy="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51" name="Oval 10"/>
            <p:cNvSpPr>
              <a:spLocks noChangeArrowheads="1"/>
            </p:cNvSpPr>
            <p:nvPr/>
          </p:nvSpPr>
          <p:spPr bwMode="auto">
            <a:xfrm>
              <a:off x="3985" y="2286"/>
              <a:ext cx="57" cy="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52" name="Oval 11"/>
            <p:cNvSpPr>
              <a:spLocks noChangeArrowheads="1"/>
            </p:cNvSpPr>
            <p:nvPr/>
          </p:nvSpPr>
          <p:spPr bwMode="auto">
            <a:xfrm>
              <a:off x="4115" y="2286"/>
              <a:ext cx="57" cy="6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53" name="Arc 12"/>
            <p:cNvSpPr>
              <a:spLocks/>
            </p:cNvSpPr>
            <p:nvPr/>
          </p:nvSpPr>
          <p:spPr bwMode="auto">
            <a:xfrm>
              <a:off x="1310" y="1931"/>
              <a:ext cx="65" cy="141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1 h 21600"/>
                <a:gd name="T4" fmla="*/ 0 w 21599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69" y="0"/>
                    <a:pt x="21514" y="9577"/>
                    <a:pt x="21599" y="21445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69" y="0"/>
                    <a:pt x="21514" y="9577"/>
                    <a:pt x="21599" y="2144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54" name="Rectangle 13"/>
            <p:cNvSpPr>
              <a:spLocks noChangeArrowheads="1"/>
            </p:cNvSpPr>
            <p:nvPr/>
          </p:nvSpPr>
          <p:spPr bwMode="auto">
            <a:xfrm>
              <a:off x="1447" y="1823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 sz="1400"/>
                <a:t>30</a:t>
              </a:r>
            </a:p>
          </p:txBody>
        </p:sp>
        <p:sp>
          <p:nvSpPr>
            <p:cNvPr id="5155" name="Arc 14"/>
            <p:cNvSpPr>
              <a:spLocks/>
            </p:cNvSpPr>
            <p:nvPr/>
          </p:nvSpPr>
          <p:spPr bwMode="auto">
            <a:xfrm>
              <a:off x="3720" y="1365"/>
              <a:ext cx="195" cy="141"/>
            </a:xfrm>
            <a:custGeom>
              <a:avLst/>
              <a:gdLst>
                <a:gd name="T0" fmla="*/ 2 w 21600"/>
                <a:gd name="T1" fmla="*/ 1 h 21600"/>
                <a:gd name="T2" fmla="*/ 0 w 21600"/>
                <a:gd name="T3" fmla="*/ 0 h 21600"/>
                <a:gd name="T4" fmla="*/ 2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56" name="Rectangle 15"/>
            <p:cNvSpPr>
              <a:spLocks noChangeArrowheads="1"/>
            </p:cNvSpPr>
            <p:nvPr/>
          </p:nvSpPr>
          <p:spPr bwMode="auto">
            <a:xfrm>
              <a:off x="3467" y="1400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 sz="1400"/>
                <a:t>90</a:t>
              </a:r>
            </a:p>
          </p:txBody>
        </p:sp>
        <p:sp>
          <p:nvSpPr>
            <p:cNvPr id="5157" name="Arc 16"/>
            <p:cNvSpPr>
              <a:spLocks/>
            </p:cNvSpPr>
            <p:nvPr/>
          </p:nvSpPr>
          <p:spPr bwMode="auto">
            <a:xfrm>
              <a:off x="3786" y="1859"/>
              <a:ext cx="196" cy="211"/>
            </a:xfrm>
            <a:custGeom>
              <a:avLst/>
              <a:gdLst>
                <a:gd name="T0" fmla="*/ 0 w 21600"/>
                <a:gd name="T1" fmla="*/ 2 h 21600"/>
                <a:gd name="T2" fmla="*/ 2 w 21600"/>
                <a:gd name="T3" fmla="*/ 0 h 21600"/>
                <a:gd name="T4" fmla="*/ 2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3"/>
                    <a:pt x="9603" y="60"/>
                    <a:pt x="21490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58" name="Rectangle 17"/>
            <p:cNvSpPr>
              <a:spLocks noChangeArrowheads="1"/>
            </p:cNvSpPr>
            <p:nvPr/>
          </p:nvSpPr>
          <p:spPr bwMode="auto">
            <a:xfrm>
              <a:off x="3597" y="1752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 sz="1400"/>
                <a:t>60</a:t>
              </a:r>
            </a:p>
          </p:txBody>
        </p:sp>
      </p:grp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2878138" y="2041525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1</a:t>
            </a:r>
          </a:p>
        </p:txBody>
      </p:sp>
      <p:sp>
        <p:nvSpPr>
          <p:cNvPr id="5126" name="Rectangle 19"/>
          <p:cNvSpPr>
            <a:spLocks noChangeArrowheads="1"/>
          </p:cNvSpPr>
          <p:nvPr/>
        </p:nvSpPr>
        <p:spPr bwMode="auto">
          <a:xfrm>
            <a:off x="592138" y="2651125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H</a:t>
            </a:r>
            <a:r>
              <a:rPr lang="en-US" altLang="el-GR" baseline="-25000"/>
              <a:t>2</a:t>
            </a:r>
          </a:p>
        </p:txBody>
      </p:sp>
      <p:sp>
        <p:nvSpPr>
          <p:cNvPr id="5127" name="Rectangle 20"/>
          <p:cNvSpPr>
            <a:spLocks noChangeArrowheads="1"/>
          </p:cNvSpPr>
          <p:nvPr/>
        </p:nvSpPr>
        <p:spPr bwMode="auto">
          <a:xfrm>
            <a:off x="1354138" y="3870325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V</a:t>
            </a:r>
            <a:r>
              <a:rPr lang="en-US" altLang="el-GR" baseline="-25000"/>
              <a:t>2</a:t>
            </a:r>
          </a:p>
        </p:txBody>
      </p:sp>
      <p:sp>
        <p:nvSpPr>
          <p:cNvPr id="5128" name="Rectangle 21"/>
          <p:cNvSpPr>
            <a:spLocks noChangeArrowheads="1"/>
          </p:cNvSpPr>
          <p:nvPr/>
        </p:nvSpPr>
        <p:spPr bwMode="auto">
          <a:xfrm>
            <a:off x="6611938" y="4098925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V</a:t>
            </a:r>
            <a:r>
              <a:rPr lang="en-US" altLang="el-GR" baseline="-25000"/>
              <a:t>3</a:t>
            </a:r>
          </a:p>
        </p:txBody>
      </p:sp>
      <p:sp>
        <p:nvSpPr>
          <p:cNvPr id="5129" name="Line 22"/>
          <p:cNvSpPr>
            <a:spLocks noChangeShapeType="1"/>
          </p:cNvSpPr>
          <p:nvPr/>
        </p:nvSpPr>
        <p:spPr bwMode="auto">
          <a:xfrm flipV="1">
            <a:off x="6475413" y="3886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30" name="Line 23"/>
          <p:cNvSpPr>
            <a:spLocks noChangeShapeType="1"/>
          </p:cNvSpPr>
          <p:nvPr/>
        </p:nvSpPr>
        <p:spPr bwMode="auto">
          <a:xfrm>
            <a:off x="228600" y="3276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31" name="Line 24"/>
          <p:cNvSpPr>
            <a:spLocks noChangeShapeType="1"/>
          </p:cNvSpPr>
          <p:nvPr/>
        </p:nvSpPr>
        <p:spPr bwMode="auto">
          <a:xfrm flipV="1">
            <a:off x="1217613" y="3733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5132" name="Group 25"/>
          <p:cNvGrpSpPr>
            <a:grpSpLocks/>
          </p:cNvGrpSpPr>
          <p:nvPr/>
        </p:nvGrpSpPr>
        <p:grpSpPr bwMode="auto">
          <a:xfrm>
            <a:off x="1155700" y="2544763"/>
            <a:ext cx="444500" cy="457200"/>
            <a:chOff x="633" y="1603"/>
            <a:chExt cx="280" cy="288"/>
          </a:xfrm>
        </p:grpSpPr>
        <p:sp>
          <p:nvSpPr>
            <p:cNvPr id="5144" name="Oval 26"/>
            <p:cNvSpPr>
              <a:spLocks noChangeArrowheads="1"/>
            </p:cNvSpPr>
            <p:nvPr/>
          </p:nvSpPr>
          <p:spPr bwMode="auto">
            <a:xfrm>
              <a:off x="633" y="1607"/>
              <a:ext cx="280" cy="2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45" name="Rectangle 27"/>
            <p:cNvSpPr>
              <a:spLocks noChangeArrowheads="1"/>
            </p:cNvSpPr>
            <p:nvPr/>
          </p:nvSpPr>
          <p:spPr bwMode="auto">
            <a:xfrm>
              <a:off x="667" y="160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/>
                <a:t>2</a:t>
              </a:r>
            </a:p>
          </p:txBody>
        </p:sp>
      </p:grpSp>
      <p:grpSp>
        <p:nvGrpSpPr>
          <p:cNvPr id="5133" name="Group 28"/>
          <p:cNvGrpSpPr>
            <a:grpSpLocks/>
          </p:cNvGrpSpPr>
          <p:nvPr/>
        </p:nvGrpSpPr>
        <p:grpSpPr bwMode="auto">
          <a:xfrm>
            <a:off x="6718300" y="3154363"/>
            <a:ext cx="444500" cy="457200"/>
            <a:chOff x="4137" y="1987"/>
            <a:chExt cx="280" cy="288"/>
          </a:xfrm>
        </p:grpSpPr>
        <p:sp>
          <p:nvSpPr>
            <p:cNvPr id="5142" name="Oval 29"/>
            <p:cNvSpPr>
              <a:spLocks noChangeArrowheads="1"/>
            </p:cNvSpPr>
            <p:nvPr/>
          </p:nvSpPr>
          <p:spPr bwMode="auto">
            <a:xfrm>
              <a:off x="4137" y="1991"/>
              <a:ext cx="280" cy="2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43" name="Rectangle 30"/>
            <p:cNvSpPr>
              <a:spLocks noChangeArrowheads="1"/>
            </p:cNvSpPr>
            <p:nvPr/>
          </p:nvSpPr>
          <p:spPr bwMode="auto">
            <a:xfrm>
              <a:off x="4171" y="198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/>
                <a:t>3</a:t>
              </a:r>
            </a:p>
          </p:txBody>
        </p:sp>
      </p:grpSp>
      <p:grpSp>
        <p:nvGrpSpPr>
          <p:cNvPr id="5134" name="Group 31"/>
          <p:cNvGrpSpPr>
            <a:grpSpLocks/>
          </p:cNvGrpSpPr>
          <p:nvPr/>
        </p:nvGrpSpPr>
        <p:grpSpPr bwMode="auto">
          <a:xfrm>
            <a:off x="5727700" y="1554163"/>
            <a:ext cx="444500" cy="457200"/>
            <a:chOff x="3513" y="979"/>
            <a:chExt cx="280" cy="288"/>
          </a:xfrm>
        </p:grpSpPr>
        <p:sp>
          <p:nvSpPr>
            <p:cNvPr id="5140" name="Oval 32"/>
            <p:cNvSpPr>
              <a:spLocks noChangeArrowheads="1"/>
            </p:cNvSpPr>
            <p:nvPr/>
          </p:nvSpPr>
          <p:spPr bwMode="auto">
            <a:xfrm>
              <a:off x="3513" y="983"/>
              <a:ext cx="280" cy="2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5141" name="Rectangle 33"/>
            <p:cNvSpPr>
              <a:spLocks noChangeArrowheads="1"/>
            </p:cNvSpPr>
            <p:nvPr/>
          </p:nvSpPr>
          <p:spPr bwMode="auto">
            <a:xfrm>
              <a:off x="3547" y="97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l-GR"/>
                <a:t>1</a:t>
              </a:r>
            </a:p>
          </p:txBody>
        </p:sp>
      </p:grpSp>
      <p:sp>
        <p:nvSpPr>
          <p:cNvPr id="5135" name="Rectangle 34"/>
          <p:cNvSpPr>
            <a:spLocks noChangeArrowheads="1"/>
          </p:cNvSpPr>
          <p:nvPr/>
        </p:nvSpPr>
        <p:spPr bwMode="auto">
          <a:xfrm>
            <a:off x="746125" y="4860925"/>
            <a:ext cx="3433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b="1">
                <a:solidFill>
                  <a:srgbClr val="0000FF"/>
                </a:solidFill>
                <a:latin typeface="Arno Pro Caption" panose="02020502040506020403" pitchFamily="18" charset="0"/>
              </a:rPr>
              <a:t>FREE BODY DIAGRAM</a:t>
            </a:r>
          </a:p>
        </p:txBody>
      </p:sp>
      <p:graphicFrame>
        <p:nvGraphicFramePr>
          <p:cNvPr id="5136" name="Objec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044143"/>
              </p:ext>
            </p:extLst>
          </p:nvPr>
        </p:nvGraphicFramePr>
        <p:xfrm>
          <a:off x="5141269" y="5033963"/>
          <a:ext cx="1750714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685800" imgH="533160" progId="Equation.DSMT4">
                  <p:embed/>
                </p:oleObj>
              </mc:Choice>
              <mc:Fallback>
                <p:oleObj name="Equation" r:id="rId3" imgW="685800" imgH="533160" progId="Equation.DSMT4">
                  <p:embed/>
                  <p:pic>
                    <p:nvPicPr>
                      <p:cNvPr id="0" name="Object 3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269" y="5033963"/>
                        <a:ext cx="1750714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Rectangle 36"/>
          <p:cNvSpPr>
            <a:spLocks noChangeArrowheads="1"/>
          </p:cNvSpPr>
          <p:nvPr/>
        </p:nvSpPr>
        <p:spPr bwMode="auto">
          <a:xfrm>
            <a:off x="3579813" y="3505200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2</a:t>
            </a:r>
          </a:p>
        </p:txBody>
      </p:sp>
      <p:sp>
        <p:nvSpPr>
          <p:cNvPr id="5138" name="Rectangle 37"/>
          <p:cNvSpPr>
            <a:spLocks noChangeArrowheads="1"/>
          </p:cNvSpPr>
          <p:nvPr/>
        </p:nvSpPr>
        <p:spPr bwMode="auto">
          <a:xfrm>
            <a:off x="6627813" y="2286000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604622-26F7-49A6-BD62-41627F68F787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3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2438400" y="2057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2438400" y="762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17525" y="746125"/>
            <a:ext cx="1128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b="1">
                <a:solidFill>
                  <a:srgbClr val="0000FF"/>
                </a:solidFill>
                <a:latin typeface="Arno Pro Caption" panose="02020502040506020403" pitchFamily="18" charset="0"/>
              </a:rPr>
              <a:t>Node 1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1143000" y="2133600"/>
            <a:ext cx="1219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514600" y="21336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990600" y="2057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292350" y="19875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574925" y="822325"/>
            <a:ext cx="652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1,V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717925" y="1889125"/>
            <a:ext cx="652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1,H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108325" y="272732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3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203325" y="303212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1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651125" y="21256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000"/>
              <a:t>60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660525" y="21256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000"/>
              <a:t>30</a:t>
            </a:r>
          </a:p>
        </p:txBody>
      </p:sp>
      <p:graphicFrame>
        <p:nvGraphicFramePr>
          <p:cNvPr id="6159" name="Objec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879810"/>
              </p:ext>
            </p:extLst>
          </p:nvPr>
        </p:nvGraphicFramePr>
        <p:xfrm>
          <a:off x="2651126" y="3284984"/>
          <a:ext cx="5521274" cy="2185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2692080" imgH="1269720" progId="Equation.DSMT4">
                  <p:embed/>
                </p:oleObj>
              </mc:Choice>
              <mc:Fallback>
                <p:oleObj name="Equation" r:id="rId3" imgW="2692080" imgH="1269720" progId="Equation.DSMT4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6" y="3284984"/>
                        <a:ext cx="5521274" cy="21855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4650C5-F4F9-48BB-8C3D-4D2A08F73337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4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824802"/>
              </p:ext>
            </p:extLst>
          </p:nvPr>
        </p:nvGraphicFramePr>
        <p:xfrm>
          <a:off x="1259633" y="3641725"/>
          <a:ext cx="4982418" cy="1458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2095200" imgH="533160" progId="Equation.DSMT4">
                  <p:embed/>
                </p:oleObj>
              </mc:Choice>
              <mc:Fallback>
                <p:oleObj name="Equation" r:id="rId3" imgW="2095200" imgH="53316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3" y="3641725"/>
                        <a:ext cx="4982418" cy="1458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140075" y="2149475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3140075" y="1463675"/>
            <a:ext cx="1143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38200" y="838200"/>
            <a:ext cx="1128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b="1">
                <a:solidFill>
                  <a:srgbClr val="0000FF"/>
                </a:solidFill>
                <a:latin typeface="Arno Pro Caption" panose="02020502040506020403" pitchFamily="18" charset="0"/>
              </a:rPr>
              <a:t>Node 2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063875" y="2378075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1387475" y="2149475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994025" y="2079625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724400" y="1981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2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495800" y="9906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1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657600" y="18367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000"/>
              <a:t>30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676400" y="23622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H</a:t>
            </a:r>
            <a:r>
              <a:rPr lang="en-US" altLang="el-GR" baseline="-25000"/>
              <a:t>2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200400" y="26670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V</a:t>
            </a:r>
            <a:r>
              <a:rPr lang="en-US" altLang="el-GR" baseline="-25000"/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D3FA6D-F40E-414A-AD51-8504BAEF922A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5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497364"/>
              </p:ext>
            </p:extLst>
          </p:nvPr>
        </p:nvGraphicFramePr>
        <p:xfrm>
          <a:off x="1907704" y="3749677"/>
          <a:ext cx="4824536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866600" imgH="533160" progId="Equation.DSMT4">
                  <p:embed/>
                </p:oleObj>
              </mc:Choice>
              <mc:Fallback>
                <p:oleObj name="Equation" r:id="rId3" imgW="1866600" imgH="53316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749677"/>
                        <a:ext cx="4824536" cy="135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Line 3"/>
          <p:cNvSpPr>
            <a:spLocks noChangeShapeType="1"/>
          </p:cNvSpPr>
          <p:nvPr/>
        </p:nvSpPr>
        <p:spPr bwMode="auto">
          <a:xfrm flipH="1" flipV="1">
            <a:off x="2127250" y="128905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92175" y="739775"/>
            <a:ext cx="1128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b="1">
                <a:solidFill>
                  <a:srgbClr val="0000FF"/>
                </a:solidFill>
                <a:latin typeface="Arno Pro Caption" panose="02020502040506020403" pitchFamily="18" charset="0"/>
              </a:rPr>
              <a:t>Node 3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743200" y="2209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667000" y="198120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30375" y="21875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2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44775" y="10445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F</a:t>
            </a:r>
            <a:r>
              <a:rPr lang="en-US" altLang="el-GR" baseline="-25000"/>
              <a:t>3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187575" y="17383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1000"/>
              <a:t>60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90800" y="312420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V</a:t>
            </a:r>
            <a:r>
              <a:rPr lang="en-US" altLang="el-GR" baseline="-25000"/>
              <a:t>3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1441450" y="212725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6CD818-9101-4F19-ABAF-C697A237EFA1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6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517434"/>
              </p:ext>
            </p:extLst>
          </p:nvPr>
        </p:nvGraphicFramePr>
        <p:xfrm>
          <a:off x="899592" y="764704"/>
          <a:ext cx="3854450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3860800" imgH="2921000" progId="Equation.3">
                  <p:embed/>
                </p:oleObj>
              </mc:Choice>
              <mc:Fallback>
                <p:oleObj name="Equation" r:id="rId3" imgW="3860800" imgH="292100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764704"/>
                        <a:ext cx="3854450" cy="291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932040" y="2276872"/>
            <a:ext cx="2683427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3200" dirty="0">
                <a:solidFill>
                  <a:srgbClr val="FF0000"/>
                </a:solidFill>
                <a:latin typeface="Arno Pro Caption" panose="02020502040506020403" pitchFamily="18" charset="0"/>
              </a:rPr>
              <a:t>SIX </a:t>
            </a:r>
            <a:r>
              <a:rPr lang="en-US" altLang="el-GR" sz="32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Equations</a:t>
            </a:r>
            <a:endParaRPr lang="en-US" altLang="el-GR" sz="3200" dirty="0">
              <a:solidFill>
                <a:srgbClr val="FF0000"/>
              </a:solidFill>
              <a:latin typeface="Arno Pro Caption" panose="02020502040506020403" pitchFamily="18" charset="0"/>
            </a:endParaRPr>
          </a:p>
          <a:p>
            <a:r>
              <a:rPr lang="en-US" altLang="el-GR" sz="3200" dirty="0">
                <a:solidFill>
                  <a:srgbClr val="FF0000"/>
                </a:solidFill>
                <a:latin typeface="Arno Pro Caption" panose="02020502040506020403" pitchFamily="18" charset="0"/>
              </a:rPr>
              <a:t>SIX </a:t>
            </a:r>
            <a:r>
              <a:rPr lang="en-US" altLang="el-GR" sz="3200" dirty="0" smtClean="0">
                <a:solidFill>
                  <a:srgbClr val="FF0000"/>
                </a:solidFill>
                <a:latin typeface="Arno Pro Caption" panose="02020502040506020403" pitchFamily="18" charset="0"/>
              </a:rPr>
              <a:t>Unknowns</a:t>
            </a:r>
            <a:endParaRPr lang="en-US" altLang="el-GR" sz="3200" dirty="0">
              <a:solidFill>
                <a:srgbClr val="FF0000"/>
              </a:solidFill>
              <a:latin typeface="Arno Pro Caption" panose="020205020405060204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2D1209-6D5D-477A-BF81-3231108DA8EA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7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41475" y="971550"/>
            <a:ext cx="5035550" cy="434975"/>
          </a:xfrm>
          <a:prstGeom prst="rect">
            <a:avLst/>
          </a:prstGeom>
          <a:noFill/>
          <a:ln w="38100" cmpd="dbl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2000">
                <a:solidFill>
                  <a:srgbClr val="996633"/>
                </a:solidFill>
              </a:rPr>
              <a:t>F</a:t>
            </a:r>
            <a:r>
              <a:rPr lang="en-US" altLang="el-GR" sz="2000" baseline="-25000">
                <a:solidFill>
                  <a:srgbClr val="996633"/>
                </a:solidFill>
              </a:rPr>
              <a:t>1	  </a:t>
            </a:r>
            <a:r>
              <a:rPr lang="en-US" altLang="el-GR" sz="2000">
                <a:solidFill>
                  <a:srgbClr val="996633"/>
                </a:solidFill>
              </a:rPr>
              <a:t>F</a:t>
            </a:r>
            <a:r>
              <a:rPr lang="en-US" altLang="el-GR" sz="2000" baseline="-25000">
                <a:solidFill>
                  <a:srgbClr val="996633"/>
                </a:solidFill>
              </a:rPr>
              <a:t>2</a:t>
            </a:r>
            <a:r>
              <a:rPr lang="en-US" altLang="el-GR" sz="2000">
                <a:solidFill>
                  <a:srgbClr val="996633"/>
                </a:solidFill>
              </a:rPr>
              <a:t> 	F</a:t>
            </a:r>
            <a:r>
              <a:rPr lang="en-US" altLang="el-GR" sz="2000" baseline="-25000">
                <a:solidFill>
                  <a:srgbClr val="996633"/>
                </a:solidFill>
              </a:rPr>
              <a:t>3</a:t>
            </a:r>
            <a:r>
              <a:rPr lang="en-US" altLang="el-GR" sz="2000">
                <a:solidFill>
                  <a:srgbClr val="996633"/>
                </a:solidFill>
              </a:rPr>
              <a:t> 	  H</a:t>
            </a:r>
            <a:r>
              <a:rPr lang="en-US" altLang="el-GR" sz="2000" baseline="-25000">
                <a:solidFill>
                  <a:srgbClr val="996633"/>
                </a:solidFill>
              </a:rPr>
              <a:t>2</a:t>
            </a:r>
            <a:r>
              <a:rPr lang="en-US" altLang="el-GR" sz="2000">
                <a:solidFill>
                  <a:srgbClr val="996633"/>
                </a:solidFill>
              </a:rPr>
              <a:t> 	V</a:t>
            </a:r>
            <a:r>
              <a:rPr lang="en-US" altLang="el-GR" sz="2000" baseline="-25000">
                <a:solidFill>
                  <a:srgbClr val="996633"/>
                </a:solidFill>
              </a:rPr>
              <a:t>2</a:t>
            </a:r>
            <a:r>
              <a:rPr lang="en-US" altLang="el-GR" sz="2000">
                <a:solidFill>
                  <a:srgbClr val="996633"/>
                </a:solidFill>
              </a:rPr>
              <a:t> 	V</a:t>
            </a:r>
            <a:r>
              <a:rPr lang="en-US" altLang="el-GR" sz="2000" baseline="-25000">
                <a:solidFill>
                  <a:srgbClr val="996633"/>
                </a:solidFill>
              </a:rPr>
              <a:t>3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31875" y="1657350"/>
            <a:ext cx="360363" cy="3787775"/>
          </a:xfrm>
          <a:prstGeom prst="rect">
            <a:avLst/>
          </a:prstGeom>
          <a:noFill/>
          <a:ln w="38100" cmpd="dbl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2000">
                <a:solidFill>
                  <a:srgbClr val="996633"/>
                </a:solidFill>
              </a:rPr>
              <a:t>1</a:t>
            </a:r>
          </a:p>
          <a:p>
            <a:endParaRPr lang="en-US" altLang="el-GR" sz="2000">
              <a:solidFill>
                <a:srgbClr val="996633"/>
              </a:solidFill>
            </a:endParaRPr>
          </a:p>
          <a:p>
            <a:r>
              <a:rPr lang="en-US" altLang="el-GR" sz="2000">
                <a:solidFill>
                  <a:srgbClr val="996633"/>
                </a:solidFill>
              </a:rPr>
              <a:t>2</a:t>
            </a:r>
          </a:p>
          <a:p>
            <a:endParaRPr lang="en-US" altLang="el-GR" sz="2000">
              <a:solidFill>
                <a:srgbClr val="996633"/>
              </a:solidFill>
            </a:endParaRPr>
          </a:p>
          <a:p>
            <a:r>
              <a:rPr lang="en-US" altLang="el-GR" sz="2000">
                <a:solidFill>
                  <a:srgbClr val="996633"/>
                </a:solidFill>
              </a:rPr>
              <a:t>3</a:t>
            </a:r>
          </a:p>
          <a:p>
            <a:endParaRPr lang="en-US" altLang="el-GR" sz="2000">
              <a:solidFill>
                <a:srgbClr val="996633"/>
              </a:solidFill>
            </a:endParaRPr>
          </a:p>
          <a:p>
            <a:r>
              <a:rPr lang="en-US" altLang="el-GR" sz="2000">
                <a:solidFill>
                  <a:srgbClr val="996633"/>
                </a:solidFill>
              </a:rPr>
              <a:t>4</a:t>
            </a:r>
          </a:p>
          <a:p>
            <a:endParaRPr lang="en-US" altLang="el-GR" sz="2000">
              <a:solidFill>
                <a:srgbClr val="996633"/>
              </a:solidFill>
            </a:endParaRPr>
          </a:p>
          <a:p>
            <a:r>
              <a:rPr lang="en-US" altLang="el-GR" sz="2000">
                <a:solidFill>
                  <a:srgbClr val="996633"/>
                </a:solidFill>
              </a:rPr>
              <a:t>5</a:t>
            </a:r>
          </a:p>
          <a:p>
            <a:endParaRPr lang="en-US" altLang="el-GR" sz="2000">
              <a:solidFill>
                <a:srgbClr val="996633"/>
              </a:solidFill>
            </a:endParaRPr>
          </a:p>
          <a:p>
            <a:r>
              <a:rPr lang="en-US" altLang="el-GR" sz="2000">
                <a:solidFill>
                  <a:srgbClr val="996633"/>
                </a:solidFill>
              </a:rPr>
              <a:t>6</a:t>
            </a:r>
          </a:p>
          <a:p>
            <a:endParaRPr lang="en-US" altLang="el-GR" sz="2000">
              <a:solidFill>
                <a:srgbClr val="996633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36725" y="1676400"/>
            <a:ext cx="49307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2000">
                <a:latin typeface="Arno Pro Caption" panose="02020502040506020403" pitchFamily="18" charset="0"/>
              </a:rPr>
              <a:t>-cos30	  0	cos60	  0	0	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-sin30	  0	-sin60	  0	0	0</a:t>
            </a:r>
          </a:p>
          <a:p>
            <a:r>
              <a:rPr lang="en-US" altLang="el-GR" sz="2000">
                <a:latin typeface="Arno Pro Caption" panose="02020502040506020403" pitchFamily="18" charset="0"/>
              </a:rPr>
              <a:t> </a:t>
            </a:r>
          </a:p>
          <a:p>
            <a:r>
              <a:rPr lang="en-US" altLang="el-GR" sz="2000">
                <a:latin typeface="Arno Pro Caption" panose="02020502040506020403" pitchFamily="18" charset="0"/>
              </a:rPr>
              <a:t>cos30	  1	0	  1	0	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sin30	  0	0	  0	1	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0	  -1	-cos60	  0	0	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0	  0	sin60	  0	0	1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010400" y="1692275"/>
            <a:ext cx="0" cy="4038600"/>
          </a:xfrm>
          <a:prstGeom prst="line">
            <a:avLst/>
          </a:prstGeom>
          <a:noFill/>
          <a:ln w="38100" cmpd="dbl">
            <a:solidFill>
              <a:srgbClr val="C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375525" y="1676400"/>
            <a:ext cx="779463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2000">
                <a:latin typeface="Arno Pro Caption" panose="02020502040506020403" pitchFamily="18" charset="0"/>
              </a:rPr>
              <a:t>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-1000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0</a:t>
            </a:r>
          </a:p>
          <a:p>
            <a:endParaRPr lang="en-US" altLang="el-GR" sz="2000">
              <a:latin typeface="Arno Pro Caption" panose="02020502040506020403" pitchFamily="18" charset="0"/>
            </a:endParaRPr>
          </a:p>
          <a:p>
            <a:r>
              <a:rPr lang="en-US" altLang="el-GR" sz="2000">
                <a:latin typeface="Arno Pro Caption" panose="02020502040506020403" pitchFamily="18" charset="0"/>
              </a:rPr>
              <a:t>0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736725" y="381000"/>
            <a:ext cx="25511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sz="2000" dirty="0">
                <a:latin typeface="Arno Pro Caption" panose="02020502040506020403" pitchFamily="18" charset="0"/>
              </a:rPr>
              <a:t>Do some book keeping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C4C0453-D8E7-4CAE-9BB8-50C4573C8D24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8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09600" y="533400"/>
            <a:ext cx="67707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 dirty="0">
                <a:latin typeface="Arno Pro Caption" panose="02020502040506020403" pitchFamily="18" charset="0"/>
              </a:rPr>
              <a:t>This is the basis for your matrices and the equation</a:t>
            </a:r>
          </a:p>
          <a:p>
            <a:r>
              <a:rPr lang="en-US" altLang="el-GR" dirty="0">
                <a:latin typeface="Arno Pro Caption" panose="02020502040506020403" pitchFamily="18" charset="0"/>
              </a:rPr>
              <a:t>[A]{x}={b}</a:t>
            </a:r>
          </a:p>
        </p:txBody>
      </p:sp>
      <p:graphicFrame>
        <p:nvGraphicFramePr>
          <p:cNvPr id="1126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758747"/>
              </p:ext>
            </p:extLst>
          </p:nvPr>
        </p:nvGraphicFramePr>
        <p:xfrm>
          <a:off x="539552" y="1700808"/>
          <a:ext cx="7416824" cy="2952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4609800" imgH="1396800" progId="Equation.DSMT4">
                  <p:embed/>
                </p:oleObj>
              </mc:Choice>
              <mc:Fallback>
                <p:oleObj name="Equation" r:id="rId3" imgW="4609800" imgH="13968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00808"/>
                        <a:ext cx="7416824" cy="29521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3B02310-7D4D-42BD-B3A7-5DF67502C7ED}" type="slidenum">
              <a:rPr lang="el-GR" altLang="el-GR" sz="1400">
                <a:solidFill>
                  <a:srgbClr val="00664D"/>
                </a:solidFill>
                <a:latin typeface="Arno Pro Caption" panose="02020502040506020403" pitchFamily="18" charset="0"/>
              </a:rPr>
              <a:pPr eaLnBrk="1" hangingPunct="1"/>
              <a:t>9</a:t>
            </a:fld>
            <a:endParaRPr lang="el-GR" altLang="el-GR" sz="1400">
              <a:solidFill>
                <a:srgbClr val="00664D"/>
              </a:solidFill>
              <a:latin typeface="Arno Pro Caption" panose="020205020405060204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325</Words>
  <Application>Microsoft Office PowerPoint</Application>
  <PresentationFormat>Προβολή στην οθόνη (4:3)</PresentationFormat>
  <Paragraphs>127</Paragraphs>
  <Slides>13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Arno Pro Caption</vt:lpstr>
      <vt:lpstr>Comic Sans MS</vt:lpstr>
      <vt:lpstr>Times New Roman</vt:lpstr>
      <vt:lpstr>Προεπιλεγμένη σχεδίαση</vt:lpstr>
      <vt:lpstr>Equation</vt:lpstr>
      <vt:lpstr>ΑΡΙΘΜΗΤΙΚΗ ΑΝΑΛΥΣΗ</vt:lpstr>
      <vt:lpstr>Introduction : Practical application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System of Linear Equations</vt:lpstr>
      <vt:lpstr>Cramer’s Rule </vt:lpstr>
      <vt:lpstr>Solution Techniques</vt:lpstr>
      <vt:lpstr>Παρουσίαση του PowerPoint</vt:lpstr>
    </vt:vector>
  </TitlesOfParts>
  <Company>ΒΕΡΕΝΙΚΗ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ΣΤΕΦΑΝΟΣ</dc:creator>
  <cp:lastModifiedBy>Dell</cp:lastModifiedBy>
  <cp:revision>80</cp:revision>
  <dcterms:created xsi:type="dcterms:W3CDTF">2003-09-21T16:57:34Z</dcterms:created>
  <dcterms:modified xsi:type="dcterms:W3CDTF">2021-03-21T22:52:47Z</dcterms:modified>
</cp:coreProperties>
</file>