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0" r:id="rId16"/>
    <p:sldId id="272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Φωτεινό στυλ 3 - Έμφαση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Φωτεινό στυλ 3 - Έμφαση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Μεσαίο στυλ 1 - Έμφαση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093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Πανοραμική 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2522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22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962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7374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613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428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019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54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54552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380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903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77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765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7198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40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2411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4A1B28-4BD9-49ED-B120-6138E5E7404A}" type="datetimeFigureOut">
              <a:rPr lang="el-GR" smtClean="0"/>
              <a:t>3/12/2024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244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ython.org/downloads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5A801D7-2F1F-25C5-914F-871A720718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/>
              <a:t>Προγραμματισμός σε γλώσσα </a:t>
            </a:r>
            <a:r>
              <a:rPr lang="en-US" dirty="0"/>
              <a:t>Python</a:t>
            </a:r>
            <a:endParaRPr lang="el-GR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CF60333C-1F8E-019D-D6D6-2C5B81A770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/>
              <a:t>Καθηγητής Ηλιάδης Λάζαρος</a:t>
            </a:r>
            <a:br>
              <a:rPr lang="el-GR" dirty="0"/>
            </a:br>
            <a:r>
              <a:rPr lang="el-GR" dirty="0"/>
              <a:t>Δρ. Ψαθάς Αναστάσιος Παναγιώτης.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1CE9BA-08EC-78DC-371C-AA0A1738D927}"/>
              </a:ext>
            </a:extLst>
          </p:cNvPr>
          <p:cNvSpPr txBox="1"/>
          <p:nvPr/>
        </p:nvSpPr>
        <p:spPr>
          <a:xfrm>
            <a:off x="0" y="212170"/>
            <a:ext cx="5951378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l-GR" altLang="ko-KR" sz="2000" b="1" dirty="0">
                <a:ln w="3175" cmpd="sng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ΔΗΜΟΚΡΙΤΕΙΟ ΠΑΝΕΠΙΣΤΗΜΙΟ ΘΡΑΚΗΣ </a:t>
            </a:r>
          </a:p>
          <a:p>
            <a:pPr algn="ctr"/>
            <a:r>
              <a:rPr lang="el-GR" altLang="ko-KR" sz="2000" dirty="0" err="1">
                <a:ln w="3175" cmpd="sng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Διατμηματικό</a:t>
            </a:r>
            <a:r>
              <a:rPr lang="el-GR" altLang="ko-KR" sz="2000" dirty="0">
                <a:ln w="3175" cmpd="sng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Πρόγραμμα Μεταπτυχιακών Σπουδών</a:t>
            </a:r>
          </a:p>
          <a:p>
            <a:pPr algn="ctr"/>
            <a:r>
              <a:rPr lang="el-GR" altLang="ko-KR" sz="2000" dirty="0">
                <a:ln w="3175" cmpd="sng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Εφαρμοσμένα Μαθηματικά</a:t>
            </a:r>
          </a:p>
        </p:txBody>
      </p:sp>
      <p:pic>
        <p:nvPicPr>
          <p:cNvPr id="7" name="Εικόνα 6" descr="Εικόνα που περιέχει κείμενο, γραμματοσειρά, γραφιστική, σκίτσο/σχέδιο">
            <a:extLst>
              <a:ext uri="{FF2B5EF4-FFF2-40B4-BE49-F238E27FC236}">
                <a16:creationId xmlns:a16="http://schemas.microsoft.com/office/drawing/2014/main" id="{44A019FB-4E9E-496E-79C0-595522251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592" y="212169"/>
            <a:ext cx="3524950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33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71C88E7-010E-BBA3-002A-FA62101D4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5436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l-GR" b="1" dirty="0"/>
              <a:t>Ιστορία της </a:t>
            </a:r>
            <a:r>
              <a:rPr lang="en-US" b="1" dirty="0"/>
              <a:t>Python:</a:t>
            </a:r>
          </a:p>
          <a:p>
            <a:r>
              <a:rPr lang="el-GR" dirty="0"/>
              <a:t>1989 από τον Ολλανδό </a:t>
            </a:r>
            <a:r>
              <a:rPr lang="en-US" dirty="0"/>
              <a:t>Guido van Rossum </a:t>
            </a:r>
            <a:r>
              <a:rPr lang="el-GR" dirty="0"/>
              <a:t>στο ερευνητικό κέντρο </a:t>
            </a:r>
            <a:r>
              <a:rPr lang="en-US" dirty="0"/>
              <a:t>Centrum </a:t>
            </a:r>
            <a:r>
              <a:rPr lang="en-US" dirty="0" err="1"/>
              <a:t>Wiskunde</a:t>
            </a:r>
            <a:r>
              <a:rPr lang="en-US" dirty="0"/>
              <a:t> &amp; Informatica (CWI)</a:t>
            </a:r>
          </a:p>
          <a:p>
            <a:r>
              <a:rPr lang="el-GR" dirty="0"/>
              <a:t>Διάδοχος της γλώσσας προγραμματισμού ABC</a:t>
            </a:r>
          </a:p>
          <a:p>
            <a:r>
              <a:rPr lang="el-GR" dirty="0"/>
              <a:t>Αρχικά χρησιμοποιήθηκε ως γλώσσα σεναρίων για το κατανεμημένο λειτουργικό σύστημα </a:t>
            </a:r>
            <a:r>
              <a:rPr lang="el-GR" dirty="0" err="1"/>
              <a:t>Amoeba</a:t>
            </a:r>
            <a:r>
              <a:rPr lang="el-GR" dirty="0"/>
              <a:t>.</a:t>
            </a:r>
          </a:p>
          <a:p>
            <a:r>
              <a:rPr lang="el-GR" dirty="0"/>
              <a:t>Η πρώτη έκδοση κυκλοφόρησε το 1991.</a:t>
            </a:r>
          </a:p>
          <a:p>
            <a:r>
              <a:rPr lang="el-GR" dirty="0"/>
              <a:t>Η ονομασία της οφείλεται στη δημοφιλή κωμική σειρά </a:t>
            </a:r>
            <a:r>
              <a:rPr lang="el-GR" dirty="0" err="1"/>
              <a:t>Monty</a:t>
            </a:r>
            <a:r>
              <a:rPr lang="el-GR" dirty="0"/>
              <a:t> </a:t>
            </a:r>
            <a:r>
              <a:rPr lang="el-GR" dirty="0" err="1"/>
              <a:t>Python's</a:t>
            </a:r>
            <a:r>
              <a:rPr lang="el-GR" dirty="0"/>
              <a:t> </a:t>
            </a:r>
            <a:r>
              <a:rPr lang="el-GR" dirty="0" err="1"/>
              <a:t>Flying</a:t>
            </a:r>
            <a:r>
              <a:rPr lang="el-GR" dirty="0"/>
              <a:t> </a:t>
            </a:r>
            <a:r>
              <a:rPr lang="el-GR" dirty="0" err="1"/>
              <a:t>Circus</a:t>
            </a:r>
            <a:r>
              <a:rPr lang="el-GR" dirty="0"/>
              <a:t> του BBC της Μεγάλης Βρετανίας (δεκαετία του ’70)</a:t>
            </a:r>
          </a:p>
        </p:txBody>
      </p:sp>
      <p:sp>
        <p:nvSpPr>
          <p:cNvPr id="4" name="Τίτλος 1">
            <a:extLst>
              <a:ext uri="{FF2B5EF4-FFF2-40B4-BE49-F238E27FC236}">
                <a16:creationId xmlns:a16="http://schemas.microsoft.com/office/drawing/2014/main" id="{EB61C154-96CE-A354-E4F5-6C29AA359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82663"/>
            <a:ext cx="9601200" cy="1303337"/>
          </a:xfrm>
        </p:spPr>
        <p:txBody>
          <a:bodyPr/>
          <a:lstStyle/>
          <a:p>
            <a:r>
              <a:rPr lang="el-GR" dirty="0"/>
              <a:t>Εισαγωγή στη </a:t>
            </a:r>
            <a:r>
              <a:rPr lang="en-US" dirty="0"/>
              <a:t>Python</a:t>
            </a:r>
            <a:endParaRPr lang="el-GR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0D038767-E9C0-5A28-18DD-8D36E8BDFE77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881913F-C02A-883B-F403-F6CA5799F39E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1DE0C9B-393D-F6F4-E9E4-C29005D5C185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9464C9D-AACA-9D5D-8457-4784AABC91D3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2AD4EE3-3B8D-E485-92C6-93BC6C01AC56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10AEA1-D18B-6330-EE04-CB3F80303DE0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10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793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9485A65-B724-6878-109D-CA771B711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στη </a:t>
            </a:r>
            <a:r>
              <a:rPr lang="en-US" dirty="0"/>
              <a:t>Python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3D431EE-17A8-8A5C-2AE7-46091B4B3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b="1" dirty="0"/>
              <a:t>Εγκατάσταση </a:t>
            </a:r>
            <a:r>
              <a:rPr lang="en-US" b="1" dirty="0"/>
              <a:t>(Windows)</a:t>
            </a:r>
          </a:p>
          <a:p>
            <a:r>
              <a:rPr lang="el-GR" dirty="0"/>
              <a:t>Επισκεπτόμαστε τον </a:t>
            </a:r>
            <a:r>
              <a:rPr lang="el-GR" dirty="0" err="1"/>
              <a:t>ιστότοπο</a:t>
            </a:r>
            <a:r>
              <a:rPr lang="el-GR" dirty="0"/>
              <a:t> της </a:t>
            </a:r>
            <a:r>
              <a:rPr lang="el-GR" dirty="0" err="1"/>
              <a:t>Python</a:t>
            </a:r>
            <a:br>
              <a:rPr lang="el-GR" dirty="0"/>
            </a:br>
            <a:r>
              <a:rPr lang="en-US" dirty="0">
                <a:hlinkClick r:id="rId2"/>
              </a:rPr>
              <a:t>https://www.python.org/downloads/</a:t>
            </a:r>
            <a:endParaRPr lang="el-GR" dirty="0"/>
          </a:p>
          <a:p>
            <a:r>
              <a:rPr lang="el-GR" dirty="0"/>
              <a:t>Κατεβάζουμε το νεότερο αρχείο. Μπορούμε να διαλέξουμε μεταξύ 32-bit και 64-bit εγκατάστασης.</a:t>
            </a:r>
          </a:p>
          <a:p>
            <a:r>
              <a:rPr lang="el-GR" dirty="0"/>
              <a:t>Εκτελούμε το αρχείο της εγκατάστασης</a:t>
            </a: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A9DCEDFA-D998-2A6D-8608-635BED85564B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B6EF633-9BEB-59BB-ACAF-4A7A6DF4F74D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ABC4C7-1E6D-99BD-D7B6-CF41A4D145AF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FEEAC7-217B-D290-9D94-CDF22D6F1C6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13A43D7-6C01-C343-A346-D5FA25A1630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5CF365-AE71-9361-A247-3B7430AA20CA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11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804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914EB-A900-B60D-0C38-BBE784D9E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0FE223E-9F5F-A7C4-D20E-45F001CC3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στη </a:t>
            </a:r>
            <a:r>
              <a:rPr lang="en-US" dirty="0"/>
              <a:t>Python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306110D-5ED4-4AD6-1265-C46CD4884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58" y="2556932"/>
            <a:ext cx="10935929" cy="24501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IDLE </a:t>
            </a:r>
            <a:r>
              <a:rPr lang="en-US" dirty="0"/>
              <a:t>(</a:t>
            </a:r>
            <a:r>
              <a:rPr lang="en-US" b="1" dirty="0"/>
              <a:t>I</a:t>
            </a:r>
            <a:r>
              <a:rPr lang="en-US" dirty="0"/>
              <a:t>ntegrated </a:t>
            </a:r>
            <a:r>
              <a:rPr lang="en-US" b="1" dirty="0" err="1"/>
              <a:t>D</a:t>
            </a:r>
            <a:r>
              <a:rPr lang="en-US" dirty="0" err="1"/>
              <a:t>eve</a:t>
            </a:r>
            <a:r>
              <a:rPr lang="en-US" b="1" dirty="0" err="1"/>
              <a:t>L</a:t>
            </a:r>
            <a:r>
              <a:rPr lang="en-US" dirty="0" err="1"/>
              <a:t>opment</a:t>
            </a:r>
            <a:r>
              <a:rPr lang="en-US" dirty="0"/>
              <a:t> </a:t>
            </a:r>
            <a:r>
              <a:rPr lang="en-US" b="1" dirty="0"/>
              <a:t>E</a:t>
            </a:r>
            <a:r>
              <a:rPr lang="en-US" dirty="0"/>
              <a:t>nvironment)</a:t>
            </a:r>
          </a:p>
          <a:p>
            <a:r>
              <a:rPr lang="en-US" dirty="0"/>
              <a:t>O</a:t>
            </a:r>
            <a:r>
              <a:rPr lang="el-GR" dirty="0" err="1"/>
              <a:t>λοκληρωμένο</a:t>
            </a:r>
            <a:r>
              <a:rPr lang="el-GR" dirty="0"/>
              <a:t> περιβάλλον ανάπτυξης εφαρμογών</a:t>
            </a:r>
            <a:endParaRPr lang="en-US" dirty="0"/>
          </a:p>
          <a:p>
            <a:r>
              <a:rPr lang="el-GR" b="1" dirty="0"/>
              <a:t>Παράθυρο </a:t>
            </a:r>
            <a:r>
              <a:rPr lang="el-GR" b="1" dirty="0" err="1"/>
              <a:t>Python</a:t>
            </a:r>
            <a:r>
              <a:rPr lang="el-GR" b="1" dirty="0"/>
              <a:t> Shell (κονσόλα του διερμηνευτή της </a:t>
            </a:r>
            <a:r>
              <a:rPr lang="el-GR" b="1" dirty="0" err="1"/>
              <a:t>Python</a:t>
            </a:r>
            <a:r>
              <a:rPr lang="el-GR" b="1" dirty="0"/>
              <a:t>)</a:t>
            </a:r>
            <a:r>
              <a:rPr lang="el-GR" dirty="0"/>
              <a:t> για </a:t>
            </a:r>
            <a:r>
              <a:rPr lang="el-GR" dirty="0" err="1"/>
              <a:t>διαδραστική</a:t>
            </a:r>
            <a:r>
              <a:rPr lang="el-GR" dirty="0"/>
              <a:t> και άμεση εκτέλεση εντολών</a:t>
            </a:r>
            <a:endParaRPr lang="en-US" dirty="0"/>
          </a:p>
          <a:p>
            <a:r>
              <a:rPr lang="el-GR" b="1" dirty="0"/>
              <a:t>Παράθυρο συντάκτη προγράμματος (</a:t>
            </a:r>
            <a:r>
              <a:rPr lang="el-GR" b="1" dirty="0" err="1"/>
              <a:t>editor</a:t>
            </a:r>
            <a:r>
              <a:rPr lang="el-GR" b="1" dirty="0"/>
              <a:t>)</a:t>
            </a:r>
            <a:r>
              <a:rPr lang="el-GR" dirty="0"/>
              <a:t>, το οποίο υποστηρίζει πολλές δυνατότητες, όπως χρωματική επισήμανση των εντολών, πολλαπλές αναιρέσεις, κατάλληλη στοίχιση των εντολών και αυτόματη συμπλήρωση εντολών</a:t>
            </a:r>
            <a:r>
              <a:rPr lang="en-US" dirty="0"/>
              <a:t>.</a:t>
            </a:r>
          </a:p>
          <a:p>
            <a:r>
              <a:rPr lang="el-GR" b="1" dirty="0" err="1"/>
              <a:t>Αποσφαλματωτή</a:t>
            </a:r>
            <a:r>
              <a:rPr lang="el-GR" b="1" dirty="0"/>
              <a:t> (</a:t>
            </a:r>
            <a:r>
              <a:rPr lang="el-GR" b="1" dirty="0" err="1"/>
              <a:t>debugger</a:t>
            </a:r>
            <a:r>
              <a:rPr lang="el-GR" b="1" dirty="0"/>
              <a:t>) </a:t>
            </a:r>
            <a:r>
              <a:rPr lang="el-GR" dirty="0"/>
              <a:t>για παρακολούθηση της εκτέλεσης των προγραμμάτων μας με σκοπό την εύρεση σφαλμάτων.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(12.1)</a:t>
            </a:r>
            <a:endParaRPr lang="el-GR" b="1" dirty="0"/>
          </a:p>
        </p:txBody>
      </p:sp>
      <p:pic>
        <p:nvPicPr>
          <p:cNvPr id="5" name="Εικόνα 4" descr="Εικόνα που περιέχει κείμενο, στιγμιότυπο οθόνης, γραμματοσειρά, γραμμή&#10;&#10;Περιγραφή που δημιουργήθηκε αυτόματα">
            <a:extLst>
              <a:ext uri="{FF2B5EF4-FFF2-40B4-BE49-F238E27FC236}">
                <a16:creationId xmlns:a16="http://schemas.microsoft.com/office/drawing/2014/main" id="{CC2F11EF-6A73-69DB-8324-44AAD8E80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945" y="4637800"/>
            <a:ext cx="6355631" cy="1486029"/>
          </a:xfrm>
          <a:prstGeom prst="rect">
            <a:avLst/>
          </a:prstGeom>
        </p:spPr>
      </p:pic>
      <p:grpSp>
        <p:nvGrpSpPr>
          <p:cNvPr id="11" name="Ομάδα 10">
            <a:extLst>
              <a:ext uri="{FF2B5EF4-FFF2-40B4-BE49-F238E27FC236}">
                <a16:creationId xmlns:a16="http://schemas.microsoft.com/office/drawing/2014/main" id="{C881BA0B-53CE-AC5B-7709-F67E92899B3A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661F255-0335-0571-4A77-B5C6E45D2F35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4AE7B57-B35C-88EC-3BA6-97925EBC3CA3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1554DC9-A47E-89A6-8A87-D3437BC00E21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70C50C-C7C1-A6AC-7AA1-A41B09C1A6C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03F50C2-0AF1-2D85-2B35-71EB7BC9B0B5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12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53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89E4F74-27FF-6EA5-24FA-189E4419F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στη </a:t>
            </a:r>
            <a:r>
              <a:rPr lang="en-US" dirty="0"/>
              <a:t>Python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A9D6C46-5A5F-9A41-8812-1967C8D73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Συχνά χρησιμοποιείται για την </a:t>
            </a:r>
            <a:r>
              <a:rPr lang="el-GR" dirty="0" err="1"/>
              <a:t>Python</a:t>
            </a:r>
            <a:r>
              <a:rPr lang="el-GR" dirty="0"/>
              <a:t> ο όρος </a:t>
            </a:r>
            <a:r>
              <a:rPr lang="el-GR" b="1" dirty="0"/>
              <a:t>«σενάριο» (“</a:t>
            </a:r>
            <a:r>
              <a:rPr lang="el-GR" b="1" dirty="0" err="1"/>
              <a:t>script</a:t>
            </a:r>
            <a:r>
              <a:rPr lang="el-GR" b="1" dirty="0"/>
              <a:t>”) </a:t>
            </a:r>
            <a:r>
              <a:rPr lang="el-GR" dirty="0"/>
              <a:t>αντί </a:t>
            </a:r>
            <a:r>
              <a:rPr lang="el-GR" b="1" dirty="0"/>
              <a:t>«πρόγραμμα» (“</a:t>
            </a:r>
            <a:r>
              <a:rPr lang="el-GR" b="1" dirty="0" err="1"/>
              <a:t>program</a:t>
            </a:r>
            <a:r>
              <a:rPr lang="el-GR" b="1" dirty="0"/>
              <a:t>”) </a:t>
            </a:r>
            <a:r>
              <a:rPr lang="el-GR" dirty="0"/>
              <a:t>για να περιγράψει ένα αρχείο πηγαίου κώδικα. </a:t>
            </a:r>
            <a:endParaRPr lang="en-US" dirty="0"/>
          </a:p>
          <a:p>
            <a:r>
              <a:rPr lang="en-US" dirty="0"/>
              <a:t>H </a:t>
            </a:r>
            <a:r>
              <a:rPr lang="el-GR" dirty="0" err="1"/>
              <a:t>Python</a:t>
            </a:r>
            <a:r>
              <a:rPr lang="el-GR" dirty="0"/>
              <a:t> χαρακτηρίζεται και ως γλώσσα σεναρίων </a:t>
            </a:r>
            <a:r>
              <a:rPr lang="el-GR" b="1" dirty="0"/>
              <a:t>(</a:t>
            </a:r>
            <a:r>
              <a:rPr lang="el-GR" b="1" dirty="0" err="1"/>
              <a:t>scripting</a:t>
            </a:r>
            <a:r>
              <a:rPr lang="el-GR" b="1" dirty="0"/>
              <a:t> </a:t>
            </a:r>
            <a:r>
              <a:rPr lang="el-GR" b="1" dirty="0" err="1"/>
              <a:t>language</a:t>
            </a:r>
            <a:r>
              <a:rPr lang="el-GR" b="1" dirty="0"/>
              <a:t>)</a:t>
            </a:r>
            <a:endParaRPr lang="en-US" b="1" dirty="0"/>
          </a:p>
        </p:txBody>
      </p:sp>
      <p:pic>
        <p:nvPicPr>
          <p:cNvPr id="5" name="Εικόνα 4" descr="Εικόνα που περιέχει κείμενο, διάγραμμα, γραμμή, γραμματοσειρά&#10;&#10;Περιγραφή που δημιουργήθηκε αυτόματα">
            <a:extLst>
              <a:ext uri="{FF2B5EF4-FFF2-40B4-BE49-F238E27FC236}">
                <a16:creationId xmlns:a16="http://schemas.microsoft.com/office/drawing/2014/main" id="{376A26E1-8415-8E4A-ADEE-3FB3C41A5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197" y="4160818"/>
            <a:ext cx="6821604" cy="1796165"/>
          </a:xfrm>
          <a:prstGeom prst="rect">
            <a:avLst/>
          </a:prstGeom>
        </p:spPr>
      </p:pic>
      <p:grpSp>
        <p:nvGrpSpPr>
          <p:cNvPr id="11" name="Ομάδα 10">
            <a:extLst>
              <a:ext uri="{FF2B5EF4-FFF2-40B4-BE49-F238E27FC236}">
                <a16:creationId xmlns:a16="http://schemas.microsoft.com/office/drawing/2014/main" id="{4F227805-6780-6E9A-2716-759195B85C90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649C57A-104C-0BDA-4662-221E51193941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12B62A-0783-D38B-F5DC-11EF36342EAC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B8F258C-7431-A466-D16D-CC32F092907C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A656F0-A458-27E5-B885-A7C5CC647FF6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268679-7FFD-C496-D590-2F0578F68042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13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349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A901F-95D0-8F62-D4C3-2E197D4B0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CADE4CD-1E99-DA1C-DFB7-ADADA9010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Τιμές και τύποι, μεταβλητές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EECEF25-9C9A-3AD7-21BA-E65DBB6EF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l-GR" b="1" dirty="0"/>
              <a:t>Βασικοί Τύποι Δεδομένων</a:t>
            </a:r>
          </a:p>
          <a:p>
            <a:r>
              <a:rPr lang="el-GR" dirty="0"/>
              <a:t>Ακέραιοι Αριθμοί</a:t>
            </a:r>
            <a:r>
              <a:rPr lang="en-US" dirty="0"/>
              <a:t> </a:t>
            </a:r>
            <a:r>
              <a:rPr lang="en-US" b="1" dirty="0"/>
              <a:t>(Integer) → int</a:t>
            </a:r>
            <a:endParaRPr lang="el-GR" b="1" dirty="0"/>
          </a:p>
          <a:p>
            <a:r>
              <a:rPr lang="el-GR" dirty="0"/>
              <a:t>Αριθμοί Κινητής Υποδιαστολής ή δεκαδικοί </a:t>
            </a:r>
            <a:r>
              <a:rPr lang="el-GR" b="1" dirty="0"/>
              <a:t>(</a:t>
            </a:r>
            <a:r>
              <a:rPr lang="en-US" b="1" dirty="0"/>
              <a:t>Floating Point) → float</a:t>
            </a:r>
            <a:endParaRPr lang="el-GR" b="1" dirty="0"/>
          </a:p>
          <a:p>
            <a:r>
              <a:rPr lang="el-GR" dirty="0"/>
              <a:t>Συμβολοσειρές ή Ακολουθίες Χαρακτήρων </a:t>
            </a:r>
            <a:r>
              <a:rPr lang="en-US" b="1" dirty="0"/>
              <a:t>(String) → str</a:t>
            </a:r>
            <a:r>
              <a:rPr lang="el-GR" b="1" dirty="0"/>
              <a:t> </a:t>
            </a:r>
            <a:r>
              <a:rPr lang="en-US" dirty="0">
                <a:solidFill>
                  <a:schemeClr val="accent4"/>
                </a:solidFill>
              </a:rPr>
              <a:t>(1</a:t>
            </a:r>
            <a:r>
              <a:rPr lang="el-GR" dirty="0">
                <a:solidFill>
                  <a:schemeClr val="accent4"/>
                </a:solidFill>
              </a:rPr>
              <a:t>4</a:t>
            </a:r>
            <a:r>
              <a:rPr lang="en-US" dirty="0">
                <a:solidFill>
                  <a:schemeClr val="accent4"/>
                </a:solidFill>
              </a:rPr>
              <a:t>.1)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l-GR" dirty="0"/>
              <a:t>Για αναγνώριση του τύπου της μεταβλητής: </a:t>
            </a:r>
            <a:r>
              <a:rPr lang="en-US" b="1" dirty="0"/>
              <a:t>type</a:t>
            </a:r>
            <a:r>
              <a:rPr lang="en-US" b="1" dirty="0">
                <a:solidFill>
                  <a:schemeClr val="tx1"/>
                </a:solidFill>
              </a:rPr>
              <a:t>(</a:t>
            </a:r>
            <a:r>
              <a:rPr lang="el-GR" b="1" dirty="0">
                <a:solidFill>
                  <a:srgbClr val="FF0000"/>
                </a:solidFill>
              </a:rPr>
              <a:t>μεταβλητή</a:t>
            </a:r>
            <a:r>
              <a:rPr lang="en-US" b="1" dirty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l-GR" dirty="0"/>
              <a:t>π.χ. </a:t>
            </a:r>
            <a:r>
              <a:rPr lang="en-US" dirty="0"/>
              <a:t>3, 2.5, ‘Hello, World!</a:t>
            </a:r>
            <a:r>
              <a:rPr lang="el-GR" dirty="0"/>
              <a:t>’ (Για συμβολοσειρές ‘ ’, ‘‘ ’’, ‘‘‘ ’’’)</a:t>
            </a:r>
            <a:r>
              <a:rPr lang="en-US" dirty="0">
                <a:solidFill>
                  <a:schemeClr val="accent4"/>
                </a:solidFill>
              </a:rPr>
              <a:t> (1</a:t>
            </a:r>
            <a:r>
              <a:rPr lang="el-GR" dirty="0">
                <a:solidFill>
                  <a:schemeClr val="accent4"/>
                </a:solidFill>
              </a:rPr>
              <a:t>4</a:t>
            </a:r>
            <a:r>
              <a:rPr lang="en-US" dirty="0">
                <a:solidFill>
                  <a:schemeClr val="accent4"/>
                </a:solidFill>
              </a:rPr>
              <a:t>.2)</a:t>
            </a:r>
            <a:endParaRPr lang="en-US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523A15F9-403E-A66C-DC5C-0A90E53A0E12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EAB709-B982-5CC5-D7B5-A38C24B1BD20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BBD518C-8A7D-58DF-AFBB-F07B8E409C56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B76BF6-A0DD-9B92-C578-6ADCC1B11525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F4CF45-9158-63B7-0D3E-713F2DF29ECD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863C935-449A-F3F7-94EA-0D8E2C947AB6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14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9564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BD3C218-3574-5B83-4B21-75BC518E5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Τιμές και τύποι, μεταβλητές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A2F85FB-4459-F35D-56D8-CB8FFD7ED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b="1" dirty="0"/>
              <a:t>Μεταβλητή </a:t>
            </a:r>
            <a:r>
              <a:rPr lang="el-GR" dirty="0"/>
              <a:t>(Τμήμα μνήμης του Υπολογιστή)</a:t>
            </a:r>
          </a:p>
          <a:p>
            <a:pPr marL="0" indent="0">
              <a:buNone/>
            </a:pPr>
            <a:r>
              <a:rPr lang="el-GR" b="1" dirty="0"/>
              <a:t>Εντολή εκχώρησης (</a:t>
            </a:r>
            <a:r>
              <a:rPr lang="en-US" b="1" dirty="0"/>
              <a:t>assignment statement)</a:t>
            </a:r>
            <a:r>
              <a:rPr lang="el-GR" b="1" dirty="0"/>
              <a:t> </a:t>
            </a:r>
          </a:p>
          <a:p>
            <a:r>
              <a:rPr lang="el-GR" dirty="0"/>
              <a:t>το αριστερό που υποχρεωτικά πρέπει να είναι μία μεταβλητή</a:t>
            </a:r>
          </a:p>
          <a:p>
            <a:r>
              <a:rPr lang="el-GR" dirty="0"/>
              <a:t>το </a:t>
            </a:r>
            <a:r>
              <a:rPr lang="el-GR" dirty="0" err="1"/>
              <a:t>ίσον</a:t>
            </a:r>
            <a:r>
              <a:rPr lang="el-GR" dirty="0"/>
              <a:t> = (τελεστής εκχώρησης)</a:t>
            </a:r>
          </a:p>
          <a:p>
            <a:r>
              <a:rPr lang="el-GR" dirty="0"/>
              <a:t>το δεξί μέρος που μπορεί να είναι μία τιμή, μία άλλη μεταβλητή ή μία έκφραση που αποτιμάται (υπολογίζεται) σε μία τιμή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(15.1)</a:t>
            </a:r>
            <a:endParaRPr lang="el-GR" dirty="0"/>
          </a:p>
          <a:p>
            <a:pPr marL="0" indent="0">
              <a:buNone/>
            </a:pP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CFBDD864-1ABD-9D68-53B5-34847670C9D8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20254B7-0325-A300-C15D-1F7B27055852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727389E-C0BE-04F1-4C85-F27E12953391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6C2603-DA1F-A262-D129-66FAFD65C348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56EBF80-43AD-92CC-FAD4-F2BCE513B46D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DB25CE-6881-1296-BF45-ED47FDCF1ACC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15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8829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B1EDB-FC5E-C464-4351-34090B615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741F401-D21C-5B02-6D60-A2D1E18C2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Τιμές και τύποι, μεταβλητές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9C34A45-B11F-9A4F-D915-A9A758A5D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l-GR" b="1" dirty="0"/>
              <a:t>Κανόνες δημιουργίας ονομάτων μεταβλητών</a:t>
            </a:r>
          </a:p>
          <a:p>
            <a:r>
              <a:rPr lang="el-GR" dirty="0"/>
              <a:t>Τα ονόματα μπορούν να είναι όσο μεγάλα θέλουμε, μπορούν να περιέχουν γράμματα και αριθμούς, πρέπει να ξεκινούν με ένα γράμμα ή τον χαρακτήρα _ (</a:t>
            </a:r>
            <a:r>
              <a:rPr lang="el-GR" dirty="0" err="1"/>
              <a:t>underscore</a:t>
            </a:r>
            <a:r>
              <a:rPr lang="el-GR" dirty="0"/>
              <a:t>/κάτω παύλα). Αποφεύγουμε ελληνικούς χαρακτήρες.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(16.1)</a:t>
            </a:r>
            <a:endParaRPr lang="el-GR" dirty="0"/>
          </a:p>
          <a:p>
            <a:r>
              <a:rPr lang="el-GR" dirty="0"/>
              <a:t>Τα πεζά διακρίνονται από τα κεφαλαία γράμματα (</a:t>
            </a:r>
            <a:r>
              <a:rPr lang="el-GR" dirty="0" err="1"/>
              <a:t>case</a:t>
            </a:r>
            <a:r>
              <a:rPr lang="el-GR" dirty="0"/>
              <a:t> </a:t>
            </a:r>
            <a:r>
              <a:rPr lang="el-GR" dirty="0" err="1"/>
              <a:t>sensitive</a:t>
            </a:r>
            <a:r>
              <a:rPr lang="el-GR" dirty="0"/>
              <a:t>).</a:t>
            </a:r>
            <a:r>
              <a:rPr lang="en-US" dirty="0">
                <a:solidFill>
                  <a:schemeClr val="accent4"/>
                </a:solidFill>
              </a:rPr>
              <a:t> (16.1)</a:t>
            </a:r>
            <a:endParaRPr lang="el-GR" dirty="0"/>
          </a:p>
          <a:p>
            <a:r>
              <a:rPr lang="el-GR" dirty="0"/>
              <a:t>Δεν επιτρέπονται κενά, εισαγωγικά, τελείες, κόμματα και άλλοι παρόμοιοι χαρακτήρες. Επιτρέπεται μόνο ο χαρακτήρας _ (</a:t>
            </a:r>
            <a:r>
              <a:rPr lang="el-GR" dirty="0" err="1"/>
              <a:t>underscore</a:t>
            </a:r>
            <a:r>
              <a:rPr lang="el-GR" dirty="0"/>
              <a:t>/κάτω παύλα), ο οποίος είναι χρήσιμος κυρίως σε ονόματα που αποτελούνται από πολλές λέξεις.</a:t>
            </a:r>
            <a:r>
              <a:rPr lang="en-US" dirty="0">
                <a:solidFill>
                  <a:schemeClr val="accent4"/>
                </a:solidFill>
              </a:rPr>
              <a:t> (16.1)</a:t>
            </a:r>
            <a:endParaRPr lang="el-GR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495D612F-CEB2-73EC-F3BF-836967215EC2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851795-ED09-53CF-9DC7-771DE7A7829C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32F67E1-88CE-1AD7-8198-468D256CC4CD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69772D1-032A-5729-3D4E-7BC2E42FADDE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6DCF19-C6B6-D806-CB9B-E192B57E820E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69AAE11-1EF9-E96D-A9C3-F88637A2110A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16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0523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6FE39-AD32-C1B0-6418-B2801717B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92E16B4-BABF-D206-4B62-689BE27E8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Τιμές και τύποι, μεταβλητές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803A4498-206B-1BFD-0F8E-776BBDEC3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b="1" dirty="0"/>
              <a:t>Λέξεις κλειδιά (</a:t>
            </a:r>
            <a:r>
              <a:rPr lang="el-GR" b="1" dirty="0" err="1"/>
              <a:t>keywords</a:t>
            </a:r>
            <a:r>
              <a:rPr lang="el-GR" b="1" dirty="0"/>
              <a:t>) </a:t>
            </a:r>
            <a:r>
              <a:rPr lang="el-GR" dirty="0"/>
              <a:t>της </a:t>
            </a:r>
            <a:r>
              <a:rPr lang="el-GR" dirty="0" err="1"/>
              <a:t>Python</a:t>
            </a:r>
            <a:r>
              <a:rPr lang="el-GR" dirty="0"/>
              <a:t> (δεν μπορούν να χρησιμοποιηθούν ως ονόματα μεταβλητών)</a:t>
            </a:r>
          </a:p>
          <a:p>
            <a:pPr marL="0" indent="0">
              <a:buNone/>
            </a:pPr>
            <a:r>
              <a:rPr lang="en-US" dirty="0"/>
              <a:t>['False', 'None', 'True', 'and', 'as', 'assert', 'break', 'class', 'continue', 'def', 'del', '</a:t>
            </a:r>
            <a:r>
              <a:rPr lang="en-US" dirty="0" err="1"/>
              <a:t>elif</a:t>
            </a:r>
            <a:r>
              <a:rPr lang="en-US" dirty="0"/>
              <a:t>', 'else', 'except', 'finally', 'for', 'from', 'global', 'if', 'import', 'in', 'is', 'lambda', 'nonlocal', 'not', 'or', 'pass', 'raise', 'return', 'try', 'while', 'with', 'yield’]</a:t>
            </a:r>
            <a:endParaRPr lang="el-GR" dirty="0"/>
          </a:p>
          <a:p>
            <a:pPr marL="0" indent="0">
              <a:buNone/>
            </a:pPr>
            <a:br>
              <a:rPr lang="el-GR" dirty="0"/>
            </a:br>
            <a:r>
              <a:rPr lang="en-US" dirty="0"/>
              <a:t>&gt;&gt;&gt; import keyword </a:t>
            </a:r>
            <a:br>
              <a:rPr lang="el-GR" dirty="0"/>
            </a:br>
            <a:r>
              <a:rPr lang="en-US" dirty="0"/>
              <a:t>&gt;&gt;&gt; </a:t>
            </a:r>
            <a:r>
              <a:rPr lang="en-US" dirty="0" err="1"/>
              <a:t>keyword.kwlist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(17.1)</a:t>
            </a:r>
            <a:endParaRPr lang="el-GR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6F7D4299-C11A-84D9-E7F0-24457CFBE14C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71F0B6-CC85-7B37-A244-0CEF29D2AD35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B21FCE8-FEEC-E4A9-B851-1CC4A81DDF8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C97CDC-F87F-D1A2-B383-868D805F5DF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F3F1101-8EB8-97AF-AF8B-0ACE2570A4D4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DD08AA-B5CC-A085-1582-51BA5F12131A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17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810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035F5-7049-5868-DDAD-191D10B15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13AF55E-1CAE-FFDC-464C-81AB1A739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Τιμές και τύποι, μεταβλητές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68506ED-E469-5327-3491-F5ECB566D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Η </a:t>
            </a:r>
            <a:r>
              <a:rPr lang="el-GR" dirty="0" err="1"/>
              <a:t>Python</a:t>
            </a:r>
            <a:r>
              <a:rPr lang="el-GR" dirty="0"/>
              <a:t> παρακολουθεί όλες τις τιμές και αυτόματα τις διαγράφει από τη μνήμη, όταν πάψει να γίνεται αναφορά σε αυτές από κάποια μεταβλητή. Η διαδικασία αυτή ονομάζεται </a:t>
            </a:r>
            <a:r>
              <a:rPr lang="el-GR" b="1" dirty="0" err="1"/>
              <a:t>garbage</a:t>
            </a:r>
            <a:r>
              <a:rPr lang="el-GR" b="1" dirty="0"/>
              <a:t> </a:t>
            </a:r>
            <a:r>
              <a:rPr lang="el-GR" b="1" dirty="0" err="1"/>
              <a:t>collection</a:t>
            </a:r>
            <a:r>
              <a:rPr lang="el-GR" b="1" dirty="0"/>
              <a:t>.</a:t>
            </a:r>
          </a:p>
          <a:p>
            <a:pPr marL="0" indent="0">
              <a:buNone/>
            </a:pPr>
            <a:endParaRPr lang="el-GR" b="1" dirty="0"/>
          </a:p>
          <a:p>
            <a:pPr marL="0" indent="0">
              <a:buNone/>
            </a:pPr>
            <a:r>
              <a:rPr lang="el-GR" dirty="0"/>
              <a:t>Τι σημαίνει η εντολή εκχώρησης </a:t>
            </a:r>
            <a:r>
              <a:rPr lang="el-GR" b="1" dirty="0" err="1"/>
              <a:t>num</a:t>
            </a:r>
            <a:r>
              <a:rPr lang="el-GR" b="1" dirty="0"/>
              <a:t> = </a:t>
            </a:r>
            <a:r>
              <a:rPr lang="el-GR" b="1" dirty="0" err="1"/>
              <a:t>num</a:t>
            </a:r>
            <a:r>
              <a:rPr lang="el-GR" b="1" dirty="0"/>
              <a:t> + 1</a:t>
            </a:r>
            <a:r>
              <a:rPr lang="el-GR" dirty="0"/>
              <a:t>; Στα Μαθηματικά δεν έχει νόημα, αλλά στην </a:t>
            </a:r>
            <a:r>
              <a:rPr lang="el-GR" dirty="0" err="1"/>
              <a:t>Python</a:t>
            </a:r>
            <a:r>
              <a:rPr lang="el-GR" dirty="0"/>
              <a:t> χρησιμοποιείται για να αυξήσουμε την τιμή μιας μεταβλητής κατά ένα.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(18.1)</a:t>
            </a: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A5A9485C-30A9-3FED-5E2C-0EABFC07A094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8597B7-B00A-9E8C-7F8F-EF928383B562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2D5B43B-DCEA-1420-5B4A-4074E77DA0C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CF5726-6254-1FCF-1E22-F6F68F91FB13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845C90A-9EFD-9443-2676-E724AB69B819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4A99547-FC99-1812-DC54-F943C3533BC9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18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562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BD4BFD9-659D-D89E-C75D-4487D4981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Εκφράσεις, τελεστές, σχόλια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6D8C52B-DC3E-CC20-CDC2-7EA9EB349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b="1" dirty="0"/>
              <a:t>Έκφραση (</a:t>
            </a:r>
            <a:r>
              <a:rPr lang="el-GR" b="1" dirty="0" err="1"/>
              <a:t>expression</a:t>
            </a:r>
            <a:r>
              <a:rPr lang="el-GR" b="1" dirty="0"/>
              <a:t>): </a:t>
            </a:r>
            <a:r>
              <a:rPr lang="el-GR" dirty="0"/>
              <a:t>ένας συνδυασμός από τιμές, μεταβλητές, τελεστές και κλήσεις σε συναρτήσεις.</a:t>
            </a:r>
            <a:endParaRPr lang="el-GR" b="1" dirty="0"/>
          </a:p>
          <a:p>
            <a:pPr marL="0" indent="0">
              <a:buNone/>
            </a:pPr>
            <a:r>
              <a:rPr lang="el-GR" b="1" dirty="0"/>
              <a:t>Τελεστής </a:t>
            </a:r>
            <a:r>
              <a:rPr lang="en-US" b="1" dirty="0"/>
              <a:t>(operator)</a:t>
            </a:r>
            <a:r>
              <a:rPr lang="el-GR" b="1" dirty="0"/>
              <a:t>:</a:t>
            </a:r>
            <a:r>
              <a:rPr lang="el-GR" dirty="0"/>
              <a:t> ένα σύμβολο (+</a:t>
            </a:r>
            <a:r>
              <a:rPr lang="en-US" dirty="0"/>
              <a:t>, </a:t>
            </a:r>
            <a:r>
              <a:rPr lang="en-US" dirty="0" err="1"/>
              <a:t>etc</a:t>
            </a:r>
            <a:r>
              <a:rPr lang="el-GR" dirty="0"/>
              <a:t>) ή λέξη κλειδί (</a:t>
            </a:r>
            <a:r>
              <a:rPr lang="en-US" dirty="0"/>
              <a:t>and, </a:t>
            </a:r>
            <a:r>
              <a:rPr lang="en-US" dirty="0" err="1"/>
              <a:t>etc</a:t>
            </a:r>
            <a:r>
              <a:rPr lang="en-US" dirty="0"/>
              <a:t>) </a:t>
            </a:r>
            <a:r>
              <a:rPr lang="el-GR" dirty="0"/>
              <a:t>που αναπαριστά μία λειτουργία</a:t>
            </a:r>
            <a:r>
              <a:rPr lang="en-US" dirty="0"/>
              <a:t>. </a:t>
            </a:r>
            <a:r>
              <a:rPr lang="en-US" dirty="0">
                <a:solidFill>
                  <a:schemeClr val="accent4"/>
                </a:solidFill>
              </a:rPr>
              <a:t>(19.1)</a:t>
            </a:r>
            <a:endParaRPr lang="el-GR" dirty="0"/>
          </a:p>
        </p:txBody>
      </p:sp>
      <p:grpSp>
        <p:nvGrpSpPr>
          <p:cNvPr id="16" name="Ομάδα 15">
            <a:extLst>
              <a:ext uri="{FF2B5EF4-FFF2-40B4-BE49-F238E27FC236}">
                <a16:creationId xmlns:a16="http://schemas.microsoft.com/office/drawing/2014/main" id="{35878D40-82C8-D3B8-633B-EEAECBC71BCC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71549A-175E-AE9C-E7D0-AC33DC5B72D3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D29C4E8-E6FD-37F5-6A61-BE49E09889C1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9B43726-0B1F-B538-4F52-B82D291F7E1A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3E16D8-1399-CB62-FEEC-5F94E5064C33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0122B9F-9B8A-0AF8-6FA0-648EFD6F0979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19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558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3677B91-1D98-8CFA-2FD5-791E98C09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Περιεχόμενα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67E42D3-8F31-749D-46A7-C5F5422BE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4800599" cy="3318936"/>
          </a:xfrm>
        </p:spPr>
        <p:txBody>
          <a:bodyPr numCol="1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l-GR" dirty="0"/>
              <a:t>Εισαγωγή στο Προγραμματισμό</a:t>
            </a:r>
          </a:p>
          <a:p>
            <a:pPr marL="457200" indent="-457200">
              <a:buFont typeface="+mj-lt"/>
              <a:buAutoNum type="arabicPeriod"/>
            </a:pPr>
            <a:r>
              <a:rPr lang="el-GR" dirty="0"/>
              <a:t>Εισαγωγή στην </a:t>
            </a:r>
            <a:r>
              <a:rPr lang="en-US" dirty="0"/>
              <a:t>Python</a:t>
            </a:r>
          </a:p>
          <a:p>
            <a:pPr marL="457200" indent="-457200">
              <a:buFont typeface="+mj-lt"/>
              <a:buAutoNum type="arabicPeriod"/>
            </a:pPr>
            <a:r>
              <a:rPr lang="el-GR" dirty="0"/>
              <a:t>Τιμές και Τύποι, Μεταβλητές</a:t>
            </a:r>
          </a:p>
          <a:p>
            <a:pPr marL="457200" indent="-457200">
              <a:buFont typeface="+mj-lt"/>
              <a:buAutoNum type="arabicPeriod"/>
            </a:pPr>
            <a:r>
              <a:rPr lang="el-GR" dirty="0"/>
              <a:t>Εκφράσεις, Τελεστές και Σχόλια</a:t>
            </a:r>
          </a:p>
          <a:p>
            <a:pPr marL="457200" indent="-457200">
              <a:buFont typeface="+mj-lt"/>
              <a:buAutoNum type="arabicPeriod"/>
            </a:pPr>
            <a:r>
              <a:rPr lang="el-GR" dirty="0"/>
              <a:t>Έλεγχος Ροής Εκτέλεσης</a:t>
            </a:r>
          </a:p>
          <a:p>
            <a:pPr marL="457200" indent="-457200">
              <a:buFont typeface="+mj-lt"/>
              <a:buAutoNum type="arabicPeriod"/>
            </a:pPr>
            <a:r>
              <a:rPr lang="el-GR" dirty="0"/>
              <a:t>Συναρτήσεις</a:t>
            </a:r>
          </a:p>
        </p:txBody>
      </p:sp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7F7C2B5C-722E-D023-E9E0-34CBF794D7BA}"/>
              </a:ext>
            </a:extLst>
          </p:cNvPr>
          <p:cNvSpPr txBox="1">
            <a:spLocks/>
          </p:cNvSpPr>
          <p:nvPr/>
        </p:nvSpPr>
        <p:spPr>
          <a:xfrm>
            <a:off x="6096000" y="2556932"/>
            <a:ext cx="5538716" cy="3318936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7"/>
            </a:pPr>
            <a:r>
              <a:rPr lang="el-GR" dirty="0"/>
              <a:t>Συμβολοσειρές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l-GR" dirty="0"/>
              <a:t>Δομές Δεδομένων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l-GR" dirty="0"/>
              <a:t>Αρχεία</a:t>
            </a:r>
            <a:endParaRPr lang="en-US" dirty="0"/>
          </a:p>
          <a:p>
            <a:pPr marL="457200" indent="-457200">
              <a:buFont typeface="+mj-lt"/>
              <a:buAutoNum type="arabicPeriod" startAt="7"/>
            </a:pPr>
            <a:r>
              <a:rPr lang="el-GR" dirty="0"/>
              <a:t>Εξαιρέσεις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l-GR" dirty="0"/>
              <a:t>Αντικειμενοστραφής Προγραμματισμός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l-GR" dirty="0"/>
              <a:t>Γραφική </a:t>
            </a:r>
            <a:r>
              <a:rPr lang="el-GR" dirty="0" err="1"/>
              <a:t>Διεπαφή</a:t>
            </a:r>
            <a:r>
              <a:rPr lang="el-GR" dirty="0"/>
              <a:t> Χρήστη</a:t>
            </a:r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BE6F39F7-727A-87D8-06CF-65281B8CDA40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C7A15E2-F7A7-8B9B-453E-84A03EEFB002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8754728-61F7-9F63-E47C-ACE20246A36E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74BA96-668F-B862-EB90-0BEC2D1058C3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67BD524-465A-227D-C51C-9671969D0EC7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C2F2B4D-5703-8E46-5613-85BBE13E1F2A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9695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4E6DE-885E-E7E6-0ACE-90E63D8D3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Πίνακας 7">
            <a:extLst>
              <a:ext uri="{FF2B5EF4-FFF2-40B4-BE49-F238E27FC236}">
                <a16:creationId xmlns:a16="http://schemas.microsoft.com/office/drawing/2014/main" id="{CFEF11A1-875F-91D6-EEA3-947412674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525415"/>
              </p:ext>
            </p:extLst>
          </p:nvPr>
        </p:nvGraphicFramePr>
        <p:xfrm>
          <a:off x="220835" y="584492"/>
          <a:ext cx="11750330" cy="5689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4105">
                  <a:extLst>
                    <a:ext uri="{9D8B030D-6E8A-4147-A177-3AD203B41FA5}">
                      <a16:colId xmlns:a16="http://schemas.microsoft.com/office/drawing/2014/main" val="2434412778"/>
                    </a:ext>
                  </a:extLst>
                </a:gridCol>
                <a:gridCol w="1808480">
                  <a:extLst>
                    <a:ext uri="{9D8B030D-6E8A-4147-A177-3AD203B41FA5}">
                      <a16:colId xmlns:a16="http://schemas.microsoft.com/office/drawing/2014/main" val="2811424243"/>
                    </a:ext>
                  </a:extLst>
                </a:gridCol>
                <a:gridCol w="5408902">
                  <a:extLst>
                    <a:ext uri="{9D8B030D-6E8A-4147-A177-3AD203B41FA5}">
                      <a16:colId xmlns:a16="http://schemas.microsoft.com/office/drawing/2014/main" val="1529892810"/>
                    </a:ext>
                  </a:extLst>
                </a:gridCol>
                <a:gridCol w="3438843">
                  <a:extLst>
                    <a:ext uri="{9D8B030D-6E8A-4147-A177-3AD203B41FA5}">
                      <a16:colId xmlns:a16="http://schemas.microsoft.com/office/drawing/2014/main" val="923680601"/>
                    </a:ext>
                  </a:extLst>
                </a:gridCol>
              </a:tblGrid>
              <a:tr h="174263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Τελεστής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Όνομα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Εξήγηση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Παραδείγματα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5761764"/>
                  </a:ext>
                </a:extLst>
              </a:tr>
              <a:tr h="428847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Συν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Πρόσθεση αριθμών ή αλληλουχία συμβολοσειρών.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5 + 3 δίνει 8 </a:t>
                      </a:r>
                    </a:p>
                    <a:p>
                      <a:pPr algn="ctr"/>
                      <a:r>
                        <a:rPr lang="el-GR" dirty="0"/>
                        <a:t>Το 'a' + 'b' δίνει 'ab'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3623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Μείον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Αφαίρεση ενός αριθμού από έναν άλλο.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50 - 26 δίνει 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799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Επί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Γινόμενο δύο αριθμών ή επανάληψη μιας συμβολοσειράς τόσες φορές.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2 * 3 δίνει 6 </a:t>
                      </a:r>
                    </a:p>
                    <a:p>
                      <a:pPr algn="ctr"/>
                      <a:r>
                        <a:rPr lang="el-GR" dirty="0"/>
                        <a:t>Το '</a:t>
                      </a:r>
                      <a:r>
                        <a:rPr lang="el-GR" dirty="0" err="1"/>
                        <a:t>la</a:t>
                      </a:r>
                      <a:r>
                        <a:rPr lang="el-GR" dirty="0"/>
                        <a:t>' * 3 δίνει '</a:t>
                      </a:r>
                      <a:r>
                        <a:rPr lang="el-GR" dirty="0" err="1"/>
                        <a:t>lalala</a:t>
                      </a:r>
                      <a:r>
                        <a:rPr lang="el-GR" dirty="0"/>
                        <a:t>'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5992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**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Δύναμη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Ύψωση αριθμού σε δύναμη.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3 ** 4 δίνει 81 </a:t>
                      </a:r>
                    </a:p>
                    <a:p>
                      <a:pPr algn="ctr"/>
                      <a:r>
                        <a:rPr lang="el-GR" dirty="0"/>
                        <a:t>Το 10 ** 2 δίνει 100 </a:t>
                      </a:r>
                    </a:p>
                    <a:p>
                      <a:pPr algn="ctr"/>
                      <a:r>
                        <a:rPr lang="el-GR" dirty="0"/>
                        <a:t>Το 2.0 ** 3 δίνει 8.0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5762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Διά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Διαίρεση δύο αριθμών. Το αποτέλεσμα είναι πάντα δεκαδικός αριθμός.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4 / 3 δίνει 1.3333333333333333 </a:t>
                      </a:r>
                    </a:p>
                    <a:p>
                      <a:pPr algn="ctr"/>
                      <a:r>
                        <a:rPr lang="el-GR" dirty="0"/>
                        <a:t>Το 10 / 2 δίνει 5.0 </a:t>
                      </a:r>
                    </a:p>
                    <a:p>
                      <a:pPr algn="ctr"/>
                      <a:r>
                        <a:rPr lang="el-GR" dirty="0"/>
                        <a:t>Το 1 / 2 δίνει 0.5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9168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//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Ακέραια Διαίρεση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Διαίρεση δύο αριθμών στρογγυλοποιημένη προς τα κάτω (</a:t>
                      </a:r>
                      <a:r>
                        <a:rPr lang="el-GR" dirty="0" err="1"/>
                        <a:t>floor</a:t>
                      </a:r>
                      <a:r>
                        <a:rPr lang="el-GR" dirty="0"/>
                        <a:t> </a:t>
                      </a:r>
                      <a:r>
                        <a:rPr lang="el-GR" dirty="0" err="1"/>
                        <a:t>division</a:t>
                      </a:r>
                      <a:r>
                        <a:rPr lang="el-GR" dirty="0"/>
                        <a:t>).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4 // 3 δίνει 1 </a:t>
                      </a:r>
                    </a:p>
                    <a:p>
                      <a:pPr algn="ctr"/>
                      <a:r>
                        <a:rPr lang="el-GR" dirty="0"/>
                        <a:t>Το 1 // 2 δίνει 0 </a:t>
                      </a:r>
                    </a:p>
                    <a:p>
                      <a:pPr algn="ctr"/>
                      <a:r>
                        <a:rPr lang="el-GR" dirty="0"/>
                        <a:t>Το 17 // 3 δίνει 5 </a:t>
                      </a:r>
                    </a:p>
                    <a:p>
                      <a:pPr algn="ctr"/>
                      <a:r>
                        <a:rPr lang="el-GR" dirty="0"/>
                        <a:t>Το 17.1 // 3 δίνει 5.0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2748045"/>
                  </a:ext>
                </a:extLst>
              </a:tr>
              <a:tr h="659816"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Υπόλοιπο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Υπόλοιπο διαίρεσης δύο αριθμών.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Το 11 % 3 δίνει 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2629091"/>
                  </a:ext>
                </a:extLst>
              </a:tr>
            </a:tbl>
          </a:graphicData>
        </a:graphic>
      </p:graphicFrame>
      <p:grpSp>
        <p:nvGrpSpPr>
          <p:cNvPr id="9" name="Ομάδα 8">
            <a:extLst>
              <a:ext uri="{FF2B5EF4-FFF2-40B4-BE49-F238E27FC236}">
                <a16:creationId xmlns:a16="http://schemas.microsoft.com/office/drawing/2014/main" id="{D7FB873F-E108-296C-9001-44B9220F2C30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4FEDD46-580A-99FD-CCAB-E5792E6DF144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B6978B-4777-1CEA-CE03-AFBFBD8F034E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7897D6B-3D6F-1D70-4EB0-D04C71AF7585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0705071-C109-0801-AC88-9141F8722D7B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239731C-98F8-F037-61B5-FC60A912505A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20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76245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1D0F2-5255-1191-B193-B091E3334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368404A-5448-D86F-0D2F-903944D50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Εκφράσεις, τελεστές, σχόλια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3D19964-FCB8-59B5-AB4F-53E9150FD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l-GR" dirty="0"/>
              <a:t>Η </a:t>
            </a:r>
            <a:r>
              <a:rPr lang="el-GR" dirty="0" err="1"/>
              <a:t>Python</a:t>
            </a:r>
            <a:r>
              <a:rPr lang="el-GR" dirty="0"/>
              <a:t> δεν βάζει όρια στο μέγεθος των ακέραιων αριθμών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(21.1)</a:t>
            </a:r>
            <a:endParaRPr lang="el-GR" dirty="0"/>
          </a:p>
          <a:p>
            <a:r>
              <a:rPr lang="el-GR" dirty="0"/>
              <a:t>Πολύ μικροί ή πολύ μεγάλοι δεκαδικοί αριθμοί γράφονται σε επιστημονική μορφή.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(21.2)</a:t>
            </a:r>
            <a:endParaRPr lang="el-GR" dirty="0"/>
          </a:p>
          <a:p>
            <a:r>
              <a:rPr lang="el-GR" dirty="0"/>
              <a:t>Ισχύει η προτεραιότητα των μαθηματικών στις πράξεις (παρενθέσεις, ρίζες/δυνάμεις, πολλαπλασιασμοί/διαιρέσεις, προσθέσεις/αφαιρέσεις)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(21.3)</a:t>
            </a:r>
            <a:endParaRPr lang="el-GR" dirty="0"/>
          </a:p>
          <a:p>
            <a:r>
              <a:rPr lang="el-GR" b="1" dirty="0"/>
              <a:t>Σχόλια (</a:t>
            </a:r>
            <a:r>
              <a:rPr lang="en-US" b="1" dirty="0"/>
              <a:t>comments):</a:t>
            </a:r>
            <a:r>
              <a:rPr lang="en-US" dirty="0"/>
              <a:t> </a:t>
            </a:r>
            <a:r>
              <a:rPr lang="el-GR" dirty="0"/>
              <a:t>Τα σχόλια στην </a:t>
            </a:r>
            <a:r>
              <a:rPr lang="el-GR" dirty="0" err="1"/>
              <a:t>Python</a:t>
            </a:r>
            <a:r>
              <a:rPr lang="el-GR" dirty="0"/>
              <a:t> αρχίζουν πάντα με τον χαρακτήρα #. Οτιδήποτε ακολουθεί μετά το # αγνοείται από την </a:t>
            </a:r>
            <a:r>
              <a:rPr lang="el-GR" dirty="0" err="1"/>
              <a:t>Python</a:t>
            </a:r>
            <a:r>
              <a:rPr lang="el-GR" dirty="0"/>
              <a:t> μέχρι το τέλος της γραμμής (προορίζεται για ανάγνωση μόνο από άνθρωπο).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(21.4)</a:t>
            </a: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13A43A49-8E63-394A-8512-C2A259510C1A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271A64A-0A16-9CF8-F81C-6F453C9355EA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00AA07B-15AB-5EE0-89DF-E2B110F84F0B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E102B68-AB35-AC3A-F708-BD8672F6BFC7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D769BD-C71F-19B6-F54F-CCFF5E2757A2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5ECC1B-555D-93BC-3A7D-297322A4C965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21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4120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A5127-5E90-9B9C-732C-6D665C166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DE8C5DB-0196-1D47-1C57-33A7A7BFE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Έλεγχος Ροής Εκτέλεσης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5CE5976-96D9-87D0-9EA9-0C606DF523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l-GR" dirty="0"/>
              <a:t>Σε πιο σύνθετα προβλήματα απαιτείται η χρήση κατάλληλων εντολών για έλεγχο συνθηκών, με τελικό σκοπό την επιλογή των απαραίτητων ομάδων εντολών που θα εκτελούνται κάθε φορά που θα «τρέχει» ένα πρόγραμμα (δομή επιλογής).</a:t>
            </a:r>
          </a:p>
          <a:p>
            <a:r>
              <a:rPr lang="el-GR" dirty="0"/>
              <a:t>Ο έλεγχος μιας συνθήκης, στις περισσότερες γλώσσες προγραμματισμού, βασίζεται στη λογική </a:t>
            </a:r>
            <a:r>
              <a:rPr lang="el-GR" b="1" dirty="0" err="1"/>
              <a:t>Boolean</a:t>
            </a:r>
            <a:r>
              <a:rPr lang="el-GR" b="1" dirty="0"/>
              <a:t>,</a:t>
            </a:r>
            <a:r>
              <a:rPr lang="el-GR" dirty="0"/>
              <a:t> όπου υπάρχουν μόνο δύο τιμές (</a:t>
            </a:r>
            <a:r>
              <a:rPr lang="el-GR" b="1" dirty="0" err="1"/>
              <a:t>True</a:t>
            </a:r>
            <a:r>
              <a:rPr lang="el-GR" dirty="0"/>
              <a:t> και </a:t>
            </a:r>
            <a:r>
              <a:rPr lang="el-GR" b="1" dirty="0" err="1"/>
              <a:t>False</a:t>
            </a:r>
            <a:r>
              <a:rPr lang="el-GR" dirty="0"/>
              <a:t>) και αξιοποιούνται οι λογικοί τελεστές.</a:t>
            </a:r>
          </a:p>
          <a:p>
            <a:r>
              <a:rPr lang="el-GR" dirty="0"/>
              <a:t>Σε πολλές περιπτώσεις χρειάζεται η πολλαπλή επανάληψη μιας συγκεκριμένης ομάδας εντολών (δομή επανάληψης).</a:t>
            </a: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608976AC-567D-5D5D-BCA8-6467E51FB8A4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678DA8C-20F4-1C28-5B51-E2453FF16B28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72A0CD9-D233-D334-238C-B555CA3761A2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E24916-28D3-4DF7-5C2E-A04984D3DF44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23AB59D-3D71-BF1A-1F1F-18579A8324AF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0E91219-9F6A-343E-8336-DA18866C0092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22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439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974D9-76D3-3841-8DD0-6E35F981C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D54A39F-D668-2D52-9AD7-D8A336B0B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Έλεγχος Ροής Εκτέλεσης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F4BA22D-3E68-1000-C53E-93EA28CBF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l-GR" sz="2000" b="1" dirty="0"/>
              <a:t>Είσοδος δεδομένων από πληκτρολόγιο: </a:t>
            </a:r>
            <a:r>
              <a:rPr lang="en-US" sz="2000" dirty="0"/>
              <a:t>input(</a:t>
            </a:r>
            <a:r>
              <a:rPr lang="el-GR" sz="2000" dirty="0">
                <a:solidFill>
                  <a:srgbClr val="FF0000"/>
                </a:solidFill>
              </a:rPr>
              <a:t>΄μήνυμα προς τον χρήστη΄</a:t>
            </a:r>
            <a:r>
              <a:rPr lang="en-US" sz="2000" dirty="0"/>
              <a:t>) </a:t>
            </a:r>
            <a:r>
              <a:rPr lang="en-US" sz="2000" dirty="0">
                <a:solidFill>
                  <a:schemeClr val="accent4"/>
                </a:solidFill>
              </a:rPr>
              <a:t>(23.1)</a:t>
            </a:r>
            <a:endParaRPr lang="el-GR" sz="2000" dirty="0"/>
          </a:p>
          <a:p>
            <a:pPr marL="0" indent="0">
              <a:buNone/>
            </a:pPr>
            <a:r>
              <a:rPr lang="el-GR" sz="2000" dirty="0"/>
              <a:t>Η συνάρτηση </a:t>
            </a:r>
            <a:r>
              <a:rPr lang="el-GR" sz="2000" b="1" dirty="0" err="1"/>
              <a:t>input</a:t>
            </a:r>
            <a:r>
              <a:rPr lang="el-GR" sz="2000" dirty="0"/>
              <a:t> επιστρέφει πάντα συμβολοσειρά και έτσι η μεταβλητή δεν δείχνει σε αριθμό.</a:t>
            </a:r>
            <a:r>
              <a:rPr lang="en-US" sz="2000" dirty="0">
                <a:solidFill>
                  <a:schemeClr val="accent4"/>
                </a:solidFill>
              </a:rPr>
              <a:t> (23.2)</a:t>
            </a:r>
            <a:endParaRPr lang="el-GR" sz="2000" dirty="0"/>
          </a:p>
          <a:p>
            <a:pPr marL="0" indent="0">
              <a:buNone/>
            </a:pPr>
            <a:r>
              <a:rPr lang="el-GR" sz="2000" dirty="0"/>
              <a:t>Συναρτήσεις για μετατροπή από έναν τύπο σε έναν άλλο: </a:t>
            </a:r>
          </a:p>
          <a:p>
            <a:r>
              <a:rPr lang="el-GR" sz="2000" b="1" dirty="0" err="1"/>
              <a:t>float</a:t>
            </a:r>
            <a:r>
              <a:rPr lang="el-GR" sz="2000" b="1" dirty="0"/>
              <a:t>(x): </a:t>
            </a:r>
            <a:r>
              <a:rPr lang="el-GR" sz="2000" dirty="0"/>
              <a:t>μετατρέπει ακέραιους αριθμούς και συμβολοσειρές σε αριθμούς κινητής υποδιαστολής. </a:t>
            </a:r>
          </a:p>
          <a:p>
            <a:r>
              <a:rPr lang="el-GR" sz="2000" b="1" dirty="0" err="1"/>
              <a:t>int</a:t>
            </a:r>
            <a:r>
              <a:rPr lang="el-GR" sz="2000" b="1" dirty="0"/>
              <a:t>(x): </a:t>
            </a:r>
            <a:r>
              <a:rPr lang="el-GR" sz="2000" dirty="0"/>
              <a:t>μετατρέπει αριθμούς κινητής υποδιαστολής («κόβει» τα δεκαδικά ψηφία) και συμβολοσειρές σε ακέραιους αριθμούς. </a:t>
            </a:r>
          </a:p>
          <a:p>
            <a:r>
              <a:rPr lang="el-GR" sz="2000" b="1" dirty="0" err="1"/>
              <a:t>str</a:t>
            </a:r>
            <a:r>
              <a:rPr lang="el-GR" sz="2000" b="1" dirty="0"/>
              <a:t>(n): </a:t>
            </a:r>
            <a:r>
              <a:rPr lang="el-GR" sz="2000" dirty="0"/>
              <a:t>μετατρέπει αριθμούς σε συμβολοσειρές.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accent4"/>
                </a:solidFill>
              </a:rPr>
              <a:t>(23.3)</a:t>
            </a:r>
            <a:endParaRPr lang="el-GR" sz="2000" dirty="0"/>
          </a:p>
          <a:p>
            <a:pPr marL="0" indent="0">
              <a:buNone/>
            </a:pPr>
            <a:r>
              <a:rPr lang="el-GR" sz="2000" dirty="0"/>
              <a:t>Συνάρτηση </a:t>
            </a:r>
            <a:r>
              <a:rPr lang="el-GR" sz="2000" b="1" dirty="0" err="1"/>
              <a:t>round</a:t>
            </a:r>
            <a:r>
              <a:rPr lang="el-GR" sz="2000" b="1" dirty="0"/>
              <a:t>( )</a:t>
            </a:r>
            <a:r>
              <a:rPr lang="el-GR" sz="2000" dirty="0"/>
              <a:t> η οποία στρογγυλοποιεί δεκαδικούς αριθμούς.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accent4"/>
                </a:solidFill>
              </a:rPr>
              <a:t>(23.4, 23.5, 23.6)</a:t>
            </a:r>
            <a:endParaRPr lang="el-GR" sz="2000" dirty="0"/>
          </a:p>
          <a:p>
            <a:pPr marL="0" indent="0">
              <a:buNone/>
            </a:pPr>
            <a:endParaRPr lang="el-GR" sz="2000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2BE94E0E-E815-ED2C-332D-038FB62C807A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60308E8-03B9-6BBF-BC96-6D3622B796CA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CCE0C0A-DF98-762C-A2A7-3381893902C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20291F-BAC3-7913-591D-E882D4CB5F68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2F322F5-393C-00ED-5F34-F51917E504EE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CA73E3F-81CC-DE48-5001-7D688BEB9B25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23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40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E388D-5591-2AD5-EB35-8FDC1D852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A256798-4029-0149-EB69-4638D226D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Έλεγχος Ροής Εκτέλεσης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E406074-4666-06FE-A361-147092FB92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l-GR" b="1" dirty="0"/>
              <a:t>Προσοχή στα παρακάτω</a:t>
            </a:r>
          </a:p>
          <a:p>
            <a:r>
              <a:rPr lang="el-GR" sz="1800" dirty="0"/>
              <a:t>Οι συναρτήσεις </a:t>
            </a:r>
            <a:r>
              <a:rPr lang="el-GR" sz="1800" b="1" dirty="0" err="1"/>
              <a:t>int</a:t>
            </a:r>
            <a:r>
              <a:rPr lang="el-GR" sz="1800" dirty="0"/>
              <a:t> και </a:t>
            </a:r>
            <a:r>
              <a:rPr lang="el-GR" sz="1800" b="1" dirty="0" err="1"/>
              <a:t>float</a:t>
            </a:r>
            <a:r>
              <a:rPr lang="el-GR" sz="1800" dirty="0"/>
              <a:t> επιστρέφουν μία τιμή, έναν ακέραιο αριθμό ή έναν αριθμό κινητής υποδιαστολής αντίστοιχα, δεν αλλάζουν τον τύπο μιας μεταβλητής και την τιμή στην οποία αυτή δείχνει. Αν θέλουμε, μπορούμε να εκχωρήσουμε την επιστρεφόμενη τιμή σε μια νέα μεταβλητή.</a:t>
            </a:r>
          </a:p>
          <a:p>
            <a:r>
              <a:rPr lang="el-GR" sz="1800" dirty="0"/>
              <a:t>Όταν αναμειγνύουμε ακέραιους με δεκαδικούς αριθμούς σε μία έκφραση, η </a:t>
            </a:r>
            <a:r>
              <a:rPr lang="el-GR" sz="1800" dirty="0" err="1"/>
              <a:t>Python</a:t>
            </a:r>
            <a:r>
              <a:rPr lang="el-GR" sz="1800" dirty="0"/>
              <a:t> αυτόματα μετατρέπει τους ακέραιους σε δεκαδικούς. </a:t>
            </a:r>
          </a:p>
          <a:p>
            <a:r>
              <a:rPr lang="el-GR" sz="1800" dirty="0"/>
              <a:t>Όταν έχουμε παρενθέσεις στις εντολές μας, θα πρέπει κάθε παρένθεση που ανοίγει να κλείνει κιόλας ή αλλιώς ο αριθμός των αριστερών παρενθέσεων θα πρέπει να ισούται με τον αριθμό των δεξιών παρενθέσεων. </a:t>
            </a:r>
          </a:p>
          <a:p>
            <a:r>
              <a:rPr lang="el-GR" sz="1800" dirty="0"/>
              <a:t>Αρκετά λάθη προκύπτουν, αν μπερδεύουμε γράμματα του Ελληνικού με γράμματα του Λατινικού αλφάβητου. </a:t>
            </a:r>
          </a:p>
          <a:p>
            <a:r>
              <a:rPr lang="el-GR" sz="1800" dirty="0"/>
              <a:t>Δεν πρέπει να ξεχνάμε τη διάκριση μεταξύ πεζών και κεφαλαίων γραμμάτων στα ονόματα των μεταβλητών.</a:t>
            </a: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AF604B9C-B930-FD0C-3723-2C9D8E933740}"/>
              </a:ext>
            </a:extLst>
          </p:cNvPr>
          <p:cNvGrpSpPr/>
          <p:nvPr/>
        </p:nvGrpSpPr>
        <p:grpSpPr>
          <a:xfrm>
            <a:off x="1082546" y="41782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2F6338E-36AF-845B-F9C1-E5E6CC33E595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1579193-AF55-DF23-F6C5-626BFA1C63A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B12703B-B2B5-B798-1ACD-DBB2E66C1C31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DEB0E3-6195-A9A3-7464-02788C46E219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9906072-260E-32E9-CDAB-DFA504E4C310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24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0203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0E637-FCFB-3822-57F1-9573B814E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52D11AE-DB9D-26C5-01D0-7F3B711E7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Έλεγχος Ροής Εκτέλεσης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4344830-FA5C-1718-5D89-F4369587F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l-GR" dirty="0"/>
              <a:t>Έλεγχος συνθηκών με </a:t>
            </a:r>
            <a:r>
              <a:rPr lang="el-GR" b="1" dirty="0"/>
              <a:t>λογική </a:t>
            </a:r>
            <a:r>
              <a:rPr lang="en-US" b="1" dirty="0"/>
              <a:t>Boolean</a:t>
            </a:r>
            <a:r>
              <a:rPr lang="el-GR" b="1" dirty="0"/>
              <a:t>.</a:t>
            </a:r>
          </a:p>
          <a:p>
            <a:r>
              <a:rPr lang="el-GR" dirty="0"/>
              <a:t>Βρετανό Μαθηματικό </a:t>
            </a:r>
            <a:r>
              <a:rPr lang="en-US" dirty="0"/>
              <a:t>George Boole</a:t>
            </a:r>
            <a:endParaRPr lang="el-GR" b="1" dirty="0"/>
          </a:p>
          <a:p>
            <a:r>
              <a:rPr lang="el-GR" dirty="0"/>
              <a:t>Εισήγαγε την ομώνυμη άλγεβρα που αφορά σε λογικούς κανόνες συνδυασμού των δύο τιμών </a:t>
            </a:r>
            <a:r>
              <a:rPr lang="el-GR" dirty="0" err="1"/>
              <a:t>True</a:t>
            </a:r>
            <a:r>
              <a:rPr lang="el-GR" dirty="0"/>
              <a:t> (Αληθής) και </a:t>
            </a:r>
            <a:r>
              <a:rPr lang="el-GR" dirty="0" err="1"/>
              <a:t>False</a:t>
            </a:r>
            <a:r>
              <a:rPr lang="el-GR" dirty="0"/>
              <a:t> (Ψευδής)</a:t>
            </a:r>
          </a:p>
          <a:p>
            <a:r>
              <a:rPr lang="el-GR" dirty="0"/>
              <a:t>Οι τιμές αυτές ονομάζονται λογικές ή </a:t>
            </a:r>
            <a:r>
              <a:rPr lang="el-GR" b="1" dirty="0" err="1"/>
              <a:t>Boolean</a:t>
            </a:r>
            <a:r>
              <a:rPr lang="el-GR" dirty="0"/>
              <a:t> και ο τύπος τους στην </a:t>
            </a:r>
            <a:r>
              <a:rPr lang="el-GR" dirty="0" err="1"/>
              <a:t>Python</a:t>
            </a:r>
            <a:r>
              <a:rPr lang="el-GR" dirty="0"/>
              <a:t> είναι ο </a:t>
            </a:r>
            <a:r>
              <a:rPr lang="el-GR" b="1" dirty="0" err="1"/>
              <a:t>bool</a:t>
            </a:r>
            <a:r>
              <a:rPr lang="el-GR" b="1" dirty="0"/>
              <a:t>.</a:t>
            </a:r>
            <a:r>
              <a:rPr lang="en-US" b="1" dirty="0"/>
              <a:t> </a:t>
            </a:r>
            <a:endParaRPr lang="el-GR" b="1" dirty="0"/>
          </a:p>
          <a:p>
            <a:r>
              <a:rPr lang="el-GR" dirty="0"/>
              <a:t>Ο συνδυασμός των </a:t>
            </a:r>
            <a:r>
              <a:rPr lang="el-GR" dirty="0" err="1"/>
              <a:t>Boolean</a:t>
            </a:r>
            <a:r>
              <a:rPr lang="el-GR" dirty="0"/>
              <a:t> τιμών γίνεται με τη χρήση τριών βασικών λογικών τελεστών: </a:t>
            </a:r>
            <a:r>
              <a:rPr lang="el-GR" b="1" dirty="0" err="1"/>
              <a:t>not</a:t>
            </a:r>
            <a:r>
              <a:rPr lang="el-GR" dirty="0"/>
              <a:t>, </a:t>
            </a:r>
            <a:r>
              <a:rPr lang="el-GR" b="1" dirty="0"/>
              <a:t>and</a:t>
            </a:r>
            <a:r>
              <a:rPr lang="el-GR" dirty="0"/>
              <a:t> και </a:t>
            </a:r>
            <a:r>
              <a:rPr lang="el-GR" b="1" dirty="0" err="1"/>
              <a:t>or</a:t>
            </a:r>
            <a:endParaRPr lang="el-GR" b="1" dirty="0"/>
          </a:p>
          <a:p>
            <a:pPr marL="0" indent="0">
              <a:buNone/>
            </a:pP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A7C4E1AB-2C47-F807-A339-1FA55BB7B92C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DD2AC9-812F-1B7B-F951-1D36DB811A2A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AD92DA2-AEE8-6962-82D2-C381334EB505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2B7EFE-2255-0588-09A4-22601B4E8B4C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6627511-D27E-59AD-1426-D7836DEEE12D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5B81295-84C9-F09F-CE12-64FA3F351BE4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25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39316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1F39D-3C22-1E5D-60A2-9C036BCB8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7C70AC7-AD43-0E67-0A83-301F4A711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Έλεγχος Ροής Εκτέλεσης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A9E0C217-3F6D-FB80-FD5B-40A06C4CC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b="1" dirty="0"/>
              <a:t>Πίνακας αλήθειας βασικών λογικών τελεστών</a:t>
            </a:r>
          </a:p>
          <a:p>
            <a:pPr marL="0" indent="0">
              <a:buNone/>
            </a:pPr>
            <a:endParaRPr lang="el-GR" b="1" dirty="0"/>
          </a:p>
          <a:p>
            <a:pPr marL="0" indent="0">
              <a:buNone/>
            </a:pPr>
            <a:endParaRPr lang="el-GR" b="1" dirty="0"/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:a16="http://schemas.microsoft.com/office/drawing/2014/main" id="{A239B2E5-A447-B413-A7A3-F1296AF02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295968"/>
              </p:ext>
            </p:extLst>
          </p:nvPr>
        </p:nvGraphicFramePr>
        <p:xfrm>
          <a:off x="1295401" y="3169438"/>
          <a:ext cx="9964000" cy="2780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2800">
                  <a:extLst>
                    <a:ext uri="{9D8B030D-6E8A-4147-A177-3AD203B41FA5}">
                      <a16:colId xmlns:a16="http://schemas.microsoft.com/office/drawing/2014/main" val="1615503349"/>
                    </a:ext>
                  </a:extLst>
                </a:gridCol>
                <a:gridCol w="1992800">
                  <a:extLst>
                    <a:ext uri="{9D8B030D-6E8A-4147-A177-3AD203B41FA5}">
                      <a16:colId xmlns:a16="http://schemas.microsoft.com/office/drawing/2014/main" val="1099576407"/>
                    </a:ext>
                  </a:extLst>
                </a:gridCol>
                <a:gridCol w="1992800">
                  <a:extLst>
                    <a:ext uri="{9D8B030D-6E8A-4147-A177-3AD203B41FA5}">
                      <a16:colId xmlns:a16="http://schemas.microsoft.com/office/drawing/2014/main" val="3898062642"/>
                    </a:ext>
                  </a:extLst>
                </a:gridCol>
                <a:gridCol w="1992800">
                  <a:extLst>
                    <a:ext uri="{9D8B030D-6E8A-4147-A177-3AD203B41FA5}">
                      <a16:colId xmlns:a16="http://schemas.microsoft.com/office/drawing/2014/main" val="2774502412"/>
                    </a:ext>
                  </a:extLst>
                </a:gridCol>
                <a:gridCol w="1992800">
                  <a:extLst>
                    <a:ext uri="{9D8B030D-6E8A-4147-A177-3AD203B41FA5}">
                      <a16:colId xmlns:a16="http://schemas.microsoft.com/office/drawing/2014/main" val="3585467663"/>
                    </a:ext>
                  </a:extLst>
                </a:gridCol>
              </a:tblGrid>
              <a:tr h="55619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q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not p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 and q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 or q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7465262"/>
                  </a:ext>
                </a:extLst>
              </a:tr>
              <a:tr h="55619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3746319"/>
                  </a:ext>
                </a:extLst>
              </a:tr>
              <a:tr h="55619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6974193"/>
                  </a:ext>
                </a:extLst>
              </a:tr>
              <a:tr h="55619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True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7130019"/>
                  </a:ext>
                </a:extLst>
              </a:tr>
              <a:tr h="55619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False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True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117850"/>
                  </a:ext>
                </a:extLst>
              </a:tr>
            </a:tbl>
          </a:graphicData>
        </a:graphic>
      </p:graphicFrame>
      <p:grpSp>
        <p:nvGrpSpPr>
          <p:cNvPr id="11" name="Ομάδα 10">
            <a:extLst>
              <a:ext uri="{FF2B5EF4-FFF2-40B4-BE49-F238E27FC236}">
                <a16:creationId xmlns:a16="http://schemas.microsoft.com/office/drawing/2014/main" id="{D15B8CA1-C068-059A-6D46-0499EB07A37E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FCBD878-E5B0-DBF8-A6E9-7AF150F071D5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681F3D-087C-7454-FADB-FE79F76C4F02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7D4BCD-F78E-2DDC-1823-BB9ADEAF246C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BD16121-D950-4142-049C-183E561CB1DA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E1AD16-D746-33CF-330B-D15BAAE857D9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26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35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FC441E3-53F9-368B-A50D-CC11BF14D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στο Προγραμματισμό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86E6723-BB2A-C06A-A25D-082A4AD19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1271" y="2556931"/>
            <a:ext cx="6675326" cy="345490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l-GR" b="1" dirty="0"/>
              <a:t>Υπολογιστής: </a:t>
            </a:r>
          </a:p>
          <a:p>
            <a:r>
              <a:rPr lang="el-GR" dirty="0"/>
              <a:t>Μηχανή επεξεργασίας δεδομένων</a:t>
            </a:r>
          </a:p>
          <a:p>
            <a:r>
              <a:rPr lang="el-GR" dirty="0"/>
              <a:t>Μεγάλο αποθηκευτικό χώρο δεδομένων (αριθμών, κειμένων, εικόνων, ήχου, βίντεο)</a:t>
            </a:r>
          </a:p>
          <a:p>
            <a:r>
              <a:rPr lang="el-GR" dirty="0"/>
              <a:t>Εκτελεί υπολογισμούς και επεξεργάζεται δεδομένα ταχύτερα από τον άνθρωπο</a:t>
            </a:r>
          </a:p>
          <a:p>
            <a:r>
              <a:rPr lang="el-GR" dirty="0"/>
              <a:t>Εκτελεί λογική σειρά εντολών με συνέπεια, πειθαρχία και για όσες φορές χρειαστεί.</a:t>
            </a:r>
          </a:p>
          <a:p>
            <a:r>
              <a:rPr lang="el-GR" dirty="0"/>
              <a:t>Οι εντολές δίνονται στον υπολογιστή με τη μορφή προγραμμάτων</a:t>
            </a:r>
          </a:p>
          <a:p>
            <a:pPr marL="0" indent="0">
              <a:buNone/>
            </a:pPr>
            <a:endParaRPr lang="el-GR" b="1" dirty="0"/>
          </a:p>
        </p:txBody>
      </p:sp>
      <p:pic>
        <p:nvPicPr>
          <p:cNvPr id="5" name="Εικόνα 4" descr="Εικόνα που περιέχει κείμενο, υπολογιστής, πολυμέσα, ηλεκτρονική συσκευή">
            <a:extLst>
              <a:ext uri="{FF2B5EF4-FFF2-40B4-BE49-F238E27FC236}">
                <a16:creationId xmlns:a16="http://schemas.microsoft.com/office/drawing/2014/main" id="{54334E40-87D7-5376-1DB2-05AB95E54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27" y="2838735"/>
            <a:ext cx="2957430" cy="2464525"/>
          </a:xfrm>
          <a:prstGeom prst="rect">
            <a:avLst/>
          </a:prstGeom>
        </p:spPr>
      </p:pic>
      <p:grpSp>
        <p:nvGrpSpPr>
          <p:cNvPr id="17" name="Ομάδα 16">
            <a:extLst>
              <a:ext uri="{FF2B5EF4-FFF2-40B4-BE49-F238E27FC236}">
                <a16:creationId xmlns:a16="http://schemas.microsoft.com/office/drawing/2014/main" id="{ACE770A5-D9E1-B70F-5A41-80BDA5567EAD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05DFFD4-69F3-7B62-7F73-1F400B6D3E62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913E679-99CA-FFEB-7AA9-D776641E5F91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24972C-3884-E07C-2A47-DE5B0B390B92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87EBD4-1F72-9C22-781D-A8D4251AD791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EB07E01-9E17-B1AA-E523-1C6DCDB28802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3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8852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C2353-8CAB-D48F-0989-16B1D5636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AA95F9A-D198-566C-A764-6B6749714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στο Προγραμματισμό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0697B2A-58A9-B713-49A1-98647B532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45490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l-GR" b="1" dirty="0"/>
              <a:t>Πρόβλημα: </a:t>
            </a:r>
          </a:p>
          <a:p>
            <a:pPr algn="just"/>
            <a:r>
              <a:rPr lang="el-GR" dirty="0"/>
              <a:t>Κάθε ζήτημα που τίθεται προς επίλυση, κάθε κατάσταση που μας απασχολεί και πρέπει να αντιμετωπιστεί.</a:t>
            </a:r>
          </a:p>
          <a:p>
            <a:pPr algn="just"/>
            <a:r>
              <a:rPr lang="el-GR" dirty="0"/>
              <a:t>Απαιτούν για την επίλυσή τους λογικές σκέψεις και μαθηματικές πράξεις. </a:t>
            </a:r>
          </a:p>
          <a:p>
            <a:pPr algn="just"/>
            <a:r>
              <a:rPr lang="el-GR" dirty="0"/>
              <a:t>Εισάγουμε στον υπολογιστή τα απαραίτητα δεδομένα με τη βοήθεια διάφορων συσκευών εισόδου.</a:t>
            </a:r>
          </a:p>
          <a:p>
            <a:pPr algn="just"/>
            <a:r>
              <a:rPr lang="el-GR" dirty="0"/>
              <a:t>Επεξεργάζεται σύμφωνα με τις εντολές που του δίνουμε</a:t>
            </a:r>
          </a:p>
          <a:p>
            <a:pPr algn="just"/>
            <a:r>
              <a:rPr lang="el-GR" dirty="0"/>
              <a:t>Μετά την επεξεργασία, στις συσκευές εξόδου, παίρνουμε χρήσιμες πληροφορίες και απαντήσεις σχετικές με τη λύση των προβλημάτων μας</a:t>
            </a:r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C4F54816-AA64-8757-D822-DC283D7960B7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1939823-303F-7B99-9421-D23AAB104E04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D42D6F-A871-4DD9-CEDF-00A175CB4ABB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4F72FC-C40E-65EC-6880-A12C961DC29C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53E0588-7F26-3C2B-CF18-694BCF971860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AC54A2D-4094-8DD6-1BEB-E16D2401C910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4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3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84E5F-B4DF-7156-4583-B973369FC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1FF3DBD-4AFC-9C77-6888-659A74C23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στο Προγραμματισμό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348F3AF-08F2-13E7-FF57-375331168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4549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l-GR" dirty="0"/>
              <a:t>Επίλυση δύσκολου και σύνθετου προβλήματος, με ή χωρίς τη βοήθεια υπολογιστή, ακολουθούμε συνήθως τα παρακάτω βήματα: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dirty="0"/>
              <a:t>Κατανοούμε πλήρως το πρόβλημα.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dirty="0"/>
              <a:t>Το αναλύουμε σε απλούστερα </a:t>
            </a:r>
            <a:r>
              <a:rPr lang="el-GR" dirty="0" err="1"/>
              <a:t>υπο</a:t>
            </a:r>
            <a:r>
              <a:rPr lang="el-GR" dirty="0"/>
              <a:t>-προβλήματα που επιλύονται ευκολότερα.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l-GR" dirty="0"/>
              <a:t>Εκτελούμε οργανωμένα βήματα επίλυσης.</a:t>
            </a:r>
          </a:p>
        </p:txBody>
      </p:sp>
      <p:grpSp>
        <p:nvGrpSpPr>
          <p:cNvPr id="16" name="Ομάδα 15">
            <a:extLst>
              <a:ext uri="{FF2B5EF4-FFF2-40B4-BE49-F238E27FC236}">
                <a16:creationId xmlns:a16="http://schemas.microsoft.com/office/drawing/2014/main" id="{962E390C-F5BC-0002-F206-0159E3091691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66A327E-D434-F247-9F69-DACC8D5D91A5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F56740-9701-9EE5-34A3-9B971E993D1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FD8C404-484D-08DC-CF7D-4169004E4874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6D24739-0E3D-339B-6F81-7422CC4120CC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FE41C56-61A1-200F-0014-84ABD7B0ACE8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5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290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2BAC6-A347-E7B4-DC77-83235ECE2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07F8F97-806D-8B47-3672-4BD57B29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στο Προγραμματισμό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EAC87CB-4FE1-BC66-5BBA-CC23992F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4549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l-GR" b="1" dirty="0"/>
              <a:t>Αλγόριθμος: </a:t>
            </a:r>
            <a:r>
              <a:rPr lang="el-GR" dirty="0"/>
              <a:t>Κάθε πεπερασμένη και αυστηρά καθορισμένη σειρά βημάτων (οδηγιών) για την επίλυση ενός προβλήματος.</a:t>
            </a:r>
          </a:p>
          <a:p>
            <a:pPr marL="0" indent="0" algn="just">
              <a:buNone/>
            </a:pPr>
            <a:endParaRPr lang="el-GR" b="1" dirty="0"/>
          </a:p>
          <a:p>
            <a:pPr marL="0" indent="0" algn="just">
              <a:buNone/>
            </a:pPr>
            <a:r>
              <a:rPr lang="el-GR" b="1" dirty="0"/>
              <a:t>Πρόγραμμα: </a:t>
            </a:r>
            <a:r>
              <a:rPr lang="el-GR" dirty="0"/>
              <a:t>Αποτελεί έναν αλγόριθμο γραμμένο σε γλώσσα κατανοητή για τον υπολογιστή και περιέχει εντολές (οδηγίες) που κατευθύνουν με κάθε λεπτομέρεια τον υπολογιστή.</a:t>
            </a:r>
            <a:endParaRPr lang="el-GR" b="1" dirty="0"/>
          </a:p>
        </p:txBody>
      </p:sp>
      <p:grpSp>
        <p:nvGrpSpPr>
          <p:cNvPr id="16" name="Ομάδα 15">
            <a:extLst>
              <a:ext uri="{FF2B5EF4-FFF2-40B4-BE49-F238E27FC236}">
                <a16:creationId xmlns:a16="http://schemas.microsoft.com/office/drawing/2014/main" id="{B7D35E38-5A83-99C5-FA1E-44EED3E3CA84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11B99AC-2639-19B9-2AA6-0F50D33F0CCD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CAC96C7-3E50-4468-F8E5-2A490AC28522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9F1F5D0-B893-0D87-F6F8-630AD2F98393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3390435-47F4-85BB-1895-4AB8CE7A12FA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CDD3E10-E0A3-EDC6-F3B3-5D952EA04B49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6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743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397BD0F-8201-7A25-8779-D6189F276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στο Προγραμματισμό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6A8F12F-590F-A87F-A343-9FC72AAA8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l-GR" b="1" dirty="0"/>
              <a:t>Γλώσσες Προγραμματισμού</a:t>
            </a:r>
          </a:p>
          <a:p>
            <a:r>
              <a:rPr lang="el-GR" dirty="0"/>
              <a:t>Μια γλώσσα προγραμματισμού θα πρέπει να έχει αυστηρά ορισμένη σύνταξη και σημασιολογία</a:t>
            </a:r>
            <a:endParaRPr lang="el-GR" b="1" dirty="0"/>
          </a:p>
          <a:p>
            <a:r>
              <a:rPr lang="el-GR" dirty="0"/>
              <a:t>Χρησιμοποιούν ειδικά μεταφραστικά </a:t>
            </a:r>
            <a:r>
              <a:rPr lang="el-GR" dirty="0" err="1"/>
              <a:t>προγραμμάτα</a:t>
            </a:r>
            <a:r>
              <a:rPr lang="el-GR" dirty="0"/>
              <a:t> που μετατρέπουν τις εντολές των προγραμμάτων σε γλώσσα κατανοητή από έναν υπολογιστή.</a:t>
            </a:r>
          </a:p>
          <a:p>
            <a:r>
              <a:rPr lang="el-GR" dirty="0"/>
              <a:t>Δημοφιλείς γλώσσες είναι η </a:t>
            </a:r>
            <a:r>
              <a:rPr lang="en-US" dirty="0"/>
              <a:t>C, C++, C#, Java, PHP, </a:t>
            </a:r>
            <a:r>
              <a:rPr lang="en-US" dirty="0" err="1"/>
              <a:t>Javascript</a:t>
            </a:r>
            <a:r>
              <a:rPr lang="en-US" dirty="0"/>
              <a:t>, Perl, Lisp, Basic, Ruby </a:t>
            </a:r>
            <a:r>
              <a:rPr lang="el-GR" dirty="0"/>
              <a:t>και η </a:t>
            </a:r>
            <a:r>
              <a:rPr lang="en-US" b="1" dirty="0"/>
              <a:t>Python</a:t>
            </a:r>
            <a:r>
              <a:rPr lang="el-GR" b="1" dirty="0"/>
              <a:t>.</a:t>
            </a:r>
          </a:p>
          <a:p>
            <a:r>
              <a:rPr lang="el-GR" dirty="0"/>
              <a:t>Ανάλογα με το είδος του προγράμματος, επιλέγουμε και την κατάλληλη γλώσσα προγραμματισμού.</a:t>
            </a:r>
            <a:endParaRPr lang="el-GR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CA2C68DE-A7FF-F042-4B80-2E762C0F86A3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B6875DA-C1EE-FFBA-3C52-97289FBF68BC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41CE506-58CE-A7D1-39B0-14EDF9960D15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C81F53-18CD-3563-A877-D3161A41C962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0EA3EE0-20F2-5E9F-A473-B2031FC9385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462770F-39A3-3B07-2A87-D12CD8A4EB12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7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2104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9DDA56F-2696-3044-A2B6-2A3E35176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στο Προγραμματισμό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9EEDB0E-3726-08AB-9FE8-05A0CEA75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46855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l-GR" sz="1800" b="1" dirty="0"/>
              <a:t>Προγραμματισμός: </a:t>
            </a:r>
            <a:r>
              <a:rPr lang="el-GR" sz="1800" dirty="0"/>
              <a:t>την εργασία σύνταξης ενός προγράμματος</a:t>
            </a:r>
          </a:p>
          <a:p>
            <a:r>
              <a:rPr lang="el-GR" sz="1800" b="1" dirty="0"/>
              <a:t>Συντάκτης Κειμένων (</a:t>
            </a:r>
            <a:r>
              <a:rPr lang="el-GR" sz="1800" b="1" dirty="0" err="1"/>
              <a:t>editor</a:t>
            </a:r>
            <a:r>
              <a:rPr lang="el-GR" sz="1800" dirty="0"/>
              <a:t>) με τον οποίο γράφεται το αρχικό πρόγραμμα, που ονομάζεται </a:t>
            </a:r>
            <a:r>
              <a:rPr lang="el-GR" sz="1800" b="1" dirty="0"/>
              <a:t>πηγαίο πρόγραμμα ή κώδικας (</a:t>
            </a:r>
            <a:r>
              <a:rPr lang="en-US" sz="1800" b="1" dirty="0"/>
              <a:t>source code</a:t>
            </a:r>
            <a:r>
              <a:rPr lang="en-US" sz="1800" dirty="0"/>
              <a:t>).</a:t>
            </a:r>
          </a:p>
          <a:p>
            <a:r>
              <a:rPr lang="el-GR" sz="1800" dirty="0"/>
              <a:t>Μεταφραστικό πρόγραμμα, </a:t>
            </a:r>
            <a:r>
              <a:rPr lang="el-GR" sz="1800" b="1" dirty="0"/>
              <a:t>μεταγλωττιστή ή διερμηνευτή</a:t>
            </a:r>
            <a:r>
              <a:rPr lang="el-GR" sz="1800" dirty="0"/>
              <a:t>, το οποίο μεταφράζει το πηγαίο πρόγραμμα σε αντικείμενο πρόγραμμα ή κώδικα </a:t>
            </a:r>
            <a:r>
              <a:rPr lang="el-GR" sz="1800" b="1" dirty="0"/>
              <a:t>(</a:t>
            </a:r>
            <a:r>
              <a:rPr lang="el-GR" sz="1800" b="1" dirty="0" err="1"/>
              <a:t>object</a:t>
            </a:r>
            <a:r>
              <a:rPr lang="el-GR" sz="1800" b="1" dirty="0"/>
              <a:t> </a:t>
            </a:r>
            <a:r>
              <a:rPr lang="el-GR" sz="1800" b="1" dirty="0" err="1"/>
              <a:t>code</a:t>
            </a:r>
            <a:r>
              <a:rPr lang="el-GR" sz="1800" b="1" dirty="0"/>
              <a:t>)</a:t>
            </a:r>
            <a:r>
              <a:rPr lang="el-GR" sz="1800" dirty="0"/>
              <a:t>.</a:t>
            </a:r>
            <a:r>
              <a:rPr lang="en-US" sz="1800" dirty="0"/>
              <a:t> </a:t>
            </a:r>
            <a:r>
              <a:rPr lang="el-GR" sz="1800" dirty="0"/>
              <a:t>Για</a:t>
            </a:r>
            <a:r>
              <a:rPr lang="en-US" sz="1800" dirty="0"/>
              <a:t> Python </a:t>
            </a:r>
            <a:r>
              <a:rPr lang="el-GR" sz="1800" dirty="0"/>
              <a:t>έχουμε το </a:t>
            </a:r>
            <a:r>
              <a:rPr lang="en-US" sz="1800" b="1" dirty="0"/>
              <a:t>IDLE.</a:t>
            </a:r>
          </a:p>
          <a:p>
            <a:r>
              <a:rPr lang="el-GR" sz="1800" b="1" dirty="0" err="1"/>
              <a:t>Συνδετής</a:t>
            </a:r>
            <a:r>
              <a:rPr lang="el-GR" sz="1800" b="1" dirty="0"/>
              <a:t> (</a:t>
            </a:r>
            <a:r>
              <a:rPr lang="el-GR" sz="1800" b="1" dirty="0" err="1"/>
              <a:t>linker</a:t>
            </a:r>
            <a:r>
              <a:rPr lang="el-GR" sz="1800" b="1" dirty="0"/>
              <a:t>), </a:t>
            </a:r>
            <a:r>
              <a:rPr lang="el-GR" sz="1800" dirty="0"/>
              <a:t>συνδέει το αντικείμενο πρόγραμμα ή ένα σύνολο από αντικείμενα προγράμματα με έτοιμα </a:t>
            </a:r>
            <a:r>
              <a:rPr lang="el-GR" sz="1800" dirty="0" err="1"/>
              <a:t>υποπρογράμματα</a:t>
            </a:r>
            <a:r>
              <a:rPr lang="el-GR" sz="1800" dirty="0"/>
              <a:t> της βιβλιοθήκης της γλώσσας προγραμματισμού ή του προγραμματιστή. Το τελικό πρόγραμμα που παράγεται είναι το </a:t>
            </a:r>
            <a:r>
              <a:rPr lang="el-GR" sz="1800" b="1" dirty="0"/>
              <a:t>εκτελέσιμο πρόγραμμα ή κώδικας (</a:t>
            </a:r>
            <a:r>
              <a:rPr lang="el-GR" sz="1800" b="1" dirty="0" err="1"/>
              <a:t>executable</a:t>
            </a:r>
            <a:r>
              <a:rPr lang="el-GR" sz="1800" b="1" dirty="0"/>
              <a:t> </a:t>
            </a:r>
            <a:r>
              <a:rPr lang="el-GR" sz="1800" b="1" dirty="0" err="1"/>
              <a:t>code</a:t>
            </a:r>
            <a:r>
              <a:rPr lang="el-GR" sz="1800" b="1" dirty="0"/>
              <a:t>)</a:t>
            </a:r>
            <a:r>
              <a:rPr lang="el-GR" sz="1800" dirty="0"/>
              <a:t>, είναι διατυπωμένο σε γλώσσα μηχανής και μπορεί να εκτελεστεί άμεσα από τον επεξεργαστή του υπολογιστή. </a:t>
            </a:r>
            <a:endParaRPr lang="en-US" sz="1800" dirty="0"/>
          </a:p>
          <a:p>
            <a:r>
              <a:rPr lang="el-GR" sz="1800" b="1" dirty="0"/>
              <a:t>Εργαλεία Εντοπισμού Λαθών (</a:t>
            </a:r>
            <a:r>
              <a:rPr lang="el-GR" sz="1800" b="1" dirty="0" err="1"/>
              <a:t>debuggers</a:t>
            </a:r>
            <a:r>
              <a:rPr lang="el-GR" sz="1800" b="1" dirty="0"/>
              <a:t>) </a:t>
            </a:r>
            <a:r>
              <a:rPr lang="el-GR" sz="1800" dirty="0"/>
              <a:t>με τα οποία ο προγραμματιστής παρακολουθεί τι ακριβώς συμβαίνει στο παρασκήνιο κατά την εκτέλεση ενός προγράμματος, ώστε να βρει και να διορθώσει τυχόν λάθη.</a:t>
            </a:r>
            <a:endParaRPr lang="el-GR" sz="1800" b="1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04E50241-8AC0-C739-FFA2-81F265718025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197128-C1EB-C8DF-280C-B61D680B842A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9194E42-800C-7C79-AEFF-645466E7E60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94CCC1B-4FE5-C35F-700F-6E5DB75E2B3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5ACCEDE-50FF-69C8-2BEE-86144BAD2D4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20FE4FA-5852-A5A9-15F3-21D74C74373F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8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3237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9515E1F-C184-F07B-C31C-6984917F5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Εισαγωγή στη </a:t>
            </a:r>
            <a:r>
              <a:rPr lang="en-US" dirty="0"/>
              <a:t>Python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CBC6ABA-CFA2-13E9-EC49-4AB945727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6782" y="2556932"/>
            <a:ext cx="7758752" cy="348220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Python</a:t>
            </a:r>
          </a:p>
          <a:p>
            <a:r>
              <a:rPr lang="el-GR" dirty="0"/>
              <a:t>Γλώσσα προγραμματισμού γενικής χρήσης</a:t>
            </a:r>
          </a:p>
          <a:p>
            <a:r>
              <a:rPr lang="el-GR" dirty="0"/>
              <a:t>Διαθέτει αποδοτικές δομές δεδομένων υψηλού επιπέδου</a:t>
            </a:r>
          </a:p>
          <a:p>
            <a:r>
              <a:rPr lang="el-GR" dirty="0"/>
              <a:t>Υποστηρίζει Αντικειμενοστραφή Προγραμματισμό</a:t>
            </a:r>
          </a:p>
          <a:p>
            <a:r>
              <a:rPr lang="el-GR" dirty="0"/>
              <a:t>Είναι διερμηνευόμενη </a:t>
            </a:r>
            <a:r>
              <a:rPr lang="el-GR" b="1" dirty="0"/>
              <a:t>(</a:t>
            </a:r>
            <a:r>
              <a:rPr lang="el-GR" b="1" dirty="0" err="1"/>
              <a:t>interpreted</a:t>
            </a:r>
            <a:r>
              <a:rPr lang="el-GR" b="1" dirty="0"/>
              <a:t>) </a:t>
            </a:r>
            <a:r>
              <a:rPr lang="el-GR" dirty="0"/>
              <a:t>γλώσσα προγραμματισμού</a:t>
            </a:r>
          </a:p>
          <a:p>
            <a:r>
              <a:rPr lang="el-GR" dirty="0"/>
              <a:t>Διαθέτει πληθώρα έτοιμων βιβλιοθηκών</a:t>
            </a:r>
          </a:p>
          <a:p>
            <a:r>
              <a:rPr lang="el-GR" dirty="0"/>
              <a:t>Ο Κώδικας μπορεί να ομαδοποιηθεί σε </a:t>
            </a:r>
            <a:r>
              <a:rPr lang="el-GR" dirty="0" err="1"/>
              <a:t>αρθρώματα</a:t>
            </a:r>
            <a:r>
              <a:rPr lang="el-GR" dirty="0"/>
              <a:t> </a:t>
            </a:r>
            <a:r>
              <a:rPr lang="el-GR" b="1" dirty="0"/>
              <a:t>(</a:t>
            </a:r>
            <a:r>
              <a:rPr lang="el-GR" b="1" dirty="0" err="1"/>
              <a:t>modules</a:t>
            </a:r>
            <a:r>
              <a:rPr lang="el-GR" b="1" dirty="0"/>
              <a:t>) </a:t>
            </a:r>
            <a:r>
              <a:rPr lang="el-GR" dirty="0"/>
              <a:t>και πακέτα </a:t>
            </a:r>
            <a:r>
              <a:rPr lang="el-GR" b="1" dirty="0"/>
              <a:t>(</a:t>
            </a:r>
            <a:r>
              <a:rPr lang="el-GR" b="1" dirty="0" err="1"/>
              <a:t>packages</a:t>
            </a:r>
            <a:r>
              <a:rPr lang="el-GR" b="1" dirty="0"/>
              <a:t>) </a:t>
            </a:r>
          </a:p>
          <a:p>
            <a:r>
              <a:rPr lang="el-GR" dirty="0"/>
              <a:t>Μεγάλο </a:t>
            </a:r>
            <a:r>
              <a:rPr lang="en-US" dirty="0"/>
              <a:t>Community</a:t>
            </a:r>
            <a:endParaRPr lang="el-GR" dirty="0"/>
          </a:p>
        </p:txBody>
      </p:sp>
      <p:pic>
        <p:nvPicPr>
          <p:cNvPr id="11" name="Εικόνα 10" descr="Εικόνα που περιέχει clipart, σύμβολο, γραφικά, καρτούν">
            <a:extLst>
              <a:ext uri="{FF2B5EF4-FFF2-40B4-BE49-F238E27FC236}">
                <a16:creationId xmlns:a16="http://schemas.microsoft.com/office/drawing/2014/main" id="{A5F4761D-E500-EF4A-A78F-05DB768A0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50" y="2927951"/>
            <a:ext cx="2686029" cy="2947917"/>
          </a:xfrm>
          <a:prstGeom prst="rect">
            <a:avLst/>
          </a:prstGeom>
        </p:spPr>
      </p:pic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583B3D87-EFC6-5F90-496A-19CE587CA544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5D2618E-F91B-9530-5F82-AE503A190DD3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BBF071D-6512-0D42-F45F-8772E242BE17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31C6A8-97E3-251A-EDFD-D77FF775871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8EC259-A8CC-3836-8AF7-ADA5FF4790B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84069A2-6E96-08C3-4DF7-8351E5378343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fld id="{3FE43514-A672-4AC2-8A17-679B21235C7B}" type="slidenum">
                <a:rPr lang="el-GR" sz="2000" smtClean="0">
                  <a:solidFill>
                    <a:schemeClr val="bg1"/>
                  </a:solidFill>
                </a:rPr>
                <a:t>9</a:t>
              </a:fld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6915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Οργανικό">
  <a:themeElements>
    <a:clrScheme name="Οργανικό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Οργανικό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Οργανικό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1367</TotalTime>
  <Words>2530</Words>
  <Application>Microsoft Office PowerPoint</Application>
  <PresentationFormat>Ευρεία οθόνη</PresentationFormat>
  <Paragraphs>336</Paragraphs>
  <Slides>26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26</vt:i4>
      </vt:variant>
    </vt:vector>
  </HeadingPairs>
  <TitlesOfParts>
    <vt:vector size="30" baseType="lpstr">
      <vt:lpstr>Arial</vt:lpstr>
      <vt:lpstr>Garamond</vt:lpstr>
      <vt:lpstr>Times New Roman</vt:lpstr>
      <vt:lpstr>Οργανικό</vt:lpstr>
      <vt:lpstr>Προγραμματισμός σε γλώσσα Python</vt:lpstr>
      <vt:lpstr>Περιεχόμενα</vt:lpstr>
      <vt:lpstr>Εισαγωγή στο Προγραμματισμό</vt:lpstr>
      <vt:lpstr>Εισαγωγή στο Προγραμματισμό</vt:lpstr>
      <vt:lpstr>Εισαγωγή στο Προγραμματισμό</vt:lpstr>
      <vt:lpstr>Εισαγωγή στο Προγραμματισμό</vt:lpstr>
      <vt:lpstr>Εισαγωγή στο Προγραμματισμό</vt:lpstr>
      <vt:lpstr>Εισαγωγή στο Προγραμματισμό</vt:lpstr>
      <vt:lpstr>Εισαγωγή στη Python</vt:lpstr>
      <vt:lpstr>Εισαγωγή στη Python</vt:lpstr>
      <vt:lpstr>Εισαγωγή στη Python</vt:lpstr>
      <vt:lpstr>Εισαγωγή στη Python</vt:lpstr>
      <vt:lpstr>Εισαγωγή στη Python</vt:lpstr>
      <vt:lpstr>Τιμές και τύποι, μεταβλητές</vt:lpstr>
      <vt:lpstr>Τιμές και τύποι, μεταβλητές</vt:lpstr>
      <vt:lpstr>Τιμές και τύποι, μεταβλητές</vt:lpstr>
      <vt:lpstr>Τιμές και τύποι, μεταβλητές</vt:lpstr>
      <vt:lpstr>Τιμές και τύποι, μεταβλητές</vt:lpstr>
      <vt:lpstr>Εκφράσεις, τελεστές, σχόλια</vt:lpstr>
      <vt:lpstr>Παρουσίαση του PowerPoint</vt:lpstr>
      <vt:lpstr>Εκφράσεις, τελεστές, σχόλια</vt:lpstr>
      <vt:lpstr>Έλεγχος Ροής Εκτέλεσης</vt:lpstr>
      <vt:lpstr>Έλεγχος Ροής Εκτέλεσης</vt:lpstr>
      <vt:lpstr>Έλεγχος Ροής Εκτέλεσης</vt:lpstr>
      <vt:lpstr>Έλεγχος Ροής Εκτέλεσης</vt:lpstr>
      <vt:lpstr>Έλεγχος Ροής Εκτέλεσης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Anastasios Panagiotis Psathas</dc:creator>
  <cp:lastModifiedBy>Anastasios Panagiotis Psathas</cp:lastModifiedBy>
  <cp:revision>132</cp:revision>
  <dcterms:created xsi:type="dcterms:W3CDTF">2024-11-16T09:57:37Z</dcterms:created>
  <dcterms:modified xsi:type="dcterms:W3CDTF">2024-12-03T12:32:00Z</dcterms:modified>
</cp:coreProperties>
</file>