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381" r:id="rId2"/>
    <p:sldId id="382" r:id="rId3"/>
    <p:sldId id="384" r:id="rId4"/>
    <p:sldId id="385" r:id="rId5"/>
    <p:sldId id="386" r:id="rId6"/>
    <p:sldId id="387" r:id="rId7"/>
    <p:sldId id="383" r:id="rId8"/>
    <p:sldId id="388" r:id="rId9"/>
    <p:sldId id="390" r:id="rId10"/>
    <p:sldId id="391" r:id="rId11"/>
    <p:sldId id="389" r:id="rId12"/>
    <p:sldId id="392" r:id="rId13"/>
    <p:sldId id="412" r:id="rId14"/>
    <p:sldId id="393" r:id="rId15"/>
    <p:sldId id="395" r:id="rId16"/>
    <p:sldId id="394" r:id="rId17"/>
    <p:sldId id="397" r:id="rId18"/>
    <p:sldId id="398" r:id="rId19"/>
    <p:sldId id="396" r:id="rId20"/>
    <p:sldId id="399" r:id="rId21"/>
    <p:sldId id="400" r:id="rId22"/>
    <p:sldId id="401" r:id="rId23"/>
    <p:sldId id="402" r:id="rId24"/>
    <p:sldId id="403" r:id="rId25"/>
    <p:sldId id="404" r:id="rId26"/>
    <p:sldId id="405" r:id="rId27"/>
    <p:sldId id="406" r:id="rId28"/>
    <p:sldId id="407" r:id="rId29"/>
    <p:sldId id="408" r:id="rId30"/>
    <p:sldId id="409" r:id="rId31"/>
    <p:sldId id="410" r:id="rId32"/>
    <p:sldId id="411" r:id="rId33"/>
    <p:sldId id="413" r:id="rId34"/>
    <p:sldId id="414" r:id="rId35"/>
    <p:sldId id="415" r:id="rId36"/>
    <p:sldId id="416" r:id="rId37"/>
    <p:sldId id="417" r:id="rId38"/>
    <p:sldId id="418" r:id="rId39"/>
    <p:sldId id="419" r:id="rId40"/>
    <p:sldId id="421" r:id="rId41"/>
    <p:sldId id="422" r:id="rId42"/>
    <p:sldId id="420" r:id="rId43"/>
    <p:sldId id="424" r:id="rId44"/>
    <p:sldId id="423" r:id="rId45"/>
    <p:sldId id="425" r:id="rId46"/>
    <p:sldId id="426" r:id="rId47"/>
    <p:sldId id="427" r:id="rId48"/>
    <p:sldId id="428" r:id="rId49"/>
    <p:sldId id="429" r:id="rId50"/>
    <p:sldId id="430" r:id="rId51"/>
    <p:sldId id="431" r:id="rId52"/>
    <p:sldId id="432" r:id="rId53"/>
    <p:sldId id="434" r:id="rId54"/>
    <p:sldId id="435" r:id="rId55"/>
    <p:sldId id="433" r:id="rId56"/>
    <p:sldId id="436" r:id="rId57"/>
    <p:sldId id="438" r:id="rId58"/>
    <p:sldId id="437" r:id="rId59"/>
    <p:sldId id="439" r:id="rId60"/>
    <p:sldId id="440" r:id="rId61"/>
    <p:sldId id="441" r:id="rId62"/>
    <p:sldId id="442" r:id="rId63"/>
    <p:sldId id="443" r:id="rId64"/>
    <p:sldId id="444" r:id="rId6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9F570-28F9-46DF-ADBB-0816EAD9548B}" type="datetimeFigureOut">
              <a:rPr lang="el-GR" smtClean="0"/>
              <a:pPr/>
              <a:t>21/11/2018</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50BE49-6432-4512-85C1-B2CA75CF2C7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21/11/2018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21/11/2018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buNone/>
            </a:pPr>
            <a:r>
              <a:rPr lang="el-GR" b="1" dirty="0" smtClean="0"/>
              <a:t>			</a:t>
            </a:r>
          </a:p>
          <a:p>
            <a:pPr>
              <a:buNone/>
            </a:pPr>
            <a:endParaRPr lang="el-GR" sz="4400" b="1" dirty="0" smtClean="0"/>
          </a:p>
          <a:p>
            <a:pPr algn="ctr">
              <a:buNone/>
            </a:pPr>
            <a:r>
              <a:rPr lang="el-GR" sz="4400" b="1" dirty="0" smtClean="0"/>
              <a:t>	Η σύγχρονη γλωσσολογία </a:t>
            </a:r>
            <a:endParaRPr lang="el-GR" sz="4400" dirty="0" smtClean="0"/>
          </a:p>
          <a:p>
            <a:endParaRPr lang="el-GR" sz="44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Ήταν όμως ο Αριστοτέλης φιλόλογος μόνο; Αν ο </a:t>
            </a:r>
            <a:r>
              <a:rPr lang="en-US" dirty="0" smtClean="0"/>
              <a:t>Chomsky</a:t>
            </a:r>
            <a:r>
              <a:rPr lang="el-GR" dirty="0" smtClean="0"/>
              <a:t>  έπρεπε να έχει (μόνο) πτυχίο Φιλολογίας για να ασχοληθεί με τη γλώσσα, τότε, αλίμονο, η έρευνα στη γλώσσα θα ήταν ακόμη πολύ πίσω. Βέβαια, αυτό δεν σημαίνει ότι πρέπει όλοι οι φιλόλογοι ή οι γλωσσολόγοι να είναι και φυσικοί, και μαθηματικοί και γιατροί, κ.τ.λ. </a:t>
            </a:r>
          </a:p>
          <a:p>
            <a:pPr algn="just"/>
            <a:r>
              <a:rPr lang="el-GR" dirty="0" smtClean="0"/>
              <a:t>Η ιδέα είναι να υπάρχει συνεργασία και ανταλλαγή απόψεων και όχι περιχαράκωση και μικροψυχία. Η ανάγκη μιας τέτοιας αντίληψης, σήμερα, περισσότερο από κάθε άλλη φορά, αρχίζει να δικαιώνεται και στην υποχρεωτική εκπαίδευση μέσω του </a:t>
            </a:r>
            <a:r>
              <a:rPr lang="el-GR" dirty="0" err="1" smtClean="0"/>
              <a:t>Διαθεματικού</a:t>
            </a:r>
            <a:r>
              <a:rPr lang="el-GR" dirty="0" smtClean="0"/>
              <a:t> Πλαισίου Διδασκαλίας. </a:t>
            </a:r>
          </a:p>
          <a:p>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dirty="0" smtClean="0"/>
              <a:t/>
            </a:r>
            <a:br>
              <a:rPr lang="el-GR" sz="4000" dirty="0" smtClean="0"/>
            </a:br>
            <a:r>
              <a:rPr lang="el-GR" sz="4000" dirty="0" smtClean="0"/>
              <a:t>Σημαντικά σημεία διδασκαλίας του </a:t>
            </a:r>
            <a:r>
              <a:rPr lang="el-GR" sz="4000" dirty="0" err="1" smtClean="0"/>
              <a:t>Saussure</a:t>
            </a:r>
            <a:r>
              <a:rPr lang="el-GR" sz="4000" dirty="0" smtClean="0"/>
              <a:t> αποτελούν: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(α)  η διάκριση μεταξύ </a:t>
            </a:r>
            <a:r>
              <a:rPr lang="el-GR" b="1" i="1" dirty="0" smtClean="0"/>
              <a:t>συγχρονία</a:t>
            </a:r>
            <a:r>
              <a:rPr lang="el-GR" i="1" dirty="0" smtClean="0"/>
              <a:t>ς</a:t>
            </a:r>
            <a:r>
              <a:rPr lang="el-GR" dirty="0" smtClean="0"/>
              <a:t> και</a:t>
            </a:r>
            <a:r>
              <a:rPr lang="el-GR" b="1" dirty="0" smtClean="0"/>
              <a:t> </a:t>
            </a:r>
            <a:r>
              <a:rPr lang="el-GR" b="1" i="1" dirty="0" smtClean="0"/>
              <a:t>διαχρονίας</a:t>
            </a:r>
            <a:r>
              <a:rPr lang="el-GR" b="1" dirty="0" smtClean="0"/>
              <a:t>, </a:t>
            </a:r>
            <a:r>
              <a:rPr lang="el-GR" dirty="0" smtClean="0"/>
              <a:t> </a:t>
            </a:r>
          </a:p>
          <a:p>
            <a:r>
              <a:rPr lang="el-GR" dirty="0" smtClean="0"/>
              <a:t>(β)  η τριπλή διάκριση</a:t>
            </a:r>
            <a:r>
              <a:rPr lang="el-GR" b="1" dirty="0" smtClean="0"/>
              <a:t> </a:t>
            </a:r>
            <a:r>
              <a:rPr lang="el-GR" b="1" i="1" dirty="0" smtClean="0"/>
              <a:t>ομιλία –γλώσσα –λόγος.</a:t>
            </a:r>
            <a:endParaRPr lang="el-GR" dirty="0" smtClean="0"/>
          </a:p>
          <a:p>
            <a:r>
              <a:rPr lang="el-GR" dirty="0" smtClean="0"/>
              <a:t>(γ)  η γνώση της γλώσσας ως  </a:t>
            </a:r>
            <a:r>
              <a:rPr lang="el-GR" b="1" i="1" dirty="0" smtClean="0"/>
              <a:t>συστήματος σημείων (</a:t>
            </a:r>
            <a:r>
              <a:rPr lang="el-GR" b="1" i="1" dirty="0" err="1" smtClean="0"/>
              <a:t>signe</a:t>
            </a:r>
            <a:r>
              <a:rPr lang="el-GR" b="1" i="1" dirty="0" smtClean="0"/>
              <a:t>)</a:t>
            </a:r>
            <a:r>
              <a:rPr lang="el-GR" dirty="0" smtClean="0"/>
              <a:t> και  </a:t>
            </a:r>
          </a:p>
          <a:p>
            <a:r>
              <a:rPr lang="el-GR" dirty="0" smtClean="0"/>
              <a:t>(δ) η γνώση της γλωσσικής ολότητας καθαρά διαφοροποιητικής και αρνητικής όπως εμφανίζεται με τη μορφή</a:t>
            </a:r>
            <a:r>
              <a:rPr lang="el-GR" b="1" dirty="0" smtClean="0"/>
              <a:t> </a:t>
            </a:r>
            <a:r>
              <a:rPr lang="el-GR" b="1" i="1" dirty="0" smtClean="0"/>
              <a:t>συνταγματικών</a:t>
            </a:r>
            <a:r>
              <a:rPr lang="el-GR" dirty="0" smtClean="0"/>
              <a:t> και </a:t>
            </a:r>
            <a:r>
              <a:rPr lang="el-GR" b="1" i="1" dirty="0" smtClean="0"/>
              <a:t>συνειρμικών</a:t>
            </a:r>
            <a:r>
              <a:rPr lang="el-GR" dirty="0" smtClean="0"/>
              <a:t> (αργότερα</a:t>
            </a:r>
            <a:r>
              <a:rPr lang="el-GR" b="1" dirty="0" smtClean="0"/>
              <a:t> </a:t>
            </a:r>
            <a:r>
              <a:rPr lang="el-GR" b="1" i="1" dirty="0" smtClean="0"/>
              <a:t>παραδειγματικώ</a:t>
            </a:r>
            <a:r>
              <a:rPr lang="el-GR" i="1" dirty="0" smtClean="0"/>
              <a:t>ν</a:t>
            </a:r>
            <a:r>
              <a:rPr lang="el-GR" dirty="0" smtClean="0"/>
              <a:t>) σχέσεων.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gn="just"/>
            <a:r>
              <a:rPr lang="el-GR" dirty="0" smtClean="0"/>
              <a:t>Μετά το τέλος Β΄ παγκοσμίου πολέμου και με αρκετά χρόνια καθυστέρηση, η οποία επιτάθηκε από τον εμφύλιο, αρχίζει η επιρροή  των θεωριών του </a:t>
            </a:r>
            <a:r>
              <a:rPr lang="el-GR" dirty="0" err="1" smtClean="0"/>
              <a:t>de</a:t>
            </a:r>
            <a:r>
              <a:rPr lang="el-GR" dirty="0" smtClean="0"/>
              <a:t> </a:t>
            </a:r>
            <a:r>
              <a:rPr lang="el-GR" dirty="0" err="1" smtClean="0"/>
              <a:t>Saussure</a:t>
            </a:r>
            <a:r>
              <a:rPr lang="el-GR" dirty="0" smtClean="0"/>
              <a:t> και στην ελληνική γλωσσολογία. Ίσως θα έπρεπε να παραδεχτούμε, χωρίς καμιά διάθεση εξωραϊσμού, ότι οι Έλληνες γλωσσολόγοι κατόρθωσαν να κερδίσουν ένα μεγάλο κομμάτι του χαμένου καιρού και να διακριθούν σε παγκόσμιο επίπεδο.</a:t>
            </a:r>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buNone/>
            </a:pPr>
            <a:endParaRPr lang="el-GR" sz="4800" dirty="0" smtClean="0"/>
          </a:p>
          <a:p>
            <a:pPr algn="ctr">
              <a:buNone/>
            </a:pPr>
            <a:r>
              <a:rPr lang="el-GR" sz="4800" dirty="0" smtClean="0"/>
              <a:t>Βασικά σημεία της </a:t>
            </a:r>
          </a:p>
          <a:p>
            <a:pPr algn="ctr">
              <a:buNone/>
            </a:pPr>
            <a:r>
              <a:rPr lang="el-GR" sz="4800" dirty="0" smtClean="0"/>
              <a:t>διδασκαλίας του </a:t>
            </a:r>
            <a:r>
              <a:rPr lang="el-GR" sz="4800" dirty="0" err="1" smtClean="0"/>
              <a:t>Σοσίρ</a:t>
            </a:r>
            <a:r>
              <a:rPr lang="el-GR" sz="4800" dirty="0" smtClean="0"/>
              <a:t> </a:t>
            </a:r>
            <a:endParaRPr lang="el-GR" sz="4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1. Συγχρονία - Διαχρονία</a:t>
            </a:r>
            <a:endParaRPr lang="el-GR" dirty="0" smtClean="0"/>
          </a:p>
        </p:txBody>
      </p:sp>
      <p:sp>
        <p:nvSpPr>
          <p:cNvPr id="3" name="2 - Θέση περιεχομένου"/>
          <p:cNvSpPr>
            <a:spLocks noGrp="1"/>
          </p:cNvSpPr>
          <p:nvPr>
            <p:ph idx="1"/>
          </p:nvPr>
        </p:nvSpPr>
        <p:spPr/>
        <p:txBody>
          <a:bodyPr>
            <a:normAutofit fontScale="92500" lnSpcReduction="20000"/>
          </a:bodyPr>
          <a:lstStyle/>
          <a:p>
            <a:r>
              <a:rPr lang="el-GR" i="1" dirty="0" smtClean="0"/>
              <a:t>γλωσσικό</a:t>
            </a:r>
            <a:r>
              <a:rPr lang="el-GR" dirty="0" smtClean="0"/>
              <a:t> </a:t>
            </a:r>
            <a:r>
              <a:rPr lang="el-GR" i="1" dirty="0" smtClean="0"/>
              <a:t>σύστημα </a:t>
            </a:r>
            <a:r>
              <a:rPr lang="el-GR" dirty="0" smtClean="0"/>
              <a:t>όπως υφίσταται σε μια δεδομένη χρονική στιγμή </a:t>
            </a:r>
            <a:r>
              <a:rPr lang="el-GR" i="1" dirty="0" smtClean="0"/>
              <a:t> =</a:t>
            </a:r>
            <a:r>
              <a:rPr lang="el-GR" dirty="0" smtClean="0"/>
              <a:t> </a:t>
            </a:r>
            <a:r>
              <a:rPr lang="el-GR" i="1" dirty="0" smtClean="0"/>
              <a:t>συγχρονία</a:t>
            </a:r>
            <a:r>
              <a:rPr lang="el-GR" dirty="0" smtClean="0"/>
              <a:t> </a:t>
            </a:r>
          </a:p>
          <a:p>
            <a:r>
              <a:rPr lang="el-GR" i="1" dirty="0" smtClean="0"/>
              <a:t>ιστορία</a:t>
            </a:r>
            <a:r>
              <a:rPr lang="el-GR" dirty="0" smtClean="0"/>
              <a:t> του γλωσσικού συστήματος =  </a:t>
            </a:r>
            <a:r>
              <a:rPr lang="el-GR" i="1" dirty="0" smtClean="0"/>
              <a:t>διαχρονία</a:t>
            </a:r>
            <a:r>
              <a:rPr lang="el-GR" dirty="0" smtClean="0"/>
              <a:t> </a:t>
            </a:r>
          </a:p>
          <a:p>
            <a:r>
              <a:rPr lang="el-GR" dirty="0" smtClean="0"/>
              <a:t>Σχέση συγχρονίας-διαχρονίας</a:t>
            </a:r>
            <a:r>
              <a:rPr lang="el-GR" u="sng" dirty="0" smtClean="0"/>
              <a:t>: </a:t>
            </a:r>
          </a:p>
          <a:p>
            <a:pPr algn="just"/>
            <a:r>
              <a:rPr lang="el-GR" dirty="0" smtClean="0"/>
              <a:t>Ο </a:t>
            </a:r>
            <a:r>
              <a:rPr lang="el-GR" dirty="0" err="1" smtClean="0"/>
              <a:t>Saussure</a:t>
            </a:r>
            <a:r>
              <a:rPr lang="el-GR" dirty="0" smtClean="0"/>
              <a:t> ξεκινάει επισημαίνοντας την αλληλεξάρτηση των δύο φαινομένων. </a:t>
            </a:r>
          </a:p>
          <a:p>
            <a:pPr algn="just"/>
            <a:r>
              <a:rPr lang="el-GR" dirty="0" smtClean="0"/>
              <a:t>Θεωρεί ότι η ομιλία πάντοτε υπονοεί ένα εδραιωμένο σύστημα και μια εξέλιξη </a:t>
            </a:r>
          </a:p>
          <a:p>
            <a:pPr algn="just"/>
            <a:r>
              <a:rPr lang="el-GR" dirty="0" smtClean="0"/>
              <a:t>«</a:t>
            </a:r>
            <a:r>
              <a:rPr lang="el-GR" i="1" dirty="0" smtClean="0"/>
              <a:t>είναι πάντοτε ένας θεσμός του παρόντος και ταυτόχρονα προϊόν του παρελθόντος».</a:t>
            </a:r>
            <a:r>
              <a:rPr lang="el-GR" dirty="0" smtClean="0"/>
              <a:t>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lnSpcReduction="10000"/>
          </a:bodyPr>
          <a:lstStyle/>
          <a:p>
            <a:pPr algn="just"/>
            <a:r>
              <a:rPr lang="el-GR" dirty="0" smtClean="0"/>
              <a:t>Αρχικά μοιάζει πολύ απλό να διακρίνει κανείς το σύστημα από την ιστορία του, δηλαδή αυτό που είναι απ’ αυτό που ήταν.  Στην πραγματικότητα, όμως, η σχέση που τα ενώνει είναι τόσο στενή, ώστε να είναι σχεδόν αδύνατον να τα ξεχωρίσουμε:</a:t>
            </a:r>
          </a:p>
          <a:p>
            <a:pPr algn="just"/>
            <a:r>
              <a:rPr lang="el-GR" i="1" dirty="0" smtClean="0"/>
              <a:t>«οι δυνάμεις που έχουν διαμορφώσει ένα συγχρονικό σύστημα φωτίζουν την αληθινή του φύση»</a:t>
            </a:r>
            <a:endParaRPr lang="el-GR" dirty="0" smtClean="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a:bodyPr>
          <a:lstStyle/>
          <a:p>
            <a:pPr algn="just"/>
            <a:r>
              <a:rPr lang="el-GR" dirty="0" smtClean="0"/>
              <a:t>Η διάκριση ανάμεσα στο σύστημα και την ιστορία του είναι τεχνητή, στο βαθμό που υπονοεί ότι το συγχρονικό σύστημα είναι ‘ακίνητο’, δεν εμπεριέχει εξελικτικές κινήσεις ανάλογες μ’ εκείνες που το διαμόρφωσαν - πράγμα που δεν ισχύει, όπως σημειώνει ο ίδιος ο </a:t>
            </a:r>
            <a:r>
              <a:rPr lang="el-GR" dirty="0" err="1" smtClean="0"/>
              <a:t>Saussure</a:t>
            </a:r>
            <a:r>
              <a:rPr lang="el-GR" dirty="0" smtClean="0"/>
              <a:t>. Η γλώσσα κινείται διαρκώς όμως για να τη μελετήσουμε τη σταματάμε – όπως μια φωτογραφία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Παρά την αλληλεξάρτησή τους, το σύστημα και η ιστορία  του  -η συγχρονία και η διαχρονία- δεν παύουν να αποτελούν δύο ξεχωριστά αντικείμενα. </a:t>
            </a:r>
          </a:p>
          <a:p>
            <a:pPr algn="just"/>
            <a:r>
              <a:rPr lang="el-GR" dirty="0" smtClean="0"/>
              <a:t>Όπως στην περίπτωση του σκακιού δεν χρειάζεται, να ξέρουμε την ‘ιστορία’ μιας φάσης, τις κινήσεις που τη γέννησαν, προκειμένου να την περιγράψουμε, έτσι και στη γλώσσα, δεν χρειάζεται ν’ αναφερθούμε στην ιστορία κάποιου συγχρονικού γλωσσικού συστήματος, προκειμένου να το περιγράψουμε. </a:t>
            </a:r>
          </a:p>
          <a:p>
            <a:pPr>
              <a:buNone/>
            </a:pP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lstStyle/>
          <a:p>
            <a:pPr algn="just"/>
            <a:r>
              <a:rPr lang="el-GR" dirty="0" smtClean="0"/>
              <a:t>Απλώς, αρκεί να εντοπίσουμε τα στοιχεία που το συγκροτούν και τις μεταξύ τους σχέσεις.</a:t>
            </a:r>
          </a:p>
          <a:p>
            <a:pPr>
              <a:buNone/>
            </a:pPr>
            <a:r>
              <a:rPr lang="el-GR" dirty="0" smtClean="0"/>
              <a:t> </a:t>
            </a:r>
          </a:p>
          <a:p>
            <a:pPr algn="just"/>
            <a:r>
              <a:rPr lang="el-GR" sz="3600" b="1" dirty="0" smtClean="0"/>
              <a:t>Άλλωστε, έτσι λειτουργεί και ο ομιλητής μιας γλώσσας. Για τον ομιλητή η εξελικτική διαδοχή που γέννησε το γλωσσικό σύστημα </a:t>
            </a:r>
            <a:r>
              <a:rPr lang="el-GR" sz="3600" b="1" i="1" dirty="0" smtClean="0"/>
              <a:t>δεν υπάρχει.</a:t>
            </a:r>
            <a:endParaRPr lang="el-GR" sz="3600" b="1" dirty="0" smtClean="0"/>
          </a:p>
          <a:p>
            <a:pPr>
              <a:buNone/>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Οι διαχρονικές αλλαγές γεννιούνται έξω από το γλωσσικό σύστημα (τη γλώσσα) στο </a:t>
            </a:r>
            <a:r>
              <a:rPr lang="el-GR" b="1" i="1" dirty="0" smtClean="0"/>
              <a:t>λόγο</a:t>
            </a:r>
            <a:r>
              <a:rPr lang="el-GR" b="1" dirty="0" smtClean="0"/>
              <a:t>, </a:t>
            </a:r>
            <a:r>
              <a:rPr lang="el-GR" dirty="0" smtClean="0"/>
              <a:t>στη </a:t>
            </a:r>
            <a:r>
              <a:rPr lang="el-GR" b="1" i="1" dirty="0" smtClean="0"/>
              <a:t>χρήση</a:t>
            </a:r>
            <a:r>
              <a:rPr lang="el-GR" dirty="0" smtClean="0"/>
              <a:t>, δηλαδή, της γλώσσας. </a:t>
            </a:r>
          </a:p>
          <a:p>
            <a:pPr algn="just"/>
            <a:r>
              <a:rPr lang="el-GR" dirty="0" smtClean="0"/>
              <a:t>Ακόμη, οι νόμοι της συγχρονίας διαφέρουν από τους νόμους της διαχρονίας: </a:t>
            </a:r>
          </a:p>
          <a:p>
            <a:pPr algn="just"/>
            <a:r>
              <a:rPr lang="el-GR" dirty="0" smtClean="0"/>
              <a:t>οι συγχρονικοί νόμοι περιγράφουν μια κατάσταση -μια συγκεκριμένη διάταξη στοιχείων- </a:t>
            </a:r>
          </a:p>
          <a:p>
            <a:pPr algn="just"/>
            <a:r>
              <a:rPr lang="el-GR" dirty="0" smtClean="0"/>
              <a:t>οι διαχρονικοί νόμοι αναφέρονται σε δυναμικές διαδικασίες που παράγουν κάποιο αποτέλεσμα (αντικατάσταση, λ.χ., ενός στοιχείου από κάποιο άλλο). </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a:t>
            </a:r>
            <a:r>
              <a:rPr lang="en-US" dirty="0" smtClean="0"/>
              <a:t>Ferdinand</a:t>
            </a:r>
            <a:r>
              <a:rPr lang="el-GR" dirty="0" smtClean="0"/>
              <a:t> </a:t>
            </a:r>
            <a:r>
              <a:rPr lang="el-GR" dirty="0" err="1" smtClean="0"/>
              <a:t>de</a:t>
            </a:r>
            <a:r>
              <a:rPr lang="el-GR" dirty="0" smtClean="0"/>
              <a:t> </a:t>
            </a:r>
            <a:r>
              <a:rPr lang="el-GR" dirty="0" err="1" smtClean="0"/>
              <a:t>Saussure</a:t>
            </a:r>
            <a:endParaRPr lang="el-GR" dirty="0"/>
          </a:p>
        </p:txBody>
      </p:sp>
      <p:sp>
        <p:nvSpPr>
          <p:cNvPr id="3" name="2 - Θέση περιεχομένου"/>
          <p:cNvSpPr>
            <a:spLocks noGrp="1"/>
          </p:cNvSpPr>
          <p:nvPr>
            <p:ph idx="1"/>
          </p:nvPr>
        </p:nvSpPr>
        <p:spPr/>
        <p:txBody>
          <a:bodyPr>
            <a:noAutofit/>
          </a:bodyPr>
          <a:lstStyle/>
          <a:p>
            <a:pPr algn="just"/>
            <a:r>
              <a:rPr lang="el-GR" dirty="0" smtClean="0"/>
              <a:t>θεωρείται ο θεμελιωτής της σύγχρονης γλωσσολογίας, επειδή, ως εισηγητής της </a:t>
            </a:r>
            <a:r>
              <a:rPr lang="el-GR" i="1" dirty="0" smtClean="0"/>
              <a:t>δομικής</a:t>
            </a:r>
            <a:r>
              <a:rPr lang="el-GR" dirty="0" smtClean="0"/>
              <a:t> </a:t>
            </a:r>
            <a:r>
              <a:rPr lang="el-GR" i="1" dirty="0" smtClean="0"/>
              <a:t>γλωσσολογίας, </a:t>
            </a:r>
            <a:r>
              <a:rPr lang="el-GR" dirty="0" smtClean="0"/>
              <a:t>συνετέλεσε στο πέρασμα από την </a:t>
            </a:r>
            <a:r>
              <a:rPr lang="el-GR" dirty="0" err="1" smtClean="0"/>
              <a:t>ιστορικο</a:t>
            </a:r>
            <a:r>
              <a:rPr lang="el-GR" dirty="0" smtClean="0"/>
              <a:t>-συγκριτική γλωσσολογία στην σύγχρονη μορφή της επιστήμης.</a:t>
            </a:r>
          </a:p>
          <a:p>
            <a:pPr algn="just">
              <a:buNone/>
            </a:pPr>
            <a:r>
              <a:rPr lang="el-GR" dirty="0" smtClean="0"/>
              <a:t>	Οικογένεια με οικονομική άνεση και πνευματική παράδοση </a:t>
            </a:r>
          </a:p>
          <a:p>
            <a:pPr>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lstStyle/>
          <a:p>
            <a:pPr algn="just"/>
            <a:r>
              <a:rPr lang="el-GR" dirty="0" smtClean="0"/>
              <a:t>Τέλος, η συγχρονική περιγραφή -αντίθετα με τη διαχρονική- ποτέ δεν υπερβαίνει τα όρια μιας γλώσσας ή, ακόμα, μιας διαλέκτου, ενώ οι διαχρονικές αλλαγές δεν έχουν συστηματικό χαρακτήρα -δεν αποτελούν </a:t>
            </a:r>
            <a:r>
              <a:rPr lang="el-GR" i="1" dirty="0" smtClean="0"/>
              <a:t>σύστημα</a:t>
            </a:r>
            <a:r>
              <a:rPr lang="el-GR" dirty="0" smtClean="0"/>
              <a:t>- είναι μεμονωμένα ‘γεγονότα’.</a:t>
            </a:r>
          </a:p>
          <a:p>
            <a:endParaRPr lang="el-GR" dirty="0" smtClean="0"/>
          </a:p>
          <a:p>
            <a:pPr>
              <a:buNone/>
            </a:pP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fontScale="85000" lnSpcReduction="20000"/>
          </a:bodyPr>
          <a:lstStyle/>
          <a:p>
            <a:r>
              <a:rPr lang="el-GR" dirty="0" smtClean="0"/>
              <a:t>Οι διαφορές συγχρονίας-διαχρονίας επιβάλλουν την αναγνώριση δύο γλωσσολογιών: </a:t>
            </a:r>
          </a:p>
          <a:p>
            <a:r>
              <a:rPr lang="el-GR" dirty="0" smtClean="0"/>
              <a:t>(α) της </a:t>
            </a:r>
            <a:r>
              <a:rPr lang="el-GR" b="1" i="1" dirty="0" smtClean="0"/>
              <a:t>συγχρονικής</a:t>
            </a:r>
            <a:r>
              <a:rPr lang="el-GR" dirty="0" smtClean="0"/>
              <a:t> </a:t>
            </a:r>
            <a:r>
              <a:rPr lang="el-GR" b="1" i="1" dirty="0" smtClean="0"/>
              <a:t>γλωσσολογίας,</a:t>
            </a:r>
            <a:r>
              <a:rPr lang="el-GR" dirty="0" smtClean="0"/>
              <a:t> η οποία ασχολείται με τις λογικές και ψυχολογικές σχέσεις που συνδέουν όρους που συνυπάρχουν και που αποτελούν </a:t>
            </a:r>
            <a:r>
              <a:rPr lang="el-GR" i="1" dirty="0" smtClean="0"/>
              <a:t>σύστημα</a:t>
            </a:r>
            <a:r>
              <a:rPr lang="el-GR" dirty="0" smtClean="0"/>
              <a:t> στη συλλογική συνείδηση των ομιλητών και </a:t>
            </a:r>
          </a:p>
          <a:p>
            <a:r>
              <a:rPr lang="el-GR" dirty="0" smtClean="0"/>
              <a:t>(β) της </a:t>
            </a:r>
            <a:r>
              <a:rPr lang="el-GR" b="1" i="1" dirty="0" smtClean="0"/>
              <a:t>διαχρονικής</a:t>
            </a:r>
            <a:r>
              <a:rPr lang="el-GR" b="1" i="1" u="sng" dirty="0" smtClean="0"/>
              <a:t> </a:t>
            </a:r>
            <a:r>
              <a:rPr lang="el-GR" b="1" i="1" dirty="0" smtClean="0"/>
              <a:t>ή εξελικτικής  γλωσσολογίας,</a:t>
            </a:r>
            <a:r>
              <a:rPr lang="el-GR" b="1" dirty="0" smtClean="0"/>
              <a:t> </a:t>
            </a:r>
            <a:r>
              <a:rPr lang="el-GR" dirty="0" smtClean="0"/>
              <a:t>η οποία ασχολείται με τις σχέσεις που συνδέουν διαδοχικούς όρους που δεν γίνονται αντιληπτοί από τη συλλογική συνείδηση, αλλά  αντικαθιστούν οι μεν τους δε χωρίς να αποτελούν </a:t>
            </a:r>
            <a:r>
              <a:rPr lang="el-GR" i="1" dirty="0" smtClean="0"/>
              <a:t>σύστημα</a:t>
            </a:r>
            <a:r>
              <a:rPr lang="el-GR" dirty="0" smtClean="0"/>
              <a:t>.</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a:bodyPr>
          <a:lstStyle/>
          <a:p>
            <a:pPr algn="just"/>
            <a:r>
              <a:rPr lang="el-GR" dirty="0" smtClean="0"/>
              <a:t>Η συγχρονική μελέτη δεν προϋποθέτει διαχρονική μελέτη μιας γλώσσας - οι ιστορικές παρατηρήσεις είναι </a:t>
            </a:r>
            <a:r>
              <a:rPr lang="el-GR" b="1" dirty="0" smtClean="0"/>
              <a:t>άσχετες </a:t>
            </a:r>
            <a:r>
              <a:rPr lang="el-GR" dirty="0" smtClean="0"/>
              <a:t>με την περιγραφή συγκεκριμένων χρονικών φάσεων (χρησιμότητα των αρχαίων για τη νέα ελληνική ) </a:t>
            </a:r>
          </a:p>
          <a:p>
            <a:pPr algn="just">
              <a:buNone/>
            </a:pPr>
            <a:r>
              <a:rPr lang="el-GR" dirty="0" smtClean="0"/>
              <a:t>(η μάνα που μαθαίνει τη γλώσσα στο παιδί δεν του μιλάει… αρχαία)</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a:bodyPr>
          <a:lstStyle/>
          <a:p>
            <a:pPr algn="just"/>
            <a:r>
              <a:rPr lang="el-GR" dirty="0" smtClean="0"/>
              <a:t>Στη γλώσσα, δε μας χρειάζεται για να περιγράψουμε κάποιο συγχρονικό γλωσσικό σύστημα ν’ αναφερθούμε στην ιστορία του. Απλά αρκεί να εντοπίσουμε τα στοιχεία που το συγκροτούν και τις μεταξύ τους σχέσεις. Άλλωστε, έτσι λειτουργεί και ο ομιλητής μιας γλώσσας. Για τον ομιλητή η εξελικτική διαδοχή που γέννησε το γλωσσικό σύστημα δεν υπάρχει.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fontScale="77500" lnSpcReduction="20000"/>
          </a:bodyPr>
          <a:lstStyle/>
          <a:p>
            <a:pPr algn="just"/>
            <a:r>
              <a:rPr lang="el-GR" sz="3600" dirty="0" smtClean="0"/>
              <a:t>Όπως χαρακτηριστικά αναφέρει ο </a:t>
            </a:r>
            <a:r>
              <a:rPr lang="en-US" sz="3600" dirty="0" smtClean="0"/>
              <a:t>Saussure</a:t>
            </a:r>
            <a:r>
              <a:rPr lang="el-GR" sz="3600" dirty="0" smtClean="0"/>
              <a:t> </a:t>
            </a:r>
          </a:p>
          <a:p>
            <a:pPr algn="just">
              <a:buNone/>
            </a:pPr>
            <a:r>
              <a:rPr lang="el-GR" sz="3600" i="1" dirty="0" smtClean="0"/>
              <a:t>	«η συγχρονία είναι η γνήσια και μοναδική πραγματικότητα για την κοινότητα των ομιλητών»</a:t>
            </a:r>
            <a:r>
              <a:rPr lang="el-GR" sz="3600" dirty="0" smtClean="0"/>
              <a:t>.  </a:t>
            </a:r>
          </a:p>
          <a:p>
            <a:r>
              <a:rPr lang="el-GR" sz="3600" dirty="0" smtClean="0"/>
              <a:t>Γι’ αυτό ο γλωσσολόγος που θέλει να κατανοήσει μια συγχρονική φάση</a:t>
            </a:r>
          </a:p>
          <a:p>
            <a:pPr>
              <a:buNone/>
            </a:pPr>
            <a:r>
              <a:rPr lang="el-GR" sz="3600" i="1" dirty="0" smtClean="0"/>
              <a:t>«πρέπει να αφήσει στην άκρη </a:t>
            </a:r>
            <a:r>
              <a:rPr lang="el-GR" sz="3600" i="1" dirty="0" err="1" smtClean="0"/>
              <a:t>ό,τι</a:t>
            </a:r>
            <a:r>
              <a:rPr lang="el-GR" sz="3600" i="1" dirty="0" smtClean="0"/>
              <a:t> την παρήγαγε και να αγνοήσει τη διαχρονία. Δεν μπορεί να μπει στη συνείδηση των ομιλητών παρά μόνο σβήνοντας το παρελθόν».</a:t>
            </a:r>
            <a:r>
              <a:rPr lang="el-GR" sz="3600" dirty="0" smtClean="0"/>
              <a:t>  </a:t>
            </a:r>
          </a:p>
          <a:p>
            <a:r>
              <a:rPr lang="el-GR" sz="3600" dirty="0" smtClean="0"/>
              <a:t>Κατά συνέπεια, για το γλωσσολόγο η </a:t>
            </a:r>
            <a:r>
              <a:rPr lang="el-GR" sz="3600" i="1" dirty="0" smtClean="0"/>
              <a:t>συγχρονία</a:t>
            </a:r>
            <a:r>
              <a:rPr lang="el-GR" sz="3600" dirty="0" smtClean="0"/>
              <a:t> έχει απόλυτη προτεραιότητα απέναντι στην </a:t>
            </a:r>
            <a:r>
              <a:rPr lang="el-GR" sz="3600" i="1" dirty="0" smtClean="0"/>
              <a:t>διαχρονία</a:t>
            </a:r>
            <a:r>
              <a:rPr lang="el-GR" sz="3600" dirty="0" smtClean="0"/>
              <a:t>.</a:t>
            </a:r>
          </a:p>
          <a:p>
            <a:pPr algn="just">
              <a:buNone/>
            </a:pPr>
            <a:endParaRPr lang="el-GR" sz="3600" dirty="0" smtClean="0"/>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i="1" dirty="0" smtClean="0"/>
              <a:t>Συγχρονία - Διαχρονία</a:t>
            </a:r>
            <a:endParaRPr lang="el-GR" sz="24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Προβλήματα μη διαχωρισμού συγχρονίας /διαχρονίας στη γλωσσική διδασκαλία</a:t>
            </a:r>
          </a:p>
          <a:p>
            <a:pPr algn="just"/>
            <a:r>
              <a:rPr lang="el-GR" dirty="0" smtClean="0"/>
              <a:t>Πχ, ένα διαχρονικό στοιχείο,  το  </a:t>
            </a:r>
            <a:r>
              <a:rPr lang="el-GR" b="1" i="1" dirty="0" smtClean="0"/>
              <a:t>&lt;ζ&gt;</a:t>
            </a:r>
            <a:r>
              <a:rPr lang="el-GR" dirty="0" smtClean="0"/>
              <a:t>  στην προκλασική ελληνική  προφερόταν ως διπλό</a:t>
            </a:r>
            <a:r>
              <a:rPr lang="el-GR" b="1" i="1" dirty="0" smtClean="0"/>
              <a:t> /</a:t>
            </a:r>
            <a:r>
              <a:rPr lang="en-US" b="1" i="1" dirty="0" err="1" smtClean="0"/>
              <a:t>dz</a:t>
            </a:r>
            <a:r>
              <a:rPr lang="el-GR" b="1" i="1" dirty="0" smtClean="0"/>
              <a:t>/, </a:t>
            </a:r>
            <a:r>
              <a:rPr lang="el-GR" dirty="0" smtClean="0"/>
              <a:t>όμως έπαψε να προφέρεται έτσι εδώ και 2.000 χρόνια. Παρόλα αυτά, ο χαρακτηρισμός του ‘διπλό’ επιβίωσε μέχρι τη δεκαετία του ’80, δηλαδή μεταφέρθηκε  σε σύγχρονο επίπεδο, προκαλώντας φοβερή σύγχυση σε μαθητές και διδάσκοντες, οι οποίοι παιδεύονταν να εξηγήσουν τα ανεξήγητα.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ο διαχωρισμός σε μακρά και βραχέα στην ΚΝΕ  και </a:t>
            </a:r>
          </a:p>
          <a:p>
            <a:pPr algn="just"/>
            <a:r>
              <a:rPr lang="el-GR" dirty="0" smtClean="0"/>
              <a:t>οι δίφθογγοι  </a:t>
            </a:r>
            <a:r>
              <a:rPr lang="el-GR" b="1" i="1" dirty="0" smtClean="0"/>
              <a:t>&lt;αι&gt;,  &lt;οι&gt;,  &lt;ει&gt;  και  &lt;ου&gt;</a:t>
            </a:r>
            <a:r>
              <a:rPr lang="el-GR" dirty="0" smtClean="0"/>
              <a:t>  που δηλώνουν σαφώς ένα και όχι δύο φθόγγους,  </a:t>
            </a:r>
            <a:r>
              <a:rPr lang="el-GR" b="1" i="1" dirty="0" smtClean="0"/>
              <a:t>/</a:t>
            </a:r>
            <a:r>
              <a:rPr lang="en-US" b="1" i="1" dirty="0" smtClean="0"/>
              <a:t>e</a:t>
            </a:r>
            <a:r>
              <a:rPr lang="el-GR" b="1" i="1" dirty="0" smtClean="0"/>
              <a:t>/,</a:t>
            </a:r>
            <a:r>
              <a:rPr lang="el-GR" dirty="0" smtClean="0"/>
              <a:t> </a:t>
            </a:r>
            <a:r>
              <a:rPr lang="el-GR" b="1" i="1" dirty="0" smtClean="0"/>
              <a:t>/</a:t>
            </a:r>
            <a:r>
              <a:rPr lang="en-US" b="1" i="1" dirty="0" err="1" smtClean="0"/>
              <a:t>i</a:t>
            </a:r>
            <a:r>
              <a:rPr lang="el-GR" b="1" i="1" dirty="0" smtClean="0"/>
              <a:t>/ </a:t>
            </a:r>
            <a:r>
              <a:rPr lang="el-GR" dirty="0" smtClean="0"/>
              <a:t>και </a:t>
            </a:r>
            <a:r>
              <a:rPr lang="el-GR" b="1" i="1" dirty="0" smtClean="0"/>
              <a:t>/</a:t>
            </a:r>
            <a:r>
              <a:rPr lang="en-US" b="1" i="1" dirty="0" smtClean="0"/>
              <a:t>u</a:t>
            </a:r>
            <a:r>
              <a:rPr lang="el-GR" b="1" i="1" dirty="0" smtClean="0"/>
              <a:t>/ </a:t>
            </a:r>
            <a:r>
              <a:rPr lang="el-GR" dirty="0" smtClean="0"/>
              <a:t>αντίστοιχα.  </a:t>
            </a:r>
          </a:p>
          <a:p>
            <a:pPr algn="just"/>
            <a:r>
              <a:rPr lang="el-GR" dirty="0" smtClean="0"/>
              <a:t>Έτσι τα ‘έξυπνα’ ή προσεκτικά, αν προτιμάτε, παιδιά που, κάνοντας την ετυμολογική ανάλυση, μιλούσαν για οξύμωρο, δηλαδή  «δύο-φθόγγοι = δίφθογγοι» ενώ σαφώς πρόκειται για ένα, και επεσήμαιναν το λάθος, γινόταν αντικείμενο χλευασμού από τους συμμαθητές και επιτίμησης από τους διδάσκοντες για πολλά χρόνια</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Τέλος η διαχρονική μελέτη, πρέπει να είναι ‘μακροσκοπική’, να βασίζεται, δηλαδή, σε χρονικές φάσεις που απέχουν αρκετά μεταξύ τους.  </a:t>
            </a:r>
          </a:p>
          <a:p>
            <a:pPr algn="just"/>
            <a:r>
              <a:rPr lang="el-GR" dirty="0" smtClean="0"/>
              <a:t>Κι αυτό, γιατί η γλώσσα, σε κάθε φάση της είναι ένα μη-ομοιογενές σύστημα:  η σύνθεση της γλωσσικής κοινότητας είναι ποικιλώνυμη και οι διαφορές ύφους που επιβάλλει η ποικιλία χρήσεων της γλώσσας καθώς και ο κοινωνικός της ρόλος είναι μεγάλες. </a:t>
            </a:r>
          </a:p>
          <a:p>
            <a:pPr algn="just"/>
            <a:r>
              <a:rPr lang="el-GR" dirty="0" smtClean="0"/>
              <a:t>Είναι προφανές ότι η πιθανότητα να συγχέεται η συγχρονική ποικιλία με τη διαχρονική αλλαγή σε δύο φάσεις μεγαλώνει όσο μικραίνει η χρονική απόσταση μεταξύ τους.</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i="1" dirty="0" smtClean="0"/>
              <a:t/>
            </a:r>
            <a:br>
              <a:rPr lang="el-GR" sz="3600" b="1" i="1" dirty="0" smtClean="0"/>
            </a:br>
            <a:r>
              <a:rPr lang="el-GR" sz="3600" b="1" i="1" dirty="0" smtClean="0"/>
              <a:t/>
            </a:r>
            <a:br>
              <a:rPr lang="el-GR" sz="3600" b="1" i="1" dirty="0" smtClean="0"/>
            </a:br>
            <a:r>
              <a:rPr lang="el-GR" sz="3600" b="1" dirty="0" err="1" smtClean="0"/>
              <a:t>Ερευνα</a:t>
            </a:r>
            <a:r>
              <a:rPr lang="el-GR" sz="3600" b="1" dirty="0" smtClean="0"/>
              <a:t> στη διαχρονία και στη συγχρονία </a:t>
            </a:r>
            <a:r>
              <a:rPr lang="el-GR" sz="3600" b="1" i="1" dirty="0" smtClean="0"/>
              <a:t/>
            </a:r>
            <a:br>
              <a:rPr lang="el-GR" sz="3600" b="1" i="1" dirty="0" smtClean="0"/>
            </a:br>
            <a:r>
              <a:rPr lang="el-GR" sz="3100" b="1" i="1" dirty="0" smtClean="0"/>
              <a:t>1)  Συλλογή δεδομένων</a:t>
            </a:r>
            <a:r>
              <a:rPr lang="el-GR" dirty="0" smtClean="0"/>
              <a:t/>
            </a:r>
            <a:br>
              <a:rPr lang="el-GR"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(α)  </a:t>
            </a:r>
            <a:r>
              <a:rPr lang="el-GR" b="1" i="1" dirty="0" smtClean="0"/>
              <a:t>Συγχρονία</a:t>
            </a:r>
            <a:r>
              <a:rPr lang="el-GR" b="1" dirty="0" smtClean="0"/>
              <a:t>:</a:t>
            </a:r>
            <a:r>
              <a:rPr lang="el-GR" dirty="0" smtClean="0"/>
              <a:t> Η συλλογή γίνεται από μαρτυρίες ομιλητών. Για να ξέρουμε σε ποιο βαθμό </a:t>
            </a:r>
            <a:r>
              <a:rPr lang="el-GR" i="1" dirty="0" smtClean="0"/>
              <a:t>ένα γλωσσικό φαινόμενο </a:t>
            </a:r>
            <a:r>
              <a:rPr lang="el-GR" dirty="0" smtClean="0"/>
              <a:t>αποτελεί πραγματικότητα, αρκεί ν’ αναζητήσουμε σε ποιο βαθμό αυτό υπάρχει στη συνείδηση των ομιλητών. Με αυτό τον τρόπο γίνεται ολόκληρη η σύγχρονη έρευνα στην Κοινωνιογλωσσολογία, στην Ψυχογλωσσολογία και σε όλους τους κλάδους της συγχρονικής γλωσσολογίας.</a:t>
            </a:r>
          </a:p>
          <a:p>
            <a:endParaRPr lang="el-GR" dirty="0" smtClean="0"/>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i="1" dirty="0" smtClean="0"/>
              <a:t>1)  Συλλογή δεδομένων</a:t>
            </a:r>
            <a:endParaRPr lang="el-GR" sz="2400" dirty="0"/>
          </a:p>
        </p:txBody>
      </p:sp>
      <p:sp>
        <p:nvSpPr>
          <p:cNvPr id="3" name="2 - Θέση περιεχομένου"/>
          <p:cNvSpPr>
            <a:spLocks noGrp="1"/>
          </p:cNvSpPr>
          <p:nvPr>
            <p:ph idx="1"/>
          </p:nvPr>
        </p:nvSpPr>
        <p:spPr/>
        <p:txBody>
          <a:bodyPr>
            <a:normAutofit fontScale="92500"/>
          </a:bodyPr>
          <a:lstStyle/>
          <a:p>
            <a:r>
              <a:rPr lang="el-GR" dirty="0" smtClean="0"/>
              <a:t>(β) </a:t>
            </a:r>
            <a:r>
              <a:rPr lang="el-GR" b="1" dirty="0" smtClean="0"/>
              <a:t> </a:t>
            </a:r>
            <a:r>
              <a:rPr lang="el-GR" b="1" i="1" dirty="0" smtClean="0"/>
              <a:t>Διαχρονία</a:t>
            </a:r>
            <a:r>
              <a:rPr lang="el-GR" b="1" dirty="0" smtClean="0"/>
              <a:t>:</a:t>
            </a:r>
            <a:r>
              <a:rPr lang="el-GR" dirty="0" smtClean="0"/>
              <a:t> Υπάρχουν δύο προοπτικές:</a:t>
            </a:r>
          </a:p>
          <a:p>
            <a:r>
              <a:rPr lang="el-GR" dirty="0" smtClean="0"/>
              <a:t>(i)  η </a:t>
            </a:r>
            <a:r>
              <a:rPr lang="el-GR" i="1" dirty="0" smtClean="0"/>
              <a:t>προορατική (</a:t>
            </a:r>
            <a:r>
              <a:rPr lang="el-GR" i="1" dirty="0" err="1" smtClean="0"/>
              <a:t>prospective</a:t>
            </a:r>
            <a:r>
              <a:rPr lang="el-GR" i="1" dirty="0" smtClean="0"/>
              <a:t>) </a:t>
            </a:r>
            <a:r>
              <a:rPr lang="el-GR" dirty="0" smtClean="0"/>
              <a:t>που ακολουθεί τη πορεία του χρόνου,  δηλαδή ξεκινάμε από την παλιότερη μορφή για να φτάσουμε στην τωρινή </a:t>
            </a:r>
          </a:p>
          <a:p>
            <a:r>
              <a:rPr lang="el-GR" dirty="0" smtClean="0"/>
              <a:t>και </a:t>
            </a:r>
          </a:p>
          <a:p>
            <a:r>
              <a:rPr lang="el-GR" dirty="0" smtClean="0"/>
              <a:t>(ii)</a:t>
            </a:r>
            <a:r>
              <a:rPr lang="el-GR" i="1" dirty="0" smtClean="0"/>
              <a:t>  η αναδρομική (</a:t>
            </a:r>
            <a:r>
              <a:rPr lang="el-GR" i="1" dirty="0" err="1" smtClean="0"/>
              <a:t>retrospective</a:t>
            </a:r>
            <a:r>
              <a:rPr lang="el-GR" i="1" dirty="0" smtClean="0"/>
              <a:t>) </a:t>
            </a:r>
            <a:r>
              <a:rPr lang="el-GR" dirty="0" smtClean="0"/>
              <a:t>που ανεβαίνει στο παρελθόν, δηλαδή αρχίζουμε από την τωρινή μορφή μιας λέξης, ενός φαινομένου για να φτάσουμε στην παλιότερη μορφή.</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a:t>
            </a:r>
            <a:r>
              <a:rPr lang="el-GR" dirty="0" err="1" smtClean="0"/>
              <a:t>Σοσίρ</a:t>
            </a:r>
            <a:r>
              <a:rPr lang="el-GR" dirty="0" smtClean="0"/>
              <a:t> </a:t>
            </a:r>
            <a:endParaRPr lang="el-GR" dirty="0"/>
          </a:p>
        </p:txBody>
      </p:sp>
      <p:sp>
        <p:nvSpPr>
          <p:cNvPr id="3" name="2 - Θέση περιεχομένου"/>
          <p:cNvSpPr>
            <a:spLocks noGrp="1"/>
          </p:cNvSpPr>
          <p:nvPr>
            <p:ph idx="1"/>
          </p:nvPr>
        </p:nvSpPr>
        <p:spPr/>
        <p:txBody>
          <a:bodyPr>
            <a:normAutofit fontScale="25000" lnSpcReduction="20000"/>
          </a:bodyPr>
          <a:lstStyle/>
          <a:p>
            <a:pPr algn="just">
              <a:buNone/>
            </a:pPr>
            <a:r>
              <a:rPr lang="el-GR" dirty="0" smtClean="0"/>
              <a:t>	</a:t>
            </a:r>
            <a:r>
              <a:rPr lang="el-GR" sz="12800" dirty="0" smtClean="0"/>
              <a:t>1857 </a:t>
            </a:r>
            <a:r>
              <a:rPr lang="el-GR" sz="12800" dirty="0" smtClean="0">
                <a:sym typeface="Wingdings" pitchFamily="2" charset="2"/>
              </a:rPr>
              <a:t> </a:t>
            </a:r>
            <a:r>
              <a:rPr lang="el-GR" sz="12800" dirty="0" smtClean="0"/>
              <a:t>Γενεύη, όπου έλαβε τη βασική  εκπαίδευση. </a:t>
            </a:r>
          </a:p>
          <a:p>
            <a:pPr algn="just">
              <a:buNone/>
            </a:pPr>
            <a:r>
              <a:rPr lang="el-GR" sz="12800" dirty="0" smtClean="0"/>
              <a:t>	1876</a:t>
            </a:r>
            <a:r>
              <a:rPr lang="el-GR" sz="12800" dirty="0" smtClean="0">
                <a:sym typeface="Wingdings" pitchFamily="2" charset="2"/>
              </a:rPr>
              <a:t> </a:t>
            </a:r>
            <a:r>
              <a:rPr lang="el-GR" sz="12800" dirty="0" err="1" smtClean="0"/>
              <a:t>Λιψία</a:t>
            </a:r>
            <a:r>
              <a:rPr lang="el-GR" sz="12800" dirty="0" smtClean="0"/>
              <a:t>, παγκόσμιο κέντρο γλωσσολογικών σπουδών - μαθήματα αρχαίων γλωσσών συμπεριλαμβανομένων των περσικών, ιρλανδικών, σλαβικών και ΑΕ. </a:t>
            </a:r>
          </a:p>
          <a:p>
            <a:pPr algn="just">
              <a:buNone/>
            </a:pPr>
            <a:r>
              <a:rPr lang="el-GR" sz="12800" dirty="0" smtClean="0"/>
              <a:t>	1878</a:t>
            </a:r>
            <a:r>
              <a:rPr lang="el-GR" sz="12800" dirty="0" smtClean="0">
                <a:sym typeface="Wingdings" pitchFamily="2" charset="2"/>
              </a:rPr>
              <a:t></a:t>
            </a:r>
            <a:r>
              <a:rPr lang="el-GR" sz="12800" dirty="0" smtClean="0"/>
              <a:t>διπλωματικήεργασία:  ‘</a:t>
            </a:r>
            <a:r>
              <a:rPr lang="el-GR" sz="12800" i="1" dirty="0" err="1" smtClean="0"/>
              <a:t>Mémoire</a:t>
            </a:r>
            <a:r>
              <a:rPr lang="el-GR" sz="12800" i="1" dirty="0" smtClean="0"/>
              <a:t> </a:t>
            </a:r>
            <a:r>
              <a:rPr lang="el-GR" sz="12800" i="1" dirty="0" err="1" smtClean="0"/>
              <a:t>sur</a:t>
            </a:r>
            <a:r>
              <a:rPr lang="el-GR" sz="12800" i="1" dirty="0" smtClean="0"/>
              <a:t> </a:t>
            </a:r>
            <a:r>
              <a:rPr lang="el-GR" sz="12800" i="1" dirty="0" err="1" smtClean="0"/>
              <a:t>le</a:t>
            </a:r>
            <a:r>
              <a:rPr lang="el-GR" sz="12800" i="1" dirty="0" smtClean="0"/>
              <a:t> </a:t>
            </a:r>
            <a:r>
              <a:rPr lang="el-GR" sz="12800" i="1" dirty="0" err="1" smtClean="0"/>
              <a:t>système</a:t>
            </a:r>
            <a:r>
              <a:rPr lang="el-GR" sz="12800" i="1" dirty="0" smtClean="0"/>
              <a:t> </a:t>
            </a:r>
            <a:r>
              <a:rPr lang="el-GR" sz="12800" i="1" dirty="0" err="1" smtClean="0"/>
              <a:t>primitif</a:t>
            </a:r>
            <a:r>
              <a:rPr lang="el-GR" sz="12800" i="1" dirty="0" smtClean="0"/>
              <a:t> </a:t>
            </a:r>
            <a:r>
              <a:rPr lang="el-GR" sz="12800" i="1" dirty="0" err="1" smtClean="0"/>
              <a:t>des</a:t>
            </a:r>
            <a:r>
              <a:rPr lang="el-GR" sz="12800" dirty="0" smtClean="0"/>
              <a:t> </a:t>
            </a:r>
            <a:r>
              <a:rPr lang="el-GR" sz="12800" i="1" dirty="0" err="1" smtClean="0"/>
              <a:t>voyelles</a:t>
            </a:r>
            <a:r>
              <a:rPr lang="el-GR" sz="12800" i="1" dirty="0" smtClean="0"/>
              <a:t> </a:t>
            </a:r>
            <a:r>
              <a:rPr lang="el-GR" sz="12800" i="1" dirty="0" err="1" smtClean="0"/>
              <a:t>dans</a:t>
            </a:r>
            <a:r>
              <a:rPr lang="el-GR" sz="12800" i="1" dirty="0" smtClean="0"/>
              <a:t> </a:t>
            </a:r>
            <a:r>
              <a:rPr lang="el-GR" sz="12800" i="1" dirty="0" err="1" smtClean="0"/>
              <a:t>les</a:t>
            </a:r>
            <a:r>
              <a:rPr lang="el-GR" sz="12800" i="1" dirty="0" smtClean="0"/>
              <a:t> </a:t>
            </a:r>
            <a:r>
              <a:rPr lang="el-GR" sz="12800" i="1" dirty="0" err="1" smtClean="0"/>
              <a:t>langues</a:t>
            </a:r>
            <a:r>
              <a:rPr lang="el-GR" sz="12800" i="1" dirty="0" smtClean="0"/>
              <a:t> </a:t>
            </a:r>
            <a:r>
              <a:rPr lang="el-GR" sz="12800" i="1" dirty="0" err="1" smtClean="0"/>
              <a:t>indoeuropéen</a:t>
            </a:r>
            <a:r>
              <a:rPr lang="en-US" sz="12800" i="1" dirty="0" smtClean="0"/>
              <a:t>n</a:t>
            </a:r>
            <a:r>
              <a:rPr lang="el-GR" sz="12800" i="1" dirty="0" err="1" smtClean="0"/>
              <a:t>es</a:t>
            </a:r>
            <a:r>
              <a:rPr lang="el-GR" sz="12800" i="1" dirty="0" smtClean="0"/>
              <a:t>’</a:t>
            </a:r>
            <a:r>
              <a:rPr lang="el-GR" sz="12800" dirty="0" smtClean="0"/>
              <a:t> </a:t>
            </a:r>
            <a:r>
              <a:rPr lang="el-GR" sz="12800" i="1" dirty="0" smtClean="0"/>
              <a:t>(Πραγματεία περί του αρχικού συστήματος των φωνηέντων στις ινδοευρωπαϊκές</a:t>
            </a:r>
            <a:r>
              <a:rPr lang="el-GR" sz="12800" dirty="0" smtClean="0"/>
              <a:t> (ΙΕ) </a:t>
            </a:r>
            <a:r>
              <a:rPr lang="el-GR" sz="12800" i="1" dirty="0" smtClean="0"/>
              <a:t>γλώσσες</a:t>
            </a:r>
            <a:r>
              <a:rPr lang="el-GR" sz="12800" dirty="0" smtClean="0"/>
              <a:t>’. </a:t>
            </a:r>
          </a:p>
          <a:p>
            <a:pPr algn="just">
              <a:buNone/>
            </a:pPr>
            <a:r>
              <a:rPr lang="el-GR" sz="12800" dirty="0" smtClean="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err="1" smtClean="0"/>
              <a:t>Ερευνα</a:t>
            </a:r>
            <a:r>
              <a:rPr lang="el-GR" sz="2800" b="1" dirty="0" smtClean="0"/>
              <a:t> στη διαχρονία και στη συγχρονία</a:t>
            </a:r>
            <a:br>
              <a:rPr lang="el-GR" sz="2800" b="1" dirty="0" smtClean="0"/>
            </a:br>
            <a:r>
              <a:rPr lang="el-GR" sz="2800" b="1" i="1" dirty="0" smtClean="0"/>
              <a:t>2)  Αντικείμενο</a:t>
            </a:r>
            <a:r>
              <a:rPr lang="el-GR" sz="2800" dirty="0" smtClean="0"/>
              <a:t/>
            </a:r>
            <a:br>
              <a:rPr lang="el-GR" sz="2800" dirty="0" smtClean="0"/>
            </a:br>
            <a:endParaRPr lang="el-GR" sz="2800" dirty="0"/>
          </a:p>
        </p:txBody>
      </p:sp>
      <p:sp>
        <p:nvSpPr>
          <p:cNvPr id="3" name="2 - Θέση περιεχομένου"/>
          <p:cNvSpPr>
            <a:spLocks noGrp="1"/>
          </p:cNvSpPr>
          <p:nvPr>
            <p:ph idx="1"/>
          </p:nvPr>
        </p:nvSpPr>
        <p:spPr/>
        <p:txBody>
          <a:bodyPr>
            <a:normAutofit lnSpcReduction="10000"/>
          </a:bodyPr>
          <a:lstStyle/>
          <a:p>
            <a:pPr algn="just"/>
            <a:r>
              <a:rPr lang="el-GR" dirty="0" smtClean="0"/>
              <a:t>(α)  Η </a:t>
            </a:r>
            <a:r>
              <a:rPr lang="el-GR" b="1" i="1" dirty="0" smtClean="0"/>
              <a:t>συγχρονική μελέτη</a:t>
            </a:r>
            <a:r>
              <a:rPr lang="el-GR" dirty="0" smtClean="0"/>
              <a:t> μελετά το σύνολο των γεγονότων που αντιστοιχούν σε κάθε γλώσσα ή διάλεκτο σε μια δεδομένη χρονική στιγμή.</a:t>
            </a:r>
          </a:p>
          <a:p>
            <a:pPr algn="just"/>
            <a:r>
              <a:rPr lang="el-GR" dirty="0" smtClean="0"/>
              <a:t>(β)  Η </a:t>
            </a:r>
            <a:r>
              <a:rPr lang="el-GR" b="1" i="1" dirty="0" smtClean="0"/>
              <a:t>διαχρονική μελέτη</a:t>
            </a:r>
            <a:r>
              <a:rPr lang="el-GR" b="1" dirty="0" smtClean="0"/>
              <a:t> </a:t>
            </a:r>
            <a:r>
              <a:rPr lang="el-GR" dirty="0" smtClean="0"/>
              <a:t>ασχολείται με την εξέταση στοιχείων που δεν ανήκουν κατ’ ανάγκην στην ίδια γλώσσα ή διάλεκτο, όπως η μελέτη του ΙΕ ‘</a:t>
            </a:r>
            <a:r>
              <a:rPr lang="el-GR" dirty="0" err="1" smtClean="0"/>
              <a:t>esti</a:t>
            </a:r>
            <a:r>
              <a:rPr lang="el-GR" dirty="0" smtClean="0"/>
              <a:t>’, του ΑΕ  ‘εστί’, του γερμανικού  ‘</a:t>
            </a:r>
            <a:r>
              <a:rPr lang="el-GR" dirty="0" err="1" smtClean="0"/>
              <a:t>ist</a:t>
            </a:r>
            <a:r>
              <a:rPr lang="el-GR" dirty="0" smtClean="0"/>
              <a:t>’, και του γαλλικού  ‘</a:t>
            </a:r>
            <a:r>
              <a:rPr lang="el-GR" dirty="0" err="1" smtClean="0"/>
              <a:t>est</a:t>
            </a:r>
            <a:r>
              <a:rPr lang="el-GR" dirty="0" smtClean="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Συγχρονία - Διαχρονία</a:t>
            </a:r>
            <a:endParaRPr lang="el-GR" sz="1800" dirty="0"/>
          </a:p>
        </p:txBody>
      </p:sp>
      <p:sp>
        <p:nvSpPr>
          <p:cNvPr id="3" name="2 - Θέση περιεχομένου"/>
          <p:cNvSpPr>
            <a:spLocks noGrp="1"/>
          </p:cNvSpPr>
          <p:nvPr>
            <p:ph idx="1"/>
          </p:nvPr>
        </p:nvSpPr>
        <p:spPr/>
        <p:txBody>
          <a:bodyPr>
            <a:normAutofit lnSpcReduction="10000"/>
          </a:bodyPr>
          <a:lstStyle/>
          <a:p>
            <a:pPr algn="just"/>
            <a:r>
              <a:rPr lang="el-GR" dirty="0" smtClean="0"/>
              <a:t>Είναι σαφές ότι διαχρονική μελέτη ολόκληρου συστήματος δεν μπορεί να γίνει γιατί δεν έχουμε στη διάθεσή μας όλα τα απαραίτητα στοιχεία. </a:t>
            </a:r>
          </a:p>
          <a:p>
            <a:pPr algn="just"/>
            <a:r>
              <a:rPr lang="el-GR" dirty="0" smtClean="0"/>
              <a:t>Γι’ αυτό τον λόγο, άλλωστε, είναι </a:t>
            </a:r>
            <a:r>
              <a:rPr lang="el-GR" b="1" dirty="0" smtClean="0"/>
              <a:t>αδύνατη</a:t>
            </a:r>
            <a:r>
              <a:rPr lang="el-GR" dirty="0" smtClean="0"/>
              <a:t> και η εκμάθηση της αρχαίας ή της λατινικής με τον ίδιο τρόπο όπως, λ.χ. της αγγλικής ή της ρωσικής (το θέμα ομιλουμένων –ζωντανών- </a:t>
            </a:r>
            <a:r>
              <a:rPr lang="en-US" dirty="0" err="1" smtClean="0"/>
              <a:t>vs</a:t>
            </a:r>
            <a:r>
              <a:rPr lang="en-US" dirty="0" smtClean="0"/>
              <a:t> </a:t>
            </a:r>
            <a:r>
              <a:rPr lang="el-GR" dirty="0" smtClean="0"/>
              <a:t>μη ομιλουμένων –νεκρών – γλωσσών )</a:t>
            </a:r>
          </a:p>
          <a:p>
            <a:endParaRPr lang="el-GR"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t>
            </a:r>
            <a:br>
              <a:rPr lang="el-GR" b="1" i="1" dirty="0" smtClean="0"/>
            </a:br>
            <a:r>
              <a:rPr lang="el-GR" b="1" i="1" dirty="0" smtClean="0"/>
              <a:t>2. Η τριπλή διάκριση ‘ομιλία - γλώσσα - λόγος’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Ο </a:t>
            </a:r>
            <a:r>
              <a:rPr lang="el-GR" dirty="0" err="1" smtClean="0"/>
              <a:t>Saussure</a:t>
            </a:r>
            <a:r>
              <a:rPr lang="el-GR" dirty="0" smtClean="0"/>
              <a:t> εισήγαγε επίσης  τη βασική διάκριση: </a:t>
            </a:r>
          </a:p>
          <a:p>
            <a:r>
              <a:rPr lang="el-GR" sz="4400" b="1" i="1" dirty="0" smtClean="0"/>
              <a:t>ομιλία</a:t>
            </a:r>
            <a:r>
              <a:rPr lang="fr-FR" sz="4400" b="1" i="1" dirty="0" smtClean="0"/>
              <a:t>  (langage)  </a:t>
            </a:r>
            <a:endParaRPr lang="el-GR" sz="4400" b="1" i="1" dirty="0" smtClean="0"/>
          </a:p>
          <a:p>
            <a:r>
              <a:rPr lang="fr-FR" sz="4400" b="1" i="1" dirty="0" smtClean="0"/>
              <a:t> </a:t>
            </a:r>
            <a:r>
              <a:rPr lang="el-GR" sz="4400" b="1" i="1" dirty="0" smtClean="0"/>
              <a:t>γλώσσα</a:t>
            </a:r>
            <a:r>
              <a:rPr lang="fr-FR" sz="4400" b="1" i="1" dirty="0" smtClean="0"/>
              <a:t>  (langue)     </a:t>
            </a:r>
            <a:endParaRPr lang="el-GR" sz="4400" b="1" i="1" dirty="0" smtClean="0"/>
          </a:p>
          <a:p>
            <a:r>
              <a:rPr lang="el-GR" sz="4400" b="1" i="1" dirty="0" smtClean="0"/>
              <a:t>λόγος  </a:t>
            </a:r>
            <a:r>
              <a:rPr lang="fr-FR" sz="4400" b="1" i="1" dirty="0" smtClean="0"/>
              <a:t>(parole)</a:t>
            </a:r>
            <a:endParaRPr lang="el-GR" sz="4400" b="1" dirty="0" smtClean="0"/>
          </a:p>
          <a:p>
            <a:pPr>
              <a:buNone/>
            </a:pPr>
            <a:endParaRPr lang="el-GR" dirty="0" smtClean="0"/>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i="1" dirty="0" smtClean="0"/>
              <a:t>‘ομιλία - γλώσσα - λόγος’</a:t>
            </a:r>
            <a:r>
              <a:rPr lang="el-GR" sz="2000" dirty="0" smtClean="0"/>
              <a:t> </a:t>
            </a:r>
            <a:br>
              <a:rPr lang="el-GR" sz="2000" dirty="0" smtClean="0"/>
            </a:br>
            <a:r>
              <a:rPr lang="el-GR" sz="4000" b="1" dirty="0" smtClean="0"/>
              <a:t>(Ι)  </a:t>
            </a:r>
            <a:r>
              <a:rPr lang="el-GR" sz="4000" b="1" i="1" dirty="0" smtClean="0"/>
              <a:t>Ομιλία (</a:t>
            </a:r>
            <a:r>
              <a:rPr lang="el-GR" sz="4000" b="1" i="1" dirty="0" err="1" smtClean="0"/>
              <a:t>langage</a:t>
            </a:r>
            <a:r>
              <a:rPr lang="el-GR" sz="4000" dirty="0" smtClean="0"/>
              <a:t>) </a:t>
            </a:r>
            <a:endParaRPr lang="el-GR" sz="4000" dirty="0"/>
          </a:p>
        </p:txBody>
      </p:sp>
      <p:sp>
        <p:nvSpPr>
          <p:cNvPr id="3" name="2 - Θέση περιεχομένου"/>
          <p:cNvSpPr>
            <a:spLocks noGrp="1"/>
          </p:cNvSpPr>
          <p:nvPr>
            <p:ph idx="1"/>
          </p:nvPr>
        </p:nvSpPr>
        <p:spPr/>
        <p:txBody>
          <a:bodyPr>
            <a:normAutofit fontScale="85000" lnSpcReduction="10000"/>
          </a:bodyPr>
          <a:lstStyle/>
          <a:p>
            <a:pPr algn="just">
              <a:buNone/>
            </a:pPr>
            <a:r>
              <a:rPr lang="el-GR" b="1" i="1" dirty="0" smtClean="0"/>
              <a:t>	ομιλία </a:t>
            </a:r>
            <a:r>
              <a:rPr lang="el-GR" b="1" i="1" dirty="0" smtClean="0">
                <a:sym typeface="Wingdings" pitchFamily="2" charset="2"/>
              </a:rPr>
              <a:t> </a:t>
            </a:r>
            <a:r>
              <a:rPr lang="el-GR" dirty="0" smtClean="0"/>
              <a:t>γλώσσα ως παγκόσμιο φαινόμενο και ως ιδιαίτερο είδος επικοινωνίας με μεγάλη ποικιλία μορφών (κάθε μια από τις χιλιάδες γλωσσών απ’ τη μια άκρη του κόσμου ως την άλλη αποτελεί ειδική και συγκεκριμένη εκδοχή αυτού του φαινομένου)</a:t>
            </a:r>
          </a:p>
          <a:p>
            <a:pPr algn="just">
              <a:buNone/>
            </a:pPr>
            <a:r>
              <a:rPr lang="el-GR" dirty="0" smtClean="0"/>
              <a:t>	-είναι πολύπλευρη και ετερογενής και μπορεί να μελετηθεί από πολλές πλευρές</a:t>
            </a:r>
          </a:p>
          <a:p>
            <a:r>
              <a:rPr lang="el-GR" dirty="0" smtClean="0"/>
              <a:t>(α)  τη φυσική (ηχητικά κύματα)</a:t>
            </a:r>
          </a:p>
          <a:p>
            <a:r>
              <a:rPr lang="el-GR" dirty="0" smtClean="0"/>
              <a:t>(β)  τη φυσιολογική (νεύρα, </a:t>
            </a:r>
            <a:r>
              <a:rPr lang="el-GR" dirty="0" err="1" smtClean="0"/>
              <a:t>αρθρωτικά</a:t>
            </a:r>
            <a:r>
              <a:rPr lang="el-GR" dirty="0" smtClean="0"/>
              <a:t> όργανα)</a:t>
            </a:r>
          </a:p>
          <a:p>
            <a:r>
              <a:rPr lang="el-GR" dirty="0" smtClean="0"/>
              <a:t>(γ)  την ψυχολογική (ένωση έννοιας και ηχητικής εικόνας)</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i="1" dirty="0" smtClean="0"/>
              <a:t>‘ομιλία - γλώσσα - λόγος’</a:t>
            </a:r>
            <a:br>
              <a:rPr lang="el-GR" sz="2000" b="1" i="1" dirty="0" smtClean="0"/>
            </a:br>
            <a:r>
              <a:rPr lang="el-GR" sz="3600" b="1" dirty="0" smtClean="0"/>
              <a:t>(ΙΙ) </a:t>
            </a:r>
            <a:r>
              <a:rPr lang="el-GR" sz="3600" b="1" i="1" dirty="0" smtClean="0"/>
              <a:t>Γλώσσα (</a:t>
            </a:r>
            <a:r>
              <a:rPr lang="el-GR" sz="3600" b="1" i="1" dirty="0" err="1" smtClean="0"/>
              <a:t>langue</a:t>
            </a:r>
            <a:r>
              <a:rPr lang="el-GR" sz="3600" b="1" i="1" dirty="0" smtClean="0"/>
              <a:t>)</a:t>
            </a:r>
            <a:endParaRPr lang="el-GR" sz="3600" dirty="0"/>
          </a:p>
        </p:txBody>
      </p:sp>
      <p:sp>
        <p:nvSpPr>
          <p:cNvPr id="3" name="2 - Θέση περιεχομένου"/>
          <p:cNvSpPr>
            <a:spLocks noGrp="1"/>
          </p:cNvSpPr>
          <p:nvPr>
            <p:ph idx="1"/>
          </p:nvPr>
        </p:nvSpPr>
        <p:spPr/>
        <p:txBody>
          <a:bodyPr/>
          <a:lstStyle/>
          <a:p>
            <a:pPr algn="just"/>
            <a:r>
              <a:rPr lang="el-GR" dirty="0" smtClean="0"/>
              <a:t>Με τον όρο </a:t>
            </a:r>
            <a:r>
              <a:rPr lang="el-GR" b="1" i="1" dirty="0" smtClean="0"/>
              <a:t>γλώσσα</a:t>
            </a:r>
            <a:r>
              <a:rPr lang="el-GR" dirty="0" smtClean="0"/>
              <a:t> εννοούμε το αφηρημένο γραμματικό σύστημα που έχουν στον εγκέφαλό τους οι ομιλητές μιας γλώσσα -τα μέλη μιας γλωσσικής κοινότητας στο σύνολό τους για τον </a:t>
            </a:r>
            <a:r>
              <a:rPr lang="el-GR" dirty="0" err="1" smtClean="0"/>
              <a:t>Saussure</a:t>
            </a:r>
            <a:r>
              <a:rPr lang="el-GR" dirty="0" smtClean="0"/>
              <a:t>. Οι ομιλητές παράγουν </a:t>
            </a:r>
            <a:r>
              <a:rPr lang="el-GR" dirty="0" err="1" smtClean="0"/>
              <a:t>εκφωνήματα</a:t>
            </a:r>
            <a:r>
              <a:rPr lang="el-GR" dirty="0" smtClean="0"/>
              <a:t> που, παρά τις ατομικές τους διαφορές και ποικιλίες, κατασκευάζονται με βάση κοινά για όλους  ‘υλικά’.</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i="1" dirty="0" smtClean="0"/>
              <a:t>‘ομιλία - γλώσσα - λόγος’</a:t>
            </a:r>
            <a:br>
              <a:rPr lang="el-GR" sz="2000" b="1" i="1" dirty="0" smtClean="0"/>
            </a:br>
            <a:r>
              <a:rPr lang="el-GR" sz="3600" b="1" dirty="0" smtClean="0"/>
              <a:t>(ΙΙΙ) </a:t>
            </a:r>
            <a:r>
              <a:rPr lang="el-GR" sz="3600" b="1" i="1" dirty="0" smtClean="0"/>
              <a:t>Λόγος (</a:t>
            </a:r>
            <a:r>
              <a:rPr lang="el-GR" sz="3600" b="1" i="1" dirty="0" err="1" smtClean="0"/>
              <a:t>parole</a:t>
            </a:r>
            <a:r>
              <a:rPr lang="el-GR" sz="3600" b="1" i="1" dirty="0" smtClean="0"/>
              <a:t>)</a:t>
            </a:r>
            <a:endParaRPr lang="el-GR" sz="3600" dirty="0"/>
          </a:p>
        </p:txBody>
      </p:sp>
      <p:sp>
        <p:nvSpPr>
          <p:cNvPr id="3" name="2 - Θέση περιεχομένου"/>
          <p:cNvSpPr>
            <a:spLocks noGrp="1"/>
          </p:cNvSpPr>
          <p:nvPr>
            <p:ph idx="1"/>
          </p:nvPr>
        </p:nvSpPr>
        <p:spPr/>
        <p:txBody>
          <a:bodyPr/>
          <a:lstStyle/>
          <a:p>
            <a:pPr algn="just"/>
            <a:r>
              <a:rPr lang="el-GR" sz="4000" dirty="0" smtClean="0"/>
              <a:t>Με τον όρο </a:t>
            </a:r>
            <a:r>
              <a:rPr lang="el-GR" sz="4000" b="1" i="1" dirty="0" smtClean="0"/>
              <a:t>λόγος</a:t>
            </a:r>
            <a:r>
              <a:rPr lang="el-GR" sz="4000" dirty="0" smtClean="0"/>
              <a:t> αναφερόμαστε στην πραγμάτωση -καθαρή, ατομική, στιγμιαία και παροδική υπόθεση- της γλώσσας, τη χρήση, δηλαδή, της γλώσσας από τον κάθε  ομιλητή της. </a:t>
            </a:r>
          </a:p>
          <a:p>
            <a:pPr>
              <a:buNone/>
            </a:pP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‘ομιλία - γλώσσα - λόγος’</a:t>
            </a:r>
            <a:endParaRPr lang="el-GR" sz="1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αντίθεση ανάμεσα στους τρεις όρους γίνεται φανερή και από το πώς κλιμακώνεται η εξειδίκευση, καθώς περνούμε από το ένα στο άλλο: </a:t>
            </a:r>
          </a:p>
          <a:p>
            <a:r>
              <a:rPr lang="el-GR" sz="3600" b="1" i="1" dirty="0" smtClean="0"/>
              <a:t>ομιλία  (</a:t>
            </a:r>
            <a:r>
              <a:rPr lang="el-GR" sz="3600" b="1" i="1" dirty="0" err="1" smtClean="0"/>
              <a:t>langage</a:t>
            </a:r>
            <a:r>
              <a:rPr lang="el-GR" sz="3600" b="1" i="1" dirty="0" smtClean="0"/>
              <a:t>)	</a:t>
            </a:r>
            <a:r>
              <a:rPr lang="el-GR" sz="3600" b="1" i="1" dirty="0" smtClean="0">
                <a:sym typeface="Wingdings"/>
              </a:rPr>
              <a:t> 	</a:t>
            </a:r>
            <a:r>
              <a:rPr lang="el-GR" sz="3600" b="1" i="1" dirty="0" smtClean="0"/>
              <a:t>πανανθρώπινο 					     	φαινόμενο</a:t>
            </a:r>
            <a:r>
              <a:rPr lang="el-GR" sz="3600" dirty="0" smtClean="0"/>
              <a:t>	</a:t>
            </a:r>
          </a:p>
          <a:p>
            <a:r>
              <a:rPr lang="el-GR" sz="3600" b="1" i="1" dirty="0" smtClean="0"/>
              <a:t>γλώσσα  (</a:t>
            </a:r>
            <a:r>
              <a:rPr lang="en-US" sz="3600" b="1" i="1" dirty="0" smtClean="0"/>
              <a:t>langue</a:t>
            </a:r>
            <a:r>
              <a:rPr lang="el-GR" sz="3600" b="1" i="1" dirty="0" smtClean="0"/>
              <a:t>) 	 </a:t>
            </a:r>
            <a:r>
              <a:rPr lang="el-GR" sz="3600" b="1" i="1" dirty="0" smtClean="0">
                <a:sym typeface="Wingdings"/>
              </a:rPr>
              <a:t></a:t>
            </a:r>
            <a:r>
              <a:rPr lang="el-GR" sz="3600" b="1" i="1" dirty="0" smtClean="0"/>
              <a:t>	γλωσσική κοινότητα</a:t>
            </a:r>
            <a:endParaRPr lang="el-GR" sz="3600" dirty="0" smtClean="0"/>
          </a:p>
          <a:p>
            <a:r>
              <a:rPr lang="el-GR" sz="3600" b="1" i="1" dirty="0" smtClean="0"/>
              <a:t>λόγος  (</a:t>
            </a:r>
            <a:r>
              <a:rPr lang="en-US" sz="3600" b="1" i="1" dirty="0" smtClean="0"/>
              <a:t>parole</a:t>
            </a:r>
            <a:r>
              <a:rPr lang="el-GR" sz="3600" b="1" i="1" dirty="0" smtClean="0"/>
              <a:t>)	 </a:t>
            </a:r>
            <a:r>
              <a:rPr lang="el-GR" sz="3600" b="1" i="1" dirty="0" smtClean="0">
                <a:sym typeface="Wingdings"/>
              </a:rPr>
              <a:t></a:t>
            </a:r>
            <a:r>
              <a:rPr lang="el-GR" sz="3600" b="1" i="1" dirty="0" smtClean="0"/>
              <a:t>	άτομο</a:t>
            </a:r>
            <a:endParaRPr lang="el-GR" sz="3600" dirty="0" smtClean="0"/>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a:t>
            </a:r>
            <a:r>
              <a:rPr lang="el-GR" sz="1800" b="1" i="1" dirty="0" smtClean="0"/>
              <a:t>ομιλία - γλώσσα - λόγος’</a:t>
            </a: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b="1" i="1" dirty="0" smtClean="0"/>
              <a:t>Ομιλία </a:t>
            </a:r>
            <a:r>
              <a:rPr lang="el-GR" b="1" i="1" dirty="0" smtClean="0">
                <a:sym typeface="Wingdings" pitchFamily="2" charset="2"/>
              </a:rPr>
              <a:t> </a:t>
            </a:r>
            <a:r>
              <a:rPr lang="el-GR" dirty="0" smtClean="0"/>
              <a:t>καθολικό και αποκλειστικό χαρακτηριστικό της ανθρώπινης  συμπεριφοράς </a:t>
            </a:r>
          </a:p>
          <a:p>
            <a:pPr algn="just"/>
            <a:r>
              <a:rPr lang="el-GR" b="1" i="1" dirty="0" smtClean="0"/>
              <a:t>γλώσσα</a:t>
            </a:r>
            <a:r>
              <a:rPr lang="el-GR" dirty="0" smtClean="0"/>
              <a:t> </a:t>
            </a:r>
            <a:r>
              <a:rPr lang="el-GR" dirty="0" smtClean="0">
                <a:sym typeface="Wingdings" pitchFamily="2" charset="2"/>
              </a:rPr>
              <a:t> </a:t>
            </a:r>
            <a:r>
              <a:rPr lang="el-GR" dirty="0" smtClean="0"/>
              <a:t>κοινωνικό γεγονός (κατά τον S. κανείς δεν μπορεί να την τροποποιήσει από μόνος του, χρειάζεται η κοινή συναίνεση όλων των ομιλητών)</a:t>
            </a:r>
          </a:p>
          <a:p>
            <a:pPr algn="just"/>
            <a:r>
              <a:rPr lang="el-GR" b="1" i="1" dirty="0" smtClean="0"/>
              <a:t>λόγος</a:t>
            </a:r>
            <a:r>
              <a:rPr lang="el-GR" dirty="0" smtClean="0"/>
              <a:t> </a:t>
            </a:r>
            <a:r>
              <a:rPr lang="el-GR" dirty="0" smtClean="0">
                <a:sym typeface="Wingdings" pitchFamily="2" charset="2"/>
              </a:rPr>
              <a:t> </a:t>
            </a:r>
            <a:r>
              <a:rPr lang="el-GR" dirty="0" smtClean="0"/>
              <a:t>οι συγκεκριμένες εκδηλώσεις αυτού του γεγονότος, δηλ. της γλώσσας, (καθαρά </a:t>
            </a:r>
            <a:r>
              <a:rPr lang="el-GR" dirty="0" err="1" smtClean="0"/>
              <a:t>ατομική–προσωπική</a:t>
            </a:r>
            <a:r>
              <a:rPr lang="el-GR" dirty="0" smtClean="0"/>
              <a:t> υπόθεση του κάθε ομιλητή) στην καθημερινή επικοινωνία.</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‘ομιλία - γλώσσα - λόγος’</a:t>
            </a:r>
            <a:endParaRPr lang="el-GR" sz="1800" dirty="0"/>
          </a:p>
        </p:txBody>
      </p:sp>
      <p:sp>
        <p:nvSpPr>
          <p:cNvPr id="3" name="2 - Θέση περιεχομένου"/>
          <p:cNvSpPr>
            <a:spLocks noGrp="1"/>
          </p:cNvSpPr>
          <p:nvPr>
            <p:ph idx="1"/>
          </p:nvPr>
        </p:nvSpPr>
        <p:spPr/>
        <p:txBody>
          <a:bodyPr>
            <a:normAutofit lnSpcReduction="10000"/>
          </a:bodyPr>
          <a:lstStyle/>
          <a:p>
            <a:pPr algn="just"/>
            <a:r>
              <a:rPr lang="el-GR" dirty="0" smtClean="0"/>
              <a:t>Με άλλα λόγια η</a:t>
            </a:r>
            <a:r>
              <a:rPr lang="el-GR" b="1" i="1" dirty="0" smtClean="0"/>
              <a:t> γλώσσα  (</a:t>
            </a:r>
            <a:r>
              <a:rPr lang="en-US" b="1" i="1" dirty="0" smtClean="0"/>
              <a:t>l</a:t>
            </a:r>
            <a:r>
              <a:rPr lang="el-GR" b="1" i="1" dirty="0" err="1" smtClean="0"/>
              <a:t>angue</a:t>
            </a:r>
            <a:r>
              <a:rPr lang="el-GR" b="1" i="1" dirty="0" smtClean="0"/>
              <a:t>)</a:t>
            </a:r>
            <a:r>
              <a:rPr lang="el-GR" b="1" dirty="0" smtClean="0"/>
              <a:t> </a:t>
            </a:r>
            <a:r>
              <a:rPr lang="el-GR" dirty="0" smtClean="0"/>
              <a:t>είναι το κοινωνικό προϊόν της ικανότητας της </a:t>
            </a:r>
            <a:r>
              <a:rPr lang="el-GR" b="1" i="1" dirty="0" smtClean="0"/>
              <a:t>ομιλίας (</a:t>
            </a:r>
            <a:r>
              <a:rPr lang="en-US" b="1" i="1" dirty="0" smtClean="0"/>
              <a:t>la</a:t>
            </a:r>
            <a:r>
              <a:rPr lang="el-GR" b="1" i="1" dirty="0" err="1" smtClean="0"/>
              <a:t>ngage</a:t>
            </a:r>
            <a:r>
              <a:rPr lang="el-GR" i="1" dirty="0" smtClean="0"/>
              <a:t>)</a:t>
            </a:r>
            <a:r>
              <a:rPr lang="el-GR" dirty="0" smtClean="0"/>
              <a:t> και ταυτόχρονα ένα σύνολο αναγκαίων συμβάσεων που υιοθετήθηκαν από το κοινωνικό σύνολο.   </a:t>
            </a:r>
          </a:p>
          <a:p>
            <a:pPr algn="just"/>
            <a:r>
              <a:rPr lang="el-GR" dirty="0" smtClean="0"/>
              <a:t>Από την άλλη πλευρά, ο </a:t>
            </a:r>
            <a:r>
              <a:rPr lang="el-GR" b="1" i="1" dirty="0" smtClean="0"/>
              <a:t>λόγος (</a:t>
            </a:r>
            <a:r>
              <a:rPr lang="en-US" b="1" i="1" dirty="0" smtClean="0"/>
              <a:t>p</a:t>
            </a:r>
            <a:r>
              <a:rPr lang="el-GR" b="1" i="1" dirty="0" err="1" smtClean="0"/>
              <a:t>arole</a:t>
            </a:r>
            <a:r>
              <a:rPr lang="el-GR" b="1" i="1" dirty="0" smtClean="0"/>
              <a:t>)</a:t>
            </a:r>
            <a:r>
              <a:rPr lang="el-GR" b="1" dirty="0" smtClean="0"/>
              <a:t> </a:t>
            </a:r>
            <a:r>
              <a:rPr lang="el-GR" dirty="0" smtClean="0"/>
              <a:t>αποτελεί ατομική πράξη θέλησης και ευφυΐας - ο τρόπος που χρησιμοποιεί το άτομο στη κοινωνική γλώσσα.</a:t>
            </a:r>
          </a:p>
          <a:p>
            <a:endParaRPr lang="el-GR" dirty="0" smtClean="0"/>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sz="3600" b="1" i="1" dirty="0" smtClean="0"/>
              <a:t>Ποια είναι η σχέση γλώσσας(</a:t>
            </a:r>
            <a:r>
              <a:rPr lang="el-GR" sz="3600" b="1" i="1" dirty="0" err="1" smtClean="0"/>
              <a:t>langue</a:t>
            </a:r>
            <a:r>
              <a:rPr lang="el-GR" sz="3600" b="1" i="1" dirty="0" smtClean="0"/>
              <a:t>) και λόγου(</a:t>
            </a:r>
            <a:r>
              <a:rPr lang="el-GR" sz="3600" b="1" i="1" dirty="0" err="1" smtClean="0"/>
              <a:t>parole</a:t>
            </a:r>
            <a:r>
              <a:rPr lang="el-GR" sz="3600" b="1" i="1" dirty="0" smtClean="0"/>
              <a:t>);</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Το γλωσσικό σύστημα </a:t>
            </a:r>
            <a:r>
              <a:rPr lang="en-US" dirty="0" smtClean="0"/>
              <a:t>(langue) </a:t>
            </a:r>
            <a:r>
              <a:rPr lang="el-GR" dirty="0" smtClean="0"/>
              <a:t> και η πραγμάτωσή του </a:t>
            </a:r>
            <a:r>
              <a:rPr lang="en-US" dirty="0" smtClean="0"/>
              <a:t>(parole)</a:t>
            </a:r>
            <a:r>
              <a:rPr lang="el-GR" dirty="0" smtClean="0"/>
              <a:t>βρίσκονται σε σχέση αλληλεξάρτησης. Η </a:t>
            </a:r>
            <a:r>
              <a:rPr lang="el-GR" i="1" dirty="0" smtClean="0"/>
              <a:t>γλώσσα</a:t>
            </a:r>
            <a:r>
              <a:rPr lang="el-GR" dirty="0" smtClean="0"/>
              <a:t> -το </a:t>
            </a:r>
            <a:r>
              <a:rPr lang="el-GR" i="1" dirty="0" smtClean="0"/>
              <a:t>γλωσσικό σύστημα</a:t>
            </a:r>
            <a:r>
              <a:rPr lang="el-GR" dirty="0" smtClean="0"/>
              <a:t>- είναι ταυτόχρονα  «</a:t>
            </a:r>
            <a:r>
              <a:rPr lang="el-GR" i="1" dirty="0" smtClean="0"/>
              <a:t>εργαλείο</a:t>
            </a:r>
            <a:r>
              <a:rPr lang="el-GR" dirty="0" smtClean="0"/>
              <a:t> για το λόγο και </a:t>
            </a:r>
            <a:r>
              <a:rPr lang="el-GR" i="1" dirty="0" smtClean="0"/>
              <a:t>προϊόν</a:t>
            </a:r>
            <a:r>
              <a:rPr lang="el-GR" dirty="0" smtClean="0"/>
              <a:t> του λόγου»: </a:t>
            </a:r>
            <a:r>
              <a:rPr lang="el-GR" i="1" dirty="0" smtClean="0"/>
              <a:t>εργαλείο,</a:t>
            </a:r>
            <a:r>
              <a:rPr lang="el-GR" dirty="0" smtClean="0"/>
              <a:t> γιατί ο ομιλητής χρησιμοποιεί το γλωσσικό σύστημα για να επικοινωνήσει και είναι </a:t>
            </a:r>
            <a:r>
              <a:rPr lang="el-GR" i="1" dirty="0" smtClean="0"/>
              <a:t>προϊόν,</a:t>
            </a:r>
            <a:r>
              <a:rPr lang="el-GR" dirty="0" smtClean="0"/>
              <a:t> γιατί η γλώσσα είναι ένας </a:t>
            </a:r>
            <a:r>
              <a:rPr lang="el-GR" i="1" dirty="0" smtClean="0"/>
              <a:t>«θησαυρός»</a:t>
            </a:r>
            <a:r>
              <a:rPr lang="el-GR" dirty="0" smtClean="0"/>
              <a:t>, «</a:t>
            </a:r>
            <a:r>
              <a:rPr lang="el-GR" i="1" dirty="0" smtClean="0"/>
              <a:t>ένα σύνολο αποτυπωμάτων</a:t>
            </a:r>
            <a:r>
              <a:rPr lang="el-GR" dirty="0" smtClean="0"/>
              <a:t>»  που η πρακτική του λόγου έχει  «</a:t>
            </a:r>
            <a:r>
              <a:rPr lang="el-GR" i="1" dirty="0" smtClean="0"/>
              <a:t>αποθέσει</a:t>
            </a:r>
            <a:r>
              <a:rPr lang="el-GR" dirty="0" smtClean="0"/>
              <a:t>»,  σαν ένα σύστημα,  στο κεφάλι κάθε μέλους της γλωσσικής κοινότητας.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err="1" smtClean="0"/>
              <a:t>Σοσίρ</a:t>
            </a:r>
            <a:r>
              <a:rPr lang="el-GR" sz="3200" dirty="0" smtClean="0"/>
              <a:t> </a:t>
            </a:r>
            <a:endParaRPr lang="el-GR" sz="3200" dirty="0"/>
          </a:p>
        </p:txBody>
      </p:sp>
      <p:sp>
        <p:nvSpPr>
          <p:cNvPr id="3" name="2 - Θέση περιεχομένου"/>
          <p:cNvSpPr>
            <a:spLocks noGrp="1"/>
          </p:cNvSpPr>
          <p:nvPr>
            <p:ph idx="1"/>
          </p:nvPr>
        </p:nvSpPr>
        <p:spPr/>
        <p:txBody>
          <a:bodyPr>
            <a:normAutofit fontScale="92500"/>
          </a:bodyPr>
          <a:lstStyle/>
          <a:p>
            <a:pPr algn="just"/>
            <a:r>
              <a:rPr lang="el-GR" dirty="0" smtClean="0"/>
              <a:t> </a:t>
            </a:r>
            <a:r>
              <a:rPr lang="el-GR" dirty="0" err="1" smtClean="0"/>
              <a:t>Έξαιρετικής</a:t>
            </a:r>
            <a:r>
              <a:rPr lang="el-GR" dirty="0" smtClean="0"/>
              <a:t> σημασίας για τη σύγχρονη γλωσσολογική επιστήμη. </a:t>
            </a:r>
          </a:p>
          <a:p>
            <a:pPr algn="just"/>
            <a:r>
              <a:rPr lang="el-GR" dirty="0" smtClean="0"/>
              <a:t>Μια σαφώς </a:t>
            </a:r>
            <a:r>
              <a:rPr lang="el-GR" b="1" i="1" dirty="0" smtClean="0"/>
              <a:t>στρουκτουραλιστική</a:t>
            </a:r>
            <a:r>
              <a:rPr lang="el-GR" dirty="0" smtClean="0"/>
              <a:t> έρευνα, μελετά τα γλωσσικά στοιχεία με βάση τη δομική λειτουργία τους και όχι τη  φωνητική τους αξία</a:t>
            </a:r>
          </a:p>
          <a:p>
            <a:pPr algn="just"/>
            <a:r>
              <a:rPr lang="el-GR" dirty="0" smtClean="0"/>
              <a:t> εισάγει, για πρώτη φορά, την έννοια του «συστήματος» και διαπιστώνει τη διπλή συμπεριφορά ενός από τα </a:t>
            </a:r>
            <a:r>
              <a:rPr lang="el-GR" b="1" i="1" dirty="0" smtClean="0"/>
              <a:t> /α/</a:t>
            </a:r>
            <a:r>
              <a:rPr lang="el-GR" dirty="0" smtClean="0"/>
              <a:t>  της ΙΕ  ως συμφώνου και ως φωνήεντος.</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dirty="0" smtClean="0"/>
              <a:t>Από αυτό το θησαυρό, αυτή την αποθήκη, το κάθε άτομο παίρνει τα </a:t>
            </a:r>
            <a:r>
              <a:rPr lang="el-GR" dirty="0" err="1" smtClean="0"/>
              <a:t>γραμματικο</a:t>
            </a:r>
            <a:r>
              <a:rPr lang="el-GR" dirty="0" smtClean="0"/>
              <a:t>-συντακτικά ή λεξικά στοιχεία που χρειάζεται κάθε φορά προκειμένου να επικοινωνήσει με τα άλλα μέλη της γλωσσικής κοινότητας που χρησιμοποιούν την ίδια με αυτό αποθήκη. Το γλωσσικό σύστημα  «</a:t>
            </a:r>
            <a:r>
              <a:rPr lang="el-GR" i="1" dirty="0" smtClean="0"/>
              <a:t>γεννήθηκ</a:t>
            </a:r>
            <a:r>
              <a:rPr lang="el-GR" dirty="0" smtClean="0"/>
              <a:t>ε»  από την πρακτική του λόγου και  </a:t>
            </a:r>
            <a:r>
              <a:rPr lang="el-GR" i="1" dirty="0" smtClean="0"/>
              <a:t>«γεννά</a:t>
            </a:r>
            <a:r>
              <a:rPr lang="el-GR" dirty="0" smtClean="0"/>
              <a:t>»  την πρακτική του λόγου</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 Η </a:t>
            </a:r>
            <a:r>
              <a:rPr lang="el-GR" b="1" i="1" dirty="0" smtClean="0"/>
              <a:t>οντογένεση</a:t>
            </a:r>
            <a:r>
              <a:rPr lang="el-GR" dirty="0" smtClean="0"/>
              <a:t> της γλώσσας δίνει ένα απλό, κατανοητό, παράδειγμα αυτής της αλληλεξάρτησης: Το μικρό παιδί ‘κατακτά’ (‘</a:t>
            </a:r>
            <a:r>
              <a:rPr lang="el-GR" dirty="0" err="1" smtClean="0"/>
              <a:t>acquire</a:t>
            </a:r>
            <a:r>
              <a:rPr lang="el-GR" dirty="0" smtClean="0"/>
              <a:t>’) το γλωσσικό σύστημα -μαθαίνει τη γλώσσα- μέσα από την πρακτική του λόγου στην οποία εκτίθεται -μέσα από τη σχέση του με τα ενήλικα μέλη της γλωσσικής κοινότητας- και χρησιμοποιεί -όλο και πιο επιτυχημένα καθώς μεγαλώνει- το σύστημα αυτό για να επικοινωνήσει με τα άλλα μέλη της γλωσσικής κοινότητας. </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Ο </a:t>
            </a:r>
            <a:r>
              <a:rPr lang="el-GR" i="1" dirty="0" smtClean="0"/>
              <a:t>λόγος</a:t>
            </a:r>
            <a:r>
              <a:rPr lang="el-GR" dirty="0" smtClean="0"/>
              <a:t> έχει ατομικό χαρακτήρα, σε αντίθεση με τον κοινωνικό της γλώσσας, αποτελεί ατομική πράξη θέλησης και ευφυΐας και είναι ο τρόπος που το άτομο χρησιμοποιεί την «κοινωνική» γλώσσα. Ακόμη, έχει γενικά ιστορική προτεραιότητα και είναι εκείνος που προκαλεί τις  «αλλαγές στο σύστημα»: Οι εντυπώσεις που δεχόμαστε ακούγοντας τους άλλους, αυτές κυρίως αλλάζουν τις γλωσσικές μας συνήθειες. Ο ομιλητής μπορεί να επιλέξει τι, πότε, πώς, αν θα πει κάτι, ενώ δεν μπορεί να επιλέξει αν θα κινηθεί ή όχι μέσα στη γλώσσα - εφόσον το γλωσσικό σύστημα αποτελεί ένα δοσμένο, απαραβίαστο «συμβόλαιο».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pPr algn="just"/>
            <a:r>
              <a:rPr lang="el-GR" sz="2800" dirty="0" smtClean="0"/>
              <a:t>Από τα χαρακτηριστικά της </a:t>
            </a:r>
            <a:r>
              <a:rPr lang="el-GR" sz="2800" i="1" dirty="0" smtClean="0"/>
              <a:t>ατομικότητας</a:t>
            </a:r>
            <a:r>
              <a:rPr lang="el-GR" sz="2800" dirty="0" smtClean="0"/>
              <a:t> και της </a:t>
            </a:r>
            <a:r>
              <a:rPr lang="el-GR" sz="2800" i="1" dirty="0" smtClean="0"/>
              <a:t>δυνατότητας</a:t>
            </a:r>
            <a:r>
              <a:rPr lang="el-GR" sz="2800" dirty="0" smtClean="0"/>
              <a:t> </a:t>
            </a:r>
            <a:r>
              <a:rPr lang="el-GR" sz="2800" i="1" dirty="0" smtClean="0"/>
              <a:t>επιλογής</a:t>
            </a:r>
            <a:r>
              <a:rPr lang="el-GR" sz="2800" dirty="0" smtClean="0"/>
              <a:t> προκύπτει αυτό της </a:t>
            </a:r>
            <a:r>
              <a:rPr lang="el-GR" sz="2800" i="1" dirty="0" smtClean="0"/>
              <a:t>ετερογένειας</a:t>
            </a:r>
            <a:r>
              <a:rPr lang="en-US" sz="2800" i="1" dirty="0" smtClean="0"/>
              <a:t>, </a:t>
            </a:r>
            <a:r>
              <a:rPr lang="el-GR" sz="2800" dirty="0" smtClean="0"/>
              <a:t>της </a:t>
            </a:r>
            <a:r>
              <a:rPr lang="el-GR" sz="2800" i="1" dirty="0" smtClean="0"/>
              <a:t>μη-συστηματικότητας</a:t>
            </a:r>
            <a:r>
              <a:rPr lang="el-GR" sz="2800" dirty="0" smtClean="0"/>
              <a:t> του </a:t>
            </a:r>
            <a:r>
              <a:rPr lang="el-GR" sz="2800" i="1" dirty="0" smtClean="0"/>
              <a:t>λόγου.</a:t>
            </a:r>
            <a:r>
              <a:rPr lang="el-GR" sz="2800" dirty="0" smtClean="0"/>
              <a:t> </a:t>
            </a:r>
            <a:endParaRPr lang="en-US" sz="2800" dirty="0" smtClean="0"/>
          </a:p>
          <a:p>
            <a:pPr algn="just"/>
            <a:r>
              <a:rPr lang="el-GR" sz="2800" dirty="0" smtClean="0"/>
              <a:t>Από το χαρακτηριστικό του </a:t>
            </a:r>
            <a:r>
              <a:rPr lang="el-GR" sz="2800" i="1" dirty="0" smtClean="0"/>
              <a:t>κοινωνικού</a:t>
            </a:r>
            <a:r>
              <a:rPr lang="el-GR" sz="2800" dirty="0" smtClean="0"/>
              <a:t> </a:t>
            </a:r>
            <a:r>
              <a:rPr lang="el-GR" sz="2800" i="1" dirty="0" smtClean="0"/>
              <a:t>χαρακτήρα</a:t>
            </a:r>
            <a:r>
              <a:rPr lang="el-GR" sz="2800" dirty="0" smtClean="0"/>
              <a:t> της γλώσσας  προκύπτει το χαρακτηριστικό της </a:t>
            </a:r>
            <a:r>
              <a:rPr lang="el-GR" sz="2800" i="1" dirty="0" smtClean="0"/>
              <a:t>ομοιογένειας</a:t>
            </a:r>
            <a:r>
              <a:rPr lang="el-GR" sz="2800" dirty="0" smtClean="0"/>
              <a:t> της γλώσσας. </a:t>
            </a:r>
            <a:endParaRPr lang="en-US" sz="2800" dirty="0" smtClean="0"/>
          </a:p>
          <a:p>
            <a:pPr algn="just"/>
            <a:r>
              <a:rPr lang="el-GR" sz="2800" dirty="0" smtClean="0"/>
              <a:t>Τη </a:t>
            </a:r>
            <a:r>
              <a:rPr lang="el-GR" sz="2800" i="1" dirty="0" smtClean="0"/>
              <a:t>γλώσσα</a:t>
            </a:r>
            <a:r>
              <a:rPr lang="el-GR" sz="2800" dirty="0" smtClean="0"/>
              <a:t> μπορούμε να την προσεγγίσουμε μόνο μέσω του </a:t>
            </a:r>
            <a:r>
              <a:rPr lang="el-GR" sz="2800" i="1" dirty="0" smtClean="0"/>
              <a:t>λόγου</a:t>
            </a:r>
            <a:r>
              <a:rPr lang="el-GR" sz="2800" dirty="0" smtClean="0"/>
              <a:t>  ξεπερνώντας μ’ ένα βήμα αφαίρεσης την ατομική ποικιλία. </a:t>
            </a:r>
          </a:p>
          <a:p>
            <a:pPr>
              <a:buNone/>
            </a:pPr>
            <a:endParaRPr lang="el-GR"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25000" lnSpcReduction="20000"/>
          </a:bodyPr>
          <a:lstStyle/>
          <a:p>
            <a:pPr algn="just"/>
            <a:r>
              <a:rPr lang="el-GR" sz="9600" dirty="0" smtClean="0"/>
              <a:t>Αν θελήσουμε να το εμπεδώσουμε καλύτερα μ’ ένα παράδειγμα από τη μουσική,  η γλώσσα θα είναι η μουσική συμφωνία και ο λόγος, ο τρόπος εκτέλεσής της. </a:t>
            </a:r>
          </a:p>
          <a:p>
            <a:pPr algn="just"/>
            <a:r>
              <a:rPr lang="el-GR" sz="9600" dirty="0" smtClean="0"/>
              <a:t>Δηλαδή εξαρτάται από τους μουσικούς/ ομιλητές η χρήση της μουσικής: άλλος θα το πει πιο τζαζ, άλλος πιο κλασικά, άλλος πιο λαϊκά, άλλος πιο μάγκικα, άλλος πιο ‘δήθεν’, άλλος πιο αυθόρμητα, κτλ. </a:t>
            </a:r>
          </a:p>
          <a:p>
            <a:pPr algn="just"/>
            <a:r>
              <a:rPr lang="el-GR" sz="9600" dirty="0" smtClean="0"/>
              <a:t>Για ανάλογο παράδειγμα από τη μουσική, ο </a:t>
            </a:r>
            <a:r>
              <a:rPr lang="en-US" sz="9600" dirty="0" smtClean="0"/>
              <a:t>Saussure</a:t>
            </a:r>
            <a:r>
              <a:rPr lang="el-GR" sz="9600" dirty="0" smtClean="0"/>
              <a:t> τονίζει ότι  ο τρόπος εκτέλεσης ή τα λάθη που πιθανόν θα κάνουν οι μουσικοί δεν διακυβεύουν την πραγμάτωσή της συμφωνίας. Απλώς, κάποιοι πιο υποψιασμένοι ακροατές ενοχλούνται ή χαίρονται με τους νεωτερισμούς ή τη διαφορετικότητα, άλλοι αναγνωρίζουν «λάθη», ενώ άλλοι δεν τα αναγνωρίζουν. Αυτή, άλλωστε είναι και η έννοια του υποκειμενικού, του ατομικού.  </a:t>
            </a:r>
          </a:p>
          <a:p>
            <a:endParaRPr lang="el-GR" dirty="0" smtClean="0"/>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Τώρα, σύμφωνα με την αντίληψη της παραδοσιακής γραμματικής, ο προφορικός λόγος είναι κατώτερος από τον γραπτό και πρέπει να βασίζεται σ’ αυτόν. Η σύγχρονη γλωσσολογία έχει διαλύσει αυτή την προκατάληψη: θεωρεί τον προφορικό λόγο όχι λιγότερο βασικό από τον γραπτό. Επιπλέον, αν παραβλέψουμε προς στιγμήν τις διαφορές ύφους, λειτουργίας κτλ του προφορικού από τον γραπτό, και θεωρήσουμε τις δύο μορφές σαν ‘συγκρίσιμα ποσά’, τότε είναι εύκολο να θεμελιώσουμε την </a:t>
            </a:r>
            <a:r>
              <a:rPr lang="el-GR" i="1" dirty="0" smtClean="0"/>
              <a:t>προτεραιότητα</a:t>
            </a:r>
            <a:r>
              <a:rPr lang="el-GR" dirty="0" smtClean="0"/>
              <a:t> του προφορικού απέναντι στον γραπτό λόγο.</a:t>
            </a:r>
          </a:p>
          <a:p>
            <a:pPr>
              <a:buNone/>
            </a:pPr>
            <a:endParaRPr lang="el-GR" dirty="0" smtClean="0"/>
          </a:p>
          <a:p>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Δύο όροι…</a:t>
            </a:r>
            <a:endParaRPr lang="el-GR" dirty="0"/>
          </a:p>
        </p:txBody>
      </p:sp>
      <p:sp>
        <p:nvSpPr>
          <p:cNvPr id="3" name="2 - Θέση περιεχομένου"/>
          <p:cNvSpPr>
            <a:spLocks noGrp="1"/>
          </p:cNvSpPr>
          <p:nvPr>
            <p:ph idx="1"/>
          </p:nvPr>
        </p:nvSpPr>
        <p:spPr/>
        <p:txBody>
          <a:bodyPr/>
          <a:lstStyle/>
          <a:p>
            <a:r>
              <a:rPr lang="el-GR" b="1" i="1" dirty="0" smtClean="0"/>
              <a:t>Φυλογένεση της ομιλίας: </a:t>
            </a:r>
            <a:r>
              <a:rPr lang="el-GR" i="1" dirty="0" smtClean="0"/>
              <a:t>ιστορικά, η πρώτη εμφάνιση της ομιλίας ως ανθρώπινου χαρακτηριστικού. </a:t>
            </a:r>
          </a:p>
          <a:p>
            <a:r>
              <a:rPr lang="el-GR" b="1" i="1" dirty="0" smtClean="0"/>
              <a:t>Οντογένεση της ομιλίας:</a:t>
            </a:r>
            <a:r>
              <a:rPr lang="el-GR" i="1" dirty="0" smtClean="0"/>
              <a:t> η «κατάκτηση»  της μητρικής γλώσσας από το παιδί.</a:t>
            </a:r>
            <a:endParaRPr lang="el-GR" dirty="0" smtClean="0"/>
          </a:p>
          <a:p>
            <a:r>
              <a:rPr lang="el-GR" b="1" i="1" dirty="0" smtClean="0"/>
              <a:t>Κατακτώ ή αποκτώ (</a:t>
            </a:r>
            <a:r>
              <a:rPr lang="en-US" b="1" i="1" dirty="0" smtClean="0"/>
              <a:t>acquire</a:t>
            </a:r>
            <a:r>
              <a:rPr lang="el-GR" b="1" i="1" dirty="0" smtClean="0"/>
              <a:t>-</a:t>
            </a:r>
            <a:r>
              <a:rPr lang="en-US" b="1" i="1" dirty="0" smtClean="0"/>
              <a:t>acquisition</a:t>
            </a:r>
            <a:r>
              <a:rPr lang="el-GR" b="1" i="1" dirty="0" smtClean="0"/>
              <a:t>) τη μητρική γλώσσα, </a:t>
            </a:r>
            <a:r>
              <a:rPr lang="el-GR" i="1" dirty="0" smtClean="0"/>
              <a:t>ενώ </a:t>
            </a:r>
            <a:r>
              <a:rPr lang="el-GR" b="1" i="1" dirty="0" smtClean="0"/>
              <a:t>μαθαίνω (</a:t>
            </a:r>
            <a:r>
              <a:rPr lang="en-US" b="1" i="1" dirty="0" smtClean="0"/>
              <a:t>learn</a:t>
            </a:r>
            <a:r>
              <a:rPr lang="el-GR" b="1" i="1" dirty="0" smtClean="0"/>
              <a:t>) μια ξένη γλώσσα</a:t>
            </a:r>
            <a:r>
              <a:rPr lang="el-GR" i="1" dirty="0" smtClean="0"/>
              <a:t>. </a:t>
            </a:r>
            <a:endParaRPr lang="el-GR" dirty="0" smtClean="0"/>
          </a:p>
          <a:p>
            <a:pPr>
              <a:buNone/>
            </a:pP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85728"/>
            <a:ext cx="8229600" cy="1143000"/>
          </a:xfrm>
        </p:spPr>
        <p:txBody>
          <a:bodyPr>
            <a:normAutofit fontScale="90000"/>
          </a:bodyPr>
          <a:lstStyle/>
          <a:p>
            <a:r>
              <a:rPr lang="el-GR" sz="3600" i="1" dirty="0" smtClean="0"/>
              <a:t/>
            </a:r>
            <a:br>
              <a:rPr lang="el-GR" sz="3600" i="1" dirty="0" smtClean="0"/>
            </a:br>
            <a:r>
              <a:rPr lang="el-GR" sz="3600" b="1" i="1" dirty="0" smtClean="0"/>
              <a:t>Οι τέσσερις προτεραιότητες του προφορικού έναντι του γραπτού λόγου</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endParaRPr lang="el-GR" dirty="0" smtClean="0"/>
          </a:p>
          <a:p>
            <a:pPr algn="just"/>
            <a:r>
              <a:rPr lang="el-GR" dirty="0" smtClean="0"/>
              <a:t>(α)  Ιστορικά προηγείται ο προφορικός του γραπτού λόγου: οι παλιότερες γνωστές γραπτές γλώσσες έχουν ιστορία μόλις 6000-7000 χρόνια. Ακόμη, εκατοντάδες γλωσσών συνδέθηκαν με ένα γραφικό σύστημα μόνο όταν γλωσσολόγοι ή ιεραπόστολοι ήρθαν σε επαφή με τις κοινότητες που τις μιλούσαν.  Γενικά, δεν υπάρχει σύγχρονο ή παλιότερο παράδειγμα ζωντανής γλώσσας που πρώτα γράφτηκε κι ύστερα μιλήθηκε (</a:t>
            </a:r>
            <a:r>
              <a:rPr lang="el-GR" b="1" i="1" dirty="0" smtClean="0"/>
              <a:t>ιστορική προτεραιότητα</a:t>
            </a:r>
            <a:r>
              <a:rPr lang="el-GR" u="sng" dirty="0" smtClean="0"/>
              <a:t>)</a:t>
            </a:r>
            <a:r>
              <a:rPr lang="el-GR" dirty="0" smtClean="0"/>
              <a:t>.</a:t>
            </a:r>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(β) Τα συστήματα γραφής βασίζονται σε μονάδες `του προφορικού λόγου (το αντίστροφο δεν ισχύει): στους φθόγγους τα αλφαβητικά, στις συλλαβές τα συλλαβικά, και στις λέξεις τα ιδεογραφικά (</a:t>
            </a:r>
            <a:r>
              <a:rPr lang="el-GR" b="1" i="1" dirty="0" smtClean="0"/>
              <a:t>δομική προτεραιότητα).</a:t>
            </a:r>
            <a:endParaRPr lang="el-GR" dirty="0" smtClean="0"/>
          </a:p>
          <a:p>
            <a:pPr>
              <a:buNone/>
            </a:pP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dirty="0" smtClean="0"/>
              <a:t>(γ)  Το παιδί κατακτά πρώτα την προφορική μορφή της γλώσσας του περιβάλλοντός του, ενώ αργότερα, και μετά από ειδική διδασκαλία, μαθαίνει και τη γραπτή  (</a:t>
            </a:r>
            <a:r>
              <a:rPr lang="el-GR" b="1" i="1" dirty="0" smtClean="0"/>
              <a:t>βιολογική προτεραιότητα</a:t>
            </a:r>
            <a:r>
              <a:rPr lang="el-GR" u="sng" dirty="0" smtClean="0"/>
              <a:t>)</a:t>
            </a:r>
            <a:r>
              <a:rPr lang="el-GR" dirty="0" smtClean="0"/>
              <a:t>.</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Σοσίρ</a:t>
            </a:r>
            <a:r>
              <a:rPr lang="el-GR" dirty="0" smtClean="0"/>
              <a:t> </a:t>
            </a:r>
            <a:endParaRPr lang="el-GR" dirty="0"/>
          </a:p>
        </p:txBody>
      </p:sp>
      <p:sp>
        <p:nvSpPr>
          <p:cNvPr id="3" name="2 - Θέση περιεχομένου"/>
          <p:cNvSpPr>
            <a:spLocks noGrp="1"/>
          </p:cNvSpPr>
          <p:nvPr>
            <p:ph idx="1"/>
          </p:nvPr>
        </p:nvSpPr>
        <p:spPr/>
        <p:txBody>
          <a:bodyPr>
            <a:noAutofit/>
          </a:bodyPr>
          <a:lstStyle/>
          <a:p>
            <a:pPr>
              <a:buNone/>
            </a:pPr>
            <a:r>
              <a:rPr lang="el-GR" sz="2800" dirty="0" smtClean="0"/>
              <a:t>1880 : </a:t>
            </a:r>
            <a:r>
              <a:rPr lang="en-US" sz="2800" dirty="0" smtClean="0"/>
              <a:t>PhD </a:t>
            </a:r>
            <a:r>
              <a:rPr lang="el-GR" sz="2800" dirty="0" smtClean="0"/>
              <a:t> </a:t>
            </a:r>
            <a:r>
              <a:rPr lang="fr-FR" sz="2800" dirty="0" smtClean="0"/>
              <a:t>‘</a:t>
            </a:r>
            <a:r>
              <a:rPr lang="fr-FR" sz="2800" i="1" dirty="0" smtClean="0"/>
              <a:t>D</a:t>
            </a:r>
            <a:r>
              <a:rPr lang="fr-FR" sz="2800" dirty="0" smtClean="0"/>
              <a:t>e </a:t>
            </a:r>
            <a:r>
              <a:rPr lang="fr-FR" sz="2800" i="1" dirty="0" smtClean="0"/>
              <a:t>l’emploi du génitif</a:t>
            </a:r>
            <a:r>
              <a:rPr lang="fr-FR" sz="2800" dirty="0" smtClean="0"/>
              <a:t> </a:t>
            </a:r>
            <a:r>
              <a:rPr lang="fr-FR" sz="2800" i="1" dirty="0" smtClean="0"/>
              <a:t>absolu en sanscrit’</a:t>
            </a:r>
            <a:r>
              <a:rPr lang="fr-FR" sz="2800" dirty="0" smtClean="0"/>
              <a:t> </a:t>
            </a:r>
            <a:r>
              <a:rPr lang="el-GR" sz="2800" dirty="0" smtClean="0"/>
              <a:t> (</a:t>
            </a:r>
            <a:r>
              <a:rPr lang="el-GR" sz="2800" i="1" dirty="0" smtClean="0"/>
              <a:t>Περί της χρήσεως της γενικής απολύτου στη σανσκριτική</a:t>
            </a:r>
            <a:r>
              <a:rPr lang="el-GR" sz="2800" dirty="0" smtClean="0"/>
              <a:t>). </a:t>
            </a:r>
            <a:endParaRPr lang="en-US" sz="2800" dirty="0" smtClean="0"/>
          </a:p>
          <a:p>
            <a:r>
              <a:rPr lang="el-GR" sz="2800" dirty="0" smtClean="0"/>
              <a:t>δεν έχει τη λάμψη του </a:t>
            </a:r>
            <a:r>
              <a:rPr lang="en-US" sz="2800" i="1" dirty="0" smtClean="0"/>
              <a:t>M</a:t>
            </a:r>
            <a:r>
              <a:rPr lang="el-GR" sz="2800" i="1" dirty="0" smtClean="0"/>
              <a:t>é</a:t>
            </a:r>
            <a:r>
              <a:rPr lang="en-US" sz="2800" i="1" dirty="0" err="1" smtClean="0"/>
              <a:t>moire</a:t>
            </a:r>
            <a:r>
              <a:rPr lang="el-GR" sz="2800" i="1" dirty="0" smtClean="0"/>
              <a:t> ΟΜΩΣ</a:t>
            </a:r>
            <a:endParaRPr lang="el-GR" sz="2800" dirty="0" smtClean="0"/>
          </a:p>
          <a:p>
            <a:r>
              <a:rPr lang="el-GR" sz="2800" dirty="0" smtClean="0"/>
              <a:t>άψογη τεχνική και</a:t>
            </a:r>
          </a:p>
          <a:p>
            <a:pPr algn="just"/>
            <a:r>
              <a:rPr lang="el-GR" sz="2800" dirty="0" smtClean="0"/>
              <a:t>ανάδειξη της σημασίας της παραμελημένης </a:t>
            </a:r>
            <a:r>
              <a:rPr lang="el-GR" sz="2800" i="1" dirty="0" smtClean="0"/>
              <a:t>σύνταξης</a:t>
            </a:r>
            <a:endParaRPr lang="el-GR" sz="2800" dirty="0" smtClean="0"/>
          </a:p>
          <a:p>
            <a:pPr algn="just">
              <a:buNone/>
            </a:pPr>
            <a:r>
              <a:rPr lang="el-GR" sz="2800" dirty="0" smtClean="0"/>
              <a:t>Λιθουανία &amp; Παρίσι E</a:t>
            </a:r>
            <a:r>
              <a:rPr lang="en-US" sz="2800" dirty="0" err="1" smtClean="0"/>
              <a:t>cole</a:t>
            </a:r>
            <a:r>
              <a:rPr lang="en-US" sz="2800" dirty="0" smtClean="0"/>
              <a:t> </a:t>
            </a:r>
            <a:r>
              <a:rPr lang="en-US" sz="2800" dirty="0" err="1" smtClean="0"/>
              <a:t>Pratique</a:t>
            </a:r>
            <a:r>
              <a:rPr lang="en-US" sz="2800" dirty="0" smtClean="0"/>
              <a:t> des </a:t>
            </a:r>
            <a:r>
              <a:rPr lang="en-US" sz="2800" dirty="0" err="1" smtClean="0"/>
              <a:t>Hautes</a:t>
            </a:r>
            <a:r>
              <a:rPr lang="en-US" sz="2800" dirty="0" smtClean="0"/>
              <a:t> Etudes</a:t>
            </a:r>
            <a:r>
              <a:rPr lang="el-GR" sz="2800" dirty="0" smtClean="0"/>
              <a:t> - γνωρίζεται και επηρεάζει το Γιάννη Ψυχάρη</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(δ)  Η μεγάλη ανάπτυξη της τεχνολογίας στον αιώνα μας έχει αυξήσει τη χρήση του προφορικού λόγου σε βάρος του γραπτού, π.χ. τηλέφωνο αντί γράμμα </a:t>
            </a:r>
            <a:r>
              <a:rPr lang="el-GR" b="1" i="1" dirty="0" smtClean="0"/>
              <a:t>(λειτουργική προτεραιότητα</a:t>
            </a:r>
            <a:r>
              <a:rPr lang="el-GR" dirty="0" smtClean="0"/>
              <a:t>).</a:t>
            </a:r>
          </a:p>
          <a:p>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
            </a:r>
            <a:br>
              <a:rPr lang="el-GR" sz="3100" b="1" dirty="0" smtClean="0"/>
            </a:br>
            <a:r>
              <a:rPr lang="el-GR" sz="3100" b="1" dirty="0" smtClean="0"/>
              <a:t> Γλωσσική ικανότητα, γλωσσική επιτέλεση,</a:t>
            </a:r>
            <a:r>
              <a:rPr lang="el-GR" sz="3100" dirty="0" smtClean="0"/>
              <a:t/>
            </a:r>
            <a:br>
              <a:rPr lang="el-GR" sz="3100" dirty="0" smtClean="0"/>
            </a:br>
            <a:r>
              <a:rPr lang="el-GR" sz="3100" b="1" dirty="0" smtClean="0"/>
              <a:t>	 επικοινωνιακή ικανότητα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τριπλή διάκριση  του </a:t>
            </a:r>
            <a:r>
              <a:rPr lang="en-US" dirty="0" smtClean="0"/>
              <a:t>Saussure </a:t>
            </a:r>
            <a:r>
              <a:rPr lang="el-GR" dirty="0" smtClean="0"/>
              <a:t> διατηρεί τη θεωρητική της αξία, </a:t>
            </a:r>
            <a:r>
              <a:rPr lang="el-GR" dirty="0" err="1" smtClean="0"/>
              <a:t>ανκαι</a:t>
            </a:r>
            <a:r>
              <a:rPr lang="el-GR" dirty="0" smtClean="0"/>
              <a:t> σήμερα όλοι οι γλωσσολόγοι δεν την εννοούν με τον ίδιο ακριβώς τρόπο, ενώ άλλοι δεν τη δέχονται στον ίδιο βαθμό. Ο </a:t>
            </a:r>
            <a:r>
              <a:rPr lang="en-US" dirty="0" smtClean="0"/>
              <a:t>Noam Chomsky</a:t>
            </a:r>
            <a:r>
              <a:rPr lang="el-GR" dirty="0" smtClean="0"/>
              <a:t>, (</a:t>
            </a:r>
            <a:r>
              <a:rPr lang="el-GR" i="1" dirty="0" err="1" smtClean="0"/>
              <a:t>Current</a:t>
            </a:r>
            <a:r>
              <a:rPr lang="el-GR" i="1" dirty="0" smtClean="0"/>
              <a:t> </a:t>
            </a:r>
            <a:r>
              <a:rPr lang="el-GR" i="1" dirty="0" err="1" smtClean="0"/>
              <a:t>Issues</a:t>
            </a:r>
            <a:r>
              <a:rPr lang="el-GR" i="1" dirty="0" smtClean="0"/>
              <a:t> </a:t>
            </a:r>
            <a:r>
              <a:rPr lang="el-GR" i="1" dirty="0" err="1" smtClean="0"/>
              <a:t>in</a:t>
            </a:r>
            <a:r>
              <a:rPr lang="el-GR" i="1" dirty="0" smtClean="0"/>
              <a:t> </a:t>
            </a:r>
            <a:r>
              <a:rPr lang="el-GR" i="1" dirty="0" err="1" smtClean="0"/>
              <a:t>Linguistic</a:t>
            </a:r>
            <a:r>
              <a:rPr lang="el-GR" i="1" dirty="0" smtClean="0"/>
              <a:t> </a:t>
            </a:r>
            <a:r>
              <a:rPr lang="el-GR" i="1" dirty="0" err="1" smtClean="0"/>
              <a:t>Theory</a:t>
            </a:r>
            <a:r>
              <a:rPr lang="el-GR" dirty="0" smtClean="0"/>
              <a:t>, 1964), αντικατέστησε την τριπλή αυτή διάκριση με τη διπλή διάκριση </a:t>
            </a:r>
            <a:r>
              <a:rPr lang="el-GR" b="1" i="1" dirty="0" smtClean="0"/>
              <a:t>γλωσσική ικανότητα (</a:t>
            </a:r>
            <a:r>
              <a:rPr lang="en-US" b="1" i="1" dirty="0" smtClean="0"/>
              <a:t>linguistic competence</a:t>
            </a:r>
            <a:r>
              <a:rPr lang="el-GR" b="1" i="1" dirty="0" smtClean="0"/>
              <a:t>) </a:t>
            </a:r>
            <a:r>
              <a:rPr lang="el-GR" dirty="0" smtClean="0"/>
              <a:t> και </a:t>
            </a:r>
            <a:r>
              <a:rPr lang="el-GR" b="1" i="1" dirty="0" smtClean="0"/>
              <a:t>γλωσσική επιτέλεση (</a:t>
            </a:r>
            <a:r>
              <a:rPr lang="en-US" b="1" i="1" dirty="0" smtClean="0"/>
              <a:t>linguistic performance</a:t>
            </a:r>
            <a:r>
              <a:rPr lang="el-GR" b="1" i="1" dirty="0" smtClean="0"/>
              <a:t>). </a:t>
            </a:r>
            <a:endParaRPr lang="el-GR" dirty="0" smtClean="0"/>
          </a:p>
          <a:p>
            <a:pPr algn="just"/>
            <a:r>
              <a:rPr lang="el-GR" dirty="0" smtClean="0"/>
              <a:t>Οι δύο αυτοί όροι που χρησιμοποιούνται από την πλειοψηφία των γλωσσολόγων δηλώνουν: </a:t>
            </a:r>
          </a:p>
          <a:p>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a:t>
            </a:r>
            <a:r>
              <a:rPr lang="en-US" b="1" dirty="0" smtClean="0"/>
              <a:t> </a:t>
            </a:r>
            <a:r>
              <a:rPr lang="el-GR" b="1" i="1" dirty="0" smtClean="0"/>
              <a:t>γλωσσική ικανότητα</a:t>
            </a:r>
            <a:r>
              <a:rPr lang="el-GR" dirty="0" smtClean="0"/>
              <a:t> </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ασύνειδη γνώση της γλώσσας που έχει ο κάθε φυσικός ομιλητής/ακροατής</a:t>
            </a:r>
            <a:r>
              <a:rPr lang="en-US" dirty="0" smtClean="0"/>
              <a:t> </a:t>
            </a:r>
            <a:r>
              <a:rPr lang="el-GR" dirty="0" smtClean="0"/>
              <a:t>(ΦΟ), η οποία αποκτάται στη νηπιακή ηλικία, καθιστά τους ΦΟ </a:t>
            </a:r>
            <a:r>
              <a:rPr lang="el-GR" b="1" i="1" dirty="0" smtClean="0"/>
              <a:t>δημιουργικούς / παραγωγικούς, </a:t>
            </a:r>
            <a:r>
              <a:rPr lang="el-GR" dirty="0" smtClean="0"/>
              <a:t>τους επιτρέπει δηλαδή να παράγουν και να κατανοούν άπειρες προτάσεις, ακόμη κι αυτές που δεν άκουσαν ποτέ τους ή που δεν χρησιμοποιήθηκαν ποτέ στη γλωσσική τους κοινότητα.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400" i="1" dirty="0" smtClean="0"/>
              <a:t>γλωσσική ικανότητα</a:t>
            </a:r>
            <a:endParaRPr lang="el-GR" sz="14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Αυτό το στοιχείο της δημιουργικότητας και της συνακόλουθης δυναμικότητας διαφοροποιεί την έννοια της </a:t>
            </a:r>
            <a:r>
              <a:rPr lang="el-GR" i="1" dirty="0" smtClean="0"/>
              <a:t>γλωσσικής ικανότητας </a:t>
            </a:r>
            <a:r>
              <a:rPr lang="el-GR" dirty="0" smtClean="0"/>
              <a:t> από την έννοια </a:t>
            </a:r>
            <a:r>
              <a:rPr lang="en-US" i="1" dirty="0" smtClean="0"/>
              <a:t>langue  </a:t>
            </a:r>
            <a:r>
              <a:rPr lang="el-GR" dirty="0" smtClean="0"/>
              <a:t>του </a:t>
            </a:r>
            <a:r>
              <a:rPr lang="en-US" dirty="0" smtClean="0"/>
              <a:t>Saussure </a:t>
            </a:r>
            <a:r>
              <a:rPr lang="el-GR" dirty="0" smtClean="0"/>
              <a:t> η οποία είναι στατική στη σύλληψή της. η γλωσσική ικανότητα  είναι αυτή που επιτρέπει στον ομιλητή να αναγνωρίζει ποιες ακολουθίες στοιχείων είναι σωστές από συντακτική, σημασιολογική και φωνολογική άποψη στη συγκεκριμένη κάθε φορά γλώσσα, και ποια είναι η συντακτική, σημασιολογική και φωνολογική δομή τους..</a:t>
            </a:r>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i="1" dirty="0" smtClean="0"/>
              <a:t>Γλωσσική</a:t>
            </a:r>
            <a:r>
              <a:rPr lang="en-US" sz="1600" i="1" dirty="0" smtClean="0"/>
              <a:t> </a:t>
            </a:r>
            <a:r>
              <a:rPr lang="el-GR" sz="1600" i="1" dirty="0" smtClean="0"/>
              <a:t>ικανότητα</a:t>
            </a:r>
            <a:endParaRPr lang="el-GR" sz="16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Με άλλα λόγια η γλωσσική ικανότητα είναι η </a:t>
            </a:r>
            <a:r>
              <a:rPr lang="el-GR" b="1" i="1" dirty="0" smtClean="0"/>
              <a:t>γλωσσική διαίσθηση </a:t>
            </a:r>
            <a:r>
              <a:rPr lang="el-GR" dirty="0" smtClean="0"/>
              <a:t>του ΦΟ </a:t>
            </a:r>
            <a:r>
              <a:rPr lang="el-GR" b="1" i="1" dirty="0" smtClean="0"/>
              <a:t>(</a:t>
            </a:r>
            <a:r>
              <a:rPr lang="en-US" b="1" i="1" dirty="0" smtClean="0"/>
              <a:t>native speaker intuition</a:t>
            </a:r>
            <a:r>
              <a:rPr lang="el-GR" b="1" i="1" dirty="0" smtClean="0"/>
              <a:t>), </a:t>
            </a:r>
            <a:r>
              <a:rPr lang="el-GR" dirty="0" smtClean="0"/>
              <a:t>για τη γραμματική ορθότητα και τη δομή όλων των πιθανών – κυριολεκτικά άπειρων- εκφράσεων στη γλώσσα του. </a:t>
            </a:r>
            <a:endParaRPr lang="en-US" dirty="0" smtClean="0"/>
          </a:p>
          <a:p>
            <a:pPr algn="just"/>
            <a:r>
              <a:rPr lang="el-GR" dirty="0" smtClean="0"/>
              <a:t>Ο Χαραλαμπάκης (1992) ξεκαθαρίζει ότι με τον όρο </a:t>
            </a:r>
            <a:r>
              <a:rPr lang="el-GR" b="1" i="1" dirty="0" smtClean="0"/>
              <a:t>‘γλωσσική ικανότητα’</a:t>
            </a:r>
            <a:r>
              <a:rPr lang="el-GR" dirty="0" smtClean="0"/>
              <a:t> η γενετική-μετασχηματιστική γραμματική εννοεί τη γνώση που έχει ο </a:t>
            </a:r>
            <a:r>
              <a:rPr lang="el-GR" i="1" dirty="0" smtClean="0"/>
              <a:t>ιδανικός</a:t>
            </a:r>
            <a:r>
              <a:rPr lang="el-GR" dirty="0" smtClean="0"/>
              <a:t> </a:t>
            </a:r>
            <a:r>
              <a:rPr lang="el-GR" i="1" dirty="0" smtClean="0"/>
              <a:t>ομιλητής</a:t>
            </a:r>
            <a:r>
              <a:rPr lang="el-GR" dirty="0" smtClean="0"/>
              <a:t>, ο κατά </a:t>
            </a:r>
            <a:r>
              <a:rPr lang="en-US" dirty="0" smtClean="0"/>
              <a:t>Chomsky</a:t>
            </a:r>
            <a:r>
              <a:rPr lang="el-GR" dirty="0" smtClean="0"/>
              <a:t>  </a:t>
            </a:r>
            <a:r>
              <a:rPr lang="el-GR" i="1" dirty="0" smtClean="0"/>
              <a:t>‘</a:t>
            </a:r>
            <a:r>
              <a:rPr lang="en-US" i="1" dirty="0" smtClean="0"/>
              <a:t>ideal speaker</a:t>
            </a:r>
            <a:r>
              <a:rPr lang="el-GR" i="1" dirty="0" smtClean="0"/>
              <a:t>’</a:t>
            </a:r>
            <a:r>
              <a:rPr lang="el-GR" dirty="0" smtClean="0"/>
              <a:t>,  για τη γλώσσα του και την ικανότητά του να καταλαβαίνει έναν απεριόριστο αριθμό προτάσεων</a:t>
            </a: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(β)  ‘γλωσσική επιτέλεση’</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είναι η συγκεκριμένη γλωσσική συμπεριφορά, δηλαδή  παραγωγή και κατανόηση εκφράσεων, η χρήση του γλωσσικού συστήματος από τους συγκεκριμένους ομιλητές. Είναι η συγκεκριμένη παραγωγή </a:t>
            </a:r>
            <a:r>
              <a:rPr lang="el-GR" dirty="0" err="1" smtClean="0"/>
              <a:t>εκφωνημάτων</a:t>
            </a:r>
            <a:r>
              <a:rPr lang="el-GR" dirty="0" smtClean="0"/>
              <a:t> από ένα φυσικό ομιλητή, όπως αυτά εμφανίζονται σε ένα ‘σώμα υλικού’ (</a:t>
            </a:r>
            <a:r>
              <a:rPr lang="en-US" dirty="0" smtClean="0"/>
              <a:t>corpus</a:t>
            </a:r>
            <a:r>
              <a:rPr lang="el-GR" dirty="0" smtClean="0"/>
              <a:t>). Τώρα, το πρόβλημα που έχουμε να αντιμετωπίσουμε ως διδάσκοντες αφορά την ταυτότητα αυτού του ιδανικού ομιλητή. </a:t>
            </a:r>
            <a:endParaRPr lang="en-US" dirty="0" smtClean="0"/>
          </a:p>
          <a:p>
            <a:pPr algn="just"/>
            <a:r>
              <a:rPr lang="el-GR" dirty="0" smtClean="0"/>
              <a:t>Ποιος να είναι άραγε αυτός ο </a:t>
            </a:r>
            <a:r>
              <a:rPr lang="el-GR" i="1" dirty="0" smtClean="0"/>
              <a:t>ιδανικός ομιλητής </a:t>
            </a:r>
            <a:r>
              <a:rPr lang="el-GR" dirty="0" smtClean="0"/>
              <a:t>και πόσο εύκολο είναι να τον συναντήσει κανείς, αν τελικά δεν υπάρχει παρά μόνο στο μυαλό των γλωσσολόγων; </a:t>
            </a: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επικοινωνιακή ικανότητα’ (</a:t>
            </a:r>
            <a:r>
              <a:rPr lang="en-US" b="1" i="1" dirty="0" smtClean="0"/>
              <a:t>communicative competence</a:t>
            </a:r>
            <a:r>
              <a:rPr lang="el-GR" b="1" i="1" dirty="0" smtClean="0"/>
              <a:t>)</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Επειδή </a:t>
            </a:r>
            <a:r>
              <a:rPr lang="en-US" dirty="0" smtClean="0"/>
              <a:t>, </a:t>
            </a:r>
            <a:r>
              <a:rPr lang="el-GR" dirty="0" smtClean="0"/>
              <a:t>λοιπόν, πολύ επικρίθηκε το περιεχόμενο της έννοιας ‘γλωσσική ικανότητα’, αντικαταστάθηκε από την έννοια ‘</a:t>
            </a:r>
            <a:r>
              <a:rPr lang="el-GR" b="1" i="1" dirty="0" smtClean="0"/>
              <a:t>επικοινωνιακή ικανότητα’ (</a:t>
            </a:r>
            <a:r>
              <a:rPr lang="en-US" b="1" i="1" dirty="0" smtClean="0"/>
              <a:t>communicative competence</a:t>
            </a:r>
            <a:r>
              <a:rPr lang="el-GR" b="1" i="1" dirty="0" smtClean="0"/>
              <a:t>)</a:t>
            </a:r>
            <a:r>
              <a:rPr lang="el-GR" dirty="0" smtClean="0"/>
              <a:t>. </a:t>
            </a:r>
            <a:endParaRPr lang="en-US" dirty="0" smtClean="0"/>
          </a:p>
          <a:p>
            <a:pPr algn="just"/>
            <a:r>
              <a:rPr lang="el-GR" dirty="0" smtClean="0"/>
              <a:t>Στο πλαίσιο της επικοινωνιακής ικανότητας περιλαμβάνονται και άλλες παράμετροι  που δεν περιλαμβάνονταν στη γλωσσική, ή τουλάχιστον δεν αναφερόταν σαφώς στον αρχικό ορισμό του </a:t>
            </a:r>
            <a:r>
              <a:rPr lang="en-US" dirty="0" smtClean="0"/>
              <a:t>Chomsky</a:t>
            </a:r>
            <a:r>
              <a:rPr lang="el-GR" dirty="0" smtClean="0"/>
              <a:t>. </a:t>
            </a:r>
            <a:endParaRPr lang="en-US"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επικοινωνιακή ικανότητα</a:t>
            </a:r>
            <a:endParaRPr lang="el-GR" sz="1600" dirty="0"/>
          </a:p>
        </p:txBody>
      </p:sp>
      <p:sp>
        <p:nvSpPr>
          <p:cNvPr id="3" name="2 - Θέση περιεχομένου"/>
          <p:cNvSpPr>
            <a:spLocks noGrp="1"/>
          </p:cNvSpPr>
          <p:nvPr>
            <p:ph idx="1"/>
          </p:nvPr>
        </p:nvSpPr>
        <p:spPr/>
        <p:txBody>
          <a:bodyPr>
            <a:normAutofit fontScale="25000" lnSpcReduction="20000"/>
          </a:bodyPr>
          <a:lstStyle/>
          <a:p>
            <a:pPr algn="just"/>
            <a:r>
              <a:rPr lang="el-GR" sz="10800" dirty="0" smtClean="0"/>
              <a:t>Έτσι, στην επικοινωνιακή ικανότητα περιλαμβάνονται και οι διάφορες </a:t>
            </a:r>
            <a:r>
              <a:rPr lang="el-GR" sz="10800" b="1" i="1" dirty="0" smtClean="0"/>
              <a:t>συνθήκες </a:t>
            </a:r>
            <a:r>
              <a:rPr lang="el-GR" sz="10800" dirty="0" smtClean="0"/>
              <a:t>κάτω από τις οποίες παράγονται και κατανοούνται οι προτάσεις (συγκείμενο, κοινωνικοί και περιστασιακοί παράγοντες, ψυχολογικοί παράγοντες, κτλ.). Βέβαια, η «αντικατάσταση» αυτή αφορά μόνο την επιλογή των συγκεκριμένων επιστημόνων και των διδακτικών μεθόδων που ακολουθούν, πχ στην </a:t>
            </a:r>
            <a:r>
              <a:rPr lang="el-GR" sz="10800" i="1" dirty="0" smtClean="0"/>
              <a:t>επικοινωνιακή μέθοδο</a:t>
            </a:r>
            <a:r>
              <a:rPr lang="el-GR" sz="10800" dirty="0" smtClean="0"/>
              <a:t> σαφώς γίνεται χρήση του όρου </a:t>
            </a:r>
            <a:r>
              <a:rPr lang="el-GR" sz="10800" i="1" dirty="0" smtClean="0"/>
              <a:t>επικοινωνιακή ικανότητα </a:t>
            </a:r>
            <a:r>
              <a:rPr lang="el-GR" sz="10800" dirty="0" smtClean="0"/>
              <a:t>σε αντικατάσταση των όρων </a:t>
            </a:r>
            <a:r>
              <a:rPr lang="el-GR" sz="10800" i="1" dirty="0" smtClean="0"/>
              <a:t>γλωσσική ικανότητα και επιτέλεση</a:t>
            </a:r>
            <a:r>
              <a:rPr lang="el-GR" sz="10800" dirty="0" smtClean="0"/>
              <a:t>, όμως σε θεωρητικό επίπεδο η διπλή διάκριση του </a:t>
            </a:r>
            <a:r>
              <a:rPr lang="en-US" sz="10800" dirty="0" smtClean="0"/>
              <a:t>Chomsky</a:t>
            </a:r>
            <a:r>
              <a:rPr lang="el-GR" sz="10800" dirty="0" smtClean="0"/>
              <a:t> είναι απαραίτητη για μια </a:t>
            </a:r>
            <a:r>
              <a:rPr lang="el-GR" sz="10800" dirty="0" err="1" smtClean="0"/>
              <a:t>στέρεη</a:t>
            </a:r>
            <a:r>
              <a:rPr lang="el-GR" sz="10800" dirty="0" smtClean="0"/>
              <a:t> βάση ανάλυσης του μοντέλου της γλώσσας.  </a:t>
            </a:r>
          </a:p>
          <a:p>
            <a:endParaRPr lang="el-GR" sz="4000" dirty="0" smtClean="0"/>
          </a:p>
          <a:p>
            <a:endParaRPr lang="el-GR" dirty="0" smtClean="0"/>
          </a:p>
          <a:p>
            <a:pPr>
              <a:buNone/>
            </a:pPr>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Σύγκριση </a:t>
            </a:r>
            <a:r>
              <a:rPr lang="el-GR" sz="3200" dirty="0" err="1" smtClean="0"/>
              <a:t>σοσιριανής</a:t>
            </a:r>
            <a:r>
              <a:rPr lang="el-GR" sz="3200" dirty="0" smtClean="0"/>
              <a:t>  τριπλής διάκρισης και </a:t>
            </a:r>
            <a:r>
              <a:rPr lang="el-GR" sz="3200" dirty="0" err="1" smtClean="0"/>
              <a:t>τσομσκιανής</a:t>
            </a:r>
            <a:r>
              <a:rPr lang="el-GR" sz="3200" dirty="0" smtClean="0"/>
              <a:t> διπλής </a:t>
            </a:r>
            <a:endParaRPr lang="el-GR" sz="32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η  γλωσσική επιτέλεση ταυτίζεται λιγότερο ή περισσότερο με τον λόγο (</a:t>
            </a:r>
            <a:r>
              <a:rPr lang="en-US" dirty="0" smtClean="0"/>
              <a:t>parole</a:t>
            </a:r>
            <a:r>
              <a:rPr lang="el-GR" dirty="0" smtClean="0"/>
              <a:t>) </a:t>
            </a:r>
          </a:p>
          <a:p>
            <a:pPr algn="just">
              <a:buNone/>
            </a:pPr>
            <a:r>
              <a:rPr lang="el-GR" dirty="0" smtClean="0"/>
              <a:t> ΌΜΩΣ </a:t>
            </a:r>
          </a:p>
          <a:p>
            <a:pPr algn="just"/>
            <a:r>
              <a:rPr lang="el-GR" dirty="0" smtClean="0"/>
              <a:t>η γλωσσική ικανότητα διαφέρει ουσιωδώς από τη γλώσσα (</a:t>
            </a:r>
            <a:r>
              <a:rPr lang="en-US" dirty="0" smtClean="0"/>
              <a:t>langue</a:t>
            </a:r>
            <a:r>
              <a:rPr lang="el-GR" dirty="0" smtClean="0"/>
              <a:t>) του </a:t>
            </a:r>
            <a:r>
              <a:rPr lang="en-US" dirty="0" smtClean="0"/>
              <a:t>Saussure</a:t>
            </a:r>
            <a:r>
              <a:rPr lang="el-GR" dirty="0" smtClean="0"/>
              <a:t>, κυρίως γιατί η </a:t>
            </a:r>
            <a:r>
              <a:rPr lang="el-GR" i="1" dirty="0" smtClean="0"/>
              <a:t>γλώσσα</a:t>
            </a:r>
            <a:r>
              <a:rPr lang="el-GR" dirty="0" smtClean="0"/>
              <a:t>  του </a:t>
            </a:r>
            <a:r>
              <a:rPr lang="en-US" dirty="0" smtClean="0"/>
              <a:t>Saussure</a:t>
            </a:r>
            <a:r>
              <a:rPr lang="el-GR" dirty="0" smtClean="0"/>
              <a:t> θεωρείται ως ένα στατικό σημειακό σύστημα, ενώ η </a:t>
            </a:r>
            <a:r>
              <a:rPr lang="el-GR" i="1" dirty="0" smtClean="0"/>
              <a:t>γλωσσική</a:t>
            </a:r>
            <a:r>
              <a:rPr lang="el-GR" dirty="0" smtClean="0"/>
              <a:t> </a:t>
            </a:r>
            <a:r>
              <a:rPr lang="el-GR" i="1" dirty="0" smtClean="0"/>
              <a:t>ικανότητα</a:t>
            </a:r>
            <a:r>
              <a:rPr lang="el-GR" dirty="0" smtClean="0"/>
              <a:t> του </a:t>
            </a:r>
            <a:r>
              <a:rPr lang="en-US" dirty="0" smtClean="0"/>
              <a:t>Chomsky</a:t>
            </a:r>
            <a:r>
              <a:rPr lang="el-GR" dirty="0" smtClean="0"/>
              <a:t> είναι μία δυναμική σύλληψη, ένας μηχανισμός που «παράγει» απεριόριστα τη γλώσσα.</a:t>
            </a:r>
          </a:p>
          <a:p>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Η δημιουργικότητα είναι ίσως το βασικότερο χαρακτηριστικό της ανθρώπινης ομιλίας, όπως θα δούμε και παρακάτω, αποτελεί δε και την εξήγηση του γεγονότος της παραγωγής και κατανόησης της λογοτεχνίας, της τεχνολογίας και κάθε μορφής τέχνης και πνευματικής παραγωγής, πράγμα το οποίο θα ήταν αδύνατο χωρίς την ύπαρξη αυτής της παραγωγικότητας. </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Σοσίρ</a:t>
            </a:r>
            <a:r>
              <a:rPr lang="el-GR" dirty="0" smtClean="0"/>
              <a:t> </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1881 </a:t>
            </a:r>
            <a:r>
              <a:rPr lang="el-GR" dirty="0" smtClean="0">
                <a:sym typeface="Wingdings" pitchFamily="2" charset="2"/>
              </a:rPr>
              <a:t> </a:t>
            </a:r>
            <a:r>
              <a:rPr lang="el-GR" dirty="0" smtClean="0"/>
              <a:t>καθηγητής Παν/</a:t>
            </a:r>
            <a:r>
              <a:rPr lang="el-GR" dirty="0" err="1" smtClean="0"/>
              <a:t>μίου</a:t>
            </a:r>
            <a:r>
              <a:rPr lang="el-GR" dirty="0" smtClean="0"/>
              <a:t> της Γενεύης στις σανσκριτικές και ΙΕ γλώσσες, μέχρι το 1913.</a:t>
            </a:r>
          </a:p>
          <a:p>
            <a:pPr algn="just"/>
            <a:r>
              <a:rPr lang="el-GR" dirty="0" smtClean="0"/>
              <a:t>Συγγραφική παραγωγή μετά τα πρώτα του έργα και το </a:t>
            </a:r>
            <a:r>
              <a:rPr lang="en-US" i="1" dirty="0" smtClean="0"/>
              <a:t>M</a:t>
            </a:r>
            <a:r>
              <a:rPr lang="el-GR" i="1" dirty="0" smtClean="0"/>
              <a:t>é</a:t>
            </a:r>
            <a:r>
              <a:rPr lang="en-US" i="1" dirty="0" err="1" smtClean="0"/>
              <a:t>moire</a:t>
            </a:r>
            <a:r>
              <a:rPr lang="el-GR" i="1" dirty="0" smtClean="0"/>
              <a:t> </a:t>
            </a:r>
            <a:r>
              <a:rPr lang="el-GR" dirty="0" smtClean="0"/>
              <a:t>καθόλου λαμπερή</a:t>
            </a:r>
          </a:p>
          <a:p>
            <a:pPr algn="just"/>
            <a:r>
              <a:rPr lang="el-GR" dirty="0" smtClean="0"/>
              <a:t>Όμως δημοσιεύσεις λίγες, αλλά οξύτατες. </a:t>
            </a:r>
          </a:p>
          <a:p>
            <a:pPr algn="just"/>
            <a:r>
              <a:rPr lang="el-GR" dirty="0" smtClean="0"/>
              <a:t>Αξιοπερίεργο: όλα τα χρόνια της ακαδημαϊκής του καριέρας δίδασκε </a:t>
            </a:r>
            <a:r>
              <a:rPr lang="el-GR" dirty="0" err="1" smtClean="0"/>
              <a:t>ιστορικοσυγκριτική</a:t>
            </a:r>
            <a:r>
              <a:rPr lang="el-GR" dirty="0" smtClean="0"/>
              <a:t> γλωσσολογία και μόνο κατά τα τρία τελευταία χρόνια (1907-1911) δίδαξε γενική γλωσσολογία.</a:t>
            </a:r>
          </a:p>
          <a:p>
            <a:endParaRPr lang="el-GR" dirty="0" smtClean="0"/>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
            </a:r>
            <a:br>
              <a:rPr lang="el-GR" sz="3600" b="1" dirty="0" smtClean="0"/>
            </a:br>
            <a:r>
              <a:rPr lang="el-GR" sz="3600" b="1" dirty="0" smtClean="0"/>
              <a:t/>
            </a:r>
            <a:br>
              <a:rPr lang="el-GR" sz="3600" b="1" dirty="0" smtClean="0"/>
            </a:br>
            <a:r>
              <a:rPr lang="el-GR" sz="3600" dirty="0" smtClean="0"/>
              <a:t>Ποιο είναι το αντικείμενο της γλωσσολογίας; </a:t>
            </a:r>
            <a:br>
              <a:rPr lang="el-GR" sz="3600" dirty="0" smtClean="0"/>
            </a:br>
            <a:r>
              <a:rPr lang="el-GR" sz="3600" dirty="0" smtClean="0"/>
              <a:t> </a:t>
            </a:r>
            <a:r>
              <a:rPr lang="el-GR" sz="3600" b="1" i="1" dirty="0" smtClean="0"/>
              <a:t>η ομιλία, η γλώσσα  </a:t>
            </a:r>
            <a:r>
              <a:rPr lang="el-GR" sz="3600" dirty="0" smtClean="0"/>
              <a:t>ή </a:t>
            </a:r>
            <a:r>
              <a:rPr lang="el-GR" sz="3600" b="1" i="1" dirty="0" smtClean="0"/>
              <a:t> ο λόγος;</a:t>
            </a:r>
            <a:r>
              <a:rPr lang="el-GR" dirty="0" smtClean="0"/>
              <a:t/>
            </a:r>
            <a:br>
              <a:rPr lang="el-GR"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Η αντίθεση </a:t>
            </a:r>
            <a:r>
              <a:rPr lang="el-GR" dirty="0" err="1" smtClean="0"/>
              <a:t>μικρογλωσσολογία</a:t>
            </a:r>
            <a:r>
              <a:rPr lang="el-GR" dirty="0" smtClean="0"/>
              <a:t> - </a:t>
            </a:r>
            <a:r>
              <a:rPr lang="el-GR" dirty="0" err="1" smtClean="0"/>
              <a:t>μακρογλωσσολογία</a:t>
            </a:r>
            <a:r>
              <a:rPr lang="el-GR" dirty="0" smtClean="0"/>
              <a:t> συνοψίζει δύο διαφορετικές αντιλήψεις για την έκταση του αντικειμένου της γλωσσολογίας, μια στενότερη, τη </a:t>
            </a:r>
            <a:r>
              <a:rPr lang="el-GR" dirty="0" err="1" smtClean="0"/>
              <a:t>μικρογλωσσολογία</a:t>
            </a:r>
            <a:r>
              <a:rPr lang="el-GR" dirty="0" smtClean="0"/>
              <a:t> και μία ευρύτερη,  τη </a:t>
            </a:r>
            <a:r>
              <a:rPr lang="el-GR" dirty="0" err="1" smtClean="0"/>
              <a:t>μακρογλωσσολογία</a:t>
            </a:r>
            <a:r>
              <a:rPr lang="el-GR" dirty="0" smtClean="0"/>
              <a:t>.</a:t>
            </a:r>
          </a:p>
          <a:p>
            <a:r>
              <a:rPr lang="el-GR" dirty="0" smtClean="0"/>
              <a:t> Η </a:t>
            </a:r>
            <a:r>
              <a:rPr lang="el-GR" b="1" i="1" dirty="0" err="1" smtClean="0"/>
              <a:t>μικρογλωσσολογία</a:t>
            </a:r>
            <a:r>
              <a:rPr lang="el-GR" dirty="0" smtClean="0"/>
              <a:t> ασχολείται  με τη δομή της γλώσσας - δηλ. με τομείς που ασχολούνται με την ανάλυση του γλωσσικού υλικού: π.χ. φωνολογία, γραμματική, λεξικολογία.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dirty="0" smtClean="0"/>
              <a:t>Ποιο είναι το αντικείμενο της γλωσσολογίας;</a:t>
            </a:r>
            <a:endParaRPr lang="el-GR" sz="1600" dirty="0"/>
          </a:p>
        </p:txBody>
      </p:sp>
      <p:sp>
        <p:nvSpPr>
          <p:cNvPr id="3" name="2 - Θέση περιεχομένου"/>
          <p:cNvSpPr>
            <a:spLocks noGrp="1"/>
          </p:cNvSpPr>
          <p:nvPr>
            <p:ph idx="1"/>
          </p:nvPr>
        </p:nvSpPr>
        <p:spPr/>
        <p:txBody>
          <a:bodyPr>
            <a:normAutofit fontScale="70000" lnSpcReduction="20000"/>
          </a:bodyPr>
          <a:lstStyle/>
          <a:p>
            <a:pPr algn="just"/>
            <a:r>
              <a:rPr lang="el-GR" sz="3400" dirty="0" smtClean="0"/>
              <a:t>Η </a:t>
            </a:r>
            <a:r>
              <a:rPr lang="el-GR" sz="3400" b="1" i="1" dirty="0" err="1" smtClean="0"/>
              <a:t>μακρογλωσσολογία</a:t>
            </a:r>
            <a:r>
              <a:rPr lang="el-GR" sz="3400" b="1" i="1" dirty="0" smtClean="0"/>
              <a:t> </a:t>
            </a:r>
            <a:r>
              <a:rPr lang="el-GR" sz="3400" dirty="0" smtClean="0"/>
              <a:t> μελετά τους  τομείς της γλωσσολογίας που ασχολούνται με συστήματα επικοινωνίας συνδεόμενα με τη γλώσσα.  Απ’ αυτήν την άποψη, η </a:t>
            </a:r>
            <a:r>
              <a:rPr lang="el-GR" sz="3400" dirty="0" err="1" smtClean="0"/>
              <a:t>μακρογλωσολογία</a:t>
            </a:r>
            <a:r>
              <a:rPr lang="el-GR" sz="3400" dirty="0" smtClean="0"/>
              <a:t> συμπεριλαμβάνει, εκτός από τη </a:t>
            </a:r>
            <a:r>
              <a:rPr lang="el-GR" sz="3400" b="1" i="1" dirty="0" err="1" smtClean="0"/>
              <a:t>μικρογλωσσολογία</a:t>
            </a:r>
            <a:r>
              <a:rPr lang="el-GR" sz="3400" dirty="0" smtClean="0"/>
              <a:t>, τα λεγόμενα </a:t>
            </a:r>
            <a:r>
              <a:rPr lang="el-GR" sz="3400" b="1" i="1" dirty="0" err="1" smtClean="0"/>
              <a:t>προγλωσσικά</a:t>
            </a:r>
            <a:r>
              <a:rPr lang="el-GR" sz="3400" dirty="0" smtClean="0"/>
              <a:t> φαινόμενα, όπως είναι η </a:t>
            </a:r>
            <a:r>
              <a:rPr lang="el-GR" sz="3400" i="1" dirty="0" smtClean="0"/>
              <a:t>μιμική</a:t>
            </a:r>
            <a:r>
              <a:rPr lang="el-GR" sz="3400" dirty="0" smtClean="0"/>
              <a:t>, και τα </a:t>
            </a:r>
            <a:r>
              <a:rPr lang="el-GR" sz="3400" i="1" dirty="0" smtClean="0"/>
              <a:t>νεύματα</a:t>
            </a:r>
            <a:r>
              <a:rPr lang="el-GR" sz="3400" dirty="0" smtClean="0"/>
              <a:t>, καθώς επίσης τα </a:t>
            </a:r>
            <a:r>
              <a:rPr lang="el-GR" sz="3400" b="1" i="1" dirty="0" err="1" smtClean="0"/>
              <a:t>παραγλωσσικά</a:t>
            </a:r>
            <a:r>
              <a:rPr lang="el-GR" sz="3400" dirty="0" smtClean="0"/>
              <a:t> γνωρίσματα (</a:t>
            </a:r>
            <a:r>
              <a:rPr lang="el-GR" sz="3400" i="1" dirty="0" smtClean="0"/>
              <a:t>τόνος</a:t>
            </a:r>
            <a:r>
              <a:rPr lang="el-GR" sz="3400" dirty="0" smtClean="0"/>
              <a:t> </a:t>
            </a:r>
            <a:r>
              <a:rPr lang="el-GR" sz="3400" i="1" dirty="0" smtClean="0"/>
              <a:t>της</a:t>
            </a:r>
            <a:r>
              <a:rPr lang="el-GR" sz="3400" dirty="0" smtClean="0"/>
              <a:t> </a:t>
            </a:r>
            <a:r>
              <a:rPr lang="el-GR" sz="3400" i="1" dirty="0" smtClean="0"/>
              <a:t>φωνής</a:t>
            </a:r>
            <a:r>
              <a:rPr lang="el-GR" sz="3400" dirty="0" smtClean="0"/>
              <a:t>, π.χ. γελάκια, άλλαγμα φωνής-πιο τσιριχτή, βαθειά, αισθησιακή κτλ) και προβλήματα της </a:t>
            </a:r>
            <a:r>
              <a:rPr lang="el-GR" sz="3400" i="1" dirty="0" smtClean="0"/>
              <a:t>πολιτισμικής</a:t>
            </a:r>
            <a:r>
              <a:rPr lang="el-GR" sz="3400" dirty="0" smtClean="0"/>
              <a:t> </a:t>
            </a:r>
            <a:r>
              <a:rPr lang="el-GR" sz="3400" i="1" dirty="0" smtClean="0"/>
              <a:t>συμπεριφοράς</a:t>
            </a:r>
            <a:r>
              <a:rPr lang="el-GR" sz="3400" dirty="0" smtClean="0"/>
              <a:t>. Στο πλαίσιο της </a:t>
            </a:r>
            <a:r>
              <a:rPr lang="el-GR" sz="3400" dirty="0" err="1" smtClean="0"/>
              <a:t>μακρογλωσσολογίας</a:t>
            </a:r>
            <a:r>
              <a:rPr lang="el-GR" sz="3400" dirty="0" smtClean="0"/>
              <a:t> διασταυρώνονται μια σειρά από  διαφορετικές επιστήμες, όπως φαίνεται χαρακτηριστικά στη σύνθεση των τίτλων που έχουν οι κλάδοι της: </a:t>
            </a:r>
          </a:p>
          <a:p>
            <a:pPr algn="just">
              <a:buNone/>
            </a:pPr>
            <a:r>
              <a:rPr lang="el-GR" sz="3400" b="1" i="1" dirty="0" smtClean="0"/>
              <a:t>	</a:t>
            </a:r>
            <a:r>
              <a:rPr lang="el-GR" sz="3400" b="1" i="1" u="sng" dirty="0" err="1" smtClean="0"/>
              <a:t>ψυχο</a:t>
            </a:r>
            <a:r>
              <a:rPr lang="el-GR" sz="3400" b="1" i="1" dirty="0" smtClean="0"/>
              <a:t>-γλωσσολογία, </a:t>
            </a:r>
            <a:r>
              <a:rPr lang="el-GR" sz="3400" b="1" i="1" u="sng" dirty="0" err="1" smtClean="0"/>
              <a:t>κοινωνιο</a:t>
            </a:r>
            <a:r>
              <a:rPr lang="el-GR" sz="3400" b="1" i="1" dirty="0" smtClean="0"/>
              <a:t>-γλωσσολογία, </a:t>
            </a:r>
            <a:r>
              <a:rPr lang="el-GR" sz="3400" b="1" i="1" u="sng" dirty="0" err="1" smtClean="0"/>
              <a:t>εθνο</a:t>
            </a:r>
            <a:r>
              <a:rPr lang="el-GR" sz="3400" b="1" i="1" dirty="0" smtClean="0"/>
              <a:t>-γλωσσολογία </a:t>
            </a:r>
            <a:r>
              <a:rPr lang="el-GR" sz="3400" dirty="0" smtClean="0"/>
              <a:t>κτλ</a:t>
            </a:r>
          </a:p>
          <a:p>
            <a:endParaRPr lang="el-GR" sz="3400" dirty="0" smtClean="0"/>
          </a:p>
          <a:p>
            <a:pPr>
              <a:buNone/>
            </a:pPr>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dirty="0" smtClean="0"/>
              <a:t>Ποιο είναι το αντικείμενο της γλωσσολογίας;</a:t>
            </a:r>
            <a:endParaRPr lang="el-GR" sz="16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Μια γενικότερη άποψη για το αντικείμενο δίνει η</a:t>
            </a:r>
            <a:r>
              <a:rPr lang="el-GR" b="1" i="1" dirty="0" smtClean="0"/>
              <a:t> Γενική Γλωσσολογία </a:t>
            </a:r>
            <a:r>
              <a:rPr lang="el-GR" dirty="0" smtClean="0"/>
              <a:t> η οποία εξετάζει:</a:t>
            </a:r>
          </a:p>
          <a:p>
            <a:pPr algn="just"/>
            <a:r>
              <a:rPr lang="el-GR" sz="3300" b="1" dirty="0" smtClean="0"/>
              <a:t>(α)  </a:t>
            </a:r>
            <a:r>
              <a:rPr lang="el-GR" sz="3300" b="1" i="1" dirty="0" smtClean="0"/>
              <a:t>την ομιλία:</a:t>
            </a:r>
            <a:r>
              <a:rPr lang="el-GR" sz="3300" dirty="0" smtClean="0"/>
              <a:t> τα γενικά χαρακτηριστικά που έχει η γλώσσα ως εκδήλωση της ανθρώπινης συμπεριφοράς και ως ιδιαίτερο είδος επικοινωνίας.</a:t>
            </a:r>
          </a:p>
          <a:p>
            <a:pPr algn="just"/>
            <a:r>
              <a:rPr lang="el-GR" sz="3300" b="1" dirty="0" smtClean="0"/>
              <a:t>(β)  </a:t>
            </a:r>
            <a:r>
              <a:rPr lang="el-GR" sz="3300" b="1" i="1" dirty="0" smtClean="0"/>
              <a:t>τη γλώσσα:  </a:t>
            </a:r>
            <a:r>
              <a:rPr lang="el-GR" sz="3300" dirty="0" smtClean="0"/>
              <a:t>το αφηρημένο γραμματικό σύστημα που βρίσκεται πίσω από τις πραγματώσεις των </a:t>
            </a:r>
            <a:r>
              <a:rPr lang="el-GR" sz="3300" dirty="0" err="1" smtClean="0"/>
              <a:t>εκφωνημάτων</a:t>
            </a:r>
            <a:r>
              <a:rPr lang="el-GR" sz="3300" dirty="0" smtClean="0"/>
              <a:t>, δηλ. πίσω από το </a:t>
            </a:r>
            <a:r>
              <a:rPr lang="el-GR" sz="3300" i="1" dirty="0" smtClean="0"/>
              <a:t>λόγο</a:t>
            </a:r>
            <a:r>
              <a:rPr lang="el-GR" sz="3300" dirty="0" smtClean="0"/>
              <a:t>. </a:t>
            </a:r>
          </a:p>
          <a:p>
            <a:pPr algn="just"/>
            <a:r>
              <a:rPr lang="el-GR" sz="3300" b="1" dirty="0" smtClean="0"/>
              <a:t>(γ)  </a:t>
            </a:r>
            <a:r>
              <a:rPr lang="el-GR" sz="3300" b="1" i="1" dirty="0" smtClean="0"/>
              <a:t>τις σχέσεις  μεταξύ γλωσσών:  </a:t>
            </a:r>
            <a:r>
              <a:rPr lang="el-GR" sz="3300" dirty="0" smtClean="0"/>
              <a:t>ομοιότητες, ποικιλίες</a:t>
            </a:r>
          </a:p>
          <a:p>
            <a:pPr>
              <a:buNone/>
            </a:pPr>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Άλλοι κλάδοι της γλωσσολογίας </a:t>
            </a:r>
            <a:endParaRPr lang="el-GR" dirty="0"/>
          </a:p>
        </p:txBody>
      </p:sp>
      <p:sp>
        <p:nvSpPr>
          <p:cNvPr id="3" name="2 - Θέση περιεχομένου"/>
          <p:cNvSpPr>
            <a:spLocks noGrp="1"/>
          </p:cNvSpPr>
          <p:nvPr>
            <p:ph idx="1"/>
          </p:nvPr>
        </p:nvSpPr>
        <p:spPr/>
        <p:txBody>
          <a:bodyPr>
            <a:normAutofit fontScale="25000" lnSpcReduction="20000"/>
          </a:bodyPr>
          <a:lstStyle/>
          <a:p>
            <a:r>
              <a:rPr lang="el-GR" sz="8000" b="1" i="1" dirty="0" smtClean="0"/>
              <a:t>Γενική  γλωσσολογία - Περιγραφική  γλωσσολογία</a:t>
            </a:r>
            <a:endParaRPr lang="el-GR" sz="8000" b="1" dirty="0" smtClean="0"/>
          </a:p>
          <a:p>
            <a:pPr algn="just">
              <a:buNone/>
            </a:pPr>
            <a:r>
              <a:rPr lang="el-GR" sz="8000" dirty="0" smtClean="0"/>
              <a:t>Η πρώτη μελετά τη γλώσσα γενικά, ενώ η δεύτερη εξετάζει συγκεκριμένες </a:t>
            </a:r>
            <a:r>
              <a:rPr lang="el-GR" sz="8000" dirty="0" err="1" smtClean="0"/>
              <a:t>γλώσσεςη</a:t>
            </a:r>
            <a:r>
              <a:rPr lang="el-GR" sz="8000" dirty="0" smtClean="0"/>
              <a:t> Γενική προσφέρει τις κατηγορίες, αναγνωρίζει θεωρητικά τις έννοιες που φαίνονται αναγκαίες για την ανάλυση της γλώσσας, η Περιγραφική τις επιβεβαιώνει ή τις αναιρεί, υποχρεώνοντας τη Γενική να αναδιπλωθεί. Μ’ αυτή, λοιπόν, την έννοια η Γενική γλωσσολογία δεν είναι ούτε  </a:t>
            </a:r>
            <a:r>
              <a:rPr lang="en-US" sz="8000" i="1" dirty="0" smtClean="0"/>
              <a:t>a</a:t>
            </a:r>
            <a:r>
              <a:rPr lang="el-GR" sz="8000" i="1" dirty="0" smtClean="0"/>
              <a:t> </a:t>
            </a:r>
            <a:r>
              <a:rPr lang="el-GR" sz="8000" i="1" dirty="0" err="1" smtClean="0"/>
              <a:t>priori</a:t>
            </a:r>
            <a:r>
              <a:rPr lang="el-GR" sz="8000" i="1" dirty="0" smtClean="0"/>
              <a:t> </a:t>
            </a:r>
            <a:r>
              <a:rPr lang="el-GR" sz="8000" dirty="0" smtClean="0"/>
              <a:t>ούτε</a:t>
            </a:r>
            <a:r>
              <a:rPr lang="el-GR" sz="8000" i="1" dirty="0" smtClean="0"/>
              <a:t> a </a:t>
            </a:r>
            <a:r>
              <a:rPr lang="el-GR" sz="8000" i="1" dirty="0" err="1" smtClean="0"/>
              <a:t>posteriori</a:t>
            </a:r>
            <a:r>
              <a:rPr lang="el-GR" sz="8000" i="1" dirty="0" smtClean="0"/>
              <a:t>.</a:t>
            </a:r>
            <a:endParaRPr lang="el-GR" sz="8000" dirty="0" smtClean="0"/>
          </a:p>
          <a:p>
            <a:r>
              <a:rPr lang="el-GR" sz="8000" b="1" i="1" dirty="0" smtClean="0"/>
              <a:t>Ιστορική γλωσσολογία</a:t>
            </a:r>
            <a:endParaRPr lang="el-GR" sz="8000" b="1" dirty="0" smtClean="0"/>
          </a:p>
          <a:p>
            <a:pPr>
              <a:buNone/>
            </a:pPr>
            <a:r>
              <a:rPr lang="el-GR" sz="8000" dirty="0" smtClean="0"/>
              <a:t>Μελετά τα χαρακτηριστικά της ιστορικής εξέλιξης συγκεκριμένων γλωσσών και διατυπώνει γενικές υποθέσεις για τη γλωσσική αλλαγή. </a:t>
            </a:r>
          </a:p>
          <a:p>
            <a:r>
              <a:rPr lang="el-GR" sz="8000" b="1" i="1" dirty="0" smtClean="0"/>
              <a:t>Θεωρητική   γλωσσολογία  - Εφαρμοσμένη  γλωσσολογία</a:t>
            </a:r>
            <a:endParaRPr lang="el-GR" sz="8000" b="1" dirty="0" smtClean="0"/>
          </a:p>
          <a:p>
            <a:pPr>
              <a:buNone/>
            </a:pPr>
            <a:r>
              <a:rPr lang="el-GR" sz="8000" dirty="0" smtClean="0"/>
              <a:t>Σκοπός της Θεωρητικής γλωσσολογίας είναι να διατυπώσει μια θεωρία της </a:t>
            </a:r>
            <a:r>
              <a:rPr lang="el-GR" sz="8000" i="1" dirty="0" smtClean="0"/>
              <a:t>δομής</a:t>
            </a:r>
            <a:r>
              <a:rPr lang="el-GR" sz="8000" dirty="0" smtClean="0"/>
              <a:t> και των </a:t>
            </a:r>
            <a:r>
              <a:rPr lang="el-GR" sz="8000" i="1" dirty="0" smtClean="0"/>
              <a:t>λειτουργιών</a:t>
            </a:r>
            <a:r>
              <a:rPr lang="el-GR" sz="8000" dirty="0" smtClean="0"/>
              <a:t> της γλώσσας. Αντίθετα η Εφαρμοσμένη ενδιαφέρεται για τις </a:t>
            </a:r>
            <a:r>
              <a:rPr lang="el-GR" sz="8000" i="1" dirty="0" smtClean="0"/>
              <a:t>πρακτικές εφαρμογές</a:t>
            </a:r>
            <a:r>
              <a:rPr lang="el-GR" sz="8000" dirty="0" smtClean="0"/>
              <a:t> που θα μπορούσε να έχει αυτή η έρευνα της γλώσσας ή των γλωσσών. Σήμερα δεν υπάρχει σαφής διαχωρισμός.</a:t>
            </a:r>
          </a:p>
          <a:p>
            <a:pPr>
              <a:buNone/>
            </a:pPr>
            <a:r>
              <a:rPr lang="el-GR" sz="5500" b="1" i="1" dirty="0" smtClean="0"/>
              <a:t> </a:t>
            </a:r>
            <a:endParaRPr lang="el-GR" sz="5500" dirty="0" smtClean="0"/>
          </a:p>
          <a:p>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6" name="Picture 2" descr="C:\Users\ΚΑΜΠΑΚΗ\Desktop\ΣΚΙΤΣΑ ΜΠΟΣΤ\01B31A7B-ADAD-438D-BAC5-4A4260C5CBB4.jpeg"/>
          <p:cNvPicPr>
            <a:picLocks noGrp="1" noChangeAspect="1" noChangeArrowheads="1"/>
          </p:cNvPicPr>
          <p:nvPr>
            <p:ph idx="1"/>
          </p:nvPr>
        </p:nvPicPr>
        <p:blipFill>
          <a:blip r:embed="rId2"/>
          <a:srcRect/>
          <a:stretch>
            <a:fillRect/>
          </a:stretch>
        </p:blipFill>
        <p:spPr bwMode="auto">
          <a:xfrm>
            <a:off x="3143237" y="1500174"/>
            <a:ext cx="2826825" cy="5112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Σοσίρ</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1916, τρία χρόνια μετά το θάνατό του, οι φοιτητές του </a:t>
            </a:r>
            <a:r>
              <a:rPr lang="el-GR" dirty="0" err="1" smtClean="0"/>
              <a:t>Ch</a:t>
            </a:r>
            <a:r>
              <a:rPr lang="el-GR" dirty="0" smtClean="0"/>
              <a:t>. </a:t>
            </a:r>
            <a:r>
              <a:rPr lang="el-GR" dirty="0" err="1" smtClean="0"/>
              <a:t>Bally</a:t>
            </a:r>
            <a:r>
              <a:rPr lang="el-GR" dirty="0" smtClean="0"/>
              <a:t> και A. </a:t>
            </a:r>
            <a:r>
              <a:rPr lang="el-GR" dirty="0" err="1" smtClean="0"/>
              <a:t>Sechehaye</a:t>
            </a:r>
            <a:r>
              <a:rPr lang="el-GR" dirty="0" smtClean="0"/>
              <a:t> δημοσιεύουν μια </a:t>
            </a:r>
            <a:r>
              <a:rPr lang="el-GR" dirty="0" err="1" smtClean="0"/>
              <a:t>αναχώνευση</a:t>
            </a:r>
            <a:r>
              <a:rPr lang="el-GR" dirty="0" smtClean="0"/>
              <a:t> σημειώσεων φοιτητών από τις παραδόσεις του </a:t>
            </a:r>
            <a:r>
              <a:rPr lang="el-GR" dirty="0" err="1" smtClean="0"/>
              <a:t>Saussure</a:t>
            </a:r>
            <a:r>
              <a:rPr lang="el-GR" dirty="0" smtClean="0"/>
              <a:t> με τίτλο </a:t>
            </a:r>
            <a:r>
              <a:rPr lang="el-GR" i="1" dirty="0" smtClean="0"/>
              <a:t>‘</a:t>
            </a:r>
            <a:r>
              <a:rPr lang="el-GR" i="1" dirty="0" err="1" smtClean="0"/>
              <a:t>Cours</a:t>
            </a:r>
            <a:r>
              <a:rPr lang="el-GR" i="1" dirty="0" smtClean="0"/>
              <a:t> </a:t>
            </a:r>
            <a:r>
              <a:rPr lang="el-GR" i="1" dirty="0" err="1" smtClean="0"/>
              <a:t>de</a:t>
            </a:r>
            <a:r>
              <a:rPr lang="el-GR" i="1" dirty="0" smtClean="0"/>
              <a:t> </a:t>
            </a:r>
            <a:r>
              <a:rPr lang="el-GR" i="1" dirty="0" err="1" smtClean="0"/>
              <a:t>linguistique</a:t>
            </a:r>
            <a:r>
              <a:rPr lang="el-GR" i="1" dirty="0" smtClean="0"/>
              <a:t> </a:t>
            </a:r>
            <a:r>
              <a:rPr lang="el-GR" i="1" dirty="0" err="1" smtClean="0"/>
              <a:t>générale</a:t>
            </a:r>
            <a:r>
              <a:rPr lang="el-GR" i="1" dirty="0" smtClean="0"/>
              <a:t>’ (Μαθήματα Γενικής Γλωσσολογίας).</a:t>
            </a:r>
            <a:r>
              <a:rPr lang="el-GR" dirty="0" smtClean="0"/>
              <a:t> </a:t>
            </a:r>
          </a:p>
          <a:p>
            <a:pPr algn="just"/>
            <a:r>
              <a:rPr lang="el-GR" dirty="0" smtClean="0"/>
              <a:t>Το έργο αυτό είναι ανυπολόγιστης αξίας για τους μελλοντικούς γλωσσολόγους και τη μορφή της γλωσσολογίας στη σημερινή της μορφή. Και αυτό παρά το γεγονός ότι υπάρχουν αρκετά κενά και αδιευκρίνιστα σημεία, επειδή πρόκειται για σημειώσεις φοιτητών που δεν ελέγχθηκαν -ήταν φυσικώς αδύνατον- από τον καθηγητή.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Ο </a:t>
            </a:r>
            <a:r>
              <a:rPr lang="el-GR" dirty="0" err="1" smtClean="0"/>
              <a:t>Σοσίρ</a:t>
            </a:r>
            <a:endParaRPr lang="el-GR" dirty="0"/>
          </a:p>
        </p:txBody>
      </p:sp>
      <p:sp>
        <p:nvSpPr>
          <p:cNvPr id="3" name="2 - Θέση περιεχομένου"/>
          <p:cNvSpPr>
            <a:spLocks noGrp="1"/>
          </p:cNvSpPr>
          <p:nvPr>
            <p:ph idx="1"/>
          </p:nvPr>
        </p:nvSpPr>
        <p:spPr/>
        <p:txBody>
          <a:bodyPr>
            <a:noAutofit/>
          </a:bodyPr>
          <a:lstStyle/>
          <a:p>
            <a:pPr algn="just"/>
            <a:r>
              <a:rPr lang="el-GR" sz="2800" dirty="0" smtClean="0"/>
              <a:t>Το έργο του </a:t>
            </a:r>
            <a:r>
              <a:rPr lang="en-US" sz="2800" dirty="0" smtClean="0"/>
              <a:t>Saussure</a:t>
            </a:r>
            <a:r>
              <a:rPr lang="el-GR" sz="2800" dirty="0" err="1" smtClean="0">
                <a:sym typeface="Wingdings" pitchFamily="2" charset="2"/>
              </a:rPr>
              <a:t></a:t>
            </a:r>
            <a:r>
              <a:rPr lang="el-GR" sz="2800" dirty="0" err="1" smtClean="0"/>
              <a:t>επανάσταση</a:t>
            </a:r>
            <a:r>
              <a:rPr lang="el-GR" sz="2800" dirty="0" smtClean="0"/>
              <a:t> στο χώρο της επιστημονικής γλωσσολογίας: από μια καθαρά ιστορική επιστήμη </a:t>
            </a:r>
            <a:r>
              <a:rPr lang="el-GR" sz="2800" dirty="0" err="1" smtClean="0">
                <a:sym typeface="Wingdings" pitchFamily="2" charset="2"/>
              </a:rPr>
              <a:t></a:t>
            </a:r>
            <a:r>
              <a:rPr lang="el-GR" sz="2800" dirty="0" err="1" smtClean="0"/>
              <a:t>συστηματική</a:t>
            </a:r>
            <a:r>
              <a:rPr lang="el-GR" sz="2800" dirty="0" smtClean="0"/>
              <a:t> επιστήμη. </a:t>
            </a:r>
          </a:p>
          <a:p>
            <a:pPr algn="just"/>
            <a:r>
              <a:rPr lang="el-GR" sz="2800" dirty="0" smtClean="0"/>
              <a:t>μεγαλούργησε επειδή βρέθηκε σε ένα περιβάλλον με διαφορετικούς επιστήμονες, στο οικογενειακό και στο ακαδημαϊκό του περιβάλλον. </a:t>
            </a:r>
          </a:p>
          <a:p>
            <a:pPr algn="just"/>
            <a:r>
              <a:rPr lang="el-GR" sz="2800" dirty="0" smtClean="0"/>
              <a:t>δεν είχε ‘κόμπλεξ’ να συζητήσει  με επιστήμονες που θεράπευαν άλλες επιστήμες και να βρει λύσεις που δεν θα είχε βρει, αν έμενε περιχαρακωμένος στα στενά πλαίσια της επιστήμης του.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a:bodyPr>
          <a:lstStyle/>
          <a:p>
            <a:pPr algn="just"/>
            <a:r>
              <a:rPr lang="el-GR" dirty="0" smtClean="0"/>
              <a:t>Θα μπορούσε να πει κανείς ότι πρόκειται για την επαναφορά της αρχαίας ελληνικής αντίληψης του πανεπιστήμονα φιλοσόφου, η οποία καταστρατηγήθηκε μέσα στους σκοτεινούς αιώνες για διάφορες σκοπιμότητες, με αποτέλεσμα ‘φιλόσοφος’ να θεωρείται μόνο ο απόφοιτος της Φιλοσοφικής, δηλαδή μόνο ο φιλόλογος.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4053</Words>
  <PresentationFormat>Προβολή στην οθόνη (4:3)</PresentationFormat>
  <Paragraphs>202</Paragraphs>
  <Slides>64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64</vt:i4>
      </vt:variant>
    </vt:vector>
  </HeadingPairs>
  <TitlesOfParts>
    <vt:vector size="65" baseType="lpstr">
      <vt:lpstr>Θέμα του Office</vt:lpstr>
      <vt:lpstr>Διαφάνεια 1</vt:lpstr>
      <vt:lpstr>Ο Ferdinand de Saussure</vt:lpstr>
      <vt:lpstr>Ο Σοσίρ </vt:lpstr>
      <vt:lpstr>Σοσίρ </vt:lpstr>
      <vt:lpstr>Σοσίρ </vt:lpstr>
      <vt:lpstr>Σοσίρ </vt:lpstr>
      <vt:lpstr>Σοσίρ</vt:lpstr>
      <vt:lpstr> Ο Σοσίρ</vt:lpstr>
      <vt:lpstr>Διαφάνεια 9</vt:lpstr>
      <vt:lpstr>Διαφάνεια 10</vt:lpstr>
      <vt:lpstr> Σημαντικά σημεία διδασκαλίας του Saussure αποτελούν: </vt:lpstr>
      <vt:lpstr>Διαφάνεια 12</vt:lpstr>
      <vt:lpstr>Διαφάνεια 13</vt:lpstr>
      <vt:lpstr>1. 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Συγχρονία - Διαχρονία</vt:lpstr>
      <vt:lpstr>  Ερευνα στη διαχρονία και στη συγχρονία  1)  Συλλογή δεδομένων  </vt:lpstr>
      <vt:lpstr>1)  Συλλογή δεδομένων</vt:lpstr>
      <vt:lpstr>Ερευνα στη διαχρονία και στη συγχρονία 2)  Αντικείμενο </vt:lpstr>
      <vt:lpstr>Συγχρονία - Διαχρονία</vt:lpstr>
      <vt:lpstr>  2. Η τριπλή διάκριση ‘ομιλία - γλώσσα - λόγος’ </vt:lpstr>
      <vt:lpstr>‘ομιλία - γλώσσα - λόγος’  (Ι)  Ομιλία (langage) </vt:lpstr>
      <vt:lpstr>‘ομιλία - γλώσσα - λόγος’ (ΙΙ) Γλώσσα (langue)</vt:lpstr>
      <vt:lpstr>‘ομιλία - γλώσσα - λόγος’ (ΙΙΙ) Λόγος (parole)</vt:lpstr>
      <vt:lpstr>‘ομιλία - γλώσσα - λόγος’</vt:lpstr>
      <vt:lpstr>‘ομιλία - γλώσσα - λόγος’</vt:lpstr>
      <vt:lpstr>‘ομιλία - γλώσσα - λόγος’</vt:lpstr>
      <vt:lpstr> Ποια είναι η σχέση γλώσσας(langue) και λόγου(parole); </vt:lpstr>
      <vt:lpstr>Διαφάνεια 40</vt:lpstr>
      <vt:lpstr>Διαφάνεια 41</vt:lpstr>
      <vt:lpstr>Διαφάνεια 42</vt:lpstr>
      <vt:lpstr>Διαφάνεια 43</vt:lpstr>
      <vt:lpstr>Διαφάνεια 44</vt:lpstr>
      <vt:lpstr>Διαφάνεια 45</vt:lpstr>
      <vt:lpstr>Δύο όροι…</vt:lpstr>
      <vt:lpstr> Οι τέσσερις προτεραιότητες του προφορικού έναντι του γραπτού λόγου </vt:lpstr>
      <vt:lpstr>Διαφάνεια 48</vt:lpstr>
      <vt:lpstr>Διαφάνεια 49</vt:lpstr>
      <vt:lpstr>Διαφάνεια 50</vt:lpstr>
      <vt:lpstr>  Γλωσσική ικανότητα, γλωσσική επιτέλεση,   επικοινωνιακή ικανότητα  </vt:lpstr>
      <vt:lpstr>(α) γλωσσική ικανότητα </vt:lpstr>
      <vt:lpstr>γλωσσική ικανότητα</vt:lpstr>
      <vt:lpstr>Γλωσσική ικανότητα</vt:lpstr>
      <vt:lpstr>(β)  ‘γλωσσική επιτέλεση’</vt:lpstr>
      <vt:lpstr>επικοινωνιακή ικανότητα’ (communicative competence)</vt:lpstr>
      <vt:lpstr>επικοινωνιακή ικανότητα</vt:lpstr>
      <vt:lpstr>Σύγκριση σοσιριανής  τριπλής διάκρισης και τσομσκιανής διπλής </vt:lpstr>
      <vt:lpstr>Διαφάνεια 59</vt:lpstr>
      <vt:lpstr>  Ποιο είναι το αντικείμενο της γλωσσολογίας;   η ομιλία, η γλώσσα  ή  ο λόγος;  </vt:lpstr>
      <vt:lpstr>Ποιο είναι το αντικείμενο της γλωσσολογίας;</vt:lpstr>
      <vt:lpstr>Ποιο είναι το αντικείμενο της γλωσσολογίας;</vt:lpstr>
      <vt:lpstr>Άλλοι κλάδοι της γλωσσολογίας </vt:lpstr>
      <vt:lpstr>Διαφάνεια 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cp:lastModifiedBy>ΚΑΜΠΑΚΗ</cp:lastModifiedBy>
  <cp:revision>66</cp:revision>
  <dcterms:modified xsi:type="dcterms:W3CDTF">2018-11-21T05:58:54Z</dcterms:modified>
</cp:coreProperties>
</file>