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59" r:id="rId5"/>
    <p:sldId id="261" r:id="rId6"/>
    <p:sldId id="262" r:id="rId7"/>
    <p:sldId id="260" r:id="rId8"/>
    <p:sldId id="263" r:id="rId9"/>
    <p:sldId id="266" r:id="rId10"/>
    <p:sldId id="264" r:id="rId11"/>
    <p:sldId id="265" r:id="rId12"/>
    <p:sldId id="268" r:id="rId13"/>
    <p:sldId id="269" r:id="rId14"/>
    <p:sldId id="270" r:id="rId15"/>
    <p:sldId id="271" r:id="rId16"/>
    <p:sldId id="274" r:id="rId17"/>
    <p:sldId id="279" r:id="rId18"/>
    <p:sldId id="273" r:id="rId19"/>
    <p:sldId id="272" r:id="rId20"/>
    <p:sldId id="275" r:id="rId21"/>
    <p:sldId id="276" r:id="rId22"/>
    <p:sldId id="277" r:id="rId23"/>
    <p:sldId id="281" r:id="rId24"/>
    <p:sldId id="282" r:id="rId25"/>
    <p:sldId id="284" r:id="rId26"/>
    <p:sldId id="285" r:id="rId27"/>
    <p:sldId id="286" r:id="rId28"/>
    <p:sldId id="283" r:id="rId29"/>
    <p:sldId id="267" r:id="rId30"/>
    <p:sldId id="278" r:id="rId31"/>
    <p:sldId id="280"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07" autoAdjust="0"/>
    <p:restoredTop sz="98983" autoAdjust="0"/>
  </p:normalViewPr>
  <p:slideViewPr>
    <p:cSldViewPr>
      <p:cViewPr varScale="1">
        <p:scale>
          <a:sx n="115" d="100"/>
          <a:sy n="115" d="100"/>
        </p:scale>
        <p:origin x="-23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a:defRPr/>
              </a:pPr>
              <a:endParaRPr lang="el-GR"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a:defRPr/>
              </a:pPr>
              <a:endParaRPr lang="el-GR"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el-GR"/>
            </a:p>
          </p:txBody>
        </p:sp>
      </p:grpSp>
      <p:sp>
        <p:nvSpPr>
          <p:cNvPr id="15366"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l-GR"/>
              <a:t>Κάντε κλικ για επεξεργασία του τίτλου</a:t>
            </a:r>
          </a:p>
        </p:txBody>
      </p:sp>
      <p:sp>
        <p:nvSpPr>
          <p:cNvPr id="15367"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l-GR"/>
              <a:t>Κάντε κλικ για να επεξεργαστείτε τον υπότιτλο του υποδείγματος</a:t>
            </a:r>
          </a:p>
        </p:txBody>
      </p:sp>
      <p:sp>
        <p:nvSpPr>
          <p:cNvPr id="8" name="Rectangle 8"/>
          <p:cNvSpPr>
            <a:spLocks noGrp="1" noChangeArrowheads="1"/>
          </p:cNvSpPr>
          <p:nvPr>
            <p:ph type="dt" sz="half" idx="10"/>
          </p:nvPr>
        </p:nvSpPr>
        <p:spPr>
          <a:xfrm>
            <a:off x="536575" y="6248400"/>
            <a:ext cx="2054225" cy="457200"/>
          </a:xfrm>
        </p:spPr>
        <p:txBody>
          <a:bodyPr/>
          <a:lstStyle>
            <a:lvl1pPr>
              <a:defRPr/>
            </a:lvl1pPr>
          </a:lstStyle>
          <a:p>
            <a:pPr>
              <a:defRPr/>
            </a:pPr>
            <a:endParaRPr lang="el-GR"/>
          </a:p>
        </p:txBody>
      </p:sp>
      <p:sp>
        <p:nvSpPr>
          <p:cNvPr id="9" name="Rectangle 9"/>
          <p:cNvSpPr>
            <a:spLocks noGrp="1" noChangeArrowheads="1"/>
          </p:cNvSpPr>
          <p:nvPr>
            <p:ph type="ftr" sz="quarter" idx="11"/>
          </p:nvPr>
        </p:nvSpPr>
        <p:spPr>
          <a:xfrm>
            <a:off x="3251200" y="6248400"/>
            <a:ext cx="2887663" cy="457200"/>
          </a:xfrm>
        </p:spPr>
        <p:txBody>
          <a:bodyPr/>
          <a:lstStyle>
            <a:lvl1pPr>
              <a:defRPr/>
            </a:lvl1pPr>
          </a:lstStyle>
          <a:p>
            <a:pPr>
              <a:defRPr/>
            </a:pPr>
            <a:endParaRPr lang="el-GR"/>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pPr>
              <a:defRPr/>
            </a:pPr>
            <a:fld id="{55D2FE6D-13F8-4D2E-A150-927D7CF147D4}"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08BCCE75-2AD4-448A-A7E4-3373343C3028}"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48450" y="473075"/>
            <a:ext cx="2038350" cy="53943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33400" y="473075"/>
            <a:ext cx="5962650" cy="53943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93807C1F-E6DF-44A4-B2AF-2EA69DB9ECC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ABCBA136-4688-4041-826B-0DB0F311E080}"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568A9370-77E2-4DCC-B573-3A6E127535A3}"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BF7C8525-8159-4963-AF14-888BD3494BD6}"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8"/>
          <p:cNvSpPr>
            <a:spLocks noGrp="1" noChangeArrowheads="1"/>
          </p:cNvSpPr>
          <p:nvPr>
            <p:ph type="dt" sz="half" idx="10"/>
          </p:nvPr>
        </p:nvSpPr>
        <p:spPr>
          <a:ln/>
        </p:spPr>
        <p:txBody>
          <a:bodyPr/>
          <a:lstStyle>
            <a:lvl1pPr>
              <a:defRPr/>
            </a:lvl1pPr>
          </a:lstStyle>
          <a:p>
            <a:pPr>
              <a:defRPr/>
            </a:pPr>
            <a:endParaRPr lang="el-GR"/>
          </a:p>
        </p:txBody>
      </p:sp>
      <p:sp>
        <p:nvSpPr>
          <p:cNvPr id="8" name="Rectangle 9"/>
          <p:cNvSpPr>
            <a:spLocks noGrp="1" noChangeArrowheads="1"/>
          </p:cNvSpPr>
          <p:nvPr>
            <p:ph type="ftr" sz="quarter" idx="11"/>
          </p:nvPr>
        </p:nvSpPr>
        <p:spPr>
          <a:ln/>
        </p:spPr>
        <p:txBody>
          <a:bodyPr/>
          <a:lstStyle>
            <a:lvl1pPr>
              <a:defRPr/>
            </a:lvl1pPr>
          </a:lstStyle>
          <a:p>
            <a:pPr>
              <a:defRPr/>
            </a:pPr>
            <a:endParaRPr lang="el-GR"/>
          </a:p>
        </p:txBody>
      </p:sp>
      <p:sp>
        <p:nvSpPr>
          <p:cNvPr id="9" name="Rectangle 10"/>
          <p:cNvSpPr>
            <a:spLocks noGrp="1" noChangeArrowheads="1"/>
          </p:cNvSpPr>
          <p:nvPr>
            <p:ph type="sldNum" sz="quarter" idx="12"/>
          </p:nvPr>
        </p:nvSpPr>
        <p:spPr>
          <a:ln/>
        </p:spPr>
        <p:txBody>
          <a:bodyPr/>
          <a:lstStyle>
            <a:lvl1pPr>
              <a:defRPr/>
            </a:lvl1pPr>
          </a:lstStyle>
          <a:p>
            <a:pPr>
              <a:defRPr/>
            </a:pPr>
            <a:fld id="{2EF42536-96B8-421C-B08F-25B873C3D6B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8"/>
          <p:cNvSpPr>
            <a:spLocks noGrp="1" noChangeArrowheads="1"/>
          </p:cNvSpPr>
          <p:nvPr>
            <p:ph type="dt" sz="half" idx="10"/>
          </p:nvPr>
        </p:nvSpPr>
        <p:spPr>
          <a:ln/>
        </p:spPr>
        <p:txBody>
          <a:bodyPr/>
          <a:lstStyle>
            <a:lvl1pPr>
              <a:defRPr/>
            </a:lvl1pPr>
          </a:lstStyle>
          <a:p>
            <a:pPr>
              <a:defRPr/>
            </a:pPr>
            <a:endParaRPr lang="el-GR"/>
          </a:p>
        </p:txBody>
      </p:sp>
      <p:sp>
        <p:nvSpPr>
          <p:cNvPr id="4" name="Rectangle 9"/>
          <p:cNvSpPr>
            <a:spLocks noGrp="1" noChangeArrowheads="1"/>
          </p:cNvSpPr>
          <p:nvPr>
            <p:ph type="ftr" sz="quarter" idx="11"/>
          </p:nvPr>
        </p:nvSpPr>
        <p:spPr>
          <a:ln/>
        </p:spPr>
        <p:txBody>
          <a:bodyPr/>
          <a:lstStyle>
            <a:lvl1pPr>
              <a:defRPr/>
            </a:lvl1pPr>
          </a:lstStyle>
          <a:p>
            <a:pPr>
              <a:defRPr/>
            </a:pPr>
            <a:endParaRPr lang="el-GR"/>
          </a:p>
        </p:txBody>
      </p:sp>
      <p:sp>
        <p:nvSpPr>
          <p:cNvPr id="5" name="Rectangle 10"/>
          <p:cNvSpPr>
            <a:spLocks noGrp="1" noChangeArrowheads="1"/>
          </p:cNvSpPr>
          <p:nvPr>
            <p:ph type="sldNum" sz="quarter" idx="12"/>
          </p:nvPr>
        </p:nvSpPr>
        <p:spPr>
          <a:ln/>
        </p:spPr>
        <p:txBody>
          <a:bodyPr/>
          <a:lstStyle>
            <a:lvl1pPr>
              <a:defRPr/>
            </a:lvl1pPr>
          </a:lstStyle>
          <a:p>
            <a:pPr>
              <a:defRPr/>
            </a:pPr>
            <a:fld id="{DD83D7C4-8755-45F8-95C6-0C142D0B865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l-GR"/>
          </a:p>
        </p:txBody>
      </p:sp>
      <p:sp>
        <p:nvSpPr>
          <p:cNvPr id="3" name="Rectangle 9"/>
          <p:cNvSpPr>
            <a:spLocks noGrp="1" noChangeArrowheads="1"/>
          </p:cNvSpPr>
          <p:nvPr>
            <p:ph type="ftr" sz="quarter" idx="11"/>
          </p:nvPr>
        </p:nvSpPr>
        <p:spPr>
          <a:ln/>
        </p:spPr>
        <p:txBody>
          <a:bodyPr/>
          <a:lstStyle>
            <a:lvl1pPr>
              <a:defRPr/>
            </a:lvl1pPr>
          </a:lstStyle>
          <a:p>
            <a:pPr>
              <a:defRPr/>
            </a:pPr>
            <a:endParaRPr lang="el-GR"/>
          </a:p>
        </p:txBody>
      </p:sp>
      <p:sp>
        <p:nvSpPr>
          <p:cNvPr id="4" name="Rectangle 10"/>
          <p:cNvSpPr>
            <a:spLocks noGrp="1" noChangeArrowheads="1"/>
          </p:cNvSpPr>
          <p:nvPr>
            <p:ph type="sldNum" sz="quarter" idx="12"/>
          </p:nvPr>
        </p:nvSpPr>
        <p:spPr>
          <a:ln/>
        </p:spPr>
        <p:txBody>
          <a:bodyPr/>
          <a:lstStyle>
            <a:lvl1pPr>
              <a:defRPr/>
            </a:lvl1pPr>
          </a:lstStyle>
          <a:p>
            <a:pPr>
              <a:defRPr/>
            </a:pPr>
            <a:fld id="{30534020-AFF9-4FC1-959B-24806CCD3A6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ED3FFD3B-ABC4-49B5-9B16-DFCBE8BD518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228B79B4-C56D-49B3-BB96-768BC483521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28600" y="228600"/>
            <a:ext cx="8686800" cy="5943600"/>
            <a:chOff x="144" y="144"/>
            <a:chExt cx="5472" cy="3744"/>
          </a:xfrm>
        </p:grpSpPr>
        <p:sp>
          <p:nvSpPr>
            <p:cNvPr id="1433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defRPr/>
              </a:pPr>
              <a:endParaRPr lang="el-GR" sz="2400">
                <a:latin typeface="Times New Roman" pitchFamily="18" charset="0"/>
              </a:endParaRPr>
            </a:p>
          </p:txBody>
        </p:sp>
        <p:sp>
          <p:nvSpPr>
            <p:cNvPr id="1434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defRPr/>
              </a:pPr>
              <a:endParaRPr lang="el-GR" sz="2400">
                <a:latin typeface="Times New Roman" pitchFamily="18" charset="0"/>
              </a:endParaRPr>
            </a:p>
          </p:txBody>
        </p:sp>
        <p:sp>
          <p:nvSpPr>
            <p:cNvPr id="14341"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el-GR"/>
            </a:p>
          </p:txBody>
        </p:sp>
      </p:grpSp>
      <p:sp>
        <p:nvSpPr>
          <p:cNvPr id="1027"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1028"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4344"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endParaRPr lang="el-GR"/>
          </a:p>
        </p:txBody>
      </p:sp>
      <p:sp>
        <p:nvSpPr>
          <p:cNvPr id="14345"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vl1pPr>
          </a:lstStyle>
          <a:p>
            <a:pPr>
              <a:defRPr/>
            </a:pPr>
            <a:endParaRPr lang="el-GR"/>
          </a:p>
        </p:txBody>
      </p:sp>
      <p:sp>
        <p:nvSpPr>
          <p:cNvPr id="14346"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48AA51F1-D8DB-4CB9-937E-F69B7E45B812}"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5pPr>
      <a:lvl6pPr marL="457200" algn="l" rtl="0" fontAlgn="base">
        <a:lnSpc>
          <a:spcPct val="80000"/>
        </a:lnSpc>
        <a:spcBef>
          <a:spcPct val="0"/>
        </a:spcBef>
        <a:spcAft>
          <a:spcPct val="0"/>
        </a:spcAft>
        <a:defRPr sz="4400">
          <a:solidFill>
            <a:schemeClr val="tx2"/>
          </a:solidFill>
          <a:latin typeface="Times New Roman" pitchFamily="18" charset="0"/>
          <a:cs typeface="Arial" charset="0"/>
        </a:defRPr>
      </a:lvl6pPr>
      <a:lvl7pPr marL="914400" algn="l" rtl="0" fontAlgn="base">
        <a:lnSpc>
          <a:spcPct val="80000"/>
        </a:lnSpc>
        <a:spcBef>
          <a:spcPct val="0"/>
        </a:spcBef>
        <a:spcAft>
          <a:spcPct val="0"/>
        </a:spcAft>
        <a:defRPr sz="4400">
          <a:solidFill>
            <a:schemeClr val="tx2"/>
          </a:solidFill>
          <a:latin typeface="Times New Roman" pitchFamily="18" charset="0"/>
          <a:cs typeface="Arial" charset="0"/>
        </a:defRPr>
      </a:lvl7pPr>
      <a:lvl8pPr marL="1371600" algn="l" rtl="0" fontAlgn="base">
        <a:lnSpc>
          <a:spcPct val="80000"/>
        </a:lnSpc>
        <a:spcBef>
          <a:spcPct val="0"/>
        </a:spcBef>
        <a:spcAft>
          <a:spcPct val="0"/>
        </a:spcAft>
        <a:defRPr sz="4400">
          <a:solidFill>
            <a:schemeClr val="tx2"/>
          </a:solidFill>
          <a:latin typeface="Times New Roman" pitchFamily="18" charset="0"/>
          <a:cs typeface="Arial" charset="0"/>
        </a:defRPr>
      </a:lvl8pPr>
      <a:lvl9pPr marL="1828800" algn="l" rtl="0" fontAlgn="base">
        <a:lnSpc>
          <a:spcPct val="80000"/>
        </a:lnSpc>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16013" y="620713"/>
            <a:ext cx="6880225" cy="1871662"/>
          </a:xfrm>
        </p:spPr>
        <p:txBody>
          <a:bodyPr/>
          <a:lstStyle/>
          <a:p>
            <a:pPr eaLnBrk="1" hangingPunct="1"/>
            <a:r>
              <a:rPr lang="el-GR" sz="3600" smtClean="0">
                <a:latin typeface="Arial" charset="0"/>
              </a:rPr>
              <a:t>Ο χορός ως φυσική δραστηριότητα σε άτομα τρίτης ηλικίας: Μια πρώτη διδακτική προσέγγιση</a:t>
            </a:r>
          </a:p>
        </p:txBody>
      </p:sp>
      <p:sp>
        <p:nvSpPr>
          <p:cNvPr id="3075" name="Rectangle 3"/>
          <p:cNvSpPr>
            <a:spLocks noGrp="1" noChangeArrowheads="1"/>
          </p:cNvSpPr>
          <p:nvPr>
            <p:ph type="subTitle" idx="1"/>
          </p:nvPr>
        </p:nvSpPr>
        <p:spPr/>
        <p:txBody>
          <a:bodyPr/>
          <a:lstStyle/>
          <a:p>
            <a:pPr eaLnBrk="1" hangingPunct="1">
              <a:lnSpc>
                <a:spcPct val="90000"/>
              </a:lnSpc>
            </a:pPr>
            <a:r>
              <a:rPr lang="el-GR" sz="2600" dirty="0" smtClean="0"/>
              <a:t>Φιλίππου Φίλιππος</a:t>
            </a:r>
          </a:p>
          <a:p>
            <a:pPr eaLnBrk="1" hangingPunct="1">
              <a:lnSpc>
                <a:spcPct val="90000"/>
              </a:lnSpc>
            </a:pPr>
            <a:r>
              <a:rPr lang="el-GR" sz="2600" dirty="0" smtClean="0"/>
              <a:t>Αναπληρωτής καθηγητής</a:t>
            </a:r>
          </a:p>
          <a:p>
            <a:pPr eaLnBrk="1" hangingPunct="1">
              <a:lnSpc>
                <a:spcPct val="90000"/>
              </a:lnSpc>
            </a:pPr>
            <a:r>
              <a:rPr lang="el-GR" sz="2600" dirty="0" smtClean="0"/>
              <a:t>ΤΕΦΑΑ, ΔΠΘ</a:t>
            </a:r>
          </a:p>
          <a:p>
            <a:pPr eaLnBrk="1" hangingPunct="1">
              <a:lnSpc>
                <a:spcPct val="90000"/>
              </a:lnSpc>
            </a:pPr>
            <a:r>
              <a:rPr lang="el-GR" sz="2600" dirty="0" smtClean="0"/>
              <a:t> 2017-201</a:t>
            </a:r>
            <a:r>
              <a:rPr lang="el-GR" sz="2600" dirty="0"/>
              <a:t>8</a:t>
            </a:r>
            <a:endParaRPr lang="el-GR" sz="2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473075"/>
            <a:ext cx="8153400" cy="795338"/>
          </a:xfrm>
        </p:spPr>
        <p:txBody>
          <a:bodyPr/>
          <a:lstStyle/>
          <a:p>
            <a:pPr algn="ctr" eaLnBrk="1" hangingPunct="1"/>
            <a:r>
              <a:rPr lang="el-GR" sz="3200" smtClean="0">
                <a:latin typeface="Arial" charset="0"/>
              </a:rPr>
              <a:t>Ο ελληνικός χορός σήμερα</a:t>
            </a:r>
          </a:p>
        </p:txBody>
      </p:sp>
      <p:sp>
        <p:nvSpPr>
          <p:cNvPr id="12291" name="Rectangle 3"/>
          <p:cNvSpPr>
            <a:spLocks noGrp="1" noChangeArrowheads="1"/>
          </p:cNvSpPr>
          <p:nvPr>
            <p:ph type="body" idx="1"/>
          </p:nvPr>
        </p:nvSpPr>
        <p:spPr>
          <a:xfrm>
            <a:off x="323850" y="1628775"/>
            <a:ext cx="8640763" cy="5229225"/>
          </a:xfrm>
        </p:spPr>
        <p:txBody>
          <a:bodyPr/>
          <a:lstStyle/>
          <a:p>
            <a:pPr eaLnBrk="1" hangingPunct="1"/>
            <a:endParaRPr lang="el-GR" sz="2000" smtClean="0"/>
          </a:p>
          <a:p>
            <a:pPr eaLnBrk="1" hangingPunct="1"/>
            <a:r>
              <a:rPr lang="el-GR" sz="2400" smtClean="0"/>
              <a:t>Β΄ Παγκόσμιος πόλεμος σταθμός-ορόσημο</a:t>
            </a:r>
          </a:p>
          <a:p>
            <a:pPr eaLnBrk="1" hangingPunct="1"/>
            <a:r>
              <a:rPr lang="el-GR" sz="2400" smtClean="0"/>
              <a:t>Είσοδος</a:t>
            </a:r>
            <a:r>
              <a:rPr lang="en-US" sz="2400" smtClean="0"/>
              <a:t> </a:t>
            </a:r>
            <a:r>
              <a:rPr lang="el-GR" sz="2400" smtClean="0"/>
              <a:t>της Ελλάδας στη βιομηχανική περίοδο</a:t>
            </a:r>
          </a:p>
          <a:p>
            <a:pPr eaLnBrk="1" hangingPunct="1"/>
            <a:r>
              <a:rPr lang="el-GR" sz="2400" smtClean="0"/>
              <a:t>Φολκλορισμός  /  φολκλορικό κίνημα</a:t>
            </a:r>
          </a:p>
          <a:p>
            <a:pPr eaLnBrk="1" hangingPunct="1"/>
            <a:endParaRPr lang="el-GR" sz="2800" smtClean="0"/>
          </a:p>
          <a:p>
            <a:pPr eaLnBrk="1" hangingPunct="1"/>
            <a:r>
              <a:rPr lang="el-GR" sz="2800" smtClean="0">
                <a:solidFill>
                  <a:schemeClr val="bg2"/>
                </a:solidFill>
              </a:rPr>
              <a:t>Φολκλορικός είναι ο παραδοσιακός χορός που διδάσκεται σε χορευτικούς συλλόγους και χορευτικές σχολές είτε για να παρουσιαστεί στη σκηνή ως θέαμα ή για ευχαρίστηση των συμμετεχόντων</a:t>
            </a:r>
            <a:endParaRPr lang="el-GR" sz="2800" smtClean="0"/>
          </a:p>
          <a:p>
            <a:pPr eaLnBrk="1" hangingPunct="1"/>
            <a:endParaRPr lang="el-GR" sz="2800" smtClean="0"/>
          </a:p>
          <a:p>
            <a:pPr eaLnBrk="1" hangingPunct="1">
              <a:buFont typeface="Wingdings" pitchFamily="2" charset="2"/>
              <a:buNone/>
            </a:pPr>
            <a:endParaRPr lang="el-GR" sz="2000" smtClean="0"/>
          </a:p>
          <a:p>
            <a:pPr eaLnBrk="1" hangingPunct="1">
              <a:buFont typeface="Wingdings" pitchFamily="2" charset="2"/>
              <a:buNone/>
            </a:pPr>
            <a:endParaRPr lang="el-GR" smtClean="0"/>
          </a:p>
          <a:p>
            <a:pPr eaLnBrk="1" hangingPunct="1">
              <a:buFont typeface="Wingdings" pitchFamily="2" charset="2"/>
              <a:buNone/>
            </a:pPr>
            <a:endParaRPr lang="el-GR" smtClean="0"/>
          </a:p>
          <a:p>
            <a:pPr eaLnBrk="1" hangingPunct="1"/>
            <a:endParaRPr lang="el-GR" smtClean="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850" y="333375"/>
            <a:ext cx="8569325" cy="792163"/>
          </a:xfrm>
        </p:spPr>
        <p:txBody>
          <a:bodyPr/>
          <a:lstStyle/>
          <a:p>
            <a:pPr algn="ctr" eaLnBrk="1" hangingPunct="1"/>
            <a:r>
              <a:rPr lang="el-GR" sz="3200" smtClean="0">
                <a:latin typeface="Arial" charset="0"/>
              </a:rPr>
              <a:t>Πρακτικές εφαρμογές των αποτελεσμάτων των επιστημονικών προσεγγίσεων</a:t>
            </a:r>
          </a:p>
        </p:txBody>
      </p:sp>
      <p:sp>
        <p:nvSpPr>
          <p:cNvPr id="13315" name="Rectangle 3"/>
          <p:cNvSpPr>
            <a:spLocks noGrp="1" noChangeArrowheads="1"/>
          </p:cNvSpPr>
          <p:nvPr>
            <p:ph type="body" idx="1"/>
          </p:nvPr>
        </p:nvSpPr>
        <p:spPr>
          <a:xfrm>
            <a:off x="323850" y="1484313"/>
            <a:ext cx="8640763" cy="4824412"/>
          </a:xfrm>
        </p:spPr>
        <p:txBody>
          <a:bodyPr/>
          <a:lstStyle/>
          <a:p>
            <a:pPr eaLnBrk="1" hangingPunct="1">
              <a:buFont typeface="Wingdings" pitchFamily="2" charset="2"/>
              <a:buNone/>
            </a:pPr>
            <a:r>
              <a:rPr lang="el-GR" sz="3200" smtClean="0"/>
              <a:t>1. </a:t>
            </a:r>
            <a:r>
              <a:rPr lang="el-GR" sz="3200" smtClean="0">
                <a:solidFill>
                  <a:schemeClr val="accent2"/>
                </a:solidFill>
              </a:rPr>
              <a:t>Ο χορός ως δραστηριότητα ελεύθερου χρόνου &amp; αναψυχής</a:t>
            </a:r>
          </a:p>
          <a:p>
            <a:pPr eaLnBrk="1" hangingPunct="1"/>
            <a:r>
              <a:rPr lang="el-GR" sz="2800" smtClean="0"/>
              <a:t>Χορός και πολιτισμικός τουρισμός</a:t>
            </a:r>
            <a:r>
              <a:rPr lang="en-GB" smtClean="0"/>
              <a:t>:</a:t>
            </a:r>
            <a:endParaRPr lang="el-GR" smtClean="0"/>
          </a:p>
          <a:p>
            <a:pPr lvl="1" eaLnBrk="1" hangingPunct="1"/>
            <a:r>
              <a:rPr lang="en-US" sz="2400" smtClean="0"/>
              <a:t>451 </a:t>
            </a:r>
            <a:r>
              <a:rPr lang="el-GR" sz="2400" smtClean="0"/>
              <a:t>ενήλικοι αλλοδαποί </a:t>
            </a:r>
          </a:p>
          <a:p>
            <a:pPr lvl="1" eaLnBrk="1" hangingPunct="1"/>
            <a:r>
              <a:rPr lang="el-GR" sz="2800" smtClean="0">
                <a:solidFill>
                  <a:srgbClr val="FFFF00"/>
                </a:solidFill>
              </a:rPr>
              <a:t>κίνητρο για πολιτισμικό τουρισμό;</a:t>
            </a:r>
          </a:p>
          <a:p>
            <a:pPr lvl="1" eaLnBrk="1" hangingPunct="1"/>
            <a:r>
              <a:rPr lang="el-GR" sz="2400" smtClean="0"/>
              <a:t>ελληνικός πολιτισμός, </a:t>
            </a:r>
          </a:p>
          <a:p>
            <a:pPr lvl="1" eaLnBrk="1" hangingPunct="1"/>
            <a:r>
              <a:rPr lang="el-GR" sz="2400" smtClean="0"/>
              <a:t>η απόρριψη της πλήξης, </a:t>
            </a:r>
          </a:p>
          <a:p>
            <a:pPr lvl="1" eaLnBrk="1" hangingPunct="1"/>
            <a:r>
              <a:rPr lang="el-GR" sz="2400" smtClean="0"/>
              <a:t>οι κοινωνικές σχέσεις  </a:t>
            </a:r>
          </a:p>
          <a:p>
            <a:pPr lvl="1" eaLnBrk="1" hangingPunct="1"/>
            <a:endParaRPr lang="el-GR"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533400" y="404813"/>
            <a:ext cx="8153400" cy="6453187"/>
          </a:xfrm>
        </p:spPr>
        <p:txBody>
          <a:bodyPr/>
          <a:lstStyle/>
          <a:p>
            <a:pPr eaLnBrk="1" hangingPunct="1"/>
            <a:r>
              <a:rPr lang="el-GR" sz="3200" smtClean="0"/>
              <a:t>Μαθήματα ελληνικού χορού στη Γαλλία;;;</a:t>
            </a:r>
          </a:p>
          <a:p>
            <a:pPr eaLnBrk="1" hangingPunct="1">
              <a:buFont typeface="Wingdings" pitchFamily="2" charset="2"/>
              <a:buNone/>
            </a:pPr>
            <a:r>
              <a:rPr lang="el-GR" sz="3200" smtClean="0"/>
              <a:t>   Και όμως ναι…</a:t>
            </a:r>
            <a:endParaRPr lang="en-US" sz="3200" smtClean="0"/>
          </a:p>
          <a:p>
            <a:pPr eaLnBrk="1" hangingPunct="1"/>
            <a:r>
              <a:rPr lang="el-GR" smtClean="0"/>
              <a:t>215 ενήλικοι Γάλλοι</a:t>
            </a:r>
          </a:p>
          <a:p>
            <a:pPr eaLnBrk="1" hangingPunct="1">
              <a:buFont typeface="Wingdings" pitchFamily="2" charset="2"/>
              <a:buNone/>
            </a:pPr>
            <a:endParaRPr lang="el-GR" smtClean="0"/>
          </a:p>
          <a:p>
            <a:pPr eaLnBrk="1" hangingPunct="1"/>
            <a:r>
              <a:rPr lang="el-GR" smtClean="0">
                <a:solidFill>
                  <a:srgbClr val="FFFF00"/>
                </a:solidFill>
              </a:rPr>
              <a:t>Κίνητρα συμμετοχής;</a:t>
            </a:r>
          </a:p>
          <a:p>
            <a:pPr eaLnBrk="1" hangingPunct="1"/>
            <a:r>
              <a:rPr lang="el-GR" smtClean="0"/>
              <a:t>η απόρριψη της πλήξης,</a:t>
            </a:r>
          </a:p>
          <a:p>
            <a:pPr eaLnBrk="1" hangingPunct="1"/>
            <a:r>
              <a:rPr lang="el-GR" smtClean="0"/>
              <a:t>η χαλάρωση από την καθημερινότητα, </a:t>
            </a:r>
          </a:p>
          <a:p>
            <a:pPr eaLnBrk="1" hangingPunct="1"/>
            <a:r>
              <a:rPr lang="el-GR" smtClean="0"/>
              <a:t>η απόκτηση καινούργιων εμπειριών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473075"/>
            <a:ext cx="8153400" cy="652463"/>
          </a:xfrm>
        </p:spPr>
        <p:txBody>
          <a:bodyPr/>
          <a:lstStyle/>
          <a:p>
            <a:pPr algn="ctr" eaLnBrk="1" hangingPunct="1"/>
            <a:r>
              <a:rPr lang="el-GR" sz="3200" smtClean="0">
                <a:latin typeface="Arial" charset="0"/>
              </a:rPr>
              <a:t>Συμμετοχή Ελλήνων σε μαθήματα ελληνικών παραδοσιακών χορών</a:t>
            </a:r>
          </a:p>
        </p:txBody>
      </p:sp>
      <p:sp>
        <p:nvSpPr>
          <p:cNvPr id="15363" name="Rectangle 3"/>
          <p:cNvSpPr>
            <a:spLocks noGrp="1" noChangeArrowheads="1"/>
          </p:cNvSpPr>
          <p:nvPr>
            <p:ph type="body" idx="1"/>
          </p:nvPr>
        </p:nvSpPr>
        <p:spPr>
          <a:xfrm>
            <a:off x="533400" y="1557338"/>
            <a:ext cx="8153400" cy="4464050"/>
          </a:xfrm>
        </p:spPr>
        <p:txBody>
          <a:bodyPr/>
          <a:lstStyle/>
          <a:p>
            <a:pPr eaLnBrk="1" hangingPunct="1"/>
            <a:r>
              <a:rPr lang="el-GR" smtClean="0"/>
              <a:t>454 συμμετέχοντες</a:t>
            </a:r>
          </a:p>
          <a:p>
            <a:pPr eaLnBrk="1" hangingPunct="1"/>
            <a:r>
              <a:rPr lang="el-GR" smtClean="0">
                <a:solidFill>
                  <a:srgbClr val="FFFF00"/>
                </a:solidFill>
              </a:rPr>
              <a:t>Κίνητρα συμμετοχής:</a:t>
            </a:r>
          </a:p>
          <a:p>
            <a:pPr lvl="1" eaLnBrk="1" hangingPunct="1"/>
            <a:r>
              <a:rPr lang="el-GR" smtClean="0">
                <a:solidFill>
                  <a:schemeClr val="bg2"/>
                </a:solidFill>
              </a:rPr>
              <a:t>Άσκηση &amp; υγεία</a:t>
            </a:r>
          </a:p>
          <a:p>
            <a:pPr lvl="1" eaLnBrk="1" hangingPunct="1"/>
            <a:r>
              <a:rPr lang="el-GR" smtClean="0">
                <a:solidFill>
                  <a:schemeClr val="bg2"/>
                </a:solidFill>
              </a:rPr>
              <a:t>Καινούργιες γνωριμίες</a:t>
            </a:r>
          </a:p>
          <a:p>
            <a:pPr lvl="1" eaLnBrk="1" hangingPunct="1"/>
            <a:r>
              <a:rPr lang="el-GR" smtClean="0">
                <a:solidFill>
                  <a:schemeClr val="bg2"/>
                </a:solidFill>
              </a:rPr>
              <a:t>Απόρριψη της πλήξης και της ανίας</a:t>
            </a:r>
          </a:p>
          <a:p>
            <a:pPr lvl="1" eaLnBrk="1" hangingPunct="1"/>
            <a:r>
              <a:rPr lang="el-GR" smtClean="0">
                <a:solidFill>
                  <a:schemeClr val="bg2"/>
                </a:solidFill>
              </a:rPr>
              <a:t>Ομάδα </a:t>
            </a:r>
          </a:p>
          <a:p>
            <a:pPr lvl="1" eaLnBrk="1" hangingPunct="1"/>
            <a:endParaRPr lang="el-GR" smtClean="0">
              <a:solidFill>
                <a:schemeClr val="bg2"/>
              </a:solidFill>
            </a:endParaRPr>
          </a:p>
          <a:p>
            <a:pPr lvl="1" eaLnBrk="1" hangingPunct="1"/>
            <a:endParaRPr lang="el-GR" smtClean="0">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473075"/>
            <a:ext cx="8153400" cy="868363"/>
          </a:xfrm>
        </p:spPr>
        <p:txBody>
          <a:bodyPr/>
          <a:lstStyle/>
          <a:p>
            <a:pPr algn="ctr" eaLnBrk="1" hangingPunct="1"/>
            <a:r>
              <a:rPr lang="el-GR" sz="3200" smtClean="0">
                <a:latin typeface="Arial" charset="0"/>
              </a:rPr>
              <a:t>Ο ελληνικός χορός σε ξενοδοχειακές μονάδες</a:t>
            </a:r>
          </a:p>
        </p:txBody>
      </p:sp>
      <p:sp>
        <p:nvSpPr>
          <p:cNvPr id="16387" name="Rectangle 3"/>
          <p:cNvSpPr>
            <a:spLocks noGrp="1" noChangeArrowheads="1"/>
          </p:cNvSpPr>
          <p:nvPr>
            <p:ph type="body" idx="1"/>
          </p:nvPr>
        </p:nvSpPr>
        <p:spPr/>
        <p:txBody>
          <a:bodyPr/>
          <a:lstStyle/>
          <a:p>
            <a:pPr eaLnBrk="1" hangingPunct="1"/>
            <a:r>
              <a:rPr lang="el-GR" smtClean="0"/>
              <a:t>165 αλλοδαποί τουρίστες</a:t>
            </a:r>
          </a:p>
          <a:p>
            <a:pPr lvl="1" eaLnBrk="1" hangingPunct="1"/>
            <a:r>
              <a:rPr lang="el-GR" smtClean="0"/>
              <a:t>Καθημερινή συμμετοχή </a:t>
            </a:r>
          </a:p>
          <a:p>
            <a:pPr lvl="1" eaLnBrk="1" hangingPunct="1"/>
            <a:r>
              <a:rPr lang="el-GR" smtClean="0"/>
              <a:t>«Παραγγελιές»: «Συρτάκι»  «Ζορμπάς» και «Παιδιά του Πειραιά»</a:t>
            </a:r>
          </a:p>
          <a:p>
            <a:pPr lvl="1" eaLnBrk="1" hangingPunct="1"/>
            <a:r>
              <a:rPr lang="el-GR" smtClean="0"/>
              <a:t> Να περάσουν ευχάριστα</a:t>
            </a:r>
          </a:p>
          <a:p>
            <a:pPr lvl="1" eaLnBrk="1" hangingPunct="1"/>
            <a:r>
              <a:rPr lang="el-GR" smtClean="0"/>
              <a:t>Να γνωρίσουν τον ελληνικό πολιτισμό</a:t>
            </a:r>
          </a:p>
          <a:p>
            <a:pPr lvl="1" eaLnBrk="1" hangingPunct="1"/>
            <a:r>
              <a:rPr lang="el-GR" smtClean="0"/>
              <a:t>Να κάνουν νέες γνωριμίες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188913"/>
            <a:ext cx="8002587" cy="1295400"/>
          </a:xfrm>
        </p:spPr>
        <p:txBody>
          <a:bodyPr/>
          <a:lstStyle/>
          <a:p>
            <a:pPr algn="ctr" eaLnBrk="1" hangingPunct="1"/>
            <a:r>
              <a:rPr lang="el-GR" sz="2800" smtClean="0">
                <a:latin typeface="Arial" charset="0"/>
              </a:rPr>
              <a:t/>
            </a:r>
            <a:br>
              <a:rPr lang="el-GR" sz="2800" smtClean="0">
                <a:latin typeface="Arial" charset="0"/>
              </a:rPr>
            </a:br>
            <a:r>
              <a:rPr lang="el-GR" sz="2800" smtClean="0">
                <a:latin typeface="Arial" charset="0"/>
              </a:rPr>
              <a:t>2. Ο χορός ως μέσο άσκησης</a:t>
            </a:r>
            <a:br>
              <a:rPr lang="el-GR" sz="2800" smtClean="0">
                <a:latin typeface="Arial" charset="0"/>
              </a:rPr>
            </a:br>
            <a:r>
              <a:rPr lang="el-GR" sz="2800" smtClean="0">
                <a:latin typeface="Arial" charset="0"/>
              </a:rPr>
              <a:t>Πρόληψη και βελτίωση της σωματικής υγείας</a:t>
            </a:r>
            <a:br>
              <a:rPr lang="el-GR" sz="2800" smtClean="0">
                <a:latin typeface="Arial" charset="0"/>
              </a:rPr>
            </a:br>
            <a:endParaRPr lang="el-GR" sz="2800" smtClean="0">
              <a:latin typeface="Arial" charset="0"/>
            </a:endParaRPr>
          </a:p>
        </p:txBody>
      </p:sp>
      <p:sp>
        <p:nvSpPr>
          <p:cNvPr id="17411" name="Rectangle 3"/>
          <p:cNvSpPr>
            <a:spLocks noGrp="1" noChangeArrowheads="1"/>
          </p:cNvSpPr>
          <p:nvPr>
            <p:ph type="body" idx="1"/>
          </p:nvPr>
        </p:nvSpPr>
        <p:spPr/>
        <p:txBody>
          <a:bodyPr/>
          <a:lstStyle/>
          <a:p>
            <a:pPr eaLnBrk="1" hangingPunct="1"/>
            <a:r>
              <a:rPr lang="el-GR" sz="2000" smtClean="0"/>
              <a:t>Χορός και καρδιοαναπνευστική λειτουργία ατόμων μέσης ηλικίας (Πίτση, 2002)</a:t>
            </a:r>
          </a:p>
          <a:p>
            <a:pPr lvl="1" eaLnBrk="1" hangingPunct="1"/>
            <a:r>
              <a:rPr lang="el-GR" sz="2200" smtClean="0"/>
              <a:t>24 ελληνικοί χοροί</a:t>
            </a:r>
          </a:p>
          <a:p>
            <a:pPr lvl="1" eaLnBrk="1" hangingPunct="1"/>
            <a:r>
              <a:rPr lang="el-GR" sz="2200" smtClean="0"/>
              <a:t>Εύρος τιμών καρδιακής συχνότητας:</a:t>
            </a:r>
          </a:p>
          <a:p>
            <a:pPr lvl="1" eaLnBrk="1" hangingPunct="1">
              <a:buFont typeface="Wingdings" pitchFamily="2" charset="2"/>
              <a:buNone/>
            </a:pPr>
            <a:r>
              <a:rPr lang="el-GR" sz="2200" smtClean="0"/>
              <a:t>    100±12 (Διπάτ) έως 157±14 (Πεντοζάλης) παλμούς ανά λεπτό </a:t>
            </a:r>
          </a:p>
          <a:p>
            <a:pPr lvl="1" eaLnBrk="1" hangingPunct="1"/>
            <a:r>
              <a:rPr lang="el-GR" sz="2200" smtClean="0"/>
              <a:t>οι ελληνικοί παραδοσιακοί χοροί χαρακτηρίζονται ως μία αερόβια δραστηριότητα ψυχαγωγίας, παρέχοντας μία μεγάλη ποικιλία όχι μόνο σε ένταση αλλά και σε ρυθμό, κάνοντας την άσκηση πιο ευχάριστη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533400" y="765175"/>
            <a:ext cx="8153400" cy="5102225"/>
          </a:xfrm>
        </p:spPr>
        <p:txBody>
          <a:bodyPr/>
          <a:lstStyle/>
          <a:p>
            <a:pPr eaLnBrk="1" hangingPunct="1"/>
            <a:r>
              <a:rPr lang="el-GR" sz="2000" smtClean="0"/>
              <a:t>Επίδραση προγράμματος ελληνικών παραδοσιακών χορών στους στατικούς και δυναμικούς δείκτες ισορροπίας (Sofiandis, </a:t>
            </a:r>
            <a:r>
              <a:rPr lang="en-US" sz="2000" smtClean="0"/>
              <a:t>Hatzitaki</a:t>
            </a:r>
            <a:r>
              <a:rPr lang="el-GR" sz="2000" smtClean="0"/>
              <a:t>, </a:t>
            </a:r>
            <a:r>
              <a:rPr lang="en-US" sz="2000" smtClean="0"/>
              <a:t>Douka </a:t>
            </a:r>
            <a:r>
              <a:rPr lang="el-GR" sz="2000" smtClean="0"/>
              <a:t>&amp; Groui</a:t>
            </a:r>
            <a:r>
              <a:rPr lang="en-US" sz="2000" smtClean="0"/>
              <a:t>o</a:t>
            </a:r>
            <a:r>
              <a:rPr lang="el-GR" sz="2000" smtClean="0"/>
              <a:t>s, 2009) </a:t>
            </a:r>
          </a:p>
          <a:p>
            <a:pPr eaLnBrk="1" hangingPunct="1"/>
            <a:endParaRPr lang="el-GR" sz="2000" smtClean="0"/>
          </a:p>
          <a:p>
            <a:pPr eaLnBrk="1" hangingPunct="1"/>
            <a:r>
              <a:rPr lang="el-GR" sz="2400" smtClean="0"/>
              <a:t>Δείγμα: </a:t>
            </a:r>
            <a:r>
              <a:rPr lang="el-GR" sz="2400" smtClean="0">
                <a:solidFill>
                  <a:schemeClr val="bg2"/>
                </a:solidFill>
              </a:rPr>
              <a:t>υγιή άτομα μεγάλης ηλικίας</a:t>
            </a:r>
          </a:p>
          <a:p>
            <a:pPr eaLnBrk="1" hangingPunct="1"/>
            <a:endParaRPr lang="el-GR" sz="2400" smtClean="0"/>
          </a:p>
          <a:p>
            <a:pPr eaLnBrk="1" hangingPunct="1"/>
            <a:r>
              <a:rPr lang="el-GR" sz="2400" smtClean="0"/>
              <a:t>Διάρκεια: </a:t>
            </a:r>
            <a:r>
              <a:rPr lang="el-GR" sz="2400" smtClean="0">
                <a:solidFill>
                  <a:schemeClr val="bg2"/>
                </a:solidFill>
              </a:rPr>
              <a:t>10 εβδομάδες</a:t>
            </a:r>
          </a:p>
          <a:p>
            <a:pPr eaLnBrk="1" hangingPunct="1"/>
            <a:endParaRPr lang="el-GR" sz="2400" smtClean="0"/>
          </a:p>
          <a:p>
            <a:pPr eaLnBrk="1" hangingPunct="1"/>
            <a:r>
              <a:rPr lang="el-GR" sz="2400" smtClean="0"/>
              <a:t>Αποτελέσματα: </a:t>
            </a:r>
            <a:r>
              <a:rPr lang="el-GR" sz="2400" smtClean="0">
                <a:solidFill>
                  <a:schemeClr val="bg2"/>
                </a:solidFill>
              </a:rPr>
              <a:t>βελτιώσεις σε όλους τους δείκτες ισορροπίας.  </a:t>
            </a:r>
          </a:p>
          <a:p>
            <a:pPr eaLnBrk="1" hangingPunct="1">
              <a:buFont typeface="Wingdings" pitchFamily="2" charset="2"/>
              <a:buNone/>
            </a:pPr>
            <a:endParaRPr lang="el-GR" sz="2400" smtClean="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473075"/>
            <a:ext cx="8153400" cy="939800"/>
          </a:xfrm>
        </p:spPr>
        <p:txBody>
          <a:bodyPr/>
          <a:lstStyle/>
          <a:p>
            <a:pPr algn="ctr" eaLnBrk="1" hangingPunct="1"/>
            <a:r>
              <a:rPr lang="el-GR" sz="2800" smtClean="0">
                <a:latin typeface="Arial" charset="0"/>
              </a:rPr>
              <a:t>Τζαζ και ισορροπία </a:t>
            </a:r>
            <a:br>
              <a:rPr lang="el-GR" sz="2800" smtClean="0">
                <a:latin typeface="Arial" charset="0"/>
              </a:rPr>
            </a:br>
            <a:r>
              <a:rPr lang="el-GR" sz="2800" smtClean="0">
                <a:latin typeface="Arial" charset="0"/>
              </a:rPr>
              <a:t>(</a:t>
            </a:r>
            <a:r>
              <a:rPr lang="en-US" sz="2800" smtClean="0"/>
              <a:t>Wallmann</a:t>
            </a:r>
            <a:r>
              <a:rPr lang="el-GR" sz="2800" smtClean="0"/>
              <a:t>, </a:t>
            </a:r>
            <a:r>
              <a:rPr lang="en-US" sz="2800" smtClean="0"/>
              <a:t>Gillis</a:t>
            </a:r>
            <a:r>
              <a:rPr lang="el-GR" sz="2800" smtClean="0"/>
              <a:t>, </a:t>
            </a:r>
            <a:r>
              <a:rPr lang="en-US" sz="2800" smtClean="0"/>
              <a:t>Alpert</a:t>
            </a:r>
            <a:r>
              <a:rPr lang="el-GR" sz="2800" smtClean="0"/>
              <a:t> και </a:t>
            </a:r>
            <a:r>
              <a:rPr lang="en-US" sz="2800" smtClean="0"/>
              <a:t>Miller</a:t>
            </a:r>
            <a:r>
              <a:rPr lang="el-GR" sz="2800" smtClean="0"/>
              <a:t>, 2009)</a:t>
            </a:r>
            <a:r>
              <a:rPr lang="el-GR" sz="4000" smtClean="0"/>
              <a:t>  </a:t>
            </a:r>
            <a:r>
              <a:rPr lang="en-US" sz="4000" smtClean="0"/>
              <a:t> </a:t>
            </a:r>
            <a:endParaRPr lang="el-GR" sz="4000" smtClean="0"/>
          </a:p>
        </p:txBody>
      </p:sp>
      <p:sp>
        <p:nvSpPr>
          <p:cNvPr id="19459" name="Rectangle 3"/>
          <p:cNvSpPr>
            <a:spLocks noGrp="1" noChangeArrowheads="1"/>
          </p:cNvSpPr>
          <p:nvPr>
            <p:ph type="body" idx="1"/>
          </p:nvPr>
        </p:nvSpPr>
        <p:spPr/>
        <p:txBody>
          <a:bodyPr/>
          <a:lstStyle/>
          <a:p>
            <a:pPr eaLnBrk="1" hangingPunct="1"/>
            <a:r>
              <a:rPr lang="el-GR" smtClean="0"/>
              <a:t>Συμμετέχουσες: 12 υγιείς γυναίκες </a:t>
            </a:r>
          </a:p>
          <a:p>
            <a:pPr eaLnBrk="1" hangingPunct="1"/>
            <a:r>
              <a:rPr lang="el-GR" smtClean="0"/>
              <a:t>Ηλικία: 54-88 ετών </a:t>
            </a:r>
          </a:p>
          <a:p>
            <a:pPr eaLnBrk="1" hangingPunct="1"/>
            <a:r>
              <a:rPr lang="el-GR" smtClean="0"/>
              <a:t>Διάρκεια παρέμβασης: 15 εβδομάδες</a:t>
            </a:r>
          </a:p>
          <a:p>
            <a:pPr eaLnBrk="1" hangingPunct="1"/>
            <a:r>
              <a:rPr lang="el-GR" smtClean="0"/>
              <a:t>Συχνότητα και διάρκεια: 90΄/εβδομάδα</a:t>
            </a:r>
          </a:p>
          <a:p>
            <a:pPr eaLnBrk="1" hangingPunct="1"/>
            <a:r>
              <a:rPr lang="el-GR" smtClean="0">
                <a:solidFill>
                  <a:schemeClr val="bg2"/>
                </a:solidFill>
              </a:rPr>
              <a:t>Αποβαίνει ευεργετική για τη βελτίωση της στατικής ισορροπίας γυναικών άνω των 50 ετών.</a:t>
            </a:r>
            <a:r>
              <a:rPr lang="el-GR"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473075"/>
            <a:ext cx="8153400" cy="579438"/>
          </a:xfrm>
        </p:spPr>
        <p:txBody>
          <a:bodyPr/>
          <a:lstStyle/>
          <a:p>
            <a:pPr algn="ctr" eaLnBrk="1" hangingPunct="1"/>
            <a:r>
              <a:rPr lang="el-GR" sz="3200" smtClean="0"/>
              <a:t>Χορός της Καραϊβικής</a:t>
            </a:r>
          </a:p>
        </p:txBody>
      </p:sp>
      <p:sp>
        <p:nvSpPr>
          <p:cNvPr id="20483" name="Rectangle 3"/>
          <p:cNvSpPr>
            <a:spLocks noGrp="1" noChangeArrowheads="1"/>
          </p:cNvSpPr>
          <p:nvPr>
            <p:ph type="body" idx="1"/>
          </p:nvPr>
        </p:nvSpPr>
        <p:spPr>
          <a:xfrm>
            <a:off x="395288" y="1828800"/>
            <a:ext cx="8497887" cy="4038600"/>
          </a:xfrm>
        </p:spPr>
        <p:txBody>
          <a:bodyPr/>
          <a:lstStyle/>
          <a:p>
            <a:pPr eaLnBrk="1" hangingPunct="1">
              <a:lnSpc>
                <a:spcPct val="85000"/>
              </a:lnSpc>
              <a:spcBef>
                <a:spcPct val="0"/>
              </a:spcBef>
            </a:pPr>
            <a:r>
              <a:rPr lang="el-GR" sz="2000" smtClean="0"/>
              <a:t>Τα χαρακτηριστικά του μεταβολισμού και του καρδιοκυκλοφορικού συστήματος, που δημιουργούνται μετά από ένα μάθημα χορού με χορούς από την Καραϊβική, ταιριάζουν με τις διεθνείς συστάσεις για τη βελτίωση της υγείας μέσα από την κίνηση;</a:t>
            </a:r>
          </a:p>
          <a:p>
            <a:pPr eaLnBrk="1" hangingPunct="1">
              <a:lnSpc>
                <a:spcPct val="85000"/>
              </a:lnSpc>
              <a:spcBef>
                <a:spcPct val="0"/>
              </a:spcBef>
            </a:pPr>
            <a:endParaRPr lang="el-GR" sz="2000" smtClean="0"/>
          </a:p>
          <a:p>
            <a:pPr eaLnBrk="1" hangingPunct="1">
              <a:lnSpc>
                <a:spcPct val="85000"/>
              </a:lnSpc>
              <a:spcBef>
                <a:spcPct val="0"/>
              </a:spcBef>
            </a:pPr>
            <a:r>
              <a:rPr lang="el-GR" sz="2000" smtClean="0">
                <a:solidFill>
                  <a:srgbClr val="FFFF00"/>
                </a:solidFill>
              </a:rPr>
              <a:t>χαρακτηριστικά που αναλύθηκαν</a:t>
            </a:r>
            <a:r>
              <a:rPr lang="el-GR" sz="2000" smtClean="0"/>
              <a:t>: </a:t>
            </a:r>
          </a:p>
          <a:p>
            <a:pPr lvl="1" eaLnBrk="1" hangingPunct="1">
              <a:lnSpc>
                <a:spcPct val="85000"/>
              </a:lnSpc>
              <a:spcBef>
                <a:spcPct val="0"/>
              </a:spcBef>
            </a:pPr>
            <a:r>
              <a:rPr lang="el-GR" sz="2000" smtClean="0"/>
              <a:t>δαπάνη ενέργειας, </a:t>
            </a:r>
          </a:p>
          <a:p>
            <a:pPr lvl="1" eaLnBrk="1" hangingPunct="1">
              <a:lnSpc>
                <a:spcPct val="85000"/>
              </a:lnSpc>
              <a:spcBef>
                <a:spcPct val="0"/>
              </a:spcBef>
            </a:pPr>
            <a:r>
              <a:rPr lang="el-GR" sz="2000" smtClean="0"/>
              <a:t>η ένταση της άσκησης, </a:t>
            </a:r>
          </a:p>
          <a:p>
            <a:pPr lvl="1" eaLnBrk="1" hangingPunct="1">
              <a:lnSpc>
                <a:spcPct val="85000"/>
              </a:lnSpc>
              <a:spcBef>
                <a:spcPct val="0"/>
              </a:spcBef>
            </a:pPr>
            <a:r>
              <a:rPr lang="el-GR" sz="2000" smtClean="0"/>
              <a:t>η μέση καρδιακή συχνότητα και </a:t>
            </a:r>
          </a:p>
          <a:p>
            <a:pPr lvl="1" eaLnBrk="1" hangingPunct="1">
              <a:lnSpc>
                <a:spcPct val="85000"/>
              </a:lnSpc>
              <a:spcBef>
                <a:spcPct val="0"/>
              </a:spcBef>
            </a:pPr>
            <a:r>
              <a:rPr lang="el-GR" sz="2000" smtClean="0"/>
              <a:t>η ανταπόκριση της αρτηριακής πίεσης  </a:t>
            </a:r>
          </a:p>
          <a:p>
            <a:pPr lvl="1" eaLnBrk="1" hangingPunct="1">
              <a:lnSpc>
                <a:spcPct val="85000"/>
              </a:lnSpc>
              <a:spcBef>
                <a:spcPct val="0"/>
              </a:spcBef>
            </a:pPr>
            <a:endParaRPr lang="el-GR" sz="2000" smtClean="0"/>
          </a:p>
          <a:p>
            <a:pPr lvl="1" eaLnBrk="1" hangingPunct="1">
              <a:lnSpc>
                <a:spcPct val="85000"/>
              </a:lnSpc>
              <a:spcBef>
                <a:spcPct val="0"/>
              </a:spcBef>
            </a:pPr>
            <a:r>
              <a:rPr lang="el-GR" sz="2000" smtClean="0"/>
              <a:t>Αποτελέσματα</a:t>
            </a:r>
          </a:p>
          <a:p>
            <a:pPr lvl="1" eaLnBrk="1" hangingPunct="1">
              <a:lnSpc>
                <a:spcPct val="85000"/>
              </a:lnSpc>
              <a:spcBef>
                <a:spcPct val="0"/>
              </a:spcBef>
            </a:pPr>
            <a:r>
              <a:rPr lang="el-GR" sz="2000" smtClean="0">
                <a:solidFill>
                  <a:schemeClr val="bg2"/>
                </a:solidFill>
              </a:rPr>
              <a:t>ταιριάζει με τις διεθνείς κατευθυντήριες γραμμές ως προς τη βελτίωση της υγείας και μπορεί να βοηθήσει την προώθηση και την ενίσχυση της υγείας μέσω των φυσιολογικών χαρακτηριστικών του</a:t>
            </a:r>
            <a:r>
              <a:rPr lang="el-GR" sz="200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473075"/>
            <a:ext cx="8153400" cy="795338"/>
          </a:xfrm>
        </p:spPr>
        <p:txBody>
          <a:bodyPr/>
          <a:lstStyle/>
          <a:p>
            <a:pPr algn="ctr" eaLnBrk="1" hangingPunct="1"/>
            <a:r>
              <a:rPr lang="el-GR" sz="3200" smtClean="0"/>
              <a:t>Dance 4 </a:t>
            </a:r>
            <a:r>
              <a:rPr lang="en-US" sz="3200" smtClean="0"/>
              <a:t>Health</a:t>
            </a:r>
            <a:r>
              <a:rPr lang="el-GR" sz="3200" smtClean="0"/>
              <a:t> </a:t>
            </a:r>
            <a:endParaRPr lang="el-GR" smtClean="0"/>
          </a:p>
        </p:txBody>
      </p:sp>
      <p:sp>
        <p:nvSpPr>
          <p:cNvPr id="21507" name="Rectangle 3"/>
          <p:cNvSpPr>
            <a:spLocks noGrp="1" noChangeArrowheads="1"/>
          </p:cNvSpPr>
          <p:nvPr>
            <p:ph type="body" idx="1"/>
          </p:nvPr>
        </p:nvSpPr>
        <p:spPr/>
        <p:txBody>
          <a:bodyPr/>
          <a:lstStyle/>
          <a:p>
            <a:pPr eaLnBrk="1" hangingPunct="1"/>
            <a:r>
              <a:rPr lang="el-GR" sz="2000" smtClean="0"/>
              <a:t>«Bhangra-CISE»: χορευτικό πρόγραμμα που βασίζεται στον παραδοσιακό χορό της Νότιας Ασίας Bhangra</a:t>
            </a:r>
          </a:p>
          <a:p>
            <a:pPr eaLnBrk="1" hangingPunct="1"/>
            <a:endParaRPr lang="el-GR" sz="2000" smtClean="0"/>
          </a:p>
          <a:p>
            <a:pPr eaLnBrk="1" hangingPunct="1"/>
            <a:r>
              <a:rPr lang="el-GR" sz="2000" smtClean="0"/>
              <a:t>Δείγμα: </a:t>
            </a:r>
            <a:r>
              <a:rPr lang="el-GR" sz="2000" smtClean="0">
                <a:solidFill>
                  <a:schemeClr val="bg2"/>
                </a:solidFill>
              </a:rPr>
              <a:t>108 υγιείς</a:t>
            </a:r>
            <a:r>
              <a:rPr lang="el-GR" sz="2000" smtClean="0"/>
              <a:t> </a:t>
            </a:r>
            <a:r>
              <a:rPr lang="el-GR" sz="2000" smtClean="0">
                <a:solidFill>
                  <a:schemeClr val="bg2"/>
                </a:solidFill>
              </a:rPr>
              <a:t>γυναίκες ηλικίας 65-75 ετών</a:t>
            </a:r>
          </a:p>
          <a:p>
            <a:pPr eaLnBrk="1" hangingPunct="1"/>
            <a:endParaRPr lang="el-GR" sz="2000" smtClean="0">
              <a:solidFill>
                <a:schemeClr val="bg2"/>
              </a:solidFill>
            </a:endParaRPr>
          </a:p>
          <a:p>
            <a:pPr eaLnBrk="1" hangingPunct="1"/>
            <a:r>
              <a:rPr lang="el-GR" sz="2000" smtClean="0"/>
              <a:t>Διάρκεια προγράμματος: </a:t>
            </a:r>
            <a:r>
              <a:rPr lang="el-GR" sz="2000" smtClean="0">
                <a:solidFill>
                  <a:schemeClr val="bg2"/>
                </a:solidFill>
              </a:rPr>
              <a:t>δέκα εβδομάδες</a:t>
            </a:r>
          </a:p>
          <a:p>
            <a:pPr eaLnBrk="1" hangingPunct="1"/>
            <a:endParaRPr lang="el-GR" sz="2000" smtClean="0">
              <a:solidFill>
                <a:schemeClr val="bg2"/>
              </a:solidFill>
            </a:endParaRPr>
          </a:p>
          <a:p>
            <a:pPr eaLnBrk="1" hangingPunct="1"/>
            <a:r>
              <a:rPr lang="el-GR" sz="2000" smtClean="0"/>
              <a:t>Αποτελέσματα</a:t>
            </a:r>
            <a:r>
              <a:rPr lang="el-GR" sz="2000" smtClean="0">
                <a:solidFill>
                  <a:schemeClr val="bg2"/>
                </a:solidFill>
              </a:rPr>
              <a:t>: θετικές επιπτώσεις βελτιώνοντας τη διάθεση των ατόμων να συμμετάσχουν σε φυσικές δραστηριότητες</a:t>
            </a:r>
          </a:p>
          <a:p>
            <a:pPr eaLnBrk="1" hangingPunct="1">
              <a:buFont typeface="Wingdings" pitchFamily="2" charset="2"/>
              <a:buNone/>
            </a:pPr>
            <a:r>
              <a:rPr lang="el-GR" sz="20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l-GR" sz="3200" smtClean="0">
                <a:solidFill>
                  <a:schemeClr val="tx1"/>
                </a:solidFill>
              </a:rPr>
              <a:t>ΧΟΡΟΣ </a:t>
            </a:r>
            <a:br>
              <a:rPr lang="el-GR" sz="3200" smtClean="0">
                <a:solidFill>
                  <a:schemeClr val="tx1"/>
                </a:solidFill>
              </a:rPr>
            </a:br>
            <a:r>
              <a:rPr lang="el-GR" sz="3200" smtClean="0">
                <a:solidFill>
                  <a:schemeClr val="tx1"/>
                </a:solidFill>
              </a:rPr>
              <a:t>Έννοια  &amp;  Ορισμοί</a:t>
            </a:r>
          </a:p>
        </p:txBody>
      </p:sp>
      <p:sp>
        <p:nvSpPr>
          <p:cNvPr id="4099" name="Rectangle 3"/>
          <p:cNvSpPr>
            <a:spLocks noGrp="1" noChangeArrowheads="1"/>
          </p:cNvSpPr>
          <p:nvPr>
            <p:ph type="body" idx="1"/>
          </p:nvPr>
        </p:nvSpPr>
        <p:spPr/>
        <p:txBody>
          <a:bodyPr/>
          <a:lstStyle/>
          <a:p>
            <a:pPr eaLnBrk="1" hangingPunct="1">
              <a:lnSpc>
                <a:spcPct val="115000"/>
              </a:lnSpc>
            </a:pPr>
            <a:r>
              <a:rPr lang="el-GR" sz="2700" smtClean="0"/>
              <a:t>Χορεύω, </a:t>
            </a:r>
            <a:endParaRPr lang="en-US" sz="2700" smtClean="0"/>
          </a:p>
          <a:p>
            <a:pPr eaLnBrk="1" hangingPunct="1">
              <a:lnSpc>
                <a:spcPct val="115000"/>
              </a:lnSpc>
            </a:pPr>
            <a:r>
              <a:rPr lang="el-GR" sz="2700" smtClean="0"/>
              <a:t>Ξέρω</a:t>
            </a:r>
            <a:r>
              <a:rPr lang="en-US" sz="2700" smtClean="0"/>
              <a:t> </a:t>
            </a:r>
            <a:r>
              <a:rPr lang="el-GR" sz="2700" smtClean="0"/>
              <a:t>να χορεύω, </a:t>
            </a:r>
            <a:endParaRPr lang="en-US" sz="2700" smtClean="0"/>
          </a:p>
          <a:p>
            <a:pPr eaLnBrk="1" hangingPunct="1">
              <a:lnSpc>
                <a:spcPct val="115000"/>
              </a:lnSpc>
            </a:pPr>
            <a:r>
              <a:rPr lang="el-GR" sz="2700" smtClean="0"/>
              <a:t>Ευχαρίστηση,</a:t>
            </a:r>
            <a:endParaRPr lang="en-US" sz="2700" smtClean="0"/>
          </a:p>
          <a:p>
            <a:pPr eaLnBrk="1" hangingPunct="1">
              <a:lnSpc>
                <a:spcPct val="115000"/>
              </a:lnSpc>
            </a:pPr>
            <a:r>
              <a:rPr lang="el-GR" sz="2700" smtClean="0"/>
              <a:t>Μια</a:t>
            </a:r>
            <a:r>
              <a:rPr lang="en-US" sz="2700" smtClean="0"/>
              <a:t> </a:t>
            </a:r>
            <a:r>
              <a:rPr lang="el-GR" sz="2700" smtClean="0"/>
              <a:t>ικανότητα</a:t>
            </a:r>
            <a:r>
              <a:rPr lang="en-US" sz="2700" smtClean="0"/>
              <a:t>,</a:t>
            </a:r>
            <a:r>
              <a:rPr lang="el-GR" sz="2700" smtClean="0"/>
              <a:t> </a:t>
            </a:r>
          </a:p>
          <a:p>
            <a:pPr eaLnBrk="1" hangingPunct="1">
              <a:lnSpc>
                <a:spcPct val="115000"/>
              </a:lnSpc>
            </a:pPr>
            <a:r>
              <a:rPr lang="el-GR" sz="2700" smtClean="0"/>
              <a:t>Ένα γεγονός</a:t>
            </a:r>
            <a:r>
              <a:rPr lang="en-US" sz="2700" smtClean="0"/>
              <a:t>,</a:t>
            </a:r>
            <a:endParaRPr lang="el-GR" sz="2700" smtClean="0"/>
          </a:p>
          <a:p>
            <a:pPr eaLnBrk="1" hangingPunct="1">
              <a:lnSpc>
                <a:spcPct val="115000"/>
              </a:lnSpc>
            </a:pPr>
            <a:r>
              <a:rPr lang="el-GR" sz="2700" smtClean="0"/>
              <a:t>Ένα αντικείμενο</a:t>
            </a:r>
            <a:r>
              <a:rPr lang="en-US" sz="2700" smtClean="0"/>
              <a:t>,</a:t>
            </a:r>
            <a:endParaRPr lang="el-GR" sz="2700" smtClean="0"/>
          </a:p>
          <a:p>
            <a:pPr eaLnBrk="1" hangingPunct="1">
              <a:lnSpc>
                <a:spcPct val="115000"/>
              </a:lnSpc>
            </a:pPr>
            <a:r>
              <a:rPr lang="el-GR" sz="2700" smtClean="0"/>
              <a:t>Είδος κοινωνικής συμπεριφοράς</a:t>
            </a:r>
          </a:p>
          <a:p>
            <a:pPr eaLnBrk="1" hangingPunct="1"/>
            <a:endParaRPr lang="el-GR" sz="27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60350"/>
            <a:ext cx="8218487" cy="1223963"/>
          </a:xfrm>
        </p:spPr>
        <p:txBody>
          <a:bodyPr/>
          <a:lstStyle/>
          <a:p>
            <a:pPr algn="ctr" eaLnBrk="1" hangingPunct="1">
              <a:lnSpc>
                <a:spcPct val="65000"/>
              </a:lnSpc>
            </a:pPr>
            <a:r>
              <a:rPr lang="el-GR" sz="3200" smtClean="0"/>
              <a:t/>
            </a:r>
            <a:br>
              <a:rPr lang="el-GR" sz="3200" smtClean="0"/>
            </a:br>
            <a:r>
              <a:rPr lang="el-GR" sz="3200" smtClean="0"/>
              <a:t/>
            </a:r>
            <a:br>
              <a:rPr lang="el-GR" sz="3200" smtClean="0"/>
            </a:br>
            <a:r>
              <a:rPr lang="el-GR" sz="3200" smtClean="0"/>
              <a:t/>
            </a:r>
            <a:br>
              <a:rPr lang="el-GR" sz="3200" smtClean="0"/>
            </a:br>
            <a:r>
              <a:rPr lang="el-GR" sz="3200" smtClean="0"/>
              <a:t/>
            </a:r>
            <a:br>
              <a:rPr lang="el-GR" sz="3200" smtClean="0"/>
            </a:br>
            <a:r>
              <a:rPr lang="el-GR" sz="3200" smtClean="0"/>
              <a:t/>
            </a:r>
            <a:br>
              <a:rPr lang="el-GR" sz="3200" smtClean="0"/>
            </a:br>
            <a:r>
              <a:rPr lang="en-US" sz="3200" smtClean="0">
                <a:latin typeface="Arial" charset="0"/>
              </a:rPr>
              <a:t>Salsa dance</a:t>
            </a:r>
            <a:r>
              <a:rPr lang="el-GR" sz="3200" smtClean="0">
                <a:latin typeface="Arial" charset="0"/>
              </a:rPr>
              <a:t> </a:t>
            </a:r>
            <a:br>
              <a:rPr lang="el-GR" sz="3200" smtClean="0">
                <a:latin typeface="Arial" charset="0"/>
              </a:rPr>
            </a:br>
            <a:r>
              <a:rPr lang="el-GR" sz="3200" smtClean="0">
                <a:latin typeface="Arial" charset="0"/>
              </a:rPr>
              <a:t>(</a:t>
            </a:r>
            <a:r>
              <a:rPr lang="de-DE" sz="1800" smtClean="0">
                <a:latin typeface="Arial" charset="0"/>
              </a:rPr>
              <a:t>Granacher U., Muehlbauer T., Bridenbaugh S.A., Wolf M., Roth R., Gschwind Y.,      Wolf I., Mata R., Kressig R.W. (2012).</a:t>
            </a:r>
            <a:r>
              <a:rPr lang="de-DE" smtClean="0"/>
              <a:t> </a:t>
            </a:r>
            <a:endParaRPr lang="el-GR" smtClean="0"/>
          </a:p>
        </p:txBody>
      </p:sp>
      <p:sp>
        <p:nvSpPr>
          <p:cNvPr id="22531" name="Rectangle 3"/>
          <p:cNvSpPr>
            <a:spLocks noGrp="1" noChangeArrowheads="1"/>
          </p:cNvSpPr>
          <p:nvPr>
            <p:ph type="body" idx="1"/>
          </p:nvPr>
        </p:nvSpPr>
        <p:spPr/>
        <p:txBody>
          <a:bodyPr/>
          <a:lstStyle/>
          <a:p>
            <a:pPr eaLnBrk="1" hangingPunct="1"/>
            <a:r>
              <a:rPr lang="el-GR" sz="1800" smtClean="0"/>
              <a:t>Σκοπός: οι επιπτώσεις του χορού </a:t>
            </a:r>
            <a:r>
              <a:rPr lang="en-US" sz="1800" smtClean="0"/>
              <a:t>Salsa</a:t>
            </a:r>
            <a:r>
              <a:rPr lang="el-GR" sz="1800" smtClean="0"/>
              <a:t> στα μέτρα στατικού/δυναμικού ορθοστατικού ελέγχου και τη δύναμη των εκτεινόντων του ποδιού</a:t>
            </a:r>
          </a:p>
          <a:p>
            <a:pPr eaLnBrk="1" hangingPunct="1"/>
            <a:endParaRPr lang="el-GR" sz="1800" smtClean="0"/>
          </a:p>
          <a:p>
            <a:pPr eaLnBrk="1" hangingPunct="1"/>
            <a:r>
              <a:rPr lang="el-GR" sz="1800" smtClean="0"/>
              <a:t>Δείγμα: 28 υγιή ηλικιωμένα άτομα (71,6±5,3 )</a:t>
            </a:r>
          </a:p>
          <a:p>
            <a:pPr eaLnBrk="1" hangingPunct="1"/>
            <a:endParaRPr lang="el-GR" sz="1800" smtClean="0"/>
          </a:p>
          <a:p>
            <a:pPr eaLnBrk="1" hangingPunct="1"/>
            <a:r>
              <a:rPr lang="el-GR" sz="1800" smtClean="0"/>
              <a:t>Διάρκεια προγράμματος: οκτώ εβδομάδες</a:t>
            </a:r>
          </a:p>
          <a:p>
            <a:pPr eaLnBrk="1" hangingPunct="1"/>
            <a:endParaRPr lang="el-GR" sz="1800" smtClean="0"/>
          </a:p>
          <a:p>
            <a:pPr eaLnBrk="1" hangingPunct="1"/>
            <a:r>
              <a:rPr lang="el-GR" sz="1800" smtClean="0"/>
              <a:t>Αποτελέσματα:</a:t>
            </a:r>
          </a:p>
          <a:p>
            <a:pPr lvl="1" eaLnBrk="1" hangingPunct="1"/>
            <a:r>
              <a:rPr lang="el-GR" sz="1800" smtClean="0"/>
              <a:t>Εφικτό και ασφαλές για ηλικιωμένα άτομα</a:t>
            </a:r>
          </a:p>
          <a:p>
            <a:pPr lvl="1" eaLnBrk="1" hangingPunct="1"/>
            <a:r>
              <a:rPr lang="el-GR" sz="1800" smtClean="0"/>
              <a:t>Η έλλειψη, λόγω ηλικίας, των στατικών και δυναμικών μέτρων του ορθοστατικού ελέγχου μέσα από τον χορό μπορεί να μετριαστεί</a:t>
            </a:r>
            <a:r>
              <a:rPr lang="el-GR" smtClean="0"/>
              <a:t> </a:t>
            </a:r>
            <a:endParaRPr lang="el-GR" sz="1600" smtClean="0"/>
          </a:p>
          <a:p>
            <a:pPr eaLnBrk="1" hangingPunct="1"/>
            <a:endParaRPr lang="el-G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33375"/>
            <a:ext cx="8215313" cy="1150938"/>
          </a:xfrm>
        </p:spPr>
        <p:txBody>
          <a:bodyPr/>
          <a:lstStyle/>
          <a:p>
            <a:pPr algn="ctr" eaLnBrk="1" hangingPunct="1"/>
            <a:r>
              <a:rPr lang="el-GR" sz="2800" smtClean="0">
                <a:latin typeface="Arial" charset="0"/>
              </a:rPr>
              <a:t>3.</a:t>
            </a:r>
            <a:r>
              <a:rPr lang="en-US" sz="2800" smtClean="0">
                <a:latin typeface="Arial" charset="0"/>
              </a:rPr>
              <a:t> </a:t>
            </a:r>
            <a:r>
              <a:rPr lang="el-GR" sz="2800" smtClean="0">
                <a:latin typeface="Arial" charset="0"/>
              </a:rPr>
              <a:t>Χορός και σωματική υγεία: </a:t>
            </a:r>
            <a:r>
              <a:rPr lang="en-US" sz="2800" smtClean="0">
                <a:latin typeface="Arial" charset="0"/>
              </a:rPr>
              <a:t/>
            </a:r>
            <a:br>
              <a:rPr lang="en-US" sz="2800" smtClean="0">
                <a:latin typeface="Arial" charset="0"/>
              </a:rPr>
            </a:br>
            <a:r>
              <a:rPr lang="el-GR" sz="2800" smtClean="0">
                <a:latin typeface="Arial" charset="0"/>
              </a:rPr>
              <a:t>Ο χορός ως μέσο αποκατάστασης και αποθεραπείας  </a:t>
            </a:r>
          </a:p>
        </p:txBody>
      </p:sp>
      <p:sp>
        <p:nvSpPr>
          <p:cNvPr id="23555" name="Rectangle 3"/>
          <p:cNvSpPr>
            <a:spLocks noGrp="1" noChangeArrowheads="1"/>
          </p:cNvSpPr>
          <p:nvPr>
            <p:ph type="body" idx="1"/>
          </p:nvPr>
        </p:nvSpPr>
        <p:spPr>
          <a:xfrm>
            <a:off x="533400" y="1828800"/>
            <a:ext cx="8153400" cy="4264025"/>
          </a:xfrm>
        </p:spPr>
        <p:txBody>
          <a:bodyPr/>
          <a:lstStyle/>
          <a:p>
            <a:pPr eaLnBrk="1" hangingPunct="1"/>
            <a:endParaRPr lang="el-GR" smtClean="0"/>
          </a:p>
          <a:p>
            <a:pPr eaLnBrk="1" hangingPunct="1"/>
            <a:r>
              <a:rPr lang="el-GR" smtClean="0"/>
              <a:t>Ο χορός, οποιοδήποτε είδος, μπορεί να συμβάλλει στην αποκατάσταση και στην αποθεραπεία σωματικών παθήσεων και τραυμάτων</a:t>
            </a:r>
          </a:p>
          <a:p>
            <a:pPr eaLnBrk="1" hangingPunct="1"/>
            <a:endParaRPr lang="el-GR" smtClean="0"/>
          </a:p>
          <a:p>
            <a:pPr eaLnBrk="1" hangingPunct="1">
              <a:buFont typeface="Wingdings" pitchFamily="2" charset="2"/>
              <a:buNone/>
            </a:pPr>
            <a:endParaRPr lang="el-G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23850" y="333375"/>
            <a:ext cx="8820150" cy="5688013"/>
          </a:xfrm>
        </p:spPr>
        <p:txBody>
          <a:bodyPr/>
          <a:lstStyle/>
          <a:p>
            <a:pPr eaLnBrk="1" hangingPunct="1"/>
            <a:r>
              <a:rPr lang="el-GR" sz="2700" smtClean="0"/>
              <a:t>Έρευνες των:</a:t>
            </a:r>
          </a:p>
          <a:p>
            <a:pPr eaLnBrk="1" hangingPunct="1"/>
            <a:endParaRPr lang="el-GR" sz="2700" smtClean="0"/>
          </a:p>
          <a:p>
            <a:pPr eaLnBrk="1" hangingPunct="1"/>
            <a:r>
              <a:rPr lang="en-US" sz="1800" smtClean="0"/>
              <a:t>Kudlacek</a:t>
            </a:r>
            <a:r>
              <a:rPr lang="el-GR" sz="1800" smtClean="0"/>
              <a:t> (1997) …</a:t>
            </a:r>
            <a:r>
              <a:rPr lang="el-GR" sz="2700" smtClean="0"/>
              <a:t> </a:t>
            </a:r>
            <a:r>
              <a:rPr lang="el-GR" sz="2000" smtClean="0">
                <a:solidFill>
                  <a:schemeClr val="bg2"/>
                </a:solidFill>
              </a:rPr>
              <a:t>οστική πυκνότητα της περιφερικής οσφυϊκής </a:t>
            </a:r>
          </a:p>
          <a:p>
            <a:pPr eaLnBrk="1" hangingPunct="1">
              <a:buFont typeface="Wingdings" pitchFamily="2" charset="2"/>
              <a:buNone/>
            </a:pPr>
            <a:r>
              <a:rPr lang="el-GR" sz="2000" smtClean="0">
                <a:solidFill>
                  <a:schemeClr val="bg2"/>
                </a:solidFill>
              </a:rPr>
              <a:t>                               μοίρας</a:t>
            </a:r>
          </a:p>
          <a:p>
            <a:pPr eaLnBrk="1" hangingPunct="1"/>
            <a:endParaRPr lang="el-GR" sz="1800" smtClean="0">
              <a:solidFill>
                <a:schemeClr val="bg2"/>
              </a:solidFill>
            </a:endParaRPr>
          </a:p>
          <a:p>
            <a:pPr eaLnBrk="1" hangingPunct="1"/>
            <a:r>
              <a:rPr lang="en-US" sz="1800" smtClean="0"/>
              <a:t>Moffet</a:t>
            </a:r>
            <a:r>
              <a:rPr lang="el-GR" sz="1800" smtClean="0"/>
              <a:t>      (2000) …</a:t>
            </a:r>
            <a:r>
              <a:rPr lang="el-GR" sz="2000" smtClean="0"/>
              <a:t>  </a:t>
            </a:r>
            <a:r>
              <a:rPr lang="el-GR" sz="2000" smtClean="0">
                <a:solidFill>
                  <a:schemeClr val="bg2"/>
                </a:solidFill>
              </a:rPr>
              <a:t>ρευματοειδή αρθρίτιδα λειτουργικής </a:t>
            </a:r>
          </a:p>
          <a:p>
            <a:pPr eaLnBrk="1" hangingPunct="1">
              <a:buFont typeface="Wingdings" pitchFamily="2" charset="2"/>
              <a:buNone/>
            </a:pPr>
            <a:r>
              <a:rPr lang="el-GR" sz="2000" smtClean="0">
                <a:solidFill>
                  <a:schemeClr val="bg2"/>
                </a:solidFill>
              </a:rPr>
              <a:t>                                κατηγορίας ΙΙΙ</a:t>
            </a:r>
            <a:r>
              <a:rPr lang="el-GR" sz="2700" smtClean="0"/>
              <a:t> </a:t>
            </a:r>
          </a:p>
          <a:p>
            <a:pPr eaLnBrk="1" hangingPunct="1"/>
            <a:endParaRPr lang="el-GR" sz="2700" smtClean="0"/>
          </a:p>
          <a:p>
            <a:pPr eaLnBrk="1" hangingPunct="1"/>
            <a:r>
              <a:rPr lang="en-US" sz="1800" smtClean="0"/>
              <a:t>Belardinelli</a:t>
            </a:r>
            <a:r>
              <a:rPr lang="el-GR" sz="1800" smtClean="0"/>
              <a:t> (2008)…</a:t>
            </a:r>
            <a:r>
              <a:rPr lang="el-GR" sz="2000" smtClean="0">
                <a:solidFill>
                  <a:schemeClr val="bg2"/>
                </a:solidFill>
              </a:rPr>
              <a:t>χρόνια καρδιακή ανεπάρκεια κατηγορίας ΙΙ και ΙΙΙ.</a:t>
            </a:r>
          </a:p>
          <a:p>
            <a:pPr eaLnBrk="1" hangingPunct="1">
              <a:buFont typeface="Wingdings" pitchFamily="2" charset="2"/>
              <a:buNone/>
            </a:pPr>
            <a:endParaRPr lang="el-GR" sz="2700" smtClean="0"/>
          </a:p>
          <a:p>
            <a:pPr eaLnBrk="1" hangingPunct="1"/>
            <a:r>
              <a:rPr lang="en-US" sz="2000" smtClean="0"/>
              <a:t>Murrock</a:t>
            </a:r>
            <a:r>
              <a:rPr lang="el-GR" sz="2000" smtClean="0"/>
              <a:t>      (2009)…</a:t>
            </a:r>
            <a:r>
              <a:rPr lang="el-GR" sz="2700" smtClean="0"/>
              <a:t> </a:t>
            </a:r>
            <a:r>
              <a:rPr lang="el-GR" sz="2400" smtClean="0">
                <a:solidFill>
                  <a:schemeClr val="bg2"/>
                </a:solidFill>
              </a:rPr>
              <a:t>διαβήτη </a:t>
            </a:r>
            <a:r>
              <a:rPr lang="en-US" sz="2400" smtClean="0">
                <a:solidFill>
                  <a:schemeClr val="bg2"/>
                </a:solidFill>
              </a:rPr>
              <a:t>A</a:t>
            </a:r>
            <a:r>
              <a:rPr lang="el-GR" sz="2400" smtClean="0">
                <a:solidFill>
                  <a:schemeClr val="bg2"/>
                </a:solidFill>
              </a:rPr>
              <a:t>1</a:t>
            </a:r>
            <a:r>
              <a:rPr lang="en-US" sz="2400" smtClean="0">
                <a:solidFill>
                  <a:schemeClr val="bg2"/>
                </a:solidFill>
              </a:rPr>
              <a:t>C</a:t>
            </a:r>
            <a:r>
              <a:rPr lang="el-GR" sz="2400" smtClean="0">
                <a:solidFill>
                  <a:schemeClr val="bg2"/>
                </a:solidFill>
              </a:rPr>
              <a:t>, του βάρους, του λίπους του     </a:t>
            </a:r>
          </a:p>
          <a:p>
            <a:pPr eaLnBrk="1" hangingPunct="1">
              <a:buFont typeface="Wingdings" pitchFamily="2" charset="2"/>
              <a:buNone/>
            </a:pPr>
            <a:r>
              <a:rPr lang="el-GR" sz="2400" smtClean="0">
                <a:solidFill>
                  <a:schemeClr val="bg2"/>
                </a:solidFill>
              </a:rPr>
              <a:t>                                 σώματος και της πίεσης του αίματος</a:t>
            </a:r>
            <a:r>
              <a:rPr lang="el-GR" sz="140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23850" y="333375"/>
            <a:ext cx="8569325" cy="6524625"/>
          </a:xfrm>
        </p:spPr>
        <p:txBody>
          <a:bodyPr/>
          <a:lstStyle/>
          <a:p>
            <a:pPr eaLnBrk="1" hangingPunct="1"/>
            <a:endParaRPr lang="el-GR" sz="1600" smtClean="0"/>
          </a:p>
          <a:p>
            <a:pPr eaLnBrk="1" hangingPunct="1"/>
            <a:endParaRPr lang="el-GR" sz="1600" smtClean="0"/>
          </a:p>
          <a:p>
            <a:pPr eaLnBrk="1" hangingPunct="1"/>
            <a:endParaRPr lang="el-GR" sz="1600" smtClean="0"/>
          </a:p>
          <a:p>
            <a:pPr eaLnBrk="1" hangingPunct="1"/>
            <a:endParaRPr lang="el-GR" sz="1600" smtClean="0"/>
          </a:p>
          <a:p>
            <a:pPr eaLnBrk="1" hangingPunct="1"/>
            <a:r>
              <a:rPr lang="el-GR" sz="2000" smtClean="0"/>
              <a:t>Τσιμάρας   (2010)…</a:t>
            </a:r>
            <a:r>
              <a:rPr lang="el-GR" sz="2400" smtClean="0"/>
              <a:t> </a:t>
            </a:r>
            <a:r>
              <a:rPr lang="el-GR" sz="2400" smtClean="0">
                <a:solidFill>
                  <a:schemeClr val="bg2"/>
                </a:solidFill>
              </a:rPr>
              <a:t>αερόβια ικανότητα και δύναμη μυών, </a:t>
            </a:r>
          </a:p>
          <a:p>
            <a:pPr eaLnBrk="1" hangingPunct="1">
              <a:buFont typeface="Wingdings" pitchFamily="2" charset="2"/>
              <a:buNone/>
            </a:pPr>
            <a:r>
              <a:rPr lang="el-GR" sz="2400" smtClean="0">
                <a:solidFill>
                  <a:schemeClr val="bg2"/>
                </a:solidFill>
              </a:rPr>
              <a:t>                                ενήλικων ατόμων με απώλεια ακοής</a:t>
            </a:r>
          </a:p>
          <a:p>
            <a:pPr eaLnBrk="1" hangingPunct="1">
              <a:buFont typeface="Wingdings" pitchFamily="2" charset="2"/>
              <a:buNone/>
            </a:pPr>
            <a:endParaRPr lang="el-GR" sz="2400" smtClean="0">
              <a:solidFill>
                <a:schemeClr val="bg2"/>
              </a:solidFill>
            </a:endParaRPr>
          </a:p>
          <a:p>
            <a:pPr eaLnBrk="1" hangingPunct="1"/>
            <a:r>
              <a:rPr lang="en-US" sz="2000" smtClean="0"/>
              <a:t>Hackney</a:t>
            </a:r>
            <a:r>
              <a:rPr lang="el-GR" sz="2000" smtClean="0"/>
              <a:t>- </a:t>
            </a:r>
            <a:r>
              <a:rPr lang="en-US" sz="2000" smtClean="0"/>
              <a:t>Earhart</a:t>
            </a:r>
            <a:r>
              <a:rPr lang="el-GR" sz="2000" smtClean="0"/>
              <a:t> (2010)…</a:t>
            </a:r>
            <a:r>
              <a:rPr lang="el-GR" sz="2400" smtClean="0">
                <a:solidFill>
                  <a:schemeClr val="bg2"/>
                </a:solidFill>
              </a:rPr>
              <a:t>ισορροπία και αντοχή ατόμων με </a:t>
            </a:r>
          </a:p>
          <a:p>
            <a:pPr eaLnBrk="1" hangingPunct="1">
              <a:buFont typeface="Wingdings" pitchFamily="2" charset="2"/>
              <a:buNone/>
            </a:pPr>
            <a:r>
              <a:rPr lang="el-GR" sz="2400" smtClean="0">
                <a:solidFill>
                  <a:schemeClr val="bg2"/>
                </a:solidFill>
              </a:rPr>
              <a:t>                                       Πάρκινσον</a:t>
            </a:r>
            <a:r>
              <a:rPr lang="el-GR" smtClean="0"/>
              <a:t>   </a:t>
            </a:r>
            <a:r>
              <a:rPr lang="el-GR" sz="2400" smtClean="0"/>
              <a:t> </a:t>
            </a:r>
          </a:p>
          <a:p>
            <a:pPr eaLnBrk="1" hangingPunct="1"/>
            <a:endParaRPr lang="el-GR" sz="2400" smtClean="0"/>
          </a:p>
          <a:p>
            <a:pPr eaLnBrk="1" hangingPunct="1"/>
            <a:r>
              <a:rPr lang="en-US" sz="2000" smtClean="0"/>
              <a:t>Aweto</a:t>
            </a:r>
            <a:r>
              <a:rPr lang="el-GR" sz="2000" smtClean="0"/>
              <a:t> (2012)…</a:t>
            </a:r>
            <a:r>
              <a:rPr lang="el-GR" sz="1600" smtClean="0"/>
              <a:t> </a:t>
            </a:r>
            <a:r>
              <a:rPr lang="el-GR" sz="2400" smtClean="0">
                <a:solidFill>
                  <a:schemeClr val="bg2"/>
                </a:solidFill>
              </a:rPr>
              <a:t>υπέρταση (καρδιακοί παράμετροι</a:t>
            </a:r>
            <a:r>
              <a:rPr lang="el-GR" smtClean="0"/>
              <a:t> </a:t>
            </a:r>
          </a:p>
          <a:p>
            <a:pPr eaLnBrk="1" hangingPunct="1"/>
            <a:endParaRPr lang="el-GR" smtClean="0"/>
          </a:p>
          <a:p>
            <a:pPr eaLnBrk="1" hangingPunct="1"/>
            <a:r>
              <a:rPr lang="en-US" sz="2000" smtClean="0"/>
              <a:t>Muller</a:t>
            </a:r>
            <a:r>
              <a:rPr lang="el-GR" sz="2000" smtClean="0"/>
              <a:t>-</a:t>
            </a:r>
            <a:r>
              <a:rPr lang="en-US" sz="2000" smtClean="0"/>
              <a:t>Pinget</a:t>
            </a:r>
            <a:r>
              <a:rPr lang="el-GR" sz="2000" smtClean="0"/>
              <a:t> (2012)…</a:t>
            </a:r>
            <a:r>
              <a:rPr lang="el-GR" sz="2400" smtClean="0">
                <a:solidFill>
                  <a:schemeClr val="bg2"/>
                </a:solidFill>
              </a:rPr>
              <a:t>παχυσαρκία </a:t>
            </a:r>
          </a:p>
          <a:p>
            <a:pPr eaLnBrk="1" hangingPunct="1">
              <a:buFont typeface="Wingdings" pitchFamily="2" charset="2"/>
              <a:buNone/>
            </a:pPr>
            <a:r>
              <a:rPr lang="el-GR"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473075"/>
            <a:ext cx="8153400" cy="723900"/>
          </a:xfrm>
        </p:spPr>
        <p:txBody>
          <a:bodyPr/>
          <a:lstStyle/>
          <a:p>
            <a:pPr algn="ctr" eaLnBrk="1" hangingPunct="1"/>
            <a:r>
              <a:rPr lang="el-GR" sz="3200" smtClean="0">
                <a:latin typeface="Arial" charset="0"/>
              </a:rPr>
              <a:t>4. </a:t>
            </a:r>
            <a:r>
              <a:rPr lang="el-GR" sz="3200" b="1" smtClean="0">
                <a:latin typeface="Arial" charset="0"/>
              </a:rPr>
              <a:t>Χορός και ψυχική / πνευματική υγεία</a:t>
            </a:r>
            <a:r>
              <a:rPr lang="el-GR" sz="4000" smtClean="0"/>
              <a:t>  </a:t>
            </a:r>
          </a:p>
        </p:txBody>
      </p:sp>
      <p:sp>
        <p:nvSpPr>
          <p:cNvPr id="26627" name="Rectangle 3"/>
          <p:cNvSpPr>
            <a:spLocks noGrp="1" noChangeArrowheads="1"/>
          </p:cNvSpPr>
          <p:nvPr>
            <p:ph type="body" idx="1"/>
          </p:nvPr>
        </p:nvSpPr>
        <p:spPr>
          <a:xfrm>
            <a:off x="250825" y="1628775"/>
            <a:ext cx="8713788" cy="4392613"/>
          </a:xfrm>
        </p:spPr>
        <p:txBody>
          <a:bodyPr/>
          <a:lstStyle/>
          <a:p>
            <a:pPr eaLnBrk="1" hangingPunct="1"/>
            <a:r>
              <a:rPr lang="el-GR" smtClean="0"/>
              <a:t>Έρευνες των:</a:t>
            </a:r>
          </a:p>
          <a:p>
            <a:pPr eaLnBrk="1" hangingPunct="1"/>
            <a:endParaRPr lang="el-GR" smtClean="0"/>
          </a:p>
          <a:p>
            <a:pPr eaLnBrk="1" hangingPunct="1">
              <a:lnSpc>
                <a:spcPct val="75000"/>
              </a:lnSpc>
            </a:pPr>
            <a:r>
              <a:rPr lang="el-GR" sz="1800" smtClean="0"/>
              <a:t>Kim, June, &amp; Rhayun (2002)… </a:t>
            </a:r>
            <a:r>
              <a:rPr lang="el-GR" sz="2000" smtClean="0"/>
              <a:t>βελτίωση της αυτοπεποίθησης και της  </a:t>
            </a:r>
          </a:p>
          <a:p>
            <a:pPr eaLnBrk="1" hangingPunct="1">
              <a:lnSpc>
                <a:spcPct val="75000"/>
              </a:lnSpc>
              <a:buFont typeface="Wingdings" pitchFamily="2" charset="2"/>
              <a:buNone/>
            </a:pPr>
            <a:r>
              <a:rPr lang="el-GR" sz="2000" smtClean="0"/>
              <a:t>                                                  ψυχικής κατάστασης</a:t>
            </a:r>
            <a:r>
              <a:rPr lang="el-GR" smtClean="0"/>
              <a:t> </a:t>
            </a:r>
          </a:p>
          <a:p>
            <a:pPr eaLnBrk="1" hangingPunct="1">
              <a:lnSpc>
                <a:spcPct val="75000"/>
              </a:lnSpc>
              <a:buFont typeface="Wingdings" pitchFamily="2" charset="2"/>
              <a:buNone/>
            </a:pPr>
            <a:endParaRPr lang="el-GR" smtClean="0"/>
          </a:p>
          <a:p>
            <a:pPr eaLnBrk="1" hangingPunct="1"/>
            <a:r>
              <a:rPr lang="el-GR" sz="1800" smtClean="0"/>
              <a:t>Κωνσταντινίδου (2003)…</a:t>
            </a:r>
            <a:r>
              <a:rPr lang="el-GR" sz="2000" smtClean="0"/>
              <a:t>επίπεδα της κατάθλιψης, του άγχους   </a:t>
            </a:r>
          </a:p>
          <a:p>
            <a:pPr eaLnBrk="1" hangingPunct="1">
              <a:buFont typeface="Wingdings" pitchFamily="2" charset="2"/>
              <a:buNone/>
            </a:pPr>
            <a:r>
              <a:rPr lang="el-GR" sz="2000" smtClean="0"/>
              <a:t>                                        (περιστασιακού και χαρακτηριστικού), της  </a:t>
            </a:r>
          </a:p>
          <a:p>
            <a:pPr eaLnBrk="1" hangingPunct="1">
              <a:buFont typeface="Wingdings" pitchFamily="2" charset="2"/>
              <a:buNone/>
            </a:pPr>
            <a:r>
              <a:rPr lang="el-GR" sz="2000" smtClean="0"/>
              <a:t>                                        σωματικής κάθεξης και της ικανοποίησης ζωής</a:t>
            </a:r>
          </a:p>
          <a:p>
            <a:pPr eaLnBrk="1" hangingPunct="1">
              <a:buFont typeface="Wingdings" pitchFamily="2" charset="2"/>
              <a:buNone/>
            </a:pPr>
            <a:endParaRPr lang="el-GR" sz="2000" smtClean="0"/>
          </a:p>
          <a:p>
            <a:pPr eaLnBrk="1" hangingPunct="1"/>
            <a:r>
              <a:rPr lang="en-US" sz="1800" smtClean="0"/>
              <a:t>Jeong</a:t>
            </a:r>
            <a:r>
              <a:rPr lang="el-GR" sz="1800" smtClean="0"/>
              <a:t> (2005</a:t>
            </a:r>
            <a:r>
              <a:rPr lang="en-US" sz="1800" smtClean="0"/>
              <a:t>a</a:t>
            </a:r>
            <a:r>
              <a:rPr lang="el-GR" sz="1800" smtClean="0"/>
              <a:t>)… </a:t>
            </a:r>
            <a:r>
              <a:rPr lang="el-GR" sz="2000" smtClean="0"/>
              <a:t>κατάθλιψη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323850" y="1268413"/>
            <a:ext cx="8569325" cy="4598987"/>
          </a:xfrm>
        </p:spPr>
        <p:txBody>
          <a:bodyPr/>
          <a:lstStyle/>
          <a:p>
            <a:pPr eaLnBrk="1" hangingPunct="1"/>
            <a:r>
              <a:rPr lang="en-US" sz="1800" smtClean="0"/>
              <a:t>Duignan</a:t>
            </a:r>
            <a:r>
              <a:rPr lang="el-GR" sz="1800" smtClean="0"/>
              <a:t>, </a:t>
            </a:r>
            <a:r>
              <a:rPr lang="en-US" sz="1800" smtClean="0"/>
              <a:t>Hedley</a:t>
            </a:r>
            <a:r>
              <a:rPr lang="el-GR" sz="1800" smtClean="0"/>
              <a:t> &amp; </a:t>
            </a:r>
            <a:r>
              <a:rPr lang="en-US" sz="1800" smtClean="0"/>
              <a:t>Milverton</a:t>
            </a:r>
            <a:r>
              <a:rPr lang="el-GR" sz="1800" smtClean="0"/>
              <a:t> (2009)… </a:t>
            </a:r>
            <a:r>
              <a:rPr lang="el-GR" sz="2000" smtClean="0"/>
              <a:t>διέγερση</a:t>
            </a:r>
            <a:r>
              <a:rPr lang="el-GR" smtClean="0"/>
              <a:t> </a:t>
            </a:r>
            <a:r>
              <a:rPr lang="el-GR" sz="2000" smtClean="0"/>
              <a:t>(μείωση)</a:t>
            </a:r>
            <a:r>
              <a:rPr lang="el-GR" smtClean="0"/>
              <a:t> </a:t>
            </a:r>
          </a:p>
          <a:p>
            <a:pPr eaLnBrk="1" hangingPunct="1"/>
            <a:endParaRPr lang="el-GR" smtClean="0"/>
          </a:p>
          <a:p>
            <a:pPr eaLnBrk="1" hangingPunct="1"/>
            <a:r>
              <a:rPr lang="en-US" sz="1800" smtClean="0"/>
              <a:t>Evigor</a:t>
            </a:r>
            <a:r>
              <a:rPr lang="el-GR" sz="1800" smtClean="0"/>
              <a:t> (2009)…</a:t>
            </a:r>
            <a:r>
              <a:rPr lang="el-GR" sz="2000" smtClean="0"/>
              <a:t>κατάθλιψη και ποιότητα ζωής</a:t>
            </a:r>
          </a:p>
          <a:p>
            <a:pPr eaLnBrk="1" hangingPunct="1"/>
            <a:endParaRPr lang="el-GR" sz="2000" smtClean="0"/>
          </a:p>
          <a:p>
            <a:pPr eaLnBrk="1" hangingPunct="1"/>
            <a:r>
              <a:rPr lang="el-GR" sz="1800" smtClean="0"/>
              <a:t>Μαυροβουνιώτης, Αργυριάδου &amp; Παπαϊωάννου (2010)… </a:t>
            </a:r>
            <a:r>
              <a:rPr lang="el-GR" sz="2000" smtClean="0"/>
              <a:t>ποιότητα ζωής </a:t>
            </a:r>
          </a:p>
          <a:p>
            <a:pPr eaLnBrk="1" hangingPunct="1"/>
            <a:r>
              <a:rPr lang="el-GR" sz="2000" smtClean="0"/>
              <a:t> </a:t>
            </a:r>
          </a:p>
          <a:p>
            <a:pPr eaLnBrk="1" hangingPunct="1"/>
            <a:r>
              <a:rPr lang="el-GR" sz="1800" smtClean="0"/>
              <a:t>Καλτσάτου, Μαμελετζή και Δούκα (2011)… </a:t>
            </a:r>
            <a:r>
              <a:rPr lang="el-GR" sz="2000" smtClean="0"/>
              <a:t>ψυχολογική κατάσταση  </a:t>
            </a:r>
          </a:p>
          <a:p>
            <a:pPr eaLnBrk="1" hangingPunct="1">
              <a:buFont typeface="Wingdings" pitchFamily="2" charset="2"/>
              <a:buNone/>
            </a:pPr>
            <a:r>
              <a:rPr lang="el-GR" sz="2000" smtClean="0"/>
              <a:t>                                                   γυναικών με καρκίνο του μαστού</a:t>
            </a:r>
          </a:p>
          <a:p>
            <a:pPr eaLnBrk="1" hangingPunct="1">
              <a:buFont typeface="Wingdings" pitchFamily="2" charset="2"/>
              <a:buNone/>
            </a:pPr>
            <a:endParaRPr lang="el-GR" sz="2000" smtClean="0"/>
          </a:p>
          <a:p>
            <a:pPr eaLnBrk="1" hangingPunct="1"/>
            <a:r>
              <a:rPr lang="en-US" sz="1800" smtClean="0"/>
              <a:t>Selman</a:t>
            </a:r>
            <a:r>
              <a:rPr lang="el-GR" sz="1800" smtClean="0"/>
              <a:t>, </a:t>
            </a:r>
            <a:r>
              <a:rPr lang="en-US" sz="1800" smtClean="0"/>
              <a:t>Williams</a:t>
            </a:r>
            <a:r>
              <a:rPr lang="el-GR" sz="1800" smtClean="0"/>
              <a:t> &amp; </a:t>
            </a:r>
            <a:r>
              <a:rPr lang="en-US" sz="1800" smtClean="0"/>
              <a:t>Simms</a:t>
            </a:r>
            <a:r>
              <a:rPr lang="el-GR" sz="1800" smtClean="0"/>
              <a:t> (2012)…</a:t>
            </a:r>
            <a:r>
              <a:rPr lang="el-GR" sz="2000" smtClean="0"/>
              <a:t>δυσκολία χαλάρωσης, ο φόβος άγχος</a:t>
            </a:r>
            <a:r>
              <a:rPr lang="el-GR" smtClean="0"/>
              <a:t>    </a:t>
            </a:r>
            <a:r>
              <a:rPr lang="el-GR" sz="200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473075"/>
            <a:ext cx="8153400" cy="868363"/>
          </a:xfrm>
        </p:spPr>
        <p:txBody>
          <a:bodyPr/>
          <a:lstStyle/>
          <a:p>
            <a:pPr algn="ctr" eaLnBrk="1" hangingPunct="1"/>
            <a:r>
              <a:rPr lang="el-GR" sz="3200" smtClean="0">
                <a:latin typeface="Arial" charset="0"/>
              </a:rPr>
              <a:t>Η διδασκαλία του χορού</a:t>
            </a:r>
          </a:p>
        </p:txBody>
      </p:sp>
      <p:sp>
        <p:nvSpPr>
          <p:cNvPr id="28675" name="Rectangle 3"/>
          <p:cNvSpPr>
            <a:spLocks noGrp="1" noChangeArrowheads="1"/>
          </p:cNvSpPr>
          <p:nvPr>
            <p:ph type="body" idx="1"/>
          </p:nvPr>
        </p:nvSpPr>
        <p:spPr>
          <a:xfrm>
            <a:off x="250825" y="1828800"/>
            <a:ext cx="8642350" cy="4038600"/>
          </a:xfrm>
        </p:spPr>
        <p:txBody>
          <a:bodyPr/>
          <a:lstStyle/>
          <a:p>
            <a:pPr eaLnBrk="1" hangingPunct="1"/>
            <a:r>
              <a:rPr lang="el-GR" smtClean="0"/>
              <a:t>Η μέθοδος διδασκαλίας εξαρτάται από:</a:t>
            </a:r>
          </a:p>
          <a:p>
            <a:pPr lvl="1" eaLnBrk="1" hangingPunct="1"/>
            <a:r>
              <a:rPr lang="el-GR" smtClean="0"/>
              <a:t>Την εθνικότητα</a:t>
            </a:r>
          </a:p>
          <a:p>
            <a:pPr lvl="1" eaLnBrk="1" hangingPunct="1"/>
            <a:r>
              <a:rPr lang="el-GR" smtClean="0"/>
              <a:t>Το φύλο</a:t>
            </a:r>
          </a:p>
          <a:p>
            <a:pPr lvl="1" eaLnBrk="1" hangingPunct="1"/>
            <a:r>
              <a:rPr lang="el-GR" smtClean="0"/>
              <a:t>Την ηλικία</a:t>
            </a:r>
          </a:p>
          <a:p>
            <a:pPr lvl="1" eaLnBrk="1" hangingPunct="1"/>
            <a:r>
              <a:rPr lang="el-GR" smtClean="0"/>
              <a:t>Το μορφωτικό επίπεδο       </a:t>
            </a:r>
            <a:r>
              <a:rPr lang="el-GR" sz="2400" smtClean="0">
                <a:solidFill>
                  <a:schemeClr val="accent2"/>
                </a:solidFill>
              </a:rPr>
              <a:t>ΤΩΝ ΣΥΜΜΕΤΕΧΟΝΤΩΝ</a:t>
            </a:r>
            <a:endParaRPr lang="el-GR" smtClean="0">
              <a:solidFill>
                <a:schemeClr val="accent2"/>
              </a:solidFill>
            </a:endParaRPr>
          </a:p>
          <a:p>
            <a:pPr lvl="1" eaLnBrk="1" hangingPunct="1"/>
            <a:r>
              <a:rPr lang="el-GR" smtClean="0"/>
              <a:t>Κίνητρα συμμετοχής </a:t>
            </a:r>
          </a:p>
          <a:p>
            <a:pPr lvl="1" eaLnBrk="1" hangingPunct="1"/>
            <a:r>
              <a:rPr lang="el-GR" smtClean="0"/>
              <a:t>Το χορευτικό επίπεδο</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73075"/>
            <a:ext cx="8153400" cy="652463"/>
          </a:xfrm>
        </p:spPr>
        <p:txBody>
          <a:bodyPr/>
          <a:lstStyle/>
          <a:p>
            <a:pPr algn="ctr" eaLnBrk="1" hangingPunct="1"/>
            <a:r>
              <a:rPr lang="el-GR" sz="3200" smtClean="0">
                <a:latin typeface="Arial" charset="0"/>
              </a:rPr>
              <a:t>Μέθοδοι διδασκαλίας</a:t>
            </a:r>
          </a:p>
        </p:txBody>
      </p:sp>
      <p:sp>
        <p:nvSpPr>
          <p:cNvPr id="29699" name="Rectangle 3"/>
          <p:cNvSpPr>
            <a:spLocks noGrp="1" noChangeArrowheads="1"/>
          </p:cNvSpPr>
          <p:nvPr>
            <p:ph type="body" idx="1"/>
          </p:nvPr>
        </p:nvSpPr>
        <p:spPr/>
        <p:txBody>
          <a:bodyPr/>
          <a:lstStyle/>
          <a:p>
            <a:pPr eaLnBrk="1" hangingPunct="1"/>
            <a:r>
              <a:rPr lang="el-GR" smtClean="0"/>
              <a:t>Δασκαλοκεντρικές  (Σερμπέζης, 2010)</a:t>
            </a:r>
          </a:p>
          <a:p>
            <a:pPr eaLnBrk="1" hangingPunct="1"/>
            <a:endParaRPr lang="el-GR" smtClean="0"/>
          </a:p>
          <a:p>
            <a:pPr eaLnBrk="1" hangingPunct="1"/>
            <a:r>
              <a:rPr lang="el-GR" smtClean="0"/>
              <a:t>Μαθητοκεντρικές </a:t>
            </a:r>
          </a:p>
          <a:p>
            <a:pPr lvl="1" eaLnBrk="1" hangingPunct="1"/>
            <a:r>
              <a:rPr lang="el-GR" smtClean="0"/>
              <a:t>Στυλ διδασκαλίας (Πίτση, 2010)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473075"/>
            <a:ext cx="8153400" cy="579438"/>
          </a:xfrm>
        </p:spPr>
        <p:txBody>
          <a:bodyPr/>
          <a:lstStyle/>
          <a:p>
            <a:pPr algn="ctr" eaLnBrk="1" hangingPunct="1"/>
            <a:r>
              <a:rPr lang="el-GR" sz="3200" smtClean="0">
                <a:latin typeface="Arial" charset="0"/>
              </a:rPr>
              <a:t>Σύνοψη </a:t>
            </a:r>
          </a:p>
        </p:txBody>
      </p:sp>
      <p:sp>
        <p:nvSpPr>
          <p:cNvPr id="30723" name="Rectangle 3"/>
          <p:cNvSpPr>
            <a:spLocks noGrp="1" noChangeArrowheads="1"/>
          </p:cNvSpPr>
          <p:nvPr>
            <p:ph type="body" idx="1"/>
          </p:nvPr>
        </p:nvSpPr>
        <p:spPr>
          <a:xfrm>
            <a:off x="250825" y="1484313"/>
            <a:ext cx="8893175" cy="4383087"/>
          </a:xfrm>
        </p:spPr>
        <p:txBody>
          <a:bodyPr/>
          <a:lstStyle/>
          <a:p>
            <a:pPr eaLnBrk="1" hangingPunct="1">
              <a:lnSpc>
                <a:spcPct val="90000"/>
              </a:lnSpc>
            </a:pPr>
            <a:r>
              <a:rPr lang="el-GR" sz="2800" smtClean="0"/>
              <a:t>Όλα τα είδη χορού (παραδοσιακός, μοντέρνος, βαλς, ταγκό)</a:t>
            </a:r>
          </a:p>
          <a:p>
            <a:pPr eaLnBrk="1" hangingPunct="1">
              <a:lnSpc>
                <a:spcPct val="90000"/>
              </a:lnSpc>
            </a:pPr>
            <a:r>
              <a:rPr lang="el-GR" sz="2800" smtClean="0"/>
              <a:t>Κατάλληλος για όλες τις ηλικίες (…90+)</a:t>
            </a:r>
          </a:p>
          <a:p>
            <a:pPr eaLnBrk="1" hangingPunct="1">
              <a:lnSpc>
                <a:spcPct val="90000"/>
              </a:lnSpc>
              <a:buFont typeface="Wingdings" pitchFamily="2" charset="2"/>
              <a:buNone/>
            </a:pPr>
            <a:r>
              <a:rPr lang="el-GR" sz="2800" smtClean="0"/>
              <a:t>   και όλα τα μορφωτικά επίπεδα</a:t>
            </a:r>
          </a:p>
          <a:p>
            <a:pPr eaLnBrk="1" hangingPunct="1">
              <a:lnSpc>
                <a:spcPct val="90000"/>
              </a:lnSpc>
            </a:pPr>
            <a:r>
              <a:rPr lang="el-GR" sz="2800" smtClean="0"/>
              <a:t>Πολλαπλές χρήσεις (διασκέδαση, θεραπευτικό μέσο, </a:t>
            </a:r>
          </a:p>
          <a:p>
            <a:pPr eaLnBrk="1" hangingPunct="1">
              <a:lnSpc>
                <a:spcPct val="90000"/>
              </a:lnSpc>
              <a:buFont typeface="Wingdings" pitchFamily="2" charset="2"/>
              <a:buNone/>
            </a:pPr>
            <a:r>
              <a:rPr lang="el-GR" sz="2800" smtClean="0"/>
              <a:t>   πολιτισμικό αγαθό, ως μέσο άσκησης εξωτερικής πολιτικής</a:t>
            </a:r>
          </a:p>
          <a:p>
            <a:pPr eaLnBrk="1" hangingPunct="1">
              <a:lnSpc>
                <a:spcPct val="90000"/>
              </a:lnSpc>
            </a:pPr>
            <a:r>
              <a:rPr lang="el-GR" sz="2800" smtClean="0"/>
              <a:t>Πολλαπλές δυνατότητες επιστημονικής προσέγγισης</a:t>
            </a:r>
          </a:p>
          <a:p>
            <a:pPr eaLnBrk="1" hangingPunct="1">
              <a:lnSpc>
                <a:spcPct val="90000"/>
              </a:lnSpc>
            </a:pPr>
            <a:r>
              <a:rPr lang="el-GR" sz="2800" smtClean="0"/>
              <a:t>Πολλαπλές διδακτικές προσεγγίσεις</a:t>
            </a:r>
          </a:p>
          <a:p>
            <a:pPr eaLnBrk="1" hangingPunct="1">
              <a:lnSpc>
                <a:spcPct val="90000"/>
              </a:lnSpc>
            </a:pPr>
            <a:endParaRPr lang="el-G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73075"/>
            <a:ext cx="8153400" cy="723900"/>
          </a:xfrm>
        </p:spPr>
        <p:txBody>
          <a:bodyPr/>
          <a:lstStyle/>
          <a:p>
            <a:pPr algn="ctr" eaLnBrk="1" hangingPunct="1"/>
            <a:r>
              <a:rPr lang="el-GR" sz="3200" smtClean="0"/>
              <a:t>Ενδεικτική βιβλιογραφία</a:t>
            </a:r>
          </a:p>
        </p:txBody>
      </p:sp>
      <p:sp>
        <p:nvSpPr>
          <p:cNvPr id="31747" name="Rectangle 3"/>
          <p:cNvSpPr>
            <a:spLocks noGrp="1" noChangeArrowheads="1"/>
          </p:cNvSpPr>
          <p:nvPr>
            <p:ph type="body" idx="1"/>
          </p:nvPr>
        </p:nvSpPr>
        <p:spPr>
          <a:xfrm>
            <a:off x="539750" y="1412875"/>
            <a:ext cx="8208963" cy="5256213"/>
          </a:xfrm>
        </p:spPr>
        <p:txBody>
          <a:bodyPr/>
          <a:lstStyle/>
          <a:p>
            <a:pPr marL="590550" indent="-590550" eaLnBrk="1" hangingPunct="1">
              <a:lnSpc>
                <a:spcPct val="70000"/>
              </a:lnSpc>
              <a:buFont typeface="Wingdings" pitchFamily="2" charset="2"/>
              <a:buNone/>
            </a:pPr>
            <a:endParaRPr lang="fr-FR" sz="1600" smtClean="0"/>
          </a:p>
          <a:p>
            <a:pPr marL="590550" indent="-590550" eaLnBrk="1" hangingPunct="1">
              <a:lnSpc>
                <a:spcPct val="85000"/>
              </a:lnSpc>
              <a:buFont typeface="Wingdings" pitchFamily="2" charset="2"/>
              <a:buNone/>
            </a:pPr>
            <a:r>
              <a:rPr lang="fr-FR" sz="1800" smtClean="0"/>
              <a:t>Belardinelli R., Lacalaprice F., Ventrella C., Volpe L., Faccenda E. (2008). </a:t>
            </a:r>
            <a:r>
              <a:rPr lang="en-US" sz="1800" smtClean="0"/>
              <a:t>Waltzdancing in patients with chronic heart failure: new form of exercise training. </a:t>
            </a:r>
            <a:r>
              <a:rPr lang="en-US" sz="1800" i="1" smtClean="0"/>
              <a:t>Circ Heart Fail</a:t>
            </a:r>
            <a:r>
              <a:rPr lang="el-GR" sz="1800" smtClean="0"/>
              <a:t>, 1(2), 107-114. </a:t>
            </a:r>
          </a:p>
          <a:p>
            <a:pPr marL="590550" indent="-590550" eaLnBrk="1" hangingPunct="1">
              <a:lnSpc>
                <a:spcPct val="85000"/>
              </a:lnSpc>
              <a:buFont typeface="Wingdings" pitchFamily="2" charset="2"/>
              <a:buNone/>
            </a:pPr>
            <a:endParaRPr lang="el-GR" sz="1800" smtClean="0"/>
          </a:p>
          <a:p>
            <a:pPr marL="590550" indent="-590550" eaLnBrk="1" hangingPunct="1">
              <a:lnSpc>
                <a:spcPct val="85000"/>
              </a:lnSpc>
              <a:buFont typeface="Wingdings" pitchFamily="2" charset="2"/>
              <a:buNone/>
            </a:pPr>
            <a:r>
              <a:rPr lang="en-US" sz="1800" smtClean="0"/>
              <a:t>Di Blasio A</a:t>
            </a:r>
            <a:r>
              <a:rPr lang="el-GR" sz="1800" smtClean="0"/>
              <a:t>., </a:t>
            </a:r>
            <a:r>
              <a:rPr lang="en-US" sz="1800" smtClean="0"/>
              <a:t>De Sanctis M</a:t>
            </a:r>
            <a:r>
              <a:rPr lang="el-GR" sz="1800" smtClean="0"/>
              <a:t>., </a:t>
            </a:r>
            <a:r>
              <a:rPr lang="en-US" sz="1800" smtClean="0"/>
              <a:t>Gallina S</a:t>
            </a:r>
            <a:r>
              <a:rPr lang="el-GR" sz="1800" smtClean="0"/>
              <a:t>., </a:t>
            </a:r>
            <a:r>
              <a:rPr lang="en-US" sz="1800" smtClean="0"/>
              <a:t>Ripari P</a:t>
            </a:r>
            <a:r>
              <a:rPr lang="el-GR" sz="1800" smtClean="0"/>
              <a:t>. (2009). </a:t>
            </a:r>
            <a:r>
              <a:rPr lang="en-US" sz="1800" smtClean="0"/>
              <a:t>Are physiological characteristics of Caribbean dance useful for health? </a:t>
            </a:r>
            <a:r>
              <a:rPr lang="en-US" sz="1800" i="1" smtClean="0"/>
              <a:t>J Sports Phys Fitness</a:t>
            </a:r>
            <a:r>
              <a:rPr lang="en-US" sz="1800" smtClean="0"/>
              <a:t>, 49(1),  30-34.</a:t>
            </a:r>
            <a:endParaRPr lang="el-GR" sz="1800" smtClean="0"/>
          </a:p>
          <a:p>
            <a:pPr marL="590550" indent="-590550" eaLnBrk="1" hangingPunct="1">
              <a:lnSpc>
                <a:spcPct val="85000"/>
              </a:lnSpc>
              <a:buFont typeface="Wingdings" pitchFamily="2" charset="2"/>
              <a:buNone/>
            </a:pPr>
            <a:endParaRPr lang="el-GR" sz="1800" smtClean="0"/>
          </a:p>
          <a:p>
            <a:pPr marL="590550" indent="-590550" eaLnBrk="1" hangingPunct="1">
              <a:lnSpc>
                <a:spcPct val="85000"/>
              </a:lnSpc>
              <a:buFont typeface="Wingdings" pitchFamily="2" charset="2"/>
              <a:buNone/>
            </a:pPr>
            <a:r>
              <a:rPr lang="fr-FR" sz="1800" smtClean="0"/>
              <a:t>Filippou</a:t>
            </a:r>
            <a:r>
              <a:rPr lang="el-GR" sz="1800" smtClean="0"/>
              <a:t>, </a:t>
            </a:r>
            <a:r>
              <a:rPr lang="en-US" sz="1800" smtClean="0"/>
              <a:t>F</a:t>
            </a:r>
            <a:r>
              <a:rPr lang="el-GR" sz="1800" smtClean="0"/>
              <a:t>., </a:t>
            </a:r>
            <a:r>
              <a:rPr lang="fr-FR" sz="1800" smtClean="0"/>
              <a:t>Goulimaris</a:t>
            </a:r>
            <a:r>
              <a:rPr lang="el-GR" sz="1800" smtClean="0"/>
              <a:t>, </a:t>
            </a:r>
            <a:r>
              <a:rPr lang="en-US" sz="1800" smtClean="0"/>
              <a:t>D., </a:t>
            </a:r>
            <a:r>
              <a:rPr lang="fr-FR" sz="1800" smtClean="0"/>
              <a:t>Baxevanos</a:t>
            </a:r>
            <a:r>
              <a:rPr lang="el-GR" sz="1800" smtClean="0"/>
              <a:t>, </a:t>
            </a:r>
            <a:r>
              <a:rPr lang="en-US" sz="1800" smtClean="0"/>
              <a:t>St</a:t>
            </a:r>
            <a:r>
              <a:rPr lang="el-GR" sz="1800" smtClean="0"/>
              <a:t>.</a:t>
            </a:r>
            <a:r>
              <a:rPr lang="en-US" sz="1800" smtClean="0"/>
              <a:t>,</a:t>
            </a:r>
            <a:r>
              <a:rPr lang="el-GR" sz="1800" smtClean="0"/>
              <a:t> </a:t>
            </a:r>
            <a:r>
              <a:rPr lang="fr-FR" sz="1800" smtClean="0"/>
              <a:t>Genti, M.</a:t>
            </a:r>
            <a:r>
              <a:rPr lang="el-GR" sz="1800" smtClean="0"/>
              <a:t> (2010). </a:t>
            </a:r>
            <a:r>
              <a:rPr lang="en-GB" sz="1800" smtClean="0"/>
              <a:t>Adult attendance in Greek </a:t>
            </a:r>
          </a:p>
          <a:p>
            <a:pPr marL="590550" indent="-590550" eaLnBrk="1" hangingPunct="1">
              <a:lnSpc>
                <a:spcPct val="85000"/>
              </a:lnSpc>
              <a:buFont typeface="Wingdings" pitchFamily="2" charset="2"/>
              <a:buNone/>
            </a:pPr>
            <a:r>
              <a:rPr lang="en-GB" sz="1800" smtClean="0"/>
              <a:t>Traditional Dancing Classes. </a:t>
            </a:r>
            <a:r>
              <a:rPr lang="en-GB" sz="1800" i="1" smtClean="0"/>
              <a:t>Exercise and Quality of Life</a:t>
            </a:r>
            <a:r>
              <a:rPr lang="en-GB" sz="1800" smtClean="0"/>
              <a:t>: </a:t>
            </a:r>
            <a:r>
              <a:rPr lang="en-US" sz="1800" smtClean="0"/>
              <a:t>Vol. 2:</a:t>
            </a:r>
            <a:r>
              <a:rPr lang="en-GB" sz="1800" smtClean="0"/>
              <a:t>1/2010, pp15-28.</a:t>
            </a:r>
          </a:p>
          <a:p>
            <a:pPr marL="590550" indent="-590550" eaLnBrk="1" hangingPunct="1">
              <a:lnSpc>
                <a:spcPct val="85000"/>
              </a:lnSpc>
              <a:buFont typeface="Wingdings" pitchFamily="2" charset="2"/>
              <a:buNone/>
            </a:pPr>
            <a:endParaRPr lang="en-GB" sz="1800" smtClean="0"/>
          </a:p>
          <a:p>
            <a:pPr marL="590550" indent="-590550" eaLnBrk="1" hangingPunct="1">
              <a:lnSpc>
                <a:spcPct val="85000"/>
              </a:lnSpc>
              <a:buFont typeface="Wingdings" pitchFamily="2" charset="2"/>
              <a:buNone/>
            </a:pPr>
            <a:r>
              <a:rPr lang="de-DE" sz="1800" smtClean="0"/>
              <a:t>Granacher U., Muehlbauer T., Bridenbaugh S.A., Wolf M., Roth R., Gschwind Y., Wolf I., Mata R., Kressig R.W. (2012). </a:t>
            </a:r>
            <a:r>
              <a:rPr lang="en-US" sz="1800" smtClean="0"/>
              <a:t>Effects of a salsa dance training on balance and strength performance in older adults. </a:t>
            </a:r>
            <a:r>
              <a:rPr lang="en-US" sz="1800" i="1" smtClean="0"/>
              <a:t>Gerontology</a:t>
            </a:r>
            <a:r>
              <a:rPr lang="en-US" sz="1800" smtClean="0"/>
              <a:t>, 58(4), 305-312.</a:t>
            </a:r>
            <a:endParaRPr lang="el-GR" sz="1800" smtClean="0"/>
          </a:p>
          <a:p>
            <a:pPr marL="590550" indent="-590550" eaLnBrk="1" hangingPunct="1">
              <a:lnSpc>
                <a:spcPct val="85000"/>
              </a:lnSpc>
              <a:buFont typeface="Wingdings" pitchFamily="2" charset="2"/>
              <a:buNone/>
            </a:pPr>
            <a:endParaRPr lang="el-GR" sz="2000" smtClean="0"/>
          </a:p>
          <a:p>
            <a:pPr marL="590550" indent="-590550" eaLnBrk="1" hangingPunct="1">
              <a:lnSpc>
                <a:spcPct val="85000"/>
              </a:lnSpc>
              <a:buFont typeface="Wingdings" pitchFamily="2" charset="2"/>
              <a:buNone/>
            </a:pPr>
            <a:endParaRPr lang="el-GR" sz="2000" smtClean="0"/>
          </a:p>
          <a:p>
            <a:pPr marL="590550" indent="-590550" eaLnBrk="1" hangingPunct="1">
              <a:lnSpc>
                <a:spcPct val="70000"/>
              </a:lnSpc>
              <a:buFont typeface="Wingdings" pitchFamily="2" charset="2"/>
              <a:buNone/>
            </a:pPr>
            <a:endParaRPr lang="el-GR"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473075"/>
            <a:ext cx="8153400" cy="579438"/>
          </a:xfrm>
        </p:spPr>
        <p:txBody>
          <a:bodyPr/>
          <a:lstStyle/>
          <a:p>
            <a:pPr algn="ctr" eaLnBrk="1" hangingPunct="1"/>
            <a:r>
              <a:rPr lang="el-GR" sz="3200" smtClean="0">
                <a:solidFill>
                  <a:schemeClr val="tx1"/>
                </a:solidFill>
                <a:latin typeface="Arial" charset="0"/>
              </a:rPr>
              <a:t>Ενδεικτικοί ορισμοί</a:t>
            </a:r>
          </a:p>
        </p:txBody>
      </p:sp>
      <p:sp>
        <p:nvSpPr>
          <p:cNvPr id="5123" name="Rectangle 3"/>
          <p:cNvSpPr>
            <a:spLocks noGrp="1" noChangeArrowheads="1"/>
          </p:cNvSpPr>
          <p:nvPr>
            <p:ph type="body" idx="1"/>
          </p:nvPr>
        </p:nvSpPr>
        <p:spPr>
          <a:xfrm>
            <a:off x="533400" y="1484313"/>
            <a:ext cx="8153400" cy="5113337"/>
          </a:xfrm>
        </p:spPr>
        <p:txBody>
          <a:bodyPr/>
          <a:lstStyle/>
          <a:p>
            <a:pPr eaLnBrk="1" hangingPunct="1">
              <a:lnSpc>
                <a:spcPct val="115000"/>
              </a:lnSpc>
            </a:pPr>
            <a:r>
              <a:rPr lang="el-GR" sz="1800" i="1" smtClean="0"/>
              <a:t>Χορός είναι μια κομψή και κανονική κίνηση, αρμονικά συντιθέμενη από ωραίες στάσεις του σώματος που έχουν ως κοντράστ χαριτωμένες πόζες του σώματος και μερών του</a:t>
            </a:r>
            <a:r>
              <a:rPr lang="el-GR" sz="1800" smtClean="0"/>
              <a:t>  </a:t>
            </a:r>
          </a:p>
          <a:p>
            <a:pPr eaLnBrk="1" hangingPunct="1">
              <a:lnSpc>
                <a:spcPct val="115000"/>
              </a:lnSpc>
            </a:pPr>
            <a:endParaRPr lang="el-GR" sz="1800" smtClean="0"/>
          </a:p>
          <a:p>
            <a:pPr eaLnBrk="1" hangingPunct="1">
              <a:lnSpc>
                <a:spcPct val="115000"/>
              </a:lnSpc>
            </a:pPr>
            <a:r>
              <a:rPr lang="el-GR" sz="1800" i="1" smtClean="0"/>
              <a:t>Χορός είναι οργανωμένα σχήματα στο χώρο και το χρόνο… είναι μια χωροχρονική τέχνη και μόνο τέτοια</a:t>
            </a:r>
          </a:p>
          <a:p>
            <a:pPr eaLnBrk="1" hangingPunct="1">
              <a:lnSpc>
                <a:spcPct val="115000"/>
              </a:lnSpc>
            </a:pPr>
            <a:endParaRPr lang="el-GR" sz="1800" i="1" smtClean="0"/>
          </a:p>
          <a:p>
            <a:pPr eaLnBrk="1" hangingPunct="1">
              <a:lnSpc>
                <a:spcPct val="115000"/>
              </a:lnSpc>
            </a:pPr>
            <a:r>
              <a:rPr lang="el-GR" sz="1800" i="1" smtClean="0"/>
              <a:t>Χορός είναι ανθρώπινη συμπεριφορά, συντιθέμενη από σκόπιμες ρυθμικές και πολιτισμικά σχηματοποιημένες διαδοχές μη λεκτικών σωματικών κινήσεων και χειρονομιών, που επεξεργάζεται ότι στην κοινωνία περιπλέκεται</a:t>
            </a:r>
            <a:r>
              <a:rPr lang="el-GR" sz="1800" smtClean="0"/>
              <a:t>  </a:t>
            </a:r>
          </a:p>
          <a:p>
            <a:pPr eaLnBrk="1" hangingPunct="1">
              <a:lnSpc>
                <a:spcPct val="115000"/>
              </a:lnSpc>
            </a:pPr>
            <a:endParaRPr lang="el-GR" sz="1800" b="1"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395288" y="333375"/>
            <a:ext cx="8569325" cy="6335713"/>
          </a:xfrm>
        </p:spPr>
        <p:txBody>
          <a:bodyPr/>
          <a:lstStyle/>
          <a:p>
            <a:pPr eaLnBrk="1" hangingPunct="1">
              <a:lnSpc>
                <a:spcPct val="85000"/>
              </a:lnSpc>
              <a:buFont typeface="Wingdings" pitchFamily="2" charset="2"/>
              <a:buNone/>
            </a:pPr>
            <a:r>
              <a:rPr lang="de-DE" sz="1800" smtClean="0"/>
              <a:t>Kudlacek S., Pietschmann F., Bernecker P., Resch H., Willvonseder R. (1997). </a:t>
            </a:r>
            <a:r>
              <a:rPr lang="en-US" sz="1800" smtClean="0"/>
              <a:t>The impact of a senior dancing program on spinal and peripheral bone mass. </a:t>
            </a:r>
            <a:r>
              <a:rPr lang="en-US" sz="1800" i="1" smtClean="0"/>
              <a:t>Am J Phys</a:t>
            </a:r>
            <a:r>
              <a:rPr lang="el-GR" sz="1800" i="1" smtClean="0"/>
              <a:t> </a:t>
            </a:r>
            <a:r>
              <a:rPr lang="en-US" sz="1800" i="1" smtClean="0"/>
              <a:t>Med Rehabil</a:t>
            </a:r>
            <a:r>
              <a:rPr lang="el-GR" sz="1800" smtClean="0"/>
              <a:t>, 76(6), 477-481. </a:t>
            </a:r>
          </a:p>
          <a:p>
            <a:pPr eaLnBrk="1" hangingPunct="1">
              <a:lnSpc>
                <a:spcPct val="85000"/>
              </a:lnSpc>
              <a:buFont typeface="Wingdings" pitchFamily="2" charset="2"/>
              <a:buNone/>
            </a:pPr>
            <a:endParaRPr lang="el-GR" sz="1800" smtClean="0"/>
          </a:p>
          <a:p>
            <a:pPr eaLnBrk="1" hangingPunct="1">
              <a:lnSpc>
                <a:spcPct val="85000"/>
              </a:lnSpc>
              <a:buFont typeface="Wingdings" pitchFamily="2" charset="2"/>
              <a:buNone/>
            </a:pPr>
            <a:r>
              <a:rPr lang="fr-FR" sz="1800" smtClean="0"/>
              <a:t>Moffet H., Noreau L., Parent E., Drolet M. (2000). </a:t>
            </a:r>
            <a:r>
              <a:rPr lang="en-US" sz="1800" smtClean="0"/>
              <a:t>Feasibility of an eight-week      dance-based exercise program and its effects on locomotor ability of persons with</a:t>
            </a:r>
            <a:r>
              <a:rPr lang="el-GR" sz="1800" smtClean="0"/>
              <a:t> </a:t>
            </a:r>
            <a:r>
              <a:rPr lang="en-US" sz="1800" smtClean="0"/>
              <a:t>functional class III rheumatoid arthritis. </a:t>
            </a:r>
            <a:r>
              <a:rPr lang="en-US" sz="1800" i="1" smtClean="0"/>
              <a:t>Arthritis Care Res</a:t>
            </a:r>
            <a:r>
              <a:rPr lang="el-GR" sz="1800" smtClean="0"/>
              <a:t>, 13(2), 100-111.</a:t>
            </a:r>
          </a:p>
          <a:p>
            <a:pPr eaLnBrk="1" hangingPunct="1">
              <a:lnSpc>
                <a:spcPct val="85000"/>
              </a:lnSpc>
              <a:buFont typeface="Wingdings" pitchFamily="2" charset="2"/>
              <a:buNone/>
            </a:pPr>
            <a:endParaRPr lang="el-GR" sz="1800" smtClean="0"/>
          </a:p>
          <a:p>
            <a:pPr eaLnBrk="1" hangingPunct="1">
              <a:lnSpc>
                <a:spcPct val="85000"/>
              </a:lnSpc>
              <a:buFont typeface="Wingdings" pitchFamily="2" charset="2"/>
              <a:buNone/>
            </a:pPr>
            <a:r>
              <a:rPr lang="en-US" sz="1800" smtClean="0"/>
              <a:t>Murrock, C.J., Higgins P.A., Killion C. (2009). Dance and peer support to improve      diabetes outcomes in African American women. </a:t>
            </a:r>
            <a:r>
              <a:rPr lang="en-US" sz="1800" i="1" smtClean="0"/>
              <a:t>Diabetes Educ</a:t>
            </a:r>
            <a:r>
              <a:rPr lang="en-US" sz="1800" smtClean="0"/>
              <a:t>, 35(6), 995-1003. </a:t>
            </a:r>
            <a:endParaRPr lang="el-GR" sz="1800" smtClean="0"/>
          </a:p>
          <a:p>
            <a:pPr eaLnBrk="1" hangingPunct="1">
              <a:lnSpc>
                <a:spcPct val="85000"/>
              </a:lnSpc>
              <a:buFont typeface="Wingdings" pitchFamily="2" charset="2"/>
              <a:buNone/>
            </a:pPr>
            <a:endParaRPr lang="el-GR" sz="1800" smtClean="0"/>
          </a:p>
          <a:p>
            <a:pPr eaLnBrk="1" hangingPunct="1">
              <a:lnSpc>
                <a:spcPct val="85000"/>
              </a:lnSpc>
              <a:buFont typeface="Wingdings" pitchFamily="2" charset="2"/>
              <a:buNone/>
            </a:pPr>
            <a:r>
              <a:rPr lang="en-GB" sz="1800" smtClean="0"/>
              <a:t>Nordin, S. &amp; Hardy, C. (2009). Dance4Health: A research - based evaluation of the impact of seven community dance projects on physical health, </a:t>
            </a:r>
            <a:r>
              <a:rPr lang="en-US" sz="1800" smtClean="0"/>
              <a:t>p</a:t>
            </a:r>
            <a:r>
              <a:rPr lang="en-GB" sz="1800" smtClean="0"/>
              <a:t>psychological wellbeing and aspects of social inclusion. </a:t>
            </a:r>
            <a:r>
              <a:rPr lang="en-GB" sz="1800" i="1" smtClean="0"/>
              <a:t>Final Report</a:t>
            </a:r>
            <a:r>
              <a:rPr lang="en-GB" sz="1800" smtClean="0"/>
              <a:t>. Warwickshire County Council Arts Service</a:t>
            </a:r>
            <a:r>
              <a:rPr lang="en-GB" sz="2400" smtClean="0"/>
              <a:t>. </a:t>
            </a:r>
            <a:endParaRPr lang="el-GR" sz="2400" smtClean="0"/>
          </a:p>
          <a:p>
            <a:pPr eaLnBrk="1" hangingPunct="1">
              <a:lnSpc>
                <a:spcPct val="85000"/>
              </a:lnSpc>
              <a:buFont typeface="Wingdings" pitchFamily="2" charset="2"/>
              <a:buNone/>
            </a:pPr>
            <a:endParaRPr lang="en-GB" sz="24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323850" y="333375"/>
            <a:ext cx="8496300" cy="6524625"/>
          </a:xfrm>
        </p:spPr>
        <p:txBody>
          <a:bodyPr/>
          <a:lstStyle/>
          <a:p>
            <a:pPr eaLnBrk="1" hangingPunct="1">
              <a:lnSpc>
                <a:spcPct val="85000"/>
              </a:lnSpc>
              <a:buFont typeface="Wingdings" pitchFamily="2" charset="2"/>
              <a:buNone/>
            </a:pPr>
            <a:r>
              <a:rPr lang="en-US" sz="1800" smtClean="0"/>
              <a:t>     </a:t>
            </a:r>
            <a:r>
              <a:rPr lang="el-GR" sz="1800" smtClean="0"/>
              <a:t>Πίτση Α., Σμήλιος Η., Τοκμακίδης Σ., Σερμπέζης Β., Γουλιμάρης Δ. (2008). Καρδιακή συχνότητα και πρόσληψη οξυγόνου ατόμων μέσης ηλικίας κατά την εκτέλεση ελληνικών παραδοσιακών χορών. </a:t>
            </a:r>
            <a:r>
              <a:rPr lang="el-GR" sz="1800" i="1" smtClean="0"/>
              <a:t>Αναζητήσεις στη Φυσική Αγωγή και τον Αθλητισμό</a:t>
            </a:r>
            <a:r>
              <a:rPr lang="el-GR" sz="1800" smtClean="0"/>
              <a:t>, 6(3)</a:t>
            </a:r>
          </a:p>
          <a:p>
            <a:pPr eaLnBrk="1" hangingPunct="1">
              <a:lnSpc>
                <a:spcPct val="70000"/>
              </a:lnSpc>
              <a:buFont typeface="Wingdings" pitchFamily="2" charset="2"/>
              <a:buNone/>
            </a:pPr>
            <a:endParaRPr lang="el-GR" sz="1800" smtClean="0"/>
          </a:p>
          <a:p>
            <a:pPr eaLnBrk="1" hangingPunct="1">
              <a:lnSpc>
                <a:spcPct val="80000"/>
              </a:lnSpc>
              <a:buFont typeface="Wingdings" pitchFamily="2" charset="2"/>
              <a:buNone/>
            </a:pPr>
            <a:r>
              <a:rPr lang="en-US" sz="1800" smtClean="0"/>
              <a:t>      </a:t>
            </a:r>
            <a:r>
              <a:rPr lang="el-GR" sz="1800" smtClean="0"/>
              <a:t>Πίτση Α., Σερμπέζης Β., Παπαϊωάννου Α., Διγγελίδης Ν</a:t>
            </a:r>
            <a:r>
              <a:rPr lang="el-GR" sz="3300" smtClean="0"/>
              <a:t>. </a:t>
            </a:r>
            <a:r>
              <a:rPr lang="el-GR" sz="1800" smtClean="0"/>
              <a:t>(2010).</a:t>
            </a:r>
            <a:r>
              <a:rPr lang="el-GR" sz="3300" smtClean="0"/>
              <a:t> </a:t>
            </a:r>
            <a:r>
              <a:rPr lang="el-GR" sz="1800" smtClean="0"/>
              <a:t>Η αυτοελέγχου και η αμοιβαία διδασκαλία στον ελληνικό χορό. Πρακτικά 18</a:t>
            </a:r>
            <a:r>
              <a:rPr lang="el-GR" sz="1800" baseline="30000" smtClean="0"/>
              <a:t>ου</a:t>
            </a:r>
            <a:r>
              <a:rPr lang="el-GR" sz="1800" smtClean="0"/>
              <a:t> διεθνούς συνεδρίου, ΤΕΦΑΑ, Κομοτηνή</a:t>
            </a:r>
            <a:endParaRPr lang="en-US" sz="1800" smtClean="0"/>
          </a:p>
          <a:p>
            <a:pPr eaLnBrk="1" hangingPunct="1">
              <a:lnSpc>
                <a:spcPct val="80000"/>
              </a:lnSpc>
            </a:pPr>
            <a:endParaRPr lang="en-US" sz="1800" smtClean="0"/>
          </a:p>
          <a:p>
            <a:pPr eaLnBrk="1" hangingPunct="1">
              <a:lnSpc>
                <a:spcPct val="80000"/>
              </a:lnSpc>
              <a:buFont typeface="Wingdings" pitchFamily="2" charset="2"/>
              <a:buNone/>
            </a:pPr>
            <a:r>
              <a:rPr lang="en-US" sz="1800" smtClean="0"/>
              <a:t>     Maruša Pušnik (2010). Introduction</a:t>
            </a:r>
            <a:r>
              <a:rPr lang="el-GR" sz="1800" smtClean="0"/>
              <a:t>: </a:t>
            </a:r>
            <a:r>
              <a:rPr lang="en-US" sz="1800" smtClean="0"/>
              <a:t>Dance</a:t>
            </a:r>
            <a:r>
              <a:rPr lang="el-GR" sz="1800" smtClean="0"/>
              <a:t> </a:t>
            </a:r>
            <a:r>
              <a:rPr lang="en-US" sz="1800" smtClean="0"/>
              <a:t>as Social Life and Cultural Practice. </a:t>
            </a:r>
            <a:r>
              <a:rPr lang="en-US" sz="1800" i="1" smtClean="0"/>
              <a:t>ANTHROPOLOGICAL NOTEBOOKS </a:t>
            </a:r>
            <a:r>
              <a:rPr lang="en-US" sz="1800" smtClean="0"/>
              <a:t>16 (3): 5–8.</a:t>
            </a:r>
          </a:p>
          <a:p>
            <a:pPr eaLnBrk="1" hangingPunct="1">
              <a:lnSpc>
                <a:spcPct val="85000"/>
              </a:lnSpc>
              <a:buFont typeface="Wingdings" pitchFamily="2" charset="2"/>
              <a:buNone/>
            </a:pPr>
            <a:endParaRPr lang="el-GR" sz="1800" smtClean="0"/>
          </a:p>
          <a:p>
            <a:pPr eaLnBrk="1" hangingPunct="1">
              <a:lnSpc>
                <a:spcPct val="85000"/>
              </a:lnSpc>
              <a:buFont typeface="Wingdings" pitchFamily="2" charset="2"/>
              <a:buNone/>
            </a:pPr>
            <a:r>
              <a:rPr lang="en-US" sz="1800" smtClean="0"/>
              <a:t>      Wallmann H.W., Gillis C.B., Alpert P.T., Miller S.K. (2009). The effect of a senior jazz dance class on static balance in healthy women over 50 years of age: a pilot study. </a:t>
            </a:r>
            <a:r>
              <a:rPr lang="en-US" sz="1800" i="1" smtClean="0"/>
              <a:t>Biol Res Nurs</a:t>
            </a:r>
            <a:r>
              <a:rPr lang="en-US" sz="1800" smtClean="0"/>
              <a:t>, 10(3), 257-266</a:t>
            </a:r>
            <a:r>
              <a:rPr lang="en-US" sz="3300" smtClean="0"/>
              <a:t>. </a:t>
            </a:r>
            <a:endParaRPr lang="el-GR" sz="3300" smtClean="0"/>
          </a:p>
          <a:p>
            <a:pPr eaLnBrk="1" hangingPunct="1">
              <a:lnSpc>
                <a:spcPct val="80000"/>
              </a:lnSpc>
            </a:pPr>
            <a:endParaRPr lang="el-GR" sz="33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533400" y="404813"/>
            <a:ext cx="8610600" cy="5688012"/>
          </a:xfrm>
        </p:spPr>
        <p:txBody>
          <a:bodyPr/>
          <a:lstStyle/>
          <a:p>
            <a:pPr algn="ctr" eaLnBrk="1" hangingPunct="1">
              <a:lnSpc>
                <a:spcPct val="90000"/>
              </a:lnSpc>
              <a:buFont typeface="Wingdings" pitchFamily="2" charset="2"/>
              <a:buNone/>
            </a:pPr>
            <a:r>
              <a:rPr lang="el-GR" sz="2200" smtClean="0"/>
              <a:t>Αντίθετα, οι ανθρωπολόγοι προσεγγίζουν το χορό ως κοινωνική</a:t>
            </a:r>
          </a:p>
          <a:p>
            <a:pPr algn="ctr" eaLnBrk="1" hangingPunct="1">
              <a:lnSpc>
                <a:spcPct val="90000"/>
              </a:lnSpc>
              <a:buFont typeface="Wingdings" pitchFamily="2" charset="2"/>
              <a:buNone/>
            </a:pPr>
            <a:r>
              <a:rPr lang="el-GR" sz="2200" smtClean="0"/>
              <a:t>πρακτική, που δομείται από ελεγχόμενες ρυθμικές και </a:t>
            </a:r>
          </a:p>
          <a:p>
            <a:pPr algn="ctr" eaLnBrk="1" hangingPunct="1">
              <a:lnSpc>
                <a:spcPct val="90000"/>
              </a:lnSpc>
              <a:buFont typeface="Wingdings" pitchFamily="2" charset="2"/>
              <a:buNone/>
            </a:pPr>
            <a:r>
              <a:rPr lang="el-GR" sz="2200" smtClean="0"/>
              <a:t>πολιτισμικά σχηματοποιημένες διαδοχές σωματικών κινήσεων, </a:t>
            </a:r>
          </a:p>
          <a:p>
            <a:pPr algn="ctr" eaLnBrk="1" hangingPunct="1">
              <a:lnSpc>
                <a:spcPct val="90000"/>
              </a:lnSpc>
              <a:buFont typeface="Wingdings" pitchFamily="2" charset="2"/>
              <a:buNone/>
            </a:pPr>
            <a:r>
              <a:rPr lang="el-GR" sz="2200" smtClean="0"/>
              <a:t>που εντάσσονται σε συγκεκριμένο χώρο και χρόνο. </a:t>
            </a:r>
          </a:p>
          <a:p>
            <a:pPr algn="ctr" eaLnBrk="1" hangingPunct="1">
              <a:lnSpc>
                <a:spcPct val="90000"/>
              </a:lnSpc>
              <a:buFont typeface="Wingdings" pitchFamily="2" charset="2"/>
              <a:buNone/>
            </a:pPr>
            <a:endParaRPr lang="el-GR" sz="2200" smtClean="0"/>
          </a:p>
          <a:p>
            <a:pPr algn="ctr" eaLnBrk="1" hangingPunct="1">
              <a:lnSpc>
                <a:spcPct val="90000"/>
              </a:lnSpc>
              <a:buFont typeface="Wingdings" pitchFamily="2" charset="2"/>
              <a:buNone/>
            </a:pPr>
            <a:r>
              <a:rPr lang="el-GR" sz="2200" smtClean="0"/>
              <a:t>Το ενδιαφέρον μεταφέρεται πλέον από το </a:t>
            </a:r>
          </a:p>
          <a:p>
            <a:pPr eaLnBrk="1" hangingPunct="1">
              <a:lnSpc>
                <a:spcPct val="90000"/>
              </a:lnSpc>
              <a:buFont typeface="Wingdings" pitchFamily="2" charset="2"/>
              <a:buNone/>
            </a:pPr>
            <a:r>
              <a:rPr lang="el-GR" sz="2200" smtClean="0"/>
              <a:t>                                       </a:t>
            </a:r>
          </a:p>
          <a:p>
            <a:pPr eaLnBrk="1" hangingPunct="1">
              <a:lnSpc>
                <a:spcPct val="70000"/>
              </a:lnSpc>
              <a:buFont typeface="Wingdings" pitchFamily="2" charset="2"/>
              <a:buNone/>
            </a:pPr>
            <a:r>
              <a:rPr lang="el-GR" sz="2200" smtClean="0"/>
              <a:t>                                      «τι είναι χορός»    </a:t>
            </a:r>
          </a:p>
          <a:p>
            <a:pPr eaLnBrk="1" hangingPunct="1">
              <a:lnSpc>
                <a:spcPct val="70000"/>
              </a:lnSpc>
              <a:buFont typeface="Wingdings" pitchFamily="2" charset="2"/>
              <a:buNone/>
            </a:pPr>
            <a:r>
              <a:rPr lang="el-GR" sz="2200" smtClean="0"/>
              <a:t>                                                 </a:t>
            </a:r>
            <a:endParaRPr lang="en-US" sz="2200" smtClean="0"/>
          </a:p>
          <a:p>
            <a:pPr eaLnBrk="1" hangingPunct="1">
              <a:lnSpc>
                <a:spcPct val="70000"/>
              </a:lnSpc>
              <a:buFont typeface="Wingdings" pitchFamily="2" charset="2"/>
              <a:buNone/>
            </a:pPr>
            <a:r>
              <a:rPr lang="en-US" sz="2200" smtClean="0"/>
              <a:t>                                                 </a:t>
            </a:r>
            <a:r>
              <a:rPr lang="el-GR" sz="2200" smtClean="0"/>
              <a:t>στο</a:t>
            </a:r>
          </a:p>
          <a:p>
            <a:pPr eaLnBrk="1" hangingPunct="1">
              <a:lnSpc>
                <a:spcPct val="90000"/>
              </a:lnSpc>
              <a:buFont typeface="Wingdings" pitchFamily="2" charset="2"/>
              <a:buNone/>
            </a:pPr>
            <a:endParaRPr lang="el-GR" sz="2200" smtClean="0"/>
          </a:p>
          <a:p>
            <a:pPr eaLnBrk="1" hangingPunct="1">
              <a:lnSpc>
                <a:spcPct val="60000"/>
              </a:lnSpc>
              <a:buFont typeface="Wingdings" pitchFamily="2" charset="2"/>
              <a:buNone/>
            </a:pPr>
            <a:r>
              <a:rPr lang="el-GR" sz="2200" smtClean="0">
                <a:solidFill>
                  <a:schemeClr val="accent2"/>
                </a:solidFill>
              </a:rPr>
              <a:t>«τι μπορεί να μας πει ο χορός για την κοινωνία και τις κοινωνικές </a:t>
            </a:r>
          </a:p>
          <a:p>
            <a:pPr eaLnBrk="1" hangingPunct="1">
              <a:lnSpc>
                <a:spcPct val="60000"/>
              </a:lnSpc>
              <a:buFont typeface="Wingdings" pitchFamily="2" charset="2"/>
              <a:buNone/>
            </a:pPr>
            <a:endParaRPr lang="el-GR" sz="2200" smtClean="0">
              <a:solidFill>
                <a:schemeClr val="accent2"/>
              </a:solidFill>
            </a:endParaRPr>
          </a:p>
          <a:p>
            <a:pPr eaLnBrk="1" hangingPunct="1">
              <a:lnSpc>
                <a:spcPct val="60000"/>
              </a:lnSpc>
              <a:buFont typeface="Wingdings" pitchFamily="2" charset="2"/>
              <a:buNone/>
            </a:pPr>
            <a:r>
              <a:rPr lang="el-GR" sz="2200" smtClean="0">
                <a:solidFill>
                  <a:schemeClr val="accent2"/>
                </a:solidFill>
              </a:rPr>
              <a:t>δομές που διαμόρφωσαν τα διάφορα χορευτικά σχήματα»</a:t>
            </a:r>
          </a:p>
          <a:p>
            <a:pPr eaLnBrk="1" hangingPunct="1">
              <a:lnSpc>
                <a:spcPct val="90000"/>
              </a:lnSpc>
              <a:buFont typeface="Wingdings" pitchFamily="2" charset="2"/>
              <a:buNone/>
            </a:pPr>
            <a:endParaRPr lang="el-GR" sz="2200" smtClean="0">
              <a:solidFill>
                <a:schemeClr val="accent2"/>
              </a:solidFill>
            </a:endParaRPr>
          </a:p>
          <a:p>
            <a:pPr eaLnBrk="1" hangingPunct="1">
              <a:lnSpc>
                <a:spcPct val="90000"/>
              </a:lnSpc>
            </a:pPr>
            <a:r>
              <a:rPr lang="el-GR" sz="2000" b="1" smtClean="0"/>
              <a:t>Τελικά ο ορισμός που δίδεται εξαρτάται από την οπτική γωνία του μελετητή</a:t>
            </a:r>
            <a:endParaRPr lang="el-GR" sz="2200" smtClean="0"/>
          </a:p>
          <a:p>
            <a:pPr eaLnBrk="1" hangingPunct="1">
              <a:lnSpc>
                <a:spcPct val="90000"/>
              </a:lnSpc>
            </a:pPr>
            <a:endParaRPr lang="el-GR" sz="2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473075"/>
            <a:ext cx="8153400" cy="868363"/>
          </a:xfrm>
        </p:spPr>
        <p:txBody>
          <a:bodyPr/>
          <a:lstStyle/>
          <a:p>
            <a:pPr algn="ctr" eaLnBrk="1" hangingPunct="1"/>
            <a:r>
              <a:rPr lang="el-GR" sz="3200" smtClean="0">
                <a:latin typeface="Arial" charset="0"/>
              </a:rPr>
              <a:t>Είδη χορού</a:t>
            </a:r>
          </a:p>
        </p:txBody>
      </p:sp>
      <p:sp>
        <p:nvSpPr>
          <p:cNvPr id="7171" name="Rectangle 3"/>
          <p:cNvSpPr>
            <a:spLocks noGrp="1" noChangeArrowheads="1"/>
          </p:cNvSpPr>
          <p:nvPr>
            <p:ph type="body" idx="1"/>
          </p:nvPr>
        </p:nvSpPr>
        <p:spPr>
          <a:xfrm>
            <a:off x="533400" y="1916113"/>
            <a:ext cx="8153400" cy="3951287"/>
          </a:xfrm>
        </p:spPr>
        <p:txBody>
          <a:bodyPr/>
          <a:lstStyle/>
          <a:p>
            <a:pPr eaLnBrk="1" hangingPunct="1"/>
            <a:r>
              <a:rPr lang="el-GR" smtClean="0"/>
              <a:t>Κλασσικός</a:t>
            </a:r>
          </a:p>
          <a:p>
            <a:pPr eaLnBrk="1" hangingPunct="1"/>
            <a:r>
              <a:rPr lang="el-GR" smtClean="0"/>
              <a:t>Μοντέρνος</a:t>
            </a:r>
          </a:p>
          <a:p>
            <a:pPr eaLnBrk="1" hangingPunct="1"/>
            <a:r>
              <a:rPr lang="el-GR" smtClean="0"/>
              <a:t>Σύγχρονος</a:t>
            </a:r>
          </a:p>
          <a:p>
            <a:pPr eaLnBrk="1" hangingPunct="1"/>
            <a:r>
              <a:rPr lang="el-GR" smtClean="0"/>
              <a:t>Δημιουργικός</a:t>
            </a:r>
          </a:p>
          <a:p>
            <a:pPr eaLnBrk="1" hangingPunct="1"/>
            <a:r>
              <a:rPr lang="el-GR" smtClean="0"/>
              <a:t>Παραδοσιακός</a:t>
            </a:r>
          </a:p>
          <a:p>
            <a:pPr eaLnBrk="1" hangingPunct="1"/>
            <a:r>
              <a:rPr lang="el-GR" smtClean="0"/>
              <a:t>Φολκλορικός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473075"/>
            <a:ext cx="8153400" cy="795338"/>
          </a:xfrm>
        </p:spPr>
        <p:txBody>
          <a:bodyPr/>
          <a:lstStyle/>
          <a:p>
            <a:pPr algn="ctr" eaLnBrk="1" hangingPunct="1"/>
            <a:r>
              <a:rPr lang="el-GR" sz="3200" smtClean="0">
                <a:latin typeface="Arial" charset="0"/>
              </a:rPr>
              <a:t>Επιστημονικές προσεγγίσεις</a:t>
            </a:r>
            <a:r>
              <a:rPr lang="el-GR" smtClean="0"/>
              <a:t> </a:t>
            </a:r>
          </a:p>
        </p:txBody>
      </p:sp>
      <p:sp>
        <p:nvSpPr>
          <p:cNvPr id="8195" name="Rectangle 3"/>
          <p:cNvSpPr>
            <a:spLocks noGrp="1" noChangeArrowheads="1"/>
          </p:cNvSpPr>
          <p:nvPr>
            <p:ph type="body" idx="1"/>
          </p:nvPr>
        </p:nvSpPr>
        <p:spPr/>
        <p:txBody>
          <a:bodyPr/>
          <a:lstStyle/>
          <a:p>
            <a:pPr eaLnBrk="1" hangingPunct="1">
              <a:lnSpc>
                <a:spcPct val="90000"/>
              </a:lnSpc>
            </a:pPr>
            <a:r>
              <a:rPr lang="el-GR" sz="2800" smtClean="0"/>
              <a:t>Ιστορία</a:t>
            </a:r>
          </a:p>
          <a:p>
            <a:pPr eaLnBrk="1" hangingPunct="1">
              <a:lnSpc>
                <a:spcPct val="90000"/>
              </a:lnSpc>
            </a:pPr>
            <a:r>
              <a:rPr lang="el-GR" sz="2800" smtClean="0"/>
              <a:t>Αισθητική</a:t>
            </a:r>
            <a:endParaRPr lang="en-US" sz="2800" smtClean="0"/>
          </a:p>
          <a:p>
            <a:pPr eaLnBrk="1" hangingPunct="1">
              <a:lnSpc>
                <a:spcPct val="90000"/>
              </a:lnSpc>
            </a:pPr>
            <a:r>
              <a:rPr lang="el-GR" sz="2800" smtClean="0"/>
              <a:t>Ανθρωπολογία</a:t>
            </a:r>
          </a:p>
          <a:p>
            <a:pPr eaLnBrk="1" hangingPunct="1">
              <a:lnSpc>
                <a:spcPct val="90000"/>
              </a:lnSpc>
            </a:pPr>
            <a:r>
              <a:rPr lang="el-GR" sz="2800" smtClean="0"/>
              <a:t>Ψυχολογία</a:t>
            </a:r>
          </a:p>
          <a:p>
            <a:pPr eaLnBrk="1" hangingPunct="1">
              <a:lnSpc>
                <a:spcPct val="90000"/>
              </a:lnSpc>
            </a:pPr>
            <a:r>
              <a:rPr lang="el-GR" sz="2800" smtClean="0"/>
              <a:t>Κοινωνιολογία</a:t>
            </a:r>
          </a:p>
          <a:p>
            <a:pPr eaLnBrk="1" hangingPunct="1">
              <a:lnSpc>
                <a:spcPct val="90000"/>
              </a:lnSpc>
            </a:pPr>
            <a:r>
              <a:rPr lang="el-GR" sz="2800" smtClean="0"/>
              <a:t>Διδακτική</a:t>
            </a:r>
            <a:endParaRPr lang="en-US" sz="2800" smtClean="0"/>
          </a:p>
          <a:p>
            <a:pPr eaLnBrk="1" hangingPunct="1">
              <a:lnSpc>
                <a:spcPct val="90000"/>
              </a:lnSpc>
            </a:pPr>
            <a:r>
              <a:rPr lang="el-GR" sz="2800" smtClean="0"/>
              <a:t>Ιατρική</a:t>
            </a:r>
            <a:endParaRPr lang="en-US" sz="2800" smtClean="0"/>
          </a:p>
          <a:p>
            <a:pPr eaLnBrk="1" hangingPunct="1">
              <a:lnSpc>
                <a:spcPct val="90000"/>
              </a:lnSpc>
            </a:pPr>
            <a:r>
              <a:rPr lang="el-GR" sz="2800" smtClean="0"/>
              <a:t>Αναψυχή</a:t>
            </a:r>
          </a:p>
          <a:p>
            <a:pPr eaLnBrk="1" hangingPunct="1">
              <a:lnSpc>
                <a:spcPct val="90000"/>
              </a:lnSpc>
            </a:pPr>
            <a:endParaRPr lang="el-GR" sz="2800" smtClean="0"/>
          </a:p>
          <a:p>
            <a:pPr eaLnBrk="1" hangingPunct="1">
              <a:lnSpc>
                <a:spcPct val="90000"/>
              </a:lnSpc>
            </a:pPr>
            <a:endParaRPr lang="el-GR" sz="2800" smtClean="0"/>
          </a:p>
          <a:p>
            <a:pPr eaLnBrk="1" hangingPunct="1">
              <a:lnSpc>
                <a:spcPct val="90000"/>
              </a:lnSpc>
            </a:pPr>
            <a:endParaRPr lang="el-GR" sz="2800" smtClean="0"/>
          </a:p>
          <a:p>
            <a:pPr eaLnBrk="1" hangingPunct="1">
              <a:lnSpc>
                <a:spcPct val="90000"/>
              </a:lnSpc>
            </a:pPr>
            <a:endParaRPr lang="el-GR" sz="2800" smtClean="0"/>
          </a:p>
          <a:p>
            <a:pPr eaLnBrk="1" hangingPunct="1">
              <a:lnSpc>
                <a:spcPct val="90000"/>
              </a:lnSpc>
            </a:pPr>
            <a:endParaRPr lang="el-GR" sz="2800" smtClean="0"/>
          </a:p>
          <a:p>
            <a:pPr eaLnBrk="1" hangingPunct="1">
              <a:lnSpc>
                <a:spcPct val="90000"/>
              </a:lnSpc>
            </a:pPr>
            <a:endParaRPr lang="el-GR"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473075"/>
            <a:ext cx="8286750" cy="723900"/>
          </a:xfrm>
        </p:spPr>
        <p:txBody>
          <a:bodyPr/>
          <a:lstStyle/>
          <a:p>
            <a:pPr algn="ctr" eaLnBrk="1" hangingPunct="1"/>
            <a:r>
              <a:rPr lang="el-GR" sz="3200" smtClean="0">
                <a:solidFill>
                  <a:schemeClr val="tx1"/>
                </a:solidFill>
                <a:latin typeface="Arial" charset="0"/>
              </a:rPr>
              <a:t>Ελληνικός Παραδοσιακός-Λαϊκός Χορός</a:t>
            </a:r>
          </a:p>
        </p:txBody>
      </p:sp>
      <p:sp>
        <p:nvSpPr>
          <p:cNvPr id="9219" name="Rectangle 3"/>
          <p:cNvSpPr>
            <a:spLocks noGrp="1" noChangeArrowheads="1"/>
          </p:cNvSpPr>
          <p:nvPr>
            <p:ph type="body" idx="1"/>
          </p:nvPr>
        </p:nvSpPr>
        <p:spPr/>
        <p:txBody>
          <a:bodyPr/>
          <a:lstStyle/>
          <a:p>
            <a:pPr eaLnBrk="1" hangingPunct="1">
              <a:lnSpc>
                <a:spcPct val="115000"/>
              </a:lnSpc>
            </a:pPr>
            <a:r>
              <a:rPr lang="el-GR" sz="2200" smtClean="0"/>
              <a:t>Συνδέεται άμεσα με τη μουσική και το λόγο</a:t>
            </a:r>
            <a:r>
              <a:rPr lang="en-US" sz="2200" smtClean="0"/>
              <a:t> </a:t>
            </a:r>
          </a:p>
          <a:p>
            <a:pPr eaLnBrk="1" hangingPunct="1">
              <a:lnSpc>
                <a:spcPct val="115000"/>
              </a:lnSpc>
              <a:buFont typeface="Wingdings" pitchFamily="2" charset="2"/>
              <a:buNone/>
            </a:pPr>
            <a:r>
              <a:rPr lang="en-US" sz="2200" smtClean="0"/>
              <a:t>     </a:t>
            </a:r>
            <a:r>
              <a:rPr lang="el-GR" sz="2200" smtClean="0"/>
              <a:t>(κίνηση, μελωδία, λόγος </a:t>
            </a:r>
            <a:r>
              <a:rPr lang="en-US" sz="2200" smtClean="0"/>
              <a:t>=</a:t>
            </a:r>
            <a:r>
              <a:rPr lang="el-GR" sz="2200" b="1" smtClean="0">
                <a:solidFill>
                  <a:schemeClr val="accent2"/>
                </a:solidFill>
              </a:rPr>
              <a:t>Τριφυές</a:t>
            </a:r>
            <a:r>
              <a:rPr lang="el-GR" sz="2200" smtClean="0"/>
              <a:t>)</a:t>
            </a:r>
          </a:p>
          <a:p>
            <a:pPr eaLnBrk="1" hangingPunct="1">
              <a:lnSpc>
                <a:spcPct val="115000"/>
              </a:lnSpc>
            </a:pPr>
            <a:r>
              <a:rPr lang="el-GR" sz="2200" smtClean="0"/>
              <a:t>Ομαδική δραστηριότητα</a:t>
            </a:r>
          </a:p>
          <a:p>
            <a:pPr eaLnBrk="1" hangingPunct="1">
              <a:lnSpc>
                <a:spcPct val="115000"/>
              </a:lnSpc>
            </a:pPr>
            <a:r>
              <a:rPr lang="el-GR" sz="2200" smtClean="0"/>
              <a:t>Περιλαμβάνει ακόμη τις συνθήκες κάτω από τις οποίες πραγματοποιείται ο χορός, το περιβάλλον, τη φορεσιά και τα αντικείμενα που κρατούν οι χορευτές</a:t>
            </a:r>
          </a:p>
          <a:p>
            <a:pPr eaLnBrk="1" hangingPunct="1">
              <a:lnSpc>
                <a:spcPct val="115000"/>
              </a:lnSpc>
            </a:pPr>
            <a:r>
              <a:rPr lang="el-GR" sz="2200" smtClean="0"/>
              <a:t>Ως κοινωνικό γεγονός ακολουθεί τις κοινωνικές, οικονομικές </a:t>
            </a:r>
            <a:r>
              <a:rPr lang="en-US" sz="2200" smtClean="0"/>
              <a:t> </a:t>
            </a:r>
          </a:p>
          <a:p>
            <a:pPr eaLnBrk="1" hangingPunct="1">
              <a:lnSpc>
                <a:spcPct val="115000"/>
              </a:lnSpc>
              <a:buFont typeface="Wingdings" pitchFamily="2" charset="2"/>
              <a:buNone/>
            </a:pPr>
            <a:r>
              <a:rPr lang="en-US" sz="2200" smtClean="0"/>
              <a:t>     </a:t>
            </a:r>
            <a:r>
              <a:rPr lang="el-GR" sz="2200" smtClean="0"/>
              <a:t>και</a:t>
            </a:r>
            <a:r>
              <a:rPr lang="en-US" sz="2200" smtClean="0"/>
              <a:t> </a:t>
            </a:r>
            <a:r>
              <a:rPr lang="el-GR" sz="2200" smtClean="0"/>
              <a:t>ιστορικές αλλαγές και ποτέ δε μένει στάσιμος.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473075"/>
            <a:ext cx="8153400" cy="795338"/>
          </a:xfrm>
        </p:spPr>
        <p:txBody>
          <a:bodyPr/>
          <a:lstStyle/>
          <a:p>
            <a:pPr algn="ctr" eaLnBrk="1" hangingPunct="1"/>
            <a:r>
              <a:rPr lang="el-GR" sz="3200" smtClean="0">
                <a:latin typeface="Arial" charset="0"/>
              </a:rPr>
              <a:t>Γιατί και παραδοσιακός και λαϊκός;</a:t>
            </a:r>
          </a:p>
        </p:txBody>
      </p:sp>
      <p:sp>
        <p:nvSpPr>
          <p:cNvPr id="10243" name="Rectangle 3"/>
          <p:cNvSpPr>
            <a:spLocks noGrp="1" noChangeArrowheads="1"/>
          </p:cNvSpPr>
          <p:nvPr>
            <p:ph type="body" idx="1"/>
          </p:nvPr>
        </p:nvSpPr>
        <p:spPr>
          <a:xfrm>
            <a:off x="250825" y="1557338"/>
            <a:ext cx="8713788" cy="4310062"/>
          </a:xfrm>
        </p:spPr>
        <p:txBody>
          <a:bodyPr/>
          <a:lstStyle/>
          <a:p>
            <a:pPr eaLnBrk="1" hangingPunct="1">
              <a:lnSpc>
                <a:spcPct val="90000"/>
              </a:lnSpc>
            </a:pPr>
            <a:r>
              <a:rPr lang="el-GR" sz="2700" smtClean="0"/>
              <a:t>Λαός               Λαϊκός </a:t>
            </a:r>
          </a:p>
          <a:p>
            <a:pPr eaLnBrk="1" hangingPunct="1">
              <a:lnSpc>
                <a:spcPct val="90000"/>
              </a:lnSpc>
              <a:buFont typeface="Wingdings" pitchFamily="2" charset="2"/>
              <a:buNone/>
            </a:pPr>
            <a:r>
              <a:rPr lang="el-GR" sz="2700" smtClean="0"/>
              <a:t> </a:t>
            </a:r>
            <a:r>
              <a:rPr lang="el-GR" sz="2700" smtClean="0">
                <a:solidFill>
                  <a:schemeClr val="bg2"/>
                </a:solidFill>
              </a:rPr>
              <a:t>Εθνολογική : «λαός είναι το σύνολο των ανθρώπων    </a:t>
            </a:r>
          </a:p>
          <a:p>
            <a:pPr eaLnBrk="1" hangingPunct="1">
              <a:lnSpc>
                <a:spcPct val="90000"/>
              </a:lnSpc>
              <a:buFont typeface="Wingdings" pitchFamily="2" charset="2"/>
              <a:buNone/>
            </a:pPr>
            <a:r>
              <a:rPr lang="el-GR" sz="2700" smtClean="0">
                <a:solidFill>
                  <a:schemeClr val="bg2"/>
                </a:solidFill>
              </a:rPr>
              <a:t>                        που από μια στιγμή και πέρα γίνεται  </a:t>
            </a:r>
          </a:p>
          <a:p>
            <a:pPr eaLnBrk="1" hangingPunct="1">
              <a:lnSpc>
                <a:spcPct val="90000"/>
              </a:lnSpc>
              <a:buFont typeface="Wingdings" pitchFamily="2" charset="2"/>
              <a:buNone/>
            </a:pPr>
            <a:r>
              <a:rPr lang="el-GR" sz="2700" smtClean="0">
                <a:solidFill>
                  <a:schemeClr val="bg2"/>
                </a:solidFill>
              </a:rPr>
              <a:t>                        έθνος»</a:t>
            </a:r>
          </a:p>
          <a:p>
            <a:pPr eaLnBrk="1" hangingPunct="1">
              <a:lnSpc>
                <a:spcPct val="90000"/>
              </a:lnSpc>
            </a:pPr>
            <a:r>
              <a:rPr lang="el-GR" sz="2700" smtClean="0">
                <a:solidFill>
                  <a:schemeClr val="bg2"/>
                </a:solidFill>
              </a:rPr>
              <a:t>Κοινωνιολογική: « στην έννοια </a:t>
            </a:r>
            <a:r>
              <a:rPr lang="en-US" sz="2700" smtClean="0">
                <a:solidFill>
                  <a:schemeClr val="bg2"/>
                </a:solidFill>
              </a:rPr>
              <a:t>“</a:t>
            </a:r>
            <a:r>
              <a:rPr lang="el-GR" sz="2700" smtClean="0">
                <a:solidFill>
                  <a:schemeClr val="bg2"/>
                </a:solidFill>
              </a:rPr>
              <a:t>λαός</a:t>
            </a:r>
            <a:r>
              <a:rPr lang="en-US" sz="2700" smtClean="0">
                <a:solidFill>
                  <a:schemeClr val="bg2"/>
                </a:solidFill>
              </a:rPr>
              <a:t>” </a:t>
            </a:r>
            <a:r>
              <a:rPr lang="el-GR" sz="2700" smtClean="0">
                <a:solidFill>
                  <a:schemeClr val="bg2"/>
                </a:solidFill>
              </a:rPr>
              <a:t>δεν περιέχεται  </a:t>
            </a:r>
          </a:p>
          <a:p>
            <a:pPr eaLnBrk="1" hangingPunct="1">
              <a:lnSpc>
                <a:spcPct val="90000"/>
              </a:lnSpc>
              <a:buFont typeface="Wingdings" pitchFamily="2" charset="2"/>
              <a:buNone/>
            </a:pPr>
            <a:r>
              <a:rPr lang="el-GR" sz="2700" smtClean="0">
                <a:solidFill>
                  <a:schemeClr val="bg2"/>
                </a:solidFill>
              </a:rPr>
              <a:t>                           παρά μόνο το τμήμα εκείνο του έθνους  </a:t>
            </a:r>
          </a:p>
          <a:p>
            <a:pPr eaLnBrk="1" hangingPunct="1">
              <a:lnSpc>
                <a:spcPct val="90000"/>
              </a:lnSpc>
              <a:buFont typeface="Wingdings" pitchFamily="2" charset="2"/>
              <a:buNone/>
            </a:pPr>
            <a:r>
              <a:rPr lang="el-GR" sz="2700" smtClean="0">
                <a:solidFill>
                  <a:schemeClr val="bg2"/>
                </a:solidFill>
              </a:rPr>
              <a:t>                           που μένει έξω από την κυρίαρχη τάξη </a:t>
            </a:r>
          </a:p>
          <a:p>
            <a:pPr eaLnBrk="1" hangingPunct="1">
              <a:lnSpc>
                <a:spcPct val="90000"/>
              </a:lnSpc>
              <a:buFont typeface="Wingdings" pitchFamily="2" charset="2"/>
              <a:buNone/>
            </a:pPr>
            <a:r>
              <a:rPr lang="el-GR" sz="2700" smtClean="0">
                <a:solidFill>
                  <a:schemeClr val="bg2"/>
                </a:solidFill>
              </a:rPr>
              <a:t>                           και που μένει αμέτοχο στη δημιουργία </a:t>
            </a:r>
          </a:p>
          <a:p>
            <a:pPr eaLnBrk="1" hangingPunct="1">
              <a:lnSpc>
                <a:spcPct val="90000"/>
              </a:lnSpc>
              <a:buFont typeface="Wingdings" pitchFamily="2" charset="2"/>
              <a:buNone/>
            </a:pPr>
            <a:r>
              <a:rPr lang="el-GR" sz="2700" smtClean="0">
                <a:solidFill>
                  <a:schemeClr val="bg2"/>
                </a:solidFill>
              </a:rPr>
              <a:t>                           ενός λόγιου και επίσημου πολιτισμού</a:t>
            </a:r>
          </a:p>
        </p:txBody>
      </p:sp>
      <p:sp>
        <p:nvSpPr>
          <p:cNvPr id="10244" name="Line 4"/>
          <p:cNvSpPr>
            <a:spLocks noChangeShapeType="1"/>
          </p:cNvSpPr>
          <p:nvPr/>
        </p:nvSpPr>
        <p:spPr bwMode="auto">
          <a:xfrm>
            <a:off x="1692275" y="1844675"/>
            <a:ext cx="1008063" cy="0"/>
          </a:xfrm>
          <a:prstGeom prst="line">
            <a:avLst/>
          </a:prstGeom>
          <a:noFill/>
          <a:ln w="9525">
            <a:solidFill>
              <a:schemeClr val="tx1"/>
            </a:solidFill>
            <a:round/>
            <a:headEnd/>
            <a:tailEnd type="triangle" w="med" len="med"/>
          </a:ln>
        </p:spPr>
        <p:txBody>
          <a:bodyPr/>
          <a:lstStyle/>
          <a:p>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395288" y="333375"/>
            <a:ext cx="8497887" cy="5832475"/>
          </a:xfrm>
        </p:spPr>
        <p:txBody>
          <a:bodyPr/>
          <a:lstStyle/>
          <a:p>
            <a:pPr eaLnBrk="1" hangingPunct="1">
              <a:lnSpc>
                <a:spcPct val="90000"/>
              </a:lnSpc>
              <a:defRPr/>
            </a:pPr>
            <a:endParaRPr lang="el-GR" sz="2200" smtClean="0"/>
          </a:p>
          <a:p>
            <a:pPr eaLnBrk="1" hangingPunct="1">
              <a:lnSpc>
                <a:spcPct val="90000"/>
              </a:lnSpc>
              <a:buFont typeface="Wingdings" pitchFamily="2" charset="2"/>
              <a:buNone/>
              <a:defRPr/>
            </a:pPr>
            <a:r>
              <a:rPr lang="el-GR" sz="2200" smtClean="0"/>
              <a:t>                          </a:t>
            </a:r>
            <a:r>
              <a:rPr lang="el-GR" sz="3200" smtClean="0"/>
              <a:t>Παραδοσιακές κοινωνίες:</a:t>
            </a:r>
            <a:r>
              <a:rPr lang="el-GR" sz="2200" smtClean="0"/>
              <a:t> </a:t>
            </a:r>
          </a:p>
          <a:p>
            <a:pPr eaLnBrk="1" hangingPunct="1">
              <a:lnSpc>
                <a:spcPct val="90000"/>
              </a:lnSpc>
              <a:defRPr/>
            </a:pPr>
            <a:endParaRPr lang="el-GR" sz="2200" smtClean="0"/>
          </a:p>
          <a:p>
            <a:pPr eaLnBrk="1" hangingPunct="1">
              <a:lnSpc>
                <a:spcPct val="90000"/>
              </a:lnSpc>
              <a:defRPr/>
            </a:pPr>
            <a:endParaRPr lang="el-GR" sz="2200" smtClean="0"/>
          </a:p>
          <a:p>
            <a:pPr eaLnBrk="1" hangingPunct="1">
              <a:lnSpc>
                <a:spcPct val="90000"/>
              </a:lnSpc>
              <a:defRPr/>
            </a:pPr>
            <a:endParaRPr lang="el-GR" sz="2200" smtClean="0"/>
          </a:p>
          <a:p>
            <a:pPr eaLnBrk="1" hangingPunct="1">
              <a:lnSpc>
                <a:spcPct val="90000"/>
              </a:lnSpc>
              <a:defRPr/>
            </a:pPr>
            <a:endParaRPr lang="el-GR" sz="2200" smtClean="0"/>
          </a:p>
          <a:p>
            <a:pPr eaLnBrk="1" hangingPunct="1">
              <a:lnSpc>
                <a:spcPct val="90000"/>
              </a:lnSpc>
              <a:defRPr/>
            </a:pPr>
            <a:endParaRPr lang="el-GR" sz="2200" smtClean="0"/>
          </a:p>
          <a:p>
            <a:pPr eaLnBrk="1" hangingPunct="1">
              <a:lnSpc>
                <a:spcPct val="115000"/>
              </a:lnSpc>
              <a:defRPr/>
            </a:pPr>
            <a:endParaRPr lang="el-GR" sz="2200" smtClean="0">
              <a:solidFill>
                <a:schemeClr val="bg2"/>
              </a:solidFill>
            </a:endParaRPr>
          </a:p>
          <a:p>
            <a:pPr eaLnBrk="1" hangingPunct="1">
              <a:lnSpc>
                <a:spcPct val="115000"/>
              </a:lnSpc>
              <a:defRPr/>
            </a:pPr>
            <a:endParaRPr lang="el-GR" sz="2200" smtClean="0">
              <a:solidFill>
                <a:schemeClr val="bg2"/>
              </a:solidFill>
            </a:endParaRPr>
          </a:p>
          <a:p>
            <a:pPr eaLnBrk="1" hangingPunct="1">
              <a:lnSpc>
                <a:spcPct val="115000"/>
              </a:lnSpc>
              <a:defRPr/>
            </a:pPr>
            <a:r>
              <a:rPr lang="el-GR" sz="2200" smtClean="0">
                <a:solidFill>
                  <a:schemeClr val="bg2"/>
                </a:solidFill>
              </a:rPr>
              <a:t>Ακμάζει την περίοδο 1770-1820  (ελληνικός διαφωτισμός)</a:t>
            </a:r>
          </a:p>
          <a:p>
            <a:pPr eaLnBrk="1" hangingPunct="1">
              <a:lnSpc>
                <a:spcPct val="115000"/>
              </a:lnSpc>
              <a:defRPr/>
            </a:pPr>
            <a:r>
              <a:rPr lang="el-GR" sz="2200" smtClean="0">
                <a:solidFill>
                  <a:schemeClr val="bg2"/>
                </a:solidFill>
              </a:rPr>
              <a:t>Αρχή μετασχηματισμού με τη σύσταση του σύγχρονου ελληνικού κράτους (1832)</a:t>
            </a:r>
          </a:p>
          <a:p>
            <a:pPr eaLnBrk="1" hangingPunct="1">
              <a:lnSpc>
                <a:spcPct val="90000"/>
              </a:lnSpc>
              <a:defRPr/>
            </a:pPr>
            <a:r>
              <a:rPr lang="el-GR" sz="2000" smtClean="0">
                <a:solidFill>
                  <a:schemeClr val="bg2"/>
                </a:solidFill>
                <a:effectLst>
                  <a:outerShdw blurRad="38100" dist="38100" dir="2700000" algn="tl">
                    <a:srgbClr val="FFFFFF"/>
                  </a:outerShdw>
                </a:effectLst>
              </a:rPr>
              <a:t>Αναφέρεται στον τρόπο μετάδοσης της γνώσης</a:t>
            </a:r>
            <a:endParaRPr lang="en-US" sz="2000" smtClean="0">
              <a:solidFill>
                <a:schemeClr val="bg2"/>
              </a:solidFill>
              <a:effectLst>
                <a:outerShdw blurRad="38100" dist="38100" dir="2700000" algn="tl">
                  <a:srgbClr val="FFFFFF"/>
                </a:outerShdw>
              </a:effectLst>
            </a:endParaRPr>
          </a:p>
          <a:p>
            <a:pPr eaLnBrk="1" hangingPunct="1">
              <a:lnSpc>
                <a:spcPct val="90000"/>
              </a:lnSpc>
              <a:defRPr/>
            </a:pPr>
            <a:r>
              <a:rPr lang="el-GR" sz="2000" smtClean="0">
                <a:solidFill>
                  <a:schemeClr val="bg2"/>
                </a:solidFill>
              </a:rPr>
              <a:t>Βιωματική</a:t>
            </a:r>
            <a:r>
              <a:rPr lang="el-GR" sz="2200" smtClean="0">
                <a:solidFill>
                  <a:schemeClr val="bg2"/>
                </a:solidFill>
              </a:rPr>
              <a:t> εκμάθηση (παρατήρηση &amp; μίμηση, παιχνίδι)</a:t>
            </a:r>
          </a:p>
          <a:p>
            <a:pPr eaLnBrk="1" hangingPunct="1">
              <a:lnSpc>
                <a:spcPct val="115000"/>
              </a:lnSpc>
              <a:defRPr/>
            </a:pPr>
            <a:endParaRPr lang="en-US" sz="2200" smtClean="0">
              <a:solidFill>
                <a:schemeClr val="bg2"/>
              </a:solidFill>
            </a:endParaRPr>
          </a:p>
          <a:p>
            <a:pPr eaLnBrk="1" hangingPunct="1">
              <a:lnSpc>
                <a:spcPct val="115000"/>
              </a:lnSpc>
              <a:buFont typeface="Wingdings" pitchFamily="2" charset="2"/>
              <a:buNone/>
              <a:defRPr/>
            </a:pPr>
            <a:endParaRPr lang="el-GR" sz="2200" smtClean="0">
              <a:solidFill>
                <a:schemeClr val="bg2"/>
              </a:solidFill>
            </a:endParaRPr>
          </a:p>
          <a:p>
            <a:pPr eaLnBrk="1" hangingPunct="1">
              <a:lnSpc>
                <a:spcPct val="90000"/>
              </a:lnSpc>
              <a:defRPr/>
            </a:pPr>
            <a:endParaRPr lang="el-GR" sz="2200" smtClean="0"/>
          </a:p>
        </p:txBody>
      </p:sp>
      <p:sp>
        <p:nvSpPr>
          <p:cNvPr id="11267" name="Line 4"/>
          <p:cNvSpPr>
            <a:spLocks noChangeShapeType="1"/>
          </p:cNvSpPr>
          <p:nvPr/>
        </p:nvSpPr>
        <p:spPr bwMode="auto">
          <a:xfrm flipH="1">
            <a:off x="1619250" y="1052513"/>
            <a:ext cx="1727200" cy="1655762"/>
          </a:xfrm>
          <a:prstGeom prst="line">
            <a:avLst/>
          </a:prstGeom>
          <a:noFill/>
          <a:ln w="9525">
            <a:solidFill>
              <a:schemeClr val="tx1"/>
            </a:solidFill>
            <a:round/>
            <a:headEnd/>
            <a:tailEnd type="triangle" w="med" len="med"/>
          </a:ln>
        </p:spPr>
        <p:txBody>
          <a:bodyPr/>
          <a:lstStyle/>
          <a:p>
            <a:endParaRPr lang="el-GR"/>
          </a:p>
        </p:txBody>
      </p:sp>
      <p:sp>
        <p:nvSpPr>
          <p:cNvPr id="11268" name="Line 5"/>
          <p:cNvSpPr>
            <a:spLocks noChangeShapeType="1"/>
          </p:cNvSpPr>
          <p:nvPr/>
        </p:nvSpPr>
        <p:spPr bwMode="auto">
          <a:xfrm flipH="1">
            <a:off x="4572000" y="981075"/>
            <a:ext cx="0" cy="1800225"/>
          </a:xfrm>
          <a:prstGeom prst="line">
            <a:avLst/>
          </a:prstGeom>
          <a:noFill/>
          <a:ln w="9525">
            <a:solidFill>
              <a:schemeClr val="tx1"/>
            </a:solidFill>
            <a:round/>
            <a:headEnd/>
            <a:tailEnd type="triangle" w="med" len="med"/>
          </a:ln>
        </p:spPr>
        <p:txBody>
          <a:bodyPr/>
          <a:lstStyle/>
          <a:p>
            <a:endParaRPr lang="el-GR"/>
          </a:p>
        </p:txBody>
      </p:sp>
      <p:sp>
        <p:nvSpPr>
          <p:cNvPr id="11269" name="Line 6"/>
          <p:cNvSpPr>
            <a:spLocks noChangeShapeType="1"/>
          </p:cNvSpPr>
          <p:nvPr/>
        </p:nvSpPr>
        <p:spPr bwMode="auto">
          <a:xfrm>
            <a:off x="5580063" y="981075"/>
            <a:ext cx="2016125" cy="1584325"/>
          </a:xfrm>
          <a:prstGeom prst="line">
            <a:avLst/>
          </a:prstGeom>
          <a:noFill/>
          <a:ln w="9525">
            <a:solidFill>
              <a:schemeClr val="tx1"/>
            </a:solidFill>
            <a:round/>
            <a:headEnd/>
            <a:tailEnd type="triangle" w="med" len="med"/>
          </a:ln>
        </p:spPr>
        <p:txBody>
          <a:bodyPr/>
          <a:lstStyle/>
          <a:p>
            <a:endParaRPr lang="el-GR"/>
          </a:p>
        </p:txBody>
      </p:sp>
      <p:sp>
        <p:nvSpPr>
          <p:cNvPr id="11270" name="Rectangle 7"/>
          <p:cNvSpPr>
            <a:spLocks noChangeArrowheads="1"/>
          </p:cNvSpPr>
          <p:nvPr/>
        </p:nvSpPr>
        <p:spPr bwMode="auto">
          <a:xfrm>
            <a:off x="468313" y="2708275"/>
            <a:ext cx="1989137" cy="442913"/>
          </a:xfrm>
          <a:prstGeom prst="rect">
            <a:avLst/>
          </a:prstGeom>
          <a:noFill/>
          <a:ln w="9525">
            <a:noFill/>
            <a:miter lim="800000"/>
            <a:headEnd/>
            <a:tailEnd/>
          </a:ln>
        </p:spPr>
        <p:txBody>
          <a:bodyPr wrap="none">
            <a:spAutoFit/>
          </a:bodyPr>
          <a:lstStyle/>
          <a:p>
            <a:pPr>
              <a:lnSpc>
                <a:spcPct val="115000"/>
              </a:lnSpc>
              <a:spcBef>
                <a:spcPct val="20000"/>
              </a:spcBef>
              <a:buClr>
                <a:schemeClr val="accent2"/>
              </a:buClr>
              <a:buSzPct val="80000"/>
              <a:buFont typeface="Wingdings" pitchFamily="2" charset="2"/>
              <a:buNone/>
            </a:pPr>
            <a:r>
              <a:rPr lang="el-GR" sz="2000">
                <a:solidFill>
                  <a:schemeClr val="bg2"/>
                </a:solidFill>
              </a:rPr>
              <a:t>Προφορικότητα</a:t>
            </a:r>
            <a:r>
              <a:rPr lang="el-GR" sz="2000"/>
              <a:t> </a:t>
            </a:r>
          </a:p>
        </p:txBody>
      </p:sp>
      <p:sp>
        <p:nvSpPr>
          <p:cNvPr id="11271" name="Rectangle 8"/>
          <p:cNvSpPr>
            <a:spLocks noChangeArrowheads="1"/>
          </p:cNvSpPr>
          <p:nvPr/>
        </p:nvSpPr>
        <p:spPr bwMode="auto">
          <a:xfrm>
            <a:off x="3492500" y="2781300"/>
            <a:ext cx="2165350" cy="396875"/>
          </a:xfrm>
          <a:prstGeom prst="rect">
            <a:avLst/>
          </a:prstGeom>
          <a:noFill/>
          <a:ln w="9525">
            <a:noFill/>
            <a:miter lim="800000"/>
            <a:headEnd/>
            <a:tailEnd/>
          </a:ln>
        </p:spPr>
        <p:txBody>
          <a:bodyPr>
            <a:spAutoFit/>
          </a:bodyPr>
          <a:lstStyle/>
          <a:p>
            <a:r>
              <a:rPr lang="el-GR" sz="2000">
                <a:solidFill>
                  <a:schemeClr val="bg2"/>
                </a:solidFill>
              </a:rPr>
              <a:t>Συλλογική Μνήμη</a:t>
            </a:r>
          </a:p>
        </p:txBody>
      </p:sp>
      <p:sp>
        <p:nvSpPr>
          <p:cNvPr id="11272" name="Rectangle 9"/>
          <p:cNvSpPr>
            <a:spLocks noChangeArrowheads="1"/>
          </p:cNvSpPr>
          <p:nvPr/>
        </p:nvSpPr>
        <p:spPr bwMode="auto">
          <a:xfrm>
            <a:off x="6084888" y="2565400"/>
            <a:ext cx="2555875" cy="396875"/>
          </a:xfrm>
          <a:prstGeom prst="rect">
            <a:avLst/>
          </a:prstGeom>
          <a:noFill/>
          <a:ln w="9525">
            <a:noFill/>
            <a:miter lim="800000"/>
            <a:headEnd/>
            <a:tailEnd/>
          </a:ln>
        </p:spPr>
        <p:txBody>
          <a:bodyPr wrap="none">
            <a:spAutoFit/>
          </a:bodyPr>
          <a:lstStyle/>
          <a:p>
            <a:r>
              <a:rPr lang="el-GR" sz="2000">
                <a:solidFill>
                  <a:schemeClr val="bg2"/>
                </a:solidFill>
              </a:rPr>
              <a:t>Κοινοτική Οργάνωση</a:t>
            </a:r>
          </a:p>
        </p:txBody>
      </p:sp>
    </p:spTree>
  </p:cSld>
  <p:clrMapOvr>
    <a:masterClrMapping/>
  </p:clrMapOvr>
</p:sld>
</file>

<file path=ppt/theme/theme1.xml><?xml version="1.0" encoding="utf-8"?>
<a:theme xmlns:a="http://schemas.openxmlformats.org/drawingml/2006/main" name="Εκλεπτισμένο">
  <a:themeElements>
    <a:clrScheme name="Εκλεπτισμένο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Εκλεπτισμένο">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Εκλεπτισμένο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Εκλεπτισμένο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Εκλεπτισμένο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Εκλεπτισμένο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Εκλεπτισμένο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Εκλεπτισμένο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Εκλεπτισμένο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Refined</Template>
  <TotalTime>1392</TotalTime>
  <Words>1747</Words>
  <Application>Microsoft Office PowerPoint</Application>
  <PresentationFormat>Προβολή στην οθόνη (4:3)</PresentationFormat>
  <Paragraphs>274</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Εκλεπτισμένο</vt:lpstr>
      <vt:lpstr>Ο χορός ως φυσική δραστηριότητα σε άτομα τρίτης ηλικίας: Μια πρώτη διδακτική προσέγγιση</vt:lpstr>
      <vt:lpstr>ΧΟΡΟΣ  Έννοια  &amp;  Ορισμοί</vt:lpstr>
      <vt:lpstr>Ενδεικτικοί ορισμοί</vt:lpstr>
      <vt:lpstr>Διαφάνεια 4</vt:lpstr>
      <vt:lpstr>Είδη χορού</vt:lpstr>
      <vt:lpstr>Επιστημονικές προσεγγίσεις </vt:lpstr>
      <vt:lpstr>Ελληνικός Παραδοσιακός-Λαϊκός Χορός</vt:lpstr>
      <vt:lpstr>Γιατί και παραδοσιακός και λαϊκός;</vt:lpstr>
      <vt:lpstr>Διαφάνεια 9</vt:lpstr>
      <vt:lpstr>Ο ελληνικός χορός σήμερα</vt:lpstr>
      <vt:lpstr>Πρακτικές εφαρμογές των αποτελεσμάτων των επιστημονικών προσεγγίσεων</vt:lpstr>
      <vt:lpstr>Διαφάνεια 12</vt:lpstr>
      <vt:lpstr>Συμμετοχή Ελλήνων σε μαθήματα ελληνικών παραδοσιακών χορών</vt:lpstr>
      <vt:lpstr>Ο ελληνικός χορός σε ξενοδοχειακές μονάδες</vt:lpstr>
      <vt:lpstr> 2. Ο χορός ως μέσο άσκησης Πρόληψη και βελτίωση της σωματικής υγείας </vt:lpstr>
      <vt:lpstr>Διαφάνεια 16</vt:lpstr>
      <vt:lpstr>Τζαζ και ισορροπία  (Wallmann, Gillis, Alpert και Miller, 2009)   </vt:lpstr>
      <vt:lpstr>Χορός της Καραϊβικής</vt:lpstr>
      <vt:lpstr>Dance 4 Health </vt:lpstr>
      <vt:lpstr>     Salsa dance  (Granacher U., Muehlbauer T., Bridenbaugh S.A., Wolf M., Roth R., Gschwind Y.,      Wolf I., Mata R., Kressig R.W. (2012). </vt:lpstr>
      <vt:lpstr>3. Χορός και σωματική υγεία:  Ο χορός ως μέσο αποκατάστασης και αποθεραπείας  </vt:lpstr>
      <vt:lpstr>Διαφάνεια 22</vt:lpstr>
      <vt:lpstr>Διαφάνεια 23</vt:lpstr>
      <vt:lpstr>4. Χορός και ψυχική / πνευματική υγεία  </vt:lpstr>
      <vt:lpstr>Διαφάνεια 25</vt:lpstr>
      <vt:lpstr>Η διδασκαλία του χορού</vt:lpstr>
      <vt:lpstr>Μέθοδοι διδασκαλίας</vt:lpstr>
      <vt:lpstr>Σύνοψη </vt:lpstr>
      <vt:lpstr>Ενδεικτική βιβλιογραφία</vt:lpstr>
      <vt:lpstr>Διαφάνεια 30</vt:lpstr>
      <vt:lpstr>Διαφάνεια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Χορός και ενήλικα άτομα: Μια πρώτη διδακτική προσέγγιση</dc:title>
  <dc:creator>IC-25413</dc:creator>
  <cp:lastModifiedBy>userpc</cp:lastModifiedBy>
  <cp:revision>72</cp:revision>
  <dcterms:created xsi:type="dcterms:W3CDTF">2013-10-30T18:12:22Z</dcterms:created>
  <dcterms:modified xsi:type="dcterms:W3CDTF">2018-01-23T07:36:40Z</dcterms:modified>
</cp:coreProperties>
</file>