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858000" cy="9144000"/>
  <p:embeddedFontLst>
    <p:embeddedFont>
      <p:font typeface="Garamond"/>
      <p:regular r:id="rId35"/>
      <p:bold r:id="rId36"/>
      <p:italic r:id="rId37"/>
      <p:boldItalic r:id="rId38"/>
    </p:embeddedFont>
    <p:embeddedFont>
      <p:font typeface="Book Antiqu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3" roundtripDataSignature="AMtx7mhKfFjXQFtHYi2ePvOJ8r/Ub+r8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563EAC-EB06-42A2-BDA6-1D2D5EE5BB80}">
  <a:tblStyle styleId="{2C563EAC-EB06-42A2-BDA6-1D2D5EE5BB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.fntdata"/><Relationship Id="rId20" Type="http://schemas.openxmlformats.org/officeDocument/2006/relationships/slide" Target="slides/slide13.xml"/><Relationship Id="rId42" Type="http://schemas.openxmlformats.org/officeDocument/2006/relationships/font" Target="fonts/BookAntiqua-boldItalic.fntdata"/><Relationship Id="rId41" Type="http://schemas.openxmlformats.org/officeDocument/2006/relationships/font" Target="fonts/BookAntiqua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Garamond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Garamond-italic.fntdata"/><Relationship Id="rId14" Type="http://schemas.openxmlformats.org/officeDocument/2006/relationships/slide" Target="slides/slide7.xml"/><Relationship Id="rId36" Type="http://schemas.openxmlformats.org/officeDocument/2006/relationships/font" Target="fonts/Garamond-bold.fntdata"/><Relationship Id="rId17" Type="http://schemas.openxmlformats.org/officeDocument/2006/relationships/slide" Target="slides/slide10.xml"/><Relationship Id="rId39" Type="http://schemas.openxmlformats.org/officeDocument/2006/relationships/font" Target="fonts/BookAntiqua-regular.fntdata"/><Relationship Id="rId16" Type="http://schemas.openxmlformats.org/officeDocument/2006/relationships/slide" Target="slides/slide9.xml"/><Relationship Id="rId38" Type="http://schemas.openxmlformats.org/officeDocument/2006/relationships/font" Target="fonts/Garamond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>
            <p:ph idx="2" type="sldImg"/>
          </p:nvPr>
        </p:nvSpPr>
        <p:spPr>
          <a:xfrm>
            <a:off x="1371600" y="763588"/>
            <a:ext cx="5024438" cy="3767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3" type="hdr"/>
          </p:nvPr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0" type="dt"/>
          </p:nvPr>
        </p:nvSpPr>
        <p:spPr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1" type="ftr"/>
          </p:nvPr>
        </p:nvSpPr>
        <p:spPr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2" type="sldNum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:notes"/>
          <p:cNvSpPr txBox="1"/>
          <p:nvPr/>
        </p:nvSpPr>
        <p:spPr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e52ff13ab_0_102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g25e52ff13ab_0_10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g25e52ff13ab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2" name="Google Shape;312;g25e52ff13a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5e52ff13ab_0_121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g25e52ff13ab_0_12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g25e52ff13ab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0" name="Google Shape;330;g25e52ff13a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e52ff13ab_0_139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g25e52ff13ab_0_139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g25e52ff13ab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9" name="Google Shape;349;g25e52ff13a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e52ff13ab_0_158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g25e52ff13ab_0_15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g25e52ff13ab_0_1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g25e52ff13a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e52ff13ab_0_178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g25e52ff13ab_0_17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25e52ff13ab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7" name="Google Shape;387;g25e52ff13a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e52ff13ab_0_196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g25e52ff13ab_0_196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g25e52ff13ab_0_1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5" name="Google Shape;405;g25e52ff13a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e52ff13ab_0_213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g25e52ff13ab_0_213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g25e52ff13ab_0_2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g25e52ff13a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5e52ff13ab_0_230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g25e52ff13ab_0_23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g25e52ff13ab_0_2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1" name="Google Shape;441;g25e52ff13a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5e52ff13ab_0_247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g25e52ff13ab_0_247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g25e52ff13ab_0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9" name="Google Shape;459;g25e52ff13a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5e52ff13ab_0_264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g25e52ff13ab_0_264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g25e52ff13ab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7" name="Google Shape;477;g25e52ff13a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2a9acef56_0_4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g292a9acef56_0_4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92a9acef56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" name="Google Shape;155;g292a9acef5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5e52ff13ab_0_281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3" name="Google Shape;493;g25e52ff13ab_0_28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g25e52ff13ab_0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5" name="Google Shape;495;g25e52ff13a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5e52ff13ab_0_298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g25e52ff13ab_0_29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g25e52ff13ab_0_2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3" name="Google Shape;513;g25e52ff13a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5e52ff13ab_0_315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g25e52ff13ab_0_315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g25e52ff13ab_0_3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1" name="Google Shape;531;g25e52ff13a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e52ff13ab_0_332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7" name="Google Shape;547;g25e52ff13ab_0_33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g25e52ff13ab_0_3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9" name="Google Shape;549;g25e52ff13a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5e52ff13ab_0_349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g25e52ff13ab_0_349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g25e52ff13ab_0_3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7" name="Google Shape;567;g25e52ff13ab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5e52ff13ab_0_366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g25e52ff13ab_0_366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g25e52ff13ab_0_3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5" name="Google Shape;585;g25e52ff13ab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5e52ff13ab_0_383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" name="Google Shape;601;g25e52ff13ab_0_383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g25e52ff13ab_0_3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" name="Google Shape;603;g25e52ff13ab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5e52ff13ab_0_401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0" name="Google Shape;620;g25e52ff13ab_0_40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25e52ff13ab_0_4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2" name="Google Shape;622;g25e52ff13ab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e52ff13ab_0_1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25e52ff13ab_0_1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25e52ff13ab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g25e52ff13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e52ff13ab_0_20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g25e52ff13ab_0_2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25e52ff13ab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g25e52ff13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2a9acef56_0_42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g292a9acef56_0_4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92a9acef56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292a9acef5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e52ff13ab_0_40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g25e52ff13ab_0_4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25e52ff13ab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g25e52ff13a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e52ff13ab_0_60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g25e52ff13ab_0_60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g25e52ff13ab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g25e52ff13a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2a9acef56_0_148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g292a9acef56_0_148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292a9acef56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Google Shape;272;g292a9acef5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e52ff13ab_0_82:notes"/>
          <p:cNvSpPr txBox="1"/>
          <p:nvPr>
            <p:ph idx="12" type="sldNum"/>
          </p:nvPr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g25e52ff13ab_0_82:notes"/>
          <p:cNvSpPr txBox="1"/>
          <p:nvPr/>
        </p:nvSpPr>
        <p:spPr>
          <a:xfrm>
            <a:off x="3884613" y="8685213"/>
            <a:ext cx="2959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-200025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25e52ff13ab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g25e52ff13a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" type="body"/>
          </p:nvPr>
        </p:nvSpPr>
        <p:spPr>
          <a:xfrm rot="5400000">
            <a:off x="2309019" y="-246856"/>
            <a:ext cx="4521200" cy="822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 rot="5400000">
            <a:off x="4727575" y="2171700"/>
            <a:ext cx="5853113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" type="body"/>
          </p:nvPr>
        </p:nvSpPr>
        <p:spPr>
          <a:xfrm rot="5400000">
            <a:off x="538956" y="191294"/>
            <a:ext cx="5853113" cy="601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48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9"/>
          <p:cNvSpPr txBox="1"/>
          <p:nvPr>
            <p:ph idx="1" type="body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7" name="Google Shape;107;p50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1" type="body"/>
          </p:nvPr>
        </p:nvSpPr>
        <p:spPr>
          <a:xfrm>
            <a:off x="457200" y="1604963"/>
            <a:ext cx="4035425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2" type="body"/>
          </p:nvPr>
        </p:nvSpPr>
        <p:spPr>
          <a:xfrm>
            <a:off x="4645025" y="1604963"/>
            <a:ext cx="4037013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2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52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52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52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3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4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" name="Google Shape;126;p5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54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55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6"/>
          <p:cNvSpPr txBox="1"/>
          <p:nvPr>
            <p:ph idx="1" type="body"/>
          </p:nvPr>
        </p:nvSpPr>
        <p:spPr>
          <a:xfrm rot="5400000">
            <a:off x="2309019" y="-246856"/>
            <a:ext cx="4521200" cy="822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6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7"/>
          <p:cNvSpPr txBox="1"/>
          <p:nvPr>
            <p:ph type="title"/>
          </p:nvPr>
        </p:nvSpPr>
        <p:spPr>
          <a:xfrm rot="5400000">
            <a:off x="4727575" y="2171700"/>
            <a:ext cx="5853113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7"/>
          <p:cNvSpPr txBox="1"/>
          <p:nvPr>
            <p:ph idx="1" type="body"/>
          </p:nvPr>
        </p:nvSpPr>
        <p:spPr>
          <a:xfrm rot="5400000">
            <a:off x="538956" y="191294"/>
            <a:ext cx="5853113" cy="601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57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457200" y="1604963"/>
            <a:ext cx="4035425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2" type="body"/>
          </p:nvPr>
        </p:nvSpPr>
        <p:spPr>
          <a:xfrm>
            <a:off x="4645025" y="1604963"/>
            <a:ext cx="4037013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42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42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5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4"/>
          <p:cNvGrpSpPr/>
          <p:nvPr/>
        </p:nvGrpSpPr>
        <p:grpSpPr>
          <a:xfrm>
            <a:off x="0" y="0"/>
            <a:ext cx="9126538" cy="6840538"/>
            <a:chOff x="0" y="0"/>
            <a:chExt cx="5749" cy="4309"/>
          </a:xfrm>
        </p:grpSpPr>
        <p:sp>
          <p:nvSpPr>
            <p:cNvPr id="13" name="Google Shape;13;p34"/>
            <p:cNvSpPr/>
            <p:nvPr/>
          </p:nvSpPr>
          <p:spPr>
            <a:xfrm>
              <a:off x="0" y="0"/>
              <a:ext cx="2197" cy="4309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4"/>
            <p:cNvSpPr/>
            <p:nvPr/>
          </p:nvSpPr>
          <p:spPr>
            <a:xfrm>
              <a:off x="1081" y="1065"/>
              <a:ext cx="4668" cy="1585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34"/>
            <p:cNvGrpSpPr/>
            <p:nvPr/>
          </p:nvGrpSpPr>
          <p:grpSpPr>
            <a:xfrm>
              <a:off x="0" y="672"/>
              <a:ext cx="1795" cy="1978"/>
              <a:chOff x="0" y="672"/>
              <a:chExt cx="1795" cy="1978"/>
            </a:xfrm>
          </p:grpSpPr>
          <p:sp>
            <p:nvSpPr>
              <p:cNvPr id="16" name="Google Shape;16;p34"/>
              <p:cNvSpPr/>
              <p:nvPr/>
            </p:nvSpPr>
            <p:spPr>
              <a:xfrm>
                <a:off x="361" y="2257"/>
                <a:ext cx="352" cy="39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4"/>
              <p:cNvSpPr/>
              <p:nvPr/>
            </p:nvSpPr>
            <p:spPr>
              <a:xfrm>
                <a:off x="1081" y="1065"/>
                <a:ext cx="351" cy="39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4"/>
              <p:cNvSpPr/>
              <p:nvPr/>
            </p:nvSpPr>
            <p:spPr>
              <a:xfrm>
                <a:off x="1437" y="672"/>
                <a:ext cx="358" cy="38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4"/>
              <p:cNvSpPr/>
              <p:nvPr/>
            </p:nvSpPr>
            <p:spPr>
              <a:xfrm>
                <a:off x="719" y="2257"/>
                <a:ext cx="357" cy="393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4"/>
              <p:cNvSpPr/>
              <p:nvPr/>
            </p:nvSpPr>
            <p:spPr>
              <a:xfrm>
                <a:off x="1437" y="1065"/>
                <a:ext cx="358" cy="39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4"/>
              <p:cNvSpPr/>
              <p:nvPr/>
            </p:nvSpPr>
            <p:spPr>
              <a:xfrm>
                <a:off x="719" y="1464"/>
                <a:ext cx="357" cy="38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4"/>
              <p:cNvSpPr/>
              <p:nvPr/>
            </p:nvSpPr>
            <p:spPr>
              <a:xfrm>
                <a:off x="0" y="1464"/>
                <a:ext cx="356" cy="388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4"/>
              <p:cNvSpPr/>
              <p:nvPr/>
            </p:nvSpPr>
            <p:spPr>
              <a:xfrm>
                <a:off x="1081" y="1464"/>
                <a:ext cx="351" cy="388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4"/>
              <p:cNvSpPr/>
              <p:nvPr/>
            </p:nvSpPr>
            <p:spPr>
              <a:xfrm>
                <a:off x="361" y="1857"/>
                <a:ext cx="352" cy="39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4"/>
              <p:cNvSpPr/>
              <p:nvPr/>
            </p:nvSpPr>
            <p:spPr>
              <a:xfrm>
                <a:off x="719" y="1857"/>
                <a:ext cx="357" cy="39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" name="Google Shape;26;p34"/>
          <p:cNvSpPr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4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4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6"/>
          <p:cNvGrpSpPr/>
          <p:nvPr/>
        </p:nvGrpSpPr>
        <p:grpSpPr>
          <a:xfrm>
            <a:off x="0" y="0"/>
            <a:ext cx="9126538" cy="528638"/>
            <a:chOff x="0" y="0"/>
            <a:chExt cx="5749" cy="333"/>
          </a:xfrm>
        </p:grpSpPr>
        <p:sp>
          <p:nvSpPr>
            <p:cNvPr id="81" name="Google Shape;81;p36"/>
            <p:cNvSpPr/>
            <p:nvPr/>
          </p:nvSpPr>
          <p:spPr>
            <a:xfrm>
              <a:off x="0" y="0"/>
              <a:ext cx="169" cy="325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6"/>
            <p:cNvSpPr/>
            <p:nvPr/>
          </p:nvSpPr>
          <p:spPr>
            <a:xfrm>
              <a:off x="260" y="85"/>
              <a:ext cx="5489" cy="162"/>
            </a:xfrm>
            <a:prstGeom prst="rect">
              <a:avLst/>
            </a:prstGeom>
            <a:gradFill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6"/>
            <p:cNvSpPr/>
            <p:nvPr/>
          </p:nvSpPr>
          <p:spPr>
            <a:xfrm>
              <a:off x="258" y="85"/>
              <a:ext cx="76" cy="7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345" y="0"/>
              <a:ext cx="77" cy="7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345" y="85"/>
              <a:ext cx="77" cy="7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173" y="173"/>
              <a:ext cx="75" cy="7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6"/>
            <p:cNvSpPr/>
            <p:nvPr/>
          </p:nvSpPr>
          <p:spPr>
            <a:xfrm>
              <a:off x="83" y="86"/>
              <a:ext cx="78" cy="7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6"/>
            <p:cNvSpPr/>
            <p:nvPr/>
          </p:nvSpPr>
          <p:spPr>
            <a:xfrm>
              <a:off x="258" y="171"/>
              <a:ext cx="76" cy="7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173" y="258"/>
              <a:ext cx="75" cy="75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36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6"/>
          <p:cNvSpPr txBox="1"/>
          <p:nvPr>
            <p:ph type="title"/>
          </p:nvPr>
        </p:nvSpPr>
        <p:spPr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6"/>
          <p:cNvSpPr txBox="1"/>
          <p:nvPr>
            <p:ph idx="1" type="body"/>
          </p:nvPr>
        </p:nvSpPr>
        <p:spPr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2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mmons.wikimedia.org/w/index.php?curid=1931753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2339975" y="1828800"/>
            <a:ext cx="6651625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i="0" lang="en-US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ο μάθημα-</a:t>
            </a:r>
            <a:r>
              <a:rPr b="1" lang="en-US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 Κυβέρνηση</a:t>
            </a:r>
            <a:r>
              <a:rPr b="1" i="0" lang="en-US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b="1" lang="en-US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b="1" i="0" lang="en-US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r>
              <a:rPr b="1" lang="en-US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11</a:t>
            </a:r>
            <a:r>
              <a:rPr b="1" i="0" lang="en-US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.2023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043000" y="4581525"/>
            <a:ext cx="78120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Δρ. Παναγιώτης ΠΑΣΧΑΛΙΔΗΣ</a:t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Τμήμα </a:t>
            </a:r>
            <a:r>
              <a:rPr b="1"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Πολιτικής Επιστήμης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Κ</a:t>
            </a:r>
            <a:r>
              <a:rPr b="1"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ομοτηνή</a:t>
            </a: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Δημοκρίτειο Πανεπιστήμιο Θράκης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Email: panagiotispaschalidis314@gmail.com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Τηλέφωνο Επικοινωνίας: 6981005323</a:t>
            </a:r>
            <a:endParaRPr b="1" i="0" sz="20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00" y="0"/>
            <a:ext cx="2035175" cy="15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600" y="0"/>
            <a:ext cx="2138400" cy="1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e52ff13ab_0_102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 Η σημασία της κατηγοριοποίησης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Η επισήμανση των ομοιοτήτων και των διαφορών μέσα σε ένα πλήθος πληροφοριών, γεγονότων και διαδικασιών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Η δυνατότητα της αξιολόγησης της αποτελεσματικότητας διαφορετικών πολιτικών συστημάτων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</a:t>
            </a:r>
            <a:r>
              <a:rPr b="1" lang="en-US" sz="1800"/>
              <a:t> </a:t>
            </a:r>
            <a:endParaRPr b="1" sz="1800"/>
          </a:p>
        </p:txBody>
      </p:sp>
      <p:grpSp>
        <p:nvGrpSpPr>
          <p:cNvPr id="315" name="Google Shape;315;g25e52ff13ab_0_10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16" name="Google Shape;316;g25e52ff13ab_0_10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5e52ff13ab_0_10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5e52ff13ab_0_10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5e52ff13ab_0_10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5e52ff13ab_0_10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5e52ff13ab_0_10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5e52ff13ab_0_10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5e52ff13ab_0_10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5e52ff13ab_0_10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g25e52ff13ab_0_10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e52ff13ab_0_12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Κλασική προσέγγιση (αρχαιότητα, αντιλήψεις που διατηρήθηκαν για πολλούς αιώνες)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ο Αριστοτέλης έδωσε μεγάλη έμφαση στους κανόνες και τους θεσμούς (δομές)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Τα δύο βασικά ερωτήματα του Αριστοτέλη ήταν ποιος ασκεί την εξουσία και ποιος επωφελείται από αυτήν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333" name="Google Shape;333;g25e52ff13ab_0_12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34" name="Google Shape;334;g25e52ff13ab_0_12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5e52ff13ab_0_12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5e52ff13ab_0_12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5e52ff13ab_0_12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5e52ff13ab_0_12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5e52ff13ab_0_12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25e52ff13ab_0_12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5e52ff13ab_0_12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5e52ff13ab_0_12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g25e52ff13ab_0_12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344" name="Google Shape;344;g25e52ff13ab_0_121"/>
          <p:cNvGraphicFramePr/>
          <p:nvPr/>
        </p:nvGraphicFramePr>
        <p:xfrm>
          <a:off x="502475" y="369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{2C563EAC-EB06-42A2-BDA6-1D2D5EE5BB80}</a:tableStyleId>
              </a:tblPr>
              <a:tblGrid>
                <a:gridCol w="1516225"/>
                <a:gridCol w="1516225"/>
                <a:gridCol w="1516225"/>
                <a:gridCol w="1516225"/>
                <a:gridCol w="1516225"/>
              </a:tblGrid>
              <a:tr h="46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                          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 Άσκηση της εξουσίας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5148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Οι ωφελούμενοι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 Ένα άτομο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Λίγοι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Πολλοί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921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Όσοι ασκούν εξουσία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Τυραννία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Ολιγαρχία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Δημοκρατία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514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όλοι οι πολίτες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Μοναρχία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Αριστοκρατία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Πολιτεία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e52ff13ab_0_139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Το παράδειγμα της κατηγοριοποίησης των πολιτικών συστημάτων στη διάρκεια του Ψυχρού Πολέμου (1945-1991)</a:t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Πρόκειται για μοντέλα που αμφισβητήθηκαν ήδη από αυτή την περίοδο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Εξελίξεις που μείωσαν την απήχηση της κατηγοριοποίησης</a:t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Κατάρρευση Σοβιετικής Ένωσης (1991) </a:t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Τεράστια οικονομική ανάπτυξη μη δυτικών χωρών (π.χ. Κίνα)</a:t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Πολιτικές μεταρρυθμίσεις, εμπέδωση δημοκρατίας σε περιοχές μη δυτικές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 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352" name="Google Shape;352;g25e52ff13ab_0_139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53" name="Google Shape;353;g25e52ff13ab_0_139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5e52ff13ab_0_139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5e52ff13ab_0_139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5e52ff13ab_0_139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5e52ff13ab_0_139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5e52ff13ab_0_139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5e52ff13ab_0_139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5e52ff13ab_0_139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25e52ff13ab_0_139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g25e52ff13ab_0_139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363" name="Google Shape;363;g25e52ff13ab_0_139"/>
          <p:cNvGraphicFramePr/>
          <p:nvPr/>
        </p:nvGraphicFramePr>
        <p:xfrm>
          <a:off x="318825" y="30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{2C563EAC-EB06-42A2-BDA6-1D2D5EE5BB80}</a:tableStyleId>
              </a:tblPr>
              <a:tblGrid>
                <a:gridCol w="2883525"/>
                <a:gridCol w="2776125"/>
                <a:gridCol w="277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First World (Πρώτος Κόσμος)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Second World (Δεύτερος Κόσμος)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Τρίτος Κόσμος (Third World)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Καπιταλιστική Οικονομία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Δημοκρατία, Φιλελευθερισμός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Κομμουνιστικά καθεστώτα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Κυριαρχία ενός κόμματος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Αναπτυσσόμενες οικονομίες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b="1" lang="en-US"/>
                        <a:t>Ημι-δημοκρατικά/ ημι-αυταρχικά καθεστώτα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e52ff13ab_0_15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(Πηγή: By Vorziblix - Own work, CC0, </a:t>
            </a:r>
            <a:r>
              <a:rPr b="1" lang="en-US" sz="1800" u="sng">
                <a:solidFill>
                  <a:schemeClr val="hlink"/>
                </a:solidFill>
                <a:hlinkClick r:id="rId3"/>
              </a:rPr>
              <a:t>https://commons.wikimedia.org/w/index.php?curid=19317533</a:t>
            </a:r>
            <a:r>
              <a:rPr b="1" lang="en-US" sz="1800"/>
              <a:t>)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Μπλε: First World, Κόκκινο: Second World, Grey: Third World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371" name="Google Shape;371;g25e52ff13ab_0_15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72" name="Google Shape;372;g25e52ff13ab_0_15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e52ff13ab_0_15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e52ff13ab_0_15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5e52ff13ab_0_15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5e52ff13ab_0_15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e52ff13ab_0_15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e52ff13ab_0_15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5e52ff13ab_0_15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5e52ff13ab_0_15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g25e52ff13ab_0_15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82" name="Google Shape;382;g25e52ff13ab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900" y="1593585"/>
            <a:ext cx="7177123" cy="36708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e52ff13ab_0_17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Στο σύγχρονο πλαίσιο οι τυπολογίες και οι κατηγοριοποιήσεις έχουν γίνει πιο σύνθετες. Υπάρχουν διάφοροι παράγοντες που λαμβάνονται υπόψη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π.χ.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Ποιος ασκεί την εξουσία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Πως επιτυγχάνεται η τάξη/ ασφάλεια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Ποιος είναι ο βαθμός συγκέντρωσης/ αποκέντρωσης της εξουσίας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Πως εξασφαλίζεται και πως μεταφέρεται η εξουσία της κυβέρνησης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Ποια είναι η σχέση μεταξύ κράτους και πολίτη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Ποιος είναι ο βαθμός οικονομικής ανάπτυξης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Ποια είναι η σταθερότητα ενός συστήματος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390" name="Google Shape;390;g25e52ff13ab_0_17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391" name="Google Shape;391;g25e52ff13ab_0_17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5e52ff13ab_0_17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5e52ff13ab_0_17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5e52ff13ab_0_17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5e52ff13ab_0_17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5e52ff13ab_0_17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5e52ff13ab_0_17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5e52ff13ab_0_17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25e52ff13ab_0_17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g25e52ff13ab_0_17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5e52ff13ab_0_196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Σύγχρονο πλαίσιο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Τύποι κυβέρνησης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US" sz="1700"/>
              <a:t>Φιλελεύθερη δυτική δημοκρατία (Western Liberal Democracy,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χαρακτηριστικά)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δικομματικό/ πολυκομματικό σύστημα (εναλλαγή στην εξουσία) </a:t>
            </a:r>
            <a:endParaRPr b="1" sz="17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μια ή δύο βουλές (νομοθετική εξουσία) </a:t>
            </a:r>
            <a:endParaRPr b="1" sz="17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πλειοψηφικό εκλογικό σύστημα (απλή ή ενισχυμένη αναλογική) </a:t>
            </a:r>
            <a:endParaRPr b="1" sz="17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κεντρική ή ομοσπονδιακή κυβέρνηση</a:t>
            </a:r>
            <a:endParaRPr b="1" sz="17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γραπτό Σύνταγμα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08" name="Google Shape;408;g25e52ff13ab_0_196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09" name="Google Shape;409;g25e52ff13ab_0_196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5e52ff13ab_0_196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5e52ff13ab_0_196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5e52ff13ab_0_196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5e52ff13ab_0_196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5e52ff13ab_0_196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5e52ff13ab_0_196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5e52ff13ab_0_196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5e52ff13ab_0_196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g25e52ff13ab_0_196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5e52ff13ab_0_213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Σύγχρονο πλαίσιο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Τύποι κυβέρνησης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2.  Ανελεύθερη δημοκρατία (Illiberal democracies, χαρακτηριστικά)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διεξαγωγή εκλογών (συνήθως χωρίς εναλλαγή στην εξουσία)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προσωποπαγής εξουσία και ηγεσία (ισχυρός ηγέτης, ισχυρό κράτος, αδύναμη αντιπολίτευση, ελλιπής έλεγχος εξουσίας και διαφάνεια)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επιλεκτική πολιτική καταπίεση και στέρηση πολιτικών δικαιωμάτων (ειδικά στα ΜΜΕ και </a:t>
            </a:r>
            <a:r>
              <a:rPr b="1" lang="en-US" sz="1700"/>
              <a:t>πολιτικούς</a:t>
            </a:r>
            <a:r>
              <a:rPr b="1" lang="en-US" sz="1700"/>
              <a:t> αντιπάλους), όχι όμως γενικευμένη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μικρά περιθώρια για πολυφωνία και πλουραλισμό (αυτό συνήθως εκφράζεται με εχθρική στάση απέναντι σε εθνικές, πολιτισμικές και θρησκευτικές μειονότητες) 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συνήθως, τέτοιες περιπτώσεις μπορούν να εξεταστούν και υπό το πρίσμα του αυταρχισμού και της ολιγαρχίας (π.χ. Ρωσία)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26" name="Google Shape;426;g25e52ff13ab_0_213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27" name="Google Shape;427;g25e52ff13ab_0_213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5e52ff13ab_0_213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5e52ff13ab_0_213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25e52ff13ab_0_213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25e52ff13ab_0_213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25e52ff13ab_0_213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25e52ff13ab_0_213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25e52ff13ab_0_213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25e52ff13ab_0_213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g25e52ff13ab_0_213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5e52ff13ab_0_230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Σύγχρονο πλαίσιο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Τύποι κυβέρνησης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3. Ολοκληρωτισμός (totalitarian)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απόλυτος έλεγχος της κυβέρνησης και του κράτους από ένα κόμμα/ ιδεολογία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απόλυτος έλεγχος κάθε μορφής διοίκησης από ένα κόμμα/ μια ιδεολογία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ύπαρξη εκλογών αλλά χωρίς πραγματικό πολυκομματισμό, χωρίς ελεύθερα ΜΜΕ και δικαιώματα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θα μπορούσαμε να συμπεριλάβουμε εδώ και τις στρατιωτικές δικτατορίες όπου επίσης υπάρχει απόλυτος έλεγχος κράτους, κυβέρνησης και διοίκησης από μια ομάδα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44" name="Google Shape;444;g25e52ff13ab_0_23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45" name="Google Shape;445;g25e52ff13ab_0_23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5e52ff13ab_0_23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25e52ff13ab_0_23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25e52ff13ab_0_23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5e52ff13ab_0_23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5e52ff13ab_0_23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5e52ff13ab_0_23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25e52ff13ab_0_23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25e52ff13ab_0_23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g25e52ff13ab_0_23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e52ff13ab_0_247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Διαφορετικές προσεγγίσεις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Σύγχρονο πλαίσιο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Τύποι κυβέρνησης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4. Μοναρχία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Σε γενικό επίπεδο, είναι η κυβέρνηση που ασκείται από ένα άτομο (συνήθως ο τίτλος είναι κληρονομικός) 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Υπάρχουν πολλές μοναρχίες. Συνήθως τις διακρίνουμε σε α) απόλυτες (π.χ. μοναρχίες του Περσικού Κόλπου) και β) συνταγματικές (π.χ. Ευρώπη) 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Στις απόλυτες, ο μονάρχης έχει απεριόριστη εξουσία, κάτι που οδηγεί σε αυθαιρεσία (π.χ. Ευρώπη- Μεσαίωνας) </a:t>
            </a:r>
            <a:endParaRPr b="1"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-US" sz="1700"/>
              <a:t>Στις συνταγματικές, ο μονάρχης λειτουργεί στα πλαίσια ενός δημοκρατικού Συντάγματος, έχει συμβολική εξουσία στο όνομα μιας πολιτικής παράδοσης αλλά όχι πραγματική εξουσία (π.χ. Ηνωμένο Βασίλειο) </a:t>
            </a:r>
            <a:endParaRPr b="1" sz="1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    </a:t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62" name="Google Shape;462;g25e52ff13ab_0_247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63" name="Google Shape;463;g25e52ff13ab_0_247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25e52ff13ab_0_247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5e52ff13ab_0_247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25e52ff13ab_0_247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25e52ff13ab_0_247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5e52ff13ab_0_247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5e52ff13ab_0_247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5e52ff13ab_0_247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25e52ff13ab_0_247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g25e52ff13ab_0_247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5e52ff13ab_0_264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Η άσκηση της εξουσίας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Υπάρχουν 3 εκδοχές της εξουσίας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Νομοθετική εξουσία (π.χ. Βουλή- θέσπιση νόμων)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Εκτελεστική εξουσία (π.χ. Κυβέρνηση- εφαρμογή νόμων)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Δικαστική εξουσία (π.χ. Δικαστήρια- ερμηνεία νόμων- απόδοση δικαιοσύνης)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80" name="Google Shape;480;g25e52ff13ab_0_264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81" name="Google Shape;481;g25e52ff13ab_0_264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5e52ff13ab_0_264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25e52ff13ab_0_264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5e52ff13ab_0_264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5e52ff13ab_0_264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5e52ff13ab_0_264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5e52ff13ab_0_264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5e52ff13ab_0_264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5e52ff13ab_0_264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g25e52ff13ab_0_264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2a9acef56_0_4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1" lang="en-US" sz="1800"/>
              <a:t>Μια αντίληψη για την κυβέρνηση σε ιδανικές συνθήκες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g292a9acef56_0_4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59" name="Google Shape;159;g292a9acef56_0_4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92a9acef56_0_4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92a9acef56_0_4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92a9acef56_0_4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92a9acef56_0_4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92a9acef56_0_4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92a9acef56_0_4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92a9acef56_0_4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92a9acef56_0_4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g292a9acef56_0_4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92a9acef5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5" y="2748175"/>
            <a:ext cx="8096250" cy="38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e52ff13ab_0_28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Διαφορετικές λειτουργίες της κυβέρνησης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Συμβολική/τελετουργική διάσταση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(εκπροσώπηση κράτους, εκπροσώπηση κοινωνίας: πρόκειται για μια λειτουργία που συνδέεται με την ήπια ισχύ, τη δημόσια διπλωματία και γενικότερα με συμβολισμούς, </a:t>
            </a:r>
            <a:r>
              <a:rPr b="1" lang="en-US" sz="1800"/>
              <a:t>πρόκειται</a:t>
            </a:r>
            <a:r>
              <a:rPr b="1" lang="en-US" sz="1800"/>
              <a:t> όμως για </a:t>
            </a:r>
            <a:r>
              <a:rPr b="1" lang="en-US" sz="1800"/>
              <a:t>πολύ</a:t>
            </a:r>
            <a:r>
              <a:rPr b="1" lang="en-US" sz="1800"/>
              <a:t> χρήσιμη λειτουργία στη σύγχρονη εποχή.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Άσκηση πολιτικής ηγεσίας/ διαμόρφωση πολιτικής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(έλεγχος και κατεύθυνση της πολιτικής, κυβέρνηση)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Πολιτική εκπροσώπηση της κοινωνίας (εξασφάλιση ότι οι </a:t>
            </a:r>
            <a:r>
              <a:rPr b="1" lang="en-US" sz="1800"/>
              <a:t>πολιτικές</a:t>
            </a:r>
            <a:r>
              <a:rPr b="1" lang="en-US" sz="1800"/>
              <a:t> θα ανταποκρίνονται στα πραγματικά κοινωνικά δεδομένα)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498" name="Google Shape;498;g25e52ff13ab_0_28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499" name="Google Shape;499;g25e52ff13ab_0_28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5e52ff13ab_0_28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25e52ff13ab_0_28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25e52ff13ab_0_28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5e52ff13ab_0_28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25e52ff13ab_0_28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5e52ff13ab_0_28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5e52ff13ab_0_28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25e52ff13ab_0_28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g25e52ff13ab_0_28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5e52ff13ab_0_298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Διαφορετικές λειτουργίες της κυβέρνησης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4)   Γραφειοκρατική ηγεσία (αποτελεσματικότητα στη διοίκηση)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5)   Άσκηση ηγεσίας σε συνθήκες κρίσης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516" name="Google Shape;516;g25e52ff13ab_0_29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17" name="Google Shape;517;g25e52ff13ab_0_29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5e52ff13ab_0_29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25e52ff13ab_0_29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25e52ff13ab_0_29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5e52ff13ab_0_29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5e52ff13ab_0_29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5e52ff13ab_0_29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5e52ff13ab_0_29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5e52ff13ab_0_29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g25e52ff13ab_0_29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5e52ff13ab_0_315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Διαστάσεις της κυβέρνησης (π.χ. πρόεδρος, πρωθυπουργός, υπουργικό συμβούλιο)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Η επίσημη διάσταση της εξουσίας (οι συνταγματικοί κανόνες που ορίζουν τους ρόλους και τις ευθύνες των αξιωματούχων)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οι ανεπίσημη διάσταση της εξουσίας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(η προσωπικότητα, οι δεξιότητες, η εμπειρία…)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η εξωτερική διάσταση (το πολιτικό, οικονομικό και διπλωματικό πλαίσιο)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 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534" name="Google Shape;534;g25e52ff13ab_0_315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35" name="Google Shape;535;g25e52ff13ab_0_315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5e52ff13ab_0_315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5e52ff13ab_0_315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25e52ff13ab_0_315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25e52ff13ab_0_315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5e52ff13ab_0_315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5e52ff13ab_0_315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5e52ff13ab_0_315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5e52ff13ab_0_315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g25e52ff13ab_0_315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5e52ff13ab_0_332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Ρόλοι της κυβέρνησης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ο πρόεδρος -Το προεδρικό σύστημα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η εκτελεστική και η νομοθετική εξουσία εκλέγονται με χωριστές εκλογές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πλήρης διάκριση εξουσιών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ο πρόεδρος δεν μπορεί να καθαιρεθεί παρά μόνο με πρόταση μομφής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ο πρόεδρος δεν μπορεί να παύσει τη νομοθετική εξουσία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ο πρόεδρος έχει μεγάλη εξουσία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       </a:t>
            </a:r>
            <a:endParaRPr b="1" sz="1700"/>
          </a:p>
        </p:txBody>
      </p:sp>
      <p:grpSp>
        <p:nvGrpSpPr>
          <p:cNvPr id="552" name="Google Shape;552;g25e52ff13ab_0_33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53" name="Google Shape;553;g25e52ff13ab_0_33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5e52ff13ab_0_33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5e52ff13ab_0_33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5e52ff13ab_0_33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25e52ff13ab_0_33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25e52ff13ab_0_33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25e52ff13ab_0_33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5e52ff13ab_0_33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5e52ff13ab_0_33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g25e52ff13ab_0_33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e52ff13ab_0_349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Ρόλοι της κυβέρνησης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Αξιωματούχοι του κοινοβουλίου (π.χ. πρόεδρος Βουλής)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είναι πολιτειακοί παράγοντες </a:t>
            </a:r>
            <a:endParaRPr b="1" sz="18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εκλέγονται από τη βουλή</a:t>
            </a:r>
            <a:endParaRPr b="1" sz="18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λογοδοτούν στη βουλή/ διατηρούν το αξίωμά τους μόνο όσο έχουν την εμπιστοσύ της βουλής</a:t>
            </a:r>
            <a:endParaRPr b="1" sz="1800"/>
          </a:p>
        </p:txBody>
      </p:sp>
      <p:grpSp>
        <p:nvGrpSpPr>
          <p:cNvPr id="570" name="Google Shape;570;g25e52ff13ab_0_349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71" name="Google Shape;571;g25e52ff13ab_0_349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5e52ff13ab_0_349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5e52ff13ab_0_349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5e52ff13ab_0_349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5e52ff13ab_0_349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5e52ff13ab_0_349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5e52ff13ab_0_349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5e52ff13ab_0_349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5e52ff13ab_0_349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g25e52ff13ab_0_349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5e52ff13ab_0_366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Ρόλοι της κυβέρνησης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Πρωθυπουργοί (είναι οι επικεφαλής των κυβερνήσεων)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US" sz="1800"/>
              <a:t>η εξουσία τους βασίζεται στην ηγεσία που ασκούν είτε σε ένα κόμμα πλειοψηφίας </a:t>
            </a:r>
            <a:endParaRPr b="1" sz="18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2)  είτε σε ένα συνασπισμό κομμάτων</a:t>
            </a:r>
            <a:endParaRPr b="1" sz="1800"/>
          </a:p>
        </p:txBody>
      </p:sp>
      <p:grpSp>
        <p:nvGrpSpPr>
          <p:cNvPr id="588" name="Google Shape;588;g25e52ff13ab_0_366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589" name="Google Shape;589;g25e52ff13ab_0_366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5e52ff13ab_0_366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5e52ff13ab_0_366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25e52ff13ab_0_366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25e52ff13ab_0_366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5e52ff13ab_0_366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25e52ff13ab_0_366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5e52ff13ab_0_366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25e52ff13ab_0_366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g25e52ff13ab_0_366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5e52ff13ab_0_383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Ρόλοι της κυβέρνησης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σύνθεση ελληνικού κοινοβουλίου (εκλογές 2023) 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grpSp>
        <p:nvGrpSpPr>
          <p:cNvPr id="606" name="Google Shape;606;g25e52ff13ab_0_383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607" name="Google Shape;607;g25e52ff13ab_0_383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25e52ff13ab_0_383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5e52ff13ab_0_383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5e52ff13ab_0_383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5e52ff13ab_0_383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25e52ff13ab_0_383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5e52ff13ab_0_383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5e52ff13ab_0_383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5e52ff13ab_0_383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" name="Google Shape;616;g25e52ff13ab_0_383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17" name="Google Shape;617;g25e52ff13ab_0_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75" y="2343725"/>
            <a:ext cx="8514951" cy="4060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5e52ff13ab_0_401"/>
          <p:cNvSpPr/>
          <p:nvPr/>
        </p:nvSpPr>
        <p:spPr>
          <a:xfrm>
            <a:off x="125400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800"/>
              <a:t>  Ρόλοι της κυβέρνησης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το υπουργικό συμβούλιο 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είναι αναπόσπαστο στοιχείο του πολιτικού συστήματος εν γένει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παρέχει στην εκτελεστική εξουσία ένα κοινό πρόσωπο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συντονίζει </a:t>
            </a:r>
            <a:r>
              <a:rPr b="1" lang="en-US" sz="1800"/>
              <a:t>αποτελεσματικά</a:t>
            </a:r>
            <a:r>
              <a:rPr b="1" lang="en-US" sz="1800"/>
              <a:t> την κυβερνητική πολιτική</a:t>
            </a:r>
            <a:endParaRPr b="1"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grpSp>
        <p:nvGrpSpPr>
          <p:cNvPr id="625" name="Google Shape;625;g25e52ff13ab_0_40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626" name="Google Shape;626;g25e52ff13ab_0_40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5e52ff13ab_0_40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25e52ff13ab_0_40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25e52ff13ab_0_40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25e52ff13ab_0_40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25e52ff13ab_0_40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25e52ff13ab_0_40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25e52ff13ab_0_40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25e52ff13ab_0_40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g25e52ff13ab_0_40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e52ff13ab_0_1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1" lang="en-US" sz="1800"/>
              <a:t>Μια αντίληψη για την κυβέρνηση σε συνθήκες καταπίεσης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g25e52ff13ab_0_1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78" name="Google Shape;178;g25e52ff13ab_0_1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5e52ff13ab_0_1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5e52ff13ab_0_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5e52ff13ab_0_1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5e52ff13ab_0_1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5e52ff13ab_0_1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5e52ff13ab_0_1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5e52ff13ab_0_1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5e52ff13ab_0_1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5e52ff13ab_0_1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5e52ff13a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5" y="2629700"/>
            <a:ext cx="8096250" cy="38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e52ff13ab_0_2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1" lang="en-US" sz="1800"/>
              <a:t>Μια αντίληψη για την κυβέρνηση και την ανάγκη διαφάνειας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25e52ff13ab_0_2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197" name="Google Shape;197;g25e52ff13ab_0_2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5e52ff13ab_0_2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5e52ff13ab_0_2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5e52ff13ab_0_2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5e52ff13ab_0_2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5e52ff13ab_0_2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5e52ff13ab_0_2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5e52ff13ab_0_2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5e52ff13ab_0_2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25e52ff13ab_0_2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μάθημα- </a:t>
            </a: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Ευρωπαϊκά Πολιτικά Συστήματα-Κυβέρνηση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25e52ff13a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175" y="2588500"/>
            <a:ext cx="6947500" cy="3473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2a9acef56_0_42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Ο βαθμός εμπιστοσύνης των Ελλήνων πολιτών στην κυβέρνηση (2000-μέσα 2010)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g292a9acef56_0_4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16" name="Google Shape;216;g292a9acef56_0_4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92a9acef56_0_4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92a9acef56_0_4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92a9acef56_0_4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92a9acef56_0_4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92a9acef56_0_4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92a9acef56_0_4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92a9acef56_0_4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92a9acef56_0_4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g292a9acef56_0_4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6" name="Google Shape;226;g292a9acef56_0_42"/>
          <p:cNvSpPr txBox="1"/>
          <p:nvPr/>
        </p:nvSpPr>
        <p:spPr>
          <a:xfrm>
            <a:off x="7385550" y="2721550"/>
            <a:ext cx="15042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 Kaplanoglou et al., 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g292a9acef56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0" y="2115350"/>
            <a:ext cx="6508500" cy="431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e52ff13ab_0_4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600"/>
              <a:t>Ο βαθμός εμπιστοσύνης των Ελλήνων πολιτών σε θεσμούς διακυβέρνησης (μέσα 2010)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25e52ff13ab_0_4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36" name="Google Shape;236;g25e52ff13ab_0_4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5e52ff13ab_0_4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5e52ff13ab_0_4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5e52ff13ab_0_4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5e52ff13ab_0_4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5e52ff13ab_0_4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5e52ff13ab_0_4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5e52ff13ab_0_4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5e52ff13ab_0_4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g25e52ff13ab_0_4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6" name="Google Shape;246;g25e52ff13ab_0_40"/>
          <p:cNvSpPr txBox="1"/>
          <p:nvPr/>
        </p:nvSpPr>
        <p:spPr>
          <a:xfrm>
            <a:off x="7876375" y="2721550"/>
            <a:ext cx="10134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Gallup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g25e52ff13ab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50" y="2089150"/>
            <a:ext cx="7416900" cy="447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e52ff13ab_0_60"/>
          <p:cNvSpPr/>
          <p:nvPr/>
        </p:nvSpPr>
        <p:spPr>
          <a:xfrm>
            <a:off x="127300" y="1210775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διαπιστώσεις…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600"/>
              <a:t>Ο βαθμός εμπιστοσύνης στην κυβέρνηση σε διαφορετικές χώρες (μέσα 2010)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25e52ff13ab_0_60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56" name="Google Shape;256;g25e52ff13ab_0_60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5e52ff13ab_0_6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5e52ff13ab_0_60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5e52ff13ab_0_60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5e52ff13ab_0_60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5e52ff13ab_0_60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5e52ff13ab_0_60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5e52ff13ab_0_60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5e52ff13ab_0_60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g25e52ff13ab_0_60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6" name="Google Shape;266;g25e52ff13ab_0_60"/>
          <p:cNvSpPr txBox="1"/>
          <p:nvPr/>
        </p:nvSpPr>
        <p:spPr>
          <a:xfrm>
            <a:off x="7876375" y="2721550"/>
            <a:ext cx="10134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25e52ff13ab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5" y="2149775"/>
            <a:ext cx="7134950" cy="435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2a9acef56_0_148"/>
          <p:cNvSpPr/>
          <p:nvPr/>
        </p:nvSpPr>
        <p:spPr>
          <a:xfrm>
            <a:off x="176375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Ο βαθμός εμπιστοσύνης στην κυβέρνηση σε σχέση με την πανδημία COVID-19</a:t>
            </a:r>
            <a:r>
              <a:rPr b="1" lang="en-US" sz="1800"/>
              <a:t> </a:t>
            </a:r>
            <a:endParaRPr b="1" sz="1800"/>
          </a:p>
        </p:txBody>
      </p:sp>
      <p:grpSp>
        <p:nvGrpSpPr>
          <p:cNvPr id="275" name="Google Shape;275;g292a9acef56_0_148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76" name="Google Shape;276;g292a9acef56_0_148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92a9acef56_0_148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92a9acef56_0_148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92a9acef56_0_148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92a9acef56_0_148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92a9acef56_0_148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92a9acef56_0_148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92a9acef56_0_148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92a9acef56_0_148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292a9acef56_0_148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86" name="Google Shape;286;g292a9acef56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00" y="2098750"/>
            <a:ext cx="7567175" cy="4085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87" name="Google Shape;287;g292a9acef56_0_148"/>
          <p:cNvSpPr txBox="1"/>
          <p:nvPr/>
        </p:nvSpPr>
        <p:spPr>
          <a:xfrm>
            <a:off x="8062400" y="2721550"/>
            <a:ext cx="9228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Eurofound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e52ff13ab_0_82"/>
          <p:cNvSpPr/>
          <p:nvPr/>
        </p:nvSpPr>
        <p:spPr>
          <a:xfrm>
            <a:off x="176375" y="1074700"/>
            <a:ext cx="8893200" cy="55233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Βασικές διαπιστώσεις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lang="en-US" sz="1700"/>
              <a:t>Ο βαθμός εμπιστοσύνης σε διάφορους θεσμούς</a:t>
            </a:r>
            <a:r>
              <a:rPr b="1" lang="en-US" sz="1800"/>
              <a:t> </a:t>
            </a:r>
            <a:endParaRPr b="1" sz="1800"/>
          </a:p>
        </p:txBody>
      </p:sp>
      <p:grpSp>
        <p:nvGrpSpPr>
          <p:cNvPr id="295" name="Google Shape;295;g25e52ff13ab_0_82"/>
          <p:cNvGrpSpPr/>
          <p:nvPr/>
        </p:nvGrpSpPr>
        <p:grpSpPr>
          <a:xfrm>
            <a:off x="0" y="0"/>
            <a:ext cx="8985251" cy="611188"/>
            <a:chOff x="0" y="0"/>
            <a:chExt cx="5660" cy="385"/>
          </a:xfrm>
        </p:grpSpPr>
        <p:sp>
          <p:nvSpPr>
            <p:cNvPr id="296" name="Google Shape;296;g25e52ff13ab_0_82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rgbClr val="8EC0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5e52ff13ab_0_82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solidFill>
              <a:srgbClr val="DDDDDD">
                <a:alpha val="7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5e52ff13ab_0_82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25e52ff13ab_0_8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5e52ff13ab_0_82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5e52ff13ab_0_82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5e52ff13ab_0_82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5e52ff13ab_0_82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5e52ff13ab_0_82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g25e52ff13ab_0_82"/>
          <p:cNvSpPr/>
          <p:nvPr/>
        </p:nvSpPr>
        <p:spPr>
          <a:xfrm>
            <a:off x="755650" y="546100"/>
            <a:ext cx="7416900" cy="528600"/>
          </a:xfrm>
          <a:prstGeom prst="rect">
            <a:avLst/>
          </a:prstGeom>
          <a:solidFill>
            <a:srgbClr val="B2B2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2ο μάθημα- Ευρωπαϊκά Πολιτικά Συστήματα-Κυβέρνηση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6" name="Google Shape;306;g25e52ff13ab_0_82"/>
          <p:cNvSpPr txBox="1"/>
          <p:nvPr/>
        </p:nvSpPr>
        <p:spPr>
          <a:xfrm>
            <a:off x="8062400" y="2721550"/>
            <a:ext cx="9228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πηγή,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Eurofound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g25e52ff13ab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75" y="1924800"/>
            <a:ext cx="7639300" cy="444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</cp:coreProperties>
</file>