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385" r:id="rId4"/>
    <p:sldId id="345" r:id="rId5"/>
    <p:sldId id="346" r:id="rId6"/>
    <p:sldId id="349" r:id="rId7"/>
    <p:sldId id="350" r:id="rId8"/>
    <p:sldId id="363" r:id="rId9"/>
    <p:sldId id="353" r:id="rId10"/>
    <p:sldId id="354" r:id="rId11"/>
    <p:sldId id="355" r:id="rId12"/>
    <p:sldId id="356" r:id="rId13"/>
    <p:sldId id="357" r:id="rId14"/>
    <p:sldId id="358" r:id="rId15"/>
    <p:sldId id="359" r:id="rId16"/>
    <p:sldId id="379" r:id="rId17"/>
    <p:sldId id="380" r:id="rId18"/>
    <p:sldId id="381" r:id="rId19"/>
    <p:sldId id="382" r:id="rId20"/>
    <p:sldId id="372" r:id="rId21"/>
    <p:sldId id="360" r:id="rId22"/>
    <p:sldId id="365" r:id="rId23"/>
    <p:sldId id="373" r:id="rId24"/>
    <p:sldId id="367" r:id="rId25"/>
    <p:sldId id="368" r:id="rId26"/>
    <p:sldId id="369" r:id="rId27"/>
    <p:sldId id="371" r:id="rId28"/>
    <p:sldId id="317" r:id="rId29"/>
    <p:sldId id="319" r:id="rId30"/>
    <p:sldId id="320" r:id="rId31"/>
    <p:sldId id="322" r:id="rId32"/>
    <p:sldId id="318" r:id="rId33"/>
    <p:sldId id="323" r:id="rId34"/>
    <p:sldId id="324" r:id="rId35"/>
    <p:sldId id="312" r:id="rId36"/>
    <p:sldId id="313" r:id="rId37"/>
    <p:sldId id="314" r:id="rId38"/>
    <p:sldId id="325" r:id="rId39"/>
    <p:sldId id="309" r:id="rId40"/>
    <p:sldId id="311" r:id="rId41"/>
    <p:sldId id="374" r:id="rId42"/>
    <p:sldId id="375" r:id="rId43"/>
    <p:sldId id="378" r:id="rId44"/>
    <p:sldId id="395" r:id="rId45"/>
    <p:sldId id="394" r:id="rId46"/>
    <p:sldId id="386" r:id="rId47"/>
    <p:sldId id="397" r:id="rId48"/>
    <p:sldId id="387" r:id="rId49"/>
    <p:sldId id="388" r:id="rId50"/>
    <p:sldId id="389" r:id="rId51"/>
    <p:sldId id="390" r:id="rId52"/>
    <p:sldId id="401" r:id="rId53"/>
    <p:sldId id="391" r:id="rId54"/>
    <p:sldId id="399"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A123708-AA27-4698-89B8-98B24A5D7D8E}" type="datetimeFigureOut">
              <a:rPr lang="el-GR" smtClean="0"/>
              <a:pPr/>
              <a:t>13/5/2020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C4D54B-1E66-4AFB-BE08-2B9DEDCFBB2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23708-AA27-4698-89B8-98B24A5D7D8E}" type="datetimeFigureOut">
              <a:rPr lang="el-GR" smtClean="0"/>
              <a:pPr/>
              <a:t>13/5/2020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4D54B-1E66-4AFB-BE08-2B9DEDCFBB2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48680"/>
            <a:ext cx="7772400" cy="2520280"/>
          </a:xfrm>
        </p:spPr>
        <p:txBody>
          <a:bodyPr>
            <a:normAutofit/>
          </a:bodyPr>
          <a:lstStyle/>
          <a:p>
            <a:r>
              <a:rPr lang="el-GR" dirty="0" smtClean="0">
                <a:latin typeface="Comic Sans MS" pitchFamily="66" charset="0"/>
              </a:rPr>
              <a:t>ΧΑΜΕΝΟΙ ΚΟΣΜΟΙ, ΑΠΟΥΣΙΕΣ, ΤΟΜΕΣ…</a:t>
            </a:r>
            <a:r>
              <a:rPr lang="en-US" dirty="0" smtClean="0"/>
              <a:t/>
            </a:r>
            <a:br>
              <a:rPr lang="en-US" dirty="0" smtClean="0"/>
            </a:br>
            <a:endParaRPr lang="el-GR" dirty="0"/>
          </a:p>
        </p:txBody>
      </p:sp>
      <p:sp>
        <p:nvSpPr>
          <p:cNvPr id="3" name="2 - Υπότιτλος"/>
          <p:cNvSpPr>
            <a:spLocks noGrp="1"/>
          </p:cNvSpPr>
          <p:nvPr>
            <p:ph type="subTitle" idx="1"/>
          </p:nvPr>
        </p:nvSpPr>
        <p:spPr>
          <a:xfrm>
            <a:off x="539552" y="3068960"/>
            <a:ext cx="8424936" cy="3574750"/>
          </a:xfrm>
        </p:spPr>
        <p:txBody>
          <a:bodyPr>
            <a:noAutofit/>
          </a:bodyPr>
          <a:lstStyle/>
          <a:p>
            <a:endParaRPr lang="el-GR" sz="4000" dirty="0">
              <a:solidFill>
                <a:schemeClr val="tx1"/>
              </a:solidFill>
            </a:endParaRPr>
          </a:p>
        </p:txBody>
      </p:sp>
      <p:pic>
        <p:nvPicPr>
          <p:cNvPr id="1026" name="Picture 2" descr="C:\Users\BALIA\Contacts\Pictures\Εβραιούπολη\2.jpg"/>
          <p:cNvPicPr>
            <a:picLocks noChangeAspect="1" noChangeArrowheads="1"/>
          </p:cNvPicPr>
          <p:nvPr/>
        </p:nvPicPr>
        <p:blipFill>
          <a:blip r:embed="rId2" cstate="print"/>
          <a:srcRect/>
          <a:stretch>
            <a:fillRect/>
          </a:stretch>
        </p:blipFill>
        <p:spPr bwMode="auto">
          <a:xfrm>
            <a:off x="539552" y="2204864"/>
            <a:ext cx="8424936" cy="46531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κατασκευή μνημονικών τόπων</a:t>
            </a:r>
            <a:endParaRPr lang="el-GR" dirty="0"/>
          </a:p>
        </p:txBody>
      </p:sp>
      <p:sp>
        <p:nvSpPr>
          <p:cNvPr id="3" name="2 - Θέση περιεχομένου"/>
          <p:cNvSpPr>
            <a:spLocks noGrp="1"/>
          </p:cNvSpPr>
          <p:nvPr>
            <p:ph idx="1"/>
          </p:nvPr>
        </p:nvSpPr>
        <p:spPr/>
        <p:txBody>
          <a:bodyPr/>
          <a:lstStyle/>
          <a:p>
            <a:r>
              <a:rPr lang="el-GR" dirty="0" smtClean="0"/>
              <a:t>Ο Π. </a:t>
            </a:r>
            <a:r>
              <a:rPr lang="el-GR" dirty="0" err="1" smtClean="0"/>
              <a:t>Νορά</a:t>
            </a:r>
            <a:r>
              <a:rPr lang="el-GR" dirty="0" smtClean="0"/>
              <a:t> (1984) ισχυρίζεται πως μνήμη και λήθη </a:t>
            </a:r>
            <a:r>
              <a:rPr lang="el-GR" dirty="0" err="1" smtClean="0"/>
              <a:t>αλληλοκατασκευάζονται</a:t>
            </a:r>
            <a:r>
              <a:rPr lang="el-GR" dirty="0" smtClean="0"/>
              <a:t>. Έτσι στον κόσμο μας που έχει απαλλαγεί από τις «μεγάλες αφηγήσεις» εφευρίσκουμε κατά μια έννοια μνημονικούς τόπους γιατί η «διάλυση της μνήμης εξαγοράζεται από μια γενικότερη επιθυμία καταγραφής»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πολλαπλοί χρόνοι και οι ιστορίες</a:t>
            </a:r>
            <a:endParaRPr lang="el-GR" dirty="0"/>
          </a:p>
        </p:txBody>
      </p:sp>
      <p:sp>
        <p:nvSpPr>
          <p:cNvPr id="3" name="2 - Θέση περιεχομένου"/>
          <p:cNvSpPr>
            <a:spLocks noGrp="1"/>
          </p:cNvSpPr>
          <p:nvPr>
            <p:ph idx="1"/>
          </p:nvPr>
        </p:nvSpPr>
        <p:spPr/>
        <p:txBody>
          <a:bodyPr/>
          <a:lstStyle/>
          <a:p>
            <a:r>
              <a:rPr lang="el-GR" dirty="0" smtClean="0"/>
              <a:t>Ο </a:t>
            </a:r>
            <a:r>
              <a:rPr lang="en-US" dirty="0" err="1" smtClean="0"/>
              <a:t>Braudel</a:t>
            </a:r>
            <a:r>
              <a:rPr lang="el-GR" dirty="0" smtClean="0"/>
              <a:t>, </a:t>
            </a:r>
            <a:r>
              <a:rPr lang="en-US" dirty="0" smtClean="0"/>
              <a:t>o Bloch </a:t>
            </a:r>
            <a:r>
              <a:rPr lang="el-GR" dirty="0" smtClean="0"/>
              <a:t>και γενικότερα η σχολή των </a:t>
            </a:r>
            <a:r>
              <a:rPr lang="en-US" dirty="0" err="1" smtClean="0"/>
              <a:t>Annales</a:t>
            </a:r>
            <a:r>
              <a:rPr lang="el-GR" dirty="0" smtClean="0"/>
              <a:t> θέτει το ζήτημα των πολλαπλών χρόνων στην ιστορία και κατά μια έννοια εισάγει την κριτική ιστορία: ενδιαφέρεται για τους τρόπους με τους οποίους οι άνθρωποι θυμούνται και κατανοούν το παρελθόν. Έμφαση στα </a:t>
            </a:r>
            <a:r>
              <a:rPr lang="el-GR" dirty="0" err="1" smtClean="0"/>
              <a:t>μικρο</a:t>
            </a:r>
            <a:r>
              <a:rPr lang="el-GR" dirty="0" smtClean="0"/>
              <a:t>-ιστορικά μοντέλα</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Μνήμη ή μνήμες</a:t>
            </a:r>
            <a:endParaRPr lang="el-GR" dirty="0"/>
          </a:p>
        </p:txBody>
      </p:sp>
      <p:sp>
        <p:nvSpPr>
          <p:cNvPr id="3" name="2 - Θέση περιεχομένου"/>
          <p:cNvSpPr>
            <a:spLocks noGrp="1"/>
          </p:cNvSpPr>
          <p:nvPr>
            <p:ph idx="1"/>
          </p:nvPr>
        </p:nvSpPr>
        <p:spPr>
          <a:xfrm>
            <a:off x="179512" y="1600200"/>
            <a:ext cx="8784976" cy="4525963"/>
          </a:xfrm>
        </p:spPr>
        <p:txBody>
          <a:bodyPr>
            <a:noAutofit/>
          </a:bodyPr>
          <a:lstStyle/>
          <a:p>
            <a:r>
              <a:rPr lang="el-GR" sz="2400" dirty="0" smtClean="0"/>
              <a:t>Επίσημη μνήμη – Ανεπίσημες μνήμες (</a:t>
            </a:r>
            <a:r>
              <a:rPr lang="en-US" sz="2400" dirty="0" smtClean="0"/>
              <a:t>counter</a:t>
            </a:r>
            <a:r>
              <a:rPr lang="el-GR" sz="2400" dirty="0" smtClean="0"/>
              <a:t>-</a:t>
            </a:r>
            <a:r>
              <a:rPr lang="en-US" sz="2400" dirty="0" smtClean="0"/>
              <a:t>memory Foucault</a:t>
            </a:r>
            <a:r>
              <a:rPr lang="el-GR" sz="2400" dirty="0" smtClean="0"/>
              <a:t>)</a:t>
            </a:r>
          </a:p>
          <a:p>
            <a:r>
              <a:rPr lang="el-GR" sz="2400" dirty="0" smtClean="0"/>
              <a:t>Η νοσταλγία ως όπλο ενάντια στην αβεβαιότητα των ημερών μας. Ο κόσμος των Ραγδαίων αλλαγών και η επινόηση των παραδόσεων. Η επιλεκτική μνήμη</a:t>
            </a:r>
          </a:p>
          <a:p>
            <a:r>
              <a:rPr lang="el-GR" sz="2400" dirty="0" smtClean="0"/>
              <a:t>Ατομική ή συλλογική μνήμη? Τα υποκείμενα κατασκευάζουν το παρελθόν στα μέτρα του παρόντος. Τα συμβάντα του παρελθόντος αντικείμενα ερμηνείας, διαχείρισης, αναδιαπραγμάτευσης. Η έννοια του κοινωνικού χρόνου όχι ιστορικός χρόνος</a:t>
            </a:r>
          </a:p>
          <a:p>
            <a:r>
              <a:rPr lang="el-GR" sz="2400" dirty="0" smtClean="0"/>
              <a:t>Η μνήμη δεν αποτελεί μηχανική καταγραφή και απομνημόνευση του παρελθόντος αλλά συνεχή ανάπλασή του και βρίσκεται πάντα σε διάλογο με τις εκάστοτε κρατούσες πολιτισμικές πρακτικές</a:t>
            </a:r>
          </a:p>
          <a:p>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Ζητήματα που τίθενται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Συμβολική διάσταση του χώρου, προσπάθεια χαρτογράφησης ενός άγνωστου κόσμου. Ο ρόλος της μνήμης </a:t>
            </a:r>
          </a:p>
          <a:p>
            <a:r>
              <a:rPr lang="el-GR" dirty="0" smtClean="0"/>
              <a:t>Μνήμη και τραύμα, μνήμη και </a:t>
            </a:r>
            <a:r>
              <a:rPr lang="el-GR" dirty="0" err="1" smtClean="0"/>
              <a:t>χωροχρονική</a:t>
            </a:r>
            <a:r>
              <a:rPr lang="el-GR" dirty="0" smtClean="0"/>
              <a:t> τομή  </a:t>
            </a:r>
          </a:p>
          <a:p>
            <a:r>
              <a:rPr lang="el-GR" dirty="0" smtClean="0"/>
              <a:t>Μνήμη και σώμα: σωματικές πρακτικές, επιτέλεση, μνήμη έξη </a:t>
            </a:r>
          </a:p>
          <a:p>
            <a:r>
              <a:rPr lang="el-GR" dirty="0" smtClean="0"/>
              <a:t>Μνήμη και </a:t>
            </a:r>
            <a:r>
              <a:rPr lang="el-GR" dirty="0" smtClean="0"/>
              <a:t>εθνική </a:t>
            </a:r>
            <a:r>
              <a:rPr lang="el-GR" dirty="0" smtClean="0"/>
              <a:t>ταυτότητα </a:t>
            </a:r>
          </a:p>
          <a:p>
            <a:r>
              <a:rPr lang="el-GR" dirty="0" smtClean="0"/>
              <a:t>Μνήμη και </a:t>
            </a:r>
            <a:r>
              <a:rPr lang="el-GR" dirty="0" err="1" smtClean="0"/>
              <a:t>εθνοτική</a:t>
            </a:r>
            <a:r>
              <a:rPr lang="el-GR" dirty="0" smtClean="0"/>
              <a:t> ταυτότητα </a:t>
            </a:r>
          </a:p>
          <a:p>
            <a:r>
              <a:rPr lang="el-GR" dirty="0" smtClean="0"/>
              <a:t>Μνήμη και ξεριζωμός ή διασπορά </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εβραϊκή κοινότητα Θεσσαλονίκης</a:t>
            </a:r>
            <a:endParaRPr lang="el-GR" dirty="0"/>
          </a:p>
        </p:txBody>
      </p:sp>
      <p:sp>
        <p:nvSpPr>
          <p:cNvPr id="3" name="2 - Θέση περιεχομένου"/>
          <p:cNvSpPr>
            <a:spLocks noGrp="1"/>
          </p:cNvSpPr>
          <p:nvPr>
            <p:ph idx="1"/>
          </p:nvPr>
        </p:nvSpPr>
        <p:spPr>
          <a:xfrm>
            <a:off x="457200" y="1600200"/>
            <a:ext cx="8229600" cy="4997152"/>
          </a:xfrm>
        </p:spPr>
        <p:txBody>
          <a:bodyPr>
            <a:normAutofit fontScale="70000" lnSpcReduction="20000"/>
          </a:bodyPr>
          <a:lstStyle/>
          <a:p>
            <a:r>
              <a:rPr lang="el-GR" dirty="0" smtClean="0"/>
              <a:t> Η κοινότητα αριθμεί σήμερα γύρω στα 1.000 μέλη. Διατηρεί το δικό της δημοτικό  σχολείο, γηροκομείο, νεκροταφείο, δύο συναγωγές και ένα μουσείο. Στα γραφεία της εβραϊκής κοινότητας Θεσσαλονίκης, που βρίσκονται σε κεντρικό σημείο της πόλης, κατά τις γιορτινές μέρες του Ιουδαϊσμού όπως και την Παρασκευή το βράδυ και το Σάββατο (ιερές μέρες για τους Εβραίους) προσφέρονται κοινά, εορταστικά γεύματα. Οι Εβραίοι της σύγχρονης Θεσσαλονίκης με ιδιαίτερη </a:t>
            </a:r>
            <a:r>
              <a:rPr lang="el-GR" dirty="0" smtClean="0"/>
              <a:t>υπερηφάνεια </a:t>
            </a:r>
            <a:r>
              <a:rPr lang="el-GR" dirty="0" smtClean="0"/>
              <a:t>τοποθετούν την πολιτισμική τους αφετηρία στο 15ο αιώνα, δηλαδή στην περίοδο εκδίωξης τους από την Ισπανία και τονίζουν πώς οι </a:t>
            </a:r>
            <a:r>
              <a:rPr lang="el-GR" dirty="0" err="1" smtClean="0"/>
              <a:t>Σεφαραδίτες</a:t>
            </a:r>
            <a:r>
              <a:rPr lang="el-GR" dirty="0" smtClean="0"/>
              <a:t> αποτελούν την «ελίτ» του Ιουδαϊσμού σε αντίθεση με τους Εβραίους της βορειοανατολικής Ευρώπης, τους </a:t>
            </a:r>
            <a:r>
              <a:rPr lang="el-GR" dirty="0" err="1" smtClean="0"/>
              <a:t>Ασκεναζίμ</a:t>
            </a:r>
            <a:r>
              <a:rPr lang="el-GR" dirty="0" smtClean="0"/>
              <a:t> που τους θεωρούν πολιτισμικά κατώτερους. Όπως χαρακτηριστικά ανέφερε ένας πληροφοριοδότης μου: «Είμαστε η ελίτ του Ιουδαϊσμού. Οι άλλοι Εβραίοι πρέπει να υποκλίνονται μπροστά μας».  </a:t>
            </a:r>
          </a:p>
          <a:p>
            <a:r>
              <a:rPr lang="el-GR" dirty="0" smtClean="0"/>
              <a:t>Για το εβραϊκό νεκροταφείο της Θεσσαλονίκης βλέπε το άρθρο της </a:t>
            </a:r>
            <a:r>
              <a:rPr lang="el-GR" dirty="0" err="1" smtClean="0"/>
              <a:t>Σαλέμ</a:t>
            </a:r>
            <a:r>
              <a:rPr lang="el-GR" dirty="0" smtClean="0"/>
              <a:t> (2001), </a:t>
            </a:r>
            <a:r>
              <a:rPr lang="el-GR" i="1" dirty="0" smtClean="0"/>
              <a:t>Θεσσαλονικέων Πόλις.</a:t>
            </a:r>
            <a:r>
              <a:rPr lang="el-GR" dirty="0" smtClean="0"/>
              <a:t>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«Είμαστε Εβραίοι και μάλιστα </a:t>
            </a:r>
            <a:r>
              <a:rPr lang="el-GR" b="1" dirty="0" err="1" smtClean="0"/>
              <a:t>Σεφαραδίτες</a:t>
            </a:r>
            <a:r>
              <a:rPr lang="el-GR" b="1" dirty="0" smtClean="0"/>
              <a:t> Εβραίοι…»</a:t>
            </a:r>
            <a:endParaRPr lang="el-GR" dirty="0"/>
          </a:p>
        </p:txBody>
      </p:sp>
      <p:sp>
        <p:nvSpPr>
          <p:cNvPr id="3" name="2 - Θέση περιεχομένου"/>
          <p:cNvSpPr>
            <a:spLocks noGrp="1"/>
          </p:cNvSpPr>
          <p:nvPr>
            <p:ph idx="1"/>
          </p:nvPr>
        </p:nvSpPr>
        <p:spPr>
          <a:xfrm>
            <a:off x="428596" y="1600200"/>
            <a:ext cx="8429684" cy="5043510"/>
          </a:xfrm>
        </p:spPr>
        <p:txBody>
          <a:bodyPr>
            <a:normAutofit fontScale="32500" lnSpcReduction="20000"/>
          </a:bodyPr>
          <a:lstStyle/>
          <a:p>
            <a:pPr>
              <a:buNone/>
            </a:pPr>
            <a:r>
              <a:rPr lang="el-GR" b="1" dirty="0" smtClean="0"/>
              <a:t> </a:t>
            </a:r>
            <a:endParaRPr lang="el-GR" dirty="0" smtClean="0"/>
          </a:p>
          <a:p>
            <a:pPr>
              <a:buNone/>
            </a:pPr>
            <a:r>
              <a:rPr lang="el-GR" sz="7200" i="1" dirty="0" smtClean="0"/>
              <a:t>     </a:t>
            </a:r>
            <a:r>
              <a:rPr lang="el-GR" sz="7200" i="1" dirty="0" smtClean="0"/>
              <a:t> </a:t>
            </a:r>
            <a:r>
              <a:rPr lang="el-GR" sz="7200" i="1" dirty="0" smtClean="0"/>
              <a:t>«</a:t>
            </a:r>
            <a:r>
              <a:rPr lang="el-GR" sz="7200" i="1" dirty="0" err="1" smtClean="0"/>
              <a:t>Σεφαράδ</a:t>
            </a:r>
            <a:r>
              <a:rPr lang="el-GR" sz="7200" i="1" dirty="0" smtClean="0"/>
              <a:t> στα Ισπανικά σημαίνει Ισπανία. Άρα είμαστε Εβραίοι με Ισπανική καταγωγή. Να σου διηγηθώ τί συνέβη σε μένα και τον άντρα μου </a:t>
            </a:r>
            <a:r>
              <a:rPr lang="el-GR" sz="7200" i="1" dirty="0" err="1" smtClean="0"/>
              <a:t>πρίν</a:t>
            </a:r>
            <a:r>
              <a:rPr lang="el-GR" sz="7200" i="1" dirty="0" smtClean="0"/>
              <a:t> τρία χρόνια. Πηγαίνοντας σε μία επίσκεψη μας σταμάτησαν στο δρόμο δύο τουρίστες ζητώντας μας μια πληροφορία. Ο σύζυγός μου τους μίλησε Αγγλικά, Γερμανικά, Γαλλικά αλλά δεν μπορούσαν να τα καταλάβουν. Τότε με κοίταξε και είπε: ‘</a:t>
            </a:r>
            <a:r>
              <a:rPr lang="el-GR" sz="7200" i="1" dirty="0" err="1" smtClean="0"/>
              <a:t>Se</a:t>
            </a:r>
            <a:r>
              <a:rPr lang="el-GR" sz="7200" i="1" dirty="0" smtClean="0"/>
              <a:t> </a:t>
            </a:r>
            <a:r>
              <a:rPr lang="el-GR" sz="7200" i="1" dirty="0" err="1" smtClean="0"/>
              <a:t>Ladinο</a:t>
            </a:r>
            <a:r>
              <a:rPr lang="el-GR" sz="7200" i="1" dirty="0" smtClean="0"/>
              <a:t>’ (σε </a:t>
            </a:r>
            <a:r>
              <a:rPr lang="el-GR" sz="7200" i="1" dirty="0" err="1" smtClean="0"/>
              <a:t>Λαδίνο</a:t>
            </a:r>
            <a:r>
              <a:rPr lang="el-GR" sz="7200" i="1" dirty="0" smtClean="0"/>
              <a:t>). Αυτοί </a:t>
            </a:r>
            <a:r>
              <a:rPr lang="el-GR" sz="7200" i="1" dirty="0" err="1" smtClean="0"/>
              <a:t>τα’χασαν</a:t>
            </a:r>
            <a:r>
              <a:rPr lang="el-GR" sz="7200" i="1" dirty="0" smtClean="0"/>
              <a:t>. Μας ρώτησαν που μάθαμε Ισπανικά και έτσι τους εξηγήσαμε ότι είμαστε Εβραίοι και οι πρόγονοί μας εκδιώχθηκαν από την Ισπανία πριν 400 χρόνια. Μας άκουγαν φανερά συγκινημένοι</a:t>
            </a:r>
            <a:r>
              <a:rPr lang="el-GR" sz="7200" i="1" dirty="0" smtClean="0"/>
              <a:t>»</a:t>
            </a:r>
          </a:p>
          <a:p>
            <a:pPr>
              <a:buNone/>
            </a:pPr>
            <a:r>
              <a:rPr lang="el-GR" sz="7200" dirty="0" smtClean="0"/>
              <a:t> </a:t>
            </a:r>
            <a:r>
              <a:rPr lang="el-GR" sz="7200" dirty="0" smtClean="0"/>
              <a:t>(απόσπασμα από συνέντευξη με μια </a:t>
            </a:r>
            <a:r>
              <a:rPr lang="el-GR" sz="7200" dirty="0" err="1" smtClean="0"/>
              <a:t>Θεσσαλονικιώτισσα</a:t>
            </a:r>
            <a:r>
              <a:rPr lang="el-GR" sz="7200" dirty="0" smtClean="0"/>
              <a:t> Εβραία, ετών 83)</a:t>
            </a:r>
          </a:p>
          <a:p>
            <a:pPr>
              <a:buNone/>
            </a:pPr>
            <a:endParaRPr lang="el-GR" sz="7200" dirty="0" smtClean="0"/>
          </a:p>
          <a:p>
            <a:r>
              <a:rPr lang="el-GR" sz="7200" dirty="0" err="1" smtClean="0"/>
              <a:t>Σεφαράδ</a:t>
            </a:r>
            <a:r>
              <a:rPr lang="el-GR" sz="7200" dirty="0" smtClean="0"/>
              <a:t> ή για την ακρίβεια </a:t>
            </a:r>
            <a:r>
              <a:rPr lang="el-GR" sz="7200" dirty="0" err="1" smtClean="0"/>
              <a:t>Σφαράδ</a:t>
            </a:r>
            <a:r>
              <a:rPr lang="el-GR" sz="7200" dirty="0" smtClean="0"/>
              <a:t> </a:t>
            </a:r>
            <a:r>
              <a:rPr lang="el-GR" sz="7200" i="1" dirty="0" smtClean="0"/>
              <a:t>(</a:t>
            </a:r>
            <a:r>
              <a:rPr lang="en-US" sz="7200" i="1" dirty="0" err="1" smtClean="0"/>
              <a:t>Sfarad</a:t>
            </a:r>
            <a:r>
              <a:rPr lang="el-GR" sz="7200" i="1" dirty="0" smtClean="0"/>
              <a:t>)</a:t>
            </a:r>
            <a:r>
              <a:rPr lang="el-GR" sz="7200" dirty="0" smtClean="0"/>
              <a:t> σημαίνει «Ισπανία» αλλά στα Εβραϊκά και όχι στα Ισπανικά!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48680"/>
            <a:ext cx="8229600" cy="5577483"/>
          </a:xfrm>
        </p:spPr>
        <p:txBody>
          <a:bodyPr>
            <a:normAutofit fontScale="85000" lnSpcReduction="20000"/>
          </a:bodyPr>
          <a:lstStyle/>
          <a:p>
            <a:r>
              <a:rPr lang="el-GR" dirty="0" smtClean="0"/>
              <a:t>Το Κακό σε κάθε περίπτωση γεννά το φόβο και την απώλεια, τη σύγχυση και συχνά τη σιωπή. Τέτοιες σιωπές συναντάμε στις προσπάθειες των Εβραίων μεταπολεμικά να αναμετρηθούν με το Μεταπολεμικό Παρόν. Ο </a:t>
            </a:r>
            <a:r>
              <a:rPr lang="en-US" dirty="0" smtClean="0"/>
              <a:t>Victor </a:t>
            </a:r>
            <a:r>
              <a:rPr lang="en-US" dirty="0" err="1" smtClean="0"/>
              <a:t>Seidler</a:t>
            </a:r>
            <a:r>
              <a:rPr lang="el-GR" dirty="0" smtClean="0"/>
              <a:t>, </a:t>
            </a:r>
            <a:r>
              <a:rPr lang="el-GR" dirty="0" err="1" smtClean="0"/>
              <a:t>Πολωνοεβραίος</a:t>
            </a:r>
            <a:r>
              <a:rPr lang="el-GR" dirty="0" smtClean="0"/>
              <a:t>, του οποίου η οικογένεια μεταπολεμικά εγκαταστάθηκε στο βόρειο Λονδίνο, κάνει λόγο για «αγχωμένες σιωπές» και αδυναμία να τακτοποιηθεί, να μπει σε μια σειρά το παρελθόν. Όπως πολύ ανάγλυφα διηγείται: </a:t>
            </a:r>
          </a:p>
          <a:p>
            <a:pPr>
              <a:buNone/>
            </a:pPr>
            <a:r>
              <a:rPr lang="el-GR" dirty="0" smtClean="0"/>
              <a:t>    </a:t>
            </a:r>
          </a:p>
          <a:p>
            <a:pPr>
              <a:buNone/>
            </a:pPr>
            <a:r>
              <a:rPr lang="el-GR" dirty="0" smtClean="0"/>
              <a:t>     Το παρελθόν έπρεπε να παραδοθεί μέσα από μια αγχωτική σιωπή, αυτές οι ιστορίες δεν μοιράζονταν γιατί η απόρριψη και η απώλεια απειλούσαν να φέρουν στην επιφάνεια μη </a:t>
            </a:r>
            <a:r>
              <a:rPr lang="el-GR" dirty="0" err="1" smtClean="0"/>
              <a:t>διαχειρίσημα</a:t>
            </a:r>
            <a:r>
              <a:rPr lang="el-GR" dirty="0" smtClean="0"/>
              <a:t> </a:t>
            </a:r>
            <a:r>
              <a:rPr lang="el-GR" dirty="0" smtClean="0"/>
              <a:t>συναισθήματα. Το παρελθόν ήταν σα να μη συνέβη ποτέ…(2000: 6).</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48680"/>
            <a:ext cx="8229600" cy="5577483"/>
          </a:xfrm>
        </p:spPr>
        <p:txBody>
          <a:bodyPr>
            <a:normAutofit fontScale="85000" lnSpcReduction="10000"/>
          </a:bodyPr>
          <a:lstStyle/>
          <a:p>
            <a:r>
              <a:rPr lang="el-GR" dirty="0" smtClean="0"/>
              <a:t>Ανάλογες υπήρξαν οι εμπειρίες των Εβραίων που επέστρεψαν στις γενέθλιες πόλεις τους μετά τη λήξη του Πολέμου. Η </a:t>
            </a:r>
            <a:r>
              <a:rPr lang="el-GR" dirty="0" err="1" smtClean="0"/>
              <a:t>Έρικα</a:t>
            </a:r>
            <a:r>
              <a:rPr lang="el-GR" dirty="0" smtClean="0"/>
              <a:t> </a:t>
            </a:r>
            <a:r>
              <a:rPr lang="el-GR" dirty="0" err="1" smtClean="0"/>
              <a:t>Κούνιο</a:t>
            </a:r>
            <a:r>
              <a:rPr lang="el-GR" dirty="0" smtClean="0"/>
              <a:t>-</a:t>
            </a:r>
            <a:r>
              <a:rPr lang="el-GR" dirty="0" err="1" smtClean="0"/>
              <a:t>Αμαρίλιο</a:t>
            </a:r>
            <a:r>
              <a:rPr lang="el-GR" dirty="0" smtClean="0"/>
              <a:t> στο βιβλίο της </a:t>
            </a:r>
            <a:r>
              <a:rPr lang="el-GR" i="1" dirty="0" smtClean="0"/>
              <a:t>Αναμνήσεις μιας </a:t>
            </a:r>
            <a:r>
              <a:rPr lang="el-GR" i="1" dirty="0" err="1" smtClean="0"/>
              <a:t>σαλονικιώτισσας</a:t>
            </a:r>
            <a:r>
              <a:rPr lang="el-GR" i="1" dirty="0" smtClean="0"/>
              <a:t> Εβραίας</a:t>
            </a:r>
            <a:r>
              <a:rPr lang="el-GR" dirty="0" smtClean="0"/>
              <a:t> θυμάται:</a:t>
            </a:r>
          </a:p>
          <a:p>
            <a:pPr>
              <a:buNone/>
            </a:pPr>
            <a:r>
              <a:rPr lang="el-GR" dirty="0" smtClean="0"/>
              <a:t>    </a:t>
            </a:r>
          </a:p>
          <a:p>
            <a:pPr>
              <a:buNone/>
            </a:pPr>
            <a:r>
              <a:rPr lang="el-GR" i="1" dirty="0" smtClean="0"/>
              <a:t>     Η Θεσσαλονίκη είχε πια αδειάσει από τους Εβραίους της. Από τους λιγοστούς που γυρίσαμε πάρα πολλοί έφυγαν, γιατί δεν μπορούσαν να αντέξουν τη μοναξιά της πόλης τους, χωρίς τους συγγενείς τους… Άρχισα να μιλώ όλο και λιγότερο για τις εμπειρίες μου στο στρατόπεδο. Η ζωή με τραβούσε εμπρός, ήθελα να ζήσω, να συμπληρώσω τα κενά, να γίνω όμοια με τους γύρω μου (1996:158).</a:t>
            </a:r>
          </a:p>
          <a:p>
            <a:endParaRPr lang="el-GR"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60648"/>
            <a:ext cx="8686800" cy="6597352"/>
          </a:xfrm>
        </p:spPr>
        <p:txBody>
          <a:bodyPr>
            <a:normAutofit fontScale="55000" lnSpcReduction="20000"/>
          </a:bodyPr>
          <a:lstStyle/>
          <a:p>
            <a:pPr>
              <a:buNone/>
            </a:pPr>
            <a:r>
              <a:rPr lang="el-GR" dirty="0" smtClean="0"/>
              <a:t>       </a:t>
            </a:r>
            <a:r>
              <a:rPr lang="el-GR" sz="3600" dirty="0" smtClean="0"/>
              <a:t>Τη δεκαετία του ‘90 η σιωπή μετατράπηκε σε αγωνιώδη αναζήτηση, προσπάθεια να συμπληρωθούν τα κενά της μνήμης. Η επίσκεψη του βασιλικού ζεύγους της Ισπανίας το 1994 και η χρονιά που η Θεσσαλονίκη «χρίστηκε» Πολιτιστική Πρωτεύουσα της Ευρώπης, δηλαδή το 1997, αποτελούν δύο χρονιές-σταθμούς κατά τις οποίες η Κοινότητα βγήκε από την εσωστρέφεια που τη χαρακτήριζε μεταπολεμικά και διεκδίκησε δυναμικά μια θέση στα δημόσια πράγματα της πόλης. Ας μην ξεχνούμε ότι το νέο εβραϊκό μουσείο της πόλης που εγκαινιάστηκε το 1997 και μάλιστα σε πολυσύχναστο δρόμο σε τίποτα δε θύμιζε το μουσείο εβραϊκής διαδρομής λειτουργούσε σε όροφο πολυκατοικίας. Ωστόσο, αρκετοί αντιμετώπιζαν με σκεπτικισμό την όλη κατάσταση και θεώρησαν «όλο αυτό το ενδιαφέρον για την πολυπολιτισμική Θεσσαλονίκη ένα μπαλόνι που κάποια στιγμή θα ξεφουσκώσει». Γεγονός όμως είναι πως τα παιδιά των επιζώντων, ενήλικες πια, κλήθηκαν να διαχειριστούν, να ταξινομήσουν και να αξιολογήσουν ένα παρελθόν που δεν τους είχε παραδοθεί. Θραύσματα μόνο, αγχωμένες σιωπές και κάποια παλιά αντικείμενα. Το Παρελθόν έμοιαζε ανεξιχνίαστο, θολό και αδιαπέραστο όπως η ομίχλη, αγαπημένη κρυψώνα του Κακού σύμφωνα με τον </a:t>
            </a:r>
            <a:r>
              <a:rPr lang="en-US" sz="3600" dirty="0" smtClean="0"/>
              <a:t>Bauman</a:t>
            </a:r>
            <a:r>
              <a:rPr lang="el-GR" sz="3600" dirty="0" smtClean="0"/>
              <a:t>: «φτιαγμένη από τις αναθυμιάσεις του φόβου, η ομίχλη όζει κακό» </a:t>
            </a:r>
          </a:p>
          <a:p>
            <a:pPr>
              <a:buNone/>
            </a:pPr>
            <a:r>
              <a:rPr lang="el-GR" sz="3600" dirty="0" smtClean="0"/>
              <a:t>  </a:t>
            </a:r>
          </a:p>
          <a:p>
            <a:r>
              <a:rPr lang="el-GR" sz="3600" dirty="0" smtClean="0"/>
              <a:t>Βλ. μια ενδιαφέρουσα ανάλυση για τις πολιτικές πρακτικές της επίφασης της </a:t>
            </a:r>
            <a:r>
              <a:rPr lang="el-GR" sz="3600" dirty="0" err="1" smtClean="0"/>
              <a:t>πολυπολιτισμικότητας</a:t>
            </a:r>
            <a:r>
              <a:rPr lang="el-GR" sz="3600" dirty="0" smtClean="0"/>
              <a:t> της Θεσσαλονίκης μετά το 1990 στο </a:t>
            </a:r>
            <a:r>
              <a:rPr lang="en-US" sz="3600" dirty="0" err="1" smtClean="0"/>
              <a:t>Agelopoulos</a:t>
            </a:r>
            <a:r>
              <a:rPr lang="el-GR" sz="3600" dirty="0" smtClean="0"/>
              <a:t> (2000). Ο ανθρωπολόγος θεωρεί ότι μέχρι τουλάχιστον τα μέσα της δεκαετίας του 1980 ο όρος «</a:t>
            </a:r>
            <a:r>
              <a:rPr lang="el-GR" sz="3600" dirty="0" err="1" smtClean="0"/>
              <a:t>πολυπολιτισμικότητα</a:t>
            </a:r>
            <a:r>
              <a:rPr lang="el-GR" sz="3600" dirty="0" smtClean="0"/>
              <a:t>» ήταν σχετικά άγνωστος. </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04664"/>
            <a:ext cx="8229600" cy="5721499"/>
          </a:xfrm>
        </p:spPr>
        <p:txBody>
          <a:bodyPr>
            <a:normAutofit fontScale="85000" lnSpcReduction="10000"/>
          </a:bodyPr>
          <a:lstStyle/>
          <a:p>
            <a:pPr>
              <a:buNone/>
            </a:pPr>
            <a:r>
              <a:rPr lang="el-GR" dirty="0" smtClean="0"/>
              <a:t>     Η Κοινότητα ως όργανο συλλογικό δεν παύει να τροφοδοτεί τη μνήμη μέσα από τελετές, δράσεις, έντυπο υλικό (εφημερίδες, φυλλάδια) που αποστέλλεται ταχυδρομικά και αποδέκτες του είναι όλα τα μέλη της. Τονωτική ένεση στις </a:t>
            </a:r>
            <a:r>
              <a:rPr lang="el-GR" dirty="0" err="1" smtClean="0"/>
              <a:t>σεφαραδίτικες</a:t>
            </a:r>
            <a:r>
              <a:rPr lang="el-GR" dirty="0" smtClean="0"/>
              <a:t> μνήμες φαίνεται να είναι και οι εφημερίδες </a:t>
            </a:r>
            <a:r>
              <a:rPr lang="en-US" i="1" dirty="0" smtClean="0"/>
              <a:t>Los </a:t>
            </a:r>
            <a:r>
              <a:rPr lang="en-US" i="1" dirty="0" err="1" smtClean="0"/>
              <a:t>Muestros</a:t>
            </a:r>
            <a:r>
              <a:rPr lang="el-GR" dirty="0" smtClean="0"/>
              <a:t>  και </a:t>
            </a:r>
            <a:r>
              <a:rPr lang="en-US" i="1" dirty="0" smtClean="0"/>
              <a:t>La </a:t>
            </a:r>
            <a:r>
              <a:rPr lang="en-US" i="1" dirty="0" err="1" smtClean="0"/>
              <a:t>Lettre</a:t>
            </a:r>
            <a:r>
              <a:rPr lang="en-US" i="1" dirty="0" smtClean="0"/>
              <a:t> </a:t>
            </a:r>
            <a:r>
              <a:rPr lang="en-US" i="1" dirty="0" err="1" smtClean="0"/>
              <a:t>Sepharade</a:t>
            </a:r>
            <a:r>
              <a:rPr lang="el-GR" dirty="0" smtClean="0"/>
              <a:t> –μικρής έκτασης γαλλόφωνες εφημερίδες ποικίλων θεμάτων από κείμενα για την ιστορία διαφόρων κοινοτήτων </a:t>
            </a:r>
            <a:r>
              <a:rPr lang="el-GR" dirty="0" err="1" smtClean="0"/>
              <a:t>σεφαραδιτών</a:t>
            </a:r>
            <a:r>
              <a:rPr lang="el-GR" dirty="0" smtClean="0"/>
              <a:t> Εβραίων στην Ευρώπη μέχρι άρθρα για την </a:t>
            </a:r>
            <a:r>
              <a:rPr lang="el-GR" dirty="0" err="1" smtClean="0"/>
              <a:t>ισπανοεβραϊκή</a:t>
            </a:r>
            <a:r>
              <a:rPr lang="el-GR" dirty="0" smtClean="0"/>
              <a:t> γλώσσα και μουσική καθώς και  παραδοσιακές, </a:t>
            </a:r>
            <a:r>
              <a:rPr lang="el-GR" dirty="0" err="1" smtClean="0"/>
              <a:t>σεφαραδίτικες</a:t>
            </a:r>
            <a:r>
              <a:rPr lang="el-GR" dirty="0" smtClean="0"/>
              <a:t> συνταγές- που πολλές οικογένειες λαμβάνουν από το εξωτερικό (το Βέλγιο) σε τακτά χρονικά διαστήματα μέσω συνδρομής.</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3068960"/>
            <a:ext cx="8229600" cy="3057203"/>
          </a:xfrm>
        </p:spPr>
        <p:txBody>
          <a:bodyPr>
            <a:normAutofit/>
          </a:bodyPr>
          <a:lstStyle/>
          <a:p>
            <a:pPr>
              <a:buNone/>
            </a:pPr>
            <a:r>
              <a:rPr lang="en-US" sz="4800" dirty="0" smtClean="0">
                <a:latin typeface="Comic Sans MS" pitchFamily="66" charset="0"/>
              </a:rPr>
              <a:t>   </a:t>
            </a:r>
            <a:r>
              <a:rPr lang="el-GR" sz="4800" dirty="0" smtClean="0">
                <a:latin typeface="Comic Sans MS" pitchFamily="66" charset="0"/>
              </a:rPr>
              <a:t>Ίχνη του παρελθόντος, ιστορίες του παρόντος…</a:t>
            </a:r>
          </a:p>
          <a:p>
            <a:pPr>
              <a:buNone/>
            </a:pPr>
            <a:r>
              <a:rPr lang="el-GR" sz="4400" dirty="0" smtClean="0">
                <a:latin typeface="Comic Sans MS" pitchFamily="66" charset="0"/>
              </a:rPr>
              <a:t>Σώματα, αισθήματα και γεωγραφίες της απώλειας…</a:t>
            </a:r>
            <a:endParaRPr lang="el-GR" sz="4400" dirty="0"/>
          </a:p>
        </p:txBody>
      </p:sp>
      <p:pic>
        <p:nvPicPr>
          <p:cNvPr id="2050" name="Picture 2" descr="C:\Users\BALIA\Contacts\Pictures\Εβραιούπολη\αρχείο λήψης.jpg"/>
          <p:cNvPicPr>
            <a:picLocks noChangeAspect="1" noChangeArrowheads="1"/>
          </p:cNvPicPr>
          <p:nvPr/>
        </p:nvPicPr>
        <p:blipFill>
          <a:blip r:embed="rId2" cstate="print"/>
          <a:srcRect/>
          <a:stretch>
            <a:fillRect/>
          </a:stretch>
        </p:blipFill>
        <p:spPr bwMode="auto">
          <a:xfrm>
            <a:off x="467544" y="260649"/>
            <a:ext cx="8208912" cy="273630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Μνημόσυνο μέσα από συνταγές…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77500" lnSpcReduction="20000"/>
          </a:bodyPr>
          <a:lstStyle/>
          <a:p>
            <a:pPr>
              <a:buNone/>
            </a:pPr>
            <a:r>
              <a:rPr lang="el-GR" i="1" dirty="0" smtClean="0"/>
              <a:t>     «Αυτές οι συνταγές είναι από το βιβλίο συνταγών της κ. </a:t>
            </a:r>
            <a:r>
              <a:rPr lang="el-GR" i="1" dirty="0" err="1" smtClean="0"/>
              <a:t>Μαργκώ</a:t>
            </a:r>
            <a:r>
              <a:rPr lang="el-GR" i="1" dirty="0" smtClean="0"/>
              <a:t> </a:t>
            </a:r>
            <a:r>
              <a:rPr lang="el-GR" i="1" dirty="0" err="1" smtClean="0"/>
              <a:t>Μαλλάχ</a:t>
            </a:r>
            <a:r>
              <a:rPr lang="el-GR" i="1" dirty="0" smtClean="0"/>
              <a:t> την οποία θυμούνται εδώ στη Θεσσαλονίκη μεταξύ άλλων και για την πολύ καλή μαγειρική της αλλά και τη </a:t>
            </a:r>
            <a:r>
              <a:rPr lang="el-GR" i="1" dirty="0" err="1" smtClean="0"/>
              <a:t>λεπτοδουλειά</a:t>
            </a:r>
            <a:r>
              <a:rPr lang="el-GR" i="1" dirty="0" smtClean="0"/>
              <a:t> που είχαν τα δημιουργήματά της. Περιπλανώμενη μέσα στις σημειώσεις της συνάντησα πολλές κυρίες της κοινότητάς μας μια που κρατούσε τις συνταγές γράφοντας για παράδειγμα ‘</a:t>
            </a:r>
            <a:r>
              <a:rPr lang="en-US" i="1" dirty="0" err="1" smtClean="0"/>
              <a:t>Agrastada</a:t>
            </a:r>
            <a:r>
              <a:rPr lang="en-US" i="1" dirty="0" smtClean="0"/>
              <a:t> </a:t>
            </a:r>
            <a:r>
              <a:rPr lang="en-US" i="1" dirty="0" err="1" smtClean="0"/>
              <a:t>Aline</a:t>
            </a:r>
            <a:r>
              <a:rPr lang="el-GR" i="1" dirty="0" smtClean="0"/>
              <a:t>’ ή ‘</a:t>
            </a:r>
            <a:r>
              <a:rPr lang="en-US" i="1" dirty="0" err="1" smtClean="0"/>
              <a:t>Boudino</a:t>
            </a:r>
            <a:r>
              <a:rPr lang="en-US" i="1" dirty="0" smtClean="0"/>
              <a:t> au </a:t>
            </a:r>
            <a:r>
              <a:rPr lang="en-US" i="1" dirty="0" err="1" smtClean="0"/>
              <a:t>chocolat</a:t>
            </a:r>
            <a:r>
              <a:rPr lang="en-US" i="1" dirty="0" smtClean="0"/>
              <a:t> </a:t>
            </a:r>
            <a:r>
              <a:rPr lang="en-US" i="1" dirty="0" err="1" smtClean="0"/>
              <a:t>Elize</a:t>
            </a:r>
            <a:r>
              <a:rPr lang="en-US" i="1" dirty="0" smtClean="0"/>
              <a:t> </a:t>
            </a:r>
            <a:r>
              <a:rPr lang="en-US" i="1" dirty="0" err="1" smtClean="0"/>
              <a:t>Abravanel</a:t>
            </a:r>
            <a:r>
              <a:rPr lang="el-GR" i="1" dirty="0" smtClean="0"/>
              <a:t>’ ή ‘</a:t>
            </a:r>
            <a:r>
              <a:rPr lang="en-US" i="1" dirty="0" smtClean="0"/>
              <a:t>Cake Nelly </a:t>
            </a:r>
            <a:r>
              <a:rPr lang="en-US" i="1" dirty="0" err="1" smtClean="0"/>
              <a:t>Sefiha</a:t>
            </a:r>
            <a:r>
              <a:rPr lang="el-GR" i="1" dirty="0" smtClean="0"/>
              <a:t>’ κ.α. Αν και δεν πρόλαβα να τη γνωρίσω της έκανα μνημόσυνο μέσα από τις συνταγές της. Αιωνία της η μνήμη!»</a:t>
            </a:r>
            <a:endParaRPr lang="el-GR" b="1" dirty="0" smtClean="0"/>
          </a:p>
          <a:p>
            <a:pPr>
              <a:buNone/>
            </a:pPr>
            <a:r>
              <a:rPr lang="el-GR" i="1" dirty="0" smtClean="0"/>
              <a:t> </a:t>
            </a:r>
            <a:endParaRPr lang="el-GR" b="1" dirty="0" smtClean="0"/>
          </a:p>
          <a:p>
            <a:pPr>
              <a:buNone/>
            </a:pPr>
            <a:r>
              <a:rPr lang="el-GR" dirty="0" smtClean="0"/>
              <a:t>     (Απόσπασμα από το βιβλιαράκι που έστειλε το 1999 η εβραϊκή κοινότητα Θεσσαλονίκης σε όλα τα μέλη της με αφορμή τον εορτασμό του εβραϊκού Πάσχα-</a:t>
            </a:r>
            <a:r>
              <a:rPr lang="el-GR" dirty="0" err="1" smtClean="0"/>
              <a:t>Πέσαχ)</a:t>
            </a:r>
            <a:endParaRPr lang="el-GR" b="1" dirty="0" smtClean="0"/>
          </a:p>
          <a:p>
            <a:pPr>
              <a:buNone/>
            </a:pPr>
            <a:r>
              <a:rPr lang="el-GR" b="1" dirty="0" smtClean="0"/>
              <a:t> </a:t>
            </a:r>
            <a:endParaRPr lang="el-GR" dirty="0" smtClean="0"/>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Κουζίνα, παράδοση, θρησκεία</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      Η </a:t>
            </a:r>
            <a:r>
              <a:rPr lang="el-GR" dirty="0" err="1" smtClean="0"/>
              <a:t>σεφαραδίτικη</a:t>
            </a:r>
            <a:r>
              <a:rPr lang="el-GR" dirty="0" smtClean="0"/>
              <a:t> μαγειρική και γενικά ο πολιτισμός των </a:t>
            </a:r>
            <a:r>
              <a:rPr lang="el-GR" dirty="0" err="1" smtClean="0"/>
              <a:t>Ισπανοεβραίων</a:t>
            </a:r>
            <a:r>
              <a:rPr lang="el-GR" dirty="0" smtClean="0"/>
              <a:t> όπως διαμορφώθηκε στη Θεσσαλονίκη είναι σαφώς επηρεασμένος από την εβραϊκή θρησκεία και τις παραδόσεις που τη συνοδεύουν. Βέβαια, όπως συχνά επαναλάμβαναν οι πληροφοριοδότες μου, τα όρια ανάμεσα σε παράδοση και θρησκεία είναι συχνά ασαφή και δυσδιάκριτα. Όσον αφορά την εβραϊκή </a:t>
            </a:r>
            <a:r>
              <a:rPr lang="el-GR" dirty="0" err="1" smtClean="0"/>
              <a:t>δίετα</a:t>
            </a:r>
            <a:r>
              <a:rPr lang="el-GR" dirty="0" smtClean="0"/>
              <a:t> αυτή καθορίζεται από πολύπλοκους διαιτητικούς κανόνες (νόμοι του </a:t>
            </a:r>
            <a:r>
              <a:rPr lang="el-GR" dirty="0" err="1" smtClean="0"/>
              <a:t>Κασρούτ</a:t>
            </a:r>
            <a:r>
              <a:rPr lang="el-GR" dirty="0" smtClean="0"/>
              <a:t>, </a:t>
            </a:r>
            <a:r>
              <a:rPr lang="el-GR" dirty="0" err="1" smtClean="0"/>
              <a:t>Κασέρ</a:t>
            </a:r>
            <a:r>
              <a:rPr lang="el-GR" dirty="0" smtClean="0"/>
              <a:t> στα </a:t>
            </a:r>
            <a:r>
              <a:rPr lang="el-GR" dirty="0" err="1" smtClean="0"/>
              <a:t>Ισπανοεβραϊκά</a:t>
            </a:r>
            <a:r>
              <a:rPr lang="el-GR" dirty="0" smtClean="0"/>
              <a:t>) που βρίσκονται κυρίως στο </a:t>
            </a:r>
            <a:r>
              <a:rPr lang="el-GR" dirty="0" err="1" smtClean="0"/>
              <a:t>Λευϊτικό</a:t>
            </a:r>
            <a:r>
              <a:rPr lang="el-GR" dirty="0" smtClean="0"/>
              <a:t> και το Δευτερονόμιο της Βίβλου. Οι Εβραίοι που </a:t>
            </a:r>
            <a:r>
              <a:rPr lang="el-GR" dirty="0" err="1" smtClean="0"/>
              <a:t>ζούν</a:t>
            </a:r>
            <a:r>
              <a:rPr lang="el-GR" dirty="0" smtClean="0"/>
              <a:t> σήμερα στη Θεσσαλονίκη δεν τηρούν «κατά γράμμα» και «τυφλά» τη δίαιτα που επιβάλλει η θρησκεία τους αλλά επιλεκτικά και χωρίς νόρμες ακολουθούν κάποιες από τις διαιτητικές απαγορεύσεις όταν οι συνθήκες το επιτρέπουν. Για παράδειγμα αποφεύγουν την ανάμιξη κρέατος και γαλακτοκομικών ή την κατανάλωση χοιρινού στο σπίτι. Εξάλλου, όπως ισχυρίζονται οι ίδιοι η </a:t>
            </a:r>
            <a:r>
              <a:rPr lang="el-GR" dirty="0" err="1" smtClean="0"/>
              <a:t>σεφαραδίτικη</a:t>
            </a:r>
            <a:r>
              <a:rPr lang="el-GR" dirty="0" smtClean="0"/>
              <a:t> μαγειρική έχει διαμορφωθεί με βάση τους εβραϊκούς διατροφικούς κανόνες και σε καμία περίπτωση δεν τους αντιβαίνει. Είναι λοιπόν δύσκολο και ίσως ουτοπικό να διαχωριστεί η κουζίνα των </a:t>
            </a:r>
            <a:r>
              <a:rPr lang="el-GR" dirty="0" err="1" smtClean="0"/>
              <a:t>Σεφαραδιτών</a:t>
            </a:r>
            <a:r>
              <a:rPr lang="el-GR" dirty="0" smtClean="0"/>
              <a:t> από τη θρησκεία τους.   </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Εβραϊκή κουζίνα;</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     Η </a:t>
            </a:r>
            <a:r>
              <a:rPr lang="en-US" dirty="0" err="1" smtClean="0"/>
              <a:t>Roden</a:t>
            </a:r>
            <a:r>
              <a:rPr lang="el-GR" dirty="0" smtClean="0"/>
              <a:t> αποδίδει με ευαισθησία τη σχέση κουζίνας, αυθεντικότητας και ταυτότητας και υπογραμμίζει πώς η κουζίνα όσο «αυθεντική» και αν θεωρείται είναι αναπόσπαστη πολιτισμική έκφραση καθώς λειτουργεί ως «αποθήκη» μνήμης και αισθημάτων, παρελθόντος και παρόντος. Μας λέει χαρακτηριστικά: «Κάποιοι με ρωτάνε αν μπορούμε να μιλάμε σήμερα για εβραϊκή κουζίνα. </a:t>
            </a:r>
            <a:r>
              <a:rPr lang="el-GR" dirty="0" err="1" smtClean="0"/>
              <a:t>Μά</a:t>
            </a:r>
            <a:r>
              <a:rPr lang="el-GR" dirty="0" smtClean="0"/>
              <a:t> ακριβώς επειδή η κουζίνα αυτή εσωκλείει δυναμικά τα αισθήματα του εβραϊκού λαού, αποτελεί αναπόσπαστο κομμάτι των προγονικών τους αναμνήσεων και είναι δεμένη με την κουλτούρα και την ταυτότητά τους, νομίζω πώς έχουμε τουλάχιστον χρέος να την ονομάζουμε εβραϊκή» (</a:t>
            </a:r>
            <a:r>
              <a:rPr lang="en-GB" dirty="0" err="1" smtClean="0"/>
              <a:t>Roden</a:t>
            </a:r>
            <a:r>
              <a:rPr lang="el-GR" dirty="0" smtClean="0"/>
              <a:t>, 1994: 158).</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6632"/>
            <a:ext cx="8229600" cy="6009531"/>
          </a:xfrm>
        </p:spPr>
        <p:txBody>
          <a:bodyPr>
            <a:noAutofit/>
          </a:bodyPr>
          <a:lstStyle/>
          <a:p>
            <a:pPr>
              <a:buNone/>
            </a:pPr>
            <a:r>
              <a:rPr lang="el-GR" sz="2000" dirty="0" smtClean="0"/>
              <a:t>      Η μνήμη οικοδομείται μέσα από τα οικογενειακά γεύματα και τις γεύσεις με τις οποίες τείνουμε να συνδέουμε την παιδική μας ηλικία. Έτσι μέσα στην οικογένεια το “εδώδιμο” και το “νόστιμο” αποκτούν άλλη διάσταση: γίνονται κατηγορίες που προαπαιτούν τις κατηγορίες “γνώριμο” και “σύνηθες”. Ο </a:t>
            </a:r>
            <a:r>
              <a:rPr lang="en-US" sz="2000" dirty="0" err="1" smtClean="0"/>
              <a:t>Connerton</a:t>
            </a:r>
            <a:r>
              <a:rPr lang="el-GR" sz="2000" dirty="0" smtClean="0"/>
              <a:t> (1989) υποστηρίζει πώς η μνήμη και οι παροντικές εμπειρίες εξαρτώνται σε μεγάλο βαθμό από τη γνώση του παρελθόντος. Η δυσκολία να ξεχωρίσουμε παρόν και παρελθόν έγκειται στο ότι παροντικοί παράγοντες τείνουν να επηρεάσουν ή ακόμη και να διαμορφώσουν την εμπειρία του παρόντος. Και αυτή η διαδικασία αφορά τις </a:t>
            </a:r>
            <a:r>
              <a:rPr lang="el-GR" sz="2000" dirty="0" err="1" smtClean="0"/>
              <a:t>πιό</a:t>
            </a:r>
            <a:r>
              <a:rPr lang="el-GR" sz="2000" dirty="0" smtClean="0"/>
              <a:t> απλές λεπτομέρειες της καθημερινής μας ζωής. Οι ίδιοι οι Θεσσαλονικείς Εβραίοι συχνά περιέγραφαν τη συνέχεια οικογένειας, μνήμης και γευστικής περιπλάνησης στην παιδική ηλικία. Η </a:t>
            </a:r>
            <a:r>
              <a:rPr lang="el-GR" sz="2000" dirty="0" err="1" smtClean="0"/>
              <a:t>Ζοζέτ</a:t>
            </a:r>
            <a:r>
              <a:rPr lang="el-GR" sz="2000" dirty="0" smtClean="0"/>
              <a:t> μου είπε χαρακτηριστικά:</a:t>
            </a:r>
          </a:p>
          <a:p>
            <a:pPr>
              <a:buNone/>
            </a:pPr>
            <a:endParaRPr lang="el-GR" sz="2000" dirty="0" smtClean="0"/>
          </a:p>
          <a:p>
            <a:pPr>
              <a:buNone/>
            </a:pPr>
            <a:r>
              <a:rPr lang="el-GR" sz="2400" i="1" dirty="0" smtClean="0"/>
              <a:t>     Το φαγητό είναι δεμένο με μνήμες, δηλαδή το φαγητό που προτιμά κάποιος είναι αυτό που συνήθιζε να τρώει όταν ήταν παιδί. Τα παιδιά μου αγαπούν κάποια φαγητά γιατί έχουν μεγαλώσει με αυτές τις γεύσεις. Ξέρεις οι άνθρωποι θυμούνται πάντα γεύσεις…</a:t>
            </a:r>
          </a:p>
          <a:p>
            <a:endParaRPr lang="el-GR" sz="2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l-GR" i="1" dirty="0" smtClean="0"/>
              <a:t>Δεν είμαι υπερβολικά θρήσκα. Αυτό σημαίνει ότι δεν τηρώ κατά γράμμα τον Νόμο. Απλά φροντίζω να τηρώ τις εβραϊκές διατροφικές παραδόσεις κατά τη διάρκεια των γιορτών μας. Η τήρηση των παραδόσεων είναι σημαντική γιατί βοηθά την οικογένεια να συγκεντρώνεται γύρω από το τραπέζι. Όλα μας τα φαγητά που συνδέονται με γιορτές έχουν έντονο συμβολισμό</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    </a:t>
            </a:r>
            <a:r>
              <a:rPr lang="el-GR" i="1" dirty="0" smtClean="0"/>
              <a:t>Πρέπει να κάνουμε ένα διαχωρισμό. Σήμερα στη Θεσσαλονίκη ίσως να μην τηρούνται κατά γράμμα οι θρησκευτικοί διατροφικοί κανόνες όμως διατηρούμε τα έθιμα και τις διατροφικές μας παραδόσεις ζωντανά. Ακόμη ετοιμάζουμε παραδοσιακά φαγητά. Παράδοση και θρησκεία δεν είναι όμοια πράγματα. Είναι καλό να τηρεί κανείς τις παραδόσεις. Πρέπει να τις κρατάς έτσι ώστε να διατηρείς τις αναμνήσεις του παρελθόντος ζωντανές</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    </a:t>
            </a:r>
            <a:r>
              <a:rPr lang="el-GR" i="1" dirty="0" smtClean="0"/>
              <a:t>Στη διάρκεια των εορτασμών συγκεντρώνεται όλη η οικογένεια μαζί. Και φυσικά τα παιδιά. Προσωπικά δε νομίζω ότι κρατάω πολλά πράγματα. Μαγειρεύω μόνο όταν η οικογένεια μου συγκεντρώνεται όλη μαζί. Άλλωστε η μαγειρική για μένα είναι συνδεδεμένη με τις έννοιες της οικογένειας και του σπιτιού. Πολλές μητέρες συγκεντρώνουν την οικογένειά τους έτσι ώστε να δουν τα παιδιά τους από τί πρέπει να αποτελείται το τραπέζι μας. Τώρα πια ο μοναδικός συνδετικός κρίκος είναι η οικογένεια. Οι παραδόσεις είναι τελετουργικές στιγμές που βοηθούν όλη την οικογένεια να βρεθεί μαζί. Και τότε τηρούνται όλα τα έθιμα</a:t>
            </a:r>
          </a:p>
          <a:p>
            <a:endParaRPr lang="el-GR"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04664"/>
            <a:ext cx="8229600" cy="5721499"/>
          </a:xfrm>
        </p:spPr>
        <p:txBody>
          <a:bodyPr>
            <a:normAutofit fontScale="77500" lnSpcReduction="20000"/>
          </a:bodyPr>
          <a:lstStyle/>
          <a:p>
            <a:pPr>
              <a:buNone/>
            </a:pPr>
            <a:r>
              <a:rPr lang="el-GR" dirty="0" smtClean="0"/>
              <a:t>     Η </a:t>
            </a:r>
            <a:r>
              <a:rPr lang="el-GR" dirty="0" err="1" smtClean="0"/>
              <a:t>σεφαραδίτικη</a:t>
            </a:r>
            <a:r>
              <a:rPr lang="el-GR" dirty="0" smtClean="0"/>
              <a:t> κουζίνα λειτουργεί ως μέσο συγκρότησης μιας ομάδας, των Εβραίων της πόλης και έκφρασης του ιδιαίτερου πολιτισμικού λόγου τους.  Ο διάλογος ανάμεσα σε έναν Ισραηλινό και έναν </a:t>
            </a:r>
            <a:r>
              <a:rPr lang="el-GR" dirty="0" err="1" smtClean="0"/>
              <a:t>Σεφαραδίτη</a:t>
            </a:r>
            <a:r>
              <a:rPr lang="el-GR" dirty="0" smtClean="0"/>
              <a:t> Εβραίο κατά τη διάρκεια εορτασμού του εβραϊκού Πάσχα </a:t>
            </a:r>
            <a:r>
              <a:rPr lang="el-GR" i="1" dirty="0" smtClean="0"/>
              <a:t>(</a:t>
            </a:r>
            <a:r>
              <a:rPr lang="el-GR" i="1" dirty="0" err="1" smtClean="0"/>
              <a:t>Pessah</a:t>
            </a:r>
            <a:r>
              <a:rPr lang="el-GR" i="1" dirty="0" smtClean="0"/>
              <a:t>)</a:t>
            </a:r>
            <a:r>
              <a:rPr lang="el-GR" dirty="0" smtClean="0"/>
              <a:t> στο γηροκομείο μαρτυρεί τη </a:t>
            </a:r>
            <a:r>
              <a:rPr lang="el-GR" dirty="0" err="1" smtClean="0"/>
              <a:t>διαλεκτικότητα</a:t>
            </a:r>
            <a:r>
              <a:rPr lang="el-GR" dirty="0" smtClean="0"/>
              <a:t> της σχέσης κουζίνας και ταυτότητας, τροφής, χρόνου και τόπου:</a:t>
            </a:r>
          </a:p>
          <a:p>
            <a:pPr>
              <a:buNone/>
            </a:pPr>
            <a:endParaRPr lang="el-GR" dirty="0" smtClean="0"/>
          </a:p>
          <a:p>
            <a:pPr>
              <a:buNone/>
            </a:pPr>
            <a:r>
              <a:rPr lang="el-GR" dirty="0" smtClean="0"/>
              <a:t>- Τί έθιμα διατηρείτε στο Ισραήλ κατά τον εορτασμό του</a:t>
            </a:r>
            <a:r>
              <a:rPr lang="el-GR" i="1" dirty="0" smtClean="0"/>
              <a:t> </a:t>
            </a:r>
            <a:r>
              <a:rPr lang="el-GR" i="1" dirty="0" err="1" smtClean="0"/>
              <a:t>Pessah</a:t>
            </a:r>
            <a:r>
              <a:rPr lang="el-GR" dirty="0" smtClean="0"/>
              <a:t>;</a:t>
            </a:r>
          </a:p>
          <a:p>
            <a:pPr>
              <a:buNone/>
            </a:pPr>
            <a:r>
              <a:rPr lang="el-GR" dirty="0" smtClean="0"/>
              <a:t>- Ειλικρινά δεν ξέρω πολλά πράγματα όμως σίγουρα δεν κάνουμε αυγά </a:t>
            </a:r>
            <a:r>
              <a:rPr lang="en-GB" i="1" dirty="0" err="1" smtClean="0"/>
              <a:t>haminados</a:t>
            </a:r>
            <a:r>
              <a:rPr lang="en-GB" i="1" dirty="0" smtClean="0"/>
              <a:t> </a:t>
            </a:r>
            <a:r>
              <a:rPr lang="el-GR" dirty="0" smtClean="0"/>
              <a:t>και φυσικά δεν ετοιμάζουμε αυτό το δικό σας ψάρι. Σε καμιά εβραϊκή κοινότητα σε όλο τον κόσμο δεν το κάνουν. Μόνο στη Θεσσαλονίκη.</a:t>
            </a:r>
          </a:p>
          <a:p>
            <a:pPr>
              <a:buNone/>
            </a:pPr>
            <a:r>
              <a:rPr lang="el-GR" dirty="0" smtClean="0"/>
              <a:t>- Η ιστορία του</a:t>
            </a:r>
            <a:r>
              <a:rPr lang="el-GR" i="1" dirty="0" smtClean="0"/>
              <a:t> </a:t>
            </a:r>
            <a:r>
              <a:rPr lang="en-US" i="1" dirty="0" err="1" smtClean="0"/>
              <a:t>pesce</a:t>
            </a:r>
            <a:r>
              <a:rPr lang="en-US" i="1" dirty="0" smtClean="0"/>
              <a:t> en </a:t>
            </a:r>
            <a:r>
              <a:rPr lang="en-US" i="1" dirty="0" err="1" smtClean="0"/>
              <a:t>saltsa</a:t>
            </a:r>
            <a:r>
              <a:rPr lang="el-GR" dirty="0" smtClean="0"/>
              <a:t> αρχίζει και τελειώνει μόνο εδώ. Είναι η ίδια η πόλη και η ιστορία της Θεσσαλονίκης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9218" name="Picture 2" descr="C:\Users\BALIA\Contacts\Pictures\Εβραιούπολη\Συναγωγή Θεσσαλονίκης Μοναστ. 2.jpg"/>
          <p:cNvPicPr>
            <a:picLocks noGrp="1" noChangeAspect="1" noChangeArrowheads="1"/>
          </p:cNvPicPr>
          <p:nvPr>
            <p:ph idx="1"/>
          </p:nvPr>
        </p:nvPicPr>
        <p:blipFill>
          <a:blip r:embed="rId2" cstate="print"/>
          <a:srcRect/>
          <a:stretch>
            <a:fillRect/>
          </a:stretch>
        </p:blipFill>
        <p:spPr bwMode="auto">
          <a:xfrm>
            <a:off x="467544" y="260648"/>
            <a:ext cx="8208912" cy="633670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descr="C:\Users\BALIA\Contacts\Pictures\Εβραιούπολη\Εκδήλωση-μνήμης-Εβραίοι-Θεσσαλονίκης-1.jpg"/>
          <p:cNvPicPr>
            <a:picLocks noGrp="1" noChangeAspect="1" noChangeArrowheads="1"/>
          </p:cNvPicPr>
          <p:nvPr>
            <p:ph idx="1"/>
          </p:nvPr>
        </p:nvPicPr>
        <p:blipFill>
          <a:blip r:embed="rId2" cstate="print"/>
          <a:srcRect/>
          <a:stretch>
            <a:fillRect/>
          </a:stretch>
        </p:blipFill>
        <p:spPr bwMode="auto">
          <a:xfrm>
            <a:off x="467544" y="260648"/>
            <a:ext cx="8208912" cy="61926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Περί </a:t>
            </a:r>
            <a:r>
              <a:rPr lang="el-GR" dirty="0" err="1" smtClean="0"/>
              <a:t>εθνοτικής</a:t>
            </a:r>
            <a:r>
              <a:rPr lang="el-GR" dirty="0" smtClean="0"/>
              <a:t> ταυτότητας</a:t>
            </a:r>
            <a:endParaRPr lang="el-GR" dirty="0"/>
          </a:p>
        </p:txBody>
      </p:sp>
      <p:sp>
        <p:nvSpPr>
          <p:cNvPr id="3" name="2 - Θέση περιεχομένου"/>
          <p:cNvSpPr>
            <a:spLocks noGrp="1"/>
          </p:cNvSpPr>
          <p:nvPr>
            <p:ph idx="1"/>
          </p:nvPr>
        </p:nvSpPr>
        <p:spPr>
          <a:xfrm>
            <a:off x="714348" y="1600200"/>
            <a:ext cx="7972452" cy="4525963"/>
          </a:xfrm>
        </p:spPr>
        <p:txBody>
          <a:bodyPr>
            <a:normAutofit fontScale="92500" lnSpcReduction="10000"/>
          </a:bodyPr>
          <a:lstStyle/>
          <a:p>
            <a:endParaRPr lang="el-GR" dirty="0" smtClean="0"/>
          </a:p>
          <a:p>
            <a:pPr>
              <a:buNone/>
            </a:pPr>
            <a:r>
              <a:rPr lang="el-GR" dirty="0" smtClean="0"/>
              <a:t>Ταυτότητα σχεσιακή</a:t>
            </a:r>
          </a:p>
          <a:p>
            <a:pPr>
              <a:buNone/>
            </a:pPr>
            <a:r>
              <a:rPr lang="el-GR" dirty="0" smtClean="0"/>
              <a:t>Η διαπραγμάτευση παρελθόντος-παρόντος-μέλλοντος</a:t>
            </a:r>
          </a:p>
          <a:p>
            <a:pPr>
              <a:buNone/>
            </a:pPr>
            <a:r>
              <a:rPr lang="el-GR" dirty="0" smtClean="0"/>
              <a:t>Η επίκληση της μνήμης (επέτειοι, μουσεία, μνημονικοί τόποι)</a:t>
            </a:r>
          </a:p>
          <a:p>
            <a:pPr>
              <a:buNone/>
            </a:pPr>
            <a:r>
              <a:rPr lang="el-GR" dirty="0" smtClean="0"/>
              <a:t>Μνήμη και τραυματικοί τόποι</a:t>
            </a:r>
          </a:p>
          <a:p>
            <a:pPr>
              <a:buNone/>
            </a:pPr>
            <a:r>
              <a:rPr lang="el-GR" dirty="0" smtClean="0"/>
              <a:t>Το ζήτημα της πολιτισμικής κληρονομιάς</a:t>
            </a:r>
          </a:p>
          <a:p>
            <a:pPr>
              <a:buNone/>
            </a:pPr>
            <a:r>
              <a:rPr lang="el-GR" dirty="0" smtClean="0"/>
              <a:t>Η αναπαραγωγή της </a:t>
            </a:r>
            <a:r>
              <a:rPr lang="el-GR" dirty="0" err="1" smtClean="0"/>
              <a:t>εθνοτικής</a:t>
            </a:r>
            <a:r>
              <a:rPr lang="el-GR" dirty="0" smtClean="0"/>
              <a:t> ταυτότητας</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1266" name="Picture 2" descr="C:\Users\BALIA\Contacts\Pictures\Εβραιούπολη\thessaloniki1-thumb-large.jpg"/>
          <p:cNvPicPr>
            <a:picLocks noGrp="1" noChangeAspect="1" noChangeArrowheads="1"/>
          </p:cNvPicPr>
          <p:nvPr>
            <p:ph idx="1"/>
          </p:nvPr>
        </p:nvPicPr>
        <p:blipFill>
          <a:blip r:embed="rId2" cstate="print"/>
          <a:srcRect/>
          <a:stretch>
            <a:fillRect/>
          </a:stretch>
        </p:blipFill>
        <p:spPr bwMode="auto">
          <a:xfrm>
            <a:off x="467544" y="260648"/>
            <a:ext cx="8280920" cy="63367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13314" name="Picture 2" descr="C:\Users\BALIA\Contacts\Pictures\Εβραιούπολη\cemetery.jpg"/>
          <p:cNvPicPr>
            <a:picLocks noChangeAspect="1" noChangeArrowheads="1"/>
          </p:cNvPicPr>
          <p:nvPr/>
        </p:nvPicPr>
        <p:blipFill>
          <a:blip r:embed="rId2" cstate="print"/>
          <a:srcRect/>
          <a:stretch>
            <a:fillRect/>
          </a:stretch>
        </p:blipFill>
        <p:spPr bwMode="auto">
          <a:xfrm>
            <a:off x="467544" y="260648"/>
            <a:ext cx="8280920" cy="633670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4338" name="Picture 2" descr="C:\Users\BALIA\Contacts\Pictures\Εβραιούπολη\TSOU0060.JPG"/>
          <p:cNvPicPr>
            <a:picLocks noGrp="1" noChangeAspect="1" noChangeArrowheads="1"/>
          </p:cNvPicPr>
          <p:nvPr>
            <p:ph idx="1"/>
          </p:nvPr>
        </p:nvPicPr>
        <p:blipFill>
          <a:blip r:embed="rId2" cstate="print"/>
          <a:srcRect/>
          <a:stretch>
            <a:fillRect/>
          </a:stretch>
        </p:blipFill>
        <p:spPr bwMode="auto">
          <a:xfrm>
            <a:off x="323528" y="260648"/>
            <a:ext cx="8424936" cy="633670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5362" name="Picture 2" descr="C:\Users\BALIA\Contacts\Pictures\Εβραιούπολη\sign_greece.jpg"/>
          <p:cNvPicPr>
            <a:picLocks noGrp="1" noChangeAspect="1" noChangeArrowheads="1"/>
          </p:cNvPicPr>
          <p:nvPr>
            <p:ph idx="1"/>
          </p:nvPr>
        </p:nvPicPr>
        <p:blipFill>
          <a:blip r:embed="rId2" cstate="print"/>
          <a:srcRect/>
          <a:stretch>
            <a:fillRect/>
          </a:stretch>
        </p:blipFill>
        <p:spPr bwMode="auto">
          <a:xfrm>
            <a:off x="467544" y="260648"/>
            <a:ext cx="8280920" cy="633670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6386" name="Picture 2" descr="C:\Users\BALIA\Contacts\Pictures\Εβραιούπολη\82A2B25DE5981C6E41F67646A72101E5.jpg"/>
          <p:cNvPicPr>
            <a:picLocks noGrp="1" noChangeAspect="1" noChangeArrowheads="1"/>
          </p:cNvPicPr>
          <p:nvPr>
            <p:ph idx="1"/>
          </p:nvPr>
        </p:nvPicPr>
        <p:blipFill>
          <a:blip r:embed="rId2" cstate="print"/>
          <a:srcRect/>
          <a:stretch>
            <a:fillRect/>
          </a:stretch>
        </p:blipFill>
        <p:spPr bwMode="auto">
          <a:xfrm>
            <a:off x="0" y="260648"/>
            <a:ext cx="9144000" cy="633670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BALIA\Contacts\Pictures\Εβραιούπολη\2u7m883.jpg"/>
          <p:cNvPicPr>
            <a:picLocks noGrp="1" noChangeAspect="1" noChangeArrowheads="1"/>
          </p:cNvPicPr>
          <p:nvPr>
            <p:ph idx="1"/>
          </p:nvPr>
        </p:nvPicPr>
        <p:blipFill>
          <a:blip r:embed="rId2" cstate="print"/>
          <a:srcRect/>
          <a:stretch>
            <a:fillRect/>
          </a:stretch>
        </p:blipFill>
        <p:spPr bwMode="auto">
          <a:xfrm>
            <a:off x="467544" y="260648"/>
            <a:ext cx="8208912" cy="633670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BALIA\Contacts\Pictures\Εβραιούπολη\molxo-vivl-001.jpg"/>
          <p:cNvPicPr>
            <a:picLocks noGrp="1" noChangeAspect="1" noChangeArrowheads="1"/>
          </p:cNvPicPr>
          <p:nvPr>
            <p:ph idx="1"/>
          </p:nvPr>
        </p:nvPicPr>
        <p:blipFill>
          <a:blip r:embed="rId2" cstate="print"/>
          <a:srcRect/>
          <a:stretch>
            <a:fillRect/>
          </a:stretch>
        </p:blipFill>
        <p:spPr bwMode="auto">
          <a:xfrm>
            <a:off x="467544" y="332656"/>
            <a:ext cx="8352928" cy="633670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BALIA\Contacts\Pictures\Εβραιούπολη\family_greece.jpg"/>
          <p:cNvPicPr>
            <a:picLocks noGrp="1" noChangeAspect="1" noChangeArrowheads="1"/>
          </p:cNvPicPr>
          <p:nvPr>
            <p:ph idx="1"/>
          </p:nvPr>
        </p:nvPicPr>
        <p:blipFill>
          <a:blip r:embed="rId2" cstate="print"/>
          <a:srcRect/>
          <a:stretch>
            <a:fillRect/>
          </a:stretch>
        </p:blipFill>
        <p:spPr bwMode="auto">
          <a:xfrm>
            <a:off x="467544" y="260648"/>
            <a:ext cx="8208912" cy="619268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7410" name="Picture 2" descr="C:\Users\BALIA\Contacts\Pictures\Εβραιούπολη\εβραίοι1.jpg"/>
          <p:cNvPicPr>
            <a:picLocks noGrp="1" noChangeAspect="1" noChangeArrowheads="1"/>
          </p:cNvPicPr>
          <p:nvPr>
            <p:ph idx="1"/>
          </p:nvPr>
        </p:nvPicPr>
        <p:blipFill>
          <a:blip r:embed="rId2" cstate="print"/>
          <a:srcRect/>
          <a:stretch>
            <a:fillRect/>
          </a:stretch>
        </p:blipFill>
        <p:spPr bwMode="auto">
          <a:xfrm>
            <a:off x="395536" y="260648"/>
            <a:ext cx="8280919" cy="633670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BALIA\Contacts\Pictures\Εβραιούπολη\23_0.jpg"/>
          <p:cNvPicPr>
            <a:picLocks noGrp="1" noChangeAspect="1" noChangeArrowheads="1"/>
          </p:cNvPicPr>
          <p:nvPr>
            <p:ph idx="1"/>
          </p:nvPr>
        </p:nvPicPr>
        <p:blipFill>
          <a:blip r:embed="rId2" cstate="print"/>
          <a:srcRect/>
          <a:stretch>
            <a:fillRect/>
          </a:stretch>
        </p:blipFill>
        <p:spPr bwMode="auto">
          <a:xfrm>
            <a:off x="467544" y="404664"/>
            <a:ext cx="8352928" cy="61926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48680"/>
            <a:ext cx="8229600" cy="5976664"/>
          </a:xfrm>
        </p:spPr>
        <p:txBody>
          <a:bodyPr>
            <a:normAutofit fontScale="90000"/>
          </a:bodyPr>
          <a:lstStyle/>
          <a:p>
            <a:r>
              <a:rPr lang="el-GR" sz="3100" dirty="0" smtClean="0"/>
              <a:t>«Οι ψυχές εκείνων που χάσαμε μπορεί να βρίσκουν καταφύγιο σε άψυχα αντικείμενα. Δεν εμφανίζονται παρά μόνο τη στιγμή που θα αισθανθούν εκεί κοντά την παρουσία μας και μας καλούν τότε να τους αναγνωρίσουμε, να τους λυτρώσουμε από τον θάνατο. Μπορεί, πράγματι, να είναι αδύνατον ν’ ανακληθεί το παρελθόν τη στιγμή που το θέλεις, ζωντανεύει όμως όταν αναπάντεχα, στον δρόμο μας, ερχόμαστε αντιμέτωποι με τη μυρωδιά, τη γεύση ή την ουσία κάποιου αδρανούς παράγοντα από το παρελθόν»</a:t>
            </a:r>
            <a:br>
              <a:rPr lang="el-GR" sz="3100" dirty="0" smtClean="0"/>
            </a:br>
            <a:r>
              <a:rPr lang="el-GR" sz="3100" dirty="0" smtClean="0"/>
              <a:t>(Νόρμαν </a:t>
            </a:r>
            <a:r>
              <a:rPr lang="el-GR" sz="3100" dirty="0" err="1" smtClean="0"/>
              <a:t>Μάνεα</a:t>
            </a:r>
            <a:r>
              <a:rPr lang="el-GR" sz="3100" dirty="0" smtClean="0"/>
              <a:t>,</a:t>
            </a:r>
            <a:r>
              <a:rPr lang="el-GR" sz="3100" i="1" dirty="0" smtClean="0"/>
              <a:t> Οκτώβρης, Οχτώ το πρωί, </a:t>
            </a:r>
            <a:r>
              <a:rPr lang="el-GR" sz="3100" dirty="0" smtClean="0"/>
              <a:t>2011: 44-45)</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5013176"/>
            <a:ext cx="8229600" cy="1112987"/>
          </a:xfrm>
        </p:spPr>
        <p:txBody>
          <a:bodyPr>
            <a:normAutofit/>
          </a:bodyPr>
          <a:lstStyle/>
          <a:p>
            <a:pPr>
              <a:buNone/>
            </a:pP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BALIA\Contacts\Pictures\Εβραιούπολη\evrei-kunio.jpg"/>
          <p:cNvPicPr>
            <a:picLocks noGrp="1" noChangeAspect="1" noChangeArrowheads="1"/>
          </p:cNvPicPr>
          <p:nvPr>
            <p:ph idx="1"/>
          </p:nvPr>
        </p:nvPicPr>
        <p:blipFill>
          <a:blip r:embed="rId2" cstate="print"/>
          <a:srcRect/>
          <a:stretch>
            <a:fillRect/>
          </a:stretch>
        </p:blipFill>
        <p:spPr bwMode="auto">
          <a:xfrm>
            <a:off x="467544" y="260648"/>
            <a:ext cx="8352928" cy="640871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normAutofit fontScale="90000"/>
          </a:bodyPr>
          <a:lstStyle/>
          <a:p>
            <a:r>
              <a:rPr lang="en-US" b="1" dirty="0" smtClean="0"/>
              <a:t>Primo Levi, </a:t>
            </a:r>
            <a:r>
              <a:rPr lang="el-GR" b="1" dirty="0" smtClean="0"/>
              <a:t>«Εάν Αυτό είναι ο Άνθρωπος»</a:t>
            </a:r>
            <a:endParaRPr lang="el-GR" dirty="0"/>
          </a:p>
        </p:txBody>
      </p:sp>
      <p:sp>
        <p:nvSpPr>
          <p:cNvPr id="3" name="2 - Θέση περιεχομένου"/>
          <p:cNvSpPr>
            <a:spLocks noGrp="1"/>
          </p:cNvSpPr>
          <p:nvPr>
            <p:ph idx="1"/>
          </p:nvPr>
        </p:nvSpPr>
        <p:spPr>
          <a:xfrm>
            <a:off x="2771800" y="1000108"/>
            <a:ext cx="5915000" cy="5741260"/>
          </a:xfrm>
        </p:spPr>
        <p:txBody>
          <a:bodyPr>
            <a:normAutofit fontScale="25000" lnSpcReduction="20000"/>
          </a:bodyPr>
          <a:lstStyle/>
          <a:p>
            <a:pPr>
              <a:buNone/>
            </a:pPr>
            <a:endParaRPr lang="el-GR" dirty="0" smtClean="0"/>
          </a:p>
          <a:p>
            <a:pPr>
              <a:buNone/>
            </a:pPr>
            <a:r>
              <a:rPr lang="el-GR" sz="7200" i="1" dirty="0" smtClean="0"/>
              <a:t>Εσείς που ήσυχοι ζείτε </a:t>
            </a:r>
            <a:endParaRPr lang="el-GR" sz="7200" dirty="0" smtClean="0"/>
          </a:p>
          <a:p>
            <a:pPr>
              <a:buNone/>
            </a:pPr>
            <a:r>
              <a:rPr lang="el-GR" sz="7200" i="1" dirty="0" smtClean="0"/>
              <a:t>Στο ζεστό σας σπίτι</a:t>
            </a:r>
            <a:endParaRPr lang="el-GR" sz="7200" dirty="0" smtClean="0"/>
          </a:p>
          <a:p>
            <a:pPr>
              <a:buNone/>
            </a:pPr>
            <a:r>
              <a:rPr lang="el-GR" sz="7200" i="1" dirty="0" smtClean="0"/>
              <a:t>Και το βράδυ γυρνώντας θα βρείτε</a:t>
            </a:r>
            <a:endParaRPr lang="el-GR" sz="7200" dirty="0" smtClean="0"/>
          </a:p>
          <a:p>
            <a:pPr>
              <a:buNone/>
            </a:pPr>
            <a:r>
              <a:rPr lang="el-GR" sz="7200" i="1" dirty="0" smtClean="0"/>
              <a:t>Φαγητό και πρόσωπα φίλων</a:t>
            </a:r>
            <a:endParaRPr lang="el-GR" sz="7200" dirty="0" smtClean="0"/>
          </a:p>
          <a:p>
            <a:pPr>
              <a:buNone/>
            </a:pPr>
            <a:r>
              <a:rPr lang="el-GR" sz="7200" i="1" dirty="0" smtClean="0"/>
              <a:t>Σκεφτείτε αν αυτό είναι ο άντρας</a:t>
            </a:r>
            <a:endParaRPr lang="el-GR" sz="7200" dirty="0" smtClean="0"/>
          </a:p>
          <a:p>
            <a:pPr>
              <a:buNone/>
            </a:pPr>
            <a:r>
              <a:rPr lang="el-GR" sz="7200" i="1" dirty="0" smtClean="0"/>
              <a:t>Αυτός</a:t>
            </a:r>
            <a:endParaRPr lang="el-GR" sz="7200" dirty="0" smtClean="0"/>
          </a:p>
          <a:p>
            <a:pPr>
              <a:buNone/>
            </a:pPr>
            <a:r>
              <a:rPr lang="el-GR" sz="7200" i="1" dirty="0" smtClean="0"/>
              <a:t>Που δουλεύει στη λάσπη</a:t>
            </a:r>
            <a:endParaRPr lang="el-GR" sz="7200" dirty="0" smtClean="0"/>
          </a:p>
          <a:p>
            <a:pPr>
              <a:buNone/>
            </a:pPr>
            <a:r>
              <a:rPr lang="el-GR" sz="7200" i="1" dirty="0" smtClean="0"/>
              <a:t>Που δεν ησυχάζει ποτέ</a:t>
            </a:r>
            <a:endParaRPr lang="el-GR" sz="7200" dirty="0" smtClean="0"/>
          </a:p>
          <a:p>
            <a:pPr>
              <a:buNone/>
            </a:pPr>
            <a:r>
              <a:rPr lang="el-GR" sz="7200" i="1" dirty="0" smtClean="0"/>
              <a:t>Που παλεύει για λίγο ψωμί</a:t>
            </a:r>
            <a:endParaRPr lang="el-GR" sz="7200" dirty="0" smtClean="0"/>
          </a:p>
          <a:p>
            <a:pPr>
              <a:buNone/>
            </a:pPr>
            <a:r>
              <a:rPr lang="el-GR" sz="7200" i="1" dirty="0" smtClean="0"/>
              <a:t>Που πεθαίνει για ένα ναι ή ένα όχι.</a:t>
            </a:r>
            <a:endParaRPr lang="el-GR" sz="7200" dirty="0" smtClean="0"/>
          </a:p>
          <a:p>
            <a:pPr>
              <a:buNone/>
            </a:pPr>
            <a:r>
              <a:rPr lang="el-GR" sz="7200" i="1" dirty="0" smtClean="0"/>
              <a:t>Σκεφτείτε εάν αυτό είναι η γυναίκα</a:t>
            </a:r>
            <a:endParaRPr lang="el-GR" sz="7200" dirty="0" smtClean="0"/>
          </a:p>
          <a:p>
            <a:pPr>
              <a:buNone/>
            </a:pPr>
            <a:r>
              <a:rPr lang="el-GR" sz="7200" i="1" dirty="0" smtClean="0"/>
              <a:t>Αυτή</a:t>
            </a:r>
            <a:endParaRPr lang="el-GR" sz="7200" dirty="0" smtClean="0"/>
          </a:p>
          <a:p>
            <a:pPr>
              <a:buNone/>
            </a:pPr>
            <a:r>
              <a:rPr lang="el-GR" sz="7200" i="1" dirty="0" smtClean="0"/>
              <a:t>Που έχασε</a:t>
            </a:r>
            <a:endParaRPr lang="el-GR" sz="7200" dirty="0" smtClean="0"/>
          </a:p>
          <a:p>
            <a:pPr>
              <a:buNone/>
            </a:pPr>
            <a:r>
              <a:rPr lang="el-GR" sz="7200" i="1" dirty="0" smtClean="0"/>
              <a:t>Τ’ όνομά της, τα μαλλιά της</a:t>
            </a:r>
            <a:endParaRPr lang="el-GR" sz="7200" dirty="0" smtClean="0"/>
          </a:p>
          <a:p>
            <a:pPr>
              <a:buNone/>
            </a:pPr>
            <a:r>
              <a:rPr lang="el-GR" sz="7200" i="1" dirty="0" smtClean="0"/>
              <a:t>Τη δύναμη να θυμάται</a:t>
            </a:r>
            <a:endParaRPr lang="el-GR" sz="7200" dirty="0" smtClean="0"/>
          </a:p>
          <a:p>
            <a:pPr>
              <a:buNone/>
            </a:pPr>
            <a:r>
              <a:rPr lang="el-GR" sz="7200" i="1" dirty="0" smtClean="0"/>
              <a:t>Κρύο το στήθος άδεια τα μάτια</a:t>
            </a:r>
            <a:endParaRPr lang="el-GR" sz="7200" dirty="0" smtClean="0"/>
          </a:p>
          <a:p>
            <a:pPr>
              <a:buNone/>
            </a:pPr>
            <a:r>
              <a:rPr lang="el-GR" sz="7200" i="1" dirty="0" smtClean="0"/>
              <a:t>Σαν βάτραχος το χειμώνα.</a:t>
            </a:r>
            <a:endParaRPr lang="el-GR" sz="7200" dirty="0" smtClean="0"/>
          </a:p>
          <a:p>
            <a:pPr>
              <a:buNone/>
            </a:pPr>
            <a:r>
              <a:rPr lang="el-GR" sz="7200" i="1" dirty="0" smtClean="0"/>
              <a:t>Σκεφτείτε ότι έχει συμβεί</a:t>
            </a:r>
            <a:endParaRPr lang="el-GR" sz="7200" dirty="0" smtClean="0"/>
          </a:p>
          <a:p>
            <a:pPr>
              <a:buNone/>
            </a:pPr>
            <a:r>
              <a:rPr lang="el-GR" sz="7200" i="1" dirty="0" smtClean="0"/>
              <a:t>Τις λέξεις αυτές σας ορίζω</a:t>
            </a:r>
            <a:endParaRPr lang="el-GR" sz="7200" dirty="0" smtClean="0"/>
          </a:p>
          <a:p>
            <a:pPr>
              <a:buNone/>
            </a:pPr>
            <a:r>
              <a:rPr lang="el-GR" sz="7200" i="1" dirty="0" smtClean="0"/>
              <a:t>Γράψτε τις στην καρδιά σας</a:t>
            </a:r>
            <a:endParaRPr lang="el-GR" sz="7200" dirty="0" smtClean="0"/>
          </a:p>
          <a:p>
            <a:pPr>
              <a:buNone/>
            </a:pPr>
            <a:r>
              <a:rPr lang="el-GR" sz="7200" i="1" dirty="0" smtClean="0"/>
              <a:t>Στο σπίτι, στο δρόμο</a:t>
            </a:r>
            <a:endParaRPr lang="el-GR" sz="7200" dirty="0" smtClean="0"/>
          </a:p>
          <a:p>
            <a:endParaRPr lang="el-GR" sz="7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lstStyle/>
          <a:p>
            <a:r>
              <a:rPr lang="el-GR" dirty="0" smtClean="0"/>
              <a:t>Βρίσκομαι στον πάτο…</a:t>
            </a:r>
            <a:endParaRPr lang="el-GR" dirty="0"/>
          </a:p>
        </p:txBody>
      </p:sp>
      <p:sp>
        <p:nvSpPr>
          <p:cNvPr id="3" name="2 - Θέση περιεχομένου"/>
          <p:cNvSpPr>
            <a:spLocks noGrp="1"/>
          </p:cNvSpPr>
          <p:nvPr>
            <p:ph idx="1"/>
          </p:nvPr>
        </p:nvSpPr>
        <p:spPr>
          <a:xfrm>
            <a:off x="0" y="1142984"/>
            <a:ext cx="9144000" cy="4983179"/>
          </a:xfrm>
        </p:spPr>
        <p:txBody>
          <a:bodyPr>
            <a:noAutofit/>
          </a:bodyPr>
          <a:lstStyle/>
          <a:p>
            <a:pPr algn="just">
              <a:buNone/>
            </a:pPr>
            <a:r>
              <a:rPr lang="en-US" sz="2000" dirty="0" smtClean="0"/>
              <a:t>      </a:t>
            </a:r>
            <a:r>
              <a:rPr lang="el-GR" sz="2000" dirty="0" smtClean="0"/>
              <a:t>Στο πρώτο εκδοτικό εγχείρημα</a:t>
            </a:r>
            <a:r>
              <a:rPr lang="el-GR" sz="2000" i="1" dirty="0" smtClean="0"/>
              <a:t> Εάν Αυτό είναι ο Άνθρωπος,</a:t>
            </a:r>
            <a:r>
              <a:rPr lang="el-GR" sz="2000" dirty="0" smtClean="0"/>
              <a:t> γραμμένο το 1947, πραγματεύεται την απώλεια μνήμης και λογικής, την απώλεια </a:t>
            </a:r>
            <a:r>
              <a:rPr lang="el-GR" sz="2000" dirty="0" err="1" smtClean="0"/>
              <a:t>συνειδητότητας</a:t>
            </a:r>
            <a:r>
              <a:rPr lang="el-GR" sz="2000" dirty="0" smtClean="0"/>
              <a:t> και συναισθημάτων, ως καταστάσεις τις οποίες βίωναν μετά από κάποιο χρόνο όλοι οι έγκλειστοι των στρατοπέδων. Αυτό το βιβλίο-μαρτυρία για το Ολοκαύτωμα θεωρείται ένα από τα αριστουργήματα της παγκόσμιας λογοτεχνίας και ταυτόχρονα από τις πλέον συγκλονιστικές μαρτυρίες των καιρών μας. Στην Ιταλία από τη δεκαετία του ’60 διδάσκεται στα σχολεία. Με μια σχεδόν κρυσταλλική ακρίβεια ως προς την απόδοση των συναισθημάτων, ο </a:t>
            </a:r>
            <a:r>
              <a:rPr lang="en-US" sz="2000" dirty="0" smtClean="0"/>
              <a:t>Levi </a:t>
            </a:r>
            <a:r>
              <a:rPr lang="el-GR" sz="2000" dirty="0" smtClean="0"/>
              <a:t>χαρακτηρίζει την έλλειψη μνήμης και λογικής ως το τελευταίο ίχνος ανθρώπινης </a:t>
            </a:r>
            <a:r>
              <a:rPr lang="el-GR" sz="2000" dirty="0" err="1" smtClean="0"/>
              <a:t>συνειδητότητας</a:t>
            </a:r>
            <a:r>
              <a:rPr lang="el-GR" sz="2000" dirty="0" smtClean="0"/>
              <a:t>:</a:t>
            </a:r>
          </a:p>
          <a:p>
            <a:pPr algn="just">
              <a:buNone/>
            </a:pPr>
            <a:r>
              <a:rPr lang="en-US" sz="2000" dirty="0" smtClean="0"/>
              <a:t>      </a:t>
            </a:r>
          </a:p>
          <a:p>
            <a:pPr>
              <a:buNone/>
            </a:pPr>
            <a:r>
              <a:rPr lang="en-US" sz="2000" dirty="0" smtClean="0"/>
              <a:t>      </a:t>
            </a:r>
            <a:r>
              <a:rPr lang="el-GR" sz="2000" i="1" dirty="0" smtClean="0"/>
              <a:t>Βρίσκομαι στον πάτο. Μαθαίνει κανείς πολύ γρήγορα να σβήνει το παρελθόν εάν σπρώχνει η ανάγκη… Είχαμε αποφασίσει να συναντιόμαστε, εμείς οι Ιταλοί, κάθε Κυριακή βράδυ σε μια γωνία του </a:t>
            </a:r>
            <a:r>
              <a:rPr lang="el-GR" sz="2000" i="1" dirty="0" err="1" smtClean="0"/>
              <a:t>Λάγκερ</a:t>
            </a:r>
            <a:r>
              <a:rPr lang="el-GR" sz="2000" i="1" dirty="0" smtClean="0"/>
              <a:t>. Αλλά γρήγορα σταματήσαμε. Ήταν πολύ οδυνηρό να μετριόμαστε και κάθε φορά να είμαστε όλο και λιγότεροι, κάθε φορά πιο παραμορφωμένοι, πιο ελεεινοί. Και ήταν κουραστικό να κάνεις αυτά τα λίγα βήματα. Και το να συναντηθούμε σήμαινε να θυμηθούμε και να σκεφτούμε, και ήταν καλύτερα να το αποφύγουμε (2003, 43).    </a:t>
            </a:r>
          </a:p>
          <a:p>
            <a:endParaRPr lang="el-GR" sz="20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64704"/>
            <a:ext cx="8229600" cy="5361459"/>
          </a:xfrm>
        </p:spPr>
        <p:txBody>
          <a:bodyPr>
            <a:normAutofit fontScale="77500" lnSpcReduction="20000"/>
          </a:bodyPr>
          <a:lstStyle/>
          <a:p>
            <a:pPr>
              <a:buNone/>
            </a:pPr>
            <a:r>
              <a:rPr lang="el-GR" i="1" dirty="0" smtClean="0"/>
              <a:t>     Ο κρατούμενος σε εκείνες τις συνθήκες δεν είχε τη δική μας ευαισθησία και </a:t>
            </a:r>
            <a:r>
              <a:rPr lang="el-GR" i="1" dirty="0" err="1" smtClean="0"/>
              <a:t>ευσυγκινησία</a:t>
            </a:r>
            <a:r>
              <a:rPr lang="el-GR" i="1" dirty="0" smtClean="0"/>
              <a:t>. Αποβλακωνόταν και αυτή η αμβλύνοια ήταν σωτήρια, βοηθούσε να φτάσεις στο τέλος της μέρας αγωνιώντας ακριβώς για τις άμεσες ανάγκες, τις καθημερινές και απωθώντας όλα τα υπόλοιπα. Η ευαισθησία ήταν μειωμένη, η </a:t>
            </a:r>
            <a:r>
              <a:rPr lang="el-GR" i="1" dirty="0" err="1" smtClean="0"/>
              <a:t>ευσυγκινησία</a:t>
            </a:r>
            <a:r>
              <a:rPr lang="el-GR" i="1" dirty="0" smtClean="0"/>
              <a:t> κυρίως… Ένας κόσμος όπου δεν είχε καμιά αξία ή ηθική της ελεύθερης ζωής. Ήταν ένας κόσμος σπασμένος στα δύο, εμείς και οι άλλοι, και όπου η γνωστή ηθική δεν είχε καμιά αξία. Οι άλλοι είναι εχθροί μας σε τέτοιο βαθμό, και είναι τόσο σκληρή, τόσο άγρια η απόσταση ανάμεσα σε μας και σε εκείνους, που η συνήθης ηθική έχει </a:t>
            </a:r>
            <a:r>
              <a:rPr lang="el-GR" i="1" dirty="0" err="1" smtClean="0"/>
              <a:t>ευτελιστεί</a:t>
            </a:r>
            <a:r>
              <a:rPr lang="el-GR" i="1" dirty="0" smtClean="0"/>
              <a:t>… τα ζώα δεν αυτοκτονούν και ο άνθρωπος στο </a:t>
            </a:r>
            <a:r>
              <a:rPr lang="el-GR" i="1" dirty="0" err="1" smtClean="0"/>
              <a:t>Λάγκερ</a:t>
            </a:r>
            <a:r>
              <a:rPr lang="el-GR" i="1" dirty="0" smtClean="0"/>
              <a:t> είχε εκπέσει στην κατάσταση ζώου… αυτό που μας απασχολούσε ήταν να περάσει η μέρα, τι θα τρώγαμε, πόσο κρύο έκανε, πόση κούραση είχαμε, τι δουλειά έπρεπε να κάνουμε, δηλαδή να αντέξουμε μέχρι το βράδυ (1998, 22).</a:t>
            </a:r>
          </a:p>
          <a:p>
            <a:endParaRPr lang="el-GR"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1026" name="Picture 2" descr="F:\fotos.music.camps\01_Ottilien.jpg"/>
          <p:cNvPicPr>
            <a:picLocks noChangeAspect="1" noChangeArrowheads="1"/>
          </p:cNvPicPr>
          <p:nvPr/>
        </p:nvPicPr>
        <p:blipFill>
          <a:blip r:embed="rId2"/>
          <a:srcRect/>
          <a:stretch>
            <a:fillRect/>
          </a:stretch>
        </p:blipFill>
        <p:spPr bwMode="auto">
          <a:xfrm>
            <a:off x="-1279525" y="-960438"/>
            <a:ext cx="11704638" cy="8778876"/>
          </a:xfrm>
          <a:prstGeom prst="rect">
            <a:avLst/>
          </a:prstGeom>
          <a:noFill/>
        </p:spPr>
      </p:pic>
    </p:spTree>
  </p:cSld>
  <p:clrMapOvr>
    <a:masterClrMapping/>
  </p:clrMapOvr>
  <p:transition advClick="0" advTm="20000">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Καταμέτρηση …μετά μουσικής πριν την εργασία</a:t>
            </a:r>
            <a:endParaRPr lang="el-GR" dirty="0"/>
          </a:p>
        </p:txBody>
      </p:sp>
      <p:pic>
        <p:nvPicPr>
          <p:cNvPr id="2050" name="Picture 2" descr="F:\fotos.music.camps\image.jpg"/>
          <p:cNvPicPr>
            <a:picLocks noGrp="1" noChangeAspect="1" noChangeArrowheads="1"/>
          </p:cNvPicPr>
          <p:nvPr>
            <p:ph idx="1"/>
          </p:nvPr>
        </p:nvPicPr>
        <p:blipFill>
          <a:blip r:embed="rId2"/>
          <a:srcRect/>
          <a:stretch>
            <a:fillRect/>
          </a:stretch>
        </p:blipFill>
        <p:spPr bwMode="auto">
          <a:xfrm>
            <a:off x="928662" y="1428736"/>
            <a:ext cx="7500990" cy="4929222"/>
          </a:xfrm>
          <a:prstGeom prst="rect">
            <a:avLst/>
          </a:prstGeom>
          <a:noFill/>
        </p:spPr>
      </p:pic>
    </p:spTree>
  </p:cSld>
  <p:clrMapOvr>
    <a:masterClrMapping/>
  </p:clrMapOvr>
  <p:transition advClick="0" advTm="20000">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1428760"/>
          </a:xfrm>
        </p:spPr>
        <p:txBody>
          <a:bodyPr>
            <a:normAutofit fontScale="90000"/>
          </a:bodyPr>
          <a:lstStyle/>
          <a:p>
            <a:r>
              <a:rPr lang="el-GR" sz="3600" b="1" dirty="0" smtClean="0"/>
              <a:t>«Χάρη στη μουσική δεν πέθανα ηθικά»: Έλληνες-Εβραίοι μουσικοί και μουσικόφιλοι στα στρατόπεδα θανάτου της ναζιστικής Γερμανίας</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2214554"/>
            <a:ext cx="8229600" cy="3911609"/>
          </a:xfrm>
        </p:spPr>
        <p:txBody>
          <a:bodyPr>
            <a:normAutofit fontScale="92500" lnSpcReduction="20000"/>
          </a:bodyPr>
          <a:lstStyle/>
          <a:p>
            <a:pPr>
              <a:buNone/>
            </a:pPr>
            <a:r>
              <a:rPr lang="el-GR" i="1" dirty="0" smtClean="0"/>
              <a:t>    «Μετά την άφιξή μας στο στρατόπεδο και την εξαφάνιση της γυναίκας και των παιδιών μου, η μουσική ήταν αυτή που με βοήθησε να μην βουλιάξω στην απελπισία. Γιατί ένας άνθρωπος απελπισμένος είναι ήδη ένας άνθρωπος νεκρός. Η μουσική μου επέτρεψε να υποφέρω το ανυπόφορο αυτή την ανείπωτη φρίκη που ένιωσα από την πρώτη κιόλας στιγμή που μπήκα στο στρατόπεδο και έμαθα για την τύχη των δικών μου»</a:t>
            </a:r>
            <a:endParaRPr lang="el-GR" dirty="0" smtClean="0"/>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βιβλίο του Ζακ </a:t>
            </a:r>
            <a:r>
              <a:rPr lang="el-GR" dirty="0" err="1" smtClean="0"/>
              <a:t>Στρούμσα</a:t>
            </a:r>
            <a:endParaRPr lang="el-GR" dirty="0"/>
          </a:p>
        </p:txBody>
      </p:sp>
      <p:pic>
        <p:nvPicPr>
          <p:cNvPr id="7170" name="Picture 2" descr="F:\fotos.music.camps\images (5).jpg"/>
          <p:cNvPicPr>
            <a:picLocks noGrp="1" noChangeAspect="1" noChangeArrowheads="1"/>
          </p:cNvPicPr>
          <p:nvPr>
            <p:ph idx="1"/>
          </p:nvPr>
        </p:nvPicPr>
        <p:blipFill>
          <a:blip r:embed="rId2"/>
          <a:srcRect/>
          <a:stretch>
            <a:fillRect/>
          </a:stretch>
        </p:blipFill>
        <p:spPr bwMode="auto">
          <a:xfrm>
            <a:off x="1714480" y="1643050"/>
            <a:ext cx="5715040" cy="5000660"/>
          </a:xfrm>
          <a:prstGeom prst="rect">
            <a:avLst/>
          </a:prstGeom>
          <a:noFill/>
        </p:spPr>
      </p:pic>
    </p:spTree>
  </p:cSld>
  <p:clrMapOvr>
    <a:masterClrMapping/>
  </p:clrMapOvr>
  <p:transition advClick="0" advTm="20000">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14356"/>
            <a:ext cx="8229600" cy="5929354"/>
          </a:xfrm>
        </p:spPr>
        <p:txBody>
          <a:bodyPr>
            <a:normAutofit fontScale="70000" lnSpcReduction="20000"/>
          </a:bodyPr>
          <a:lstStyle/>
          <a:p>
            <a:pPr>
              <a:buNone/>
            </a:pPr>
            <a:r>
              <a:rPr lang="el-GR" dirty="0" smtClean="0"/>
              <a:t>     Η καθημερινή ζωή στα στρατόπεδα ήταν γεμάτη αντιθέσεις και παραδοξότητες. Γέννησε κατά συνέπεια πολλές στάσεις ζωής, συμπεριφορές, επιτελέσεις αλλά και ηθικές και αξίες που σε μεγάλο βαθμό μέχρι σήμερα παραμένουν αφανείς και ανεξερεύνητες. Έτσι σε καμιά περίπτωση οι κρατούμενοι δεν αποτελούσαν μια γκρίζα μάζα ή η ζωή στους στρατοπεδικούς τόπους μια γκρίζα ζώνη. Αυτό που είναι σίγουρο είναι ότι κάθε λογής επιτελέσεις, όπως οι μουσικές επιτελέσεις για παράδειγμα, λειτουργούσαν πολλαπλά και </a:t>
            </a:r>
            <a:r>
              <a:rPr lang="el-GR" dirty="0" err="1" smtClean="0"/>
              <a:t>πολυστρωματικά</a:t>
            </a:r>
            <a:r>
              <a:rPr lang="el-GR" dirty="0" smtClean="0"/>
              <a:t>: ως μέσα εξαναγκασμού, τιμωρίας, αποκτήνωσης, ως τόποι αντίστασης, διαμαρτυρίας, σαμποτάζ, ως στρατηγικές επιβίωσης, παρηγοριάς και αλληλεγγύης. Η μουσική, παιγμένη από κρατούμενους οργανοπαίχτες, συνόδευε τις πορείες προς την καταναγκαστική εργασία και τις τιμωρίες. Παιζόταν κατόπιν διαταγής σε συναυλίες που μπορούσαν να παρακολουθήσουν υψηλόβαθμα Ες-Ες καθώς και στα πρόχειρα αναρρωτήρια που είχαν στηθεί στα στρατόπεδα για τους σωματικά και τους ψυχικά άρρωστους ενώ σχεδόν πάντα ακολουθούσε μια </a:t>
            </a:r>
            <a:r>
              <a:rPr lang="el-GR" dirty="0" err="1" smtClean="0"/>
              <a:t>σελεκσιόν</a:t>
            </a:r>
            <a:r>
              <a:rPr lang="el-GR" dirty="0" smtClean="0"/>
              <a:t> σύμφωνα με την οποία οι περισσότεροι «άρρωστοι» στέλνονταν στα κρεματόρια προς «επίρρωση» της θεραπείας τους με το θανατηφόρο </a:t>
            </a:r>
            <a:r>
              <a:rPr lang="en-US" dirty="0" err="1" smtClean="0"/>
              <a:t>Zycklon</a:t>
            </a:r>
            <a:r>
              <a:rPr lang="en-US" dirty="0" smtClean="0"/>
              <a:t> B</a:t>
            </a:r>
            <a:r>
              <a:rPr lang="el-GR" dirty="0" smtClean="0"/>
              <a:t>. </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6000792"/>
          </a:xfrm>
        </p:spPr>
        <p:txBody>
          <a:bodyPr>
            <a:normAutofit fontScale="70000" lnSpcReduction="20000"/>
          </a:bodyPr>
          <a:lstStyle/>
          <a:p>
            <a:pPr>
              <a:buNone/>
            </a:pPr>
            <a:r>
              <a:rPr lang="el-GR" dirty="0" smtClean="0"/>
              <a:t>      Ο </a:t>
            </a:r>
            <a:r>
              <a:rPr lang="el-GR" dirty="0" err="1" smtClean="0"/>
              <a:t>Πέπο</a:t>
            </a:r>
            <a:r>
              <a:rPr lang="el-GR" dirty="0" smtClean="0"/>
              <a:t> </a:t>
            </a:r>
            <a:r>
              <a:rPr lang="el-GR" dirty="0" err="1" smtClean="0"/>
              <a:t>Γκατένιο</a:t>
            </a:r>
            <a:r>
              <a:rPr lang="el-GR" dirty="0" smtClean="0"/>
              <a:t> </a:t>
            </a:r>
            <a:r>
              <a:rPr lang="el-GR" dirty="0" err="1" smtClean="0"/>
              <a:t>ακορντεονίστας</a:t>
            </a:r>
            <a:r>
              <a:rPr lang="el-GR" dirty="0" smtClean="0"/>
              <a:t> στην ορχήστρα του </a:t>
            </a:r>
            <a:r>
              <a:rPr lang="el-GR" dirty="0" err="1" smtClean="0"/>
              <a:t>Μπίρκεναου</a:t>
            </a:r>
            <a:r>
              <a:rPr lang="el-GR" dirty="0" smtClean="0"/>
              <a:t> περιγράφει τις </a:t>
            </a:r>
            <a:r>
              <a:rPr lang="el-GR" dirty="0" err="1" smtClean="0"/>
              <a:t>πολυλειτουργικές</a:t>
            </a:r>
            <a:r>
              <a:rPr lang="el-GR" dirty="0" smtClean="0"/>
              <a:t> μουσικές επιτελέσεις στο στρατόπεδο:</a:t>
            </a:r>
          </a:p>
          <a:p>
            <a:pPr>
              <a:buNone/>
            </a:pPr>
            <a:r>
              <a:rPr lang="el-GR" dirty="0" smtClean="0"/>
              <a:t> </a:t>
            </a:r>
          </a:p>
          <a:p>
            <a:pPr>
              <a:buNone/>
            </a:pPr>
            <a:r>
              <a:rPr lang="el-GR" sz="3400" i="1" dirty="0" smtClean="0"/>
              <a:t>      «Η ορχήστρα έπρεπε να είναι πάντοτε σε ετοιμότητα για χάρη οποιουδήποτε Ες-Ες. Το πρόγραμμά της ήταν το εξής: Το πρωί έπαιζε όταν οι κρατούμενοι πήγαιναν στις δουλειές τους. Έπαιζε και το βράδυ όταν οι κρατούμενοι επέστρεφαν στο στρατόπεδο. Στη συνέχεια θα έπρεπε να ήταν πάντα έτοιμη για να ψυχαγωγήσει όποιον Ες-Ες το επιθυμούσε και με το συγκεκριμένο είδος μουσικής της προτίμησής του. Τα βράδια του Σαββάτου και τις Κυριακές τριμελή ή τετραμελή κλιμάκια της ορχήστρας έπαιζαν στα διάφορα μπλοκ. Όλοι μας θέλαμε να πάμε στα κλιμάκια που έπαιζαν στα μπλοκ Πολωνών πολιτικών κρατουμένων. Αυτοί έπαιρναν δέματα με τρόφιμα από τα σπίτια τους κι έδιναν στα μέλη της ορχήστρας» </a:t>
            </a:r>
            <a:endParaRPr lang="el-GR" sz="3400" dirty="0" smtClean="0"/>
          </a:p>
          <a:p>
            <a:pPr>
              <a:buNone/>
            </a:pPr>
            <a:r>
              <a:rPr lang="el-GR" sz="3400" dirty="0" smtClean="0"/>
              <a:t>      (</a:t>
            </a:r>
            <a:r>
              <a:rPr lang="el-GR" sz="3400" i="1" dirty="0" smtClean="0"/>
              <a:t>Προφορικές μαρτυρίες των Εβραίων της Θεσσαλονίκης για το Ολοκαύτωμα,</a:t>
            </a:r>
            <a:r>
              <a:rPr lang="el-GR" sz="3400" dirty="0" smtClean="0"/>
              <a:t> σελ. 258).</a:t>
            </a:r>
          </a:p>
          <a:p>
            <a:endParaRPr lang="el-GR" sz="3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68760"/>
            <a:ext cx="8229600" cy="148878"/>
          </a:xfrm>
        </p:spPr>
        <p:txBody>
          <a:bodyPr>
            <a:normAutofit fontScale="90000"/>
          </a:bodyPr>
          <a:lstStyle/>
          <a:p>
            <a:r>
              <a:rPr lang="el-GR" sz="3300" b="1" i="1" dirty="0" smtClean="0"/>
              <a:t>Η τροφή ως «αποθήκη» μνήμης και νοσταλγίας</a:t>
            </a:r>
            <a:r>
              <a:rPr lang="el-GR" sz="3100" b="1" i="1" dirty="0" smtClean="0"/>
              <a:t>   </a:t>
            </a:r>
            <a:br>
              <a:rPr lang="el-GR" sz="3100" b="1" i="1" dirty="0" smtClean="0"/>
            </a:br>
            <a:endParaRPr lang="el-GR" dirty="0"/>
          </a:p>
        </p:txBody>
      </p:sp>
      <p:sp>
        <p:nvSpPr>
          <p:cNvPr id="3" name="2 - Θέση περιεχομένου"/>
          <p:cNvSpPr>
            <a:spLocks noGrp="1"/>
          </p:cNvSpPr>
          <p:nvPr>
            <p:ph idx="1"/>
          </p:nvPr>
        </p:nvSpPr>
        <p:spPr>
          <a:xfrm>
            <a:off x="457200" y="2564904"/>
            <a:ext cx="8229600" cy="4464496"/>
          </a:xfrm>
        </p:spPr>
        <p:txBody>
          <a:bodyPr>
            <a:normAutofit fontScale="92500" lnSpcReduction="10000"/>
          </a:bodyPr>
          <a:lstStyle/>
          <a:p>
            <a:pPr>
              <a:buNone/>
            </a:pPr>
            <a:r>
              <a:rPr lang="el-GR" dirty="0" smtClean="0"/>
              <a:t>   Αναφορά στο </a:t>
            </a:r>
            <a:r>
              <a:rPr lang="el-GR" b="1" dirty="0" smtClean="0"/>
              <a:t>άρθρο του </a:t>
            </a:r>
            <a:r>
              <a:rPr lang="en-US" b="1" dirty="0" smtClean="0"/>
              <a:t>Roland Barthes</a:t>
            </a:r>
            <a:r>
              <a:rPr lang="el-GR" dirty="0" smtClean="0"/>
              <a:t> και στα ζητήματα που θέτει: </a:t>
            </a:r>
            <a:endParaRPr lang="en-US" dirty="0" smtClean="0"/>
          </a:p>
          <a:p>
            <a:pPr>
              <a:buNone/>
            </a:pPr>
            <a:r>
              <a:rPr lang="en-US" dirty="0" smtClean="0"/>
              <a:t>   </a:t>
            </a:r>
            <a:r>
              <a:rPr lang="el-GR" dirty="0" smtClean="0"/>
              <a:t>α) παρελθοντολογική αξία της τροφής, </a:t>
            </a:r>
          </a:p>
          <a:p>
            <a:pPr>
              <a:buNone/>
            </a:pPr>
            <a:r>
              <a:rPr lang="el-GR" dirty="0" smtClean="0"/>
              <a:t>   β) μέσω της τροφής ο Γάλλος βιώνει μία ορισμένη συνέχεια του έθνους του (ειδικά όταν ταξιδεύει), </a:t>
            </a:r>
          </a:p>
          <a:p>
            <a:pPr>
              <a:buNone/>
            </a:pPr>
            <a:r>
              <a:rPr lang="el-GR" dirty="0" smtClean="0"/>
              <a:t>   γ) μυθολογική αξία της τροφής/ πίστη σε ένα διατροφικό είναι.</a:t>
            </a:r>
          </a:p>
          <a:p>
            <a:pPr>
              <a:buNone/>
            </a:pPr>
            <a:r>
              <a:rPr lang="el-GR" dirty="0" smtClean="0"/>
              <a:t> </a:t>
            </a:r>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Ζακ </a:t>
            </a:r>
            <a:r>
              <a:rPr lang="el-GR" dirty="0" err="1" smtClean="0"/>
              <a:t>Στρούμσα</a:t>
            </a:r>
            <a:r>
              <a:rPr lang="el-GR" dirty="0" smtClean="0"/>
              <a:t>, Ο Βιολιστής του Άουσβιτς</a:t>
            </a:r>
            <a:endParaRPr lang="el-GR" dirty="0"/>
          </a:p>
        </p:txBody>
      </p:sp>
      <p:sp>
        <p:nvSpPr>
          <p:cNvPr id="3" name="2 - Θέση περιεχομένου"/>
          <p:cNvSpPr>
            <a:spLocks noGrp="1"/>
          </p:cNvSpPr>
          <p:nvPr>
            <p:ph idx="1"/>
          </p:nvPr>
        </p:nvSpPr>
        <p:spPr>
          <a:xfrm>
            <a:off x="0" y="1428736"/>
            <a:ext cx="9001156" cy="5214974"/>
          </a:xfrm>
        </p:spPr>
        <p:txBody>
          <a:bodyPr>
            <a:noAutofit/>
          </a:bodyPr>
          <a:lstStyle/>
          <a:p>
            <a:pPr>
              <a:buNone/>
            </a:pPr>
            <a:r>
              <a:rPr lang="el-GR" sz="2100" i="1" dirty="0" smtClean="0"/>
              <a:t>      «Μετά από το πρωινό προσκλητήριο που συχνά κρατούσε μια, ακόμη και δυο ώρες, και όπου το κρύο και το ψιλόβροχο μας περόνιαζε τα κόκκαλα και έκανε τα δόντια μας να χτυπούν, κάθε κομάντο ετοιμαζόταν να βγει για εργασία. Εμείς, οι μουσικοί της ορχήστρας, έπρεπε να τρέξουμε στο θάλαμό μας να πάρουμε τα όργανά μας και να πάμε γρήγορα σε μια εξέδρα που βρισκόταν μπροστά στην κύρια είσοδο του στρατοπέδου. Μόλις ακουγόταν ένα σφύριγμα, η ορχήστρα υπό τη διεύθυνση του μαέστρου, άρχισε να παίζει, ενώ η παράταξη των αιχμαλώτων-σκλάβων άρχιζε…» </a:t>
            </a:r>
            <a:endParaRPr lang="el-GR" sz="2100" dirty="0" smtClean="0"/>
          </a:p>
          <a:p>
            <a:pPr>
              <a:buNone/>
            </a:pPr>
            <a:r>
              <a:rPr lang="el-GR" sz="2100" dirty="0" smtClean="0"/>
              <a:t> </a:t>
            </a:r>
          </a:p>
          <a:p>
            <a:pPr>
              <a:buNone/>
            </a:pPr>
            <a:r>
              <a:rPr lang="el-GR" sz="2100" dirty="0" smtClean="0"/>
              <a:t>     Αμέσως μετά περιγράφει πως οι κρατούμενοι έπρεπε να παρελαύνουν και να χαιρετούν στρατιωτικά και να υποβάλλονται σε συνεχείς, επίπονες καταμετρήσεις. Ο βιολιστής του Άουσβιτς θυμάται: </a:t>
            </a:r>
          </a:p>
          <a:p>
            <a:pPr>
              <a:buNone/>
            </a:pPr>
            <a:r>
              <a:rPr lang="el-GR" sz="2100" i="1" dirty="0" smtClean="0"/>
              <a:t>     «Κι εμείς η ορχήστρα έπρεπε να συνεχίζουμε να παίζουμε ασταμάτητα. Αυτό μπορούσε να κρατήσει μέχρι και δύο ώρες ή και περισσότερο, μέσα στο κρύο και τη βροχή»</a:t>
            </a:r>
            <a:endParaRPr lang="el-GR" sz="2100" dirty="0" smtClean="0"/>
          </a:p>
          <a:p>
            <a:endParaRPr lang="el-GR" sz="21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5697559"/>
          </a:xfrm>
        </p:spPr>
        <p:txBody>
          <a:bodyPr>
            <a:noAutofit/>
          </a:bodyPr>
          <a:lstStyle/>
          <a:p>
            <a:pPr>
              <a:buNone/>
            </a:pPr>
            <a:r>
              <a:rPr lang="el-GR" sz="2300" dirty="0" smtClean="0"/>
              <a:t>     Η περίπτωση της </a:t>
            </a:r>
            <a:r>
              <a:rPr lang="el-GR" sz="2300" dirty="0" err="1" smtClean="0"/>
              <a:t>Τερεζίν</a:t>
            </a:r>
            <a:r>
              <a:rPr lang="el-GR" sz="2300" dirty="0" smtClean="0"/>
              <a:t> έχει καταγραφεί διεξοδικά, αρκετές μαρτυρίες επιζώντων, …, κριτικές αναγνώσεις όπως </a:t>
            </a:r>
            <a:r>
              <a:rPr lang="el-GR" sz="2300" i="1" dirty="0" smtClean="0"/>
              <a:t>Η Τέχνη στον Ναζισμό </a:t>
            </a:r>
            <a:r>
              <a:rPr lang="el-GR" sz="2300" dirty="0" smtClean="0"/>
              <a:t>του </a:t>
            </a:r>
            <a:r>
              <a:rPr lang="el-GR" sz="2300" dirty="0" err="1" smtClean="0"/>
              <a:t>Σλιώμη</a:t>
            </a:r>
            <a:r>
              <a:rPr lang="el-GR" sz="2300" dirty="0" smtClean="0"/>
              <a:t> αλλά και ομιλίες όπως για παράδειγμα του Σάββα Μιχαήλ στην διημερίδα της Ελληνικής Ψυχιατρικής Εταιρείας </a:t>
            </a:r>
            <a:r>
              <a:rPr lang="el-GR" sz="2300" i="1" dirty="0" smtClean="0"/>
              <a:t>Ρατσισμός και Φόβος</a:t>
            </a:r>
            <a:r>
              <a:rPr lang="el-GR" sz="2300" b="1" dirty="0" smtClean="0"/>
              <a:t> </a:t>
            </a:r>
            <a:r>
              <a:rPr lang="el-GR" sz="2300" dirty="0" smtClean="0"/>
              <a:t>με την υποστήριξη του </a:t>
            </a:r>
            <a:r>
              <a:rPr lang="el-GR" sz="2300" dirty="0" err="1" smtClean="0"/>
              <a:t>Goethe</a:t>
            </a:r>
            <a:r>
              <a:rPr lang="el-GR" sz="2300" dirty="0" smtClean="0"/>
              <a:t>-</a:t>
            </a:r>
            <a:r>
              <a:rPr lang="el-GR" sz="2300" dirty="0" err="1" smtClean="0"/>
              <a:t>InstitutAthen</a:t>
            </a:r>
            <a:r>
              <a:rPr lang="el-GR" sz="2300" dirty="0" smtClean="0"/>
              <a:t>, 27 και 28 Σεπτεμβρίου 2013. Η </a:t>
            </a:r>
            <a:r>
              <a:rPr lang="el-GR" sz="2300" dirty="0" err="1" smtClean="0"/>
              <a:t>Τερεζίν</a:t>
            </a:r>
            <a:r>
              <a:rPr lang="el-GR" sz="2300" dirty="0" smtClean="0"/>
              <a:t> ή </a:t>
            </a:r>
            <a:r>
              <a:rPr lang="el-GR" sz="2300" dirty="0" err="1" smtClean="0"/>
              <a:t>Τερέζιενσταντ</a:t>
            </a:r>
            <a:r>
              <a:rPr lang="el-GR" sz="2300" dirty="0" smtClean="0"/>
              <a:t> ήταν ένα στρατόπεδο συγκέντρωσης λίγο έξω από την Πράγα που οι Γερμανοί ολοκλήρωσαν το 1941. Αυτό υπήρξε σύμφωνα με τον Μιχαήλ η πολιτισμένη βιτρίνα και ο προθάλαμος του Άουσβιτς μια και το ίδιο δε διέθετε θαλάμους αερίων και κρεματόρια. Εκεί οι Ναζί συγκέντρωσαν πριν 139.654 Εβραίους, και ανάμεσά τους πολλούς καλλιτέχνες γερμανόφωνους Εβραίους της Κεντρικής Ευρώπης: μουσικούς, ηθοποιούς, σκηνοθέτες. Μαζί με αυτούς σχεδόν δεκαπέντε χιλιάδες παιδιά κάτω των δεκαπέντε χρονών που ανέβασαν στο στρατόπεδο, 55 φορές την όπερα του έγκλειστου </a:t>
            </a:r>
            <a:r>
              <a:rPr lang="el-GR" sz="2300" dirty="0" err="1" smtClean="0"/>
              <a:t>Hans</a:t>
            </a:r>
            <a:r>
              <a:rPr lang="el-GR" sz="2300" dirty="0" smtClean="0"/>
              <a:t> </a:t>
            </a:r>
            <a:r>
              <a:rPr lang="el-GR" sz="2300" dirty="0" err="1" smtClean="0"/>
              <a:t>Krása</a:t>
            </a:r>
            <a:r>
              <a:rPr lang="el-GR" sz="2300" dirty="0" smtClean="0"/>
              <a:t> </a:t>
            </a:r>
            <a:r>
              <a:rPr lang="el-GR" sz="2300" i="1" dirty="0" err="1" smtClean="0"/>
              <a:t>Brundibár</a:t>
            </a:r>
            <a:endParaRPr lang="el-GR" sz="2300" dirty="0" smtClean="0"/>
          </a:p>
          <a:p>
            <a:endParaRPr lang="el-GR" sz="23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Σκηνή από την ταινία </a:t>
            </a:r>
            <a:r>
              <a:rPr lang="el-GR" i="1" dirty="0" smtClean="0"/>
              <a:t>Αναβολή για την ορχήστρα </a:t>
            </a:r>
            <a:r>
              <a:rPr lang="el-GR" dirty="0" smtClean="0"/>
              <a:t>που αναφέρεται στη γυναικεία ορχήστρα του Άουσβιτς</a:t>
            </a:r>
            <a:endParaRPr lang="el-GR" dirty="0"/>
          </a:p>
        </p:txBody>
      </p:sp>
      <p:pic>
        <p:nvPicPr>
          <p:cNvPr id="11266" name="Picture 2" descr="F:\fotos.music.camps\owa.jpg"/>
          <p:cNvPicPr>
            <a:picLocks noGrp="1" noChangeAspect="1" noChangeArrowheads="1"/>
          </p:cNvPicPr>
          <p:nvPr>
            <p:ph idx="1"/>
          </p:nvPr>
        </p:nvPicPr>
        <p:blipFill>
          <a:blip r:embed="rId2"/>
          <a:srcRect/>
          <a:stretch>
            <a:fillRect/>
          </a:stretch>
        </p:blipFill>
        <p:spPr bwMode="auto">
          <a:xfrm>
            <a:off x="1428728" y="1928802"/>
            <a:ext cx="6286544" cy="4786346"/>
          </a:xfrm>
          <a:prstGeom prst="rect">
            <a:avLst/>
          </a:prstGeom>
          <a:noFill/>
        </p:spPr>
      </p:pic>
    </p:spTree>
  </p:cSld>
  <p:clrMapOvr>
    <a:masterClrMapping/>
  </p:clrMapOvr>
  <p:transition advClick="0" advTm="20000">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197493"/>
          </a:xfrm>
        </p:spPr>
        <p:txBody>
          <a:bodyPr>
            <a:normAutofit fontScale="77500" lnSpcReduction="20000"/>
          </a:bodyPr>
          <a:lstStyle/>
          <a:p>
            <a:pPr>
              <a:buNone/>
            </a:pPr>
            <a:r>
              <a:rPr lang="el-GR" dirty="0" smtClean="0"/>
              <a:t>     Στο βιβλίο του </a:t>
            </a:r>
            <a:r>
              <a:rPr lang="el-GR" i="1" dirty="0" smtClean="0"/>
              <a:t>Αυτό που μένει από το Άουσβιτς</a:t>
            </a:r>
            <a:r>
              <a:rPr lang="el-GR" dirty="0" smtClean="0"/>
              <a:t> ο </a:t>
            </a:r>
            <a:r>
              <a:rPr lang="en-US" dirty="0" smtClean="0"/>
              <a:t>Giorgio </a:t>
            </a:r>
            <a:r>
              <a:rPr lang="en-US" dirty="0" err="1" smtClean="0"/>
              <a:t>Agamben</a:t>
            </a:r>
            <a:r>
              <a:rPr lang="en-US" dirty="0" smtClean="0"/>
              <a:t> </a:t>
            </a:r>
            <a:r>
              <a:rPr lang="el-GR" dirty="0" smtClean="0"/>
              <a:t>υπογραμμίζει πως η απορία που μένει από  το Άουσβιτς είναι η μη σύμπτωση μεταξύ γεγονότων και πραγματικότητας, μεταξύ διαπίστωσης και κατανόησης: «Ένα από τα μαθήματά του είναι ακριβώς ότι το να καταλάβεις το μυαλό ενός κοινού ανθρώπου είναι απείρως πιο δύσκολο από το να καταλάβεις το μυαλό ενός Σπινόζα ή ενός Δάντη». Η καταγραφή της στρατοπεδικής μουσικής σύμφωνα με τα λόγια του </a:t>
            </a:r>
            <a:r>
              <a:rPr lang="el-GR" dirty="0" err="1" smtClean="0"/>
              <a:t>Αγκάμπεν</a:t>
            </a:r>
            <a:r>
              <a:rPr lang="el-GR" dirty="0" smtClean="0"/>
              <a:t> συνιστά μια προσπάθεια να ειπωθεί το ανείπωτο, να κατανοηθεί πως η μουσική υπήρξε τόπος εξαναγκασμού και ευτελισμού αλλά την ίδια στιγμή τόπος αντίστασης και ηθικής ανύψωσης σε έναν κόσμο ηθικά βουλιαγμένων, τόπος συγκρότησης –σε αρκετές περιπτώσεις- ελληνικότητας, </a:t>
            </a:r>
            <a:r>
              <a:rPr lang="el-GR" dirty="0" err="1" smtClean="0"/>
              <a:t>ελληνοεβραϊκής</a:t>
            </a:r>
            <a:r>
              <a:rPr lang="el-GR" dirty="0" smtClean="0"/>
              <a:t> και </a:t>
            </a:r>
            <a:r>
              <a:rPr lang="el-GR" dirty="0" err="1" smtClean="0"/>
              <a:t>σεφαραδίτικης</a:t>
            </a:r>
            <a:r>
              <a:rPr lang="el-GR" dirty="0" smtClean="0"/>
              <a:t> ταυτότητας αλλά και πρόσδεσης με την πόλη της Θεσσαλονίκης. </a:t>
            </a: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Σκίτσο εγκλείστου</a:t>
            </a:r>
            <a:endParaRPr lang="el-GR" dirty="0"/>
          </a:p>
        </p:txBody>
      </p:sp>
      <p:pic>
        <p:nvPicPr>
          <p:cNvPr id="15362" name="Picture 2" descr="F:\fotos.music.camps\αρχείο λήψης (4).jpg"/>
          <p:cNvPicPr>
            <a:picLocks noGrp="1" noChangeAspect="1" noChangeArrowheads="1"/>
          </p:cNvPicPr>
          <p:nvPr>
            <p:ph idx="1"/>
          </p:nvPr>
        </p:nvPicPr>
        <p:blipFill>
          <a:blip r:embed="rId2"/>
          <a:srcRect/>
          <a:stretch>
            <a:fillRect/>
          </a:stretch>
        </p:blipFill>
        <p:spPr bwMode="auto">
          <a:xfrm>
            <a:off x="1214414" y="1714488"/>
            <a:ext cx="6643734" cy="4500594"/>
          </a:xfrm>
          <a:prstGeom prst="rect">
            <a:avLst/>
          </a:prstGeom>
          <a:noFill/>
        </p:spPr>
      </p:pic>
    </p:spTree>
  </p:cSld>
  <p:clrMapOvr>
    <a:masterClrMapping/>
  </p:clrMapOvr>
  <p:transition advClick="0" advTm="2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08720"/>
            <a:ext cx="8229600" cy="1008112"/>
          </a:xfrm>
        </p:spPr>
        <p:txBody>
          <a:bodyPr>
            <a:normAutofit fontScale="90000"/>
          </a:bodyPr>
          <a:lstStyle/>
          <a:p>
            <a:r>
              <a:rPr lang="en-US" sz="4000" b="1" dirty="0" smtClean="0"/>
              <a:t>Lupton D, 1994, Food, Memory and meaning: the symbolic and social nature of food events, </a:t>
            </a:r>
            <a:r>
              <a:rPr lang="en-US" sz="4000" b="1" i="1" dirty="0" smtClean="0"/>
              <a:t>The Sociological Review</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2204864"/>
            <a:ext cx="8229600" cy="4653136"/>
          </a:xfrm>
        </p:spPr>
        <p:txBody>
          <a:bodyPr>
            <a:normAutofit fontScale="85000" lnSpcReduction="10000"/>
          </a:bodyPr>
          <a:lstStyle/>
          <a:p>
            <a:pPr>
              <a:buNone/>
            </a:pPr>
            <a:r>
              <a:rPr lang="el-GR" dirty="0" smtClean="0"/>
              <a:t>    «Δεδομένου ότι η τροφή είναι ένα κομμάτι του υλικού κόσμου το οποίο ενσωματώνει και οργανώνει τη σχέση μας με το παρελθόν με τρόπους κοινωνικά σημαντικούς, η σχέση ανάμεσα στις διατροφικές προτιμήσεις και τη μνήμη μπορεί να θεωρηθεί συμβιωτική. Η γεύση, η μυρωδιά η υφή του φαγητού μπορούν να ελκύουν μνήμες από προηγούμενες εμπειρίες και γεγονότα σχετικά με το φαγητό, ενώ η μνήμη μπορεί νε θέτει περιορισμούς στις διατροφικές μας προτιμήσεις και στις επιλογές μας»… Το φαγητό είναι τμήμα της συμμετοχικής κοινωνικής εμπειρίας </a:t>
            </a:r>
            <a:r>
              <a:rPr lang="el-GR" i="1" dirty="0" smtClean="0"/>
              <a:t>(</a:t>
            </a:r>
            <a:r>
              <a:rPr lang="el-GR" i="1" dirty="0" err="1" smtClean="0"/>
              <a:t>shared</a:t>
            </a:r>
            <a:r>
              <a:rPr lang="el-GR" i="1" dirty="0" smtClean="0"/>
              <a:t> </a:t>
            </a:r>
            <a:r>
              <a:rPr lang="el-GR" i="1" dirty="0" err="1" smtClean="0"/>
              <a:t>cultural</a:t>
            </a:r>
            <a:r>
              <a:rPr lang="el-GR" i="1" dirty="0" smtClean="0"/>
              <a:t> </a:t>
            </a:r>
            <a:r>
              <a:rPr lang="el-GR" i="1" dirty="0" err="1" smtClean="0"/>
              <a:t>experience</a:t>
            </a:r>
            <a:r>
              <a:rPr lang="el-GR" i="1" dirty="0" smtClean="0"/>
              <a:t>).</a:t>
            </a:r>
            <a:endParaRPr lang="el-GR" dirty="0" smtClean="0"/>
          </a:p>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Τροφή και </a:t>
            </a:r>
            <a:r>
              <a:rPr lang="el-GR" b="1" i="1" dirty="0" err="1" smtClean="0"/>
              <a:t>εθνοτική</a:t>
            </a:r>
            <a:r>
              <a:rPr lang="el-GR" b="1" i="1" dirty="0" smtClean="0"/>
              <a:t>/τοπική/</a:t>
            </a:r>
            <a:r>
              <a:rPr lang="el-GR" b="1" i="1" dirty="0" err="1" smtClean="0"/>
              <a:t>εθνική</a:t>
            </a:r>
            <a:r>
              <a:rPr lang="el-GR" b="1" i="1" dirty="0" smtClean="0"/>
              <a:t> ταυτότητα</a:t>
            </a:r>
            <a:endParaRPr lang="el-GR" dirty="0"/>
          </a:p>
        </p:txBody>
      </p:sp>
      <p:sp>
        <p:nvSpPr>
          <p:cNvPr id="3" name="2 - Θέση περιεχομένου"/>
          <p:cNvSpPr>
            <a:spLocks noGrp="1"/>
          </p:cNvSpPr>
          <p:nvPr>
            <p:ph idx="1"/>
          </p:nvPr>
        </p:nvSpPr>
        <p:spPr>
          <a:xfrm>
            <a:off x="457200" y="1600200"/>
            <a:ext cx="8229600" cy="5069160"/>
          </a:xfrm>
        </p:spPr>
        <p:txBody>
          <a:bodyPr>
            <a:normAutofit/>
          </a:bodyPr>
          <a:lstStyle/>
          <a:p>
            <a:pPr lvl="0"/>
            <a:endParaRPr lang="el-GR" dirty="0" smtClean="0"/>
          </a:p>
          <a:p>
            <a:pPr>
              <a:buNone/>
            </a:pPr>
            <a:r>
              <a:rPr lang="el-GR" sz="4000" b="1" dirty="0" smtClean="0"/>
              <a:t>S. </a:t>
            </a:r>
            <a:r>
              <a:rPr lang="el-GR" sz="4000" b="1" dirty="0" err="1" smtClean="0"/>
              <a:t>Zubaida</a:t>
            </a:r>
            <a:r>
              <a:rPr lang="el-GR" sz="4000" b="1" dirty="0" smtClean="0"/>
              <a:t>, </a:t>
            </a:r>
            <a:r>
              <a:rPr lang="en-US" sz="4000" b="1" dirty="0" err="1" smtClean="0"/>
              <a:t>gastronationalism</a:t>
            </a:r>
            <a:r>
              <a:rPr lang="el-GR" sz="4000" b="1" dirty="0" smtClean="0"/>
              <a:t> </a:t>
            </a:r>
          </a:p>
          <a:p>
            <a:pPr>
              <a:buNone/>
            </a:pPr>
            <a:r>
              <a:rPr lang="en-GB" sz="4000" dirty="0" err="1" smtClean="0"/>
              <a:t>Γαστρο-εθνικισμός</a:t>
            </a:r>
            <a:r>
              <a:rPr lang="en-GB" sz="4000" dirty="0" smtClean="0"/>
              <a:t>, </a:t>
            </a:r>
            <a:r>
              <a:rPr lang="en-GB" sz="4000" b="1" dirty="0" err="1" smtClean="0"/>
              <a:t>το</a:t>
            </a:r>
            <a:r>
              <a:rPr lang="en-GB" sz="4000" b="1" dirty="0" smtClean="0"/>
              <a:t> </a:t>
            </a:r>
            <a:r>
              <a:rPr lang="en-GB" sz="4000" b="1" dirty="0" err="1" smtClean="0"/>
              <a:t>φαγητό</a:t>
            </a:r>
            <a:r>
              <a:rPr lang="en-GB" sz="4000" b="1" dirty="0" smtClean="0"/>
              <a:t> </a:t>
            </a:r>
            <a:r>
              <a:rPr lang="en-GB" sz="4000" b="1" dirty="0" err="1" smtClean="0"/>
              <a:t>βοηθά</a:t>
            </a:r>
            <a:r>
              <a:rPr lang="en-GB" sz="4000" b="1" dirty="0" smtClean="0"/>
              <a:t> </a:t>
            </a:r>
            <a:r>
              <a:rPr lang="en-GB" sz="4000" b="1" dirty="0" err="1" smtClean="0"/>
              <a:t>τη</a:t>
            </a:r>
            <a:r>
              <a:rPr lang="en-GB" sz="4000" b="1" dirty="0" smtClean="0"/>
              <a:t> </a:t>
            </a:r>
            <a:r>
              <a:rPr lang="en-GB" sz="4000" b="1" dirty="0" err="1" smtClean="0"/>
              <a:t>δημιουργία</a:t>
            </a:r>
            <a:r>
              <a:rPr lang="en-GB" sz="4000" b="1" dirty="0" smtClean="0"/>
              <a:t> </a:t>
            </a:r>
            <a:r>
              <a:rPr lang="en-GB" sz="4000" b="1" dirty="0" err="1" smtClean="0"/>
              <a:t>εθνικού</a:t>
            </a:r>
            <a:r>
              <a:rPr lang="en-GB" sz="4000" b="1" dirty="0" smtClean="0"/>
              <a:t> </a:t>
            </a:r>
            <a:r>
              <a:rPr lang="en-GB" sz="4000" b="1" dirty="0" err="1" smtClean="0"/>
              <a:t>ρεπερτορίου</a:t>
            </a:r>
            <a:r>
              <a:rPr lang="en-GB" sz="4000" b="1" dirty="0" smtClean="0"/>
              <a:t> </a:t>
            </a:r>
            <a:endParaRPr lang="el-GR" sz="4000" b="1" dirty="0" smtClean="0"/>
          </a:p>
          <a:p>
            <a:pPr>
              <a:buNone/>
            </a:pPr>
            <a:r>
              <a:rPr lang="en-US" sz="4000" b="1" dirty="0" err="1" smtClean="0"/>
              <a:t>Appadurai</a:t>
            </a:r>
            <a:r>
              <a:rPr lang="en-US" sz="4000" b="1" dirty="0" smtClean="0"/>
              <a:t>, </a:t>
            </a:r>
            <a:r>
              <a:rPr lang="en-US" sz="4000" b="1" dirty="0" err="1" smtClean="0"/>
              <a:t>gastropolitics</a:t>
            </a:r>
            <a:r>
              <a:rPr lang="en-US" sz="4000" b="1" dirty="0" smtClean="0"/>
              <a:t> </a:t>
            </a:r>
            <a:r>
              <a:rPr lang="el-GR" sz="4000" b="1" dirty="0" smtClean="0"/>
              <a:t>ή </a:t>
            </a:r>
            <a:r>
              <a:rPr lang="el-GR" sz="4000" b="1" dirty="0" err="1" smtClean="0"/>
              <a:t>γαστρο</a:t>
            </a:r>
            <a:r>
              <a:rPr lang="el-GR" sz="4000" b="1" dirty="0" smtClean="0"/>
              <a:t>-πολιτική</a:t>
            </a:r>
            <a:endParaRPr lang="el-GR"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τροφή δείκτης ομοιότητας και διαφοράς</a:t>
            </a:r>
            <a:endParaRPr lang="el-GR" dirty="0"/>
          </a:p>
        </p:txBody>
      </p:sp>
      <p:sp>
        <p:nvSpPr>
          <p:cNvPr id="3" name="2 - Θέση περιεχομένου"/>
          <p:cNvSpPr>
            <a:spLocks noGrp="1"/>
          </p:cNvSpPr>
          <p:nvPr>
            <p:ph idx="1"/>
          </p:nvPr>
        </p:nvSpPr>
        <p:spPr>
          <a:xfrm>
            <a:off x="571472" y="1600200"/>
            <a:ext cx="7786742" cy="5141168"/>
          </a:xfrm>
        </p:spPr>
        <p:txBody>
          <a:bodyPr>
            <a:noAutofit/>
          </a:bodyPr>
          <a:lstStyle/>
          <a:p>
            <a:pPr algn="just">
              <a:buNone/>
            </a:pPr>
            <a:r>
              <a:rPr lang="el-GR" sz="2400" dirty="0" smtClean="0"/>
              <a:t>      Η τροφή λειτουργεί ως δείκτης της ομοιότητας και της διαφοράς όπως επισημαίνει η σύγχρονη ανθρωπολογική έρευνα (</a:t>
            </a:r>
            <a:r>
              <a:rPr lang="el-GR" sz="2400" dirty="0" err="1" smtClean="0"/>
              <a:t>Caplan</a:t>
            </a:r>
            <a:r>
              <a:rPr lang="el-GR" sz="2400" dirty="0" smtClean="0"/>
              <a:t> 1997, </a:t>
            </a:r>
            <a:r>
              <a:rPr lang="el-GR" sz="2400" dirty="0" err="1" smtClean="0"/>
              <a:t>Fischler</a:t>
            </a:r>
            <a:r>
              <a:rPr lang="el-GR" sz="2400" dirty="0" smtClean="0"/>
              <a:t> 1988, </a:t>
            </a:r>
            <a:r>
              <a:rPr lang="el-GR" sz="2400" dirty="0" err="1" smtClean="0"/>
              <a:t>James</a:t>
            </a:r>
            <a:r>
              <a:rPr lang="el-GR" sz="2400" dirty="0" smtClean="0"/>
              <a:t> 1988, </a:t>
            </a:r>
            <a:r>
              <a:rPr lang="el-GR" sz="2400" dirty="0" err="1" smtClean="0"/>
              <a:t>Van</a:t>
            </a:r>
            <a:r>
              <a:rPr lang="el-GR" sz="2400" dirty="0" smtClean="0"/>
              <a:t> </a:t>
            </a:r>
            <a:r>
              <a:rPr lang="el-GR" sz="2400" dirty="0" err="1" smtClean="0"/>
              <a:t>Den</a:t>
            </a:r>
            <a:r>
              <a:rPr lang="el-GR" sz="2400" dirty="0" smtClean="0"/>
              <a:t> </a:t>
            </a:r>
            <a:r>
              <a:rPr lang="el-GR" sz="2400" dirty="0" err="1" smtClean="0"/>
              <a:t>Berghe</a:t>
            </a:r>
            <a:r>
              <a:rPr lang="el-GR" sz="2400" dirty="0" smtClean="0"/>
              <a:t> 1984). Καθημερινά μέσω της τροφής επιτυγχάνεται η συνειδητοποίηση της ταυτότητας; η συμμετοχή σε κοινές διατροφικές συνήθειες και πρακτικές επιβεβαιώνει τα όρια της ευρύτερης η στενότερης ομάδας στην οποία ανήκουμε. Η τροφή και η κουζίνα είναι ο κεντρικός μοχλός της συλλογικής μας ταυτότητας και </a:t>
            </a:r>
            <a:r>
              <a:rPr lang="el-GR" sz="2400" dirty="0" err="1" smtClean="0"/>
              <a:t>καταδείχνει</a:t>
            </a:r>
            <a:r>
              <a:rPr lang="el-GR" sz="2400" dirty="0" smtClean="0"/>
              <a:t> τις ομοιότητες και τις διαφορές που συντελούν στη  συγκρότησή της. </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 ΜΝΗΜΗΣ…</a:t>
            </a:r>
            <a:endParaRPr lang="el-GR" dirty="0"/>
          </a:p>
        </p:txBody>
      </p:sp>
      <p:sp>
        <p:nvSpPr>
          <p:cNvPr id="3" name="2 - Θέση περιεχομένου"/>
          <p:cNvSpPr>
            <a:spLocks noGrp="1"/>
          </p:cNvSpPr>
          <p:nvPr>
            <p:ph idx="1"/>
          </p:nvPr>
        </p:nvSpPr>
        <p:spPr/>
        <p:txBody>
          <a:bodyPr>
            <a:normAutofit fontScale="85000" lnSpcReduction="10000"/>
          </a:bodyPr>
          <a:lstStyle/>
          <a:p>
            <a:endParaRPr lang="el-GR" dirty="0" smtClean="0"/>
          </a:p>
          <a:p>
            <a:r>
              <a:rPr lang="el-GR" dirty="0" smtClean="0"/>
              <a:t>Για τον Πλάτωνα η γνώση είναι ανάμνηση δηλ. μια διαδικασία που φέρνει στο φως κάτι που ενυπάρχει στο νου και το καθιστά συνειδητό</a:t>
            </a:r>
          </a:p>
          <a:p>
            <a:r>
              <a:rPr lang="el-GR" dirty="0" smtClean="0"/>
              <a:t>Στον Αριστοτέλη η μνήμη και η ανάμνηση διαφοροποιούνται: η πρώτη είναι η δύναμη διατήρησης του παρελθόντος ενώ η δεύτερη είναι η εκούσια και αποτελεσματική ανάκλησή του</a:t>
            </a:r>
          </a:p>
          <a:p>
            <a:r>
              <a:rPr lang="el-GR" dirty="0" smtClean="0"/>
              <a:t>Στο αρχαίο ελληνικό μυθολογικό σύστημα η μνήμη θεοποιείται στο πρόσωπο της Μνημοσύνης, μητέρας των Μουσών </a:t>
            </a:r>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3695</Words>
  <Application>Microsoft Office PowerPoint</Application>
  <PresentationFormat>Προβολή στην οθόνη (4:3)</PresentationFormat>
  <Paragraphs>133</Paragraphs>
  <Slides>54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Θέμα του Office</vt:lpstr>
      <vt:lpstr>ΧΑΜΕΝΟΙ ΚΟΣΜΟΙ, ΑΠΟΥΣΙΕΣ, ΤΟΜΕΣ… </vt:lpstr>
      <vt:lpstr>Διαφάνεια 2</vt:lpstr>
      <vt:lpstr>Περί εθνοτικής ταυτότητας</vt:lpstr>
      <vt:lpstr>«Οι ψυχές εκείνων που χάσαμε μπορεί να βρίσκουν καταφύγιο σε άψυχα αντικείμενα. Δεν εμφανίζονται παρά μόνο τη στιγμή που θα αισθανθούν εκεί κοντά την παρουσία μας και μας καλούν τότε να τους αναγνωρίσουμε, να τους λυτρώσουμε από τον θάνατο. Μπορεί, πράγματι, να είναι αδύνατον ν’ ανακληθεί το παρελθόν τη στιγμή που το θέλεις, ζωντανεύει όμως όταν αναπάντεχα, στον δρόμο μας, ερχόμαστε αντιμέτωποι με τη μυρωδιά, τη γεύση ή την ουσία κάποιου αδρανούς παράγοντα από το παρελθόν» (Νόρμαν Μάνεα, Οκτώβρης, Οχτώ το πρωί, 2011: 44-45) </vt:lpstr>
      <vt:lpstr>Η τροφή ως «αποθήκη» μνήμης και νοσταλγίας    </vt:lpstr>
      <vt:lpstr>Lupton D, 1994, Food, Memory and meaning: the symbolic and social nature of food events, The Sociological Review </vt:lpstr>
      <vt:lpstr>Τροφή και εθνοτική/τοπική/εθνική ταυτότητα</vt:lpstr>
      <vt:lpstr>Η τροφή δείκτης ομοιότητας και διαφοράς</vt:lpstr>
      <vt:lpstr>ΠΕΡΙ ΜΝΗΜΗΣ…</vt:lpstr>
      <vt:lpstr>Η κατασκευή μνημονικών τόπων</vt:lpstr>
      <vt:lpstr>Οι πολλαπλοί χρόνοι και οι ιστορίες</vt:lpstr>
      <vt:lpstr>Μνήμη ή μνήμες</vt:lpstr>
      <vt:lpstr>Ζητήματα που τίθενται</vt:lpstr>
      <vt:lpstr>Η εβραϊκή κοινότητα Θεσσαλονίκης</vt:lpstr>
      <vt:lpstr>«Είμαστε Εβραίοι και μάλιστα Σεφαραδίτες Εβραίοι…»</vt:lpstr>
      <vt:lpstr>Διαφάνεια 16</vt:lpstr>
      <vt:lpstr>Διαφάνεια 17</vt:lpstr>
      <vt:lpstr>Διαφάνεια 18</vt:lpstr>
      <vt:lpstr>Διαφάνεια 19</vt:lpstr>
      <vt:lpstr>Μνημόσυνο μέσα από συνταγές…</vt:lpstr>
      <vt:lpstr>Κουζίνα, παράδοση, θρησκεία</vt:lpstr>
      <vt:lpstr>Εβραϊκή κουζίνα;</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Primo Levi, «Εάν Αυτό είναι ο Άνθρωπος»</vt:lpstr>
      <vt:lpstr>Βρίσκομαι στον πάτο…</vt:lpstr>
      <vt:lpstr>Διαφάνεια 43</vt:lpstr>
      <vt:lpstr>Διαφάνεια 44</vt:lpstr>
      <vt:lpstr>Καταμέτρηση …μετά μουσικής πριν την εργασία</vt:lpstr>
      <vt:lpstr>«Χάρη στη μουσική δεν πέθανα ηθικά»: Έλληνες-Εβραίοι μουσικοί και μουσικόφιλοι στα στρατόπεδα θανάτου της ναζιστικής Γερμανίας </vt:lpstr>
      <vt:lpstr>Το βιβλίο του Ζακ Στρούμσα</vt:lpstr>
      <vt:lpstr>Διαφάνεια 48</vt:lpstr>
      <vt:lpstr>Διαφάνεια 49</vt:lpstr>
      <vt:lpstr>Ζακ Στρούμσα, Ο Βιολιστής του Άουσβιτς</vt:lpstr>
      <vt:lpstr>Διαφάνεια 51</vt:lpstr>
      <vt:lpstr>Σκηνή από την ταινία Αναβολή για την ορχήστρα που αναφέρεται στη γυναικεία ορχήστρα του Άουσβιτς</vt:lpstr>
      <vt:lpstr>Διαφάνεια 53</vt:lpstr>
      <vt:lpstr>Σκίτσο εγκλείστου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as movement</dc:title>
  <dc:creator>BALIA</dc:creator>
  <cp:lastModifiedBy>Χρήστης</cp:lastModifiedBy>
  <cp:revision>122</cp:revision>
  <dcterms:created xsi:type="dcterms:W3CDTF">2016-06-27T06:16:25Z</dcterms:created>
  <dcterms:modified xsi:type="dcterms:W3CDTF">2020-05-13T06:45:05Z</dcterms:modified>
</cp:coreProperties>
</file>