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53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n-US"/>
          </a:p>
        </p:txBody>
      </p:sp>
      <p:sp>
        <p:nvSpPr>
          <p:cNvPr id="4" name="Θέση ημερομηνίας 3"/>
          <p:cNvSpPr>
            <a:spLocks noGrp="1"/>
          </p:cNvSpPr>
          <p:nvPr>
            <p:ph type="dt" sz="half" idx="10"/>
          </p:nvPr>
        </p:nvSpPr>
        <p:spPr/>
        <p:txBody>
          <a:bodyPr/>
          <a:lstStyle/>
          <a:p>
            <a:fld id="{0FB48DC3-8094-4162-87C9-016C85505007}" type="datetimeFigureOut">
              <a:rPr lang="en-US" smtClean="0"/>
              <a:t>1/19/2023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1835181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p>
            <a:fld id="{0FB48DC3-8094-4162-87C9-016C85505007}" type="datetimeFigureOut">
              <a:rPr lang="en-US" smtClean="0"/>
              <a:t>1/19/2023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194806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p>
            <a:fld id="{0FB48DC3-8094-4162-87C9-016C85505007}" type="datetimeFigureOut">
              <a:rPr lang="en-US" smtClean="0"/>
              <a:t>1/19/2023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1203701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p>
            <a:fld id="{0FB48DC3-8094-4162-87C9-016C85505007}" type="datetimeFigureOut">
              <a:rPr lang="en-US" smtClean="0"/>
              <a:t>1/19/2023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414219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0FB48DC3-8094-4162-87C9-016C85505007}" type="datetimeFigureOut">
              <a:rPr lang="en-US" smtClean="0"/>
              <a:t>1/19/2023</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42755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p:txBody>
          <a:bodyPr/>
          <a:lstStyle/>
          <a:p>
            <a:fld id="{0FB48DC3-8094-4162-87C9-016C85505007}" type="datetimeFigureOut">
              <a:rPr lang="en-US" smtClean="0"/>
              <a:t>1/19/2023</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2976660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n-US"/>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Θέση ημερομηνίας 6"/>
          <p:cNvSpPr>
            <a:spLocks noGrp="1"/>
          </p:cNvSpPr>
          <p:nvPr>
            <p:ph type="dt" sz="half" idx="10"/>
          </p:nvPr>
        </p:nvSpPr>
        <p:spPr/>
        <p:txBody>
          <a:bodyPr/>
          <a:lstStyle/>
          <a:p>
            <a:fld id="{0FB48DC3-8094-4162-87C9-016C85505007}" type="datetimeFigureOut">
              <a:rPr lang="en-US" smtClean="0"/>
              <a:t>1/19/2023</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241780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ημερομηνίας 2"/>
          <p:cNvSpPr>
            <a:spLocks noGrp="1"/>
          </p:cNvSpPr>
          <p:nvPr>
            <p:ph type="dt" sz="half" idx="10"/>
          </p:nvPr>
        </p:nvSpPr>
        <p:spPr/>
        <p:txBody>
          <a:bodyPr/>
          <a:lstStyle/>
          <a:p>
            <a:fld id="{0FB48DC3-8094-4162-87C9-016C85505007}" type="datetimeFigureOut">
              <a:rPr lang="en-US" smtClean="0"/>
              <a:t>1/19/2023</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3806955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FB48DC3-8094-4162-87C9-016C85505007}" type="datetimeFigureOut">
              <a:rPr lang="en-US" smtClean="0"/>
              <a:t>1/19/2023</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4275950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0FB48DC3-8094-4162-87C9-016C85505007}" type="datetimeFigureOut">
              <a:rPr lang="en-US" smtClean="0"/>
              <a:t>1/19/2023</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2716559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0FB48DC3-8094-4162-87C9-016C85505007}" type="datetimeFigureOut">
              <a:rPr lang="en-US" smtClean="0"/>
              <a:t>1/19/2023</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E89DB8A5-F597-4148-9C40-38330F0AD5F5}" type="slidenum">
              <a:rPr lang="en-US" smtClean="0"/>
              <a:t>‹#›</a:t>
            </a:fld>
            <a:endParaRPr lang="en-US"/>
          </a:p>
        </p:txBody>
      </p:sp>
    </p:spTree>
    <p:extLst>
      <p:ext uri="{BB962C8B-B14F-4D97-AF65-F5344CB8AC3E}">
        <p14:creationId xmlns:p14="http://schemas.microsoft.com/office/powerpoint/2010/main" val="317220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48DC3-8094-4162-87C9-016C85505007}" type="datetimeFigureOut">
              <a:rPr lang="en-US" smtClean="0"/>
              <a:t>1/19/2023</a:t>
            </a:fld>
            <a:endParaRPr lang="en-US"/>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9DB8A5-F597-4148-9C40-38330F0AD5F5}" type="slidenum">
              <a:rPr lang="en-US" smtClean="0"/>
              <a:t>‹#›</a:t>
            </a:fld>
            <a:endParaRPr lang="en-US"/>
          </a:p>
        </p:txBody>
      </p:sp>
    </p:spTree>
    <p:extLst>
      <p:ext uri="{BB962C8B-B14F-4D97-AF65-F5344CB8AC3E}">
        <p14:creationId xmlns:p14="http://schemas.microsoft.com/office/powerpoint/2010/main" val="1028604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1"/>
            <a:ext cx="8521831" cy="1093509"/>
          </a:xfrm>
        </p:spPr>
        <p:txBody>
          <a:bodyPr>
            <a:normAutofit/>
          </a:bodyPr>
          <a:lstStyle/>
          <a:p>
            <a:r>
              <a:rPr lang="de-DE" sz="5400" dirty="0" smtClean="0">
                <a:solidFill>
                  <a:srgbClr val="3333FF"/>
                </a:solidFill>
                <a:latin typeface="Times New Roman" panose="02020603050405020304" pitchFamily="18" charset="0"/>
                <a:cs typeface="Times New Roman" panose="02020603050405020304" pitchFamily="18" charset="0"/>
              </a:rPr>
              <a:t>Leben in Alexandroupolis</a:t>
            </a:r>
            <a:endParaRPr lang="en-US" sz="5400" dirty="0">
              <a:solidFill>
                <a:srgbClr val="3333FF"/>
              </a:solidFill>
              <a:latin typeface="Times New Roman" panose="02020603050405020304" pitchFamily="18" charset="0"/>
              <a:cs typeface="Times New Roman" panose="02020603050405020304"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9753"/>
            <a:ext cx="7569724" cy="5538247"/>
          </a:xfrm>
          <a:prstGeom prst="rect">
            <a:avLst/>
          </a:prstGeom>
        </p:spPr>
      </p:pic>
      <p:pic>
        <p:nvPicPr>
          <p:cNvPr id="7" name="Εικόνα 6"/>
          <p:cNvPicPr>
            <a:picLocks noChangeAspect="1"/>
          </p:cNvPicPr>
          <p:nvPr/>
        </p:nvPicPr>
        <p:blipFill>
          <a:blip r:embed="rId3"/>
          <a:stretch>
            <a:fillRect/>
          </a:stretch>
        </p:blipFill>
        <p:spPr>
          <a:xfrm>
            <a:off x="7569724" y="1319753"/>
            <a:ext cx="4622276" cy="2526383"/>
          </a:xfrm>
          <a:prstGeom prst="rect">
            <a:avLst/>
          </a:prstGeom>
        </p:spPr>
      </p:pic>
      <p:pic>
        <p:nvPicPr>
          <p:cNvPr id="8" name="Εικόνα 7"/>
          <p:cNvPicPr>
            <a:picLocks noChangeAspect="1"/>
          </p:cNvPicPr>
          <p:nvPr/>
        </p:nvPicPr>
        <p:blipFill>
          <a:blip r:embed="rId4"/>
          <a:stretch>
            <a:fillRect/>
          </a:stretch>
        </p:blipFill>
        <p:spPr>
          <a:xfrm>
            <a:off x="7569725" y="3846136"/>
            <a:ext cx="4622275" cy="3011864"/>
          </a:xfrm>
          <a:prstGeom prst="rect">
            <a:avLst/>
          </a:prstGeom>
        </p:spPr>
      </p:pic>
    </p:spTree>
    <p:extLst>
      <p:ext uri="{BB962C8B-B14F-4D97-AF65-F5344CB8AC3E}">
        <p14:creationId xmlns:p14="http://schemas.microsoft.com/office/powerpoint/2010/main" val="270279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0" y="109208"/>
            <a:ext cx="2792210" cy="2548349"/>
          </a:xfrm>
          <a:prstGeom prst="rect">
            <a:avLst/>
          </a:prstGeom>
        </p:spPr>
      </p:pic>
      <p:sp>
        <p:nvSpPr>
          <p:cNvPr id="6" name="Ορθογώνιο 5"/>
          <p:cNvSpPr/>
          <p:nvPr/>
        </p:nvSpPr>
        <p:spPr>
          <a:xfrm>
            <a:off x="131407" y="3312820"/>
            <a:ext cx="3479060" cy="2308324"/>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das Kirchenmuseum von Alexandroupolis, </a:t>
            </a:r>
            <a:endParaRPr lang="en-US" sz="3600" dirty="0"/>
          </a:p>
        </p:txBody>
      </p:sp>
      <p:pic>
        <p:nvPicPr>
          <p:cNvPr id="7" name="Picture 4" descr="Εκκλησιαστικό Μουσείο Ι.Μ. Αλεξανδρουπόλεως | Museum Finder | Ανακαλύψτε τα  Μουσεία της Ελλάδα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784" y="0"/>
            <a:ext cx="875121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969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27895" y="0"/>
            <a:ext cx="2792210" cy="2548349"/>
          </a:xfrm>
          <a:prstGeom prst="rect">
            <a:avLst/>
          </a:prstGeom>
        </p:spPr>
      </p:pic>
      <p:sp>
        <p:nvSpPr>
          <p:cNvPr id="5" name="Ορθογώνιο 4"/>
          <p:cNvSpPr/>
          <p:nvPr/>
        </p:nvSpPr>
        <p:spPr>
          <a:xfrm>
            <a:off x="269298" y="3793586"/>
            <a:ext cx="4406398" cy="1200329"/>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der Nationalpark "Delta von Evros", </a:t>
            </a:r>
            <a:endParaRPr lang="en-US" sz="3600" dirty="0"/>
          </a:p>
        </p:txBody>
      </p:sp>
      <p:pic>
        <p:nvPicPr>
          <p:cNvPr id="6" name="Picture 4" descr="Εθνικά πάρκα / Εθνικό-Πάρκο-Δέλτα-Έβρου, NaturaGrae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489" y="0"/>
            <a:ext cx="79405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920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22164" y="146915"/>
            <a:ext cx="2792210" cy="2548349"/>
          </a:xfrm>
          <a:prstGeom prst="rect">
            <a:avLst/>
          </a:prstGeom>
        </p:spPr>
      </p:pic>
      <p:sp>
        <p:nvSpPr>
          <p:cNvPr id="5" name="Ορθογώνιο 4"/>
          <p:cNvSpPr/>
          <p:nvPr/>
        </p:nvSpPr>
        <p:spPr>
          <a:xfrm>
            <a:off x="222164" y="3659112"/>
            <a:ext cx="3618720" cy="1754326"/>
          </a:xfrm>
          <a:prstGeom prst="rect">
            <a:avLst/>
          </a:prstGeom>
        </p:spPr>
        <p:txBody>
          <a:bodyPr wrap="square">
            <a:spAutoFit/>
          </a:bodyPr>
          <a:lstStyle/>
          <a:p>
            <a:r>
              <a:rPr lang="de-DE" sz="3600" dirty="0">
                <a:solidFill>
                  <a:srgbClr val="000000"/>
                </a:solidFill>
                <a:latin typeface="Times New Roman" panose="02020603050405020304" pitchFamily="18" charset="0"/>
                <a:ea typeface="Calibri" panose="020F0502020204030204" pitchFamily="34" charset="0"/>
              </a:rPr>
              <a:t>die archäologische Stätte von Mesimvria, </a:t>
            </a:r>
            <a:endParaRPr lang="en-US" sz="3600" dirty="0"/>
          </a:p>
        </p:txBody>
      </p:sp>
      <p:pic>
        <p:nvPicPr>
          <p:cNvPr id="6" name="Picture 2" descr="Ο αρχαιολογικός χώρος στη Μεσημβρία - Ζώνη. - e-evros.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884" y="-10498"/>
            <a:ext cx="8351116" cy="6868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516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27895" y="0"/>
            <a:ext cx="2792210" cy="2548349"/>
          </a:xfrm>
          <a:prstGeom prst="rect">
            <a:avLst/>
          </a:prstGeom>
        </p:spPr>
      </p:pic>
      <p:sp>
        <p:nvSpPr>
          <p:cNvPr id="5" name="Ορθογώνιο 4"/>
          <p:cNvSpPr/>
          <p:nvPr/>
        </p:nvSpPr>
        <p:spPr>
          <a:xfrm>
            <a:off x="255952" y="3661611"/>
            <a:ext cx="3872988" cy="1200329"/>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die Höhle der Zyklopen</a:t>
            </a:r>
            <a:endParaRPr lang="en-US" sz="3600" dirty="0"/>
          </a:p>
        </p:txBody>
      </p:sp>
      <p:pic>
        <p:nvPicPr>
          <p:cNvPr id="6" name="Εικόνα 5"/>
          <p:cNvPicPr>
            <a:picLocks noChangeAspect="1"/>
          </p:cNvPicPr>
          <p:nvPr/>
        </p:nvPicPr>
        <p:blipFill>
          <a:blip r:embed="rId3"/>
          <a:stretch>
            <a:fillRect/>
          </a:stretch>
        </p:blipFill>
        <p:spPr>
          <a:xfrm>
            <a:off x="3393649" y="0"/>
            <a:ext cx="8798351" cy="6858000"/>
          </a:xfrm>
          <a:prstGeom prst="rect">
            <a:avLst/>
          </a:prstGeom>
        </p:spPr>
      </p:pic>
    </p:spTree>
    <p:extLst>
      <p:ext uri="{BB962C8B-B14F-4D97-AF65-F5344CB8AC3E}">
        <p14:creationId xmlns:p14="http://schemas.microsoft.com/office/powerpoint/2010/main" val="223759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90188" y="156343"/>
            <a:ext cx="2792210" cy="2548349"/>
          </a:xfrm>
          <a:prstGeom prst="rect">
            <a:avLst/>
          </a:prstGeom>
        </p:spPr>
      </p:pic>
      <p:sp>
        <p:nvSpPr>
          <p:cNvPr id="5" name="Ορθογώνιο 4"/>
          <p:cNvSpPr/>
          <p:nvPr/>
        </p:nvSpPr>
        <p:spPr>
          <a:xfrm>
            <a:off x="303613" y="3642757"/>
            <a:ext cx="3300011" cy="1754326"/>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und die Bäder von Traianoupolis. </a:t>
            </a:r>
            <a:endParaRPr lang="en-US" sz="3600" dirty="0"/>
          </a:p>
        </p:txBody>
      </p:sp>
      <p:pic>
        <p:nvPicPr>
          <p:cNvPr id="6" name="Picture 2" descr="Ρωμαϊκά λουτρα της Τραϊανούπολης – Δήμος Αλεξανδρούπολη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24" y="0"/>
            <a:ext cx="85883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212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27895" y="0"/>
            <a:ext cx="2792210" cy="2548349"/>
          </a:xfrm>
          <a:prstGeom prst="rect">
            <a:avLst/>
          </a:prstGeom>
        </p:spPr>
      </p:pic>
      <p:sp>
        <p:nvSpPr>
          <p:cNvPr id="5" name="Ορθογώνιο 4"/>
          <p:cNvSpPr/>
          <p:nvPr/>
        </p:nvSpPr>
        <p:spPr>
          <a:xfrm>
            <a:off x="2920105" y="0"/>
            <a:ext cx="9271895" cy="3416320"/>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Alexandroupolis ist eine moderne Stadt mit einem sorgfältigen Raumplan und entwickelt sich schnell. Es ist einer der wichtigsten Verkehrsknotenpunkte, weil es mit allen Mitteln per Flugzeug, Schiene, Straße und Fähre erreichbar ist.</a:t>
            </a:r>
            <a:endParaRPr lang="en-US" sz="3600" dirty="0"/>
          </a:p>
        </p:txBody>
      </p:sp>
      <p:pic>
        <p:nvPicPr>
          <p:cNvPr id="6" name="Picture 4" descr="Προτάσεις Πολιτισμού για την Αλεξανδρούπολ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6320"/>
            <a:ext cx="5974228" cy="3441680"/>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p:cNvPicPr>
            <a:picLocks noChangeAspect="1"/>
          </p:cNvPicPr>
          <p:nvPr/>
        </p:nvPicPr>
        <p:blipFill>
          <a:blip r:embed="rId4"/>
          <a:stretch>
            <a:fillRect/>
          </a:stretch>
        </p:blipFill>
        <p:spPr>
          <a:xfrm>
            <a:off x="5992517" y="3416320"/>
            <a:ext cx="6199483" cy="3441680"/>
          </a:xfrm>
          <a:prstGeom prst="rect">
            <a:avLst/>
          </a:prstGeom>
        </p:spPr>
      </p:pic>
    </p:spTree>
    <p:extLst>
      <p:ext uri="{BB962C8B-B14F-4D97-AF65-F5344CB8AC3E}">
        <p14:creationId xmlns:p14="http://schemas.microsoft.com/office/powerpoint/2010/main" val="34632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90188" y="156343"/>
            <a:ext cx="2792210" cy="2548349"/>
          </a:xfrm>
          <a:prstGeom prst="rect">
            <a:avLst/>
          </a:prstGeom>
        </p:spPr>
      </p:pic>
      <p:sp>
        <p:nvSpPr>
          <p:cNvPr id="5" name="Ορθογώνιο 4"/>
          <p:cNvSpPr/>
          <p:nvPr/>
        </p:nvSpPr>
        <p:spPr>
          <a:xfrm>
            <a:off x="2882398" y="2973455"/>
            <a:ext cx="7345684" cy="1200329"/>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Bemerkenswerte Infrastrukturprojekte sind… </a:t>
            </a:r>
            <a:endParaRPr lang="en-US" sz="3600" dirty="0"/>
          </a:p>
        </p:txBody>
      </p:sp>
    </p:spTree>
    <p:extLst>
      <p:ext uri="{BB962C8B-B14F-4D97-AF65-F5344CB8AC3E}">
        <p14:creationId xmlns:p14="http://schemas.microsoft.com/office/powerpoint/2010/main" val="933413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03310" y="194050"/>
            <a:ext cx="2792210" cy="2548349"/>
          </a:xfrm>
          <a:prstGeom prst="rect">
            <a:avLst/>
          </a:prstGeom>
        </p:spPr>
      </p:pic>
      <p:sp>
        <p:nvSpPr>
          <p:cNvPr id="5" name="Ορθογώνιο 4"/>
          <p:cNvSpPr/>
          <p:nvPr/>
        </p:nvSpPr>
        <p:spPr>
          <a:xfrm>
            <a:off x="478923" y="3429000"/>
            <a:ext cx="3781993" cy="1754326"/>
          </a:xfrm>
          <a:prstGeom prst="rect">
            <a:avLst/>
          </a:prstGeom>
        </p:spPr>
        <p:txBody>
          <a:bodyPr wrap="square">
            <a:spAutoFit/>
          </a:bodyPr>
          <a:lstStyle/>
          <a:p>
            <a:r>
              <a:rPr lang="de-DE" sz="3600" dirty="0">
                <a:solidFill>
                  <a:srgbClr val="000000"/>
                </a:solidFill>
                <a:latin typeface="Times New Roman" panose="02020603050405020304" pitchFamily="18" charset="0"/>
                <a:ea typeface="Calibri" panose="020F0502020204030204" pitchFamily="34" charset="0"/>
              </a:rPr>
              <a:t>der moderne internationale Hafen, </a:t>
            </a:r>
            <a:endParaRPr lang="en-US" sz="3600" dirty="0"/>
          </a:p>
        </p:txBody>
      </p:sp>
      <p:pic>
        <p:nvPicPr>
          <p:cNvPr id="6" name="Εικόνα 5"/>
          <p:cNvPicPr>
            <a:picLocks noChangeAspect="1"/>
          </p:cNvPicPr>
          <p:nvPr/>
        </p:nvPicPr>
        <p:blipFill>
          <a:blip r:embed="rId3"/>
          <a:stretch>
            <a:fillRect/>
          </a:stretch>
        </p:blipFill>
        <p:spPr>
          <a:xfrm>
            <a:off x="3620281" y="0"/>
            <a:ext cx="8571719" cy="6858000"/>
          </a:xfrm>
          <a:prstGeom prst="rect">
            <a:avLst/>
          </a:prstGeom>
        </p:spPr>
      </p:pic>
    </p:spTree>
    <p:extLst>
      <p:ext uri="{BB962C8B-B14F-4D97-AF65-F5344CB8AC3E}">
        <p14:creationId xmlns:p14="http://schemas.microsoft.com/office/powerpoint/2010/main" val="241772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03310" y="194050"/>
            <a:ext cx="2792210" cy="2548349"/>
          </a:xfrm>
          <a:prstGeom prst="rect">
            <a:avLst/>
          </a:prstGeom>
        </p:spPr>
      </p:pic>
      <p:sp>
        <p:nvSpPr>
          <p:cNvPr id="5" name="Ορθογώνιο 4"/>
          <p:cNvSpPr/>
          <p:nvPr/>
        </p:nvSpPr>
        <p:spPr>
          <a:xfrm>
            <a:off x="589562" y="3944415"/>
            <a:ext cx="2917210" cy="1200329"/>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die Egnatia-Straße, </a:t>
            </a:r>
            <a:endParaRPr lang="en-US" sz="4400" dirty="0"/>
          </a:p>
        </p:txBody>
      </p:sp>
      <p:pic>
        <p:nvPicPr>
          <p:cNvPr id="6" name="Picture 2" descr="Αλεξανδρούπολη: Εργασίες συντήρησης στην Εγνατία οδό από Μέστη έως Κήπους -  ertnews.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772" y="0"/>
            <a:ext cx="86852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514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75029" y="175195"/>
            <a:ext cx="2792210" cy="2548349"/>
          </a:xfrm>
          <a:prstGeom prst="rect">
            <a:avLst/>
          </a:prstGeom>
        </p:spPr>
      </p:pic>
      <p:sp>
        <p:nvSpPr>
          <p:cNvPr id="5" name="Ορθογώνιο 4"/>
          <p:cNvSpPr/>
          <p:nvPr/>
        </p:nvSpPr>
        <p:spPr>
          <a:xfrm>
            <a:off x="318499" y="3850147"/>
            <a:ext cx="3112858" cy="1200329"/>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der Flughafen "Dimokritos" </a:t>
            </a:r>
            <a:endParaRPr lang="en-US" sz="4400" dirty="0"/>
          </a:p>
        </p:txBody>
      </p:sp>
      <p:pic>
        <p:nvPicPr>
          <p:cNvPr id="6" name="Picture 2" descr="Αλεξανδρούπολη: Το καθημερινό πρόγραμμα πτήσεων στο αεροδρόμιο “Δημόκριτος”  ως τον Μάρτιο – EVROS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955" y="0"/>
            <a:ext cx="89020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434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Θράκη – Γεωγραφία – Κλίμα | Ταξιδεύοντας στην Ελλάδα"/>
          <p:cNvPicPr>
            <a:picLocks noChangeAspect="1" noChangeArrowheads="1"/>
          </p:cNvPicPr>
          <p:nvPr/>
        </p:nvPicPr>
        <p:blipFill rotWithShape="1">
          <a:blip r:embed="rId2">
            <a:extLst>
              <a:ext uri="{28A0092B-C50C-407E-A947-70E740481C1C}">
                <a14:useLocalDpi xmlns:a14="http://schemas.microsoft.com/office/drawing/2010/main" val="0"/>
              </a:ext>
            </a:extLst>
          </a:blip>
          <a:srcRect b="14317"/>
          <a:stretch/>
        </p:blipFill>
        <p:spPr bwMode="auto">
          <a:xfrm>
            <a:off x="1" y="2545237"/>
            <a:ext cx="6344238" cy="4312763"/>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4411744" y="179109"/>
            <a:ext cx="7409469" cy="1754326"/>
          </a:xfrm>
          <a:prstGeom prst="rect">
            <a:avLst/>
          </a:prstGeom>
        </p:spPr>
        <p:txBody>
          <a:bodyPr wrap="square">
            <a:spAutoFit/>
          </a:bodyPr>
          <a:lstStyle/>
          <a:p>
            <a:r>
              <a:rPr lang="de-DE" sz="3600" dirty="0">
                <a:solidFill>
                  <a:srgbClr val="000000"/>
                </a:solidFill>
                <a:latin typeface="Times New Roman" panose="02020603050405020304" pitchFamily="18" charset="0"/>
                <a:ea typeface="Calibri" panose="020F0502020204030204" pitchFamily="34" charset="0"/>
              </a:rPr>
              <a:t>Alexandroupolis ist eine Stadt in Thrakien und die Hauptstadt der Präfektur Evros.</a:t>
            </a:r>
            <a:endParaRPr lang="en-US" sz="3600" dirty="0"/>
          </a:p>
        </p:txBody>
      </p:sp>
      <p:pic>
        <p:nvPicPr>
          <p:cNvPr id="8" name="Εικόνα 7"/>
          <p:cNvPicPr>
            <a:picLocks noChangeAspect="1"/>
          </p:cNvPicPr>
          <p:nvPr/>
        </p:nvPicPr>
        <p:blipFill>
          <a:blip r:embed="rId3"/>
          <a:stretch>
            <a:fillRect/>
          </a:stretch>
        </p:blipFill>
        <p:spPr>
          <a:xfrm>
            <a:off x="6344239" y="2545236"/>
            <a:ext cx="5847761" cy="4312763"/>
          </a:xfrm>
          <a:prstGeom prst="rect">
            <a:avLst/>
          </a:prstGeom>
        </p:spPr>
      </p:pic>
      <p:pic>
        <p:nvPicPr>
          <p:cNvPr id="9" name="Εικόνα 8"/>
          <p:cNvPicPr>
            <a:picLocks noChangeAspect="1"/>
          </p:cNvPicPr>
          <p:nvPr/>
        </p:nvPicPr>
        <p:blipFill rotWithShape="1">
          <a:blip r:embed="rId4"/>
          <a:srcRect l="11251" r="19369"/>
          <a:stretch/>
        </p:blipFill>
        <p:spPr>
          <a:xfrm>
            <a:off x="0" y="0"/>
            <a:ext cx="2790334" cy="2545237"/>
          </a:xfrm>
          <a:prstGeom prst="rect">
            <a:avLst/>
          </a:prstGeom>
        </p:spPr>
      </p:pic>
    </p:spTree>
    <p:extLst>
      <p:ext uri="{BB962C8B-B14F-4D97-AF65-F5344CB8AC3E}">
        <p14:creationId xmlns:p14="http://schemas.microsoft.com/office/powerpoint/2010/main" val="2692898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46749" y="80928"/>
            <a:ext cx="2792210" cy="2548349"/>
          </a:xfrm>
          <a:prstGeom prst="rect">
            <a:avLst/>
          </a:prstGeom>
        </p:spPr>
      </p:pic>
      <p:sp>
        <p:nvSpPr>
          <p:cNvPr id="6" name="Ορθογώνιο 5"/>
          <p:cNvSpPr/>
          <p:nvPr/>
        </p:nvSpPr>
        <p:spPr>
          <a:xfrm>
            <a:off x="552375" y="4434840"/>
            <a:ext cx="11508561" cy="2308324"/>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sowie die Eisenbahnverbindung mit wichtigen Städten, die es zu einem Handels- und Energiezentrum machen und die richtigen Voraussetzungen für seine weitere Entwicklung in der Zukunft schaffen. </a:t>
            </a:r>
            <a:endParaRPr lang="en-US" sz="4400" dirty="0"/>
          </a:p>
        </p:txBody>
      </p:sp>
      <p:pic>
        <p:nvPicPr>
          <p:cNvPr id="7" name="Picture 2" descr="Νοερή… βόλτα στο σιδηροδρομικό παρελθόν του Έβρου – EVROS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408" y="0"/>
            <a:ext cx="8927592" cy="443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412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46767" y="106569"/>
            <a:ext cx="2792210" cy="2548349"/>
          </a:xfrm>
          <a:prstGeom prst="rect">
            <a:avLst/>
          </a:prstGeom>
        </p:spPr>
      </p:pic>
      <p:sp>
        <p:nvSpPr>
          <p:cNvPr id="5" name="Ορθογώνιο 4"/>
          <p:cNvSpPr/>
          <p:nvPr/>
        </p:nvSpPr>
        <p:spPr>
          <a:xfrm>
            <a:off x="492392" y="3615050"/>
            <a:ext cx="3984358" cy="1870705"/>
          </a:xfrm>
          <a:prstGeom prst="rect">
            <a:avLst/>
          </a:prstGeom>
        </p:spPr>
        <p:txBody>
          <a:bodyPr wrap="square">
            <a:spAutoFit/>
          </a:bodyPr>
          <a:lstStyle/>
          <a:p>
            <a:pPr>
              <a:lnSpc>
                <a:spcPct val="107000"/>
              </a:lnSpc>
              <a:spcAft>
                <a:spcPts val="800"/>
              </a:spcAft>
            </a:pPr>
            <a:r>
              <a:rPr lang="de-DE" sz="36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Es gibt auch Radwege in der Innenstadt.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Η Αλεξανδρούπολη με ποδήλατο – Δήμος Αλεξανδρούπολη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208" y="1"/>
            <a:ext cx="82417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646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903457" y="207390"/>
            <a:ext cx="9288544" cy="2308324"/>
          </a:xfrm>
          <a:prstGeom prst="rect">
            <a:avLst/>
          </a:prstGeom>
        </p:spPr>
        <p:txBody>
          <a:bodyPr wrap="square">
            <a:spAutoFit/>
          </a:bodyPr>
          <a:lstStyle/>
          <a:p>
            <a:r>
              <a:rPr lang="de-DE" sz="3600" dirty="0">
                <a:solidFill>
                  <a:srgbClr val="000000"/>
                </a:solidFill>
                <a:latin typeface="Times New Roman" panose="02020603050405020304" pitchFamily="18" charset="0"/>
                <a:ea typeface="Calibri" panose="020F0502020204030204" pitchFamily="34" charset="0"/>
              </a:rPr>
              <a:t>Sie hat </a:t>
            </a:r>
            <a:r>
              <a:rPr lang="de-DE" sz="3600" dirty="0" smtClean="0">
                <a:solidFill>
                  <a:srgbClr val="000000"/>
                </a:solidFill>
                <a:latin typeface="Times New Roman" panose="02020603050405020304" pitchFamily="18" charset="0"/>
                <a:ea typeface="Calibri" panose="020F0502020204030204" pitchFamily="34" charset="0"/>
              </a:rPr>
              <a:t>75.812 Einwohner </a:t>
            </a:r>
            <a:r>
              <a:rPr lang="de-DE" sz="3600" dirty="0">
                <a:solidFill>
                  <a:srgbClr val="000000"/>
                </a:solidFill>
                <a:latin typeface="Times New Roman" panose="02020603050405020304" pitchFamily="18" charset="0"/>
                <a:ea typeface="Calibri" panose="020F0502020204030204" pitchFamily="34" charset="0"/>
              </a:rPr>
              <a:t>und ist die größte Stadt von Thrakien und dem Region Ostmakedonien und Thrakien, nach Fläche und Bevölkerung.</a:t>
            </a:r>
            <a:endParaRPr lang="en-US" sz="3600" dirty="0"/>
          </a:p>
        </p:txBody>
      </p:sp>
      <p:pic>
        <p:nvPicPr>
          <p:cNvPr id="5" name="Picture 2" descr="Αλεξανδρούπολη: Nέο στρατηγικό σχέδιο για το λιμάνι - Ακυρώνεται ο  διαγωνισμό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29699"/>
            <a:ext cx="5929460" cy="3728300"/>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p:cNvPicPr>
            <a:picLocks noChangeAspect="1"/>
          </p:cNvPicPr>
          <p:nvPr/>
        </p:nvPicPr>
        <p:blipFill>
          <a:blip r:embed="rId3"/>
          <a:stretch>
            <a:fillRect/>
          </a:stretch>
        </p:blipFill>
        <p:spPr>
          <a:xfrm>
            <a:off x="5929461" y="3129699"/>
            <a:ext cx="6262539" cy="3728301"/>
          </a:xfrm>
          <a:prstGeom prst="rect">
            <a:avLst/>
          </a:prstGeom>
        </p:spPr>
      </p:pic>
      <p:pic>
        <p:nvPicPr>
          <p:cNvPr id="7" name="Εικόνα 6"/>
          <p:cNvPicPr>
            <a:picLocks noChangeAspect="1"/>
          </p:cNvPicPr>
          <p:nvPr/>
        </p:nvPicPr>
        <p:blipFill>
          <a:blip r:embed="rId4"/>
          <a:stretch>
            <a:fillRect/>
          </a:stretch>
        </p:blipFill>
        <p:spPr>
          <a:xfrm>
            <a:off x="1" y="0"/>
            <a:ext cx="2792210" cy="2548349"/>
          </a:xfrm>
          <a:prstGeom prst="rect">
            <a:avLst/>
          </a:prstGeom>
        </p:spPr>
      </p:pic>
    </p:spTree>
    <p:extLst>
      <p:ext uri="{BB962C8B-B14F-4D97-AF65-F5344CB8AC3E}">
        <p14:creationId xmlns:p14="http://schemas.microsoft.com/office/powerpoint/2010/main" val="1591695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6369765" y="343782"/>
            <a:ext cx="6096000" cy="1754326"/>
          </a:xfrm>
          <a:prstGeom prst="rect">
            <a:avLst/>
          </a:prstGeom>
        </p:spPr>
        <p:txBody>
          <a:bodyPr>
            <a:spAutoFit/>
          </a:bodyPr>
          <a:lstStyle/>
          <a:p>
            <a:r>
              <a:rPr lang="de-DE" sz="3600" dirty="0">
                <a:solidFill>
                  <a:srgbClr val="000000"/>
                </a:solidFill>
                <a:latin typeface="Times New Roman" panose="02020603050405020304" pitchFamily="18" charset="0"/>
                <a:ea typeface="Calibri" panose="020F0502020204030204" pitchFamily="34" charset="0"/>
              </a:rPr>
              <a:t>Sie ist ein wichtig Hafen und Handelszentrum im Nordosten Griechenlands.</a:t>
            </a:r>
            <a:endParaRPr lang="en-US" sz="3600" dirty="0"/>
          </a:p>
        </p:txBody>
      </p:sp>
      <p:pic>
        <p:nvPicPr>
          <p:cNvPr id="5" name="Picture 2" descr="λιμάνι Αλεξανδρούπολης - Οικονομικός Ταχυδρόμος - ot.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531" y="2548349"/>
            <a:ext cx="5548469" cy="4309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Προτάσεις Πολιτισμού για την Αλεξανδρούπολ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8349"/>
            <a:ext cx="6643531" cy="4309651"/>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p:cNvPicPr>
            <a:picLocks noChangeAspect="1"/>
          </p:cNvPicPr>
          <p:nvPr/>
        </p:nvPicPr>
        <p:blipFill>
          <a:blip r:embed="rId4"/>
          <a:stretch>
            <a:fillRect/>
          </a:stretch>
        </p:blipFill>
        <p:spPr>
          <a:xfrm>
            <a:off x="0" y="0"/>
            <a:ext cx="2792210" cy="2548349"/>
          </a:xfrm>
          <a:prstGeom prst="rect">
            <a:avLst/>
          </a:prstGeom>
        </p:spPr>
      </p:pic>
    </p:spTree>
    <p:extLst>
      <p:ext uri="{BB962C8B-B14F-4D97-AF65-F5344CB8AC3E}">
        <p14:creationId xmlns:p14="http://schemas.microsoft.com/office/powerpoint/2010/main" val="2619028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3744317" y="2289144"/>
            <a:ext cx="6898545" cy="1754326"/>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Einige der berühmtesten Sehenswürdigkeiten von Alexandroupolis sind…</a:t>
            </a:r>
            <a:endParaRPr lang="en-US" sz="3600" dirty="0"/>
          </a:p>
        </p:txBody>
      </p:sp>
      <p:pic>
        <p:nvPicPr>
          <p:cNvPr id="6" name="Εικόνα 5"/>
          <p:cNvPicPr>
            <a:picLocks noChangeAspect="1"/>
          </p:cNvPicPr>
          <p:nvPr/>
        </p:nvPicPr>
        <p:blipFill>
          <a:blip r:embed="rId2"/>
          <a:stretch>
            <a:fillRect/>
          </a:stretch>
        </p:blipFill>
        <p:spPr>
          <a:xfrm>
            <a:off x="0" y="0"/>
            <a:ext cx="2792210" cy="2548349"/>
          </a:xfrm>
          <a:prstGeom prst="rect">
            <a:avLst/>
          </a:prstGeom>
        </p:spPr>
      </p:pic>
    </p:spTree>
    <p:extLst>
      <p:ext uri="{BB962C8B-B14F-4D97-AF65-F5344CB8AC3E}">
        <p14:creationId xmlns:p14="http://schemas.microsoft.com/office/powerpoint/2010/main" val="3980254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0" y="0"/>
            <a:ext cx="2792210" cy="2548349"/>
          </a:xfrm>
          <a:prstGeom prst="rect">
            <a:avLst/>
          </a:prstGeom>
        </p:spPr>
      </p:pic>
      <p:pic>
        <p:nvPicPr>
          <p:cNvPr id="5" name="Εικόνα 4"/>
          <p:cNvPicPr>
            <a:picLocks noChangeAspect="1"/>
          </p:cNvPicPr>
          <p:nvPr/>
        </p:nvPicPr>
        <p:blipFill>
          <a:blip r:embed="rId3"/>
          <a:stretch>
            <a:fillRect/>
          </a:stretch>
        </p:blipFill>
        <p:spPr>
          <a:xfrm>
            <a:off x="7613507" y="0"/>
            <a:ext cx="4578493" cy="6858000"/>
          </a:xfrm>
          <a:prstGeom prst="rect">
            <a:avLst/>
          </a:prstGeom>
        </p:spPr>
      </p:pic>
      <p:sp>
        <p:nvSpPr>
          <p:cNvPr id="7" name="Ορθογώνιο 6"/>
          <p:cNvSpPr/>
          <p:nvPr/>
        </p:nvSpPr>
        <p:spPr>
          <a:xfrm>
            <a:off x="362611" y="3595623"/>
            <a:ext cx="7250896" cy="646331"/>
          </a:xfrm>
          <a:prstGeom prst="rect">
            <a:avLst/>
          </a:prstGeom>
        </p:spPr>
        <p:txBody>
          <a:bodyPr wrap="non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der Leuchtturm von Alexandroupolis, </a:t>
            </a:r>
            <a:endParaRPr lang="en-US" sz="3600" dirty="0"/>
          </a:p>
        </p:txBody>
      </p:sp>
    </p:spTree>
    <p:extLst>
      <p:ext uri="{BB962C8B-B14F-4D97-AF65-F5344CB8AC3E}">
        <p14:creationId xmlns:p14="http://schemas.microsoft.com/office/powerpoint/2010/main" val="166847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0" y="80928"/>
            <a:ext cx="2792210" cy="2548349"/>
          </a:xfrm>
          <a:prstGeom prst="rect">
            <a:avLst/>
          </a:prstGeom>
        </p:spPr>
      </p:pic>
      <p:pic>
        <p:nvPicPr>
          <p:cNvPr id="5" name="Εικόνα 4"/>
          <p:cNvPicPr>
            <a:picLocks noChangeAspect="1"/>
          </p:cNvPicPr>
          <p:nvPr/>
        </p:nvPicPr>
        <p:blipFill>
          <a:blip r:embed="rId3"/>
          <a:stretch>
            <a:fillRect/>
          </a:stretch>
        </p:blipFill>
        <p:spPr>
          <a:xfrm>
            <a:off x="3337088" y="1"/>
            <a:ext cx="8854911" cy="6858000"/>
          </a:xfrm>
          <a:prstGeom prst="rect">
            <a:avLst/>
          </a:prstGeom>
        </p:spPr>
      </p:pic>
      <p:sp>
        <p:nvSpPr>
          <p:cNvPr id="6" name="Ορθογώνιο 5"/>
          <p:cNvSpPr/>
          <p:nvPr/>
        </p:nvSpPr>
        <p:spPr>
          <a:xfrm>
            <a:off x="311084" y="3004794"/>
            <a:ext cx="3026003" cy="2340203"/>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das Ethnologische Museum von Thrakien, </a:t>
            </a:r>
            <a:endParaRPr lang="en-US" sz="3600" dirty="0"/>
          </a:p>
        </p:txBody>
      </p:sp>
    </p:spTree>
    <p:extLst>
      <p:ext uri="{BB962C8B-B14F-4D97-AF65-F5344CB8AC3E}">
        <p14:creationId xmlns:p14="http://schemas.microsoft.com/office/powerpoint/2010/main" val="160527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0" y="0"/>
            <a:ext cx="2792210" cy="2548349"/>
          </a:xfrm>
          <a:prstGeom prst="rect">
            <a:avLst/>
          </a:prstGeom>
        </p:spPr>
      </p:pic>
      <p:sp>
        <p:nvSpPr>
          <p:cNvPr id="5" name="Ορθογώνιο 4"/>
          <p:cNvSpPr/>
          <p:nvPr/>
        </p:nvSpPr>
        <p:spPr>
          <a:xfrm>
            <a:off x="242271" y="3284539"/>
            <a:ext cx="4489986" cy="1754326"/>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das Historische Museum von Alexandroupolis, </a:t>
            </a:r>
            <a:endParaRPr lang="en-US" sz="3600" dirty="0"/>
          </a:p>
        </p:txBody>
      </p:sp>
      <p:pic>
        <p:nvPicPr>
          <p:cNvPr id="6" name="Εικόνα 5"/>
          <p:cNvPicPr>
            <a:picLocks noChangeAspect="1"/>
          </p:cNvPicPr>
          <p:nvPr/>
        </p:nvPicPr>
        <p:blipFill>
          <a:blip r:embed="rId3"/>
          <a:stretch>
            <a:fillRect/>
          </a:stretch>
        </p:blipFill>
        <p:spPr>
          <a:xfrm>
            <a:off x="4157221" y="-5416"/>
            <a:ext cx="8034779" cy="6863416"/>
          </a:xfrm>
          <a:prstGeom prst="rect">
            <a:avLst/>
          </a:prstGeom>
        </p:spPr>
      </p:pic>
    </p:spTree>
    <p:extLst>
      <p:ext uri="{BB962C8B-B14F-4D97-AF65-F5344CB8AC3E}">
        <p14:creationId xmlns:p14="http://schemas.microsoft.com/office/powerpoint/2010/main" val="1684100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27895" y="0"/>
            <a:ext cx="2792210" cy="2548349"/>
          </a:xfrm>
          <a:prstGeom prst="rect">
            <a:avLst/>
          </a:prstGeom>
        </p:spPr>
      </p:pic>
      <p:sp>
        <p:nvSpPr>
          <p:cNvPr id="5" name="Ορθογώνιο 4"/>
          <p:cNvSpPr/>
          <p:nvPr/>
        </p:nvSpPr>
        <p:spPr>
          <a:xfrm>
            <a:off x="367068" y="3614477"/>
            <a:ext cx="4761113" cy="1200329"/>
          </a:xfrm>
          <a:prstGeom prst="rect">
            <a:avLst/>
          </a:prstGeom>
        </p:spPr>
        <p:txBody>
          <a:bodyPr wrap="square">
            <a:spAutoFit/>
          </a:bodyPr>
          <a:lstStyle/>
          <a:p>
            <a:r>
              <a:rPr lang="de-DE" sz="3600" dirty="0" smtClean="0">
                <a:solidFill>
                  <a:srgbClr val="000000"/>
                </a:solidFill>
                <a:effectLst/>
                <a:latin typeface="Times New Roman" panose="02020603050405020304" pitchFamily="18" charset="0"/>
                <a:ea typeface="Calibri" panose="020F0502020204030204" pitchFamily="34" charset="0"/>
              </a:rPr>
              <a:t>das Museum für Naturgeschichte, </a:t>
            </a:r>
            <a:endParaRPr lang="en-US" sz="3600" dirty="0"/>
          </a:p>
        </p:txBody>
      </p:sp>
      <p:pic>
        <p:nvPicPr>
          <p:cNvPr id="6" name="Εικόνα 5"/>
          <p:cNvPicPr>
            <a:picLocks noChangeAspect="1"/>
          </p:cNvPicPr>
          <p:nvPr/>
        </p:nvPicPr>
        <p:blipFill>
          <a:blip r:embed="rId3"/>
          <a:stretch>
            <a:fillRect/>
          </a:stretch>
        </p:blipFill>
        <p:spPr>
          <a:xfrm>
            <a:off x="3916670" y="0"/>
            <a:ext cx="8275330" cy="6858000"/>
          </a:xfrm>
          <a:prstGeom prst="rect">
            <a:avLst/>
          </a:prstGeom>
        </p:spPr>
      </p:pic>
    </p:spTree>
    <p:extLst>
      <p:ext uri="{BB962C8B-B14F-4D97-AF65-F5344CB8AC3E}">
        <p14:creationId xmlns:p14="http://schemas.microsoft.com/office/powerpoint/2010/main" val="13165557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Words>
  <Application>Microsoft Office PowerPoint</Application>
  <PresentationFormat>Ευρεία οθόνη</PresentationFormat>
  <Paragraphs>21</Paragraphs>
  <Slides>21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21</vt:i4>
      </vt:variant>
    </vt:vector>
  </HeadingPairs>
  <TitlesOfParts>
    <vt:vector size="26" baseType="lpstr">
      <vt:lpstr>Arial</vt:lpstr>
      <vt:lpstr>Calibri</vt:lpstr>
      <vt:lpstr>Calibri Light</vt:lpstr>
      <vt:lpstr>Times New Roman</vt:lpstr>
      <vt:lpstr>Θέμα του Office</vt:lpstr>
      <vt:lpstr>Leben in Alexandroupolis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Leben in Alexandroupolis</dc:title>
  <dc:creator>Δέσποινα</dc:creator>
  <cp:lastModifiedBy>Δέσποινα</cp:lastModifiedBy>
  <cp:revision>6</cp:revision>
  <dcterms:created xsi:type="dcterms:W3CDTF">2023-01-19T14:45:29Z</dcterms:created>
  <dcterms:modified xsi:type="dcterms:W3CDTF">2023-01-19T15:27:28Z</dcterms:modified>
</cp:coreProperties>
</file>