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63"/>
  </p:notesMasterIdLst>
  <p:sldIdLst>
    <p:sldId id="256" r:id="rId2"/>
    <p:sldId id="257" r:id="rId3"/>
    <p:sldId id="315" r:id="rId4"/>
    <p:sldId id="319" r:id="rId5"/>
    <p:sldId id="320" r:id="rId6"/>
    <p:sldId id="323" r:id="rId7"/>
    <p:sldId id="324" r:id="rId8"/>
    <p:sldId id="321" r:id="rId9"/>
    <p:sldId id="322" r:id="rId10"/>
    <p:sldId id="296" r:id="rId11"/>
    <p:sldId id="258" r:id="rId12"/>
    <p:sldId id="259" r:id="rId13"/>
    <p:sldId id="260" r:id="rId14"/>
    <p:sldId id="262" r:id="rId15"/>
    <p:sldId id="261" r:id="rId16"/>
    <p:sldId id="263" r:id="rId17"/>
    <p:sldId id="264" r:id="rId18"/>
    <p:sldId id="265" r:id="rId19"/>
    <p:sldId id="266" r:id="rId20"/>
    <p:sldId id="270" r:id="rId21"/>
    <p:sldId id="310" r:id="rId22"/>
    <p:sldId id="298" r:id="rId23"/>
    <p:sldId id="299" r:id="rId24"/>
    <p:sldId id="303" r:id="rId25"/>
    <p:sldId id="304" r:id="rId26"/>
    <p:sldId id="300" r:id="rId27"/>
    <p:sldId id="301" r:id="rId28"/>
    <p:sldId id="302" r:id="rId29"/>
    <p:sldId id="272" r:id="rId30"/>
    <p:sldId id="297" r:id="rId31"/>
    <p:sldId id="273" r:id="rId32"/>
    <p:sldId id="274" r:id="rId33"/>
    <p:sldId id="275" r:id="rId34"/>
    <p:sldId id="267" r:id="rId35"/>
    <p:sldId id="269" r:id="rId36"/>
    <p:sldId id="318" r:id="rId37"/>
    <p:sldId id="276" r:id="rId38"/>
    <p:sldId id="278" r:id="rId39"/>
    <p:sldId id="279" r:id="rId40"/>
    <p:sldId id="306" r:id="rId41"/>
    <p:sldId id="280" r:id="rId42"/>
    <p:sldId id="282" r:id="rId43"/>
    <p:sldId id="281" r:id="rId44"/>
    <p:sldId id="283" r:id="rId45"/>
    <p:sldId id="284" r:id="rId46"/>
    <p:sldId id="285" r:id="rId47"/>
    <p:sldId id="286" r:id="rId48"/>
    <p:sldId id="287" r:id="rId49"/>
    <p:sldId id="288" r:id="rId50"/>
    <p:sldId id="289" r:id="rId51"/>
    <p:sldId id="290" r:id="rId52"/>
    <p:sldId id="291" r:id="rId53"/>
    <p:sldId id="292" r:id="rId54"/>
    <p:sldId id="293" r:id="rId55"/>
    <p:sldId id="294" r:id="rId56"/>
    <p:sldId id="311" r:id="rId57"/>
    <p:sldId id="312" r:id="rId58"/>
    <p:sldId id="305" r:id="rId59"/>
    <p:sldId id="313" r:id="rId60"/>
    <p:sldId id="314" r:id="rId61"/>
    <p:sldId id="295" r:id="rId62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529" autoAdjust="0"/>
  </p:normalViewPr>
  <p:slideViewPr>
    <p:cSldViewPr snapToGrid="0">
      <p:cViewPr varScale="1">
        <p:scale>
          <a:sx n="59" d="100"/>
          <a:sy n="59" d="100"/>
        </p:scale>
        <p:origin x="900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9E2C2-D171-4954-8071-397FE2856CA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6614EC-D416-40C3-8A03-DDA90EA85D9E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11339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6614EC-D416-40C3-8A03-DDA90EA85D9E}" type="slidenum">
              <a:rPr lang="en-IN" smtClean="0"/>
              <a:pPr/>
              <a:t>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05526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8357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82276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49257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42566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38497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897303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74225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4836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87241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14249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66922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8256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32665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99612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17812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1051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B1C5D-41C4-48C2-A71B-50C832C70A90}" type="datetimeFigureOut">
              <a:rPr lang="en-IN" smtClean="0"/>
              <a:pPr/>
              <a:t>16-11-2024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F3E0AAA-CC0D-4FD0-9C60-A11AC1DE744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46095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5F272-47E1-0F78-C1E5-31057799E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9336" y="694592"/>
            <a:ext cx="7766936" cy="2529767"/>
          </a:xfrm>
        </p:spPr>
        <p:txBody>
          <a:bodyPr/>
          <a:lstStyle/>
          <a:p>
            <a:r>
              <a:rPr lang="en-IN" b="1" dirty="0"/>
              <a:t>Python</a:t>
            </a:r>
            <a:br>
              <a:rPr lang="en-IN" dirty="0"/>
            </a:br>
            <a:br>
              <a:rPr lang="en-IN" dirty="0"/>
            </a:b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D7A5C2-E65E-40F3-C134-ED75C1D1F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558397"/>
          </a:xfrm>
        </p:spPr>
        <p:txBody>
          <a:bodyPr>
            <a:normAutofit/>
          </a:bodyPr>
          <a:lstStyle/>
          <a:p>
            <a:r>
              <a:rPr lang="el-GR" sz="2400" b="1" dirty="0">
                <a:solidFill>
                  <a:srgbClr val="C00000"/>
                </a:solidFill>
              </a:rPr>
              <a:t>Λάζαρος Ηλιάδης</a:t>
            </a:r>
          </a:p>
          <a:p>
            <a:r>
              <a:rPr lang="el-GR" sz="2400" b="1" dirty="0">
                <a:solidFill>
                  <a:srgbClr val="C00000"/>
                </a:solidFill>
              </a:rPr>
              <a:t>Καθηγητής ΔΠΘ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liliadis@civil.duth.gr</a:t>
            </a:r>
            <a:endParaRPr lang="en-IN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837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F343F-600F-9E52-63E5-58C8A7A65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080" y="211015"/>
            <a:ext cx="8850921" cy="677009"/>
          </a:xfrm>
        </p:spPr>
        <p:txBody>
          <a:bodyPr>
            <a:normAutofit/>
          </a:bodyPr>
          <a:lstStyle/>
          <a:p>
            <a:r>
              <a:rPr lang="en-IN" b="1" dirty="0"/>
              <a:t>Python versions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EE15B7-C3C9-2393-D8AD-868CAEB708B7}"/>
              </a:ext>
            </a:extLst>
          </p:cNvPr>
          <p:cNvSpPr txBox="1"/>
          <p:nvPr/>
        </p:nvSpPr>
        <p:spPr>
          <a:xfrm>
            <a:off x="423081" y="888024"/>
            <a:ext cx="7956644" cy="4757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20, 1991 developed by Python Software Foundation.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versions– </a:t>
            </a:r>
            <a:r>
              <a:rPr lang="en-I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1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2 Python 3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ArialMT"/>
              </a:rPr>
              <a:t>• 26/1/ 1994, </a:t>
            </a:r>
            <a:r>
              <a:rPr lang="en-IN" sz="2000" b="1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ArialMT"/>
              </a:rPr>
              <a:t>Python 1.0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16/10/2000, </a:t>
            </a:r>
            <a:r>
              <a:rPr lang="en-I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2.0 </a:t>
            </a:r>
            <a:endParaRPr lang="en-IN" sz="2000" b="1" dirty="0">
              <a:solidFill>
                <a:srgbClr val="000000"/>
              </a:solidFill>
              <a:latin typeface="ArialM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3/12/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2008 </a:t>
            </a:r>
            <a:r>
              <a:rPr lang="en-I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3.0</a:t>
            </a:r>
            <a:endParaRPr lang="en-IN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Latest version –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2/10/2023, </a:t>
            </a:r>
            <a:r>
              <a:rPr lang="en-I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3.12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Δείτε τη δική σας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version </a:t>
            </a:r>
          </a:p>
          <a:p>
            <a:pPr marL="514350" indent="-514350">
              <a:lnSpc>
                <a:spcPct val="115000"/>
              </a:lnSpc>
              <a:spcAft>
                <a:spcPts val="1000"/>
              </a:spcAft>
              <a:buAutoNum type="romanLcParenR"/>
            </a:pP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Για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Linux OS 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γράψτε </a:t>
            </a:r>
            <a:r>
              <a:rPr lang="en-I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 -V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l-GR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5000"/>
              </a:lnSpc>
              <a:spcAft>
                <a:spcPts val="1000"/>
              </a:spcAft>
              <a:buAutoNum type="romanLcParenR"/>
            </a:pP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Για </a:t>
            </a: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Windows 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και</a:t>
            </a: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MacOS 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γράψτε </a:t>
            </a: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 sys  print(</a:t>
            </a:r>
            <a:r>
              <a:rPr lang="en-IN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sys.version</a:t>
            </a: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47897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0DA24-F98A-33A1-7B43-719ADB256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206" y="259308"/>
            <a:ext cx="8700796" cy="805218"/>
          </a:xfrm>
        </p:spPr>
        <p:txBody>
          <a:bodyPr/>
          <a:lstStyle/>
          <a:p>
            <a:r>
              <a:rPr lang="en-IN" b="1" dirty="0"/>
              <a:t>Python Interpreter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05E908-7543-8A9F-9489-02F69BEF1F14}"/>
              </a:ext>
            </a:extLst>
          </p:cNvPr>
          <p:cNvSpPr txBox="1"/>
          <p:nvPr/>
        </p:nvSpPr>
        <p:spPr>
          <a:xfrm>
            <a:off x="436727" y="1146413"/>
            <a:ext cx="8311487" cy="2020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Το πρόγραμμα που διερμηνεύει τις εντολές της 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</a:t>
            </a:r>
            <a:r>
              <a:rPr lang="el-G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και τις εκτελεί  είναι ο διερμηνευτής 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interpreter. </a:t>
            </a:r>
            <a:endParaRPr lang="el-G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 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interpreter </a:t>
            </a: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είναι γραμμένος σε γλώσσα 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133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BA149-6070-7099-1D01-D429CC979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577" y="465992"/>
            <a:ext cx="8614579" cy="811275"/>
          </a:xfrm>
        </p:spPr>
        <p:txBody>
          <a:bodyPr/>
          <a:lstStyle/>
          <a:p>
            <a:r>
              <a:rPr lang="en-IN" b="1" dirty="0"/>
              <a:t>Python IDLE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3B84DD-CD77-3A91-24B8-38D2A37F294D}"/>
              </a:ext>
            </a:extLst>
          </p:cNvPr>
          <p:cNvSpPr txBox="1"/>
          <p:nvPr/>
        </p:nvSpPr>
        <p:spPr>
          <a:xfrm>
            <a:off x="369277" y="1406770"/>
            <a:ext cx="10636180" cy="1752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IDLE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IN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Integrated Development and Learning Environment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el-GR" dirty="0"/>
              <a:t>Διατίθεται δωρεάν στο διαδίκτυο. Σε </a:t>
            </a:r>
            <a:r>
              <a:rPr lang="en-IN" dirty="0"/>
              <a:t>Windows </a:t>
            </a:r>
            <a:r>
              <a:rPr lang="el-GR" dirty="0"/>
              <a:t>εγκαθίσταται το </a:t>
            </a:r>
            <a:r>
              <a:rPr lang="en-IN" dirty="0"/>
              <a:t>IDLE (Integrated Development and Learning Environment) </a:t>
            </a:r>
            <a:r>
              <a:rPr lang="el-GR" dirty="0"/>
              <a:t>όταν εγκαθιστάτε την </a:t>
            </a:r>
            <a:r>
              <a:rPr lang="en-IN" dirty="0"/>
              <a:t>Python</a:t>
            </a:r>
          </a:p>
        </p:txBody>
      </p:sp>
    </p:spTree>
    <p:extLst>
      <p:ext uri="{BB962C8B-B14F-4D97-AF65-F5344CB8AC3E}">
        <p14:creationId xmlns:p14="http://schemas.microsoft.com/office/powerpoint/2010/main" val="35795657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481F3-9985-C2BD-8748-544F17F43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01" y="382138"/>
            <a:ext cx="8673501" cy="723332"/>
          </a:xfrm>
        </p:spPr>
        <p:txBody>
          <a:bodyPr/>
          <a:lstStyle/>
          <a:p>
            <a:r>
              <a:rPr lang="el-GR" b="1" dirty="0"/>
              <a:t>Τρέχοντας την</a:t>
            </a:r>
            <a:r>
              <a:rPr lang="en-IN" b="1" dirty="0"/>
              <a:t> Python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AD6078-49A3-0242-7BC6-461EF338E684}"/>
              </a:ext>
            </a:extLst>
          </p:cNvPr>
          <p:cNvSpPr txBox="1"/>
          <p:nvPr/>
        </p:nvSpPr>
        <p:spPr>
          <a:xfrm>
            <a:off x="736979" y="1132764"/>
            <a:ext cx="7751928" cy="3005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Υπάρχουν 2 τρόποι για να εκτελώ εντολές στον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Python interpreter: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AutoNum type="arabicParenR"/>
            </a:pP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Interactive Mode   </a:t>
            </a:r>
            <a:r>
              <a:rPr lang="el-G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Αλληλεπιδραστικός τρόπος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AutoNum type="arabicParenR"/>
            </a:pP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Script Mode</a:t>
            </a:r>
            <a:r>
              <a:rPr lang="el-G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Με προγράμματα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645475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37B4D-B8FD-39EB-E58B-3452931F1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01" y="368490"/>
            <a:ext cx="8673501" cy="723331"/>
          </a:xfrm>
        </p:spPr>
        <p:txBody>
          <a:bodyPr/>
          <a:lstStyle/>
          <a:p>
            <a:r>
              <a:rPr lang="el-GR" b="1" dirty="0"/>
              <a:t>Τρέχοντας</a:t>
            </a:r>
            <a:r>
              <a:rPr lang="en-IN" b="1" dirty="0"/>
              <a:t> Python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A6F7B4-33A3-E63A-FCC2-C93E558E34A7}"/>
              </a:ext>
            </a:extLst>
          </p:cNvPr>
          <p:cNvSpPr txBox="1"/>
          <p:nvPr/>
        </p:nvSpPr>
        <p:spPr>
          <a:xfrm>
            <a:off x="600501" y="1064525"/>
            <a:ext cx="6380591" cy="5361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l-GR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Σε</a:t>
            </a:r>
            <a:r>
              <a:rPr lang="en-I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interactive mode: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print("Hello Teachers")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Hello Teachers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print(a)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x=10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z=x+20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z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23158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CB30B-BE71-83FE-72F5-7B8F7F6D6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206" y="354843"/>
            <a:ext cx="8700796" cy="655092"/>
          </a:xfrm>
        </p:spPr>
        <p:txBody>
          <a:bodyPr/>
          <a:lstStyle/>
          <a:p>
            <a:r>
              <a:rPr lang="en-IN" b="1" dirty="0"/>
              <a:t>Python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A63E1F-B400-6463-CCC5-D76BEE2F7002}"/>
              </a:ext>
            </a:extLst>
          </p:cNvPr>
          <p:cNvSpPr txBox="1"/>
          <p:nvPr/>
        </p:nvSpPr>
        <p:spPr>
          <a:xfrm>
            <a:off x="573205" y="1173707"/>
            <a:ext cx="10040366" cy="4181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Σε</a:t>
            </a:r>
            <a:r>
              <a:rPr lang="en-I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script mode: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el-GR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Μπορούμε να αποθηκεύσουμε 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script source code </a:t>
            </a: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(πηγαίο κώδικα σε 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scripts) </a:t>
            </a: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σε αρχεία με επέκταση</a:t>
            </a:r>
            <a:r>
              <a:rPr lang="en-IN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r>
              <a:rPr lang="en-IN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</a:t>
            </a:r>
            <a:r>
              <a:rPr lang="en-IN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και μετά να χρησιμοποιήσουμε τον 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interpreter </a:t>
            </a: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για την εκτέλεση του αρχείου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Για περιβάλλον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UNIX OS </a:t>
            </a: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για να τρέξει ένα αρχείο 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script My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IN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l-GR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η εντολή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My</a:t>
            </a: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</a:t>
            </a:r>
            <a:r>
              <a:rPr lang="en-IN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.py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1936459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79DCB-928F-D68E-38C9-F35D25A91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65285"/>
          </a:xfrm>
        </p:spPr>
        <p:txBody>
          <a:bodyPr/>
          <a:lstStyle/>
          <a:p>
            <a:r>
              <a:rPr lang="el-GR" b="1" dirty="0"/>
              <a:t>Τύποι Δεδομένων</a:t>
            </a:r>
            <a:r>
              <a:rPr lang="en-IN" b="1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3F255E-8932-B67A-9CBE-D2CFD5557F58}"/>
              </a:ext>
            </a:extLst>
          </p:cNvPr>
          <p:cNvSpPr txBox="1"/>
          <p:nvPr/>
        </p:nvSpPr>
        <p:spPr>
          <a:xfrm>
            <a:off x="527537" y="1538654"/>
            <a:ext cx="9149863" cy="2702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Η 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</a:t>
            </a: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έχει διάφορους έτοιμους </a:t>
            </a:r>
            <a:r>
              <a:rPr lang="el-GR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τύπους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dedom;envn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standard data</a:t>
            </a:r>
            <a:r>
              <a:rPr lang="el-GR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IN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Integer            [ class ‘int’ ]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Float               [ class ‘float’ ]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IN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Boolean          [ class ‘bool’ ]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              [ class ‘str’ ]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56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F84BB-919F-2C81-A2E6-E1BFDA943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445" y="254977"/>
            <a:ext cx="8632557" cy="615461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Integer-</a:t>
            </a:r>
            <a:r>
              <a:rPr lang="el-GR" b="1" dirty="0"/>
              <a:t> Ακέραιοι</a:t>
            </a:r>
            <a:endParaRPr lang="en-IN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E97216-DA0E-D06C-189D-845A8FCEF69D}"/>
              </a:ext>
            </a:extLst>
          </p:cNvPr>
          <p:cNvSpPr txBox="1"/>
          <p:nvPr/>
        </p:nvSpPr>
        <p:spPr>
          <a:xfrm>
            <a:off x="518746" y="870438"/>
            <a:ext cx="8365947" cy="5522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Int: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Για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integer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Θετικό ή αρνητικό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χωρίς δεκαδικά ψηφία με μήκος χωρίς όριο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print(2465635468765)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2465635468765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&gt;&gt;&gt; </a:t>
            </a:r>
            <a:r>
              <a:rPr lang="en-IN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print(0b10) 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0b 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δείχνει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binary 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(δυαδικό αριθμό)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print(0x10)           # 0x 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δείχνει </a:t>
            </a:r>
            <a:r>
              <a:rPr lang="el-GR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δεκαεξαδικό</a:t>
            </a: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hexadecimal 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αριθμό</a:t>
            </a:r>
            <a:endParaRPr lang="en-IN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a=11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print(type(a))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&lt;class 'int'&gt;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371486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0CFF7-957F-3A3C-EE7D-55FC053CD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149" y="409434"/>
            <a:ext cx="8659853" cy="573206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Float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5318A7-8F63-95DA-77E8-94667F1169D5}"/>
              </a:ext>
            </a:extLst>
          </p:cNvPr>
          <p:cNvSpPr txBox="1"/>
          <p:nvPr/>
        </p:nvSpPr>
        <p:spPr>
          <a:xfrm>
            <a:off x="504967" y="1119116"/>
            <a:ext cx="8297839" cy="5239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Float: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Float, 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ή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"floating point number" 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είναι θετικός ή αρνητικός αριθμός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Float 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μπορεί να γραφτεί σε επιστημονική  εκθετική μορφή με βάση το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"e"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&gt;&gt;&gt; y=2.8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y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2.8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print(0.00000045)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4.5e-07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y=2.8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print(type(y))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&lt;class 'float'&gt;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98451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6AE4E-B289-47DB-13F1-D820698D7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3774"/>
            <a:ext cx="10845746" cy="696036"/>
          </a:xfrm>
        </p:spPr>
        <p:txBody>
          <a:bodyPr>
            <a:normAutofit/>
          </a:bodyPr>
          <a:lstStyle/>
          <a:p>
            <a:r>
              <a:rPr lang="en-IN" b="1" dirty="0"/>
              <a:t>Boolean</a:t>
            </a:r>
            <a:r>
              <a:rPr lang="el-GR" b="1" dirty="0"/>
              <a:t>-</a:t>
            </a:r>
            <a:r>
              <a:rPr lang="en-IN" b="1" dirty="0"/>
              <a:t> </a:t>
            </a:r>
            <a:r>
              <a:rPr lang="el-GR" b="1" dirty="0"/>
              <a:t>Λογικοί τύποι</a:t>
            </a:r>
            <a:r>
              <a:rPr lang="en-IN" b="1" dirty="0"/>
              <a:t> and </a:t>
            </a:r>
            <a:r>
              <a:rPr lang="en-IN" b="1" dirty="0">
                <a:solidFill>
                  <a:srgbClr val="FF0000"/>
                </a:solidFill>
              </a:rPr>
              <a:t>String</a:t>
            </a:r>
            <a:r>
              <a:rPr lang="el-GR" b="1" dirty="0">
                <a:solidFill>
                  <a:srgbClr val="FF0000"/>
                </a:solidFill>
              </a:rPr>
              <a:t> συμβολοσειρά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791D33-7E4B-05F9-EBD3-A0D77607C2A5}"/>
              </a:ext>
            </a:extLst>
          </p:cNvPr>
          <p:cNvSpPr txBox="1"/>
          <p:nvPr/>
        </p:nvSpPr>
        <p:spPr>
          <a:xfrm>
            <a:off x="627796" y="1050878"/>
            <a:ext cx="7373203" cy="567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Boolean: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(με μια από τις 2 πιθανές τιμές)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True or False: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type(True)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&lt;class 'bool'&gt;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type(False)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&lt;class 'bool'&gt;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String: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Συμβολοσειρά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 print(‘Science college’)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Science college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&gt;&gt;&gt; type("My college")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&lt;class 'str'&gt;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90745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F19A228-AF68-D8D0-4AB3-08ABEC43638A}"/>
              </a:ext>
            </a:extLst>
          </p:cNvPr>
          <p:cNvSpPr txBox="1"/>
          <p:nvPr/>
        </p:nvSpPr>
        <p:spPr>
          <a:xfrm>
            <a:off x="349907" y="738135"/>
            <a:ext cx="10742636" cy="2447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Το όνομα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Python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προέρχεται από μια κωμική σειρά του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BBC Monty Python’s Flying Circus. </a:t>
            </a:r>
            <a:endParaRPr lang="el-G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Όταν ο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Guido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 Rossum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έχτιζε την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Python,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διάβαζε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Monty Python.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Αποφάσισε ότι το όνομα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Python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ήταν κατάλληλο, σύντομο και κάπως μυστήριο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645 Monty Pythons Flying Circus Photos &amp; High Res Pictures ...">
            <a:extLst>
              <a:ext uri="{FF2B5EF4-FFF2-40B4-BE49-F238E27FC236}">
                <a16:creationId xmlns:a16="http://schemas.microsoft.com/office/drawing/2014/main" id="{DA1FD1B4-DD3C-7B79-ABEE-6E92346F7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865" y="2944587"/>
            <a:ext cx="4536621" cy="370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7372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98BC2-3D26-9D76-8B3A-0C1DD766A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23" y="395654"/>
            <a:ext cx="8728879" cy="545123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Variables</a:t>
            </a:r>
            <a:r>
              <a:rPr lang="el-GR" b="1" dirty="0"/>
              <a:t> - Μεταβλητές</a:t>
            </a:r>
            <a:endParaRPr lang="en-IN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B0E3F3-3E85-328D-3788-139D19388C0C}"/>
              </a:ext>
            </a:extLst>
          </p:cNvPr>
          <p:cNvSpPr txBox="1"/>
          <p:nvPr/>
        </p:nvSpPr>
        <p:spPr>
          <a:xfrm>
            <a:off x="545123" y="1055077"/>
            <a:ext cx="8959362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Αποθηκεύει ακέραιους πραγματικούς ή χαρακτήρες σε μεταβλητές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Κανόνες για μεταβλητές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ArialMT"/>
              </a:rPr>
              <a:t>• 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Το όνομα πρέπει να ξεκινά με γράμμα ή τον χαρακτήρα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underscore 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ArialMT"/>
              </a:rPr>
              <a:t>•</a:t>
            </a:r>
            <a:r>
              <a:rPr lang="el-GR" sz="20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ArialMT"/>
              </a:rPr>
              <a:t> Δεν μπορεί να αρχίζει από αριθμό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ArialMT"/>
              </a:rPr>
              <a:t>• </a:t>
            </a:r>
            <a:r>
              <a:rPr lang="el-GR" sz="20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ArialMT"/>
              </a:rPr>
              <a:t>Το όνομα μπορεί να περιέχει μόνο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(A-z, 0-9, and _ 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ArialMT"/>
                <a:ea typeface="Times New Roman" panose="02020603050405020304" pitchFamily="18" charset="0"/>
                <a:cs typeface="ArialMT"/>
              </a:rPr>
              <a:t>• 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Στ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 ονόματα των μεταβλητών το κεφαλαίο διαφέρει από το μικρό γράμμα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(age, Age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είναι διαφορετικές μεταβλητές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a= 100                # integer </a:t>
            </a:r>
            <a:endParaRPr lang="el-G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 = 1040.23       # floating point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 = "John"         #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string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6063559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89782-FE58-AB6B-F023-AA17D6DBD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730" y="307730"/>
            <a:ext cx="8966272" cy="597877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List, Tuple, Set, Dictionary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004B8C-4CC1-F2DB-261E-9EEF05F54918}"/>
              </a:ext>
            </a:extLst>
          </p:cNvPr>
          <p:cNvSpPr txBox="1"/>
          <p:nvPr/>
        </p:nvSpPr>
        <p:spPr>
          <a:xfrm>
            <a:off x="307729" y="905608"/>
            <a:ext cx="113290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  <a:p>
            <a:r>
              <a:rPr lang="el-GR" dirty="0"/>
              <a:t>Δομές Δεδομένων (</a:t>
            </a:r>
            <a:r>
              <a:rPr lang="en-IN" dirty="0"/>
              <a:t>data structures</a:t>
            </a:r>
            <a:r>
              <a:rPr lang="el-GR" dirty="0"/>
              <a:t>)</a:t>
            </a:r>
            <a:r>
              <a:rPr lang="en-IN" dirty="0"/>
              <a:t> </a:t>
            </a:r>
            <a:r>
              <a:rPr lang="el-GR" dirty="0"/>
              <a:t>στη</a:t>
            </a:r>
            <a:r>
              <a:rPr lang="en-IN" dirty="0"/>
              <a:t> Python:- </a:t>
            </a:r>
          </a:p>
          <a:p>
            <a:r>
              <a:rPr lang="en-IN" dirty="0"/>
              <a:t>list, tuple, set, dictionary</a:t>
            </a:r>
          </a:p>
          <a:p>
            <a:r>
              <a:rPr lang="en-IN" dirty="0"/>
              <a:t>- </a:t>
            </a:r>
          </a:p>
          <a:p>
            <a:r>
              <a:rPr lang="en-IN" b="1" dirty="0">
                <a:solidFill>
                  <a:srgbClr val="FF0000"/>
                </a:solidFill>
              </a:rPr>
              <a:t>List</a:t>
            </a:r>
            <a:r>
              <a:rPr lang="el-GR" b="1" dirty="0">
                <a:solidFill>
                  <a:srgbClr val="FF0000"/>
                </a:solidFill>
              </a:rPr>
              <a:t> (Λίστα)  Συλλογή αντικειμένων σε τετράγωνες αγκύλες</a:t>
            </a:r>
            <a:r>
              <a:rPr lang="en-IN" dirty="0"/>
              <a:t>: </a:t>
            </a:r>
            <a:r>
              <a:rPr lang="en-IN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 = [1,2,3,'A','B',7,8,[10,11]]</a:t>
            </a:r>
            <a:endParaRPr lang="en-IN" b="1" dirty="0">
              <a:solidFill>
                <a:srgbClr val="FF0000"/>
              </a:solidFill>
            </a:endParaRPr>
          </a:p>
          <a:p>
            <a:endParaRPr lang="en-IN" dirty="0"/>
          </a:p>
          <a:p>
            <a:r>
              <a:rPr lang="en-IN" b="1" dirty="0">
                <a:solidFill>
                  <a:srgbClr val="FF0000"/>
                </a:solidFill>
              </a:rPr>
              <a:t>Tuple</a:t>
            </a:r>
            <a:r>
              <a:rPr lang="en-IN" dirty="0"/>
              <a:t> Example: </a:t>
            </a:r>
            <a:r>
              <a:rPr lang="en-IN" b="1" dirty="0">
                <a:solidFill>
                  <a:srgbClr val="FF0000"/>
                </a:solidFill>
              </a:rPr>
              <a:t>tuple = (2, 1, 10, 4, 7)</a:t>
            </a:r>
          </a:p>
          <a:p>
            <a:endParaRPr lang="en-IN" dirty="0"/>
          </a:p>
          <a:p>
            <a:r>
              <a:rPr lang="el-GR" b="1" dirty="0">
                <a:solidFill>
                  <a:srgbClr val="FF0000"/>
                </a:solidFill>
              </a:rPr>
              <a:t>Σύνολο</a:t>
            </a:r>
            <a:r>
              <a:rPr lang="en-IN" dirty="0"/>
              <a:t> </a:t>
            </a:r>
            <a:r>
              <a:rPr lang="el-GR" dirty="0"/>
              <a:t>Παράδειγμα</a:t>
            </a:r>
            <a:r>
              <a:rPr lang="en-IN" dirty="0"/>
              <a:t>: </a:t>
            </a:r>
            <a:r>
              <a:rPr lang="en-IN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IN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{x for x in 'abracadabra' if x not in '</a:t>
            </a:r>
            <a:r>
              <a:rPr lang="en-IN" sz="1800" b="1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IN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'}</a:t>
            </a:r>
            <a:endParaRPr lang="en-IN" b="1" dirty="0">
              <a:solidFill>
                <a:srgbClr val="FF0000"/>
              </a:solidFill>
            </a:endParaRPr>
          </a:p>
          <a:p>
            <a:endParaRPr lang="en-IN" dirty="0"/>
          </a:p>
          <a:p>
            <a:r>
              <a:rPr lang="en-IN" b="1" dirty="0">
                <a:solidFill>
                  <a:srgbClr val="FF0000"/>
                </a:solidFill>
              </a:rPr>
              <a:t>Dictionary</a:t>
            </a:r>
            <a:r>
              <a:rPr lang="en-IN" dirty="0"/>
              <a:t> </a:t>
            </a:r>
            <a:r>
              <a:rPr lang="el-GR" dirty="0">
                <a:solidFill>
                  <a:srgbClr val="FF0000"/>
                </a:solidFill>
              </a:rPr>
              <a:t>(Λεξικό) </a:t>
            </a:r>
            <a:r>
              <a:rPr lang="el-GR" dirty="0"/>
              <a:t>είναι μια συλλογή που είναι ταξινομημένη, μπορεί να αλλάξει και δεν επιτρέπει διπλότυπα. </a:t>
            </a:r>
            <a:endParaRPr lang="en-IN" dirty="0"/>
          </a:p>
          <a:p>
            <a:r>
              <a:rPr lang="en-IN" dirty="0"/>
              <a:t>Example: </a:t>
            </a:r>
            <a:r>
              <a:rPr lang="en-IN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= {1:’A’, 2:’B’, 3:’c’}</a:t>
            </a:r>
            <a:endParaRPr lang="en-IN" b="1" dirty="0">
              <a:solidFill>
                <a:srgbClr val="FF0000"/>
              </a:solidFill>
            </a:endParaRPr>
          </a:p>
          <a:p>
            <a:r>
              <a:rPr lang="en-IN" dirty="0"/>
              <a:t> </a:t>
            </a:r>
          </a:p>
        </p:txBody>
      </p:sp>
      <p:graphicFrame>
        <p:nvGraphicFramePr>
          <p:cNvPr id="3" name="Πίνακας 2">
            <a:extLst>
              <a:ext uri="{FF2B5EF4-FFF2-40B4-BE49-F238E27FC236}">
                <a16:creationId xmlns:a16="http://schemas.microsoft.com/office/drawing/2014/main" id="{8606B027-D4B5-196D-6970-E06E3ECB6D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495150"/>
              </p:ext>
            </p:extLst>
          </p:nvPr>
        </p:nvGraphicFramePr>
        <p:xfrm>
          <a:off x="889000" y="5095723"/>
          <a:ext cx="812800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291341321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37535354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472018026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625090246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597950355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5761787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       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  </a:t>
                      </a:r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066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53150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03179-B301-5AB7-42B3-7E7869C55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024" y="259307"/>
            <a:ext cx="8809978" cy="523208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print  function</a:t>
            </a:r>
            <a:r>
              <a:rPr lang="el-GR" b="1" dirty="0"/>
              <a:t>   Συνάρτηση εκτύπωσης</a:t>
            </a:r>
            <a:endParaRPr lang="en-IN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F16F75-A68E-6F66-2CC5-EEBAB5D94427}"/>
              </a:ext>
            </a:extLst>
          </p:cNvPr>
          <p:cNvSpPr txBox="1"/>
          <p:nvPr/>
        </p:nvSpPr>
        <p:spPr>
          <a:xfrm>
            <a:off x="464024" y="1046285"/>
            <a:ext cx="8249153" cy="5239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&gt;&gt;&gt;type(print)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builtin_function_or_method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&gt;&gt;&gt;print( ‘Good morning’ )  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ή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print(“Good morning”)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Good morning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IN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&gt;&gt;&gt;print(“Workshop”, “on”, “Python”)  or  print(“Workshop on Python”)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Workshop on Python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036442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FEAF7-F370-8442-4CE9-C66B64E78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15" y="204716"/>
            <a:ext cx="8482825" cy="586592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print function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BBC3EE-57B1-642C-D8C0-BB1B6052A337}"/>
              </a:ext>
            </a:extLst>
          </p:cNvPr>
          <p:cNvSpPr txBox="1"/>
          <p:nvPr/>
        </p:nvSpPr>
        <p:spPr>
          <a:xfrm>
            <a:off x="518615" y="846162"/>
            <a:ext cx="7781323" cy="5239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&gt;&gt;&gt;print(‘Workshop’, ‘on’, ‘Python’,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sep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=’\n’)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sep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=‘\n’ 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αλλάζει γραμμή για κάθε λέξη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Workshop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on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Python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&gt;&gt;&gt;print(‘Workshop’, ‘on’, ‘Python’,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sep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=’, ’)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sep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=‘, ’ 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τυπώνει τις λέξεις χωρισμένες με κόμμα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Workshop, on, Python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478471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0BA08-4C45-E443-3951-FB8254C00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692" y="219809"/>
            <a:ext cx="8922310" cy="527537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print function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011165-D42A-EA77-825E-F018175D1F89}"/>
              </a:ext>
            </a:extLst>
          </p:cNvPr>
          <p:cNvSpPr txBox="1"/>
          <p:nvPr/>
        </p:nvSpPr>
        <p:spPr>
          <a:xfrm>
            <a:off x="436728" y="928049"/>
            <a:ext cx="7432387" cy="5721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%d 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χρησιμοποιείται για ακέραιες τιμές (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integer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IN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%f 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χρησιμοποιείται για πραγματικές τιμές </a:t>
            </a:r>
            <a:endParaRPr lang="el-GR" sz="2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%s 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χρησιμοποιείται για 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el-GR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(συμβολοσειρές)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= 2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 = ‘tiger’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print(a, ‘is an integer while’, b, ‘is a string.’)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is an integer while tiger  is a string.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l-GR" sz="20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Εναλλακτικά</a:t>
            </a:r>
            <a:r>
              <a:rPr lang="en-IN" sz="20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IN" sz="20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print(“%d is an integer while %s is a string.”%(a, b))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is an integer while tiger  is a string.</a:t>
            </a:r>
            <a:endParaRPr lang="en-IN" dirty="0"/>
          </a:p>
        </p:txBody>
      </p:sp>
      <p:graphicFrame>
        <p:nvGraphicFramePr>
          <p:cNvPr id="4" name="Πίνακας 3">
            <a:extLst>
              <a:ext uri="{FF2B5EF4-FFF2-40B4-BE49-F238E27FC236}">
                <a16:creationId xmlns:a16="http://schemas.microsoft.com/office/drawing/2014/main" id="{8271B6DF-CB43-D45A-A73F-F9C1038CB8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14762"/>
              </p:ext>
            </p:extLst>
          </p:nvPr>
        </p:nvGraphicFramePr>
        <p:xfrm>
          <a:off x="2032000" y="719666"/>
          <a:ext cx="81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104721836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56574525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6968285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43224600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85432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695941"/>
                  </a:ext>
                </a:extLst>
              </a:tr>
            </a:tbl>
          </a:graphicData>
        </a:graphic>
      </p:graphicFrame>
      <p:graphicFrame>
        <p:nvGraphicFramePr>
          <p:cNvPr id="5" name="Πίνακας 4">
            <a:extLst>
              <a:ext uri="{FF2B5EF4-FFF2-40B4-BE49-F238E27FC236}">
                <a16:creationId xmlns:a16="http://schemas.microsoft.com/office/drawing/2014/main" id="{EC73BC78-2AAD-B255-8E52-73DE070953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046971"/>
              </p:ext>
            </p:extLst>
          </p:nvPr>
        </p:nvGraphicFramePr>
        <p:xfrm>
          <a:off x="-328365" y="6248400"/>
          <a:ext cx="8962572" cy="1705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762">
                  <a:extLst>
                    <a:ext uri="{9D8B030D-6E8A-4147-A177-3AD203B41FA5}">
                      <a16:colId xmlns:a16="http://schemas.microsoft.com/office/drawing/2014/main" val="3766007062"/>
                    </a:ext>
                  </a:extLst>
                </a:gridCol>
                <a:gridCol w="1493762">
                  <a:extLst>
                    <a:ext uri="{9D8B030D-6E8A-4147-A177-3AD203B41FA5}">
                      <a16:colId xmlns:a16="http://schemas.microsoft.com/office/drawing/2014/main" val="2533449107"/>
                    </a:ext>
                  </a:extLst>
                </a:gridCol>
                <a:gridCol w="1493762">
                  <a:extLst>
                    <a:ext uri="{9D8B030D-6E8A-4147-A177-3AD203B41FA5}">
                      <a16:colId xmlns:a16="http://schemas.microsoft.com/office/drawing/2014/main" val="4166875119"/>
                    </a:ext>
                  </a:extLst>
                </a:gridCol>
                <a:gridCol w="1493762">
                  <a:extLst>
                    <a:ext uri="{9D8B030D-6E8A-4147-A177-3AD203B41FA5}">
                      <a16:colId xmlns:a16="http://schemas.microsoft.com/office/drawing/2014/main" val="573428493"/>
                    </a:ext>
                  </a:extLst>
                </a:gridCol>
                <a:gridCol w="1493762">
                  <a:extLst>
                    <a:ext uri="{9D8B030D-6E8A-4147-A177-3AD203B41FA5}">
                      <a16:colId xmlns:a16="http://schemas.microsoft.com/office/drawing/2014/main" val="193566350"/>
                    </a:ext>
                  </a:extLst>
                </a:gridCol>
                <a:gridCol w="1493762">
                  <a:extLst>
                    <a:ext uri="{9D8B030D-6E8A-4147-A177-3AD203B41FA5}">
                      <a16:colId xmlns:a16="http://schemas.microsoft.com/office/drawing/2014/main" val="1492184547"/>
                    </a:ext>
                  </a:extLst>
                </a:gridCol>
              </a:tblGrid>
              <a:tr h="1705085">
                <a:tc>
                  <a:txBody>
                    <a:bodyPr/>
                    <a:lstStyle/>
                    <a:p>
                      <a:r>
                        <a:rPr lang="en-US" sz="2800" dirty="0"/>
                        <a:t>      t</a:t>
                      </a:r>
                      <a:endParaRPr lang="el-G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     </a:t>
                      </a:r>
                      <a:r>
                        <a:rPr lang="en-US" sz="2800" dirty="0" err="1"/>
                        <a:t>i</a:t>
                      </a:r>
                      <a:endParaRPr lang="el-G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     g </a:t>
                      </a:r>
                      <a:endParaRPr lang="el-G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    e</a:t>
                      </a:r>
                      <a:endParaRPr lang="el-G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r</a:t>
                      </a:r>
                      <a:endParaRPr lang="el-G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 /n</a:t>
                      </a:r>
                      <a:endParaRPr lang="el-GR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43683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83667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EF809-990E-D13C-EBA4-FC59D452F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967" y="218364"/>
            <a:ext cx="8769036" cy="502605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print function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6ACBCD-DFFF-C463-B8A9-9D0D921BCC95}"/>
              </a:ext>
            </a:extLst>
          </p:cNvPr>
          <p:cNvSpPr txBox="1"/>
          <p:nvPr/>
        </p:nvSpPr>
        <p:spPr>
          <a:xfrm>
            <a:off x="559557" y="887104"/>
            <a:ext cx="7178723" cy="5529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Τυπώνει ένα 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name = “Rahul”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print(“Hey ” + name)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Hey Rahul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rint(“Roll No: ” + str(34))       #  “Roll No: ” + 34    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είναι λάθος</a:t>
            </a:r>
            <a:endParaRPr lang="en-IN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Roll No: 34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Τυπώνει τύπο 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bool   True / False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print(True)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Output: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</a:p>
          <a:p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True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3229676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B591D-52EE-BC38-6E09-4AF88AA3D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784" y="204716"/>
            <a:ext cx="8878217" cy="559559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print function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8AB315-6C8D-BC76-62A2-0ABF885F4109}"/>
              </a:ext>
            </a:extLst>
          </p:cNvPr>
          <p:cNvSpPr txBox="1"/>
          <p:nvPr/>
        </p:nvSpPr>
        <p:spPr>
          <a:xfrm>
            <a:off x="491319" y="818867"/>
            <a:ext cx="6709582" cy="572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int_list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[1, 2, 3, 4, 5]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int_list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  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τυπώνει μια 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[1, 2, 3,  4, 5]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my_tuple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(10, 20, 30)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my_tuple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      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τυπώνει ένα 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tuple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(10, 20, 30)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my_dict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{“language”: “Python”, “field”: “data science”}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my_dict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     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τυπώνει ένα 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dictionary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{“language”: “Python”, “field”: “data science”}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my_set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{“red”, “yellow”, “green”, “blue”}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my_set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      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τυπώνει ένα σύνολο (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set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{“red”, “yellow”, “green”, “blue”} 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7902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1831B-7E5D-BAD7-6272-AA9C0AF96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671" y="204716"/>
            <a:ext cx="8796331" cy="630554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print function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CA1264-2063-38DC-031F-9A5BD6B69998}"/>
              </a:ext>
            </a:extLst>
          </p:cNvPr>
          <p:cNvSpPr txBox="1"/>
          <p:nvPr/>
        </p:nvSpPr>
        <p:spPr>
          <a:xfrm>
            <a:off x="559557" y="832513"/>
            <a:ext cx="7406273" cy="5721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str1 = ‘Python code’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str2 = ‘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Matlab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code’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print(str1)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print(str2)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Python code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Matlab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code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print(str1, end=’  ‘)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print(str2)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Python code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Matlab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code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print(str1, end=’, ‘)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print(str2)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Python code,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Matlab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code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26829273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82350-813B-6938-3592-AFDD56076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523" y="272562"/>
            <a:ext cx="8957479" cy="545123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print function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630879-3E42-4C6F-4BEA-5EDD7F418009}"/>
              </a:ext>
            </a:extLst>
          </p:cNvPr>
          <p:cNvSpPr txBox="1"/>
          <p:nvPr/>
        </p:nvSpPr>
        <p:spPr>
          <a:xfrm>
            <a:off x="559557" y="887104"/>
            <a:ext cx="2442949" cy="4757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items = [ 1, 2, 3, 4, 5]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item in items: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print(item)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2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4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endParaRPr lang="en-IN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41917C-1E22-B2CE-9785-3BBB7DCA1D34}"/>
              </a:ext>
            </a:extLst>
          </p:cNvPr>
          <p:cNvSpPr txBox="1"/>
          <p:nvPr/>
        </p:nvSpPr>
        <p:spPr>
          <a:xfrm>
            <a:off x="5292968" y="2286001"/>
            <a:ext cx="2813801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items = [ 1, 2, 3, 4, 5]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item in items: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print(item, end=’  ‘)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1  2  3  4  5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243760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2CDE1-602E-AD3F-0B47-76667087A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423" y="430824"/>
            <a:ext cx="8614579" cy="597876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Operators</a:t>
            </a:r>
            <a:r>
              <a:rPr lang="el-GR" b="1" dirty="0"/>
              <a:t> Τελεστές</a:t>
            </a:r>
            <a:endParaRPr lang="en-IN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B05631-FC99-75DC-DE9F-0E2AF1208E3F}"/>
              </a:ext>
            </a:extLst>
          </p:cNvPr>
          <p:cNvSpPr txBox="1"/>
          <p:nvPr/>
        </p:nvSpPr>
        <p:spPr>
          <a:xfrm>
            <a:off x="641444" y="1091820"/>
            <a:ext cx="9504041" cy="5238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ddition    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Πρόσθεση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+                  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Αφαίρεση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Subtraction                       -    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Multiplication              *                                   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Εκθέτης 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Exponentiation                 **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Division                       /                         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Ακέραια διαίρεση 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Integer division                / /      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Remainder                   %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Υπόλοιπο διαίρεσης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Binary left shift           &lt;&lt;                                    Binary right shift               &gt;&gt;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                             &amp;     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ΚΑΙ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Or     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l-GR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Η»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|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Less than   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μικρότερο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                                        </a:t>
            </a:r>
            <a:r>
              <a:rPr lang="en-IN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reater than                       &gt;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Less than or equal to    &lt;=                                Greater than or equal to    &gt;=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Check equality             ==   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ΑΝ ισούται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ΌΧΙ ίσο 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Check not equal                !=</a:t>
            </a:r>
            <a:endParaRPr lang="el-G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l-G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2811514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ECF1E7E2-BB38-9694-91F4-6E9AD5DFC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66700"/>
            <a:ext cx="914400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39" tIns="42452" rIns="81639" bIns="42452" anchor="ctr"/>
          <a:lstStyle>
            <a:lvl1pPr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1pPr>
            <a:lvl2pPr marL="742950" indent="-28575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2pPr>
            <a:lvl3pPr marL="11430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3pPr>
            <a:lvl4pPr marL="16002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4pPr>
            <a:lvl5pPr marL="20574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9pPr>
          </a:lstStyle>
          <a:p>
            <a:pPr algn="ctr" eaLnBrk="1" hangingPunct="1"/>
            <a:r>
              <a:rPr lang="el-GR" altLang="el-GR" sz="3000" b="1" dirty="0">
                <a:latin typeface="Calibri" panose="020F0502020204030204" pitchFamily="34" charset="0"/>
              </a:rPr>
              <a:t>Αναπαράσταση της πληροφορίας στον Η/Υ</a:t>
            </a:r>
          </a:p>
          <a:p>
            <a:pPr algn="ctr" eaLnBrk="1" hangingPunct="1"/>
            <a:r>
              <a:rPr lang="el-GR" altLang="el-GR" sz="2800" b="1" dirty="0">
                <a:latin typeface="Calibri" panose="020F0502020204030204" pitchFamily="34" charset="0"/>
              </a:rPr>
              <a:t>Κείμενο (αριθμός)</a:t>
            </a:r>
            <a:endParaRPr lang="en-GB" altLang="el-GR" sz="2800" b="1" dirty="0">
              <a:latin typeface="Calibri" panose="020F0502020204030204" pitchFamily="34" charset="0"/>
            </a:endParaRPr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08BC2B53-C9CA-F9FD-31B9-C6B333836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419" y="1276478"/>
            <a:ext cx="8272989" cy="456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6872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126C2-716E-8A8E-C76B-223C5BC36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069" y="325316"/>
            <a:ext cx="8895933" cy="509954"/>
          </a:xfrm>
        </p:spPr>
        <p:txBody>
          <a:bodyPr>
            <a:normAutofit fontScale="90000"/>
          </a:bodyPr>
          <a:lstStyle/>
          <a:p>
            <a:r>
              <a:rPr lang="el-GR" b="1" dirty="0"/>
              <a:t>Τελεστές </a:t>
            </a:r>
            <a:r>
              <a:rPr lang="en-IN" b="1" dirty="0"/>
              <a:t>operators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5D0D96-308B-FE3C-48F1-C2A5A22FD7A9}"/>
              </a:ext>
            </a:extLst>
          </p:cNvPr>
          <p:cNvSpPr txBox="1"/>
          <p:nvPr/>
        </p:nvSpPr>
        <p:spPr>
          <a:xfrm>
            <a:off x="382137" y="982640"/>
            <a:ext cx="896408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Parenthesized expression                                                 ( ….. )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Exponentiation      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Εκθέτης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**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Positive, negative, bitwise not                                         +n, -n, ~n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Multiplication, float division, int division, remainder     *, /, //, %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Addition, subtraction                                                        +, -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Bitwise left, right shifts                                                    &lt;&lt;, &gt;&gt;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Bitwise and                                                                      &amp;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Bitwise or                                                                         |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Membership and equality tests                                        in, not in, is, is not, &lt;, &lt;=, &gt;, &gt;=, !=, ==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Boolean (logical) not     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Όχι Χ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Λογική έκφραση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not x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Boolean and   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Λογικό ΚΑΙ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and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Boolean or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Λογικό Η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Conditional expression  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ΕΆΝ Αλλιώς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if ….. else</a:t>
            </a:r>
          </a:p>
        </p:txBody>
      </p:sp>
    </p:spTree>
    <p:extLst>
      <p:ext uri="{BB962C8B-B14F-4D97-AF65-F5344CB8AC3E}">
        <p14:creationId xmlns:p14="http://schemas.microsoft.com/office/powerpoint/2010/main" val="37413782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F5D24-2825-FDD0-318D-A946AF9F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263" y="204717"/>
            <a:ext cx="8741739" cy="600502"/>
          </a:xfrm>
        </p:spPr>
        <p:txBody>
          <a:bodyPr>
            <a:normAutofit fontScale="90000"/>
          </a:bodyPr>
          <a:lstStyle/>
          <a:p>
            <a:r>
              <a:rPr lang="el-GR" b="1" dirty="0"/>
              <a:t>Παραδείγματα</a:t>
            </a:r>
            <a:endParaRPr lang="en-IN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D9D9AF-8488-8DD9-25E5-02BF4A964097}"/>
              </a:ext>
            </a:extLst>
          </p:cNvPr>
          <p:cNvSpPr txBox="1"/>
          <p:nvPr/>
        </p:nvSpPr>
        <p:spPr>
          <a:xfrm>
            <a:off x="573205" y="832513"/>
            <a:ext cx="7964125" cy="5917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= 20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 = 10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 = 15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 = 5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 = 2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 = (a + b) * c / d  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 f)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 = a + (b * c) / d - e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print(g)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 = a + b*c**e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print(h)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10687387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023A5-DC85-7D83-0F1A-389021BBC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69" y="369279"/>
            <a:ext cx="8781633" cy="545122"/>
          </a:xfrm>
        </p:spPr>
        <p:txBody>
          <a:bodyPr>
            <a:normAutofit fontScale="90000"/>
          </a:bodyPr>
          <a:lstStyle/>
          <a:p>
            <a:r>
              <a:rPr lang="el-GR" b="1" dirty="0"/>
              <a:t>Πολλαπλές αναθέσεις τιμών</a:t>
            </a:r>
            <a:endParaRPr lang="en-IN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19F8DB-50B3-AC0A-70E2-EEFC0F55B044}"/>
              </a:ext>
            </a:extLst>
          </p:cNvPr>
          <p:cNvSpPr txBox="1"/>
          <p:nvPr/>
        </p:nvSpPr>
        <p:spPr>
          <a:xfrm>
            <a:off x="492369" y="1081454"/>
            <a:ext cx="7965831" cy="3855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Η 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  <a:r>
              <a:rPr lang="el-G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σας επιτρέπει να εκχωρήσετε μια τιμή σε πολλές μεταβλητές ταυτόχρονα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 = b = c = 1.5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a, b, c = </a:t>
            </a:r>
            <a:r>
              <a:rPr lang="en-IN" sz="2400" dirty="0">
                <a:effectLst/>
                <a:latin typeface="TimesNewRomanPSMT"/>
                <a:ea typeface="Times New Roman" panose="02020603050405020304" pitchFamily="18" charset="0"/>
                <a:cs typeface="TimesNewRomanPSMT"/>
              </a:rPr>
              <a:t>1, 2, " Red“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Εδώ, δύο ακέραια αντικείμενα με τιμές 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l-G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και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l-G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καταχωρούνται στις μεταβλητές 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l-GR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και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l-GR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αντίστοιχα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και ένα αντικείμενο τύπου 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string </a:t>
            </a:r>
            <a:r>
              <a:rPr lang="el-G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με την τιμή 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"Red" </a:t>
            </a:r>
            <a:r>
              <a:rPr lang="el-G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καταχωρείται στην μεταβλητή </a:t>
            </a:r>
            <a:r>
              <a:rPr lang="en-I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244475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4ADBB-48F5-6ABD-DC19-E0D0F5984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785" y="351693"/>
            <a:ext cx="8799218" cy="633045"/>
          </a:xfrm>
        </p:spPr>
        <p:txBody>
          <a:bodyPr>
            <a:normAutofit fontScale="90000"/>
          </a:bodyPr>
          <a:lstStyle/>
          <a:p>
            <a:r>
              <a:rPr lang="el-GR" b="1" dirty="0"/>
              <a:t>χρήση του </a:t>
            </a:r>
            <a:r>
              <a:rPr lang="en-IN" b="1" dirty="0"/>
              <a:t>+ </a:t>
            </a:r>
            <a:r>
              <a:rPr lang="el-GR" b="1" dirty="0"/>
              <a:t>και του</a:t>
            </a:r>
            <a:r>
              <a:rPr lang="en-IN" b="1" dirty="0"/>
              <a:t> *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1F5357-0A4A-9E9F-3202-1E3194B36AF4}"/>
              </a:ext>
            </a:extLst>
          </p:cNvPr>
          <p:cNvSpPr txBox="1"/>
          <p:nvPr/>
        </p:nvSpPr>
        <p:spPr>
          <a:xfrm>
            <a:off x="474785" y="1055077"/>
            <a:ext cx="7710853" cy="5245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Παράδειγμα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IN" sz="20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= "Python is "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 = "awesome."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 = x + y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print(z)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endParaRPr lang="en-IN" sz="20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is awesome.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print(‘It is’ + 2*’very ’ + ’hot.’)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endParaRPr lang="en-IN" sz="20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is very </a:t>
            </a:r>
            <a:r>
              <a:rPr lang="en-IN" sz="2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hot.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1426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8B87D-EF9D-7967-B66B-94B471009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797" y="286604"/>
            <a:ext cx="8646205" cy="627796"/>
          </a:xfrm>
        </p:spPr>
        <p:txBody>
          <a:bodyPr>
            <a:normAutofit fontScale="90000"/>
          </a:bodyPr>
          <a:lstStyle/>
          <a:p>
            <a:r>
              <a:rPr lang="el-GR" b="1" dirty="0"/>
              <a:t>Χρήση του</a:t>
            </a:r>
            <a:r>
              <a:rPr lang="en-IN" b="1" dirty="0"/>
              <a:t> \”,  \n,   \t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96D956-97F4-A065-7BEA-7603F670507C}"/>
              </a:ext>
            </a:extLst>
          </p:cNvPr>
          <p:cNvSpPr txBox="1"/>
          <p:nvPr/>
        </p:nvSpPr>
        <p:spPr>
          <a:xfrm>
            <a:off x="655093" y="968991"/>
            <a:ext cx="7847462" cy="3792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&gt;&gt;&gt; print(" \”Beauty of  Flower\” ")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”Beauty of  Flower”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&gt;&gt;&gt; print('Red  \n Blue \n Green  ')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&gt;&gt;&gt; print("a \t  b \t  c \t  d")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      b       c       d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21656998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160E7-8349-B8B2-CB57-4E5EB5B20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915" y="495300"/>
            <a:ext cx="8596668" cy="524608"/>
          </a:xfrm>
        </p:spPr>
        <p:txBody>
          <a:bodyPr>
            <a:normAutofit fontScale="90000"/>
          </a:bodyPr>
          <a:lstStyle/>
          <a:p>
            <a:r>
              <a:rPr lang="el-GR" b="1" dirty="0"/>
              <a:t>Σχόλια</a:t>
            </a:r>
            <a:endParaRPr lang="en-IN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0C6DED-9E11-6706-D492-CE7E11C0DD7A}"/>
              </a:ext>
            </a:extLst>
          </p:cNvPr>
          <p:cNvSpPr txBox="1"/>
          <p:nvPr/>
        </p:nvSpPr>
        <p:spPr>
          <a:xfrm>
            <a:off x="553915" y="1105469"/>
            <a:ext cx="8944927" cy="4722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Τα σχόλια μιας γραμμής ξεκινούν με 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# ) </a:t>
            </a:r>
            <a:endParaRPr lang="el-G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l-GR" sz="2000" dirty="0">
                <a:solidFill>
                  <a:srgbClr val="FF0000"/>
                </a:solidFill>
              </a:rPr>
              <a:t>Ένα σχόλιο πολλαπλών γραμμών είναι χρήσιμο όταν χρειάζεται να σχολιάσουμε σε πολλές γραμμές.</a:t>
            </a:r>
            <a:endParaRPr lang="en-IN" sz="2000" dirty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πχ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“““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Το πρόγραμμά μου για εύρεση Μέσου όρου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τριών αριθμών 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”””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 =  29        #  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Εισαγωγή τιμής στο 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 17       #  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Εισαγωγή τιμής στο 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  =  36       #  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Εισαγωγή τιμής στο 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 = ( a + b + c)/3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print(“</a:t>
            </a:r>
            <a:r>
              <a:rPr lang="el-G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Η μέση τιμή είναι</a:t>
            </a:r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”, average)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305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B23C7-EB21-FEC8-A0A2-3B8982E12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298939"/>
            <a:ext cx="8702501" cy="624254"/>
          </a:xfrm>
        </p:spPr>
        <p:txBody>
          <a:bodyPr>
            <a:normAutofit fontScale="90000"/>
          </a:bodyPr>
          <a:lstStyle/>
          <a:p>
            <a:r>
              <a:rPr lang="en-IN" dirty="0"/>
              <a:t>id( ) function, </a:t>
            </a:r>
            <a:r>
              <a:rPr lang="en-IN" dirty="0" err="1"/>
              <a:t>ord</a:t>
            </a:r>
            <a:r>
              <a:rPr lang="en-IN" dirty="0"/>
              <a:t>( ) function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BC2D0-C7F7-94AD-F5F7-C378CD2EA6B9}"/>
              </a:ext>
            </a:extLst>
          </p:cNvPr>
          <p:cNvSpPr txBox="1"/>
          <p:nvPr/>
        </p:nvSpPr>
        <p:spPr>
          <a:xfrm>
            <a:off x="650630" y="1292469"/>
            <a:ext cx="808013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FF0000"/>
                </a:solidFill>
              </a:rPr>
              <a:t>id( ) function: </a:t>
            </a:r>
            <a:r>
              <a:rPr lang="el-GR" b="1" dirty="0">
                <a:solidFill>
                  <a:srgbClr val="FF0000"/>
                </a:solidFill>
              </a:rPr>
              <a:t>Είναι μια ενσωματωμένη συνάρτηση που επιστρέφει το μοναδικό αναγνωριστικό ενός αντικειμένου. Το αναγνωριστικό είναι ένας ακέραιος, ο οποίος αντιπροσωπεύει τη διεύθυνση μνήμης του αντικειμένου.</a:t>
            </a:r>
          </a:p>
          <a:p>
            <a:r>
              <a:rPr lang="el-GR" dirty="0"/>
              <a:t>Η συνάρτηση </a:t>
            </a:r>
            <a:r>
              <a:rPr lang="en-IN" dirty="0"/>
              <a:t>id( )</a:t>
            </a:r>
            <a:r>
              <a:rPr lang="el-GR" dirty="0"/>
              <a:t> χρησιμοποιείται συνήθως για να ελέγξει εάν δύο μεταβλητές ή αντικείμενα αναφέρονται στην ίδια θέση μνήμης.</a:t>
            </a:r>
          </a:p>
          <a:p>
            <a:endParaRPr lang="en-IN" dirty="0"/>
          </a:p>
          <a:p>
            <a:r>
              <a:rPr lang="en-IN" dirty="0"/>
              <a:t>&gt;&gt;&gt; a=5</a:t>
            </a:r>
          </a:p>
          <a:p>
            <a:r>
              <a:rPr lang="en-IN" dirty="0"/>
              <a:t>&gt;&gt;&gt; id(a)</a:t>
            </a:r>
          </a:p>
          <a:p>
            <a:r>
              <a:rPr lang="en-IN" dirty="0"/>
              <a:t>1403804521000552</a:t>
            </a:r>
          </a:p>
          <a:p>
            <a:endParaRPr lang="en-IN" dirty="0"/>
          </a:p>
          <a:p>
            <a:r>
              <a:rPr lang="en-IN" b="1" dirty="0" err="1">
                <a:solidFill>
                  <a:srgbClr val="FF0000"/>
                </a:solidFill>
              </a:rPr>
              <a:t>ord</a:t>
            </a:r>
            <a:r>
              <a:rPr lang="en-IN" b="1" dirty="0">
                <a:solidFill>
                  <a:srgbClr val="FF0000"/>
                </a:solidFill>
              </a:rPr>
              <a:t>( ) function:</a:t>
            </a:r>
            <a:r>
              <a:rPr lang="el-GR" b="1" dirty="0">
                <a:solidFill>
                  <a:srgbClr val="FF0000"/>
                </a:solidFill>
              </a:rPr>
              <a:t>Χρησιμοποιείται για τη μετατροπή ενός χαρακτήρα </a:t>
            </a:r>
            <a:r>
              <a:rPr lang="el-GR" b="1" dirty="0" err="1">
                <a:solidFill>
                  <a:srgbClr val="FF0000"/>
                </a:solidFill>
              </a:rPr>
              <a:t>unicode</a:t>
            </a:r>
            <a:r>
              <a:rPr lang="el-GR" b="1" dirty="0">
                <a:solidFill>
                  <a:srgbClr val="FF0000"/>
                </a:solidFill>
              </a:rPr>
              <a:t> στην ακέραια αναπαράστασή του.</a:t>
            </a:r>
            <a:endParaRPr lang="en-IN" dirty="0"/>
          </a:p>
          <a:p>
            <a:r>
              <a:rPr lang="en-IN" dirty="0"/>
              <a:t>&gt;&gt;&gt; </a:t>
            </a:r>
            <a:r>
              <a:rPr lang="en-IN" dirty="0" err="1"/>
              <a:t>ord</a:t>
            </a:r>
            <a:r>
              <a:rPr lang="en-IN" dirty="0"/>
              <a:t>(‘A’)</a:t>
            </a:r>
          </a:p>
          <a:p>
            <a:r>
              <a:rPr lang="en-IN" dirty="0"/>
              <a:t>65</a:t>
            </a:r>
          </a:p>
          <a:p>
            <a:r>
              <a:rPr lang="en-IN" dirty="0"/>
              <a:t>&gt;&gt;&gt; chr(65)</a:t>
            </a:r>
          </a:p>
          <a:p>
            <a:r>
              <a:rPr lang="en-IN" dirty="0"/>
              <a:t>‘A’ </a:t>
            </a:r>
          </a:p>
        </p:txBody>
      </p:sp>
    </p:spTree>
    <p:extLst>
      <p:ext uri="{BB962C8B-B14F-4D97-AF65-F5344CB8AC3E}">
        <p14:creationId xmlns:p14="http://schemas.microsoft.com/office/powerpoint/2010/main" val="6495951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05C07-9DCD-844E-69A5-122DB82CC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823" y="369277"/>
            <a:ext cx="8843179" cy="597877"/>
          </a:xfrm>
        </p:spPr>
        <p:txBody>
          <a:bodyPr>
            <a:normAutofit fontScale="90000"/>
          </a:bodyPr>
          <a:lstStyle/>
          <a:p>
            <a:r>
              <a:rPr lang="el-GR" b="1" dirty="0"/>
              <a:t>Δομές ελέγχου ροής</a:t>
            </a:r>
            <a:endParaRPr lang="en-IN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8A7867-1A46-5DD5-D7C0-8C4F6AA58558}"/>
              </a:ext>
            </a:extLst>
          </p:cNvPr>
          <p:cNvSpPr txBox="1"/>
          <p:nvPr/>
        </p:nvSpPr>
        <p:spPr>
          <a:xfrm>
            <a:off x="430823" y="1213339"/>
            <a:ext cx="7930662" cy="3068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( if )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( if else )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( if </a:t>
            </a:r>
            <a:r>
              <a:rPr lang="en-IN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else )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loop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loop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833504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1AB37-6970-3CE4-EB57-84BF9EAFE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1"/>
            <a:ext cx="8596668" cy="594946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if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88F6AC-C5B1-7A5F-83CD-A0407A0A1F91}"/>
              </a:ext>
            </a:extLst>
          </p:cNvPr>
          <p:cNvSpPr txBox="1"/>
          <p:nvPr/>
        </p:nvSpPr>
        <p:spPr>
          <a:xfrm>
            <a:off x="655094" y="1296537"/>
            <a:ext cx="6580976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  <a:endParaRPr lang="en-IN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a=10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if a &gt; 9 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print("a </a:t>
            </a: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είναι μεγαλύτερο από το 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9")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IN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I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είναι μεγαλύτερο από το 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IN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5759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51F61-B50A-3FCD-E7AA-EBB86EF7A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342900"/>
            <a:ext cx="8711294" cy="633046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Alternative </a:t>
            </a:r>
            <a:r>
              <a:rPr lang="el-GR" b="1" dirty="0"/>
              <a:t>(Εναλλακτικό </a:t>
            </a:r>
            <a:r>
              <a:rPr lang="en-IN" b="1" dirty="0"/>
              <a:t>if</a:t>
            </a:r>
            <a:r>
              <a:rPr lang="el-GR" b="1" dirty="0"/>
              <a:t>)</a:t>
            </a:r>
            <a:endParaRPr lang="en-IN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B16192-D347-A648-E1BF-5BB9F1177C1D}"/>
              </a:ext>
            </a:extLst>
          </p:cNvPr>
          <p:cNvSpPr txBox="1"/>
          <p:nvPr/>
        </p:nvSpPr>
        <p:spPr>
          <a:xfrm>
            <a:off x="562707" y="1143000"/>
            <a:ext cx="8461549" cy="4419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15000"/>
              </a:lnSpc>
            </a:pPr>
            <a:endParaRPr lang="en-IN" sz="18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el-GR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Παράδειγμα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IN" sz="20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= int(input(‘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Βαθμό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'))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 A &gt;= 40: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print("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Πέρασες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print(«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ΔΕΝ Πέρασες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</a:t>
            </a:r>
            <a:r>
              <a:rPr lang="en-I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</a:t>
            </a: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βαθμό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65</a:t>
            </a: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PASS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840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EAD9790A-5C60-1886-5FD0-4B100AE584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22238"/>
            <a:ext cx="9144000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39" tIns="42452" rIns="81639" bIns="42452" anchor="ctr"/>
          <a:lstStyle>
            <a:lvl1pPr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1pPr>
            <a:lvl2pPr marL="742950" indent="-28575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2pPr>
            <a:lvl3pPr marL="11430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3pPr>
            <a:lvl4pPr marL="16002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4pPr>
            <a:lvl5pPr marL="2057400" indent="-2286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  <a:defRPr>
                <a:solidFill>
                  <a:schemeClr val="tx1"/>
                </a:solidFill>
                <a:latin typeface="Noto Sans Light"/>
              </a:defRPr>
            </a:lvl9pPr>
          </a:lstStyle>
          <a:p>
            <a:pPr algn="ctr" eaLnBrk="1" hangingPunct="1"/>
            <a:r>
              <a:rPr lang="el-GR" altLang="el-GR" sz="3000" b="1" dirty="0">
                <a:latin typeface="Calibri" panose="020F0502020204030204" pitchFamily="34" charset="0"/>
              </a:rPr>
              <a:t>Αναπαράσταση της πληροφορίας στον Η/Υ</a:t>
            </a:r>
          </a:p>
          <a:p>
            <a:pPr algn="ctr" eaLnBrk="1" hangingPunct="1"/>
            <a:r>
              <a:rPr lang="el-GR" altLang="el-GR" sz="2800" b="1" dirty="0">
                <a:latin typeface="Calibri" panose="020F0502020204030204" pitchFamily="34" charset="0"/>
              </a:rPr>
              <a:t>Κείμενο (αριθμός)</a:t>
            </a:r>
            <a:endParaRPr lang="en-GB" altLang="el-GR" sz="2800" b="1" dirty="0">
              <a:latin typeface="Calibri" panose="020F0502020204030204" pitchFamily="34" charset="0"/>
            </a:endParaRPr>
          </a:p>
        </p:txBody>
      </p:sp>
      <p:graphicFrame>
        <p:nvGraphicFramePr>
          <p:cNvPr id="6" name="Group 3">
            <a:extLst>
              <a:ext uri="{FF2B5EF4-FFF2-40B4-BE49-F238E27FC236}">
                <a16:creationId xmlns:a16="http://schemas.microsoft.com/office/drawing/2014/main" id="{F67BCEFC-7FAB-E55F-3C31-05ADA46D61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902055"/>
              </p:ext>
            </p:extLst>
          </p:nvPr>
        </p:nvGraphicFramePr>
        <p:xfrm>
          <a:off x="473302" y="1451710"/>
          <a:ext cx="8964607" cy="5151432"/>
        </p:xfrm>
        <a:graphic>
          <a:graphicData uri="http://schemas.openxmlformats.org/drawingml/2006/table">
            <a:tbl>
              <a:tblPr/>
              <a:tblGrid>
                <a:gridCol w="529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6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76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76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0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9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604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916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76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604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760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2604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276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2604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529161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3962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l-GR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NUL</a:t>
                      </a:r>
                      <a:endParaRPr kumimoji="0" lang="el-G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DLE</a:t>
                      </a:r>
                      <a:endParaRPr kumimoji="0" lang="el-G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@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ΐ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Π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π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SOH</a:t>
                      </a:r>
                      <a:endParaRPr kumimoji="0" lang="el-G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DC1</a:t>
                      </a:r>
                      <a:endParaRPr kumimoji="0" lang="el-G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!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Α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Ρ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ρ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DC2</a:t>
                      </a:r>
                      <a:endParaRPr kumimoji="0" lang="el-G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“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Β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ς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2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DC3</a:t>
                      </a:r>
                      <a:endParaRPr kumimoji="0" lang="el-G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#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Γ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Σ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σ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2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$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Δ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Τ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τ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2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%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Ε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Υ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υ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2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&amp;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Ζ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Φ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φ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2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Η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Χ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χ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62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Θ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Ψ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ψ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62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Ι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Ω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ω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62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: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J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Κ</a:t>
                      </a: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962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;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DDC3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to Sans Light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1" marR="91441" marT="45725" marB="45725" horzOverflow="overflow">
                    <a:lnL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85B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2ECBE9F2-CCFC-B76A-ED11-53485B96E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20750"/>
            <a:ext cx="2601913" cy="420688"/>
          </a:xfrm>
          <a:prstGeom prst="rect">
            <a:avLst/>
          </a:prstGeom>
          <a:noFill/>
          <a:ln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l-GR" altLang="el-GR" sz="2400" b="1">
                <a:latin typeface="Calibri" panose="020F0502020204030204" pitchFamily="34" charset="0"/>
                <a:ea typeface="Noto Sans"/>
                <a:cs typeface="Noto Sans"/>
              </a:rPr>
              <a:t>ΕΛΟΤ 928</a:t>
            </a:r>
            <a:endParaRPr lang="el-GR" altLang="el-GR" sz="2400" b="1" dirty="0">
              <a:latin typeface="Calibri" panose="020F0502020204030204" pitchFamily="34" charset="0"/>
              <a:ea typeface="Noto Sans"/>
              <a:cs typeface="Noto Sans"/>
            </a:endParaRPr>
          </a:p>
        </p:txBody>
      </p:sp>
      <p:pic>
        <p:nvPicPr>
          <p:cNvPr id="8" name="Εικόνα 7">
            <a:extLst>
              <a:ext uri="{FF2B5EF4-FFF2-40B4-BE49-F238E27FC236}">
                <a16:creationId xmlns:a16="http://schemas.microsoft.com/office/drawing/2014/main" id="{8B23E04C-6830-5D98-2059-40BA3251F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4091" y="1018322"/>
            <a:ext cx="3523793" cy="646232"/>
          </a:xfrm>
          <a:prstGeom prst="rect">
            <a:avLst/>
          </a:prstGeom>
        </p:spPr>
      </p:pic>
      <p:sp>
        <p:nvSpPr>
          <p:cNvPr id="9" name="Rectangle 258">
            <a:extLst>
              <a:ext uri="{FF2B5EF4-FFF2-40B4-BE49-F238E27FC236}">
                <a16:creationId xmlns:a16="http://schemas.microsoft.com/office/drawing/2014/main" id="{EED31E7C-F83F-5E03-EAED-F50DB6B8C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992" y="2309786"/>
            <a:ext cx="8785225" cy="360362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Noto Sans Light"/>
              </a:defRPr>
            </a:lvl1pPr>
            <a:lvl2pPr marL="742950" indent="-285750">
              <a:defRPr>
                <a:solidFill>
                  <a:schemeClr val="tx1"/>
                </a:solidFill>
                <a:latin typeface="Noto Sans Light"/>
              </a:defRPr>
            </a:lvl2pPr>
            <a:lvl3pPr marL="1143000" indent="-228600">
              <a:defRPr>
                <a:solidFill>
                  <a:schemeClr val="tx1"/>
                </a:solidFill>
                <a:latin typeface="Noto Sans Light"/>
              </a:defRPr>
            </a:lvl3pPr>
            <a:lvl4pPr marL="1600200" indent="-228600">
              <a:defRPr>
                <a:solidFill>
                  <a:schemeClr val="tx1"/>
                </a:solidFill>
                <a:latin typeface="Noto Sans Light"/>
              </a:defRPr>
            </a:lvl4pPr>
            <a:lvl5pPr marL="2057400" indent="-228600">
              <a:defRPr>
                <a:solidFill>
                  <a:schemeClr val="tx1"/>
                </a:solidFill>
                <a:latin typeface="Noto Sans Light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to Sans Light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to Sans Light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to Sans Light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to Sans Light"/>
              </a:defRPr>
            </a:lvl9pPr>
          </a:lstStyle>
          <a:p>
            <a:pPr eaLnBrk="1" hangingPunct="1"/>
            <a:endParaRPr lang="el-GR" altLang="el-GR" sz="2400">
              <a:latin typeface="Times New Roman" panose="02020603050405020304" pitchFamily="18" charset="0"/>
            </a:endParaRPr>
          </a:p>
        </p:txBody>
      </p:sp>
      <p:sp>
        <p:nvSpPr>
          <p:cNvPr id="10" name="Rectangle 259">
            <a:extLst>
              <a:ext uri="{FF2B5EF4-FFF2-40B4-BE49-F238E27FC236}">
                <a16:creationId xmlns:a16="http://schemas.microsoft.com/office/drawing/2014/main" id="{F4F4FD12-17B1-EA94-0803-1EA438665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1555" y="1354819"/>
            <a:ext cx="357187" cy="51117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Noto Sans Light"/>
              </a:defRPr>
            </a:lvl1pPr>
            <a:lvl2pPr marL="742950" indent="-285750">
              <a:defRPr>
                <a:solidFill>
                  <a:schemeClr val="tx1"/>
                </a:solidFill>
                <a:latin typeface="Noto Sans Light"/>
              </a:defRPr>
            </a:lvl2pPr>
            <a:lvl3pPr marL="1143000" indent="-228600">
              <a:defRPr>
                <a:solidFill>
                  <a:schemeClr val="tx1"/>
                </a:solidFill>
                <a:latin typeface="Noto Sans Light"/>
              </a:defRPr>
            </a:lvl3pPr>
            <a:lvl4pPr marL="1600200" indent="-228600">
              <a:defRPr>
                <a:solidFill>
                  <a:schemeClr val="tx1"/>
                </a:solidFill>
                <a:latin typeface="Noto Sans Light"/>
              </a:defRPr>
            </a:lvl4pPr>
            <a:lvl5pPr marL="2057400" indent="-228600">
              <a:defRPr>
                <a:solidFill>
                  <a:schemeClr val="tx1"/>
                </a:solidFill>
                <a:latin typeface="Noto Sans Light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to Sans Light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to Sans Light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to Sans Light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to Sans Light"/>
              </a:defRPr>
            </a:lvl9pPr>
          </a:lstStyle>
          <a:p>
            <a:pPr eaLnBrk="1" hangingPunct="1"/>
            <a:endParaRPr lang="el-GR" altLang="el-GR" sz="24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4816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3F6165-4579-3429-C312-7C6B620267E3}"/>
              </a:ext>
            </a:extLst>
          </p:cNvPr>
          <p:cNvSpPr txBox="1"/>
          <p:nvPr/>
        </p:nvSpPr>
        <p:spPr>
          <a:xfrm>
            <a:off x="457200" y="483577"/>
            <a:ext cx="8331958" cy="476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15000"/>
              </a:lnSpc>
            </a:pPr>
            <a:r>
              <a:rPr lang="en-I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Test </a:t>
            </a:r>
            <a:r>
              <a:rPr lang="el-GR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αν το γράμμα είναι φωνήεν</a:t>
            </a:r>
            <a:endParaRPr lang="en-IN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letter = ‘o’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letter  == ‘a’ or letter  == ‘e’ or letter  == ‘i’ or letter  == ‘o’       </a:t>
            </a:r>
            <a:r>
              <a:rPr lang="en-IN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marL="457200">
              <a:lnSpc>
                <a:spcPct val="115000"/>
              </a:lnSpc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or letter  == ‘u’ :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print(letter, ‘</a:t>
            </a:r>
            <a:r>
              <a:rPr lang="el-GR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είναι φωνήεν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’)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print(letter, ‘</a:t>
            </a:r>
            <a:r>
              <a:rPr lang="el-GR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είναι σύμφωνο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’)</a:t>
            </a:r>
          </a:p>
          <a:p>
            <a:pPr marL="457200">
              <a:lnSpc>
                <a:spcPct val="115000"/>
              </a:lnSpc>
            </a:pP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r>
              <a:rPr lang="en-I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endParaRPr lang="en-IN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o </a:t>
            </a:r>
            <a:r>
              <a:rPr lang="el-GR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είναι φωνήεν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179918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5402C9-B6AB-3B81-AAFA-62FC7E6D3553}"/>
              </a:ext>
            </a:extLst>
          </p:cNvPr>
          <p:cNvSpPr txBox="1"/>
          <p:nvPr/>
        </p:nvSpPr>
        <p:spPr>
          <a:xfrm>
            <a:off x="635557" y="319431"/>
            <a:ext cx="6723185" cy="6511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Πρόγραμμα για να βρίσκει τον μεγαλύτερο από 3 διαφορετικο</a:t>
            </a:r>
            <a:r>
              <a:rPr lang="el-GR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ύς</a:t>
            </a:r>
            <a:r>
              <a:rPr lang="el-GR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αριθμούς</a:t>
            </a:r>
            <a:endParaRPr lang="en-IN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int(input(‘</a:t>
            </a:r>
            <a:r>
              <a:rPr lang="el-G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l-GR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</a:t>
            </a:r>
            <a:r>
              <a:rPr lang="el-G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αριθμό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’))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4686300" algn="l"/>
              </a:tabLst>
            </a:pPr>
            <a:r>
              <a:rPr lang="en-IN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int(input(‘</a:t>
            </a:r>
            <a:r>
              <a:rPr lang="el-G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l-G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αριθμό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'))	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c= int(input(‘</a:t>
            </a:r>
            <a:r>
              <a:rPr lang="el-G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l-G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αριθμό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'))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a &gt; b: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if a&gt;c: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print(‘</a:t>
            </a:r>
            <a:r>
              <a:rPr lang="el-G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 μέγιστος είναι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', a)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else: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print(‘</a:t>
            </a:r>
            <a:r>
              <a:rPr lang="el-G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 μέγιστος είναι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', c)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if b&gt;c: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print(‘</a:t>
            </a:r>
            <a:r>
              <a:rPr lang="el-G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 μέγιστος είναι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', b)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else: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print(‘</a:t>
            </a:r>
            <a:r>
              <a:rPr lang="el-G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 μέγιστος είναι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', c)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185202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C95D-7650-8E96-3ACB-FA3E725A2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331" y="70338"/>
            <a:ext cx="8550670" cy="536331"/>
          </a:xfrm>
        </p:spPr>
        <p:txBody>
          <a:bodyPr>
            <a:normAutofit fontScale="90000"/>
          </a:bodyPr>
          <a:lstStyle/>
          <a:p>
            <a:r>
              <a:rPr lang="el-GR" b="1" dirty="0"/>
              <a:t>Πολλαπλά </a:t>
            </a:r>
            <a:r>
              <a:rPr lang="en-IN" b="1" dirty="0"/>
              <a:t>if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73CBBD-5527-F158-8A88-84FF0542DA85}"/>
              </a:ext>
            </a:extLst>
          </p:cNvPr>
          <p:cNvSpPr txBox="1"/>
          <p:nvPr/>
        </p:nvSpPr>
        <p:spPr>
          <a:xfrm>
            <a:off x="729761" y="712177"/>
            <a:ext cx="5644661" cy="4275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Πρόγραμμα που μαντεύει ένα λαχανικό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color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“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πράσινο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if 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color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“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κόκκινο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print(‘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είναι ντομάτα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.’)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color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== “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πράσινο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print(‘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Είναι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papaya. ')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print(‘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Δεν υπάρχει τέτοιο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.’)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444216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173985D-3C4F-2259-7AFB-DF94E28B7281}"/>
              </a:ext>
            </a:extLst>
          </p:cNvPr>
          <p:cNvSpPr txBox="1"/>
          <p:nvPr/>
        </p:nvSpPr>
        <p:spPr>
          <a:xfrm>
            <a:off x="453014" y="106135"/>
            <a:ext cx="6049107" cy="6645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Πρόγραμμα για τον μέγιστο από 4 αριθμούς</a:t>
            </a:r>
            <a:endParaRPr lang="en-IN" sz="1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a=int(input(‘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τον 1</a:t>
            </a:r>
            <a:r>
              <a:rPr lang="el-GR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αριθμό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‘))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b=int(input(‘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τον 2</a:t>
            </a:r>
            <a:r>
              <a:rPr lang="el-GR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αριθμό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‘))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c=int(input(‘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τον 3</a:t>
            </a:r>
            <a:r>
              <a:rPr lang="el-GR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αριθμό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‘))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d=int(input(‘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τον 4</a:t>
            </a:r>
            <a:r>
              <a:rPr lang="el-GR" sz="18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αριθμό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‘))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if (a&gt;b and a&gt;c and a&gt;d):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print(‘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 μέγιστος είναι ο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', a)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I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(b&gt;c and b&gt;d):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print(‘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 μέγιστος είναι ο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', b)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I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(c&gt;d):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print(‘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 μέγιστος είναι ο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', c)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I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d&gt;c :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print(‘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 μέγιστος είναι ο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', d)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else: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print(‘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Τουλάχιστον 2 αριθμοί είναι ίσοι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')  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5093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D24B32-69ED-8720-92F3-BD4B57F61561}"/>
              </a:ext>
            </a:extLst>
          </p:cNvPr>
          <p:cNvSpPr txBox="1"/>
          <p:nvPr/>
        </p:nvSpPr>
        <p:spPr>
          <a:xfrm>
            <a:off x="354841" y="259307"/>
            <a:ext cx="6481387" cy="6193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Πρόγραμμα για να βρει τον βαθμό με τη μορφή γράμματος</a:t>
            </a:r>
            <a:endParaRPr lang="en-IN" sz="1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arks = int(input(‘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συνολική βαθμολογία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‘))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= 500     # 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Συνολική </a:t>
            </a:r>
            <a:r>
              <a:rPr lang="el-GR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βαθμολόγία</a:t>
            </a:r>
            <a:endParaRPr lang="el-GR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percentage=(marks/total)*100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percentage &gt;= 80: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print(‘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Βαθμός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O')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percentage &gt;=70: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print(‘</a:t>
            </a:r>
            <a:r>
              <a:rPr lang="el-GR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αθμός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A')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percentage &gt;=60: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print(‘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Βαθμός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B')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percentage &gt;=40: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print(‘</a:t>
            </a:r>
            <a:r>
              <a:rPr lang="el-GR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ΒΑθμός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C')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print(‘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Απέτυχες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‘)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495403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8C6BF-8BAB-4AA1-B815-339F52AC1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692" y="228601"/>
            <a:ext cx="8922310" cy="633046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While loop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7C67DB-BCCE-FFA9-1F5D-0E62C2D04278}"/>
              </a:ext>
            </a:extLst>
          </p:cNvPr>
          <p:cNvSpPr txBox="1"/>
          <p:nvPr/>
        </p:nvSpPr>
        <p:spPr>
          <a:xfrm>
            <a:off x="464024" y="873458"/>
            <a:ext cx="5541122" cy="5325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Βρες τους πρώτους 10 </a:t>
            </a:r>
            <a:r>
              <a:rPr lang="en-IN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Fibonacci numbers</a:t>
            </a:r>
            <a:endParaRPr lang="en-IN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a=1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print(a)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b=1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print(b)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IN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=3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while </a:t>
            </a:r>
            <a:r>
              <a:rPr lang="en-IN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&lt;= 10: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c=</a:t>
            </a:r>
            <a:r>
              <a:rPr lang="en-IN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print(c)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a=b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b=c</a:t>
            </a:r>
            <a:endParaRPr lang="en-IN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i=i+1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072642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C2ECC-8C97-F558-EE62-C6A8C4788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11015"/>
            <a:ext cx="8931102" cy="641839"/>
          </a:xfrm>
        </p:spPr>
        <p:txBody>
          <a:bodyPr/>
          <a:lstStyle/>
          <a:p>
            <a:r>
              <a:rPr lang="en-IN" b="1" dirty="0"/>
              <a:t>For loop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06B04B-54B7-2319-EA74-1F3559EF8065}"/>
              </a:ext>
            </a:extLst>
          </p:cNvPr>
          <p:cNvSpPr txBox="1"/>
          <p:nvPr/>
        </p:nvSpPr>
        <p:spPr>
          <a:xfrm>
            <a:off x="342900" y="1036037"/>
            <a:ext cx="8278586" cy="4757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Άθροισμα τετραγώνων των πρώτων </a:t>
            </a:r>
            <a:r>
              <a:rPr lang="en-US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φυσικών αριθμών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int(input(‘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τον τελευταίο φυσικό αριθμό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'))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sum = 0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range(1, n+1):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sum = sum +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print(‘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Το άθροισμα είναι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', sum)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IN" sz="2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τον τελ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ευταίο αριθμό</a:t>
            </a:r>
            <a:endParaRPr lang="en-IN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Το άθροισμα είναι </a:t>
            </a: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204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32051601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C751C-AAD8-10E0-89EA-CAA6D725A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163" y="395655"/>
            <a:ext cx="8772840" cy="633046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For loop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B5E6F3-9970-E133-0D90-506C885F00A3}"/>
              </a:ext>
            </a:extLst>
          </p:cNvPr>
          <p:cNvSpPr txBox="1"/>
          <p:nvPr/>
        </p:nvSpPr>
        <p:spPr>
          <a:xfrm>
            <a:off x="709683" y="1160060"/>
            <a:ext cx="6769289" cy="430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Άθροισμα ενός συνόλου αριθμών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numbers = [11, 17, 24, 65, 32, 69]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sum = 0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no in numbers: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sum = sum + no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print(‘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Το άθροισμα είναι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', sum)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IN" sz="2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Το άθροισμα είναι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218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7846585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F30F78-3EF1-D258-B834-8466BBCA6E52}"/>
              </a:ext>
            </a:extLst>
          </p:cNvPr>
          <p:cNvSpPr txBox="1"/>
          <p:nvPr/>
        </p:nvSpPr>
        <p:spPr>
          <a:xfrm>
            <a:off x="351692" y="448408"/>
            <a:ext cx="8080131" cy="620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Τύπωσε τους αριθμούς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1, 22, 333, 444, .... </a:t>
            </a:r>
            <a:r>
              <a:rPr lang="el-GR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 τριγωνική μορφή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= int(input(‘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το Πλήθος γραμμών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'))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range(1, n+1):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for j in range(1, i+1):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print(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end='')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print()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							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Πλήθος γραμμών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1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22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333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4444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55555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184152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2D3BA5C-B62B-D530-669F-507594DBF455}"/>
              </a:ext>
            </a:extLst>
          </p:cNvPr>
          <p:cNvSpPr txBox="1"/>
          <p:nvPr/>
        </p:nvSpPr>
        <p:spPr>
          <a:xfrm>
            <a:off x="709684" y="313899"/>
            <a:ext cx="7862816" cy="6685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Πρόγραμμα για να τυπώνει το ανεστραμμένο τρίγωνο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Εμφωλευμένη</a:t>
            </a:r>
            <a:r>
              <a:rPr lang="el-GR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επανάληψη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= int(input(‘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το πλήθος των γραμμών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'))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range(n, 0, -1):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for j in range(1, i+1):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print('*', end='')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print()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	*****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	****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	***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**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	*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3576429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091BD8CA-3050-A97A-3993-C0CCA46F8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86" y="191086"/>
            <a:ext cx="9144793" cy="1225402"/>
          </a:xfrm>
          <a:prstGeom prst="rect">
            <a:avLst/>
          </a:prstGeom>
        </p:spPr>
      </p:pic>
      <p:pic>
        <p:nvPicPr>
          <p:cNvPr id="4" name="Εικόνα 3">
            <a:extLst>
              <a:ext uri="{FF2B5EF4-FFF2-40B4-BE49-F238E27FC236}">
                <a16:creationId xmlns:a16="http://schemas.microsoft.com/office/drawing/2014/main" id="{69C56796-0BEF-8B9B-6596-898AE00619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710" y="941662"/>
            <a:ext cx="9871751" cy="554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3901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2723D1-4A0A-716B-E238-5669EB786531}"/>
              </a:ext>
            </a:extLst>
          </p:cNvPr>
          <p:cNvSpPr txBox="1"/>
          <p:nvPr/>
        </p:nvSpPr>
        <p:spPr>
          <a:xfrm>
            <a:off x="750627" y="259307"/>
            <a:ext cx="4790364" cy="430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Ανάποδο Αστέρι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= int(input(‘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αριθμό γραμμών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'))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range(0, n):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for j in range(0, n-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print(' ', end='')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for k in range(0, i+1):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print('*’, end='')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print('')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dirty="0"/>
          </a:p>
        </p:txBody>
      </p:sp>
      <p:sp>
        <p:nvSpPr>
          <p:cNvPr id="3" name="TextBox 2"/>
          <p:cNvSpPr txBox="1"/>
          <p:nvPr/>
        </p:nvSpPr>
        <p:spPr>
          <a:xfrm>
            <a:off x="5732060" y="3480179"/>
            <a:ext cx="2333767" cy="261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endParaRPr lang="en-IN" b="1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        *</a:t>
            </a:r>
            <a:endParaRPr lang="en-IN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**</a:t>
            </a:r>
            <a:endParaRPr lang="en-IN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***</a:t>
            </a:r>
            <a:endParaRPr lang="en-IN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****</a:t>
            </a:r>
            <a:endParaRPr lang="en-IN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*****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1376517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376AD1-AB44-C999-1515-6789B6BF72D3}"/>
              </a:ext>
            </a:extLst>
          </p:cNvPr>
          <p:cNvSpPr txBox="1"/>
          <p:nvPr/>
        </p:nvSpPr>
        <p:spPr>
          <a:xfrm>
            <a:off x="307730" y="272563"/>
            <a:ext cx="8399541" cy="6286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Πρόγραμμα για να τυπώσει </a:t>
            </a:r>
            <a:r>
              <a:rPr lang="en-IN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A,  AB,  ABC,  ABCD, ......</a:t>
            </a:r>
            <a:endParaRPr lang="en-IN" sz="1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I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str(input(‘</a:t>
            </a:r>
            <a:r>
              <a:rPr lang="el-G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έναν χαρακτήρα 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'))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I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I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IN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range(65, val+1):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for j in range(65, i+1):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print(chr(j), end='')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print()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									Output:</a:t>
            </a:r>
            <a:endParaRPr lang="en-IN" sz="1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		A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		AB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		ABC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		ABCD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		ABCDE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			ABCDEF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1489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8441CC-8160-3EA9-54F9-E19BD962FFAF}"/>
              </a:ext>
            </a:extLst>
          </p:cNvPr>
          <p:cNvSpPr txBox="1"/>
          <p:nvPr/>
        </p:nvSpPr>
        <p:spPr>
          <a:xfrm>
            <a:off x="422030" y="325315"/>
            <a:ext cx="7818455" cy="572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Πρόγραμμα για να τυπώσει ΠΑΛΙΝΔΡΟΜΟΥΣ αριθμούς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n=int(input(‘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έναν ακέραιο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'))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x=n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r=0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n&gt;0: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d=n%10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r=r*10+d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n=n//10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if x==r: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print(x,’ 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είναι Παλίνδρομος αριθμός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else: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print(x, ‘ 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Δεν είναι παλίνδρομος αριθμός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')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65266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B846E4-4482-D888-097A-CCF5F795A1DB}"/>
              </a:ext>
            </a:extLst>
          </p:cNvPr>
          <p:cNvSpPr txBox="1"/>
          <p:nvPr/>
        </p:nvSpPr>
        <p:spPr>
          <a:xfrm>
            <a:off x="307731" y="395654"/>
            <a:ext cx="4879731" cy="3821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Τϋπωσε</a:t>
            </a:r>
            <a:r>
              <a:rPr lang="el-G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το τρίγωνο </a:t>
            </a: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Pascal 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n=int(input(‘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Δώσε τον αριθμό γραμμών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'))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range(0, n):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for j in range(0, n-i-1):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print(end=' ')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for j in range(0, i+1):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print('*', end=' ')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print()</a:t>
            </a:r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982886-D394-5A42-533D-3F1445B89EC3}"/>
              </a:ext>
            </a:extLst>
          </p:cNvPr>
          <p:cNvSpPr txBox="1"/>
          <p:nvPr/>
        </p:nvSpPr>
        <p:spPr>
          <a:xfrm>
            <a:off x="5398477" y="2936631"/>
            <a:ext cx="3279531" cy="3518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endParaRPr lang="en-IN" sz="1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Enter number of rows 6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* 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*  * 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*  *  * 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*  *  *  * 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*  *  *  *  * 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 *  *  *  *  *</a:t>
            </a:r>
            <a:endParaRPr lang="en-IN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37937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8C25B-2DC7-86C6-17E1-927E16A20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030" y="272562"/>
            <a:ext cx="8851971" cy="509953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Break </a:t>
            </a:r>
            <a:r>
              <a:rPr lang="el-GR" b="1" dirty="0"/>
              <a:t>-</a:t>
            </a:r>
            <a:r>
              <a:rPr lang="en-IN" b="1" dirty="0"/>
              <a:t> Continue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E07F21-C3E0-C71D-5338-41811AE3CCC8}"/>
              </a:ext>
            </a:extLst>
          </p:cNvPr>
          <p:cNvSpPr txBox="1"/>
          <p:nvPr/>
        </p:nvSpPr>
        <p:spPr>
          <a:xfrm>
            <a:off x="501162" y="975946"/>
            <a:ext cx="7933154" cy="5599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Στην 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Python, break </a:t>
            </a:r>
            <a:r>
              <a:rPr lang="el-GR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και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continue </a:t>
            </a:r>
            <a:r>
              <a:rPr lang="el-GR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μπορούν να αλλάξουν τη ροή μιας τυπικής ροής του προγράμματος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Searching for a given number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umbers = [11, 9, 88, 10, 90, 3, 19]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numbers: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if(</a:t>
            </a:r>
            <a:r>
              <a:rPr lang="en-I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</a:t>
            </a: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==88):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print("The number 88 is found")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break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number 88 is found</a:t>
            </a:r>
            <a:endParaRPr lang="en-IN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4572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21403-5BDD-8B50-A7FC-9195680B7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823" y="360486"/>
            <a:ext cx="8843179" cy="518745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Break </a:t>
            </a:r>
            <a:r>
              <a:rPr lang="el-GR" b="1" dirty="0"/>
              <a:t>-</a:t>
            </a:r>
            <a:r>
              <a:rPr lang="en-IN" b="1" dirty="0"/>
              <a:t> Continue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5456BC-7B17-E8EF-7AA6-74ADD9E4152E}"/>
              </a:ext>
            </a:extLst>
          </p:cNvPr>
          <p:cNvSpPr txBox="1"/>
          <p:nvPr/>
        </p:nvSpPr>
        <p:spPr>
          <a:xfrm>
            <a:off x="430822" y="1142999"/>
            <a:ext cx="9246577" cy="4353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Πρόγραμμα για να τυπώνει μόνο περιττούς αριθμούς</a:t>
            </a:r>
            <a:endParaRPr lang="en-IN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IN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[20, 11, 9, 66, 4, 89, 44]: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# </a:t>
            </a: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Απέφυγε εκτέλεση της ροής αν ο αριθμός είναι άρτιος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if num%2 == 0: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continue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#</a:t>
            </a:r>
            <a:r>
              <a:rPr lang="el-G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Αυτή η εντολή δεν θα τρέξει αν ο αριθμός είναι άρτιος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else: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print(num)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39074530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4B527-BA08-38DC-E608-5C87E7034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558" y="193431"/>
            <a:ext cx="8714444" cy="545123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File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7CFA5A-EA3D-DF13-A308-14C1F2E10B3A}"/>
              </a:ext>
            </a:extLst>
          </p:cNvPr>
          <p:cNvSpPr txBox="1"/>
          <p:nvPr/>
        </p:nvSpPr>
        <p:spPr>
          <a:xfrm>
            <a:off x="641444" y="914400"/>
            <a:ext cx="8106771" cy="5338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Ένα αρχείο έχει πληροφορίες που μένουν στον ΗΥ αποθηκευμένες σε συσκευές αποθήκευσης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Δύο τύποι αρχείων</a:t>
            </a: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 files </a:t>
            </a:r>
            <a:r>
              <a:rPr lang="el-GR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(αρχεία κειμένου)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binary files.</a:t>
            </a:r>
            <a:r>
              <a:rPr lang="el-GR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(δυαδικά αρχεία)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 files: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Δημιουργία </a:t>
            </a: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 files 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Variable name = open (“file.txt”, file mode)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Παράδειγμα</a:t>
            </a: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f= open ("</a:t>
            </a:r>
            <a:r>
              <a:rPr lang="en-IN" sz="2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hello.txt","w</a:t>
            </a: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+“)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3860125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9BFFD-9179-09D7-6ABB-91F7ED7DE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808" y="184638"/>
            <a:ext cx="9054194" cy="562708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File modes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4CE5370-EBBD-F685-68E6-45AB6AECF6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297823"/>
              </p:ext>
            </p:extLst>
          </p:nvPr>
        </p:nvGraphicFramePr>
        <p:xfrm>
          <a:off x="580277" y="1111624"/>
          <a:ext cx="7799294" cy="54850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0382">
                  <a:extLst>
                    <a:ext uri="{9D8B030D-6E8A-4147-A177-3AD203B41FA5}">
                      <a16:colId xmlns:a16="http://schemas.microsoft.com/office/drawing/2014/main" val="588959837"/>
                    </a:ext>
                  </a:extLst>
                </a:gridCol>
                <a:gridCol w="5568912">
                  <a:extLst>
                    <a:ext uri="{9D8B030D-6E8A-4147-A177-3AD203B41FA5}">
                      <a16:colId xmlns:a16="http://schemas.microsoft.com/office/drawing/2014/main" val="3358409224"/>
                    </a:ext>
                  </a:extLst>
                </a:gridCol>
              </a:tblGrid>
              <a:tr h="3224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400" dirty="0">
                          <a:effectLst/>
                        </a:rPr>
                        <a:t>Mode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400" dirty="0">
                          <a:effectLst/>
                        </a:rPr>
                        <a:t>Description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0395838"/>
                  </a:ext>
                </a:extLst>
              </a:tr>
              <a:tr h="3224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400" dirty="0">
                          <a:effectLst/>
                        </a:rPr>
                        <a:t>‘r’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400" dirty="0">
                          <a:effectLst/>
                        </a:rPr>
                        <a:t>Ανοίγει αρχείο για ανάγνωση </a:t>
                      </a:r>
                      <a:r>
                        <a:rPr lang="en-US" sz="1400" dirty="0">
                          <a:effectLst/>
                        </a:rPr>
                        <a:t>Default</a:t>
                      </a:r>
                      <a:r>
                        <a:rPr lang="en-IN" sz="1400" dirty="0">
                          <a:effectLst/>
                        </a:rPr>
                        <a:t>.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7381731"/>
                  </a:ext>
                </a:extLst>
              </a:tr>
              <a:tr h="1368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400" dirty="0">
                          <a:effectLst/>
                        </a:rPr>
                        <a:t>‘w’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400" dirty="0">
                          <a:effectLst/>
                        </a:rPr>
                        <a:t>Ανοίγει αρχείο για εγγραφή</a:t>
                      </a:r>
                      <a:endParaRPr lang="en-IN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400" dirty="0">
                          <a:effectLst/>
                        </a:rPr>
                        <a:t>Αν δεν υπάρχει το αρχείο δημιουργεί νέο</a:t>
                      </a:r>
                      <a:r>
                        <a:rPr lang="en-IN" sz="1400" dirty="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400" dirty="0">
                          <a:effectLst/>
                        </a:rPr>
                        <a:t>Αν υπάρχει το ανοίγει και το αλλάζει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0007784"/>
                  </a:ext>
                </a:extLst>
              </a:tr>
              <a:tr h="6670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400">
                          <a:effectLst/>
                        </a:rPr>
                        <a:t>‘x’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Ανοίγει νέο αρχείο Αν υπάρχει το αρχείο αποτυγχάνει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0008116"/>
                  </a:ext>
                </a:extLst>
              </a:tr>
              <a:tr h="845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400">
                          <a:effectLst/>
                        </a:rPr>
                        <a:t>‘a’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400" dirty="0">
                          <a:effectLst/>
                        </a:rPr>
                        <a:t>Ανοίγει αρχείο για να εισάγει τιμές </a:t>
                      </a:r>
                      <a:r>
                        <a:rPr lang="en-IN" sz="1400" dirty="0">
                          <a:effectLst/>
                        </a:rPr>
                        <a:t>append mode.</a:t>
                      </a:r>
                      <a:endParaRPr lang="el-GR" sz="1400" dirty="0">
                        <a:effectLst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dirty="0">
                          <a:effectLst/>
                        </a:rPr>
                        <a:t>Αν δεν υπάρχει το αρχείο δημιουργεί νέο</a:t>
                      </a:r>
                      <a:r>
                        <a:rPr lang="en-IN" sz="1400" dirty="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IN" sz="14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3626706"/>
                  </a:ext>
                </a:extLst>
              </a:tr>
              <a:tr h="3224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400">
                          <a:effectLst/>
                        </a:rPr>
                        <a:t>‘t’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Ανοίγει αρχείο σε μορφή κειμένου</a:t>
                      </a:r>
                      <a:endParaRPr lang="en-IN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02156986"/>
                  </a:ext>
                </a:extLst>
              </a:tr>
              <a:tr h="3224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400">
                          <a:effectLst/>
                        </a:rPr>
                        <a:t>‘b’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400" dirty="0">
                          <a:effectLst/>
                        </a:rPr>
                        <a:t>Ανοίγει δυαδικό αρχείο </a:t>
                      </a:r>
                      <a:r>
                        <a:rPr lang="en-IN" sz="1400" dirty="0">
                          <a:effectLst/>
                        </a:rPr>
                        <a:t>binary mode.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594396"/>
                  </a:ext>
                </a:extLst>
              </a:tr>
              <a:tr h="1190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400">
                          <a:effectLst/>
                        </a:rPr>
                        <a:t>‘+’</a:t>
                      </a:r>
                      <a:endParaRPr lang="en-IN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400" dirty="0">
                          <a:effectLst/>
                        </a:rPr>
                        <a:t>Ανοίγει αρχείο για ανάγνωση και εγγραφή </a:t>
                      </a:r>
                      <a:r>
                        <a:rPr lang="en-IN" sz="1400" dirty="0">
                          <a:effectLst/>
                        </a:rPr>
                        <a:t>reading and writing (updating)</a:t>
                      </a:r>
                      <a:endParaRPr lang="en-IN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400" dirty="0">
                          <a:effectLst/>
                        </a:rPr>
                        <a:t>.</a:t>
                      </a:r>
                      <a:endParaRPr lang="en-IN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7538407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A4A7140B-A418-37B2-752B-954B147C9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277" y="1309826"/>
            <a:ext cx="1624477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78467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50CEC-2BF6-D80E-0F66-A52E2FF85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692" y="175846"/>
            <a:ext cx="8922310" cy="545123"/>
          </a:xfrm>
        </p:spPr>
        <p:txBody>
          <a:bodyPr>
            <a:normAutofit fontScale="90000"/>
          </a:bodyPr>
          <a:lstStyle/>
          <a:p>
            <a:r>
              <a:rPr lang="el-GR" b="1" dirty="0"/>
              <a:t>Δημιουργία αρχείου εξόδου </a:t>
            </a:r>
            <a:r>
              <a:rPr lang="en-IN" b="1" dirty="0"/>
              <a:t>output file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E8ABE8-AD39-E610-FC72-A54B45A11600}"/>
              </a:ext>
            </a:extLst>
          </p:cNvPr>
          <p:cNvSpPr txBox="1"/>
          <p:nvPr/>
        </p:nvSpPr>
        <p:spPr>
          <a:xfrm>
            <a:off x="465992" y="993531"/>
            <a:ext cx="6638193" cy="3226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 = open(‘output.txt’, ‘a+’)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items = [‘mango’, ‘orange’, ‘banana’, ‘apple’]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item in items: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print(item, file = file)</a:t>
            </a:r>
            <a:endParaRPr lang="en-IN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file.close</a:t>
            </a:r>
            <a:r>
              <a:rPr lang="en-I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()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7852411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0B7950-BB14-9E50-8704-B0D7AD957DF8}"/>
              </a:ext>
            </a:extLst>
          </p:cNvPr>
          <p:cNvSpPr txBox="1"/>
          <p:nvPr/>
        </p:nvSpPr>
        <p:spPr>
          <a:xfrm>
            <a:off x="290145" y="413238"/>
            <a:ext cx="8922093" cy="546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Ένα πρόγραμμα </a:t>
            </a:r>
            <a:r>
              <a:rPr lang="en-IN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</a:t>
            </a:r>
            <a:r>
              <a:rPr lang="el-GR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για να </a:t>
            </a:r>
            <a:r>
              <a:rPr lang="el-GR" sz="2400" b="1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ανοιγει</a:t>
            </a:r>
            <a:r>
              <a:rPr lang="el-GR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και να διαβάζει ένα αρχείο</a:t>
            </a:r>
            <a:endParaRPr lang="en-IN" sz="2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a=open(“one.txt”, ”r”)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ontent = </a:t>
            </a:r>
            <a:r>
              <a:rPr lang="en-IN" sz="2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a.read</a:t>
            </a: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print(content)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a.close</a:t>
            </a: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Ανοίγει ένα αρχείο και γράφει μέσα του το </a:t>
            </a:r>
            <a:r>
              <a:rPr lang="en-IN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“hello world”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f=open("</a:t>
            </a:r>
            <a:r>
              <a:rPr lang="en-IN" sz="2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file.txt","a</a:t>
            </a: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f.write</a:t>
            </a: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("hello world")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f.close</a:t>
            </a:r>
            <a:r>
              <a:rPr lang="en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)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2900819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6F35BD7-01AB-B993-C4AF-6380F4C6E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5564782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1BE0EA-5C11-36A8-F835-C6FECA692C00}"/>
              </a:ext>
            </a:extLst>
          </p:cNvPr>
          <p:cNvSpPr txBox="1"/>
          <p:nvPr/>
        </p:nvSpPr>
        <p:spPr>
          <a:xfrm>
            <a:off x="341194" y="655093"/>
            <a:ext cx="9239533" cy="4635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n-IN" sz="20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IN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ython </a:t>
            </a:r>
            <a:r>
              <a:rPr lang="el-G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πρόγραμμα για να γράψει </a:t>
            </a:r>
            <a:r>
              <a:rPr lang="en-IN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“Hi python programming” </a:t>
            </a:r>
            <a:r>
              <a:rPr lang="el-G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σε υπάρχον αρχείο</a:t>
            </a:r>
            <a:endParaRPr lang="en-IN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f=open("</a:t>
            </a:r>
            <a:r>
              <a:rPr lang="en-IN" sz="20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MyFile.txt",'w</a:t>
            </a:r>
            <a:r>
              <a:rPr lang="en-IN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')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f.write</a:t>
            </a:r>
            <a:r>
              <a:rPr lang="en-IN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("Hi python programming")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f.close</a:t>
            </a:r>
            <a:r>
              <a:rPr lang="en-IN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l-GR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Ένα </a:t>
            </a:r>
            <a:r>
              <a:rPr lang="en-IN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 </a:t>
            </a:r>
            <a:r>
              <a:rPr lang="el-GR" sz="20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πρόγραμμα για να ανοίξει και να γράψει σε αρχείο και να το διαβάσει </a:t>
            </a:r>
            <a:r>
              <a:rPr lang="en-IN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f=open("</a:t>
            </a:r>
            <a:r>
              <a:rPr lang="en-IN" sz="20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abc.txt","w</a:t>
            </a:r>
            <a:r>
              <a:rPr lang="en-IN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+")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f.write</a:t>
            </a:r>
            <a:r>
              <a:rPr lang="en-IN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("Python Programming")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lang="en-IN" sz="20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f.read</a:t>
            </a:r>
            <a:r>
              <a:rPr lang="en-IN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IN" sz="20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f.close</a:t>
            </a:r>
            <a:r>
              <a:rPr lang="en-IN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en-IN" sz="2000" dirty="0">
                <a:effectLst/>
              </a:rPr>
              <a:t> </a:t>
            </a:r>
            <a:r>
              <a:rPr lang="en-IN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6764172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F7215-4991-3080-44D9-2725859B4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85" y="422030"/>
            <a:ext cx="8913517" cy="553916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References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4D3823-FD3B-FE6D-93BA-9AE453ADD95A}"/>
              </a:ext>
            </a:extLst>
          </p:cNvPr>
          <p:cNvSpPr txBox="1"/>
          <p:nvPr/>
        </p:nvSpPr>
        <p:spPr>
          <a:xfrm>
            <a:off x="536330" y="1459523"/>
            <a:ext cx="852578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tabLst>
                <a:tab pos="3429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[1] Kenneth A Lambert, Fundamentals of Python: First programs, 2nd   </a:t>
            </a:r>
          </a:p>
          <a:p>
            <a:pPr algn="just">
              <a:tabLst>
                <a:tab pos="342900" algn="l"/>
              </a:tabLst>
            </a:pPr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edition –  Cengage Learning India, 2019.</a:t>
            </a:r>
            <a:endParaRPr lang="en-IN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3429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[2] Saha Amit, Doing Math with Python - No starch press, San Francisco, </a:t>
            </a:r>
          </a:p>
          <a:p>
            <a:pPr algn="just">
              <a:tabLst>
                <a:tab pos="342900" algn="l"/>
              </a:tabLst>
            </a:pPr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2015.</a:t>
            </a:r>
            <a:endParaRPr lang="en-IN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3429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[3] E. </a:t>
            </a:r>
            <a:r>
              <a:rPr lang="en-GB" sz="2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Balgurusamy</a:t>
            </a: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Problem solving and Python programming- Tata </a:t>
            </a:r>
          </a:p>
          <a:p>
            <a:pPr algn="just">
              <a:tabLst>
                <a:tab pos="342900" algn="l"/>
              </a:tabLst>
            </a:pPr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McGraw Hill, 2017. </a:t>
            </a:r>
          </a:p>
          <a:p>
            <a:pPr algn="just">
              <a:tabLst>
                <a:tab pos="342900" algn="l"/>
              </a:tabLst>
            </a:pPr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[4] Bill </a:t>
            </a:r>
            <a:r>
              <a:rPr lang="en-GB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Lubanovic</a:t>
            </a:r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Introducing Python, Shroff Publishers &amp; Distributors  </a:t>
            </a:r>
          </a:p>
          <a:p>
            <a:pPr algn="just">
              <a:tabLst>
                <a:tab pos="342900" algn="l"/>
              </a:tabLst>
            </a:pPr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en-GB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Pvt.</a:t>
            </a:r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Ltd., 2</a:t>
            </a:r>
            <a:r>
              <a:rPr lang="en-GB" sz="2000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nd</a:t>
            </a:r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Edition, 2020.</a:t>
            </a:r>
            <a:endParaRPr lang="en-IN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11800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808CF30-A9C4-D313-A89A-4BBD9A773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10600266" cy="2383971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101010111= 1X2^0+1X2^1+1X2^2+1X2^4</a:t>
            </a:r>
            <a:br>
              <a:rPr lang="en-US" b="1" dirty="0">
                <a:solidFill>
                  <a:schemeClr val="tx1"/>
                </a:solidFill>
              </a:rPr>
            </a:b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12ABC =12X16^0+11X16^1+10X16^2+2X16^3+1X16^4</a:t>
            </a:r>
            <a:br>
              <a:rPr lang="en-US" b="1" dirty="0">
                <a:solidFill>
                  <a:schemeClr val="tx1"/>
                </a:solidFill>
              </a:rPr>
            </a:br>
            <a:br>
              <a:rPr lang="en-US" b="1" dirty="0">
                <a:solidFill>
                  <a:schemeClr val="tx1"/>
                </a:solidFill>
              </a:rPr>
            </a:br>
            <a:br>
              <a:rPr lang="en-US" b="1" dirty="0">
                <a:solidFill>
                  <a:schemeClr val="tx1"/>
                </a:solidFill>
              </a:rPr>
            </a:b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                </a:t>
            </a:r>
            <a:endParaRPr lang="el-G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648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id="{58A1A72F-7E3F-1FAA-9592-AA468AA3E3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756"/>
            <a:ext cx="9144793" cy="8596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E6F351-B3EB-30D3-F9B9-8E0030065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03" y="894379"/>
            <a:ext cx="9599094" cy="539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5500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10C90368-679B-644C-7021-F0A84750B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926" y="424709"/>
            <a:ext cx="9144793" cy="5566130"/>
          </a:xfrm>
          <a:prstGeom prst="rect">
            <a:avLst/>
          </a:prstGeom>
        </p:spPr>
      </p:pic>
      <p:pic>
        <p:nvPicPr>
          <p:cNvPr id="4" name="Εικόνα 3">
            <a:extLst>
              <a:ext uri="{FF2B5EF4-FFF2-40B4-BE49-F238E27FC236}">
                <a16:creationId xmlns:a16="http://schemas.microsoft.com/office/drawing/2014/main" id="{0A12E0AF-1664-EAC2-85B6-33430CFBA7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10" y="1333427"/>
            <a:ext cx="10134952" cy="419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7930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16018</TotalTime>
  <Words>4077</Words>
  <Application>Microsoft Office PowerPoint</Application>
  <PresentationFormat>Ευρεία οθόνη</PresentationFormat>
  <Paragraphs>697</Paragraphs>
  <Slides>61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8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61</vt:i4>
      </vt:variant>
    </vt:vector>
  </HeadingPairs>
  <TitlesOfParts>
    <vt:vector size="70" baseType="lpstr">
      <vt:lpstr>Arial</vt:lpstr>
      <vt:lpstr>ArialMT</vt:lpstr>
      <vt:lpstr>Calibri</vt:lpstr>
      <vt:lpstr>Times New Roman</vt:lpstr>
      <vt:lpstr>TimesNewRomanPSMT</vt:lpstr>
      <vt:lpstr>Trebuchet MS</vt:lpstr>
      <vt:lpstr>Wingdings</vt:lpstr>
      <vt:lpstr>Wingdings 3</vt:lpstr>
      <vt:lpstr>Facet</vt:lpstr>
      <vt:lpstr>Python  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101010111= 1X2^0+1X2^1+1X2^2+1X2^4  12ABC =12X16^0+11X16^1+10X16^2+2X16^3+1X16^4                    </vt:lpstr>
      <vt:lpstr>Παρουσίαση του PowerPoint</vt:lpstr>
      <vt:lpstr>Παρουσίαση του PowerPoint</vt:lpstr>
      <vt:lpstr>Python versions</vt:lpstr>
      <vt:lpstr>Python Interpreter</vt:lpstr>
      <vt:lpstr>Python IDLE</vt:lpstr>
      <vt:lpstr>Τρέχοντας την Python</vt:lpstr>
      <vt:lpstr>Τρέχοντας Python</vt:lpstr>
      <vt:lpstr>Python</vt:lpstr>
      <vt:lpstr>Τύποι Δεδομένων </vt:lpstr>
      <vt:lpstr>Integer- Ακέραιοι</vt:lpstr>
      <vt:lpstr>Float</vt:lpstr>
      <vt:lpstr>Boolean- Λογικοί τύποι and String συμβολοσειρά</vt:lpstr>
      <vt:lpstr>Variables - Μεταβλητές</vt:lpstr>
      <vt:lpstr>List, Tuple, Set, Dictionary</vt:lpstr>
      <vt:lpstr>print  function   Συνάρτηση εκτύπωσης</vt:lpstr>
      <vt:lpstr>print function</vt:lpstr>
      <vt:lpstr>print function</vt:lpstr>
      <vt:lpstr>print function</vt:lpstr>
      <vt:lpstr>print function</vt:lpstr>
      <vt:lpstr>print function</vt:lpstr>
      <vt:lpstr>print function</vt:lpstr>
      <vt:lpstr>Operators Τελεστές</vt:lpstr>
      <vt:lpstr>Τελεστές operators</vt:lpstr>
      <vt:lpstr>Παραδείγματα</vt:lpstr>
      <vt:lpstr>Πολλαπλές αναθέσεις τιμών</vt:lpstr>
      <vt:lpstr>χρήση του + και του *</vt:lpstr>
      <vt:lpstr>Χρήση του \”,  \n,   \t</vt:lpstr>
      <vt:lpstr>Σχόλια</vt:lpstr>
      <vt:lpstr>id( ) function, ord( ) function</vt:lpstr>
      <vt:lpstr>Δομές ελέγχου ροής</vt:lpstr>
      <vt:lpstr>if</vt:lpstr>
      <vt:lpstr>Alternative (Εναλλακτικό if)</vt:lpstr>
      <vt:lpstr>Παρουσίαση του PowerPoint</vt:lpstr>
      <vt:lpstr>Παρουσίαση του PowerPoint</vt:lpstr>
      <vt:lpstr>Πολλαπλά if</vt:lpstr>
      <vt:lpstr>Παρουσίαση του PowerPoint</vt:lpstr>
      <vt:lpstr>Παρουσίαση του PowerPoint</vt:lpstr>
      <vt:lpstr>While loop</vt:lpstr>
      <vt:lpstr>For loop</vt:lpstr>
      <vt:lpstr>For loop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Break - Continue</vt:lpstr>
      <vt:lpstr>Break - Continue</vt:lpstr>
      <vt:lpstr>File</vt:lpstr>
      <vt:lpstr>File modes</vt:lpstr>
      <vt:lpstr>Δημιουργία αρχείου εξόδου output file</vt:lpstr>
      <vt:lpstr>Παρουσίαση του PowerPoint</vt:lpstr>
      <vt:lpstr>Παρουσίαση του PowerPoint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Python</dc:title>
  <dc:creator>Shounak Mallick</dc:creator>
  <cp:lastModifiedBy>Lazaros Iliadis</cp:lastModifiedBy>
  <cp:revision>249</cp:revision>
  <cp:lastPrinted>2024-01-07T02:25:51Z</cp:lastPrinted>
  <dcterms:created xsi:type="dcterms:W3CDTF">2023-12-11T15:20:10Z</dcterms:created>
  <dcterms:modified xsi:type="dcterms:W3CDTF">2024-11-25T19:08:11Z</dcterms:modified>
</cp:coreProperties>
</file>