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8" r:id="rId2"/>
    <p:sldId id="291" r:id="rId3"/>
    <p:sldId id="295" r:id="rId4"/>
    <p:sldId id="297" r:id="rId5"/>
    <p:sldId id="296" r:id="rId6"/>
    <p:sldId id="298" r:id="rId7"/>
    <p:sldId id="299" r:id="rId8"/>
    <p:sldId id="300" r:id="rId9"/>
    <p:sldId id="301" r:id="rId10"/>
    <p:sldId id="302" r:id="rId11"/>
    <p:sldId id="305" r:id="rId12"/>
    <p:sldId id="306" r:id="rId13"/>
    <p:sldId id="308" r:id="rId14"/>
    <p:sldId id="309" r:id="rId15"/>
    <p:sldId id="310" r:id="rId16"/>
    <p:sldId id="312" r:id="rId17"/>
    <p:sldId id="313" r:id="rId18"/>
    <p:sldId id="321" r:id="rId19"/>
    <p:sldId id="319" r:id="rId20"/>
    <p:sldId id="315" r:id="rId21"/>
    <p:sldId id="274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8F589-3FA3-440B-8107-70713C36860C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303A9-735A-4E68-B6B4-22BB262357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4755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4F2CE-FDB2-4593-A175-107069480834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2411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4F2CE-FDB2-4593-A175-107069480834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1537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5741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431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29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119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899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17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317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507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292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9558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50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5645C-F078-4791-B3C1-BC22877D62DB}" type="datetimeFigureOut">
              <a:rPr lang="el-GR" smtClean="0"/>
              <a:t>12/11/2020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B6EF-B4B4-4C82-9D72-F8C915008D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140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174270"/>
            <a:ext cx="9252520" cy="65556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rgbClr val="002060"/>
                </a:solidFill>
              </a:rPr>
              <a:t>          </a:t>
            </a:r>
            <a:r>
              <a:rPr lang="el-GR" sz="2000" b="1" dirty="0">
                <a:solidFill>
                  <a:srgbClr val="002060"/>
                </a:solidFill>
              </a:rPr>
              <a:t>Πολιτισμική </a:t>
            </a:r>
            <a:r>
              <a:rPr lang="el-GR" sz="2000" b="1" dirty="0" smtClean="0">
                <a:solidFill>
                  <a:srgbClr val="002060"/>
                </a:solidFill>
              </a:rPr>
              <a:t>Γεωγραφία       </a:t>
            </a:r>
            <a:r>
              <a:rPr lang="el-GR" sz="2000" b="1" dirty="0">
                <a:solidFill>
                  <a:srgbClr val="002060"/>
                </a:solidFill>
              </a:rPr>
              <a:t>ως </a:t>
            </a:r>
            <a:r>
              <a:rPr lang="el-GR" sz="2000" b="1" dirty="0" smtClean="0">
                <a:solidFill>
                  <a:srgbClr val="002060"/>
                </a:solidFill>
              </a:rPr>
              <a:t>κλάδος   </a:t>
            </a:r>
            <a:r>
              <a:rPr lang="el-GR" sz="2000" b="1" dirty="0">
                <a:solidFill>
                  <a:srgbClr val="002060"/>
                </a:solidFill>
              </a:rPr>
              <a:t>της </a:t>
            </a:r>
            <a:r>
              <a:rPr lang="el-GR" sz="2000" b="1" dirty="0" smtClean="0">
                <a:solidFill>
                  <a:srgbClr val="002060"/>
                </a:solidFill>
              </a:rPr>
              <a:t>Ανθρωπογεωγραφίας</a:t>
            </a:r>
          </a:p>
          <a:p>
            <a:pPr marL="342900" indent="-342900">
              <a:buFont typeface="Wingdings" pitchFamily="2" charset="2"/>
              <a:buChar char="§"/>
            </a:pP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Η ανθρωπολογία </a:t>
            </a:r>
            <a:r>
              <a:rPr lang="el-GR" sz="2000" dirty="0" smtClean="0">
                <a:solidFill>
                  <a:srgbClr val="002060"/>
                </a:solidFill>
              </a:rPr>
              <a:t> του </a:t>
            </a:r>
            <a:r>
              <a:rPr lang="el-GR" sz="2000" dirty="0">
                <a:solidFill>
                  <a:srgbClr val="002060"/>
                </a:solidFill>
              </a:rPr>
              <a:t>χώρου ως </a:t>
            </a:r>
            <a:r>
              <a:rPr lang="el-GR" sz="2000" dirty="0" smtClean="0">
                <a:solidFill>
                  <a:srgbClr val="002060"/>
                </a:solidFill>
              </a:rPr>
              <a:t>μελέτη  </a:t>
            </a:r>
            <a:r>
              <a:rPr lang="el-GR" sz="2000" dirty="0">
                <a:solidFill>
                  <a:srgbClr val="002060"/>
                </a:solidFill>
              </a:rPr>
              <a:t>της </a:t>
            </a:r>
            <a:r>
              <a:rPr lang="el-GR" sz="2000" dirty="0" smtClean="0">
                <a:solidFill>
                  <a:srgbClr val="002060"/>
                </a:solidFill>
              </a:rPr>
              <a:t>σύνθεσης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κοινωνικών </a:t>
            </a:r>
            <a:r>
              <a:rPr lang="el-GR" sz="2000" dirty="0" smtClean="0">
                <a:solidFill>
                  <a:srgbClr val="002060"/>
                </a:solidFill>
              </a:rPr>
              <a:t>ομάδων   και του  χώρου ( διαχρονική </a:t>
            </a:r>
            <a:r>
              <a:rPr lang="el-GR" sz="2000" dirty="0">
                <a:solidFill>
                  <a:srgbClr val="002060"/>
                </a:solidFill>
              </a:rPr>
              <a:t>και </a:t>
            </a:r>
            <a:r>
              <a:rPr lang="el-GR" sz="2000" dirty="0" smtClean="0">
                <a:solidFill>
                  <a:srgbClr val="002060"/>
                </a:solidFill>
              </a:rPr>
              <a:t>συγχρονική).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Οι </a:t>
            </a:r>
            <a:r>
              <a:rPr lang="el-GR" sz="2000" dirty="0">
                <a:solidFill>
                  <a:srgbClr val="002060"/>
                </a:solidFill>
              </a:rPr>
              <a:t>έννοιες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του </a:t>
            </a:r>
            <a:r>
              <a:rPr lang="el-GR" sz="2000" b="1" dirty="0">
                <a:solidFill>
                  <a:srgbClr val="002060"/>
                </a:solidFill>
              </a:rPr>
              <a:t>πολιτισμικού </a:t>
            </a:r>
            <a:r>
              <a:rPr lang="el-GR" sz="2000" dirty="0" smtClean="0">
                <a:solidFill>
                  <a:srgbClr val="002060"/>
                </a:solidFill>
              </a:rPr>
              <a:t>και  του  </a:t>
            </a:r>
            <a:r>
              <a:rPr lang="el-GR" sz="2000" b="1" dirty="0">
                <a:solidFill>
                  <a:srgbClr val="002060"/>
                </a:solidFill>
              </a:rPr>
              <a:t>πολιτιστικού.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Εξέλιξη   των ιδεών   στην   </a:t>
            </a:r>
            <a:r>
              <a:rPr lang="el-GR" sz="2000" dirty="0">
                <a:solidFill>
                  <a:srgbClr val="002060"/>
                </a:solidFill>
              </a:rPr>
              <a:t>Πολιτισμική Γεωγραφία.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Κουλτούρα</a:t>
            </a:r>
            <a:r>
              <a:rPr lang="el-GR" sz="2000" b="1" dirty="0">
                <a:solidFill>
                  <a:srgbClr val="002060"/>
                </a:solidFill>
              </a:rPr>
              <a:t>,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πολιτισμός</a:t>
            </a:r>
            <a:r>
              <a:rPr lang="el-GR" sz="2000" dirty="0" smtClean="0">
                <a:solidFill>
                  <a:srgbClr val="002060"/>
                </a:solidFill>
              </a:rPr>
              <a:t>,      </a:t>
            </a:r>
            <a:r>
              <a:rPr lang="el-GR" sz="2000" b="1" dirty="0">
                <a:solidFill>
                  <a:srgbClr val="002060"/>
                </a:solidFill>
              </a:rPr>
              <a:t>πολιτισμικό σύστημα</a:t>
            </a:r>
            <a:r>
              <a:rPr lang="el-GR" sz="2000" dirty="0">
                <a:solidFill>
                  <a:srgbClr val="002060"/>
                </a:solidFill>
              </a:rPr>
              <a:t>.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Συστήματα </a:t>
            </a:r>
            <a:r>
              <a:rPr lang="el-GR" sz="2000" dirty="0">
                <a:solidFill>
                  <a:srgbClr val="002060"/>
                </a:solidFill>
              </a:rPr>
              <a:t>αξιών σε διαφορετικούς </a:t>
            </a:r>
            <a:r>
              <a:rPr lang="el-GR" sz="2000" b="1" dirty="0">
                <a:solidFill>
                  <a:srgbClr val="002060"/>
                </a:solidFill>
              </a:rPr>
              <a:t>χρόνους</a:t>
            </a:r>
            <a:r>
              <a:rPr lang="el-GR" sz="2000" dirty="0">
                <a:solidFill>
                  <a:srgbClr val="002060"/>
                </a:solidFill>
              </a:rPr>
              <a:t> και </a:t>
            </a:r>
            <a:r>
              <a:rPr lang="el-GR" sz="2000" b="1" dirty="0">
                <a:solidFill>
                  <a:srgbClr val="002060"/>
                </a:solidFill>
              </a:rPr>
              <a:t>τόπους.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Η σημασία της </a:t>
            </a:r>
            <a:r>
              <a:rPr lang="el-GR" sz="2000" dirty="0" smtClean="0">
                <a:solidFill>
                  <a:srgbClr val="002060"/>
                </a:solidFill>
              </a:rPr>
              <a:t>εικόνας </a:t>
            </a:r>
            <a:r>
              <a:rPr lang="el-GR" sz="2000" dirty="0">
                <a:solidFill>
                  <a:srgbClr val="002060"/>
                </a:solidFill>
              </a:rPr>
              <a:t>και των </a:t>
            </a:r>
            <a:r>
              <a:rPr lang="el-GR" sz="2000" b="1" dirty="0">
                <a:solidFill>
                  <a:srgbClr val="002060"/>
                </a:solidFill>
              </a:rPr>
              <a:t>προκατασκευασμένων </a:t>
            </a:r>
            <a:r>
              <a:rPr lang="el-GR" sz="2000" b="1" dirty="0" smtClean="0">
                <a:solidFill>
                  <a:srgbClr val="002060"/>
                </a:solidFill>
              </a:rPr>
              <a:t>προτύπων.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Έννοιες του δημόσιου και ιδιωτικού χώρου της κοινωνικής και πολιτισμικής κατασκευής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του </a:t>
            </a:r>
            <a:r>
              <a:rPr lang="el-GR" sz="2000" b="1" dirty="0">
                <a:solidFill>
                  <a:srgbClr val="002060"/>
                </a:solidFill>
              </a:rPr>
              <a:t>φύλου</a:t>
            </a:r>
            <a:r>
              <a:rPr lang="el-GR" sz="2000" dirty="0" smtClean="0">
                <a:solidFill>
                  <a:srgbClr val="002060"/>
                </a:solidFill>
              </a:rPr>
              <a:t>,     </a:t>
            </a:r>
            <a:r>
              <a:rPr lang="el-GR" sz="2000" b="1" dirty="0">
                <a:solidFill>
                  <a:srgbClr val="002060"/>
                </a:solidFill>
              </a:rPr>
              <a:t>της φυλής</a:t>
            </a:r>
            <a:r>
              <a:rPr lang="el-GR" sz="2000" dirty="0" smtClean="0">
                <a:solidFill>
                  <a:srgbClr val="002060"/>
                </a:solidFill>
              </a:rPr>
              <a:t>,     </a:t>
            </a:r>
            <a:r>
              <a:rPr lang="el-GR" sz="2000" b="1" dirty="0">
                <a:solidFill>
                  <a:srgbClr val="002060"/>
                </a:solidFill>
              </a:rPr>
              <a:t>της εθνότητας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r>
              <a:rPr lang="el-GR" sz="2000" dirty="0" smtClean="0">
                <a:solidFill>
                  <a:srgbClr val="002060"/>
                </a:solidFill>
              </a:rPr>
              <a:t>    </a:t>
            </a:r>
            <a:r>
              <a:rPr lang="el-GR" sz="2000" b="1" dirty="0" smtClean="0">
                <a:solidFill>
                  <a:srgbClr val="002060"/>
                </a:solidFill>
              </a:rPr>
              <a:t>της </a:t>
            </a:r>
            <a:r>
              <a:rPr lang="el-GR" sz="2000" b="1" dirty="0">
                <a:solidFill>
                  <a:srgbClr val="002060"/>
                </a:solidFill>
              </a:rPr>
              <a:t>κοινωνικής τάξης</a:t>
            </a:r>
            <a:r>
              <a:rPr lang="el-GR" sz="2000" dirty="0">
                <a:solidFill>
                  <a:srgbClr val="002060"/>
                </a:solidFill>
              </a:rPr>
              <a:t>.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Η έννοια της </a:t>
            </a:r>
            <a:r>
              <a:rPr lang="el-GR" sz="2000" b="1" dirty="0">
                <a:solidFill>
                  <a:srgbClr val="002060"/>
                </a:solidFill>
              </a:rPr>
              <a:t>ετερότητας</a:t>
            </a:r>
            <a:r>
              <a:rPr lang="el-GR" sz="2000" dirty="0">
                <a:solidFill>
                  <a:srgbClr val="002060"/>
                </a:solidFill>
              </a:rPr>
              <a:t> και </a:t>
            </a:r>
            <a:r>
              <a:rPr lang="el-GR" sz="2000" b="1" dirty="0">
                <a:solidFill>
                  <a:srgbClr val="002060"/>
                </a:solidFill>
              </a:rPr>
              <a:t>της αντίστιξης </a:t>
            </a:r>
            <a:r>
              <a:rPr lang="el-GR" sz="2000" dirty="0" smtClean="0">
                <a:solidFill>
                  <a:srgbClr val="002060"/>
                </a:solidFill>
              </a:rPr>
              <a:t>του  </a:t>
            </a:r>
            <a:r>
              <a:rPr lang="el-GR" sz="2000" b="1" dirty="0" smtClean="0">
                <a:solidFill>
                  <a:srgbClr val="002060"/>
                </a:solidFill>
              </a:rPr>
              <a:t>«εμείς»  </a:t>
            </a:r>
            <a:r>
              <a:rPr lang="el-GR" sz="2000" dirty="0" smtClean="0">
                <a:solidFill>
                  <a:srgbClr val="002060"/>
                </a:solidFill>
              </a:rPr>
              <a:t>με </a:t>
            </a:r>
            <a:r>
              <a:rPr lang="el-GR" sz="2000" dirty="0">
                <a:solidFill>
                  <a:srgbClr val="002060"/>
                </a:solidFill>
              </a:rPr>
              <a:t>τους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«</a:t>
            </a:r>
            <a:r>
              <a:rPr lang="el-GR" sz="2000" b="1" dirty="0">
                <a:solidFill>
                  <a:srgbClr val="002060"/>
                </a:solidFill>
              </a:rPr>
              <a:t>άλλους». </a:t>
            </a:r>
            <a:r>
              <a:rPr lang="el-GR" sz="2000" dirty="0">
                <a:solidFill>
                  <a:srgbClr val="002060"/>
                </a:solidFill>
              </a:rPr>
              <a:t>Παραδείγματα από την πόλη και την ύπαιθρο (Πομάκοι, Τσιγγάνοι, κ.α.).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Πολιτισμικές </a:t>
            </a:r>
            <a:r>
              <a:rPr lang="el-GR" sz="2000" b="1" dirty="0">
                <a:solidFill>
                  <a:srgbClr val="002060"/>
                </a:solidFill>
              </a:rPr>
              <a:t>ταυτότητες </a:t>
            </a:r>
            <a:r>
              <a:rPr lang="el-GR" sz="2000" dirty="0">
                <a:solidFill>
                  <a:srgbClr val="002060"/>
                </a:solidFill>
              </a:rPr>
              <a:t>και αλληλεπιδράσεις σε τοπικό και </a:t>
            </a:r>
            <a:r>
              <a:rPr lang="el-GR" sz="2000" dirty="0" err="1">
                <a:solidFill>
                  <a:srgbClr val="002060"/>
                </a:solidFill>
              </a:rPr>
              <a:t>υπερτοπικό</a:t>
            </a:r>
            <a:r>
              <a:rPr lang="el-GR" sz="2000" dirty="0">
                <a:solidFill>
                  <a:srgbClr val="002060"/>
                </a:solidFill>
              </a:rPr>
              <a:t> επίπεδο</a:t>
            </a:r>
            <a:r>
              <a:rPr lang="el-GR" sz="2000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 err="1">
                <a:solidFill>
                  <a:srgbClr val="002060"/>
                </a:solidFill>
              </a:rPr>
              <a:t>Μετανεωτερικότητα</a:t>
            </a:r>
            <a:r>
              <a:rPr lang="el-GR" sz="2000" dirty="0">
                <a:solidFill>
                  <a:srgbClr val="002060"/>
                </a:solidFill>
              </a:rPr>
              <a:t> και παγκοσμιοποίηση.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err="1" smtClean="0">
                <a:solidFill>
                  <a:srgbClr val="002060"/>
                </a:solidFill>
              </a:rPr>
              <a:t>Εθνοτισμός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r>
              <a:rPr lang="el-GR" sz="2000" dirty="0" smtClean="0">
                <a:solidFill>
                  <a:srgbClr val="002060"/>
                </a:solidFill>
              </a:rPr>
              <a:t>    εθνικισμός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r>
              <a:rPr lang="el-GR" sz="2000" dirty="0" smtClean="0">
                <a:solidFill>
                  <a:srgbClr val="002060"/>
                </a:solidFill>
              </a:rPr>
              <a:t>     τοπικές </a:t>
            </a:r>
            <a:r>
              <a:rPr lang="el-GR" sz="2000" dirty="0">
                <a:solidFill>
                  <a:srgbClr val="002060"/>
                </a:solidFill>
              </a:rPr>
              <a:t>ταυτότητες </a:t>
            </a:r>
            <a:r>
              <a:rPr lang="el-GR" sz="2000" dirty="0" smtClean="0">
                <a:solidFill>
                  <a:srgbClr val="002060"/>
                </a:solidFill>
              </a:rPr>
              <a:t> και   χώρος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     στην </a:t>
            </a:r>
            <a:r>
              <a:rPr lang="el-GR" sz="2000" dirty="0">
                <a:solidFill>
                  <a:srgbClr val="002060"/>
                </a:solidFill>
              </a:rPr>
              <a:t>θεωρία και την </a:t>
            </a:r>
            <a:r>
              <a:rPr lang="el-GR" sz="2000" dirty="0" smtClean="0">
                <a:solidFill>
                  <a:srgbClr val="002060"/>
                </a:solidFill>
              </a:rPr>
              <a:t>πράξη</a:t>
            </a:r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397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81475" y="29497"/>
            <a:ext cx="9036496" cy="68634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πεποιθήσεις</a:t>
            </a:r>
            <a:r>
              <a:rPr lang="el-GR" sz="2000" dirty="0">
                <a:solidFill>
                  <a:srgbClr val="002060"/>
                </a:solidFill>
              </a:rPr>
              <a:t> είναι </a:t>
            </a:r>
            <a:r>
              <a:rPr lang="el-GR" sz="2000" b="1" dirty="0">
                <a:solidFill>
                  <a:srgbClr val="002060"/>
                </a:solidFill>
              </a:rPr>
              <a:t>κρίσεις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 και  </a:t>
            </a:r>
            <a:r>
              <a:rPr lang="el-GR" sz="2000" b="1" dirty="0" smtClean="0">
                <a:solidFill>
                  <a:srgbClr val="002060"/>
                </a:solidFill>
              </a:rPr>
              <a:t>εκτιμήσεις</a:t>
            </a:r>
            <a:r>
              <a:rPr lang="el-GR" sz="2000" dirty="0" smtClean="0">
                <a:solidFill>
                  <a:srgbClr val="002060"/>
                </a:solidFill>
              </a:rPr>
              <a:t>   </a:t>
            </a:r>
            <a:r>
              <a:rPr lang="el-GR" sz="2000" dirty="0">
                <a:solidFill>
                  <a:srgbClr val="002060"/>
                </a:solidFill>
              </a:rPr>
              <a:t>τις οποίες κάνουμε για τους εαυτούς μας, για τους άλλους και για τον κόσμο γύρω μας και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διαμορφώνονται </a:t>
            </a:r>
            <a:r>
              <a:rPr lang="el-GR" sz="2000" dirty="0">
                <a:solidFill>
                  <a:srgbClr val="002060"/>
                </a:solidFill>
              </a:rPr>
              <a:t>από τις εμπειρίες που έχουμε βιώσει και ειδικά αυτές από την παιδική μας ηλικία (</a:t>
            </a:r>
            <a:r>
              <a:rPr lang="el-GR" sz="2000" dirty="0" err="1">
                <a:solidFill>
                  <a:srgbClr val="002060"/>
                </a:solidFill>
              </a:rPr>
              <a:t>Yero</a:t>
            </a:r>
            <a:r>
              <a:rPr lang="el-GR" sz="2000" dirty="0">
                <a:solidFill>
                  <a:srgbClr val="002060"/>
                </a:solidFill>
              </a:rPr>
              <a:t>, 2002).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Αυτό </a:t>
            </a:r>
            <a:r>
              <a:rPr lang="el-GR" sz="2000" dirty="0">
                <a:solidFill>
                  <a:srgbClr val="002060"/>
                </a:solidFill>
              </a:rPr>
              <a:t>συμβαίνει κυρίως γιατί στην ηλικία αυτή το παιδί δεν έχει ωριμάσει πλήρως και δεν είναι εύκολο να αντιληφθεί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την </a:t>
            </a:r>
            <a:r>
              <a:rPr lang="el-GR" sz="2000" b="1" dirty="0">
                <a:solidFill>
                  <a:srgbClr val="002060"/>
                </a:solidFill>
              </a:rPr>
              <a:t>αλήθεια </a:t>
            </a:r>
            <a:r>
              <a:rPr lang="el-GR" sz="2000" dirty="0">
                <a:solidFill>
                  <a:srgbClr val="002060"/>
                </a:solidFill>
              </a:rPr>
              <a:t>ή </a:t>
            </a:r>
            <a:r>
              <a:rPr lang="el-GR" sz="2000" b="1" dirty="0">
                <a:solidFill>
                  <a:srgbClr val="002060"/>
                </a:solidFill>
              </a:rPr>
              <a:t>το </a:t>
            </a:r>
            <a:r>
              <a:rPr lang="el-GR" sz="2000" b="1" dirty="0" smtClean="0">
                <a:solidFill>
                  <a:srgbClr val="002060"/>
                </a:solidFill>
              </a:rPr>
              <a:t>ψεύδος   </a:t>
            </a:r>
            <a:r>
              <a:rPr lang="el-GR" sz="2000" dirty="0">
                <a:solidFill>
                  <a:srgbClr val="002060"/>
                </a:solidFill>
              </a:rPr>
              <a:t>σε αυτά που ακούει και βιώνει στο </a:t>
            </a:r>
            <a:r>
              <a:rPr lang="el-GR" sz="2000" b="1" dirty="0" smtClean="0">
                <a:solidFill>
                  <a:srgbClr val="002060"/>
                </a:solidFill>
              </a:rPr>
              <a:t>οικογενειακό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ή το </a:t>
            </a:r>
            <a:r>
              <a:rPr lang="el-GR" sz="2000" b="1" dirty="0">
                <a:solidFill>
                  <a:srgbClr val="002060"/>
                </a:solidFill>
              </a:rPr>
              <a:t>ευρύτερο περιβάλλον </a:t>
            </a:r>
            <a:r>
              <a:rPr lang="el-GR" sz="2000" dirty="0">
                <a:solidFill>
                  <a:srgbClr val="002060"/>
                </a:solidFill>
              </a:rPr>
              <a:t>του.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Ας </a:t>
            </a:r>
            <a:r>
              <a:rPr lang="el-GR" sz="2000" dirty="0">
                <a:solidFill>
                  <a:srgbClr val="002060"/>
                </a:solidFill>
              </a:rPr>
              <a:t>προσπαθήσουμε να φέρουμε στο μυαλό μας, όπως αναφέρει η </a:t>
            </a:r>
            <a:r>
              <a:rPr lang="el-GR" sz="2000" dirty="0" err="1">
                <a:solidFill>
                  <a:srgbClr val="002060"/>
                </a:solidFill>
              </a:rPr>
              <a:t>Judith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err="1">
                <a:solidFill>
                  <a:srgbClr val="002060"/>
                </a:solidFill>
              </a:rPr>
              <a:t>Lloyd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err="1">
                <a:solidFill>
                  <a:srgbClr val="002060"/>
                </a:solidFill>
              </a:rPr>
              <a:t>Yero</a:t>
            </a:r>
            <a:r>
              <a:rPr lang="el-GR" sz="2000" dirty="0">
                <a:solidFill>
                  <a:srgbClr val="002060"/>
                </a:solidFill>
              </a:rPr>
              <a:t> (2002), ένα παιδί </a:t>
            </a:r>
            <a:r>
              <a:rPr lang="el-GR" sz="2000" dirty="0" smtClean="0">
                <a:solidFill>
                  <a:srgbClr val="002060"/>
                </a:solidFill>
              </a:rPr>
              <a:t>που   </a:t>
            </a:r>
            <a:r>
              <a:rPr lang="el-GR" sz="2000" b="1" dirty="0">
                <a:solidFill>
                  <a:srgbClr val="002060"/>
                </a:solidFill>
              </a:rPr>
              <a:t>«</a:t>
            </a:r>
            <a:r>
              <a:rPr lang="el-GR" sz="2000" b="1" dirty="0" smtClean="0">
                <a:solidFill>
                  <a:srgbClr val="002060"/>
                </a:solidFill>
              </a:rPr>
              <a:t>παίζει   </a:t>
            </a:r>
            <a:r>
              <a:rPr lang="el-GR" sz="2000" b="1" dirty="0">
                <a:solidFill>
                  <a:srgbClr val="002060"/>
                </a:solidFill>
              </a:rPr>
              <a:t>τον/την </a:t>
            </a:r>
            <a:r>
              <a:rPr lang="el-GR" sz="2000" b="1" dirty="0" smtClean="0">
                <a:solidFill>
                  <a:srgbClr val="002060"/>
                </a:solidFill>
              </a:rPr>
              <a:t>δάσκαλο/α» (Ρόλος ) .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Τοποθετεί τα παιχνίδια του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και </a:t>
            </a:r>
            <a:r>
              <a:rPr lang="el-GR" sz="2000" dirty="0">
                <a:solidFill>
                  <a:srgbClr val="002060"/>
                </a:solidFill>
              </a:rPr>
              <a:t>στέκεται </a:t>
            </a:r>
            <a:r>
              <a:rPr lang="el-GR" sz="2000" dirty="0" smtClean="0">
                <a:solidFill>
                  <a:srgbClr val="002060"/>
                </a:solidFill>
              </a:rPr>
              <a:t> μπροστά </a:t>
            </a:r>
            <a:r>
              <a:rPr lang="el-GR" sz="2000" dirty="0">
                <a:solidFill>
                  <a:srgbClr val="002060"/>
                </a:solidFill>
              </a:rPr>
              <a:t>από την τάξη </a:t>
            </a:r>
            <a:r>
              <a:rPr lang="el-GR" sz="2000" dirty="0" smtClean="0">
                <a:solidFill>
                  <a:srgbClr val="002060"/>
                </a:solidFill>
              </a:rPr>
              <a:t>του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παραδίδοντας το μάθημα και παροτρύνοντας τους μαθητές και τις μαθήτριές του να προσέχουν</a:t>
            </a:r>
            <a:r>
              <a:rPr lang="el-GR" sz="2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Τα παιδιά από την παιδική τους ηλικία έχουν σχηματίσει </a:t>
            </a:r>
            <a:r>
              <a:rPr lang="el-GR" sz="2000" dirty="0" smtClean="0">
                <a:solidFill>
                  <a:srgbClr val="002060"/>
                </a:solidFill>
              </a:rPr>
              <a:t> μια </a:t>
            </a:r>
            <a:r>
              <a:rPr lang="el-GR" sz="2000" b="1" dirty="0">
                <a:solidFill>
                  <a:srgbClr val="002060"/>
                </a:solidFill>
              </a:rPr>
              <a:t>εικόνα της </a:t>
            </a:r>
            <a:r>
              <a:rPr lang="el-GR" sz="2000" b="1" dirty="0" smtClean="0">
                <a:solidFill>
                  <a:srgbClr val="002060"/>
                </a:solidFill>
              </a:rPr>
              <a:t> Σχολικής τάξης (ως χώρου) </a:t>
            </a:r>
            <a:r>
              <a:rPr lang="el-GR" sz="2000" dirty="0">
                <a:solidFill>
                  <a:srgbClr val="002060"/>
                </a:solidFill>
              </a:rPr>
              <a:t>και </a:t>
            </a:r>
            <a:r>
              <a:rPr lang="el-GR" sz="2000" dirty="0" smtClean="0">
                <a:solidFill>
                  <a:srgbClr val="002060"/>
                </a:solidFill>
              </a:rPr>
              <a:t>  του </a:t>
            </a:r>
            <a:r>
              <a:rPr lang="el-GR" sz="2000" b="1" dirty="0" smtClean="0">
                <a:solidFill>
                  <a:srgbClr val="002060"/>
                </a:solidFill>
              </a:rPr>
              <a:t>ρόλου</a:t>
            </a:r>
            <a:r>
              <a:rPr lang="el-GR" sz="2000" dirty="0" smtClean="0">
                <a:solidFill>
                  <a:srgbClr val="002060"/>
                </a:solidFill>
              </a:rPr>
              <a:t> ,    που </a:t>
            </a:r>
            <a:r>
              <a:rPr lang="el-GR" sz="2000" dirty="0">
                <a:solidFill>
                  <a:srgbClr val="002060"/>
                </a:solidFill>
              </a:rPr>
              <a:t>διαδραματίζει μέσα σε </a:t>
            </a:r>
            <a:r>
              <a:rPr lang="el-GR" sz="2000" dirty="0" smtClean="0">
                <a:solidFill>
                  <a:srgbClr val="002060"/>
                </a:solidFill>
              </a:rPr>
              <a:t>αυτήν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ο/η εκάστοτε </a:t>
            </a:r>
            <a:r>
              <a:rPr lang="el-GR" sz="2000" b="1" dirty="0" smtClean="0">
                <a:solidFill>
                  <a:srgbClr val="002060"/>
                </a:solidFill>
              </a:rPr>
              <a:t>εκπαιδευτικός    </a:t>
            </a:r>
            <a:r>
              <a:rPr lang="el-GR" sz="2000" dirty="0" smtClean="0">
                <a:solidFill>
                  <a:srgbClr val="002060"/>
                </a:solidFill>
              </a:rPr>
              <a:t>αλλά  </a:t>
            </a:r>
            <a:r>
              <a:rPr lang="el-GR" sz="2000" b="1" dirty="0" smtClean="0">
                <a:solidFill>
                  <a:srgbClr val="002060"/>
                </a:solidFill>
              </a:rPr>
              <a:t>και   </a:t>
            </a:r>
            <a:r>
              <a:rPr lang="el-GR" sz="2000" b="1" dirty="0">
                <a:solidFill>
                  <a:srgbClr val="002060"/>
                </a:solidFill>
              </a:rPr>
              <a:t>ο/η εκπαιδευόμενος/η</a:t>
            </a:r>
            <a:r>
              <a:rPr lang="el-GR" sz="20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αξίες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είναι :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  </a:t>
            </a:r>
            <a:r>
              <a:rPr lang="el-GR" sz="2000" b="1" dirty="0">
                <a:solidFill>
                  <a:srgbClr val="002060"/>
                </a:solidFill>
              </a:rPr>
              <a:t>αρχές, </a:t>
            </a:r>
            <a:r>
              <a:rPr lang="el-GR" sz="2000" b="1" dirty="0" smtClean="0">
                <a:solidFill>
                  <a:srgbClr val="002060"/>
                </a:solidFill>
              </a:rPr>
              <a:t>    αρετές   ή   στόχοι       </a:t>
            </a:r>
            <a:r>
              <a:rPr lang="el-GR" sz="2000" dirty="0">
                <a:solidFill>
                  <a:srgbClr val="002060"/>
                </a:solidFill>
              </a:rPr>
              <a:t>που για </a:t>
            </a:r>
            <a:r>
              <a:rPr lang="el-GR" sz="2000" dirty="0" smtClean="0">
                <a:solidFill>
                  <a:srgbClr val="002060"/>
                </a:solidFill>
              </a:rPr>
              <a:t>το   </a:t>
            </a:r>
            <a:r>
              <a:rPr lang="el-GR" sz="2000" dirty="0">
                <a:solidFill>
                  <a:srgbClr val="002060"/>
                </a:solidFill>
              </a:rPr>
              <a:t>κάθε άτομο </a:t>
            </a:r>
            <a:r>
              <a:rPr lang="el-GR" sz="2000" dirty="0" smtClean="0">
                <a:solidFill>
                  <a:srgbClr val="002060"/>
                </a:solidFill>
              </a:rPr>
              <a:t>έχουν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ουσιαστική </a:t>
            </a:r>
            <a:r>
              <a:rPr lang="el-GR" sz="2000" b="1" dirty="0" smtClean="0">
                <a:solidFill>
                  <a:srgbClr val="002060"/>
                </a:solidFill>
              </a:rPr>
              <a:t>  </a:t>
            </a:r>
            <a:r>
              <a:rPr lang="el-GR" sz="2000" b="1" dirty="0">
                <a:solidFill>
                  <a:srgbClr val="002060"/>
                </a:solidFill>
              </a:rPr>
              <a:t>σημασία </a:t>
            </a:r>
            <a:r>
              <a:rPr lang="el-GR" sz="2000" dirty="0" smtClean="0">
                <a:solidFill>
                  <a:srgbClr val="002060"/>
                </a:solidFill>
              </a:rPr>
              <a:t>και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πεποιθήσεις</a:t>
            </a:r>
            <a:r>
              <a:rPr lang="el-GR" sz="2000" dirty="0">
                <a:solidFill>
                  <a:srgbClr val="002060"/>
                </a:solidFill>
              </a:rPr>
              <a:t> του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τις υποστηρίζουν  </a:t>
            </a:r>
            <a:r>
              <a:rPr lang="el-GR" sz="2000" b="1" dirty="0">
                <a:solidFill>
                  <a:srgbClr val="002060"/>
                </a:solidFill>
              </a:rPr>
              <a:t>και </a:t>
            </a:r>
            <a:r>
              <a:rPr lang="el-GR" sz="2000" b="1" dirty="0" smtClean="0">
                <a:solidFill>
                  <a:srgbClr val="002060"/>
                </a:solidFill>
              </a:rPr>
              <a:t> τις   αντανακλούν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Yero</a:t>
            </a:r>
            <a:r>
              <a:rPr lang="el-GR" sz="2000" dirty="0">
                <a:solidFill>
                  <a:srgbClr val="002060"/>
                </a:solidFill>
              </a:rPr>
              <a:t>, 2002</a:t>
            </a:r>
            <a:r>
              <a:rPr lang="el-GR" sz="2000" dirty="0" smtClean="0">
                <a:solidFill>
                  <a:srgbClr val="002060"/>
                </a:solidFill>
              </a:rPr>
              <a:t>)</a:t>
            </a:r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32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84146" y="45089"/>
            <a:ext cx="8928992" cy="3477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rgbClr val="002060"/>
                </a:solidFill>
              </a:rPr>
              <a:t>Αν </a:t>
            </a:r>
            <a:r>
              <a:rPr lang="el-GR" sz="2000" dirty="0">
                <a:solidFill>
                  <a:srgbClr val="002060"/>
                </a:solidFill>
              </a:rPr>
              <a:t>για παράδειγμα,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ένα </a:t>
            </a:r>
            <a:r>
              <a:rPr lang="el-GR" sz="2000" b="1" dirty="0">
                <a:solidFill>
                  <a:srgbClr val="002060"/>
                </a:solidFill>
              </a:rPr>
              <a:t>παιδί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δίνει   ιδιαίτερη </a:t>
            </a:r>
            <a:r>
              <a:rPr lang="el-GR" sz="2000" dirty="0">
                <a:solidFill>
                  <a:srgbClr val="002060"/>
                </a:solidFill>
              </a:rPr>
              <a:t>αξία </a:t>
            </a:r>
            <a:r>
              <a:rPr lang="el-GR" sz="2000" dirty="0" smtClean="0">
                <a:solidFill>
                  <a:srgbClr val="002060"/>
                </a:solidFill>
              </a:rPr>
              <a:t>  στην </a:t>
            </a:r>
            <a:r>
              <a:rPr lang="el-GR" sz="2000" b="1" dirty="0">
                <a:solidFill>
                  <a:srgbClr val="002060"/>
                </a:solidFill>
              </a:rPr>
              <a:t>ιδιότητα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b="1" dirty="0" smtClean="0">
                <a:solidFill>
                  <a:srgbClr val="002060"/>
                </a:solidFill>
              </a:rPr>
              <a:t>«</a:t>
            </a:r>
            <a:r>
              <a:rPr lang="el-GR" sz="2000" b="1" dirty="0">
                <a:solidFill>
                  <a:srgbClr val="002060"/>
                </a:solidFill>
              </a:rPr>
              <a:t>του καλού μαθητή» </a:t>
            </a:r>
            <a:r>
              <a:rPr lang="el-GR" sz="2000" dirty="0" smtClean="0">
                <a:solidFill>
                  <a:srgbClr val="002060"/>
                </a:solidFill>
              </a:rPr>
              <a:t>και   έχει την  </a:t>
            </a:r>
            <a:r>
              <a:rPr lang="el-GR" sz="2000" b="1" dirty="0" smtClean="0">
                <a:solidFill>
                  <a:srgbClr val="002060"/>
                </a:solidFill>
              </a:rPr>
              <a:t>πεποίθηση</a:t>
            </a:r>
            <a:r>
              <a:rPr lang="el-GR" sz="2000" dirty="0" smtClean="0">
                <a:solidFill>
                  <a:srgbClr val="002060"/>
                </a:solidFill>
              </a:rPr>
              <a:t>   ότι :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επιλέγοντας  τις   </a:t>
            </a:r>
            <a:r>
              <a:rPr lang="el-GR" sz="2000" b="1" dirty="0">
                <a:solidFill>
                  <a:srgbClr val="002060"/>
                </a:solidFill>
              </a:rPr>
              <a:t>«πρώτες» </a:t>
            </a:r>
            <a:r>
              <a:rPr lang="el-GR" sz="2000" b="1" dirty="0" smtClean="0">
                <a:solidFill>
                  <a:srgbClr val="002060"/>
                </a:solidFill>
              </a:rPr>
              <a:t>θέσεις (θέση στον χώρο)  </a:t>
            </a:r>
            <a:r>
              <a:rPr lang="el-GR" sz="2000" dirty="0">
                <a:solidFill>
                  <a:srgbClr val="002060"/>
                </a:solidFill>
              </a:rPr>
              <a:t>έχει μεγαλύτερο </a:t>
            </a:r>
            <a:r>
              <a:rPr lang="el-GR" sz="2000" dirty="0" smtClean="0">
                <a:solidFill>
                  <a:srgbClr val="002060"/>
                </a:solidFill>
              </a:rPr>
              <a:t>  κίνητρο </a:t>
            </a:r>
            <a:r>
              <a:rPr lang="el-GR" sz="2000" dirty="0">
                <a:solidFill>
                  <a:srgbClr val="002060"/>
                </a:solidFill>
              </a:rPr>
              <a:t>για να παρακολουθήσει το μάθημα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ή  έχει  </a:t>
            </a:r>
            <a:r>
              <a:rPr lang="el-GR" sz="2000" dirty="0">
                <a:solidFill>
                  <a:srgbClr val="002060"/>
                </a:solidFill>
              </a:rPr>
              <a:t>μεγαλύτερη προσοχή </a:t>
            </a:r>
            <a:r>
              <a:rPr lang="el-GR" sz="2000" dirty="0" smtClean="0">
                <a:solidFill>
                  <a:srgbClr val="002060"/>
                </a:solidFill>
              </a:rPr>
              <a:t>  από </a:t>
            </a:r>
            <a:r>
              <a:rPr lang="el-GR" sz="2000" b="1" dirty="0">
                <a:solidFill>
                  <a:srgbClr val="002060"/>
                </a:solidFill>
              </a:rPr>
              <a:t>τον/την εκπαιδευτικό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τότε </a:t>
            </a:r>
            <a:r>
              <a:rPr lang="el-GR" sz="2000" dirty="0">
                <a:solidFill>
                  <a:srgbClr val="002060"/>
                </a:solidFill>
              </a:rPr>
              <a:t>θα επιλέξει </a:t>
            </a:r>
            <a:r>
              <a:rPr lang="el-GR" sz="2000" b="1" dirty="0">
                <a:solidFill>
                  <a:srgbClr val="002060"/>
                </a:solidFill>
              </a:rPr>
              <a:t>τις πρώτες θέσεις.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Η </a:t>
            </a:r>
            <a:r>
              <a:rPr lang="el-GR" sz="2000" b="1" dirty="0">
                <a:solidFill>
                  <a:srgbClr val="002060"/>
                </a:solidFill>
              </a:rPr>
              <a:t>επιλογή του </a:t>
            </a:r>
            <a:r>
              <a:rPr lang="el-GR" sz="2000" dirty="0">
                <a:solidFill>
                  <a:srgbClr val="002060"/>
                </a:solidFill>
              </a:rPr>
              <a:t>αυτή καθορίζεται </a:t>
            </a:r>
            <a:r>
              <a:rPr lang="el-GR" sz="2000" dirty="0" smtClean="0">
                <a:solidFill>
                  <a:srgbClr val="002060"/>
                </a:solidFill>
              </a:rPr>
              <a:t>από: 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την </a:t>
            </a:r>
            <a:r>
              <a:rPr lang="el-GR" sz="2000" b="1" dirty="0">
                <a:solidFill>
                  <a:srgbClr val="002060"/>
                </a:solidFill>
              </a:rPr>
              <a:t>πεποίθησή του </a:t>
            </a:r>
            <a:r>
              <a:rPr lang="el-GR" sz="2000" dirty="0" smtClean="0">
                <a:solidFill>
                  <a:srgbClr val="002060"/>
                </a:solidFill>
              </a:rPr>
              <a:t>ότι: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η παρουσία του </a:t>
            </a:r>
            <a:r>
              <a:rPr lang="el-GR" sz="2000" b="1" dirty="0">
                <a:solidFill>
                  <a:srgbClr val="002060"/>
                </a:solidFill>
              </a:rPr>
              <a:t>στα πρώτα </a:t>
            </a:r>
            <a:r>
              <a:rPr lang="el-GR" sz="2000" b="1" dirty="0" err="1" smtClean="0">
                <a:solidFill>
                  <a:srgbClr val="002060"/>
                </a:solidFill>
              </a:rPr>
              <a:t>θρανία(Περιοχή</a:t>
            </a:r>
            <a:r>
              <a:rPr lang="el-GR" sz="2000" b="1" dirty="0" smtClean="0">
                <a:solidFill>
                  <a:srgbClr val="002060"/>
                </a:solidFill>
              </a:rPr>
              <a:t> Χώρου)   </a:t>
            </a:r>
            <a:r>
              <a:rPr lang="el-GR" sz="2000" dirty="0" smtClean="0">
                <a:solidFill>
                  <a:srgbClr val="002060"/>
                </a:solidFill>
              </a:rPr>
              <a:t>αποτελεί   το </a:t>
            </a:r>
            <a:r>
              <a:rPr lang="el-GR" sz="2000" dirty="0">
                <a:solidFill>
                  <a:srgbClr val="002060"/>
                </a:solidFill>
              </a:rPr>
              <a:t>«διαβατήριο» για την επίτευξη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                            του </a:t>
            </a:r>
            <a:r>
              <a:rPr lang="el-GR" sz="2000" b="1" dirty="0" err="1">
                <a:solidFill>
                  <a:srgbClr val="002060"/>
                </a:solidFill>
              </a:rPr>
              <a:t>αξιοδοτούμενου</a:t>
            </a:r>
            <a:r>
              <a:rPr lang="el-GR" sz="2000" b="1" dirty="0">
                <a:solidFill>
                  <a:srgbClr val="002060"/>
                </a:solidFill>
              </a:rPr>
              <a:t> στόχου του.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88490" y="3515168"/>
            <a:ext cx="8928992" cy="3477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πεποιθήσεις</a:t>
            </a:r>
            <a:r>
              <a:rPr lang="el-GR" sz="2000" dirty="0">
                <a:solidFill>
                  <a:srgbClr val="002060"/>
                </a:solidFill>
              </a:rPr>
              <a:t>, επίσης</a:t>
            </a:r>
            <a:r>
              <a:rPr lang="el-GR" sz="2000" b="1" dirty="0" smtClean="0">
                <a:solidFill>
                  <a:srgbClr val="002060"/>
                </a:solidFill>
              </a:rPr>
              <a:t>,  </a:t>
            </a:r>
            <a:r>
              <a:rPr lang="el-GR" sz="2000" b="1" dirty="0">
                <a:solidFill>
                  <a:srgbClr val="002060"/>
                </a:solidFill>
              </a:rPr>
              <a:t>ρυθμίζουν </a:t>
            </a:r>
            <a:r>
              <a:rPr lang="el-GR" sz="2000" b="1" dirty="0" smtClean="0">
                <a:solidFill>
                  <a:srgbClr val="002060"/>
                </a:solidFill>
              </a:rPr>
              <a:t>  </a:t>
            </a:r>
            <a:r>
              <a:rPr lang="el-GR" sz="2000" dirty="0" smtClean="0">
                <a:solidFill>
                  <a:srgbClr val="002060"/>
                </a:solidFill>
              </a:rPr>
              <a:t>τις αντιλήψεις   </a:t>
            </a:r>
            <a:r>
              <a:rPr lang="el-GR" sz="2000" dirty="0">
                <a:solidFill>
                  <a:srgbClr val="002060"/>
                </a:solidFill>
              </a:rPr>
              <a:t>των ατόμων </a:t>
            </a:r>
            <a:r>
              <a:rPr lang="el-GR" sz="2000" dirty="0" smtClean="0">
                <a:solidFill>
                  <a:srgbClr val="002060"/>
                </a:solidFill>
              </a:rPr>
              <a:t>  και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Καθορίζουν    </a:t>
            </a:r>
            <a:r>
              <a:rPr lang="el-GR" sz="2000" b="1" dirty="0">
                <a:solidFill>
                  <a:srgbClr val="002060"/>
                </a:solidFill>
              </a:rPr>
              <a:t>ποια </a:t>
            </a:r>
            <a:r>
              <a:rPr lang="el-GR" sz="2000" b="1" dirty="0" smtClean="0">
                <a:solidFill>
                  <a:srgbClr val="002060"/>
                </a:solidFill>
              </a:rPr>
              <a:t>στοιχεία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                                              θα </a:t>
            </a:r>
            <a:r>
              <a:rPr lang="el-GR" sz="2000" dirty="0">
                <a:solidFill>
                  <a:srgbClr val="002060"/>
                </a:solidFill>
              </a:rPr>
              <a:t>επιλεγούν</a:t>
            </a:r>
            <a:r>
              <a:rPr lang="el-GR" sz="2000" dirty="0" smtClean="0">
                <a:solidFill>
                  <a:srgbClr val="002060"/>
                </a:solidFill>
              </a:rPr>
              <a:t>,  θα  </a:t>
            </a:r>
            <a:r>
              <a:rPr lang="el-GR" sz="2000" dirty="0">
                <a:solidFill>
                  <a:srgbClr val="002060"/>
                </a:solidFill>
              </a:rPr>
              <a:t>ξεχωρίσουν, </a:t>
            </a:r>
            <a:r>
              <a:rPr lang="el-GR" sz="2000" dirty="0" smtClean="0">
                <a:solidFill>
                  <a:srgbClr val="002060"/>
                </a:solidFill>
              </a:rPr>
              <a:t>  θα  συγκρατηθούν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από </a:t>
            </a:r>
            <a:r>
              <a:rPr lang="el-GR" sz="2000" dirty="0">
                <a:solidFill>
                  <a:srgbClr val="002060"/>
                </a:solidFill>
              </a:rPr>
              <a:t>μια καινούρια κατάσταση.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Στη </a:t>
            </a:r>
            <a:r>
              <a:rPr lang="el-GR" sz="2000" dirty="0">
                <a:solidFill>
                  <a:srgbClr val="002060"/>
                </a:solidFill>
              </a:rPr>
              <a:t>συνέχεια, το μυαλό </a:t>
            </a:r>
            <a:r>
              <a:rPr lang="el-GR" sz="2000" dirty="0" smtClean="0">
                <a:solidFill>
                  <a:srgbClr val="002060"/>
                </a:solidFill>
              </a:rPr>
              <a:t>  οδηγείται </a:t>
            </a:r>
            <a:r>
              <a:rPr lang="el-GR" sz="2000" dirty="0">
                <a:solidFill>
                  <a:srgbClr val="002060"/>
                </a:solidFill>
              </a:rPr>
              <a:t>σε μια </a:t>
            </a:r>
            <a:r>
              <a:rPr lang="el-GR" sz="2000" dirty="0" smtClean="0">
                <a:solidFill>
                  <a:srgbClr val="002060"/>
                </a:solidFill>
              </a:rPr>
              <a:t>  αναζήτηση     </a:t>
            </a:r>
            <a:r>
              <a:rPr lang="el-GR" sz="2000" b="1" dirty="0" smtClean="0">
                <a:solidFill>
                  <a:srgbClr val="002060"/>
                </a:solidFill>
              </a:rPr>
              <a:t>κοινών </a:t>
            </a:r>
            <a:r>
              <a:rPr lang="el-GR" sz="2000" b="1" dirty="0">
                <a:solidFill>
                  <a:srgbClr val="002060"/>
                </a:solidFill>
              </a:rPr>
              <a:t>σημείων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της </a:t>
            </a:r>
            <a:r>
              <a:rPr lang="el-GR" sz="2000" dirty="0">
                <a:solidFill>
                  <a:srgbClr val="002060"/>
                </a:solidFill>
              </a:rPr>
              <a:t>υπάρχουσας κατάστασης, </a:t>
            </a:r>
            <a:r>
              <a:rPr lang="el-GR" sz="2000" dirty="0" smtClean="0">
                <a:solidFill>
                  <a:srgbClr val="002060"/>
                </a:solidFill>
              </a:rPr>
              <a:t>ή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καλύτερα των </a:t>
            </a:r>
            <a:r>
              <a:rPr lang="el-GR" sz="2000" b="1" dirty="0">
                <a:solidFill>
                  <a:srgbClr val="002060"/>
                </a:solidFill>
              </a:rPr>
              <a:t>επιλεγμένων χαρακτηριστικών</a:t>
            </a:r>
            <a:r>
              <a:rPr lang="el-GR" sz="2000" dirty="0">
                <a:solidFill>
                  <a:srgbClr val="002060"/>
                </a:solidFill>
              </a:rPr>
              <a:t>, με στοιχεία από πρότερες εμπειρίες (</a:t>
            </a:r>
            <a:r>
              <a:rPr lang="el-GR" sz="2000" dirty="0" err="1">
                <a:solidFill>
                  <a:srgbClr val="002060"/>
                </a:solidFill>
              </a:rPr>
              <a:t>Yero</a:t>
            </a:r>
            <a:r>
              <a:rPr lang="el-GR" sz="2000" dirty="0">
                <a:solidFill>
                  <a:srgbClr val="002060"/>
                </a:solidFill>
              </a:rPr>
              <a:t>, 2002). </a:t>
            </a:r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6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0" y="25453"/>
            <a:ext cx="9144000" cy="68634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002060"/>
                </a:solidFill>
              </a:rPr>
              <a:t>Οι </a:t>
            </a:r>
            <a:r>
              <a:rPr lang="el-GR" sz="2000" b="1" dirty="0" smtClean="0">
                <a:solidFill>
                  <a:srgbClr val="002060"/>
                </a:solidFill>
              </a:rPr>
              <a:t>πεποιθήσεις </a:t>
            </a:r>
            <a:r>
              <a:rPr lang="el-GR" sz="2000" dirty="0" smtClean="0">
                <a:solidFill>
                  <a:srgbClr val="002060"/>
                </a:solidFill>
              </a:rPr>
              <a:t>, </a:t>
            </a:r>
            <a:r>
              <a:rPr lang="el-GR" sz="2000" dirty="0">
                <a:solidFill>
                  <a:srgbClr val="002060"/>
                </a:solidFill>
              </a:rPr>
              <a:t>λοιπόν</a:t>
            </a:r>
            <a:r>
              <a:rPr lang="el-GR" sz="2000" dirty="0" smtClean="0">
                <a:solidFill>
                  <a:srgbClr val="002060"/>
                </a:solidFill>
              </a:rPr>
              <a:t>,  επηρεάζουν  </a:t>
            </a:r>
            <a:r>
              <a:rPr lang="el-GR" sz="2000" dirty="0">
                <a:solidFill>
                  <a:srgbClr val="002060"/>
                </a:solidFill>
              </a:rPr>
              <a:t>τη συμπεριφορά των ανθρώπων </a:t>
            </a:r>
            <a:r>
              <a:rPr lang="el-GR" sz="2000" dirty="0" smtClean="0">
                <a:solidFill>
                  <a:srgbClr val="002060"/>
                </a:solidFill>
              </a:rPr>
              <a:t>αλλά  και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τον </a:t>
            </a:r>
            <a:r>
              <a:rPr lang="el-GR" sz="2000" dirty="0">
                <a:solidFill>
                  <a:srgbClr val="002060"/>
                </a:solidFill>
              </a:rPr>
              <a:t>τρόπο που </a:t>
            </a:r>
            <a:r>
              <a:rPr lang="el-GR" sz="2000" dirty="0" smtClean="0">
                <a:solidFill>
                  <a:srgbClr val="002060"/>
                </a:solidFill>
              </a:rPr>
              <a:t>  αντιλαμβάνονται   </a:t>
            </a:r>
            <a:r>
              <a:rPr lang="el-GR" sz="2000" b="1" dirty="0">
                <a:solidFill>
                  <a:srgbClr val="002060"/>
                </a:solidFill>
              </a:rPr>
              <a:t>το περιβάλλον </a:t>
            </a:r>
            <a:r>
              <a:rPr lang="el-GR" sz="2000" dirty="0" smtClean="0">
                <a:solidFill>
                  <a:srgbClr val="002060"/>
                </a:solidFill>
              </a:rPr>
              <a:t>τους  </a:t>
            </a:r>
            <a:r>
              <a:rPr lang="el-GR" sz="2000" dirty="0">
                <a:solidFill>
                  <a:srgbClr val="002060"/>
                </a:solidFill>
              </a:rPr>
              <a:t>και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τα </a:t>
            </a:r>
            <a:r>
              <a:rPr lang="el-GR" sz="2000" b="1" dirty="0">
                <a:solidFill>
                  <a:srgbClr val="002060"/>
                </a:solidFill>
              </a:rPr>
              <a:t>γεγονότα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που </a:t>
            </a:r>
            <a:r>
              <a:rPr lang="el-GR" sz="2000" dirty="0">
                <a:solidFill>
                  <a:srgbClr val="002060"/>
                </a:solidFill>
              </a:rPr>
              <a:t>διαδραματίζονται σε αυτό</a:t>
            </a:r>
            <a:r>
              <a:rPr lang="el-GR" sz="2000" dirty="0" smtClean="0">
                <a:solidFill>
                  <a:srgbClr val="002060"/>
                </a:solidFill>
              </a:rPr>
              <a:t>.</a:t>
            </a: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Ο </a:t>
            </a:r>
            <a:r>
              <a:rPr lang="el-GR" sz="2000" dirty="0" err="1">
                <a:solidFill>
                  <a:srgbClr val="002060"/>
                </a:solidFill>
              </a:rPr>
              <a:t>Bruner</a:t>
            </a:r>
            <a:r>
              <a:rPr lang="el-GR" sz="2000" dirty="0">
                <a:solidFill>
                  <a:srgbClr val="002060"/>
                </a:solidFill>
              </a:rPr>
              <a:t> (1997) υποστήριξε </a:t>
            </a:r>
            <a:r>
              <a:rPr lang="el-GR" sz="2000" dirty="0" smtClean="0">
                <a:solidFill>
                  <a:srgbClr val="002060"/>
                </a:solidFill>
              </a:rPr>
              <a:t>ότι: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                                        </a:t>
            </a:r>
            <a:r>
              <a:rPr lang="el-GR" sz="2000" b="1" dirty="0">
                <a:solidFill>
                  <a:srgbClr val="002060"/>
                </a:solidFill>
              </a:rPr>
              <a:t>«Οι άνθρωποι θεωρείται ότι έχουν γνώση του κόσμου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η </a:t>
            </a:r>
            <a:r>
              <a:rPr lang="el-GR" sz="2000" dirty="0">
                <a:solidFill>
                  <a:srgbClr val="002060"/>
                </a:solidFill>
              </a:rPr>
              <a:t>οποία </a:t>
            </a:r>
            <a:r>
              <a:rPr lang="el-GR" sz="2000" dirty="0" smtClean="0">
                <a:solidFill>
                  <a:srgbClr val="002060"/>
                </a:solidFill>
              </a:rPr>
              <a:t>παίρνει   </a:t>
            </a:r>
            <a:r>
              <a:rPr lang="el-GR" sz="2000" b="1" dirty="0">
                <a:solidFill>
                  <a:srgbClr val="002060"/>
                </a:solidFill>
              </a:rPr>
              <a:t>τη μορφή πεποιθήσεων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και θεωρείται   </a:t>
            </a:r>
            <a:r>
              <a:rPr lang="el-GR" sz="2000" dirty="0">
                <a:solidFill>
                  <a:srgbClr val="002060"/>
                </a:solidFill>
              </a:rPr>
              <a:t>ως </a:t>
            </a:r>
            <a:r>
              <a:rPr lang="el-GR" sz="2000" dirty="0" smtClean="0">
                <a:solidFill>
                  <a:srgbClr val="002060"/>
                </a:solidFill>
              </a:rPr>
              <a:t>δεδομένο  ότι: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                                                         χρησιμοποιούν  </a:t>
            </a:r>
            <a:r>
              <a:rPr lang="el-GR" sz="2000" b="1" dirty="0">
                <a:solidFill>
                  <a:srgbClr val="002060"/>
                </a:solidFill>
              </a:rPr>
              <a:t>αυτή </a:t>
            </a:r>
            <a:r>
              <a:rPr lang="el-GR" sz="2000" b="1" dirty="0" smtClean="0">
                <a:solidFill>
                  <a:srgbClr val="002060"/>
                </a:solidFill>
              </a:rPr>
              <a:t> τη </a:t>
            </a:r>
            <a:r>
              <a:rPr lang="el-GR" sz="2000" b="1" dirty="0">
                <a:solidFill>
                  <a:srgbClr val="002060"/>
                </a:solidFill>
              </a:rPr>
              <a:t>γνώση του </a:t>
            </a:r>
            <a:r>
              <a:rPr lang="el-GR" sz="2000" b="1" dirty="0" smtClean="0">
                <a:solidFill>
                  <a:srgbClr val="002060"/>
                </a:solidFill>
              </a:rPr>
              <a:t>κόσμου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για την εκτέλεση </a:t>
            </a:r>
            <a:r>
              <a:rPr lang="el-GR" sz="2000" b="1" dirty="0">
                <a:solidFill>
                  <a:srgbClr val="002060"/>
                </a:solidFill>
              </a:rPr>
              <a:t>οποιασδήποτε επιθυμίας ή πράξης</a:t>
            </a:r>
            <a:r>
              <a:rPr lang="el-GR" sz="2000" dirty="0">
                <a:solidFill>
                  <a:srgbClr val="002060"/>
                </a:solidFill>
              </a:rPr>
              <a:t>.» (</a:t>
            </a:r>
            <a:r>
              <a:rPr lang="el-GR" sz="2000" dirty="0" err="1">
                <a:solidFill>
                  <a:srgbClr val="002060"/>
                </a:solidFill>
              </a:rPr>
              <a:t>Bruner</a:t>
            </a:r>
            <a:r>
              <a:rPr lang="el-GR" sz="2000" dirty="0">
                <a:solidFill>
                  <a:srgbClr val="002060"/>
                </a:solidFill>
              </a:rPr>
              <a:t>, 1997:82). </a:t>
            </a:r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Ψυχολόγοι </a:t>
            </a:r>
            <a:r>
              <a:rPr lang="el-GR" sz="2000" dirty="0">
                <a:solidFill>
                  <a:srgbClr val="002060"/>
                </a:solidFill>
              </a:rPr>
              <a:t>διαφορετικών σχολών και κατευθύνσεων</a:t>
            </a:r>
            <a:r>
              <a:rPr lang="el-GR" sz="2000" dirty="0" smtClean="0">
                <a:solidFill>
                  <a:srgbClr val="002060"/>
                </a:solidFill>
              </a:rPr>
              <a:t>,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όπως ο </a:t>
            </a:r>
            <a:r>
              <a:rPr lang="el-GR" sz="2000" dirty="0" err="1">
                <a:solidFill>
                  <a:srgbClr val="002060"/>
                </a:solidFill>
              </a:rPr>
              <a:t>Merton</a:t>
            </a:r>
            <a:r>
              <a:rPr lang="el-GR" sz="2000" dirty="0">
                <a:solidFill>
                  <a:srgbClr val="002060"/>
                </a:solidFill>
              </a:rPr>
              <a:t> και ο </a:t>
            </a:r>
            <a:r>
              <a:rPr lang="el-GR" sz="2000" dirty="0" err="1">
                <a:solidFill>
                  <a:srgbClr val="002060"/>
                </a:solidFill>
              </a:rPr>
              <a:t>Rogers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έχουν </a:t>
            </a:r>
            <a:r>
              <a:rPr lang="el-GR" sz="2000" dirty="0">
                <a:solidFill>
                  <a:srgbClr val="002060"/>
                </a:solidFill>
              </a:rPr>
              <a:t>στο παρελθόν επισημάνει το ρόλο που </a:t>
            </a:r>
            <a:r>
              <a:rPr lang="el-GR" sz="2000" dirty="0" smtClean="0">
                <a:solidFill>
                  <a:srgbClr val="002060"/>
                </a:solidFill>
              </a:rPr>
              <a:t>παίζουν  στην </a:t>
            </a:r>
            <a:r>
              <a:rPr lang="el-GR" sz="2000" b="1" dirty="0" smtClean="0">
                <a:solidFill>
                  <a:srgbClr val="002060"/>
                </a:solidFill>
              </a:rPr>
              <a:t>ερμηνεία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της  συμπεριφοράς των άλλων  </a:t>
            </a:r>
            <a:r>
              <a:rPr lang="el-GR" sz="2000" b="1" dirty="0" smtClean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αντιλήψεις </a:t>
            </a:r>
            <a:r>
              <a:rPr lang="el-GR" sz="2000" dirty="0">
                <a:solidFill>
                  <a:srgbClr val="002060"/>
                </a:solidFill>
              </a:rPr>
              <a:t>μας και οι </a:t>
            </a:r>
            <a:r>
              <a:rPr lang="el-GR" sz="2000" b="1" dirty="0">
                <a:solidFill>
                  <a:srgbClr val="002060"/>
                </a:solidFill>
              </a:rPr>
              <a:t>προσδοκίες μας </a:t>
            </a:r>
            <a:r>
              <a:rPr lang="el-GR" sz="2000" dirty="0">
                <a:solidFill>
                  <a:srgbClr val="002060"/>
                </a:solidFill>
              </a:rPr>
              <a:t>γι’ αυτούς</a:t>
            </a:r>
            <a:r>
              <a:rPr lang="el-GR" sz="2000" dirty="0" smtClean="0">
                <a:solidFill>
                  <a:srgbClr val="002060"/>
                </a:solidFill>
              </a:rPr>
              <a:t>.</a:t>
            </a: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63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0" y="116632"/>
            <a:ext cx="9144000" cy="74789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srgbClr val="002060"/>
                </a:solidFill>
              </a:rPr>
              <a:t>                                             </a:t>
            </a:r>
            <a:r>
              <a:rPr lang="el-GR" sz="2000" b="1" dirty="0" smtClean="0">
                <a:solidFill>
                  <a:srgbClr val="002060"/>
                </a:solidFill>
              </a:rPr>
              <a:t>Τα </a:t>
            </a:r>
            <a:r>
              <a:rPr lang="el-GR" sz="2000" b="1" dirty="0">
                <a:solidFill>
                  <a:srgbClr val="002060"/>
                </a:solidFill>
              </a:rPr>
              <a:t>στερεότυπα </a:t>
            </a:r>
            <a:r>
              <a:rPr lang="el-GR" sz="2000" b="1" dirty="0" smtClean="0">
                <a:solidFill>
                  <a:srgbClr val="002060"/>
                </a:solidFill>
              </a:rPr>
              <a:t>  ως   πολιτισμικό προϊόν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Τα </a:t>
            </a:r>
            <a:r>
              <a:rPr lang="el-GR" sz="2000" b="1" dirty="0">
                <a:solidFill>
                  <a:srgbClr val="002060"/>
                </a:solidFill>
              </a:rPr>
              <a:t>στερεότυπα </a:t>
            </a:r>
            <a:r>
              <a:rPr lang="el-GR" sz="2000" dirty="0">
                <a:solidFill>
                  <a:srgbClr val="002060"/>
                </a:solidFill>
              </a:rPr>
              <a:t>μπορούν να θεωρηθούν ως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«κοινές πεποιθήσεις» </a:t>
            </a:r>
            <a:r>
              <a:rPr lang="el-GR" sz="2000" dirty="0">
                <a:solidFill>
                  <a:srgbClr val="002060"/>
                </a:solidFill>
              </a:rPr>
              <a:t>μιας </a:t>
            </a:r>
            <a:r>
              <a:rPr lang="el-GR" sz="2000" dirty="0" smtClean="0">
                <a:solidFill>
                  <a:srgbClr val="002060"/>
                </a:solidFill>
              </a:rPr>
              <a:t>ομάδας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όπου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από </a:t>
            </a:r>
            <a:r>
              <a:rPr lang="el-GR" sz="2000" dirty="0">
                <a:solidFill>
                  <a:srgbClr val="002060"/>
                </a:solidFill>
              </a:rPr>
              <a:t>μια </a:t>
            </a:r>
            <a:r>
              <a:rPr lang="el-GR" sz="2000" dirty="0" smtClean="0">
                <a:solidFill>
                  <a:srgbClr val="002060"/>
                </a:solidFill>
              </a:rPr>
              <a:t>κοινή  </a:t>
            </a:r>
            <a:r>
              <a:rPr lang="el-GR" sz="2000" b="1" dirty="0" smtClean="0">
                <a:solidFill>
                  <a:srgbClr val="002060"/>
                </a:solidFill>
              </a:rPr>
              <a:t>πολιτισμική  </a:t>
            </a:r>
            <a:r>
              <a:rPr lang="el-GR" sz="2000" b="1" dirty="0">
                <a:solidFill>
                  <a:srgbClr val="002060"/>
                </a:solidFill>
              </a:rPr>
              <a:t>«δεξαμενή» γνώσεων και κοινωνικών αναπαραστάσεων διαφορετικοί άνθρωποι </a:t>
            </a:r>
            <a:r>
              <a:rPr lang="el-GR" sz="2000" dirty="0">
                <a:solidFill>
                  <a:srgbClr val="002060"/>
                </a:solidFill>
              </a:rPr>
              <a:t>αντλούν πληροφορίες </a:t>
            </a:r>
            <a:r>
              <a:rPr lang="el-GR" sz="2000" dirty="0" smtClean="0">
                <a:solidFill>
                  <a:srgbClr val="002060"/>
                </a:solidFill>
              </a:rPr>
              <a:t>και  παράγουν  </a:t>
            </a:r>
            <a:r>
              <a:rPr lang="el-GR" sz="2000" b="1" dirty="0">
                <a:solidFill>
                  <a:srgbClr val="002060"/>
                </a:solidFill>
              </a:rPr>
              <a:t>μια κοινή άποψη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b="1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για τα   </a:t>
            </a:r>
            <a:r>
              <a:rPr lang="el-GR" sz="2000" b="1" dirty="0" smtClean="0">
                <a:solidFill>
                  <a:srgbClr val="002060"/>
                </a:solidFill>
              </a:rPr>
              <a:t>μέλη   </a:t>
            </a:r>
            <a:r>
              <a:rPr lang="el-GR" sz="2000" b="1" dirty="0">
                <a:solidFill>
                  <a:srgbClr val="002060"/>
                </a:solidFill>
              </a:rPr>
              <a:t>μιας άλλης ομάδας</a:t>
            </a:r>
            <a:r>
              <a:rPr lang="el-GR" sz="2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Οι απόψεις των ανθρώπων τείνουν να ομοιάζουν μεταξύ τους μέσω της αμοιβαίας κοινωνικής επιρροής (</a:t>
            </a:r>
            <a:r>
              <a:rPr lang="el-GR" sz="2000" dirty="0" err="1">
                <a:solidFill>
                  <a:srgbClr val="002060"/>
                </a:solidFill>
              </a:rPr>
              <a:t>McGarty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r>
              <a:rPr lang="el-GR" sz="2000" dirty="0" err="1">
                <a:solidFill>
                  <a:srgbClr val="002060"/>
                </a:solidFill>
              </a:rPr>
              <a:t>Yzerbyt</a:t>
            </a:r>
            <a:r>
              <a:rPr lang="el-GR" sz="2000" dirty="0">
                <a:solidFill>
                  <a:srgbClr val="002060"/>
                </a:solidFill>
              </a:rPr>
              <a:t> &amp; </a:t>
            </a:r>
            <a:r>
              <a:rPr lang="el-GR" sz="2000" dirty="0" err="1">
                <a:solidFill>
                  <a:srgbClr val="002060"/>
                </a:solidFill>
              </a:rPr>
              <a:t>Spears</a:t>
            </a:r>
            <a:r>
              <a:rPr lang="el-GR" sz="2000" dirty="0">
                <a:solidFill>
                  <a:srgbClr val="002060"/>
                </a:solidFill>
              </a:rPr>
              <a:t>, 2002). </a:t>
            </a:r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Ένα </a:t>
            </a:r>
            <a:r>
              <a:rPr lang="el-GR" sz="2000" dirty="0">
                <a:solidFill>
                  <a:srgbClr val="002060"/>
                </a:solidFill>
              </a:rPr>
              <a:t>παράδειγμα από την εκπαιδευτική διαδικασία είναι ότι 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</a:p>
          <a:p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                               υπάρχουν </a:t>
            </a:r>
            <a:r>
              <a:rPr lang="el-GR" sz="2000" dirty="0">
                <a:solidFill>
                  <a:srgbClr val="002060"/>
                </a:solidFill>
              </a:rPr>
              <a:t>αρκετά ερευνητικά δεδομένα που δείχνουν ότι 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τα </a:t>
            </a:r>
            <a:r>
              <a:rPr lang="el-GR" sz="2000" b="1" dirty="0">
                <a:solidFill>
                  <a:srgbClr val="002060"/>
                </a:solidFill>
              </a:rPr>
              <a:t>παιδιά </a:t>
            </a:r>
            <a:r>
              <a:rPr lang="el-GR" sz="2000" dirty="0">
                <a:solidFill>
                  <a:srgbClr val="002060"/>
                </a:solidFill>
              </a:rPr>
              <a:t>πιθανόν να επηρεάζονται περισσότερο </a:t>
            </a:r>
            <a:r>
              <a:rPr lang="el-GR" sz="2000" dirty="0" smtClean="0">
                <a:solidFill>
                  <a:srgbClr val="002060"/>
                </a:solidFill>
              </a:rPr>
              <a:t>από  </a:t>
            </a:r>
            <a:r>
              <a:rPr lang="el-GR" sz="2000" b="1" dirty="0">
                <a:solidFill>
                  <a:srgbClr val="002060"/>
                </a:solidFill>
              </a:rPr>
              <a:t>την ομάδα των </a:t>
            </a:r>
            <a:r>
              <a:rPr lang="el-GR" sz="2000" b="1" dirty="0" smtClean="0">
                <a:solidFill>
                  <a:srgbClr val="002060"/>
                </a:solidFill>
              </a:rPr>
              <a:t>συνομηλίκων τους και   </a:t>
            </a:r>
            <a:r>
              <a:rPr lang="el-GR" sz="2000" dirty="0" smtClean="0">
                <a:solidFill>
                  <a:srgbClr val="002060"/>
                </a:solidFill>
              </a:rPr>
              <a:t>όχι τόσο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από την οικογένειά τους </a:t>
            </a:r>
            <a:r>
              <a:rPr lang="el-GR" sz="2000" dirty="0" smtClean="0">
                <a:solidFill>
                  <a:srgbClr val="002060"/>
                </a:solidFill>
              </a:rPr>
              <a:t> για </a:t>
            </a:r>
            <a:r>
              <a:rPr lang="el-GR" sz="2000" b="1" dirty="0">
                <a:solidFill>
                  <a:srgbClr val="002060"/>
                </a:solidFill>
              </a:rPr>
              <a:t>τη διαμόρφωση συγκεκριμένων στάσεων </a:t>
            </a:r>
            <a:r>
              <a:rPr lang="el-GR" sz="2000" dirty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Δραγώνα</a:t>
            </a:r>
            <a:r>
              <a:rPr lang="el-GR" sz="2000" dirty="0">
                <a:solidFill>
                  <a:srgbClr val="002060"/>
                </a:solidFill>
              </a:rPr>
              <a:t>, 2004).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Τα </a:t>
            </a:r>
            <a:r>
              <a:rPr lang="el-GR" sz="2000" b="1" dirty="0">
                <a:solidFill>
                  <a:srgbClr val="002060"/>
                </a:solidFill>
              </a:rPr>
              <a:t>στερεότυπα</a:t>
            </a:r>
            <a:r>
              <a:rPr lang="el-GR" sz="2000" dirty="0">
                <a:solidFill>
                  <a:srgbClr val="002060"/>
                </a:solidFill>
              </a:rPr>
              <a:t> αντλούν </a:t>
            </a:r>
            <a:r>
              <a:rPr lang="el-GR" sz="2000" dirty="0" smtClean="0">
                <a:solidFill>
                  <a:srgbClr val="002060"/>
                </a:solidFill>
              </a:rPr>
              <a:t> τη  </a:t>
            </a:r>
            <a:r>
              <a:rPr lang="el-GR" sz="2000" b="1" dirty="0">
                <a:solidFill>
                  <a:srgbClr val="002060"/>
                </a:solidFill>
              </a:rPr>
              <a:t>μορφή</a:t>
            </a:r>
            <a:r>
              <a:rPr lang="el-GR" sz="2000" dirty="0">
                <a:solidFill>
                  <a:srgbClr val="002060"/>
                </a:solidFill>
              </a:rPr>
              <a:t> και </a:t>
            </a:r>
            <a:r>
              <a:rPr lang="el-GR" sz="2000" dirty="0" smtClean="0">
                <a:solidFill>
                  <a:srgbClr val="002060"/>
                </a:solidFill>
              </a:rPr>
              <a:t> το </a:t>
            </a:r>
            <a:r>
              <a:rPr lang="el-GR" sz="2000" b="1" dirty="0">
                <a:solidFill>
                  <a:srgbClr val="002060"/>
                </a:solidFill>
              </a:rPr>
              <a:t>περιεχόμενό τους </a:t>
            </a:r>
            <a:r>
              <a:rPr lang="el-GR" sz="2000" b="1" dirty="0" smtClean="0">
                <a:solidFill>
                  <a:srgbClr val="002060"/>
                </a:solidFill>
              </a:rPr>
              <a:t>  </a:t>
            </a:r>
            <a:r>
              <a:rPr lang="el-GR" sz="2000" dirty="0" smtClean="0">
                <a:solidFill>
                  <a:srgbClr val="002060"/>
                </a:solidFill>
              </a:rPr>
              <a:t>από </a:t>
            </a:r>
            <a:r>
              <a:rPr lang="el-GR" sz="2000" dirty="0">
                <a:solidFill>
                  <a:srgbClr val="002060"/>
                </a:solidFill>
              </a:rPr>
              <a:t>το κοινωνικό </a:t>
            </a:r>
            <a:r>
              <a:rPr lang="el-GR" sz="2000" dirty="0" smtClean="0">
                <a:solidFill>
                  <a:srgbClr val="002060"/>
                </a:solidFill>
              </a:rPr>
              <a:t>πλαίσιο ,  </a:t>
            </a:r>
            <a:r>
              <a:rPr lang="el-GR" sz="2000" dirty="0">
                <a:solidFill>
                  <a:srgbClr val="002060"/>
                </a:solidFill>
              </a:rPr>
              <a:t>που μας περιβάλλει</a:t>
            </a:r>
            <a:r>
              <a:rPr lang="el-GR" sz="2000" dirty="0" smtClean="0">
                <a:solidFill>
                  <a:srgbClr val="002060"/>
                </a:solidFill>
              </a:rPr>
              <a:t>.</a:t>
            </a: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b="1" dirty="0" smtClean="0">
                <a:solidFill>
                  <a:srgbClr val="002060"/>
                </a:solidFill>
              </a:rPr>
              <a:t>                                         Είναι </a:t>
            </a:r>
            <a:r>
              <a:rPr lang="el-GR" sz="2000" b="1" dirty="0">
                <a:solidFill>
                  <a:srgbClr val="002060"/>
                </a:solidFill>
              </a:rPr>
              <a:t>πολιτισμικές κατασκευές</a:t>
            </a:r>
            <a:r>
              <a:rPr lang="el-GR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el-GR" sz="2000" b="1" dirty="0">
              <a:solidFill>
                <a:srgbClr val="002060"/>
              </a:solidFill>
            </a:endParaRPr>
          </a:p>
          <a:p>
            <a:endParaRPr lang="el-GR" sz="2000" b="1" dirty="0" smtClean="0">
              <a:solidFill>
                <a:srgbClr val="002060"/>
              </a:solidFill>
            </a:endParaRPr>
          </a:p>
          <a:p>
            <a:endParaRPr lang="el-GR" sz="2000" b="1" dirty="0">
              <a:solidFill>
                <a:srgbClr val="002060"/>
              </a:solidFill>
            </a:endParaRPr>
          </a:p>
          <a:p>
            <a:endParaRPr lang="el-G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9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116632"/>
            <a:ext cx="9036496" cy="74481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                                                  Πολιτισμός   και     Σχολείο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Το </a:t>
            </a:r>
            <a:r>
              <a:rPr lang="el-GR" sz="2000" b="1" dirty="0">
                <a:solidFill>
                  <a:srgbClr val="002060"/>
                </a:solidFill>
              </a:rPr>
              <a:t>σχολείο </a:t>
            </a:r>
            <a:r>
              <a:rPr lang="el-GR" sz="2000" dirty="0">
                <a:solidFill>
                  <a:srgbClr val="002060"/>
                </a:solidFill>
              </a:rPr>
              <a:t>είναι ένας πολύπλοκος </a:t>
            </a:r>
            <a:r>
              <a:rPr lang="el-GR" sz="2000" b="1" dirty="0">
                <a:solidFill>
                  <a:srgbClr val="002060"/>
                </a:solidFill>
              </a:rPr>
              <a:t>οργανισμός</a:t>
            </a:r>
            <a:r>
              <a:rPr lang="el-GR" sz="2000" dirty="0" smtClean="0">
                <a:solidFill>
                  <a:srgbClr val="002060"/>
                </a:solidFill>
              </a:rPr>
              <a:t>,    </a:t>
            </a:r>
            <a:r>
              <a:rPr lang="el-GR" sz="2000" dirty="0">
                <a:solidFill>
                  <a:srgbClr val="002060"/>
                </a:solidFill>
              </a:rPr>
              <a:t>δεν είναι </a:t>
            </a:r>
            <a:r>
              <a:rPr lang="el-GR" sz="2000" dirty="0" smtClean="0">
                <a:solidFill>
                  <a:srgbClr val="002060"/>
                </a:solidFill>
              </a:rPr>
              <a:t>απλά  </a:t>
            </a:r>
            <a:r>
              <a:rPr lang="el-GR" sz="2000" b="1" dirty="0">
                <a:solidFill>
                  <a:srgbClr val="002060"/>
                </a:solidFill>
              </a:rPr>
              <a:t>ένα </a:t>
            </a:r>
            <a:r>
              <a:rPr lang="el-GR" sz="2000" b="1" dirty="0" smtClean="0">
                <a:solidFill>
                  <a:srgbClr val="002060"/>
                </a:solidFill>
              </a:rPr>
              <a:t>κτίριο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 (ένας Χώρος- Τόπος)   μ</a:t>
            </a:r>
            <a:r>
              <a:rPr lang="el-GR" sz="2000" dirty="0" smtClean="0">
                <a:solidFill>
                  <a:srgbClr val="002060"/>
                </a:solidFill>
              </a:rPr>
              <a:t>ε μερικούς  </a:t>
            </a:r>
            <a:r>
              <a:rPr lang="el-GR" sz="2000" dirty="0">
                <a:solidFill>
                  <a:srgbClr val="002060"/>
                </a:solidFill>
              </a:rPr>
              <a:t>ανθρώπους </a:t>
            </a:r>
            <a:r>
              <a:rPr lang="el-GR" sz="2000" dirty="0" smtClean="0">
                <a:solidFill>
                  <a:srgbClr val="002060"/>
                </a:solidFill>
              </a:rPr>
              <a:t>μέσα (Κοινωνικός χώρος).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Όπως </a:t>
            </a:r>
            <a:r>
              <a:rPr lang="el-GR" sz="2000" dirty="0">
                <a:solidFill>
                  <a:srgbClr val="002060"/>
                </a:solidFill>
              </a:rPr>
              <a:t>αναφέρει ο </a:t>
            </a:r>
            <a:r>
              <a:rPr lang="el-GR" sz="2000" dirty="0" err="1">
                <a:solidFill>
                  <a:srgbClr val="002060"/>
                </a:solidFill>
              </a:rPr>
              <a:t>Sarason</a:t>
            </a:r>
            <a:r>
              <a:rPr lang="el-GR" sz="2000" dirty="0">
                <a:solidFill>
                  <a:srgbClr val="002060"/>
                </a:solidFill>
              </a:rPr>
              <a:t> (1990),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                        </a:t>
            </a:r>
            <a:r>
              <a:rPr lang="el-GR" sz="2000" b="1" dirty="0" smtClean="0">
                <a:solidFill>
                  <a:srgbClr val="002060"/>
                </a:solidFill>
              </a:rPr>
              <a:t>το σχολείο  </a:t>
            </a:r>
            <a:r>
              <a:rPr lang="el-GR" sz="2000" dirty="0" smtClean="0">
                <a:solidFill>
                  <a:srgbClr val="002060"/>
                </a:solidFill>
              </a:rPr>
              <a:t>είναι  μέρος  </a:t>
            </a:r>
            <a:r>
              <a:rPr lang="el-GR" sz="2000" dirty="0">
                <a:solidFill>
                  <a:srgbClr val="002060"/>
                </a:solidFill>
              </a:rPr>
              <a:t>ενός μεγαλύτερου </a:t>
            </a:r>
            <a:r>
              <a:rPr lang="el-GR" sz="2000" dirty="0" smtClean="0">
                <a:solidFill>
                  <a:srgbClr val="002060"/>
                </a:solidFill>
              </a:rPr>
              <a:t>   </a:t>
            </a:r>
            <a:r>
              <a:rPr lang="el-GR" sz="2000" b="1" dirty="0" smtClean="0">
                <a:solidFill>
                  <a:srgbClr val="002060"/>
                </a:solidFill>
              </a:rPr>
              <a:t>«</a:t>
            </a:r>
            <a:r>
              <a:rPr lang="el-GR" sz="2000" b="1" dirty="0">
                <a:solidFill>
                  <a:srgbClr val="002060"/>
                </a:solidFill>
              </a:rPr>
              <a:t>συστήματος</a:t>
            </a:r>
            <a:r>
              <a:rPr lang="el-GR" sz="2000" b="1" dirty="0" smtClean="0">
                <a:solidFill>
                  <a:srgbClr val="002060"/>
                </a:solidFill>
              </a:rPr>
              <a:t>».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Το σχολείο, θα μπορούσαμε να ισχυριστούμε ότι, έχει </a:t>
            </a:r>
            <a:r>
              <a:rPr lang="el-GR" sz="2000" b="1" dirty="0">
                <a:solidFill>
                  <a:srgbClr val="002060"/>
                </a:solidFill>
              </a:rPr>
              <a:t>επίσημη </a:t>
            </a:r>
            <a:r>
              <a:rPr lang="el-GR" sz="2000" dirty="0">
                <a:solidFill>
                  <a:srgbClr val="002060"/>
                </a:solidFill>
              </a:rPr>
              <a:t>και </a:t>
            </a:r>
            <a:r>
              <a:rPr lang="el-GR" sz="2000" b="1" dirty="0">
                <a:solidFill>
                  <a:srgbClr val="002060"/>
                </a:solidFill>
              </a:rPr>
              <a:t>ανεπίσημη </a:t>
            </a:r>
            <a:r>
              <a:rPr lang="el-GR" sz="2000" dirty="0">
                <a:solidFill>
                  <a:srgbClr val="002060"/>
                </a:solidFill>
              </a:rPr>
              <a:t>πτυχή.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Μια </a:t>
            </a:r>
            <a:r>
              <a:rPr lang="el-GR" sz="2000" dirty="0">
                <a:solidFill>
                  <a:srgbClr val="002060"/>
                </a:solidFill>
              </a:rPr>
              <a:t>διάσταση του </a:t>
            </a:r>
            <a:r>
              <a:rPr lang="el-GR" sz="2000" b="1" dirty="0">
                <a:solidFill>
                  <a:srgbClr val="002060"/>
                </a:solidFill>
              </a:rPr>
              <a:t>σχολικού πλαισίου </a:t>
            </a:r>
            <a:r>
              <a:rPr lang="el-GR" sz="2000" dirty="0">
                <a:solidFill>
                  <a:srgbClr val="002060"/>
                </a:solidFill>
              </a:rPr>
              <a:t>είναι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ο πολιτισμός  </a:t>
            </a:r>
            <a:r>
              <a:rPr lang="el-GR" sz="2000" dirty="0" smtClean="0">
                <a:solidFill>
                  <a:srgbClr val="002060"/>
                </a:solidFill>
              </a:rPr>
              <a:t>ή </a:t>
            </a:r>
            <a:r>
              <a:rPr lang="el-GR" sz="2000" b="1" dirty="0">
                <a:solidFill>
                  <a:srgbClr val="002060"/>
                </a:solidFill>
              </a:rPr>
              <a:t>η κουλτούρα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δηλαδή 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η </a:t>
            </a:r>
            <a:r>
              <a:rPr lang="el-GR" sz="2000" b="1" dirty="0">
                <a:solidFill>
                  <a:srgbClr val="002060"/>
                </a:solidFill>
              </a:rPr>
              <a:t>άτυπη πλευρά </a:t>
            </a:r>
            <a:r>
              <a:rPr lang="el-GR" sz="2000" dirty="0">
                <a:solidFill>
                  <a:srgbClr val="002060"/>
                </a:solidFill>
              </a:rPr>
              <a:t>των </a:t>
            </a:r>
            <a:r>
              <a:rPr lang="el-GR" sz="2000" b="1" dirty="0">
                <a:solidFill>
                  <a:srgbClr val="002060"/>
                </a:solidFill>
              </a:rPr>
              <a:t>κοινωνικών αυτών οργανισμών</a:t>
            </a:r>
            <a:r>
              <a:rPr lang="el-GR" sz="2000" dirty="0">
                <a:solidFill>
                  <a:srgbClr val="002060"/>
                </a:solidFill>
              </a:rPr>
              <a:t>, όπως τα σχολεία.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Η </a:t>
            </a:r>
            <a:r>
              <a:rPr lang="el-GR" sz="2000" b="1" dirty="0">
                <a:solidFill>
                  <a:srgbClr val="002060"/>
                </a:solidFill>
              </a:rPr>
              <a:t>κουλτούρα του </a:t>
            </a:r>
            <a:r>
              <a:rPr lang="el-GR" sz="2000" b="1" dirty="0" smtClean="0">
                <a:solidFill>
                  <a:srgbClr val="002060"/>
                </a:solidFill>
              </a:rPr>
              <a:t>σχολείου  </a:t>
            </a:r>
            <a:r>
              <a:rPr lang="el-GR" sz="2000" dirty="0">
                <a:solidFill>
                  <a:srgbClr val="002060"/>
                </a:solidFill>
              </a:rPr>
              <a:t>αντανακλά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την </a:t>
            </a:r>
            <a:r>
              <a:rPr lang="el-GR" sz="2000" b="1" dirty="0">
                <a:solidFill>
                  <a:srgbClr val="002060"/>
                </a:solidFill>
              </a:rPr>
              <a:t>κουλτούρα της κοινωνίας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με </a:t>
            </a:r>
            <a:r>
              <a:rPr lang="el-GR" sz="2000" dirty="0">
                <a:solidFill>
                  <a:srgbClr val="002060"/>
                </a:solidFill>
              </a:rPr>
              <a:t>πάρα πολλούς τρόπους </a:t>
            </a:r>
            <a:r>
              <a:rPr lang="el-GR" sz="2000" dirty="0" smtClean="0">
                <a:solidFill>
                  <a:srgbClr val="002060"/>
                </a:solidFill>
              </a:rPr>
              <a:t>    (</a:t>
            </a:r>
            <a:r>
              <a:rPr lang="el-GR" sz="2000" dirty="0" err="1">
                <a:solidFill>
                  <a:srgbClr val="002060"/>
                </a:solidFill>
              </a:rPr>
              <a:t>Welch</a:t>
            </a:r>
            <a:r>
              <a:rPr lang="el-GR" sz="2000" dirty="0">
                <a:solidFill>
                  <a:srgbClr val="002060"/>
                </a:solidFill>
              </a:rPr>
              <a:t>, 1989).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Η </a:t>
            </a:r>
            <a:r>
              <a:rPr lang="el-GR" sz="2000" dirty="0" err="1">
                <a:solidFill>
                  <a:srgbClr val="002060"/>
                </a:solidFill>
              </a:rPr>
              <a:t>Smey</a:t>
            </a:r>
            <a:r>
              <a:rPr lang="el-GR" sz="2000" dirty="0">
                <a:solidFill>
                  <a:srgbClr val="002060"/>
                </a:solidFill>
              </a:rPr>
              <a:t>-</a:t>
            </a:r>
            <a:r>
              <a:rPr lang="el-GR" sz="2000" dirty="0" err="1">
                <a:solidFill>
                  <a:srgbClr val="002060"/>
                </a:solidFill>
              </a:rPr>
              <a:t>Richman</a:t>
            </a:r>
            <a:r>
              <a:rPr lang="el-GR" sz="2000" dirty="0">
                <a:solidFill>
                  <a:srgbClr val="002060"/>
                </a:solidFill>
              </a:rPr>
              <a:t> (1991) όρισε τη σχολική κουλτούρα ως 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«</a:t>
            </a:r>
            <a:r>
              <a:rPr lang="el-GR" sz="2000" dirty="0">
                <a:solidFill>
                  <a:srgbClr val="002060"/>
                </a:solidFill>
              </a:rPr>
              <a:t>το </a:t>
            </a:r>
            <a:r>
              <a:rPr lang="el-GR" sz="2000" b="1" dirty="0">
                <a:solidFill>
                  <a:srgbClr val="002060"/>
                </a:solidFill>
              </a:rPr>
              <a:t>κοινό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σύνολο   </a:t>
            </a:r>
            <a:r>
              <a:rPr lang="el-GR" sz="2000" b="1" dirty="0">
                <a:solidFill>
                  <a:srgbClr val="002060"/>
                </a:solidFill>
              </a:rPr>
              <a:t>αξιών</a:t>
            </a:r>
            <a:r>
              <a:rPr lang="el-GR" sz="2000" b="1" dirty="0" smtClean="0">
                <a:solidFill>
                  <a:srgbClr val="002060"/>
                </a:solidFill>
              </a:rPr>
              <a:t>,     </a:t>
            </a:r>
            <a:r>
              <a:rPr lang="el-GR" sz="2000" b="1" dirty="0">
                <a:solidFill>
                  <a:srgbClr val="002060"/>
                </a:solidFill>
              </a:rPr>
              <a:t>πεποιθήσεων </a:t>
            </a:r>
            <a:r>
              <a:rPr lang="el-GR" sz="2000" dirty="0" smtClean="0">
                <a:solidFill>
                  <a:srgbClr val="002060"/>
                </a:solidFill>
              </a:rPr>
              <a:t>και    </a:t>
            </a:r>
            <a:r>
              <a:rPr lang="el-GR" sz="2000" b="1" dirty="0">
                <a:solidFill>
                  <a:srgbClr val="002060"/>
                </a:solidFill>
              </a:rPr>
              <a:t>πρακτικών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που </a:t>
            </a:r>
            <a:r>
              <a:rPr lang="el-GR" sz="2000" dirty="0">
                <a:solidFill>
                  <a:srgbClr val="002060"/>
                </a:solidFill>
              </a:rPr>
              <a:t>λειτουργούν </a:t>
            </a:r>
            <a:r>
              <a:rPr lang="el-GR" sz="2000" dirty="0" smtClean="0">
                <a:solidFill>
                  <a:srgbClr val="002060"/>
                </a:solidFill>
              </a:rPr>
              <a:t>ως :</a:t>
            </a:r>
          </a:p>
          <a:p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                        ένας   </a:t>
            </a:r>
            <a:r>
              <a:rPr lang="el-GR" sz="2000" dirty="0">
                <a:solidFill>
                  <a:srgbClr val="002060"/>
                </a:solidFill>
              </a:rPr>
              <a:t>κοινωνικός μηχανισμός </a:t>
            </a:r>
            <a:r>
              <a:rPr lang="el-GR" sz="2000" dirty="0" smtClean="0">
                <a:solidFill>
                  <a:srgbClr val="002060"/>
                </a:solidFill>
              </a:rPr>
              <a:t> ελέγχου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ο </a:t>
            </a:r>
            <a:r>
              <a:rPr lang="el-GR" sz="2000" dirty="0">
                <a:solidFill>
                  <a:srgbClr val="002060"/>
                </a:solidFill>
              </a:rPr>
              <a:t>οποίος κατευθύνει </a:t>
            </a:r>
            <a:r>
              <a:rPr lang="el-GR" sz="2000" b="1" dirty="0">
                <a:solidFill>
                  <a:srgbClr val="002060"/>
                </a:solidFill>
              </a:rPr>
              <a:t>τη συμπεριφορά </a:t>
            </a:r>
            <a:r>
              <a:rPr lang="el-GR" sz="2000" b="1" dirty="0" smtClean="0">
                <a:solidFill>
                  <a:srgbClr val="002060"/>
                </a:solidFill>
              </a:rPr>
              <a:t> ,,μέσω κανόνων ,</a:t>
            </a:r>
            <a:r>
              <a:rPr lang="el-GR" sz="2000" dirty="0" smtClean="0">
                <a:solidFill>
                  <a:srgbClr val="002060"/>
                </a:solidFill>
              </a:rPr>
              <a:t>που </a:t>
            </a:r>
            <a:r>
              <a:rPr lang="el-GR" sz="2000" dirty="0">
                <a:solidFill>
                  <a:srgbClr val="002060"/>
                </a:solidFill>
              </a:rPr>
              <a:t>έχουν </a:t>
            </a:r>
            <a:r>
              <a:rPr lang="el-GR" sz="2000" dirty="0" smtClean="0">
                <a:solidFill>
                  <a:srgbClr val="002060"/>
                </a:solidFill>
              </a:rPr>
              <a:t>θεσμοποιηθεί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από την ομάδα </a:t>
            </a:r>
            <a:r>
              <a:rPr lang="el-GR" sz="2000" b="1" dirty="0">
                <a:solidFill>
                  <a:srgbClr val="002060"/>
                </a:solidFill>
              </a:rPr>
              <a:t>(δηλαδή, άτυποι κανόνες</a:t>
            </a:r>
            <a:r>
              <a:rPr lang="el-GR" sz="2000" b="1" dirty="0" smtClean="0">
                <a:solidFill>
                  <a:srgbClr val="002060"/>
                </a:solidFill>
              </a:rPr>
              <a:t>)»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Smey</a:t>
            </a:r>
            <a:r>
              <a:rPr lang="el-GR" sz="2000" dirty="0">
                <a:solidFill>
                  <a:srgbClr val="002060"/>
                </a:solidFill>
              </a:rPr>
              <a:t>-</a:t>
            </a:r>
            <a:r>
              <a:rPr lang="el-GR" sz="2000" dirty="0" err="1">
                <a:solidFill>
                  <a:srgbClr val="002060"/>
                </a:solidFill>
              </a:rPr>
              <a:t>Richman</a:t>
            </a:r>
            <a:r>
              <a:rPr lang="el-GR" sz="2000" dirty="0">
                <a:solidFill>
                  <a:srgbClr val="002060"/>
                </a:solidFill>
              </a:rPr>
              <a:t>, 1991:4).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Η </a:t>
            </a:r>
            <a:r>
              <a:rPr lang="el-GR" sz="2000" dirty="0">
                <a:solidFill>
                  <a:srgbClr val="002060"/>
                </a:solidFill>
              </a:rPr>
              <a:t>σχολική κουλτούρα περιλαμβάνει α) </a:t>
            </a:r>
            <a:r>
              <a:rPr lang="el-GR" sz="2000" b="1" dirty="0" smtClean="0">
                <a:solidFill>
                  <a:srgbClr val="002060"/>
                </a:solidFill>
              </a:rPr>
              <a:t>τις</a:t>
            </a:r>
            <a:r>
              <a:rPr lang="el-GR" sz="2000" b="1" dirty="0">
                <a:solidFill>
                  <a:srgbClr val="002060"/>
                </a:solidFill>
              </a:rPr>
              <a:t> στάσεις και τις πεποιθήσεις που κατέχουν τα άτομα εντός και εκτός σχολείου, ιδίως τις στάσεις για την εκπαίδευση, τους μαθητές και τις μαθήτριες και τα άλλα πρόσωπα,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6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24044"/>
            <a:ext cx="9036496" cy="68634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Η σχολική κουλτούρα περιλαμβάνει 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α</a:t>
            </a:r>
            <a:r>
              <a:rPr lang="el-GR" sz="2000" b="1" dirty="0">
                <a:solidFill>
                  <a:srgbClr val="002060"/>
                </a:solidFill>
              </a:rPr>
              <a:t>)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τις στάσεις και τις πεποιθήσεις που κατέχουν τα άτομα εντός και εκτός σχολείου, ιδίως τις στάσεις για την εκπαίδευση, τους μαθητές και τις μαθήτριες και τα άλλα πρόσωπα, </a:t>
            </a:r>
            <a:r>
              <a:rPr lang="el-GR" sz="2000" dirty="0" smtClean="0"/>
              <a:t>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β</a:t>
            </a:r>
            <a:r>
              <a:rPr lang="el-GR" sz="2000" b="1" dirty="0">
                <a:solidFill>
                  <a:srgbClr val="002060"/>
                </a:solidFill>
              </a:rPr>
              <a:t>) τα πολιτισμικά πρότυπα του σχολείου</a:t>
            </a:r>
            <a:r>
              <a:rPr lang="el-GR" sz="2000" dirty="0">
                <a:solidFill>
                  <a:srgbClr val="002060"/>
                </a:solidFill>
              </a:rPr>
              <a:t>, που τα αποτελούν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         </a:t>
            </a:r>
            <a:r>
              <a:rPr lang="el-GR" sz="2000" b="1" dirty="0" smtClean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άτυποι </a:t>
            </a:r>
            <a:r>
              <a:rPr lang="el-GR" sz="2000" b="1" dirty="0" smtClean="0">
                <a:solidFill>
                  <a:srgbClr val="002060"/>
                </a:solidFill>
              </a:rPr>
              <a:t> και  άγραφοι </a:t>
            </a:r>
            <a:r>
              <a:rPr lang="el-GR" sz="2000" b="1" dirty="0">
                <a:solidFill>
                  <a:srgbClr val="002060"/>
                </a:solidFill>
              </a:rPr>
              <a:t>κανόνες συμπεριφοράς στο σχολείο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Και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γ) τις σχέσεις των ατόμων μέσα στο σχολείο,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          τόσο </a:t>
            </a:r>
            <a:r>
              <a:rPr lang="el-GR" sz="2000" dirty="0">
                <a:solidFill>
                  <a:srgbClr val="002060"/>
                </a:solidFill>
              </a:rPr>
              <a:t>σε ατομικό επίπεδο όσο και σε επίπεδο ομάδας (</a:t>
            </a:r>
            <a:r>
              <a:rPr lang="el-GR" sz="2000" dirty="0" err="1">
                <a:solidFill>
                  <a:srgbClr val="002060"/>
                </a:solidFill>
              </a:rPr>
              <a:t>Smey</a:t>
            </a:r>
            <a:r>
              <a:rPr lang="el-GR" sz="2000" dirty="0">
                <a:solidFill>
                  <a:srgbClr val="002060"/>
                </a:solidFill>
              </a:rPr>
              <a:t>-</a:t>
            </a:r>
            <a:r>
              <a:rPr lang="el-GR" sz="2000" dirty="0" err="1">
                <a:solidFill>
                  <a:srgbClr val="002060"/>
                </a:solidFill>
              </a:rPr>
              <a:t>Richman</a:t>
            </a:r>
            <a:r>
              <a:rPr lang="el-GR" sz="2000" dirty="0">
                <a:solidFill>
                  <a:srgbClr val="002060"/>
                </a:solidFill>
              </a:rPr>
              <a:t>, 1991).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Τα </a:t>
            </a:r>
            <a:r>
              <a:rPr lang="el-GR" sz="2000" b="1" dirty="0">
                <a:solidFill>
                  <a:srgbClr val="002060"/>
                </a:solidFill>
              </a:rPr>
              <a:t>πολιτισμικά </a:t>
            </a:r>
            <a:r>
              <a:rPr lang="el-GR" sz="2000" b="1" dirty="0" smtClean="0">
                <a:solidFill>
                  <a:srgbClr val="002060"/>
                </a:solidFill>
              </a:rPr>
              <a:t>πρότυπα  </a:t>
            </a:r>
            <a:r>
              <a:rPr lang="el-GR" sz="2000" dirty="0">
                <a:solidFill>
                  <a:srgbClr val="002060"/>
                </a:solidFill>
              </a:rPr>
              <a:t>αναπτύσσονται </a:t>
            </a:r>
            <a:r>
              <a:rPr lang="el-GR" sz="2000" dirty="0" smtClean="0">
                <a:solidFill>
                  <a:srgbClr val="002060"/>
                </a:solidFill>
              </a:rPr>
              <a:t> με </a:t>
            </a:r>
            <a:r>
              <a:rPr lang="el-GR" sz="2000" dirty="0">
                <a:solidFill>
                  <a:srgbClr val="002060"/>
                </a:solidFill>
              </a:rPr>
              <a:t>την </a:t>
            </a:r>
            <a:r>
              <a:rPr lang="el-GR" sz="2000" dirty="0" smtClean="0">
                <a:solidFill>
                  <a:srgbClr val="002060"/>
                </a:solidFill>
              </a:rPr>
              <a:t>πάροδο   </a:t>
            </a:r>
            <a:r>
              <a:rPr lang="el-GR" sz="2000" dirty="0">
                <a:solidFill>
                  <a:srgbClr val="002060"/>
                </a:solidFill>
              </a:rPr>
              <a:t>του </a:t>
            </a:r>
            <a:r>
              <a:rPr lang="el-GR" sz="2000" dirty="0" smtClean="0">
                <a:solidFill>
                  <a:srgbClr val="002060"/>
                </a:solidFill>
              </a:rPr>
              <a:t>χρόνου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και επηρεάζονται </a:t>
            </a:r>
            <a:r>
              <a:rPr lang="el-GR" sz="2000" dirty="0" smtClean="0">
                <a:solidFill>
                  <a:srgbClr val="002060"/>
                </a:solidFill>
              </a:rPr>
              <a:t>από  </a:t>
            </a:r>
            <a:r>
              <a:rPr lang="el-GR" sz="2000" dirty="0">
                <a:solidFill>
                  <a:srgbClr val="002060"/>
                </a:solidFill>
              </a:rPr>
              <a:t>τις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στάσεις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και </a:t>
            </a:r>
            <a:r>
              <a:rPr lang="el-GR" sz="2000" b="1" dirty="0">
                <a:solidFill>
                  <a:srgbClr val="002060"/>
                </a:solidFill>
              </a:rPr>
              <a:t>τις πεποιθήσεις των </a:t>
            </a:r>
            <a:r>
              <a:rPr lang="el-GR" sz="2000" b="1" dirty="0" smtClean="0">
                <a:solidFill>
                  <a:srgbClr val="002060"/>
                </a:solidFill>
              </a:rPr>
              <a:t> ατόμων </a:t>
            </a:r>
            <a:r>
              <a:rPr lang="el-GR" sz="2000" dirty="0">
                <a:solidFill>
                  <a:srgbClr val="002060"/>
                </a:solidFill>
              </a:rPr>
              <a:t>μέσα και έξω από το </a:t>
            </a:r>
            <a:r>
              <a:rPr lang="el-GR" sz="2000" b="1" dirty="0">
                <a:solidFill>
                  <a:srgbClr val="002060"/>
                </a:solidFill>
              </a:rPr>
              <a:t>σχολείο.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Με </a:t>
            </a:r>
            <a:r>
              <a:rPr lang="el-GR" sz="2000" dirty="0">
                <a:solidFill>
                  <a:srgbClr val="002060"/>
                </a:solidFill>
              </a:rPr>
              <a:t>τη σειρά τους, τα πρότυπα αυτά πολλές φορές είναι πιθανόν να καθορίζουν τις προσδοκίες που σχετίζονται με το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«πώς </a:t>
            </a:r>
            <a:r>
              <a:rPr lang="el-GR" sz="2000" b="1" dirty="0">
                <a:solidFill>
                  <a:srgbClr val="002060"/>
                </a:solidFill>
              </a:rPr>
              <a:t>πρέπει να γίνουν τα </a:t>
            </a:r>
            <a:r>
              <a:rPr lang="el-GR" sz="2000" b="1" dirty="0" smtClean="0">
                <a:solidFill>
                  <a:srgbClr val="002060"/>
                </a:solidFill>
              </a:rPr>
              <a:t>πράγματα».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Αυτό </a:t>
            </a:r>
            <a:r>
              <a:rPr lang="el-GR" sz="2000" dirty="0">
                <a:solidFill>
                  <a:srgbClr val="002060"/>
                </a:solidFill>
              </a:rPr>
              <a:t>ασκεί επιρροή </a:t>
            </a:r>
            <a:r>
              <a:rPr lang="el-GR" sz="2000" b="1" dirty="0">
                <a:solidFill>
                  <a:srgbClr val="002060"/>
                </a:solidFill>
              </a:rPr>
              <a:t>στις πεποιθήσεις</a:t>
            </a:r>
            <a:r>
              <a:rPr lang="el-GR" sz="2000" dirty="0">
                <a:solidFill>
                  <a:srgbClr val="002060"/>
                </a:solidFill>
              </a:rPr>
              <a:t>, στη </a:t>
            </a:r>
            <a:r>
              <a:rPr lang="el-GR" sz="2000" b="1" dirty="0">
                <a:solidFill>
                  <a:srgbClr val="002060"/>
                </a:solidFill>
              </a:rPr>
              <a:t>συμπεριφορά</a:t>
            </a:r>
            <a:r>
              <a:rPr lang="el-GR" sz="2000" dirty="0">
                <a:solidFill>
                  <a:srgbClr val="002060"/>
                </a:solidFill>
              </a:rPr>
              <a:t> και </a:t>
            </a:r>
            <a:r>
              <a:rPr lang="el-GR" sz="2000" b="1" dirty="0">
                <a:solidFill>
                  <a:srgbClr val="002060"/>
                </a:solidFill>
              </a:rPr>
              <a:t>στις σχέσεις </a:t>
            </a:r>
            <a:r>
              <a:rPr lang="el-GR" sz="2000" dirty="0">
                <a:solidFill>
                  <a:srgbClr val="002060"/>
                </a:solidFill>
              </a:rPr>
              <a:t>των ατόμων μέσα στο χώρο του σχολείου</a:t>
            </a:r>
            <a:r>
              <a:rPr lang="el-GR" sz="2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Η </a:t>
            </a:r>
            <a:r>
              <a:rPr lang="el-GR" sz="2000" dirty="0" err="1">
                <a:solidFill>
                  <a:srgbClr val="002060"/>
                </a:solidFill>
              </a:rPr>
              <a:t>Hollins</a:t>
            </a:r>
            <a:r>
              <a:rPr lang="el-GR" sz="2000" dirty="0">
                <a:solidFill>
                  <a:srgbClr val="002060"/>
                </a:solidFill>
              </a:rPr>
              <a:t> (1996) αναφέρει ότι 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«</a:t>
            </a:r>
            <a:r>
              <a:rPr lang="el-GR" sz="2000" dirty="0">
                <a:solidFill>
                  <a:srgbClr val="002060"/>
                </a:solidFill>
              </a:rPr>
              <a:t>τα σχολεία </a:t>
            </a:r>
            <a:r>
              <a:rPr lang="el-GR" sz="2000" dirty="0" smtClean="0">
                <a:solidFill>
                  <a:srgbClr val="002060"/>
                </a:solidFill>
              </a:rPr>
              <a:t>έχουν  </a:t>
            </a:r>
            <a:r>
              <a:rPr lang="el-GR" sz="2000" dirty="0">
                <a:solidFill>
                  <a:srgbClr val="002060"/>
                </a:solidFill>
              </a:rPr>
              <a:t>σχηματιστεί από </a:t>
            </a:r>
            <a:r>
              <a:rPr lang="el-GR" sz="2000" dirty="0" smtClean="0">
                <a:solidFill>
                  <a:srgbClr val="002060"/>
                </a:solidFill>
              </a:rPr>
              <a:t> πολιτισμικές </a:t>
            </a:r>
            <a:r>
              <a:rPr lang="el-GR" sz="2000" dirty="0">
                <a:solidFill>
                  <a:srgbClr val="002060"/>
                </a:solidFill>
              </a:rPr>
              <a:t>πρακτικές </a:t>
            </a:r>
            <a:r>
              <a:rPr lang="el-GR" sz="2000" dirty="0" smtClean="0">
                <a:solidFill>
                  <a:srgbClr val="002060"/>
                </a:solidFill>
              </a:rPr>
              <a:t>και  </a:t>
            </a:r>
            <a:r>
              <a:rPr lang="el-GR" sz="2000" b="1" dirty="0" smtClean="0">
                <a:solidFill>
                  <a:srgbClr val="002060"/>
                </a:solidFill>
              </a:rPr>
              <a:t>αξίες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και </a:t>
            </a:r>
            <a:r>
              <a:rPr lang="el-GR" sz="2000" dirty="0" smtClean="0">
                <a:solidFill>
                  <a:srgbClr val="002060"/>
                </a:solidFill>
              </a:rPr>
              <a:t>αντανακλούν  </a:t>
            </a:r>
            <a:r>
              <a:rPr lang="el-GR" sz="2000" dirty="0">
                <a:solidFill>
                  <a:srgbClr val="002060"/>
                </a:solidFill>
              </a:rPr>
              <a:t>τα </a:t>
            </a:r>
            <a:r>
              <a:rPr lang="el-GR" sz="2000" b="1" dirty="0">
                <a:solidFill>
                  <a:srgbClr val="002060"/>
                </a:solidFill>
              </a:rPr>
              <a:t>πρότυπα της κοινωνίας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για </a:t>
            </a:r>
            <a:r>
              <a:rPr lang="el-GR" sz="2000" dirty="0">
                <a:solidFill>
                  <a:srgbClr val="002060"/>
                </a:solidFill>
              </a:rPr>
              <a:t>την οποία έχουν αναπτυχθεί» (</a:t>
            </a:r>
            <a:r>
              <a:rPr lang="el-GR" sz="2000" dirty="0" err="1">
                <a:solidFill>
                  <a:srgbClr val="002060"/>
                </a:solidFill>
              </a:rPr>
              <a:t>Hollins</a:t>
            </a:r>
            <a:r>
              <a:rPr lang="el-GR" sz="2000" dirty="0">
                <a:solidFill>
                  <a:srgbClr val="002060"/>
                </a:solidFill>
              </a:rPr>
              <a:t>, 1996:31</a:t>
            </a:r>
            <a:r>
              <a:rPr lang="el-GR" sz="2000" dirty="0" smtClean="0">
                <a:solidFill>
                  <a:srgbClr val="002060"/>
                </a:solidFill>
              </a:rPr>
              <a:t>).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Όπως το υδρογόνο είναι βασικό στοιχείο του νερού, έτσι και </a:t>
            </a:r>
            <a:r>
              <a:rPr lang="el-GR" sz="2000" b="1" dirty="0">
                <a:solidFill>
                  <a:srgbClr val="002060"/>
                </a:solidFill>
              </a:rPr>
              <a:t>οι κοινωνικές αξίες </a:t>
            </a:r>
            <a:r>
              <a:rPr lang="el-GR" sz="2000" dirty="0">
                <a:solidFill>
                  <a:srgbClr val="002060"/>
                </a:solidFill>
              </a:rPr>
              <a:t>είναι </a:t>
            </a:r>
            <a:r>
              <a:rPr lang="el-GR" sz="2000" b="1" dirty="0">
                <a:solidFill>
                  <a:srgbClr val="002060"/>
                </a:solidFill>
              </a:rPr>
              <a:t>βασικό συστατικό της κουλτούρας του σχολείου.</a:t>
            </a:r>
          </a:p>
        </p:txBody>
      </p:sp>
    </p:spTree>
    <p:extLst>
      <p:ext uri="{BB962C8B-B14F-4D97-AF65-F5344CB8AC3E}">
        <p14:creationId xmlns:p14="http://schemas.microsoft.com/office/powerpoint/2010/main" val="209468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0" y="116632"/>
            <a:ext cx="9144000" cy="68634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Η επικοινωνία και οι σχέσεις μέσα στη </a:t>
            </a:r>
            <a:r>
              <a:rPr lang="el-GR" sz="2000" b="1" dirty="0">
                <a:solidFill>
                  <a:srgbClr val="002060"/>
                </a:solidFill>
              </a:rPr>
              <a:t>σχολική αίθουσα </a:t>
            </a:r>
            <a:r>
              <a:rPr lang="el-GR" sz="2000" dirty="0">
                <a:solidFill>
                  <a:srgbClr val="002060"/>
                </a:solidFill>
              </a:rPr>
              <a:t>δεν καθορίζονται μόνο από το </a:t>
            </a:r>
            <a:r>
              <a:rPr lang="el-GR" sz="2000" b="1" dirty="0">
                <a:solidFill>
                  <a:srgbClr val="002060"/>
                </a:solidFill>
              </a:rPr>
              <a:t>συγκεκριμένο εκπαιδευτικό πλαίσιο </a:t>
            </a:r>
            <a:r>
              <a:rPr lang="el-GR" sz="2000" dirty="0">
                <a:solidFill>
                  <a:srgbClr val="002060"/>
                </a:solidFill>
              </a:rPr>
              <a:t>αλλά </a:t>
            </a:r>
            <a:r>
              <a:rPr lang="el-GR" sz="2000" dirty="0" smtClean="0">
                <a:solidFill>
                  <a:srgbClr val="002060"/>
                </a:solidFill>
              </a:rPr>
              <a:t>και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από </a:t>
            </a:r>
            <a:r>
              <a:rPr lang="el-GR" sz="2000" b="1" dirty="0">
                <a:solidFill>
                  <a:srgbClr val="002060"/>
                </a:solidFill>
              </a:rPr>
              <a:t>τις πεποιθήσεις </a:t>
            </a:r>
            <a:r>
              <a:rPr lang="el-GR" sz="2000" dirty="0">
                <a:solidFill>
                  <a:srgbClr val="002060"/>
                </a:solidFill>
              </a:rPr>
              <a:t>και αντιλήψεις </a:t>
            </a:r>
            <a:r>
              <a:rPr lang="el-GR" sz="2000" dirty="0" smtClean="0">
                <a:solidFill>
                  <a:srgbClr val="002060"/>
                </a:solidFill>
              </a:rPr>
              <a:t>    που </a:t>
            </a:r>
            <a:r>
              <a:rPr lang="el-GR" sz="2000" dirty="0">
                <a:solidFill>
                  <a:srgbClr val="002060"/>
                </a:solidFill>
              </a:rPr>
              <a:t>έχουν σχηματίσει οι δυο πλευρές</a:t>
            </a:r>
            <a:r>
              <a:rPr lang="el-GR" sz="2000" dirty="0" smtClean="0">
                <a:solidFill>
                  <a:srgbClr val="002060"/>
                </a:solidFill>
              </a:rPr>
              <a:t>,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δηλαδή </a:t>
            </a:r>
            <a:r>
              <a:rPr lang="el-GR" sz="2000" dirty="0" smtClean="0">
                <a:solidFill>
                  <a:srgbClr val="002060"/>
                </a:solidFill>
              </a:rPr>
              <a:t>οι    </a:t>
            </a:r>
            <a:r>
              <a:rPr lang="el-GR" sz="2000" b="1" dirty="0" smtClean="0">
                <a:solidFill>
                  <a:srgbClr val="002060"/>
                </a:solidFill>
              </a:rPr>
              <a:t>εκπαιδευτικοί</a:t>
            </a:r>
            <a:r>
              <a:rPr lang="el-GR" sz="2000" dirty="0" smtClean="0">
                <a:solidFill>
                  <a:srgbClr val="002060"/>
                </a:solidFill>
              </a:rPr>
              <a:t>   και  </a:t>
            </a:r>
            <a:r>
              <a:rPr lang="el-GR" sz="2000" dirty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μαθητές/</a:t>
            </a:r>
            <a:r>
              <a:rPr lang="el-GR" sz="2000" b="1" dirty="0" err="1">
                <a:solidFill>
                  <a:srgbClr val="002060"/>
                </a:solidFill>
              </a:rPr>
              <a:t>τριες</a:t>
            </a:r>
            <a:r>
              <a:rPr lang="el-GR" sz="2000" b="1" dirty="0">
                <a:solidFill>
                  <a:srgbClr val="002060"/>
                </a:solidFill>
              </a:rPr>
              <a:t>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Η </a:t>
            </a:r>
            <a:r>
              <a:rPr lang="el-GR" sz="2000" dirty="0">
                <a:solidFill>
                  <a:srgbClr val="002060"/>
                </a:solidFill>
              </a:rPr>
              <a:t>κάθε πλευρά μετέχει στην εκπαιδευτική διαδικασία έχοντας τα δικά της </a:t>
            </a:r>
            <a:r>
              <a:rPr lang="el-GR" sz="2000" b="1" dirty="0">
                <a:solidFill>
                  <a:srgbClr val="002060"/>
                </a:solidFill>
              </a:rPr>
              <a:t>πολιτισμικά </a:t>
            </a:r>
            <a:r>
              <a:rPr lang="el-GR" sz="2000" b="1" dirty="0" smtClean="0">
                <a:solidFill>
                  <a:srgbClr val="002060"/>
                </a:solidFill>
              </a:rPr>
              <a:t> «</a:t>
            </a:r>
            <a:r>
              <a:rPr lang="el-GR" sz="2000" b="1" dirty="0">
                <a:solidFill>
                  <a:srgbClr val="002060"/>
                </a:solidFill>
              </a:rPr>
              <a:t>υλικά».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αντιλήψεις</a:t>
            </a:r>
            <a:r>
              <a:rPr lang="el-GR" sz="2000" dirty="0">
                <a:solidFill>
                  <a:srgbClr val="002060"/>
                </a:solidFill>
              </a:rPr>
              <a:t> και οι </a:t>
            </a:r>
            <a:r>
              <a:rPr lang="el-GR" sz="2000" b="1" dirty="0">
                <a:solidFill>
                  <a:srgbClr val="002060"/>
                </a:solidFill>
              </a:rPr>
              <a:t>πεποιθήσεις που έχουν σχηματιστεί γίνονται φανερές στον </a:t>
            </a:r>
            <a:r>
              <a:rPr lang="el-GR" sz="2000" b="1" dirty="0" smtClean="0">
                <a:solidFill>
                  <a:srgbClr val="002060"/>
                </a:solidFill>
              </a:rPr>
              <a:t>τρόπο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με τον οποίο βλέπει </a:t>
            </a:r>
            <a:r>
              <a:rPr lang="el-GR" sz="2000" dirty="0" smtClean="0">
                <a:solidFill>
                  <a:srgbClr val="002060"/>
                </a:solidFill>
              </a:rPr>
              <a:t> η </a:t>
            </a:r>
            <a:r>
              <a:rPr lang="el-GR" sz="2000" dirty="0">
                <a:solidFill>
                  <a:srgbClr val="002060"/>
                </a:solidFill>
              </a:rPr>
              <a:t>κάθε πλευρά </a:t>
            </a:r>
            <a:r>
              <a:rPr lang="el-GR" sz="2000" dirty="0" smtClean="0">
                <a:solidFill>
                  <a:srgbClr val="002060"/>
                </a:solidFill>
              </a:rPr>
              <a:t> τον </a:t>
            </a:r>
            <a:r>
              <a:rPr lang="el-GR" sz="2000" dirty="0">
                <a:solidFill>
                  <a:srgbClr val="002060"/>
                </a:solidFill>
              </a:rPr>
              <a:t>εαυτό της </a:t>
            </a:r>
            <a:r>
              <a:rPr lang="el-GR" sz="2000" dirty="0" smtClean="0">
                <a:solidFill>
                  <a:srgbClr val="002060"/>
                </a:solidFill>
              </a:rPr>
              <a:t> και  τον </a:t>
            </a:r>
            <a:r>
              <a:rPr lang="el-GR" sz="2000" dirty="0">
                <a:solidFill>
                  <a:srgbClr val="002060"/>
                </a:solidFill>
              </a:rPr>
              <a:t>άλλο (</a:t>
            </a:r>
            <a:r>
              <a:rPr lang="el-GR" sz="2000" dirty="0" err="1">
                <a:solidFill>
                  <a:srgbClr val="002060"/>
                </a:solidFill>
              </a:rPr>
              <a:t>Πλεξουσάκη</a:t>
            </a:r>
            <a:r>
              <a:rPr lang="el-GR" sz="2000" dirty="0">
                <a:solidFill>
                  <a:srgbClr val="002060"/>
                </a:solidFill>
              </a:rPr>
              <a:t>, 2007</a:t>
            </a:r>
            <a:r>
              <a:rPr lang="el-GR" sz="2000" dirty="0" smtClean="0">
                <a:solidFill>
                  <a:srgbClr val="002060"/>
                </a:solidFill>
              </a:rPr>
              <a:t>).</a:t>
            </a: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Είναι σημαντικό να κατανοήσουμε ότι μια </a:t>
            </a:r>
            <a:r>
              <a:rPr lang="el-GR" sz="2000" b="1" dirty="0">
                <a:solidFill>
                  <a:srgbClr val="002060"/>
                </a:solidFill>
              </a:rPr>
              <a:t>εκπαιδευτική συνθήκη</a:t>
            </a:r>
            <a:r>
              <a:rPr lang="el-GR" sz="2000" dirty="0">
                <a:solidFill>
                  <a:srgbClr val="002060"/>
                </a:solidFill>
              </a:rPr>
              <a:t>,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είτε </a:t>
            </a:r>
            <a:r>
              <a:rPr lang="el-GR" sz="2000" b="1" dirty="0">
                <a:solidFill>
                  <a:srgbClr val="002060"/>
                </a:solidFill>
              </a:rPr>
              <a:t>είναι για παράδειγμα η διάταξη των θρανίων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είτε </a:t>
            </a:r>
            <a:r>
              <a:rPr lang="el-GR" sz="2000" b="1" dirty="0">
                <a:solidFill>
                  <a:srgbClr val="002060"/>
                </a:solidFill>
              </a:rPr>
              <a:t>είναι η επιλογή της θέσης μέσα στην αίθουσα από το παιδί,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δε </a:t>
            </a:r>
            <a:r>
              <a:rPr lang="el-GR" sz="2000" dirty="0">
                <a:solidFill>
                  <a:srgbClr val="002060"/>
                </a:solidFill>
              </a:rPr>
              <a:t>συμβαίνει ερήμην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του </a:t>
            </a:r>
            <a:r>
              <a:rPr lang="el-GR" sz="2000" b="1" dirty="0">
                <a:solidFill>
                  <a:srgbClr val="002060"/>
                </a:solidFill>
              </a:rPr>
              <a:t>κοινωνικού και πολιτισμικού πλαισίου </a:t>
            </a:r>
            <a:r>
              <a:rPr lang="el-GR" sz="2000" dirty="0">
                <a:solidFill>
                  <a:srgbClr val="002060"/>
                </a:solidFill>
              </a:rPr>
              <a:t>μέσα στο οποίο παράγονται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αντιλήψεις</a:t>
            </a:r>
            <a:r>
              <a:rPr lang="el-GR" sz="2000" dirty="0">
                <a:solidFill>
                  <a:srgbClr val="002060"/>
                </a:solidFill>
              </a:rPr>
              <a:t> και οι ερμηνείες που έχουν γι’ αυτήν τα εμπλεκόμενα άτομα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Πλεξουσάκη</a:t>
            </a:r>
            <a:r>
              <a:rPr lang="el-GR" sz="2000" dirty="0">
                <a:solidFill>
                  <a:srgbClr val="002060"/>
                </a:solidFill>
              </a:rPr>
              <a:t>, 2007). </a:t>
            </a:r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23528" y="1628800"/>
            <a:ext cx="8640960" cy="31085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800" b="1" dirty="0">
                <a:solidFill>
                  <a:srgbClr val="002060"/>
                </a:solidFill>
              </a:rPr>
              <a:t>Οι στάσεις και οι πεποιθήσεις, που έχουν τα άτομα, </a:t>
            </a:r>
            <a:r>
              <a:rPr lang="el-GR" sz="2800" b="1" dirty="0" smtClean="0">
                <a:solidFill>
                  <a:srgbClr val="002060"/>
                </a:solidFill>
              </a:rPr>
              <a:t>     επηρεάζουν </a:t>
            </a:r>
            <a:r>
              <a:rPr lang="el-GR" sz="2800" b="1" dirty="0">
                <a:solidFill>
                  <a:srgbClr val="002060"/>
                </a:solidFill>
              </a:rPr>
              <a:t>τα πρότυπα και τις </a:t>
            </a:r>
            <a:r>
              <a:rPr lang="el-GR" sz="2800" b="1" dirty="0" smtClean="0">
                <a:solidFill>
                  <a:srgbClr val="002060"/>
                </a:solidFill>
              </a:rPr>
              <a:t>σχέσεις</a:t>
            </a:r>
          </a:p>
          <a:p>
            <a:r>
              <a:rPr lang="el-GR" sz="2800" b="1" dirty="0" smtClean="0">
                <a:solidFill>
                  <a:srgbClr val="002060"/>
                </a:solidFill>
              </a:rPr>
              <a:t> </a:t>
            </a:r>
            <a:r>
              <a:rPr lang="el-GR" sz="2800" b="1" dirty="0">
                <a:solidFill>
                  <a:srgbClr val="002060"/>
                </a:solidFill>
              </a:rPr>
              <a:t>που δημιουργούνται μέσα στο χώρο του </a:t>
            </a:r>
            <a:r>
              <a:rPr lang="el-GR" sz="2800" b="1" dirty="0" smtClean="0">
                <a:solidFill>
                  <a:srgbClr val="002060"/>
                </a:solidFill>
              </a:rPr>
              <a:t>σχολείου</a:t>
            </a:r>
          </a:p>
          <a:p>
            <a:r>
              <a:rPr lang="el-GR" sz="2800" b="1" dirty="0" smtClean="0">
                <a:solidFill>
                  <a:srgbClr val="002060"/>
                </a:solidFill>
              </a:rPr>
              <a:t> και  </a:t>
            </a:r>
            <a:r>
              <a:rPr lang="el-GR" sz="2800" b="1" dirty="0">
                <a:solidFill>
                  <a:srgbClr val="002060"/>
                </a:solidFill>
              </a:rPr>
              <a:t>αντίστοιχα </a:t>
            </a:r>
            <a:endParaRPr lang="el-GR" sz="2800" b="1" dirty="0" smtClean="0">
              <a:solidFill>
                <a:srgbClr val="002060"/>
              </a:solidFill>
            </a:endParaRPr>
          </a:p>
          <a:p>
            <a:r>
              <a:rPr lang="el-GR" sz="2800" b="1" dirty="0" smtClean="0">
                <a:solidFill>
                  <a:srgbClr val="002060"/>
                </a:solidFill>
              </a:rPr>
              <a:t>τα </a:t>
            </a:r>
            <a:r>
              <a:rPr lang="el-GR" sz="2800" b="1" dirty="0">
                <a:solidFill>
                  <a:srgbClr val="002060"/>
                </a:solidFill>
              </a:rPr>
              <a:t>πολιτισμικά πρότυπα και οι σχέσεις που επικρατούν στο σχολείο </a:t>
            </a:r>
            <a:endParaRPr lang="el-GR" sz="2800" b="1" dirty="0" smtClean="0">
              <a:solidFill>
                <a:srgbClr val="002060"/>
              </a:solidFill>
            </a:endParaRPr>
          </a:p>
          <a:p>
            <a:r>
              <a:rPr lang="el-GR" sz="2800" b="1" dirty="0" smtClean="0">
                <a:solidFill>
                  <a:srgbClr val="002060"/>
                </a:solidFill>
              </a:rPr>
              <a:t>επηρεάζουν </a:t>
            </a:r>
            <a:r>
              <a:rPr lang="el-GR" sz="2800" b="1" dirty="0">
                <a:solidFill>
                  <a:srgbClr val="002060"/>
                </a:solidFill>
              </a:rPr>
              <a:t>τις στάσεις και τις πεποιθήσεις των ατόμων. </a:t>
            </a:r>
          </a:p>
        </p:txBody>
      </p:sp>
    </p:spTree>
    <p:extLst>
      <p:ext uri="{BB962C8B-B14F-4D97-AF65-F5344CB8AC3E}">
        <p14:creationId xmlns:p14="http://schemas.microsoft.com/office/powerpoint/2010/main" val="50212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7403" y="332656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b="1" dirty="0">
                <a:solidFill>
                  <a:srgbClr val="002060"/>
                </a:solidFill>
              </a:rPr>
              <a:t>Benedict, M.E. &amp; Hoag, J. (2004). “Seating Location in Large Lectures: Are Seating Preferences or Location Related to Course Performance?”, Journal of Economic Education, vol. 35(3), pp. 215-231.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 smtClean="0">
                <a:solidFill>
                  <a:srgbClr val="002060"/>
                </a:solidFill>
              </a:rPr>
              <a:t>Benincasa</a:t>
            </a:r>
            <a:r>
              <a:rPr lang="en-US" sz="2000" b="1" dirty="0">
                <a:solidFill>
                  <a:srgbClr val="002060"/>
                </a:solidFill>
              </a:rPr>
              <a:t>, L. (1997). A Journey, a Struggle, a Ritual : Higher Education and the Entrance Examinations in a Greek Province Town, Stockholm, Institute of International Education, Stockholm University.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2060"/>
                </a:solidFill>
              </a:rPr>
              <a:t>Bennett</a:t>
            </a:r>
            <a:r>
              <a:rPr lang="en-US" sz="2000" b="1" dirty="0">
                <a:solidFill>
                  <a:srgbClr val="002060"/>
                </a:solidFill>
              </a:rPr>
              <a:t>, S.N. (1983). “Quantity and Quality of Work in Rows and Classroom Groups”, Educational Psychology, vol. 3(2), pp. 93-105.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2060"/>
                </a:solidFill>
              </a:rPr>
              <a:t>Brooks</a:t>
            </a:r>
            <a:r>
              <a:rPr lang="en-US" sz="2000" b="1" dirty="0">
                <a:solidFill>
                  <a:srgbClr val="002060"/>
                </a:solidFill>
              </a:rPr>
              <a:t>, C. &amp; </a:t>
            </a:r>
            <a:r>
              <a:rPr lang="en-US" sz="2000" b="1" dirty="0" err="1">
                <a:solidFill>
                  <a:srgbClr val="002060"/>
                </a:solidFill>
              </a:rPr>
              <a:t>Rebeta</a:t>
            </a:r>
            <a:r>
              <a:rPr lang="en-US" sz="2000" b="1" dirty="0">
                <a:solidFill>
                  <a:srgbClr val="002060"/>
                </a:solidFill>
              </a:rPr>
              <a:t>, J. (1991). “College Classroom Ecology: The Relation of Sex of Student to Classroom Performance and Seating Preference”, Environment and Behavior vol. 23(3), pp. 305-313.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 smtClean="0">
                <a:solidFill>
                  <a:srgbClr val="002060"/>
                </a:solidFill>
              </a:rPr>
              <a:t>Brophy</a:t>
            </a:r>
            <a:r>
              <a:rPr lang="en-US" sz="2000" b="1" dirty="0">
                <a:solidFill>
                  <a:srgbClr val="002060"/>
                </a:solidFill>
              </a:rPr>
              <a:t>, J. &amp; Good, T. (1973). Looking in Classrooms, New York, Harper and Row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endParaRPr lang="el-GR" sz="2000" b="1" dirty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err="1">
                <a:solidFill>
                  <a:srgbClr val="002060"/>
                </a:solidFill>
              </a:rPr>
              <a:t>Bruner</a:t>
            </a:r>
            <a:r>
              <a:rPr lang="el-GR" sz="2000" b="1" dirty="0">
                <a:solidFill>
                  <a:srgbClr val="002060"/>
                </a:solidFill>
              </a:rPr>
              <a:t>, J. (1997). Πράξεις Νοήματος, Αθήνα, Ελληνικά Γράμματα. 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 smtClean="0">
                <a:solidFill>
                  <a:srgbClr val="002060"/>
                </a:solidFill>
              </a:rPr>
              <a:t>Çinar</a:t>
            </a:r>
            <a:r>
              <a:rPr lang="en-US" sz="2000" b="1" dirty="0">
                <a:solidFill>
                  <a:srgbClr val="002060"/>
                </a:solidFill>
              </a:rPr>
              <a:t>, I. (2006). “The Scale for Student Arrangement in Traditional Classrooms: Validity and Reliability Study (SSATC)”, Humanity and Social Sciences Journal, vol. 1(1), pp. 1-6.</a:t>
            </a:r>
            <a:endParaRPr lang="el-G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069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60062" y="188640"/>
            <a:ext cx="89839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Γερμανός</a:t>
            </a:r>
            <a:r>
              <a:rPr lang="el-GR" sz="2000" b="1" dirty="0">
                <a:solidFill>
                  <a:srgbClr val="002060"/>
                </a:solidFill>
              </a:rPr>
              <a:t>, Δ. (1994). «Υλικός Χώρος, Εκπαιδευτικά και Πολιτιστικά Μοντέλα στο Ελληνικό Δημοτικό Σχολείο». Τα Εκπαιδευτικά, </a:t>
            </a:r>
            <a:r>
              <a:rPr lang="el-GR" sz="2000" b="1" dirty="0" err="1">
                <a:solidFill>
                  <a:srgbClr val="002060"/>
                </a:solidFill>
              </a:rPr>
              <a:t>τχ</a:t>
            </a:r>
            <a:r>
              <a:rPr lang="el-GR" sz="2000" b="1" dirty="0">
                <a:solidFill>
                  <a:srgbClr val="002060"/>
                </a:solidFill>
              </a:rPr>
              <a:t>. 34-35, σελ. 192-204.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Γερμανός</a:t>
            </a:r>
            <a:r>
              <a:rPr lang="el-GR" sz="2000" b="1" dirty="0">
                <a:solidFill>
                  <a:srgbClr val="002060"/>
                </a:solidFill>
              </a:rPr>
              <a:t>, Δ. (1998). Χώρος και Διαδικασίες Αγωγής, Αθήνα, </a:t>
            </a:r>
            <a:r>
              <a:rPr lang="el-GR" sz="2000" b="1" dirty="0" err="1">
                <a:solidFill>
                  <a:srgbClr val="002060"/>
                </a:solidFill>
              </a:rPr>
              <a:t>Gutenberg</a:t>
            </a:r>
            <a:r>
              <a:rPr lang="el-GR" sz="2000" b="1" dirty="0">
                <a:solidFill>
                  <a:srgbClr val="002060"/>
                </a:solidFill>
              </a:rPr>
              <a:t>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Γερμανός</a:t>
            </a:r>
            <a:r>
              <a:rPr lang="el-GR" sz="2000" b="1" dirty="0">
                <a:solidFill>
                  <a:srgbClr val="002060"/>
                </a:solidFill>
              </a:rPr>
              <a:t>, Δ. (1999). «Ο Χώρος ως Παράγοντας της Σχολικής Αποτυχίας», στο Χ.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35541" y="2127632"/>
            <a:ext cx="842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l-GR" sz="2000" b="1" dirty="0">
                <a:solidFill>
                  <a:srgbClr val="002060"/>
                </a:solidFill>
              </a:rPr>
              <a:t>Γερμανός, Δ. (2002). Οι Τοίχοι της Γνώσης: Σχολικός Χώρος και Εκπαίδευση, Αθήνα, </a:t>
            </a:r>
            <a:r>
              <a:rPr lang="el-GR" sz="2000" b="1" dirty="0" err="1">
                <a:solidFill>
                  <a:srgbClr val="002060"/>
                </a:solidFill>
              </a:rPr>
              <a:t>Gutenberg</a:t>
            </a:r>
            <a:r>
              <a:rPr lang="el-GR" sz="20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60062" y="3140968"/>
            <a:ext cx="88764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n-US" b="1" dirty="0">
              <a:solidFill>
                <a:srgbClr val="00206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1" y="2835518"/>
            <a:ext cx="914399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>
                <a:solidFill>
                  <a:srgbClr val="002060"/>
                </a:solidFill>
              </a:rPr>
              <a:t>Çinar</a:t>
            </a:r>
            <a:r>
              <a:rPr lang="en-US" sz="2000" b="1" dirty="0">
                <a:solidFill>
                  <a:srgbClr val="002060"/>
                </a:solidFill>
              </a:rPr>
              <a:t>, I. (2010). “Classroom Geography: Who Sit Where in the Traditional Classrooms?”, The Journal of International Social Research, vol. 3(10), pp. 200-212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Daly, J. &amp; Suite, A. (1981). “Classroom Seating Choice and Teacher Perceptions of Students”, Journal of Experimental Education, vol. 75(3), pp. 64-69.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2060"/>
                </a:solidFill>
              </a:rPr>
              <a:t>D</a:t>
            </a:r>
            <a:r>
              <a:rPr lang="en-US" sz="2000" b="1" dirty="0">
                <a:solidFill>
                  <a:srgbClr val="002060"/>
                </a:solidFill>
              </a:rPr>
              <a:t>’ Andrade, R. (1984). “Cultural Meaning Systems”, in </a:t>
            </a:r>
            <a:r>
              <a:rPr lang="en-US" sz="2000" b="1" dirty="0" err="1">
                <a:solidFill>
                  <a:srgbClr val="002060"/>
                </a:solidFill>
              </a:rPr>
              <a:t>Shweder</a:t>
            </a:r>
            <a:r>
              <a:rPr lang="en-US" sz="2000" b="1" dirty="0">
                <a:solidFill>
                  <a:srgbClr val="002060"/>
                </a:solidFill>
              </a:rPr>
              <a:t> &amp; </a:t>
            </a:r>
            <a:r>
              <a:rPr lang="en-US" sz="2000" b="1" dirty="0" err="1">
                <a:solidFill>
                  <a:srgbClr val="002060"/>
                </a:solidFill>
              </a:rPr>
              <a:t>LeVine</a:t>
            </a:r>
            <a:r>
              <a:rPr lang="en-US" sz="2000" b="1" dirty="0">
                <a:solidFill>
                  <a:srgbClr val="002060"/>
                </a:solidFill>
              </a:rPr>
              <a:t> (</a:t>
            </a:r>
            <a:r>
              <a:rPr lang="en-US" sz="2000" b="1" dirty="0" err="1">
                <a:solidFill>
                  <a:srgbClr val="002060"/>
                </a:solidFill>
              </a:rPr>
              <a:t>eds</a:t>
            </a:r>
            <a:r>
              <a:rPr lang="en-US" sz="2000" b="1" dirty="0">
                <a:solidFill>
                  <a:srgbClr val="002060"/>
                </a:solidFill>
              </a:rPr>
              <a:t>), Culture Theory: Essays on Mind, Self, and Emotion, Cambridge, Cambridge University Press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Dykman</a:t>
            </a:r>
            <a:r>
              <a:rPr lang="en-US" sz="2000" b="1" dirty="0">
                <a:solidFill>
                  <a:srgbClr val="002060"/>
                </a:solidFill>
              </a:rPr>
              <a:t>, B. &amp; Reis, H. (1979). “Personality Correlates of Classroom Seating Position”, Journal of Educational Psychology, vol. 71(3), pp. 346-354. </a:t>
            </a:r>
            <a:endParaRPr lang="el-GR" sz="2000" b="1" dirty="0" smtClean="0">
              <a:solidFill>
                <a:srgbClr val="002060"/>
              </a:solidFill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53752" y="6024933"/>
            <a:ext cx="90364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l-GR" sz="2000" b="1" dirty="0" err="1">
                <a:solidFill>
                  <a:srgbClr val="002060"/>
                </a:solidFill>
              </a:rPr>
              <a:t>Δραγώνα</a:t>
            </a:r>
            <a:r>
              <a:rPr lang="el-GR" sz="2000" b="1" dirty="0">
                <a:solidFill>
                  <a:srgbClr val="002060"/>
                </a:solidFill>
              </a:rPr>
              <a:t>, Θ. (2004). Στερεότυπα και Προκαταλήψεις, διαθέσιμο στο: http://repository.edulll.gr/edulll/retrieve/3227/933.pdf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467544" y="1443988"/>
            <a:ext cx="89009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 </a:t>
            </a:r>
            <a:r>
              <a:rPr lang="el-GR" sz="2000" b="1" dirty="0">
                <a:solidFill>
                  <a:srgbClr val="002060"/>
                </a:solidFill>
              </a:rPr>
              <a:t>Κωνσταντίνου και Γ. </a:t>
            </a:r>
            <a:r>
              <a:rPr lang="el-GR" sz="2000" b="1" dirty="0" err="1">
                <a:solidFill>
                  <a:srgbClr val="002060"/>
                </a:solidFill>
              </a:rPr>
              <a:t>Πλειός</a:t>
            </a:r>
            <a:r>
              <a:rPr lang="el-GR" sz="2000" b="1" dirty="0">
                <a:solidFill>
                  <a:srgbClr val="002060"/>
                </a:solidFill>
              </a:rPr>
              <a:t> (</a:t>
            </a:r>
            <a:r>
              <a:rPr lang="el-GR" sz="2000" b="1" dirty="0" err="1">
                <a:solidFill>
                  <a:srgbClr val="002060"/>
                </a:solidFill>
              </a:rPr>
              <a:t>επιμ</a:t>
            </a:r>
            <a:r>
              <a:rPr lang="el-GR" sz="2000" b="1" dirty="0">
                <a:solidFill>
                  <a:srgbClr val="002060"/>
                </a:solidFill>
              </a:rPr>
              <a:t>.), Σχολική Αποτυχία και Κοινωνικός Αποκλεισμός, Αθήνα</a:t>
            </a:r>
            <a:r>
              <a:rPr lang="el-GR" sz="2000" b="1" dirty="0" smtClean="0">
                <a:solidFill>
                  <a:srgbClr val="002060"/>
                </a:solidFill>
              </a:rPr>
              <a:t>,</a:t>
            </a:r>
            <a:r>
              <a:rPr lang="el-GR" sz="2000" dirty="0"/>
              <a:t> </a:t>
            </a:r>
            <a:r>
              <a:rPr lang="el-GR" sz="2000" b="1" dirty="0">
                <a:solidFill>
                  <a:srgbClr val="002060"/>
                </a:solidFill>
              </a:rPr>
              <a:t>Ελληνικά Γράμματα. 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endParaRPr lang="el-G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76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43451"/>
            <a:ext cx="8928992" cy="93564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rgbClr val="002060"/>
                </a:solidFill>
              </a:rPr>
              <a:t>                                 </a:t>
            </a:r>
            <a:r>
              <a:rPr lang="el-GR" sz="2000" b="1" dirty="0" smtClean="0">
                <a:solidFill>
                  <a:srgbClr val="002060"/>
                </a:solidFill>
              </a:rPr>
              <a:t>Ο   &lt;&lt; Πολιτισμός &gt;&gt;  </a:t>
            </a:r>
            <a:r>
              <a:rPr lang="el-GR" sz="2000" dirty="0" smtClean="0">
                <a:solidFill>
                  <a:srgbClr val="002060"/>
                </a:solidFill>
              </a:rPr>
              <a:t>ως   </a:t>
            </a:r>
            <a:r>
              <a:rPr lang="el-GR" sz="2000" dirty="0">
                <a:solidFill>
                  <a:srgbClr val="002060"/>
                </a:solidFill>
              </a:rPr>
              <a:t>Σύστημα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&lt;&lt;Θέσεων&gt;&gt; </a:t>
            </a:r>
          </a:p>
          <a:p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Ο </a:t>
            </a:r>
            <a:r>
              <a:rPr lang="el-GR" sz="2000" b="1" dirty="0">
                <a:solidFill>
                  <a:srgbClr val="002060"/>
                </a:solidFill>
              </a:rPr>
              <a:t>πολιτισμός</a:t>
            </a:r>
            <a:r>
              <a:rPr lang="el-GR" sz="2000" dirty="0">
                <a:solidFill>
                  <a:srgbClr val="002060"/>
                </a:solidFill>
              </a:rPr>
              <a:t> αποτελεί μια έννοια που έχει χρησιμοποιηθεί ευρέως τα τελευταία χρόνια από τις </a:t>
            </a:r>
            <a:r>
              <a:rPr lang="el-GR" sz="2000" b="1" dirty="0">
                <a:solidFill>
                  <a:srgbClr val="002060"/>
                </a:solidFill>
              </a:rPr>
              <a:t>κοινωνικές επιστήμες</a:t>
            </a:r>
            <a:r>
              <a:rPr lang="el-GR" sz="20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Ο </a:t>
            </a:r>
            <a:r>
              <a:rPr lang="el-GR" sz="2000" dirty="0" err="1">
                <a:solidFill>
                  <a:srgbClr val="002060"/>
                </a:solidFill>
              </a:rPr>
              <a:t>Schein</a:t>
            </a:r>
            <a:r>
              <a:rPr lang="el-GR" sz="2000" dirty="0">
                <a:solidFill>
                  <a:srgbClr val="002060"/>
                </a:solidFill>
              </a:rPr>
              <a:t> (1985) σκιαγραφεί πολλές σημασίες </a:t>
            </a:r>
            <a:r>
              <a:rPr lang="el-GR" sz="2000" dirty="0" smtClean="0">
                <a:solidFill>
                  <a:srgbClr val="002060"/>
                </a:solidFill>
              </a:rPr>
              <a:t> του </a:t>
            </a:r>
            <a:r>
              <a:rPr lang="el-GR" sz="2000" dirty="0">
                <a:solidFill>
                  <a:srgbClr val="002060"/>
                </a:solidFill>
              </a:rPr>
              <a:t>πολιτισμού </a:t>
            </a:r>
            <a:r>
              <a:rPr lang="el-GR" sz="2000" dirty="0" smtClean="0">
                <a:solidFill>
                  <a:srgbClr val="002060"/>
                </a:solidFill>
              </a:rPr>
              <a:t>  που </a:t>
            </a:r>
            <a:r>
              <a:rPr lang="el-GR" sz="2000" dirty="0">
                <a:solidFill>
                  <a:srgbClr val="002060"/>
                </a:solidFill>
              </a:rPr>
              <a:t>εμφανίζονται στη βιβλιογραφία. Ενδεικτικά αναφέρω μερικές </a:t>
            </a:r>
            <a:r>
              <a:rPr lang="el-GR" sz="2000" dirty="0" smtClean="0">
                <a:solidFill>
                  <a:srgbClr val="002060"/>
                </a:solidFill>
              </a:rPr>
              <a:t>όπως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α) οι κυρίαρχες αξίες που πρεσβεύει ένας οργανισμός</a:t>
            </a:r>
            <a:r>
              <a:rPr lang="el-GR" sz="2000" b="1" dirty="0" smtClean="0">
                <a:solidFill>
                  <a:srgbClr val="002060"/>
                </a:solidFill>
              </a:rPr>
              <a:t>,</a:t>
            </a:r>
          </a:p>
          <a:p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β) οι άτυποι κανόνες του παιχνιδιού για να μπορέσει να προχωρήσει κάποιος σε ένα συγκεκριμένο οργανισμό/ομάδα και να γίνει αποδεκτό μέλος</a:t>
            </a:r>
            <a:r>
              <a:rPr lang="el-GR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Ο </a:t>
            </a:r>
            <a:r>
              <a:rPr lang="el-GR" sz="2000" dirty="0" err="1">
                <a:solidFill>
                  <a:srgbClr val="002060"/>
                </a:solidFill>
              </a:rPr>
              <a:t>Schein</a:t>
            </a:r>
            <a:r>
              <a:rPr lang="el-GR" sz="2000" dirty="0">
                <a:solidFill>
                  <a:srgbClr val="002060"/>
                </a:solidFill>
              </a:rPr>
              <a:t> (1985) ορίζει τον πολιτισμό ως 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«</a:t>
            </a:r>
            <a:r>
              <a:rPr lang="el-GR" sz="2000" dirty="0">
                <a:solidFill>
                  <a:srgbClr val="002060"/>
                </a:solidFill>
              </a:rPr>
              <a:t>το βαθύτερο επίπεδο βασικών παραδοχών και πεποιθήσεων, οι οποίες λειτουργούν ασυνείδητα,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που </a:t>
            </a:r>
            <a:r>
              <a:rPr lang="el-GR" sz="2000" dirty="0">
                <a:solidFill>
                  <a:srgbClr val="002060"/>
                </a:solidFill>
              </a:rPr>
              <a:t>μοιράζονται τα μέλη μιας ομάδας </a:t>
            </a:r>
            <a:r>
              <a:rPr lang="el-GR" sz="2000" dirty="0" smtClean="0">
                <a:solidFill>
                  <a:srgbClr val="002060"/>
                </a:solidFill>
              </a:rPr>
              <a:t>και </a:t>
            </a:r>
            <a:r>
              <a:rPr lang="el-GR" sz="2000" dirty="0">
                <a:solidFill>
                  <a:srgbClr val="002060"/>
                </a:solidFill>
              </a:rPr>
              <a:t>που καθορίζουν ως ένα μεγάλο βαθμό την άποψη που έχει η ομάδα για τον εαυτό της αλλά και το περιβάλλον της» (</a:t>
            </a:r>
            <a:r>
              <a:rPr lang="el-GR" sz="2000" dirty="0" err="1">
                <a:solidFill>
                  <a:srgbClr val="002060"/>
                </a:solidFill>
              </a:rPr>
              <a:t>Schein</a:t>
            </a:r>
            <a:r>
              <a:rPr lang="el-GR" sz="2000" dirty="0">
                <a:solidFill>
                  <a:srgbClr val="002060"/>
                </a:solidFill>
              </a:rPr>
              <a:t> , 1985:6).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Για </a:t>
            </a:r>
            <a:r>
              <a:rPr lang="el-GR" sz="2000" dirty="0">
                <a:solidFill>
                  <a:srgbClr val="002060"/>
                </a:solidFill>
              </a:rPr>
              <a:t>πολλούς </a:t>
            </a:r>
            <a:r>
              <a:rPr lang="el-GR" sz="2000" b="1" dirty="0">
                <a:solidFill>
                  <a:srgbClr val="002060"/>
                </a:solidFill>
              </a:rPr>
              <a:t>ανθρωπολόγους, </a:t>
            </a:r>
            <a:r>
              <a:rPr lang="el-GR" sz="2000" dirty="0">
                <a:solidFill>
                  <a:srgbClr val="002060"/>
                </a:solidFill>
              </a:rPr>
              <a:t>ο πολιτισμός είναι </a:t>
            </a:r>
            <a:r>
              <a:rPr lang="el-GR" sz="2000" b="1" dirty="0">
                <a:solidFill>
                  <a:srgbClr val="002060"/>
                </a:solidFill>
              </a:rPr>
              <a:t>το νόημα </a:t>
            </a:r>
            <a:r>
              <a:rPr lang="el-GR" sz="2000" dirty="0">
                <a:solidFill>
                  <a:srgbClr val="002060"/>
                </a:solidFill>
              </a:rPr>
              <a:t>πίσω από αυτό που παράγουν οι άνθρωποι και το εξηγούν λέγοντας ότι 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τα </a:t>
            </a:r>
            <a:r>
              <a:rPr lang="el-GR" sz="2000" dirty="0">
                <a:solidFill>
                  <a:srgbClr val="002060"/>
                </a:solidFill>
              </a:rPr>
              <a:t>ήθη, οι πεποιθήσεις και οι νόμοι είναι </a:t>
            </a:r>
            <a:r>
              <a:rPr lang="el-GR" sz="2000" b="1" dirty="0">
                <a:solidFill>
                  <a:srgbClr val="002060"/>
                </a:solidFill>
              </a:rPr>
              <a:t>έννοιες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,ενώ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τ</a:t>
            </a:r>
            <a:r>
              <a:rPr lang="el-GR" sz="2000" b="1" dirty="0" smtClean="0">
                <a:solidFill>
                  <a:srgbClr val="002060"/>
                </a:solidFill>
              </a:rPr>
              <a:t>ο </a:t>
            </a:r>
            <a:r>
              <a:rPr lang="el-GR" sz="2000" b="1" dirty="0">
                <a:solidFill>
                  <a:srgbClr val="002060"/>
                </a:solidFill>
              </a:rPr>
              <a:t>νόημα </a:t>
            </a:r>
            <a:r>
              <a:rPr lang="el-GR" sz="2000" dirty="0">
                <a:solidFill>
                  <a:srgbClr val="002060"/>
                </a:solidFill>
              </a:rPr>
              <a:t>είναι η σημασία που δίνουν </a:t>
            </a:r>
            <a:r>
              <a:rPr lang="el-GR" sz="2000" dirty="0" smtClean="0">
                <a:solidFill>
                  <a:srgbClr val="002060"/>
                </a:solidFill>
              </a:rPr>
              <a:t>  οι άνθρωποι σε αυτές </a:t>
            </a:r>
            <a:r>
              <a:rPr lang="el-GR" sz="2000" b="1" dirty="0" smtClean="0">
                <a:solidFill>
                  <a:srgbClr val="002060"/>
                </a:solidFill>
              </a:rPr>
              <a:t>τις έννοιες</a:t>
            </a:r>
            <a:r>
              <a:rPr lang="el-GR" sz="2000" b="1" dirty="0" smtClean="0"/>
              <a:t>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2896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-25648" y="824518"/>
            <a:ext cx="89289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2060"/>
                </a:solidFill>
              </a:rPr>
              <a:t>Forrester</a:t>
            </a:r>
            <a:r>
              <a:rPr lang="en-US" sz="2000" b="1" dirty="0">
                <a:solidFill>
                  <a:srgbClr val="002060"/>
                </a:solidFill>
              </a:rPr>
              <a:t>, G. (2000). “Professional Autonomy versus Managerial Control: The Experience of Teachers in an English Primary School”, International Studies in Sociology of Education, vol. 10(2), pp. 133-151.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2060"/>
                </a:solidFill>
              </a:rPr>
              <a:t>Fraser</a:t>
            </a:r>
            <a:r>
              <a:rPr lang="en-US" sz="2000" b="1" dirty="0">
                <a:solidFill>
                  <a:srgbClr val="002060"/>
                </a:solidFill>
              </a:rPr>
              <a:t>, B.J. (1986). Classroom Environment, London, </a:t>
            </a:r>
            <a:r>
              <a:rPr lang="en-US" sz="2000" b="1" dirty="0" err="1">
                <a:solidFill>
                  <a:srgbClr val="002060"/>
                </a:solidFill>
              </a:rPr>
              <a:t>Croom</a:t>
            </a:r>
            <a:r>
              <a:rPr lang="en-US" sz="2000" b="1" dirty="0">
                <a:solidFill>
                  <a:srgbClr val="002060"/>
                </a:solidFill>
              </a:rPr>
              <a:t> Helm.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-25648" y="116632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l-GR" sz="2000" dirty="0"/>
              <a:t> </a:t>
            </a:r>
            <a:r>
              <a:rPr lang="el-GR" sz="2000" b="1" dirty="0" err="1">
                <a:solidFill>
                  <a:srgbClr val="002060"/>
                </a:solidFill>
              </a:rPr>
              <a:t>Elias</a:t>
            </a:r>
            <a:r>
              <a:rPr lang="el-GR" sz="2000" b="1" dirty="0">
                <a:solidFill>
                  <a:srgbClr val="002060"/>
                </a:solidFill>
              </a:rPr>
              <a:t>, N. (1997). Η Διαδικασία του Πολιτισμού: Μια Ιστορία της Κοινωνικής Συμπεριφοράς στη Δύση, Αθήνα, Αλεξάνδρεια. 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-47352" y="2847503"/>
            <a:ext cx="894278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l-GR" sz="2000" b="1" dirty="0">
                <a:solidFill>
                  <a:srgbClr val="002060"/>
                </a:solidFill>
              </a:rPr>
              <a:t>Καλαντζή-</a:t>
            </a:r>
            <a:r>
              <a:rPr lang="el-GR" sz="2000" b="1" dirty="0" err="1">
                <a:solidFill>
                  <a:srgbClr val="002060"/>
                </a:solidFill>
              </a:rPr>
              <a:t>Αζίζι</a:t>
            </a:r>
            <a:r>
              <a:rPr lang="el-GR" sz="2000" b="1" dirty="0">
                <a:solidFill>
                  <a:srgbClr val="002060"/>
                </a:solidFill>
              </a:rPr>
              <a:t>, Α., </a:t>
            </a:r>
            <a:r>
              <a:rPr lang="el-GR" sz="2000" b="1" dirty="0" err="1">
                <a:solidFill>
                  <a:srgbClr val="002060"/>
                </a:solidFill>
              </a:rPr>
              <a:t>Ζώνιου</a:t>
            </a:r>
            <a:r>
              <a:rPr lang="el-GR" sz="2000" b="1" dirty="0">
                <a:solidFill>
                  <a:srgbClr val="002060"/>
                </a:solidFill>
              </a:rPr>
              <a:t>-Σιδέρη, Α. &amp; </a:t>
            </a:r>
            <a:r>
              <a:rPr lang="el-GR" sz="2000" b="1" dirty="0" err="1">
                <a:solidFill>
                  <a:srgbClr val="002060"/>
                </a:solidFill>
              </a:rPr>
              <a:t>Βλάχου</a:t>
            </a:r>
            <a:r>
              <a:rPr lang="el-GR" sz="2000" b="1" dirty="0">
                <a:solidFill>
                  <a:srgbClr val="002060"/>
                </a:solidFill>
              </a:rPr>
              <a:t>, Α. (1996). Στερεότυπα και Προκαταλήψεις: Δημιουργία και Αντιμετώπιση, Αθήνα, Γενική Γραμματεία Λαϊκής Επιμόρφωσης. </a:t>
            </a:r>
            <a:endParaRPr lang="en-US" sz="2000" b="1" dirty="0">
              <a:solidFill>
                <a:srgbClr val="00206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l-GR" sz="2000" b="1" dirty="0" err="1">
                <a:solidFill>
                  <a:srgbClr val="002060"/>
                </a:solidFill>
              </a:rPr>
              <a:t>Κανάκης</a:t>
            </a:r>
            <a:r>
              <a:rPr lang="el-GR" sz="2000" b="1" dirty="0">
                <a:solidFill>
                  <a:srgbClr val="002060"/>
                </a:solidFill>
              </a:rPr>
              <a:t>, Ι. (1993). «Διάταξη Θρανίων και Ύφος Επικοινωνίας στην Αίθουσα Διδασκαλίας», Βήμα των Κοινωνικών Επιστημών, </a:t>
            </a:r>
            <a:r>
              <a:rPr lang="el-GR" sz="2000" b="1" dirty="0" err="1">
                <a:solidFill>
                  <a:srgbClr val="002060"/>
                </a:solidFill>
              </a:rPr>
              <a:t>τχ</a:t>
            </a:r>
            <a:r>
              <a:rPr lang="el-GR" sz="2000" b="1" dirty="0">
                <a:solidFill>
                  <a:srgbClr val="002060"/>
                </a:solidFill>
              </a:rPr>
              <a:t>. 10, σελ. 181-194. 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-47352" y="2139617"/>
            <a:ext cx="8942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>
                <a:solidFill>
                  <a:srgbClr val="002060"/>
                </a:solidFill>
              </a:rPr>
              <a:t>Hollins</a:t>
            </a:r>
            <a:r>
              <a:rPr lang="en-US" sz="2000" b="1" dirty="0">
                <a:solidFill>
                  <a:srgbClr val="002060"/>
                </a:solidFill>
              </a:rPr>
              <a:t>, E. (1996). Culture in School Learning: Revealing the Deep Meaning. New Jersey, Lawrence Erlbaum Associates.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-13729" y="4486895"/>
            <a:ext cx="9010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l-GR" sz="2000" b="1" dirty="0" err="1">
                <a:solidFill>
                  <a:srgbClr val="002060"/>
                </a:solidFill>
              </a:rPr>
              <a:t>Πλεξουσάκη</a:t>
            </a:r>
            <a:r>
              <a:rPr lang="el-GR" sz="2000" b="1" dirty="0">
                <a:solidFill>
                  <a:srgbClr val="002060"/>
                </a:solidFill>
              </a:rPr>
              <a:t>, Ε. (2007). Πολιτισμός και Σχολείο, διαθέσιμο στο: http://repository.edulll.gr/edulll/bitstream/10795/935/3/935.pdf</a:t>
            </a:r>
          </a:p>
        </p:txBody>
      </p:sp>
    </p:spTree>
    <p:extLst>
      <p:ext uri="{BB962C8B-B14F-4D97-AF65-F5344CB8AC3E}">
        <p14:creationId xmlns:p14="http://schemas.microsoft.com/office/powerpoint/2010/main" val="982900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-1310786" y="1454683"/>
            <a:ext cx="105551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0" lvl="3" indent="-342900">
              <a:buFont typeface="Wingdings" pitchFamily="2" charset="2"/>
              <a:buChar char="§"/>
            </a:pPr>
            <a:r>
              <a:rPr lang="el-GR" sz="2000" b="1" dirty="0" err="1">
                <a:solidFill>
                  <a:srgbClr val="002060"/>
                </a:solidFill>
              </a:rPr>
              <a:t>Smith</a:t>
            </a:r>
            <a:r>
              <a:rPr lang="el-GR" sz="2000" b="1" dirty="0">
                <a:solidFill>
                  <a:srgbClr val="002060"/>
                </a:solidFill>
              </a:rPr>
              <a:t>, P. (2006). «Κουλτούρα, Δομή και Υποκείμενο της Δράσης: Τρεις </a:t>
            </a:r>
            <a:r>
              <a:rPr lang="el-GR" sz="2000" b="1" dirty="0" smtClean="0">
                <a:solidFill>
                  <a:srgbClr val="002060"/>
                </a:solidFill>
              </a:rPr>
              <a:t>Προσπάθειες </a:t>
            </a:r>
            <a:r>
              <a:rPr lang="el-GR" sz="2000" b="1" dirty="0">
                <a:solidFill>
                  <a:srgbClr val="002060"/>
                </a:solidFill>
              </a:rPr>
              <a:t>Σύνθεσης», στο Πολιτισμική Θεωρία: Μια Εισαγωγή, Αθήνα, Κριτική. 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107504" y="31752"/>
            <a:ext cx="90364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>
                <a:solidFill>
                  <a:srgbClr val="002060"/>
                </a:solidFill>
              </a:rPr>
              <a:t>Sarason</a:t>
            </a:r>
            <a:r>
              <a:rPr lang="en-US" sz="2000" b="1" dirty="0">
                <a:solidFill>
                  <a:srgbClr val="002060"/>
                </a:solidFill>
              </a:rPr>
              <a:t>, S. (1990). The Predictable Failure of Educational Reform: Can We Change Course Before it's Too Late?, San Francisco, </a:t>
            </a:r>
            <a:r>
              <a:rPr lang="en-US" sz="2000" b="1" dirty="0" err="1">
                <a:solidFill>
                  <a:srgbClr val="002060"/>
                </a:solidFill>
              </a:rPr>
              <a:t>Jossey</a:t>
            </a:r>
            <a:r>
              <a:rPr lang="en-US" sz="2000" b="1" dirty="0">
                <a:solidFill>
                  <a:srgbClr val="002060"/>
                </a:solidFill>
              </a:rPr>
              <a:t> Bass.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107504" y="746797"/>
            <a:ext cx="90364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>
                <a:solidFill>
                  <a:srgbClr val="002060"/>
                </a:solidFill>
              </a:rPr>
              <a:t>Smey</a:t>
            </a:r>
            <a:r>
              <a:rPr lang="en-US" sz="2000" b="1" dirty="0">
                <a:solidFill>
                  <a:srgbClr val="002060"/>
                </a:solidFill>
              </a:rPr>
              <a:t>-Richman, B. (1991). School Climate and Restructuring for Low-Achieving Students. Philadelphia, Research for Better Schools.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161256" y="2535615"/>
            <a:ext cx="89289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>
                <a:solidFill>
                  <a:srgbClr val="002060"/>
                </a:solidFill>
              </a:rPr>
              <a:t>Stires</a:t>
            </a:r>
            <a:r>
              <a:rPr lang="en-US" sz="2000" b="1" dirty="0">
                <a:solidFill>
                  <a:srgbClr val="002060"/>
                </a:solidFill>
              </a:rPr>
              <a:t>, L. (1980). “Classroom Seating Location, Student Grades, and Attitudes: Environment or Self-Selection?”, Environment and Behavior , vol. 12(2), pp. 241- 254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Stires</a:t>
            </a:r>
            <a:r>
              <a:rPr lang="en-US" sz="2000" b="1" dirty="0">
                <a:solidFill>
                  <a:srgbClr val="002060"/>
                </a:solidFill>
              </a:rPr>
              <a:t>, L. (1982). “Classroom Seating Location, Order Effects, and Reactivity”, Personality and Social Psychology Bulletin, vol. 8(2), pp. 362-364.</a:t>
            </a:r>
            <a:endParaRPr lang="el-G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04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127" y="30540"/>
            <a:ext cx="9036496" cy="22467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rgbClr val="002060"/>
                </a:solidFill>
              </a:rPr>
              <a:t>Ο </a:t>
            </a:r>
            <a:r>
              <a:rPr lang="el-GR" sz="2000" b="1" dirty="0" smtClean="0">
                <a:solidFill>
                  <a:srgbClr val="002060"/>
                </a:solidFill>
              </a:rPr>
              <a:t>&lt;&lt;πολιτισμός&gt;&gt;  </a:t>
            </a:r>
            <a:r>
              <a:rPr lang="el-GR" sz="2000" dirty="0">
                <a:solidFill>
                  <a:srgbClr val="002060"/>
                </a:solidFill>
              </a:rPr>
              <a:t>είναι ένα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πολύπλοκο </a:t>
            </a:r>
            <a:r>
              <a:rPr lang="el-GR" sz="2000" b="1" dirty="0">
                <a:solidFill>
                  <a:srgbClr val="002060"/>
                </a:solidFill>
              </a:rPr>
              <a:t>σύστημα νοημάτων</a:t>
            </a:r>
            <a:r>
              <a:rPr lang="el-GR" sz="2000" dirty="0">
                <a:solidFill>
                  <a:srgbClr val="002060"/>
                </a:solidFill>
              </a:rPr>
              <a:t>, που έχει δημιουργηθεί και συντηρείται από τους ανθρώπους.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Ο </a:t>
            </a:r>
            <a:r>
              <a:rPr lang="el-GR" sz="2000" dirty="0">
                <a:solidFill>
                  <a:srgbClr val="002060"/>
                </a:solidFill>
              </a:rPr>
              <a:t>κοινωνιολόγος και ιστορικός </a:t>
            </a:r>
            <a:r>
              <a:rPr lang="el-GR" sz="2000" dirty="0" err="1">
                <a:solidFill>
                  <a:srgbClr val="002060"/>
                </a:solidFill>
              </a:rPr>
              <a:t>Norbert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err="1">
                <a:solidFill>
                  <a:srgbClr val="002060"/>
                </a:solidFill>
              </a:rPr>
              <a:t>Elias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έχει επισημάνει   </a:t>
            </a:r>
            <a:r>
              <a:rPr lang="el-GR" sz="2000" dirty="0">
                <a:solidFill>
                  <a:srgbClr val="002060"/>
                </a:solidFill>
              </a:rPr>
              <a:t>τη δυσκολία που υπάρχει για τον ακριβή ορισμό της έννοιας του πολιτισμού</a:t>
            </a:r>
            <a:r>
              <a:rPr lang="el-GR" sz="2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Όπως αναφέρει ο ίδιος « Η έννοια του ¨πολιτισμού¨ </a:t>
            </a:r>
            <a:r>
              <a:rPr lang="el-GR" sz="2000" dirty="0" smtClean="0">
                <a:solidFill>
                  <a:srgbClr val="002060"/>
                </a:solidFill>
              </a:rPr>
              <a:t>σχετίζεται  με        </a:t>
            </a:r>
            <a:r>
              <a:rPr lang="el-GR" sz="2000" b="1" dirty="0" smtClean="0">
                <a:solidFill>
                  <a:srgbClr val="002060"/>
                </a:solidFill>
              </a:rPr>
              <a:t>ποικίλα  δεδομένα </a:t>
            </a:r>
          </a:p>
          <a:p>
            <a:r>
              <a:rPr lang="el-GR" dirty="0" smtClean="0">
                <a:solidFill>
                  <a:srgbClr val="002060"/>
                </a:solidFill>
              </a:rPr>
              <a:t>              γ</a:t>
            </a:r>
            <a:r>
              <a:rPr lang="el-GR" sz="2000" dirty="0" smtClean="0">
                <a:solidFill>
                  <a:srgbClr val="002060"/>
                </a:solidFill>
              </a:rPr>
              <a:t>ι</a:t>
            </a:r>
            <a:r>
              <a:rPr lang="el-GR" sz="2000" dirty="0">
                <a:solidFill>
                  <a:srgbClr val="002060"/>
                </a:solidFill>
              </a:rPr>
              <a:t>’ αυτό και φαίνεται </a:t>
            </a:r>
            <a:r>
              <a:rPr lang="el-GR" sz="2000" dirty="0" smtClean="0">
                <a:solidFill>
                  <a:srgbClr val="002060"/>
                </a:solidFill>
              </a:rPr>
              <a:t>πάντοτε  </a:t>
            </a:r>
            <a:endParaRPr lang="el-GR" sz="2000" dirty="0">
              <a:solidFill>
                <a:srgbClr val="00206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54316" y="2246531"/>
            <a:ext cx="8983308" cy="47089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rgbClr val="002060"/>
                </a:solidFill>
              </a:rPr>
              <a:t>                                                                  κάπως </a:t>
            </a:r>
            <a:r>
              <a:rPr lang="el-GR" sz="2000" dirty="0">
                <a:solidFill>
                  <a:srgbClr val="002060"/>
                </a:solidFill>
              </a:rPr>
              <a:t>δύσκολο να συνοψιστούν με </a:t>
            </a:r>
            <a:r>
              <a:rPr lang="el-GR" sz="2000" dirty="0" smtClean="0">
                <a:solidFill>
                  <a:srgbClr val="002060"/>
                </a:solidFill>
              </a:rPr>
              <a:t>λίγα λόγια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όλα </a:t>
            </a:r>
            <a:r>
              <a:rPr lang="el-GR" sz="2000" dirty="0">
                <a:solidFill>
                  <a:srgbClr val="002060"/>
                </a:solidFill>
              </a:rPr>
              <a:t>όσα μπορούν να </a:t>
            </a:r>
            <a:r>
              <a:rPr lang="el-GR" sz="2000" dirty="0" smtClean="0">
                <a:solidFill>
                  <a:srgbClr val="002060"/>
                </a:solidFill>
              </a:rPr>
              <a:t>χαρακτηρισθούν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« </a:t>
            </a:r>
            <a:r>
              <a:rPr lang="el-GR" sz="2000" b="1" dirty="0">
                <a:solidFill>
                  <a:srgbClr val="002060"/>
                </a:solidFill>
              </a:rPr>
              <a:t>ως του ¨πολιτισμού</a:t>
            </a:r>
            <a:r>
              <a:rPr lang="el-GR" sz="2000" b="1" dirty="0" smtClean="0">
                <a:solidFill>
                  <a:srgbClr val="002060"/>
                </a:solidFill>
              </a:rPr>
              <a:t>¨»    </a:t>
            </a:r>
            <a:r>
              <a:rPr lang="el-GR" sz="2000" dirty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Elias</a:t>
            </a:r>
            <a:r>
              <a:rPr lang="el-GR" sz="2000" dirty="0">
                <a:solidFill>
                  <a:srgbClr val="002060"/>
                </a:solidFill>
              </a:rPr>
              <a:t>, 1992:25). </a:t>
            </a:r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Η </a:t>
            </a:r>
            <a:r>
              <a:rPr lang="el-GR" sz="2000" dirty="0">
                <a:solidFill>
                  <a:srgbClr val="002060"/>
                </a:solidFill>
              </a:rPr>
              <a:t>εκδοχή </a:t>
            </a:r>
            <a:r>
              <a:rPr lang="el-GR" sz="2000" dirty="0" smtClean="0">
                <a:solidFill>
                  <a:srgbClr val="002060"/>
                </a:solidFill>
              </a:rPr>
              <a:t>  του </a:t>
            </a:r>
            <a:r>
              <a:rPr lang="el-GR" sz="2000" dirty="0">
                <a:solidFill>
                  <a:srgbClr val="002060"/>
                </a:solidFill>
              </a:rPr>
              <a:t>πολιτισμού</a:t>
            </a:r>
            <a:r>
              <a:rPr lang="el-GR" sz="2000" dirty="0" smtClean="0">
                <a:solidFill>
                  <a:srgbClr val="002060"/>
                </a:solidFill>
              </a:rPr>
              <a:t>,   </a:t>
            </a:r>
            <a:r>
              <a:rPr lang="el-GR" sz="2000" dirty="0">
                <a:solidFill>
                  <a:srgbClr val="002060"/>
                </a:solidFill>
              </a:rPr>
              <a:t>που χρησιμοποιείται πιο συχνά από τους ερευνητές των κοινωνικών επιστημών, είναι αυτή που υποστηρίζει </a:t>
            </a:r>
            <a:r>
              <a:rPr lang="el-GR" sz="2000" dirty="0" smtClean="0">
                <a:solidFill>
                  <a:srgbClr val="002060"/>
                </a:solidFill>
              </a:rPr>
              <a:t>ότι: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ο πολιτισμός παρέχει στα </a:t>
            </a:r>
            <a:r>
              <a:rPr lang="el-GR" sz="2000" b="1" dirty="0" smtClean="0">
                <a:solidFill>
                  <a:srgbClr val="002060"/>
                </a:solidFill>
              </a:rPr>
              <a:t>άτομα  </a:t>
            </a:r>
            <a:r>
              <a:rPr lang="el-GR" sz="2000" b="1" dirty="0">
                <a:solidFill>
                  <a:srgbClr val="002060"/>
                </a:solidFill>
              </a:rPr>
              <a:t>πρότυπα </a:t>
            </a:r>
            <a:r>
              <a:rPr lang="el-GR" sz="2000" b="1" dirty="0" smtClean="0">
                <a:solidFill>
                  <a:srgbClr val="002060"/>
                </a:solidFill>
              </a:rPr>
              <a:t>   οργάνωσης    και    ταξινόμησης </a:t>
            </a:r>
            <a:r>
              <a:rPr lang="el-GR" sz="2000" b="1" dirty="0">
                <a:solidFill>
                  <a:srgbClr val="002060"/>
                </a:solidFill>
              </a:rPr>
              <a:t>της πραγματικότητας</a:t>
            </a:r>
            <a:r>
              <a:rPr lang="el-GR" sz="20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Με αυτή την έννοια, όπως ανέφερε ο </a:t>
            </a:r>
            <a:r>
              <a:rPr lang="el-GR" sz="2000" dirty="0" err="1">
                <a:solidFill>
                  <a:srgbClr val="002060"/>
                </a:solidFill>
              </a:rPr>
              <a:t>Geertz</a:t>
            </a:r>
            <a:r>
              <a:rPr lang="el-GR" sz="2000" dirty="0">
                <a:solidFill>
                  <a:srgbClr val="002060"/>
                </a:solidFill>
              </a:rPr>
              <a:t> (1973),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b="1" dirty="0" smtClean="0">
                <a:solidFill>
                  <a:srgbClr val="002060"/>
                </a:solidFill>
              </a:rPr>
              <a:t>ο </a:t>
            </a:r>
            <a:r>
              <a:rPr lang="el-GR" sz="2000" b="1" dirty="0">
                <a:solidFill>
                  <a:srgbClr val="002060"/>
                </a:solidFill>
              </a:rPr>
              <a:t>πολιτισμός </a:t>
            </a:r>
            <a:r>
              <a:rPr lang="el-GR" sz="2000" dirty="0">
                <a:solidFill>
                  <a:srgbClr val="002060"/>
                </a:solidFill>
              </a:rPr>
              <a:t>αποτελεί </a:t>
            </a:r>
            <a:r>
              <a:rPr lang="el-GR" sz="2000" b="1" dirty="0">
                <a:solidFill>
                  <a:srgbClr val="002060"/>
                </a:solidFill>
              </a:rPr>
              <a:t>το πλαίσιο </a:t>
            </a:r>
            <a:r>
              <a:rPr lang="el-GR" sz="2000" dirty="0">
                <a:solidFill>
                  <a:srgbClr val="002060"/>
                </a:solidFill>
              </a:rPr>
              <a:t>μέσα στο οποίο οι </a:t>
            </a:r>
            <a:r>
              <a:rPr lang="el-GR" sz="2000" dirty="0" smtClean="0">
                <a:solidFill>
                  <a:srgbClr val="002060"/>
                </a:solidFill>
              </a:rPr>
              <a:t>άνθρωποι: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προσλαμβάνουν τον κόσμο,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err="1" smtClean="0">
                <a:solidFill>
                  <a:srgbClr val="002060"/>
                </a:solidFill>
              </a:rPr>
              <a:t>νοηματοδοτούν</a:t>
            </a:r>
            <a:r>
              <a:rPr lang="el-GR" sz="2000" dirty="0" smtClean="0">
                <a:solidFill>
                  <a:srgbClr val="002060"/>
                </a:solidFill>
              </a:rPr>
              <a:t>   την πραγματικότητα  </a:t>
            </a:r>
            <a:r>
              <a:rPr lang="el-GR" sz="2000" dirty="0">
                <a:solidFill>
                  <a:srgbClr val="002060"/>
                </a:solidFill>
              </a:rPr>
              <a:t>και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οργανώνουν </a:t>
            </a:r>
            <a:r>
              <a:rPr lang="el-GR" sz="2000" dirty="0">
                <a:solidFill>
                  <a:srgbClr val="002060"/>
                </a:solidFill>
              </a:rPr>
              <a:t>τη δράση τους (</a:t>
            </a:r>
            <a:r>
              <a:rPr lang="el-GR" sz="2000" dirty="0" err="1">
                <a:solidFill>
                  <a:srgbClr val="002060"/>
                </a:solidFill>
              </a:rPr>
              <a:t>Πλεξουσάκη</a:t>
            </a:r>
            <a:r>
              <a:rPr lang="el-GR" sz="2000" dirty="0">
                <a:solidFill>
                  <a:srgbClr val="002060"/>
                </a:solidFill>
              </a:rPr>
              <a:t>, 2007). </a:t>
            </a:r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35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102635"/>
            <a:ext cx="9144000" cy="65556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dirty="0" smtClean="0"/>
              <a:t> </a:t>
            </a:r>
            <a:r>
              <a:rPr lang="el-GR" sz="2000" dirty="0">
                <a:solidFill>
                  <a:srgbClr val="002060"/>
                </a:solidFill>
              </a:rPr>
              <a:t>Μέσα στον πολιτισμό </a:t>
            </a:r>
            <a:r>
              <a:rPr lang="el-GR" sz="2000" dirty="0" smtClean="0">
                <a:solidFill>
                  <a:srgbClr val="002060"/>
                </a:solidFill>
              </a:rPr>
              <a:t>υπάρχει    </a:t>
            </a:r>
            <a:r>
              <a:rPr lang="el-GR" sz="2000" dirty="0">
                <a:solidFill>
                  <a:srgbClr val="002060"/>
                </a:solidFill>
              </a:rPr>
              <a:t>μεγάλο εύρος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«θέσεων»   </a:t>
            </a:r>
            <a:r>
              <a:rPr lang="el-GR" sz="2000" dirty="0">
                <a:solidFill>
                  <a:srgbClr val="002060"/>
                </a:solidFill>
              </a:rPr>
              <a:t>για </a:t>
            </a:r>
            <a:r>
              <a:rPr lang="el-GR" sz="2000" dirty="0" smtClean="0">
                <a:solidFill>
                  <a:srgbClr val="002060"/>
                </a:solidFill>
              </a:rPr>
              <a:t>να   </a:t>
            </a:r>
            <a:r>
              <a:rPr lang="el-GR" sz="2000" dirty="0">
                <a:solidFill>
                  <a:srgbClr val="002060"/>
                </a:solidFill>
              </a:rPr>
              <a:t>τοποθετηθούν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b="1" dirty="0" smtClean="0">
                <a:solidFill>
                  <a:srgbClr val="002060"/>
                </a:solidFill>
              </a:rPr>
              <a:t>τα </a:t>
            </a:r>
            <a:r>
              <a:rPr lang="el-GR" sz="2000" b="1" dirty="0">
                <a:solidFill>
                  <a:srgbClr val="002060"/>
                </a:solidFill>
              </a:rPr>
              <a:t>άτομα.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Τα </a:t>
            </a:r>
            <a:r>
              <a:rPr lang="el-GR" sz="2000" dirty="0">
                <a:solidFill>
                  <a:srgbClr val="002060"/>
                </a:solidFill>
              </a:rPr>
              <a:t>άτομα για να καταλάβουν αυτές τις θέσεις θα πρέπει να διαθέτουν, και να είναι γνωστό ότι διαθέτουν, ιδιαίτερα χαρακτηριστικά,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γιατί </a:t>
            </a:r>
            <a:r>
              <a:rPr lang="el-GR" sz="2000" dirty="0">
                <a:solidFill>
                  <a:srgbClr val="002060"/>
                </a:solidFill>
              </a:rPr>
              <a:t>είναι σημαντικό να γίνεται κατανοητό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πώς </a:t>
            </a:r>
            <a:r>
              <a:rPr lang="el-GR" sz="2000" dirty="0">
                <a:solidFill>
                  <a:srgbClr val="002060"/>
                </a:solidFill>
              </a:rPr>
              <a:t>οι άνθρωποι κατάφεραν να αποκτήσουν τις συγκεκριμένες θέσεις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Και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με τον τρόπο αυτό να αποτελούν «παράδειγμα» για τους υπόλοιπους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McDermott</a:t>
            </a:r>
            <a:r>
              <a:rPr lang="el-GR" sz="2000" dirty="0">
                <a:solidFill>
                  <a:srgbClr val="002060"/>
                </a:solidFill>
              </a:rPr>
              <a:t> &amp; </a:t>
            </a:r>
            <a:r>
              <a:rPr lang="el-GR" sz="2000" dirty="0" err="1">
                <a:solidFill>
                  <a:srgbClr val="002060"/>
                </a:solidFill>
              </a:rPr>
              <a:t>Varenne</a:t>
            </a:r>
            <a:r>
              <a:rPr lang="el-GR" sz="2000" dirty="0">
                <a:solidFill>
                  <a:srgbClr val="002060"/>
                </a:solidFill>
              </a:rPr>
              <a:t>, 1995</a:t>
            </a:r>
            <a:r>
              <a:rPr lang="el-GR" sz="2000" dirty="0" smtClean="0">
                <a:solidFill>
                  <a:srgbClr val="002060"/>
                </a:solidFill>
              </a:rPr>
              <a:t>).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Κάθε πολιτισμός, λοιπόν, διαθέτει 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α</a:t>
            </a:r>
            <a:r>
              <a:rPr lang="el-GR" sz="2000" b="1" dirty="0">
                <a:solidFill>
                  <a:srgbClr val="002060"/>
                </a:solidFill>
              </a:rPr>
              <a:t>)</a:t>
            </a:r>
            <a:r>
              <a:rPr lang="el-GR" sz="2000" dirty="0">
                <a:solidFill>
                  <a:srgbClr val="002060"/>
                </a:solidFill>
              </a:rPr>
              <a:t> ένα </a:t>
            </a:r>
            <a:r>
              <a:rPr lang="el-GR" sz="2000" b="1" dirty="0">
                <a:solidFill>
                  <a:srgbClr val="002060"/>
                </a:solidFill>
              </a:rPr>
              <a:t>σύστημα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από   «θέσεις»   ,στις </a:t>
            </a:r>
            <a:r>
              <a:rPr lang="el-GR" sz="2000" dirty="0">
                <a:solidFill>
                  <a:srgbClr val="002060"/>
                </a:solidFill>
              </a:rPr>
              <a:t>οποίες τοποθετούνται οι άνθρωποι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      με </a:t>
            </a:r>
            <a:r>
              <a:rPr lang="el-GR" sz="2000" dirty="0">
                <a:solidFill>
                  <a:srgbClr val="002060"/>
                </a:solidFill>
              </a:rPr>
              <a:t>βάση </a:t>
            </a:r>
            <a:r>
              <a:rPr lang="el-GR" sz="2000" dirty="0" smtClean="0">
                <a:solidFill>
                  <a:srgbClr val="002060"/>
                </a:solidFill>
              </a:rPr>
              <a:t>    το </a:t>
            </a:r>
            <a:r>
              <a:rPr lang="el-GR" sz="2000" dirty="0">
                <a:solidFill>
                  <a:srgbClr val="002060"/>
                </a:solidFill>
              </a:rPr>
              <a:t>«βαθμό» ανταπόκρισής τους </a:t>
            </a:r>
            <a:r>
              <a:rPr lang="el-GR" sz="2000" dirty="0" smtClean="0">
                <a:solidFill>
                  <a:srgbClr val="002060"/>
                </a:solidFill>
              </a:rPr>
              <a:t> στους </a:t>
            </a:r>
            <a:r>
              <a:rPr lang="el-GR" sz="2000" b="1" dirty="0">
                <a:solidFill>
                  <a:srgbClr val="002060"/>
                </a:solidFill>
              </a:rPr>
              <a:t>στόχους </a:t>
            </a:r>
            <a:r>
              <a:rPr lang="el-GR" sz="2000" dirty="0" smtClean="0">
                <a:solidFill>
                  <a:srgbClr val="002060"/>
                </a:solidFill>
              </a:rPr>
              <a:t>  ,που </a:t>
            </a:r>
            <a:r>
              <a:rPr lang="el-GR" sz="2000" dirty="0">
                <a:solidFill>
                  <a:srgbClr val="002060"/>
                </a:solidFill>
              </a:rPr>
              <a:t>έχουν τεθεί με </a:t>
            </a:r>
            <a:r>
              <a:rPr lang="el-GR" sz="2000" dirty="0" smtClean="0">
                <a:solidFill>
                  <a:srgbClr val="002060"/>
                </a:solidFill>
              </a:rPr>
              <a:t>              </a:t>
            </a:r>
            <a:r>
              <a:rPr lang="el-GR" sz="2000" b="1" dirty="0" smtClean="0">
                <a:solidFill>
                  <a:srgbClr val="002060"/>
                </a:solidFill>
              </a:rPr>
              <a:t>πολιτισμικά </a:t>
            </a:r>
            <a:r>
              <a:rPr lang="el-GR" sz="2000" b="1" dirty="0">
                <a:solidFill>
                  <a:srgbClr val="002060"/>
                </a:solidFill>
              </a:rPr>
              <a:t>κριτήρια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και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β</a:t>
            </a:r>
            <a:r>
              <a:rPr lang="el-GR" sz="2000" b="1" dirty="0">
                <a:solidFill>
                  <a:srgbClr val="002060"/>
                </a:solidFill>
              </a:rPr>
              <a:t>)</a:t>
            </a:r>
            <a:r>
              <a:rPr lang="el-GR" sz="2000" dirty="0">
                <a:solidFill>
                  <a:srgbClr val="002060"/>
                </a:solidFill>
              </a:rPr>
              <a:t> πρακτικές που </a:t>
            </a:r>
            <a:r>
              <a:rPr lang="el-GR" sz="2000" dirty="0" smtClean="0">
                <a:solidFill>
                  <a:srgbClr val="002060"/>
                </a:solidFill>
              </a:rPr>
              <a:t>παράγουν :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                                              </a:t>
            </a:r>
            <a:r>
              <a:rPr lang="el-GR" sz="2000" b="1" dirty="0">
                <a:solidFill>
                  <a:srgbClr val="002060"/>
                </a:solidFill>
              </a:rPr>
              <a:t>κατηγορίες ανθρώπων, </a:t>
            </a:r>
            <a:r>
              <a:rPr lang="el-GR" sz="2000" b="1" dirty="0" smtClean="0">
                <a:solidFill>
                  <a:srgbClr val="002060"/>
                </a:solidFill>
              </a:rPr>
              <a:t>    ταξινομήσεις    </a:t>
            </a:r>
            <a:r>
              <a:rPr lang="el-GR" sz="2000" dirty="0" smtClean="0">
                <a:solidFill>
                  <a:srgbClr val="002060"/>
                </a:solidFill>
              </a:rPr>
              <a:t>και     </a:t>
            </a:r>
            <a:r>
              <a:rPr lang="el-GR" sz="2000" b="1" dirty="0" smtClean="0">
                <a:solidFill>
                  <a:srgbClr val="002060"/>
                </a:solidFill>
              </a:rPr>
              <a:t>ερμηνείες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Benincasa</a:t>
            </a:r>
            <a:r>
              <a:rPr lang="el-GR" sz="2000" dirty="0">
                <a:solidFill>
                  <a:srgbClr val="002060"/>
                </a:solidFill>
              </a:rPr>
              <a:t>, 2009). </a:t>
            </a:r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803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58847"/>
            <a:ext cx="9036496" cy="717119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Οι </a:t>
            </a:r>
            <a:r>
              <a:rPr lang="el-GR" sz="2000" dirty="0" err="1">
                <a:solidFill>
                  <a:srgbClr val="002060"/>
                </a:solidFill>
              </a:rPr>
              <a:t>Ray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err="1">
                <a:solidFill>
                  <a:srgbClr val="002060"/>
                </a:solidFill>
              </a:rPr>
              <a:t>McDermott</a:t>
            </a:r>
            <a:r>
              <a:rPr lang="el-GR" sz="2000" dirty="0">
                <a:solidFill>
                  <a:srgbClr val="002060"/>
                </a:solidFill>
              </a:rPr>
              <a:t> και </a:t>
            </a:r>
            <a:r>
              <a:rPr lang="el-GR" sz="2000" dirty="0" err="1">
                <a:solidFill>
                  <a:srgbClr val="002060"/>
                </a:solidFill>
              </a:rPr>
              <a:t>Hervé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err="1">
                <a:solidFill>
                  <a:srgbClr val="002060"/>
                </a:solidFill>
              </a:rPr>
              <a:t>Varenne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παρουσιάζουν τον πολιτισμό </a:t>
            </a:r>
            <a:r>
              <a:rPr lang="el-GR" sz="2000" dirty="0" smtClean="0">
                <a:solidFill>
                  <a:srgbClr val="002060"/>
                </a:solidFill>
              </a:rPr>
              <a:t>ως: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α) «τη γνώση που οι άνθρωποι χρειάζονται για να ζήσουν μαζί»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και ως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β) σύνολο από συντονισμένες πρακτικές που είναι κοινές στα μέλη μιας </a:t>
            </a:r>
            <a:r>
              <a:rPr lang="el-GR" sz="2000" b="1" dirty="0" smtClean="0">
                <a:solidFill>
                  <a:srgbClr val="002060"/>
                </a:solidFill>
              </a:rPr>
              <a:t>ομάδας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                    (</a:t>
            </a:r>
            <a:r>
              <a:rPr lang="el-GR" sz="2000" dirty="0" err="1">
                <a:solidFill>
                  <a:srgbClr val="002060"/>
                </a:solidFill>
              </a:rPr>
              <a:t>Benincasa</a:t>
            </a:r>
            <a:r>
              <a:rPr lang="el-GR" sz="2000" dirty="0">
                <a:solidFill>
                  <a:srgbClr val="002060"/>
                </a:solidFill>
              </a:rPr>
              <a:t>, 2009).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Με </a:t>
            </a:r>
            <a:r>
              <a:rPr lang="el-GR" sz="2000" dirty="0">
                <a:solidFill>
                  <a:srgbClr val="002060"/>
                </a:solidFill>
              </a:rPr>
              <a:t>αυτή την έννοια, </a:t>
            </a:r>
            <a:r>
              <a:rPr lang="el-GR" sz="2000" b="1" dirty="0">
                <a:solidFill>
                  <a:srgbClr val="002060"/>
                </a:solidFill>
              </a:rPr>
              <a:t>ο πολιτισμός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αποτελεί   </a:t>
            </a:r>
            <a:r>
              <a:rPr lang="el-GR" sz="2000" b="1" dirty="0" smtClean="0">
                <a:solidFill>
                  <a:srgbClr val="002060"/>
                </a:solidFill>
              </a:rPr>
              <a:t>το </a:t>
            </a:r>
            <a:r>
              <a:rPr lang="el-GR" sz="2000" b="1" dirty="0">
                <a:solidFill>
                  <a:srgbClr val="002060"/>
                </a:solidFill>
              </a:rPr>
              <a:t>υπόβαθρο </a:t>
            </a:r>
            <a:r>
              <a:rPr lang="el-GR" sz="2000" b="1" dirty="0" smtClean="0">
                <a:solidFill>
                  <a:srgbClr val="002060"/>
                </a:solidFill>
              </a:rPr>
              <a:t>  </a:t>
            </a:r>
            <a:r>
              <a:rPr lang="el-GR" sz="2000" dirty="0" smtClean="0">
                <a:solidFill>
                  <a:srgbClr val="002060"/>
                </a:solidFill>
              </a:rPr>
              <a:t>μέσα </a:t>
            </a:r>
            <a:r>
              <a:rPr lang="el-GR" sz="2000" dirty="0">
                <a:solidFill>
                  <a:srgbClr val="002060"/>
                </a:solidFill>
              </a:rPr>
              <a:t>από </a:t>
            </a:r>
            <a:r>
              <a:rPr lang="el-GR" sz="2000" dirty="0" smtClean="0">
                <a:solidFill>
                  <a:srgbClr val="002060"/>
                </a:solidFill>
              </a:rPr>
              <a:t> το </a:t>
            </a:r>
            <a:r>
              <a:rPr lang="el-GR" sz="2000" dirty="0">
                <a:solidFill>
                  <a:srgbClr val="002060"/>
                </a:solidFill>
              </a:rPr>
              <a:t>οποίο τα άτομα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αντιλαμβάνονται </a:t>
            </a:r>
            <a:r>
              <a:rPr lang="el-GR" sz="2000" dirty="0">
                <a:solidFill>
                  <a:srgbClr val="002060"/>
                </a:solidFill>
              </a:rPr>
              <a:t>τον κόσμο,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δίνουν </a:t>
            </a:r>
            <a:r>
              <a:rPr lang="el-GR" sz="2000" dirty="0">
                <a:solidFill>
                  <a:srgbClr val="002060"/>
                </a:solidFill>
              </a:rPr>
              <a:t>νόημα στις καταστάσεις και στα πράγματα που τους περιβάλλουν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     και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διαμορφώνουν </a:t>
            </a:r>
            <a:r>
              <a:rPr lang="el-GR" sz="2000" dirty="0">
                <a:solidFill>
                  <a:srgbClr val="002060"/>
                </a:solidFill>
              </a:rPr>
              <a:t>τη δράση τους.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Θα </a:t>
            </a:r>
            <a:r>
              <a:rPr lang="el-GR" sz="2000" dirty="0">
                <a:solidFill>
                  <a:srgbClr val="002060"/>
                </a:solidFill>
              </a:rPr>
              <a:t>μπορούσαμε να ισχυριστούμε ότι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ο </a:t>
            </a:r>
            <a:r>
              <a:rPr lang="el-GR" sz="2000" b="1" dirty="0">
                <a:solidFill>
                  <a:srgbClr val="002060"/>
                </a:solidFill>
              </a:rPr>
              <a:t>πολιτισμός </a:t>
            </a:r>
            <a:r>
              <a:rPr lang="el-GR" sz="2000" dirty="0">
                <a:solidFill>
                  <a:srgbClr val="002060"/>
                </a:solidFill>
              </a:rPr>
              <a:t>λειτουργεί </a:t>
            </a:r>
            <a:r>
              <a:rPr lang="el-GR" sz="2000" b="1" dirty="0">
                <a:solidFill>
                  <a:srgbClr val="002060"/>
                </a:solidFill>
              </a:rPr>
              <a:t>ως φακός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b="1" dirty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                          </a:t>
            </a:r>
            <a:r>
              <a:rPr lang="el-GR" sz="2000" dirty="0" smtClean="0">
                <a:solidFill>
                  <a:srgbClr val="002060"/>
                </a:solidFill>
              </a:rPr>
              <a:t>μέσα </a:t>
            </a:r>
            <a:r>
              <a:rPr lang="el-GR" sz="2000" dirty="0">
                <a:solidFill>
                  <a:srgbClr val="002060"/>
                </a:solidFill>
              </a:rPr>
              <a:t>από τον οποίο βλέπουμε τον κόσμο.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Κάθε </a:t>
            </a:r>
            <a:r>
              <a:rPr lang="el-GR" sz="2000" dirty="0">
                <a:solidFill>
                  <a:srgbClr val="002060"/>
                </a:solidFill>
              </a:rPr>
              <a:t>πολιτισμός διδάσκει στους </a:t>
            </a:r>
            <a:r>
              <a:rPr lang="el-GR" sz="2000" dirty="0" smtClean="0">
                <a:solidFill>
                  <a:srgbClr val="002060"/>
                </a:solidFill>
              </a:rPr>
              <a:t>ανθρώπους: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τι </a:t>
            </a:r>
            <a:r>
              <a:rPr lang="el-GR" sz="2000" dirty="0">
                <a:solidFill>
                  <a:srgbClr val="002060"/>
                </a:solidFill>
              </a:rPr>
              <a:t>είναι σημαντικό,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σε </a:t>
            </a:r>
            <a:r>
              <a:rPr lang="el-GR" sz="2000" dirty="0">
                <a:solidFill>
                  <a:srgbClr val="002060"/>
                </a:solidFill>
              </a:rPr>
              <a:t>τι να ελπίζουν</a:t>
            </a:r>
            <a:r>
              <a:rPr lang="el-GR" sz="2000" dirty="0" smtClean="0">
                <a:solidFill>
                  <a:srgbClr val="002060"/>
                </a:solidFill>
              </a:rPr>
              <a:t>,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ποιοι πρέπει να είναι οι στόχοι τους.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Ταυτόχρονα</a:t>
            </a:r>
            <a:r>
              <a:rPr lang="el-GR" sz="2000" dirty="0">
                <a:solidFill>
                  <a:srgbClr val="002060"/>
                </a:solidFill>
              </a:rPr>
              <a:t>, απομακρύνει και στιγματίζει αυτούς που θεωρεί ότι δεν μπόρεσαν να ανταποκριθούν στις απαιτήσεις αυτές. </a:t>
            </a:r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214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49719" y="332656"/>
            <a:ext cx="9036496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Κάθε </a:t>
            </a:r>
            <a:r>
              <a:rPr lang="el-GR" sz="2000" b="1" dirty="0">
                <a:solidFill>
                  <a:srgbClr val="002060"/>
                </a:solidFill>
              </a:rPr>
              <a:t>σύστημα ταξινόμησης </a:t>
            </a:r>
            <a:r>
              <a:rPr lang="el-GR" sz="2000" b="1" dirty="0" smtClean="0">
                <a:solidFill>
                  <a:srgbClr val="002060"/>
                </a:solidFill>
              </a:rPr>
              <a:t>  </a:t>
            </a:r>
            <a:r>
              <a:rPr lang="el-GR" sz="2000" dirty="0" smtClean="0">
                <a:solidFill>
                  <a:srgbClr val="002060"/>
                </a:solidFill>
              </a:rPr>
              <a:t>προσφέρει   ορισμένες </a:t>
            </a:r>
            <a:r>
              <a:rPr lang="el-GR" sz="2000" dirty="0">
                <a:solidFill>
                  <a:srgbClr val="002060"/>
                </a:solidFill>
              </a:rPr>
              <a:t>δυνατότητες </a:t>
            </a:r>
            <a:r>
              <a:rPr lang="el-GR" sz="2000" b="1" dirty="0">
                <a:solidFill>
                  <a:srgbClr val="002060"/>
                </a:solidFill>
              </a:rPr>
              <a:t>στα άτομα </a:t>
            </a:r>
            <a:r>
              <a:rPr lang="el-GR" sz="2000" dirty="0">
                <a:solidFill>
                  <a:srgbClr val="002060"/>
                </a:solidFill>
              </a:rPr>
              <a:t>και παράλληλα </a:t>
            </a:r>
            <a:r>
              <a:rPr lang="el-GR" sz="2000" b="1" dirty="0">
                <a:solidFill>
                  <a:srgbClr val="002060"/>
                </a:solidFill>
              </a:rPr>
              <a:t>τα αποκλείει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από  άλλες 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είναι </a:t>
            </a:r>
            <a:r>
              <a:rPr lang="el-GR" sz="2000" dirty="0">
                <a:solidFill>
                  <a:srgbClr val="002060"/>
                </a:solidFill>
              </a:rPr>
              <a:t>ουσιαστικά </a:t>
            </a:r>
            <a:r>
              <a:rPr lang="el-GR" sz="2000" dirty="0" smtClean="0">
                <a:solidFill>
                  <a:srgbClr val="002060"/>
                </a:solidFill>
              </a:rPr>
              <a:t>  ένας  </a:t>
            </a:r>
            <a:r>
              <a:rPr lang="el-GR" sz="2000" b="1" dirty="0">
                <a:solidFill>
                  <a:srgbClr val="002060"/>
                </a:solidFill>
              </a:rPr>
              <a:t>τρόπος </a:t>
            </a:r>
            <a:r>
              <a:rPr lang="el-GR" sz="2000" b="1" dirty="0" smtClean="0">
                <a:solidFill>
                  <a:srgbClr val="002060"/>
                </a:solidFill>
              </a:rPr>
              <a:t>  ιεράρχησης  ,    </a:t>
            </a:r>
            <a:r>
              <a:rPr lang="el-GR" sz="2000" dirty="0" smtClean="0">
                <a:solidFill>
                  <a:srgbClr val="002060"/>
                </a:solidFill>
              </a:rPr>
              <a:t>όπου </a:t>
            </a:r>
            <a:endParaRPr lang="en-US" sz="2000" dirty="0" smtClean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ορισμένες </a:t>
            </a:r>
            <a:r>
              <a:rPr lang="el-GR" sz="2000" dirty="0">
                <a:solidFill>
                  <a:srgbClr val="002060"/>
                </a:solidFill>
              </a:rPr>
              <a:t>θέσεις θεωρούνται </a:t>
            </a:r>
            <a:r>
              <a:rPr lang="el-GR" sz="2000" b="1" dirty="0" smtClean="0">
                <a:solidFill>
                  <a:srgbClr val="002060"/>
                </a:solidFill>
              </a:rPr>
              <a:t>   καλύτερες/ανώτερες  </a:t>
            </a:r>
            <a:r>
              <a:rPr lang="el-GR" sz="2000" dirty="0" smtClean="0">
                <a:solidFill>
                  <a:srgbClr val="002060"/>
                </a:solidFill>
              </a:rPr>
              <a:t>και  κάποιες </a:t>
            </a:r>
            <a:r>
              <a:rPr lang="el-GR" sz="2000" dirty="0">
                <a:solidFill>
                  <a:srgbClr val="002060"/>
                </a:solidFill>
              </a:rPr>
              <a:t>άλλες </a:t>
            </a:r>
            <a:r>
              <a:rPr lang="el-GR" sz="2000" b="1" dirty="0">
                <a:solidFill>
                  <a:srgbClr val="002060"/>
                </a:solidFill>
              </a:rPr>
              <a:t>κατώτερες</a:t>
            </a:r>
            <a:r>
              <a:rPr lang="el-GR" sz="2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Κατά συνέπεια, κάποιες </a:t>
            </a:r>
            <a:r>
              <a:rPr lang="el-GR" sz="2000" dirty="0" smtClean="0">
                <a:solidFill>
                  <a:srgbClr val="002060"/>
                </a:solidFill>
              </a:rPr>
              <a:t> «θέσεις»  </a:t>
            </a:r>
            <a:r>
              <a:rPr lang="el-GR" sz="2000" dirty="0">
                <a:solidFill>
                  <a:srgbClr val="002060"/>
                </a:solidFill>
              </a:rPr>
              <a:t>τείνουν να είναι </a:t>
            </a:r>
            <a:r>
              <a:rPr lang="el-GR" sz="2000" dirty="0" smtClean="0">
                <a:solidFill>
                  <a:srgbClr val="002060"/>
                </a:solidFill>
              </a:rPr>
              <a:t>πιο   </a:t>
            </a:r>
            <a:r>
              <a:rPr lang="el-GR" sz="2000" dirty="0">
                <a:solidFill>
                  <a:srgbClr val="002060"/>
                </a:solidFill>
              </a:rPr>
              <a:t>επιθυμητές </a:t>
            </a:r>
            <a:r>
              <a:rPr lang="el-GR" sz="2000" dirty="0" smtClean="0">
                <a:solidFill>
                  <a:srgbClr val="002060"/>
                </a:solidFill>
              </a:rPr>
              <a:t> από </a:t>
            </a:r>
            <a:r>
              <a:rPr lang="el-GR" sz="2000" dirty="0">
                <a:solidFill>
                  <a:srgbClr val="002060"/>
                </a:solidFill>
              </a:rPr>
              <a:t>κάποιες άλλες, στα πλαίσια της ομάδας</a:t>
            </a:r>
            <a:r>
              <a:rPr lang="el-GR" sz="2000" dirty="0" smtClean="0">
                <a:solidFill>
                  <a:srgbClr val="002060"/>
                </a:solidFill>
              </a:rPr>
              <a:t>,   λόγω   </a:t>
            </a:r>
            <a:r>
              <a:rPr lang="el-GR" sz="2000" b="1" dirty="0">
                <a:solidFill>
                  <a:srgbClr val="002060"/>
                </a:solidFill>
              </a:rPr>
              <a:t>των </a:t>
            </a:r>
            <a:r>
              <a:rPr lang="el-GR" sz="2000" b="1" dirty="0" err="1" smtClean="0">
                <a:solidFill>
                  <a:srgbClr val="002060"/>
                </a:solidFill>
              </a:rPr>
              <a:t>προνομων</a:t>
            </a:r>
            <a:r>
              <a:rPr lang="el-GR" sz="2000" b="1" dirty="0" smtClean="0">
                <a:solidFill>
                  <a:srgbClr val="002060"/>
                </a:solidFill>
              </a:rPr>
              <a:t>    </a:t>
            </a:r>
            <a:r>
              <a:rPr lang="el-GR" sz="2000" dirty="0" smtClean="0">
                <a:solidFill>
                  <a:srgbClr val="002060"/>
                </a:solidFill>
              </a:rPr>
              <a:t>ή  </a:t>
            </a:r>
            <a:r>
              <a:rPr lang="el-GR" sz="2000" b="1" dirty="0" smtClean="0">
                <a:solidFill>
                  <a:srgbClr val="002060"/>
                </a:solidFill>
              </a:rPr>
              <a:t>του κύρους     </a:t>
            </a:r>
            <a:r>
              <a:rPr lang="el-GR" sz="2000" dirty="0" smtClean="0">
                <a:solidFill>
                  <a:srgbClr val="002060"/>
                </a:solidFill>
              </a:rPr>
              <a:t>που προσδίδουν  σε αυτόν –</a:t>
            </a:r>
            <a:r>
              <a:rPr lang="el-GR" sz="2000" dirty="0" err="1" smtClean="0">
                <a:solidFill>
                  <a:srgbClr val="002060"/>
                </a:solidFill>
              </a:rPr>
              <a:t>ήν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που τις   καταλαμβάνει </a:t>
            </a:r>
            <a:endParaRPr lang="el-GR" sz="2000" dirty="0">
              <a:solidFill>
                <a:srgbClr val="00206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09194" y="2889826"/>
            <a:ext cx="9036496" cy="40934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Benincasa</a:t>
            </a:r>
            <a:r>
              <a:rPr lang="el-GR" sz="2000" dirty="0">
                <a:solidFill>
                  <a:srgbClr val="002060"/>
                </a:solidFill>
              </a:rPr>
              <a:t>, 2009</a:t>
            </a:r>
            <a:r>
              <a:rPr lang="el-GR" sz="2000" dirty="0" smtClean="0">
                <a:solidFill>
                  <a:srgbClr val="002060"/>
                </a:solidFill>
              </a:rPr>
              <a:t>)</a:t>
            </a:r>
            <a:endParaRPr lang="en-US" sz="2000" dirty="0" smtClean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Η θέση που καταλαμβάνει κάποιος</a:t>
            </a:r>
            <a:r>
              <a:rPr lang="el-GR" sz="2000" dirty="0" smtClean="0">
                <a:solidFill>
                  <a:srgbClr val="002060"/>
                </a:solidFill>
              </a:rPr>
              <a:t>/-α  στο </a:t>
            </a:r>
            <a:r>
              <a:rPr lang="el-GR" sz="2000" dirty="0">
                <a:solidFill>
                  <a:srgbClr val="002060"/>
                </a:solidFill>
              </a:rPr>
              <a:t>ιεραρχικό σύστημα </a:t>
            </a:r>
            <a:r>
              <a:rPr lang="el-GR" sz="2000" dirty="0" smtClean="0">
                <a:solidFill>
                  <a:srgbClr val="002060"/>
                </a:solidFill>
              </a:rPr>
              <a:t> θεωρείται ως :     </a:t>
            </a:r>
            <a:r>
              <a:rPr lang="el-GR" sz="2000" b="1" dirty="0" smtClean="0">
                <a:solidFill>
                  <a:srgbClr val="002060"/>
                </a:solidFill>
              </a:rPr>
              <a:t>απόδειξη</a:t>
            </a:r>
            <a:r>
              <a:rPr lang="el-GR" sz="2000" dirty="0" smtClean="0">
                <a:solidFill>
                  <a:srgbClr val="002060"/>
                </a:solidFill>
              </a:rPr>
              <a:t>    </a:t>
            </a:r>
            <a:r>
              <a:rPr lang="el-GR" sz="2000" b="1" dirty="0" smtClean="0">
                <a:solidFill>
                  <a:srgbClr val="002060"/>
                </a:solidFill>
              </a:rPr>
              <a:t>της ύπαρξης   </a:t>
            </a:r>
            <a:r>
              <a:rPr lang="el-GR" sz="2000" b="1" dirty="0">
                <a:solidFill>
                  <a:srgbClr val="002060"/>
                </a:solidFill>
              </a:rPr>
              <a:t>ή </a:t>
            </a:r>
            <a:r>
              <a:rPr lang="el-GR" sz="2000" b="1" dirty="0" smtClean="0">
                <a:solidFill>
                  <a:srgbClr val="002060"/>
                </a:solidFill>
              </a:rPr>
              <a:t>   της </a:t>
            </a:r>
            <a:r>
              <a:rPr lang="el-GR" sz="2000" b="1" dirty="0">
                <a:solidFill>
                  <a:srgbClr val="002060"/>
                </a:solidFill>
              </a:rPr>
              <a:t>μη ύπαρξης </a:t>
            </a:r>
            <a:r>
              <a:rPr lang="el-GR" sz="2000" b="1" dirty="0" smtClean="0">
                <a:solidFill>
                  <a:srgbClr val="002060"/>
                </a:solidFill>
              </a:rPr>
              <a:t> ορισμένων </a:t>
            </a:r>
            <a:r>
              <a:rPr lang="el-GR" sz="2000" b="1" dirty="0">
                <a:solidFill>
                  <a:srgbClr val="002060"/>
                </a:solidFill>
              </a:rPr>
              <a:t>χαρακτηριστικών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και </a:t>
            </a:r>
            <a:r>
              <a:rPr lang="el-GR" sz="2000" b="1" dirty="0">
                <a:solidFill>
                  <a:srgbClr val="002060"/>
                </a:solidFill>
              </a:rPr>
              <a:t>ικανοτήτων </a:t>
            </a:r>
            <a:r>
              <a:rPr lang="el-GR" sz="2000" dirty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Benincasa</a:t>
            </a:r>
            <a:r>
              <a:rPr lang="el-GR" sz="2000" dirty="0">
                <a:solidFill>
                  <a:srgbClr val="002060"/>
                </a:solidFill>
              </a:rPr>
              <a:t>, 2009</a:t>
            </a:r>
            <a:r>
              <a:rPr lang="el-GR" sz="2000" dirty="0" smtClean="0">
                <a:solidFill>
                  <a:srgbClr val="002060"/>
                </a:solidFill>
              </a:rPr>
              <a:t>).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n-US" sz="2000" dirty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n-US" sz="2000" dirty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n-US" sz="2000" dirty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n-US" sz="2000" dirty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41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20766"/>
            <a:ext cx="9036496" cy="68634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                           </a:t>
            </a:r>
            <a:r>
              <a:rPr lang="el-GR" sz="2000" b="1" dirty="0" smtClean="0">
                <a:solidFill>
                  <a:srgbClr val="002060"/>
                </a:solidFill>
              </a:rPr>
              <a:t> Κοινωνική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Δομή-Ατομική Δράση </a:t>
            </a:r>
            <a:r>
              <a:rPr lang="en-US" sz="2000" b="1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και </a:t>
            </a:r>
            <a:r>
              <a:rPr lang="en-US" sz="2000" b="1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Εκπαίδευση 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Η </a:t>
            </a:r>
            <a:r>
              <a:rPr lang="el-GR" sz="2000" b="1" dirty="0">
                <a:solidFill>
                  <a:srgbClr val="002060"/>
                </a:solidFill>
              </a:rPr>
              <a:t>κοινωνική δομή </a:t>
            </a:r>
            <a:r>
              <a:rPr lang="en-US" sz="2000" b="1" dirty="0" smtClean="0">
                <a:solidFill>
                  <a:srgbClr val="002060"/>
                </a:solidFill>
              </a:rPr>
              <a:t>    </a:t>
            </a:r>
            <a:r>
              <a:rPr lang="el-GR" sz="2000" dirty="0" smtClean="0">
                <a:solidFill>
                  <a:srgbClr val="002060"/>
                </a:solidFill>
              </a:rPr>
              <a:t>δημιουργείται</a:t>
            </a:r>
            <a:r>
              <a:rPr lang="en-US" sz="2000" dirty="0" smtClean="0">
                <a:solidFill>
                  <a:srgbClr val="002060"/>
                </a:solidFill>
              </a:rPr>
              <a:t>  </a:t>
            </a: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μέσα 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από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τις αλληλεπιδράσεις και τις σχέσεις που αναπτύσσονται ανάμεσα στους </a:t>
            </a:r>
            <a:r>
              <a:rPr lang="el-GR" sz="2000" dirty="0" smtClean="0">
                <a:solidFill>
                  <a:srgbClr val="002060"/>
                </a:solidFill>
              </a:rPr>
              <a:t>     ανθρώπους,</a:t>
            </a:r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                    με </a:t>
            </a:r>
            <a:r>
              <a:rPr lang="el-GR" sz="2000" dirty="0">
                <a:solidFill>
                  <a:srgbClr val="002060"/>
                </a:solidFill>
              </a:rPr>
              <a:t>έναν λιγότερο ή περισσότερο επαναλαμβανόμενο και σταθερό </a:t>
            </a:r>
            <a:r>
              <a:rPr lang="el-GR" sz="2000" dirty="0" smtClean="0">
                <a:solidFill>
                  <a:srgbClr val="002060"/>
                </a:solidFill>
              </a:rPr>
              <a:t>τρόπο</a:t>
            </a:r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και αποτυπώνεται 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στα </a:t>
            </a:r>
            <a:r>
              <a:rPr lang="el-GR" sz="2000" b="1" dirty="0">
                <a:solidFill>
                  <a:srgbClr val="002060"/>
                </a:solidFill>
              </a:rPr>
              <a:t>δίκτυα των </a:t>
            </a:r>
            <a:r>
              <a:rPr lang="el-GR" sz="2000" b="1" dirty="0" smtClean="0">
                <a:solidFill>
                  <a:srgbClr val="002060"/>
                </a:solidFill>
              </a:rPr>
              <a:t>  κοινωνικών </a:t>
            </a:r>
            <a:r>
              <a:rPr lang="el-GR" sz="2000" b="1" dirty="0">
                <a:solidFill>
                  <a:srgbClr val="002060"/>
                </a:solidFill>
              </a:rPr>
              <a:t>θέσεων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Και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Η </a:t>
            </a:r>
            <a:r>
              <a:rPr lang="el-GR" sz="2000" b="1" dirty="0">
                <a:solidFill>
                  <a:srgbClr val="002060"/>
                </a:solidFill>
              </a:rPr>
              <a:t>κοινωνική δράση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αναφέρεται σε   </a:t>
            </a:r>
            <a:r>
              <a:rPr lang="el-GR" sz="2000" b="1" dirty="0">
                <a:solidFill>
                  <a:srgbClr val="002060"/>
                </a:solidFill>
              </a:rPr>
              <a:t>κάθε πράξη</a:t>
            </a:r>
            <a:r>
              <a:rPr lang="el-GR" sz="2000" dirty="0">
                <a:solidFill>
                  <a:srgbClr val="002060"/>
                </a:solidFill>
              </a:rPr>
              <a:t>, η </a:t>
            </a:r>
            <a:r>
              <a:rPr lang="el-GR" sz="2000" dirty="0" smtClean="0">
                <a:solidFill>
                  <a:srgbClr val="002060"/>
                </a:solidFill>
              </a:rPr>
              <a:t>οποία  </a:t>
            </a:r>
            <a:r>
              <a:rPr lang="el-GR" sz="2000" dirty="0">
                <a:solidFill>
                  <a:srgbClr val="002060"/>
                </a:solidFill>
              </a:rPr>
              <a:t>λαμβάνει </a:t>
            </a:r>
            <a:r>
              <a:rPr lang="el-GR" sz="2000" dirty="0" smtClean="0">
                <a:solidFill>
                  <a:srgbClr val="002060"/>
                </a:solidFill>
              </a:rPr>
              <a:t> υπόψη  της,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τις </a:t>
            </a:r>
            <a:r>
              <a:rPr lang="el-GR" sz="2000" dirty="0">
                <a:solidFill>
                  <a:srgbClr val="002060"/>
                </a:solidFill>
              </a:rPr>
              <a:t>ενέργειες και τις αντιδράσεις των ατόμων. </a:t>
            </a:r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Σύμφωνα </a:t>
            </a:r>
            <a:r>
              <a:rPr lang="el-GR" sz="2000" dirty="0">
                <a:solidFill>
                  <a:srgbClr val="002060"/>
                </a:solidFill>
              </a:rPr>
              <a:t>με τον </a:t>
            </a:r>
            <a:r>
              <a:rPr lang="el-GR" sz="2000" dirty="0" err="1">
                <a:solidFill>
                  <a:srgbClr val="002060"/>
                </a:solidFill>
              </a:rPr>
              <a:t>Max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err="1">
                <a:solidFill>
                  <a:srgbClr val="002060"/>
                </a:solidFill>
              </a:rPr>
              <a:t>Weber</a:t>
            </a:r>
            <a:r>
              <a:rPr lang="el-GR" sz="2000" dirty="0">
                <a:solidFill>
                  <a:srgbClr val="002060"/>
                </a:solidFill>
              </a:rPr>
              <a:t>, μια </a:t>
            </a:r>
            <a:r>
              <a:rPr lang="el-GR" sz="2000" b="1" dirty="0">
                <a:solidFill>
                  <a:srgbClr val="002060"/>
                </a:solidFill>
              </a:rPr>
              <a:t>δράση</a:t>
            </a:r>
            <a:r>
              <a:rPr lang="el-GR" sz="2000" dirty="0">
                <a:solidFill>
                  <a:srgbClr val="002060"/>
                </a:solidFill>
              </a:rPr>
              <a:t> είναι </a:t>
            </a:r>
            <a:r>
              <a:rPr lang="el-GR" sz="2000" b="1" dirty="0" smtClean="0">
                <a:solidFill>
                  <a:srgbClr val="002060"/>
                </a:solidFill>
              </a:rPr>
              <a:t>κοινωνική  </a:t>
            </a:r>
            <a:r>
              <a:rPr lang="el-GR" sz="2000" dirty="0" smtClean="0">
                <a:solidFill>
                  <a:srgbClr val="002060"/>
                </a:solidFill>
              </a:rPr>
              <a:t>εάν 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002060"/>
                </a:solidFill>
              </a:rPr>
              <a:t>το </a:t>
            </a:r>
            <a:r>
              <a:rPr lang="el-GR" sz="2000" dirty="0">
                <a:solidFill>
                  <a:srgbClr val="002060"/>
                </a:solidFill>
              </a:rPr>
              <a:t>δρών άτομο λαμβάνει υπόψη του τη συμπεριφορά των άλλων και με βάση αυτή προσανατολίζει την πορεία του </a:t>
            </a:r>
            <a:r>
              <a:rPr lang="el-GR" sz="2000" dirty="0" smtClean="0">
                <a:solidFill>
                  <a:srgbClr val="002060"/>
                </a:solidFill>
              </a:rPr>
              <a:t> (</a:t>
            </a:r>
            <a:r>
              <a:rPr lang="el-GR" sz="2000" dirty="0" err="1">
                <a:solidFill>
                  <a:srgbClr val="002060"/>
                </a:solidFill>
              </a:rPr>
              <a:t>King</a:t>
            </a:r>
            <a:r>
              <a:rPr lang="el-GR" sz="2000" dirty="0">
                <a:solidFill>
                  <a:srgbClr val="002060"/>
                </a:solidFill>
              </a:rPr>
              <a:t>, 1980</a:t>
            </a:r>
            <a:r>
              <a:rPr lang="el-GR" sz="2000" dirty="0" smtClean="0">
                <a:solidFill>
                  <a:srgbClr val="002060"/>
                </a:solidFill>
              </a:rPr>
              <a:t>).</a:t>
            </a:r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Η δομή</a:t>
            </a:r>
            <a:r>
              <a:rPr lang="el-GR" sz="2000" dirty="0">
                <a:solidFill>
                  <a:srgbClr val="002060"/>
                </a:solidFill>
              </a:rPr>
              <a:t>, λοιπόν, επηρεάζει </a:t>
            </a:r>
            <a:r>
              <a:rPr lang="en-US" sz="2000" dirty="0" smtClean="0">
                <a:solidFill>
                  <a:srgbClr val="002060"/>
                </a:solidFill>
              </a:rPr>
              <a:t>  </a:t>
            </a:r>
            <a:r>
              <a:rPr lang="el-GR" sz="2000" dirty="0" smtClean="0">
                <a:solidFill>
                  <a:srgbClr val="002060"/>
                </a:solidFill>
              </a:rPr>
              <a:t>ή </a:t>
            </a:r>
            <a:r>
              <a:rPr lang="en-US" sz="2000" dirty="0" smtClean="0">
                <a:solidFill>
                  <a:srgbClr val="002060"/>
                </a:solidFill>
              </a:rPr>
              <a:t>  </a:t>
            </a:r>
            <a:r>
              <a:rPr lang="el-GR" sz="2000" dirty="0" smtClean="0">
                <a:solidFill>
                  <a:srgbClr val="002060"/>
                </a:solidFill>
              </a:rPr>
              <a:t>περιορίζει 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τις </a:t>
            </a:r>
            <a:r>
              <a:rPr lang="el-GR" sz="2000" dirty="0">
                <a:solidFill>
                  <a:srgbClr val="002060"/>
                </a:solidFill>
              </a:rPr>
              <a:t>επιλογές και τις ευκαιρίες που </a:t>
            </a:r>
            <a:r>
              <a:rPr lang="el-GR" sz="2000" dirty="0" smtClean="0">
                <a:solidFill>
                  <a:srgbClr val="002060"/>
                </a:solidFill>
              </a:rPr>
              <a:t>προσφέρονται</a:t>
            </a:r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l-GR" sz="2000" b="1" dirty="0" smtClean="0">
                <a:solidFill>
                  <a:srgbClr val="002060"/>
                </a:solidFill>
              </a:rPr>
              <a:t>η </a:t>
            </a:r>
            <a:r>
              <a:rPr lang="el-GR" sz="2000" b="1" dirty="0">
                <a:solidFill>
                  <a:srgbClr val="002060"/>
                </a:solidFill>
              </a:rPr>
              <a:t>ατομική δράση </a:t>
            </a:r>
            <a:r>
              <a:rPr lang="el-GR" sz="2000" dirty="0">
                <a:solidFill>
                  <a:srgbClr val="002060"/>
                </a:solidFill>
              </a:rPr>
              <a:t>είναι η ικανότητα των ατόμων </a:t>
            </a:r>
            <a:r>
              <a:rPr lang="el-GR" sz="2000" dirty="0" smtClean="0">
                <a:solidFill>
                  <a:srgbClr val="002060"/>
                </a:solidFill>
              </a:rPr>
              <a:t>να  </a:t>
            </a:r>
            <a:r>
              <a:rPr lang="el-GR" sz="2000" dirty="0">
                <a:solidFill>
                  <a:srgbClr val="002060"/>
                </a:solidFill>
              </a:rPr>
              <a:t>ενεργούν ανεξάρτητα </a:t>
            </a:r>
            <a:r>
              <a:rPr lang="el-GR" sz="2000" dirty="0" smtClean="0">
                <a:solidFill>
                  <a:srgbClr val="002060"/>
                </a:solidFill>
              </a:rPr>
              <a:t> και </a:t>
            </a:r>
          </a:p>
          <a:p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 να </a:t>
            </a:r>
            <a:r>
              <a:rPr lang="el-GR" sz="2000" dirty="0">
                <a:solidFill>
                  <a:srgbClr val="002060"/>
                </a:solidFill>
              </a:rPr>
              <a:t>κάνουν </a:t>
            </a:r>
            <a:r>
              <a:rPr lang="el-GR" sz="2000" b="1" dirty="0" smtClean="0">
                <a:solidFill>
                  <a:srgbClr val="002060"/>
                </a:solidFill>
              </a:rPr>
              <a:t>τις   </a:t>
            </a:r>
            <a:r>
              <a:rPr lang="el-GR" sz="2000" b="1" dirty="0">
                <a:solidFill>
                  <a:srgbClr val="002060"/>
                </a:solidFill>
              </a:rPr>
              <a:t>δικές </a:t>
            </a:r>
            <a:r>
              <a:rPr lang="el-GR" sz="2000" b="1" dirty="0" smtClean="0">
                <a:solidFill>
                  <a:srgbClr val="002060"/>
                </a:solidFill>
              </a:rPr>
              <a:t>τους   ελεύθερες</a:t>
            </a:r>
            <a:r>
              <a:rPr lang="el-GR" sz="2000" dirty="0" smtClean="0">
                <a:solidFill>
                  <a:srgbClr val="002060"/>
                </a:solidFill>
              </a:rPr>
              <a:t>   </a:t>
            </a:r>
            <a:r>
              <a:rPr lang="el-GR" sz="2000" b="1" dirty="0">
                <a:solidFill>
                  <a:srgbClr val="002060"/>
                </a:solidFill>
              </a:rPr>
              <a:t>επιλογές. 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Θα </a:t>
            </a:r>
            <a:r>
              <a:rPr lang="el-GR" sz="2000" dirty="0">
                <a:solidFill>
                  <a:srgbClr val="002060"/>
                </a:solidFill>
              </a:rPr>
              <a:t>μπορούσαμε να ισχυριστούμε ότι τα άτομα έχουν </a:t>
            </a:r>
            <a:r>
              <a:rPr lang="el-GR" sz="2000" b="1" dirty="0">
                <a:solidFill>
                  <a:srgbClr val="002060"/>
                </a:solidFill>
              </a:rPr>
              <a:t>την επιλογή της συμμόρφωσης </a:t>
            </a:r>
            <a:r>
              <a:rPr lang="el-GR" sz="2000" b="1" dirty="0" smtClean="0">
                <a:solidFill>
                  <a:srgbClr val="002060"/>
                </a:solidFill>
              </a:rPr>
              <a:t>  </a:t>
            </a:r>
            <a:r>
              <a:rPr lang="el-GR" sz="2000" dirty="0" smtClean="0">
                <a:solidFill>
                  <a:srgbClr val="002060"/>
                </a:solidFill>
              </a:rPr>
              <a:t>ή   </a:t>
            </a:r>
            <a:r>
              <a:rPr lang="el-GR" sz="2000" b="1" dirty="0" smtClean="0">
                <a:solidFill>
                  <a:srgbClr val="002060"/>
                </a:solidFill>
              </a:rPr>
              <a:t>την </a:t>
            </a:r>
            <a:r>
              <a:rPr lang="el-GR" sz="2000" b="1" dirty="0">
                <a:solidFill>
                  <a:srgbClr val="002060"/>
                </a:solidFill>
              </a:rPr>
              <a:t>επιλογή της αυτονομίας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στην πρώτη </a:t>
            </a:r>
            <a:r>
              <a:rPr lang="el-GR" sz="2000" dirty="0" smtClean="0">
                <a:solidFill>
                  <a:srgbClr val="002060"/>
                </a:solidFill>
              </a:rPr>
              <a:t>περίπτωση  δηλαδή,</a:t>
            </a:r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την πιστή ακολουθία των κανόνων και των συνηθειών που είναι απαραίτητοι όροι για επιτυχή συμμετοχή στην </a:t>
            </a:r>
            <a:r>
              <a:rPr lang="el-GR" sz="2000" dirty="0" smtClean="0">
                <a:solidFill>
                  <a:srgbClr val="002060"/>
                </a:solidFill>
              </a:rPr>
              <a:t>κοινωνία </a:t>
            </a:r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66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134303"/>
            <a:ext cx="9036496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και στη δεύτερη,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τη </a:t>
            </a:r>
            <a:r>
              <a:rPr lang="el-GR" sz="2000" dirty="0">
                <a:solidFill>
                  <a:srgbClr val="002060"/>
                </a:solidFill>
              </a:rPr>
              <a:t>δυνατότητα να </a:t>
            </a:r>
            <a:r>
              <a:rPr lang="el-GR" sz="2000" dirty="0" smtClean="0">
                <a:solidFill>
                  <a:srgbClr val="002060"/>
                </a:solidFill>
              </a:rPr>
              <a:t>λειτουργεί   </a:t>
            </a:r>
            <a:r>
              <a:rPr lang="el-GR" sz="2000" dirty="0">
                <a:solidFill>
                  <a:srgbClr val="002060"/>
                </a:solidFill>
              </a:rPr>
              <a:t>το </a:t>
            </a:r>
            <a:r>
              <a:rPr lang="el-GR" sz="2000" dirty="0" smtClean="0">
                <a:solidFill>
                  <a:srgbClr val="002060"/>
                </a:solidFill>
              </a:rPr>
              <a:t>άτομο  </a:t>
            </a:r>
            <a:r>
              <a:rPr lang="el-GR" sz="2000" b="1" dirty="0">
                <a:solidFill>
                  <a:srgbClr val="002060"/>
                </a:solidFill>
              </a:rPr>
              <a:t>ελεύθερα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και 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όχι με τον τρόπο που υπαγορεύει </a:t>
            </a:r>
            <a:r>
              <a:rPr lang="el-GR" sz="2000" dirty="0" smtClean="0">
                <a:solidFill>
                  <a:srgbClr val="002060"/>
                </a:solidFill>
              </a:rPr>
              <a:t>  η </a:t>
            </a:r>
            <a:r>
              <a:rPr lang="el-GR" sz="2000" b="1" dirty="0">
                <a:solidFill>
                  <a:srgbClr val="002060"/>
                </a:solidFill>
              </a:rPr>
              <a:t>κοινωνική δομή. </a:t>
            </a: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07504" y="1457742"/>
            <a:ext cx="9036496" cy="62478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Οι </a:t>
            </a:r>
            <a:r>
              <a:rPr lang="el-GR" sz="2000" b="1" dirty="0">
                <a:solidFill>
                  <a:srgbClr val="002060"/>
                </a:solidFill>
              </a:rPr>
              <a:t>δομές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  θεωρούνται   σταθερές </a:t>
            </a:r>
            <a:r>
              <a:rPr lang="el-GR" sz="2000" dirty="0">
                <a:solidFill>
                  <a:srgbClr val="002060"/>
                </a:solidFill>
              </a:rPr>
              <a:t>και αμετάβλητες </a:t>
            </a:r>
            <a:r>
              <a:rPr lang="el-GR" sz="2000" dirty="0" smtClean="0">
                <a:solidFill>
                  <a:srgbClr val="002060"/>
                </a:solidFill>
              </a:rPr>
              <a:t>  μόνο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εάν υποθέσουμε ότι </a:t>
            </a:r>
            <a:r>
              <a:rPr lang="el-GR" sz="2000" b="1" dirty="0">
                <a:solidFill>
                  <a:srgbClr val="002060"/>
                </a:solidFill>
              </a:rPr>
              <a:t>τα άτομα </a:t>
            </a:r>
            <a:r>
              <a:rPr lang="el-GR" sz="2000" dirty="0">
                <a:solidFill>
                  <a:srgbClr val="002060"/>
                </a:solidFill>
              </a:rPr>
              <a:t>είναι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παθητικά </a:t>
            </a:r>
            <a:r>
              <a:rPr lang="el-GR" sz="2000" b="1" dirty="0">
                <a:solidFill>
                  <a:srgbClr val="002060"/>
                </a:solidFill>
              </a:rPr>
              <a:t>όντα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και </a:t>
            </a:r>
            <a:r>
              <a:rPr lang="el-GR" sz="2000" dirty="0">
                <a:solidFill>
                  <a:srgbClr val="002060"/>
                </a:solidFill>
              </a:rPr>
              <a:t>ότι μπορεί να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«</a:t>
            </a:r>
            <a:r>
              <a:rPr lang="el-GR" sz="2000" dirty="0">
                <a:solidFill>
                  <a:srgbClr val="002060"/>
                </a:solidFill>
              </a:rPr>
              <a:t>συμμορφωθούν» προς την κατεύθυνση που «επιβάλλουν» αυτές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b="1" dirty="0" smtClean="0">
                <a:solidFill>
                  <a:srgbClr val="002060"/>
                </a:solidFill>
              </a:rPr>
              <a:t>αναπαράγοντας </a:t>
            </a:r>
            <a:r>
              <a:rPr lang="el-GR" sz="2000" b="1" dirty="0">
                <a:solidFill>
                  <a:srgbClr val="002060"/>
                </a:solidFill>
              </a:rPr>
              <a:t>έτσι τη δομή.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Εάν </a:t>
            </a:r>
            <a:r>
              <a:rPr lang="el-GR" sz="2000" dirty="0">
                <a:solidFill>
                  <a:srgbClr val="002060"/>
                </a:solidFill>
              </a:rPr>
              <a:t>όμως θεωρήσουμε τα άτομα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b="1" dirty="0" smtClean="0">
                <a:solidFill>
                  <a:srgbClr val="002060"/>
                </a:solidFill>
              </a:rPr>
              <a:t>ως </a:t>
            </a:r>
            <a:r>
              <a:rPr lang="el-GR" sz="2000" b="1" dirty="0">
                <a:solidFill>
                  <a:srgbClr val="002060"/>
                </a:solidFill>
              </a:rPr>
              <a:t>δρώντα υποκείμενα</a:t>
            </a:r>
            <a:r>
              <a:rPr lang="el-GR" sz="2000" dirty="0">
                <a:solidFill>
                  <a:srgbClr val="002060"/>
                </a:solidFill>
              </a:rPr>
              <a:t>, που μπορούν να αναλάβουν δράση,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τότε </a:t>
            </a:r>
            <a:r>
              <a:rPr lang="el-GR" sz="2000" dirty="0">
                <a:solidFill>
                  <a:srgbClr val="002060"/>
                </a:solidFill>
              </a:rPr>
              <a:t>μπορεί να συμβάλλουν </a:t>
            </a:r>
            <a:r>
              <a:rPr lang="el-GR" sz="2000" b="1" dirty="0">
                <a:solidFill>
                  <a:srgbClr val="002060"/>
                </a:solidFill>
              </a:rPr>
              <a:t>στη μεταβολή της δομής.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Ο </a:t>
            </a:r>
            <a:r>
              <a:rPr lang="el-GR" sz="2000" dirty="0" err="1">
                <a:solidFill>
                  <a:srgbClr val="002060"/>
                </a:solidFill>
              </a:rPr>
              <a:t>Max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err="1">
                <a:solidFill>
                  <a:srgbClr val="002060"/>
                </a:solidFill>
              </a:rPr>
              <a:t>Weber</a:t>
            </a:r>
            <a:r>
              <a:rPr lang="el-GR" sz="2000" dirty="0">
                <a:solidFill>
                  <a:srgbClr val="002060"/>
                </a:solidFill>
              </a:rPr>
              <a:t> αναφέρει </a:t>
            </a:r>
            <a:r>
              <a:rPr lang="el-GR" sz="2000" dirty="0" smtClean="0">
                <a:solidFill>
                  <a:srgbClr val="002060"/>
                </a:solidFill>
              </a:rPr>
              <a:t>ότι :      </a:t>
            </a:r>
            <a:r>
              <a:rPr lang="el-GR" sz="2000" b="1" dirty="0">
                <a:solidFill>
                  <a:srgbClr val="002060"/>
                </a:solidFill>
              </a:rPr>
              <a:t>η </a:t>
            </a:r>
            <a:r>
              <a:rPr lang="el-GR" sz="2000" b="1" dirty="0" smtClean="0">
                <a:solidFill>
                  <a:srgbClr val="002060"/>
                </a:solidFill>
              </a:rPr>
              <a:t> «κοινωνική δομή»    </a:t>
            </a:r>
            <a:r>
              <a:rPr lang="el-GR" sz="2000" dirty="0" smtClean="0">
                <a:solidFill>
                  <a:srgbClr val="002060"/>
                </a:solidFill>
              </a:rPr>
              <a:t>της    </a:t>
            </a:r>
            <a:r>
              <a:rPr lang="el-GR" sz="2000" b="1" dirty="0" smtClean="0">
                <a:solidFill>
                  <a:srgbClr val="002060"/>
                </a:solidFill>
              </a:rPr>
              <a:t>εκπαίδευσης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αποτελείται </a:t>
            </a:r>
            <a:r>
              <a:rPr lang="el-GR" sz="2000" dirty="0">
                <a:solidFill>
                  <a:srgbClr val="002060"/>
                </a:solidFill>
              </a:rPr>
              <a:t>από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τους </a:t>
            </a:r>
            <a:r>
              <a:rPr lang="el-GR" sz="2000" b="1" dirty="0">
                <a:solidFill>
                  <a:srgbClr val="002060"/>
                </a:solidFill>
              </a:rPr>
              <a:t>τρόπους </a:t>
            </a:r>
            <a:r>
              <a:rPr lang="el-GR" sz="2000" b="1" dirty="0" smtClean="0">
                <a:solidFill>
                  <a:srgbClr val="002060"/>
                </a:solidFill>
              </a:rPr>
              <a:t>  </a:t>
            </a:r>
            <a:r>
              <a:rPr lang="el-GR" sz="2000" dirty="0" smtClean="0">
                <a:solidFill>
                  <a:srgbClr val="002060"/>
                </a:solidFill>
              </a:rPr>
              <a:t>που :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                 οι </a:t>
            </a:r>
            <a:r>
              <a:rPr lang="el-GR" sz="2000" b="1" dirty="0">
                <a:solidFill>
                  <a:srgbClr val="002060"/>
                </a:solidFill>
              </a:rPr>
              <a:t>εκπαιδευτικοί, </a:t>
            </a:r>
            <a:r>
              <a:rPr lang="el-GR" sz="2000" b="1" dirty="0" smtClean="0">
                <a:solidFill>
                  <a:srgbClr val="002060"/>
                </a:solidFill>
              </a:rPr>
              <a:t>  οι </a:t>
            </a:r>
            <a:r>
              <a:rPr lang="el-GR" sz="2000" b="1" dirty="0">
                <a:solidFill>
                  <a:srgbClr val="002060"/>
                </a:solidFill>
              </a:rPr>
              <a:t>μαθητές </a:t>
            </a:r>
            <a:r>
              <a:rPr lang="el-GR" sz="2000" b="1" dirty="0" smtClean="0">
                <a:solidFill>
                  <a:srgbClr val="002060"/>
                </a:solidFill>
              </a:rPr>
              <a:t> και   </a:t>
            </a:r>
            <a:r>
              <a:rPr lang="el-GR" sz="2000" b="1" dirty="0">
                <a:solidFill>
                  <a:srgbClr val="002060"/>
                </a:solidFill>
              </a:rPr>
              <a:t>οι μαθήτριες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b="1" dirty="0" smtClean="0">
                <a:solidFill>
                  <a:srgbClr val="002060"/>
                </a:solidFill>
              </a:rPr>
              <a:t>                                                 και </a:t>
            </a:r>
            <a:r>
              <a:rPr lang="el-GR" sz="2000" b="1" dirty="0">
                <a:solidFill>
                  <a:srgbClr val="002060"/>
                </a:solidFill>
              </a:rPr>
              <a:t>οι άλλοι/ες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endParaRPr lang="el-GR" sz="2000" b="1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επανειλημμένα </a:t>
            </a:r>
            <a:r>
              <a:rPr lang="el-GR" sz="2000" dirty="0">
                <a:solidFill>
                  <a:srgbClr val="002060"/>
                </a:solidFill>
              </a:rPr>
              <a:t>συμπεριφέρονται ο ένας προς τον άλλο (</a:t>
            </a:r>
            <a:r>
              <a:rPr lang="el-GR" sz="2000" dirty="0" err="1">
                <a:solidFill>
                  <a:srgbClr val="002060"/>
                </a:solidFill>
              </a:rPr>
              <a:t>King</a:t>
            </a:r>
            <a:r>
              <a:rPr lang="el-GR" sz="2000" dirty="0">
                <a:solidFill>
                  <a:srgbClr val="002060"/>
                </a:solidFill>
              </a:rPr>
              <a:t>, 1980). </a:t>
            </a:r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  <a:p>
            <a:endParaRPr lang="el-GR" sz="2000" dirty="0" smtClean="0">
              <a:solidFill>
                <a:srgbClr val="002060"/>
              </a:solidFill>
            </a:endParaRPr>
          </a:p>
          <a:p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96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-14943" y="0"/>
            <a:ext cx="8928992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b="1" dirty="0" smtClean="0"/>
              <a:t>                                                        </a:t>
            </a:r>
            <a:r>
              <a:rPr lang="el-GR" sz="2000" b="1" dirty="0">
                <a:solidFill>
                  <a:srgbClr val="002060"/>
                </a:solidFill>
              </a:rPr>
              <a:t>«Πολιτισμικά Υλικά</a:t>
            </a:r>
            <a:r>
              <a:rPr lang="el-GR" sz="2000" b="1" dirty="0" smtClean="0">
                <a:solidFill>
                  <a:srgbClr val="002060"/>
                </a:solidFill>
              </a:rPr>
              <a:t>»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Ο όρος </a:t>
            </a:r>
            <a:r>
              <a:rPr lang="el-GR" sz="2000" b="1" dirty="0">
                <a:solidFill>
                  <a:srgbClr val="002060"/>
                </a:solidFill>
              </a:rPr>
              <a:t>«πολιτισμικά υλικά» </a:t>
            </a:r>
            <a:r>
              <a:rPr lang="el-GR" sz="2000" dirty="0">
                <a:solidFill>
                  <a:srgbClr val="002060"/>
                </a:solidFill>
              </a:rPr>
              <a:t>αναφέρεται στην </a:t>
            </a:r>
            <a:r>
              <a:rPr lang="el-GR" sz="2000" b="1" dirty="0">
                <a:solidFill>
                  <a:srgbClr val="002060"/>
                </a:solidFill>
              </a:rPr>
              <a:t>πολιτισμική </a:t>
            </a:r>
            <a:r>
              <a:rPr lang="el-GR" sz="2000" b="1" dirty="0" smtClean="0">
                <a:solidFill>
                  <a:srgbClr val="002060"/>
                </a:solidFill>
              </a:rPr>
              <a:t>γνώση</a:t>
            </a:r>
          </a:p>
          <a:p>
            <a:r>
              <a:rPr lang="el-GR" sz="2000" b="1" dirty="0" smtClean="0">
                <a:solidFill>
                  <a:srgbClr val="002060"/>
                </a:solidFill>
              </a:rPr>
              <a:t>   μιας </a:t>
            </a:r>
            <a:r>
              <a:rPr lang="el-GR" sz="2000" b="1" dirty="0">
                <a:solidFill>
                  <a:srgbClr val="002060"/>
                </a:solidFill>
              </a:rPr>
              <a:t>ανθρώπινης ομάδας</a:t>
            </a:r>
            <a:r>
              <a:rPr lang="el-GR" sz="2000" dirty="0">
                <a:solidFill>
                  <a:srgbClr val="002060"/>
                </a:solidFill>
              </a:rPr>
              <a:t>, δηλαδή </a:t>
            </a:r>
            <a:endParaRPr lang="el-GR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στις </a:t>
            </a:r>
            <a:r>
              <a:rPr lang="el-GR" sz="2000" b="1" dirty="0">
                <a:solidFill>
                  <a:srgbClr val="002060"/>
                </a:solidFill>
              </a:rPr>
              <a:t>πεποιθήσεις, </a:t>
            </a:r>
            <a:endParaRPr lang="el-GR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τις </a:t>
            </a:r>
            <a:r>
              <a:rPr lang="el-GR" sz="2000" b="1" dirty="0">
                <a:solidFill>
                  <a:srgbClr val="002060"/>
                </a:solidFill>
              </a:rPr>
              <a:t>αξίες </a:t>
            </a:r>
            <a:r>
              <a:rPr lang="el-GR" sz="2000" b="1" dirty="0" smtClean="0">
                <a:solidFill>
                  <a:srgbClr val="002060"/>
                </a:solidFill>
              </a:rPr>
              <a:t>και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l-GR" sz="2000" b="1" dirty="0" smtClean="0">
                <a:solidFill>
                  <a:srgbClr val="002060"/>
                </a:solidFill>
              </a:rPr>
              <a:t> </a:t>
            </a:r>
            <a:r>
              <a:rPr lang="el-GR" sz="2000" b="1" dirty="0">
                <a:solidFill>
                  <a:srgbClr val="002060"/>
                </a:solidFill>
              </a:rPr>
              <a:t>τις αντιλήψεις της </a:t>
            </a:r>
            <a:r>
              <a:rPr lang="el-GR" sz="2000" dirty="0">
                <a:solidFill>
                  <a:srgbClr val="002060"/>
                </a:solidFill>
              </a:rPr>
              <a:t>καθώς 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15641" y="1912505"/>
            <a:ext cx="9128359" cy="501675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και στις πρακτικές μιας συγκεκριμένης κοινωνικής ομάδας.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(</a:t>
            </a:r>
            <a:r>
              <a:rPr lang="el-GR" sz="2000" dirty="0" err="1">
                <a:solidFill>
                  <a:srgbClr val="002060"/>
                </a:solidFill>
              </a:rPr>
              <a:t>Benincasa</a:t>
            </a:r>
            <a:r>
              <a:rPr lang="el-GR" sz="2000" dirty="0">
                <a:solidFill>
                  <a:srgbClr val="002060"/>
                </a:solidFill>
              </a:rPr>
              <a:t>, 2009).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Ο </a:t>
            </a:r>
            <a:r>
              <a:rPr lang="el-GR" sz="2000" dirty="0">
                <a:solidFill>
                  <a:srgbClr val="002060"/>
                </a:solidFill>
              </a:rPr>
              <a:t>πολιτισμός μπορεί να ειδωθεί </a:t>
            </a:r>
            <a:r>
              <a:rPr lang="el-GR" sz="2000" dirty="0" smtClean="0">
                <a:solidFill>
                  <a:srgbClr val="002060"/>
                </a:solidFill>
              </a:rPr>
              <a:t>ως   </a:t>
            </a:r>
            <a:r>
              <a:rPr lang="el-GR" sz="2000" dirty="0">
                <a:solidFill>
                  <a:srgbClr val="002060"/>
                </a:solidFill>
              </a:rPr>
              <a:t>ένα </a:t>
            </a:r>
            <a:r>
              <a:rPr lang="el-GR" sz="2000" dirty="0" smtClean="0">
                <a:solidFill>
                  <a:srgbClr val="002060"/>
                </a:solidFill>
              </a:rPr>
              <a:t>σύστημα  πληροφοριών   </a:t>
            </a:r>
            <a:r>
              <a:rPr lang="el-GR" sz="2000" dirty="0">
                <a:solidFill>
                  <a:srgbClr val="002060"/>
                </a:solidFill>
              </a:rPr>
              <a:t>με λειτουργίες παρόμοιες με εκείνες της κυτταρικής δομής του DNA.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Για </a:t>
            </a:r>
            <a:r>
              <a:rPr lang="el-GR" sz="2000" dirty="0">
                <a:solidFill>
                  <a:srgbClr val="002060"/>
                </a:solidFill>
              </a:rPr>
              <a:t>κάθε κύτταρο μεμονωμένα, το DNA παρέχει τις πληροφορίες που απαιτούνται για </a:t>
            </a:r>
            <a:r>
              <a:rPr lang="el-GR" sz="2000" b="1" dirty="0">
                <a:solidFill>
                  <a:srgbClr val="002060"/>
                </a:solidFill>
              </a:rPr>
              <a:t>την </a:t>
            </a:r>
            <a:r>
              <a:rPr lang="el-GR" sz="2000" b="1" dirty="0" err="1">
                <a:solidFill>
                  <a:srgbClr val="002060"/>
                </a:solidFill>
              </a:rPr>
              <a:t>αυτόρύθμιση</a:t>
            </a:r>
            <a:r>
              <a:rPr lang="el-GR" sz="2000" b="1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και   </a:t>
            </a:r>
            <a:r>
              <a:rPr lang="el-GR" sz="2000" b="1" dirty="0">
                <a:solidFill>
                  <a:srgbClr val="002060"/>
                </a:solidFill>
              </a:rPr>
              <a:t>την ανάπτυξη</a:t>
            </a:r>
            <a:r>
              <a:rPr lang="el-GR" sz="20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Για τους ανθρώπους, οι οδηγίες που </a:t>
            </a:r>
            <a:r>
              <a:rPr lang="el-GR" sz="2000" dirty="0" smtClean="0">
                <a:solidFill>
                  <a:srgbClr val="002060"/>
                </a:solidFill>
              </a:rPr>
              <a:t>απαιτούνται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για την «αντιμετώπιση» του περιβάλλοντος </a:t>
            </a:r>
            <a:r>
              <a:rPr lang="el-GR" sz="2000" dirty="0" smtClean="0">
                <a:solidFill>
                  <a:srgbClr val="002060"/>
                </a:solidFill>
              </a:rPr>
              <a:t> που </a:t>
            </a:r>
            <a:r>
              <a:rPr lang="el-GR" sz="2000" b="1" dirty="0">
                <a:solidFill>
                  <a:srgbClr val="002060"/>
                </a:solidFill>
              </a:rPr>
              <a:t>ζουν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  </a:t>
            </a:r>
            <a:r>
              <a:rPr lang="el-GR" sz="2000" b="1" dirty="0" smtClean="0">
                <a:solidFill>
                  <a:srgbClr val="002060"/>
                </a:solidFill>
              </a:rPr>
              <a:t>και   δρουν 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και </a:t>
            </a:r>
            <a:r>
              <a:rPr lang="el-GR" sz="2000" dirty="0">
                <a:solidFill>
                  <a:srgbClr val="002060"/>
                </a:solidFill>
              </a:rPr>
              <a:t>την εκτέλεση εξειδικευμένων ρόλων, </a:t>
            </a:r>
            <a:endParaRPr lang="el-GR" sz="2000" dirty="0" smtClean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παρέχονται </a:t>
            </a:r>
            <a:r>
              <a:rPr lang="el-GR" sz="2000" dirty="0">
                <a:solidFill>
                  <a:srgbClr val="002060"/>
                </a:solidFill>
              </a:rPr>
              <a:t>μέσω πληροφοριών, οι οποίες έχουν </a:t>
            </a:r>
            <a:r>
              <a:rPr lang="el-GR" sz="2000" dirty="0" smtClean="0">
                <a:solidFill>
                  <a:srgbClr val="002060"/>
                </a:solidFill>
              </a:rPr>
              <a:t>κωδικοποιηθεί, </a:t>
            </a:r>
            <a:r>
              <a:rPr lang="el-GR" sz="2000" dirty="0">
                <a:solidFill>
                  <a:srgbClr val="002060"/>
                </a:solidFill>
              </a:rPr>
              <a:t>με </a:t>
            </a:r>
            <a:r>
              <a:rPr lang="el-GR" sz="2000" b="1" dirty="0">
                <a:solidFill>
                  <a:srgbClr val="002060"/>
                </a:solidFill>
              </a:rPr>
              <a:t>συμβολικό τρόπο </a:t>
            </a:r>
            <a:r>
              <a:rPr lang="el-GR" sz="2000" dirty="0">
                <a:solidFill>
                  <a:srgbClr val="002060"/>
                </a:solidFill>
              </a:rPr>
              <a:t>και έχουν μεταδοθεί </a:t>
            </a:r>
            <a:r>
              <a:rPr lang="el-GR" sz="2000" b="1" dirty="0">
                <a:solidFill>
                  <a:srgbClr val="002060"/>
                </a:solidFill>
              </a:rPr>
              <a:t>πολιτισμικά</a:t>
            </a:r>
            <a:r>
              <a:rPr lang="el-GR" sz="2000" dirty="0">
                <a:solidFill>
                  <a:srgbClr val="002060"/>
                </a:solidFill>
              </a:rPr>
              <a:t> (D’ </a:t>
            </a:r>
            <a:r>
              <a:rPr lang="el-GR" sz="2000" dirty="0" err="1">
                <a:solidFill>
                  <a:srgbClr val="002060"/>
                </a:solidFill>
              </a:rPr>
              <a:t>Andrade</a:t>
            </a:r>
            <a:r>
              <a:rPr lang="el-GR" sz="2000" dirty="0">
                <a:solidFill>
                  <a:srgbClr val="002060"/>
                </a:solidFill>
              </a:rPr>
              <a:t>, 1984</a:t>
            </a:r>
            <a:r>
              <a:rPr lang="el-GR" sz="2000" dirty="0" smtClean="0">
                <a:solidFill>
                  <a:srgbClr val="002060"/>
                </a:solidFill>
              </a:rPr>
              <a:t>).</a:t>
            </a: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Η μεταφορά αυτή μας βοηθάει να κατανοήσουμε τον τρόπο που λειτουργεί ο πολιτισμός </a:t>
            </a:r>
            <a:r>
              <a:rPr lang="el-GR" sz="2000" b="1" dirty="0">
                <a:solidFill>
                  <a:srgbClr val="002060"/>
                </a:solidFill>
              </a:rPr>
              <a:t>με διαφορετικούς όρους </a:t>
            </a:r>
            <a:r>
              <a:rPr lang="el-GR" sz="2000" dirty="0">
                <a:solidFill>
                  <a:srgbClr val="002060"/>
                </a:solidFill>
              </a:rPr>
              <a:t>αλλά σε καμία περίπτωση δεν πρέπει να θεωρήσουμε ότι αποτελεί βιολογικό </a:t>
            </a:r>
            <a:r>
              <a:rPr lang="el-GR" sz="2000" dirty="0" smtClean="0">
                <a:solidFill>
                  <a:srgbClr val="002060"/>
                </a:solidFill>
              </a:rPr>
              <a:t>φαινόμενο.</a:t>
            </a:r>
          </a:p>
          <a:p>
            <a:endParaRPr lang="el-GR" sz="2000" dirty="0">
              <a:solidFill>
                <a:srgbClr val="002060"/>
              </a:solidFill>
            </a:endParaRPr>
          </a:p>
          <a:p>
            <a:r>
              <a:rPr lang="el-GR" sz="2000" dirty="0" smtClean="0">
                <a:solidFill>
                  <a:srgbClr val="002060"/>
                </a:solidFill>
              </a:rPr>
              <a:t> </a:t>
            </a:r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39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3426</Words>
  <Application>Microsoft Office PowerPoint</Application>
  <PresentationFormat>Προβολή στην οθόνη (4:3)</PresentationFormat>
  <Paragraphs>312</Paragraphs>
  <Slides>21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Αγγελική Ρόκκα</dc:creator>
  <cp:lastModifiedBy>Αγγελική Ρόκκα</cp:lastModifiedBy>
  <cp:revision>21</cp:revision>
  <dcterms:created xsi:type="dcterms:W3CDTF">2020-10-23T11:23:21Z</dcterms:created>
  <dcterms:modified xsi:type="dcterms:W3CDTF">2020-11-11T23:10:23Z</dcterms:modified>
</cp:coreProperties>
</file>