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16" r:id="rId2"/>
    <p:sldId id="256" r:id="rId3"/>
    <p:sldId id="269" r:id="rId4"/>
    <p:sldId id="271" r:id="rId5"/>
    <p:sldId id="270" r:id="rId6"/>
    <p:sldId id="272" r:id="rId7"/>
    <p:sldId id="273" r:id="rId8"/>
    <p:sldId id="276" r:id="rId9"/>
    <p:sldId id="357" r:id="rId10"/>
    <p:sldId id="277" r:id="rId11"/>
    <p:sldId id="274" r:id="rId12"/>
    <p:sldId id="275" r:id="rId13"/>
    <p:sldId id="278" r:id="rId14"/>
    <p:sldId id="356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542E"/>
    <a:srgbClr val="FF5050"/>
    <a:srgbClr val="FC55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429"/>
    <p:restoredTop sz="94673"/>
  </p:normalViewPr>
  <p:slideViewPr>
    <p:cSldViewPr>
      <p:cViewPr varScale="1">
        <p:scale>
          <a:sx n="71" d="100"/>
          <a:sy n="71" d="100"/>
        </p:scale>
        <p:origin x="32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87E38-A285-4DFF-A688-C2890A51C4BD}" type="datetimeFigureOut">
              <a:rPr lang="el-GR" smtClean="0"/>
              <a:t>7/4/2022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4D339-A4A8-4273-8417-F1202AA61A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9721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03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B5407D-F35A-4137-8572-A569E7FA5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A5C63F2-0431-4B1E-8FD8-495D1E1B4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BBAB053-EE61-4394-986A-6A404B05C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89FDA71-F99B-447C-AF90-A11542A4E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89364B3-FEFD-4B47-B66F-C2BEE2ACB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4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7AD949-5839-43B6-B367-5E7486BC5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DF31FBC-4811-406E-BD1C-FF1B2FE43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61EACDD-FD97-4C04-86DA-6C3EFD1E1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3AF598C-9F9A-4CDD-ADC6-1DDB8DE4F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F76DB2-ABE7-4D04-80A5-A248C17E8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5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6B38079-1A09-4568-842E-044EABCAE7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CB13A89-5D4B-48A9-B6D4-2A2FA7D15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5322E79-BF9B-4A86-B0ED-A47F4CD3C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3766260-2670-4CBD-8240-21D21AEC8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5FC75D3-9D65-459C-8B53-AA160D48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85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earning Objecti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851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C311A4-9335-41C1-8C0F-B238C0715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A350F8-3498-41E0-8A2C-451408CB9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1D9B114-AAEF-41CD-BAFE-6F1E7DE4B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E89BB51-B6FF-4796-86B1-F4D7FFE7D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57DFFD0-2F12-4613-8977-38CE3D669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8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90D396-9D24-4DDB-8388-2E16AC457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A71BE31-90B9-4E60-9A6B-899D6C952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6422889-16F8-4F7E-8B97-DE505830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A099043-BE87-49B4-B09F-E2CA02EEA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EE05A08-C238-4A90-A84E-61BE2E117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7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8FAF93-277C-4C6A-BC42-5245FE4B5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C432946-7724-468D-89AE-A7C431DD8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43AA728-A545-4DFA-A288-AB81AE63F2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7999970-6A6C-4A93-9E39-ACF787529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7F06A48-7A98-46E8-A03A-CA801B37D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3AF4792-FCD8-43DA-AEB5-9D1775DE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9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0A50F8-2247-430D-ABA8-1CEE3A553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5BEC77E-C748-42E1-ADB2-9554A647E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43516B8-73C7-4829-95F5-B47A2B7CE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76B8BE01-7E21-459F-87EB-AC98360C04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AA30775-E304-41A4-A8DF-FD60B4EBC4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3FDD1A9F-316C-4B52-AA0D-B3E582735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3BE6847-AF16-4961-B2A0-5F2E9058F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8E9528EA-550B-470A-9AAB-E9CD4273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46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B0BFCC-D860-407F-A015-AAD58F652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4AB5F51-6F0E-491F-8E99-8773EE16D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05C8CFA-CD79-47C8-B7C8-E898716DC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8D5763B-DEF3-4E80-B97E-019226C34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9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E5AFCE5-125B-4761-9540-CD6075020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30C868F9-FD2B-4EB8-876E-896989A25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3443FF1-68EC-4208-A550-649410A78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A831E0-D571-4190-B7CA-E61B7AB80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777FACC-4696-432B-9EC3-211943A74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16B7A7B-6B1F-4FD6-B328-F79BFDD67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E973C2F-2F68-4865-8B7A-34483A9DB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F2B8129-305D-4FAB-9811-15851E264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B9EA349-96D1-41A6-AC4C-B1ADEFF3A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9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C805EE-7EB2-4791-92BC-1D01AC0A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DE2E9657-A412-40C5-BB8B-D68FC1CFD7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D762FC1-76AA-4238-8058-DD2A8B181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6AEE67B-F56C-4535-87C0-4AA54FC77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8AFBFFB-4A50-4A56-810D-1F59FD4D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38453BE-0346-420E-AC04-577ABDB9E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3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6F37313D-FC54-44B6-8CF0-CD1A0C1F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DDA0AAF-9ED3-44F4-8110-5A5632AFA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AE7C1DC-E0B9-4F95-B5E1-70D56CC91B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B6FC3B1-7E54-478E-ACCC-CED64219D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E75355C-D79E-4000-8EA8-B81489A10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1AABE0-DCC5-4EF1-BCCD-BFE0EFF0FB27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Τίτλος 1">
            <a:extLst>
              <a:ext uri="{FF2B5EF4-FFF2-40B4-BE49-F238E27FC236}">
                <a16:creationId xmlns:a16="http://schemas.microsoft.com/office/drawing/2014/main" id="{DB951425-C443-4AE9-812D-41230204945E}"/>
              </a:ext>
            </a:extLst>
          </p:cNvPr>
          <p:cNvSpPr txBox="1">
            <a:spLocks/>
          </p:cNvSpPr>
          <p:nvPr userDrawn="1"/>
        </p:nvSpPr>
        <p:spPr>
          <a:xfrm>
            <a:off x="7162800" y="228602"/>
            <a:ext cx="3562350" cy="549274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1500" dirty="0"/>
              <a:t>©</a:t>
            </a:r>
            <a:r>
              <a:rPr lang="en-US" sz="1500" dirty="0"/>
              <a:t> </a:t>
            </a:r>
            <a:r>
              <a:rPr lang="el-GR" sz="1500" dirty="0"/>
              <a:t>Εκδόσεις Κριτική</a:t>
            </a:r>
          </a:p>
        </p:txBody>
      </p:sp>
    </p:spTree>
    <p:extLst>
      <p:ext uri="{BB962C8B-B14F-4D97-AF65-F5344CB8AC3E}">
        <p14:creationId xmlns:p14="http://schemas.microsoft.com/office/powerpoint/2010/main" val="478852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68552E82-306C-4F15-A8EB-AFFB073DA4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4578" y="1089002"/>
            <a:ext cx="3364123" cy="4679995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0" name="Rectangle 2">
            <a:extLst>
              <a:ext uri="{FF2B5EF4-FFF2-40B4-BE49-F238E27FC236}">
                <a16:creationId xmlns:a16="http://schemas.microsoft.com/office/drawing/2014/main" id="{455D4FA0-2C4C-4642-A8CA-CDA14EA8FA57}"/>
              </a:ext>
            </a:extLst>
          </p:cNvPr>
          <p:cNvSpPr txBox="1">
            <a:spLocks noChangeArrowheads="1"/>
          </p:cNvSpPr>
          <p:nvPr/>
        </p:nvSpPr>
        <p:spPr>
          <a:xfrm>
            <a:off x="3958701" y="1905000"/>
            <a:ext cx="4953000" cy="2438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en-US" altLang="el-GR" sz="2200" dirty="0"/>
              <a:t>R</a:t>
            </a:r>
            <a:r>
              <a:rPr lang="el-GR" altLang="el-GR" sz="2200" dirty="0"/>
              <a:t>.</a:t>
            </a:r>
            <a:r>
              <a:rPr lang="en-US" altLang="el-GR" sz="2200" dirty="0"/>
              <a:t> Hague</a:t>
            </a:r>
            <a:r>
              <a:rPr lang="el-GR" altLang="el-GR" sz="2200" dirty="0"/>
              <a:t>, </a:t>
            </a:r>
            <a:r>
              <a:rPr lang="en-US" altLang="el-GR" sz="2200" dirty="0"/>
              <a:t>M</a:t>
            </a:r>
            <a:r>
              <a:rPr lang="el-GR" altLang="el-GR" sz="2200" dirty="0"/>
              <a:t>.</a:t>
            </a:r>
            <a:r>
              <a:rPr lang="en-US" altLang="el-GR" sz="2200" dirty="0"/>
              <a:t> Harrop, J</a:t>
            </a:r>
            <a:r>
              <a:rPr lang="el-GR" altLang="el-GR" sz="2200" dirty="0"/>
              <a:t>.</a:t>
            </a:r>
            <a:r>
              <a:rPr lang="en-US" altLang="el-GR" sz="2200" dirty="0"/>
              <a:t> McCormick</a:t>
            </a:r>
            <a:br>
              <a:rPr lang="en-US" altLang="el-GR" sz="3900" dirty="0"/>
            </a:br>
            <a:r>
              <a:rPr lang="el-GR" altLang="el-GR" sz="3600" i="1" dirty="0"/>
              <a:t>Συγκριτική πολιτική </a:t>
            </a:r>
          </a:p>
          <a:p>
            <a:pPr algn="ctr">
              <a:lnSpc>
                <a:spcPct val="110000"/>
              </a:lnSpc>
            </a:pPr>
            <a:r>
              <a:rPr lang="el-GR" altLang="el-GR" sz="3600" i="1" dirty="0"/>
              <a:t>και διακυβέρνηση</a:t>
            </a:r>
          </a:p>
          <a:p>
            <a:pPr algn="ctr">
              <a:lnSpc>
                <a:spcPct val="150000"/>
              </a:lnSpc>
            </a:pPr>
            <a:r>
              <a:rPr lang="el-GR" altLang="el-GR" sz="2800" dirty="0"/>
              <a:t>3η έκδοση </a:t>
            </a:r>
            <a:endParaRPr lang="en-US" altLang="el-GR" sz="2800" b="1" dirty="0"/>
          </a:p>
        </p:txBody>
      </p:sp>
      <p:pic>
        <p:nvPicPr>
          <p:cNvPr id="42" name="Εικόνα 41">
            <a:extLst>
              <a:ext uri="{FF2B5EF4-FFF2-40B4-BE49-F238E27FC236}">
                <a16:creationId xmlns:a16="http://schemas.microsoft.com/office/drawing/2014/main" id="{3DB3211B-3F2D-40C2-9CA3-B8A8650604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1635" y="5941841"/>
            <a:ext cx="196917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587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11963"/>
            <a:ext cx="7886700" cy="1325563"/>
          </a:xfrm>
        </p:spPr>
        <p:txBody>
          <a:bodyPr/>
          <a:lstStyle/>
          <a:p>
            <a:r>
              <a:rPr lang="el-GR" sz="4400" b="1" dirty="0" err="1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Υποεθνική</a:t>
            </a:r>
            <a:r>
              <a:rPr lang="el-GR" sz="4400" b="1" dirty="0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διακυβέρνηση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>
                <a:solidFill>
                  <a:srgbClr val="D4542E"/>
                </a:solidFill>
              </a:rPr>
              <a:t>Ομοσπονδιακά συστήματα</a:t>
            </a:r>
            <a:endParaRPr lang="en-GB" b="1" dirty="0">
              <a:solidFill>
                <a:srgbClr val="D4542E"/>
              </a:solidFill>
            </a:endParaRP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 rotWithShape="1">
          <a:blip r:embed="rId2"/>
          <a:srcRect b="87456"/>
          <a:stretch/>
        </p:blipFill>
        <p:spPr>
          <a:xfrm>
            <a:off x="838199" y="2286000"/>
            <a:ext cx="7574400" cy="845554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 rotWithShape="1">
          <a:blip r:embed="rId2"/>
          <a:srcRect t="45348" b="-1131"/>
          <a:stretch/>
        </p:blipFill>
        <p:spPr>
          <a:xfrm>
            <a:off x="838199" y="2971800"/>
            <a:ext cx="7574400" cy="376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22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dirty="0" err="1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Υποεθνική</a:t>
            </a:r>
            <a:r>
              <a:rPr lang="el-GR" sz="4400" b="1" dirty="0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διακυβέρνηση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>
                <a:solidFill>
                  <a:srgbClr val="D4542E"/>
                </a:solidFill>
              </a:rPr>
              <a:t>Ομοσπονδιακά συστήματα</a:t>
            </a:r>
            <a:endParaRPr lang="en-GB" b="1" dirty="0">
              <a:solidFill>
                <a:srgbClr val="D4542E"/>
              </a:solidFill>
            </a:endParaRP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l-GR" sz="2000" b="1" dirty="0" err="1">
                <a:solidFill>
                  <a:srgbClr val="D4542E"/>
                </a:solidFill>
              </a:rPr>
              <a:t>Οιονεί</a:t>
            </a:r>
            <a:r>
              <a:rPr lang="el-GR" sz="2000" b="1" dirty="0">
                <a:solidFill>
                  <a:srgbClr val="D4542E"/>
                </a:solidFill>
              </a:rPr>
              <a:t> ομοσπονδία</a:t>
            </a:r>
            <a:r>
              <a:rPr lang="en-US" sz="2000" dirty="0"/>
              <a:t>: </a:t>
            </a:r>
            <a:r>
              <a:rPr lang="el-GR" sz="2000" dirty="0"/>
              <a:t>Σύστημα διοίκησης τυπικά ενιαίο, το οποίο όμως εμφανίζει χαρακτηριστικά ομοσπονδίας.  </a:t>
            </a:r>
            <a:endParaRPr lang="en-US" sz="2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Συνομοσπονδία</a:t>
            </a:r>
            <a:r>
              <a:rPr lang="en-US" sz="2000" dirty="0"/>
              <a:t>: </a:t>
            </a:r>
            <a:r>
              <a:rPr lang="el-GR" sz="2000" dirty="0"/>
              <a:t>Χαλαρότερη μορφή ομοσπονδίας, αποτελούμενη από ένωση κρατών, τα οποία διατηρούν περισσότερες εξουσίες.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21952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dirty="0" err="1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Υποεθνική</a:t>
            </a:r>
            <a:r>
              <a:rPr lang="el-GR" sz="4400" b="1" dirty="0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διακυβέρνηση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>
                <a:solidFill>
                  <a:srgbClr val="D4542E"/>
                </a:solidFill>
              </a:rPr>
              <a:t>Τοπική αυτοδιοίκηση</a:t>
            </a:r>
            <a:endParaRPr lang="en-GB" b="1" dirty="0">
              <a:solidFill>
                <a:srgbClr val="D4542E"/>
              </a:solidFill>
            </a:endParaRP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Τοπική αυτοδιοίκηση</a:t>
            </a:r>
            <a:r>
              <a:rPr lang="en-US" sz="2000" dirty="0"/>
              <a:t>: </a:t>
            </a:r>
            <a:r>
              <a:rPr lang="el-GR" sz="2000" dirty="0"/>
              <a:t>Το χαμηλότερο επίπεδο διακυβέρνησης. Ασκείται σε γεωγραφικά οριοθετημένο τοπικό επίπεδο, π.χ. στους δήμους, τις  κοινότητες ή τις κομητείες.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Παγκόσμια πόλη</a:t>
            </a:r>
            <a:r>
              <a:rPr lang="en-US" sz="2000" dirty="0"/>
              <a:t>: </a:t>
            </a:r>
            <a:r>
              <a:rPr lang="el-GR" sz="2000" dirty="0"/>
              <a:t>Μια πόλη που κατέχει κομβική θέση στο παγκόσμιο σύστημα, λόγω των χρηματοπιστωτικών, εμπορικών, επικοινωνιακών ή βιομηχανικών της διασυνδέσεων.  Στα σχετικά παραδείγματα περιλαμβάνονται το </a:t>
            </a:r>
            <a:r>
              <a:rPr lang="el-GR" sz="2000" dirty="0" err="1"/>
              <a:t>Ντουμπάι</a:t>
            </a:r>
            <a:r>
              <a:rPr lang="el-GR" sz="2000" dirty="0"/>
              <a:t>, το Λονδίνο, η Μόσχα, η Νέα Υόρκη, το Παρίσι, η Σανγκάη και το Τόκυο. </a:t>
            </a:r>
            <a:endParaRPr lang="en-US" sz="20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544" y="2933590"/>
            <a:ext cx="5025656" cy="267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55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dirty="0" err="1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Υποεθνική</a:t>
            </a:r>
            <a:r>
              <a:rPr lang="el-GR" sz="4400" b="1" dirty="0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διακυβέρνηση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dirty="0">
                <a:solidFill>
                  <a:srgbClr val="D4542E"/>
                </a:solidFill>
              </a:rPr>
              <a:t>Απολυταρχικά κράτη </a:t>
            </a:r>
            <a:endParaRPr lang="en-GB" b="1" dirty="0">
              <a:solidFill>
                <a:srgbClr val="D4542E"/>
              </a:solidFill>
            </a:endParaRP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Πολέμαρχοι</a:t>
            </a:r>
            <a:r>
              <a:rPr lang="en-US" sz="2000" dirty="0"/>
              <a:t>: </a:t>
            </a:r>
            <a:r>
              <a:rPr lang="el-GR" sz="2000" dirty="0"/>
              <a:t>Άτυποι ηγέτες που χρησιμοποιούν τη στρατιωτική δύναμη και σχέσεις πατρωνίας για να ελέγχουν περιοχές αδύναμων κρατών με ασταθείς κυβερνήσεις.  </a:t>
            </a:r>
            <a:r>
              <a:rPr lang="el-GR" sz="2000" dirty="0" err="1"/>
              <a:t>σσ</a:t>
            </a:r>
            <a:r>
              <a:rPr lang="el-GR" sz="2000" dirty="0"/>
              <a:t>. 341 κ.ε.</a:t>
            </a:r>
            <a:endParaRPr lang="en-US" sz="2000" dirty="0"/>
          </a:p>
          <a:p>
            <a:pPr marL="0" indent="0">
              <a:buNone/>
            </a:pPr>
            <a:r>
              <a:rPr lang="el-GR" sz="2000" dirty="0"/>
              <a:t>Θα ήταν σφάλμα να απορριφθεί εκ προοιμίου η σημασία της τοπικής αυτοδιοίκησης σε απολυταρχικά κράτη </a:t>
            </a:r>
            <a:r>
              <a:rPr lang="en-GB" sz="2000" dirty="0"/>
              <a:t>:</a:t>
            </a:r>
          </a:p>
          <a:p>
            <a:pPr>
              <a:buClr>
                <a:srgbClr val="D4542E"/>
              </a:buClr>
              <a:buFont typeface="Arial" panose="020B0604020202020204" pitchFamily="34" charset="0"/>
              <a:buChar char="●"/>
            </a:pPr>
            <a:r>
              <a:rPr lang="el-GR" sz="2000" dirty="0"/>
              <a:t>Οι κεντρικοί ηγέτες στηρίζονται συχνά σε περιφερειακούς κυβερνώντες για να διατηρήσουν τη θέση τους στην εξουσία</a:t>
            </a:r>
            <a:r>
              <a:rPr lang="en-US" sz="2000" dirty="0"/>
              <a:t>. </a:t>
            </a:r>
          </a:p>
          <a:p>
            <a:pPr>
              <a:buClr>
                <a:srgbClr val="D4542E"/>
              </a:buClr>
              <a:buFont typeface="Arial" panose="020B0604020202020204" pitchFamily="34" charset="0"/>
              <a:buChar char="●"/>
            </a:pPr>
            <a:r>
              <a:rPr lang="el-GR" sz="2000" dirty="0"/>
              <a:t>Κεντρικοί και τοπικοί ηγέτες συνδέονται με σχέσεις πελατειακών σχέσεων</a:t>
            </a:r>
            <a:r>
              <a:rPr lang="en-US" sz="2000" dirty="0"/>
              <a:t>.</a:t>
            </a:r>
          </a:p>
          <a:p>
            <a:pPr>
              <a:buClr>
                <a:srgbClr val="D4542E"/>
              </a:buClr>
              <a:buFont typeface="Arial" panose="020B0604020202020204" pitchFamily="34" charset="0"/>
              <a:buChar char="●"/>
            </a:pPr>
            <a:r>
              <a:rPr lang="el-GR" sz="2000" dirty="0"/>
              <a:t>Οι παραδοσιακοί ηγέτες και οι κυβερνητικές δομές είναι σημαντικές, αντανακλώντας τις αδυναμίες των εισαγόμενων σύγχρονων θεσμών σε πολλά </a:t>
            </a:r>
            <a:r>
              <a:rPr lang="el-GR" sz="2000"/>
              <a:t>απολυταρχικά κράτη</a:t>
            </a:r>
            <a:r>
              <a:rPr lang="en-US" sz="2000"/>
              <a:t>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58163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>
            <a:extLst>
              <a:ext uri="{FF2B5EF4-FFF2-40B4-BE49-F238E27FC236}">
                <a16:creationId xmlns:a16="http://schemas.microsoft.com/office/drawing/2014/main" id="{5F291A26-A144-4436-9BFA-6AB4DECBF474}"/>
              </a:ext>
            </a:extLst>
          </p:cNvPr>
          <p:cNvSpPr txBox="1"/>
          <p:nvPr/>
        </p:nvSpPr>
        <p:spPr>
          <a:xfrm>
            <a:off x="1027113" y="2362200"/>
            <a:ext cx="7010400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l-GR" dirty="0">
                <a:cs typeface="Arial" charset="0"/>
              </a:rPr>
              <a:t>Απαγορεύεται η αναδημοσίευση ή αναπαραγωγή του παρόντος έργου με οποιονδήποτε τρόπο χωρίς γραπτή άδεια του εκδότη, σύμφωνα με το Ν. 2121/1993 και τη Διεθνή Σύμβαση της Βέρνης </a:t>
            </a:r>
          </a:p>
          <a:p>
            <a:pPr algn="ctr">
              <a:defRPr/>
            </a:pPr>
            <a:r>
              <a:rPr lang="el-GR" dirty="0">
                <a:cs typeface="Arial" charset="0"/>
              </a:rPr>
              <a:t>(που έχει κυρωθεί με τον Ν. 100/1975)</a:t>
            </a:r>
          </a:p>
        </p:txBody>
      </p:sp>
    </p:spTree>
    <p:extLst>
      <p:ext uri="{BB962C8B-B14F-4D97-AF65-F5344CB8AC3E}">
        <p14:creationId xmlns:p14="http://schemas.microsoft.com/office/powerpoint/2010/main" val="139863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245809"/>
            <a:ext cx="6858000" cy="1564716"/>
          </a:xfrm>
        </p:spPr>
        <p:txBody>
          <a:bodyPr>
            <a:normAutofit/>
          </a:bodyPr>
          <a:lstStyle/>
          <a:p>
            <a:pPr algn="l"/>
            <a:r>
              <a:rPr lang="el-GR" sz="4200" dirty="0"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ΚΕΦΑΛΑΙΟ</a:t>
            </a:r>
            <a:r>
              <a:rPr lang="en-GB" sz="4200" dirty="0"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 11</a:t>
            </a:r>
            <a:br>
              <a:rPr lang="en-GB" sz="4200" dirty="0"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</a:br>
            <a:r>
              <a:rPr lang="el-GR" sz="4200" dirty="0" err="1"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Υποεθνική</a:t>
            </a:r>
            <a:r>
              <a:rPr lang="el-GR" sz="4200" dirty="0"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 διακυβέρνηση</a:t>
            </a:r>
            <a:endParaRPr lang="en-GB" sz="4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0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3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9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022" y="365760"/>
            <a:ext cx="7025402" cy="1188720"/>
          </a:xfrm>
        </p:spPr>
        <p:txBody>
          <a:bodyPr>
            <a:normAutofit/>
          </a:bodyPr>
          <a:lstStyle/>
          <a:p>
            <a:r>
              <a:rPr lang="el-GR" b="1" err="1"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Υποεθνική</a:t>
            </a:r>
            <a:r>
              <a:rPr lang="el-GR" b="1"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διακυβέρνηση</a:t>
            </a:r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23075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0"/>
            <a:ext cx="9144000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728740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0022" y="2176272"/>
            <a:ext cx="7751578" cy="4681728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l-GR" sz="1600" b="1" dirty="0"/>
              <a:t>Επισκόπηση</a:t>
            </a:r>
            <a:endParaRPr lang="en-GB" sz="1600" b="1" dirty="0"/>
          </a:p>
          <a:p>
            <a:pPr marL="0" indent="0">
              <a:buNone/>
            </a:pPr>
            <a:endParaRPr lang="en-GB" sz="100" dirty="0"/>
          </a:p>
          <a:p>
            <a:pPr>
              <a:buClr>
                <a:srgbClr val="D4542E"/>
              </a:buClr>
              <a:buFont typeface="Arial" panose="020B0604020202020204" pitchFamily="34" charset="0"/>
              <a:buChar char="●"/>
            </a:pPr>
            <a:r>
              <a:rPr lang="el-GR" sz="1600" dirty="0"/>
              <a:t>Η </a:t>
            </a:r>
            <a:r>
              <a:rPr lang="el-GR" sz="1600" dirty="0" err="1"/>
              <a:t>πολυεπίπεδη</a:t>
            </a:r>
            <a:r>
              <a:rPr lang="el-GR" sz="1600" dirty="0"/>
              <a:t> διακυβέρνηση είναι ένα πλαίσιο για την εξέταση των σχέσεων ανάμεσα στα διαφορετικά κυβερνητικά επίπεδα (υπερεθνικό, εθνικό, περιφερειακό και τοπικό).  </a:t>
            </a:r>
            <a:endParaRPr lang="en-US" sz="1600" dirty="0"/>
          </a:p>
          <a:p>
            <a:pPr>
              <a:buClr>
                <a:srgbClr val="D4542E"/>
              </a:buClr>
              <a:buFont typeface="Arial" panose="020B0604020202020204" pitchFamily="34" charset="0"/>
              <a:buChar char="●"/>
            </a:pPr>
            <a:r>
              <a:rPr lang="el-GR" sz="1600" dirty="0"/>
              <a:t>Οι περισσότερες χώρες εφαρμόζουν το ενιαίο σύστημα κυβέρνησης, στο οποίο</a:t>
            </a:r>
            <a:r>
              <a:rPr lang="en-US" sz="1600" dirty="0"/>
              <a:t>                    </a:t>
            </a:r>
            <a:r>
              <a:rPr lang="el-GR" sz="1600" dirty="0"/>
              <a:t> η περιφερειακή και η τοπική διοίκηση υπάγονται στην εθνική κυβέρνηση.  </a:t>
            </a:r>
            <a:endParaRPr lang="en-US" sz="1600" dirty="0"/>
          </a:p>
          <a:p>
            <a:pPr>
              <a:buClr>
                <a:srgbClr val="D4542E"/>
              </a:buClr>
              <a:buFont typeface="Arial" panose="020B0604020202020204" pitchFamily="34" charset="0"/>
              <a:buChar char="●"/>
            </a:pPr>
            <a:r>
              <a:rPr lang="el-GR" sz="1600" dirty="0"/>
              <a:t>Άλλες χώρες είναι ομοσπονδιακές και διαθέτουν δύο ή περισσότερα κυβερνητικά επίπεδα με ανεξάρτητες εξουσίες.  </a:t>
            </a:r>
            <a:endParaRPr lang="en-US" sz="1600" dirty="0"/>
          </a:p>
          <a:p>
            <a:pPr>
              <a:buClr>
                <a:srgbClr val="D4542E"/>
              </a:buClr>
              <a:buFont typeface="Arial" panose="020B0604020202020204" pitchFamily="34" charset="0"/>
              <a:buChar char="●"/>
            </a:pPr>
            <a:r>
              <a:rPr lang="el-GR" sz="1600" dirty="0"/>
              <a:t>Τα ενιαία κράτη διαθέτουν πολλά κυβερνητικά επίπεδα, ακριβώς όπως και τα ομοσπονδιακά, συχνά δε περισσότερα. Η ενίσχυση των αρμοδιοτήτων της περιφερειακής αυτοδιοίκησης συνιστά σημαντική τάση που καταγράφεται στα ενιαία κράτη. Τα ενιαία κράτη εμφανίζουν ενίοτε ανάλογη ή και μεγαλύτερη διοικητική διαστρωμάτωση. Σημαντική τάση ενίσχυσης των αρμοδιοτήτων της περιφερειακής κυβέρνησης.</a:t>
            </a:r>
            <a:endParaRPr lang="en-US" sz="1600" dirty="0">
              <a:highlight>
                <a:srgbClr val="FFFF00"/>
              </a:highlight>
            </a:endParaRPr>
          </a:p>
          <a:p>
            <a:pPr>
              <a:buClr>
                <a:srgbClr val="D4542E"/>
              </a:buClr>
              <a:buFont typeface="Arial" panose="020B0604020202020204" pitchFamily="34" charset="0"/>
              <a:buChar char="●"/>
            </a:pPr>
            <a:r>
              <a:rPr lang="el-GR" sz="1600" dirty="0"/>
              <a:t>Παρότι η τοπική αυτοδιοίκηση παραμένει ο συνηθέστερος τόπος επαφής του πολίτη με το κράτος, ο θεσμός αυτός έχει μελετηθεί πολύ λιγότερο απ’ όσο δικαιολογεί η σημασία του.  </a:t>
            </a:r>
            <a:endParaRPr lang="en-US" sz="1600" dirty="0"/>
          </a:p>
          <a:p>
            <a:pPr>
              <a:buClr>
                <a:srgbClr val="D4542E"/>
              </a:buClr>
              <a:buFont typeface="Arial" panose="020B0604020202020204" pitchFamily="34" charset="0"/>
              <a:buChar char="●"/>
            </a:pPr>
            <a:r>
              <a:rPr lang="el-GR" sz="1600" dirty="0"/>
              <a:t>Η </a:t>
            </a:r>
            <a:r>
              <a:rPr lang="el-GR" sz="1600" dirty="0" err="1"/>
              <a:t>υποεθνική</a:t>
            </a:r>
            <a:r>
              <a:rPr lang="el-GR" sz="1600" dirty="0"/>
              <a:t> διακυβέρνηση στα απολυταρχικά κράτη έχει λιγότερες τυπικές εξουσίες και απολαμβάνει μικρότερο βαθμό ανεξαρτησίας σε σχέση με τους αντίστοιχους θεσμούς στις δημοκρατικές χώρες.  </a:t>
            </a:r>
            <a:endParaRPr lang="en-US" sz="1600" dirty="0"/>
          </a:p>
          <a:p>
            <a:pPr marL="0" indent="0">
              <a:buNone/>
            </a:pPr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199252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dirty="0" err="1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Υποεθνική</a:t>
            </a:r>
            <a:r>
              <a:rPr lang="el-GR" sz="4400" b="1" dirty="0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διακυβέρνηση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err="1">
                <a:solidFill>
                  <a:srgbClr val="D4542E"/>
                </a:solidFill>
              </a:rPr>
              <a:t>Πολυεπίπεδη</a:t>
            </a:r>
            <a:r>
              <a:rPr lang="el-GR" b="1" dirty="0">
                <a:solidFill>
                  <a:srgbClr val="D4542E"/>
                </a:solidFill>
              </a:rPr>
              <a:t> διακυβέρνηση</a:t>
            </a:r>
            <a:endParaRPr lang="en-GB" sz="1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Ενιαίο σύστημα</a:t>
            </a:r>
            <a:r>
              <a:rPr lang="en-US" sz="2000" dirty="0"/>
              <a:t>: </a:t>
            </a:r>
            <a:r>
              <a:rPr lang="el-GR" sz="2000" dirty="0"/>
              <a:t>Σύστημα όπου η κυριαρχία ανήκει στην εθνική κυβέρνηση, ενώ οι θεσμοί της περιφερειακής και τοπικής διοίκησης δεν διαθέτουν ανεξάρτητες εξουσίες.  </a:t>
            </a:r>
            <a:endParaRPr lang="en-US" sz="2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Ομοσπονδιακό σύστημα</a:t>
            </a:r>
            <a:r>
              <a:rPr lang="en-US" sz="2000" dirty="0"/>
              <a:t>: </a:t>
            </a:r>
            <a:r>
              <a:rPr lang="el-GR" sz="2000" dirty="0"/>
              <a:t>Σύστημα όπου η κυριαρχία διαμοιράζεται μεταξύ δύο ή περισσότερων επιπέδων κυβέρνησης, το καθένα εκ των οποίων έχει ανεξάρτητες εξουσίες και αρμοδιότητες.  </a:t>
            </a:r>
            <a:endParaRPr lang="en-US" sz="2000" dirty="0"/>
          </a:p>
          <a:p>
            <a:pPr marL="0" indent="0">
              <a:buNone/>
            </a:pPr>
            <a:r>
              <a:rPr lang="el-GR" sz="2000" b="1" dirty="0" err="1">
                <a:solidFill>
                  <a:srgbClr val="D4542E"/>
                </a:solidFill>
              </a:rPr>
              <a:t>Πολυεπίπεδη</a:t>
            </a:r>
            <a:r>
              <a:rPr lang="el-GR" sz="2000" b="1" dirty="0">
                <a:solidFill>
                  <a:srgbClr val="D4542E"/>
                </a:solidFill>
              </a:rPr>
              <a:t> διακυβέρνηση</a:t>
            </a:r>
            <a:r>
              <a:rPr lang="en-US" sz="2000" dirty="0"/>
              <a:t>: </a:t>
            </a:r>
            <a:r>
              <a:rPr lang="el-GR" sz="2000" dirty="0"/>
              <a:t>Σύστημα διοίκησης όπου η εξουσία κατανέμεται και διαμοιράζεται οριζόντια και κάθετα μεταξύ διαφορετικών και στενά συνεργαζόμενων κυβερνητικών επιπέδων, από το υπερεθνικό έως το τοπικό. 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92517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dirty="0" err="1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Υποεθνική</a:t>
            </a:r>
            <a:r>
              <a:rPr lang="el-GR" sz="4400" b="1" dirty="0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διακυβέρνηση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>
                <a:solidFill>
                  <a:srgbClr val="D4542E"/>
                </a:solidFill>
              </a:rPr>
              <a:t>Ενιαία συστήματα</a:t>
            </a:r>
            <a:endParaRPr lang="en-GB" b="1" dirty="0">
              <a:solidFill>
                <a:srgbClr val="D4542E"/>
              </a:solidFill>
            </a:endParaRP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09799"/>
            <a:ext cx="7239000" cy="439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693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dirty="0" err="1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Υποεθνική</a:t>
            </a:r>
            <a:r>
              <a:rPr lang="el-GR" sz="4400" b="1" dirty="0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διακυβέρνηση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>
                <a:solidFill>
                  <a:srgbClr val="D4542E"/>
                </a:solidFill>
              </a:rPr>
              <a:t>Ενιαία συστήματα</a:t>
            </a:r>
            <a:endParaRPr lang="en-GB" b="1" dirty="0">
              <a:solidFill>
                <a:srgbClr val="D4542E"/>
              </a:solidFill>
            </a:endParaRP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Περιφερειακή διακυβέρνηση</a:t>
            </a:r>
            <a:r>
              <a:rPr lang="en-US" sz="2000" dirty="0"/>
              <a:t>: </a:t>
            </a:r>
            <a:r>
              <a:rPr lang="el-GR" sz="2000" dirty="0"/>
              <a:t>Μεσαίου επιπέδου θεσμός διακυβέρνησης σε ενιαία κράτη, που βρίσκεται κάτω από την κεντρική κυβέρνηση και πάνω από την τοπική αυτοδιοίκηση.  </a:t>
            </a:r>
            <a:endParaRPr lang="en-US" sz="2000" dirty="0"/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3429000"/>
            <a:ext cx="7677150" cy="259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258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dirty="0" err="1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Υποεθνική</a:t>
            </a:r>
            <a:r>
              <a:rPr lang="el-GR" sz="4400" b="1" dirty="0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διακυβέρνηση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>
                <a:solidFill>
                  <a:srgbClr val="D4542E"/>
                </a:solidFill>
              </a:rPr>
              <a:t>Ομοσπονδιακά συστήματα</a:t>
            </a:r>
            <a:endParaRPr lang="en-GB" b="1" dirty="0">
              <a:solidFill>
                <a:srgbClr val="D4542E"/>
              </a:solidFill>
            </a:endParaRP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l-GR" sz="2000" i="1" dirty="0"/>
              <a:t>Παραλλαγές του </a:t>
            </a:r>
            <a:r>
              <a:rPr lang="el-GR" sz="2000" i="1" dirty="0" err="1"/>
              <a:t>φεντεραλιστικού</a:t>
            </a:r>
            <a:r>
              <a:rPr lang="el-GR" sz="2000" i="1" dirty="0"/>
              <a:t> μοντέλου  </a:t>
            </a:r>
            <a:endParaRPr lang="en-GB" sz="2000" i="1" dirty="0"/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Δυαδικός φεντεραλισμός</a:t>
            </a:r>
            <a:r>
              <a:rPr lang="en-US" sz="2000" dirty="0"/>
              <a:t>: </a:t>
            </a:r>
            <a:r>
              <a:rPr lang="el-GR" sz="2000" dirty="0"/>
              <a:t>Η εθνική και οι πολιτειακές κυβερνήσεις έχουν ανεξάρτητες σφαίρες δράσης και διακριτές αρμοδιότητες.  </a:t>
            </a:r>
            <a:endParaRPr lang="en-US" sz="2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Συνεργατικός φεντεραλισμός</a:t>
            </a:r>
            <a:r>
              <a:rPr lang="en-US" sz="2000" dirty="0"/>
              <a:t>: </a:t>
            </a:r>
            <a:r>
              <a:rPr lang="el-GR" sz="2000" dirty="0"/>
              <a:t>Τα κυβερνητικά κλιμάκια συνεργάζονται στενά και δεν είναι πάντα εύκολο να διαπιστωθεί ποιο έχει την τελική αρμοδιότητα.  </a:t>
            </a:r>
            <a:endParaRPr lang="en-US" sz="2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Επικουρικότητα</a:t>
            </a:r>
            <a:r>
              <a:rPr lang="en-US" sz="2000" dirty="0"/>
              <a:t>: </a:t>
            </a:r>
            <a:r>
              <a:rPr lang="el-GR" sz="2000" dirty="0"/>
              <a:t>Η αρχή σύμφωνα με την οποία οι αποφάσεις θα πρέπει να λαμβάνονται στο κατώτερο δυνατό επίπεδο. </a:t>
            </a:r>
            <a:endParaRPr lang="en-US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79211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dirty="0" err="1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Υποεθνική</a:t>
            </a:r>
            <a:r>
              <a:rPr lang="el-GR" sz="4400" b="1" dirty="0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διακυβέρνηση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>
                <a:solidFill>
                  <a:srgbClr val="D4542E"/>
                </a:solidFill>
              </a:rPr>
              <a:t>Ομοσπονδιακά συστήματα</a:t>
            </a:r>
            <a:endParaRPr lang="en-GB" b="1" dirty="0">
              <a:solidFill>
                <a:srgbClr val="D4542E"/>
              </a:solidFill>
            </a:endParaRP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99" y="2286000"/>
            <a:ext cx="7416799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677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dirty="0" err="1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Υποεθνική</a:t>
            </a:r>
            <a:r>
              <a:rPr lang="el-GR" sz="4400" b="1" dirty="0">
                <a:solidFill>
                  <a:srgbClr val="D4542E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διακυβέρνηση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75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>
                <a:solidFill>
                  <a:srgbClr val="D4542E"/>
                </a:solidFill>
              </a:rPr>
              <a:t>Ομοσπονδιακά συστήματα</a:t>
            </a:r>
            <a:endParaRPr lang="en-GB" b="1" dirty="0">
              <a:solidFill>
                <a:srgbClr val="D4542E"/>
              </a:solidFill>
            </a:endParaRP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l-GR" sz="2000" dirty="0"/>
              <a:t>Συνεχίζεται…</a:t>
            </a:r>
            <a:endParaRPr lang="en-GB" sz="20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 rotWithShape="1">
          <a:blip r:embed="rId2"/>
          <a:srcRect b="53588"/>
          <a:stretch/>
        </p:blipFill>
        <p:spPr>
          <a:xfrm>
            <a:off x="838200" y="2286000"/>
            <a:ext cx="7574400" cy="312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40763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651</Words>
  <Application>Microsoft Office PowerPoint</Application>
  <PresentationFormat>Προβολή στην οθόνη (4:3)</PresentationFormat>
  <Paragraphs>78</Paragraphs>
  <Slides>14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Helvetica</vt:lpstr>
      <vt:lpstr>Θέμα του Office</vt:lpstr>
      <vt:lpstr>Παρουσίαση του PowerPoint</vt:lpstr>
      <vt:lpstr>ΚΕΦΑΛΑΙΟ 11 Υποεθνική διακυβέρνηση</vt:lpstr>
      <vt:lpstr>Υποεθνική διακυβέρνηση</vt:lpstr>
      <vt:lpstr>Υποεθνική διακυβέρνηση</vt:lpstr>
      <vt:lpstr>Υποεθνική διακυβέρνηση</vt:lpstr>
      <vt:lpstr>Υποεθνική διακυβέρνηση</vt:lpstr>
      <vt:lpstr>Υποεθνική διακυβέρνηση</vt:lpstr>
      <vt:lpstr>Υποεθνική διακυβέρνηση</vt:lpstr>
      <vt:lpstr>Υποεθνική διακυβέρνηση</vt:lpstr>
      <vt:lpstr>Υποεθνική διακυβέρνηση</vt:lpstr>
      <vt:lpstr>Υποεθνική διακυβέρνηση</vt:lpstr>
      <vt:lpstr>Υποεθνική διακυβέρνηση</vt:lpstr>
      <vt:lpstr>Υποεθνική διακυβέρνηση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Peter Atkinson</dc:creator>
  <cp:lastModifiedBy>anastassios chardas</cp:lastModifiedBy>
  <cp:revision>48</cp:revision>
  <dcterms:created xsi:type="dcterms:W3CDTF">2006-08-16T00:00:00Z</dcterms:created>
  <dcterms:modified xsi:type="dcterms:W3CDTF">2022-04-07T15:47:04Z</dcterms:modified>
</cp:coreProperties>
</file>