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80" r:id="rId6"/>
    <p:sldId id="282" r:id="rId7"/>
    <p:sldId id="288" r:id="rId8"/>
    <p:sldId id="290" r:id="rId9"/>
    <p:sldId id="291" r:id="rId10"/>
    <p:sldId id="292" r:id="rId11"/>
    <p:sldId id="293" r:id="rId12"/>
    <p:sldId id="283" r:id="rId13"/>
    <p:sldId id="294" r:id="rId14"/>
    <p:sldId id="307" r:id="rId15"/>
    <p:sldId id="303" r:id="rId16"/>
    <p:sldId id="295" r:id="rId17"/>
    <p:sldId id="304" r:id="rId18"/>
    <p:sldId id="305" r:id="rId19"/>
    <p:sldId id="264" r:id="rId20"/>
    <p:sldId id="275" r:id="rId21"/>
    <p:sldId id="276" r:id="rId22"/>
    <p:sldId id="277" r:id="rId23"/>
    <p:sldId id="278" r:id="rId24"/>
    <p:sldId id="279" r:id="rId25"/>
    <p:sldId id="308" r:id="rId26"/>
    <p:sldId id="309" r:id="rId27"/>
    <p:sldId id="310" r:id="rId28"/>
    <p:sldId id="312" r:id="rId29"/>
    <p:sldId id="313" r:id="rId30"/>
    <p:sldId id="314" r:id="rId31"/>
    <p:sldId id="311" r:id="rId32"/>
    <p:sldId id="315" r:id="rId33"/>
    <p:sldId id="317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1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00"/>
    <a:srgbClr val="AC1481"/>
    <a:srgbClr val="CC4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E0003-B144-4744-8A36-BE54CD59D430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D82A8439-DC04-4C5A-B382-6C4497B518D2}">
      <dgm:prSet phldrT="[Κείμενο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Αερόβιος στόχος</a:t>
          </a:r>
          <a:endParaRPr lang="en-US" dirty="0"/>
        </a:p>
      </dgm:t>
    </dgm:pt>
    <dgm:pt modelId="{835013DA-187C-422E-B74D-A2EF466EA837}" type="parTrans" cxnId="{387B0B58-3F21-4693-97CC-35865683C89E}">
      <dgm:prSet/>
      <dgm:spPr/>
      <dgm:t>
        <a:bodyPr/>
        <a:lstStyle/>
        <a:p>
          <a:endParaRPr lang="en-US"/>
        </a:p>
      </dgm:t>
    </dgm:pt>
    <dgm:pt modelId="{A585AE13-8722-436A-BC92-F3515D3AD5CF}" type="sibTrans" cxnId="{387B0B58-3F21-4693-97CC-35865683C89E}">
      <dgm:prSet/>
      <dgm:spPr/>
      <dgm:t>
        <a:bodyPr/>
        <a:lstStyle/>
        <a:p>
          <a:endParaRPr lang="en-US"/>
        </a:p>
      </dgm:t>
    </dgm:pt>
    <dgm:pt modelId="{A55DC36B-94A5-49C9-A3EE-780FE83CA23A}">
      <dgm:prSet phldrT="[Κείμενο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600" b="1" dirty="0" smtClean="0"/>
            <a:t>διδακτική</a:t>
          </a:r>
          <a:endParaRPr lang="en-US" sz="1600" b="1" dirty="0"/>
        </a:p>
      </dgm:t>
    </dgm:pt>
    <dgm:pt modelId="{4718E7E4-339F-4631-A074-EEED763A20F8}" type="parTrans" cxnId="{14424C6F-7ED5-4273-BD96-25EC1A02F0A4}">
      <dgm:prSet/>
      <dgm:spPr/>
      <dgm:t>
        <a:bodyPr/>
        <a:lstStyle/>
        <a:p>
          <a:endParaRPr lang="en-US"/>
        </a:p>
      </dgm:t>
    </dgm:pt>
    <dgm:pt modelId="{DAF98B09-6B13-43C9-8691-CF975B059A74}" type="sibTrans" cxnId="{14424C6F-7ED5-4273-BD96-25EC1A02F0A4}">
      <dgm:prSet/>
      <dgm:spPr/>
      <dgm:t>
        <a:bodyPr/>
        <a:lstStyle/>
        <a:p>
          <a:endParaRPr lang="en-US"/>
        </a:p>
      </dgm:t>
    </dgm:pt>
    <dgm:pt modelId="{426642DE-011B-4FF4-A218-69E408FD2BB2}">
      <dgm:prSet phldrT="[Κείμενο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Χορός και μουσική</a:t>
          </a:r>
          <a:endParaRPr lang="en-US" sz="2000" b="1" dirty="0"/>
        </a:p>
      </dgm:t>
    </dgm:pt>
    <dgm:pt modelId="{4477B43F-0C9B-426B-8E93-DDDEA26325B4}" type="parTrans" cxnId="{09968F16-8EC5-40CA-9FDE-65101EBABDBB}">
      <dgm:prSet/>
      <dgm:spPr/>
      <dgm:t>
        <a:bodyPr/>
        <a:lstStyle/>
        <a:p>
          <a:endParaRPr lang="en-US"/>
        </a:p>
      </dgm:t>
    </dgm:pt>
    <dgm:pt modelId="{B9F92392-490F-4F19-9E19-2997D27684BF}" type="sibTrans" cxnId="{09968F16-8EC5-40CA-9FDE-65101EBABDBB}">
      <dgm:prSet/>
      <dgm:spPr/>
      <dgm:t>
        <a:bodyPr/>
        <a:lstStyle/>
        <a:p>
          <a:endParaRPr lang="en-US"/>
        </a:p>
      </dgm:t>
    </dgm:pt>
    <dgm:pt modelId="{DDC8DB96-0DCF-487F-807A-580792C3E0CF}" type="pres">
      <dgm:prSet presAssocID="{BC2E0003-B144-4744-8A36-BE54CD59D43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8D2EF2-F62D-48EA-B739-CB679AA514BF}" type="pres">
      <dgm:prSet presAssocID="{D82A8439-DC04-4C5A-B382-6C4497B518D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BA1A8-5878-4072-A42B-F30FE91AB368}" type="pres">
      <dgm:prSet presAssocID="{D82A8439-DC04-4C5A-B382-6C4497B518D2}" presName="gear1srcNode" presStyleLbl="node1" presStyleIdx="0" presStyleCnt="3"/>
      <dgm:spPr/>
      <dgm:t>
        <a:bodyPr/>
        <a:lstStyle/>
        <a:p>
          <a:endParaRPr lang="en-US"/>
        </a:p>
      </dgm:t>
    </dgm:pt>
    <dgm:pt modelId="{DB58DD43-E60E-4759-82D6-007A9ED9E691}" type="pres">
      <dgm:prSet presAssocID="{D82A8439-DC04-4C5A-B382-6C4497B518D2}" presName="gear1dstNode" presStyleLbl="node1" presStyleIdx="0" presStyleCnt="3"/>
      <dgm:spPr/>
      <dgm:t>
        <a:bodyPr/>
        <a:lstStyle/>
        <a:p>
          <a:endParaRPr lang="en-US"/>
        </a:p>
      </dgm:t>
    </dgm:pt>
    <dgm:pt modelId="{D0CDACD5-121F-495F-9B3B-4523A5D8AA2C}" type="pres">
      <dgm:prSet presAssocID="{A55DC36B-94A5-49C9-A3EE-780FE83CA23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5F10B-3779-4926-9DC3-7FA66B22C530}" type="pres">
      <dgm:prSet presAssocID="{A55DC36B-94A5-49C9-A3EE-780FE83CA23A}" presName="gear2srcNode" presStyleLbl="node1" presStyleIdx="1" presStyleCnt="3"/>
      <dgm:spPr/>
      <dgm:t>
        <a:bodyPr/>
        <a:lstStyle/>
        <a:p>
          <a:endParaRPr lang="en-US"/>
        </a:p>
      </dgm:t>
    </dgm:pt>
    <dgm:pt modelId="{B4B98677-6141-4034-A9F1-FAB9F48C30E3}" type="pres">
      <dgm:prSet presAssocID="{A55DC36B-94A5-49C9-A3EE-780FE83CA23A}" presName="gear2dstNode" presStyleLbl="node1" presStyleIdx="1" presStyleCnt="3"/>
      <dgm:spPr/>
      <dgm:t>
        <a:bodyPr/>
        <a:lstStyle/>
        <a:p>
          <a:endParaRPr lang="en-US"/>
        </a:p>
      </dgm:t>
    </dgm:pt>
    <dgm:pt modelId="{13A5013B-01D6-4AA0-97AB-B1949AA03646}" type="pres">
      <dgm:prSet presAssocID="{426642DE-011B-4FF4-A218-69E408FD2BB2}" presName="gear3" presStyleLbl="node1" presStyleIdx="2" presStyleCnt="3"/>
      <dgm:spPr/>
      <dgm:t>
        <a:bodyPr/>
        <a:lstStyle/>
        <a:p>
          <a:endParaRPr lang="en-US"/>
        </a:p>
      </dgm:t>
    </dgm:pt>
    <dgm:pt modelId="{2937F4C0-B874-42B9-888E-A65464F8E2E9}" type="pres">
      <dgm:prSet presAssocID="{426642DE-011B-4FF4-A218-69E408FD2B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19281-3BAA-4151-8515-DE3047A76A61}" type="pres">
      <dgm:prSet presAssocID="{426642DE-011B-4FF4-A218-69E408FD2BB2}" presName="gear3srcNode" presStyleLbl="node1" presStyleIdx="2" presStyleCnt="3"/>
      <dgm:spPr/>
      <dgm:t>
        <a:bodyPr/>
        <a:lstStyle/>
        <a:p>
          <a:endParaRPr lang="en-US"/>
        </a:p>
      </dgm:t>
    </dgm:pt>
    <dgm:pt modelId="{0F8C83AE-FE0D-43E0-B16B-18F3C7E81563}" type="pres">
      <dgm:prSet presAssocID="{426642DE-011B-4FF4-A218-69E408FD2BB2}" presName="gear3dstNode" presStyleLbl="node1" presStyleIdx="2" presStyleCnt="3"/>
      <dgm:spPr/>
      <dgm:t>
        <a:bodyPr/>
        <a:lstStyle/>
        <a:p>
          <a:endParaRPr lang="en-US"/>
        </a:p>
      </dgm:t>
    </dgm:pt>
    <dgm:pt modelId="{A780DFFD-06B5-4B31-A1B4-6560A0F8C7BB}" type="pres">
      <dgm:prSet presAssocID="{A585AE13-8722-436A-BC92-F3515D3AD5C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24CB813-93EC-40AE-91AE-826EC957CD77}" type="pres">
      <dgm:prSet presAssocID="{DAF98B09-6B13-43C9-8691-CF975B059A7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C2A4652-3F10-4D74-85D3-D3410BCD263B}" type="pres">
      <dgm:prSet presAssocID="{B9F92392-490F-4F19-9E19-2997D27684B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F443D8C-EB61-49DC-AFC0-EFE214EC2219}" type="presOf" srcId="{BC2E0003-B144-4744-8A36-BE54CD59D430}" destId="{DDC8DB96-0DCF-487F-807A-580792C3E0CF}" srcOrd="0" destOrd="0" presId="urn:microsoft.com/office/officeart/2005/8/layout/gear1"/>
    <dgm:cxn modelId="{0C68CD09-2668-42AA-B573-A5DC32F2829E}" type="presOf" srcId="{B9F92392-490F-4F19-9E19-2997D27684BF}" destId="{AC2A4652-3F10-4D74-85D3-D3410BCD263B}" srcOrd="0" destOrd="0" presId="urn:microsoft.com/office/officeart/2005/8/layout/gear1"/>
    <dgm:cxn modelId="{09968F16-8EC5-40CA-9FDE-65101EBABDBB}" srcId="{BC2E0003-B144-4744-8A36-BE54CD59D430}" destId="{426642DE-011B-4FF4-A218-69E408FD2BB2}" srcOrd="2" destOrd="0" parTransId="{4477B43F-0C9B-426B-8E93-DDDEA26325B4}" sibTransId="{B9F92392-490F-4F19-9E19-2997D27684BF}"/>
    <dgm:cxn modelId="{C32E7572-C33A-43EA-9FAB-A7A5C3D6559A}" type="presOf" srcId="{A585AE13-8722-436A-BC92-F3515D3AD5CF}" destId="{A780DFFD-06B5-4B31-A1B4-6560A0F8C7BB}" srcOrd="0" destOrd="0" presId="urn:microsoft.com/office/officeart/2005/8/layout/gear1"/>
    <dgm:cxn modelId="{321866AD-B671-4146-BE0D-108B3892AF2A}" type="presOf" srcId="{D82A8439-DC04-4C5A-B382-6C4497B518D2}" destId="{DB58DD43-E60E-4759-82D6-007A9ED9E691}" srcOrd="2" destOrd="0" presId="urn:microsoft.com/office/officeart/2005/8/layout/gear1"/>
    <dgm:cxn modelId="{B60DEE29-36BE-494F-B076-B2E5251D1EBD}" type="presOf" srcId="{DAF98B09-6B13-43C9-8691-CF975B059A74}" destId="{B24CB813-93EC-40AE-91AE-826EC957CD77}" srcOrd="0" destOrd="0" presId="urn:microsoft.com/office/officeart/2005/8/layout/gear1"/>
    <dgm:cxn modelId="{74B3EA87-7360-40B6-B667-BE42BA79AA0C}" type="presOf" srcId="{426642DE-011B-4FF4-A218-69E408FD2BB2}" destId="{DF619281-3BAA-4151-8515-DE3047A76A61}" srcOrd="2" destOrd="0" presId="urn:microsoft.com/office/officeart/2005/8/layout/gear1"/>
    <dgm:cxn modelId="{84C6851F-5316-4E45-A47E-AE9079EBF79F}" type="presOf" srcId="{D82A8439-DC04-4C5A-B382-6C4497B518D2}" destId="{8B8D2EF2-F62D-48EA-B739-CB679AA514BF}" srcOrd="0" destOrd="0" presId="urn:microsoft.com/office/officeart/2005/8/layout/gear1"/>
    <dgm:cxn modelId="{CF2C3A43-1F82-4AB2-8D88-597A1EB853AC}" type="presOf" srcId="{A55DC36B-94A5-49C9-A3EE-780FE83CA23A}" destId="{B4B98677-6141-4034-A9F1-FAB9F48C30E3}" srcOrd="2" destOrd="0" presId="urn:microsoft.com/office/officeart/2005/8/layout/gear1"/>
    <dgm:cxn modelId="{14424C6F-7ED5-4273-BD96-25EC1A02F0A4}" srcId="{BC2E0003-B144-4744-8A36-BE54CD59D430}" destId="{A55DC36B-94A5-49C9-A3EE-780FE83CA23A}" srcOrd="1" destOrd="0" parTransId="{4718E7E4-339F-4631-A074-EEED763A20F8}" sibTransId="{DAF98B09-6B13-43C9-8691-CF975B059A74}"/>
    <dgm:cxn modelId="{AD6AD0C2-DFA4-4BA8-B2E9-1015EA94C561}" type="presOf" srcId="{A55DC36B-94A5-49C9-A3EE-780FE83CA23A}" destId="{5CD5F10B-3779-4926-9DC3-7FA66B22C530}" srcOrd="1" destOrd="0" presId="urn:microsoft.com/office/officeart/2005/8/layout/gear1"/>
    <dgm:cxn modelId="{B97D6BE4-2D62-4444-ABF0-5F207CE87C68}" type="presOf" srcId="{426642DE-011B-4FF4-A218-69E408FD2BB2}" destId="{2937F4C0-B874-42B9-888E-A65464F8E2E9}" srcOrd="1" destOrd="0" presId="urn:microsoft.com/office/officeart/2005/8/layout/gear1"/>
    <dgm:cxn modelId="{387B0B58-3F21-4693-97CC-35865683C89E}" srcId="{BC2E0003-B144-4744-8A36-BE54CD59D430}" destId="{D82A8439-DC04-4C5A-B382-6C4497B518D2}" srcOrd="0" destOrd="0" parTransId="{835013DA-187C-422E-B74D-A2EF466EA837}" sibTransId="{A585AE13-8722-436A-BC92-F3515D3AD5CF}"/>
    <dgm:cxn modelId="{095328F0-0433-47FF-8E09-97437A1F44BE}" type="presOf" srcId="{426642DE-011B-4FF4-A218-69E408FD2BB2}" destId="{0F8C83AE-FE0D-43E0-B16B-18F3C7E81563}" srcOrd="3" destOrd="0" presId="urn:microsoft.com/office/officeart/2005/8/layout/gear1"/>
    <dgm:cxn modelId="{CA8A1F2F-B906-4986-9659-71099D1EFE84}" type="presOf" srcId="{D82A8439-DC04-4C5A-B382-6C4497B518D2}" destId="{277BA1A8-5878-4072-A42B-F30FE91AB368}" srcOrd="1" destOrd="0" presId="urn:microsoft.com/office/officeart/2005/8/layout/gear1"/>
    <dgm:cxn modelId="{A716EAFB-A468-4D39-81DE-36C32862832D}" type="presOf" srcId="{A55DC36B-94A5-49C9-A3EE-780FE83CA23A}" destId="{D0CDACD5-121F-495F-9B3B-4523A5D8AA2C}" srcOrd="0" destOrd="0" presId="urn:microsoft.com/office/officeart/2005/8/layout/gear1"/>
    <dgm:cxn modelId="{1F8FAC67-8233-495F-A049-4E2D73ABDBD1}" type="presOf" srcId="{426642DE-011B-4FF4-A218-69E408FD2BB2}" destId="{13A5013B-01D6-4AA0-97AB-B1949AA03646}" srcOrd="0" destOrd="0" presId="urn:microsoft.com/office/officeart/2005/8/layout/gear1"/>
    <dgm:cxn modelId="{AE1EAAD2-F816-43E2-950B-E89EAFCAA487}" type="presParOf" srcId="{DDC8DB96-0DCF-487F-807A-580792C3E0CF}" destId="{8B8D2EF2-F62D-48EA-B739-CB679AA514BF}" srcOrd="0" destOrd="0" presId="urn:microsoft.com/office/officeart/2005/8/layout/gear1"/>
    <dgm:cxn modelId="{59BE2ACE-CC79-4407-889D-265D7D654BA6}" type="presParOf" srcId="{DDC8DB96-0DCF-487F-807A-580792C3E0CF}" destId="{277BA1A8-5878-4072-A42B-F30FE91AB368}" srcOrd="1" destOrd="0" presId="urn:microsoft.com/office/officeart/2005/8/layout/gear1"/>
    <dgm:cxn modelId="{4221763D-75F7-4B30-9E8A-5DE3CC229BDE}" type="presParOf" srcId="{DDC8DB96-0DCF-487F-807A-580792C3E0CF}" destId="{DB58DD43-E60E-4759-82D6-007A9ED9E691}" srcOrd="2" destOrd="0" presId="urn:microsoft.com/office/officeart/2005/8/layout/gear1"/>
    <dgm:cxn modelId="{2B5FEF97-6CB0-47C1-8A18-09CCA2CB6C3C}" type="presParOf" srcId="{DDC8DB96-0DCF-487F-807A-580792C3E0CF}" destId="{D0CDACD5-121F-495F-9B3B-4523A5D8AA2C}" srcOrd="3" destOrd="0" presId="urn:microsoft.com/office/officeart/2005/8/layout/gear1"/>
    <dgm:cxn modelId="{F2A20AB7-F7B7-4D95-9299-C2591EB696CF}" type="presParOf" srcId="{DDC8DB96-0DCF-487F-807A-580792C3E0CF}" destId="{5CD5F10B-3779-4926-9DC3-7FA66B22C530}" srcOrd="4" destOrd="0" presId="urn:microsoft.com/office/officeart/2005/8/layout/gear1"/>
    <dgm:cxn modelId="{721C751E-A541-4D7B-A205-E178044C4BB7}" type="presParOf" srcId="{DDC8DB96-0DCF-487F-807A-580792C3E0CF}" destId="{B4B98677-6141-4034-A9F1-FAB9F48C30E3}" srcOrd="5" destOrd="0" presId="urn:microsoft.com/office/officeart/2005/8/layout/gear1"/>
    <dgm:cxn modelId="{79D98356-ACA0-417D-A2C3-4DE557B49B79}" type="presParOf" srcId="{DDC8DB96-0DCF-487F-807A-580792C3E0CF}" destId="{13A5013B-01D6-4AA0-97AB-B1949AA03646}" srcOrd="6" destOrd="0" presId="urn:microsoft.com/office/officeart/2005/8/layout/gear1"/>
    <dgm:cxn modelId="{2CC202C0-BEDC-4F6E-B63F-B6655EA77DF0}" type="presParOf" srcId="{DDC8DB96-0DCF-487F-807A-580792C3E0CF}" destId="{2937F4C0-B874-42B9-888E-A65464F8E2E9}" srcOrd="7" destOrd="0" presId="urn:microsoft.com/office/officeart/2005/8/layout/gear1"/>
    <dgm:cxn modelId="{21BAFEFB-2BEA-4166-A137-6293EFE64275}" type="presParOf" srcId="{DDC8DB96-0DCF-487F-807A-580792C3E0CF}" destId="{DF619281-3BAA-4151-8515-DE3047A76A61}" srcOrd="8" destOrd="0" presId="urn:microsoft.com/office/officeart/2005/8/layout/gear1"/>
    <dgm:cxn modelId="{F32CCE7B-83A4-4323-8E4A-53F9A13E112A}" type="presParOf" srcId="{DDC8DB96-0DCF-487F-807A-580792C3E0CF}" destId="{0F8C83AE-FE0D-43E0-B16B-18F3C7E81563}" srcOrd="9" destOrd="0" presId="urn:microsoft.com/office/officeart/2005/8/layout/gear1"/>
    <dgm:cxn modelId="{A370E54C-A491-4B48-9450-862677E9EC8D}" type="presParOf" srcId="{DDC8DB96-0DCF-487F-807A-580792C3E0CF}" destId="{A780DFFD-06B5-4B31-A1B4-6560A0F8C7BB}" srcOrd="10" destOrd="0" presId="urn:microsoft.com/office/officeart/2005/8/layout/gear1"/>
    <dgm:cxn modelId="{1BA385B2-99A4-4034-8A38-D382613C425B}" type="presParOf" srcId="{DDC8DB96-0DCF-487F-807A-580792C3E0CF}" destId="{B24CB813-93EC-40AE-91AE-826EC957CD77}" srcOrd="11" destOrd="0" presId="urn:microsoft.com/office/officeart/2005/8/layout/gear1"/>
    <dgm:cxn modelId="{067D2979-AE31-4E55-A0F2-A6A18482E83F}" type="presParOf" srcId="{DDC8DB96-0DCF-487F-807A-580792C3E0CF}" destId="{AC2A4652-3F10-4D74-85D3-D3410BCD263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99752-FBD8-4447-B9FC-E797067A2450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56B5FB-BEFD-470E-97A1-60E0A732AE00}">
      <dgm:prSet phldrT="[Κείμενο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b="1" dirty="0" smtClean="0"/>
            <a:t>Προθέρμανση</a:t>
          </a:r>
        </a:p>
        <a:p>
          <a:r>
            <a:rPr lang="el-GR" b="1" dirty="0" smtClean="0"/>
            <a:t>115-125</a:t>
          </a:r>
          <a:r>
            <a:rPr lang="en-US" b="1" dirty="0" smtClean="0"/>
            <a:t>bpm</a:t>
          </a:r>
          <a:endParaRPr lang="en-US" b="1" dirty="0"/>
        </a:p>
      </dgm:t>
    </dgm:pt>
    <dgm:pt modelId="{1C6EAD5C-310E-4F1E-98C9-D0C189BA1D2B}" type="parTrans" cxnId="{92B3DA38-D8EA-44FF-A463-3ABEC572D96A}">
      <dgm:prSet/>
      <dgm:spPr/>
      <dgm:t>
        <a:bodyPr/>
        <a:lstStyle/>
        <a:p>
          <a:endParaRPr lang="en-US"/>
        </a:p>
      </dgm:t>
    </dgm:pt>
    <dgm:pt modelId="{D5E87750-C5D4-4E0A-A446-E13875DCE678}" type="sibTrans" cxnId="{92B3DA38-D8EA-44FF-A463-3ABEC572D96A}">
      <dgm:prSet/>
      <dgm:spPr/>
      <dgm:t>
        <a:bodyPr/>
        <a:lstStyle/>
        <a:p>
          <a:endParaRPr lang="en-US"/>
        </a:p>
      </dgm:t>
    </dgm:pt>
    <dgm:pt modelId="{2E75E15F-077A-483D-A5B0-62EE7D3C0DF3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rgbClr val="002060"/>
              </a:solidFill>
              <a:latin typeface="Times New Roman"/>
              <a:cs typeface="Times New Roman"/>
            </a:rPr>
            <a:t>⁓</a:t>
          </a:r>
          <a:r>
            <a:rPr lang="el-GR" sz="1800" b="1" dirty="0" smtClean="0">
              <a:solidFill>
                <a:srgbClr val="002060"/>
              </a:solidFill>
            </a:rPr>
            <a:t>7 ΄</a:t>
          </a:r>
          <a:endParaRPr lang="en-US" sz="1800" b="1" dirty="0">
            <a:solidFill>
              <a:srgbClr val="002060"/>
            </a:solidFill>
          </a:endParaRPr>
        </a:p>
      </dgm:t>
    </dgm:pt>
    <dgm:pt modelId="{049D18D3-141B-4075-B291-899CCEC31A01}" type="parTrans" cxnId="{61BEA5FD-32B6-4D77-8156-D14C5C3C54F4}">
      <dgm:prSet/>
      <dgm:spPr/>
      <dgm:t>
        <a:bodyPr/>
        <a:lstStyle/>
        <a:p>
          <a:endParaRPr lang="en-US"/>
        </a:p>
      </dgm:t>
    </dgm:pt>
    <dgm:pt modelId="{3766574E-C815-4049-8F40-DC765F44B88E}" type="sibTrans" cxnId="{61BEA5FD-32B6-4D77-8156-D14C5C3C54F4}">
      <dgm:prSet/>
      <dgm:spPr/>
      <dgm:t>
        <a:bodyPr/>
        <a:lstStyle/>
        <a:p>
          <a:endParaRPr lang="en-US"/>
        </a:p>
      </dgm:t>
    </dgm:pt>
    <dgm:pt modelId="{84A5E0D7-24CC-4F53-9269-DCC953B672E8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rgbClr val="002060"/>
              </a:solidFill>
            </a:rPr>
            <a:t>2Χ3,5’ </a:t>
          </a:r>
          <a:endParaRPr lang="en-US" sz="1800" b="1" dirty="0">
            <a:solidFill>
              <a:srgbClr val="002060"/>
            </a:solidFill>
          </a:endParaRPr>
        </a:p>
      </dgm:t>
    </dgm:pt>
    <dgm:pt modelId="{39C79413-9BFC-452F-AE64-0371024B12BD}" type="parTrans" cxnId="{57357A2F-F3ED-4925-9C1A-0B70C990AB3F}">
      <dgm:prSet/>
      <dgm:spPr/>
      <dgm:t>
        <a:bodyPr/>
        <a:lstStyle/>
        <a:p>
          <a:endParaRPr lang="en-US"/>
        </a:p>
      </dgm:t>
    </dgm:pt>
    <dgm:pt modelId="{D984FA35-7FE5-4D30-8599-BE9C0F868A25}" type="sibTrans" cxnId="{57357A2F-F3ED-4925-9C1A-0B70C990AB3F}">
      <dgm:prSet/>
      <dgm:spPr/>
      <dgm:t>
        <a:bodyPr/>
        <a:lstStyle/>
        <a:p>
          <a:endParaRPr lang="en-US"/>
        </a:p>
      </dgm:t>
    </dgm:pt>
    <dgm:pt modelId="{8D7F9081-A975-4975-B9EF-5F3F732439A0}">
      <dgm:prSet phldrT="[Κείμενο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b="1" dirty="0" smtClean="0"/>
            <a:t>Ενδυνάμωση</a:t>
          </a:r>
          <a:endParaRPr lang="en-US" b="1" dirty="0" smtClean="0"/>
        </a:p>
        <a:p>
          <a:r>
            <a:rPr lang="en-US" b="1" dirty="0" smtClean="0"/>
            <a:t>&gt; 110bpm</a:t>
          </a:r>
          <a:endParaRPr lang="en-US" b="1" dirty="0"/>
        </a:p>
      </dgm:t>
    </dgm:pt>
    <dgm:pt modelId="{191F867A-C8A2-4172-B70D-BF57088FA284}" type="parTrans" cxnId="{375D4911-833D-4076-AF26-F1F67C5B1976}">
      <dgm:prSet/>
      <dgm:spPr/>
      <dgm:t>
        <a:bodyPr/>
        <a:lstStyle/>
        <a:p>
          <a:endParaRPr lang="en-US"/>
        </a:p>
      </dgm:t>
    </dgm:pt>
    <dgm:pt modelId="{E2B50CAD-A14B-4A75-B5B9-BBF9A652883F}" type="sibTrans" cxnId="{375D4911-833D-4076-AF26-F1F67C5B1976}">
      <dgm:prSet/>
      <dgm:spPr/>
      <dgm:t>
        <a:bodyPr/>
        <a:lstStyle/>
        <a:p>
          <a:endParaRPr lang="en-US"/>
        </a:p>
      </dgm:t>
    </dgm:pt>
    <dgm:pt modelId="{C30FF1B8-AD8D-454A-80A9-958D5611A66E}">
      <dgm:prSet phldrT="[Κείμενο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Times New Roman"/>
              <a:cs typeface="Times New Roman"/>
            </a:rPr>
            <a:t>⁓ 10</a:t>
          </a:r>
          <a:r>
            <a:rPr lang="el-GR" sz="2000" b="1" dirty="0" smtClean="0">
              <a:solidFill>
                <a:srgbClr val="002060"/>
              </a:solidFill>
              <a:latin typeface="Times New Roman"/>
              <a:cs typeface="Times New Roman"/>
            </a:rPr>
            <a:t>΄</a:t>
          </a:r>
          <a:endParaRPr lang="en-US" sz="2000" b="1" dirty="0">
            <a:solidFill>
              <a:srgbClr val="002060"/>
            </a:solidFill>
          </a:endParaRPr>
        </a:p>
      </dgm:t>
    </dgm:pt>
    <dgm:pt modelId="{BFF4E852-D652-4A55-9840-B0747B5A5D39}" type="parTrans" cxnId="{2CC3572C-1223-4DA7-A3DB-6AFB828EF6ED}">
      <dgm:prSet/>
      <dgm:spPr/>
      <dgm:t>
        <a:bodyPr/>
        <a:lstStyle/>
        <a:p>
          <a:endParaRPr lang="en-US"/>
        </a:p>
      </dgm:t>
    </dgm:pt>
    <dgm:pt modelId="{CDC47537-59FA-41D8-B968-AE65662B9A8F}" type="sibTrans" cxnId="{2CC3572C-1223-4DA7-A3DB-6AFB828EF6ED}">
      <dgm:prSet/>
      <dgm:spPr/>
      <dgm:t>
        <a:bodyPr/>
        <a:lstStyle/>
        <a:p>
          <a:endParaRPr lang="en-US"/>
        </a:p>
      </dgm:t>
    </dgm:pt>
    <dgm:pt modelId="{DD37497A-88B3-4C32-B41E-2567883FB089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002060"/>
              </a:solidFill>
            </a:rPr>
            <a:t>10 Χ1΄</a:t>
          </a:r>
          <a:endParaRPr lang="en-US" sz="2000" b="1" dirty="0">
            <a:solidFill>
              <a:srgbClr val="002060"/>
            </a:solidFill>
          </a:endParaRPr>
        </a:p>
      </dgm:t>
    </dgm:pt>
    <dgm:pt modelId="{7785E25F-6168-4DD1-BE33-253AE24EA144}" type="parTrans" cxnId="{3571BCE7-ED84-46F1-A842-88A34AED58CE}">
      <dgm:prSet/>
      <dgm:spPr/>
      <dgm:t>
        <a:bodyPr/>
        <a:lstStyle/>
        <a:p>
          <a:endParaRPr lang="en-US"/>
        </a:p>
      </dgm:t>
    </dgm:pt>
    <dgm:pt modelId="{A7052A89-1C46-4D0A-BF07-EB711D05D27A}" type="sibTrans" cxnId="{3571BCE7-ED84-46F1-A842-88A34AED58CE}">
      <dgm:prSet/>
      <dgm:spPr/>
      <dgm:t>
        <a:bodyPr/>
        <a:lstStyle/>
        <a:p>
          <a:endParaRPr lang="en-US"/>
        </a:p>
      </dgm:t>
    </dgm:pt>
    <dgm:pt modelId="{5CEAB0F7-0F5D-4956-98FA-0823A3FB2CFE}">
      <dgm:prSet phldrT="[Κείμενο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b="1" dirty="0" smtClean="0"/>
            <a:t>Αποθεραπεία</a:t>
          </a:r>
          <a:endParaRPr lang="en-US" b="1" dirty="0" smtClean="0"/>
        </a:p>
        <a:p>
          <a:endParaRPr lang="en-US" b="1" dirty="0" smtClean="0"/>
        </a:p>
        <a:p>
          <a:r>
            <a:rPr lang="en-US" b="1" dirty="0" smtClean="0"/>
            <a:t>&gt;100bpm</a:t>
          </a:r>
          <a:endParaRPr lang="en-US" b="1" dirty="0"/>
        </a:p>
      </dgm:t>
    </dgm:pt>
    <dgm:pt modelId="{D89D984C-B296-477B-9ABE-2B9E65E7E1B4}" type="parTrans" cxnId="{B2BB6DFC-0FD7-4B9B-A8B8-8747992D8775}">
      <dgm:prSet/>
      <dgm:spPr/>
      <dgm:t>
        <a:bodyPr/>
        <a:lstStyle/>
        <a:p>
          <a:endParaRPr lang="en-US"/>
        </a:p>
      </dgm:t>
    </dgm:pt>
    <dgm:pt modelId="{DE556B8A-4666-40E6-8BBD-8EA76CE5B4C3}" type="sibTrans" cxnId="{B2BB6DFC-0FD7-4B9B-A8B8-8747992D8775}">
      <dgm:prSet/>
      <dgm:spPr/>
      <dgm:t>
        <a:bodyPr/>
        <a:lstStyle/>
        <a:p>
          <a:endParaRPr lang="en-US"/>
        </a:p>
      </dgm:t>
    </dgm:pt>
    <dgm:pt modelId="{8FA1F562-0DCE-4F60-82CF-00CBAE1E8856}">
      <dgm:prSet phldrT="[Κείμενο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Times New Roman"/>
              <a:cs typeface="Times New Roman"/>
            </a:rPr>
            <a:t>⁓</a:t>
          </a:r>
          <a:r>
            <a:rPr lang="el-GR" sz="1800" b="1" dirty="0" smtClean="0">
              <a:solidFill>
                <a:srgbClr val="002060"/>
              </a:solidFill>
              <a:latin typeface="Times New Roman"/>
              <a:cs typeface="Times New Roman"/>
            </a:rPr>
            <a:t>5-7΄</a:t>
          </a:r>
          <a:endParaRPr lang="en-US" sz="1800" b="1" dirty="0">
            <a:solidFill>
              <a:srgbClr val="002060"/>
            </a:solidFill>
          </a:endParaRPr>
        </a:p>
      </dgm:t>
    </dgm:pt>
    <dgm:pt modelId="{8AB09F0E-A9CD-4CE8-9836-44D427E4E9D5}" type="parTrans" cxnId="{6A537325-0E39-4910-AFA8-393A59236557}">
      <dgm:prSet/>
      <dgm:spPr/>
      <dgm:t>
        <a:bodyPr/>
        <a:lstStyle/>
        <a:p>
          <a:endParaRPr lang="en-US"/>
        </a:p>
      </dgm:t>
    </dgm:pt>
    <dgm:pt modelId="{F1157E2E-522D-4332-8AE9-014E183ED73E}" type="sibTrans" cxnId="{6A537325-0E39-4910-AFA8-393A59236557}">
      <dgm:prSet/>
      <dgm:spPr/>
      <dgm:t>
        <a:bodyPr/>
        <a:lstStyle/>
        <a:p>
          <a:endParaRPr lang="en-US"/>
        </a:p>
      </dgm:t>
    </dgm:pt>
    <dgm:pt modelId="{28D7DC92-7976-4D42-8783-BC6313A1F074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rgbClr val="002060"/>
              </a:solidFill>
            </a:rPr>
            <a:t>2Χ3,5’ </a:t>
          </a:r>
          <a:endParaRPr lang="en-US" sz="1800" b="1" dirty="0">
            <a:solidFill>
              <a:srgbClr val="002060"/>
            </a:solidFill>
          </a:endParaRPr>
        </a:p>
      </dgm:t>
    </dgm:pt>
    <dgm:pt modelId="{220F501D-2963-4E72-9F17-1A70D70F3328}" type="parTrans" cxnId="{CB029579-6927-4EC4-ACCC-9424C2FD4370}">
      <dgm:prSet/>
      <dgm:spPr/>
      <dgm:t>
        <a:bodyPr/>
        <a:lstStyle/>
        <a:p>
          <a:endParaRPr lang="en-US"/>
        </a:p>
      </dgm:t>
    </dgm:pt>
    <dgm:pt modelId="{F6AFEFF7-B8F3-4D10-9465-B14D741EDE77}" type="sibTrans" cxnId="{CB029579-6927-4EC4-ACCC-9424C2FD4370}">
      <dgm:prSet/>
      <dgm:spPr/>
      <dgm:t>
        <a:bodyPr/>
        <a:lstStyle/>
        <a:p>
          <a:endParaRPr lang="en-US"/>
        </a:p>
      </dgm:t>
    </dgm:pt>
    <dgm:pt modelId="{97F52083-8C71-40CF-A0B2-9D6E42A08047}" type="pres">
      <dgm:prSet presAssocID="{A1799752-FBD8-4447-B9FC-E797067A245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031B4-8BE9-4175-8E03-82652C716E00}" type="pres">
      <dgm:prSet presAssocID="{A1799752-FBD8-4447-B9FC-E797067A2450}" presName="cycle" presStyleCnt="0"/>
      <dgm:spPr/>
    </dgm:pt>
    <dgm:pt modelId="{3640D611-86EB-44FD-8D96-FCC5EC7039D4}" type="pres">
      <dgm:prSet presAssocID="{A1799752-FBD8-4447-B9FC-E797067A2450}" presName="centerShape" presStyleCnt="0"/>
      <dgm:spPr/>
    </dgm:pt>
    <dgm:pt modelId="{92984D79-31AD-4F23-9AED-1C42AC429055}" type="pres">
      <dgm:prSet presAssocID="{A1799752-FBD8-4447-B9FC-E797067A2450}" presName="connSite" presStyleLbl="node1" presStyleIdx="0" presStyleCnt="4"/>
      <dgm:spPr/>
    </dgm:pt>
    <dgm:pt modelId="{BEB10584-068A-43A1-A4A2-482D38ED222A}" type="pres">
      <dgm:prSet presAssocID="{A1799752-FBD8-4447-B9FC-E797067A2450}" presName="visible" presStyleLbl="node1" presStyleIdx="0" presStyleCnt="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B8BD0DE-4FC0-4AF8-898D-12D9FAFCD151}" type="pres">
      <dgm:prSet presAssocID="{1C6EAD5C-310E-4F1E-98C9-D0C189BA1D2B}" presName="Name25" presStyleLbl="parChTrans1D1" presStyleIdx="0" presStyleCnt="3"/>
      <dgm:spPr/>
      <dgm:t>
        <a:bodyPr/>
        <a:lstStyle/>
        <a:p>
          <a:endParaRPr lang="en-US"/>
        </a:p>
      </dgm:t>
    </dgm:pt>
    <dgm:pt modelId="{3A0969E2-651A-4711-A5BC-DE59084E21C5}" type="pres">
      <dgm:prSet presAssocID="{AE56B5FB-BEFD-470E-97A1-60E0A732AE00}" presName="node" presStyleCnt="0"/>
      <dgm:spPr/>
    </dgm:pt>
    <dgm:pt modelId="{2B4CE25D-2F36-49CA-B931-AA269B16CFB6}" type="pres">
      <dgm:prSet presAssocID="{AE56B5FB-BEFD-470E-97A1-60E0A732AE0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D3B72-DD59-4B67-B3DD-9756684053E0}" type="pres">
      <dgm:prSet presAssocID="{AE56B5FB-BEFD-470E-97A1-60E0A732AE0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53FE9-803D-4989-9122-803C1B746D12}" type="pres">
      <dgm:prSet presAssocID="{191F867A-C8A2-4172-B70D-BF57088FA284}" presName="Name25" presStyleLbl="parChTrans1D1" presStyleIdx="1" presStyleCnt="3"/>
      <dgm:spPr/>
      <dgm:t>
        <a:bodyPr/>
        <a:lstStyle/>
        <a:p>
          <a:endParaRPr lang="en-US"/>
        </a:p>
      </dgm:t>
    </dgm:pt>
    <dgm:pt modelId="{1638EA56-D18B-4FAC-8738-D014F75F2E1E}" type="pres">
      <dgm:prSet presAssocID="{8D7F9081-A975-4975-B9EF-5F3F732439A0}" presName="node" presStyleCnt="0"/>
      <dgm:spPr/>
    </dgm:pt>
    <dgm:pt modelId="{80ABCABD-E846-4928-8765-E40BB1743EC4}" type="pres">
      <dgm:prSet presAssocID="{8D7F9081-A975-4975-B9EF-5F3F732439A0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8C1E5-CB15-46E5-9AFF-CCAC635935BE}" type="pres">
      <dgm:prSet presAssocID="{8D7F9081-A975-4975-B9EF-5F3F732439A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1ED4E-0D32-4468-8CBB-881522686BB4}" type="pres">
      <dgm:prSet presAssocID="{D89D984C-B296-477B-9ABE-2B9E65E7E1B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40B0C71-ADA5-4338-8A23-BD3DD6BFF907}" type="pres">
      <dgm:prSet presAssocID="{5CEAB0F7-0F5D-4956-98FA-0823A3FB2CFE}" presName="node" presStyleCnt="0"/>
      <dgm:spPr/>
    </dgm:pt>
    <dgm:pt modelId="{C0B1D317-5B1F-4529-B1E7-C7F269A9610D}" type="pres">
      <dgm:prSet presAssocID="{5CEAB0F7-0F5D-4956-98FA-0823A3FB2CF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02650-7FD0-4EC0-9209-2CF364C481A3}" type="pres">
      <dgm:prSet presAssocID="{5CEAB0F7-0F5D-4956-98FA-0823A3FB2CF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BB6DFC-0FD7-4B9B-A8B8-8747992D8775}" srcId="{A1799752-FBD8-4447-B9FC-E797067A2450}" destId="{5CEAB0F7-0F5D-4956-98FA-0823A3FB2CFE}" srcOrd="2" destOrd="0" parTransId="{D89D984C-B296-477B-9ABE-2B9E65E7E1B4}" sibTransId="{DE556B8A-4666-40E6-8BBD-8EA76CE5B4C3}"/>
    <dgm:cxn modelId="{57357A2F-F3ED-4925-9C1A-0B70C990AB3F}" srcId="{AE56B5FB-BEFD-470E-97A1-60E0A732AE00}" destId="{84A5E0D7-24CC-4F53-9269-DCC953B672E8}" srcOrd="1" destOrd="0" parTransId="{39C79413-9BFC-452F-AE64-0371024B12BD}" sibTransId="{D984FA35-7FE5-4D30-8599-BE9C0F868A25}"/>
    <dgm:cxn modelId="{810C0435-31C8-4C4D-9A1E-4819E6247527}" type="presOf" srcId="{28D7DC92-7976-4D42-8783-BC6313A1F074}" destId="{E3302650-7FD0-4EC0-9209-2CF364C481A3}" srcOrd="0" destOrd="1" presId="urn:microsoft.com/office/officeart/2005/8/layout/radial2"/>
    <dgm:cxn modelId="{A7695FFE-4BC9-482D-9478-F9D57A632801}" type="presOf" srcId="{D89D984C-B296-477B-9ABE-2B9E65E7E1B4}" destId="{AC31ED4E-0D32-4468-8CBB-881522686BB4}" srcOrd="0" destOrd="0" presId="urn:microsoft.com/office/officeart/2005/8/layout/radial2"/>
    <dgm:cxn modelId="{976693A0-7334-45B8-9744-ECD0617DD813}" type="presOf" srcId="{C30FF1B8-AD8D-454A-80A9-958D5611A66E}" destId="{E4B8C1E5-CB15-46E5-9AFF-CCAC635935BE}" srcOrd="0" destOrd="0" presId="urn:microsoft.com/office/officeart/2005/8/layout/radial2"/>
    <dgm:cxn modelId="{3571BCE7-ED84-46F1-A842-88A34AED58CE}" srcId="{8D7F9081-A975-4975-B9EF-5F3F732439A0}" destId="{DD37497A-88B3-4C32-B41E-2567883FB089}" srcOrd="1" destOrd="0" parTransId="{7785E25F-6168-4DD1-BE33-253AE24EA144}" sibTransId="{A7052A89-1C46-4D0A-BF07-EB711D05D27A}"/>
    <dgm:cxn modelId="{CB029579-6927-4EC4-ACCC-9424C2FD4370}" srcId="{5CEAB0F7-0F5D-4956-98FA-0823A3FB2CFE}" destId="{28D7DC92-7976-4D42-8783-BC6313A1F074}" srcOrd="1" destOrd="0" parTransId="{220F501D-2963-4E72-9F17-1A70D70F3328}" sibTransId="{F6AFEFF7-B8F3-4D10-9465-B14D741EDE77}"/>
    <dgm:cxn modelId="{152CD1FF-51B0-4161-BEB3-55D7C0318CFD}" type="presOf" srcId="{2E75E15F-077A-483D-A5B0-62EE7D3C0DF3}" destId="{FC5D3B72-DD59-4B67-B3DD-9756684053E0}" srcOrd="0" destOrd="0" presId="urn:microsoft.com/office/officeart/2005/8/layout/radial2"/>
    <dgm:cxn modelId="{375D4911-833D-4076-AF26-F1F67C5B1976}" srcId="{A1799752-FBD8-4447-B9FC-E797067A2450}" destId="{8D7F9081-A975-4975-B9EF-5F3F732439A0}" srcOrd="1" destOrd="0" parTransId="{191F867A-C8A2-4172-B70D-BF57088FA284}" sibTransId="{E2B50CAD-A14B-4A75-B5B9-BBF9A652883F}"/>
    <dgm:cxn modelId="{6A537325-0E39-4910-AFA8-393A59236557}" srcId="{5CEAB0F7-0F5D-4956-98FA-0823A3FB2CFE}" destId="{8FA1F562-0DCE-4F60-82CF-00CBAE1E8856}" srcOrd="0" destOrd="0" parTransId="{8AB09F0E-A9CD-4CE8-9836-44D427E4E9D5}" sibTransId="{F1157E2E-522D-4332-8AE9-014E183ED73E}"/>
    <dgm:cxn modelId="{2A031807-5084-41E3-8938-E99268B6AFA0}" type="presOf" srcId="{84A5E0D7-24CC-4F53-9269-DCC953B672E8}" destId="{FC5D3B72-DD59-4B67-B3DD-9756684053E0}" srcOrd="0" destOrd="1" presId="urn:microsoft.com/office/officeart/2005/8/layout/radial2"/>
    <dgm:cxn modelId="{9617FE31-3623-42B1-960C-44AF80C65CBB}" type="presOf" srcId="{AE56B5FB-BEFD-470E-97A1-60E0A732AE00}" destId="{2B4CE25D-2F36-49CA-B931-AA269B16CFB6}" srcOrd="0" destOrd="0" presId="urn:microsoft.com/office/officeart/2005/8/layout/radial2"/>
    <dgm:cxn modelId="{313678B7-7533-49F9-B79D-916EE8D69C36}" type="presOf" srcId="{5CEAB0F7-0F5D-4956-98FA-0823A3FB2CFE}" destId="{C0B1D317-5B1F-4529-B1E7-C7F269A9610D}" srcOrd="0" destOrd="0" presId="urn:microsoft.com/office/officeart/2005/8/layout/radial2"/>
    <dgm:cxn modelId="{58C8B578-C4EF-43E7-9815-46F638D73240}" type="presOf" srcId="{8D7F9081-A975-4975-B9EF-5F3F732439A0}" destId="{80ABCABD-E846-4928-8765-E40BB1743EC4}" srcOrd="0" destOrd="0" presId="urn:microsoft.com/office/officeart/2005/8/layout/radial2"/>
    <dgm:cxn modelId="{F1B09A8B-978B-43D1-AA00-CB61000C2F0A}" type="presOf" srcId="{8FA1F562-0DCE-4F60-82CF-00CBAE1E8856}" destId="{E3302650-7FD0-4EC0-9209-2CF364C481A3}" srcOrd="0" destOrd="0" presId="urn:microsoft.com/office/officeart/2005/8/layout/radial2"/>
    <dgm:cxn modelId="{48984356-D965-4FF6-B4AD-7C89DB64DED6}" type="presOf" srcId="{DD37497A-88B3-4C32-B41E-2567883FB089}" destId="{E4B8C1E5-CB15-46E5-9AFF-CCAC635935BE}" srcOrd="0" destOrd="1" presId="urn:microsoft.com/office/officeart/2005/8/layout/radial2"/>
    <dgm:cxn modelId="{92B3DA38-D8EA-44FF-A463-3ABEC572D96A}" srcId="{A1799752-FBD8-4447-B9FC-E797067A2450}" destId="{AE56B5FB-BEFD-470E-97A1-60E0A732AE00}" srcOrd="0" destOrd="0" parTransId="{1C6EAD5C-310E-4F1E-98C9-D0C189BA1D2B}" sibTransId="{D5E87750-C5D4-4E0A-A446-E13875DCE678}"/>
    <dgm:cxn modelId="{7BC3851F-D9AC-4E62-9E26-6D2F57E9D970}" type="presOf" srcId="{191F867A-C8A2-4172-B70D-BF57088FA284}" destId="{B1D53FE9-803D-4989-9122-803C1B746D12}" srcOrd="0" destOrd="0" presId="urn:microsoft.com/office/officeart/2005/8/layout/radial2"/>
    <dgm:cxn modelId="{F929DB17-5284-4420-98D1-BCB0B06D5909}" type="presOf" srcId="{1C6EAD5C-310E-4F1E-98C9-D0C189BA1D2B}" destId="{FB8BD0DE-4FC0-4AF8-898D-12D9FAFCD151}" srcOrd="0" destOrd="0" presId="urn:microsoft.com/office/officeart/2005/8/layout/radial2"/>
    <dgm:cxn modelId="{61BEA5FD-32B6-4D77-8156-D14C5C3C54F4}" srcId="{AE56B5FB-BEFD-470E-97A1-60E0A732AE00}" destId="{2E75E15F-077A-483D-A5B0-62EE7D3C0DF3}" srcOrd="0" destOrd="0" parTransId="{049D18D3-141B-4075-B291-899CCEC31A01}" sibTransId="{3766574E-C815-4049-8F40-DC765F44B88E}"/>
    <dgm:cxn modelId="{ADFFC6EF-F53A-48D1-A58F-A5CAE2646F21}" type="presOf" srcId="{A1799752-FBD8-4447-B9FC-E797067A2450}" destId="{97F52083-8C71-40CF-A0B2-9D6E42A08047}" srcOrd="0" destOrd="0" presId="urn:microsoft.com/office/officeart/2005/8/layout/radial2"/>
    <dgm:cxn modelId="{2CC3572C-1223-4DA7-A3DB-6AFB828EF6ED}" srcId="{8D7F9081-A975-4975-B9EF-5F3F732439A0}" destId="{C30FF1B8-AD8D-454A-80A9-958D5611A66E}" srcOrd="0" destOrd="0" parTransId="{BFF4E852-D652-4A55-9840-B0747B5A5D39}" sibTransId="{CDC47537-59FA-41D8-B968-AE65662B9A8F}"/>
    <dgm:cxn modelId="{C5CD9ED8-721A-4DD5-96B9-59B98691DE14}" type="presParOf" srcId="{97F52083-8C71-40CF-A0B2-9D6E42A08047}" destId="{DC1031B4-8BE9-4175-8E03-82652C716E00}" srcOrd="0" destOrd="0" presId="urn:microsoft.com/office/officeart/2005/8/layout/radial2"/>
    <dgm:cxn modelId="{1EC5AD73-41C3-4D0D-84D7-F1211A7B6BD1}" type="presParOf" srcId="{DC1031B4-8BE9-4175-8E03-82652C716E00}" destId="{3640D611-86EB-44FD-8D96-FCC5EC7039D4}" srcOrd="0" destOrd="0" presId="urn:microsoft.com/office/officeart/2005/8/layout/radial2"/>
    <dgm:cxn modelId="{168FB870-0291-4D50-AE76-3E55881CB0D7}" type="presParOf" srcId="{3640D611-86EB-44FD-8D96-FCC5EC7039D4}" destId="{92984D79-31AD-4F23-9AED-1C42AC429055}" srcOrd="0" destOrd="0" presId="urn:microsoft.com/office/officeart/2005/8/layout/radial2"/>
    <dgm:cxn modelId="{57A4A4C8-BF39-4990-8526-7F8D9AC6D856}" type="presParOf" srcId="{3640D611-86EB-44FD-8D96-FCC5EC7039D4}" destId="{BEB10584-068A-43A1-A4A2-482D38ED222A}" srcOrd="1" destOrd="0" presId="urn:microsoft.com/office/officeart/2005/8/layout/radial2"/>
    <dgm:cxn modelId="{D47CB056-9B77-46CE-B104-F2D5EC5E86FE}" type="presParOf" srcId="{DC1031B4-8BE9-4175-8E03-82652C716E00}" destId="{FB8BD0DE-4FC0-4AF8-898D-12D9FAFCD151}" srcOrd="1" destOrd="0" presId="urn:microsoft.com/office/officeart/2005/8/layout/radial2"/>
    <dgm:cxn modelId="{B9B25137-3849-4413-9443-05BF0E2A91BB}" type="presParOf" srcId="{DC1031B4-8BE9-4175-8E03-82652C716E00}" destId="{3A0969E2-651A-4711-A5BC-DE59084E21C5}" srcOrd="2" destOrd="0" presId="urn:microsoft.com/office/officeart/2005/8/layout/radial2"/>
    <dgm:cxn modelId="{5B962A9D-22AB-463B-91CB-E9CE6BF633CF}" type="presParOf" srcId="{3A0969E2-651A-4711-A5BC-DE59084E21C5}" destId="{2B4CE25D-2F36-49CA-B931-AA269B16CFB6}" srcOrd="0" destOrd="0" presId="urn:microsoft.com/office/officeart/2005/8/layout/radial2"/>
    <dgm:cxn modelId="{886B3406-FA6F-41B4-BF24-835616D635EB}" type="presParOf" srcId="{3A0969E2-651A-4711-A5BC-DE59084E21C5}" destId="{FC5D3B72-DD59-4B67-B3DD-9756684053E0}" srcOrd="1" destOrd="0" presId="urn:microsoft.com/office/officeart/2005/8/layout/radial2"/>
    <dgm:cxn modelId="{A6D992CD-17D0-45DD-8AFC-47C4473EEF8C}" type="presParOf" srcId="{DC1031B4-8BE9-4175-8E03-82652C716E00}" destId="{B1D53FE9-803D-4989-9122-803C1B746D12}" srcOrd="3" destOrd="0" presId="urn:microsoft.com/office/officeart/2005/8/layout/radial2"/>
    <dgm:cxn modelId="{4B1B0ADD-EAD1-498B-8A5B-463C1DBBFFD2}" type="presParOf" srcId="{DC1031B4-8BE9-4175-8E03-82652C716E00}" destId="{1638EA56-D18B-4FAC-8738-D014F75F2E1E}" srcOrd="4" destOrd="0" presId="urn:microsoft.com/office/officeart/2005/8/layout/radial2"/>
    <dgm:cxn modelId="{565A2BA1-38C6-416B-A07F-4004B5808188}" type="presParOf" srcId="{1638EA56-D18B-4FAC-8738-D014F75F2E1E}" destId="{80ABCABD-E846-4928-8765-E40BB1743EC4}" srcOrd="0" destOrd="0" presId="urn:microsoft.com/office/officeart/2005/8/layout/radial2"/>
    <dgm:cxn modelId="{94E7AA16-A271-4549-ABEE-A7964A4D7119}" type="presParOf" srcId="{1638EA56-D18B-4FAC-8738-D014F75F2E1E}" destId="{E4B8C1E5-CB15-46E5-9AFF-CCAC635935BE}" srcOrd="1" destOrd="0" presId="urn:microsoft.com/office/officeart/2005/8/layout/radial2"/>
    <dgm:cxn modelId="{574676C9-EC6F-4455-BB91-12834E6E2D9D}" type="presParOf" srcId="{DC1031B4-8BE9-4175-8E03-82652C716E00}" destId="{AC31ED4E-0D32-4468-8CBB-881522686BB4}" srcOrd="5" destOrd="0" presId="urn:microsoft.com/office/officeart/2005/8/layout/radial2"/>
    <dgm:cxn modelId="{5CE97CB5-77AB-4738-AB0D-F25EBF0CFBC7}" type="presParOf" srcId="{DC1031B4-8BE9-4175-8E03-82652C716E00}" destId="{B40B0C71-ADA5-4338-8A23-BD3DD6BFF907}" srcOrd="6" destOrd="0" presId="urn:microsoft.com/office/officeart/2005/8/layout/radial2"/>
    <dgm:cxn modelId="{208E3C53-1EE5-4F5E-9FAF-315FCE0182D7}" type="presParOf" srcId="{B40B0C71-ADA5-4338-8A23-BD3DD6BFF907}" destId="{C0B1D317-5B1F-4529-B1E7-C7F269A9610D}" srcOrd="0" destOrd="0" presId="urn:microsoft.com/office/officeart/2005/8/layout/radial2"/>
    <dgm:cxn modelId="{A13549F5-981B-43AF-939A-B8DD8F1891AC}" type="presParOf" srcId="{B40B0C71-ADA5-4338-8A23-BD3DD6BFF907}" destId="{E3302650-7FD0-4EC0-9209-2CF364C481A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D2EF2-F62D-48EA-B739-CB679AA514BF}">
      <dsp:nvSpPr>
        <dsp:cNvPr id="0" name=""/>
        <dsp:cNvSpPr/>
      </dsp:nvSpPr>
      <dsp:spPr>
        <a:xfrm>
          <a:off x="3229610" y="2137410"/>
          <a:ext cx="2612390" cy="2612390"/>
        </a:xfrm>
        <a:prstGeom prst="gear9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Αερόβιος στόχος</a:t>
          </a:r>
          <a:endParaRPr lang="en-US" sz="3000" kern="1200" dirty="0"/>
        </a:p>
      </dsp:txBody>
      <dsp:txXfrm>
        <a:off x="3754817" y="2749350"/>
        <a:ext cx="1561976" cy="1342822"/>
      </dsp:txXfrm>
    </dsp:sp>
    <dsp:sp modelId="{D0CDACD5-121F-495F-9B3B-4523A5D8AA2C}">
      <dsp:nvSpPr>
        <dsp:cNvPr id="0" name=""/>
        <dsp:cNvSpPr/>
      </dsp:nvSpPr>
      <dsp:spPr>
        <a:xfrm>
          <a:off x="1709674" y="1519936"/>
          <a:ext cx="1899920" cy="1899920"/>
        </a:xfrm>
        <a:prstGeom prst="gear6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διδακτική</a:t>
          </a:r>
          <a:endParaRPr lang="en-US" sz="1600" b="1" kern="1200" dirty="0"/>
        </a:p>
      </dsp:txBody>
      <dsp:txXfrm>
        <a:off x="2187985" y="2001137"/>
        <a:ext cx="943298" cy="937518"/>
      </dsp:txXfrm>
    </dsp:sp>
    <dsp:sp modelId="{13A5013B-01D6-4AA0-97AB-B1949AA03646}">
      <dsp:nvSpPr>
        <dsp:cNvPr id="0" name=""/>
        <dsp:cNvSpPr/>
      </dsp:nvSpPr>
      <dsp:spPr>
        <a:xfrm rot="20700000">
          <a:off x="2773823" y="209185"/>
          <a:ext cx="1861533" cy="1861533"/>
        </a:xfrm>
        <a:prstGeom prst="gear6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Χορός και μουσική</a:t>
          </a:r>
          <a:endParaRPr lang="en-US" sz="2000" b="1" kern="1200" dirty="0"/>
        </a:p>
      </dsp:txBody>
      <dsp:txXfrm rot="-20700000">
        <a:off x="3182112" y="617474"/>
        <a:ext cx="1044956" cy="1044956"/>
      </dsp:txXfrm>
    </dsp:sp>
    <dsp:sp modelId="{A780DFFD-06B5-4B31-A1B4-6560A0F8C7BB}">
      <dsp:nvSpPr>
        <dsp:cNvPr id="0" name=""/>
        <dsp:cNvSpPr/>
      </dsp:nvSpPr>
      <dsp:spPr>
        <a:xfrm>
          <a:off x="3034878" y="1739702"/>
          <a:ext cx="3343859" cy="3343859"/>
        </a:xfrm>
        <a:prstGeom prst="circularArrow">
          <a:avLst>
            <a:gd name="adj1" fmla="val 4688"/>
            <a:gd name="adj2" fmla="val 299029"/>
            <a:gd name="adj3" fmla="val 2528006"/>
            <a:gd name="adj4" fmla="val 1583600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CB813-93EC-40AE-91AE-826EC957CD77}">
      <dsp:nvSpPr>
        <dsp:cNvPr id="0" name=""/>
        <dsp:cNvSpPr/>
      </dsp:nvSpPr>
      <dsp:spPr>
        <a:xfrm>
          <a:off x="1373201" y="1097171"/>
          <a:ext cx="2429522" cy="24295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A4652-3F10-4D74-85D3-D3410BCD263B}">
      <dsp:nvSpPr>
        <dsp:cNvPr id="0" name=""/>
        <dsp:cNvSpPr/>
      </dsp:nvSpPr>
      <dsp:spPr>
        <a:xfrm>
          <a:off x="2343231" y="-200944"/>
          <a:ext cx="2619514" cy="26195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1ED4E-0D32-4468-8CBB-881522686BB4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53FE9-803D-4989-9122-803C1B746D12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BD0DE-4FC0-4AF8-898D-12D9FAFCD151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10584-068A-43A1-A4A2-482D38ED222A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B4CE25D-2F36-49CA-B931-AA269B16CFB6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Προθέρμανση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115-125</a:t>
          </a:r>
          <a:r>
            <a:rPr lang="en-US" sz="1200" b="1" kern="1200" dirty="0" smtClean="0"/>
            <a:t>bpm</a:t>
          </a:r>
          <a:endParaRPr lang="en-US" sz="1200" b="1" kern="1200" dirty="0"/>
        </a:p>
      </dsp:txBody>
      <dsp:txXfrm>
        <a:off x="3483799" y="192645"/>
        <a:ext cx="922321" cy="922321"/>
      </dsp:txXfrm>
    </dsp:sp>
    <dsp:sp modelId="{FC5D3B72-DD59-4B67-B3DD-9756684053E0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1" kern="1200" dirty="0" smtClean="0">
              <a:solidFill>
                <a:srgbClr val="002060"/>
              </a:solidFill>
              <a:latin typeface="Times New Roman"/>
              <a:cs typeface="Times New Roman"/>
            </a:rPr>
            <a:t>⁓</a:t>
          </a:r>
          <a:r>
            <a:rPr lang="el-GR" sz="1800" b="1" kern="1200" dirty="0" smtClean="0">
              <a:solidFill>
                <a:srgbClr val="002060"/>
              </a:solidFill>
            </a:rPr>
            <a:t>7 ΄</a:t>
          </a:r>
          <a:endParaRPr lang="en-US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1" kern="1200" dirty="0" smtClean="0">
              <a:solidFill>
                <a:srgbClr val="002060"/>
              </a:solidFill>
            </a:rPr>
            <a:t>2Χ3,5’ 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4727575" y="1626"/>
        <a:ext cx="1956539" cy="1304359"/>
      </dsp:txXfrm>
    </dsp:sp>
    <dsp:sp modelId="{80ABCABD-E846-4928-8765-E40BB1743EC4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Ενδυνάμωση</a:t>
          </a: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&gt; 110bpm</a:t>
          </a:r>
          <a:endParaRPr lang="en-US" sz="1200" b="1" kern="1200" dirty="0"/>
        </a:p>
      </dsp:txBody>
      <dsp:txXfrm>
        <a:off x="3914976" y="1801820"/>
        <a:ext cx="922321" cy="922321"/>
      </dsp:txXfrm>
    </dsp:sp>
    <dsp:sp modelId="{E4B8C1E5-CB15-46E5-9AFF-CCAC635935BE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2060"/>
              </a:solidFill>
              <a:latin typeface="Times New Roman"/>
              <a:cs typeface="Times New Roman"/>
            </a:rPr>
            <a:t>⁓ 10</a:t>
          </a:r>
          <a:r>
            <a:rPr lang="el-GR" sz="2000" b="1" kern="1200" dirty="0" smtClean="0">
              <a:solidFill>
                <a:srgbClr val="002060"/>
              </a:solidFill>
              <a:latin typeface="Times New Roman"/>
              <a:cs typeface="Times New Roman"/>
            </a:rPr>
            <a:t>΄</a:t>
          </a:r>
          <a:endParaRPr lang="en-US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>
              <a:solidFill>
                <a:srgbClr val="002060"/>
              </a:solidFill>
            </a:rPr>
            <a:t>10 Χ1΄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5158753" y="1610801"/>
        <a:ext cx="1956539" cy="1304359"/>
      </dsp:txXfrm>
    </dsp:sp>
    <dsp:sp modelId="{C0B1D317-5B1F-4529-B1E7-C7F269A9610D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Αποθεραπεία</a:t>
          </a: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&gt;100bpm</a:t>
          </a:r>
          <a:endParaRPr lang="en-US" sz="1200" b="1" kern="1200" dirty="0"/>
        </a:p>
      </dsp:txBody>
      <dsp:txXfrm>
        <a:off x="3483799" y="3410996"/>
        <a:ext cx="922321" cy="922321"/>
      </dsp:txXfrm>
    </dsp:sp>
    <dsp:sp modelId="{E3302650-7FD0-4EC0-9209-2CF364C481A3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2060"/>
              </a:solidFill>
              <a:latin typeface="Times New Roman"/>
              <a:cs typeface="Times New Roman"/>
            </a:rPr>
            <a:t>⁓</a:t>
          </a:r>
          <a:r>
            <a:rPr lang="el-GR" sz="1800" b="1" kern="1200" dirty="0" smtClean="0">
              <a:solidFill>
                <a:srgbClr val="002060"/>
              </a:solidFill>
              <a:latin typeface="Times New Roman"/>
              <a:cs typeface="Times New Roman"/>
            </a:rPr>
            <a:t>5-7΄</a:t>
          </a:r>
          <a:endParaRPr lang="en-US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1" kern="1200" dirty="0" smtClean="0">
              <a:solidFill>
                <a:srgbClr val="002060"/>
              </a:solidFill>
            </a:rPr>
            <a:t>2Χ3,5’ 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4727575" y="3219977"/>
        <a:ext cx="1956539" cy="130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DAF1-92C1-4612-935B-7E6267189998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5977-84E1-4123-A96A-6019C39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4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tydance.org.uk/content/27593/Live/attachment1/Review%20of%20Dance%20Evidence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tydance.org.uk/content/27593/Live/attachment1/Review%20of%20Dance%20Evidence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nchisehelp.com/industry-reports/fitness-industry-report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umb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nstantina\Desktop\51ae24303b3f1aee0f9e899aea2e33e7--music-notes-music-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06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05200" y="838200"/>
            <a:ext cx="5486400" cy="276225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Η χρήση της μουσικής στην βελτίωση της οργάνωσης, της απόδοσης  και της συμμετοχής των ασκουμένων, σε μια τάξη αερόβιου χορού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72000" y="4267200"/>
            <a:ext cx="3962400" cy="1752600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rgbClr val="AC1481"/>
                </a:solidFill>
              </a:rPr>
              <a:t>Νάντια Καραδήμου</a:t>
            </a:r>
          </a:p>
          <a:p>
            <a:r>
              <a:rPr lang="el-GR" b="1" dirty="0" smtClean="0">
                <a:solidFill>
                  <a:srgbClr val="AC1481"/>
                </a:solidFill>
              </a:rPr>
              <a:t>Ειδικό Εκπ/</a:t>
            </a:r>
            <a:r>
              <a:rPr lang="el-GR" b="1" dirty="0" err="1" smtClean="0">
                <a:solidFill>
                  <a:srgbClr val="AC1481"/>
                </a:solidFill>
              </a:rPr>
              <a:t>κό</a:t>
            </a:r>
            <a:r>
              <a:rPr lang="el-GR" b="1" dirty="0" smtClean="0">
                <a:solidFill>
                  <a:srgbClr val="AC1481"/>
                </a:solidFill>
              </a:rPr>
              <a:t> Προσωπικό</a:t>
            </a:r>
          </a:p>
          <a:p>
            <a:r>
              <a:rPr lang="el-GR" b="1" dirty="0" smtClean="0">
                <a:solidFill>
                  <a:srgbClr val="AC1481"/>
                </a:solidFill>
              </a:rPr>
              <a:t>Τ.Ε.Φ.Α.Α. Παν. Θεσσαλίας</a:t>
            </a:r>
            <a:endParaRPr lang="en-US" b="1" dirty="0">
              <a:solidFill>
                <a:srgbClr val="AC1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AC1481"/>
                </a:solidFill>
              </a:rPr>
              <a:t>Κατευθυντήριες οδηγίες για την επιλογή της μουσικής γενικά στην άσκηση </a:t>
            </a:r>
            <a:r>
              <a:rPr lang="el-GR" sz="2000" b="1" dirty="0" smtClean="0">
                <a:solidFill>
                  <a:srgbClr val="AC1481"/>
                </a:solidFill>
              </a:rPr>
              <a:t>(1)</a:t>
            </a:r>
            <a:endParaRPr lang="en-US" sz="2000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l-GR" sz="2000" dirty="0" smtClean="0"/>
          </a:p>
          <a:p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600" b="1" dirty="0">
                <a:solidFill>
                  <a:srgbClr val="002060"/>
                </a:solidFill>
              </a:rPr>
              <a:t>εμπλουτισμένη με τις τάσεις όπως διαμορφώνονται από τα μέσα ενημέρωσης ή από τις προσωπικές εμπειρίες του ακροατή </a:t>
            </a:r>
          </a:p>
          <a:p>
            <a:r>
              <a:rPr lang="el-GR" sz="2600" b="1" dirty="0">
                <a:solidFill>
                  <a:srgbClr val="002060"/>
                </a:solidFill>
              </a:rPr>
              <a:t> με λόγια  που εμπεριέχουν παρακίνηση (π.χ. «χέρια ψηλά…") </a:t>
            </a:r>
          </a:p>
          <a:p>
            <a:r>
              <a:rPr lang="el-GR" sz="2600" b="1" dirty="0">
                <a:solidFill>
                  <a:srgbClr val="002060"/>
                </a:solidFill>
              </a:rPr>
              <a:t> όπου δεν τίθεται σε κίνδυνο η ασφάλεια (π.χ., οι ασκούμενοι δεν πρέπει να χρησιμοποιούν μουσική όταν τρέχουν ή ποδηλατούν στους δρόμους</a:t>
            </a:r>
            <a:endParaRPr lang="el-GR" sz="26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Karageorghis</a:t>
            </a:r>
            <a:r>
              <a:rPr lang="en-US" sz="1600" dirty="0" smtClean="0"/>
              <a:t> CI, </a:t>
            </a:r>
            <a:r>
              <a:rPr lang="en-US" sz="1600" dirty="0"/>
              <a:t>Terry PC, Lane AM, Bishop DT, Priest DL</a:t>
            </a:r>
            <a:r>
              <a:rPr lang="en-US" sz="1600" dirty="0" smtClean="0"/>
              <a:t>.</a:t>
            </a:r>
            <a:r>
              <a:rPr lang="el-GR" sz="1600" dirty="0" smtClean="0"/>
              <a:t>(2012)</a:t>
            </a:r>
            <a:r>
              <a:rPr lang="en-US" sz="1600" dirty="0" smtClean="0"/>
              <a:t> </a:t>
            </a:r>
            <a:r>
              <a:rPr lang="en-US" sz="1600" b="1" dirty="0"/>
              <a:t>The BASES Expert Statement on use of music in </a:t>
            </a:r>
            <a:r>
              <a:rPr lang="en-US" sz="1600" b="1" dirty="0" smtClean="0"/>
              <a:t>exercise</a:t>
            </a:r>
            <a:r>
              <a:rPr lang="el-GR" sz="1600" dirty="0" smtClean="0"/>
              <a:t>.</a:t>
            </a:r>
            <a:r>
              <a:rPr lang="en-US" sz="1600" dirty="0"/>
              <a:t> J Sports Sci. 2012 May;30(9):953-6. </a:t>
            </a:r>
            <a:r>
              <a:rPr lang="en-US" sz="1600" dirty="0" smtClean="0"/>
              <a:t>doi:10.1080/02640414.2012.676665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397"/>
            <a:ext cx="1790995" cy="33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9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C1481"/>
                </a:solidFill>
              </a:rPr>
              <a:t>Επιπλέον λαμβάνοντας υπόψη 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ότι ο αερόβιος χορός για τον οποίο γίνεται λόγος είναι 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ΧΟΡΟΣ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57770"/>
            <a:ext cx="5715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2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«Ο </a:t>
            </a:r>
            <a:r>
              <a:rPr lang="el-GR" sz="2400" b="1" dirty="0">
                <a:solidFill>
                  <a:srgbClr val="002060"/>
                </a:solidFill>
              </a:rPr>
              <a:t>χορός είναι μακράν η πιο συγχρονισμένη ομαδική άσκηση,  διότι ο χορός απαιτεί ένα τύπο διαπροσωπικού συντονισμού στο χώρο και στο χρόνο, που είναι σχεδόν ανύπαρκτος σε </a:t>
            </a:r>
            <a:r>
              <a:rPr lang="el-GR" sz="2400" b="1" dirty="0" smtClean="0">
                <a:solidFill>
                  <a:srgbClr val="002060"/>
                </a:solidFill>
              </a:rPr>
              <a:t>άλλη κοινότητα  </a:t>
            </a:r>
            <a:r>
              <a:rPr lang="el-GR" sz="2400" b="1" dirty="0">
                <a:solidFill>
                  <a:srgbClr val="002060"/>
                </a:solidFill>
              </a:rPr>
              <a:t>πέραν  </a:t>
            </a:r>
            <a:r>
              <a:rPr lang="el-GR" sz="2400" b="1" dirty="0" smtClean="0">
                <a:solidFill>
                  <a:srgbClr val="002060"/>
                </a:solidFill>
              </a:rPr>
              <a:t>της ανθρώπινης» </a:t>
            </a:r>
            <a:r>
              <a:rPr lang="el-GR" sz="1600" b="1" dirty="0" smtClean="0">
                <a:solidFill>
                  <a:srgbClr val="002060"/>
                </a:solidFill>
              </a:rPr>
              <a:t>(1,2)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381000" y="5370638"/>
            <a:ext cx="838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50" dirty="0" smtClean="0"/>
              <a:t>Brown</a:t>
            </a:r>
            <a:r>
              <a:rPr lang="en-US" sz="1050" dirty="0"/>
              <a:t>, S.&amp;  Parsons, L.,M.(2008). So You Think You Can Dance?: PET Scans Reveal Your Brain's Inner Choreography. Scientific American , </a:t>
            </a:r>
            <a:r>
              <a:rPr lang="en-US" sz="1050" dirty="0" err="1"/>
              <a:t>vol</a:t>
            </a:r>
            <a:r>
              <a:rPr lang="en-US" sz="1050" dirty="0"/>
              <a:t> 299 No. 1: 58-63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 smtClean="0"/>
              <a:t>Brown,S</a:t>
            </a:r>
            <a:r>
              <a:rPr lang="en-US" sz="1050" dirty="0"/>
              <a:t>., Martinez, M.,J. .&amp;  Parsons, L.,M.(2006). The Neural Basis of </a:t>
            </a:r>
            <a:r>
              <a:rPr lang="en-US" sz="1050" dirty="0" err="1"/>
              <a:t>Human.Dance</a:t>
            </a:r>
            <a:r>
              <a:rPr lang="en-US" sz="1050" dirty="0"/>
              <a:t>. Cerebral Cortex, Vol. 16, No. 8, : 1157–1167.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33400"/>
            <a:ext cx="5069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solidFill>
                  <a:srgbClr val="AC1481"/>
                </a:solidFill>
              </a:rPr>
              <a:t>Ο χορός σαν άσκηση</a:t>
            </a:r>
            <a:endParaRPr lang="en-US" sz="4400" b="1" dirty="0">
              <a:solidFill>
                <a:srgbClr val="AC148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5658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onstantina\Desktop\landscape-1484320725-bud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2639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C1481"/>
                </a:solidFill>
              </a:rPr>
              <a:t>           Ο χορός μπορεί </a:t>
            </a:r>
            <a:r>
              <a:rPr lang="el-GR" sz="1400" b="1" dirty="0" smtClean="0">
                <a:solidFill>
                  <a:srgbClr val="AC1481"/>
                </a:solidFill>
              </a:rPr>
              <a:t>(1,2)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Να αυξήσει στους ανθρώπους το κίνητρο συμμετοχής και </a:t>
            </a:r>
            <a:r>
              <a:rPr lang="el-GR" sz="2000" b="1" dirty="0" err="1" smtClean="0">
                <a:solidFill>
                  <a:srgbClr val="002060"/>
                </a:solidFill>
              </a:rPr>
              <a:t>προσκόλησης</a:t>
            </a:r>
            <a:r>
              <a:rPr lang="el-GR" sz="2000" b="1" dirty="0" smtClean="0">
                <a:solidFill>
                  <a:srgbClr val="002060"/>
                </a:solidFill>
              </a:rPr>
              <a:t> στη δραστηριότητα</a:t>
            </a:r>
          </a:p>
          <a:p>
            <a:r>
              <a:rPr lang="el-GR" sz="2000" b="1" dirty="0" smtClean="0">
                <a:solidFill>
                  <a:srgbClr val="002060"/>
                </a:solidFill>
              </a:rPr>
              <a:t>Να δουν την άσκηση σαν διασκέδαση , έκφραση και ομαδικότητα και κυρίως μη ανταγωνιστική δραστηριότητα</a:t>
            </a:r>
          </a:p>
          <a:p>
            <a:r>
              <a:rPr lang="el-GR" sz="2000" b="1" dirty="0" smtClean="0">
                <a:solidFill>
                  <a:srgbClr val="002060"/>
                </a:solidFill>
              </a:rPr>
              <a:t>Να αυξήσει το  την φυσική κατάσταση των συμμετεχόντων και τις κινητικές  τους δεξιότητες συχνά πιο αποτελεσματικά από άλλα είδη άσκησης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>
              <a:buFont typeface="+mj-lt"/>
              <a:buAutoNum type="arabicPeriod"/>
            </a:pPr>
            <a:r>
              <a:rPr lang="en-US" sz="1050" dirty="0" err="1" smtClean="0"/>
              <a:t>Scally</a:t>
            </a:r>
            <a:r>
              <a:rPr lang="el-GR" sz="1050" dirty="0"/>
              <a:t>,</a:t>
            </a:r>
            <a:r>
              <a:rPr lang="en-US" sz="1050" dirty="0"/>
              <a:t>G. (2011). Dancing to health: a review of the evidence. Cool facts –Hot Feet</a:t>
            </a:r>
          </a:p>
          <a:p>
            <a:pPr marL="0" indent="0">
              <a:buNone/>
            </a:pPr>
            <a:r>
              <a:rPr lang="en-US" sz="1050" dirty="0">
                <a:hlinkClick r:id="rId3"/>
              </a:rPr>
              <a:t>https://www.communitydance.org.uk/content/27593/Live/attachment1/Review%20of%20Dance%20Evidence.pdf</a:t>
            </a:r>
            <a:endParaRPr lang="en-US" sz="1050" dirty="0"/>
          </a:p>
          <a:p>
            <a:pPr>
              <a:buFont typeface="+mj-lt"/>
              <a:buAutoNum type="arabicPeriod"/>
            </a:pPr>
            <a:endParaRPr lang="en-US" sz="1050" dirty="0"/>
          </a:p>
          <a:p>
            <a:pPr marL="0" indent="0">
              <a:buNone/>
            </a:pPr>
            <a:r>
              <a:rPr lang="en-US" sz="1050" dirty="0" smtClean="0"/>
              <a:t>2.        Alpert </a:t>
            </a:r>
            <a:r>
              <a:rPr lang="en-US" sz="1050" dirty="0"/>
              <a:t>,P.,T. (2011) . The Health Benefits of Dance. </a:t>
            </a:r>
            <a:r>
              <a:rPr lang="en-US" sz="1050" i="1" dirty="0"/>
              <a:t>Home Health Care Management &amp; Practice23(2) 155–157. </a:t>
            </a:r>
            <a:r>
              <a:rPr lang="en-US" sz="1050" i="1" dirty="0" smtClean="0"/>
              <a:t>      DOI</a:t>
            </a:r>
            <a:r>
              <a:rPr lang="en-US" sz="1050" i="1" dirty="0"/>
              <a:t>: 10.1177/1084822310384689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onstantina\Desktop\landscape-1484320725-bud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0"/>
            <a:ext cx="3276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C1481"/>
                </a:solidFill>
              </a:rPr>
              <a:t>         Ο χορός μπορεί </a:t>
            </a:r>
            <a:r>
              <a:rPr lang="el-GR" sz="1400" b="1" dirty="0" smtClean="0">
                <a:solidFill>
                  <a:srgbClr val="AC1481"/>
                </a:solidFill>
              </a:rPr>
              <a:t>(1,2)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να βοηθήσει στην αποκατάσταση από αρρώστιες, να μειώσει τον πόνο και την αντίληψη του πόνου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l-GR" b="1" dirty="0" smtClean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να χτίσει  αυτοπεποίθηση και να ανεβάσει τη διάθεση</a:t>
            </a:r>
            <a:endParaRPr lang="el-GR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να βοηθήσει σε θετική κοινωνική αλληλεπίδραση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l-GR" b="1" dirty="0" smtClean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ν</a:t>
            </a:r>
            <a:r>
              <a:rPr lang="el-GR" b="1" dirty="0" smtClean="0">
                <a:solidFill>
                  <a:srgbClr val="002060"/>
                </a:solidFill>
              </a:rPr>
              <a:t>α βελτιώσει την ποιότητα ζωής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500" dirty="0"/>
              <a:t> </a:t>
            </a: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>
              <a:buFont typeface="+mj-lt"/>
              <a:buAutoNum type="arabicPeriod"/>
            </a:pPr>
            <a:r>
              <a:rPr lang="en-US" sz="1500" dirty="0" err="1" smtClean="0"/>
              <a:t>Scally</a:t>
            </a:r>
            <a:r>
              <a:rPr lang="el-GR" sz="1500" dirty="0"/>
              <a:t>,</a:t>
            </a:r>
            <a:r>
              <a:rPr lang="en-US" sz="1500" dirty="0"/>
              <a:t>G. (2011). Dancing to health: a review of the evidence. Cool facts –Hot Feet</a:t>
            </a:r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https://www.communitydance.org.uk/content/27593/Live/attachment1/Review%20of%20Dance%20Evidence.pdf</a:t>
            </a:r>
            <a:endParaRPr lang="en-US" sz="1500" dirty="0"/>
          </a:p>
          <a:p>
            <a:pPr>
              <a:buFont typeface="+mj-lt"/>
              <a:buAutoNum type="arabicPeriod"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2.        Alpert </a:t>
            </a:r>
            <a:r>
              <a:rPr lang="en-US" sz="1500" dirty="0"/>
              <a:t>,P.,T. (2011) . The Health Benefits of Dance. </a:t>
            </a:r>
            <a:r>
              <a:rPr lang="en-US" sz="1500" i="1" dirty="0"/>
              <a:t>Home Health Care Management &amp; Practice23(2) 155–157. </a:t>
            </a:r>
            <a:r>
              <a:rPr lang="en-US" sz="1500" i="1" dirty="0" smtClean="0"/>
              <a:t>      DOI</a:t>
            </a:r>
            <a:r>
              <a:rPr lang="en-US" sz="1500" i="1" dirty="0"/>
              <a:t>: 10.1177/1084822310384689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553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Επομένως</a:t>
            </a:r>
            <a:r>
              <a:rPr lang="el-GR" dirty="0" smtClean="0"/>
              <a:t> 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5553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AC1481"/>
                </a:solidFill>
              </a:rPr>
              <a:t>Μπορώ να χρησιμοποιήσω ότι είδος μουσικής υπάρχει στο μουσικό στερέωμα είτε η μουσική εκπροσωπεί χορευτικό είδος , είτε μουσικό κίνημα, είτε είναι </a:t>
            </a:r>
            <a:r>
              <a:rPr lang="en-US" sz="2400" b="1" dirty="0" smtClean="0">
                <a:solidFill>
                  <a:srgbClr val="AC1481"/>
                </a:solidFill>
              </a:rPr>
              <a:t>ethnic </a:t>
            </a:r>
            <a:r>
              <a:rPr lang="el-GR" sz="2400" b="1" dirty="0" smtClean="0">
                <a:solidFill>
                  <a:srgbClr val="AC1481"/>
                </a:solidFill>
              </a:rPr>
              <a:t>η </a:t>
            </a:r>
            <a:r>
              <a:rPr lang="en-US" sz="2400" b="1" dirty="0" err="1" smtClean="0">
                <a:solidFill>
                  <a:srgbClr val="AC1481"/>
                </a:solidFill>
              </a:rPr>
              <a:t>folcore</a:t>
            </a:r>
            <a:r>
              <a:rPr lang="en-US" sz="2400" b="1" dirty="0" smtClean="0">
                <a:solidFill>
                  <a:srgbClr val="AC1481"/>
                </a:solidFill>
              </a:rPr>
              <a:t>.</a:t>
            </a:r>
            <a:endParaRPr lang="en-US" sz="2400" b="1" dirty="0">
              <a:solidFill>
                <a:srgbClr val="AC148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0007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1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Για να προσεγγίζουμε το στόχο όμως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758425439"/>
              </p:ext>
            </p:extLst>
          </p:nvPr>
        </p:nvGraphicFramePr>
        <p:xfrm>
          <a:off x="609600" y="1219200"/>
          <a:ext cx="69342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0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Θα πρέπει η μουσική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C1481"/>
                </a:solidFill>
              </a:rPr>
              <a:t>Να ανταποκρίνεται στο κατάλληλο τέμπο(120-130 </a:t>
            </a:r>
            <a:r>
              <a:rPr lang="en-US" b="1" dirty="0" smtClean="0">
                <a:solidFill>
                  <a:srgbClr val="AC1481"/>
                </a:solidFill>
              </a:rPr>
              <a:t>beats/min)</a:t>
            </a:r>
            <a:endParaRPr lang="el-GR" b="1" dirty="0" smtClean="0">
              <a:solidFill>
                <a:srgbClr val="AC1481"/>
              </a:solidFill>
            </a:endParaRPr>
          </a:p>
          <a:p>
            <a:r>
              <a:rPr lang="el-GR" b="1" dirty="0" smtClean="0">
                <a:solidFill>
                  <a:srgbClr val="AC1481"/>
                </a:solidFill>
              </a:rPr>
              <a:t>Να μπορεί να μετρηθεί ξεκάθαρα</a:t>
            </a:r>
          </a:p>
          <a:p>
            <a:r>
              <a:rPr lang="el-GR" b="1" dirty="0" smtClean="0">
                <a:solidFill>
                  <a:srgbClr val="AC1481"/>
                </a:solidFill>
              </a:rPr>
              <a:t>Να είναι ομαλή η μετάβαση των μουσικών κομματιών για να μην εμποδίζεται η ροή</a:t>
            </a:r>
            <a:r>
              <a:rPr lang="en-US" b="1" dirty="0" smtClean="0">
                <a:solidFill>
                  <a:srgbClr val="AC1481"/>
                </a:solidFill>
              </a:rPr>
              <a:t> </a:t>
            </a:r>
            <a:r>
              <a:rPr lang="el-GR" b="1" dirty="0" smtClean="0">
                <a:solidFill>
                  <a:srgbClr val="AC1481"/>
                </a:solidFill>
              </a:rPr>
              <a:t> της μαθησιακής διαδικασίας.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C:\Users\Konstantina\Desktop\319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793067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C1481"/>
                </a:solidFill>
              </a:rPr>
              <a:t>Εμπειρικά την μουσική 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Την επιλέγω όταν το κομμάτι που θέλω να επιλέξω έχει τέτοιο ρυθμικό τέμπο όπου μπορώ να περπατήσω (η σημειωτόν) γρήγορα αλλά και  αβίαστα συνάμα</a:t>
            </a:r>
            <a:r>
              <a:rPr lang="el-GR" b="1" dirty="0" smtClean="0"/>
              <a:t>.   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99" y="3702124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 </a:t>
            </a:r>
            <a:r>
              <a:rPr lang="el-GR" b="1" dirty="0" smtClean="0">
                <a:solidFill>
                  <a:srgbClr val="AC1481"/>
                </a:solidFill>
              </a:rPr>
              <a:t>Ανάλυση και μέτρημα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6406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Τα </a:t>
            </a:r>
            <a:r>
              <a:rPr lang="el-GR" sz="2800" b="1" dirty="0">
                <a:solidFill>
                  <a:srgbClr val="002060"/>
                </a:solidFill>
              </a:rPr>
              <a:t>μουσικά κομμάτια που χρησιμοποιούνται συνήθως στον </a:t>
            </a:r>
            <a:r>
              <a:rPr lang="el-GR" sz="2800" b="1" dirty="0" smtClean="0">
                <a:solidFill>
                  <a:srgbClr val="002060"/>
                </a:solidFill>
              </a:rPr>
              <a:t>Αερόβιο </a:t>
            </a:r>
            <a:r>
              <a:rPr lang="el-GR" sz="2800" b="1" dirty="0">
                <a:solidFill>
                  <a:srgbClr val="002060"/>
                </a:solidFill>
              </a:rPr>
              <a:t>χορό έχουν σταθερή δομή σε </a:t>
            </a:r>
            <a:r>
              <a:rPr lang="el-GR" sz="2800" b="1" dirty="0" smtClean="0">
                <a:solidFill>
                  <a:srgbClr val="002060"/>
                </a:solidFill>
              </a:rPr>
              <a:t>μέτρο(?) 4/4(?) </a:t>
            </a:r>
            <a:r>
              <a:rPr lang="el-GR" sz="2800" b="1" dirty="0">
                <a:solidFill>
                  <a:srgbClr val="002060"/>
                </a:solidFill>
              </a:rPr>
              <a:t>με </a:t>
            </a:r>
            <a:r>
              <a:rPr lang="el-GR" sz="2800" b="1" dirty="0" smtClean="0">
                <a:solidFill>
                  <a:srgbClr val="002060"/>
                </a:solidFill>
              </a:rPr>
              <a:t>όγδοα(?).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00400"/>
            <a:ext cx="79200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" y="4329113"/>
            <a:ext cx="8147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>
            <a:off x="32766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49530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66294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1828800" y="293613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1676400" y="418806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5814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257800" y="4216434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6858000" y="4243675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83058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84582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0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Η Μουσική είναι ένα ηθικό δίκαιο. Δίνει ψυχή στο σύμπαν, φτερά στο νου, πτήση στη φαντασία,  γοητεία και ευθυμία στη ζωή και τα πάντα»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     Πλάτων 427-347 π.Χ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 </a:t>
            </a:r>
            <a:r>
              <a:rPr lang="el-GR" b="1" dirty="0" smtClean="0">
                <a:solidFill>
                  <a:srgbClr val="AC1481"/>
                </a:solidFill>
              </a:rPr>
              <a:t>Ανάλυση και μέτρημα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6406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Μέτρο είναι αυτό που βρίσκεται ανάμεσα στα δύο κόκκινα βέλη και είναι ότι είναι η λέξη για το λόγο. Τέσσερα μέτρα σχηματίζουν μια μουσική φράση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00400"/>
            <a:ext cx="79200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" y="4329113"/>
            <a:ext cx="8147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>
            <a:off x="32766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49530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66294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1828800" y="293613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1676400" y="418806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5814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257800" y="4216434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6858000" y="4243675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83058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84582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 </a:t>
            </a:r>
            <a:r>
              <a:rPr lang="el-GR" b="1" dirty="0" smtClean="0">
                <a:solidFill>
                  <a:srgbClr val="AC1481"/>
                </a:solidFill>
              </a:rPr>
              <a:t>Ανάλυση και μέτρημα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6406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4/4 σημαίνει ότι κάθε μέτρο έχει τέσσερα στοιχεία  που το κάθε στοιχείο έχει χρονική αξία όσο διαρκεί ένα </a:t>
            </a:r>
            <a:r>
              <a:rPr lang="el-GR" sz="2800" b="1" dirty="0" err="1" smtClean="0">
                <a:solidFill>
                  <a:srgbClr val="002060"/>
                </a:solidFill>
              </a:rPr>
              <a:t>π.χ</a:t>
            </a:r>
            <a:r>
              <a:rPr lang="el-GR" sz="2800" b="1" dirty="0" smtClean="0">
                <a:solidFill>
                  <a:srgbClr val="002060"/>
                </a:solidFill>
              </a:rPr>
              <a:t> ένα βήμα ή μια άρση του χεριού στην ανάταση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00400"/>
            <a:ext cx="79200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" y="4329113"/>
            <a:ext cx="8147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>
            <a:off x="32766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49530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66294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1828800" y="293613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1676400" y="418806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5814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257800" y="4216434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6858000" y="4243675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83058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84582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3581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Β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AC1481"/>
                </a:solidFill>
              </a:rPr>
              <a:t>  </a:t>
            </a:r>
            <a:r>
              <a:rPr lang="el-GR" b="1" dirty="0" smtClean="0">
                <a:solidFill>
                  <a:srgbClr val="AC1481"/>
                </a:solidFill>
              </a:rPr>
              <a:t>Ανάλυση και μέτρημα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6406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Στην φράση λοιπόν 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002060"/>
                </a:solidFill>
              </a:rPr>
              <a:t> έχουμε 4 μέτρα κάθε μέτρο περιέχει 4 στοιχεία – αξίες τετάρτου και θα μπορούσαμε να το αναπαραστήσουμε κινητικά  </a:t>
            </a:r>
            <a:r>
              <a:rPr lang="el-GR" sz="2400" b="1" dirty="0" err="1" smtClean="0">
                <a:solidFill>
                  <a:srgbClr val="002060"/>
                </a:solidFill>
              </a:rPr>
              <a:t>π.χ</a:t>
            </a:r>
            <a:r>
              <a:rPr lang="el-GR" sz="2400" b="1" dirty="0" smtClean="0">
                <a:solidFill>
                  <a:srgbClr val="002060"/>
                </a:solidFill>
              </a:rPr>
              <a:t>  με 16 βήματα  η 16 χτυπήματα των χεριών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00400"/>
            <a:ext cx="79200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" y="4329113"/>
            <a:ext cx="8147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>
            <a:off x="32766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49530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66294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1828800" y="293613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1676400" y="418806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5814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257800" y="4216434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6858000" y="4243675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83058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84582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3581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Β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b="1" dirty="0" smtClean="0">
                <a:solidFill>
                  <a:srgbClr val="AC1481"/>
                </a:solidFill>
              </a:rPr>
              <a:t>Ανάλυση και μέτρημα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6406" y="990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rgbClr val="002060"/>
                </a:solidFill>
              </a:rPr>
              <a:t>Η μουσική  μορφή που χρησιμοποιούμε στον αερόβιο χορό έχει την εικόνα της </a:t>
            </a:r>
            <a:r>
              <a:rPr lang="el-GR" sz="2000" b="1" dirty="0" smtClean="0">
                <a:solidFill>
                  <a:srgbClr val="FF0000"/>
                </a:solidFill>
              </a:rPr>
              <a:t>Β</a:t>
            </a: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l-GR" sz="2000" b="1" dirty="0" err="1" smtClean="0">
                <a:solidFill>
                  <a:srgbClr val="002060"/>
                </a:solidFill>
              </a:rPr>
              <a:t>φρασης</a:t>
            </a:r>
            <a:r>
              <a:rPr lang="el-GR" sz="2000" b="1" dirty="0" smtClean="0">
                <a:solidFill>
                  <a:srgbClr val="002060"/>
                </a:solidFill>
              </a:rPr>
              <a:t> Στην φράση </a:t>
            </a:r>
            <a:r>
              <a:rPr lang="el-GR" sz="2000" b="1" dirty="0" smtClean="0">
                <a:solidFill>
                  <a:srgbClr val="FF0000"/>
                </a:solidFill>
              </a:rPr>
              <a:t>Β </a:t>
            </a:r>
            <a:r>
              <a:rPr lang="el-GR" sz="2000" b="1" dirty="0" smtClean="0">
                <a:solidFill>
                  <a:srgbClr val="002060"/>
                </a:solidFill>
              </a:rPr>
              <a:t>λοιπόν  έχουμε 4 μέτρα κάθε μέτρο περιέχει 8 στοιχεία – αξίες ογδόου που σημαίνει ότι μπορούμε να το αναπαραστήσουμε κινητικά  </a:t>
            </a:r>
            <a:r>
              <a:rPr lang="el-GR" sz="2000" b="1" dirty="0" err="1" smtClean="0">
                <a:solidFill>
                  <a:srgbClr val="002060"/>
                </a:solidFill>
              </a:rPr>
              <a:t>π.χ</a:t>
            </a:r>
            <a:r>
              <a:rPr lang="el-GR" sz="2000" b="1" dirty="0" smtClean="0">
                <a:solidFill>
                  <a:srgbClr val="002060"/>
                </a:solidFill>
              </a:rPr>
              <a:t>  με 32 βήματα  αλλά  εκτελεσμένα με τέτοια ταχύτητα ώστε τα δύο μαζί να ισοδυναμούν χρονικά με το ένα της προηγούμενης φράσης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00400"/>
            <a:ext cx="79200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" y="4329113"/>
            <a:ext cx="8147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>
            <a:off x="32766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4953000" y="29337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66294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1828800" y="293613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1676400" y="418806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5814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257800" y="4216434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6858000" y="4243675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8305800" y="29718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84582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3581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Β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</a:t>
            </a:r>
            <a:r>
              <a:rPr lang="el-GR" b="1" dirty="0" smtClean="0">
                <a:solidFill>
                  <a:srgbClr val="AC1481"/>
                </a:solidFill>
              </a:rPr>
              <a:t>Ανάλυση και μέτρημα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6406" y="1371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Η μουσική του αερόβιου χορού λοιπόν  έχει αυτή τη μορφή η οποία μας βοηθά να οργανώσουμε το μάθημα σε μουσικές κινητικές φράσεις (ή ρουτίνες ή </a:t>
            </a:r>
            <a:r>
              <a:rPr lang="el-GR" sz="2000" b="1" dirty="0" err="1" smtClean="0">
                <a:solidFill>
                  <a:schemeClr val="tx2">
                    <a:lumMod val="75000"/>
                  </a:schemeClr>
                </a:solidFill>
              </a:rPr>
              <a:t>μπλόκ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) σε ομάδες των τεσσάρων 8/ριων διότι κάθε φράση, όπως φαίνεται, αποτελείται από 4 μέτρα που περιέχουν 8 στοιχεία το καθένα, σύνολο 32 χρόνους/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beats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" y="4329113"/>
            <a:ext cx="8147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Ευθύγραμμο βέλος σύνδεσης 10"/>
          <p:cNvCxnSpPr/>
          <p:nvPr/>
        </p:nvCxnSpPr>
        <p:spPr>
          <a:xfrm>
            <a:off x="1676400" y="4188062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5814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257800" y="4216434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6858000" y="4243675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8458200" y="4206200"/>
            <a:ext cx="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4953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Β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AC1481"/>
                </a:solidFill>
              </a:rPr>
              <a:t>Ρύθμιση των κατάλληλων </a:t>
            </a:r>
            <a:r>
              <a:rPr lang="en-US" b="1" dirty="0" smtClean="0">
                <a:solidFill>
                  <a:srgbClr val="AC1481"/>
                </a:solidFill>
              </a:rPr>
              <a:t>beats/min</a:t>
            </a:r>
            <a:r>
              <a:rPr lang="el-GR" b="1" dirty="0" smtClean="0">
                <a:solidFill>
                  <a:srgbClr val="AC1481"/>
                </a:solidFill>
              </a:rPr>
              <a:t>-</a:t>
            </a:r>
            <a:br>
              <a:rPr lang="el-GR" b="1" dirty="0" smtClean="0">
                <a:solidFill>
                  <a:srgbClr val="AC1481"/>
                </a:solidFill>
              </a:rPr>
            </a:br>
            <a:r>
              <a:rPr lang="el-GR" b="1" dirty="0" smtClean="0">
                <a:solidFill>
                  <a:srgbClr val="AC1481"/>
                </a:solidFill>
              </a:rPr>
              <a:t>Ένταση της άσκησης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Η ρύθμιση του τέμπο των κομματιών που έχουν επιλεγεί γίνεται μέσω πλείστων εφαρμογών που κυκλοφορούν στην αγορά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Η επιλογή </a:t>
            </a:r>
            <a:r>
              <a:rPr lang="el-GR" b="1" dirty="0" err="1" smtClean="0">
                <a:solidFill>
                  <a:srgbClr val="002060"/>
                </a:solidFill>
              </a:rPr>
              <a:t>γινεται</a:t>
            </a:r>
            <a:r>
              <a:rPr lang="el-GR" b="1" dirty="0" smtClean="0">
                <a:solidFill>
                  <a:srgbClr val="002060"/>
                </a:solidFill>
              </a:rPr>
              <a:t> εδώ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είναι το </a:t>
            </a:r>
            <a:r>
              <a:rPr lang="en-US" b="1" dirty="0" smtClean="0">
                <a:solidFill>
                  <a:srgbClr val="002060"/>
                </a:solidFill>
              </a:rPr>
              <a:t>Virtual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dj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H </a:t>
            </a:r>
            <a:r>
              <a:rPr lang="el-GR" b="1" dirty="0" smtClean="0">
                <a:solidFill>
                  <a:srgbClr val="002060"/>
                </a:solidFill>
              </a:rPr>
              <a:t>εφαρμογή επιτρέπ</a:t>
            </a:r>
            <a:r>
              <a:rPr lang="el-GR" b="1" dirty="0">
                <a:solidFill>
                  <a:srgbClr val="002060"/>
                </a:solidFill>
              </a:rPr>
              <a:t>ε</a:t>
            </a:r>
            <a:r>
              <a:rPr lang="el-GR" b="1" dirty="0" smtClean="0">
                <a:solidFill>
                  <a:srgbClr val="002060"/>
                </a:solidFill>
              </a:rPr>
              <a:t>ι το </a:t>
            </a:r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r>
              <a:rPr lang="el-GR" b="1" dirty="0" smtClean="0">
                <a:solidFill>
                  <a:srgbClr val="002060"/>
                </a:solidFill>
              </a:rPr>
              <a:t>«πείραγμα» των κομματιών, είτε μειώνει είτε ανεβάζει το τέμπο ανάλογα με τις ανάγκες μας.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7084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AC1481"/>
                </a:solidFill>
              </a:rPr>
              <a:t>Ρύθμιση των κατάλληλων </a:t>
            </a:r>
            <a:r>
              <a:rPr lang="en-US" b="1" dirty="0" smtClean="0">
                <a:solidFill>
                  <a:srgbClr val="AC1481"/>
                </a:solidFill>
              </a:rPr>
              <a:t>beats/min</a:t>
            </a:r>
            <a:r>
              <a:rPr lang="el-GR" b="1" dirty="0" smtClean="0">
                <a:solidFill>
                  <a:srgbClr val="AC1481"/>
                </a:solidFill>
              </a:rPr>
              <a:t>-</a:t>
            </a:r>
            <a:br>
              <a:rPr lang="el-GR" b="1" dirty="0" smtClean="0">
                <a:solidFill>
                  <a:srgbClr val="AC1481"/>
                </a:solidFill>
              </a:rPr>
            </a:br>
            <a:r>
              <a:rPr lang="el-GR" b="1" dirty="0" smtClean="0">
                <a:solidFill>
                  <a:srgbClr val="AC1481"/>
                </a:solidFill>
              </a:rPr>
              <a:t>Ένταση της άσκησης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Τα </a:t>
            </a:r>
            <a:r>
              <a:rPr lang="en-US" b="1" dirty="0" smtClean="0">
                <a:solidFill>
                  <a:srgbClr val="002060"/>
                </a:solidFill>
              </a:rPr>
              <a:t>beats/min</a:t>
            </a:r>
            <a:r>
              <a:rPr lang="el-GR" b="1" dirty="0" smtClean="0">
                <a:solidFill>
                  <a:srgbClr val="002060"/>
                </a:solidFill>
              </a:rPr>
              <a:t> είναι σημαντικότατο μέρος της σύνθεσης που θα δημιουργηθεί διότι καθορίζουν την ένταση της προπόνησης.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Συνιστώμενο τέμπο: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Προθέρμανση 115-120 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Κύριο μέρος 120-130</a:t>
            </a:r>
          </a:p>
          <a:p>
            <a:r>
              <a:rPr lang="el-GR" b="1" dirty="0" err="1" smtClean="0">
                <a:solidFill>
                  <a:srgbClr val="002060"/>
                </a:solidFill>
              </a:rPr>
              <a:t>Αποθεραπεια</a:t>
            </a:r>
            <a:r>
              <a:rPr lang="el-GR" b="1" dirty="0" smtClean="0">
                <a:solidFill>
                  <a:srgbClr val="002060"/>
                </a:solidFill>
              </a:rPr>
              <a:t> &gt; 100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AC1481"/>
                </a:solidFill>
              </a:rPr>
              <a:t>Ρύθμιση των κατάλληλων </a:t>
            </a:r>
            <a:r>
              <a:rPr lang="en-US" b="1" dirty="0" smtClean="0">
                <a:solidFill>
                  <a:srgbClr val="AC1481"/>
                </a:solidFill>
              </a:rPr>
              <a:t>beats/min</a:t>
            </a:r>
            <a:r>
              <a:rPr lang="el-GR" b="1" dirty="0" smtClean="0">
                <a:solidFill>
                  <a:srgbClr val="AC1481"/>
                </a:solidFill>
              </a:rPr>
              <a:t>-</a:t>
            </a:r>
            <a:br>
              <a:rPr lang="el-GR" b="1" dirty="0" smtClean="0">
                <a:solidFill>
                  <a:srgbClr val="AC1481"/>
                </a:solidFill>
              </a:rPr>
            </a:br>
            <a:r>
              <a:rPr lang="el-GR" b="1" dirty="0" smtClean="0">
                <a:solidFill>
                  <a:srgbClr val="AC1481"/>
                </a:solidFill>
              </a:rPr>
              <a:t>Ένταση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Είναι σημαντικό να κατανοηθεί ότι δεν πρέπει να ξεπερνά  η σύνθεση τα 130</a:t>
            </a:r>
            <a:r>
              <a:rPr lang="en-US" sz="2800" b="1" dirty="0" smtClean="0">
                <a:solidFill>
                  <a:srgbClr val="FF0000"/>
                </a:solidFill>
              </a:rPr>
              <a:t>beats/min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l-GR" sz="2800" b="1" dirty="0" smtClean="0">
                <a:solidFill>
                  <a:srgbClr val="002060"/>
                </a:solidFill>
              </a:rPr>
              <a:t>Για να ανέβει η ένταση της άσκησης δεν είναι αναγκαία η αύξηση του τέμπο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el-GR" sz="2800" b="1" dirty="0" smtClean="0">
                <a:solidFill>
                  <a:srgbClr val="002060"/>
                </a:solidFill>
              </a:rPr>
              <a:t> αλλά η εκτέλεση της άσκησης στην μεγαλύτερη ευρύτητα της (</a:t>
            </a:r>
            <a:r>
              <a:rPr lang="el-GR" sz="2800" b="1" dirty="0" err="1" smtClean="0">
                <a:solidFill>
                  <a:srgbClr val="002060"/>
                </a:solidFill>
              </a:rPr>
              <a:t>π.χ</a:t>
            </a:r>
            <a:r>
              <a:rPr lang="el-GR" sz="2800" b="1" dirty="0" smtClean="0">
                <a:solidFill>
                  <a:srgbClr val="002060"/>
                </a:solidFill>
              </a:rPr>
              <a:t> άρση του γόνατος όχι μέχρι το ισχίο αλλά μέχρι το στήθος)</a:t>
            </a:r>
          </a:p>
          <a:p>
            <a:endParaRPr lang="el-GR" sz="2800" b="1" dirty="0" smtClean="0">
              <a:solidFill>
                <a:srgbClr val="002060"/>
              </a:solidFill>
            </a:endParaRPr>
          </a:p>
          <a:p>
            <a:r>
              <a:rPr lang="el-GR" sz="2800" b="1" dirty="0" smtClean="0">
                <a:solidFill>
                  <a:srgbClr val="002060"/>
                </a:solidFill>
              </a:rPr>
              <a:t>Και συχνά ανεβοκατέβασμα του κέντρου βάρους εκτελώντας συχνά λυγίσματα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r>
              <a:rPr lang="el-GR" sz="2800" b="1" dirty="0" smtClean="0">
                <a:solidFill>
                  <a:srgbClr val="002060"/>
                </a:solidFill>
              </a:rPr>
              <a:t>τεντώματα των γονάτων  (π.χ. από θέση διάστασης ημικάθισμα  και τέντωμα των γονάτων)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AC1481"/>
                </a:solidFill>
              </a:rPr>
              <a:t> Προσαρμοσμένη </a:t>
            </a:r>
            <a:r>
              <a:rPr lang="el-GR" b="1" dirty="0" smtClean="0">
                <a:solidFill>
                  <a:srgbClr val="AC1481"/>
                </a:solidFill>
              </a:rPr>
              <a:t>σύνθεση</a:t>
            </a:r>
            <a:br>
              <a:rPr lang="el-GR" b="1" dirty="0" smtClean="0">
                <a:solidFill>
                  <a:srgbClr val="AC1481"/>
                </a:solidFill>
              </a:rPr>
            </a:br>
            <a:r>
              <a:rPr lang="el-GR" b="1" dirty="0" smtClean="0">
                <a:solidFill>
                  <a:srgbClr val="AC1481"/>
                </a:solidFill>
              </a:rPr>
              <a:t>μουσικής</a:t>
            </a:r>
            <a:r>
              <a:rPr lang="el-GR" b="1" dirty="0" smtClean="0">
                <a:solidFill>
                  <a:srgbClr val="AC148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9556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3429000"/>
            <a:ext cx="1774845" cy="830997"/>
          </a:xfrm>
          <a:prstGeom prst="rect">
            <a:avLst/>
          </a:prstGeom>
          <a:solidFill>
            <a:srgbClr val="CC4740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Κύριο μέρος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20-40 λεπτά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AC1481"/>
                </a:solidFill>
              </a:rPr>
              <a:t>        </a:t>
            </a:r>
            <a:r>
              <a:rPr lang="el-GR" b="1" dirty="0" smtClean="0">
                <a:solidFill>
                  <a:srgbClr val="AC1481"/>
                </a:solidFill>
              </a:rPr>
              <a:t>Προσαρμοσμένη </a:t>
            </a:r>
            <a:r>
              <a:rPr lang="el-GR" b="1" dirty="0">
                <a:solidFill>
                  <a:srgbClr val="AC1481"/>
                </a:solidFill>
              </a:rPr>
              <a:t>σύνθεση</a:t>
            </a:r>
            <a:br>
              <a:rPr lang="el-GR" b="1" dirty="0">
                <a:solidFill>
                  <a:srgbClr val="AC1481"/>
                </a:solidFill>
              </a:rPr>
            </a:br>
            <a:r>
              <a:rPr lang="el-GR" b="1" dirty="0">
                <a:solidFill>
                  <a:srgbClr val="AC1481"/>
                </a:solidFill>
              </a:rPr>
              <a:t>μουσικής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l-GR" sz="2800" b="1" dirty="0" smtClean="0">
                <a:solidFill>
                  <a:srgbClr val="002060"/>
                </a:solidFill>
              </a:rPr>
              <a:t>Η σύνθεση των κομματιών γίνεται με πολλούς τρόπους. </a:t>
            </a:r>
          </a:p>
          <a:p>
            <a:r>
              <a:rPr lang="el-GR" sz="2800" b="1" dirty="0" smtClean="0">
                <a:solidFill>
                  <a:srgbClr val="002060"/>
                </a:solidFill>
              </a:rPr>
              <a:t>Εδώ επιλέγεται το </a:t>
            </a:r>
            <a:r>
              <a:rPr lang="en-US" sz="2800" b="1" dirty="0" smtClean="0">
                <a:solidFill>
                  <a:srgbClr val="002060"/>
                </a:solidFill>
              </a:rPr>
              <a:t>virtual </a:t>
            </a:r>
            <a:r>
              <a:rPr lang="en-US" sz="2800" b="1" dirty="0" err="1" smtClean="0">
                <a:solidFill>
                  <a:srgbClr val="002060"/>
                </a:solidFill>
              </a:rPr>
              <a:t>dj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l-GR" sz="2800" b="1" dirty="0" smtClean="0">
                <a:solidFill>
                  <a:srgbClr val="002060"/>
                </a:solidFill>
              </a:rPr>
              <a:t>και το </a:t>
            </a:r>
            <a:r>
              <a:rPr lang="en-US" sz="2800" b="1" dirty="0" smtClean="0">
                <a:solidFill>
                  <a:srgbClr val="002060"/>
                </a:solidFill>
              </a:rPr>
              <a:t>wave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pad sound editor.</a:t>
            </a:r>
            <a:endParaRPr lang="el-GR" sz="2800" b="1" dirty="0" smtClean="0">
              <a:solidFill>
                <a:srgbClr val="002060"/>
              </a:solidFill>
            </a:endParaRPr>
          </a:p>
          <a:p>
            <a:r>
              <a:rPr lang="el-GR" sz="2800" b="1" dirty="0" smtClean="0">
                <a:solidFill>
                  <a:srgbClr val="002060"/>
                </a:solidFill>
              </a:rPr>
              <a:t>Το πρώτο το χρησιμοποιείται όταν αναπαράγεται μουσική αποκλειστικά μέσω του υπολογιστή μου και το δεύτερο όταν η μουσική μεταφέρεται με </a:t>
            </a:r>
            <a:r>
              <a:rPr lang="en-US" sz="2800" b="1" dirty="0" err="1" smtClean="0">
                <a:solidFill>
                  <a:srgbClr val="002060"/>
                </a:solidFill>
              </a:rPr>
              <a:t>usb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η με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bluetooth</a:t>
            </a:r>
            <a:r>
              <a:rPr lang="el-GR" sz="2800" b="1" dirty="0" smtClean="0">
                <a:solidFill>
                  <a:srgbClr val="002060"/>
                </a:solidFill>
              </a:rPr>
              <a:t> σε άλλο μέσο αναπαραγωγής.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" y="76200"/>
            <a:ext cx="5562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Η χρήση επιλεγμένης, επιμελημένης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και εξατομικευμένης μουσικής σε ένα μάθημα αερόβιου χορού  αποτελεί οργανωτικό και προπονητικό πλεονέκτημα και αυξάνει την προστιθεμένη αξία στο μάθημά σας.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76624"/>
            <a:ext cx="4495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AC1481"/>
                </a:solidFill>
              </a:rPr>
              <a:t>Προσαρμοσμένη σύνθεση</a:t>
            </a:r>
            <a:br>
              <a:rPr lang="el-GR" b="1" dirty="0">
                <a:solidFill>
                  <a:srgbClr val="AC1481"/>
                </a:solidFill>
              </a:rPr>
            </a:br>
            <a:r>
              <a:rPr lang="el-GR" b="1" dirty="0">
                <a:solidFill>
                  <a:srgbClr val="AC1481"/>
                </a:solidFill>
              </a:rPr>
              <a:t>μουσικής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Πλεονεκτήματα:</a:t>
            </a:r>
          </a:p>
          <a:p>
            <a:r>
              <a:rPr lang="el-GR" sz="2800" b="1" dirty="0" smtClean="0">
                <a:solidFill>
                  <a:srgbClr val="002060"/>
                </a:solidFill>
              </a:rPr>
              <a:t>Διαχείριση του χρόνου στη διδασκαλία</a:t>
            </a:r>
          </a:p>
          <a:p>
            <a:r>
              <a:rPr lang="el-GR" sz="2800" b="1" dirty="0" smtClean="0">
                <a:solidFill>
                  <a:srgbClr val="002060"/>
                </a:solidFill>
              </a:rPr>
              <a:t>Έλεγχος της προπονητικής επιβάρυνσης</a:t>
            </a:r>
          </a:p>
          <a:p>
            <a:r>
              <a:rPr lang="el-GR" sz="2800" b="1" dirty="0" smtClean="0">
                <a:solidFill>
                  <a:srgbClr val="002060"/>
                </a:solidFill>
              </a:rPr>
              <a:t>Έλεγχος στο χρόνο ενδυνάμωσης</a:t>
            </a:r>
          </a:p>
          <a:p>
            <a:r>
              <a:rPr lang="el-GR" sz="2800" b="1" dirty="0" smtClean="0">
                <a:solidFill>
                  <a:srgbClr val="002060"/>
                </a:solidFill>
              </a:rPr>
              <a:t>Ενδιαφέρον και θελκτικό το μάθημα με τις εναλλαγές του ύφους και του είδους τη</a:t>
            </a:r>
            <a:r>
              <a:rPr lang="el-GR" sz="2800" b="1" dirty="0">
                <a:solidFill>
                  <a:srgbClr val="002060"/>
                </a:solidFill>
              </a:rPr>
              <a:t>ς</a:t>
            </a:r>
            <a:r>
              <a:rPr lang="el-GR" sz="2800" b="1" dirty="0" smtClean="0">
                <a:solidFill>
                  <a:srgbClr val="002060"/>
                </a:solidFill>
              </a:rPr>
              <a:t> μουσικής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C1481"/>
                </a:solidFill>
              </a:rPr>
              <a:t>Σκεφτείτε διαφορετικά!</a:t>
            </a:r>
            <a:endParaRPr lang="en-US" b="1" dirty="0">
              <a:solidFill>
                <a:srgbClr val="AC148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18" y="2133600"/>
            <a:ext cx="5374927" cy="30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854987"/>
            <a:ext cx="5992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</a:rPr>
              <a:t>Κάντε το μάθημα σας μοναδικό!!!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AC1481"/>
                </a:solidFill>
              </a:rPr>
              <a:t>Σκεφτείτε διαφορετικά!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Πειραματιστείτε με</a:t>
            </a:r>
            <a:r>
              <a:rPr lang="el-GR" b="1" dirty="0" smtClean="0"/>
              <a:t>:</a:t>
            </a:r>
          </a:p>
          <a:p>
            <a:pPr marL="0" indent="0">
              <a:buNone/>
            </a:pPr>
            <a:endParaRPr lang="el-G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</a:rPr>
              <a:t>                                </a:t>
            </a:r>
            <a:endParaRPr lang="el-GR" dirty="0" smtClean="0"/>
          </a:p>
          <a:p>
            <a:pPr marL="0" indent="0">
              <a:buNone/>
            </a:pPr>
            <a:endParaRPr lang="el-GR" b="1" dirty="0" smtClean="0">
              <a:solidFill>
                <a:srgbClr val="6600CC"/>
              </a:solidFill>
            </a:endParaRPr>
          </a:p>
          <a:p>
            <a:pPr marL="0" indent="0">
              <a:buNone/>
            </a:pPr>
            <a:r>
              <a:rPr lang="el-GR" dirty="0" smtClean="0"/>
              <a:t>                                  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Έκρηξη 2 3"/>
          <p:cNvSpPr/>
          <p:nvPr/>
        </p:nvSpPr>
        <p:spPr>
          <a:xfrm rot="19908504">
            <a:off x="1205877" y="4022811"/>
            <a:ext cx="4419600" cy="1856868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Bon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Jovi 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με Χασαποσέρβικο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Έκρηξη 2 4"/>
          <p:cNvSpPr/>
          <p:nvPr/>
        </p:nvSpPr>
        <p:spPr>
          <a:xfrm>
            <a:off x="4953000" y="1412591"/>
            <a:ext cx="3200400" cy="1676400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Shakira </a:t>
            </a: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και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Ζωναράδικο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Έκρηξη 2 5"/>
          <p:cNvSpPr/>
          <p:nvPr/>
        </p:nvSpPr>
        <p:spPr>
          <a:xfrm rot="1811611">
            <a:off x="5453853" y="3312997"/>
            <a:ext cx="3324225" cy="1676400"/>
          </a:xfrm>
          <a:prstGeom prst="irregularSeal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00CC"/>
                </a:solidFill>
              </a:rPr>
              <a:t>Beethoven </a:t>
            </a:r>
            <a:r>
              <a:rPr lang="el-GR" b="1" dirty="0">
                <a:solidFill>
                  <a:srgbClr val="6600CC"/>
                </a:solidFill>
              </a:rPr>
              <a:t>και Μαχαιρίτσα</a:t>
            </a:r>
            <a:endParaRPr lang="en-US" dirty="0"/>
          </a:p>
        </p:txBody>
      </p:sp>
      <p:sp>
        <p:nvSpPr>
          <p:cNvPr id="7" name="Έκρηξη 2 6"/>
          <p:cNvSpPr/>
          <p:nvPr/>
        </p:nvSpPr>
        <p:spPr>
          <a:xfrm>
            <a:off x="838200" y="2209800"/>
            <a:ext cx="2971800" cy="16764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Τσιτσάνη και Ε</a:t>
            </a:r>
            <a:r>
              <a:rPr lang="en-US" b="1" dirty="0" err="1">
                <a:solidFill>
                  <a:srgbClr val="FF0000"/>
                </a:solidFill>
              </a:rPr>
              <a:t>minem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AC1481"/>
                </a:solidFill>
              </a:rPr>
              <a:t>Σκεφτείτε διαφορετικά!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Δώστε «θέμα» διαφορετικό  κάθε φορά που αλλάζετε χορογραφία</a:t>
            </a:r>
          </a:p>
          <a:p>
            <a:r>
              <a:rPr lang="el-GR" sz="2800" b="1" dirty="0" smtClean="0">
                <a:solidFill>
                  <a:srgbClr val="002060"/>
                </a:solidFill>
              </a:rPr>
              <a:t>Παίξτε  με τις εποχές, τον τόπο προέλευσης των μουσικών και τον χαρακτήρα τους</a:t>
            </a:r>
          </a:p>
          <a:p>
            <a:r>
              <a:rPr lang="el-GR" sz="2800" b="1" dirty="0" smtClean="0">
                <a:solidFill>
                  <a:srgbClr val="002060"/>
                </a:solidFill>
              </a:rPr>
              <a:t>Κάντε συνθέσεις που να έχουν εορταστικό χαρακτήρα (</a:t>
            </a:r>
            <a:r>
              <a:rPr lang="el-GR" sz="2800" b="1" dirty="0" err="1" smtClean="0">
                <a:solidFill>
                  <a:srgbClr val="002060"/>
                </a:solidFill>
              </a:rPr>
              <a:t>π.χ</a:t>
            </a:r>
            <a:r>
              <a:rPr lang="el-GR" sz="2800" b="1" dirty="0" smtClean="0">
                <a:solidFill>
                  <a:srgbClr val="002060"/>
                </a:solidFill>
              </a:rPr>
              <a:t> χριστουγεννιάτικα, αποκριάτικα </a:t>
            </a:r>
            <a:r>
              <a:rPr lang="el-GR" sz="2800" b="1" dirty="0" err="1" smtClean="0">
                <a:solidFill>
                  <a:srgbClr val="002060"/>
                </a:solidFill>
              </a:rPr>
              <a:t>κ.λ.π</a:t>
            </a:r>
            <a:r>
              <a:rPr lang="el-GR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Konstantina\Desktop\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227004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AC1481"/>
                </a:solidFill>
              </a:rPr>
              <a:t>Τα νούμερα στην βιομηχανία του</a:t>
            </a:r>
            <a:br>
              <a:rPr lang="el-GR" b="1" dirty="0" smtClean="0">
                <a:solidFill>
                  <a:srgbClr val="AC1481"/>
                </a:solidFill>
              </a:rPr>
            </a:br>
            <a:r>
              <a:rPr lang="en-US" b="1" dirty="0" smtClean="0">
                <a:solidFill>
                  <a:srgbClr val="AC1481"/>
                </a:solidFill>
              </a:rPr>
              <a:t>Fitness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953000"/>
          </a:xfrm>
        </p:spPr>
        <p:txBody>
          <a:bodyPr>
            <a:normAutofit fontScale="62500" lnSpcReduction="20000"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Στις Ηνωμένες πολιτείες 34.000  κέντρα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fitness to 2014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μια αύξηση 6,4% έναντι του 2013 και ένα κύκλο εργασιών που έφτασε στα 24,2 δις δολάρια το 2014 έναντι 22,4 του 2013 (+7,4%)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Σύμφωνα με τον Αμερικανικό Οργανισμό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ργατικού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υναμικού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σ’ αυτά τα κέντρα απασχολούνταν 533.200 άνθρωποι το 2014 με αυξητική τάση  γύρω στο 8% μέχρι το 2024. 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Στον υπόλοιπο κόσμο υπάρχουν γύρω στα 180.000 κέντρα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fitness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με  ετήσιο τζίρο περίπου στα 85 δισ. δολάρια και με 145 εκατ. μέλη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l-GR" sz="2200" b="1" dirty="0" smtClean="0">
                <a:solidFill>
                  <a:schemeClr val="tx2">
                    <a:lumMod val="75000"/>
                  </a:schemeClr>
                </a:solidFill>
              </a:rPr>
              <a:t>(1)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/>
          </a:p>
          <a:p>
            <a:pPr marL="0" indent="0">
              <a:buNone/>
            </a:pPr>
            <a:endParaRPr lang="el-GR" sz="1400" dirty="0" smtClean="0"/>
          </a:p>
          <a:p>
            <a:pPr marL="0" indent="0">
              <a:buNone/>
            </a:pPr>
            <a:endParaRPr lang="el-GR" sz="1400" dirty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Fitness </a:t>
            </a:r>
            <a:r>
              <a:rPr lang="en-US" sz="1400" dirty="0"/>
              <a:t>Industry Analysis 2017 - Cost &amp; Trends - </a:t>
            </a:r>
            <a:r>
              <a:rPr lang="en-US" sz="1400" dirty="0" err="1"/>
              <a:t>FranchiseHelp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https://www.franchisehelp.com/industry-reports/fitness-industry-report</a:t>
            </a:r>
            <a:r>
              <a:rPr lang="en-US" sz="1400" dirty="0" smtClean="0">
                <a:hlinkClick r:id="rId2"/>
              </a:rPr>
              <a:t>/</a:t>
            </a:r>
            <a:endParaRPr lang="el-GR" sz="1400" dirty="0" smtClean="0"/>
          </a:p>
          <a:p>
            <a:endParaRPr lang="el-GR" sz="1400" dirty="0" smtClean="0"/>
          </a:p>
          <a:p>
            <a:endParaRPr lang="en-US" dirty="0"/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6629400" y="2057400"/>
            <a:ext cx="24384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«Είναι πολλά τα λεφτά Άρη  μου…»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AC1481"/>
                </a:solidFill>
              </a:rPr>
              <a:t>Συστήματα άσκησης που σχετίζονται με μουσική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0005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38200" y="6324600"/>
            <a:ext cx="3662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en.wikipedia.org/wiki/Zumba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3369" y="5638800"/>
            <a:ext cx="816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Zumba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επίσης ξεκίνησε το 1999 στην Κολομβία το 2001 διαδόθηκε στην Αμερική </a:t>
            </a:r>
          </a:p>
          <a:p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λλά  από το 2008 άρχισε να έχει παγκόσμια διάδοση.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τοιμοπαράδοτη μουσική και χορογραφία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solidFill>
                  <a:srgbClr val="AC1481"/>
                </a:solidFill>
              </a:rPr>
              <a:t>Στο πλαίσιο της διάδοσης και αναπαραγωγής στα γυμναστήρια των συγκεκριμένων μοντέλων άσκησης δίνεται -έναντι αδρής αμοιβής- πιστοποίηση, η οποία περιλαμβάνει έτοιμες χορογραφίες και μουσική. </a:t>
            </a:r>
            <a:r>
              <a:rPr lang="en-US" sz="2800" b="1" dirty="0" smtClean="0">
                <a:solidFill>
                  <a:srgbClr val="AC1481"/>
                </a:solidFill>
              </a:rPr>
              <a:t>One Size</a:t>
            </a:r>
            <a:r>
              <a:rPr lang="el-GR" sz="2800" b="1" dirty="0" smtClean="0">
                <a:solidFill>
                  <a:srgbClr val="AC1481"/>
                </a:solidFill>
              </a:rPr>
              <a:t>, μάθημα και μουσική για όλους </a:t>
            </a:r>
            <a:r>
              <a:rPr lang="el-GR" sz="1100" b="1" dirty="0" smtClean="0">
                <a:solidFill>
                  <a:srgbClr val="AC1481"/>
                </a:solidFill>
              </a:rPr>
              <a:t>(</a:t>
            </a:r>
            <a:r>
              <a:rPr lang="el-GR" sz="1100" b="1" dirty="0">
                <a:solidFill>
                  <a:srgbClr val="AC1481"/>
                </a:solidFill>
              </a:rPr>
              <a:t>1)</a:t>
            </a:r>
            <a:r>
              <a:rPr lang="en-US" sz="1100" b="1" dirty="0" smtClean="0">
                <a:solidFill>
                  <a:srgbClr val="AC1481"/>
                </a:solidFill>
              </a:rPr>
              <a:t> </a:t>
            </a:r>
            <a:endParaRPr lang="el-GR" sz="1100" b="1" dirty="0" smtClean="0">
              <a:solidFill>
                <a:srgbClr val="AC1481"/>
              </a:solidFill>
            </a:endParaRPr>
          </a:p>
          <a:p>
            <a:r>
              <a:rPr lang="el-GR" sz="2800" b="1" dirty="0" smtClean="0">
                <a:solidFill>
                  <a:srgbClr val="AC1481"/>
                </a:solidFill>
              </a:rPr>
              <a:t>Οι τάξεις έχουν χορογραφηθεί  δομηθεί και οργανωθεί από κάποιους οι οποίοι βρίσκονται πολύ μακριά από το χώρο παράδοσης</a:t>
            </a:r>
            <a:r>
              <a:rPr lang="el-GR" b="1" dirty="0" smtClean="0">
                <a:solidFill>
                  <a:srgbClr val="AC1481"/>
                </a:solidFill>
              </a:rPr>
              <a:t>. </a:t>
            </a:r>
            <a:r>
              <a:rPr lang="el-GR" sz="1400" b="1" dirty="0" smtClean="0">
                <a:solidFill>
                  <a:srgbClr val="AC1481"/>
                </a:solidFill>
              </a:rPr>
              <a:t>(1)</a:t>
            </a:r>
            <a:endParaRPr lang="en-US" sz="1400" b="1" dirty="0" smtClean="0">
              <a:solidFill>
                <a:srgbClr val="AC1481"/>
              </a:solidFill>
            </a:endParaRPr>
          </a:p>
          <a:p>
            <a:endParaRPr lang="en-US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Felstead</a:t>
            </a:r>
            <a:r>
              <a:rPr lang="el-GR" sz="1200" dirty="0" smtClean="0"/>
              <a:t> </a:t>
            </a:r>
            <a:r>
              <a:rPr lang="el-GR" sz="1200" dirty="0"/>
              <a:t>Α.</a:t>
            </a:r>
            <a:r>
              <a:rPr lang="en-US" sz="1200" dirty="0"/>
              <a:t>, Bishop</a:t>
            </a:r>
            <a:r>
              <a:rPr lang="el-GR" sz="1200" dirty="0"/>
              <a:t> </a:t>
            </a:r>
            <a:r>
              <a:rPr lang="en-US" sz="1200" dirty="0"/>
              <a:t>D., Fuller A.,  Jewson N.,  Lee T. &amp;  Unwin L. (2006). </a:t>
            </a:r>
            <a:r>
              <a:rPr lang="en-US" sz="1200" b="1" dirty="0"/>
              <a:t>Moving to the Music: Learning Processes, Training and </a:t>
            </a:r>
            <a:r>
              <a:rPr lang="en-US" sz="1200" b="1" dirty="0" smtClean="0"/>
              <a:t>Productive Systems </a:t>
            </a:r>
            <a:r>
              <a:rPr lang="en-US" sz="1200" b="1" dirty="0"/>
              <a:t>– The Case of Exercise to Music Instruction</a:t>
            </a:r>
            <a:r>
              <a:rPr lang="en-US" sz="1200" dirty="0"/>
              <a:t> </a:t>
            </a:r>
            <a:r>
              <a:rPr lang="en-US" sz="1200" i="1" dirty="0"/>
              <a:t>Learning as Work Research Paper, No. 6 June 26, Cardiff </a:t>
            </a:r>
            <a:r>
              <a:rPr lang="en-US" sz="1200" i="1" dirty="0" smtClean="0"/>
              <a:t>University</a:t>
            </a:r>
            <a:endParaRPr lang="en-US" i="1" dirty="0"/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Ουσιαστικά </a:t>
            </a:r>
            <a:br>
              <a:rPr lang="el-GR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9120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AC1481"/>
                </a:solidFill>
              </a:rPr>
              <a:t>ο δάσκαλος αναπαράγει ένα έτοιμο μάθημα χωρίς να συμβάλει ο ίδιος δημιουργικά ούτε στη μουσική ούτε στη χορογραφία απλά είναι ένα εκτελεστικός διαβιβαστής. (*)</a:t>
            </a:r>
          </a:p>
          <a:p>
            <a:pPr marL="0" indent="0">
              <a:buNone/>
            </a:pPr>
            <a:endParaRPr lang="el-GR" sz="2400" b="1" dirty="0" smtClean="0">
              <a:solidFill>
                <a:srgbClr val="AC1481"/>
              </a:solidFill>
            </a:endParaRPr>
          </a:p>
          <a:p>
            <a:r>
              <a:rPr lang="el-GR" sz="2400" b="1" dirty="0" smtClean="0">
                <a:solidFill>
                  <a:srgbClr val="AC1481"/>
                </a:solidFill>
              </a:rPr>
              <a:t>Οι επιστημονικές  γνώσεις γύρω από το αντικείμενο δεν χρειάζεται να είναι ιδιαίτερες απλά να είναι ένα καλό φερέφωνο του συστήματος άσκησης που υπηρετεί.(*)</a:t>
            </a:r>
          </a:p>
          <a:p>
            <a:pPr marL="0" indent="0">
              <a:buNone/>
            </a:pPr>
            <a:endParaRPr lang="el-GR" sz="4400" b="1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pPr marL="0" indent="0">
              <a:buNone/>
            </a:pPr>
            <a:r>
              <a:rPr lang="el-GR" sz="1000" dirty="0" smtClean="0"/>
              <a:t>*</a:t>
            </a:r>
            <a:r>
              <a:rPr lang="en-US" sz="1000" dirty="0" smtClean="0"/>
              <a:t>Alan </a:t>
            </a:r>
            <a:r>
              <a:rPr lang="en-US" sz="1000" dirty="0" err="1"/>
              <a:t>Felstead,Alison</a:t>
            </a:r>
            <a:r>
              <a:rPr lang="en-US" sz="1000" dirty="0"/>
              <a:t> </a:t>
            </a:r>
            <a:r>
              <a:rPr lang="en-US" sz="1000" dirty="0" err="1"/>
              <a:t>Fuller,Nick</a:t>
            </a:r>
            <a:r>
              <a:rPr lang="en-US" sz="1000" dirty="0"/>
              <a:t> </a:t>
            </a:r>
            <a:r>
              <a:rPr lang="en-US" sz="1000" dirty="0" err="1"/>
              <a:t>Jewson,Konstantinos</a:t>
            </a:r>
            <a:r>
              <a:rPr lang="en-US" sz="1000" dirty="0"/>
              <a:t> </a:t>
            </a:r>
            <a:r>
              <a:rPr lang="en-US" sz="1000" dirty="0" err="1"/>
              <a:t>Kakavelakis.Lorna</a:t>
            </a:r>
            <a:r>
              <a:rPr lang="en-US" sz="1000" dirty="0"/>
              <a:t> Unwin . (2007).Grooving to the same tunes?: Learning, training and productive systems in the aerobics studio. Work, Employment and Society ,Vol 21, Issue 2, pp. 189 – 208.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</a:rPr>
              <a:t>Επίσης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600" b="1" dirty="0" smtClean="0">
                <a:solidFill>
                  <a:srgbClr val="AC1481"/>
                </a:solidFill>
              </a:rPr>
              <a:t>η αμοιβή του δασκάλου που παραδίδει το έτοιμο μάθημα είναι το ένα τρίτο από τον δάσκαλο που θα οργανώσει ένα δικό του μάθημα σε χορογραφία και μουσική.</a:t>
            </a:r>
          </a:p>
          <a:p>
            <a:endParaRPr lang="el-GR" sz="9600" b="1" dirty="0" smtClean="0">
              <a:solidFill>
                <a:srgbClr val="AC1481"/>
              </a:solidFill>
            </a:endParaRPr>
          </a:p>
          <a:p>
            <a:r>
              <a:rPr lang="el-GR" sz="9600" b="1" dirty="0" smtClean="0">
                <a:solidFill>
                  <a:srgbClr val="AC1481"/>
                </a:solidFill>
              </a:rPr>
              <a:t>Γενικά  στη  συγκεκριμένη βιομηχανία του συστήματος «άσκησης με μουσική»  συμφέρει  ένας «άβουλος» δάσκαλος , ένα καλό εκτελεστικό όργανο παρά ένας φωτισμένος  δάσκαλος που θα πάρει τη δική του πρωτοβουλία και θα οργανώσει το δικό του μάθημα από το μηδέν.(</a:t>
            </a:r>
            <a:r>
              <a:rPr lang="el-GR" sz="7200" b="1" dirty="0" smtClean="0">
                <a:solidFill>
                  <a:srgbClr val="AC1481"/>
                </a:solidFill>
              </a:rPr>
              <a:t>1</a:t>
            </a:r>
            <a:r>
              <a:rPr lang="el-GR" sz="9600" b="1" dirty="0" smtClean="0">
                <a:solidFill>
                  <a:srgbClr val="AC1481"/>
                </a:solidFill>
              </a:rPr>
              <a:t>)</a:t>
            </a:r>
            <a:endParaRPr lang="el-GR" sz="9600" b="1" dirty="0">
              <a:solidFill>
                <a:srgbClr val="AC1481"/>
              </a:solidFill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742950" indent="-742950">
              <a:buFont typeface="+mj-lt"/>
              <a:buAutoNum type="arabicPeriod"/>
            </a:pPr>
            <a:r>
              <a:rPr lang="el-GR" sz="4000" dirty="0" err="1" smtClean="0"/>
              <a:t>Alan</a:t>
            </a:r>
            <a:r>
              <a:rPr lang="el-GR" sz="4000" dirty="0" smtClean="0"/>
              <a:t> </a:t>
            </a:r>
            <a:r>
              <a:rPr lang="el-GR" sz="4000" dirty="0" err="1"/>
              <a:t>Felstead,Alison</a:t>
            </a:r>
            <a:r>
              <a:rPr lang="el-GR" sz="4000" dirty="0"/>
              <a:t> </a:t>
            </a:r>
            <a:r>
              <a:rPr lang="el-GR" sz="4000" dirty="0" err="1"/>
              <a:t>Fuller,Nick</a:t>
            </a:r>
            <a:r>
              <a:rPr lang="el-GR" sz="4000" dirty="0"/>
              <a:t> </a:t>
            </a:r>
            <a:r>
              <a:rPr lang="el-GR" sz="4000" dirty="0" err="1"/>
              <a:t>Jewson,Konstantinos</a:t>
            </a:r>
            <a:r>
              <a:rPr lang="el-GR" sz="4000" dirty="0"/>
              <a:t> </a:t>
            </a:r>
            <a:r>
              <a:rPr lang="el-GR" sz="4000" dirty="0" err="1"/>
              <a:t>Kakavelakis.Lorna</a:t>
            </a:r>
            <a:r>
              <a:rPr lang="el-GR" sz="4000" dirty="0"/>
              <a:t> </a:t>
            </a:r>
            <a:r>
              <a:rPr lang="el-GR" sz="4000" dirty="0" err="1"/>
              <a:t>Unwin</a:t>
            </a:r>
            <a:r>
              <a:rPr lang="el-GR" sz="4000" dirty="0"/>
              <a:t> . (2007).</a:t>
            </a:r>
            <a:r>
              <a:rPr lang="el-GR" sz="4000" b="1" dirty="0"/>
              <a:t>Grooving </a:t>
            </a:r>
            <a:r>
              <a:rPr lang="el-GR" sz="4000" b="1" dirty="0" err="1"/>
              <a:t>to</a:t>
            </a:r>
            <a:r>
              <a:rPr lang="el-GR" sz="4000" b="1" dirty="0"/>
              <a:t> </a:t>
            </a:r>
            <a:r>
              <a:rPr lang="el-GR" sz="4000" b="1" dirty="0" err="1"/>
              <a:t>the</a:t>
            </a:r>
            <a:r>
              <a:rPr lang="el-GR" sz="4000" b="1" dirty="0"/>
              <a:t> </a:t>
            </a:r>
            <a:r>
              <a:rPr lang="el-GR" sz="4000" b="1" dirty="0" err="1"/>
              <a:t>same</a:t>
            </a:r>
            <a:r>
              <a:rPr lang="el-GR" sz="4000" b="1" dirty="0"/>
              <a:t> </a:t>
            </a:r>
            <a:r>
              <a:rPr lang="el-GR" sz="4000" b="1" dirty="0" err="1"/>
              <a:t>tunes</a:t>
            </a:r>
            <a:r>
              <a:rPr lang="el-GR" sz="4000" b="1" dirty="0"/>
              <a:t>?: </a:t>
            </a:r>
            <a:r>
              <a:rPr lang="el-GR" sz="4000" b="1" dirty="0" err="1"/>
              <a:t>Learning</a:t>
            </a:r>
            <a:r>
              <a:rPr lang="el-GR" sz="4000" b="1" dirty="0"/>
              <a:t>, </a:t>
            </a:r>
            <a:r>
              <a:rPr lang="el-GR" sz="4000" b="1" dirty="0" err="1"/>
              <a:t>training</a:t>
            </a:r>
            <a:r>
              <a:rPr lang="el-GR" sz="4000" b="1" dirty="0"/>
              <a:t> </a:t>
            </a:r>
            <a:r>
              <a:rPr lang="el-GR" sz="4000" b="1" dirty="0" err="1"/>
              <a:t>and</a:t>
            </a:r>
            <a:r>
              <a:rPr lang="el-GR" sz="4000" b="1" dirty="0"/>
              <a:t> </a:t>
            </a:r>
            <a:r>
              <a:rPr lang="el-GR" sz="4000" b="1" dirty="0" err="1"/>
              <a:t>productive</a:t>
            </a:r>
            <a:r>
              <a:rPr lang="el-GR" sz="4000" b="1" dirty="0"/>
              <a:t> </a:t>
            </a:r>
            <a:r>
              <a:rPr lang="el-GR" sz="4000" b="1" dirty="0" err="1"/>
              <a:t>systems</a:t>
            </a:r>
            <a:r>
              <a:rPr lang="el-GR" sz="4000" b="1" dirty="0"/>
              <a:t> </a:t>
            </a:r>
            <a:r>
              <a:rPr lang="el-GR" sz="4000" b="1" dirty="0" err="1"/>
              <a:t>in</a:t>
            </a:r>
            <a:r>
              <a:rPr lang="el-GR" sz="4000" b="1" dirty="0"/>
              <a:t> </a:t>
            </a:r>
            <a:r>
              <a:rPr lang="el-GR" sz="4000" b="1" dirty="0" err="1"/>
              <a:t>the</a:t>
            </a:r>
            <a:r>
              <a:rPr lang="el-GR" sz="4000" b="1" dirty="0"/>
              <a:t> </a:t>
            </a:r>
            <a:r>
              <a:rPr lang="el-GR" sz="4000" b="1" dirty="0" err="1"/>
              <a:t>aerobics</a:t>
            </a:r>
            <a:r>
              <a:rPr lang="el-GR" sz="4000" b="1" dirty="0"/>
              <a:t> </a:t>
            </a:r>
            <a:r>
              <a:rPr lang="el-GR" sz="4000" b="1" dirty="0" err="1"/>
              <a:t>studio</a:t>
            </a:r>
            <a:r>
              <a:rPr lang="el-GR" sz="4000" b="1" dirty="0"/>
              <a:t>. </a:t>
            </a:r>
            <a:r>
              <a:rPr lang="el-GR" sz="4000" dirty="0" err="1"/>
              <a:t>Work</a:t>
            </a:r>
            <a:r>
              <a:rPr lang="el-GR" sz="4000" dirty="0"/>
              <a:t>, </a:t>
            </a:r>
            <a:r>
              <a:rPr lang="el-GR" sz="4000" dirty="0" err="1"/>
              <a:t>Employment</a:t>
            </a:r>
            <a:r>
              <a:rPr lang="el-GR" sz="4000" dirty="0"/>
              <a:t> </a:t>
            </a:r>
            <a:r>
              <a:rPr lang="el-GR" sz="4000" dirty="0" err="1"/>
              <a:t>and</a:t>
            </a:r>
            <a:r>
              <a:rPr lang="el-GR" sz="4000" dirty="0"/>
              <a:t> </a:t>
            </a:r>
            <a:r>
              <a:rPr lang="el-GR" sz="4000" dirty="0" err="1"/>
              <a:t>Society</a:t>
            </a:r>
            <a:r>
              <a:rPr lang="el-GR" sz="4000" dirty="0"/>
              <a:t> ,</a:t>
            </a:r>
            <a:r>
              <a:rPr lang="el-GR" sz="4000" dirty="0" err="1"/>
              <a:t>Vol</a:t>
            </a:r>
            <a:r>
              <a:rPr lang="el-GR" sz="4000" dirty="0"/>
              <a:t> 21, </a:t>
            </a:r>
            <a:r>
              <a:rPr lang="el-GR" sz="4000" dirty="0" err="1"/>
              <a:t>Issue</a:t>
            </a:r>
            <a:r>
              <a:rPr lang="el-GR" sz="4000" dirty="0"/>
              <a:t> 2, </a:t>
            </a:r>
            <a:r>
              <a:rPr lang="el-GR" sz="4000" dirty="0" err="1"/>
              <a:t>pp</a:t>
            </a:r>
            <a:r>
              <a:rPr lang="el-GR" sz="4000" dirty="0"/>
              <a:t>. 189 – 208.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Επιλέγετε:</a:t>
            </a:r>
            <a:b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“Gourmet”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ή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“Fast Food”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251200" cy="3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638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C1481"/>
                </a:solidFill>
              </a:rPr>
              <a:t>Και αυτό γιατί </a:t>
            </a:r>
            <a:endParaRPr lang="en-US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δημιουργείται κάτι μοναδικό που θα έχει τη δική σας προσωπική φροντίδα, σφραγίδα και ευθύνη και δεν θα είναι ένα προϊόν μίμησης. 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Konstantina\Desktop\running-woman-music-notes-800x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63852"/>
            <a:ext cx="44196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να είστε ηγέτης ή ουραγός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world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4625581" cy="4646607"/>
          </a:xfrm>
          <a:prstGeom prst="rect">
            <a:avLst/>
          </a:prstGeom>
          <a:noFill/>
          <a:effectLst>
            <a:outerShdw blurRad="2159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8600" y="5029200"/>
            <a:ext cx="87677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Μακάρι να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ξεσηκώσετε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τον κόσμο όλο!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5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Βασικές προϋποθέσεις για να οργανώσω την μουσική μου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AC1481"/>
                </a:solidFill>
              </a:rPr>
              <a:t>Επιλογή είδους  και στυλ </a:t>
            </a:r>
            <a:r>
              <a:rPr lang="el-GR" sz="2800" b="1" dirty="0" smtClean="0">
                <a:solidFill>
                  <a:srgbClr val="AC1481"/>
                </a:solidFill>
              </a:rPr>
              <a:t>μουσικής</a:t>
            </a:r>
            <a:endParaRPr lang="en-US" sz="2800" b="1" dirty="0">
              <a:solidFill>
                <a:srgbClr val="AC1481"/>
              </a:solidFill>
            </a:endParaRPr>
          </a:p>
          <a:p>
            <a:r>
              <a:rPr lang="el-GR" sz="2800" b="1" dirty="0" smtClean="0">
                <a:solidFill>
                  <a:srgbClr val="AC1481"/>
                </a:solidFill>
              </a:rPr>
              <a:t>Ανάλυση και μέτρημα κομματιών </a:t>
            </a:r>
          </a:p>
          <a:p>
            <a:r>
              <a:rPr lang="el-GR" sz="2800" b="1" dirty="0" smtClean="0">
                <a:solidFill>
                  <a:srgbClr val="AC1481"/>
                </a:solidFill>
              </a:rPr>
              <a:t> Ρύθμιση των κατάλληλων </a:t>
            </a:r>
            <a:r>
              <a:rPr lang="en-US" sz="2800" b="1" dirty="0" smtClean="0">
                <a:solidFill>
                  <a:srgbClr val="AC1481"/>
                </a:solidFill>
              </a:rPr>
              <a:t>beats/min</a:t>
            </a:r>
            <a:r>
              <a:rPr lang="el-GR" sz="2800" b="1" dirty="0" smtClean="0">
                <a:solidFill>
                  <a:srgbClr val="AC1481"/>
                </a:solidFill>
              </a:rPr>
              <a:t>- Ένταση, σε όλα τα κομμάτια της σύνθεσης</a:t>
            </a:r>
          </a:p>
          <a:p>
            <a:r>
              <a:rPr lang="el-GR" sz="2800" b="1" dirty="0" smtClean="0">
                <a:solidFill>
                  <a:srgbClr val="AC1481"/>
                </a:solidFill>
              </a:rPr>
              <a:t> Προσαρμοσμένη </a:t>
            </a:r>
            <a:r>
              <a:rPr lang="el-GR" sz="2800" b="1" dirty="0">
                <a:solidFill>
                  <a:srgbClr val="AC1481"/>
                </a:solidFill>
              </a:rPr>
              <a:t>σ</a:t>
            </a:r>
            <a:r>
              <a:rPr lang="el-GR" sz="2800" b="1" dirty="0" smtClean="0">
                <a:solidFill>
                  <a:srgbClr val="AC1481"/>
                </a:solidFill>
              </a:rPr>
              <a:t>ύνθεση που ανταποκρίνεται  χρονικά, στα επί μέρους στοιχεία του μαθήματος (</a:t>
            </a:r>
            <a:r>
              <a:rPr lang="el-GR" sz="2800" b="1" dirty="0" err="1" smtClean="0">
                <a:solidFill>
                  <a:srgbClr val="AC1481"/>
                </a:solidFill>
              </a:rPr>
              <a:t>προθερ</a:t>
            </a:r>
            <a:r>
              <a:rPr lang="el-GR" sz="2800" b="1" dirty="0" smtClean="0">
                <a:solidFill>
                  <a:srgbClr val="AC1481"/>
                </a:solidFill>
              </a:rPr>
              <a:t>., κύριο μέρος, αποθεραπεία.)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381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3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AC1481"/>
                </a:solidFill>
              </a:rPr>
              <a:t/>
            </a:r>
            <a:br>
              <a:rPr lang="el-GR" sz="4800" b="1" dirty="0" smtClean="0">
                <a:solidFill>
                  <a:srgbClr val="AC1481"/>
                </a:solidFill>
              </a:rPr>
            </a:br>
            <a:r>
              <a:rPr lang="en-US" sz="4800" b="1" dirty="0" smtClean="0">
                <a:solidFill>
                  <a:srgbClr val="AC1481"/>
                </a:solidFill>
              </a:rPr>
              <a:t/>
            </a:r>
            <a:br>
              <a:rPr lang="en-US" sz="4800" b="1" dirty="0" smtClean="0">
                <a:solidFill>
                  <a:srgbClr val="AC1481"/>
                </a:solidFill>
              </a:rPr>
            </a:br>
            <a:r>
              <a:rPr lang="el-GR" sz="4800" b="1" dirty="0" smtClean="0">
                <a:solidFill>
                  <a:srgbClr val="AC1481"/>
                </a:solidFill>
              </a:rPr>
              <a:t>Επιλογή </a:t>
            </a:r>
            <a:r>
              <a:rPr lang="el-GR" sz="4800" b="1" dirty="0">
                <a:solidFill>
                  <a:srgbClr val="AC1481"/>
                </a:solidFill>
              </a:rPr>
              <a:t>είδους  και στυλ μουσικής</a:t>
            </a:r>
            <a:r>
              <a:rPr lang="en-US" sz="4800" b="1" dirty="0">
                <a:solidFill>
                  <a:srgbClr val="AC1481"/>
                </a:solidFill>
              </a:rPr>
              <a:t/>
            </a:r>
            <a:br>
              <a:rPr lang="en-US" sz="4800" b="1" dirty="0">
                <a:solidFill>
                  <a:srgbClr val="AC1481"/>
                </a:solidFill>
              </a:rPr>
            </a:br>
            <a:endParaRPr lang="en-US" sz="4800" dirty="0"/>
          </a:p>
        </p:txBody>
      </p:sp>
      <p:pic>
        <p:nvPicPr>
          <p:cNvPr id="1026" name="Picture 2" descr="C:\Users\Konstantina\Desktop\stock-vector-music-background-925754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2752"/>
            <a:ext cx="6553200" cy="49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524000" y="6363586"/>
            <a:ext cx="655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AC1481"/>
                </a:solidFill>
              </a:rPr>
              <a:t>Κατευθυντήριες οδηγίες για την επιλογή της μουσικής γενικά στην άσκηση </a:t>
            </a:r>
            <a:r>
              <a:rPr lang="el-GR" sz="2000" b="1" dirty="0" smtClean="0">
                <a:solidFill>
                  <a:srgbClr val="AC1481"/>
                </a:solidFill>
              </a:rPr>
              <a:t>(1)</a:t>
            </a:r>
            <a:endParaRPr lang="en-US" sz="2000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r>
              <a:rPr lang="el-GR" b="1" dirty="0" smtClean="0">
                <a:solidFill>
                  <a:srgbClr val="002060"/>
                </a:solidFill>
              </a:rPr>
              <a:t>Έρευνες καταδεικνύουν ότι  μουσική κατά τη διάρκεια της άσκησης, έχει μια συνεχή και μετρήσιμη επίδραση στην συμπεριφορά και στην ψυχολογική κατάσταση, στους συμμετέχοντες άνδρες και γυναίκες.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Η μουσική επηρεάζει θετικά την απόδοση   βελτιώνοντας την αντοχή  καθόσον οι ασκούμενοι με την παρουσία μουσικής ανέχονται μεγαλύτερη ένταση προπόνησης 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Όταν η μουσική επιλέγεται  σύμφωνα με κριτήρια </a:t>
            </a:r>
            <a:r>
              <a:rPr lang="el-GR" b="1" dirty="0">
                <a:solidFill>
                  <a:srgbClr val="002060"/>
                </a:solidFill>
              </a:rPr>
              <a:t>ε</a:t>
            </a:r>
            <a:r>
              <a:rPr lang="el-GR" b="1" dirty="0" smtClean="0">
                <a:solidFill>
                  <a:srgbClr val="002060"/>
                </a:solidFill>
              </a:rPr>
              <a:t>ξατομικευμένης παρακίνησης, η θετική επίδραση  που  βιώνεται από τους ασκούμενους  στην βελτίωση της απόδοση και της ψυχολογίας τους , έχει  σημαντικές συνέπειες στην  διάρκεια της προσκόλλησης στην άσκηση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Karageorghis</a:t>
            </a:r>
            <a:r>
              <a:rPr lang="en-US" sz="1600" dirty="0" smtClean="0"/>
              <a:t> CI, </a:t>
            </a:r>
            <a:r>
              <a:rPr lang="en-US" sz="1600" dirty="0"/>
              <a:t>Terry PC, Lane AM, Bishop DT, Priest DL</a:t>
            </a:r>
            <a:r>
              <a:rPr lang="en-US" sz="1600" dirty="0" smtClean="0"/>
              <a:t>.</a:t>
            </a:r>
            <a:r>
              <a:rPr lang="el-GR" sz="1600" dirty="0" smtClean="0"/>
              <a:t>(2012)</a:t>
            </a:r>
            <a:r>
              <a:rPr lang="en-US" sz="1600" dirty="0" smtClean="0"/>
              <a:t> </a:t>
            </a:r>
            <a:r>
              <a:rPr lang="en-US" sz="1600" b="1" dirty="0"/>
              <a:t>The BASES Expert Statement on use of music in </a:t>
            </a:r>
            <a:r>
              <a:rPr lang="en-US" sz="1600" b="1" dirty="0" smtClean="0"/>
              <a:t>exercise</a:t>
            </a:r>
            <a:r>
              <a:rPr lang="el-GR" sz="1600" dirty="0" smtClean="0"/>
              <a:t>.</a:t>
            </a:r>
            <a:r>
              <a:rPr lang="en-US" sz="1600" dirty="0"/>
              <a:t> J Sports Sci. 2012 May;30(9):953-6. </a:t>
            </a:r>
            <a:r>
              <a:rPr lang="en-US" sz="1600" dirty="0" smtClean="0"/>
              <a:t>doi:10.1080/02640414.2012.676665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0271"/>
            <a:ext cx="1790995" cy="33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AC1481"/>
                </a:solidFill>
              </a:rPr>
              <a:t>Κατευθυντήριες οδηγίες για την επιλογή της μουσικής γενικά στην άσκηση </a:t>
            </a:r>
            <a:r>
              <a:rPr lang="el-GR" sz="2000" b="1" dirty="0" smtClean="0">
                <a:solidFill>
                  <a:srgbClr val="AC1481"/>
                </a:solidFill>
              </a:rPr>
              <a:t>(1)</a:t>
            </a:r>
            <a:endParaRPr lang="en-US" sz="2000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89223" y="1600200"/>
            <a:ext cx="6897577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3000" b="1" dirty="0">
                <a:solidFill>
                  <a:schemeClr val="accent3">
                    <a:lumMod val="50000"/>
                  </a:schemeClr>
                </a:solidFill>
              </a:rPr>
              <a:t>Οι κυριότερες συστάσεις είναι ότι η μουσική πρέπει να είναι: </a:t>
            </a:r>
            <a:endParaRPr lang="en-US" sz="3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l-GR" sz="2000" b="1" dirty="0" smtClean="0"/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σύμφωνη με </a:t>
            </a:r>
            <a:r>
              <a:rPr lang="el-GR" sz="2000" b="1" dirty="0">
                <a:solidFill>
                  <a:srgbClr val="002060"/>
                </a:solidFill>
              </a:rPr>
              <a:t>το κοινωνικοπολιτιστικό υπόβαθρο και την ηλικιακή </a:t>
            </a:r>
            <a:r>
              <a:rPr lang="el-GR" sz="2000" b="1" dirty="0" smtClean="0">
                <a:solidFill>
                  <a:srgbClr val="002060"/>
                </a:solidFill>
              </a:rPr>
              <a:t>ομάδα </a:t>
            </a:r>
            <a:r>
              <a:rPr lang="el-GR" sz="2000" b="1" dirty="0">
                <a:solidFill>
                  <a:srgbClr val="002060"/>
                </a:solidFill>
              </a:rPr>
              <a:t>των ακροατών (δηλ. </a:t>
            </a: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την εξοικείωση και τις προτιμήσεις</a:t>
            </a:r>
            <a:r>
              <a:rPr lang="el-GR" sz="2000" b="1" dirty="0" smtClean="0">
                <a:solidFill>
                  <a:srgbClr val="002060"/>
                </a:solidFill>
              </a:rPr>
              <a:t>).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l-GR" sz="2000" b="1" dirty="0" smtClean="0">
                <a:solidFill>
                  <a:srgbClr val="002060"/>
                </a:solidFill>
              </a:rPr>
              <a:t> λειτουργική </a:t>
            </a:r>
            <a:r>
              <a:rPr lang="el-GR" sz="2000" b="1" dirty="0">
                <a:solidFill>
                  <a:srgbClr val="002060"/>
                </a:solidFill>
              </a:rPr>
              <a:t>για τη δραστηριότητα (π.χ., ο ρυθμός θα πρέπει να </a:t>
            </a:r>
            <a:r>
              <a:rPr lang="el-GR" sz="2000" b="1" dirty="0" smtClean="0">
                <a:solidFill>
                  <a:srgbClr val="002060"/>
                </a:solidFill>
              </a:rPr>
              <a:t>ταυτίζεται  τις κινήσεις)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l-GR" sz="2000" b="1" dirty="0" smtClean="0">
                <a:solidFill>
                  <a:srgbClr val="002060"/>
                </a:solidFill>
              </a:rPr>
              <a:t>τέτοια ώστε να αυξάνει την εγκεφαλική διέγερση και τη διάθεση για κίνηση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l-GR" sz="2000" b="1" dirty="0">
                <a:solidFill>
                  <a:srgbClr val="002060"/>
                </a:solidFill>
              </a:rPr>
              <a:t>ε</a:t>
            </a:r>
            <a:r>
              <a:rPr lang="el-GR" sz="2000" b="1" dirty="0" smtClean="0">
                <a:solidFill>
                  <a:srgbClr val="002060"/>
                </a:solidFill>
              </a:rPr>
              <a:t>πιλογή κατόπιν συνεργασίας με τους ασκούμενους ως προς τις προτιμήσεις τους</a:t>
            </a:r>
            <a:endParaRPr lang="el-GR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Karageorghis</a:t>
            </a:r>
            <a:r>
              <a:rPr lang="en-US" sz="1600" dirty="0" smtClean="0"/>
              <a:t> CI, </a:t>
            </a:r>
            <a:r>
              <a:rPr lang="en-US" sz="1600" dirty="0"/>
              <a:t>Terry PC, Lane AM, Bishop DT, Priest DL</a:t>
            </a:r>
            <a:r>
              <a:rPr lang="en-US" sz="1600" dirty="0" smtClean="0"/>
              <a:t>.</a:t>
            </a:r>
            <a:r>
              <a:rPr lang="el-GR" sz="1600" dirty="0" smtClean="0"/>
              <a:t>(2012)</a:t>
            </a:r>
            <a:r>
              <a:rPr lang="en-US" sz="1600" dirty="0" smtClean="0"/>
              <a:t> </a:t>
            </a:r>
            <a:r>
              <a:rPr lang="en-US" sz="1600" b="1" dirty="0"/>
              <a:t>The BASES Expert Statement on use of music in </a:t>
            </a:r>
            <a:r>
              <a:rPr lang="en-US" sz="1600" b="1" dirty="0" smtClean="0"/>
              <a:t>exercise</a:t>
            </a:r>
            <a:r>
              <a:rPr lang="el-GR" sz="1600" dirty="0" smtClean="0"/>
              <a:t>.</a:t>
            </a:r>
            <a:r>
              <a:rPr lang="en-US" sz="1600" dirty="0"/>
              <a:t> J Sports Sci. 2012 May;30(9):953-6. </a:t>
            </a:r>
            <a:r>
              <a:rPr lang="en-US" sz="1600" dirty="0" smtClean="0"/>
              <a:t>doi:10.1080/02640414.2012.676665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" y="1828800"/>
            <a:ext cx="1790995" cy="33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AC1481"/>
                </a:solidFill>
              </a:rPr>
              <a:t>Κατευθυντήριες οδηγίες για την επιλογή της μουσικής γενικά στην άσκηση </a:t>
            </a:r>
            <a:r>
              <a:rPr lang="el-GR" sz="2000" b="1" dirty="0" smtClean="0">
                <a:solidFill>
                  <a:srgbClr val="AC1481"/>
                </a:solidFill>
              </a:rPr>
              <a:t>(1)</a:t>
            </a:r>
            <a:endParaRPr lang="en-US" sz="2000" b="1" dirty="0">
              <a:solidFill>
                <a:srgbClr val="AC148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2000" dirty="0" smtClean="0"/>
          </a:p>
          <a:p>
            <a:r>
              <a:rPr lang="el-GR" sz="2000" b="1" dirty="0">
                <a:solidFill>
                  <a:srgbClr val="002060"/>
                </a:solidFill>
              </a:rPr>
              <a:t>μ</a:t>
            </a:r>
            <a:r>
              <a:rPr lang="el-GR" sz="2000" b="1" dirty="0" smtClean="0">
                <a:solidFill>
                  <a:srgbClr val="002060"/>
                </a:solidFill>
              </a:rPr>
              <a:t>ε ξεκάθαρα ρυθμικά ακούσματα με ταυτόχρονες  </a:t>
            </a:r>
            <a:r>
              <a:rPr lang="el-GR" sz="2000" b="1" dirty="0">
                <a:solidFill>
                  <a:srgbClr val="002060"/>
                </a:solidFill>
              </a:rPr>
              <a:t>μελωδικές και αρμονικές δομές για επαναλαμβανόμενες εργασίες αερόβιας και αναερόβιας </a:t>
            </a:r>
            <a:r>
              <a:rPr lang="el-GR" sz="2000" b="1" dirty="0" smtClean="0">
                <a:solidFill>
                  <a:srgbClr val="002060"/>
                </a:solidFill>
              </a:rPr>
              <a:t>άσκησης (αρμονία είναι το συναισθηματικό «χρώμα» που βγάζει η μουσική)</a:t>
            </a:r>
            <a:endParaRPr lang="el-GR" sz="2000" b="1" dirty="0">
              <a:solidFill>
                <a:srgbClr val="002060"/>
              </a:solidFill>
            </a:endParaRPr>
          </a:p>
          <a:p>
            <a:r>
              <a:rPr lang="el-GR" sz="2000" b="1" dirty="0" smtClean="0">
                <a:solidFill>
                  <a:srgbClr val="002060"/>
                </a:solidFill>
              </a:rPr>
              <a:t> σε </a:t>
            </a:r>
            <a:r>
              <a:rPr lang="el-GR" sz="2000" b="1" dirty="0" err="1" smtClean="0">
                <a:solidFill>
                  <a:srgbClr val="002060"/>
                </a:solidFill>
              </a:rPr>
              <a:t>tempo</a:t>
            </a: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των 125-140 κτυπημάτων ανά </a:t>
            </a:r>
            <a:r>
              <a:rPr lang="el-GR" sz="2000" b="1" dirty="0" smtClean="0">
                <a:solidFill>
                  <a:srgbClr val="002060"/>
                </a:solidFill>
              </a:rPr>
              <a:t>λεπτό, κατάλληλη  </a:t>
            </a:r>
            <a:r>
              <a:rPr lang="el-GR" sz="2000" b="1" dirty="0">
                <a:solidFill>
                  <a:srgbClr val="002060"/>
                </a:solidFill>
              </a:rPr>
              <a:t>για τους περισσότερους υγιείς ασκούμενους που ασχολούνται με επαναλαμβανόμενη αερόβια δραστηριότητα </a:t>
            </a:r>
            <a:r>
              <a:rPr lang="el-GR" sz="2000" b="1" dirty="0" smtClean="0">
                <a:solidFill>
                  <a:srgbClr val="002060"/>
                </a:solidFill>
              </a:rPr>
              <a:t>( </a:t>
            </a:r>
            <a:r>
              <a:rPr lang="el-GR" sz="2000" b="1" dirty="0">
                <a:solidFill>
                  <a:srgbClr val="002060"/>
                </a:solidFill>
              </a:rPr>
              <a:t>πιο αργή μουσική είναι κατάλληλη για προθέρμανση και </a:t>
            </a:r>
            <a:r>
              <a:rPr lang="el-GR" sz="2000" b="1" dirty="0" smtClean="0">
                <a:solidFill>
                  <a:srgbClr val="002060"/>
                </a:solidFill>
              </a:rPr>
              <a:t>αποθεραπεία)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Karageorghis</a:t>
            </a:r>
            <a:r>
              <a:rPr lang="en-US" sz="1600" dirty="0" smtClean="0"/>
              <a:t> CI, </a:t>
            </a:r>
            <a:r>
              <a:rPr lang="en-US" sz="1600" dirty="0"/>
              <a:t>Terry PC, Lane AM, Bishop DT, Priest DL</a:t>
            </a:r>
            <a:r>
              <a:rPr lang="en-US" sz="1600" dirty="0" smtClean="0"/>
              <a:t>.</a:t>
            </a:r>
            <a:r>
              <a:rPr lang="el-GR" sz="1600" dirty="0" smtClean="0"/>
              <a:t>(2012)</a:t>
            </a:r>
            <a:r>
              <a:rPr lang="en-US" sz="1600" dirty="0" smtClean="0"/>
              <a:t> </a:t>
            </a:r>
            <a:r>
              <a:rPr lang="en-US" sz="1600" b="1" dirty="0"/>
              <a:t>The BASES Expert Statement on use of music in </a:t>
            </a:r>
            <a:r>
              <a:rPr lang="en-US" sz="1600" b="1" dirty="0" smtClean="0"/>
              <a:t>exercise</a:t>
            </a:r>
            <a:r>
              <a:rPr lang="el-GR" sz="1600" dirty="0" smtClean="0"/>
              <a:t>.</a:t>
            </a:r>
            <a:r>
              <a:rPr lang="en-US" sz="1600" dirty="0"/>
              <a:t> J Sports Sci. 2012 May;30(9):953-6. </a:t>
            </a:r>
            <a:r>
              <a:rPr lang="en-US" sz="1600" dirty="0" smtClean="0"/>
              <a:t>doi:10.1080/02640414.2012.676665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" y="1600200"/>
            <a:ext cx="1790995" cy="33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5897</TotalTime>
  <Words>2216</Words>
  <Application>Microsoft Office PowerPoint</Application>
  <PresentationFormat>Προβολή στην οθόνη (4:3)</PresentationFormat>
  <Paragraphs>263</Paragraphs>
  <Slides>41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Η χρήση της μουσικής στην βελτίωση της οργάνωσης, της απόδοσης  και της συμμετοχής των ασκουμένων, σε μια τάξη αερόβιου χορού</vt:lpstr>
      <vt:lpstr>Παρουσίαση του PowerPoint</vt:lpstr>
      <vt:lpstr>Παρουσίαση του PowerPoint</vt:lpstr>
      <vt:lpstr>Και αυτό γιατί </vt:lpstr>
      <vt:lpstr>Βασικές προϋποθέσεις για να οργανώσω την μουσική μου</vt:lpstr>
      <vt:lpstr>  Επιλογή είδους  και στυλ μουσικής </vt:lpstr>
      <vt:lpstr>Κατευθυντήριες οδηγίες για την επιλογή της μουσικής γενικά στην άσκηση (1)</vt:lpstr>
      <vt:lpstr>Κατευθυντήριες οδηγίες για την επιλογή της μουσικής γενικά στην άσκηση (1)</vt:lpstr>
      <vt:lpstr>Κατευθυντήριες οδηγίες για την επιλογή της μουσικής γενικά στην άσκηση (1)</vt:lpstr>
      <vt:lpstr>Κατευθυντήριες οδηγίες για την επιλογή της μουσικής γενικά στην άσκηση (1)</vt:lpstr>
      <vt:lpstr>Επιπλέον λαμβάνοντας υπόψη </vt:lpstr>
      <vt:lpstr>Παρουσίαση του PowerPoint</vt:lpstr>
      <vt:lpstr>           Ο χορός μπορεί (1,2)</vt:lpstr>
      <vt:lpstr>         Ο χορός μπορεί (1,2)</vt:lpstr>
      <vt:lpstr>Επομένως  </vt:lpstr>
      <vt:lpstr>Για να προσεγγίζουμε το στόχο όμως </vt:lpstr>
      <vt:lpstr>Θα πρέπει η μουσική</vt:lpstr>
      <vt:lpstr>Εμπειρικά την μουσική </vt:lpstr>
      <vt:lpstr>  Ανάλυση και μέτρημα</vt:lpstr>
      <vt:lpstr>  Ανάλυση και μέτρημα</vt:lpstr>
      <vt:lpstr>  Ανάλυση και μέτρημα</vt:lpstr>
      <vt:lpstr>  Ανάλυση και μέτρημα</vt:lpstr>
      <vt:lpstr> Ανάλυση και μέτρημα</vt:lpstr>
      <vt:lpstr> Ανάλυση και μέτρημα</vt:lpstr>
      <vt:lpstr>Ρύθμιση των κατάλληλων beats/min- Ένταση της άσκησης</vt:lpstr>
      <vt:lpstr>Ρύθμιση των κατάλληλων beats/min- Ένταση της άσκησης</vt:lpstr>
      <vt:lpstr>Ρύθμιση των κατάλληλων beats/min- Ένταση</vt:lpstr>
      <vt:lpstr> Προσαρμοσμένη σύνθεση μουσικής </vt:lpstr>
      <vt:lpstr>        Προσαρμοσμένη σύνθεση μουσικής </vt:lpstr>
      <vt:lpstr>Προσαρμοσμένη σύνθεση μουσικής </vt:lpstr>
      <vt:lpstr>Σκεφτείτε διαφορετικά!</vt:lpstr>
      <vt:lpstr>Σκεφτείτε διαφορετικά!</vt:lpstr>
      <vt:lpstr>Σκεφτείτε διαφορετικά!</vt:lpstr>
      <vt:lpstr>Τα νούμερα στην βιομηχανία του Fitness</vt:lpstr>
      <vt:lpstr>Συστήματα άσκησης που σχετίζονται με μουσική</vt:lpstr>
      <vt:lpstr>Ετοιμοπαράδοτη μουσική και χορογραφία</vt:lpstr>
      <vt:lpstr>Ουσιαστικά  </vt:lpstr>
      <vt:lpstr>Επίσης</vt:lpstr>
      <vt:lpstr>Επιλέγετε: “Gourmet” ή  “Fast Food”?</vt:lpstr>
      <vt:lpstr>  να είστε ηγέτης ή ουραγός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χρήση της μουσικής στην βελτίωση της οργάνωσης, της απόδοσης  και της συμμετοχής των ασκουμένων σε μια τάξη αερόβιου χορού</dc:title>
  <dc:creator>Konstantina karadimou</dc:creator>
  <cp:lastModifiedBy>Konstantina karadimou</cp:lastModifiedBy>
  <cp:revision>104</cp:revision>
  <dcterms:created xsi:type="dcterms:W3CDTF">2017-11-08T08:23:24Z</dcterms:created>
  <dcterms:modified xsi:type="dcterms:W3CDTF">2017-11-20T01:44:19Z</dcterms:modified>
</cp:coreProperties>
</file>